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1"/>
  </p:sldMasterIdLst>
  <p:notesMasterIdLst>
    <p:notesMasterId r:id="rId19"/>
  </p:notesMasterIdLst>
  <p:sldIdLst>
    <p:sldId id="271" r:id="rId12"/>
    <p:sldId id="267" r:id="rId13"/>
    <p:sldId id="268" r:id="rId14"/>
    <p:sldId id="269" r:id="rId15"/>
    <p:sldId id="270" r:id="rId16"/>
    <p:sldId id="265" r:id="rId17"/>
    <p:sldId id="264" r:id="rId18"/>
  </p:sldIdLst>
  <p:sldSz cx="7772400" cy="10058400"/>
  <p:notesSz cx="6858000" cy="9144000"/>
  <p:custDataLst>
    <p:custData r:id="rId8"/>
    <p:custData r:id="rId4"/>
    <p:custData r:id="rId1"/>
    <p:custData r:id="rId10"/>
    <p:custData r:id="rId3"/>
    <p:custData r:id="rId9"/>
    <p:custData r:id="rId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72" userDrawn="1">
          <p15:clr>
            <a:srgbClr val="A4A3A4"/>
          </p15:clr>
        </p15:guide>
        <p15:guide id="2" pos="228" userDrawn="1">
          <p15:clr>
            <a:srgbClr val="A4A3A4"/>
          </p15:clr>
        </p15:guide>
        <p15:guide id="3" pos="4668" userDrawn="1">
          <p15:clr>
            <a:srgbClr val="A4A3A4"/>
          </p15:clr>
        </p15:guide>
        <p15:guide id="4" orient="horz" pos="5946" userDrawn="1">
          <p15:clr>
            <a:srgbClr val="A4A3A4"/>
          </p15:clr>
        </p15:guide>
        <p15:guide id="5" orient="horz" pos="6154" userDrawn="1">
          <p15:clr>
            <a:srgbClr val="A4A3A4"/>
          </p15:clr>
        </p15:guide>
        <p15:guide id="6" orient="horz" pos="583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4E283CB-4E60-C385-728F-9C3A265749ED}" name="Maruska, J. (Jodie)" initials="MJ(" userId="S::Jodie.Maruska2@voya.com::e187f58b-bf64-4a64-ab96-ec4114209fb5" providerId="AD"/>
  <p188:author id="{999A62DA-FEEC-06EC-6DE3-0DB1C3223655}" name="Espinoza,G. (Gabriela)" initials="E(" userId="S::Gabriela.Espinoza@voya.com::f6952b3e-21d8-4344-b0a1-a6fc751c238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F8D7CD"/>
    <a:srgbClr val="FCECE8"/>
    <a:srgbClr val="EB6C15"/>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94"/>
  </p:normalViewPr>
  <p:slideViewPr>
    <p:cSldViewPr snapToGrid="0">
      <p:cViewPr>
        <p:scale>
          <a:sx n="100" d="100"/>
          <a:sy n="100" d="100"/>
        </p:scale>
        <p:origin x="716" y="-2688"/>
      </p:cViewPr>
      <p:guideLst>
        <p:guide orient="horz" pos="1272"/>
        <p:guide pos="228"/>
        <p:guide pos="4668"/>
        <p:guide orient="horz" pos="5946"/>
        <p:guide orient="horz" pos="6154"/>
        <p:guide orient="horz" pos="58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2.xml"/><Relationship Id="rId18" Type="http://schemas.openxmlformats.org/officeDocument/2006/relationships/slide" Target="slides/slide7.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customXml" Target="../customXml/item7.xml"/><Relationship Id="rId12" Type="http://schemas.openxmlformats.org/officeDocument/2006/relationships/slide" Target="slides/slide1.xml"/><Relationship Id="rId17" Type="http://schemas.openxmlformats.org/officeDocument/2006/relationships/slide" Target="slides/slide6.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1.xml"/><Relationship Id="rId24" Type="http://schemas.microsoft.com/office/2018/10/relationships/authors" Target="authors.xml"/><Relationship Id="rId5" Type="http://schemas.openxmlformats.org/officeDocument/2006/relationships/customXml" Target="../customXml/item5.xml"/><Relationship Id="rId15" Type="http://schemas.openxmlformats.org/officeDocument/2006/relationships/slide" Target="slides/slide4.xml"/><Relationship Id="rId23" Type="http://schemas.openxmlformats.org/officeDocument/2006/relationships/tableStyles" Target="tableStyles.xml"/><Relationship Id="rId10" Type="http://schemas.openxmlformats.org/officeDocument/2006/relationships/customXml" Target="../customXml/item10.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31D836-9235-4D67-995F-41AE38E86EFF}" type="datetimeFigureOut">
              <a:rPr lang="en-US" smtClean="0"/>
              <a:t>09/18/2024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EECCFA-7F6D-44D1-9A8D-C9CB0E889748}" type="slidenum">
              <a:rPr lang="en-US" smtClean="0"/>
              <a:t>‹#›</a:t>
            </a:fld>
            <a:endParaRPr lang="en-US"/>
          </a:p>
        </p:txBody>
      </p:sp>
    </p:spTree>
    <p:extLst>
      <p:ext uri="{BB962C8B-B14F-4D97-AF65-F5344CB8AC3E}">
        <p14:creationId xmlns:p14="http://schemas.microsoft.com/office/powerpoint/2010/main" val="432873264"/>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EECCFA-7F6D-44D1-9A8D-C9CB0E889748}" type="slidenum">
              <a:rPr lang="en-US" smtClean="0"/>
              <a:t>1</a:t>
            </a:fld>
            <a:endParaRPr lang="en-US"/>
          </a:p>
        </p:txBody>
      </p:sp>
    </p:spTree>
    <p:extLst>
      <p:ext uri="{BB962C8B-B14F-4D97-AF65-F5344CB8AC3E}">
        <p14:creationId xmlns:p14="http://schemas.microsoft.com/office/powerpoint/2010/main" val="2345681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EECCFA-7F6D-44D1-9A8D-C9CB0E889748}" type="slidenum">
              <a:rPr lang="en-US" smtClean="0"/>
              <a:t>2</a:t>
            </a:fld>
            <a:endParaRPr lang="en-US"/>
          </a:p>
        </p:txBody>
      </p:sp>
    </p:spTree>
    <p:extLst>
      <p:ext uri="{BB962C8B-B14F-4D97-AF65-F5344CB8AC3E}">
        <p14:creationId xmlns:p14="http://schemas.microsoft.com/office/powerpoint/2010/main" val="361779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EECCFA-7F6D-44D1-9A8D-C9CB0E889748}" type="slidenum">
              <a:rPr lang="en-US" smtClean="0"/>
              <a:t>3</a:t>
            </a:fld>
            <a:endParaRPr lang="en-US"/>
          </a:p>
        </p:txBody>
      </p:sp>
    </p:spTree>
    <p:extLst>
      <p:ext uri="{BB962C8B-B14F-4D97-AF65-F5344CB8AC3E}">
        <p14:creationId xmlns:p14="http://schemas.microsoft.com/office/powerpoint/2010/main" val="2447364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EECCFA-7F6D-44D1-9A8D-C9CB0E889748}" type="slidenum">
              <a:rPr lang="en-US" smtClean="0"/>
              <a:t>4</a:t>
            </a:fld>
            <a:endParaRPr lang="en-US"/>
          </a:p>
        </p:txBody>
      </p:sp>
    </p:spTree>
    <p:extLst>
      <p:ext uri="{BB962C8B-B14F-4D97-AF65-F5344CB8AC3E}">
        <p14:creationId xmlns:p14="http://schemas.microsoft.com/office/powerpoint/2010/main" val="1498542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EECCFA-7F6D-44D1-9A8D-C9CB0E889748}" type="slidenum">
              <a:rPr lang="en-US" smtClean="0"/>
              <a:t>5</a:t>
            </a:fld>
            <a:endParaRPr lang="en-US"/>
          </a:p>
        </p:txBody>
      </p:sp>
    </p:spTree>
    <p:extLst>
      <p:ext uri="{BB962C8B-B14F-4D97-AF65-F5344CB8AC3E}">
        <p14:creationId xmlns:p14="http://schemas.microsoft.com/office/powerpoint/2010/main" val="1696311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EECCFA-7F6D-44D1-9A8D-C9CB0E889748}" type="slidenum">
              <a:rPr lang="en-US" smtClean="0"/>
              <a:t>6</a:t>
            </a:fld>
            <a:endParaRPr lang="en-US"/>
          </a:p>
        </p:txBody>
      </p:sp>
    </p:spTree>
    <p:extLst>
      <p:ext uri="{BB962C8B-B14F-4D97-AF65-F5344CB8AC3E}">
        <p14:creationId xmlns:p14="http://schemas.microsoft.com/office/powerpoint/2010/main" val="1662659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EECCFA-7F6D-44D1-9A8D-C9CB0E889748}" type="slidenum">
              <a:rPr lang="en-US" smtClean="0"/>
              <a:t>7</a:t>
            </a:fld>
            <a:endParaRPr lang="en-US"/>
          </a:p>
        </p:txBody>
      </p:sp>
    </p:spTree>
    <p:extLst>
      <p:ext uri="{BB962C8B-B14F-4D97-AF65-F5344CB8AC3E}">
        <p14:creationId xmlns:p14="http://schemas.microsoft.com/office/powerpoint/2010/main" val="3734845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Picture Placeholder 8">
            <a:extLst>
              <a:ext uri="{FF2B5EF4-FFF2-40B4-BE49-F238E27FC236}">
                <a16:creationId xmlns:a16="http://schemas.microsoft.com/office/drawing/2014/main" id="{7441AFDA-3A13-CEE0-2410-0D3A14BAEF12}"/>
              </a:ext>
            </a:extLst>
          </p:cNvPr>
          <p:cNvSpPr>
            <a:spLocks noGrp="1"/>
          </p:cNvSpPr>
          <p:nvPr>
            <p:ph type="pic" sz="quarter" idx="10" hasCustomPrompt="1"/>
          </p:nvPr>
        </p:nvSpPr>
        <p:spPr>
          <a:xfrm>
            <a:off x="361950" y="1384300"/>
            <a:ext cx="1022350" cy="488950"/>
          </a:xfrm>
          <a:solidFill>
            <a:schemeClr val="accent1"/>
          </a:solidFill>
        </p:spPr>
        <p:txBody>
          <a:bodyPr anchor="ctr">
            <a:normAutofit/>
          </a:bodyPr>
          <a:lstStyle>
            <a:lvl1pPr marL="0" indent="0" algn="ctr">
              <a:buFontTx/>
              <a:buNone/>
              <a:defRPr sz="1400">
                <a:solidFill>
                  <a:schemeClr val="bg2"/>
                </a:solidFill>
                <a:latin typeface="Arial" panose="020B0604020202020204" pitchFamily="34" charset="0"/>
                <a:cs typeface="Arial" panose="020B0604020202020204" pitchFamily="34" charset="0"/>
              </a:defRPr>
            </a:lvl1pPr>
          </a:lstStyle>
          <a:p>
            <a:r>
              <a:rPr lang="en-US" sz="1000" dirty="0">
                <a:latin typeface="Arial" panose="020B0604020202020204" pitchFamily="34" charset="0"/>
                <a:cs typeface="Arial" panose="020B0604020202020204" pitchFamily="34" charset="0"/>
              </a:rPr>
              <a:t>Employer logo</a:t>
            </a:r>
            <a:endParaRPr lang="en-US" dirty="0"/>
          </a:p>
        </p:txBody>
      </p:sp>
    </p:spTree>
    <p:extLst>
      <p:ext uri="{BB962C8B-B14F-4D97-AF65-F5344CB8AC3E}">
        <p14:creationId xmlns:p14="http://schemas.microsoft.com/office/powerpoint/2010/main" val="1953352201"/>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1D981B2-424E-4873-B08C-9F87416F7523}" type="datetimeFigureOut">
              <a:rPr lang="en-US" smtClean="0"/>
              <a:t>09/18/2024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4214052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1D981B2-424E-4873-B08C-9F87416F7523}" type="datetimeFigureOut">
              <a:rPr lang="en-US" smtClean="0"/>
              <a:t>09/18/2024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034050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D981B2-424E-4873-B08C-9F87416F7523}" type="datetimeFigureOut">
              <a:rPr lang="en-US" smtClean="0"/>
              <a:t>09/18/2024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614263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D981B2-424E-4873-B08C-9F87416F7523}" type="datetimeFigureOut">
              <a:rPr lang="en-US" smtClean="0"/>
              <a:t>09/18/2024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58406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2FF5DECC-8EA6-DF78-E047-066E60C408C0}"/>
              </a:ext>
            </a:extLst>
          </p:cNvPr>
          <p:cNvSpPr>
            <a:spLocks noGrp="1" noChangeAspect="1"/>
          </p:cNvSpPr>
          <p:nvPr>
            <p:ph type="pic" idx="1"/>
          </p:nvPr>
        </p:nvSpPr>
        <p:spPr>
          <a:xfrm>
            <a:off x="-1" y="0"/>
            <a:ext cx="7766337" cy="3080084"/>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3" name="Picture Placeholder 8">
            <a:extLst>
              <a:ext uri="{FF2B5EF4-FFF2-40B4-BE49-F238E27FC236}">
                <a16:creationId xmlns:a16="http://schemas.microsoft.com/office/drawing/2014/main" id="{83125FE1-30AB-F5CA-EADE-D6A890895F6F}"/>
              </a:ext>
            </a:extLst>
          </p:cNvPr>
          <p:cNvSpPr>
            <a:spLocks noGrp="1"/>
          </p:cNvSpPr>
          <p:nvPr>
            <p:ph type="pic" sz="quarter" idx="10" hasCustomPrompt="1"/>
          </p:nvPr>
        </p:nvSpPr>
        <p:spPr>
          <a:xfrm>
            <a:off x="417135" y="4293536"/>
            <a:ext cx="1022350" cy="488950"/>
          </a:xfrm>
          <a:solidFill>
            <a:schemeClr val="accent1"/>
          </a:solidFill>
        </p:spPr>
        <p:txBody>
          <a:bodyPr anchor="ctr">
            <a:normAutofit/>
          </a:bodyPr>
          <a:lstStyle>
            <a:lvl1pPr marL="0" indent="0" algn="ctr">
              <a:buFontTx/>
              <a:buNone/>
              <a:defRPr sz="1400">
                <a:solidFill>
                  <a:schemeClr val="bg2"/>
                </a:solidFill>
                <a:latin typeface="Arial" panose="020B0604020202020204" pitchFamily="34" charset="0"/>
                <a:cs typeface="Arial" panose="020B0604020202020204" pitchFamily="34" charset="0"/>
              </a:defRPr>
            </a:lvl1pPr>
          </a:lstStyle>
          <a:p>
            <a:r>
              <a:rPr lang="en-US" sz="1000" dirty="0">
                <a:latin typeface="Arial" panose="020B0604020202020204" pitchFamily="34" charset="0"/>
                <a:cs typeface="Arial" panose="020B0604020202020204" pitchFamily="34" charset="0"/>
              </a:rPr>
              <a:t>Employer logo</a:t>
            </a:r>
            <a:endParaRPr lang="en-US" dirty="0"/>
          </a:p>
        </p:txBody>
      </p:sp>
    </p:spTree>
    <p:extLst>
      <p:ext uri="{BB962C8B-B14F-4D97-AF65-F5344CB8AC3E}">
        <p14:creationId xmlns:p14="http://schemas.microsoft.com/office/powerpoint/2010/main" val="2418616086"/>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95F7F88-C0B6-6B40-EAAB-00460851308B}"/>
              </a:ext>
            </a:extLst>
          </p:cNvPr>
          <p:cNvSpPr>
            <a:spLocks noGrp="1"/>
          </p:cNvSpPr>
          <p:nvPr>
            <p:ph type="pic" sz="quarter" idx="10" hasCustomPrompt="1"/>
          </p:nvPr>
        </p:nvSpPr>
        <p:spPr>
          <a:xfrm>
            <a:off x="484824" y="4909751"/>
            <a:ext cx="1154508" cy="1154508"/>
          </a:xfrm>
          <a:prstGeom prst="ellipse">
            <a:avLst/>
          </a:prstGeom>
          <a:ln w="12700">
            <a:solidFill>
              <a:schemeClr val="tx2"/>
            </a:solidFill>
          </a:ln>
        </p:spPr>
        <p:txBody>
          <a:bodyPr anchor="ctr">
            <a:noAutofit/>
          </a:bodyPr>
          <a:lstStyle>
            <a:lvl1pPr marL="0" indent="0" algn="ctr">
              <a:buNone/>
              <a:defRPr sz="800"/>
            </a:lvl1pPr>
          </a:lstStyle>
          <a:p>
            <a:r>
              <a:rPr lang="en-US" dirty="0"/>
              <a:t>QR Code</a:t>
            </a:r>
          </a:p>
        </p:txBody>
      </p:sp>
    </p:spTree>
    <p:extLst>
      <p:ext uri="{BB962C8B-B14F-4D97-AF65-F5344CB8AC3E}">
        <p14:creationId xmlns:p14="http://schemas.microsoft.com/office/powerpoint/2010/main" val="3256221531"/>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D981B2-424E-4873-B08C-9F87416F7523}" type="datetimeFigureOut">
              <a:rPr lang="en-US" smtClean="0"/>
              <a:t>09/18/2024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254785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D981B2-424E-4873-B08C-9F87416F7523}" type="datetimeFigureOut">
              <a:rPr lang="en-US" smtClean="0"/>
              <a:t>09/18/2024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899522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D981B2-424E-4873-B08C-9F87416F7523}" type="datetimeFigureOut">
              <a:rPr lang="en-US" smtClean="0"/>
              <a:t>09/18/2024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216245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D981B2-424E-4873-B08C-9F87416F7523}" type="datetimeFigureOut">
              <a:rPr lang="en-US" smtClean="0"/>
              <a:t>09/18/2024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4055154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D981B2-424E-4873-B08C-9F87416F7523}" type="datetimeFigureOut">
              <a:rPr lang="en-US" smtClean="0"/>
              <a:t>09/18/2024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616766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981B2-424E-4873-B08C-9F87416F7523}" type="datetimeFigureOut">
              <a:rPr lang="en-US" smtClean="0"/>
              <a:t>09/18/2024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735051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E1D981B2-424E-4873-B08C-9F87416F7523}" type="datetimeFigureOut">
              <a:rPr lang="en-US" smtClean="0"/>
              <a:t>09/18/2024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0B271389-AC37-4D8B-828B-7B5041741DB6}" type="slidenum">
              <a:rPr lang="en-US" smtClean="0"/>
              <a:t>‹#›</a:t>
            </a:fld>
            <a:endParaRPr lang="en-US"/>
          </a:p>
        </p:txBody>
      </p:sp>
    </p:spTree>
    <p:extLst>
      <p:ext uri="{BB962C8B-B14F-4D97-AF65-F5344CB8AC3E}">
        <p14:creationId xmlns:p14="http://schemas.microsoft.com/office/powerpoint/2010/main" val="705969000"/>
      </p:ext>
    </p:extLst>
  </p:cSld>
  <p:clrMap bg1="lt1" tx1="dk1" bg2="lt2" tx2="dk2" accent1="accent1" accent2="accent2" accent3="accent3" accent4="accent4" accent5="accent5" accent6="accent6" hlink="hlink" folHlink="folHlink"/>
  <p:sldLayoutIdLst>
    <p:sldLayoutId id="2147483685" r:id="rId1"/>
    <p:sldLayoutId id="2147483696" r:id="rId2"/>
    <p:sldLayoutId id="2147483697"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hyperlink" Target="https://presents.voya.com/EBRC/GinkgoBioworks" TargetMode="Externa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A63D2728-2198-8269-9AF6-284BA517064A}"/>
              </a:ext>
            </a:extLst>
          </p:cNvPr>
          <p:cNvSpPr txBox="1"/>
          <p:nvPr/>
        </p:nvSpPr>
        <p:spPr>
          <a:xfrm>
            <a:off x="345575" y="2054449"/>
            <a:ext cx="3326611" cy="4699072"/>
          </a:xfrm>
          <a:prstGeom prst="rect">
            <a:avLst/>
          </a:prstGeom>
          <a:noFill/>
        </p:spPr>
        <p:txBody>
          <a:bodyPr wrap="square" lIns="0" numCol="1" spcCol="274320" rtlCol="0">
            <a:noAutofit/>
          </a:bodyPr>
          <a:lstStyle/>
          <a:p>
            <a:pPr marL="0" marR="0" lvl="0" indent="0" algn="l" defTabSz="457200" rtl="0" eaLnBrk="1" fontAlgn="auto" latinLnBrk="0" hangingPunct="1">
              <a:lnSpc>
                <a:spcPts val="1200"/>
              </a:lnSpc>
              <a:spcBef>
                <a:spcPts val="100"/>
              </a:spcBef>
              <a:spcAft>
                <a:spcPts val="300"/>
              </a:spcAft>
              <a:buClrTx/>
              <a:buSzTx/>
              <a:buFontTx/>
              <a:buNone/>
              <a:tabLst/>
              <a:defRPr/>
            </a:pPr>
            <a:r>
              <a:rPr kumimoji="0" lang="en-US" sz="16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rPr>
              <a:t>What is it?</a:t>
            </a:r>
          </a:p>
          <a:p>
            <a:pPr marL="0" marR="0" lvl="0" indent="0" algn="l" defTabSz="457200" rtl="0" eaLnBrk="1" fontAlgn="auto" latinLnBrk="0" hangingPunct="1">
              <a:lnSpc>
                <a:spcPts val="1200"/>
              </a:lnSpc>
              <a:spcBef>
                <a:spcPts val="100"/>
              </a:spcBef>
              <a:spcAft>
                <a:spcPts val="12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Accident Insurance pays you benefits for specific injuries and events resulting from a covered accident. Accident Insurance is a limited benefit policy. It is not health insurance, and does not satisfy the requirement of minimum essential coverage under the Affordable </a:t>
            </a:r>
            <a:b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b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Care Act. </a:t>
            </a:r>
          </a:p>
          <a:p>
            <a:pPr marL="0" marR="0" lvl="0" indent="-182880" algn="l" defTabSz="457200" rtl="0" eaLnBrk="1" fontAlgn="auto" latinLnBrk="0" hangingPunct="1">
              <a:lnSpc>
                <a:spcPts val="1600"/>
              </a:lnSpc>
              <a:spcBef>
                <a:spcPts val="100"/>
              </a:spcBef>
              <a:spcAft>
                <a:spcPts val="300"/>
              </a:spcAft>
              <a:buClrTx/>
              <a:buSzTx/>
              <a:buFontTx/>
              <a:buNone/>
              <a:tabLst/>
              <a:defRPr/>
            </a:pPr>
            <a:r>
              <a:rPr kumimoji="0" lang="en-US" sz="16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rPr>
              <a:t>Who can be covered? </a:t>
            </a:r>
          </a:p>
          <a:p>
            <a:pPr marL="0" marR="0" lvl="0" indent="0" algn="l" defTabSz="457200" rtl="0" eaLnBrk="1" fontAlgn="auto" latinLnBrk="0" hangingPunct="1">
              <a:lnSpc>
                <a:spcPts val="1200"/>
              </a:lnSpc>
              <a:spcBef>
                <a:spcPts val="100"/>
              </a:spcBef>
              <a:spcAft>
                <a:spcPts val="3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You have the option to enroll yourself as well as your spouse and children in Accident Insurance coverage to meet your needs.  </a:t>
            </a:r>
          </a:p>
          <a:p>
            <a:pPr marL="0" marR="0" lvl="0" indent="0" algn="l" defTabSz="457200" rtl="0" eaLnBrk="1" fontAlgn="auto" latinLnBrk="0" hangingPunct="1">
              <a:lnSpc>
                <a:spcPts val="1000"/>
              </a:lnSpc>
              <a:spcBef>
                <a:spcPts val="100"/>
              </a:spcBef>
              <a:spcAft>
                <a:spcPts val="300"/>
              </a:spcAft>
              <a:buClrTx/>
              <a:buSzTx/>
              <a:buFontTx/>
              <a:buNone/>
              <a:tabLst/>
              <a:defRPr/>
            </a:pP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*The use of “spouse” in this document means a person insured as a spouse as described in the certificate of insurance or rider. </a:t>
            </a:r>
          </a:p>
          <a:p>
            <a:pPr marL="0" marR="0" lvl="0" indent="0" algn="l" defTabSz="457200" rtl="0" eaLnBrk="1" fontAlgn="auto" latinLnBrk="0" hangingPunct="1">
              <a:lnSpc>
                <a:spcPts val="1000"/>
              </a:lnSpc>
              <a:spcBef>
                <a:spcPts val="100"/>
              </a:spcBef>
              <a:spcAft>
                <a:spcPts val="300"/>
              </a:spcAft>
              <a:buClrTx/>
              <a:buSzTx/>
              <a:buFontTx/>
              <a:buNone/>
              <a:tabLst/>
              <a:defRPr/>
            </a:pP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**The definition of “child” may vary by state. Please contact your employer for more information.</a:t>
            </a:r>
          </a:p>
          <a:p>
            <a:pPr marL="0" marR="0" lvl="0" indent="0" algn="l" defTabSz="457200" rtl="0" eaLnBrk="1" fontAlgn="auto" latinLnBrk="0" hangingPunct="1">
              <a:lnSpc>
                <a:spcPts val="900"/>
              </a:lnSpc>
              <a:spcBef>
                <a:spcPts val="100"/>
              </a:spcBef>
              <a:spcAft>
                <a:spcPts val="300"/>
              </a:spcAft>
              <a:buClrTx/>
              <a:buSzTx/>
              <a:buFontTx/>
              <a:buNone/>
              <a:tabLst/>
              <a:defRPr/>
            </a:pPr>
            <a:endParaRPr lang="en-US" sz="1400" b="1" dirty="0">
              <a:solidFill>
                <a:schemeClr val="tx2"/>
              </a:solidFill>
              <a:latin typeface="Arial" panose="020B0604020202020204" pitchFamily="34" charset="0"/>
              <a:cs typeface="Arial" panose="020B0604020202020204" pitchFamily="34" charset="0"/>
            </a:endParaRPr>
          </a:p>
          <a:p>
            <a:pPr indent="-182880">
              <a:lnSpc>
                <a:spcPts val="1600"/>
              </a:lnSpc>
              <a:spcBef>
                <a:spcPts val="100"/>
              </a:spcBef>
              <a:spcAft>
                <a:spcPts val="300"/>
              </a:spcAft>
            </a:pPr>
            <a:r>
              <a:rPr lang="en-US" sz="1600" b="1" dirty="0">
                <a:solidFill>
                  <a:schemeClr val="tx2"/>
                </a:solidFill>
                <a:latin typeface="Arial" panose="020B0604020202020204" pitchFamily="34" charset="0"/>
                <a:cs typeface="Arial" panose="020B0604020202020204" pitchFamily="34" charset="0"/>
              </a:rPr>
              <a:t>Why should I consider it?</a:t>
            </a:r>
          </a:p>
          <a:p>
            <a:pPr marL="365760" lvl="1">
              <a:lnSpc>
                <a:spcPts val="1200"/>
              </a:lnSpc>
              <a:spcBef>
                <a:spcPts val="100"/>
              </a:spcBef>
              <a:spcAft>
                <a:spcPts val="900"/>
              </a:spcAft>
            </a:pPr>
            <a:r>
              <a:rPr lang="en-US" sz="1000" dirty="0">
                <a:solidFill>
                  <a:schemeClr val="bg2"/>
                </a:solidFill>
                <a:latin typeface="Arial" panose="020B0604020202020204" pitchFamily="34" charset="0"/>
                <a:cs typeface="Arial" panose="020B0604020202020204" pitchFamily="34" charset="0"/>
              </a:rPr>
              <a:t>Benefits will be paid directly to you to use for any purpose, such as paying out-of-pocket medical expenses, copays, deductibles, groceries, gas, utilities and more – it’s up to you.</a:t>
            </a:r>
          </a:p>
          <a:p>
            <a:pPr marL="365760" lvl="1">
              <a:lnSpc>
                <a:spcPts val="1200"/>
              </a:lnSpc>
              <a:spcBef>
                <a:spcPts val="100"/>
              </a:spcBef>
              <a:spcAft>
                <a:spcPts val="900"/>
              </a:spcAft>
            </a:pPr>
            <a:r>
              <a:rPr lang="en-US" sz="1000" dirty="0">
                <a:solidFill>
                  <a:schemeClr val="bg2"/>
                </a:solidFill>
                <a:latin typeface="Arial" panose="020B0604020202020204" pitchFamily="34" charset="0"/>
                <a:cs typeface="Arial" panose="020B0604020202020204" pitchFamily="34" charset="0"/>
              </a:rPr>
              <a:t>Coverage is always guaranteed issue.</a:t>
            </a:r>
          </a:p>
          <a:p>
            <a:pPr marL="365760" lvl="1">
              <a:lnSpc>
                <a:spcPts val="1200"/>
              </a:lnSpc>
              <a:spcBef>
                <a:spcPts val="100"/>
              </a:spcBef>
              <a:spcAft>
                <a:spcPts val="1200"/>
              </a:spcAft>
            </a:pPr>
            <a:r>
              <a:rPr lang="en-US" sz="1000" dirty="0">
                <a:solidFill>
                  <a:schemeClr val="bg2"/>
                </a:solidFill>
                <a:latin typeface="Arial" panose="020B0604020202020204" pitchFamily="34" charset="0"/>
                <a:cs typeface="Arial" panose="020B0604020202020204" pitchFamily="34" charset="0"/>
              </a:rPr>
              <a:t>Your coverage can go with you if you leave your employer or retire, and you’ll be billed directly.  </a:t>
            </a:r>
          </a:p>
          <a:p>
            <a:pPr>
              <a:lnSpc>
                <a:spcPts val="1200"/>
              </a:lnSpc>
              <a:spcBef>
                <a:spcPts val="100"/>
              </a:spcBef>
              <a:spcAft>
                <a:spcPts val="600"/>
              </a:spcAft>
            </a:pPr>
            <a:endParaRPr lang="en-US" sz="1000" dirty="0">
              <a:solidFill>
                <a:schemeClr val="bg2"/>
              </a:solidFill>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D8653352-BA02-3469-02D1-F798587CFE71}"/>
              </a:ext>
            </a:extLst>
          </p:cNvPr>
          <p:cNvPicPr>
            <a:picLocks noChangeAspect="1"/>
          </p:cNvPicPr>
          <p:nvPr/>
        </p:nvPicPr>
        <p:blipFill rotWithShape="1">
          <a:blip r:embed="rId3"/>
          <a:srcRect r="4047"/>
          <a:stretch/>
        </p:blipFill>
        <p:spPr>
          <a:xfrm>
            <a:off x="5594679" y="9385755"/>
            <a:ext cx="1825298" cy="476249"/>
          </a:xfrm>
          <a:prstGeom prst="rect">
            <a:avLst/>
          </a:prstGeom>
        </p:spPr>
      </p:pic>
      <p:sp>
        <p:nvSpPr>
          <p:cNvPr id="14" name="TextBox 13">
            <a:extLst>
              <a:ext uri="{FF2B5EF4-FFF2-40B4-BE49-F238E27FC236}">
                <a16:creationId xmlns:a16="http://schemas.microsoft.com/office/drawing/2014/main" id="{8C741A36-3901-4274-7439-15D2AD650B8C}"/>
              </a:ext>
            </a:extLst>
          </p:cNvPr>
          <p:cNvSpPr txBox="1"/>
          <p:nvPr/>
        </p:nvSpPr>
        <p:spPr>
          <a:xfrm>
            <a:off x="361950" y="9563403"/>
            <a:ext cx="2469198" cy="251728"/>
          </a:xfrm>
          <a:prstGeom prst="rect">
            <a:avLst/>
          </a:prstGeom>
          <a:noFill/>
        </p:spPr>
        <p:txBody>
          <a:bodyPr wrap="square" lIns="0" tIns="0" rIns="0" bIns="0">
            <a:noAutofit/>
          </a:bodyPr>
          <a:lstStyle/>
          <a:p>
            <a:r>
              <a:rPr lang="en-US" sz="800" dirty="0">
                <a:solidFill>
                  <a:schemeClr val="bg2"/>
                </a:solidFill>
                <a:latin typeface="Arial" panose="020B0604020202020204" pitchFamily="34" charset="0"/>
                <a:cs typeface="Arial" panose="020B0604020202020204" pitchFamily="34" charset="0"/>
              </a:rPr>
              <a:t>ReliaStar Life Insurance Company (Minneapolis, MN),</a:t>
            </a:r>
            <a:br>
              <a:rPr lang="en-US" sz="800" dirty="0">
                <a:solidFill>
                  <a:schemeClr val="bg2"/>
                </a:solidFill>
                <a:latin typeface="Arial" panose="020B0604020202020204" pitchFamily="34" charset="0"/>
                <a:cs typeface="Arial" panose="020B0604020202020204" pitchFamily="34" charset="0"/>
              </a:rPr>
            </a:br>
            <a:r>
              <a:rPr lang="en-US" sz="800" dirty="0">
                <a:solidFill>
                  <a:schemeClr val="bg2"/>
                </a:solidFill>
                <a:latin typeface="Arial" panose="020B0604020202020204" pitchFamily="34" charset="0"/>
                <a:cs typeface="Arial" panose="020B0604020202020204" pitchFamily="34" charset="0"/>
              </a:rPr>
              <a:t>a member of the Voya</a:t>
            </a:r>
            <a:r>
              <a:rPr lang="en-US" sz="800" baseline="30000" dirty="0">
                <a:solidFill>
                  <a:schemeClr val="bg2"/>
                </a:solidFill>
                <a:latin typeface="Arial" panose="020B0604020202020204" pitchFamily="34" charset="0"/>
                <a:cs typeface="Arial" panose="020B0604020202020204" pitchFamily="34" charset="0"/>
              </a:rPr>
              <a:t>®</a:t>
            </a:r>
            <a:r>
              <a:rPr lang="en-US" sz="800" dirty="0">
                <a:solidFill>
                  <a:schemeClr val="bg2"/>
                </a:solidFill>
                <a:latin typeface="Arial" panose="020B0604020202020204" pitchFamily="34" charset="0"/>
                <a:cs typeface="Arial" panose="020B0604020202020204" pitchFamily="34" charset="0"/>
              </a:rPr>
              <a:t> family of companies</a:t>
            </a:r>
          </a:p>
        </p:txBody>
      </p:sp>
      <p:grpSp>
        <p:nvGrpSpPr>
          <p:cNvPr id="86" name="Group 85">
            <a:extLst>
              <a:ext uri="{FF2B5EF4-FFF2-40B4-BE49-F238E27FC236}">
                <a16:creationId xmlns:a16="http://schemas.microsoft.com/office/drawing/2014/main" id="{D2B965E1-D13C-36BA-B66F-3CC7EDB4CB7E}"/>
              </a:ext>
            </a:extLst>
          </p:cNvPr>
          <p:cNvGrpSpPr/>
          <p:nvPr/>
        </p:nvGrpSpPr>
        <p:grpSpPr>
          <a:xfrm>
            <a:off x="356890" y="5176592"/>
            <a:ext cx="259103" cy="259104"/>
            <a:chOff x="356890" y="3073579"/>
            <a:chExt cx="259103" cy="259104"/>
          </a:xfrm>
        </p:grpSpPr>
        <p:sp>
          <p:nvSpPr>
            <p:cNvPr id="67" name="Oval 66">
              <a:extLst>
                <a:ext uri="{FF2B5EF4-FFF2-40B4-BE49-F238E27FC236}">
                  <a16:creationId xmlns:a16="http://schemas.microsoft.com/office/drawing/2014/main" id="{857F8D53-4CB3-70E2-6801-9424DA49F3E7}"/>
                </a:ext>
              </a:extLst>
            </p:cNvPr>
            <p:cNvSpPr/>
            <p:nvPr/>
          </p:nvSpPr>
          <p:spPr>
            <a:xfrm>
              <a:off x="356890" y="3073579"/>
              <a:ext cx="259103" cy="259104"/>
            </a:xfrm>
            <a:prstGeom prst="ellipse">
              <a:avLst/>
            </a:prstGeom>
            <a:noFill/>
            <a:ln w="190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29F3E43D-678D-1F29-6A5E-FACDE59E830D}"/>
                </a:ext>
              </a:extLst>
            </p:cNvPr>
            <p:cNvGrpSpPr/>
            <p:nvPr/>
          </p:nvGrpSpPr>
          <p:grpSpPr>
            <a:xfrm>
              <a:off x="423417" y="3109902"/>
              <a:ext cx="143122" cy="180693"/>
              <a:chOff x="422646" y="3818429"/>
              <a:chExt cx="146640" cy="185134"/>
            </a:xfrm>
          </p:grpSpPr>
          <p:sp>
            <p:nvSpPr>
              <p:cNvPr id="69" name="Freeform 9">
                <a:extLst>
                  <a:ext uri="{FF2B5EF4-FFF2-40B4-BE49-F238E27FC236}">
                    <a16:creationId xmlns:a16="http://schemas.microsoft.com/office/drawing/2014/main" id="{4A8EA4AC-D3AC-DE2B-41DA-9BAFA70A4EC8}"/>
                  </a:ext>
                </a:extLst>
              </p:cNvPr>
              <p:cNvSpPr/>
              <p:nvPr/>
            </p:nvSpPr>
            <p:spPr>
              <a:xfrm>
                <a:off x="422646" y="3873165"/>
                <a:ext cx="146640" cy="130398"/>
              </a:xfrm>
              <a:custGeom>
                <a:avLst/>
                <a:gdLst/>
                <a:ahLst/>
                <a:cxnLst/>
                <a:rect l="l" t="t" r="r" b="b"/>
                <a:pathLst>
                  <a:path w="460788" h="409756">
                    <a:moveTo>
                      <a:pt x="145031" y="243286"/>
                    </a:moveTo>
                    <a:lnTo>
                      <a:pt x="260384" y="243286"/>
                    </a:lnTo>
                    <a:cubicBezTo>
                      <a:pt x="271980" y="243481"/>
                      <a:pt x="282106" y="247051"/>
                      <a:pt x="290762" y="253996"/>
                    </a:cubicBezTo>
                    <a:cubicBezTo>
                      <a:pt x="299418" y="260940"/>
                      <a:pt x="304705" y="270090"/>
                      <a:pt x="306621" y="281444"/>
                    </a:cubicBezTo>
                    <a:cubicBezTo>
                      <a:pt x="307286" y="286100"/>
                      <a:pt x="307276" y="290607"/>
                      <a:pt x="306591" y="294963"/>
                    </a:cubicBezTo>
                    <a:cubicBezTo>
                      <a:pt x="305906" y="299320"/>
                      <a:pt x="304636" y="303426"/>
                      <a:pt x="302782" y="307282"/>
                    </a:cubicBezTo>
                    <a:lnTo>
                      <a:pt x="336059" y="307282"/>
                    </a:lnTo>
                    <a:cubicBezTo>
                      <a:pt x="338086" y="307269"/>
                      <a:pt x="339873" y="306656"/>
                      <a:pt x="341419" y="305443"/>
                    </a:cubicBezTo>
                    <a:lnTo>
                      <a:pt x="390696" y="266005"/>
                    </a:lnTo>
                    <a:cubicBezTo>
                      <a:pt x="399216" y="259420"/>
                      <a:pt x="408615" y="256171"/>
                      <a:pt x="418894" y="256256"/>
                    </a:cubicBezTo>
                    <a:cubicBezTo>
                      <a:pt x="429174" y="256341"/>
                      <a:pt x="438413" y="259910"/>
                      <a:pt x="446613" y="266965"/>
                    </a:cubicBezTo>
                    <a:cubicBezTo>
                      <a:pt x="451322" y="271274"/>
                      <a:pt x="454902" y="276294"/>
                      <a:pt x="457352" y="282024"/>
                    </a:cubicBezTo>
                    <a:cubicBezTo>
                      <a:pt x="459802" y="287754"/>
                      <a:pt x="460942" y="293773"/>
                      <a:pt x="460772" y="300083"/>
                    </a:cubicBezTo>
                    <a:cubicBezTo>
                      <a:pt x="460540" y="306386"/>
                      <a:pt x="459044" y="312299"/>
                      <a:pt x="456282" y="317822"/>
                    </a:cubicBezTo>
                    <a:cubicBezTo>
                      <a:pt x="453521" y="323345"/>
                      <a:pt x="449684" y="328098"/>
                      <a:pt x="444773" y="332081"/>
                    </a:cubicBezTo>
                    <a:lnTo>
                      <a:pt x="364057" y="396637"/>
                    </a:lnTo>
                    <a:cubicBezTo>
                      <a:pt x="358735" y="400893"/>
                      <a:pt x="352902" y="404140"/>
                      <a:pt x="346559" y="406376"/>
                    </a:cubicBezTo>
                    <a:cubicBezTo>
                      <a:pt x="340216" y="408613"/>
                      <a:pt x="333623" y="409739"/>
                      <a:pt x="326780" y="409756"/>
                    </a:cubicBezTo>
                    <a:lnTo>
                      <a:pt x="6400" y="409756"/>
                    </a:lnTo>
                    <a:cubicBezTo>
                      <a:pt x="4593" y="409709"/>
                      <a:pt x="3087" y="409083"/>
                      <a:pt x="1880" y="407876"/>
                    </a:cubicBezTo>
                    <a:cubicBezTo>
                      <a:pt x="673" y="406669"/>
                      <a:pt x="47" y="405163"/>
                      <a:pt x="0" y="403356"/>
                    </a:cubicBezTo>
                    <a:lnTo>
                      <a:pt x="0" y="390557"/>
                    </a:lnTo>
                    <a:cubicBezTo>
                      <a:pt x="47" y="388751"/>
                      <a:pt x="673" y="387244"/>
                      <a:pt x="1880" y="386037"/>
                    </a:cubicBezTo>
                    <a:cubicBezTo>
                      <a:pt x="3087" y="384831"/>
                      <a:pt x="4593" y="384204"/>
                      <a:pt x="6400" y="384157"/>
                    </a:cubicBezTo>
                    <a:lnTo>
                      <a:pt x="326780" y="384157"/>
                    </a:lnTo>
                    <a:cubicBezTo>
                      <a:pt x="330685" y="384152"/>
                      <a:pt x="334455" y="383523"/>
                      <a:pt x="338089" y="382268"/>
                    </a:cubicBezTo>
                    <a:cubicBezTo>
                      <a:pt x="341724" y="381013"/>
                      <a:pt x="345074" y="379163"/>
                      <a:pt x="348139" y="376718"/>
                    </a:cubicBezTo>
                    <a:lnTo>
                      <a:pt x="428774" y="312162"/>
                    </a:lnTo>
                    <a:cubicBezTo>
                      <a:pt x="432879" y="308695"/>
                      <a:pt x="435028" y="304449"/>
                      <a:pt x="435224" y="299423"/>
                    </a:cubicBezTo>
                    <a:cubicBezTo>
                      <a:pt x="435419" y="294396"/>
                      <a:pt x="433509" y="289950"/>
                      <a:pt x="429494" y="286084"/>
                    </a:cubicBezTo>
                    <a:cubicBezTo>
                      <a:pt x="425992" y="283119"/>
                      <a:pt x="422136" y="281749"/>
                      <a:pt x="417925" y="281974"/>
                    </a:cubicBezTo>
                    <a:cubicBezTo>
                      <a:pt x="413713" y="282199"/>
                      <a:pt x="409997" y="283569"/>
                      <a:pt x="406775" y="286084"/>
                    </a:cubicBezTo>
                    <a:lnTo>
                      <a:pt x="357498" y="325441"/>
                    </a:lnTo>
                    <a:cubicBezTo>
                      <a:pt x="354433" y="327851"/>
                      <a:pt x="351084" y="329691"/>
                      <a:pt x="347449" y="330961"/>
                    </a:cubicBezTo>
                    <a:cubicBezTo>
                      <a:pt x="343814" y="332231"/>
                      <a:pt x="340044" y="332871"/>
                      <a:pt x="336140" y="332881"/>
                    </a:cubicBezTo>
                    <a:lnTo>
                      <a:pt x="191988" y="332881"/>
                    </a:lnTo>
                    <a:cubicBezTo>
                      <a:pt x="188375" y="332787"/>
                      <a:pt x="185362" y="331534"/>
                      <a:pt x="182949" y="329121"/>
                    </a:cubicBezTo>
                    <a:cubicBezTo>
                      <a:pt x="180536" y="326708"/>
                      <a:pt x="179283" y="323695"/>
                      <a:pt x="179189" y="320082"/>
                    </a:cubicBezTo>
                    <a:cubicBezTo>
                      <a:pt x="179283" y="316469"/>
                      <a:pt x="180536" y="313455"/>
                      <a:pt x="182949" y="311042"/>
                    </a:cubicBezTo>
                    <a:cubicBezTo>
                      <a:pt x="185362" y="308629"/>
                      <a:pt x="188375" y="307376"/>
                      <a:pt x="191988" y="307282"/>
                    </a:cubicBezTo>
                    <a:lnTo>
                      <a:pt x="262384" y="307282"/>
                    </a:lnTo>
                    <a:cubicBezTo>
                      <a:pt x="267839" y="307147"/>
                      <a:pt x="272368" y="305277"/>
                      <a:pt x="275973" y="301673"/>
                    </a:cubicBezTo>
                    <a:cubicBezTo>
                      <a:pt x="279578" y="298068"/>
                      <a:pt x="281448" y="293538"/>
                      <a:pt x="281583" y="288084"/>
                    </a:cubicBezTo>
                    <a:cubicBezTo>
                      <a:pt x="281448" y="282629"/>
                      <a:pt x="279578" y="278099"/>
                      <a:pt x="275973" y="274494"/>
                    </a:cubicBezTo>
                    <a:cubicBezTo>
                      <a:pt x="272368" y="270890"/>
                      <a:pt x="267839" y="269020"/>
                      <a:pt x="262384" y="268885"/>
                    </a:cubicBezTo>
                    <a:lnTo>
                      <a:pt x="145031" y="268885"/>
                    </a:lnTo>
                    <a:cubicBezTo>
                      <a:pt x="139477" y="268896"/>
                      <a:pt x="134087" y="269773"/>
                      <a:pt x="128862" y="271515"/>
                    </a:cubicBezTo>
                    <a:cubicBezTo>
                      <a:pt x="123638" y="273256"/>
                      <a:pt x="118788" y="275793"/>
                      <a:pt x="114314" y="279124"/>
                    </a:cubicBezTo>
                    <a:lnTo>
                      <a:pt x="76796" y="307282"/>
                    </a:lnTo>
                    <a:lnTo>
                      <a:pt x="6400" y="307282"/>
                    </a:lnTo>
                    <a:cubicBezTo>
                      <a:pt x="4593" y="307236"/>
                      <a:pt x="3087" y="306609"/>
                      <a:pt x="1880" y="305403"/>
                    </a:cubicBezTo>
                    <a:cubicBezTo>
                      <a:pt x="673" y="304196"/>
                      <a:pt x="47" y="302689"/>
                      <a:pt x="0" y="300883"/>
                    </a:cubicBezTo>
                    <a:lnTo>
                      <a:pt x="0" y="288084"/>
                    </a:lnTo>
                    <a:cubicBezTo>
                      <a:pt x="47" y="286277"/>
                      <a:pt x="673" y="284770"/>
                      <a:pt x="1880" y="283564"/>
                    </a:cubicBezTo>
                    <a:cubicBezTo>
                      <a:pt x="3087" y="282357"/>
                      <a:pt x="4593" y="281731"/>
                      <a:pt x="6400" y="281684"/>
                    </a:cubicBezTo>
                    <a:lnTo>
                      <a:pt x="68236" y="281684"/>
                    </a:lnTo>
                    <a:lnTo>
                      <a:pt x="98954" y="258645"/>
                    </a:lnTo>
                    <a:cubicBezTo>
                      <a:pt x="105644" y="253631"/>
                      <a:pt x="112903" y="249821"/>
                      <a:pt x="120733" y="247216"/>
                    </a:cubicBezTo>
                    <a:cubicBezTo>
                      <a:pt x="128562" y="244611"/>
                      <a:pt x="136662" y="243301"/>
                      <a:pt x="145031" y="243286"/>
                    </a:cubicBezTo>
                    <a:close/>
                    <a:moveTo>
                      <a:pt x="180799" y="26180"/>
                    </a:moveTo>
                    <a:cubicBezTo>
                      <a:pt x="171532" y="24310"/>
                      <a:pt x="162569" y="26790"/>
                      <a:pt x="153911" y="33619"/>
                    </a:cubicBezTo>
                    <a:cubicBezTo>
                      <a:pt x="144668" y="42362"/>
                      <a:pt x="140175" y="52295"/>
                      <a:pt x="140432" y="63417"/>
                    </a:cubicBezTo>
                    <a:cubicBezTo>
                      <a:pt x="140688" y="74540"/>
                      <a:pt x="144275" y="83833"/>
                      <a:pt x="151191" y="91296"/>
                    </a:cubicBezTo>
                    <a:lnTo>
                      <a:pt x="230386" y="174330"/>
                    </a:lnTo>
                    <a:lnTo>
                      <a:pt x="309581" y="91296"/>
                    </a:lnTo>
                    <a:cubicBezTo>
                      <a:pt x="316537" y="83763"/>
                      <a:pt x="320144" y="74450"/>
                      <a:pt x="320400" y="63357"/>
                    </a:cubicBezTo>
                    <a:cubicBezTo>
                      <a:pt x="320657" y="52265"/>
                      <a:pt x="316144" y="42352"/>
                      <a:pt x="306861" y="33619"/>
                    </a:cubicBezTo>
                    <a:cubicBezTo>
                      <a:pt x="298158" y="26805"/>
                      <a:pt x="289166" y="24355"/>
                      <a:pt x="279883" y="26270"/>
                    </a:cubicBezTo>
                    <a:cubicBezTo>
                      <a:pt x="270600" y="28184"/>
                      <a:pt x="263087" y="32154"/>
                      <a:pt x="257344" y="38178"/>
                    </a:cubicBezTo>
                    <a:lnTo>
                      <a:pt x="230386" y="66417"/>
                    </a:lnTo>
                    <a:lnTo>
                      <a:pt x="203427" y="38178"/>
                    </a:lnTo>
                    <a:cubicBezTo>
                      <a:pt x="197609" y="32049"/>
                      <a:pt x="190067" y="28049"/>
                      <a:pt x="180799" y="26180"/>
                    </a:cubicBezTo>
                    <a:close/>
                    <a:moveTo>
                      <a:pt x="289413" y="87"/>
                    </a:moveTo>
                    <a:cubicBezTo>
                      <a:pt x="300971" y="770"/>
                      <a:pt x="312253" y="5495"/>
                      <a:pt x="323260" y="14260"/>
                    </a:cubicBezTo>
                    <a:cubicBezTo>
                      <a:pt x="337416" y="27266"/>
                      <a:pt x="344862" y="42832"/>
                      <a:pt x="345599" y="60957"/>
                    </a:cubicBezTo>
                    <a:cubicBezTo>
                      <a:pt x="346335" y="79083"/>
                      <a:pt x="340383" y="95169"/>
                      <a:pt x="327740" y="109215"/>
                    </a:cubicBezTo>
                    <a:lnTo>
                      <a:pt x="240625" y="200489"/>
                    </a:lnTo>
                    <a:cubicBezTo>
                      <a:pt x="237640" y="203449"/>
                      <a:pt x="234231" y="204929"/>
                      <a:pt x="230396" y="204929"/>
                    </a:cubicBezTo>
                    <a:cubicBezTo>
                      <a:pt x="226561" y="204929"/>
                      <a:pt x="223171" y="203449"/>
                      <a:pt x="220226" y="200489"/>
                    </a:cubicBezTo>
                    <a:lnTo>
                      <a:pt x="133112" y="109215"/>
                    </a:lnTo>
                    <a:cubicBezTo>
                      <a:pt x="120475" y="95204"/>
                      <a:pt x="114532" y="79128"/>
                      <a:pt x="115283" y="60987"/>
                    </a:cubicBezTo>
                    <a:cubicBezTo>
                      <a:pt x="116035" y="42847"/>
                      <a:pt x="123471" y="27271"/>
                      <a:pt x="137592" y="14260"/>
                    </a:cubicBezTo>
                    <a:cubicBezTo>
                      <a:pt x="152397" y="2498"/>
                      <a:pt x="167643" y="-1975"/>
                      <a:pt x="183329" y="841"/>
                    </a:cubicBezTo>
                    <a:cubicBezTo>
                      <a:pt x="199015" y="3658"/>
                      <a:pt x="211741" y="10184"/>
                      <a:pt x="221507" y="20420"/>
                    </a:cubicBezTo>
                    <a:lnTo>
                      <a:pt x="230386" y="29699"/>
                    </a:lnTo>
                    <a:lnTo>
                      <a:pt x="239346" y="20420"/>
                    </a:lnTo>
                    <a:cubicBezTo>
                      <a:pt x="249302" y="9989"/>
                      <a:pt x="262107" y="3433"/>
                      <a:pt x="277763" y="751"/>
                    </a:cubicBezTo>
                    <a:cubicBezTo>
                      <a:pt x="281677" y="81"/>
                      <a:pt x="285560" y="-141"/>
                      <a:pt x="289413" y="87"/>
                    </a:cubicBez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4AA0D34D-BFB7-861F-CDAD-AECF06C7B792}"/>
                  </a:ext>
                </a:extLst>
              </p:cNvPr>
              <p:cNvSpPr/>
              <p:nvPr/>
            </p:nvSpPr>
            <p:spPr>
              <a:xfrm>
                <a:off x="439407" y="3870707"/>
                <a:ext cx="113940" cy="8194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35B4C426-E0B2-A6A1-0EA6-2DDFB5CB0526}"/>
                  </a:ext>
                </a:extLst>
              </p:cNvPr>
              <p:cNvGrpSpPr/>
              <p:nvPr/>
            </p:nvGrpSpPr>
            <p:grpSpPr>
              <a:xfrm>
                <a:off x="437948" y="3818429"/>
                <a:ext cx="113942" cy="127145"/>
                <a:chOff x="5238750" y="3194050"/>
                <a:chExt cx="369888" cy="412750"/>
              </a:xfrm>
              <a:solidFill>
                <a:schemeClr val="accent3"/>
              </a:solidFill>
            </p:grpSpPr>
            <p:sp>
              <p:nvSpPr>
                <p:cNvPr id="72" name="Freeform 84">
                  <a:extLst>
                    <a:ext uri="{FF2B5EF4-FFF2-40B4-BE49-F238E27FC236}">
                      <a16:creationId xmlns:a16="http://schemas.microsoft.com/office/drawing/2014/main" id="{7C494F29-43B5-7837-D790-2AAEB51F856E}"/>
                    </a:ext>
                  </a:extLst>
                </p:cNvPr>
                <p:cNvSpPr>
                  <a:spLocks noEditPoints="1"/>
                </p:cNvSpPr>
                <p:nvPr/>
              </p:nvSpPr>
              <p:spPr bwMode="auto">
                <a:xfrm>
                  <a:off x="5321299" y="3246440"/>
                  <a:ext cx="204786" cy="212725"/>
                </a:xfrm>
                <a:custGeom>
                  <a:avLst/>
                  <a:gdLst>
                    <a:gd name="T0" fmla="*/ 738 w 1678"/>
                    <a:gd name="T1" fmla="*/ 189 h 1743"/>
                    <a:gd name="T2" fmla="*/ 555 w 1678"/>
                    <a:gd name="T3" fmla="*/ 258 h 1743"/>
                    <a:gd name="T4" fmla="*/ 411 w 1678"/>
                    <a:gd name="T5" fmla="*/ 282 h 1743"/>
                    <a:gd name="T6" fmla="*/ 346 w 1678"/>
                    <a:gd name="T7" fmla="*/ 404 h 1743"/>
                    <a:gd name="T8" fmla="*/ 241 w 1678"/>
                    <a:gd name="T9" fmla="*/ 548 h 1743"/>
                    <a:gd name="T10" fmla="*/ 147 w 1678"/>
                    <a:gd name="T11" fmla="*/ 646 h 1743"/>
                    <a:gd name="T12" fmla="*/ 167 w 1678"/>
                    <a:gd name="T13" fmla="*/ 789 h 1743"/>
                    <a:gd name="T14" fmla="*/ 152 w 1678"/>
                    <a:gd name="T15" fmla="*/ 1016 h 1743"/>
                    <a:gd name="T16" fmla="*/ 166 w 1678"/>
                    <a:gd name="T17" fmla="*/ 1129 h 1743"/>
                    <a:gd name="T18" fmla="*/ 285 w 1678"/>
                    <a:gd name="T19" fmla="*/ 1237 h 1743"/>
                    <a:gd name="T20" fmla="*/ 367 w 1678"/>
                    <a:gd name="T21" fmla="*/ 1391 h 1743"/>
                    <a:gd name="T22" fmla="*/ 445 w 1678"/>
                    <a:gd name="T23" fmla="*/ 1474 h 1743"/>
                    <a:gd name="T24" fmla="*/ 634 w 1678"/>
                    <a:gd name="T25" fmla="*/ 1501 h 1743"/>
                    <a:gd name="T26" fmla="*/ 781 w 1678"/>
                    <a:gd name="T27" fmla="*/ 1580 h 1743"/>
                    <a:gd name="T28" fmla="*/ 896 w 1678"/>
                    <a:gd name="T29" fmla="*/ 1580 h 1743"/>
                    <a:gd name="T30" fmla="*/ 1044 w 1678"/>
                    <a:gd name="T31" fmla="*/ 1501 h 1743"/>
                    <a:gd name="T32" fmla="*/ 1233 w 1678"/>
                    <a:gd name="T33" fmla="*/ 1474 h 1743"/>
                    <a:gd name="T34" fmla="*/ 1311 w 1678"/>
                    <a:gd name="T35" fmla="*/ 1391 h 1743"/>
                    <a:gd name="T36" fmla="*/ 1393 w 1678"/>
                    <a:gd name="T37" fmla="*/ 1237 h 1743"/>
                    <a:gd name="T38" fmla="*/ 1511 w 1678"/>
                    <a:gd name="T39" fmla="*/ 1129 h 1743"/>
                    <a:gd name="T40" fmla="*/ 1526 w 1678"/>
                    <a:gd name="T41" fmla="*/ 1016 h 1743"/>
                    <a:gd name="T42" fmla="*/ 1510 w 1678"/>
                    <a:gd name="T43" fmla="*/ 789 h 1743"/>
                    <a:gd name="T44" fmla="*/ 1531 w 1678"/>
                    <a:gd name="T45" fmla="*/ 646 h 1743"/>
                    <a:gd name="T46" fmla="*/ 1436 w 1678"/>
                    <a:gd name="T47" fmla="*/ 548 h 1743"/>
                    <a:gd name="T48" fmla="*/ 1331 w 1678"/>
                    <a:gd name="T49" fmla="*/ 404 h 1743"/>
                    <a:gd name="T50" fmla="*/ 1267 w 1678"/>
                    <a:gd name="T51" fmla="*/ 282 h 1743"/>
                    <a:gd name="T52" fmla="*/ 1123 w 1678"/>
                    <a:gd name="T53" fmla="*/ 258 h 1743"/>
                    <a:gd name="T54" fmla="*/ 940 w 1678"/>
                    <a:gd name="T55" fmla="*/ 189 h 1743"/>
                    <a:gd name="T56" fmla="*/ 839 w 1678"/>
                    <a:gd name="T57" fmla="*/ 0 h 1743"/>
                    <a:gd name="T58" fmla="*/ 994 w 1678"/>
                    <a:gd name="T59" fmla="*/ 53 h 1743"/>
                    <a:gd name="T60" fmla="*/ 1141 w 1678"/>
                    <a:gd name="T61" fmla="*/ 115 h 1743"/>
                    <a:gd name="T62" fmla="*/ 1323 w 1678"/>
                    <a:gd name="T63" fmla="*/ 149 h 1743"/>
                    <a:gd name="T64" fmla="*/ 1433 w 1678"/>
                    <a:gd name="T65" fmla="*/ 274 h 1743"/>
                    <a:gd name="T66" fmla="*/ 1507 w 1678"/>
                    <a:gd name="T67" fmla="*/ 417 h 1743"/>
                    <a:gd name="T68" fmla="*/ 1628 w 1678"/>
                    <a:gd name="T69" fmla="*/ 529 h 1743"/>
                    <a:gd name="T70" fmla="*/ 1677 w 1678"/>
                    <a:gd name="T71" fmla="*/ 697 h 1743"/>
                    <a:gd name="T72" fmla="*/ 1644 w 1678"/>
                    <a:gd name="T73" fmla="*/ 872 h 1743"/>
                    <a:gd name="T74" fmla="*/ 1677 w 1678"/>
                    <a:gd name="T75" fmla="*/ 1046 h 1743"/>
                    <a:gd name="T76" fmla="*/ 1628 w 1678"/>
                    <a:gd name="T77" fmla="*/ 1215 h 1743"/>
                    <a:gd name="T78" fmla="*/ 1507 w 1678"/>
                    <a:gd name="T79" fmla="*/ 1326 h 1743"/>
                    <a:gd name="T80" fmla="*/ 1433 w 1678"/>
                    <a:gd name="T81" fmla="*/ 1469 h 1743"/>
                    <a:gd name="T82" fmla="*/ 1323 w 1678"/>
                    <a:gd name="T83" fmla="*/ 1594 h 1743"/>
                    <a:gd name="T84" fmla="*/ 1149 w 1678"/>
                    <a:gd name="T85" fmla="*/ 1627 h 1743"/>
                    <a:gd name="T86" fmla="*/ 1016 w 1678"/>
                    <a:gd name="T87" fmla="*/ 1677 h 1743"/>
                    <a:gd name="T88" fmla="*/ 869 w 1678"/>
                    <a:gd name="T89" fmla="*/ 1741 h 1743"/>
                    <a:gd name="T90" fmla="*/ 706 w 1678"/>
                    <a:gd name="T91" fmla="*/ 1703 h 1743"/>
                    <a:gd name="T92" fmla="*/ 565 w 1678"/>
                    <a:gd name="T93" fmla="*/ 1631 h 1743"/>
                    <a:gd name="T94" fmla="*/ 384 w 1678"/>
                    <a:gd name="T95" fmla="*/ 1607 h 1743"/>
                    <a:gd name="T96" fmla="*/ 256 w 1678"/>
                    <a:gd name="T97" fmla="*/ 1493 h 1743"/>
                    <a:gd name="T98" fmla="*/ 187 w 1678"/>
                    <a:gd name="T99" fmla="*/ 1344 h 1743"/>
                    <a:gd name="T100" fmla="*/ 69 w 1678"/>
                    <a:gd name="T101" fmla="*/ 1234 h 1743"/>
                    <a:gd name="T102" fmla="*/ 0 w 1678"/>
                    <a:gd name="T103" fmla="*/ 1077 h 1743"/>
                    <a:gd name="T104" fmla="*/ 32 w 1678"/>
                    <a:gd name="T105" fmla="*/ 898 h 1743"/>
                    <a:gd name="T106" fmla="*/ 5 w 1678"/>
                    <a:gd name="T107" fmla="*/ 728 h 1743"/>
                    <a:gd name="T108" fmla="*/ 35 w 1678"/>
                    <a:gd name="T109" fmla="*/ 551 h 1743"/>
                    <a:gd name="T110" fmla="*/ 150 w 1678"/>
                    <a:gd name="T111" fmla="*/ 436 h 1743"/>
                    <a:gd name="T112" fmla="*/ 234 w 1678"/>
                    <a:gd name="T113" fmla="*/ 299 h 1743"/>
                    <a:gd name="T114" fmla="*/ 327 w 1678"/>
                    <a:gd name="T115" fmla="*/ 166 h 1743"/>
                    <a:gd name="T116" fmla="*/ 506 w 1678"/>
                    <a:gd name="T117" fmla="*/ 118 h 1743"/>
                    <a:gd name="T118" fmla="*/ 636 w 1678"/>
                    <a:gd name="T119" fmla="*/ 83 h 1743"/>
                    <a:gd name="T120" fmla="*/ 781 w 1678"/>
                    <a:gd name="T121" fmla="*/ 8 h 1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678" h="1743">
                      <a:moveTo>
                        <a:pt x="839" y="144"/>
                      </a:moveTo>
                      <a:lnTo>
                        <a:pt x="820" y="147"/>
                      </a:lnTo>
                      <a:lnTo>
                        <a:pt x="802" y="153"/>
                      </a:lnTo>
                      <a:lnTo>
                        <a:pt x="781" y="163"/>
                      </a:lnTo>
                      <a:lnTo>
                        <a:pt x="760" y="175"/>
                      </a:lnTo>
                      <a:lnTo>
                        <a:pt x="738" y="189"/>
                      </a:lnTo>
                      <a:lnTo>
                        <a:pt x="713" y="204"/>
                      </a:lnTo>
                      <a:lnTo>
                        <a:pt x="689" y="219"/>
                      </a:lnTo>
                      <a:lnTo>
                        <a:pt x="662" y="232"/>
                      </a:lnTo>
                      <a:lnTo>
                        <a:pt x="634" y="242"/>
                      </a:lnTo>
                      <a:lnTo>
                        <a:pt x="595" y="253"/>
                      </a:lnTo>
                      <a:lnTo>
                        <a:pt x="555" y="258"/>
                      </a:lnTo>
                      <a:lnTo>
                        <a:pt x="516" y="261"/>
                      </a:lnTo>
                      <a:lnTo>
                        <a:pt x="490" y="263"/>
                      </a:lnTo>
                      <a:lnTo>
                        <a:pt x="467" y="266"/>
                      </a:lnTo>
                      <a:lnTo>
                        <a:pt x="445" y="269"/>
                      </a:lnTo>
                      <a:lnTo>
                        <a:pt x="426" y="275"/>
                      </a:lnTo>
                      <a:lnTo>
                        <a:pt x="411" y="282"/>
                      </a:lnTo>
                      <a:lnTo>
                        <a:pt x="399" y="295"/>
                      </a:lnTo>
                      <a:lnTo>
                        <a:pt x="387" y="311"/>
                      </a:lnTo>
                      <a:lnTo>
                        <a:pt x="377" y="331"/>
                      </a:lnTo>
                      <a:lnTo>
                        <a:pt x="367" y="352"/>
                      </a:lnTo>
                      <a:lnTo>
                        <a:pt x="358" y="376"/>
                      </a:lnTo>
                      <a:lnTo>
                        <a:pt x="346" y="404"/>
                      </a:lnTo>
                      <a:lnTo>
                        <a:pt x="334" y="430"/>
                      </a:lnTo>
                      <a:lnTo>
                        <a:pt x="321" y="457"/>
                      </a:lnTo>
                      <a:lnTo>
                        <a:pt x="304" y="483"/>
                      </a:lnTo>
                      <a:lnTo>
                        <a:pt x="285" y="507"/>
                      </a:lnTo>
                      <a:lnTo>
                        <a:pt x="264" y="528"/>
                      </a:lnTo>
                      <a:lnTo>
                        <a:pt x="241" y="548"/>
                      </a:lnTo>
                      <a:lnTo>
                        <a:pt x="220" y="566"/>
                      </a:lnTo>
                      <a:lnTo>
                        <a:pt x="200" y="583"/>
                      </a:lnTo>
                      <a:lnTo>
                        <a:pt x="182" y="599"/>
                      </a:lnTo>
                      <a:lnTo>
                        <a:pt x="166" y="614"/>
                      </a:lnTo>
                      <a:lnTo>
                        <a:pt x="154" y="631"/>
                      </a:lnTo>
                      <a:lnTo>
                        <a:pt x="147" y="646"/>
                      </a:lnTo>
                      <a:lnTo>
                        <a:pt x="144" y="663"/>
                      </a:lnTo>
                      <a:lnTo>
                        <a:pt x="145" y="682"/>
                      </a:lnTo>
                      <a:lnTo>
                        <a:pt x="148" y="704"/>
                      </a:lnTo>
                      <a:lnTo>
                        <a:pt x="152" y="727"/>
                      </a:lnTo>
                      <a:lnTo>
                        <a:pt x="158" y="751"/>
                      </a:lnTo>
                      <a:lnTo>
                        <a:pt x="167" y="789"/>
                      </a:lnTo>
                      <a:lnTo>
                        <a:pt x="175" y="829"/>
                      </a:lnTo>
                      <a:lnTo>
                        <a:pt x="178" y="872"/>
                      </a:lnTo>
                      <a:lnTo>
                        <a:pt x="175" y="914"/>
                      </a:lnTo>
                      <a:lnTo>
                        <a:pt x="167" y="954"/>
                      </a:lnTo>
                      <a:lnTo>
                        <a:pt x="158" y="993"/>
                      </a:lnTo>
                      <a:lnTo>
                        <a:pt x="152" y="1016"/>
                      </a:lnTo>
                      <a:lnTo>
                        <a:pt x="148" y="1040"/>
                      </a:lnTo>
                      <a:lnTo>
                        <a:pt x="145" y="1061"/>
                      </a:lnTo>
                      <a:lnTo>
                        <a:pt x="144" y="1080"/>
                      </a:lnTo>
                      <a:lnTo>
                        <a:pt x="147" y="1097"/>
                      </a:lnTo>
                      <a:lnTo>
                        <a:pt x="154" y="1112"/>
                      </a:lnTo>
                      <a:lnTo>
                        <a:pt x="166" y="1129"/>
                      </a:lnTo>
                      <a:lnTo>
                        <a:pt x="182" y="1144"/>
                      </a:lnTo>
                      <a:lnTo>
                        <a:pt x="200" y="1160"/>
                      </a:lnTo>
                      <a:lnTo>
                        <a:pt x="220" y="1177"/>
                      </a:lnTo>
                      <a:lnTo>
                        <a:pt x="241" y="1195"/>
                      </a:lnTo>
                      <a:lnTo>
                        <a:pt x="264" y="1216"/>
                      </a:lnTo>
                      <a:lnTo>
                        <a:pt x="285" y="1237"/>
                      </a:lnTo>
                      <a:lnTo>
                        <a:pt x="304" y="1260"/>
                      </a:lnTo>
                      <a:lnTo>
                        <a:pt x="321" y="1286"/>
                      </a:lnTo>
                      <a:lnTo>
                        <a:pt x="334" y="1313"/>
                      </a:lnTo>
                      <a:lnTo>
                        <a:pt x="346" y="1339"/>
                      </a:lnTo>
                      <a:lnTo>
                        <a:pt x="358" y="1367"/>
                      </a:lnTo>
                      <a:lnTo>
                        <a:pt x="367" y="1391"/>
                      </a:lnTo>
                      <a:lnTo>
                        <a:pt x="377" y="1412"/>
                      </a:lnTo>
                      <a:lnTo>
                        <a:pt x="387" y="1432"/>
                      </a:lnTo>
                      <a:lnTo>
                        <a:pt x="399" y="1448"/>
                      </a:lnTo>
                      <a:lnTo>
                        <a:pt x="411" y="1461"/>
                      </a:lnTo>
                      <a:lnTo>
                        <a:pt x="426" y="1469"/>
                      </a:lnTo>
                      <a:lnTo>
                        <a:pt x="445" y="1474"/>
                      </a:lnTo>
                      <a:lnTo>
                        <a:pt x="467" y="1478"/>
                      </a:lnTo>
                      <a:lnTo>
                        <a:pt x="490" y="1480"/>
                      </a:lnTo>
                      <a:lnTo>
                        <a:pt x="516" y="1482"/>
                      </a:lnTo>
                      <a:lnTo>
                        <a:pt x="555" y="1485"/>
                      </a:lnTo>
                      <a:lnTo>
                        <a:pt x="595" y="1490"/>
                      </a:lnTo>
                      <a:lnTo>
                        <a:pt x="634" y="1501"/>
                      </a:lnTo>
                      <a:lnTo>
                        <a:pt x="662" y="1511"/>
                      </a:lnTo>
                      <a:lnTo>
                        <a:pt x="689" y="1524"/>
                      </a:lnTo>
                      <a:lnTo>
                        <a:pt x="713" y="1539"/>
                      </a:lnTo>
                      <a:lnTo>
                        <a:pt x="738" y="1554"/>
                      </a:lnTo>
                      <a:lnTo>
                        <a:pt x="760" y="1568"/>
                      </a:lnTo>
                      <a:lnTo>
                        <a:pt x="781" y="1580"/>
                      </a:lnTo>
                      <a:lnTo>
                        <a:pt x="802" y="1590"/>
                      </a:lnTo>
                      <a:lnTo>
                        <a:pt x="820" y="1596"/>
                      </a:lnTo>
                      <a:lnTo>
                        <a:pt x="839" y="1599"/>
                      </a:lnTo>
                      <a:lnTo>
                        <a:pt x="857" y="1596"/>
                      </a:lnTo>
                      <a:lnTo>
                        <a:pt x="876" y="1590"/>
                      </a:lnTo>
                      <a:lnTo>
                        <a:pt x="896" y="1580"/>
                      </a:lnTo>
                      <a:lnTo>
                        <a:pt x="918" y="1568"/>
                      </a:lnTo>
                      <a:lnTo>
                        <a:pt x="940" y="1554"/>
                      </a:lnTo>
                      <a:lnTo>
                        <a:pt x="964" y="1539"/>
                      </a:lnTo>
                      <a:lnTo>
                        <a:pt x="989" y="1524"/>
                      </a:lnTo>
                      <a:lnTo>
                        <a:pt x="1016" y="1511"/>
                      </a:lnTo>
                      <a:lnTo>
                        <a:pt x="1044" y="1501"/>
                      </a:lnTo>
                      <a:lnTo>
                        <a:pt x="1084" y="1490"/>
                      </a:lnTo>
                      <a:lnTo>
                        <a:pt x="1123" y="1485"/>
                      </a:lnTo>
                      <a:lnTo>
                        <a:pt x="1163" y="1482"/>
                      </a:lnTo>
                      <a:lnTo>
                        <a:pt x="1188" y="1480"/>
                      </a:lnTo>
                      <a:lnTo>
                        <a:pt x="1211" y="1478"/>
                      </a:lnTo>
                      <a:lnTo>
                        <a:pt x="1233" y="1474"/>
                      </a:lnTo>
                      <a:lnTo>
                        <a:pt x="1251" y="1469"/>
                      </a:lnTo>
                      <a:lnTo>
                        <a:pt x="1267" y="1461"/>
                      </a:lnTo>
                      <a:lnTo>
                        <a:pt x="1279" y="1448"/>
                      </a:lnTo>
                      <a:lnTo>
                        <a:pt x="1290" y="1432"/>
                      </a:lnTo>
                      <a:lnTo>
                        <a:pt x="1301" y="1412"/>
                      </a:lnTo>
                      <a:lnTo>
                        <a:pt x="1311" y="1391"/>
                      </a:lnTo>
                      <a:lnTo>
                        <a:pt x="1320" y="1367"/>
                      </a:lnTo>
                      <a:lnTo>
                        <a:pt x="1331" y="1339"/>
                      </a:lnTo>
                      <a:lnTo>
                        <a:pt x="1344" y="1313"/>
                      </a:lnTo>
                      <a:lnTo>
                        <a:pt x="1357" y="1286"/>
                      </a:lnTo>
                      <a:lnTo>
                        <a:pt x="1375" y="1260"/>
                      </a:lnTo>
                      <a:lnTo>
                        <a:pt x="1393" y="1237"/>
                      </a:lnTo>
                      <a:lnTo>
                        <a:pt x="1414" y="1216"/>
                      </a:lnTo>
                      <a:lnTo>
                        <a:pt x="1436" y="1195"/>
                      </a:lnTo>
                      <a:lnTo>
                        <a:pt x="1458" y="1177"/>
                      </a:lnTo>
                      <a:lnTo>
                        <a:pt x="1478" y="1160"/>
                      </a:lnTo>
                      <a:lnTo>
                        <a:pt x="1496" y="1144"/>
                      </a:lnTo>
                      <a:lnTo>
                        <a:pt x="1511" y="1129"/>
                      </a:lnTo>
                      <a:lnTo>
                        <a:pt x="1524" y="1112"/>
                      </a:lnTo>
                      <a:lnTo>
                        <a:pt x="1531" y="1097"/>
                      </a:lnTo>
                      <a:lnTo>
                        <a:pt x="1534" y="1080"/>
                      </a:lnTo>
                      <a:lnTo>
                        <a:pt x="1534" y="1061"/>
                      </a:lnTo>
                      <a:lnTo>
                        <a:pt x="1531" y="1039"/>
                      </a:lnTo>
                      <a:lnTo>
                        <a:pt x="1526" y="1016"/>
                      </a:lnTo>
                      <a:lnTo>
                        <a:pt x="1520" y="992"/>
                      </a:lnTo>
                      <a:lnTo>
                        <a:pt x="1510" y="954"/>
                      </a:lnTo>
                      <a:lnTo>
                        <a:pt x="1503" y="914"/>
                      </a:lnTo>
                      <a:lnTo>
                        <a:pt x="1500" y="872"/>
                      </a:lnTo>
                      <a:lnTo>
                        <a:pt x="1503" y="829"/>
                      </a:lnTo>
                      <a:lnTo>
                        <a:pt x="1510" y="789"/>
                      </a:lnTo>
                      <a:lnTo>
                        <a:pt x="1520" y="751"/>
                      </a:lnTo>
                      <a:lnTo>
                        <a:pt x="1526" y="727"/>
                      </a:lnTo>
                      <a:lnTo>
                        <a:pt x="1531" y="704"/>
                      </a:lnTo>
                      <a:lnTo>
                        <a:pt x="1534" y="682"/>
                      </a:lnTo>
                      <a:lnTo>
                        <a:pt x="1534" y="663"/>
                      </a:lnTo>
                      <a:lnTo>
                        <a:pt x="1531" y="646"/>
                      </a:lnTo>
                      <a:lnTo>
                        <a:pt x="1524" y="631"/>
                      </a:lnTo>
                      <a:lnTo>
                        <a:pt x="1511" y="614"/>
                      </a:lnTo>
                      <a:lnTo>
                        <a:pt x="1496" y="599"/>
                      </a:lnTo>
                      <a:lnTo>
                        <a:pt x="1478" y="583"/>
                      </a:lnTo>
                      <a:lnTo>
                        <a:pt x="1458" y="566"/>
                      </a:lnTo>
                      <a:lnTo>
                        <a:pt x="1436" y="548"/>
                      </a:lnTo>
                      <a:lnTo>
                        <a:pt x="1414" y="527"/>
                      </a:lnTo>
                      <a:lnTo>
                        <a:pt x="1393" y="507"/>
                      </a:lnTo>
                      <a:lnTo>
                        <a:pt x="1375" y="483"/>
                      </a:lnTo>
                      <a:lnTo>
                        <a:pt x="1357" y="457"/>
                      </a:lnTo>
                      <a:lnTo>
                        <a:pt x="1344" y="430"/>
                      </a:lnTo>
                      <a:lnTo>
                        <a:pt x="1331" y="404"/>
                      </a:lnTo>
                      <a:lnTo>
                        <a:pt x="1320" y="376"/>
                      </a:lnTo>
                      <a:lnTo>
                        <a:pt x="1311" y="352"/>
                      </a:lnTo>
                      <a:lnTo>
                        <a:pt x="1301" y="331"/>
                      </a:lnTo>
                      <a:lnTo>
                        <a:pt x="1290" y="311"/>
                      </a:lnTo>
                      <a:lnTo>
                        <a:pt x="1279" y="295"/>
                      </a:lnTo>
                      <a:lnTo>
                        <a:pt x="1267" y="282"/>
                      </a:lnTo>
                      <a:lnTo>
                        <a:pt x="1251" y="275"/>
                      </a:lnTo>
                      <a:lnTo>
                        <a:pt x="1233" y="269"/>
                      </a:lnTo>
                      <a:lnTo>
                        <a:pt x="1211" y="266"/>
                      </a:lnTo>
                      <a:lnTo>
                        <a:pt x="1188" y="263"/>
                      </a:lnTo>
                      <a:lnTo>
                        <a:pt x="1163" y="261"/>
                      </a:lnTo>
                      <a:lnTo>
                        <a:pt x="1123" y="258"/>
                      </a:lnTo>
                      <a:lnTo>
                        <a:pt x="1084" y="253"/>
                      </a:lnTo>
                      <a:lnTo>
                        <a:pt x="1044" y="242"/>
                      </a:lnTo>
                      <a:lnTo>
                        <a:pt x="1016" y="232"/>
                      </a:lnTo>
                      <a:lnTo>
                        <a:pt x="989" y="219"/>
                      </a:lnTo>
                      <a:lnTo>
                        <a:pt x="964" y="204"/>
                      </a:lnTo>
                      <a:lnTo>
                        <a:pt x="940" y="189"/>
                      </a:lnTo>
                      <a:lnTo>
                        <a:pt x="918" y="175"/>
                      </a:lnTo>
                      <a:lnTo>
                        <a:pt x="896" y="163"/>
                      </a:lnTo>
                      <a:lnTo>
                        <a:pt x="876" y="153"/>
                      </a:lnTo>
                      <a:lnTo>
                        <a:pt x="857" y="147"/>
                      </a:lnTo>
                      <a:lnTo>
                        <a:pt x="839" y="144"/>
                      </a:lnTo>
                      <a:close/>
                      <a:moveTo>
                        <a:pt x="839" y="0"/>
                      </a:moveTo>
                      <a:lnTo>
                        <a:pt x="869" y="2"/>
                      </a:lnTo>
                      <a:lnTo>
                        <a:pt x="896" y="8"/>
                      </a:lnTo>
                      <a:lnTo>
                        <a:pt x="922" y="16"/>
                      </a:lnTo>
                      <a:lnTo>
                        <a:pt x="948" y="27"/>
                      </a:lnTo>
                      <a:lnTo>
                        <a:pt x="972" y="40"/>
                      </a:lnTo>
                      <a:lnTo>
                        <a:pt x="994" y="53"/>
                      </a:lnTo>
                      <a:lnTo>
                        <a:pt x="1017" y="66"/>
                      </a:lnTo>
                      <a:lnTo>
                        <a:pt x="1041" y="83"/>
                      </a:lnTo>
                      <a:lnTo>
                        <a:pt x="1066" y="96"/>
                      </a:lnTo>
                      <a:lnTo>
                        <a:pt x="1088" y="106"/>
                      </a:lnTo>
                      <a:lnTo>
                        <a:pt x="1113" y="112"/>
                      </a:lnTo>
                      <a:lnTo>
                        <a:pt x="1141" y="115"/>
                      </a:lnTo>
                      <a:lnTo>
                        <a:pt x="1173" y="118"/>
                      </a:lnTo>
                      <a:lnTo>
                        <a:pt x="1202" y="120"/>
                      </a:lnTo>
                      <a:lnTo>
                        <a:pt x="1233" y="123"/>
                      </a:lnTo>
                      <a:lnTo>
                        <a:pt x="1264" y="128"/>
                      </a:lnTo>
                      <a:lnTo>
                        <a:pt x="1293" y="136"/>
                      </a:lnTo>
                      <a:lnTo>
                        <a:pt x="1323" y="149"/>
                      </a:lnTo>
                      <a:lnTo>
                        <a:pt x="1351" y="166"/>
                      </a:lnTo>
                      <a:lnTo>
                        <a:pt x="1374" y="185"/>
                      </a:lnTo>
                      <a:lnTo>
                        <a:pt x="1392" y="205"/>
                      </a:lnTo>
                      <a:lnTo>
                        <a:pt x="1409" y="228"/>
                      </a:lnTo>
                      <a:lnTo>
                        <a:pt x="1422" y="250"/>
                      </a:lnTo>
                      <a:lnTo>
                        <a:pt x="1433" y="274"/>
                      </a:lnTo>
                      <a:lnTo>
                        <a:pt x="1444" y="299"/>
                      </a:lnTo>
                      <a:lnTo>
                        <a:pt x="1454" y="322"/>
                      </a:lnTo>
                      <a:lnTo>
                        <a:pt x="1465" y="350"/>
                      </a:lnTo>
                      <a:lnTo>
                        <a:pt x="1478" y="377"/>
                      </a:lnTo>
                      <a:lnTo>
                        <a:pt x="1491" y="399"/>
                      </a:lnTo>
                      <a:lnTo>
                        <a:pt x="1507" y="417"/>
                      </a:lnTo>
                      <a:lnTo>
                        <a:pt x="1528" y="436"/>
                      </a:lnTo>
                      <a:lnTo>
                        <a:pt x="1551" y="456"/>
                      </a:lnTo>
                      <a:lnTo>
                        <a:pt x="1570" y="473"/>
                      </a:lnTo>
                      <a:lnTo>
                        <a:pt x="1590" y="490"/>
                      </a:lnTo>
                      <a:lnTo>
                        <a:pt x="1609" y="509"/>
                      </a:lnTo>
                      <a:lnTo>
                        <a:pt x="1628" y="529"/>
                      </a:lnTo>
                      <a:lnTo>
                        <a:pt x="1643" y="551"/>
                      </a:lnTo>
                      <a:lnTo>
                        <a:pt x="1657" y="575"/>
                      </a:lnTo>
                      <a:lnTo>
                        <a:pt x="1669" y="602"/>
                      </a:lnTo>
                      <a:lnTo>
                        <a:pt x="1676" y="634"/>
                      </a:lnTo>
                      <a:lnTo>
                        <a:pt x="1678" y="666"/>
                      </a:lnTo>
                      <a:lnTo>
                        <a:pt x="1677" y="697"/>
                      </a:lnTo>
                      <a:lnTo>
                        <a:pt x="1673" y="728"/>
                      </a:lnTo>
                      <a:lnTo>
                        <a:pt x="1667" y="756"/>
                      </a:lnTo>
                      <a:lnTo>
                        <a:pt x="1660" y="785"/>
                      </a:lnTo>
                      <a:lnTo>
                        <a:pt x="1652" y="816"/>
                      </a:lnTo>
                      <a:lnTo>
                        <a:pt x="1646" y="845"/>
                      </a:lnTo>
                      <a:lnTo>
                        <a:pt x="1644" y="872"/>
                      </a:lnTo>
                      <a:lnTo>
                        <a:pt x="1646" y="898"/>
                      </a:lnTo>
                      <a:lnTo>
                        <a:pt x="1652" y="927"/>
                      </a:lnTo>
                      <a:lnTo>
                        <a:pt x="1660" y="958"/>
                      </a:lnTo>
                      <a:lnTo>
                        <a:pt x="1667" y="987"/>
                      </a:lnTo>
                      <a:lnTo>
                        <a:pt x="1673" y="1016"/>
                      </a:lnTo>
                      <a:lnTo>
                        <a:pt x="1677" y="1046"/>
                      </a:lnTo>
                      <a:lnTo>
                        <a:pt x="1678" y="1077"/>
                      </a:lnTo>
                      <a:lnTo>
                        <a:pt x="1676" y="1109"/>
                      </a:lnTo>
                      <a:lnTo>
                        <a:pt x="1669" y="1141"/>
                      </a:lnTo>
                      <a:lnTo>
                        <a:pt x="1657" y="1168"/>
                      </a:lnTo>
                      <a:lnTo>
                        <a:pt x="1643" y="1192"/>
                      </a:lnTo>
                      <a:lnTo>
                        <a:pt x="1628" y="1215"/>
                      </a:lnTo>
                      <a:lnTo>
                        <a:pt x="1609" y="1234"/>
                      </a:lnTo>
                      <a:lnTo>
                        <a:pt x="1590" y="1253"/>
                      </a:lnTo>
                      <a:lnTo>
                        <a:pt x="1570" y="1270"/>
                      </a:lnTo>
                      <a:lnTo>
                        <a:pt x="1551" y="1288"/>
                      </a:lnTo>
                      <a:lnTo>
                        <a:pt x="1528" y="1307"/>
                      </a:lnTo>
                      <a:lnTo>
                        <a:pt x="1507" y="1326"/>
                      </a:lnTo>
                      <a:lnTo>
                        <a:pt x="1491" y="1344"/>
                      </a:lnTo>
                      <a:lnTo>
                        <a:pt x="1478" y="1367"/>
                      </a:lnTo>
                      <a:lnTo>
                        <a:pt x="1465" y="1393"/>
                      </a:lnTo>
                      <a:lnTo>
                        <a:pt x="1454" y="1421"/>
                      </a:lnTo>
                      <a:lnTo>
                        <a:pt x="1444" y="1444"/>
                      </a:lnTo>
                      <a:lnTo>
                        <a:pt x="1433" y="1469"/>
                      </a:lnTo>
                      <a:lnTo>
                        <a:pt x="1422" y="1493"/>
                      </a:lnTo>
                      <a:lnTo>
                        <a:pt x="1409" y="1515"/>
                      </a:lnTo>
                      <a:lnTo>
                        <a:pt x="1392" y="1538"/>
                      </a:lnTo>
                      <a:lnTo>
                        <a:pt x="1374" y="1558"/>
                      </a:lnTo>
                      <a:lnTo>
                        <a:pt x="1351" y="1577"/>
                      </a:lnTo>
                      <a:lnTo>
                        <a:pt x="1323" y="1594"/>
                      </a:lnTo>
                      <a:lnTo>
                        <a:pt x="1293" y="1607"/>
                      </a:lnTo>
                      <a:lnTo>
                        <a:pt x="1264" y="1615"/>
                      </a:lnTo>
                      <a:lnTo>
                        <a:pt x="1233" y="1620"/>
                      </a:lnTo>
                      <a:lnTo>
                        <a:pt x="1202" y="1623"/>
                      </a:lnTo>
                      <a:lnTo>
                        <a:pt x="1173" y="1626"/>
                      </a:lnTo>
                      <a:lnTo>
                        <a:pt x="1149" y="1627"/>
                      </a:lnTo>
                      <a:lnTo>
                        <a:pt x="1127" y="1629"/>
                      </a:lnTo>
                      <a:lnTo>
                        <a:pt x="1106" y="1633"/>
                      </a:lnTo>
                      <a:lnTo>
                        <a:pt x="1088" y="1638"/>
                      </a:lnTo>
                      <a:lnTo>
                        <a:pt x="1066" y="1647"/>
                      </a:lnTo>
                      <a:lnTo>
                        <a:pt x="1041" y="1660"/>
                      </a:lnTo>
                      <a:lnTo>
                        <a:pt x="1016" y="1677"/>
                      </a:lnTo>
                      <a:lnTo>
                        <a:pt x="994" y="1690"/>
                      </a:lnTo>
                      <a:lnTo>
                        <a:pt x="972" y="1703"/>
                      </a:lnTo>
                      <a:lnTo>
                        <a:pt x="948" y="1716"/>
                      </a:lnTo>
                      <a:lnTo>
                        <a:pt x="922" y="1727"/>
                      </a:lnTo>
                      <a:lnTo>
                        <a:pt x="896" y="1735"/>
                      </a:lnTo>
                      <a:lnTo>
                        <a:pt x="869" y="1741"/>
                      </a:lnTo>
                      <a:lnTo>
                        <a:pt x="839" y="1743"/>
                      </a:lnTo>
                      <a:lnTo>
                        <a:pt x="809" y="1741"/>
                      </a:lnTo>
                      <a:lnTo>
                        <a:pt x="781" y="1735"/>
                      </a:lnTo>
                      <a:lnTo>
                        <a:pt x="756" y="1727"/>
                      </a:lnTo>
                      <a:lnTo>
                        <a:pt x="730" y="1716"/>
                      </a:lnTo>
                      <a:lnTo>
                        <a:pt x="706" y="1703"/>
                      </a:lnTo>
                      <a:lnTo>
                        <a:pt x="684" y="1690"/>
                      </a:lnTo>
                      <a:lnTo>
                        <a:pt x="662" y="1677"/>
                      </a:lnTo>
                      <a:lnTo>
                        <a:pt x="636" y="1660"/>
                      </a:lnTo>
                      <a:lnTo>
                        <a:pt x="613" y="1647"/>
                      </a:lnTo>
                      <a:lnTo>
                        <a:pt x="590" y="1638"/>
                      </a:lnTo>
                      <a:lnTo>
                        <a:pt x="565" y="1631"/>
                      </a:lnTo>
                      <a:lnTo>
                        <a:pt x="537" y="1628"/>
                      </a:lnTo>
                      <a:lnTo>
                        <a:pt x="506" y="1626"/>
                      </a:lnTo>
                      <a:lnTo>
                        <a:pt x="476" y="1623"/>
                      </a:lnTo>
                      <a:lnTo>
                        <a:pt x="445" y="1620"/>
                      </a:lnTo>
                      <a:lnTo>
                        <a:pt x="414" y="1615"/>
                      </a:lnTo>
                      <a:lnTo>
                        <a:pt x="384" y="1607"/>
                      </a:lnTo>
                      <a:lnTo>
                        <a:pt x="355" y="1594"/>
                      </a:lnTo>
                      <a:lnTo>
                        <a:pt x="327" y="1577"/>
                      </a:lnTo>
                      <a:lnTo>
                        <a:pt x="304" y="1558"/>
                      </a:lnTo>
                      <a:lnTo>
                        <a:pt x="286" y="1538"/>
                      </a:lnTo>
                      <a:lnTo>
                        <a:pt x="270" y="1515"/>
                      </a:lnTo>
                      <a:lnTo>
                        <a:pt x="256" y="1493"/>
                      </a:lnTo>
                      <a:lnTo>
                        <a:pt x="244" y="1469"/>
                      </a:lnTo>
                      <a:lnTo>
                        <a:pt x="234" y="1444"/>
                      </a:lnTo>
                      <a:lnTo>
                        <a:pt x="224" y="1421"/>
                      </a:lnTo>
                      <a:lnTo>
                        <a:pt x="213" y="1393"/>
                      </a:lnTo>
                      <a:lnTo>
                        <a:pt x="200" y="1367"/>
                      </a:lnTo>
                      <a:lnTo>
                        <a:pt x="187" y="1344"/>
                      </a:lnTo>
                      <a:lnTo>
                        <a:pt x="171" y="1326"/>
                      </a:lnTo>
                      <a:lnTo>
                        <a:pt x="150" y="1307"/>
                      </a:lnTo>
                      <a:lnTo>
                        <a:pt x="127" y="1288"/>
                      </a:lnTo>
                      <a:lnTo>
                        <a:pt x="108" y="1270"/>
                      </a:lnTo>
                      <a:lnTo>
                        <a:pt x="88" y="1253"/>
                      </a:lnTo>
                      <a:lnTo>
                        <a:pt x="69" y="1234"/>
                      </a:lnTo>
                      <a:lnTo>
                        <a:pt x="51" y="1215"/>
                      </a:lnTo>
                      <a:lnTo>
                        <a:pt x="35" y="1192"/>
                      </a:lnTo>
                      <a:lnTo>
                        <a:pt x="20" y="1168"/>
                      </a:lnTo>
                      <a:lnTo>
                        <a:pt x="10" y="1141"/>
                      </a:lnTo>
                      <a:lnTo>
                        <a:pt x="2" y="1109"/>
                      </a:lnTo>
                      <a:lnTo>
                        <a:pt x="0" y="1077"/>
                      </a:lnTo>
                      <a:lnTo>
                        <a:pt x="1" y="1046"/>
                      </a:lnTo>
                      <a:lnTo>
                        <a:pt x="5" y="1016"/>
                      </a:lnTo>
                      <a:lnTo>
                        <a:pt x="11" y="987"/>
                      </a:lnTo>
                      <a:lnTo>
                        <a:pt x="18" y="958"/>
                      </a:lnTo>
                      <a:lnTo>
                        <a:pt x="25" y="927"/>
                      </a:lnTo>
                      <a:lnTo>
                        <a:pt x="32" y="898"/>
                      </a:lnTo>
                      <a:lnTo>
                        <a:pt x="34" y="872"/>
                      </a:lnTo>
                      <a:lnTo>
                        <a:pt x="32" y="845"/>
                      </a:lnTo>
                      <a:lnTo>
                        <a:pt x="25" y="816"/>
                      </a:lnTo>
                      <a:lnTo>
                        <a:pt x="18" y="785"/>
                      </a:lnTo>
                      <a:lnTo>
                        <a:pt x="11" y="756"/>
                      </a:lnTo>
                      <a:lnTo>
                        <a:pt x="5" y="728"/>
                      </a:lnTo>
                      <a:lnTo>
                        <a:pt x="1" y="697"/>
                      </a:lnTo>
                      <a:lnTo>
                        <a:pt x="0" y="666"/>
                      </a:lnTo>
                      <a:lnTo>
                        <a:pt x="2" y="634"/>
                      </a:lnTo>
                      <a:lnTo>
                        <a:pt x="10" y="602"/>
                      </a:lnTo>
                      <a:lnTo>
                        <a:pt x="20" y="575"/>
                      </a:lnTo>
                      <a:lnTo>
                        <a:pt x="35" y="551"/>
                      </a:lnTo>
                      <a:lnTo>
                        <a:pt x="51" y="529"/>
                      </a:lnTo>
                      <a:lnTo>
                        <a:pt x="69" y="509"/>
                      </a:lnTo>
                      <a:lnTo>
                        <a:pt x="88" y="490"/>
                      </a:lnTo>
                      <a:lnTo>
                        <a:pt x="108" y="473"/>
                      </a:lnTo>
                      <a:lnTo>
                        <a:pt x="127" y="456"/>
                      </a:lnTo>
                      <a:lnTo>
                        <a:pt x="150" y="436"/>
                      </a:lnTo>
                      <a:lnTo>
                        <a:pt x="171" y="417"/>
                      </a:lnTo>
                      <a:lnTo>
                        <a:pt x="187" y="399"/>
                      </a:lnTo>
                      <a:lnTo>
                        <a:pt x="200" y="377"/>
                      </a:lnTo>
                      <a:lnTo>
                        <a:pt x="213" y="350"/>
                      </a:lnTo>
                      <a:lnTo>
                        <a:pt x="224" y="322"/>
                      </a:lnTo>
                      <a:lnTo>
                        <a:pt x="234" y="299"/>
                      </a:lnTo>
                      <a:lnTo>
                        <a:pt x="244" y="274"/>
                      </a:lnTo>
                      <a:lnTo>
                        <a:pt x="256" y="250"/>
                      </a:lnTo>
                      <a:lnTo>
                        <a:pt x="270" y="228"/>
                      </a:lnTo>
                      <a:lnTo>
                        <a:pt x="286" y="205"/>
                      </a:lnTo>
                      <a:lnTo>
                        <a:pt x="304" y="185"/>
                      </a:lnTo>
                      <a:lnTo>
                        <a:pt x="327" y="166"/>
                      </a:lnTo>
                      <a:lnTo>
                        <a:pt x="355" y="149"/>
                      </a:lnTo>
                      <a:lnTo>
                        <a:pt x="384" y="136"/>
                      </a:lnTo>
                      <a:lnTo>
                        <a:pt x="414" y="128"/>
                      </a:lnTo>
                      <a:lnTo>
                        <a:pt x="445" y="123"/>
                      </a:lnTo>
                      <a:lnTo>
                        <a:pt x="476" y="120"/>
                      </a:lnTo>
                      <a:lnTo>
                        <a:pt x="506" y="118"/>
                      </a:lnTo>
                      <a:lnTo>
                        <a:pt x="528" y="116"/>
                      </a:lnTo>
                      <a:lnTo>
                        <a:pt x="551" y="114"/>
                      </a:lnTo>
                      <a:lnTo>
                        <a:pt x="572" y="110"/>
                      </a:lnTo>
                      <a:lnTo>
                        <a:pt x="590" y="106"/>
                      </a:lnTo>
                      <a:lnTo>
                        <a:pt x="613" y="96"/>
                      </a:lnTo>
                      <a:lnTo>
                        <a:pt x="636" y="83"/>
                      </a:lnTo>
                      <a:lnTo>
                        <a:pt x="662" y="66"/>
                      </a:lnTo>
                      <a:lnTo>
                        <a:pt x="684" y="53"/>
                      </a:lnTo>
                      <a:lnTo>
                        <a:pt x="706" y="40"/>
                      </a:lnTo>
                      <a:lnTo>
                        <a:pt x="730" y="27"/>
                      </a:lnTo>
                      <a:lnTo>
                        <a:pt x="756" y="16"/>
                      </a:lnTo>
                      <a:lnTo>
                        <a:pt x="781" y="8"/>
                      </a:lnTo>
                      <a:lnTo>
                        <a:pt x="809" y="2"/>
                      </a:lnTo>
                      <a:lnTo>
                        <a:pt x="839" y="0"/>
                      </a:lnTo>
                      <a:close/>
                    </a:path>
                  </a:pathLst>
                </a:custGeom>
                <a:grpFill/>
                <a:ln w="0">
                  <a:noFill/>
                  <a:prstDash val="solid"/>
                  <a:round/>
                  <a:headEnd/>
                  <a:tailEnd/>
                </a:ln>
              </p:spPr>
              <p:txBody>
                <a:bodyPr vert="horz" wrap="square" lIns="68580" tIns="34291" rIns="68580" bIns="34291" numCol="1" anchor="t" anchorCtr="0" compatLnSpc="1">
                  <a:prstTxWarp prst="textNoShape">
                    <a:avLst/>
                  </a:prstTxWarp>
                </a:bodyPr>
                <a:lstStyle/>
                <a:p>
                  <a:endParaRPr lang="en-US" sz="1013" dirty="0"/>
                </a:p>
              </p:txBody>
            </p:sp>
            <p:sp>
              <p:nvSpPr>
                <p:cNvPr id="73" name="Freeform 85">
                  <a:extLst>
                    <a:ext uri="{FF2B5EF4-FFF2-40B4-BE49-F238E27FC236}">
                      <a16:creationId xmlns:a16="http://schemas.microsoft.com/office/drawing/2014/main" id="{23D96D72-112D-8547-B3B2-5FF35736B84A}"/>
                    </a:ext>
                  </a:extLst>
                </p:cNvPr>
                <p:cNvSpPr>
                  <a:spLocks noEditPoints="1"/>
                </p:cNvSpPr>
                <p:nvPr/>
              </p:nvSpPr>
              <p:spPr bwMode="auto">
                <a:xfrm>
                  <a:off x="5238750" y="3194050"/>
                  <a:ext cx="369888" cy="412750"/>
                </a:xfrm>
                <a:custGeom>
                  <a:avLst/>
                  <a:gdLst>
                    <a:gd name="T0" fmla="*/ 2144 w 3034"/>
                    <a:gd name="T1" fmla="*/ 2389 h 3378"/>
                    <a:gd name="T2" fmla="*/ 1885 w 3034"/>
                    <a:gd name="T3" fmla="*/ 2423 h 3378"/>
                    <a:gd name="T4" fmla="*/ 2365 w 3034"/>
                    <a:gd name="T5" fmla="*/ 2754 h 3378"/>
                    <a:gd name="T6" fmla="*/ 313 w 3034"/>
                    <a:gd name="T7" fmla="*/ 2616 h 3378"/>
                    <a:gd name="T8" fmla="*/ 1312 w 3034"/>
                    <a:gd name="T9" fmla="*/ 2515 h 3378"/>
                    <a:gd name="T10" fmla="*/ 1058 w 3034"/>
                    <a:gd name="T11" fmla="*/ 2408 h 3378"/>
                    <a:gd name="T12" fmla="*/ 790 w 3034"/>
                    <a:gd name="T13" fmla="*/ 2353 h 3378"/>
                    <a:gd name="T14" fmla="*/ 1447 w 3034"/>
                    <a:gd name="T15" fmla="*/ 237 h 3378"/>
                    <a:gd name="T16" fmla="*/ 1171 w 3034"/>
                    <a:gd name="T17" fmla="*/ 373 h 3378"/>
                    <a:gd name="T18" fmla="*/ 904 w 3034"/>
                    <a:gd name="T19" fmla="*/ 411 h 3378"/>
                    <a:gd name="T20" fmla="*/ 791 w 3034"/>
                    <a:gd name="T21" fmla="*/ 599 h 3378"/>
                    <a:gd name="T22" fmla="*/ 575 w 3034"/>
                    <a:gd name="T23" fmla="*/ 864 h 3378"/>
                    <a:gd name="T24" fmla="*/ 500 w 3034"/>
                    <a:gd name="T25" fmla="*/ 1052 h 3378"/>
                    <a:gd name="T26" fmla="*/ 533 w 3034"/>
                    <a:gd name="T27" fmla="*/ 1382 h 3378"/>
                    <a:gd name="T28" fmla="*/ 496 w 3034"/>
                    <a:gd name="T29" fmla="*/ 1622 h 3378"/>
                    <a:gd name="T30" fmla="*/ 699 w 3034"/>
                    <a:gd name="T31" fmla="*/ 1828 h 3378"/>
                    <a:gd name="T32" fmla="*/ 843 w 3034"/>
                    <a:gd name="T33" fmla="*/ 2103 h 3378"/>
                    <a:gd name="T34" fmla="*/ 1009 w 3034"/>
                    <a:gd name="T35" fmla="*/ 2187 h 3378"/>
                    <a:gd name="T36" fmla="*/ 1333 w 3034"/>
                    <a:gd name="T37" fmla="*/ 2275 h 3378"/>
                    <a:gd name="T38" fmla="*/ 1538 w 3034"/>
                    <a:gd name="T39" fmla="*/ 2360 h 3378"/>
                    <a:gd name="T40" fmla="*/ 1777 w 3034"/>
                    <a:gd name="T41" fmla="*/ 2233 h 3378"/>
                    <a:gd name="T42" fmla="*/ 2083 w 3034"/>
                    <a:gd name="T43" fmla="*/ 2181 h 3378"/>
                    <a:gd name="T44" fmla="*/ 2214 w 3034"/>
                    <a:gd name="T45" fmla="*/ 2049 h 3378"/>
                    <a:gd name="T46" fmla="*/ 2398 w 3034"/>
                    <a:gd name="T47" fmla="*/ 1768 h 3378"/>
                    <a:gd name="T48" fmla="*/ 2542 w 3034"/>
                    <a:gd name="T49" fmla="*/ 1579 h 3378"/>
                    <a:gd name="T50" fmla="*/ 2492 w 3034"/>
                    <a:gd name="T51" fmla="*/ 1290 h 3378"/>
                    <a:gd name="T52" fmla="*/ 2542 w 3034"/>
                    <a:gd name="T53" fmla="*/ 1000 h 3378"/>
                    <a:gd name="T54" fmla="*/ 2398 w 3034"/>
                    <a:gd name="T55" fmla="*/ 812 h 3378"/>
                    <a:gd name="T56" fmla="*/ 2214 w 3034"/>
                    <a:gd name="T57" fmla="*/ 530 h 3378"/>
                    <a:gd name="T58" fmla="*/ 2083 w 3034"/>
                    <a:gd name="T59" fmla="*/ 398 h 3378"/>
                    <a:gd name="T60" fmla="*/ 1777 w 3034"/>
                    <a:gd name="T61" fmla="*/ 346 h 3378"/>
                    <a:gd name="T62" fmla="*/ 1538 w 3034"/>
                    <a:gd name="T63" fmla="*/ 219 h 3378"/>
                    <a:gd name="T64" fmla="*/ 1723 w 3034"/>
                    <a:gd name="T65" fmla="*/ 65 h 3378"/>
                    <a:gd name="T66" fmla="*/ 1943 w 3034"/>
                    <a:gd name="T67" fmla="*/ 168 h 3378"/>
                    <a:gd name="T68" fmla="*/ 2211 w 3034"/>
                    <a:gd name="T69" fmla="*/ 211 h 3378"/>
                    <a:gd name="T70" fmla="*/ 2400 w 3034"/>
                    <a:gd name="T71" fmla="*/ 416 h 3378"/>
                    <a:gd name="T72" fmla="*/ 2520 w 3034"/>
                    <a:gd name="T73" fmla="*/ 630 h 3378"/>
                    <a:gd name="T74" fmla="*/ 2712 w 3034"/>
                    <a:gd name="T75" fmla="*/ 824 h 3378"/>
                    <a:gd name="T76" fmla="*/ 2740 w 3034"/>
                    <a:gd name="T77" fmla="*/ 1126 h 3378"/>
                    <a:gd name="T78" fmla="*/ 2722 w 3034"/>
                    <a:gd name="T79" fmla="*/ 1382 h 3378"/>
                    <a:gd name="T80" fmla="*/ 2744 w 3034"/>
                    <a:gd name="T81" fmla="*/ 1688 h 3378"/>
                    <a:gd name="T82" fmla="*/ 2569 w 3034"/>
                    <a:gd name="T83" fmla="*/ 1905 h 3378"/>
                    <a:gd name="T84" fmla="*/ 3016 w 3034"/>
                    <a:gd name="T85" fmla="*/ 2609 h 3378"/>
                    <a:gd name="T86" fmla="*/ 2977 w 3034"/>
                    <a:gd name="T87" fmla="*/ 2763 h 3378"/>
                    <a:gd name="T88" fmla="*/ 2350 w 3034"/>
                    <a:gd name="T89" fmla="*/ 3375 h 3378"/>
                    <a:gd name="T90" fmla="*/ 770 w 3034"/>
                    <a:gd name="T91" fmla="*/ 3360 h 3378"/>
                    <a:gd name="T92" fmla="*/ 615 w 3034"/>
                    <a:gd name="T93" fmla="*/ 3321 h 3378"/>
                    <a:gd name="T94" fmla="*/ 3 w 3034"/>
                    <a:gd name="T95" fmla="*/ 2694 h 3378"/>
                    <a:gd name="T96" fmla="*/ 553 w 3034"/>
                    <a:gd name="T97" fmla="*/ 1990 h 3378"/>
                    <a:gd name="T98" fmla="*/ 364 w 3034"/>
                    <a:gd name="T99" fmla="*/ 1812 h 3378"/>
                    <a:gd name="T100" fmla="*/ 280 w 3034"/>
                    <a:gd name="T101" fmla="*/ 1528 h 3378"/>
                    <a:gd name="T102" fmla="*/ 324 w 3034"/>
                    <a:gd name="T103" fmla="*/ 1261 h 3378"/>
                    <a:gd name="T104" fmla="*/ 276 w 3034"/>
                    <a:gd name="T105" fmla="*/ 972 h 3378"/>
                    <a:gd name="T106" fmla="*/ 413 w 3034"/>
                    <a:gd name="T107" fmla="*/ 718 h 3378"/>
                    <a:gd name="T108" fmla="*/ 581 w 3034"/>
                    <a:gd name="T109" fmla="*/ 539 h 3378"/>
                    <a:gd name="T110" fmla="*/ 705 w 3034"/>
                    <a:gd name="T111" fmla="*/ 296 h 3378"/>
                    <a:gd name="T112" fmla="*/ 957 w 3034"/>
                    <a:gd name="T113" fmla="*/ 180 h 3378"/>
                    <a:gd name="T114" fmla="*/ 1199 w 3034"/>
                    <a:gd name="T115" fmla="*/ 134 h 3378"/>
                    <a:gd name="T116" fmla="*/ 1442 w 3034"/>
                    <a:gd name="T117" fmla="*/ 9 h 3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34" h="3378">
                      <a:moveTo>
                        <a:pt x="2354" y="2249"/>
                      </a:moveTo>
                      <a:lnTo>
                        <a:pt x="2331" y="2279"/>
                      </a:lnTo>
                      <a:lnTo>
                        <a:pt x="2306" y="2307"/>
                      </a:lnTo>
                      <a:lnTo>
                        <a:pt x="2275" y="2332"/>
                      </a:lnTo>
                      <a:lnTo>
                        <a:pt x="2244" y="2353"/>
                      </a:lnTo>
                      <a:lnTo>
                        <a:pt x="2211" y="2368"/>
                      </a:lnTo>
                      <a:lnTo>
                        <a:pt x="2178" y="2379"/>
                      </a:lnTo>
                      <a:lnTo>
                        <a:pt x="2144" y="2389"/>
                      </a:lnTo>
                      <a:lnTo>
                        <a:pt x="2110" y="2395"/>
                      </a:lnTo>
                      <a:lnTo>
                        <a:pt x="2076" y="2400"/>
                      </a:lnTo>
                      <a:lnTo>
                        <a:pt x="2042" y="2403"/>
                      </a:lnTo>
                      <a:lnTo>
                        <a:pt x="2011" y="2405"/>
                      </a:lnTo>
                      <a:lnTo>
                        <a:pt x="1976" y="2408"/>
                      </a:lnTo>
                      <a:lnTo>
                        <a:pt x="1943" y="2411"/>
                      </a:lnTo>
                      <a:lnTo>
                        <a:pt x="1913" y="2415"/>
                      </a:lnTo>
                      <a:lnTo>
                        <a:pt x="1885" y="2423"/>
                      </a:lnTo>
                      <a:lnTo>
                        <a:pt x="1861" y="2433"/>
                      </a:lnTo>
                      <a:lnTo>
                        <a:pt x="1835" y="2446"/>
                      </a:lnTo>
                      <a:lnTo>
                        <a:pt x="1808" y="2462"/>
                      </a:lnTo>
                      <a:lnTo>
                        <a:pt x="1780" y="2479"/>
                      </a:lnTo>
                      <a:lnTo>
                        <a:pt x="1722" y="2515"/>
                      </a:lnTo>
                      <a:lnTo>
                        <a:pt x="2272" y="3065"/>
                      </a:lnTo>
                      <a:lnTo>
                        <a:pt x="2357" y="2774"/>
                      </a:lnTo>
                      <a:lnTo>
                        <a:pt x="2365" y="2754"/>
                      </a:lnTo>
                      <a:lnTo>
                        <a:pt x="2378" y="2736"/>
                      </a:lnTo>
                      <a:lnTo>
                        <a:pt x="2392" y="2721"/>
                      </a:lnTo>
                      <a:lnTo>
                        <a:pt x="2411" y="2709"/>
                      </a:lnTo>
                      <a:lnTo>
                        <a:pt x="2430" y="2701"/>
                      </a:lnTo>
                      <a:lnTo>
                        <a:pt x="2721" y="2616"/>
                      </a:lnTo>
                      <a:lnTo>
                        <a:pt x="2354" y="2249"/>
                      </a:lnTo>
                      <a:close/>
                      <a:moveTo>
                        <a:pt x="680" y="2249"/>
                      </a:moveTo>
                      <a:lnTo>
                        <a:pt x="313" y="2616"/>
                      </a:lnTo>
                      <a:lnTo>
                        <a:pt x="604" y="2701"/>
                      </a:lnTo>
                      <a:lnTo>
                        <a:pt x="623" y="2709"/>
                      </a:lnTo>
                      <a:lnTo>
                        <a:pt x="642" y="2721"/>
                      </a:lnTo>
                      <a:lnTo>
                        <a:pt x="656" y="2736"/>
                      </a:lnTo>
                      <a:lnTo>
                        <a:pt x="668" y="2754"/>
                      </a:lnTo>
                      <a:lnTo>
                        <a:pt x="677" y="2774"/>
                      </a:lnTo>
                      <a:lnTo>
                        <a:pt x="762" y="3065"/>
                      </a:lnTo>
                      <a:lnTo>
                        <a:pt x="1312" y="2515"/>
                      </a:lnTo>
                      <a:lnTo>
                        <a:pt x="1255" y="2479"/>
                      </a:lnTo>
                      <a:lnTo>
                        <a:pt x="1226" y="2462"/>
                      </a:lnTo>
                      <a:lnTo>
                        <a:pt x="1199" y="2446"/>
                      </a:lnTo>
                      <a:lnTo>
                        <a:pt x="1173" y="2433"/>
                      </a:lnTo>
                      <a:lnTo>
                        <a:pt x="1149" y="2423"/>
                      </a:lnTo>
                      <a:lnTo>
                        <a:pt x="1122" y="2415"/>
                      </a:lnTo>
                      <a:lnTo>
                        <a:pt x="1091" y="2411"/>
                      </a:lnTo>
                      <a:lnTo>
                        <a:pt x="1058" y="2408"/>
                      </a:lnTo>
                      <a:lnTo>
                        <a:pt x="1024" y="2405"/>
                      </a:lnTo>
                      <a:lnTo>
                        <a:pt x="991" y="2403"/>
                      </a:lnTo>
                      <a:lnTo>
                        <a:pt x="957" y="2400"/>
                      </a:lnTo>
                      <a:lnTo>
                        <a:pt x="924" y="2395"/>
                      </a:lnTo>
                      <a:lnTo>
                        <a:pt x="890" y="2389"/>
                      </a:lnTo>
                      <a:lnTo>
                        <a:pt x="856" y="2379"/>
                      </a:lnTo>
                      <a:lnTo>
                        <a:pt x="823" y="2368"/>
                      </a:lnTo>
                      <a:lnTo>
                        <a:pt x="790" y="2353"/>
                      </a:lnTo>
                      <a:lnTo>
                        <a:pt x="759" y="2332"/>
                      </a:lnTo>
                      <a:lnTo>
                        <a:pt x="728" y="2307"/>
                      </a:lnTo>
                      <a:lnTo>
                        <a:pt x="702" y="2279"/>
                      </a:lnTo>
                      <a:lnTo>
                        <a:pt x="680" y="2249"/>
                      </a:lnTo>
                      <a:close/>
                      <a:moveTo>
                        <a:pt x="1517" y="216"/>
                      </a:moveTo>
                      <a:lnTo>
                        <a:pt x="1495" y="219"/>
                      </a:lnTo>
                      <a:lnTo>
                        <a:pt x="1472" y="226"/>
                      </a:lnTo>
                      <a:lnTo>
                        <a:pt x="1447" y="237"/>
                      </a:lnTo>
                      <a:lnTo>
                        <a:pt x="1422" y="250"/>
                      </a:lnTo>
                      <a:lnTo>
                        <a:pt x="1396" y="265"/>
                      </a:lnTo>
                      <a:lnTo>
                        <a:pt x="1369" y="283"/>
                      </a:lnTo>
                      <a:lnTo>
                        <a:pt x="1333" y="306"/>
                      </a:lnTo>
                      <a:lnTo>
                        <a:pt x="1296" y="327"/>
                      </a:lnTo>
                      <a:lnTo>
                        <a:pt x="1257" y="346"/>
                      </a:lnTo>
                      <a:lnTo>
                        <a:pt x="1216" y="362"/>
                      </a:lnTo>
                      <a:lnTo>
                        <a:pt x="1171" y="373"/>
                      </a:lnTo>
                      <a:lnTo>
                        <a:pt x="1127" y="382"/>
                      </a:lnTo>
                      <a:lnTo>
                        <a:pt x="1083" y="386"/>
                      </a:lnTo>
                      <a:lnTo>
                        <a:pt x="1040" y="390"/>
                      </a:lnTo>
                      <a:lnTo>
                        <a:pt x="1009" y="392"/>
                      </a:lnTo>
                      <a:lnTo>
                        <a:pt x="979" y="395"/>
                      </a:lnTo>
                      <a:lnTo>
                        <a:pt x="951" y="398"/>
                      </a:lnTo>
                      <a:lnTo>
                        <a:pt x="926" y="404"/>
                      </a:lnTo>
                      <a:lnTo>
                        <a:pt x="904" y="411"/>
                      </a:lnTo>
                      <a:lnTo>
                        <a:pt x="886" y="422"/>
                      </a:lnTo>
                      <a:lnTo>
                        <a:pt x="871" y="435"/>
                      </a:lnTo>
                      <a:lnTo>
                        <a:pt x="857" y="455"/>
                      </a:lnTo>
                      <a:lnTo>
                        <a:pt x="843" y="477"/>
                      </a:lnTo>
                      <a:lnTo>
                        <a:pt x="831" y="502"/>
                      </a:lnTo>
                      <a:lnTo>
                        <a:pt x="820" y="530"/>
                      </a:lnTo>
                      <a:lnTo>
                        <a:pt x="807" y="558"/>
                      </a:lnTo>
                      <a:lnTo>
                        <a:pt x="791" y="599"/>
                      </a:lnTo>
                      <a:lnTo>
                        <a:pt x="773" y="639"/>
                      </a:lnTo>
                      <a:lnTo>
                        <a:pt x="753" y="679"/>
                      </a:lnTo>
                      <a:lnTo>
                        <a:pt x="728" y="717"/>
                      </a:lnTo>
                      <a:lnTo>
                        <a:pt x="699" y="751"/>
                      </a:lnTo>
                      <a:lnTo>
                        <a:pt x="668" y="783"/>
                      </a:lnTo>
                      <a:lnTo>
                        <a:pt x="637" y="812"/>
                      </a:lnTo>
                      <a:lnTo>
                        <a:pt x="604" y="840"/>
                      </a:lnTo>
                      <a:lnTo>
                        <a:pt x="575" y="864"/>
                      </a:lnTo>
                      <a:lnTo>
                        <a:pt x="548" y="887"/>
                      </a:lnTo>
                      <a:lnTo>
                        <a:pt x="526" y="911"/>
                      </a:lnTo>
                      <a:lnTo>
                        <a:pt x="507" y="935"/>
                      </a:lnTo>
                      <a:lnTo>
                        <a:pt x="496" y="957"/>
                      </a:lnTo>
                      <a:lnTo>
                        <a:pt x="492" y="977"/>
                      </a:lnTo>
                      <a:lnTo>
                        <a:pt x="492" y="1000"/>
                      </a:lnTo>
                      <a:lnTo>
                        <a:pt x="495" y="1025"/>
                      </a:lnTo>
                      <a:lnTo>
                        <a:pt x="500" y="1052"/>
                      </a:lnTo>
                      <a:lnTo>
                        <a:pt x="506" y="1081"/>
                      </a:lnTo>
                      <a:lnTo>
                        <a:pt x="513" y="1111"/>
                      </a:lnTo>
                      <a:lnTo>
                        <a:pt x="523" y="1153"/>
                      </a:lnTo>
                      <a:lnTo>
                        <a:pt x="533" y="1197"/>
                      </a:lnTo>
                      <a:lnTo>
                        <a:pt x="539" y="1242"/>
                      </a:lnTo>
                      <a:lnTo>
                        <a:pt x="542" y="1290"/>
                      </a:lnTo>
                      <a:lnTo>
                        <a:pt x="539" y="1337"/>
                      </a:lnTo>
                      <a:lnTo>
                        <a:pt x="533" y="1382"/>
                      </a:lnTo>
                      <a:lnTo>
                        <a:pt x="523" y="1426"/>
                      </a:lnTo>
                      <a:lnTo>
                        <a:pt x="513" y="1468"/>
                      </a:lnTo>
                      <a:lnTo>
                        <a:pt x="506" y="1498"/>
                      </a:lnTo>
                      <a:lnTo>
                        <a:pt x="500" y="1527"/>
                      </a:lnTo>
                      <a:lnTo>
                        <a:pt x="495" y="1554"/>
                      </a:lnTo>
                      <a:lnTo>
                        <a:pt x="492" y="1579"/>
                      </a:lnTo>
                      <a:lnTo>
                        <a:pt x="492" y="1602"/>
                      </a:lnTo>
                      <a:lnTo>
                        <a:pt x="496" y="1622"/>
                      </a:lnTo>
                      <a:lnTo>
                        <a:pt x="507" y="1644"/>
                      </a:lnTo>
                      <a:lnTo>
                        <a:pt x="526" y="1668"/>
                      </a:lnTo>
                      <a:lnTo>
                        <a:pt x="548" y="1692"/>
                      </a:lnTo>
                      <a:lnTo>
                        <a:pt x="575" y="1715"/>
                      </a:lnTo>
                      <a:lnTo>
                        <a:pt x="604" y="1740"/>
                      </a:lnTo>
                      <a:lnTo>
                        <a:pt x="637" y="1768"/>
                      </a:lnTo>
                      <a:lnTo>
                        <a:pt x="668" y="1796"/>
                      </a:lnTo>
                      <a:lnTo>
                        <a:pt x="699" y="1828"/>
                      </a:lnTo>
                      <a:lnTo>
                        <a:pt x="728" y="1862"/>
                      </a:lnTo>
                      <a:lnTo>
                        <a:pt x="753" y="1900"/>
                      </a:lnTo>
                      <a:lnTo>
                        <a:pt x="773" y="1940"/>
                      </a:lnTo>
                      <a:lnTo>
                        <a:pt x="791" y="1980"/>
                      </a:lnTo>
                      <a:lnTo>
                        <a:pt x="807" y="2021"/>
                      </a:lnTo>
                      <a:lnTo>
                        <a:pt x="820" y="2049"/>
                      </a:lnTo>
                      <a:lnTo>
                        <a:pt x="831" y="2077"/>
                      </a:lnTo>
                      <a:lnTo>
                        <a:pt x="843" y="2103"/>
                      </a:lnTo>
                      <a:lnTo>
                        <a:pt x="857" y="2124"/>
                      </a:lnTo>
                      <a:lnTo>
                        <a:pt x="871" y="2144"/>
                      </a:lnTo>
                      <a:lnTo>
                        <a:pt x="886" y="2158"/>
                      </a:lnTo>
                      <a:lnTo>
                        <a:pt x="904" y="2168"/>
                      </a:lnTo>
                      <a:lnTo>
                        <a:pt x="926" y="2176"/>
                      </a:lnTo>
                      <a:lnTo>
                        <a:pt x="951" y="2181"/>
                      </a:lnTo>
                      <a:lnTo>
                        <a:pt x="979" y="2184"/>
                      </a:lnTo>
                      <a:lnTo>
                        <a:pt x="1009" y="2187"/>
                      </a:lnTo>
                      <a:lnTo>
                        <a:pt x="1040" y="2189"/>
                      </a:lnTo>
                      <a:lnTo>
                        <a:pt x="1083" y="2193"/>
                      </a:lnTo>
                      <a:lnTo>
                        <a:pt x="1127" y="2197"/>
                      </a:lnTo>
                      <a:lnTo>
                        <a:pt x="1171" y="2206"/>
                      </a:lnTo>
                      <a:lnTo>
                        <a:pt x="1216" y="2217"/>
                      </a:lnTo>
                      <a:lnTo>
                        <a:pt x="1257" y="2233"/>
                      </a:lnTo>
                      <a:lnTo>
                        <a:pt x="1296" y="2253"/>
                      </a:lnTo>
                      <a:lnTo>
                        <a:pt x="1333" y="2275"/>
                      </a:lnTo>
                      <a:lnTo>
                        <a:pt x="1369" y="2296"/>
                      </a:lnTo>
                      <a:lnTo>
                        <a:pt x="1396" y="2314"/>
                      </a:lnTo>
                      <a:lnTo>
                        <a:pt x="1422" y="2329"/>
                      </a:lnTo>
                      <a:lnTo>
                        <a:pt x="1447" y="2342"/>
                      </a:lnTo>
                      <a:lnTo>
                        <a:pt x="1472" y="2353"/>
                      </a:lnTo>
                      <a:lnTo>
                        <a:pt x="1495" y="2360"/>
                      </a:lnTo>
                      <a:lnTo>
                        <a:pt x="1517" y="2363"/>
                      </a:lnTo>
                      <a:lnTo>
                        <a:pt x="1538" y="2360"/>
                      </a:lnTo>
                      <a:lnTo>
                        <a:pt x="1562" y="2353"/>
                      </a:lnTo>
                      <a:lnTo>
                        <a:pt x="1587" y="2342"/>
                      </a:lnTo>
                      <a:lnTo>
                        <a:pt x="1611" y="2329"/>
                      </a:lnTo>
                      <a:lnTo>
                        <a:pt x="1638" y="2314"/>
                      </a:lnTo>
                      <a:lnTo>
                        <a:pt x="1665" y="2296"/>
                      </a:lnTo>
                      <a:lnTo>
                        <a:pt x="1701" y="2275"/>
                      </a:lnTo>
                      <a:lnTo>
                        <a:pt x="1738" y="2253"/>
                      </a:lnTo>
                      <a:lnTo>
                        <a:pt x="1777" y="2233"/>
                      </a:lnTo>
                      <a:lnTo>
                        <a:pt x="1818" y="2217"/>
                      </a:lnTo>
                      <a:lnTo>
                        <a:pt x="1862" y="2206"/>
                      </a:lnTo>
                      <a:lnTo>
                        <a:pt x="1907" y="2197"/>
                      </a:lnTo>
                      <a:lnTo>
                        <a:pt x="1951" y="2193"/>
                      </a:lnTo>
                      <a:lnTo>
                        <a:pt x="1994" y="2189"/>
                      </a:lnTo>
                      <a:lnTo>
                        <a:pt x="2025" y="2187"/>
                      </a:lnTo>
                      <a:lnTo>
                        <a:pt x="2055" y="2184"/>
                      </a:lnTo>
                      <a:lnTo>
                        <a:pt x="2083" y="2181"/>
                      </a:lnTo>
                      <a:lnTo>
                        <a:pt x="2108" y="2176"/>
                      </a:lnTo>
                      <a:lnTo>
                        <a:pt x="2130" y="2168"/>
                      </a:lnTo>
                      <a:lnTo>
                        <a:pt x="2148" y="2158"/>
                      </a:lnTo>
                      <a:lnTo>
                        <a:pt x="2163" y="2144"/>
                      </a:lnTo>
                      <a:lnTo>
                        <a:pt x="2177" y="2124"/>
                      </a:lnTo>
                      <a:lnTo>
                        <a:pt x="2190" y="2103"/>
                      </a:lnTo>
                      <a:lnTo>
                        <a:pt x="2203" y="2077"/>
                      </a:lnTo>
                      <a:lnTo>
                        <a:pt x="2214" y="2049"/>
                      </a:lnTo>
                      <a:lnTo>
                        <a:pt x="2226" y="2021"/>
                      </a:lnTo>
                      <a:lnTo>
                        <a:pt x="2243" y="1980"/>
                      </a:lnTo>
                      <a:lnTo>
                        <a:pt x="2260" y="1940"/>
                      </a:lnTo>
                      <a:lnTo>
                        <a:pt x="2281" y="1900"/>
                      </a:lnTo>
                      <a:lnTo>
                        <a:pt x="2306" y="1862"/>
                      </a:lnTo>
                      <a:lnTo>
                        <a:pt x="2334" y="1828"/>
                      </a:lnTo>
                      <a:lnTo>
                        <a:pt x="2365" y="1796"/>
                      </a:lnTo>
                      <a:lnTo>
                        <a:pt x="2398" y="1768"/>
                      </a:lnTo>
                      <a:lnTo>
                        <a:pt x="2431" y="1740"/>
                      </a:lnTo>
                      <a:lnTo>
                        <a:pt x="2459" y="1715"/>
                      </a:lnTo>
                      <a:lnTo>
                        <a:pt x="2486" y="1692"/>
                      </a:lnTo>
                      <a:lnTo>
                        <a:pt x="2509" y="1668"/>
                      </a:lnTo>
                      <a:lnTo>
                        <a:pt x="2527" y="1644"/>
                      </a:lnTo>
                      <a:lnTo>
                        <a:pt x="2538" y="1622"/>
                      </a:lnTo>
                      <a:lnTo>
                        <a:pt x="2542" y="1602"/>
                      </a:lnTo>
                      <a:lnTo>
                        <a:pt x="2542" y="1579"/>
                      </a:lnTo>
                      <a:lnTo>
                        <a:pt x="2539" y="1554"/>
                      </a:lnTo>
                      <a:lnTo>
                        <a:pt x="2534" y="1527"/>
                      </a:lnTo>
                      <a:lnTo>
                        <a:pt x="2528" y="1498"/>
                      </a:lnTo>
                      <a:lnTo>
                        <a:pt x="2521" y="1468"/>
                      </a:lnTo>
                      <a:lnTo>
                        <a:pt x="2510" y="1426"/>
                      </a:lnTo>
                      <a:lnTo>
                        <a:pt x="2501" y="1382"/>
                      </a:lnTo>
                      <a:lnTo>
                        <a:pt x="2495" y="1337"/>
                      </a:lnTo>
                      <a:lnTo>
                        <a:pt x="2492" y="1290"/>
                      </a:lnTo>
                      <a:lnTo>
                        <a:pt x="2495" y="1242"/>
                      </a:lnTo>
                      <a:lnTo>
                        <a:pt x="2501" y="1197"/>
                      </a:lnTo>
                      <a:lnTo>
                        <a:pt x="2510" y="1153"/>
                      </a:lnTo>
                      <a:lnTo>
                        <a:pt x="2521" y="1111"/>
                      </a:lnTo>
                      <a:lnTo>
                        <a:pt x="2528" y="1081"/>
                      </a:lnTo>
                      <a:lnTo>
                        <a:pt x="2534" y="1052"/>
                      </a:lnTo>
                      <a:lnTo>
                        <a:pt x="2539" y="1025"/>
                      </a:lnTo>
                      <a:lnTo>
                        <a:pt x="2542" y="1000"/>
                      </a:lnTo>
                      <a:lnTo>
                        <a:pt x="2542" y="977"/>
                      </a:lnTo>
                      <a:lnTo>
                        <a:pt x="2538" y="957"/>
                      </a:lnTo>
                      <a:lnTo>
                        <a:pt x="2527" y="935"/>
                      </a:lnTo>
                      <a:lnTo>
                        <a:pt x="2509" y="911"/>
                      </a:lnTo>
                      <a:lnTo>
                        <a:pt x="2486" y="887"/>
                      </a:lnTo>
                      <a:lnTo>
                        <a:pt x="2459" y="864"/>
                      </a:lnTo>
                      <a:lnTo>
                        <a:pt x="2431" y="840"/>
                      </a:lnTo>
                      <a:lnTo>
                        <a:pt x="2398" y="812"/>
                      </a:lnTo>
                      <a:lnTo>
                        <a:pt x="2365" y="783"/>
                      </a:lnTo>
                      <a:lnTo>
                        <a:pt x="2334" y="751"/>
                      </a:lnTo>
                      <a:lnTo>
                        <a:pt x="2306" y="717"/>
                      </a:lnTo>
                      <a:lnTo>
                        <a:pt x="2281" y="679"/>
                      </a:lnTo>
                      <a:lnTo>
                        <a:pt x="2260" y="639"/>
                      </a:lnTo>
                      <a:lnTo>
                        <a:pt x="2243" y="599"/>
                      </a:lnTo>
                      <a:lnTo>
                        <a:pt x="2226" y="558"/>
                      </a:lnTo>
                      <a:lnTo>
                        <a:pt x="2214" y="530"/>
                      </a:lnTo>
                      <a:lnTo>
                        <a:pt x="2203" y="502"/>
                      </a:lnTo>
                      <a:lnTo>
                        <a:pt x="2190" y="477"/>
                      </a:lnTo>
                      <a:lnTo>
                        <a:pt x="2177" y="455"/>
                      </a:lnTo>
                      <a:lnTo>
                        <a:pt x="2163" y="435"/>
                      </a:lnTo>
                      <a:lnTo>
                        <a:pt x="2148" y="422"/>
                      </a:lnTo>
                      <a:lnTo>
                        <a:pt x="2130" y="411"/>
                      </a:lnTo>
                      <a:lnTo>
                        <a:pt x="2108" y="404"/>
                      </a:lnTo>
                      <a:lnTo>
                        <a:pt x="2083" y="398"/>
                      </a:lnTo>
                      <a:lnTo>
                        <a:pt x="2055" y="395"/>
                      </a:lnTo>
                      <a:lnTo>
                        <a:pt x="2025" y="392"/>
                      </a:lnTo>
                      <a:lnTo>
                        <a:pt x="1994" y="390"/>
                      </a:lnTo>
                      <a:lnTo>
                        <a:pt x="1951" y="386"/>
                      </a:lnTo>
                      <a:lnTo>
                        <a:pt x="1907" y="382"/>
                      </a:lnTo>
                      <a:lnTo>
                        <a:pt x="1862" y="373"/>
                      </a:lnTo>
                      <a:lnTo>
                        <a:pt x="1818" y="362"/>
                      </a:lnTo>
                      <a:lnTo>
                        <a:pt x="1777" y="346"/>
                      </a:lnTo>
                      <a:lnTo>
                        <a:pt x="1738" y="327"/>
                      </a:lnTo>
                      <a:lnTo>
                        <a:pt x="1701" y="306"/>
                      </a:lnTo>
                      <a:lnTo>
                        <a:pt x="1665" y="283"/>
                      </a:lnTo>
                      <a:lnTo>
                        <a:pt x="1638" y="265"/>
                      </a:lnTo>
                      <a:lnTo>
                        <a:pt x="1611" y="250"/>
                      </a:lnTo>
                      <a:lnTo>
                        <a:pt x="1587" y="237"/>
                      </a:lnTo>
                      <a:lnTo>
                        <a:pt x="1562" y="226"/>
                      </a:lnTo>
                      <a:lnTo>
                        <a:pt x="1538" y="219"/>
                      </a:lnTo>
                      <a:lnTo>
                        <a:pt x="1517" y="216"/>
                      </a:lnTo>
                      <a:close/>
                      <a:moveTo>
                        <a:pt x="1517" y="0"/>
                      </a:moveTo>
                      <a:lnTo>
                        <a:pt x="1555" y="3"/>
                      </a:lnTo>
                      <a:lnTo>
                        <a:pt x="1592" y="9"/>
                      </a:lnTo>
                      <a:lnTo>
                        <a:pt x="1627" y="20"/>
                      </a:lnTo>
                      <a:lnTo>
                        <a:pt x="1660" y="33"/>
                      </a:lnTo>
                      <a:lnTo>
                        <a:pt x="1692" y="47"/>
                      </a:lnTo>
                      <a:lnTo>
                        <a:pt x="1723" y="65"/>
                      </a:lnTo>
                      <a:lnTo>
                        <a:pt x="1751" y="82"/>
                      </a:lnTo>
                      <a:lnTo>
                        <a:pt x="1780" y="100"/>
                      </a:lnTo>
                      <a:lnTo>
                        <a:pt x="1808" y="117"/>
                      </a:lnTo>
                      <a:lnTo>
                        <a:pt x="1835" y="133"/>
                      </a:lnTo>
                      <a:lnTo>
                        <a:pt x="1861" y="147"/>
                      </a:lnTo>
                      <a:lnTo>
                        <a:pt x="1885" y="156"/>
                      </a:lnTo>
                      <a:lnTo>
                        <a:pt x="1913" y="164"/>
                      </a:lnTo>
                      <a:lnTo>
                        <a:pt x="1943" y="168"/>
                      </a:lnTo>
                      <a:lnTo>
                        <a:pt x="1976" y="172"/>
                      </a:lnTo>
                      <a:lnTo>
                        <a:pt x="2009" y="174"/>
                      </a:lnTo>
                      <a:lnTo>
                        <a:pt x="2042" y="176"/>
                      </a:lnTo>
                      <a:lnTo>
                        <a:pt x="2076" y="180"/>
                      </a:lnTo>
                      <a:lnTo>
                        <a:pt x="2110" y="184"/>
                      </a:lnTo>
                      <a:lnTo>
                        <a:pt x="2144" y="190"/>
                      </a:lnTo>
                      <a:lnTo>
                        <a:pt x="2178" y="200"/>
                      </a:lnTo>
                      <a:lnTo>
                        <a:pt x="2211" y="211"/>
                      </a:lnTo>
                      <a:lnTo>
                        <a:pt x="2244" y="226"/>
                      </a:lnTo>
                      <a:lnTo>
                        <a:pt x="2275" y="247"/>
                      </a:lnTo>
                      <a:lnTo>
                        <a:pt x="2304" y="271"/>
                      </a:lnTo>
                      <a:lnTo>
                        <a:pt x="2328" y="296"/>
                      </a:lnTo>
                      <a:lnTo>
                        <a:pt x="2351" y="325"/>
                      </a:lnTo>
                      <a:lnTo>
                        <a:pt x="2369" y="355"/>
                      </a:lnTo>
                      <a:lnTo>
                        <a:pt x="2386" y="385"/>
                      </a:lnTo>
                      <a:lnTo>
                        <a:pt x="2400" y="416"/>
                      </a:lnTo>
                      <a:lnTo>
                        <a:pt x="2414" y="447"/>
                      </a:lnTo>
                      <a:lnTo>
                        <a:pt x="2426" y="477"/>
                      </a:lnTo>
                      <a:lnTo>
                        <a:pt x="2439" y="509"/>
                      </a:lnTo>
                      <a:lnTo>
                        <a:pt x="2453" y="539"/>
                      </a:lnTo>
                      <a:lnTo>
                        <a:pt x="2466" y="566"/>
                      </a:lnTo>
                      <a:lnTo>
                        <a:pt x="2480" y="589"/>
                      </a:lnTo>
                      <a:lnTo>
                        <a:pt x="2498" y="610"/>
                      </a:lnTo>
                      <a:lnTo>
                        <a:pt x="2520" y="630"/>
                      </a:lnTo>
                      <a:lnTo>
                        <a:pt x="2543" y="652"/>
                      </a:lnTo>
                      <a:lnTo>
                        <a:pt x="2569" y="674"/>
                      </a:lnTo>
                      <a:lnTo>
                        <a:pt x="2595" y="695"/>
                      </a:lnTo>
                      <a:lnTo>
                        <a:pt x="2620" y="718"/>
                      </a:lnTo>
                      <a:lnTo>
                        <a:pt x="2645" y="741"/>
                      </a:lnTo>
                      <a:lnTo>
                        <a:pt x="2670" y="767"/>
                      </a:lnTo>
                      <a:lnTo>
                        <a:pt x="2692" y="794"/>
                      </a:lnTo>
                      <a:lnTo>
                        <a:pt x="2712" y="824"/>
                      </a:lnTo>
                      <a:lnTo>
                        <a:pt x="2729" y="856"/>
                      </a:lnTo>
                      <a:lnTo>
                        <a:pt x="2744" y="892"/>
                      </a:lnTo>
                      <a:lnTo>
                        <a:pt x="2753" y="932"/>
                      </a:lnTo>
                      <a:lnTo>
                        <a:pt x="2758" y="972"/>
                      </a:lnTo>
                      <a:lnTo>
                        <a:pt x="2758" y="1012"/>
                      </a:lnTo>
                      <a:lnTo>
                        <a:pt x="2754" y="1051"/>
                      </a:lnTo>
                      <a:lnTo>
                        <a:pt x="2748" y="1089"/>
                      </a:lnTo>
                      <a:lnTo>
                        <a:pt x="2740" y="1126"/>
                      </a:lnTo>
                      <a:lnTo>
                        <a:pt x="2730" y="1163"/>
                      </a:lnTo>
                      <a:lnTo>
                        <a:pt x="2722" y="1197"/>
                      </a:lnTo>
                      <a:lnTo>
                        <a:pt x="2715" y="1230"/>
                      </a:lnTo>
                      <a:lnTo>
                        <a:pt x="2710" y="1261"/>
                      </a:lnTo>
                      <a:lnTo>
                        <a:pt x="2708" y="1290"/>
                      </a:lnTo>
                      <a:lnTo>
                        <a:pt x="2710" y="1318"/>
                      </a:lnTo>
                      <a:lnTo>
                        <a:pt x="2715" y="1349"/>
                      </a:lnTo>
                      <a:lnTo>
                        <a:pt x="2722" y="1382"/>
                      </a:lnTo>
                      <a:lnTo>
                        <a:pt x="2730" y="1417"/>
                      </a:lnTo>
                      <a:lnTo>
                        <a:pt x="2740" y="1453"/>
                      </a:lnTo>
                      <a:lnTo>
                        <a:pt x="2748" y="1490"/>
                      </a:lnTo>
                      <a:lnTo>
                        <a:pt x="2754" y="1528"/>
                      </a:lnTo>
                      <a:lnTo>
                        <a:pt x="2758" y="1567"/>
                      </a:lnTo>
                      <a:lnTo>
                        <a:pt x="2758" y="1607"/>
                      </a:lnTo>
                      <a:lnTo>
                        <a:pt x="2753" y="1647"/>
                      </a:lnTo>
                      <a:lnTo>
                        <a:pt x="2744" y="1688"/>
                      </a:lnTo>
                      <a:lnTo>
                        <a:pt x="2729" y="1723"/>
                      </a:lnTo>
                      <a:lnTo>
                        <a:pt x="2712" y="1755"/>
                      </a:lnTo>
                      <a:lnTo>
                        <a:pt x="2692" y="1785"/>
                      </a:lnTo>
                      <a:lnTo>
                        <a:pt x="2670" y="1812"/>
                      </a:lnTo>
                      <a:lnTo>
                        <a:pt x="2645" y="1838"/>
                      </a:lnTo>
                      <a:lnTo>
                        <a:pt x="2620" y="1861"/>
                      </a:lnTo>
                      <a:lnTo>
                        <a:pt x="2595" y="1884"/>
                      </a:lnTo>
                      <a:lnTo>
                        <a:pt x="2569" y="1905"/>
                      </a:lnTo>
                      <a:lnTo>
                        <a:pt x="2543" y="1927"/>
                      </a:lnTo>
                      <a:lnTo>
                        <a:pt x="2520" y="1949"/>
                      </a:lnTo>
                      <a:lnTo>
                        <a:pt x="2498" y="1969"/>
                      </a:lnTo>
                      <a:lnTo>
                        <a:pt x="2480" y="1990"/>
                      </a:lnTo>
                      <a:lnTo>
                        <a:pt x="2466" y="2013"/>
                      </a:lnTo>
                      <a:lnTo>
                        <a:pt x="2452" y="2041"/>
                      </a:lnTo>
                      <a:lnTo>
                        <a:pt x="3003" y="2591"/>
                      </a:lnTo>
                      <a:lnTo>
                        <a:pt x="3016" y="2609"/>
                      </a:lnTo>
                      <a:lnTo>
                        <a:pt x="3027" y="2628"/>
                      </a:lnTo>
                      <a:lnTo>
                        <a:pt x="3033" y="2650"/>
                      </a:lnTo>
                      <a:lnTo>
                        <a:pt x="3034" y="2672"/>
                      </a:lnTo>
                      <a:lnTo>
                        <a:pt x="3031" y="2694"/>
                      </a:lnTo>
                      <a:lnTo>
                        <a:pt x="3023" y="2716"/>
                      </a:lnTo>
                      <a:lnTo>
                        <a:pt x="3011" y="2734"/>
                      </a:lnTo>
                      <a:lnTo>
                        <a:pt x="2996" y="2751"/>
                      </a:lnTo>
                      <a:lnTo>
                        <a:pt x="2977" y="2763"/>
                      </a:lnTo>
                      <a:lnTo>
                        <a:pt x="2957" y="2771"/>
                      </a:lnTo>
                      <a:lnTo>
                        <a:pt x="2547" y="2891"/>
                      </a:lnTo>
                      <a:lnTo>
                        <a:pt x="2427" y="3301"/>
                      </a:lnTo>
                      <a:lnTo>
                        <a:pt x="2419" y="3321"/>
                      </a:lnTo>
                      <a:lnTo>
                        <a:pt x="2406" y="3340"/>
                      </a:lnTo>
                      <a:lnTo>
                        <a:pt x="2390" y="3355"/>
                      </a:lnTo>
                      <a:lnTo>
                        <a:pt x="2371" y="3366"/>
                      </a:lnTo>
                      <a:lnTo>
                        <a:pt x="2350" y="3375"/>
                      </a:lnTo>
                      <a:lnTo>
                        <a:pt x="2324" y="3378"/>
                      </a:lnTo>
                      <a:lnTo>
                        <a:pt x="2303" y="3376"/>
                      </a:lnTo>
                      <a:lnTo>
                        <a:pt x="2283" y="3370"/>
                      </a:lnTo>
                      <a:lnTo>
                        <a:pt x="2264" y="3360"/>
                      </a:lnTo>
                      <a:lnTo>
                        <a:pt x="2247" y="3346"/>
                      </a:lnTo>
                      <a:lnTo>
                        <a:pt x="1517" y="2616"/>
                      </a:lnTo>
                      <a:lnTo>
                        <a:pt x="787" y="3346"/>
                      </a:lnTo>
                      <a:lnTo>
                        <a:pt x="770" y="3360"/>
                      </a:lnTo>
                      <a:lnTo>
                        <a:pt x="752" y="3370"/>
                      </a:lnTo>
                      <a:lnTo>
                        <a:pt x="731" y="3376"/>
                      </a:lnTo>
                      <a:lnTo>
                        <a:pt x="711" y="3378"/>
                      </a:lnTo>
                      <a:lnTo>
                        <a:pt x="684" y="3375"/>
                      </a:lnTo>
                      <a:lnTo>
                        <a:pt x="662" y="3366"/>
                      </a:lnTo>
                      <a:lnTo>
                        <a:pt x="644" y="3355"/>
                      </a:lnTo>
                      <a:lnTo>
                        <a:pt x="627" y="3340"/>
                      </a:lnTo>
                      <a:lnTo>
                        <a:pt x="615" y="3321"/>
                      </a:lnTo>
                      <a:lnTo>
                        <a:pt x="607" y="3301"/>
                      </a:lnTo>
                      <a:lnTo>
                        <a:pt x="486" y="2891"/>
                      </a:lnTo>
                      <a:lnTo>
                        <a:pt x="77" y="2771"/>
                      </a:lnTo>
                      <a:lnTo>
                        <a:pt x="57" y="2763"/>
                      </a:lnTo>
                      <a:lnTo>
                        <a:pt x="38" y="2751"/>
                      </a:lnTo>
                      <a:lnTo>
                        <a:pt x="23" y="2734"/>
                      </a:lnTo>
                      <a:lnTo>
                        <a:pt x="11" y="2716"/>
                      </a:lnTo>
                      <a:lnTo>
                        <a:pt x="3" y="2694"/>
                      </a:lnTo>
                      <a:lnTo>
                        <a:pt x="0" y="2672"/>
                      </a:lnTo>
                      <a:lnTo>
                        <a:pt x="1" y="2650"/>
                      </a:lnTo>
                      <a:lnTo>
                        <a:pt x="7" y="2628"/>
                      </a:lnTo>
                      <a:lnTo>
                        <a:pt x="17" y="2609"/>
                      </a:lnTo>
                      <a:lnTo>
                        <a:pt x="31" y="2591"/>
                      </a:lnTo>
                      <a:lnTo>
                        <a:pt x="582" y="2041"/>
                      </a:lnTo>
                      <a:lnTo>
                        <a:pt x="568" y="2013"/>
                      </a:lnTo>
                      <a:lnTo>
                        <a:pt x="553" y="1990"/>
                      </a:lnTo>
                      <a:lnTo>
                        <a:pt x="536" y="1969"/>
                      </a:lnTo>
                      <a:lnTo>
                        <a:pt x="514" y="1949"/>
                      </a:lnTo>
                      <a:lnTo>
                        <a:pt x="491" y="1927"/>
                      </a:lnTo>
                      <a:lnTo>
                        <a:pt x="465" y="1905"/>
                      </a:lnTo>
                      <a:lnTo>
                        <a:pt x="439" y="1884"/>
                      </a:lnTo>
                      <a:lnTo>
                        <a:pt x="413" y="1861"/>
                      </a:lnTo>
                      <a:lnTo>
                        <a:pt x="389" y="1838"/>
                      </a:lnTo>
                      <a:lnTo>
                        <a:pt x="364" y="1812"/>
                      </a:lnTo>
                      <a:lnTo>
                        <a:pt x="341" y="1785"/>
                      </a:lnTo>
                      <a:lnTo>
                        <a:pt x="322" y="1755"/>
                      </a:lnTo>
                      <a:lnTo>
                        <a:pt x="304" y="1723"/>
                      </a:lnTo>
                      <a:lnTo>
                        <a:pt x="290" y="1688"/>
                      </a:lnTo>
                      <a:lnTo>
                        <a:pt x="281" y="1647"/>
                      </a:lnTo>
                      <a:lnTo>
                        <a:pt x="276" y="1607"/>
                      </a:lnTo>
                      <a:lnTo>
                        <a:pt x="277" y="1567"/>
                      </a:lnTo>
                      <a:lnTo>
                        <a:pt x="280" y="1528"/>
                      </a:lnTo>
                      <a:lnTo>
                        <a:pt x="287" y="1490"/>
                      </a:lnTo>
                      <a:lnTo>
                        <a:pt x="294" y="1453"/>
                      </a:lnTo>
                      <a:lnTo>
                        <a:pt x="303" y="1417"/>
                      </a:lnTo>
                      <a:lnTo>
                        <a:pt x="312" y="1382"/>
                      </a:lnTo>
                      <a:lnTo>
                        <a:pt x="319" y="1349"/>
                      </a:lnTo>
                      <a:lnTo>
                        <a:pt x="324" y="1318"/>
                      </a:lnTo>
                      <a:lnTo>
                        <a:pt x="326" y="1290"/>
                      </a:lnTo>
                      <a:lnTo>
                        <a:pt x="324" y="1261"/>
                      </a:lnTo>
                      <a:lnTo>
                        <a:pt x="319" y="1230"/>
                      </a:lnTo>
                      <a:lnTo>
                        <a:pt x="312" y="1197"/>
                      </a:lnTo>
                      <a:lnTo>
                        <a:pt x="303" y="1163"/>
                      </a:lnTo>
                      <a:lnTo>
                        <a:pt x="294" y="1126"/>
                      </a:lnTo>
                      <a:lnTo>
                        <a:pt x="287" y="1089"/>
                      </a:lnTo>
                      <a:lnTo>
                        <a:pt x="280" y="1051"/>
                      </a:lnTo>
                      <a:lnTo>
                        <a:pt x="277" y="1012"/>
                      </a:lnTo>
                      <a:lnTo>
                        <a:pt x="276" y="972"/>
                      </a:lnTo>
                      <a:lnTo>
                        <a:pt x="281" y="932"/>
                      </a:lnTo>
                      <a:lnTo>
                        <a:pt x="290" y="892"/>
                      </a:lnTo>
                      <a:lnTo>
                        <a:pt x="304" y="856"/>
                      </a:lnTo>
                      <a:lnTo>
                        <a:pt x="322" y="824"/>
                      </a:lnTo>
                      <a:lnTo>
                        <a:pt x="341" y="794"/>
                      </a:lnTo>
                      <a:lnTo>
                        <a:pt x="364" y="767"/>
                      </a:lnTo>
                      <a:lnTo>
                        <a:pt x="389" y="741"/>
                      </a:lnTo>
                      <a:lnTo>
                        <a:pt x="413" y="718"/>
                      </a:lnTo>
                      <a:lnTo>
                        <a:pt x="439" y="695"/>
                      </a:lnTo>
                      <a:lnTo>
                        <a:pt x="465" y="674"/>
                      </a:lnTo>
                      <a:lnTo>
                        <a:pt x="491" y="652"/>
                      </a:lnTo>
                      <a:lnTo>
                        <a:pt x="514" y="630"/>
                      </a:lnTo>
                      <a:lnTo>
                        <a:pt x="536" y="610"/>
                      </a:lnTo>
                      <a:lnTo>
                        <a:pt x="553" y="589"/>
                      </a:lnTo>
                      <a:lnTo>
                        <a:pt x="568" y="566"/>
                      </a:lnTo>
                      <a:lnTo>
                        <a:pt x="581" y="539"/>
                      </a:lnTo>
                      <a:lnTo>
                        <a:pt x="594" y="509"/>
                      </a:lnTo>
                      <a:lnTo>
                        <a:pt x="608" y="477"/>
                      </a:lnTo>
                      <a:lnTo>
                        <a:pt x="620" y="447"/>
                      </a:lnTo>
                      <a:lnTo>
                        <a:pt x="633" y="416"/>
                      </a:lnTo>
                      <a:lnTo>
                        <a:pt x="648" y="385"/>
                      </a:lnTo>
                      <a:lnTo>
                        <a:pt x="664" y="355"/>
                      </a:lnTo>
                      <a:lnTo>
                        <a:pt x="684" y="325"/>
                      </a:lnTo>
                      <a:lnTo>
                        <a:pt x="705" y="296"/>
                      </a:lnTo>
                      <a:lnTo>
                        <a:pt x="730" y="271"/>
                      </a:lnTo>
                      <a:lnTo>
                        <a:pt x="759" y="247"/>
                      </a:lnTo>
                      <a:lnTo>
                        <a:pt x="790" y="226"/>
                      </a:lnTo>
                      <a:lnTo>
                        <a:pt x="823" y="211"/>
                      </a:lnTo>
                      <a:lnTo>
                        <a:pt x="856" y="200"/>
                      </a:lnTo>
                      <a:lnTo>
                        <a:pt x="890" y="190"/>
                      </a:lnTo>
                      <a:lnTo>
                        <a:pt x="924" y="184"/>
                      </a:lnTo>
                      <a:lnTo>
                        <a:pt x="957" y="180"/>
                      </a:lnTo>
                      <a:lnTo>
                        <a:pt x="991" y="177"/>
                      </a:lnTo>
                      <a:lnTo>
                        <a:pt x="1024" y="174"/>
                      </a:lnTo>
                      <a:lnTo>
                        <a:pt x="1058" y="172"/>
                      </a:lnTo>
                      <a:lnTo>
                        <a:pt x="1091" y="168"/>
                      </a:lnTo>
                      <a:lnTo>
                        <a:pt x="1122" y="164"/>
                      </a:lnTo>
                      <a:lnTo>
                        <a:pt x="1149" y="156"/>
                      </a:lnTo>
                      <a:lnTo>
                        <a:pt x="1173" y="147"/>
                      </a:lnTo>
                      <a:lnTo>
                        <a:pt x="1199" y="134"/>
                      </a:lnTo>
                      <a:lnTo>
                        <a:pt x="1226" y="117"/>
                      </a:lnTo>
                      <a:lnTo>
                        <a:pt x="1255" y="100"/>
                      </a:lnTo>
                      <a:lnTo>
                        <a:pt x="1282" y="82"/>
                      </a:lnTo>
                      <a:lnTo>
                        <a:pt x="1312" y="65"/>
                      </a:lnTo>
                      <a:lnTo>
                        <a:pt x="1342" y="47"/>
                      </a:lnTo>
                      <a:lnTo>
                        <a:pt x="1374" y="33"/>
                      </a:lnTo>
                      <a:lnTo>
                        <a:pt x="1407" y="20"/>
                      </a:lnTo>
                      <a:lnTo>
                        <a:pt x="1442" y="9"/>
                      </a:lnTo>
                      <a:lnTo>
                        <a:pt x="1479" y="3"/>
                      </a:lnTo>
                      <a:lnTo>
                        <a:pt x="1517" y="0"/>
                      </a:lnTo>
                      <a:close/>
                    </a:path>
                  </a:pathLst>
                </a:custGeom>
                <a:grpFill/>
                <a:ln w="0">
                  <a:noFill/>
                  <a:prstDash val="solid"/>
                  <a:round/>
                  <a:headEnd/>
                  <a:tailEnd/>
                </a:ln>
              </p:spPr>
              <p:txBody>
                <a:bodyPr vert="horz" wrap="square" lIns="68580" tIns="34291" rIns="68580" bIns="34291" numCol="1" anchor="t" anchorCtr="0" compatLnSpc="1">
                  <a:prstTxWarp prst="textNoShape">
                    <a:avLst/>
                  </a:prstTxWarp>
                </a:bodyPr>
                <a:lstStyle/>
                <a:p>
                  <a:endParaRPr lang="en-US" sz="1013"/>
                </a:p>
              </p:txBody>
            </p:sp>
          </p:grpSp>
        </p:grpSp>
      </p:grpSp>
      <p:grpSp>
        <p:nvGrpSpPr>
          <p:cNvPr id="77" name="Group 76">
            <a:extLst>
              <a:ext uri="{FF2B5EF4-FFF2-40B4-BE49-F238E27FC236}">
                <a16:creationId xmlns:a16="http://schemas.microsoft.com/office/drawing/2014/main" id="{193809EF-EC8A-C85A-BDD4-AA98FB146696}"/>
              </a:ext>
            </a:extLst>
          </p:cNvPr>
          <p:cNvGrpSpPr/>
          <p:nvPr/>
        </p:nvGrpSpPr>
        <p:grpSpPr>
          <a:xfrm>
            <a:off x="371477" y="5869765"/>
            <a:ext cx="259180" cy="259104"/>
            <a:chOff x="371477" y="4816044"/>
            <a:chExt cx="259180" cy="259104"/>
          </a:xfrm>
        </p:grpSpPr>
        <p:sp>
          <p:nvSpPr>
            <p:cNvPr id="78" name="Oval 77">
              <a:extLst>
                <a:ext uri="{FF2B5EF4-FFF2-40B4-BE49-F238E27FC236}">
                  <a16:creationId xmlns:a16="http://schemas.microsoft.com/office/drawing/2014/main" id="{FFF5A98B-7AB0-CA55-3C76-C1F45A5059ED}"/>
                </a:ext>
              </a:extLst>
            </p:cNvPr>
            <p:cNvSpPr/>
            <p:nvPr/>
          </p:nvSpPr>
          <p:spPr>
            <a:xfrm>
              <a:off x="371477" y="4816044"/>
              <a:ext cx="259180" cy="259104"/>
            </a:xfrm>
            <a:prstGeom prst="ellipse">
              <a:avLst/>
            </a:prstGeom>
            <a:noFill/>
            <a:ln w="190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Freeform 94">
              <a:extLst>
                <a:ext uri="{FF2B5EF4-FFF2-40B4-BE49-F238E27FC236}">
                  <a16:creationId xmlns:a16="http://schemas.microsoft.com/office/drawing/2014/main" id="{01FD7A6B-9128-C64A-88F1-B93BEE712D3B}"/>
                </a:ext>
              </a:extLst>
            </p:cNvPr>
            <p:cNvSpPr/>
            <p:nvPr/>
          </p:nvSpPr>
          <p:spPr>
            <a:xfrm>
              <a:off x="433214" y="4881984"/>
              <a:ext cx="135706" cy="127224"/>
            </a:xfrm>
            <a:custGeom>
              <a:avLst/>
              <a:gdLst>
                <a:gd name="connsiteX0" fmla="*/ 103586 w 228600"/>
                <a:gd name="connsiteY0" fmla="*/ 85726 h 214312"/>
                <a:gd name="connsiteX1" fmla="*/ 125017 w 228600"/>
                <a:gd name="connsiteY1" fmla="*/ 85726 h 214312"/>
                <a:gd name="connsiteX2" fmla="*/ 128589 w 228600"/>
                <a:gd name="connsiteY2" fmla="*/ 89298 h 214312"/>
                <a:gd name="connsiteX3" fmla="*/ 128589 w 228600"/>
                <a:gd name="connsiteY3" fmla="*/ 114301 h 214312"/>
                <a:gd name="connsiteX4" fmla="*/ 153592 w 228600"/>
                <a:gd name="connsiteY4" fmla="*/ 114301 h 214312"/>
                <a:gd name="connsiteX5" fmla="*/ 157164 w 228600"/>
                <a:gd name="connsiteY5" fmla="*/ 117873 h 214312"/>
                <a:gd name="connsiteX6" fmla="*/ 157164 w 228600"/>
                <a:gd name="connsiteY6" fmla="*/ 139304 h 214312"/>
                <a:gd name="connsiteX7" fmla="*/ 153592 w 228600"/>
                <a:gd name="connsiteY7" fmla="*/ 142876 h 214312"/>
                <a:gd name="connsiteX8" fmla="*/ 128589 w 228600"/>
                <a:gd name="connsiteY8" fmla="*/ 142876 h 214312"/>
                <a:gd name="connsiteX9" fmla="*/ 128589 w 228600"/>
                <a:gd name="connsiteY9" fmla="*/ 167879 h 214312"/>
                <a:gd name="connsiteX10" fmla="*/ 125017 w 228600"/>
                <a:gd name="connsiteY10" fmla="*/ 171451 h 214312"/>
                <a:gd name="connsiteX11" fmla="*/ 103586 w 228600"/>
                <a:gd name="connsiteY11" fmla="*/ 171451 h 214312"/>
                <a:gd name="connsiteX12" fmla="*/ 100014 w 228600"/>
                <a:gd name="connsiteY12" fmla="*/ 167879 h 214312"/>
                <a:gd name="connsiteX13" fmla="*/ 100014 w 228600"/>
                <a:gd name="connsiteY13" fmla="*/ 142876 h 214312"/>
                <a:gd name="connsiteX14" fmla="*/ 75011 w 228600"/>
                <a:gd name="connsiteY14" fmla="*/ 142876 h 214312"/>
                <a:gd name="connsiteX15" fmla="*/ 71439 w 228600"/>
                <a:gd name="connsiteY15" fmla="*/ 139304 h 214312"/>
                <a:gd name="connsiteX16" fmla="*/ 71439 w 228600"/>
                <a:gd name="connsiteY16" fmla="*/ 117873 h 214312"/>
                <a:gd name="connsiteX17" fmla="*/ 75011 w 228600"/>
                <a:gd name="connsiteY17" fmla="*/ 114301 h 214312"/>
                <a:gd name="connsiteX18" fmla="*/ 100014 w 228600"/>
                <a:gd name="connsiteY18" fmla="*/ 114301 h 214312"/>
                <a:gd name="connsiteX19" fmla="*/ 100014 w 228600"/>
                <a:gd name="connsiteY19" fmla="*/ 89298 h 214312"/>
                <a:gd name="connsiteX20" fmla="*/ 103586 w 228600"/>
                <a:gd name="connsiteY20" fmla="*/ 85726 h 214312"/>
                <a:gd name="connsiteX21" fmla="*/ 24110 w 228600"/>
                <a:gd name="connsiteY21" fmla="*/ 64293 h 214312"/>
                <a:gd name="connsiteX22" fmla="*/ 21431 w 228600"/>
                <a:gd name="connsiteY22" fmla="*/ 66972 h 214312"/>
                <a:gd name="connsiteX23" fmla="*/ 21431 w 228600"/>
                <a:gd name="connsiteY23" fmla="*/ 190202 h 214312"/>
                <a:gd name="connsiteX24" fmla="*/ 24110 w 228600"/>
                <a:gd name="connsiteY24" fmla="*/ 192881 h 214312"/>
                <a:gd name="connsiteX25" fmla="*/ 204490 w 228600"/>
                <a:gd name="connsiteY25" fmla="*/ 192881 h 214312"/>
                <a:gd name="connsiteX26" fmla="*/ 207169 w 228600"/>
                <a:gd name="connsiteY26" fmla="*/ 190202 h 214312"/>
                <a:gd name="connsiteX27" fmla="*/ 207169 w 228600"/>
                <a:gd name="connsiteY27" fmla="*/ 66972 h 214312"/>
                <a:gd name="connsiteX28" fmla="*/ 204490 w 228600"/>
                <a:gd name="connsiteY28" fmla="*/ 64293 h 214312"/>
                <a:gd name="connsiteX29" fmla="*/ 92869 w 228600"/>
                <a:gd name="connsiteY29" fmla="*/ 21431 h 214312"/>
                <a:gd name="connsiteX30" fmla="*/ 92869 w 228600"/>
                <a:gd name="connsiteY30" fmla="*/ 42862 h 214312"/>
                <a:gd name="connsiteX31" fmla="*/ 135731 w 228600"/>
                <a:gd name="connsiteY31" fmla="*/ 42862 h 214312"/>
                <a:gd name="connsiteX32" fmla="*/ 135731 w 228600"/>
                <a:gd name="connsiteY32" fmla="*/ 21431 h 214312"/>
                <a:gd name="connsiteX33" fmla="*/ 92869 w 228600"/>
                <a:gd name="connsiteY33" fmla="*/ 0 h 214312"/>
                <a:gd name="connsiteX34" fmla="*/ 135731 w 228600"/>
                <a:gd name="connsiteY34" fmla="*/ 0 h 214312"/>
                <a:gd name="connsiteX35" fmla="*/ 157163 w 228600"/>
                <a:gd name="connsiteY35" fmla="*/ 21431 h 214312"/>
                <a:gd name="connsiteX36" fmla="*/ 157163 w 228600"/>
                <a:gd name="connsiteY36" fmla="*/ 42862 h 214312"/>
                <a:gd name="connsiteX37" fmla="*/ 207169 w 228600"/>
                <a:gd name="connsiteY37" fmla="*/ 42862 h 214312"/>
                <a:gd name="connsiteX38" fmla="*/ 228600 w 228600"/>
                <a:gd name="connsiteY38" fmla="*/ 64293 h 214312"/>
                <a:gd name="connsiteX39" fmla="*/ 228600 w 228600"/>
                <a:gd name="connsiteY39" fmla="*/ 192881 h 214312"/>
                <a:gd name="connsiteX40" fmla="*/ 207169 w 228600"/>
                <a:gd name="connsiteY40" fmla="*/ 214312 h 214312"/>
                <a:gd name="connsiteX41" fmla="*/ 21431 w 228600"/>
                <a:gd name="connsiteY41" fmla="*/ 214312 h 214312"/>
                <a:gd name="connsiteX42" fmla="*/ 0 w 228600"/>
                <a:gd name="connsiteY42" fmla="*/ 192881 h 214312"/>
                <a:gd name="connsiteX43" fmla="*/ 0 w 228600"/>
                <a:gd name="connsiteY43" fmla="*/ 64293 h 214312"/>
                <a:gd name="connsiteX44" fmla="*/ 21431 w 228600"/>
                <a:gd name="connsiteY44" fmla="*/ 42862 h 214312"/>
                <a:gd name="connsiteX45" fmla="*/ 71438 w 228600"/>
                <a:gd name="connsiteY45" fmla="*/ 42862 h 214312"/>
                <a:gd name="connsiteX46" fmla="*/ 71438 w 228600"/>
                <a:gd name="connsiteY46" fmla="*/ 21431 h 214312"/>
                <a:gd name="connsiteX47" fmla="*/ 92869 w 228600"/>
                <a:gd name="connsiteY47" fmla="*/ 0 h 214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28600" h="214312">
                  <a:moveTo>
                    <a:pt x="103586" y="85726"/>
                  </a:moveTo>
                  <a:lnTo>
                    <a:pt x="125017" y="85726"/>
                  </a:lnTo>
                  <a:cubicBezTo>
                    <a:pt x="126982" y="85726"/>
                    <a:pt x="128589" y="87333"/>
                    <a:pt x="128589" y="89298"/>
                  </a:cubicBezTo>
                  <a:lnTo>
                    <a:pt x="128589" y="114301"/>
                  </a:lnTo>
                  <a:lnTo>
                    <a:pt x="153592" y="114301"/>
                  </a:lnTo>
                  <a:cubicBezTo>
                    <a:pt x="155557" y="114301"/>
                    <a:pt x="157164" y="115908"/>
                    <a:pt x="157164" y="117873"/>
                  </a:cubicBezTo>
                  <a:lnTo>
                    <a:pt x="157164" y="139304"/>
                  </a:lnTo>
                  <a:cubicBezTo>
                    <a:pt x="157164" y="141268"/>
                    <a:pt x="155557" y="142876"/>
                    <a:pt x="153592" y="142876"/>
                  </a:cubicBezTo>
                  <a:lnTo>
                    <a:pt x="128589" y="142876"/>
                  </a:lnTo>
                  <a:lnTo>
                    <a:pt x="128589" y="167879"/>
                  </a:lnTo>
                  <a:cubicBezTo>
                    <a:pt x="128589" y="169843"/>
                    <a:pt x="126982" y="171451"/>
                    <a:pt x="125017" y="171451"/>
                  </a:cubicBezTo>
                  <a:lnTo>
                    <a:pt x="103586" y="171451"/>
                  </a:lnTo>
                  <a:cubicBezTo>
                    <a:pt x="101621" y="171451"/>
                    <a:pt x="100014" y="169843"/>
                    <a:pt x="100014" y="167879"/>
                  </a:cubicBezTo>
                  <a:lnTo>
                    <a:pt x="100014" y="142876"/>
                  </a:lnTo>
                  <a:lnTo>
                    <a:pt x="75011" y="142876"/>
                  </a:lnTo>
                  <a:cubicBezTo>
                    <a:pt x="73046" y="142876"/>
                    <a:pt x="71439" y="141268"/>
                    <a:pt x="71439" y="139304"/>
                  </a:cubicBezTo>
                  <a:lnTo>
                    <a:pt x="71439" y="117873"/>
                  </a:lnTo>
                  <a:cubicBezTo>
                    <a:pt x="71439" y="115908"/>
                    <a:pt x="73046" y="114301"/>
                    <a:pt x="75011" y="114301"/>
                  </a:cubicBezTo>
                  <a:lnTo>
                    <a:pt x="100014" y="114301"/>
                  </a:lnTo>
                  <a:lnTo>
                    <a:pt x="100014" y="89298"/>
                  </a:lnTo>
                  <a:cubicBezTo>
                    <a:pt x="100014" y="87333"/>
                    <a:pt x="101621" y="85726"/>
                    <a:pt x="103586" y="85726"/>
                  </a:cubicBezTo>
                  <a:close/>
                  <a:moveTo>
                    <a:pt x="24110" y="64293"/>
                  </a:moveTo>
                  <a:cubicBezTo>
                    <a:pt x="22637" y="64293"/>
                    <a:pt x="21431" y="65499"/>
                    <a:pt x="21431" y="66972"/>
                  </a:cubicBezTo>
                  <a:lnTo>
                    <a:pt x="21431" y="190202"/>
                  </a:lnTo>
                  <a:cubicBezTo>
                    <a:pt x="21431" y="191675"/>
                    <a:pt x="22637" y="192881"/>
                    <a:pt x="24110" y="192881"/>
                  </a:cubicBezTo>
                  <a:lnTo>
                    <a:pt x="204490" y="192881"/>
                  </a:lnTo>
                  <a:cubicBezTo>
                    <a:pt x="205963" y="192881"/>
                    <a:pt x="207169" y="191675"/>
                    <a:pt x="207169" y="190202"/>
                  </a:cubicBezTo>
                  <a:lnTo>
                    <a:pt x="207169" y="66972"/>
                  </a:lnTo>
                  <a:cubicBezTo>
                    <a:pt x="207169" y="65499"/>
                    <a:pt x="205963" y="64293"/>
                    <a:pt x="204490" y="64293"/>
                  </a:cubicBezTo>
                  <a:close/>
                  <a:moveTo>
                    <a:pt x="92869" y="21431"/>
                  </a:moveTo>
                  <a:lnTo>
                    <a:pt x="92869" y="42862"/>
                  </a:lnTo>
                  <a:lnTo>
                    <a:pt x="135731" y="42862"/>
                  </a:lnTo>
                  <a:lnTo>
                    <a:pt x="135731" y="21431"/>
                  </a:lnTo>
                  <a:close/>
                  <a:moveTo>
                    <a:pt x="92869" y="0"/>
                  </a:moveTo>
                  <a:lnTo>
                    <a:pt x="135731" y="0"/>
                  </a:lnTo>
                  <a:cubicBezTo>
                    <a:pt x="147563" y="0"/>
                    <a:pt x="157163" y="9599"/>
                    <a:pt x="157163" y="21431"/>
                  </a:cubicBezTo>
                  <a:lnTo>
                    <a:pt x="157163" y="42862"/>
                  </a:lnTo>
                  <a:lnTo>
                    <a:pt x="207169" y="42862"/>
                  </a:lnTo>
                  <a:cubicBezTo>
                    <a:pt x="219001" y="42862"/>
                    <a:pt x="228600" y="52462"/>
                    <a:pt x="228600" y="64293"/>
                  </a:cubicBezTo>
                  <a:lnTo>
                    <a:pt x="228600" y="192881"/>
                  </a:lnTo>
                  <a:cubicBezTo>
                    <a:pt x="228600" y="204713"/>
                    <a:pt x="219001" y="214312"/>
                    <a:pt x="207169" y="214312"/>
                  </a:cubicBezTo>
                  <a:lnTo>
                    <a:pt x="21431" y="214312"/>
                  </a:lnTo>
                  <a:cubicBezTo>
                    <a:pt x="9600" y="214312"/>
                    <a:pt x="0" y="204713"/>
                    <a:pt x="0" y="192881"/>
                  </a:cubicBezTo>
                  <a:lnTo>
                    <a:pt x="0" y="64293"/>
                  </a:lnTo>
                  <a:cubicBezTo>
                    <a:pt x="0" y="52462"/>
                    <a:pt x="9600" y="42862"/>
                    <a:pt x="21431" y="42862"/>
                  </a:cubicBezTo>
                  <a:lnTo>
                    <a:pt x="71438" y="42862"/>
                  </a:lnTo>
                  <a:lnTo>
                    <a:pt x="71438" y="21431"/>
                  </a:lnTo>
                  <a:cubicBezTo>
                    <a:pt x="71438" y="9599"/>
                    <a:pt x="81037" y="0"/>
                    <a:pt x="92869" y="0"/>
                  </a:cubicBezTo>
                  <a:close/>
                </a:path>
              </a:pathLst>
            </a:custGeom>
            <a:solidFill>
              <a:srgbClr val="551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3" name="Group 82">
            <a:extLst>
              <a:ext uri="{FF2B5EF4-FFF2-40B4-BE49-F238E27FC236}">
                <a16:creationId xmlns:a16="http://schemas.microsoft.com/office/drawing/2014/main" id="{62A95F8E-3532-49DC-5467-29F22EF88079}"/>
              </a:ext>
            </a:extLst>
          </p:cNvPr>
          <p:cNvGrpSpPr/>
          <p:nvPr/>
        </p:nvGrpSpPr>
        <p:grpSpPr>
          <a:xfrm>
            <a:off x="371475" y="6203294"/>
            <a:ext cx="259180" cy="259104"/>
            <a:chOff x="371475" y="5174467"/>
            <a:chExt cx="259180" cy="259104"/>
          </a:xfrm>
        </p:grpSpPr>
        <p:sp>
          <p:nvSpPr>
            <p:cNvPr id="84" name="Oval 83">
              <a:extLst>
                <a:ext uri="{FF2B5EF4-FFF2-40B4-BE49-F238E27FC236}">
                  <a16:creationId xmlns:a16="http://schemas.microsoft.com/office/drawing/2014/main" id="{E86575BC-B528-0328-6289-CD0583F2BAFC}"/>
                </a:ext>
              </a:extLst>
            </p:cNvPr>
            <p:cNvSpPr/>
            <p:nvPr/>
          </p:nvSpPr>
          <p:spPr>
            <a:xfrm>
              <a:off x="371475" y="5174467"/>
              <a:ext cx="259180" cy="259104"/>
            </a:xfrm>
            <a:prstGeom prst="ellipse">
              <a:avLst/>
            </a:prstGeom>
            <a:no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Freeform 9">
              <a:extLst>
                <a:ext uri="{FF2B5EF4-FFF2-40B4-BE49-F238E27FC236}">
                  <a16:creationId xmlns:a16="http://schemas.microsoft.com/office/drawing/2014/main" id="{1732B6B7-1053-92A4-99B6-0D135AE756A4}"/>
                </a:ext>
              </a:extLst>
            </p:cNvPr>
            <p:cNvSpPr/>
            <p:nvPr/>
          </p:nvSpPr>
          <p:spPr>
            <a:xfrm>
              <a:off x="418886" y="5240466"/>
              <a:ext cx="164359" cy="146156"/>
            </a:xfrm>
            <a:custGeom>
              <a:avLst/>
              <a:gdLst/>
              <a:ahLst/>
              <a:cxnLst/>
              <a:rect l="l" t="t" r="r" b="b"/>
              <a:pathLst>
                <a:path w="460788" h="409756">
                  <a:moveTo>
                    <a:pt x="145031" y="243286"/>
                  </a:moveTo>
                  <a:lnTo>
                    <a:pt x="260384" y="243286"/>
                  </a:lnTo>
                  <a:cubicBezTo>
                    <a:pt x="271980" y="243481"/>
                    <a:pt x="282106" y="247051"/>
                    <a:pt x="290762" y="253996"/>
                  </a:cubicBezTo>
                  <a:cubicBezTo>
                    <a:pt x="299418" y="260940"/>
                    <a:pt x="304705" y="270090"/>
                    <a:pt x="306621" y="281444"/>
                  </a:cubicBezTo>
                  <a:cubicBezTo>
                    <a:pt x="307286" y="286100"/>
                    <a:pt x="307276" y="290607"/>
                    <a:pt x="306591" y="294963"/>
                  </a:cubicBezTo>
                  <a:cubicBezTo>
                    <a:pt x="305906" y="299320"/>
                    <a:pt x="304636" y="303426"/>
                    <a:pt x="302782" y="307282"/>
                  </a:cubicBezTo>
                  <a:lnTo>
                    <a:pt x="336059" y="307282"/>
                  </a:lnTo>
                  <a:cubicBezTo>
                    <a:pt x="338086" y="307269"/>
                    <a:pt x="339873" y="306656"/>
                    <a:pt x="341419" y="305443"/>
                  </a:cubicBezTo>
                  <a:lnTo>
                    <a:pt x="390696" y="266005"/>
                  </a:lnTo>
                  <a:cubicBezTo>
                    <a:pt x="399216" y="259420"/>
                    <a:pt x="408615" y="256171"/>
                    <a:pt x="418894" y="256256"/>
                  </a:cubicBezTo>
                  <a:cubicBezTo>
                    <a:pt x="429174" y="256341"/>
                    <a:pt x="438413" y="259910"/>
                    <a:pt x="446613" y="266965"/>
                  </a:cubicBezTo>
                  <a:cubicBezTo>
                    <a:pt x="451322" y="271274"/>
                    <a:pt x="454902" y="276294"/>
                    <a:pt x="457352" y="282024"/>
                  </a:cubicBezTo>
                  <a:cubicBezTo>
                    <a:pt x="459802" y="287754"/>
                    <a:pt x="460942" y="293773"/>
                    <a:pt x="460772" y="300083"/>
                  </a:cubicBezTo>
                  <a:cubicBezTo>
                    <a:pt x="460540" y="306386"/>
                    <a:pt x="459044" y="312299"/>
                    <a:pt x="456282" y="317822"/>
                  </a:cubicBezTo>
                  <a:cubicBezTo>
                    <a:pt x="453521" y="323345"/>
                    <a:pt x="449684" y="328098"/>
                    <a:pt x="444773" y="332081"/>
                  </a:cubicBezTo>
                  <a:lnTo>
                    <a:pt x="364057" y="396637"/>
                  </a:lnTo>
                  <a:cubicBezTo>
                    <a:pt x="358735" y="400893"/>
                    <a:pt x="352902" y="404140"/>
                    <a:pt x="346559" y="406376"/>
                  </a:cubicBezTo>
                  <a:cubicBezTo>
                    <a:pt x="340216" y="408613"/>
                    <a:pt x="333623" y="409739"/>
                    <a:pt x="326780" y="409756"/>
                  </a:cubicBezTo>
                  <a:lnTo>
                    <a:pt x="6400" y="409756"/>
                  </a:lnTo>
                  <a:cubicBezTo>
                    <a:pt x="4593" y="409709"/>
                    <a:pt x="3087" y="409083"/>
                    <a:pt x="1880" y="407876"/>
                  </a:cubicBezTo>
                  <a:cubicBezTo>
                    <a:pt x="673" y="406669"/>
                    <a:pt x="47" y="405163"/>
                    <a:pt x="0" y="403356"/>
                  </a:cubicBezTo>
                  <a:lnTo>
                    <a:pt x="0" y="390557"/>
                  </a:lnTo>
                  <a:cubicBezTo>
                    <a:pt x="47" y="388751"/>
                    <a:pt x="673" y="387244"/>
                    <a:pt x="1880" y="386037"/>
                  </a:cubicBezTo>
                  <a:cubicBezTo>
                    <a:pt x="3087" y="384831"/>
                    <a:pt x="4593" y="384204"/>
                    <a:pt x="6400" y="384157"/>
                  </a:cubicBezTo>
                  <a:lnTo>
                    <a:pt x="326780" y="384157"/>
                  </a:lnTo>
                  <a:cubicBezTo>
                    <a:pt x="330685" y="384152"/>
                    <a:pt x="334455" y="383523"/>
                    <a:pt x="338089" y="382268"/>
                  </a:cubicBezTo>
                  <a:cubicBezTo>
                    <a:pt x="341724" y="381013"/>
                    <a:pt x="345074" y="379163"/>
                    <a:pt x="348139" y="376718"/>
                  </a:cubicBezTo>
                  <a:lnTo>
                    <a:pt x="428774" y="312162"/>
                  </a:lnTo>
                  <a:cubicBezTo>
                    <a:pt x="432879" y="308695"/>
                    <a:pt x="435028" y="304449"/>
                    <a:pt x="435224" y="299423"/>
                  </a:cubicBezTo>
                  <a:cubicBezTo>
                    <a:pt x="435419" y="294396"/>
                    <a:pt x="433509" y="289950"/>
                    <a:pt x="429494" y="286084"/>
                  </a:cubicBezTo>
                  <a:cubicBezTo>
                    <a:pt x="425992" y="283119"/>
                    <a:pt x="422136" y="281749"/>
                    <a:pt x="417925" y="281974"/>
                  </a:cubicBezTo>
                  <a:cubicBezTo>
                    <a:pt x="413713" y="282199"/>
                    <a:pt x="409997" y="283569"/>
                    <a:pt x="406775" y="286084"/>
                  </a:cubicBezTo>
                  <a:lnTo>
                    <a:pt x="357498" y="325441"/>
                  </a:lnTo>
                  <a:cubicBezTo>
                    <a:pt x="354433" y="327851"/>
                    <a:pt x="351084" y="329691"/>
                    <a:pt x="347449" y="330961"/>
                  </a:cubicBezTo>
                  <a:cubicBezTo>
                    <a:pt x="343814" y="332231"/>
                    <a:pt x="340044" y="332871"/>
                    <a:pt x="336140" y="332881"/>
                  </a:cubicBezTo>
                  <a:lnTo>
                    <a:pt x="191988" y="332881"/>
                  </a:lnTo>
                  <a:cubicBezTo>
                    <a:pt x="188375" y="332787"/>
                    <a:pt x="185362" y="331534"/>
                    <a:pt x="182949" y="329121"/>
                  </a:cubicBezTo>
                  <a:cubicBezTo>
                    <a:pt x="180536" y="326708"/>
                    <a:pt x="179283" y="323695"/>
                    <a:pt x="179189" y="320082"/>
                  </a:cubicBezTo>
                  <a:cubicBezTo>
                    <a:pt x="179283" y="316469"/>
                    <a:pt x="180536" y="313455"/>
                    <a:pt x="182949" y="311042"/>
                  </a:cubicBezTo>
                  <a:cubicBezTo>
                    <a:pt x="185362" y="308629"/>
                    <a:pt x="188375" y="307376"/>
                    <a:pt x="191988" y="307282"/>
                  </a:cubicBezTo>
                  <a:lnTo>
                    <a:pt x="262384" y="307282"/>
                  </a:lnTo>
                  <a:cubicBezTo>
                    <a:pt x="267839" y="307147"/>
                    <a:pt x="272368" y="305277"/>
                    <a:pt x="275973" y="301673"/>
                  </a:cubicBezTo>
                  <a:cubicBezTo>
                    <a:pt x="279578" y="298068"/>
                    <a:pt x="281448" y="293538"/>
                    <a:pt x="281583" y="288084"/>
                  </a:cubicBezTo>
                  <a:cubicBezTo>
                    <a:pt x="281448" y="282629"/>
                    <a:pt x="279578" y="278099"/>
                    <a:pt x="275973" y="274494"/>
                  </a:cubicBezTo>
                  <a:cubicBezTo>
                    <a:pt x="272368" y="270890"/>
                    <a:pt x="267839" y="269020"/>
                    <a:pt x="262384" y="268885"/>
                  </a:cubicBezTo>
                  <a:lnTo>
                    <a:pt x="145031" y="268885"/>
                  </a:lnTo>
                  <a:cubicBezTo>
                    <a:pt x="139477" y="268896"/>
                    <a:pt x="134087" y="269773"/>
                    <a:pt x="128862" y="271515"/>
                  </a:cubicBezTo>
                  <a:cubicBezTo>
                    <a:pt x="123638" y="273256"/>
                    <a:pt x="118788" y="275793"/>
                    <a:pt x="114314" y="279124"/>
                  </a:cubicBezTo>
                  <a:lnTo>
                    <a:pt x="76796" y="307282"/>
                  </a:lnTo>
                  <a:lnTo>
                    <a:pt x="6400" y="307282"/>
                  </a:lnTo>
                  <a:cubicBezTo>
                    <a:pt x="4593" y="307236"/>
                    <a:pt x="3087" y="306609"/>
                    <a:pt x="1880" y="305403"/>
                  </a:cubicBezTo>
                  <a:cubicBezTo>
                    <a:pt x="673" y="304196"/>
                    <a:pt x="47" y="302689"/>
                    <a:pt x="0" y="300883"/>
                  </a:cubicBezTo>
                  <a:lnTo>
                    <a:pt x="0" y="288084"/>
                  </a:lnTo>
                  <a:cubicBezTo>
                    <a:pt x="47" y="286277"/>
                    <a:pt x="673" y="284770"/>
                    <a:pt x="1880" y="283564"/>
                  </a:cubicBezTo>
                  <a:cubicBezTo>
                    <a:pt x="3087" y="282357"/>
                    <a:pt x="4593" y="281731"/>
                    <a:pt x="6400" y="281684"/>
                  </a:cubicBezTo>
                  <a:lnTo>
                    <a:pt x="68236" y="281684"/>
                  </a:lnTo>
                  <a:lnTo>
                    <a:pt x="98954" y="258645"/>
                  </a:lnTo>
                  <a:cubicBezTo>
                    <a:pt x="105644" y="253631"/>
                    <a:pt x="112903" y="249821"/>
                    <a:pt x="120733" y="247216"/>
                  </a:cubicBezTo>
                  <a:cubicBezTo>
                    <a:pt x="128562" y="244611"/>
                    <a:pt x="136662" y="243301"/>
                    <a:pt x="145031" y="243286"/>
                  </a:cubicBezTo>
                  <a:close/>
                  <a:moveTo>
                    <a:pt x="180799" y="26180"/>
                  </a:moveTo>
                  <a:cubicBezTo>
                    <a:pt x="171532" y="24310"/>
                    <a:pt x="162569" y="26790"/>
                    <a:pt x="153911" y="33619"/>
                  </a:cubicBezTo>
                  <a:cubicBezTo>
                    <a:pt x="144668" y="42362"/>
                    <a:pt x="140175" y="52295"/>
                    <a:pt x="140432" y="63417"/>
                  </a:cubicBezTo>
                  <a:cubicBezTo>
                    <a:pt x="140688" y="74540"/>
                    <a:pt x="144275" y="83833"/>
                    <a:pt x="151191" y="91296"/>
                  </a:cubicBezTo>
                  <a:lnTo>
                    <a:pt x="230386" y="174330"/>
                  </a:lnTo>
                  <a:lnTo>
                    <a:pt x="309581" y="91296"/>
                  </a:lnTo>
                  <a:cubicBezTo>
                    <a:pt x="316537" y="83763"/>
                    <a:pt x="320144" y="74450"/>
                    <a:pt x="320400" y="63357"/>
                  </a:cubicBezTo>
                  <a:cubicBezTo>
                    <a:pt x="320657" y="52265"/>
                    <a:pt x="316144" y="42352"/>
                    <a:pt x="306861" y="33619"/>
                  </a:cubicBezTo>
                  <a:cubicBezTo>
                    <a:pt x="298158" y="26805"/>
                    <a:pt x="289166" y="24355"/>
                    <a:pt x="279883" y="26270"/>
                  </a:cubicBezTo>
                  <a:cubicBezTo>
                    <a:pt x="270600" y="28184"/>
                    <a:pt x="263087" y="32154"/>
                    <a:pt x="257344" y="38178"/>
                  </a:cubicBezTo>
                  <a:lnTo>
                    <a:pt x="230386" y="66417"/>
                  </a:lnTo>
                  <a:lnTo>
                    <a:pt x="203427" y="38178"/>
                  </a:lnTo>
                  <a:cubicBezTo>
                    <a:pt x="197609" y="32049"/>
                    <a:pt x="190067" y="28049"/>
                    <a:pt x="180799" y="26180"/>
                  </a:cubicBezTo>
                  <a:close/>
                  <a:moveTo>
                    <a:pt x="289413" y="87"/>
                  </a:moveTo>
                  <a:cubicBezTo>
                    <a:pt x="300971" y="770"/>
                    <a:pt x="312253" y="5495"/>
                    <a:pt x="323260" y="14260"/>
                  </a:cubicBezTo>
                  <a:cubicBezTo>
                    <a:pt x="337416" y="27266"/>
                    <a:pt x="344862" y="42832"/>
                    <a:pt x="345599" y="60957"/>
                  </a:cubicBezTo>
                  <a:cubicBezTo>
                    <a:pt x="346335" y="79083"/>
                    <a:pt x="340383" y="95169"/>
                    <a:pt x="327740" y="109215"/>
                  </a:cubicBezTo>
                  <a:lnTo>
                    <a:pt x="240625" y="200489"/>
                  </a:lnTo>
                  <a:cubicBezTo>
                    <a:pt x="237640" y="203449"/>
                    <a:pt x="234231" y="204929"/>
                    <a:pt x="230396" y="204929"/>
                  </a:cubicBezTo>
                  <a:cubicBezTo>
                    <a:pt x="226561" y="204929"/>
                    <a:pt x="223171" y="203449"/>
                    <a:pt x="220226" y="200489"/>
                  </a:cubicBezTo>
                  <a:lnTo>
                    <a:pt x="133112" y="109215"/>
                  </a:lnTo>
                  <a:cubicBezTo>
                    <a:pt x="120475" y="95204"/>
                    <a:pt x="114532" y="79128"/>
                    <a:pt x="115283" y="60987"/>
                  </a:cubicBezTo>
                  <a:cubicBezTo>
                    <a:pt x="116035" y="42847"/>
                    <a:pt x="123471" y="27271"/>
                    <a:pt x="137592" y="14260"/>
                  </a:cubicBezTo>
                  <a:cubicBezTo>
                    <a:pt x="152397" y="2498"/>
                    <a:pt x="167643" y="-1975"/>
                    <a:pt x="183329" y="841"/>
                  </a:cubicBezTo>
                  <a:cubicBezTo>
                    <a:pt x="199015" y="3658"/>
                    <a:pt x="211741" y="10184"/>
                    <a:pt x="221507" y="20420"/>
                  </a:cubicBezTo>
                  <a:lnTo>
                    <a:pt x="230386" y="29699"/>
                  </a:lnTo>
                  <a:lnTo>
                    <a:pt x="239346" y="20420"/>
                  </a:lnTo>
                  <a:cubicBezTo>
                    <a:pt x="249302" y="9989"/>
                    <a:pt x="262107" y="3433"/>
                    <a:pt x="277763" y="751"/>
                  </a:cubicBezTo>
                  <a:cubicBezTo>
                    <a:pt x="281677" y="81"/>
                    <a:pt x="285560" y="-141"/>
                    <a:pt x="289413" y="87"/>
                  </a:cubicBez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89" name="Rectangle 88">
            <a:extLst>
              <a:ext uri="{FF2B5EF4-FFF2-40B4-BE49-F238E27FC236}">
                <a16:creationId xmlns:a16="http://schemas.microsoft.com/office/drawing/2014/main" id="{BAB7E9D7-D1F1-1801-3487-B540EAB2330B}"/>
              </a:ext>
            </a:extLst>
          </p:cNvPr>
          <p:cNvSpPr/>
          <p:nvPr/>
        </p:nvSpPr>
        <p:spPr>
          <a:xfrm>
            <a:off x="4015431" y="2550511"/>
            <a:ext cx="3446640" cy="2070152"/>
          </a:xfrm>
          <a:prstGeom prst="rect">
            <a:avLst/>
          </a:prstGeom>
          <a:noFill/>
          <a:ln>
            <a:solidFill>
              <a:srgbClr val="E9691F"/>
            </a:solidFill>
          </a:ln>
        </p:spPr>
        <p:style>
          <a:lnRef idx="2">
            <a:schemeClr val="accent1">
              <a:shade val="15000"/>
            </a:schemeClr>
          </a:lnRef>
          <a:fillRef idx="1">
            <a:schemeClr val="accent1"/>
          </a:fillRef>
          <a:effectRef idx="0">
            <a:schemeClr val="accent1"/>
          </a:effectRef>
          <a:fontRef idx="minor">
            <a:schemeClr val="lt1"/>
          </a:fontRef>
        </p:style>
        <p:txBody>
          <a:bodyPr wrap="square" lIns="182880" rIns="182880" rtlCol="0" anchor="ctr" anchorCtr="0"/>
          <a:lstStyle/>
          <a:p>
            <a:pPr marL="57150">
              <a:lnSpc>
                <a:spcPts val="1600"/>
              </a:lnSpc>
              <a:spcBef>
                <a:spcPts val="100"/>
              </a:spcBef>
              <a:spcAft>
                <a:spcPts val="300"/>
              </a:spcAft>
            </a:pPr>
            <a:r>
              <a:rPr lang="en-US" sz="1400" b="1" dirty="0">
                <a:solidFill>
                  <a:schemeClr val="tx2"/>
                </a:solidFill>
                <a:latin typeface="Arial Bold" panose="020B0704020202020204" pitchFamily="34" charset="0"/>
                <a:cs typeface="Arial Bold" panose="020B0704020202020204" pitchFamily="34" charset="0"/>
              </a:rPr>
              <a:t>Wellness Benefit</a:t>
            </a:r>
          </a:p>
          <a:p>
            <a:pPr marL="5715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Your coverage includes a Wellness Benefit, which </a:t>
            </a:r>
            <a:br>
              <a:rPr lang="en-US" sz="1000" dirty="0">
                <a:solidFill>
                  <a:schemeClr val="bg2"/>
                </a:solidFill>
                <a:latin typeface="Arial" panose="020B0604020202020204" pitchFamily="34" charset="0"/>
                <a:cs typeface="Arial" panose="020B0604020202020204" pitchFamily="34" charset="0"/>
              </a:rPr>
            </a:br>
            <a:r>
              <a:rPr lang="en-US" sz="1000" dirty="0">
                <a:solidFill>
                  <a:schemeClr val="bg2"/>
                </a:solidFill>
                <a:latin typeface="Arial" panose="020B0604020202020204" pitchFamily="34" charset="0"/>
                <a:cs typeface="Arial" panose="020B0604020202020204" pitchFamily="34" charset="0"/>
              </a:rPr>
              <a:t>will pay you and covered family members an annual benefit if they complete an eligible health screening test. These screenings may include a mental health screening, flu immunization, a mammogram and a routine eye or dental exam.</a:t>
            </a:r>
          </a:p>
          <a:p>
            <a:pPr marL="57150">
              <a:lnSpc>
                <a:spcPts val="1200"/>
              </a:lnSpc>
              <a:spcBef>
                <a:spcPts val="100"/>
              </a:spcBef>
              <a:spcAft>
                <a:spcPts val="300"/>
              </a:spcAft>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$50 for employees, $50 for spouses, $50 per child</a:t>
            </a:r>
          </a:p>
        </p:txBody>
      </p:sp>
      <p:pic>
        <p:nvPicPr>
          <p:cNvPr id="88" name="Picture 87" descr="A heart with a check mark&#10;&#10;Description automatically generated">
            <a:extLst>
              <a:ext uri="{FF2B5EF4-FFF2-40B4-BE49-F238E27FC236}">
                <a16:creationId xmlns:a16="http://schemas.microsoft.com/office/drawing/2014/main" id="{0699ECB8-4092-4019-D73F-6DB1B38D0F40}"/>
              </a:ext>
            </a:extLst>
          </p:cNvPr>
          <p:cNvPicPr>
            <a:picLocks noChangeAspect="1"/>
          </p:cNvPicPr>
          <p:nvPr/>
        </p:nvPicPr>
        <p:blipFill>
          <a:blip r:embed="rId4"/>
          <a:stretch>
            <a:fillRect/>
          </a:stretch>
        </p:blipFill>
        <p:spPr>
          <a:xfrm>
            <a:off x="4032596" y="2629988"/>
            <a:ext cx="317348" cy="239350"/>
          </a:xfrm>
          <a:prstGeom prst="rect">
            <a:avLst/>
          </a:prstGeom>
        </p:spPr>
      </p:pic>
      <p:sp>
        <p:nvSpPr>
          <p:cNvPr id="7" name="TextBox 6">
            <a:extLst>
              <a:ext uri="{FF2B5EF4-FFF2-40B4-BE49-F238E27FC236}">
                <a16:creationId xmlns:a16="http://schemas.microsoft.com/office/drawing/2014/main" id="{90C39B8C-CAF9-8F54-AFB8-FA65693AEED8}"/>
              </a:ext>
            </a:extLst>
          </p:cNvPr>
          <p:cNvSpPr txBox="1"/>
          <p:nvPr/>
        </p:nvSpPr>
        <p:spPr>
          <a:xfrm>
            <a:off x="4032596" y="4737842"/>
            <a:ext cx="3446641" cy="1045603"/>
          </a:xfrm>
          <a:prstGeom prst="rect">
            <a:avLst/>
          </a:prstGeom>
          <a:noFill/>
        </p:spPr>
        <p:txBody>
          <a:bodyPr wrap="square" lIns="0" numCol="1" spcCol="274320" rtlCol="0">
            <a:noAutofit/>
          </a:bodyPr>
          <a:lstStyle/>
          <a:p>
            <a:pPr indent="-182880">
              <a:lnSpc>
                <a:spcPts val="1600"/>
              </a:lnSpc>
              <a:spcBef>
                <a:spcPts val="100"/>
              </a:spcBef>
              <a:spcAft>
                <a:spcPts val="300"/>
              </a:spcAft>
            </a:pPr>
            <a:r>
              <a:rPr lang="en-US" sz="1600" b="1" dirty="0">
                <a:solidFill>
                  <a:schemeClr val="tx2"/>
                </a:solidFill>
                <a:latin typeface="Arial" panose="020B0604020202020204" pitchFamily="34" charset="0"/>
                <a:cs typeface="Arial" panose="020B0604020202020204" pitchFamily="34" charset="0"/>
              </a:rPr>
              <a:t>How much does it cost? </a:t>
            </a:r>
            <a:endParaRPr lang="en-US" sz="1000" dirty="0">
              <a:solidFill>
                <a:schemeClr val="bg2"/>
              </a:solidFill>
              <a:latin typeface="Arial" panose="020B0604020202020204" pitchFamily="34" charset="0"/>
              <a:cs typeface="Arial" panose="020B0604020202020204" pitchFamily="34" charset="0"/>
            </a:endParaRPr>
          </a:p>
          <a:p>
            <a:pPr>
              <a:lnSpc>
                <a:spcPts val="1200"/>
              </a:lnSpc>
              <a:spcBef>
                <a:spcPts val="100"/>
              </a:spcBef>
              <a:spcAft>
                <a:spcPts val="300"/>
              </a:spcAft>
            </a:pPr>
            <a:r>
              <a:rPr lang="en-US" sz="1000" kern="0" dirty="0">
                <a:solidFill>
                  <a:schemeClr val="bg2"/>
                </a:solidFill>
                <a:effectLst/>
                <a:latin typeface="Arial" panose="020B0604020202020204" pitchFamily="34" charset="0"/>
                <a:ea typeface="Calibri" panose="020F0502020204030204" pitchFamily="34" charset="0"/>
                <a:cs typeface="Times New Roman" panose="02020603050405020304" pitchFamily="18" charset="0"/>
              </a:rPr>
              <a:t>This table shows your rates for Accident Insurance.</a:t>
            </a:r>
            <a:r>
              <a:rPr lang="en-US" sz="1000" b="1" kern="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br>
              <a:rPr lang="en-US" sz="1000" b="1" kern="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br>
            <a:r>
              <a:rPr lang="en-US" sz="1000" kern="0" dirty="0">
                <a:solidFill>
                  <a:schemeClr val="bg2"/>
                </a:solidFill>
                <a:effectLst/>
                <a:latin typeface="Arial" panose="020B0604020202020204" pitchFamily="34" charset="0"/>
                <a:ea typeface="Calibri" panose="020F0502020204030204" pitchFamily="34" charset="0"/>
                <a:cs typeface="Times New Roman" panose="02020603050405020304" pitchFamily="18" charset="0"/>
              </a:rPr>
              <a:t>The cost provided below includes Accident Insurance premium and a fee for Voya Travel Assistance. </a:t>
            </a:r>
          </a:p>
          <a:p>
            <a:pPr>
              <a:lnSpc>
                <a:spcPts val="1200"/>
              </a:lnSpc>
              <a:spcBef>
                <a:spcPts val="100"/>
              </a:spcBef>
              <a:spcAft>
                <a:spcPts val="300"/>
              </a:spcAft>
            </a:pPr>
            <a:endParaRPr lang="en-US" sz="1000" dirty="0">
              <a:solidFill>
                <a:schemeClr val="bg2"/>
              </a:solidFill>
              <a:latin typeface="Arial" panose="020B0604020202020204" pitchFamily="34" charset="0"/>
              <a:cs typeface="Arial" panose="020B0604020202020204" pitchFamily="34" charset="0"/>
            </a:endParaRPr>
          </a:p>
          <a:p>
            <a:pPr>
              <a:lnSpc>
                <a:spcPts val="1200"/>
              </a:lnSpc>
              <a:spcBef>
                <a:spcPts val="100"/>
              </a:spcBef>
              <a:spcAft>
                <a:spcPts val="600"/>
              </a:spcAft>
            </a:pPr>
            <a:endParaRPr lang="en-US" sz="1000" dirty="0">
              <a:solidFill>
                <a:schemeClr val="bg2"/>
              </a:solidFill>
              <a:latin typeface="Arial" panose="020B0604020202020204" pitchFamily="34" charset="0"/>
              <a:cs typeface="Arial" panose="020B0604020202020204" pitchFamily="34" charset="0"/>
            </a:endParaRPr>
          </a:p>
        </p:txBody>
      </p:sp>
      <p:pic>
        <p:nvPicPr>
          <p:cNvPr id="13" name="Picture Placeholder 35">
            <a:extLst>
              <a:ext uri="{FF2B5EF4-FFF2-40B4-BE49-F238E27FC236}">
                <a16:creationId xmlns:a16="http://schemas.microsoft.com/office/drawing/2014/main" id="{3F2BF449-7CB6-0CA1-BBE7-06D4458D7CE4}"/>
              </a:ext>
            </a:extLst>
          </p:cNvPr>
          <p:cNvPicPr>
            <a:picLocks noGrp="1" noChangeAspect="1"/>
          </p:cNvPicPr>
          <p:nvPr>
            <p:ph type="pic" idx="1"/>
          </p:nvPr>
        </p:nvPicPr>
        <p:blipFill rotWithShape="1">
          <a:blip r:embed="rId5"/>
          <a:srcRect l="3803" t="3021" r="4830" b="22927"/>
          <a:stretch/>
        </p:blipFill>
        <p:spPr>
          <a:xfrm>
            <a:off x="952718" y="239246"/>
            <a:ext cx="6819682" cy="1459704"/>
          </a:xfrm>
        </p:spPr>
      </p:pic>
      <p:sp>
        <p:nvSpPr>
          <p:cNvPr id="15" name="TextBox 14">
            <a:extLst>
              <a:ext uri="{FF2B5EF4-FFF2-40B4-BE49-F238E27FC236}">
                <a16:creationId xmlns:a16="http://schemas.microsoft.com/office/drawing/2014/main" id="{F946085E-57D0-510E-C373-9C34092CBC2A}"/>
              </a:ext>
            </a:extLst>
          </p:cNvPr>
          <p:cNvSpPr txBox="1"/>
          <p:nvPr/>
        </p:nvSpPr>
        <p:spPr>
          <a:xfrm>
            <a:off x="402290" y="499961"/>
            <a:ext cx="2514646" cy="314316"/>
          </a:xfrm>
          <a:prstGeom prst="rect">
            <a:avLst/>
          </a:prstGeom>
          <a:noFill/>
        </p:spPr>
        <p:txBody>
          <a:bodyPr wrap="square" lIns="0" rtlCol="0">
            <a:noAutofit/>
          </a:bodyPr>
          <a:lstStyle/>
          <a:p>
            <a:pPr>
              <a:lnSpc>
                <a:spcPts val="1600"/>
              </a:lnSpc>
              <a:spcBef>
                <a:spcPts val="200"/>
              </a:spcBef>
              <a:spcAft>
                <a:spcPts val="200"/>
              </a:spcAft>
            </a:pPr>
            <a:r>
              <a:rPr lang="en-US" sz="1000" b="1" i="1" dirty="0">
                <a:solidFill>
                  <a:schemeClr val="accent2"/>
                </a:solidFill>
                <a:latin typeface="Arial" panose="020B0604020202020204" pitchFamily="34" charset="0"/>
                <a:cs typeface="Arial" panose="020B0604020202020204" pitchFamily="34" charset="0"/>
              </a:rPr>
              <a:t>Accident Insurance</a:t>
            </a:r>
          </a:p>
        </p:txBody>
      </p:sp>
      <p:sp>
        <p:nvSpPr>
          <p:cNvPr id="16" name="TextBox 15">
            <a:extLst>
              <a:ext uri="{FF2B5EF4-FFF2-40B4-BE49-F238E27FC236}">
                <a16:creationId xmlns:a16="http://schemas.microsoft.com/office/drawing/2014/main" id="{FADBEC0F-E5E7-995E-BFF7-00314EFDDBCD}"/>
              </a:ext>
            </a:extLst>
          </p:cNvPr>
          <p:cNvSpPr txBox="1"/>
          <p:nvPr/>
        </p:nvSpPr>
        <p:spPr>
          <a:xfrm>
            <a:off x="402290" y="921964"/>
            <a:ext cx="4927591" cy="594288"/>
          </a:xfrm>
          <a:prstGeom prst="rect">
            <a:avLst/>
          </a:prstGeom>
          <a:noFill/>
        </p:spPr>
        <p:txBody>
          <a:bodyPr wrap="square" lIns="0" rtlCol="0">
            <a:noAutofit/>
          </a:bodyPr>
          <a:lstStyle/>
          <a:p>
            <a:pPr marL="0" marR="0" lvl="0" indent="0" algn="l" defTabSz="457200" rtl="0" eaLnBrk="1" fontAlgn="auto" latinLnBrk="0" hangingPunct="1">
              <a:lnSpc>
                <a:spcPts val="2000"/>
              </a:lnSpc>
              <a:spcBef>
                <a:spcPts val="0"/>
              </a:spcBef>
              <a:spcAft>
                <a:spcPts val="500"/>
              </a:spcAft>
              <a:buClrTx/>
              <a:buSzTx/>
              <a:buFontTx/>
              <a:buNone/>
              <a:tabLst/>
              <a:defRPr/>
            </a:pPr>
            <a:r>
              <a:rPr kumimoji="0" lang="en-US" b="1" i="0" u="none" strike="noStrike" kern="1200" cap="none" spc="0" normalizeH="0" baseline="0" noProof="0" dirty="0">
                <a:ln>
                  <a:noFill/>
                </a:ln>
                <a:solidFill>
                  <a:srgbClr val="D75426"/>
                </a:solidFill>
                <a:effectLst/>
                <a:uLnTx/>
                <a:uFillTx/>
                <a:latin typeface="Arial" panose="020B0604020202020204" pitchFamily="34" charset="0"/>
                <a:ea typeface="+mn-ea"/>
                <a:cs typeface="Arial" panose="020B0604020202020204" pitchFamily="34" charset="0"/>
              </a:rPr>
              <a:t>Help minimize the financial impact </a:t>
            </a:r>
            <a:br>
              <a:rPr kumimoji="0" lang="en-US" b="1" i="0" u="none" strike="noStrike" kern="1200" cap="none" spc="0" normalizeH="0" baseline="0" noProof="0" dirty="0">
                <a:ln>
                  <a:noFill/>
                </a:ln>
                <a:solidFill>
                  <a:srgbClr val="D75426"/>
                </a:solidFill>
                <a:effectLst/>
                <a:uLnTx/>
                <a:uFillTx/>
                <a:latin typeface="Arial" panose="020B0604020202020204" pitchFamily="34" charset="0"/>
                <a:ea typeface="+mn-ea"/>
                <a:cs typeface="Arial" panose="020B0604020202020204" pitchFamily="34" charset="0"/>
              </a:rPr>
            </a:br>
            <a:r>
              <a:rPr kumimoji="0" lang="en-US" b="1" i="0" u="none" strike="noStrike" kern="1200" cap="none" spc="0" normalizeH="0" baseline="0" noProof="0" dirty="0">
                <a:ln>
                  <a:noFill/>
                </a:ln>
                <a:solidFill>
                  <a:srgbClr val="D75426"/>
                </a:solidFill>
                <a:effectLst/>
                <a:uLnTx/>
                <a:uFillTx/>
                <a:latin typeface="Arial" panose="020B0604020202020204" pitchFamily="34" charset="0"/>
                <a:ea typeface="+mn-ea"/>
                <a:cs typeface="Arial" panose="020B0604020202020204" pitchFamily="34" charset="0"/>
              </a:rPr>
              <a:t>that can come with an accidental injury</a:t>
            </a:r>
          </a:p>
        </p:txBody>
      </p:sp>
      <p:cxnSp>
        <p:nvCxnSpPr>
          <p:cNvPr id="17" name="Straight Connector 16">
            <a:extLst>
              <a:ext uri="{FF2B5EF4-FFF2-40B4-BE49-F238E27FC236}">
                <a16:creationId xmlns:a16="http://schemas.microsoft.com/office/drawing/2014/main" id="{C5D84496-79AE-192E-00C4-719B65F89D8A}"/>
              </a:ext>
            </a:extLst>
          </p:cNvPr>
          <p:cNvCxnSpPr>
            <a:cxnSpLocks/>
          </p:cNvCxnSpPr>
          <p:nvPr/>
        </p:nvCxnSpPr>
        <p:spPr>
          <a:xfrm>
            <a:off x="384002" y="806149"/>
            <a:ext cx="3850081"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0AD208B5-F861-AA5F-6D87-15E3C4AC352E}"/>
              </a:ext>
            </a:extLst>
          </p:cNvPr>
          <p:cNvSpPr txBox="1"/>
          <p:nvPr/>
        </p:nvSpPr>
        <p:spPr>
          <a:xfrm>
            <a:off x="3672186" y="201008"/>
            <a:ext cx="2456051" cy="400110"/>
          </a:xfrm>
          <a:prstGeom prst="rect">
            <a:avLst/>
          </a:prstGeom>
          <a:noFill/>
        </p:spPr>
        <p:txBody>
          <a:bodyPr wrap="square" rtlCol="0">
            <a:spAutoFit/>
          </a:bodyPr>
          <a:lstStyle/>
          <a:p>
            <a:r>
              <a:rPr lang="en-US" sz="1000" dirty="0">
                <a:solidFill>
                  <a:schemeClr val="bg2"/>
                </a:solidFill>
                <a:effectLst/>
                <a:latin typeface="Arial" panose="020B0604020202020204" pitchFamily="34" charset="0"/>
                <a:cs typeface="Arial" panose="020B0604020202020204" pitchFamily="34" charset="0"/>
              </a:rPr>
              <a:t>Group Name: Ginkgo </a:t>
            </a:r>
            <a:r>
              <a:rPr lang="en-US" sz="1000" dirty="0" err="1">
                <a:solidFill>
                  <a:schemeClr val="bg2"/>
                </a:solidFill>
                <a:effectLst/>
                <a:latin typeface="Arial" panose="020B0604020202020204" pitchFamily="34" charset="0"/>
                <a:cs typeface="Arial" panose="020B0604020202020204" pitchFamily="34" charset="0"/>
              </a:rPr>
              <a:t>Bioworks</a:t>
            </a:r>
            <a:endParaRPr lang="en-US" sz="1000" dirty="0">
              <a:solidFill>
                <a:schemeClr val="bg2"/>
              </a:solidFill>
              <a:effectLst/>
              <a:latin typeface="Arial" panose="020B0604020202020204" pitchFamily="34" charset="0"/>
              <a:cs typeface="Arial" panose="020B0604020202020204" pitchFamily="34" charset="0"/>
            </a:endParaRPr>
          </a:p>
          <a:p>
            <a:r>
              <a:rPr lang="en-US" sz="1000" dirty="0">
                <a:solidFill>
                  <a:schemeClr val="bg2"/>
                </a:solidFill>
                <a:effectLst/>
                <a:latin typeface="Arial" panose="020B0604020202020204" pitchFamily="34" charset="0"/>
                <a:cs typeface="Arial" panose="020B0604020202020204" pitchFamily="34" charset="0"/>
              </a:rPr>
              <a:t>Group Number: 74003-9</a:t>
            </a:r>
          </a:p>
        </p:txBody>
      </p:sp>
      <p:pic>
        <p:nvPicPr>
          <p:cNvPr id="5" name="Picture Placeholder 35">
            <a:extLst>
              <a:ext uri="{FF2B5EF4-FFF2-40B4-BE49-F238E27FC236}">
                <a16:creationId xmlns:a16="http://schemas.microsoft.com/office/drawing/2014/main" id="{2A6A1C73-01DA-58D5-82D4-A5FCF0FEB67B}"/>
              </a:ext>
            </a:extLst>
          </p:cNvPr>
          <p:cNvPicPr>
            <a:picLocks noChangeAspect="1"/>
          </p:cNvPicPr>
          <p:nvPr/>
        </p:nvPicPr>
        <p:blipFill rotWithShape="1">
          <a:blip r:embed="rId6"/>
          <a:srcRect l="-87" t="-6201" r="1306" b="-77762"/>
          <a:stretch/>
        </p:blipFill>
        <p:spPr>
          <a:xfrm>
            <a:off x="-18450" y="1635377"/>
            <a:ext cx="7790850" cy="384717"/>
          </a:xfrm>
          <a:prstGeom prst="rect">
            <a:avLst/>
          </a:prstGeom>
        </p:spPr>
      </p:pic>
      <p:pic>
        <p:nvPicPr>
          <p:cNvPr id="2" name="Picture 1" descr="A green logo with a gear and a person's head&#10;&#10;Description automatically generated">
            <a:extLst>
              <a:ext uri="{FF2B5EF4-FFF2-40B4-BE49-F238E27FC236}">
                <a16:creationId xmlns:a16="http://schemas.microsoft.com/office/drawing/2014/main" id="{1E24731A-54A2-63E2-92C0-74416B1B6E8F}"/>
              </a:ext>
            </a:extLst>
          </p:cNvPr>
          <p:cNvPicPr>
            <a:picLocks noChangeAspect="1"/>
          </p:cNvPicPr>
          <p:nvPr/>
        </p:nvPicPr>
        <p:blipFill>
          <a:blip r:embed="rId7"/>
          <a:stretch>
            <a:fillRect/>
          </a:stretch>
        </p:blipFill>
        <p:spPr>
          <a:xfrm>
            <a:off x="6070600" y="1871422"/>
            <a:ext cx="1254127" cy="657279"/>
          </a:xfrm>
          <a:prstGeom prst="rect">
            <a:avLst/>
          </a:prstGeom>
        </p:spPr>
      </p:pic>
      <p:graphicFrame>
        <p:nvGraphicFramePr>
          <p:cNvPr id="4" name="Table 3">
            <a:extLst>
              <a:ext uri="{FF2B5EF4-FFF2-40B4-BE49-F238E27FC236}">
                <a16:creationId xmlns:a16="http://schemas.microsoft.com/office/drawing/2014/main" id="{D357BF36-0E50-DCBB-9568-6B44960614DA}"/>
              </a:ext>
            </a:extLst>
          </p:cNvPr>
          <p:cNvGraphicFramePr>
            <a:graphicFrameLocks noGrp="1"/>
          </p:cNvGraphicFramePr>
          <p:nvPr>
            <p:extLst>
              <p:ext uri="{D42A27DB-BD31-4B8C-83A1-F6EECF244321}">
                <p14:modId xmlns:p14="http://schemas.microsoft.com/office/powerpoint/2010/main" val="3772192951"/>
              </p:ext>
            </p:extLst>
          </p:nvPr>
        </p:nvGraphicFramePr>
        <p:xfrm>
          <a:off x="4032597" y="5672660"/>
          <a:ext cx="3446640" cy="912418"/>
        </p:xfrm>
        <a:graphic>
          <a:graphicData uri="http://schemas.openxmlformats.org/drawingml/2006/table">
            <a:tbl>
              <a:tblPr/>
              <a:tblGrid>
                <a:gridCol w="820286">
                  <a:extLst>
                    <a:ext uri="{9D8B030D-6E8A-4147-A177-3AD203B41FA5}">
                      <a16:colId xmlns:a16="http://schemas.microsoft.com/office/drawing/2014/main" val="4291291580"/>
                    </a:ext>
                  </a:extLst>
                </a:gridCol>
                <a:gridCol w="143910">
                  <a:extLst>
                    <a:ext uri="{9D8B030D-6E8A-4147-A177-3AD203B41FA5}">
                      <a16:colId xmlns:a16="http://schemas.microsoft.com/office/drawing/2014/main" val="976785198"/>
                    </a:ext>
                  </a:extLst>
                </a:gridCol>
                <a:gridCol w="820286">
                  <a:extLst>
                    <a:ext uri="{9D8B030D-6E8A-4147-A177-3AD203B41FA5}">
                      <a16:colId xmlns:a16="http://schemas.microsoft.com/office/drawing/2014/main" val="2460037561"/>
                    </a:ext>
                  </a:extLst>
                </a:gridCol>
                <a:gridCol w="93541">
                  <a:extLst>
                    <a:ext uri="{9D8B030D-6E8A-4147-A177-3AD203B41FA5}">
                      <a16:colId xmlns:a16="http://schemas.microsoft.com/office/drawing/2014/main" val="579082949"/>
                    </a:ext>
                  </a:extLst>
                </a:gridCol>
                <a:gridCol w="820286">
                  <a:extLst>
                    <a:ext uri="{9D8B030D-6E8A-4147-A177-3AD203B41FA5}">
                      <a16:colId xmlns:a16="http://schemas.microsoft.com/office/drawing/2014/main" val="3140351077"/>
                    </a:ext>
                  </a:extLst>
                </a:gridCol>
                <a:gridCol w="93541">
                  <a:extLst>
                    <a:ext uri="{9D8B030D-6E8A-4147-A177-3AD203B41FA5}">
                      <a16:colId xmlns:a16="http://schemas.microsoft.com/office/drawing/2014/main" val="3072278983"/>
                    </a:ext>
                  </a:extLst>
                </a:gridCol>
                <a:gridCol w="654790">
                  <a:extLst>
                    <a:ext uri="{9D8B030D-6E8A-4147-A177-3AD203B41FA5}">
                      <a16:colId xmlns:a16="http://schemas.microsoft.com/office/drawing/2014/main" val="688467970"/>
                    </a:ext>
                  </a:extLst>
                </a:gridCol>
              </a:tblGrid>
              <a:tr h="248977">
                <a:tc gridSpan="7">
                  <a:txBody>
                    <a:bodyPr/>
                    <a:lstStyle/>
                    <a:p>
                      <a:pPr algn="ctr" fontAlgn="ctr"/>
                      <a:r>
                        <a:rPr lang="en-US" sz="1000" b="1" i="0" u="none" strike="noStrike" dirty="0">
                          <a:solidFill>
                            <a:srgbClr val="FFFFFF"/>
                          </a:solidFill>
                          <a:effectLst/>
                          <a:latin typeface="Arial" panose="020B0604020202020204" pitchFamily="34" charset="0"/>
                        </a:rPr>
                        <a:t>Low Plan 24 Deduction Rates</a:t>
                      </a:r>
                    </a:p>
                  </a:txBody>
                  <a:tcPr marL="0" marR="0" marT="0" marB="0" anchor="ctr">
                    <a:lnL w="12700" cap="flat" cmpd="sng" algn="ctr">
                      <a:solidFill>
                        <a:srgbClr val="EB6C15"/>
                      </a:solidFill>
                      <a:prstDash val="solid"/>
                      <a:round/>
                      <a:headEnd type="none" w="med" len="med"/>
                      <a:tailEnd type="none" w="med" len="med"/>
                    </a:lnL>
                    <a:lnR w="12700" cap="flat" cmpd="sng" algn="ctr">
                      <a:solidFill>
                        <a:srgbClr val="EB6C15"/>
                      </a:solidFill>
                      <a:prstDash val="solid"/>
                      <a:round/>
                      <a:headEnd type="none" w="med" len="med"/>
                      <a:tailEnd type="none" w="med" len="med"/>
                    </a:lnR>
                    <a:lnT w="12700" cap="flat" cmpd="sng" algn="ctr">
                      <a:solidFill>
                        <a:srgbClr val="EB6C15"/>
                      </a:solidFill>
                      <a:prstDash val="solid"/>
                      <a:round/>
                      <a:headEnd type="none" w="med" len="med"/>
                      <a:tailEnd type="none" w="med" len="med"/>
                    </a:lnT>
                    <a:lnB>
                      <a:noFill/>
                    </a:lnB>
                    <a:solidFill>
                      <a:srgbClr val="D7542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5317294"/>
                  </a:ext>
                </a:extLst>
              </a:tr>
              <a:tr h="0">
                <a:tc>
                  <a:txBody>
                    <a:bodyPr/>
                    <a:lstStyle/>
                    <a:p>
                      <a:pPr algn="ctr" fontAlgn="ctr"/>
                      <a:endParaRPr lang="en-US" sz="1000" b="1" i="0" u="none" strike="noStrike">
                        <a:solidFill>
                          <a:srgbClr val="FFFFFF"/>
                        </a:solidFill>
                        <a:effectLst/>
                        <a:latin typeface="Arial" panose="020B0604020202020204" pitchFamily="34" charset="0"/>
                      </a:endParaRPr>
                    </a:p>
                  </a:txBody>
                  <a:tcPr marL="0" marR="0" marT="0" marB="0" anchor="ctr">
                    <a:lnL w="12700" cap="flat" cmpd="sng" algn="ctr">
                      <a:solidFill>
                        <a:srgbClr val="EB6C15"/>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FFFFFF"/>
                        </a:solidFill>
                        <a:effectLst/>
                        <a:latin typeface="Calibri" panose="020F0502020204030204" pitchFamily="34" charset="0"/>
                      </a:endParaRPr>
                    </a:p>
                  </a:txBody>
                  <a:tcPr marL="0" marR="0" marT="0" marB="0" anchor="ctr">
                    <a:lnL>
                      <a:noFill/>
                    </a:lnL>
                    <a:lnR>
                      <a:noFill/>
                    </a:lnR>
                    <a:lnT>
                      <a:noFill/>
                    </a:lnT>
                    <a:lnB>
                      <a:noFill/>
                    </a:lnB>
                  </a:tcPr>
                </a:tc>
                <a:tc>
                  <a:txBody>
                    <a:bodyPr/>
                    <a:lstStyle/>
                    <a:p>
                      <a:pPr algn="ctr" fontAlgn="ctr"/>
                      <a:endParaRPr lang="en-US" sz="1100" b="0" i="0" u="none" strike="noStrike" dirty="0">
                        <a:solidFill>
                          <a:srgbClr val="FFFFFF"/>
                        </a:solidFill>
                        <a:effectLst/>
                        <a:latin typeface="Calibri" panose="020F0502020204030204" pitchFamily="34" charset="0"/>
                      </a:endParaRPr>
                    </a:p>
                  </a:txBody>
                  <a:tcPr marL="0" marR="0" marT="0" marB="0" anchor="ctr">
                    <a:lnL>
                      <a:noFill/>
                    </a:lnL>
                    <a:lnR>
                      <a:noFill/>
                    </a:lnR>
                    <a:lnT>
                      <a:noFill/>
                    </a:lnT>
                    <a:lnB>
                      <a:noFill/>
                    </a:lnB>
                  </a:tcPr>
                </a:tc>
                <a:tc>
                  <a:txBody>
                    <a:bodyPr/>
                    <a:lstStyle/>
                    <a:p>
                      <a:pPr algn="ctr" fontAlgn="ctr"/>
                      <a:endParaRPr lang="en-US" sz="1100" b="0" i="0" u="none" strike="noStrike">
                        <a:solidFill>
                          <a:srgbClr val="FFFFFF"/>
                        </a:solidFill>
                        <a:effectLst/>
                        <a:latin typeface="Calibri" panose="020F0502020204030204" pitchFamily="34" charset="0"/>
                      </a:endParaRPr>
                    </a:p>
                  </a:txBody>
                  <a:tcPr marL="0" marR="0" marT="0" marB="0" anchor="ctr">
                    <a:lnL>
                      <a:noFill/>
                    </a:lnL>
                    <a:lnR>
                      <a:noFill/>
                    </a:lnR>
                    <a:lnT>
                      <a:noFill/>
                    </a:lnT>
                    <a:lnB>
                      <a:noFill/>
                    </a:lnB>
                  </a:tcPr>
                </a:tc>
                <a:tc>
                  <a:txBody>
                    <a:bodyPr/>
                    <a:lstStyle/>
                    <a:p>
                      <a:pPr algn="ctr" fontAlgn="ctr"/>
                      <a:endParaRPr lang="en-US" sz="1100" b="0" i="0" u="none" strike="noStrike">
                        <a:solidFill>
                          <a:srgbClr val="FFFFFF"/>
                        </a:solidFill>
                        <a:effectLst/>
                        <a:latin typeface="Calibri" panose="020F0502020204030204" pitchFamily="34" charset="0"/>
                      </a:endParaRPr>
                    </a:p>
                  </a:txBody>
                  <a:tcPr marL="0" marR="0" marT="0" marB="0" anchor="ctr">
                    <a:lnL>
                      <a:noFill/>
                    </a:lnL>
                    <a:lnR>
                      <a:noFill/>
                    </a:lnR>
                    <a:lnT>
                      <a:noFill/>
                    </a:lnT>
                    <a:lnB>
                      <a:noFill/>
                    </a:lnB>
                  </a:tcPr>
                </a:tc>
                <a:tc>
                  <a:txBody>
                    <a:bodyPr/>
                    <a:lstStyle/>
                    <a:p>
                      <a:pPr algn="ctr" fontAlgn="ctr"/>
                      <a:endParaRPr lang="en-US" sz="1100" b="0" i="0" u="none" strike="noStrike">
                        <a:solidFill>
                          <a:srgbClr val="FFFFFF"/>
                        </a:solidFill>
                        <a:effectLst/>
                        <a:latin typeface="Calibri" panose="020F0502020204030204" pitchFamily="34" charset="0"/>
                      </a:endParaRPr>
                    </a:p>
                  </a:txBody>
                  <a:tcPr marL="0" marR="0" marT="0" marB="0" anchor="ctr">
                    <a:lnL>
                      <a:noFill/>
                    </a:lnL>
                    <a:lnR>
                      <a:noFill/>
                    </a:lnR>
                    <a:lnT>
                      <a:noFill/>
                    </a:lnT>
                    <a:lnB>
                      <a:noFill/>
                    </a:lnB>
                  </a:tcPr>
                </a:tc>
                <a:tc>
                  <a:txBody>
                    <a:bodyPr/>
                    <a:lstStyle/>
                    <a:p>
                      <a:pPr algn="ctr" fontAlgn="ctr"/>
                      <a:endParaRPr lang="en-US" sz="1100" b="0" i="0" u="none" strike="noStrike" dirty="0">
                        <a:solidFill>
                          <a:srgbClr val="FFFFFF"/>
                        </a:solidFill>
                        <a:effectLst/>
                        <a:latin typeface="Calibri" panose="020F0502020204030204" pitchFamily="34" charset="0"/>
                      </a:endParaRPr>
                    </a:p>
                  </a:txBody>
                  <a:tcPr marL="0" marR="0" marT="0" marB="0" anchor="ctr">
                    <a:lnL>
                      <a:noFill/>
                    </a:lnL>
                    <a:lnR w="12700" cap="flat" cmpd="sng" algn="ctr">
                      <a:solidFill>
                        <a:srgbClr val="EB6C15"/>
                      </a:solidFill>
                      <a:prstDash val="solid"/>
                      <a:round/>
                      <a:headEnd type="none" w="med" len="med"/>
                      <a:tailEnd type="none" w="med" len="med"/>
                    </a:lnR>
                    <a:lnT>
                      <a:noFill/>
                    </a:lnT>
                    <a:lnB>
                      <a:noFill/>
                    </a:lnB>
                  </a:tcPr>
                </a:tc>
                <a:extLst>
                  <a:ext uri="{0D108BD9-81ED-4DB2-BD59-A6C34878D82A}">
                    <a16:rowId xmlns:a16="http://schemas.microsoft.com/office/drawing/2014/main" val="303856700"/>
                  </a:ext>
                </a:extLst>
              </a:tr>
              <a:tr h="305145">
                <a:tc>
                  <a:txBody>
                    <a:bodyPr/>
                    <a:lstStyle/>
                    <a:p>
                      <a:pPr algn="ctr" fontAlgn="ctr"/>
                      <a:r>
                        <a:rPr lang="en-US" sz="1000" b="1" i="0" u="none" strike="noStrike">
                          <a:solidFill>
                            <a:srgbClr val="FFFFFF"/>
                          </a:solidFill>
                          <a:effectLst/>
                          <a:latin typeface="Arial" panose="020B0604020202020204" pitchFamily="34" charset="0"/>
                        </a:rPr>
                        <a:t>Employee </a:t>
                      </a:r>
                    </a:p>
                  </a:txBody>
                  <a:tcPr marL="0" marR="0" marT="0" marB="0" anchor="ctr">
                    <a:lnL w="12700" cap="flat" cmpd="sng" algn="ctr">
                      <a:solidFill>
                        <a:srgbClr val="EB6C15"/>
                      </a:solidFill>
                      <a:prstDash val="solid"/>
                      <a:round/>
                      <a:headEnd type="none" w="med" len="med"/>
                      <a:tailEnd type="none" w="med" len="med"/>
                    </a:lnL>
                    <a:lnR>
                      <a:noFill/>
                    </a:lnR>
                    <a:lnT>
                      <a:noFill/>
                    </a:lnT>
                    <a:lnB>
                      <a:noFill/>
                    </a:lnB>
                    <a:solidFill>
                      <a:srgbClr val="F58000"/>
                    </a:solidFill>
                  </a:tcPr>
                </a:tc>
                <a:tc>
                  <a:txBody>
                    <a:bodyPr/>
                    <a:lstStyle/>
                    <a:p>
                      <a:pPr algn="ctr" fontAlgn="ctr"/>
                      <a:endParaRPr lang="en-US" sz="1000" b="1" i="0" u="none" strike="noStrike">
                        <a:solidFill>
                          <a:srgbClr val="FFFFFF"/>
                        </a:solidFill>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r>
                        <a:rPr lang="en-US" sz="1000" b="1" i="0" u="none" strike="noStrike">
                          <a:solidFill>
                            <a:srgbClr val="FFFFFF"/>
                          </a:solidFill>
                          <a:effectLst/>
                          <a:latin typeface="Arial" panose="020B0604020202020204" pitchFamily="34" charset="0"/>
                        </a:rPr>
                        <a:t>Employee and Spouse</a:t>
                      </a:r>
                    </a:p>
                  </a:txBody>
                  <a:tcPr marL="0" marR="0" marT="0" marB="0" anchor="ctr">
                    <a:lnL>
                      <a:noFill/>
                    </a:lnL>
                    <a:lnR>
                      <a:noFill/>
                    </a:lnR>
                    <a:lnT>
                      <a:noFill/>
                    </a:lnT>
                    <a:lnB>
                      <a:noFill/>
                    </a:lnB>
                    <a:solidFill>
                      <a:srgbClr val="F58000"/>
                    </a:solidFill>
                  </a:tcPr>
                </a:tc>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ctr"/>
                      <a:r>
                        <a:rPr lang="en-US" sz="1000" b="1" i="0" u="none" strike="noStrike" dirty="0">
                          <a:solidFill>
                            <a:srgbClr val="FFFFFF"/>
                          </a:solidFill>
                          <a:effectLst/>
                          <a:latin typeface="Arial" panose="020B0604020202020204" pitchFamily="34" charset="0"/>
                        </a:rPr>
                        <a:t>Employee and Children</a:t>
                      </a:r>
                    </a:p>
                  </a:txBody>
                  <a:tcPr marL="0" marR="0" marT="0" marB="0" anchor="ctr">
                    <a:lnL>
                      <a:noFill/>
                    </a:lnL>
                    <a:lnR>
                      <a:noFill/>
                    </a:lnR>
                    <a:lnT>
                      <a:noFill/>
                    </a:lnT>
                    <a:lnB>
                      <a:noFill/>
                    </a:lnB>
                    <a:solidFill>
                      <a:srgbClr val="F58000"/>
                    </a:solidFill>
                  </a:tcPr>
                </a:tc>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ctr"/>
                      <a:r>
                        <a:rPr lang="en-US" sz="1000" b="1" i="0" u="none" strike="noStrike">
                          <a:solidFill>
                            <a:srgbClr val="FFFFFF"/>
                          </a:solidFill>
                          <a:effectLst/>
                          <a:latin typeface="Arial" panose="020B0604020202020204" pitchFamily="34" charset="0"/>
                        </a:rPr>
                        <a:t>Family</a:t>
                      </a:r>
                    </a:p>
                  </a:txBody>
                  <a:tcPr marL="0" marR="0" marT="0" marB="0" anchor="ctr">
                    <a:lnL>
                      <a:noFill/>
                    </a:lnL>
                    <a:lnR w="12700" cap="flat" cmpd="sng" algn="ctr">
                      <a:solidFill>
                        <a:srgbClr val="EB6C15"/>
                      </a:solidFill>
                      <a:prstDash val="solid"/>
                      <a:round/>
                      <a:headEnd type="none" w="med" len="med"/>
                      <a:tailEnd type="none" w="med" len="med"/>
                    </a:lnR>
                    <a:lnT>
                      <a:noFill/>
                    </a:lnT>
                    <a:lnB>
                      <a:noFill/>
                    </a:lnB>
                    <a:solidFill>
                      <a:srgbClr val="F58000"/>
                    </a:solidFill>
                  </a:tcPr>
                </a:tc>
                <a:extLst>
                  <a:ext uri="{0D108BD9-81ED-4DB2-BD59-A6C34878D82A}">
                    <a16:rowId xmlns:a16="http://schemas.microsoft.com/office/drawing/2014/main" val="1577745158"/>
                  </a:ext>
                </a:extLst>
              </a:tr>
              <a:tr h="190656">
                <a:tc>
                  <a:txBody>
                    <a:bodyPr/>
                    <a:lstStyle/>
                    <a:p>
                      <a:pPr algn="ctr" fontAlgn="ctr"/>
                      <a:r>
                        <a:rPr lang="en-US" sz="1000" b="0" i="0" u="none" strike="noStrike">
                          <a:solidFill>
                            <a:srgbClr val="000000"/>
                          </a:solidFill>
                          <a:effectLst/>
                          <a:latin typeface="Arial" panose="020B0604020202020204" pitchFamily="34" charset="0"/>
                        </a:rPr>
                        <a:t>$3.04 </a:t>
                      </a:r>
                    </a:p>
                  </a:txBody>
                  <a:tcPr marL="0" marR="0" marT="0" marB="0" anchor="ctr">
                    <a:lnL w="12700" cap="flat" cmpd="sng" algn="ctr">
                      <a:solidFill>
                        <a:srgbClr val="EB6C15"/>
                      </a:solidFill>
                      <a:prstDash val="solid"/>
                      <a:round/>
                      <a:headEnd type="none" w="med" len="med"/>
                      <a:tailEnd type="none" w="med" len="med"/>
                    </a:lnL>
                    <a:lnR>
                      <a:noFill/>
                    </a:lnR>
                    <a:lnT>
                      <a:noFill/>
                    </a:lnT>
                    <a:lnB w="12700" cap="flat" cmpd="sng" algn="ctr">
                      <a:solidFill>
                        <a:srgbClr val="EB6C15"/>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 </a:t>
                      </a:r>
                    </a:p>
                  </a:txBody>
                  <a:tcPr marL="0" marR="0" marT="0" marB="0" anchor="ctr">
                    <a:lnL>
                      <a:noFill/>
                    </a:lnL>
                    <a:lnR>
                      <a:noFill/>
                    </a:lnR>
                    <a:lnT>
                      <a:noFill/>
                    </a:lnT>
                    <a:lnB w="12700" cap="flat" cmpd="sng" algn="ctr">
                      <a:solidFill>
                        <a:srgbClr val="EB6C15"/>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Arial" panose="020B0604020202020204" pitchFamily="34" charset="0"/>
                        </a:rPr>
                        <a:t>$6.01 </a:t>
                      </a:r>
                    </a:p>
                  </a:txBody>
                  <a:tcPr marL="0" marR="0" marT="0" marB="0" anchor="ctr">
                    <a:lnL>
                      <a:noFill/>
                    </a:lnL>
                    <a:lnR>
                      <a:noFill/>
                    </a:lnR>
                    <a:lnT>
                      <a:noFill/>
                    </a:lnT>
                    <a:lnB w="12700" cap="flat" cmpd="sng" algn="ctr">
                      <a:solidFill>
                        <a:srgbClr val="EB6C15"/>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 </a:t>
                      </a:r>
                    </a:p>
                  </a:txBody>
                  <a:tcPr marL="0" marR="0" marT="0" marB="0" anchor="ctr">
                    <a:lnL>
                      <a:noFill/>
                    </a:lnL>
                    <a:lnR>
                      <a:noFill/>
                    </a:lnR>
                    <a:lnT>
                      <a:noFill/>
                    </a:lnT>
                    <a:lnB w="12700" cap="flat" cmpd="sng" algn="ctr">
                      <a:solidFill>
                        <a:srgbClr val="EB6C15"/>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Arial" panose="020B0604020202020204" pitchFamily="34" charset="0"/>
                        </a:rPr>
                        <a:t>$7.01 </a:t>
                      </a:r>
                    </a:p>
                  </a:txBody>
                  <a:tcPr marL="0" marR="0" marT="0" marB="0" anchor="ctr">
                    <a:lnL>
                      <a:noFill/>
                    </a:lnL>
                    <a:lnR>
                      <a:noFill/>
                    </a:lnR>
                    <a:lnT>
                      <a:noFill/>
                    </a:lnT>
                    <a:lnB w="12700" cap="flat" cmpd="sng" algn="ctr">
                      <a:solidFill>
                        <a:srgbClr val="EB6C15"/>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 </a:t>
                      </a:r>
                    </a:p>
                  </a:txBody>
                  <a:tcPr marL="0" marR="0" marT="0" marB="0" anchor="ctr">
                    <a:lnL>
                      <a:noFill/>
                    </a:lnL>
                    <a:lnR>
                      <a:noFill/>
                    </a:lnR>
                    <a:lnT>
                      <a:noFill/>
                    </a:lnT>
                    <a:lnB w="12700" cap="flat" cmpd="sng" algn="ctr">
                      <a:solidFill>
                        <a:srgbClr val="EB6C15"/>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Arial" panose="020B0604020202020204" pitchFamily="34" charset="0"/>
                        </a:rPr>
                        <a:t>$9.97 </a:t>
                      </a:r>
                    </a:p>
                  </a:txBody>
                  <a:tcPr marL="0" marR="0" marT="0" marB="0" anchor="ctr">
                    <a:lnL>
                      <a:noFill/>
                    </a:lnL>
                    <a:lnR w="12700" cap="flat" cmpd="sng" algn="ctr">
                      <a:solidFill>
                        <a:srgbClr val="EB6C15"/>
                      </a:solidFill>
                      <a:prstDash val="solid"/>
                      <a:round/>
                      <a:headEnd type="none" w="med" len="med"/>
                      <a:tailEnd type="none" w="med" len="med"/>
                    </a:lnR>
                    <a:lnT>
                      <a:noFill/>
                    </a:lnT>
                    <a:lnB w="12700" cap="flat" cmpd="sng" algn="ctr">
                      <a:solidFill>
                        <a:srgbClr val="EB6C15"/>
                      </a:solidFill>
                      <a:prstDash val="solid"/>
                      <a:round/>
                      <a:headEnd type="none" w="med" len="med"/>
                      <a:tailEnd type="none" w="med" len="med"/>
                    </a:lnB>
                  </a:tcPr>
                </a:tc>
                <a:extLst>
                  <a:ext uri="{0D108BD9-81ED-4DB2-BD59-A6C34878D82A}">
                    <a16:rowId xmlns:a16="http://schemas.microsoft.com/office/drawing/2014/main" val="1719796720"/>
                  </a:ext>
                </a:extLst>
              </a:tr>
            </a:tbl>
          </a:graphicData>
        </a:graphic>
      </p:graphicFrame>
      <p:graphicFrame>
        <p:nvGraphicFramePr>
          <p:cNvPr id="8" name="Table 7">
            <a:extLst>
              <a:ext uri="{FF2B5EF4-FFF2-40B4-BE49-F238E27FC236}">
                <a16:creationId xmlns:a16="http://schemas.microsoft.com/office/drawing/2014/main" id="{15A61205-EC24-3611-2A2F-87AA2AB8CD5F}"/>
              </a:ext>
            </a:extLst>
          </p:cNvPr>
          <p:cNvGraphicFramePr>
            <a:graphicFrameLocks noGrp="1"/>
          </p:cNvGraphicFramePr>
          <p:nvPr>
            <p:extLst>
              <p:ext uri="{D42A27DB-BD31-4B8C-83A1-F6EECF244321}">
                <p14:modId xmlns:p14="http://schemas.microsoft.com/office/powerpoint/2010/main" val="2469412909"/>
              </p:ext>
            </p:extLst>
          </p:nvPr>
        </p:nvGraphicFramePr>
        <p:xfrm>
          <a:off x="4015431" y="6858069"/>
          <a:ext cx="3446640" cy="912418"/>
        </p:xfrm>
        <a:graphic>
          <a:graphicData uri="http://schemas.openxmlformats.org/drawingml/2006/table">
            <a:tbl>
              <a:tblPr/>
              <a:tblGrid>
                <a:gridCol w="820286">
                  <a:extLst>
                    <a:ext uri="{9D8B030D-6E8A-4147-A177-3AD203B41FA5}">
                      <a16:colId xmlns:a16="http://schemas.microsoft.com/office/drawing/2014/main" val="220625031"/>
                    </a:ext>
                  </a:extLst>
                </a:gridCol>
                <a:gridCol w="143910">
                  <a:extLst>
                    <a:ext uri="{9D8B030D-6E8A-4147-A177-3AD203B41FA5}">
                      <a16:colId xmlns:a16="http://schemas.microsoft.com/office/drawing/2014/main" val="3873923475"/>
                    </a:ext>
                  </a:extLst>
                </a:gridCol>
                <a:gridCol w="820286">
                  <a:extLst>
                    <a:ext uri="{9D8B030D-6E8A-4147-A177-3AD203B41FA5}">
                      <a16:colId xmlns:a16="http://schemas.microsoft.com/office/drawing/2014/main" val="2205524549"/>
                    </a:ext>
                  </a:extLst>
                </a:gridCol>
                <a:gridCol w="93541">
                  <a:extLst>
                    <a:ext uri="{9D8B030D-6E8A-4147-A177-3AD203B41FA5}">
                      <a16:colId xmlns:a16="http://schemas.microsoft.com/office/drawing/2014/main" val="900064816"/>
                    </a:ext>
                  </a:extLst>
                </a:gridCol>
                <a:gridCol w="820286">
                  <a:extLst>
                    <a:ext uri="{9D8B030D-6E8A-4147-A177-3AD203B41FA5}">
                      <a16:colId xmlns:a16="http://schemas.microsoft.com/office/drawing/2014/main" val="1478240492"/>
                    </a:ext>
                  </a:extLst>
                </a:gridCol>
                <a:gridCol w="93541">
                  <a:extLst>
                    <a:ext uri="{9D8B030D-6E8A-4147-A177-3AD203B41FA5}">
                      <a16:colId xmlns:a16="http://schemas.microsoft.com/office/drawing/2014/main" val="2068192117"/>
                    </a:ext>
                  </a:extLst>
                </a:gridCol>
                <a:gridCol w="654790">
                  <a:extLst>
                    <a:ext uri="{9D8B030D-6E8A-4147-A177-3AD203B41FA5}">
                      <a16:colId xmlns:a16="http://schemas.microsoft.com/office/drawing/2014/main" val="3791995724"/>
                    </a:ext>
                  </a:extLst>
                </a:gridCol>
              </a:tblGrid>
              <a:tr h="248977">
                <a:tc gridSpan="7">
                  <a:txBody>
                    <a:bodyPr/>
                    <a:lstStyle/>
                    <a:p>
                      <a:pPr algn="ctr" fontAlgn="ctr"/>
                      <a:r>
                        <a:rPr lang="en-US" sz="1000" b="1" i="0" u="none" strike="noStrike" dirty="0">
                          <a:solidFill>
                            <a:srgbClr val="FFFFFF"/>
                          </a:solidFill>
                          <a:effectLst/>
                          <a:latin typeface="Arial" panose="020B0604020202020204" pitchFamily="34" charset="0"/>
                        </a:rPr>
                        <a:t>High Plan 24 Deduction Rates</a:t>
                      </a:r>
                    </a:p>
                  </a:txBody>
                  <a:tcPr marL="0" marR="0" marT="0" marB="0" anchor="ctr">
                    <a:lnL w="12700" cap="flat" cmpd="sng" algn="ctr">
                      <a:solidFill>
                        <a:srgbClr val="EB6C15"/>
                      </a:solidFill>
                      <a:prstDash val="solid"/>
                      <a:round/>
                      <a:headEnd type="none" w="med" len="med"/>
                      <a:tailEnd type="none" w="med" len="med"/>
                    </a:lnL>
                    <a:lnR w="12700" cap="flat" cmpd="sng" algn="ctr">
                      <a:solidFill>
                        <a:srgbClr val="EB6C15"/>
                      </a:solidFill>
                      <a:prstDash val="solid"/>
                      <a:round/>
                      <a:headEnd type="none" w="med" len="med"/>
                      <a:tailEnd type="none" w="med" len="med"/>
                    </a:lnR>
                    <a:lnT w="12700" cap="flat" cmpd="sng" algn="ctr">
                      <a:solidFill>
                        <a:srgbClr val="EB6C15"/>
                      </a:solidFill>
                      <a:prstDash val="solid"/>
                      <a:round/>
                      <a:headEnd type="none" w="med" len="med"/>
                      <a:tailEnd type="none" w="med" len="med"/>
                    </a:lnT>
                    <a:lnB>
                      <a:noFill/>
                    </a:lnB>
                    <a:solidFill>
                      <a:srgbClr val="D7542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86784472"/>
                  </a:ext>
                </a:extLst>
              </a:tr>
              <a:tr h="0">
                <a:tc>
                  <a:txBody>
                    <a:bodyPr/>
                    <a:lstStyle/>
                    <a:p>
                      <a:pPr algn="ctr" fontAlgn="ctr"/>
                      <a:endParaRPr lang="en-US" sz="1000" b="1" i="0" u="none" strike="noStrike">
                        <a:solidFill>
                          <a:srgbClr val="FFFFFF"/>
                        </a:solidFill>
                        <a:effectLst/>
                        <a:latin typeface="Arial" panose="020B0604020202020204" pitchFamily="34" charset="0"/>
                      </a:endParaRPr>
                    </a:p>
                  </a:txBody>
                  <a:tcPr marL="0" marR="0" marT="0" marB="0" anchor="ctr">
                    <a:lnL w="12700" cap="flat" cmpd="sng" algn="ctr">
                      <a:solidFill>
                        <a:srgbClr val="EB6C15"/>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FFFFFF"/>
                        </a:solidFill>
                        <a:effectLst/>
                        <a:latin typeface="Calibri" panose="020F0502020204030204" pitchFamily="34" charset="0"/>
                      </a:endParaRPr>
                    </a:p>
                  </a:txBody>
                  <a:tcPr marL="0" marR="0" marT="0" marB="0" anchor="ctr">
                    <a:lnL>
                      <a:noFill/>
                    </a:lnL>
                    <a:lnR>
                      <a:noFill/>
                    </a:lnR>
                    <a:lnT>
                      <a:noFill/>
                    </a:lnT>
                    <a:lnB>
                      <a:noFill/>
                    </a:lnB>
                  </a:tcPr>
                </a:tc>
                <a:tc>
                  <a:txBody>
                    <a:bodyPr/>
                    <a:lstStyle/>
                    <a:p>
                      <a:pPr algn="ctr" fontAlgn="ctr"/>
                      <a:endParaRPr lang="en-US" sz="1100" b="0" i="0" u="none" strike="noStrike" dirty="0">
                        <a:solidFill>
                          <a:srgbClr val="FFFFFF"/>
                        </a:solidFill>
                        <a:effectLst/>
                        <a:latin typeface="Calibri" panose="020F0502020204030204" pitchFamily="34" charset="0"/>
                      </a:endParaRPr>
                    </a:p>
                  </a:txBody>
                  <a:tcPr marL="0" marR="0" marT="0" marB="0" anchor="ctr">
                    <a:lnL>
                      <a:noFill/>
                    </a:lnL>
                    <a:lnR>
                      <a:noFill/>
                    </a:lnR>
                    <a:lnT>
                      <a:noFill/>
                    </a:lnT>
                    <a:lnB>
                      <a:noFill/>
                    </a:lnB>
                  </a:tcPr>
                </a:tc>
                <a:tc>
                  <a:txBody>
                    <a:bodyPr/>
                    <a:lstStyle/>
                    <a:p>
                      <a:pPr algn="ctr" fontAlgn="ctr"/>
                      <a:endParaRPr lang="en-US" sz="1100" b="0" i="0" u="none" strike="noStrike">
                        <a:solidFill>
                          <a:srgbClr val="FFFFFF"/>
                        </a:solidFill>
                        <a:effectLst/>
                        <a:latin typeface="Calibri" panose="020F0502020204030204" pitchFamily="34" charset="0"/>
                      </a:endParaRPr>
                    </a:p>
                  </a:txBody>
                  <a:tcPr marL="0" marR="0" marT="0" marB="0" anchor="ctr">
                    <a:lnL>
                      <a:noFill/>
                    </a:lnL>
                    <a:lnR>
                      <a:noFill/>
                    </a:lnR>
                    <a:lnT>
                      <a:noFill/>
                    </a:lnT>
                    <a:lnB>
                      <a:noFill/>
                    </a:lnB>
                  </a:tcPr>
                </a:tc>
                <a:tc>
                  <a:txBody>
                    <a:bodyPr/>
                    <a:lstStyle/>
                    <a:p>
                      <a:pPr algn="ctr" fontAlgn="ctr"/>
                      <a:endParaRPr lang="en-US" sz="1100" b="0" i="0" u="none" strike="noStrike">
                        <a:solidFill>
                          <a:srgbClr val="FFFFFF"/>
                        </a:solidFill>
                        <a:effectLst/>
                        <a:latin typeface="Calibri" panose="020F0502020204030204" pitchFamily="34" charset="0"/>
                      </a:endParaRPr>
                    </a:p>
                  </a:txBody>
                  <a:tcPr marL="0" marR="0" marT="0" marB="0" anchor="ctr">
                    <a:lnL>
                      <a:noFill/>
                    </a:lnL>
                    <a:lnR>
                      <a:noFill/>
                    </a:lnR>
                    <a:lnT>
                      <a:noFill/>
                    </a:lnT>
                    <a:lnB>
                      <a:noFill/>
                    </a:lnB>
                  </a:tcPr>
                </a:tc>
                <a:tc>
                  <a:txBody>
                    <a:bodyPr/>
                    <a:lstStyle/>
                    <a:p>
                      <a:pPr algn="ctr" fontAlgn="ctr"/>
                      <a:endParaRPr lang="en-US" sz="1100" b="0" i="0" u="none" strike="noStrike">
                        <a:solidFill>
                          <a:srgbClr val="FFFFFF"/>
                        </a:solidFill>
                        <a:effectLst/>
                        <a:latin typeface="Calibri" panose="020F0502020204030204" pitchFamily="34" charset="0"/>
                      </a:endParaRPr>
                    </a:p>
                  </a:txBody>
                  <a:tcPr marL="0" marR="0" marT="0" marB="0" anchor="ctr">
                    <a:lnL>
                      <a:noFill/>
                    </a:lnL>
                    <a:lnR>
                      <a:noFill/>
                    </a:lnR>
                    <a:lnT>
                      <a:noFill/>
                    </a:lnT>
                    <a:lnB>
                      <a:noFill/>
                    </a:lnB>
                  </a:tcPr>
                </a:tc>
                <a:tc>
                  <a:txBody>
                    <a:bodyPr/>
                    <a:lstStyle/>
                    <a:p>
                      <a:pPr algn="ctr" fontAlgn="ctr"/>
                      <a:endParaRPr lang="en-US" sz="1100" b="0" i="0" u="none" strike="noStrike" dirty="0">
                        <a:solidFill>
                          <a:srgbClr val="FFFFFF"/>
                        </a:solidFill>
                        <a:effectLst/>
                        <a:latin typeface="Calibri" panose="020F0502020204030204" pitchFamily="34" charset="0"/>
                      </a:endParaRPr>
                    </a:p>
                  </a:txBody>
                  <a:tcPr marL="0" marR="0" marT="0" marB="0" anchor="ctr">
                    <a:lnL>
                      <a:noFill/>
                    </a:lnL>
                    <a:lnR w="12700" cap="flat" cmpd="sng" algn="ctr">
                      <a:solidFill>
                        <a:srgbClr val="EB6C15"/>
                      </a:solidFill>
                      <a:prstDash val="solid"/>
                      <a:round/>
                      <a:headEnd type="none" w="med" len="med"/>
                      <a:tailEnd type="none" w="med" len="med"/>
                    </a:lnR>
                    <a:lnT>
                      <a:noFill/>
                    </a:lnT>
                    <a:lnB>
                      <a:noFill/>
                    </a:lnB>
                  </a:tcPr>
                </a:tc>
                <a:extLst>
                  <a:ext uri="{0D108BD9-81ED-4DB2-BD59-A6C34878D82A}">
                    <a16:rowId xmlns:a16="http://schemas.microsoft.com/office/drawing/2014/main" val="1071329508"/>
                  </a:ext>
                </a:extLst>
              </a:tr>
              <a:tr h="305145">
                <a:tc>
                  <a:txBody>
                    <a:bodyPr/>
                    <a:lstStyle/>
                    <a:p>
                      <a:pPr algn="ctr" fontAlgn="ctr"/>
                      <a:r>
                        <a:rPr lang="en-US" sz="1000" b="1" i="0" u="none" strike="noStrike">
                          <a:solidFill>
                            <a:srgbClr val="FFFFFF"/>
                          </a:solidFill>
                          <a:effectLst/>
                          <a:latin typeface="Arial" panose="020B0604020202020204" pitchFamily="34" charset="0"/>
                        </a:rPr>
                        <a:t>Employee </a:t>
                      </a:r>
                    </a:p>
                  </a:txBody>
                  <a:tcPr marL="0" marR="0" marT="0" marB="0" anchor="ctr">
                    <a:lnL w="12700" cap="flat" cmpd="sng" algn="ctr">
                      <a:solidFill>
                        <a:srgbClr val="EB6C15"/>
                      </a:solidFill>
                      <a:prstDash val="solid"/>
                      <a:round/>
                      <a:headEnd type="none" w="med" len="med"/>
                      <a:tailEnd type="none" w="med" len="med"/>
                    </a:lnL>
                    <a:lnR>
                      <a:noFill/>
                    </a:lnR>
                    <a:lnT>
                      <a:noFill/>
                    </a:lnT>
                    <a:lnB>
                      <a:noFill/>
                    </a:lnB>
                    <a:solidFill>
                      <a:srgbClr val="F58000"/>
                    </a:solidFill>
                  </a:tcPr>
                </a:tc>
                <a:tc>
                  <a:txBody>
                    <a:bodyPr/>
                    <a:lstStyle/>
                    <a:p>
                      <a:pPr algn="ctr" fontAlgn="ctr"/>
                      <a:endParaRPr lang="en-US" sz="1000" b="1" i="0" u="none" strike="noStrike">
                        <a:solidFill>
                          <a:srgbClr val="FFFFFF"/>
                        </a:solidFill>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r>
                        <a:rPr lang="en-US" sz="1000" b="1" i="0" u="none" strike="noStrike">
                          <a:solidFill>
                            <a:srgbClr val="FFFFFF"/>
                          </a:solidFill>
                          <a:effectLst/>
                          <a:latin typeface="Arial" panose="020B0604020202020204" pitchFamily="34" charset="0"/>
                        </a:rPr>
                        <a:t>Employee and Spouse</a:t>
                      </a:r>
                    </a:p>
                  </a:txBody>
                  <a:tcPr marL="0" marR="0" marT="0" marB="0" anchor="ctr">
                    <a:lnL>
                      <a:noFill/>
                    </a:lnL>
                    <a:lnR>
                      <a:noFill/>
                    </a:lnR>
                    <a:lnT>
                      <a:noFill/>
                    </a:lnT>
                    <a:lnB>
                      <a:noFill/>
                    </a:lnB>
                    <a:solidFill>
                      <a:srgbClr val="F58000"/>
                    </a:solidFill>
                  </a:tcPr>
                </a:tc>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ctr"/>
                      <a:r>
                        <a:rPr lang="en-US" sz="1000" b="1" i="0" u="none" strike="noStrike" dirty="0">
                          <a:solidFill>
                            <a:srgbClr val="FFFFFF"/>
                          </a:solidFill>
                          <a:effectLst/>
                          <a:latin typeface="Arial" panose="020B0604020202020204" pitchFamily="34" charset="0"/>
                        </a:rPr>
                        <a:t>Employee and Children</a:t>
                      </a:r>
                    </a:p>
                  </a:txBody>
                  <a:tcPr marL="0" marR="0" marT="0" marB="0" anchor="ctr">
                    <a:lnL>
                      <a:noFill/>
                    </a:lnL>
                    <a:lnR>
                      <a:noFill/>
                    </a:lnR>
                    <a:lnT>
                      <a:noFill/>
                    </a:lnT>
                    <a:lnB>
                      <a:noFill/>
                    </a:lnB>
                    <a:solidFill>
                      <a:srgbClr val="F58000"/>
                    </a:solidFill>
                  </a:tcPr>
                </a:tc>
                <a:tc>
                  <a:txBody>
                    <a:bodyPr/>
                    <a:lstStyle/>
                    <a:p>
                      <a:pPr algn="l" fontAlgn="b"/>
                      <a:endParaRPr lang="en-US" sz="10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ctr"/>
                      <a:r>
                        <a:rPr lang="en-US" sz="1000" b="1" i="0" u="none" strike="noStrike">
                          <a:solidFill>
                            <a:srgbClr val="FFFFFF"/>
                          </a:solidFill>
                          <a:effectLst/>
                          <a:latin typeface="Arial" panose="020B0604020202020204" pitchFamily="34" charset="0"/>
                        </a:rPr>
                        <a:t>Family</a:t>
                      </a:r>
                    </a:p>
                  </a:txBody>
                  <a:tcPr marL="0" marR="0" marT="0" marB="0" anchor="ctr">
                    <a:lnL>
                      <a:noFill/>
                    </a:lnL>
                    <a:lnR w="12700" cap="flat" cmpd="sng" algn="ctr">
                      <a:solidFill>
                        <a:srgbClr val="EB6C15"/>
                      </a:solidFill>
                      <a:prstDash val="solid"/>
                      <a:round/>
                      <a:headEnd type="none" w="med" len="med"/>
                      <a:tailEnd type="none" w="med" len="med"/>
                    </a:lnR>
                    <a:lnT>
                      <a:noFill/>
                    </a:lnT>
                    <a:lnB>
                      <a:noFill/>
                    </a:lnB>
                    <a:solidFill>
                      <a:srgbClr val="F58000"/>
                    </a:solidFill>
                  </a:tcPr>
                </a:tc>
                <a:extLst>
                  <a:ext uri="{0D108BD9-81ED-4DB2-BD59-A6C34878D82A}">
                    <a16:rowId xmlns:a16="http://schemas.microsoft.com/office/drawing/2014/main" val="4051736643"/>
                  </a:ext>
                </a:extLst>
              </a:tr>
              <a:tr h="190656">
                <a:tc>
                  <a:txBody>
                    <a:bodyPr/>
                    <a:lstStyle/>
                    <a:p>
                      <a:pPr algn="ctr" fontAlgn="ctr"/>
                      <a:r>
                        <a:rPr lang="en-US" sz="1000" b="0" i="0" u="none" strike="noStrike">
                          <a:solidFill>
                            <a:srgbClr val="000000"/>
                          </a:solidFill>
                          <a:effectLst/>
                          <a:latin typeface="Arial" panose="020B0604020202020204" pitchFamily="34" charset="0"/>
                        </a:rPr>
                        <a:t>$4.96 </a:t>
                      </a:r>
                    </a:p>
                  </a:txBody>
                  <a:tcPr marL="0" marR="0" marT="0" marB="0" anchor="ctr">
                    <a:lnL w="12700" cap="flat" cmpd="sng" algn="ctr">
                      <a:solidFill>
                        <a:srgbClr val="EB6C15"/>
                      </a:solidFill>
                      <a:prstDash val="solid"/>
                      <a:round/>
                      <a:headEnd type="none" w="med" len="med"/>
                      <a:tailEnd type="none" w="med" len="med"/>
                    </a:lnL>
                    <a:lnR>
                      <a:noFill/>
                    </a:lnR>
                    <a:lnT>
                      <a:noFill/>
                    </a:lnT>
                    <a:lnB w="12700" cap="flat" cmpd="sng" algn="ctr">
                      <a:solidFill>
                        <a:srgbClr val="EB6C15"/>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 </a:t>
                      </a:r>
                    </a:p>
                  </a:txBody>
                  <a:tcPr marL="0" marR="0" marT="0" marB="0" anchor="ctr">
                    <a:lnL>
                      <a:noFill/>
                    </a:lnL>
                    <a:lnR>
                      <a:noFill/>
                    </a:lnR>
                    <a:lnT>
                      <a:noFill/>
                    </a:lnT>
                    <a:lnB w="12700" cap="flat" cmpd="sng" algn="ctr">
                      <a:solidFill>
                        <a:srgbClr val="EB6C15"/>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Arial" panose="020B0604020202020204" pitchFamily="34" charset="0"/>
                        </a:rPr>
                        <a:t>$9.81 </a:t>
                      </a:r>
                    </a:p>
                  </a:txBody>
                  <a:tcPr marL="0" marR="0" marT="0" marB="0" anchor="ctr">
                    <a:lnL>
                      <a:noFill/>
                    </a:lnL>
                    <a:lnR>
                      <a:noFill/>
                    </a:lnR>
                    <a:lnT>
                      <a:noFill/>
                    </a:lnT>
                    <a:lnB w="12700" cap="flat" cmpd="sng" algn="ctr">
                      <a:solidFill>
                        <a:srgbClr val="EB6C15"/>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 </a:t>
                      </a:r>
                    </a:p>
                  </a:txBody>
                  <a:tcPr marL="0" marR="0" marT="0" marB="0" anchor="ctr">
                    <a:lnL>
                      <a:noFill/>
                    </a:lnL>
                    <a:lnR>
                      <a:noFill/>
                    </a:lnR>
                    <a:lnT>
                      <a:noFill/>
                    </a:lnT>
                    <a:lnB w="12700" cap="flat" cmpd="sng" algn="ctr">
                      <a:solidFill>
                        <a:srgbClr val="EB6C15"/>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Arial" panose="020B0604020202020204" pitchFamily="34" charset="0"/>
                        </a:rPr>
                        <a:t>$11.44 </a:t>
                      </a:r>
                    </a:p>
                  </a:txBody>
                  <a:tcPr marL="0" marR="0" marT="0" marB="0" anchor="ctr">
                    <a:lnL>
                      <a:noFill/>
                    </a:lnL>
                    <a:lnR>
                      <a:noFill/>
                    </a:lnR>
                    <a:lnT>
                      <a:noFill/>
                    </a:lnT>
                    <a:lnB w="12700" cap="flat" cmpd="sng" algn="ctr">
                      <a:solidFill>
                        <a:srgbClr val="EB6C15"/>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 </a:t>
                      </a:r>
                    </a:p>
                  </a:txBody>
                  <a:tcPr marL="0" marR="0" marT="0" marB="0" anchor="ctr">
                    <a:lnL>
                      <a:noFill/>
                    </a:lnL>
                    <a:lnR>
                      <a:noFill/>
                    </a:lnR>
                    <a:lnT>
                      <a:noFill/>
                    </a:lnT>
                    <a:lnB w="12700" cap="flat" cmpd="sng" algn="ctr">
                      <a:solidFill>
                        <a:srgbClr val="EB6C15"/>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Arial" panose="020B0604020202020204" pitchFamily="34" charset="0"/>
                        </a:rPr>
                        <a:t>$16.29 </a:t>
                      </a:r>
                    </a:p>
                  </a:txBody>
                  <a:tcPr marL="0" marR="0" marT="0" marB="0" anchor="ctr">
                    <a:lnL>
                      <a:noFill/>
                    </a:lnL>
                    <a:lnR w="12700" cap="flat" cmpd="sng" algn="ctr">
                      <a:solidFill>
                        <a:srgbClr val="EB6C15"/>
                      </a:solidFill>
                      <a:prstDash val="solid"/>
                      <a:round/>
                      <a:headEnd type="none" w="med" len="med"/>
                      <a:tailEnd type="none" w="med" len="med"/>
                    </a:lnR>
                    <a:lnT>
                      <a:noFill/>
                    </a:lnT>
                    <a:lnB w="12700" cap="flat" cmpd="sng" algn="ctr">
                      <a:solidFill>
                        <a:srgbClr val="EB6C15"/>
                      </a:solidFill>
                      <a:prstDash val="solid"/>
                      <a:round/>
                      <a:headEnd type="none" w="med" len="med"/>
                      <a:tailEnd type="none" w="med" len="med"/>
                    </a:lnB>
                  </a:tcPr>
                </a:tc>
                <a:extLst>
                  <a:ext uri="{0D108BD9-81ED-4DB2-BD59-A6C34878D82A}">
                    <a16:rowId xmlns:a16="http://schemas.microsoft.com/office/drawing/2014/main" val="48063420"/>
                  </a:ext>
                </a:extLst>
              </a:tr>
            </a:tbl>
          </a:graphicData>
        </a:graphic>
      </p:graphicFrame>
    </p:spTree>
    <p:extLst>
      <p:ext uri="{BB962C8B-B14F-4D97-AF65-F5344CB8AC3E}">
        <p14:creationId xmlns:p14="http://schemas.microsoft.com/office/powerpoint/2010/main" val="795695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21E4EAF1-0075-9FBA-F7B0-B6EB64F13A6D}"/>
              </a:ext>
            </a:extLst>
          </p:cNvPr>
          <p:cNvSpPr txBox="1"/>
          <p:nvPr/>
        </p:nvSpPr>
        <p:spPr>
          <a:xfrm>
            <a:off x="361952" y="222147"/>
            <a:ext cx="7048490" cy="1239283"/>
          </a:xfrm>
          <a:prstGeom prst="rect">
            <a:avLst/>
          </a:prstGeom>
          <a:noFill/>
        </p:spPr>
        <p:txBody>
          <a:bodyPr wrap="square" lIns="0" numCol="1" spcCol="274320" rtlCol="0">
            <a:noAutofit/>
          </a:bodyPr>
          <a:lstStyle/>
          <a:p>
            <a:pPr>
              <a:lnSpc>
                <a:spcPts val="1100"/>
              </a:lnSpc>
              <a:spcBef>
                <a:spcPts val="100"/>
              </a:spcBef>
            </a:pPr>
            <a:endParaRPr lang="en-US" sz="1000" b="1" spc="-20" dirty="0">
              <a:solidFill>
                <a:srgbClr val="FF0000"/>
              </a:solidFill>
              <a:latin typeface="Arial" panose="020B0604020202020204" pitchFamily="34" charset="0"/>
              <a:cs typeface="Arial" panose="020B0604020202020204" pitchFamily="34" charset="0"/>
            </a:endParaRPr>
          </a:p>
          <a:p>
            <a:pPr>
              <a:lnSpc>
                <a:spcPts val="1800"/>
              </a:lnSpc>
              <a:spcBef>
                <a:spcPts val="100"/>
              </a:spcBef>
            </a:pPr>
            <a:r>
              <a:rPr lang="en-US" sz="1600" b="1" dirty="0">
                <a:solidFill>
                  <a:schemeClr val="tx2"/>
                </a:solidFill>
                <a:latin typeface="Arial" panose="020B0604020202020204" pitchFamily="34" charset="0"/>
                <a:cs typeface="Arial" panose="020B0604020202020204" pitchFamily="34" charset="0"/>
              </a:rPr>
              <a:t>What kinds of injuries and treatments does it cover?</a:t>
            </a:r>
          </a:p>
          <a:p>
            <a:pPr>
              <a:lnSpc>
                <a:spcPts val="1200"/>
              </a:lnSpc>
              <a:spcBef>
                <a:spcPts val="100"/>
              </a:spcBef>
              <a:spcAft>
                <a:spcPts val="300"/>
              </a:spcAft>
            </a:pPr>
            <a:r>
              <a:rPr lang="en-US" sz="1000" spc="-20" dirty="0">
                <a:solidFill>
                  <a:schemeClr val="bg2"/>
                </a:solidFill>
                <a:latin typeface="Arial" panose="020B0604020202020204" pitchFamily="34" charset="0"/>
                <a:cs typeface="Arial" panose="020B0604020202020204" pitchFamily="34" charset="0"/>
              </a:rPr>
              <a:t>Your Accident Insurance coverage is always guaranteed issue, and it provides a benefit payment after a covered accident that results in specific injuries and treatments. The following list presents a sample of the benefits provided by Accident Insurance. State variations may apply. For a complete description of your available benefits, see your certificate of insurance and any riders.  ​</a:t>
            </a:r>
          </a:p>
          <a:p>
            <a:pPr marL="0" marR="0" lvl="0" indent="0" algn="l" defTabSz="457200" rtl="0" eaLnBrk="1" fontAlgn="auto" latinLnBrk="0" hangingPunct="1">
              <a:lnSpc>
                <a:spcPts val="1200"/>
              </a:lnSpc>
              <a:spcBef>
                <a:spcPts val="100"/>
              </a:spcBef>
              <a:spcAft>
                <a:spcPts val="3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ts val="1200"/>
              </a:lnSpc>
              <a:spcBef>
                <a:spcPts val="100"/>
              </a:spcBef>
              <a:spcAft>
                <a:spcPts val="3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ts val="1200"/>
              </a:lnSpc>
              <a:spcBef>
                <a:spcPts val="100"/>
              </a:spcBef>
              <a:spcAft>
                <a:spcPts val="3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ts val="1200"/>
              </a:lnSpc>
              <a:spcBef>
                <a:spcPts val="100"/>
              </a:spcBef>
              <a:spcAft>
                <a:spcPts val="3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p>
            <a:pPr>
              <a:lnSpc>
                <a:spcPts val="1200"/>
              </a:lnSpc>
              <a:spcBef>
                <a:spcPts val="100"/>
              </a:spcBef>
              <a:spcAft>
                <a:spcPts val="300"/>
              </a:spcAft>
            </a:pPr>
            <a:endParaRPr lang="en-US" sz="1000" dirty="0">
              <a:solidFill>
                <a:srgbClr val="FF0000"/>
              </a:solidFill>
              <a:latin typeface="Arial" panose="020B0604020202020204" pitchFamily="34" charset="0"/>
              <a:cs typeface="Arial" panose="020B0604020202020204" pitchFamily="34" charset="0"/>
            </a:endParaRPr>
          </a:p>
          <a:p>
            <a:pPr>
              <a:lnSpc>
                <a:spcPts val="1200"/>
              </a:lnSpc>
              <a:spcBef>
                <a:spcPts val="100"/>
              </a:spcBef>
              <a:spcAft>
                <a:spcPts val="300"/>
              </a:spcAft>
            </a:pPr>
            <a:endParaRPr lang="en-US" sz="1050" dirty="0">
              <a:solidFill>
                <a:schemeClr val="bg2"/>
              </a:solidFill>
              <a:latin typeface="Arial" panose="020B0604020202020204" pitchFamily="34" charset="0"/>
              <a:cs typeface="Arial" panose="020B0604020202020204" pitchFamily="34" charset="0"/>
            </a:endParaRPr>
          </a:p>
          <a:p>
            <a:pPr>
              <a:lnSpc>
                <a:spcPts val="1200"/>
              </a:lnSpc>
              <a:spcBef>
                <a:spcPts val="100"/>
              </a:spcBef>
              <a:spcAft>
                <a:spcPts val="300"/>
              </a:spcAft>
            </a:pPr>
            <a:endParaRPr lang="en-US" sz="1050" dirty="0">
              <a:solidFill>
                <a:schemeClr val="bg2"/>
              </a:solidFill>
              <a:latin typeface="Arial" panose="020B0604020202020204" pitchFamily="34" charset="0"/>
              <a:cs typeface="Arial" panose="020B0604020202020204" pitchFamily="34" charset="0"/>
            </a:endParaRPr>
          </a:p>
          <a:p>
            <a:pPr>
              <a:lnSpc>
                <a:spcPts val="1200"/>
              </a:lnSpc>
              <a:spcBef>
                <a:spcPts val="100"/>
              </a:spcBef>
              <a:spcAft>
                <a:spcPts val="200"/>
              </a:spcAft>
            </a:pPr>
            <a:endParaRPr lang="en-US" sz="1000" dirty="0">
              <a:solidFill>
                <a:schemeClr val="bg2"/>
              </a:solidFill>
              <a:highlight>
                <a:srgbClr val="00FFFF"/>
              </a:highlight>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9677EC4D-642E-9318-FA98-45DF4AFD1DE1}"/>
              </a:ext>
            </a:extLst>
          </p:cNvPr>
          <p:cNvGraphicFramePr>
            <a:graphicFrameLocks noGrp="1"/>
          </p:cNvGraphicFramePr>
          <p:nvPr>
            <p:extLst>
              <p:ext uri="{D42A27DB-BD31-4B8C-83A1-F6EECF244321}">
                <p14:modId xmlns:p14="http://schemas.microsoft.com/office/powerpoint/2010/main" val="1628128584"/>
              </p:ext>
            </p:extLst>
          </p:nvPr>
        </p:nvGraphicFramePr>
        <p:xfrm>
          <a:off x="361952" y="1151491"/>
          <a:ext cx="7048491" cy="3758884"/>
        </p:xfrm>
        <a:graphic>
          <a:graphicData uri="http://schemas.openxmlformats.org/drawingml/2006/table">
            <a:tbl>
              <a:tblPr firstRow="1" firstCol="1" bandRow="1">
                <a:tableStyleId>{21E4AEA4-8DFA-4A89-87EB-49C32662AFE0}</a:tableStyleId>
              </a:tblPr>
              <a:tblGrid>
                <a:gridCol w="4072103">
                  <a:extLst>
                    <a:ext uri="{9D8B030D-6E8A-4147-A177-3AD203B41FA5}">
                      <a16:colId xmlns:a16="http://schemas.microsoft.com/office/drawing/2014/main" val="2758029379"/>
                    </a:ext>
                  </a:extLst>
                </a:gridCol>
                <a:gridCol w="1488194">
                  <a:extLst>
                    <a:ext uri="{9D8B030D-6E8A-4147-A177-3AD203B41FA5}">
                      <a16:colId xmlns:a16="http://schemas.microsoft.com/office/drawing/2014/main" val="1978537476"/>
                    </a:ext>
                  </a:extLst>
                </a:gridCol>
                <a:gridCol w="1488194">
                  <a:extLst>
                    <a:ext uri="{9D8B030D-6E8A-4147-A177-3AD203B41FA5}">
                      <a16:colId xmlns:a16="http://schemas.microsoft.com/office/drawing/2014/main" val="905661565"/>
                    </a:ext>
                  </a:extLst>
                </a:gridCol>
              </a:tblGrid>
              <a:tr h="245955">
                <a:tc gridSpan="2">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r>
                        <a:rPr kumimoji="0" lang="en-US" sz="1200" b="1"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Accident hospital care </a:t>
                      </a:r>
                      <a:r>
                        <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which includes:</a:t>
                      </a:r>
                    </a:p>
                  </a:txBody>
                  <a:tcPr marL="45720" marR="18415" marT="18288" marB="18288"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hMerge="1">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ct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b">
                    <a:lnL w="6350" cap="flat" cmpd="sng" algn="ctr">
                      <a:solidFill>
                        <a:schemeClr val="bg1"/>
                      </a:solidFill>
                      <a:prstDash val="solid"/>
                      <a:round/>
                      <a:headEnd type="none" w="med" len="med"/>
                      <a:tailEnd type="none" w="med" len="med"/>
                    </a:lnL>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89915273"/>
                  </a:ext>
                </a:extLst>
              </a:tr>
              <a:tr h="425442">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endParaRPr lang="en-US" sz="1000" b="1" dirty="0">
                        <a:solidFill>
                          <a:srgbClr val="FFFFFF"/>
                        </a:solidFill>
                        <a:effectLst/>
                        <a:latin typeface="Arial" panose="020B0604020202020204" pitchFamily="34" charset="0"/>
                        <a:cs typeface="Arial" panose="020B0604020202020204" pitchFamily="34" charset="0"/>
                      </a:endParaRPr>
                    </a:p>
                  </a:txBody>
                  <a:tcPr marL="45720" marR="18415" marT="18288" marB="18288"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Low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High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990215548"/>
                  </a:ext>
                </a:extLst>
              </a:tr>
              <a:tr h="225231">
                <a:tc>
                  <a:txBody>
                    <a:bodyPr/>
                    <a:lstStyle/>
                    <a:p>
                      <a:pPr marL="0" marR="1397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Surgery (open abdominal, thoracic)</a:t>
                      </a:r>
                    </a:p>
                  </a:txBody>
                  <a:tcPr marL="45720" marR="62865" marT="43815"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206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1,200</a:t>
                      </a:r>
                    </a:p>
                  </a:txBody>
                  <a:tcPr marL="45720" marR="62865" marT="4381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alpha val="9804"/>
                      </a:schemeClr>
                    </a:solidFill>
                  </a:tcPr>
                </a:tc>
                <a:tc>
                  <a:txBody>
                    <a:bodyPr/>
                    <a:lstStyle/>
                    <a:p>
                      <a:pPr marL="1587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2,500</a:t>
                      </a:r>
                    </a:p>
                  </a:txBody>
                  <a:tcPr marL="45720" marR="62865" marT="43815" marB="0" anchor="ctr">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072522739"/>
                  </a:ext>
                </a:extLst>
              </a:tr>
              <a:tr h="195151">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Surgery (exploratory or without repair)</a:t>
                      </a:r>
                    </a:p>
                  </a:txBody>
                  <a:tcPr marL="45720" marR="62865" marT="43815"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460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175</a:t>
                      </a:r>
                    </a:p>
                  </a:txBody>
                  <a:tcPr marL="45720" marR="62865" marT="4381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alpha val="9804"/>
                      </a:schemeClr>
                    </a:solidFill>
                  </a:tcPr>
                </a:tc>
                <a:tc>
                  <a:txBody>
                    <a:bodyPr/>
                    <a:lstStyle/>
                    <a:p>
                      <a:pPr marL="1397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350</a:t>
                      </a:r>
                    </a:p>
                  </a:txBody>
                  <a:tcPr marL="45720" marR="62865" marT="43815" marB="0" anchor="ctr">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274524396"/>
                  </a:ext>
                </a:extLst>
              </a:tr>
              <a:tr h="227676">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Blood, Plasma, Platelets</a:t>
                      </a:r>
                    </a:p>
                  </a:txBody>
                  <a:tcPr marL="45720" marR="62865" marT="43815"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397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600</a:t>
                      </a:r>
                    </a:p>
                  </a:txBody>
                  <a:tcPr marL="45720" marR="62865" marT="43815"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alpha val="9804"/>
                      </a:schemeClr>
                    </a:solidFill>
                  </a:tcPr>
                </a:tc>
                <a:tc>
                  <a:txBody>
                    <a:bodyPr/>
                    <a:lstStyle/>
                    <a:p>
                      <a:pPr marL="1778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650</a:t>
                      </a:r>
                    </a:p>
                  </a:txBody>
                  <a:tcPr marL="45720" marR="62865" marT="43815" marB="0">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187533268"/>
                  </a:ext>
                </a:extLst>
              </a:tr>
              <a:tr h="195151">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Hospital Admission</a:t>
                      </a:r>
                    </a:p>
                  </a:txBody>
                  <a:tcPr marL="45720" marR="62865" marT="43815"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206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1,500</a:t>
                      </a:r>
                    </a:p>
                  </a:txBody>
                  <a:tcPr marL="45720" marR="62865" marT="43815"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alpha val="9804"/>
                      </a:schemeClr>
                    </a:solidFill>
                  </a:tcPr>
                </a:tc>
                <a:tc>
                  <a:txBody>
                    <a:bodyPr/>
                    <a:lstStyle/>
                    <a:p>
                      <a:pPr marL="1270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2,000</a:t>
                      </a:r>
                    </a:p>
                  </a:txBody>
                  <a:tcPr marL="45720" marR="62865" marT="43815" marB="0">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240498895"/>
                  </a:ext>
                </a:extLst>
              </a:tr>
              <a:tr h="216836">
                <a:tc>
                  <a:txBody>
                    <a:bodyPr/>
                    <a:lstStyle/>
                    <a:p>
                      <a:pPr marL="0" marR="0" indent="0" algn="just">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Hospital Confinement (per day up to 365)</a:t>
                      </a:r>
                    </a:p>
                  </a:txBody>
                  <a:tcPr marL="45720" marR="62865" marT="43815"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651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300</a:t>
                      </a:r>
                    </a:p>
                  </a:txBody>
                  <a:tcPr marL="45720" marR="62865" marT="4381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397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350</a:t>
                      </a:r>
                    </a:p>
                  </a:txBody>
                  <a:tcPr marL="45720" marR="62865" marT="43815" marB="0" anchor="ctr">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528291634"/>
                  </a:ext>
                </a:extLst>
              </a:tr>
              <a:tr h="205993">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Critical Care Unit (CCU) Admission</a:t>
                      </a:r>
                    </a:p>
                  </a:txBody>
                  <a:tcPr marL="45720" marR="62865" marT="43815"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2065" marR="0"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mn-ea"/>
                          <a:cs typeface="Arial" panose="020B0604020202020204" pitchFamily="34" charset="0"/>
                        </a:rPr>
                        <a:t>1,500</a:t>
                      </a:r>
                    </a:p>
                  </a:txBody>
                  <a:tcPr marL="45720" marR="62865" marT="43815"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270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2,000</a:t>
                      </a:r>
                    </a:p>
                  </a:txBody>
                  <a:tcPr marL="45720" marR="62865" marT="43815" marB="0">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160168618"/>
                  </a:ext>
                </a:extLst>
              </a:tr>
              <a:tr h="195151">
                <a:tc>
                  <a:txBody>
                    <a:bodyPr/>
                    <a:lstStyle/>
                    <a:p>
                      <a:pPr marL="0" marR="5715" indent="0" algn="just">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Critical Care Unit Confinement (per day up to 30 days) </a:t>
                      </a:r>
                    </a:p>
                  </a:txBody>
                  <a:tcPr marL="45720" marR="62865" marT="43815"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397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450</a:t>
                      </a:r>
                    </a:p>
                  </a:txBody>
                  <a:tcPr marL="45720" marR="62865" marT="4381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397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500</a:t>
                      </a:r>
                    </a:p>
                  </a:txBody>
                  <a:tcPr marL="45720" marR="62865" marT="43815"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72518732"/>
                  </a:ext>
                </a:extLst>
              </a:tr>
              <a:tr h="333913">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Rehabilitation Facility</a:t>
                      </a:r>
                    </a:p>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Confinement (per day up to 90 days) </a:t>
                      </a:r>
                    </a:p>
                  </a:txBody>
                  <a:tcPr marL="45720" marR="62865" marT="43815"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397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200</a:t>
                      </a:r>
                    </a:p>
                  </a:txBody>
                  <a:tcPr marL="45720" marR="62865" marT="43815"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714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250</a:t>
                      </a:r>
                    </a:p>
                  </a:txBody>
                  <a:tcPr marL="45720" marR="62865" marT="43815"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82893172"/>
                  </a:ext>
                </a:extLst>
              </a:tr>
              <a:tr h="205994">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Observation Unit Stay</a:t>
                      </a:r>
                    </a:p>
                  </a:txBody>
                  <a:tcPr marL="45720" marR="6286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651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300</a:t>
                      </a:r>
                    </a:p>
                  </a:txBody>
                  <a:tcPr marL="45720" marR="6286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651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400</a:t>
                      </a:r>
                    </a:p>
                  </a:txBody>
                  <a:tcPr marL="45720" marR="6286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222409491"/>
                  </a:ext>
                </a:extLst>
              </a:tr>
              <a:tr h="205994">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Induced Coma (up to 14 days)</a:t>
                      </a:r>
                    </a:p>
                  </a:txBody>
                  <a:tcPr marL="45720" marR="6286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33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150</a:t>
                      </a:r>
                    </a:p>
                  </a:txBody>
                  <a:tcPr marL="45720" marR="6286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714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250</a:t>
                      </a:r>
                    </a:p>
                  </a:txBody>
                  <a:tcPr marL="45720" marR="6286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051797987"/>
                  </a:ext>
                </a:extLst>
              </a:tr>
              <a:tr h="192953">
                <a:tc>
                  <a:txBody>
                    <a:bodyPr/>
                    <a:lstStyle/>
                    <a:p>
                      <a:pPr marL="0" marR="0" indent="0" algn="just">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Non-Induced Coma (duration of 14 or more days) </a:t>
                      </a:r>
                    </a:p>
                  </a:txBody>
                  <a:tcPr marL="45720" marR="6286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270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17,000</a:t>
                      </a:r>
                    </a:p>
                  </a:txBody>
                  <a:tcPr marL="45720" marR="6286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524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20,000</a:t>
                      </a:r>
                    </a:p>
                  </a:txBody>
                  <a:tcPr marL="45720" marR="6286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98485991"/>
                  </a:ext>
                </a:extLst>
              </a:tr>
              <a:tr h="227696">
                <a:tc>
                  <a:txBody>
                    <a:bodyPr/>
                    <a:lstStyle/>
                    <a:p>
                      <a:pPr marL="0" marR="1397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Transportation (per trip up to 3 per accident)</a:t>
                      </a:r>
                    </a:p>
                  </a:txBody>
                  <a:tcPr marL="45720" marR="6286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524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750</a:t>
                      </a:r>
                    </a:p>
                  </a:txBody>
                  <a:tcPr marL="45720" marR="6286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651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850</a:t>
                      </a:r>
                    </a:p>
                  </a:txBody>
                  <a:tcPr marL="45720" marR="6286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123277065"/>
                  </a:ext>
                </a:extLst>
              </a:tr>
              <a:tr h="238519">
                <a:tc>
                  <a:txBody>
                    <a:bodyPr/>
                    <a:lstStyle/>
                    <a:p>
                      <a:pPr marL="0" marR="0" indent="0" algn="l">
                        <a:lnSpc>
                          <a:spcPct val="107000"/>
                        </a:lnSpc>
                        <a:spcBef>
                          <a:spcPts val="0"/>
                        </a:spcBef>
                        <a:spcAft>
                          <a:spcPts val="0"/>
                        </a:spcAft>
                      </a:pPr>
                      <a:r>
                        <a:rPr lang="en-US" sz="1000" b="1" kern="1200" dirty="0">
                          <a:solidFill>
                            <a:srgbClr val="404040"/>
                          </a:solidFill>
                          <a:effectLst/>
                          <a:latin typeface="Arial" panose="020B0604020202020204" pitchFamily="34" charset="0"/>
                          <a:ea typeface="+mn-ea"/>
                          <a:cs typeface="Arial" panose="020B0604020202020204" pitchFamily="34" charset="0"/>
                        </a:rPr>
                        <a:t>Lodging (per day to 30 days)</a:t>
                      </a:r>
                    </a:p>
                  </a:txBody>
                  <a:tcPr marL="45720" marR="6286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206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180</a:t>
                      </a:r>
                    </a:p>
                  </a:txBody>
                  <a:tcPr marL="45720" marR="6286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460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225</a:t>
                      </a:r>
                    </a:p>
                  </a:txBody>
                  <a:tcPr marL="45720" marR="6286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12886440"/>
                  </a:ext>
                </a:extLst>
              </a:tr>
              <a:tr h="192953">
                <a:tc>
                  <a:txBody>
                    <a:bodyPr/>
                    <a:lstStyle/>
                    <a:p>
                      <a:pPr marL="0" marR="0" indent="0" algn="just">
                        <a:lnSpc>
                          <a:spcPct val="107000"/>
                        </a:lnSpc>
                        <a:spcBef>
                          <a:spcPts val="0"/>
                        </a:spcBef>
                        <a:spcAft>
                          <a:spcPts val="0"/>
                        </a:spcAft>
                      </a:pPr>
                      <a:r>
                        <a:rPr lang="en-US" sz="1000" b="1" kern="1200" dirty="0">
                          <a:solidFill>
                            <a:srgbClr val="404040"/>
                          </a:solidFill>
                          <a:effectLst/>
                          <a:latin typeface="Arial" panose="020B0604020202020204" pitchFamily="34" charset="0"/>
                          <a:ea typeface="+mn-ea"/>
                          <a:cs typeface="Arial" panose="020B0604020202020204" pitchFamily="34" charset="0"/>
                        </a:rPr>
                        <a:t>Family care (per child/adult up to 45 days)</a:t>
                      </a:r>
                    </a:p>
                  </a:txBody>
                  <a:tcPr marL="45720" marR="6286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3335" marR="0"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mn-ea"/>
                          <a:cs typeface="Arial" panose="020B0604020202020204" pitchFamily="34" charset="0"/>
                        </a:rPr>
                        <a:t>30</a:t>
                      </a:r>
                    </a:p>
                  </a:txBody>
                  <a:tcPr marL="45720" marR="6286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3335" marR="0"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40</a:t>
                      </a:r>
                    </a:p>
                  </a:txBody>
                  <a:tcPr marL="45720" marR="6286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362402730"/>
                  </a:ext>
                </a:extLst>
              </a:tr>
            </a:tbl>
          </a:graphicData>
        </a:graphic>
      </p:graphicFrame>
      <p:graphicFrame>
        <p:nvGraphicFramePr>
          <p:cNvPr id="6" name="Table 5">
            <a:extLst>
              <a:ext uri="{FF2B5EF4-FFF2-40B4-BE49-F238E27FC236}">
                <a16:creationId xmlns:a16="http://schemas.microsoft.com/office/drawing/2014/main" id="{B39F0823-400E-5F6A-F0C6-D9D30E9C67D5}"/>
              </a:ext>
            </a:extLst>
          </p:cNvPr>
          <p:cNvGraphicFramePr>
            <a:graphicFrameLocks noGrp="1"/>
          </p:cNvGraphicFramePr>
          <p:nvPr>
            <p:extLst>
              <p:ext uri="{D42A27DB-BD31-4B8C-83A1-F6EECF244321}">
                <p14:modId xmlns:p14="http://schemas.microsoft.com/office/powerpoint/2010/main" val="2651139439"/>
              </p:ext>
            </p:extLst>
          </p:nvPr>
        </p:nvGraphicFramePr>
        <p:xfrm>
          <a:off x="361952" y="5027320"/>
          <a:ext cx="7048490" cy="4218553"/>
        </p:xfrm>
        <a:graphic>
          <a:graphicData uri="http://schemas.openxmlformats.org/drawingml/2006/table">
            <a:tbl>
              <a:tblPr firstRow="1" firstCol="1" bandRow="1">
                <a:tableStyleId>{21E4AEA4-8DFA-4A89-87EB-49C32662AFE0}</a:tableStyleId>
              </a:tblPr>
              <a:tblGrid>
                <a:gridCol w="4115230">
                  <a:extLst>
                    <a:ext uri="{9D8B030D-6E8A-4147-A177-3AD203B41FA5}">
                      <a16:colId xmlns:a16="http://schemas.microsoft.com/office/drawing/2014/main" val="2758029379"/>
                    </a:ext>
                  </a:extLst>
                </a:gridCol>
                <a:gridCol w="1466630">
                  <a:extLst>
                    <a:ext uri="{9D8B030D-6E8A-4147-A177-3AD203B41FA5}">
                      <a16:colId xmlns:a16="http://schemas.microsoft.com/office/drawing/2014/main" val="1978537476"/>
                    </a:ext>
                  </a:extLst>
                </a:gridCol>
                <a:gridCol w="1466630">
                  <a:extLst>
                    <a:ext uri="{9D8B030D-6E8A-4147-A177-3AD203B41FA5}">
                      <a16:colId xmlns:a16="http://schemas.microsoft.com/office/drawing/2014/main" val="2665547062"/>
                    </a:ext>
                  </a:extLst>
                </a:gridCol>
              </a:tblGrid>
              <a:tr h="234012">
                <a:tc gridSpan="2">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r>
                        <a:rPr kumimoji="0" lang="en-US" sz="1200" b="1" i="0" u="none" strike="noStrike" kern="1200" cap="none" spc="0" normalizeH="0" baseline="0" noProof="0">
                          <a:ln>
                            <a:noFill/>
                          </a:ln>
                          <a:solidFill>
                            <a:schemeClr val="tx2"/>
                          </a:solidFill>
                          <a:effectLst/>
                          <a:uLnTx/>
                          <a:uFillTx/>
                          <a:latin typeface="Arial" panose="020B0604020202020204" pitchFamily="34" charset="0"/>
                          <a:ea typeface="+mn-ea"/>
                          <a:cs typeface="Arial" panose="020B0604020202020204" pitchFamily="34" charset="0"/>
                        </a:rPr>
                        <a:t>Accident care </a:t>
                      </a:r>
                      <a:r>
                        <a:rPr kumimoji="0" lang="en-US" sz="1200" b="0" i="0" u="none" strike="noStrike" kern="1200" cap="none" spc="0" normalizeH="0" baseline="0" noProof="0">
                          <a:ln>
                            <a:noFill/>
                          </a:ln>
                          <a:solidFill>
                            <a:srgbClr val="6E6E6E"/>
                          </a:solidFill>
                          <a:effectLst/>
                          <a:uLnTx/>
                          <a:uFillTx/>
                          <a:latin typeface="Arial" panose="020B0604020202020204" pitchFamily="34" charset="0"/>
                          <a:ea typeface="+mn-ea"/>
                          <a:cs typeface="Arial" panose="020B0604020202020204" pitchFamily="34" charset="0"/>
                        </a:rPr>
                        <a:t>which includes:</a:t>
                      </a:r>
                      <a:endPar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hMerge="1">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ct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b">
                    <a:lnL w="6350" cap="flat" cmpd="sng" algn="ctr">
                      <a:solidFill>
                        <a:schemeClr val="bg1"/>
                      </a:solidFill>
                      <a:prstDash val="solid"/>
                      <a:round/>
                      <a:headEnd type="none" w="med" len="med"/>
                      <a:tailEnd type="none" w="med" len="med"/>
                    </a:lnL>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89915273"/>
                  </a:ext>
                </a:extLst>
              </a:tr>
              <a:tr h="427051">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endParaRPr lang="en-US" sz="1000" b="1" dirty="0">
                        <a:solidFill>
                          <a:srgbClr val="FFFFFF"/>
                        </a:solidFill>
                        <a:effectLst/>
                        <a:latin typeface="Arial" panose="020B0604020202020204" pitchFamily="34" charset="0"/>
                        <a:cs typeface="Arial" panose="020B0604020202020204" pitchFamily="34" charset="0"/>
                      </a:endParaRPr>
                    </a:p>
                  </a:txBody>
                  <a:tcPr marL="45720" marR="18415" marT="18288" marB="18288"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Essential Plan </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Premier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990215548"/>
                  </a:ext>
                </a:extLst>
              </a:tr>
              <a:tr h="228253">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Initial Doctor Visit </a:t>
                      </a:r>
                    </a:p>
                  </a:txBody>
                  <a:tcPr marL="45720" marR="63500" marT="43815"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651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100</a:t>
                      </a:r>
                    </a:p>
                  </a:txBody>
                  <a:tcPr marL="45720" marR="63500" marT="43815"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397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150</a:t>
                      </a:r>
                    </a:p>
                  </a:txBody>
                  <a:tcPr marL="45720" marR="63500" marT="43815" marB="0">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528291634"/>
                  </a:ext>
                </a:extLst>
              </a:tr>
              <a:tr h="228253">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Urgent Care Facility Treatment </a:t>
                      </a:r>
                    </a:p>
                  </a:txBody>
                  <a:tcPr marL="45720" marR="63500" marT="43815"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587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225</a:t>
                      </a:r>
                    </a:p>
                  </a:txBody>
                  <a:tcPr marL="45720" marR="63500" marT="43815"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714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300</a:t>
                      </a:r>
                    </a:p>
                  </a:txBody>
                  <a:tcPr marL="45720" marR="63500" marT="43815" marB="0">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88663224"/>
                  </a:ext>
                </a:extLst>
              </a:tr>
              <a:tr h="228253">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Emergency Room Treatment </a:t>
                      </a:r>
                    </a:p>
                  </a:txBody>
                  <a:tcPr marL="45720" marR="63500" marT="43815"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714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300</a:t>
                      </a:r>
                    </a:p>
                  </a:txBody>
                  <a:tcPr marL="45720" marR="63500" marT="43815"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460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350</a:t>
                      </a:r>
                    </a:p>
                  </a:txBody>
                  <a:tcPr marL="45720" marR="63500" marT="43815" marB="0">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82893172"/>
                  </a:ext>
                </a:extLst>
              </a:tr>
              <a:tr h="255289">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Ground Ambulance </a:t>
                      </a:r>
                    </a:p>
                  </a:txBody>
                  <a:tcPr marL="45720" marR="63500"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524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500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524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600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222409491"/>
                  </a:ext>
                </a:extLst>
              </a:tr>
              <a:tr h="255289">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Air Ambulance </a:t>
                      </a:r>
                    </a:p>
                  </a:txBody>
                  <a:tcPr marL="45720" marR="63500"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33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2,000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714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2,500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935813700"/>
                  </a:ext>
                </a:extLst>
              </a:tr>
              <a:tr h="228253">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Follow-up Doctor Treatment </a:t>
                      </a:r>
                    </a:p>
                  </a:txBody>
                  <a:tcPr marL="45720" marR="63500"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651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100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397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150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051797987"/>
                  </a:ext>
                </a:extLst>
              </a:tr>
              <a:tr h="213390">
                <a:tc>
                  <a:txBody>
                    <a:bodyPr/>
                    <a:lstStyle/>
                    <a:p>
                      <a:pPr marL="0" marR="0" indent="0" algn="just">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Chiropractic Treatment (up to 6 per accident)</a:t>
                      </a:r>
                    </a:p>
                  </a:txBody>
                  <a:tcPr marL="45720" marR="63500"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841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50</a:t>
                      </a:r>
                    </a:p>
                  </a:txBody>
                  <a:tcPr marL="45720" marR="63500"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33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75</a:t>
                      </a:r>
                    </a:p>
                  </a:txBody>
                  <a:tcPr marL="45720" marR="63500"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98485991"/>
                  </a:ext>
                </a:extLst>
              </a:tr>
              <a:tr h="213390">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Prescription Medicine </a:t>
                      </a:r>
                    </a:p>
                  </a:txBody>
                  <a:tcPr marL="45720" marR="63500"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714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15</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778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20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180900694"/>
                  </a:ext>
                </a:extLst>
              </a:tr>
              <a:tr h="213390">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Medical Equipment</a:t>
                      </a:r>
                    </a:p>
                  </a:txBody>
                  <a:tcPr marL="45720" marR="63500"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460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200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524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500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2899502099"/>
                  </a:ext>
                </a:extLst>
              </a:tr>
              <a:tr h="213390">
                <a:tc>
                  <a:txBody>
                    <a:bodyPr/>
                    <a:lstStyle/>
                    <a:p>
                      <a:pPr marL="0" marR="0" indent="0" algn="just">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Physical or Occupational Therapy (per treatment up to 10)  </a:t>
                      </a:r>
                    </a:p>
                  </a:txBody>
                  <a:tcPr marL="45720" marR="63500"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841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50</a:t>
                      </a:r>
                    </a:p>
                  </a:txBody>
                  <a:tcPr marL="45720" marR="63500"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33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75</a:t>
                      </a:r>
                    </a:p>
                  </a:txBody>
                  <a:tcPr marL="45720" marR="63500"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966771692"/>
                  </a:ext>
                </a:extLst>
              </a:tr>
              <a:tr h="213390">
                <a:tc>
                  <a:txBody>
                    <a:bodyPr/>
                    <a:lstStyle/>
                    <a:p>
                      <a:pPr marL="0" marR="0" indent="0" algn="just">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Speech Therapy (per treatment up to 10) </a:t>
                      </a:r>
                    </a:p>
                  </a:txBody>
                  <a:tcPr marL="45720" marR="63500"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841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50</a:t>
                      </a:r>
                    </a:p>
                  </a:txBody>
                  <a:tcPr marL="45720" marR="63500"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33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75</a:t>
                      </a:r>
                    </a:p>
                  </a:txBody>
                  <a:tcPr marL="45720" marR="63500"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670116681"/>
                  </a:ext>
                </a:extLst>
              </a:tr>
              <a:tr h="213390">
                <a:tc>
                  <a:txBody>
                    <a:bodyPr/>
                    <a:lstStyle/>
                    <a:p>
                      <a:pPr marL="0" marR="0" indent="0" algn="just">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Mental Health Therapy (per treatment up to 10) </a:t>
                      </a:r>
                    </a:p>
                  </a:txBody>
                  <a:tcPr marL="45720" marR="63500"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841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50</a:t>
                      </a:r>
                    </a:p>
                  </a:txBody>
                  <a:tcPr marL="45720" marR="63500"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33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75</a:t>
                      </a:r>
                    </a:p>
                  </a:txBody>
                  <a:tcPr marL="45720" marR="63500"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70578323"/>
                  </a:ext>
                </a:extLst>
              </a:tr>
              <a:tr h="213390">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Prosthetic Device (one)</a:t>
                      </a:r>
                    </a:p>
                  </a:txBody>
                  <a:tcPr marL="45720" marR="63500"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587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750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270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1,500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24886283"/>
                  </a:ext>
                </a:extLst>
              </a:tr>
              <a:tr h="213390">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Prosthetic Device (two or more)</a:t>
                      </a:r>
                    </a:p>
                  </a:txBody>
                  <a:tcPr marL="45720" marR="63500"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270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1,200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33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2,400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247115741"/>
                  </a:ext>
                </a:extLst>
              </a:tr>
              <a:tr h="213390">
                <a:tc>
                  <a:txBody>
                    <a:bodyPr/>
                    <a:lstStyle/>
                    <a:p>
                      <a:pPr marL="0" marR="0" indent="0" algn="l">
                        <a:lnSpc>
                          <a:spcPct val="107000"/>
                        </a:lnSpc>
                        <a:spcBef>
                          <a:spcPts val="0"/>
                        </a:spcBef>
                        <a:spcAft>
                          <a:spcPts val="0"/>
                        </a:spcAft>
                      </a:pPr>
                      <a:r>
                        <a:rPr lang="en-US" sz="1000" b="1" kern="1200" dirty="0">
                          <a:solidFill>
                            <a:srgbClr val="404040"/>
                          </a:solidFill>
                          <a:effectLst/>
                          <a:latin typeface="Arial" panose="020B0604020202020204" pitchFamily="34" charset="0"/>
                          <a:ea typeface="+mn-ea"/>
                          <a:cs typeface="Arial" panose="020B0604020202020204" pitchFamily="34" charset="0"/>
                        </a:rPr>
                        <a:t>Outpatient Surgery </a:t>
                      </a:r>
                    </a:p>
                  </a:txBody>
                  <a:tcPr marL="45720" marR="63500"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587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mn-ea"/>
                          <a:cs typeface="Arial" panose="020B0604020202020204" pitchFamily="34" charset="0"/>
                        </a:rPr>
                        <a:t>225</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7145" marR="0"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mn-ea"/>
                          <a:cs typeface="Arial" panose="020B0604020202020204" pitchFamily="34" charset="0"/>
                        </a:rPr>
                        <a:t>300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459937174"/>
                  </a:ext>
                </a:extLst>
              </a:tr>
              <a:tr h="213390">
                <a:tc>
                  <a:txBody>
                    <a:bodyPr/>
                    <a:lstStyle/>
                    <a:p>
                      <a:pPr marL="0" marR="0" indent="0" algn="l">
                        <a:lnSpc>
                          <a:spcPct val="107000"/>
                        </a:lnSpc>
                        <a:spcBef>
                          <a:spcPts val="0"/>
                        </a:spcBef>
                        <a:spcAft>
                          <a:spcPts val="0"/>
                        </a:spcAft>
                      </a:pPr>
                      <a:r>
                        <a:rPr lang="en-US" sz="1000" b="1" kern="1200" dirty="0">
                          <a:solidFill>
                            <a:srgbClr val="404040"/>
                          </a:solidFill>
                          <a:effectLst/>
                          <a:latin typeface="Arial" panose="020B0604020202020204" pitchFamily="34" charset="0"/>
                          <a:ea typeface="+mn-ea"/>
                          <a:cs typeface="Arial" panose="020B0604020202020204" pitchFamily="34" charset="0"/>
                        </a:rPr>
                        <a:t>X-ray </a:t>
                      </a:r>
                    </a:p>
                  </a:txBody>
                  <a:tcPr marL="45720" marR="63500"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3335" marR="0"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mn-ea"/>
                          <a:cs typeface="Arial" panose="020B0604020202020204" pitchFamily="34" charset="0"/>
                        </a:rPr>
                        <a:t>75</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6510" marR="0"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mn-ea"/>
                          <a:cs typeface="Arial" panose="020B0604020202020204" pitchFamily="34" charset="0"/>
                        </a:rPr>
                        <a:t>100</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858746682"/>
                  </a:ext>
                </a:extLst>
              </a:tr>
            </a:tbl>
          </a:graphicData>
        </a:graphic>
      </p:graphicFrame>
    </p:spTree>
    <p:extLst>
      <p:ext uri="{BB962C8B-B14F-4D97-AF65-F5344CB8AC3E}">
        <p14:creationId xmlns:p14="http://schemas.microsoft.com/office/powerpoint/2010/main" val="1398583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8DAAB6D-9199-3C31-BD62-D9DDC9EFF6F0}"/>
              </a:ext>
            </a:extLst>
          </p:cNvPr>
          <p:cNvGraphicFramePr>
            <a:graphicFrameLocks noGrp="1"/>
          </p:cNvGraphicFramePr>
          <p:nvPr>
            <p:extLst>
              <p:ext uri="{D42A27DB-BD31-4B8C-83A1-F6EECF244321}">
                <p14:modId xmlns:p14="http://schemas.microsoft.com/office/powerpoint/2010/main" val="196609934"/>
              </p:ext>
            </p:extLst>
          </p:nvPr>
        </p:nvGraphicFramePr>
        <p:xfrm>
          <a:off x="361950" y="244695"/>
          <a:ext cx="7048490" cy="2408455"/>
        </p:xfrm>
        <a:graphic>
          <a:graphicData uri="http://schemas.openxmlformats.org/drawingml/2006/table">
            <a:tbl>
              <a:tblPr firstRow="1" firstCol="1" bandRow="1">
                <a:tableStyleId>{21E4AEA4-8DFA-4A89-87EB-49C32662AFE0}</a:tableStyleId>
              </a:tblPr>
              <a:tblGrid>
                <a:gridCol w="4115230">
                  <a:extLst>
                    <a:ext uri="{9D8B030D-6E8A-4147-A177-3AD203B41FA5}">
                      <a16:colId xmlns:a16="http://schemas.microsoft.com/office/drawing/2014/main" val="2758029379"/>
                    </a:ext>
                  </a:extLst>
                </a:gridCol>
                <a:gridCol w="1466630">
                  <a:extLst>
                    <a:ext uri="{9D8B030D-6E8A-4147-A177-3AD203B41FA5}">
                      <a16:colId xmlns:a16="http://schemas.microsoft.com/office/drawing/2014/main" val="1978537476"/>
                    </a:ext>
                  </a:extLst>
                </a:gridCol>
                <a:gridCol w="1466630">
                  <a:extLst>
                    <a:ext uri="{9D8B030D-6E8A-4147-A177-3AD203B41FA5}">
                      <a16:colId xmlns:a16="http://schemas.microsoft.com/office/drawing/2014/main" val="1493105707"/>
                    </a:ext>
                  </a:extLst>
                </a:gridCol>
              </a:tblGrid>
              <a:tr h="234012">
                <a:tc gridSpan="2">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r>
                        <a:rPr kumimoji="0" lang="en-US" sz="1200" b="1"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Accident care </a:t>
                      </a:r>
                      <a:r>
                        <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continued:</a:t>
                      </a:r>
                    </a:p>
                  </a:txBody>
                  <a:tcPr marL="45720" marR="18415" marT="18288" marB="18288"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hMerge="1">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ct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b">
                    <a:lnL w="6350" cap="flat" cmpd="sng" algn="ctr">
                      <a:solidFill>
                        <a:schemeClr val="bg1"/>
                      </a:solidFill>
                      <a:prstDash val="solid"/>
                      <a:round/>
                      <a:headEnd type="none" w="med" len="med"/>
                      <a:tailEnd type="none" w="med" len="med"/>
                    </a:lnL>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89915273"/>
                  </a:ext>
                </a:extLst>
              </a:tr>
              <a:tr h="427051">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endParaRPr lang="en-US" sz="1000" b="1" dirty="0">
                        <a:solidFill>
                          <a:srgbClr val="FFFFFF"/>
                        </a:solidFill>
                        <a:effectLst/>
                        <a:latin typeface="Arial" panose="020B0604020202020204" pitchFamily="34" charset="0"/>
                        <a:cs typeface="Arial" panose="020B0604020202020204" pitchFamily="34" charset="0"/>
                      </a:endParaRPr>
                    </a:p>
                  </a:txBody>
                  <a:tcPr marL="45720" marR="18415" marT="18288" marB="18288"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Essential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990215548"/>
                  </a:ext>
                </a:extLst>
              </a:tr>
              <a:tr h="228253">
                <a:tc>
                  <a:txBody>
                    <a:bodyPr/>
                    <a:lstStyle/>
                    <a:p>
                      <a:pPr marL="45720" marR="0" algn="l">
                        <a:lnSpc>
                          <a:spcPct val="105000"/>
                        </a:lnSpc>
                        <a:spcBef>
                          <a:spcPts val="0"/>
                        </a:spcBef>
                        <a:spcAft>
                          <a:spcPts val="0"/>
                        </a:spcAft>
                      </a:pPr>
                      <a:r>
                        <a:rPr lang="en-US" sz="1000" b="1" kern="1200" dirty="0">
                          <a:solidFill>
                            <a:srgbClr val="404040"/>
                          </a:solidFill>
                          <a:effectLst/>
                          <a:latin typeface="Arial" panose="020B0604020202020204" pitchFamily="34" charset="0"/>
                          <a:cs typeface="Arial" panose="020B0604020202020204" pitchFamily="34" charset="0"/>
                        </a:rPr>
                        <a:t>Major Diagnostic Exams</a:t>
                      </a:r>
                      <a:endPar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endParaRPr>
                    </a:p>
                  </a:txBody>
                  <a:tcPr marL="45720" marR="0" marT="18288" marB="18288"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rowSpan="6">
                  <a:txBody>
                    <a:bodyPr/>
                    <a:lstStyle/>
                    <a:p>
                      <a:pPr marL="0" marR="0" algn="ctr">
                        <a:spcBef>
                          <a:spcPts val="0"/>
                        </a:spcBef>
                        <a:spcAft>
                          <a:spcPts val="0"/>
                        </a:spcAft>
                      </a:pPr>
                      <a:r>
                        <a:rPr lang="en-US" sz="1000" b="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275</a:t>
                      </a:r>
                      <a:endParaRPr lang="en-US" sz="1000" b="1"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rowSpan="6">
                  <a:txBody>
                    <a:bodyPr/>
                    <a:lstStyle/>
                    <a:p>
                      <a:pPr marL="0" marR="0" algn="ctr">
                        <a:spcBef>
                          <a:spcPts val="0"/>
                        </a:spcBef>
                        <a:spcAft>
                          <a:spcPts val="0"/>
                        </a:spcAft>
                      </a:pPr>
                      <a:r>
                        <a:rPr lang="en-US" sz="1000" b="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500</a:t>
                      </a:r>
                      <a:endParaRPr lang="en-US" sz="1000" b="1"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solidFill>
                      <a:schemeClr val="accent6">
                        <a:alpha val="9804"/>
                      </a:schemeClr>
                    </a:solidFill>
                  </a:tcPr>
                </a:tc>
                <a:extLst>
                  <a:ext uri="{0D108BD9-81ED-4DB2-BD59-A6C34878D82A}">
                    <a16:rowId xmlns:a16="http://schemas.microsoft.com/office/drawing/2014/main" val="1528291634"/>
                  </a:ext>
                </a:extLst>
              </a:tr>
              <a:tr h="228253">
                <a:tc>
                  <a:txBody>
                    <a:bodyPr/>
                    <a:lstStyle/>
                    <a:p>
                      <a:pPr marL="0" marR="0" lvl="0" indent="0" algn="l" fontAlgn="base">
                        <a:lnSpc>
                          <a:spcPct val="107000"/>
                        </a:lnSpc>
                        <a:spcBef>
                          <a:spcPts val="0"/>
                        </a:spcBef>
                        <a:spcAft>
                          <a:spcPts val="20"/>
                        </a:spcAft>
                        <a:buClr>
                          <a:srgbClr val="000000"/>
                        </a:buClr>
                        <a:buSzPts val="900"/>
                        <a:buFont typeface="Arial" panose="020B0604020202020204" pitchFamily="34" charset="0"/>
                        <a:buNone/>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     CT (computerized tomography) or CAT scan (computerized </a:t>
                      </a:r>
                    </a:p>
                    <a:p>
                      <a:pPr marL="0" marR="0" lvl="0" indent="0" algn="l" fontAlgn="base">
                        <a:lnSpc>
                          <a:spcPct val="107000"/>
                        </a:lnSpc>
                        <a:spcBef>
                          <a:spcPts val="0"/>
                        </a:spcBef>
                        <a:spcAft>
                          <a:spcPts val="20"/>
                        </a:spcAft>
                        <a:buClr>
                          <a:srgbClr val="000000"/>
                        </a:buClr>
                        <a:buSzPts val="900"/>
                        <a:buFont typeface="Arial" panose="020B0604020202020204" pitchFamily="34" charset="0"/>
                        <a:buNone/>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         axial tomography)</a:t>
                      </a:r>
                    </a:p>
                  </a:txBody>
                  <a:tcPr marL="45720" marR="0" marT="18288" marB="18288"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vMerge="1">
                  <a:txBody>
                    <a:bodyPr/>
                    <a:lstStyle/>
                    <a:p>
                      <a:pPr marL="0" marR="0" algn="ctr">
                        <a:spcBef>
                          <a:spcPts val="0"/>
                        </a:spcBef>
                        <a:spcAft>
                          <a:spcPts val="0"/>
                        </a:spcAft>
                      </a:pPr>
                      <a:endParaRPr lang="en-US" sz="1000" b="1"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vMerge="1">
                  <a:txBody>
                    <a:bodyPr/>
                    <a:lstStyle/>
                    <a:p>
                      <a:pPr marL="0" marR="0" algn="ctr">
                        <a:spcBef>
                          <a:spcPts val="0"/>
                        </a:spcBef>
                        <a:spcAft>
                          <a:spcPts val="0"/>
                        </a:spcAft>
                      </a:pPr>
                      <a:endParaRPr lang="en-US" sz="1000" b="1"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tc>
                <a:extLst>
                  <a:ext uri="{0D108BD9-81ED-4DB2-BD59-A6C34878D82A}">
                    <a16:rowId xmlns:a16="http://schemas.microsoft.com/office/drawing/2014/main" val="382893172"/>
                  </a:ext>
                </a:extLst>
              </a:tr>
              <a:tr h="255289">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    MRI (magnetic resource imaging)</a:t>
                      </a:r>
                    </a:p>
                  </a:txBody>
                  <a:tcPr marL="45720" marR="0" marT="18288" marB="18288"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vMerge="1">
                  <a:txBody>
                    <a:bodyPr/>
                    <a:lstStyle/>
                    <a:p>
                      <a:pPr marL="0" marR="0" algn="ctr">
                        <a:spcBef>
                          <a:spcPts val="0"/>
                        </a:spcBef>
                        <a:spcAft>
                          <a:spcPts val="0"/>
                        </a:spcAft>
                      </a:pPr>
                      <a:endParaRPr lang="en-US" sz="1000" b="1"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vMerge="1">
                  <a:txBody>
                    <a:bodyPr/>
                    <a:lstStyle/>
                    <a:p>
                      <a:pPr marL="0" marR="0" algn="ctr">
                        <a:spcBef>
                          <a:spcPts val="0"/>
                        </a:spcBef>
                        <a:spcAft>
                          <a:spcPts val="0"/>
                        </a:spcAft>
                      </a:pPr>
                      <a:endParaRPr lang="en-US" sz="1000" b="1"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tc>
                <a:extLst>
                  <a:ext uri="{0D108BD9-81ED-4DB2-BD59-A6C34878D82A}">
                    <a16:rowId xmlns:a16="http://schemas.microsoft.com/office/drawing/2014/main" val="4222409491"/>
                  </a:ext>
                </a:extLst>
              </a:tr>
              <a:tr h="22825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dirty="0">
                          <a:solidFill>
                            <a:srgbClr val="404040"/>
                          </a:solidFill>
                          <a:effectLst/>
                          <a:latin typeface="Arial" panose="020B0604020202020204" pitchFamily="34" charset="0"/>
                          <a:ea typeface="Arial" panose="020B0604020202020204" pitchFamily="34" charset="0"/>
                          <a:cs typeface="Arial" panose="020B0604020202020204" pitchFamily="34" charset="0"/>
                        </a:rPr>
                        <a:t>    EEG (electroencephalogram)</a:t>
                      </a:r>
                    </a:p>
                  </a:txBody>
                  <a:tcPr marL="45720" marR="0" marT="18288" marB="18288"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vMerge="1">
                  <a:txBody>
                    <a:bodyPr/>
                    <a:lstStyle/>
                    <a:p>
                      <a:pPr marL="0" marR="0" algn="ctr">
                        <a:spcBef>
                          <a:spcPts val="0"/>
                        </a:spcBef>
                        <a:spcAft>
                          <a:spcPts val="0"/>
                        </a:spcAft>
                      </a:pPr>
                      <a:endParaRPr lang="en-US" sz="1000" b="1">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vMerge="1">
                  <a:txBody>
                    <a:bodyPr/>
                    <a:lstStyle/>
                    <a:p>
                      <a:pPr marL="0" marR="0" algn="ctr">
                        <a:spcBef>
                          <a:spcPts val="0"/>
                        </a:spcBef>
                        <a:spcAft>
                          <a:spcPts val="0"/>
                        </a:spcAft>
                      </a:pPr>
                      <a:endParaRPr lang="en-US" sz="1000" b="1"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tc>
                <a:extLst>
                  <a:ext uri="{0D108BD9-81ED-4DB2-BD59-A6C34878D82A}">
                    <a16:rowId xmlns:a16="http://schemas.microsoft.com/office/drawing/2014/main" val="3051797987"/>
                  </a:ext>
                </a:extLst>
              </a:tr>
              <a:tr h="22825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dirty="0">
                          <a:solidFill>
                            <a:srgbClr val="404040"/>
                          </a:solidFill>
                          <a:effectLst/>
                          <a:latin typeface="Arial" panose="020B0604020202020204" pitchFamily="34" charset="0"/>
                          <a:ea typeface="Arial" panose="020B0604020202020204" pitchFamily="34" charset="0"/>
                          <a:cs typeface="Arial" panose="020B0604020202020204" pitchFamily="34" charset="0"/>
                        </a:rPr>
                        <a:t>    PET (positron emission tomography) scan</a:t>
                      </a:r>
                    </a:p>
                  </a:txBody>
                  <a:tcPr marL="45720" marR="0" marT="18288" marB="18288"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vMerge="1">
                  <a:txBody>
                    <a:bodyPr/>
                    <a:lstStyle/>
                    <a:p>
                      <a:pPr marL="0" marR="0" algn="ctr">
                        <a:spcBef>
                          <a:spcPts val="0"/>
                        </a:spcBef>
                        <a:spcAft>
                          <a:spcPts val="0"/>
                        </a:spcAft>
                      </a:pPr>
                      <a:endParaRPr lang="en-US" sz="1000" b="1"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vMerge="1">
                  <a:txBody>
                    <a:bodyPr/>
                    <a:lstStyle/>
                    <a:p>
                      <a:pPr marL="0" marR="0" algn="ctr">
                        <a:spcBef>
                          <a:spcPts val="0"/>
                        </a:spcBef>
                        <a:spcAft>
                          <a:spcPts val="0"/>
                        </a:spcAft>
                      </a:pPr>
                      <a:endParaRPr lang="en-US" sz="1000" b="1"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tc>
                <a:extLst>
                  <a:ext uri="{0D108BD9-81ED-4DB2-BD59-A6C34878D82A}">
                    <a16:rowId xmlns:a16="http://schemas.microsoft.com/office/drawing/2014/main" val="349578391"/>
                  </a:ext>
                </a:extLst>
              </a:tr>
              <a:tr h="22825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dirty="0">
                          <a:solidFill>
                            <a:srgbClr val="404040"/>
                          </a:solidFill>
                          <a:effectLst/>
                          <a:latin typeface="Arial" panose="020B0604020202020204" pitchFamily="34" charset="0"/>
                          <a:ea typeface="Arial" panose="020B0604020202020204" pitchFamily="34" charset="0"/>
                          <a:cs typeface="Arial" panose="020B0604020202020204" pitchFamily="34" charset="0"/>
                        </a:rPr>
                        <a:t>    Ultrasound</a:t>
                      </a:r>
                    </a:p>
                  </a:txBody>
                  <a:tcPr marL="45720" marR="0" marT="18288" marB="18288"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vMerge="1">
                  <a:txBody>
                    <a:bodyPr/>
                    <a:lstStyle/>
                    <a:p>
                      <a:pPr marL="0" marR="0" algn="ctr">
                        <a:spcBef>
                          <a:spcPts val="0"/>
                        </a:spcBef>
                        <a:spcAft>
                          <a:spcPts val="0"/>
                        </a:spcAft>
                      </a:pPr>
                      <a:endParaRPr lang="en-US" sz="1000" b="1"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vMerge="1">
                  <a:txBody>
                    <a:bodyPr/>
                    <a:lstStyle/>
                    <a:p>
                      <a:pPr marL="0" marR="0" algn="ctr">
                        <a:spcBef>
                          <a:spcPts val="0"/>
                        </a:spcBef>
                        <a:spcAft>
                          <a:spcPts val="0"/>
                        </a:spcAft>
                      </a:pPr>
                      <a:endParaRPr lang="en-US" sz="1000" b="1"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tc>
                <a:extLst>
                  <a:ext uri="{0D108BD9-81ED-4DB2-BD59-A6C34878D82A}">
                    <a16:rowId xmlns:a16="http://schemas.microsoft.com/office/drawing/2014/main" val="2097864521"/>
                  </a:ext>
                </a:extLst>
              </a:tr>
              <a:tr h="22825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dirty="0">
                          <a:solidFill>
                            <a:srgbClr val="404040"/>
                          </a:solidFill>
                          <a:effectLst/>
                          <a:latin typeface="Arial" panose="020B0604020202020204" pitchFamily="34" charset="0"/>
                          <a:ea typeface="Arial" panose="020B0604020202020204" pitchFamily="34" charset="0"/>
                          <a:cs typeface="Arial" panose="020B0604020202020204" pitchFamily="34" charset="0"/>
                        </a:rPr>
                        <a:t>X-ray</a:t>
                      </a:r>
                    </a:p>
                  </a:txBody>
                  <a:tcPr marL="45720" marR="0" marT="18288" marB="18288"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13335" marR="0"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mn-ea"/>
                          <a:cs typeface="Arial" panose="020B0604020202020204" pitchFamily="34" charset="0"/>
                        </a:rPr>
                        <a:t>75</a:t>
                      </a:r>
                    </a:p>
                  </a:txBody>
                  <a:tcPr marL="45720" marR="63500"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16510" marR="0"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mn-ea"/>
                          <a:cs typeface="Arial" panose="020B0604020202020204" pitchFamily="34" charset="0"/>
                        </a:rPr>
                        <a:t>100</a:t>
                      </a:r>
                    </a:p>
                  </a:txBody>
                  <a:tcPr marL="45720" marR="63500" marT="43815" marB="0">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121273264"/>
                  </a:ext>
                </a:extLst>
              </a:tr>
            </a:tbl>
          </a:graphicData>
        </a:graphic>
      </p:graphicFrame>
      <p:graphicFrame>
        <p:nvGraphicFramePr>
          <p:cNvPr id="4" name="Table 3">
            <a:extLst>
              <a:ext uri="{FF2B5EF4-FFF2-40B4-BE49-F238E27FC236}">
                <a16:creationId xmlns:a16="http://schemas.microsoft.com/office/drawing/2014/main" id="{6A074187-0688-A980-B42E-269105BF931D}"/>
              </a:ext>
            </a:extLst>
          </p:cNvPr>
          <p:cNvGraphicFramePr>
            <a:graphicFrameLocks noGrp="1"/>
          </p:cNvGraphicFramePr>
          <p:nvPr>
            <p:extLst>
              <p:ext uri="{D42A27DB-BD31-4B8C-83A1-F6EECF244321}">
                <p14:modId xmlns:p14="http://schemas.microsoft.com/office/powerpoint/2010/main" val="1793104625"/>
              </p:ext>
            </p:extLst>
          </p:nvPr>
        </p:nvGraphicFramePr>
        <p:xfrm>
          <a:off x="361949" y="2773526"/>
          <a:ext cx="7048491" cy="6728667"/>
        </p:xfrm>
        <a:graphic>
          <a:graphicData uri="http://schemas.openxmlformats.org/drawingml/2006/table">
            <a:tbl>
              <a:tblPr firstRow="1" firstCol="1" bandRow="1">
                <a:tableStyleId>{21E4AEA4-8DFA-4A89-87EB-49C32662AFE0}</a:tableStyleId>
              </a:tblPr>
              <a:tblGrid>
                <a:gridCol w="4111489">
                  <a:extLst>
                    <a:ext uri="{9D8B030D-6E8A-4147-A177-3AD203B41FA5}">
                      <a16:colId xmlns:a16="http://schemas.microsoft.com/office/drawing/2014/main" val="2758029379"/>
                    </a:ext>
                  </a:extLst>
                </a:gridCol>
                <a:gridCol w="1468501">
                  <a:extLst>
                    <a:ext uri="{9D8B030D-6E8A-4147-A177-3AD203B41FA5}">
                      <a16:colId xmlns:a16="http://schemas.microsoft.com/office/drawing/2014/main" val="1978537476"/>
                    </a:ext>
                  </a:extLst>
                </a:gridCol>
                <a:gridCol w="1468501">
                  <a:extLst>
                    <a:ext uri="{9D8B030D-6E8A-4147-A177-3AD203B41FA5}">
                      <a16:colId xmlns:a16="http://schemas.microsoft.com/office/drawing/2014/main" val="1875888226"/>
                    </a:ext>
                  </a:extLst>
                </a:gridCol>
              </a:tblGrid>
              <a:tr h="253800">
                <a:tc gridSpan="2">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r>
                        <a:rPr kumimoji="0" lang="en-US" sz="1200" b="1"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Common injuries </a:t>
                      </a:r>
                      <a:r>
                        <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which include:</a:t>
                      </a:r>
                    </a:p>
                  </a:txBody>
                  <a:tcPr marL="45720" marR="18415" marT="18288" marB="18288"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hMerge="1">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ct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b">
                    <a:lnL w="6350" cap="flat" cmpd="sng" algn="ctr">
                      <a:solidFill>
                        <a:schemeClr val="bg1"/>
                      </a:solidFill>
                      <a:prstDash val="solid"/>
                      <a:round/>
                      <a:headEnd type="none" w="med" len="med"/>
                      <a:tailEnd type="none" w="med" len="med"/>
                    </a:lnL>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89915273"/>
                  </a:ext>
                </a:extLst>
              </a:tr>
              <a:tr h="44128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endParaRPr lang="en-US" sz="1000" b="1" dirty="0">
                        <a:solidFill>
                          <a:srgbClr val="FFFFFF"/>
                        </a:solidFill>
                        <a:effectLst/>
                        <a:latin typeface="Arial" panose="020B0604020202020204" pitchFamily="34" charset="0"/>
                        <a:cs typeface="Arial" panose="020B0604020202020204" pitchFamily="34" charset="0"/>
                      </a:endParaRPr>
                    </a:p>
                  </a:txBody>
                  <a:tcPr marL="45720" marR="18415" marT="18288" marB="18288"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Essential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Premier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990215548"/>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Burns (2nd degree, at least 36% of body)</a:t>
                      </a:r>
                      <a:endParaRPr lang="en-US" sz="1000" b="1"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1,250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1,750</a:t>
                      </a:r>
                    </a:p>
                  </a:txBody>
                  <a:tcPr marL="45720" marR="57785" marT="43815" marB="0" anchor="ctr">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528291634"/>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Burns (3rd degree, at least 9 but less than 35 sq in of body) </a:t>
                      </a:r>
                      <a:endParaRPr lang="en-US" sz="1000" b="1"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7,500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10,000</a:t>
                      </a:r>
                    </a:p>
                  </a:txBody>
                  <a:tcPr marL="45720" marR="57785" marT="43815"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608742220"/>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Burns (3rd degree, 35 or more sq in of body)</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15,000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22,000</a:t>
                      </a:r>
                    </a:p>
                  </a:txBody>
                  <a:tcPr marL="45720" marR="57785" marT="43815"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2872601010"/>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Skin Graft</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a:solidFill>
                            <a:srgbClr val="404040"/>
                          </a:solidFill>
                          <a:effectLst/>
                          <a:latin typeface="Arial" panose="020B0604020202020204" pitchFamily="34" charset="0"/>
                          <a:ea typeface="Arial" panose="020B0604020202020204" pitchFamily="34" charset="0"/>
                          <a:cs typeface="Arial" panose="020B0604020202020204" pitchFamily="34" charset="0"/>
                        </a:rPr>
                        <a:t>50%</a:t>
                      </a:r>
                      <a:endParaRPr lang="en-US" sz="1000" b="0"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50% of burn benefit</a:t>
                      </a:r>
                    </a:p>
                  </a:txBody>
                  <a:tcPr marL="45720" marR="57785" marT="43815" marB="0">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789472754"/>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Emergency Dental Work (Crown)</a:t>
                      </a:r>
                      <a:endParaRPr lang="en-US" sz="1000" b="1"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350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480</a:t>
                      </a:r>
                    </a:p>
                  </a:txBody>
                  <a:tcPr marL="45720" marR="57785" marT="43815" marB="0">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299067692"/>
                  </a:ext>
                </a:extLst>
              </a:tr>
              <a:tr h="0">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Emergency Dental Work (Extraction)</a:t>
                      </a:r>
                      <a:endParaRPr lang="en-US" sz="1000" b="1"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90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180</a:t>
                      </a:r>
                    </a:p>
                  </a:txBody>
                  <a:tcPr marL="45720" marR="57785" marT="43815"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2385829385"/>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Eye Injury (removal of foreign object)</a:t>
                      </a:r>
                      <a:endParaRPr lang="en-US" sz="1000" b="1"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100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120</a:t>
                      </a:r>
                    </a:p>
                  </a:txBody>
                  <a:tcPr marL="45720" marR="57785" marT="43815"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82893172"/>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Eye Injury (surgery)</a:t>
                      </a:r>
                      <a:endParaRPr lang="en-US" sz="1000" b="1"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350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420</a:t>
                      </a:r>
                    </a:p>
                  </a:txBody>
                  <a:tcPr marL="45720" marR="5778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840395201"/>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Torn Hip, Knee or Shoulder Cartilage  (surgery with no repair or if cartilage is shaved)</a:t>
                      </a:r>
                      <a:endParaRPr lang="en-US" sz="1000" b="1"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225</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280</a:t>
                      </a:r>
                    </a:p>
                  </a:txBody>
                  <a:tcPr marL="45720" marR="5778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2621349146"/>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Torn Hip, Knee or Shoulder Cartilage (surgical repair)</a:t>
                      </a:r>
                      <a:endParaRPr lang="en-US" sz="1000" b="1"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800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1,000</a:t>
                      </a:r>
                    </a:p>
                  </a:txBody>
                  <a:tcPr marL="45720" marR="5778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591074433"/>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Laceration* (treated – no sutures)</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30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60</a:t>
                      </a:r>
                    </a:p>
                  </a:txBody>
                  <a:tcPr marL="45720" marR="5778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222409491"/>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Laceration* (sutures up to 2”)</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60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120</a:t>
                      </a:r>
                    </a:p>
                  </a:txBody>
                  <a:tcPr marL="45720" marR="5778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051797987"/>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Laceration* (sutures 2” to 6”)</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240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480</a:t>
                      </a:r>
                    </a:p>
                  </a:txBody>
                  <a:tcPr marL="45720" marR="5778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510393631"/>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Laceration* (sutures over 6”)</a:t>
                      </a:r>
                      <a:endParaRPr lang="en-US" sz="1000" b="1"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480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397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indent="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960</a:t>
                      </a:r>
                    </a:p>
                  </a:txBody>
                  <a:tcPr marL="45720" marR="5778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999728751"/>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Puncture Wound</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50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75</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537957697"/>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Ruptured Disk (surgical repair)</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800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1,000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562451840"/>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Tendon, Ligament, Rotator Cuff (exploratory arthroscopic surgery with no repair)</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425</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720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2825934501"/>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Tendon, Ligament, Rotator Cuff (1, surgical repair)</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 825</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1,020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974419689"/>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Tendon, Ligament, Rotator Cuff (2 or more, surgical repair)</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1,225</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1,520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2940155950"/>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Concussion</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300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450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2717993784"/>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Traumatic Brain Injury</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1,750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2,500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2850587451"/>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Paralysis (</a:t>
                      </a:r>
                      <a:r>
                        <a:rPr lang="en-US" sz="1000" b="1" kern="1200" dirty="0" err="1">
                          <a:solidFill>
                            <a:srgbClr val="404040"/>
                          </a:solidFill>
                          <a:effectLst/>
                          <a:latin typeface="Arial" panose="020B0604020202020204" pitchFamily="34" charset="0"/>
                          <a:ea typeface="Arial" panose="020B0604020202020204" pitchFamily="34" charset="0"/>
                          <a:cs typeface="Arial" panose="020B0604020202020204" pitchFamily="34" charset="0"/>
                        </a:rPr>
                        <a:t>monplegia</a:t>
                      </a: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a:t>
                      </a:r>
                      <a:endParaRPr lang="en-US" sz="1000" b="1"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10,000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15,500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713456104"/>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Paralysis (hemiplegia)</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15,000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20,000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804637978"/>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Arial" panose="020B0604020202020204" pitchFamily="34" charset="0"/>
                          <a:cs typeface="Arial" panose="020B0604020202020204" pitchFamily="34" charset="0"/>
                        </a:rPr>
                        <a:t>Paralysis (paraplegia)</a:t>
                      </a:r>
                      <a:endParaRPr lang="en-US" sz="1000" b="1" kern="120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16,000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20,000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62257841"/>
                  </a:ext>
                </a:extLst>
              </a:tr>
              <a:tr h="235862">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Paralysis (quadriplegia)</a:t>
                      </a:r>
                      <a:endParaRPr lang="en-US" sz="1000" b="1"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24,000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defTabSz="777240" rtl="0" eaLnBrk="1" latinLnBrk="0" hangingPunct="1">
                        <a:lnSpc>
                          <a:spcPct val="107000"/>
                        </a:lnSpc>
                        <a:spcBef>
                          <a:spcPts val="0"/>
                        </a:spcBef>
                        <a:spcAft>
                          <a:spcPts val="0"/>
                        </a:spcAft>
                      </a:pPr>
                      <a:r>
                        <a:rPr lang="en-US" sz="1000" b="0" kern="1200" dirty="0">
                          <a:solidFill>
                            <a:srgbClr val="404040"/>
                          </a:solidFill>
                          <a:effectLst/>
                          <a:latin typeface="Arial" panose="020B0604020202020204" pitchFamily="34" charset="0"/>
                          <a:ea typeface="Arial" panose="020B0604020202020204" pitchFamily="34" charset="0"/>
                          <a:cs typeface="Arial" panose="020B0604020202020204" pitchFamily="34" charset="0"/>
                        </a:rPr>
                        <a:t>30,000</a:t>
                      </a:r>
                      <a:endParaRPr lang="en-US" sz="1000" b="0" kern="1200"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txBody>
                  <a:tcPr marL="20320" marR="21590" marT="17780"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63214450"/>
                  </a:ext>
                </a:extLst>
              </a:tr>
            </a:tbl>
          </a:graphicData>
        </a:graphic>
      </p:graphicFrame>
    </p:spTree>
    <p:extLst>
      <p:ext uri="{BB962C8B-B14F-4D97-AF65-F5344CB8AC3E}">
        <p14:creationId xmlns:p14="http://schemas.microsoft.com/office/powerpoint/2010/main" val="3705946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3BAC1835-2CC7-0DE8-BB29-3C0BFF54077C}"/>
              </a:ext>
            </a:extLst>
          </p:cNvPr>
          <p:cNvGraphicFramePr>
            <a:graphicFrameLocks noGrp="1"/>
          </p:cNvGraphicFramePr>
          <p:nvPr>
            <p:extLst>
              <p:ext uri="{D42A27DB-BD31-4B8C-83A1-F6EECF244321}">
                <p14:modId xmlns:p14="http://schemas.microsoft.com/office/powerpoint/2010/main" val="4265457648"/>
              </p:ext>
            </p:extLst>
          </p:nvPr>
        </p:nvGraphicFramePr>
        <p:xfrm>
          <a:off x="361939" y="3671744"/>
          <a:ext cx="7048501" cy="6147181"/>
        </p:xfrm>
        <a:graphic>
          <a:graphicData uri="http://schemas.openxmlformats.org/drawingml/2006/table">
            <a:tbl>
              <a:tblPr firstRow="1" firstCol="1" bandRow="1">
                <a:tableStyleId>{21E4AEA4-8DFA-4A89-87EB-49C32662AFE0}</a:tableStyleId>
              </a:tblPr>
              <a:tblGrid>
                <a:gridCol w="4025589">
                  <a:extLst>
                    <a:ext uri="{9D8B030D-6E8A-4147-A177-3AD203B41FA5}">
                      <a16:colId xmlns:a16="http://schemas.microsoft.com/office/drawing/2014/main" val="2758029379"/>
                    </a:ext>
                  </a:extLst>
                </a:gridCol>
                <a:gridCol w="1511456">
                  <a:extLst>
                    <a:ext uri="{9D8B030D-6E8A-4147-A177-3AD203B41FA5}">
                      <a16:colId xmlns:a16="http://schemas.microsoft.com/office/drawing/2014/main" val="1978537476"/>
                    </a:ext>
                  </a:extLst>
                </a:gridCol>
                <a:gridCol w="1511456">
                  <a:extLst>
                    <a:ext uri="{9D8B030D-6E8A-4147-A177-3AD203B41FA5}">
                      <a16:colId xmlns:a16="http://schemas.microsoft.com/office/drawing/2014/main" val="428443711"/>
                    </a:ext>
                  </a:extLst>
                </a:gridCol>
              </a:tblGrid>
              <a:tr h="241790">
                <a:tc gridSpan="2">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r>
                        <a:rPr kumimoji="0" lang="en-US" sz="1200" b="1"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Fractures </a:t>
                      </a:r>
                      <a:r>
                        <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which include:</a:t>
                      </a:r>
                    </a:p>
                  </a:txBody>
                  <a:tcPr marL="45720" marR="18415" marT="18288" marB="18288"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hMerge="1">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ct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b">
                    <a:lnL w="6350" cap="flat" cmpd="sng" algn="ctr">
                      <a:solidFill>
                        <a:schemeClr val="bg1"/>
                      </a:solidFill>
                      <a:prstDash val="solid"/>
                      <a:round/>
                      <a:headEnd type="none" w="med" len="med"/>
                      <a:tailEnd type="none" w="med" len="med"/>
                    </a:lnL>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89915273"/>
                  </a:ext>
                </a:extLst>
              </a:tr>
              <a:tr h="394902">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000" b="1" dirty="0">
                          <a:solidFill>
                            <a:srgbClr val="FFFFFF"/>
                          </a:solidFill>
                          <a:effectLst/>
                          <a:latin typeface="Arial" panose="020B0604020202020204" pitchFamily="34" charset="0"/>
                          <a:cs typeface="Arial" panose="020B0604020202020204" pitchFamily="34" charset="0"/>
                        </a:rPr>
                        <a:t>Non-Surgical </a:t>
                      </a:r>
                      <a:br>
                        <a:rPr lang="en-US" sz="1000" b="1" dirty="0">
                          <a:solidFill>
                            <a:srgbClr val="FFFFFF"/>
                          </a:solidFill>
                          <a:effectLst/>
                          <a:latin typeface="Arial" panose="020B0604020202020204" pitchFamily="34" charset="0"/>
                          <a:cs typeface="Arial" panose="020B0604020202020204" pitchFamily="34" charset="0"/>
                        </a:rPr>
                      </a:br>
                      <a:r>
                        <a:rPr lang="en-US" sz="1000" b="1" dirty="0">
                          <a:solidFill>
                            <a:srgbClr val="FFFFFF"/>
                          </a:solidFill>
                          <a:effectLst/>
                          <a:latin typeface="Arial" panose="020B0604020202020204" pitchFamily="34" charset="0"/>
                          <a:cs typeface="Arial" panose="020B0604020202020204" pitchFamily="34" charset="0"/>
                        </a:rPr>
                        <a:t>Repair</a:t>
                      </a:r>
                      <a:r>
                        <a:rPr lang="en-US" sz="1000" b="1" baseline="30000" dirty="0">
                          <a:solidFill>
                            <a:srgbClr val="FFFFFF"/>
                          </a:solidFill>
                          <a:effectLst/>
                          <a:latin typeface="Arial" panose="020B0604020202020204" pitchFamily="34" charset="0"/>
                          <a:cs typeface="Arial" panose="020B0604020202020204" pitchFamily="34" charset="0"/>
                        </a:rPr>
                        <a:t>4</a:t>
                      </a:r>
                      <a:r>
                        <a:rPr lang="en-US" sz="1000" b="1" dirty="0">
                          <a:solidFill>
                            <a:srgbClr val="FFFFFF"/>
                          </a:solidFill>
                          <a:effectLst/>
                          <a:latin typeface="Arial" panose="020B0604020202020204" pitchFamily="34" charset="0"/>
                          <a:cs typeface="Arial" panose="020B0604020202020204" pitchFamily="34" charset="0"/>
                        </a:rPr>
                        <a:t>/Surgical Repair</a:t>
                      </a:r>
                      <a:r>
                        <a:rPr lang="en-US" sz="1000" b="1" baseline="30000" dirty="0">
                          <a:solidFill>
                            <a:srgbClr val="FFFFFF"/>
                          </a:solidFill>
                          <a:effectLst/>
                          <a:latin typeface="Arial" panose="020B0604020202020204" pitchFamily="34" charset="0"/>
                          <a:cs typeface="Arial" panose="020B0604020202020204" pitchFamily="34" charset="0"/>
                        </a:rPr>
                        <a:t>5</a:t>
                      </a:r>
                    </a:p>
                  </a:txBody>
                  <a:tcPr marL="45720" marR="18415" marT="18288" marB="18288"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Essential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Premier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990215548"/>
                  </a:ext>
                </a:extLst>
              </a:tr>
              <a:tr h="224733">
                <a:tc>
                  <a:txBody>
                    <a:bodyPr/>
                    <a:lstStyle/>
                    <a:p>
                      <a:pPr marL="0" marR="0" algn="l">
                        <a:spcBef>
                          <a:spcPts val="0"/>
                        </a:spcBef>
                        <a:spcAft>
                          <a:spcPts val="0"/>
                        </a:spcAft>
                      </a:pPr>
                      <a:r>
                        <a:rPr lang="en-US" sz="1000" b="1" kern="1200" dirty="0">
                          <a:solidFill>
                            <a:srgbClr val="404040"/>
                          </a:solidFill>
                          <a:effectLst/>
                          <a:latin typeface="Arial" panose="020B0604020202020204" pitchFamily="34" charset="0"/>
                          <a:ea typeface="+mn-ea"/>
                          <a:cs typeface="Arial" panose="020B0604020202020204" pitchFamily="34" charset="0"/>
                        </a:rPr>
                        <a:t>Hip</a:t>
                      </a:r>
                    </a:p>
                  </a:txBody>
                  <a:tcPr marL="18415" marR="18415" marT="18415" marB="18415"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349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3,000 / 6,000</a:t>
                      </a:r>
                    </a:p>
                  </a:txBody>
                  <a:tcPr marL="45720" marR="73025" marT="43815"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222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6,000 / 12,000</a:t>
                      </a:r>
                    </a:p>
                  </a:txBody>
                  <a:tcPr marL="45720" marR="73025" marT="43815" marB="0">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528291634"/>
                  </a:ext>
                </a:extLst>
              </a:tr>
              <a:tr h="224733">
                <a:tc>
                  <a:txBody>
                    <a:bodyPr/>
                    <a:lstStyle/>
                    <a:p>
                      <a:pPr marL="0" marR="0" algn="l">
                        <a:spcBef>
                          <a:spcPts val="0"/>
                        </a:spcBef>
                        <a:spcAft>
                          <a:spcPts val="0"/>
                        </a:spcAft>
                      </a:pPr>
                      <a:r>
                        <a:rPr lang="en-US" sz="1000" b="1" kern="1200" dirty="0">
                          <a:solidFill>
                            <a:srgbClr val="404040"/>
                          </a:solidFill>
                          <a:effectLst/>
                          <a:latin typeface="Arial" panose="020B0604020202020204" pitchFamily="34" charset="0"/>
                          <a:ea typeface="+mn-ea"/>
                          <a:cs typeface="Arial" panose="020B0604020202020204" pitchFamily="34" charset="0"/>
                        </a:rPr>
                        <a:t>Leg</a:t>
                      </a:r>
                    </a:p>
                  </a:txBody>
                  <a:tcPr marL="18415" marR="18415" marT="18415" marB="18415"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286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2,500 / 5,000</a:t>
                      </a:r>
                    </a:p>
                  </a:txBody>
                  <a:tcPr marL="45720" marR="73025" marT="43815"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667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2,800 / 5,600</a:t>
                      </a:r>
                    </a:p>
                  </a:txBody>
                  <a:tcPr marL="45720" marR="73025" marT="43815" marB="0">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82893172"/>
                  </a:ext>
                </a:extLst>
              </a:tr>
              <a:tr h="224733">
                <a:tc>
                  <a:txBody>
                    <a:bodyPr/>
                    <a:lstStyle/>
                    <a:p>
                      <a:pPr marL="0" marR="0" algn="l">
                        <a:spcBef>
                          <a:spcPts val="0"/>
                        </a:spcBef>
                        <a:spcAft>
                          <a:spcPts val="0"/>
                        </a:spcAft>
                      </a:pPr>
                      <a:r>
                        <a:rPr lang="en-US" sz="1000" b="1" kern="1200" dirty="0">
                          <a:solidFill>
                            <a:srgbClr val="404040"/>
                          </a:solidFill>
                          <a:effectLst/>
                          <a:latin typeface="Arial" panose="020B0604020202020204" pitchFamily="34" charset="0"/>
                          <a:ea typeface="+mn-ea"/>
                          <a:cs typeface="Arial" panose="020B0604020202020204" pitchFamily="34" charset="0"/>
                        </a:rPr>
                        <a:t>Ankle</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1,800 / 3,600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286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2,500 / 5,000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222409491"/>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Heel</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1,800 / 3,600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286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2,500 / 5,000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051797987"/>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Kneecap</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1,800 / 3,600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286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2,500 / 5,000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98485991"/>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Foot (excluding toes, heel)</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1,800 / 3,600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286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2,500 / 5,000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043055105"/>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Upper arm</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2,100 / 4,200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349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2,750 / 5,500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241369438"/>
                  </a:ext>
                </a:extLst>
              </a:tr>
              <a:tr h="224733">
                <a:tc>
                  <a:txBody>
                    <a:bodyPr/>
                    <a:lstStyle/>
                    <a:p>
                      <a:pPr marL="0" marR="0" algn="l">
                        <a:spcBef>
                          <a:spcPts val="0"/>
                        </a:spcBef>
                        <a:spcAft>
                          <a:spcPts val="0"/>
                        </a:spcAft>
                      </a:pPr>
                      <a:r>
                        <a:rPr lang="en-US" sz="1000" b="1" kern="1200" dirty="0">
                          <a:solidFill>
                            <a:srgbClr val="404040"/>
                          </a:solidFill>
                          <a:effectLst/>
                          <a:latin typeface="Arial" panose="020B0604020202020204" pitchFamily="34" charset="0"/>
                          <a:ea typeface="+mn-ea"/>
                          <a:cs typeface="Arial" panose="020B0604020202020204" pitchFamily="34" charset="0"/>
                        </a:rPr>
                        <a:t>Forearm, hand, wrist (except fingers)</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1,800 / 3,600</a:t>
                      </a:r>
                    </a:p>
                  </a:txBody>
                  <a:tcPr marL="45720" marR="7302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286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2,500 / 5,000</a:t>
                      </a:r>
                    </a:p>
                  </a:txBody>
                  <a:tcPr marL="45720" marR="7302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2666466318"/>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Finger, Toe</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67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240 / 480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349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400 / 800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700308387"/>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Vertebral body</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476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3,360 / 6,720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540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4,200 / 8,400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031168062"/>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Vertebral processes</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222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1,440 / 2,880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286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2,000 / 4,000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778476337"/>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Pelvis (except coccyx)</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3,200 / 6,400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222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4,000 / 8,000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072008645"/>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Coccyx</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349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400 / 800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159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500 / 1,000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2559862486"/>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Bones of the face (except nose)</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1,200 / 2,400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5400" marR="0"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1,400 / 2,800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2210498894"/>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Nose</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1905"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600 / 1,200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4445"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750 / 1,500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2058271084"/>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Upper jaw</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4445"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1,500 / 3,000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381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1,750 / 3,500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839458613"/>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Lower jaw</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508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1,440 / 2,880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4445"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2,000 / 4,000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421053357"/>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Collarbone</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508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1,440 / 2,880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4445"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2,000 / 4,000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501425279"/>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Rib </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381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400 / 800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1905"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600 / 1,200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160924410"/>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Skull – Simple (except bones of the face)</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127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1,400 / 2,800</a:t>
                      </a:r>
                    </a:p>
                  </a:txBody>
                  <a:tcPr marL="45720" marR="4635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381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1,750 / 3,500</a:t>
                      </a:r>
                    </a:p>
                  </a:txBody>
                  <a:tcPr marL="45720" marR="4635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634136861"/>
                  </a:ext>
                </a:extLst>
              </a:tr>
              <a:tr h="224733">
                <a:tc>
                  <a:txBody>
                    <a:bodyPr/>
                    <a:lstStyle/>
                    <a:p>
                      <a:pPr marL="0" marR="0" algn="l">
                        <a:spcBef>
                          <a:spcPts val="0"/>
                        </a:spcBef>
                        <a:spcAft>
                          <a:spcPts val="0"/>
                        </a:spcAft>
                      </a:pPr>
                      <a:r>
                        <a:rPr lang="en-US" sz="1000" b="1" kern="1200" dirty="0">
                          <a:solidFill>
                            <a:srgbClr val="404040"/>
                          </a:solidFill>
                          <a:effectLst/>
                          <a:latin typeface="Arial" panose="020B0604020202020204" pitchFamily="34" charset="0"/>
                          <a:ea typeface="+mn-ea"/>
                          <a:cs typeface="Arial" panose="020B0604020202020204" pitchFamily="34" charset="0"/>
                        </a:rPr>
                        <a:t>Skull – Depressed (except bones of face)</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381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3,000 / 6,000</a:t>
                      </a:r>
                    </a:p>
                  </a:txBody>
                  <a:tcPr marL="45720" marR="4635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1905"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5,000 / 10,000</a:t>
                      </a:r>
                    </a:p>
                  </a:txBody>
                  <a:tcPr marL="45720" marR="4635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213678646"/>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Sternum</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4445"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360 / 720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508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500 / 1,000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404524225"/>
                  </a:ext>
                </a:extLst>
              </a:tr>
              <a:tr h="224733">
                <a:tc>
                  <a:txBody>
                    <a:bodyPr/>
                    <a:lstStyle/>
                    <a:p>
                      <a:pPr marL="0" marR="0" algn="l">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Shoulder blade</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635"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1,800 / 3,600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3810"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2,500 / 5,000</a:t>
                      </a:r>
                    </a:p>
                  </a:txBody>
                  <a:tcPr marL="45720" marR="4635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565566125"/>
                  </a:ext>
                </a:extLst>
              </a:tr>
              <a:tr h="224733">
                <a:tc>
                  <a:txBody>
                    <a:bodyPr/>
                    <a:lstStyle/>
                    <a:p>
                      <a:pPr marL="0" marR="0" algn="l">
                        <a:spcBef>
                          <a:spcPts val="0"/>
                        </a:spcBef>
                        <a:spcAft>
                          <a:spcPts val="0"/>
                        </a:spcAft>
                      </a:pPr>
                      <a:r>
                        <a:rPr lang="en-US" sz="1000" b="1" kern="1200" dirty="0">
                          <a:solidFill>
                            <a:srgbClr val="404040"/>
                          </a:solidFill>
                          <a:effectLst/>
                          <a:latin typeface="Arial" panose="020B0604020202020204" pitchFamily="34" charset="0"/>
                          <a:ea typeface="+mn-ea"/>
                          <a:cs typeface="Arial" panose="020B0604020202020204" pitchFamily="34" charset="0"/>
                        </a:rPr>
                        <a:t>Chip Fractures</a:t>
                      </a:r>
                    </a:p>
                  </a:txBody>
                  <a:tcPr marL="18415" marR="18415" marT="18415" marB="18415"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 of the Non-Surgical Repair</a:t>
                      </a:r>
                      <a:endParaRPr lang="en-US" sz="1000" b="1"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000" b="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 of the Non-Surgical Repair</a:t>
                      </a:r>
                      <a:endParaRPr lang="en-US" sz="1000" b="1"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594201316"/>
                  </a:ext>
                </a:extLst>
              </a:tr>
            </a:tbl>
          </a:graphicData>
        </a:graphic>
      </p:graphicFrame>
      <p:graphicFrame>
        <p:nvGraphicFramePr>
          <p:cNvPr id="5" name="Table 4">
            <a:extLst>
              <a:ext uri="{FF2B5EF4-FFF2-40B4-BE49-F238E27FC236}">
                <a16:creationId xmlns:a16="http://schemas.microsoft.com/office/drawing/2014/main" id="{84911EDF-596F-2F41-5892-DACC4C439BBE}"/>
              </a:ext>
            </a:extLst>
          </p:cNvPr>
          <p:cNvGraphicFramePr>
            <a:graphicFrameLocks noGrp="1"/>
          </p:cNvGraphicFramePr>
          <p:nvPr>
            <p:extLst>
              <p:ext uri="{D42A27DB-BD31-4B8C-83A1-F6EECF244321}">
                <p14:modId xmlns:p14="http://schemas.microsoft.com/office/powerpoint/2010/main" val="1863723854"/>
              </p:ext>
            </p:extLst>
          </p:nvPr>
        </p:nvGraphicFramePr>
        <p:xfrm>
          <a:off x="361950" y="244695"/>
          <a:ext cx="7048490" cy="3354330"/>
        </p:xfrm>
        <a:graphic>
          <a:graphicData uri="http://schemas.openxmlformats.org/drawingml/2006/table">
            <a:tbl>
              <a:tblPr firstRow="1" firstCol="1" bandRow="1">
                <a:tableStyleId>{21E4AEA4-8DFA-4A89-87EB-49C32662AFE0}</a:tableStyleId>
              </a:tblPr>
              <a:tblGrid>
                <a:gridCol w="4041498">
                  <a:extLst>
                    <a:ext uri="{9D8B030D-6E8A-4147-A177-3AD203B41FA5}">
                      <a16:colId xmlns:a16="http://schemas.microsoft.com/office/drawing/2014/main" val="2758029379"/>
                    </a:ext>
                  </a:extLst>
                </a:gridCol>
                <a:gridCol w="1503496">
                  <a:extLst>
                    <a:ext uri="{9D8B030D-6E8A-4147-A177-3AD203B41FA5}">
                      <a16:colId xmlns:a16="http://schemas.microsoft.com/office/drawing/2014/main" val="1978537476"/>
                    </a:ext>
                  </a:extLst>
                </a:gridCol>
                <a:gridCol w="1503496">
                  <a:extLst>
                    <a:ext uri="{9D8B030D-6E8A-4147-A177-3AD203B41FA5}">
                      <a16:colId xmlns:a16="http://schemas.microsoft.com/office/drawing/2014/main" val="3747938712"/>
                    </a:ext>
                  </a:extLst>
                </a:gridCol>
              </a:tblGrid>
              <a:tr h="265692">
                <a:tc gridSpan="2">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r>
                        <a:rPr kumimoji="0" lang="en-US" sz="1200" b="1"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Dislocations </a:t>
                      </a:r>
                      <a:r>
                        <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which include:</a:t>
                      </a:r>
                    </a:p>
                  </a:txBody>
                  <a:tcPr marL="45720" marR="18415" marT="18288" marB="18288"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hMerge="1">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ct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b">
                    <a:lnL w="6350" cap="flat" cmpd="sng" algn="ctr">
                      <a:solidFill>
                        <a:schemeClr val="bg1"/>
                      </a:solidFill>
                      <a:prstDash val="solid"/>
                      <a:round/>
                      <a:headEnd type="none" w="med" len="med"/>
                      <a:tailEnd type="none" w="med" len="med"/>
                    </a:lnL>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89915273"/>
                  </a:ext>
                </a:extLst>
              </a:tr>
              <a:tr h="366868">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000" b="1" dirty="0">
                          <a:solidFill>
                            <a:srgbClr val="FFFFFF"/>
                          </a:solidFill>
                          <a:effectLst/>
                          <a:latin typeface="Arial" panose="020B0604020202020204" pitchFamily="34" charset="0"/>
                          <a:cs typeface="Arial" panose="020B0604020202020204" pitchFamily="34" charset="0"/>
                        </a:rPr>
                        <a:t>Complete</a:t>
                      </a:r>
                      <a:r>
                        <a:rPr lang="en-US" sz="1000" b="1" baseline="30000" dirty="0">
                          <a:solidFill>
                            <a:srgbClr val="FFFFFF"/>
                          </a:solidFill>
                          <a:effectLst/>
                          <a:latin typeface="Arial" panose="020B0604020202020204" pitchFamily="34" charset="0"/>
                          <a:cs typeface="Arial" panose="020B0604020202020204" pitchFamily="34" charset="0"/>
                        </a:rPr>
                        <a:t>2</a:t>
                      </a:r>
                      <a:r>
                        <a:rPr lang="en-US" sz="1000" b="1" dirty="0">
                          <a:solidFill>
                            <a:srgbClr val="FFFFFF"/>
                          </a:solidFill>
                          <a:effectLst/>
                          <a:latin typeface="Arial" panose="020B0604020202020204" pitchFamily="34" charset="0"/>
                          <a:cs typeface="Arial" panose="020B0604020202020204" pitchFamily="34" charset="0"/>
                        </a:rPr>
                        <a:t>/Complete Requiring Surgical Repair</a:t>
                      </a:r>
                      <a:r>
                        <a:rPr lang="en-US" sz="1000" b="1" baseline="30000" dirty="0">
                          <a:solidFill>
                            <a:srgbClr val="FFFFFF"/>
                          </a:solidFill>
                          <a:effectLst/>
                          <a:latin typeface="Arial" panose="020B0604020202020204" pitchFamily="34" charset="0"/>
                          <a:cs typeface="Arial" panose="020B0604020202020204" pitchFamily="34" charset="0"/>
                        </a:rPr>
                        <a:t>3</a:t>
                      </a:r>
                    </a:p>
                  </a:txBody>
                  <a:tcPr marL="45720" marR="18415" marT="18288" marB="18288"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Essential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Premier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990215548"/>
                  </a:ext>
                </a:extLst>
              </a:tr>
              <a:tr h="238014">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Hip Joint</a:t>
                      </a:r>
                    </a:p>
                  </a:txBody>
                  <a:tcPr marL="45720" marR="73025" marT="43815"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159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3,850 / 7,700</a:t>
                      </a:r>
                    </a:p>
                  </a:txBody>
                  <a:tcPr marL="45720" marR="73025" marT="43815"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476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5,000 / 10,000</a:t>
                      </a:r>
                    </a:p>
                  </a:txBody>
                  <a:tcPr marL="45720" marR="73025" marT="43815" marB="0">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528291634"/>
                  </a:ext>
                </a:extLst>
              </a:tr>
              <a:tr h="238014">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Knee</a:t>
                      </a:r>
                    </a:p>
                  </a:txBody>
                  <a:tcPr marL="45720" marR="73025" marT="43815" marB="0">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540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2,400 / 4,800</a:t>
                      </a:r>
                    </a:p>
                  </a:txBody>
                  <a:tcPr marL="45720" marR="73025" marT="43815"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349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3,000 / 6,000</a:t>
                      </a:r>
                    </a:p>
                  </a:txBody>
                  <a:tcPr marL="45720" marR="73025" marT="43815" marB="0">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82893172"/>
                  </a:ext>
                </a:extLst>
              </a:tr>
              <a:tr h="238014">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Ankle or foot bone(s) (other than toes)</a:t>
                      </a:r>
                    </a:p>
                  </a:txBody>
                  <a:tcPr marL="45720" marR="7302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222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1,500 / 3,000</a:t>
                      </a:r>
                    </a:p>
                  </a:txBody>
                  <a:tcPr marL="45720" marR="7302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60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1,800 / 3,600</a:t>
                      </a:r>
                    </a:p>
                  </a:txBody>
                  <a:tcPr marL="45720" marR="73025" marT="43815"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222409491"/>
                  </a:ext>
                </a:extLst>
              </a:tr>
              <a:tr h="238014">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Shoulder</a:t>
                      </a:r>
                    </a:p>
                  </a:txBody>
                  <a:tcPr marL="45720" marR="7302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1,600 / 3,200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5400"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2,200 / 4,400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051797987"/>
                  </a:ext>
                </a:extLst>
              </a:tr>
              <a:tr h="238014">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Elbow</a:t>
                      </a:r>
                    </a:p>
                  </a:txBody>
                  <a:tcPr marL="45720" marR="7302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1,100 / 2,200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222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1,500 / 3,000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98485991"/>
                  </a:ext>
                </a:extLst>
              </a:tr>
              <a:tr h="238014">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Wrist</a:t>
                      </a:r>
                    </a:p>
                  </a:txBody>
                  <a:tcPr marL="45720" marR="7302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1,100 / 2,200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222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1,500 / 3,000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69190402"/>
                  </a:ext>
                </a:extLst>
              </a:tr>
              <a:tr h="238014">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Finger / toe</a:t>
                      </a:r>
                    </a:p>
                  </a:txBody>
                  <a:tcPr marL="45720" marR="7302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476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275 / 550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476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350 / 700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179451605"/>
                  </a:ext>
                </a:extLst>
              </a:tr>
              <a:tr h="238014">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Hand bone(s) (other than fingers)</a:t>
                      </a:r>
                    </a:p>
                  </a:txBody>
                  <a:tcPr marL="45720" marR="7302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1,100 / 2,200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222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1,500 / 3,000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199022988"/>
                  </a:ext>
                </a:extLst>
              </a:tr>
              <a:tr h="238014">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Lower jaw</a:t>
                      </a:r>
                    </a:p>
                  </a:txBody>
                  <a:tcPr marL="45720" marR="7302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1,100 / 2,200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2225" marR="0" indent="0" algn="ctr">
                        <a:lnSpc>
                          <a:spcPct val="107000"/>
                        </a:lnSpc>
                        <a:spcBef>
                          <a:spcPts val="0"/>
                        </a:spcBef>
                        <a:spcAft>
                          <a:spcPts val="0"/>
                        </a:spcAft>
                      </a:pPr>
                      <a:r>
                        <a:rPr lang="en-US" sz="1000" b="0"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1,500 / 3,000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518018192"/>
                  </a:ext>
                </a:extLst>
              </a:tr>
              <a:tr h="238014">
                <a:tc>
                  <a:txBody>
                    <a:bodyPr/>
                    <a:lstStyle/>
                    <a:p>
                      <a:pPr marL="0" marR="0" indent="0" algn="l">
                        <a:lnSpc>
                          <a:spcPct val="107000"/>
                        </a:lnSpc>
                        <a:spcBef>
                          <a:spcPts val="0"/>
                        </a:spcBef>
                        <a:spcAft>
                          <a:spcPts val="0"/>
                        </a:spcAft>
                      </a:pPr>
                      <a:r>
                        <a:rPr lang="en-US" sz="1000" b="1" kern="1200">
                          <a:solidFill>
                            <a:srgbClr val="404040"/>
                          </a:solidFill>
                          <a:effectLst/>
                          <a:latin typeface="Arial" panose="020B0604020202020204" pitchFamily="34" charset="0"/>
                          <a:ea typeface="+mn-ea"/>
                          <a:cs typeface="Arial" panose="020B0604020202020204" pitchFamily="34" charset="0"/>
                        </a:rPr>
                        <a:t>Collarbone</a:t>
                      </a:r>
                    </a:p>
                  </a:txBody>
                  <a:tcPr marL="45720" marR="7302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26035" marR="0"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1,100 / 2,200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22225" marR="0" indent="0" algn="ctr">
                        <a:lnSpc>
                          <a:spcPct val="107000"/>
                        </a:lnSpc>
                        <a:spcBef>
                          <a:spcPts val="0"/>
                        </a:spcBef>
                        <a:spcAft>
                          <a:spcPts val="0"/>
                        </a:spcAft>
                      </a:pPr>
                      <a:r>
                        <a:rPr lang="en-US" sz="1000" b="0"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1,500 / 3,000</a:t>
                      </a:r>
                    </a:p>
                  </a:txBody>
                  <a:tcPr marL="45720" marR="73025" marT="43815" marB="0">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703777700"/>
                  </a:ext>
                </a:extLst>
              </a:tr>
              <a:tr h="238014">
                <a:tc>
                  <a:txBody>
                    <a:bodyPr/>
                    <a:lstStyle/>
                    <a:p>
                      <a:pPr marL="0" marR="0" indent="0" algn="l">
                        <a:lnSpc>
                          <a:spcPct val="107000"/>
                        </a:lnSpc>
                        <a:spcBef>
                          <a:spcPts val="0"/>
                        </a:spcBef>
                        <a:spcAft>
                          <a:spcPts val="0"/>
                        </a:spcAft>
                      </a:pPr>
                      <a:r>
                        <a:rPr lang="en-US" sz="1000" b="1" kern="1200" dirty="0">
                          <a:solidFill>
                            <a:srgbClr val="404040"/>
                          </a:solidFill>
                          <a:effectLst/>
                          <a:latin typeface="Arial" panose="020B0604020202020204" pitchFamily="34" charset="0"/>
                          <a:ea typeface="+mn-ea"/>
                          <a:cs typeface="Arial" panose="020B0604020202020204" pitchFamily="34" charset="0"/>
                        </a:rPr>
                        <a:t>Incomplete dislocations</a:t>
                      </a:r>
                    </a:p>
                  </a:txBody>
                  <a:tcPr marL="45720" marR="73025" marT="43815" marB="0">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 of the complete amount</a:t>
                      </a:r>
                      <a:endParaRPr lang="en-US" sz="1000" b="1"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000" b="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 of the complete amount</a:t>
                      </a:r>
                      <a:endParaRPr lang="en-US" sz="1000" b="1"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760460706"/>
                  </a:ext>
                </a:extLst>
              </a:tr>
            </a:tbl>
          </a:graphicData>
        </a:graphic>
      </p:graphicFrame>
    </p:spTree>
    <p:extLst>
      <p:ext uri="{BB962C8B-B14F-4D97-AF65-F5344CB8AC3E}">
        <p14:creationId xmlns:p14="http://schemas.microsoft.com/office/powerpoint/2010/main" val="3232434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3BAC1835-2CC7-0DE8-BB29-3C0BFF54077C}"/>
              </a:ext>
            </a:extLst>
          </p:cNvPr>
          <p:cNvGraphicFramePr>
            <a:graphicFrameLocks noGrp="1"/>
          </p:cNvGraphicFramePr>
          <p:nvPr>
            <p:extLst>
              <p:ext uri="{D42A27DB-BD31-4B8C-83A1-F6EECF244321}">
                <p14:modId xmlns:p14="http://schemas.microsoft.com/office/powerpoint/2010/main" val="2580737252"/>
              </p:ext>
            </p:extLst>
          </p:nvPr>
        </p:nvGraphicFramePr>
        <p:xfrm>
          <a:off x="361951" y="248750"/>
          <a:ext cx="7048500" cy="2434556"/>
        </p:xfrm>
        <a:graphic>
          <a:graphicData uri="http://schemas.openxmlformats.org/drawingml/2006/table">
            <a:tbl>
              <a:tblPr firstRow="1" firstCol="1" bandRow="1">
                <a:tableStyleId>{21E4AEA4-8DFA-4A89-87EB-49C32662AFE0}</a:tableStyleId>
              </a:tblPr>
              <a:tblGrid>
                <a:gridCol w="3931018">
                  <a:extLst>
                    <a:ext uri="{9D8B030D-6E8A-4147-A177-3AD203B41FA5}">
                      <a16:colId xmlns:a16="http://schemas.microsoft.com/office/drawing/2014/main" val="2758029379"/>
                    </a:ext>
                  </a:extLst>
                </a:gridCol>
                <a:gridCol w="1558741">
                  <a:extLst>
                    <a:ext uri="{9D8B030D-6E8A-4147-A177-3AD203B41FA5}">
                      <a16:colId xmlns:a16="http://schemas.microsoft.com/office/drawing/2014/main" val="1978537476"/>
                    </a:ext>
                  </a:extLst>
                </a:gridCol>
                <a:gridCol w="1558741">
                  <a:extLst>
                    <a:ext uri="{9D8B030D-6E8A-4147-A177-3AD203B41FA5}">
                      <a16:colId xmlns:a16="http://schemas.microsoft.com/office/drawing/2014/main" val="2457393186"/>
                    </a:ext>
                  </a:extLst>
                </a:gridCol>
              </a:tblGrid>
              <a:tr h="241790">
                <a:tc gridSpan="2">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r>
                        <a:rPr kumimoji="0" lang="en-US" sz="1200" b="1"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Accidental Death Benefits </a:t>
                      </a:r>
                      <a:r>
                        <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which include:</a:t>
                      </a:r>
                    </a:p>
                  </a:txBody>
                  <a:tcPr marL="45720" marR="18415" marT="18288" marB="18288"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hMerge="1">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ct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b">
                    <a:lnL w="6350" cap="flat" cmpd="sng" algn="ctr">
                      <a:solidFill>
                        <a:schemeClr val="bg1"/>
                      </a:solidFill>
                      <a:prstDash val="solid"/>
                      <a:round/>
                      <a:headEnd type="none" w="med" len="med"/>
                      <a:tailEnd type="none" w="med" len="med"/>
                    </a:lnL>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89915273"/>
                  </a:ext>
                </a:extLst>
              </a:tr>
              <a:tr h="394902">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endParaRPr lang="en-US" sz="1000" b="1" baseline="30000" dirty="0">
                        <a:solidFill>
                          <a:srgbClr val="FFFFFF"/>
                        </a:solidFill>
                        <a:effectLst/>
                        <a:latin typeface="Arial" panose="020B0604020202020204" pitchFamily="34" charset="0"/>
                        <a:cs typeface="Arial" panose="020B0604020202020204" pitchFamily="34" charset="0"/>
                      </a:endParaRPr>
                    </a:p>
                  </a:txBody>
                  <a:tcPr marL="45720" marR="18415" marT="18288" marB="18288"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Essential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Premier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990215548"/>
                  </a:ext>
                </a:extLst>
              </a:tr>
              <a:tr h="224733">
                <a:tc gridSpan="3">
                  <a:txBody>
                    <a:bodyPr/>
                    <a:lstStyle/>
                    <a:p>
                      <a:pPr marL="45720" marR="0" algn="l">
                        <a:lnSpc>
                          <a:spcPct val="105000"/>
                        </a:lnSpc>
                        <a:spcBef>
                          <a:spcPts val="0"/>
                        </a:spcBef>
                        <a:spcAft>
                          <a:spcPts val="0"/>
                        </a:spcAft>
                      </a:pPr>
                      <a:r>
                        <a:rPr lang="en-US" sz="1000" b="1" dirty="0">
                          <a:solidFill>
                            <a:srgbClr val="404040"/>
                          </a:solidFill>
                          <a:effectLst/>
                          <a:latin typeface="Arial" panose="020B0604020202020204" pitchFamily="34" charset="0"/>
                          <a:ea typeface="Arial" panose="020B0604020202020204" pitchFamily="34" charset="0"/>
                          <a:cs typeface="Arial" panose="020B0604020202020204" pitchFamily="34" charset="0"/>
                        </a:rPr>
                        <a:t>Common Carrier</a:t>
                      </a:r>
                    </a:p>
                  </a:txBody>
                  <a:tcPr marL="45720" marR="0" marT="18288" marB="18288" anchor="ctr">
                    <a:lnL w="1270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hMerge="1">
                  <a:txBody>
                    <a:bodyPr/>
                    <a:lstStyle/>
                    <a:p>
                      <a:pPr marL="0" marR="0" lvl="0" indent="0" algn="ctr" defTabSz="777240" rtl="0" eaLnBrk="1" fontAlgn="auto" latinLnBrk="0" hangingPunct="1">
                        <a:lnSpc>
                          <a:spcPct val="105000"/>
                        </a:lnSpc>
                        <a:spcBef>
                          <a:spcPts val="200"/>
                        </a:spcBef>
                        <a:spcAft>
                          <a:spcPts val="200"/>
                        </a:spcAft>
                        <a:buClrTx/>
                        <a:buSzTx/>
                        <a:buFontTx/>
                        <a:buNone/>
                        <a:tabLst/>
                        <a:defRPr/>
                      </a:pPr>
                      <a:endParaRPr kumimoji="0" lang="en-US" sz="1000" b="0" i="0" u="none" strike="noStrike" kern="1200" cap="none" spc="0" normalizeH="0" baseline="0" noProof="0" dirty="0">
                        <a:ln>
                          <a:noFill/>
                        </a:ln>
                        <a:solidFill>
                          <a:srgbClr val="000000">
                            <a:lumMod val="75000"/>
                            <a:lumOff val="25000"/>
                          </a:srgbClr>
                        </a:solidFill>
                        <a:effectLst/>
                        <a:uLnTx/>
                        <a:uFillTx/>
                        <a:latin typeface="Arial" panose="020B0604020202020204" pitchFamily="34" charset="0"/>
                        <a:ea typeface="Times New Roman" panose="02020603050405020304" pitchFamily="18" charset="0"/>
                        <a:cs typeface="+mn-cs"/>
                      </a:endParaRPr>
                    </a:p>
                  </a:txBody>
                  <a:tcPr marL="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hMerge="1">
                  <a:txBody>
                    <a:bodyPr/>
                    <a:lstStyle/>
                    <a:p>
                      <a:pPr marL="0" marR="0" lvl="0" indent="0" algn="ctr" defTabSz="777240" rtl="0" eaLnBrk="1" fontAlgn="auto" latinLnBrk="0" hangingPunct="1">
                        <a:lnSpc>
                          <a:spcPct val="105000"/>
                        </a:lnSpc>
                        <a:spcBef>
                          <a:spcPts val="200"/>
                        </a:spcBef>
                        <a:spcAft>
                          <a:spcPts val="200"/>
                        </a:spcAft>
                        <a:buClrTx/>
                        <a:buSzTx/>
                        <a:buFontTx/>
                        <a:buNone/>
                        <a:tabLst/>
                        <a:defRPr/>
                      </a:pPr>
                      <a:endParaRPr kumimoji="0" lang="en-US" sz="1000" b="0" i="0" u="none" strike="noStrike" kern="1200" cap="none" spc="0" normalizeH="0" baseline="0" noProof="0" dirty="0">
                        <a:ln>
                          <a:noFill/>
                        </a:ln>
                        <a:solidFill>
                          <a:srgbClr val="000000">
                            <a:lumMod val="75000"/>
                            <a:lumOff val="25000"/>
                          </a:srgbClr>
                        </a:solidFill>
                        <a:effectLst/>
                        <a:uLnTx/>
                        <a:uFillTx/>
                        <a:latin typeface="Arial" panose="020B0604020202020204" pitchFamily="34" charset="0"/>
                        <a:ea typeface="Times New Roman" panose="02020603050405020304" pitchFamily="18" charset="0"/>
                        <a:cs typeface="+mn-cs"/>
                      </a:endParaRPr>
                    </a:p>
                  </a:txBody>
                  <a:tcPr marL="0" marR="68580" marT="0" marB="0" anchor="ctr">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528291634"/>
                  </a:ext>
                </a:extLst>
              </a:tr>
              <a:tr h="22473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0" dirty="0">
                          <a:solidFill>
                            <a:srgbClr val="404040"/>
                          </a:solidFill>
                          <a:effectLst/>
                          <a:latin typeface="Arial" panose="020B0604020202020204" pitchFamily="34" charset="0"/>
                          <a:cs typeface="Arial" panose="020B0604020202020204" pitchFamily="34" charset="0"/>
                        </a:rPr>
                        <a:t>Employee</a:t>
                      </a:r>
                    </a:p>
                  </a:txBody>
                  <a:tcPr marL="45720" marR="0" marT="18288" marB="18288"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$65,000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$100,000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82893172"/>
                  </a:ext>
                </a:extLst>
              </a:tr>
              <a:tr h="22473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0" dirty="0">
                          <a:solidFill>
                            <a:srgbClr val="404040"/>
                          </a:solidFill>
                          <a:effectLst/>
                          <a:latin typeface="Arial" panose="020B0604020202020204" pitchFamily="34" charset="0"/>
                          <a:ea typeface="Arial" panose="020B0604020202020204" pitchFamily="34" charset="0"/>
                          <a:cs typeface="Arial" panose="020B0604020202020204" pitchFamily="34" charset="0"/>
                        </a:rPr>
                        <a:t>Spouse</a:t>
                      </a:r>
                    </a:p>
                  </a:txBody>
                  <a:tcPr marL="45720" marR="0" marT="18288" marB="18288"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$30,000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$50,000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222409491"/>
                  </a:ext>
                </a:extLst>
              </a:tr>
              <a:tr h="22473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0" dirty="0">
                          <a:solidFill>
                            <a:srgbClr val="404040"/>
                          </a:solidFill>
                          <a:effectLst/>
                          <a:latin typeface="Arial" panose="020B0604020202020204" pitchFamily="34" charset="0"/>
                          <a:ea typeface="Arial" panose="020B0604020202020204" pitchFamily="34" charset="0"/>
                          <a:cs typeface="Arial" panose="020B0604020202020204" pitchFamily="34" charset="0"/>
                        </a:rPr>
                        <a:t>Child</a:t>
                      </a:r>
                    </a:p>
                  </a:txBody>
                  <a:tcPr marL="45720" marR="0" marT="18288" marB="18288"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$15,000</a:t>
                      </a:r>
                      <a:endParaRPr lang="en-US" sz="1000" b="1"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a:spcBef>
                          <a:spcPts val="0"/>
                        </a:spcBef>
                        <a:spcAft>
                          <a:spcPts val="0"/>
                        </a:spcAft>
                      </a:pPr>
                      <a:r>
                        <a:rPr lang="en-US" sz="1000" b="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$25,000</a:t>
                      </a:r>
                      <a:endParaRPr lang="en-US" sz="1000" b="1"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051797987"/>
                  </a:ext>
                </a:extLst>
              </a:tr>
              <a:tr h="224733">
                <a:tc gridSpan="3">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dirty="0">
                          <a:solidFill>
                            <a:srgbClr val="404040"/>
                          </a:solidFill>
                          <a:effectLst/>
                          <a:latin typeface="Arial" panose="020B0604020202020204" pitchFamily="34" charset="0"/>
                          <a:ea typeface="Arial" panose="020B0604020202020204" pitchFamily="34" charset="0"/>
                          <a:cs typeface="Arial" panose="020B0604020202020204" pitchFamily="34" charset="0"/>
                        </a:rPr>
                        <a:t>Other Accidental Death</a:t>
                      </a:r>
                      <a:r>
                        <a:rPr lang="en-US" sz="1000" b="0" dirty="0">
                          <a:solidFill>
                            <a:srgbClr val="404040"/>
                          </a:solidFill>
                          <a:effectLst/>
                          <a:latin typeface="Arial" panose="020B0604020202020204" pitchFamily="34" charset="0"/>
                          <a:cs typeface="Arial" panose="020B0604020202020204" pitchFamily="34" charset="0"/>
                        </a:rPr>
                        <a:t> </a:t>
                      </a:r>
                      <a:endParaRPr lang="en-US" sz="1000" b="1" dirty="0">
                        <a:solidFill>
                          <a:srgbClr val="404040"/>
                        </a:solidFill>
                        <a:effectLst/>
                        <a:latin typeface="Arial" panose="020B0604020202020204" pitchFamily="34" charset="0"/>
                        <a:cs typeface="Times New Roman" panose="02020603050405020304" pitchFamily="18" charset="0"/>
                      </a:endParaRPr>
                    </a:p>
                  </a:txBody>
                  <a:tcPr marL="45720" marR="0" marT="18288" marB="18288"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hMerge="1">
                  <a:txBody>
                    <a:bodyPr/>
                    <a:lstStyle/>
                    <a:p>
                      <a:pPr marL="0" marR="0" algn="ctr">
                        <a:spcBef>
                          <a:spcPts val="0"/>
                        </a:spcBef>
                        <a:spcAft>
                          <a:spcPts val="0"/>
                        </a:spcAft>
                      </a:pPr>
                      <a:r>
                        <a:rPr lang="en-US" sz="1000" b="0" dirty="0">
                          <a:solidFill>
                            <a:srgbClr val="525252"/>
                          </a:solidFill>
                          <a:effectLst/>
                          <a:latin typeface="Arial" panose="020B0604020202020204" pitchFamily="34" charset="0"/>
                          <a:ea typeface="Times New Roman" panose="02020603050405020304" pitchFamily="18" charset="0"/>
                          <a:cs typeface="Arial" panose="020B0604020202020204" pitchFamily="34" charset="0"/>
                        </a:rPr>
                        <a:t> </a:t>
                      </a:r>
                      <a:endParaRPr lang="en-US" sz="1000" b="1"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hMerge="1">
                  <a:txBody>
                    <a:bodyPr/>
                    <a:lstStyle/>
                    <a:p>
                      <a:pPr marL="0" marR="0" algn="ctr">
                        <a:spcBef>
                          <a:spcPts val="0"/>
                        </a:spcBef>
                        <a:spcAft>
                          <a:spcPts val="0"/>
                        </a:spcAft>
                      </a:pPr>
                      <a:endParaRPr lang="en-US" sz="1000" b="1" dirty="0">
                        <a:solidFill>
                          <a:srgbClr val="525252"/>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98485991"/>
                  </a:ext>
                </a:extLst>
              </a:tr>
              <a:tr h="22473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0" dirty="0">
                          <a:solidFill>
                            <a:srgbClr val="404040"/>
                          </a:solidFill>
                          <a:effectLst/>
                          <a:latin typeface="Arial" panose="020B0604020202020204" pitchFamily="34" charset="0"/>
                          <a:ea typeface="Arial" panose="020B0604020202020204" pitchFamily="34" charset="0"/>
                          <a:cs typeface="Arial" panose="020B0604020202020204" pitchFamily="34" charset="0"/>
                        </a:rPr>
                        <a:t>Employee</a:t>
                      </a:r>
                    </a:p>
                  </a:txBody>
                  <a:tcPr marL="45720" marR="0" marT="18288" marB="18288"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$30,000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$50,000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13601218"/>
                  </a:ext>
                </a:extLst>
              </a:tr>
              <a:tr h="22473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0" dirty="0">
                          <a:solidFill>
                            <a:srgbClr val="404040"/>
                          </a:solidFill>
                          <a:effectLst/>
                          <a:latin typeface="Arial" panose="020B0604020202020204" pitchFamily="34" charset="0"/>
                          <a:ea typeface="Arial" panose="020B0604020202020204" pitchFamily="34" charset="0"/>
                          <a:cs typeface="Arial" panose="020B0604020202020204" pitchFamily="34" charset="0"/>
                        </a:rPr>
                        <a:t>Spouse</a:t>
                      </a:r>
                    </a:p>
                  </a:txBody>
                  <a:tcPr marL="45720" marR="0" marT="18288" marB="18288"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$15,000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$25,000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88346905"/>
                  </a:ext>
                </a:extLst>
              </a:tr>
              <a:tr h="22473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0" dirty="0">
                          <a:solidFill>
                            <a:srgbClr val="404040"/>
                          </a:solidFill>
                          <a:effectLst/>
                          <a:latin typeface="Arial" panose="020B0604020202020204" pitchFamily="34" charset="0"/>
                          <a:ea typeface="Arial" panose="020B0604020202020204" pitchFamily="34" charset="0"/>
                          <a:cs typeface="Arial" panose="020B0604020202020204" pitchFamily="34" charset="0"/>
                        </a:rPr>
                        <a:t>Child</a:t>
                      </a:r>
                    </a:p>
                  </a:txBody>
                  <a:tcPr marL="45720" marR="0" marT="18288" marB="18288"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$6,000</a:t>
                      </a:r>
                      <a:endParaRPr lang="en-US" sz="1000" b="1"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a:spcBef>
                          <a:spcPts val="0"/>
                        </a:spcBef>
                        <a:spcAft>
                          <a:spcPts val="0"/>
                        </a:spcAft>
                      </a:pPr>
                      <a:r>
                        <a:rPr lang="en-US" sz="1000" b="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$10,000</a:t>
                      </a:r>
                      <a:endParaRPr lang="en-US" sz="1000" b="1"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2789347954"/>
                  </a:ext>
                </a:extLst>
              </a:tr>
            </a:tbl>
          </a:graphicData>
        </a:graphic>
      </p:graphicFrame>
      <p:sp>
        <p:nvSpPr>
          <p:cNvPr id="7" name="TextBox 6">
            <a:extLst>
              <a:ext uri="{FF2B5EF4-FFF2-40B4-BE49-F238E27FC236}">
                <a16:creationId xmlns:a16="http://schemas.microsoft.com/office/drawing/2014/main" id="{99FE74E9-FBE0-3D1A-7E60-B9F7C9532B33}"/>
              </a:ext>
            </a:extLst>
          </p:cNvPr>
          <p:cNvSpPr txBox="1"/>
          <p:nvPr/>
        </p:nvSpPr>
        <p:spPr>
          <a:xfrm>
            <a:off x="361950" y="6748451"/>
            <a:ext cx="7048500" cy="2043737"/>
          </a:xfrm>
          <a:prstGeom prst="rect">
            <a:avLst/>
          </a:prstGeom>
          <a:noFill/>
        </p:spPr>
        <p:txBody>
          <a:bodyPr wrap="square" lIns="0" rtlCol="0">
            <a:noAutofit/>
          </a:bodyPr>
          <a:lstStyle/>
          <a:p>
            <a:pPr marL="0" marR="0" lvl="0" indent="0" algn="l" defTabSz="457200" rtl="0" eaLnBrk="1" fontAlgn="auto" latinLnBrk="0" hangingPunct="1">
              <a:lnSpc>
                <a:spcPts val="1000"/>
              </a:lnSpc>
              <a:spcBef>
                <a:spcPts val="100"/>
              </a:spcBef>
              <a:spcAft>
                <a:spcPts val="300"/>
              </a:spcAft>
              <a:buClrTx/>
              <a:buSzTx/>
              <a:buFontTx/>
              <a:buNone/>
              <a:tabLst/>
              <a:defRPr/>
            </a:pPr>
            <a:r>
              <a:rPr kumimoji="0" lang="en-US" sz="800" b="0" i="0" u="none" strike="noStrike" kern="1200" cap="none" spc="0" normalizeH="0" baseline="30000" noProof="0" dirty="0">
                <a:ln>
                  <a:noFill/>
                </a:ln>
                <a:solidFill>
                  <a:srgbClr val="6E6E6E"/>
                </a:solidFill>
                <a:effectLst/>
                <a:uLnTx/>
                <a:uFillTx/>
                <a:latin typeface="Arial" panose="020B0604020202020204" pitchFamily="34" charset="0"/>
                <a:ea typeface="+mn-ea"/>
                <a:cs typeface="Arial" panose="020B0604020202020204" pitchFamily="34" charset="0"/>
              </a:rPr>
              <a:t>1 </a:t>
            </a: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Laceration benefits are a total of all lacerations per accident.  Payable once per covered accident.  If your injury qualifies as both a laceration and puncture wound, only one </a:t>
            </a:r>
            <a:r>
              <a:rPr kumimoji="0" lang="en-US" sz="800" b="0" i="0" u="none" strike="noStrike" kern="1200" cap="none" spc="0" normalizeH="0" noProof="0" dirty="0">
                <a:ln>
                  <a:noFill/>
                </a:ln>
                <a:solidFill>
                  <a:srgbClr val="6E6E6E"/>
                </a:solidFill>
                <a:effectLst/>
                <a:uLnTx/>
                <a:uFillTx/>
                <a:latin typeface="Arial" panose="020B0604020202020204" pitchFamily="34" charset="0"/>
                <a:ea typeface="+mn-ea"/>
                <a:cs typeface="Arial" panose="020B0604020202020204" pitchFamily="34" charset="0"/>
              </a:rPr>
              <a:t>benefit in the higher amount will be payable.</a:t>
            </a:r>
          </a:p>
          <a:p>
            <a:pPr marL="0" marR="0" lvl="0" indent="0" algn="l" defTabSz="457200" rtl="0" eaLnBrk="1" fontAlgn="auto" latinLnBrk="0" hangingPunct="1">
              <a:lnSpc>
                <a:spcPts val="1000"/>
              </a:lnSpc>
              <a:spcBef>
                <a:spcPts val="100"/>
              </a:spcBef>
              <a:spcAft>
                <a:spcPts val="300"/>
              </a:spcAft>
              <a:buClrTx/>
              <a:buSzTx/>
              <a:buFontTx/>
              <a:buNone/>
              <a:tabLst/>
              <a:defRPr/>
            </a:pPr>
            <a:r>
              <a:rPr kumimoji="0" lang="en-US" sz="800" b="0" i="0" u="none" strike="noStrike" kern="1200" cap="none" spc="0" normalizeH="0" baseline="30000" noProof="0" dirty="0">
                <a:ln>
                  <a:noFill/>
                </a:ln>
                <a:solidFill>
                  <a:srgbClr val="6E6E6E"/>
                </a:solidFill>
                <a:effectLst/>
                <a:uLnTx/>
                <a:uFillTx/>
                <a:latin typeface="Arial" panose="020B0604020202020204" pitchFamily="34" charset="0"/>
                <a:ea typeface="+mn-ea"/>
                <a:cs typeface="Arial" panose="020B0604020202020204" pitchFamily="34" charset="0"/>
              </a:rPr>
              <a:t>2 </a:t>
            </a:r>
            <a:r>
              <a:rPr kumimoji="0" lang="en-US" sz="800" b="0" i="0" u="none" strike="noStrike" kern="1200" cap="none" spc="0" normalizeH="0" noProof="0" dirty="0">
                <a:ln>
                  <a:noFill/>
                </a:ln>
                <a:solidFill>
                  <a:srgbClr val="6E6E6E"/>
                </a:solidFill>
                <a:effectLst/>
                <a:uLnTx/>
                <a:uFillTx/>
                <a:latin typeface="Arial" panose="020B0604020202020204" pitchFamily="34" charset="0"/>
                <a:ea typeface="+mn-ea"/>
                <a:cs typeface="Arial" panose="020B0604020202020204" pitchFamily="34" charset="0"/>
              </a:rPr>
              <a:t>Complete </a:t>
            </a: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separated joint that does not require a surgical repair. If you receive more than one dislocation in the same covered accident, a benefit is payable for all dislocations.  However, the benefit amount will be no more than two times the benefit amount for the joint involved which pays the highest benefit amount.  Other limitations and maximums may apply.    </a:t>
            </a:r>
          </a:p>
          <a:p>
            <a:pPr marL="0" marR="0" lvl="0" indent="0" algn="l" defTabSz="457200" rtl="0" eaLnBrk="1" fontAlgn="auto" latinLnBrk="0" hangingPunct="1">
              <a:lnSpc>
                <a:spcPts val="1000"/>
              </a:lnSpc>
              <a:spcBef>
                <a:spcPts val="100"/>
              </a:spcBef>
              <a:spcAft>
                <a:spcPts val="300"/>
              </a:spcAft>
              <a:buClrTx/>
              <a:buSzTx/>
              <a:buFontTx/>
              <a:buNone/>
              <a:tabLst/>
              <a:defRPr/>
            </a:pPr>
            <a:r>
              <a:rPr kumimoji="0" lang="en-US" sz="800" b="0" i="0" u="none" strike="noStrike" kern="1200" cap="none" spc="0" normalizeH="0" baseline="30000" noProof="0" dirty="0">
                <a:ln>
                  <a:noFill/>
                </a:ln>
                <a:solidFill>
                  <a:srgbClr val="6E6E6E"/>
                </a:solidFill>
                <a:effectLst/>
                <a:uLnTx/>
                <a:uFillTx/>
                <a:latin typeface="Arial" panose="020B0604020202020204" pitchFamily="34" charset="0"/>
                <a:ea typeface="+mn-ea"/>
                <a:cs typeface="Arial" panose="020B0604020202020204" pitchFamily="34" charset="0"/>
              </a:rPr>
              <a:t>3 </a:t>
            </a: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Completely separated joint that requires surgical repair. If you receive more than one dislocation in the same covered accident, a benefit is payable for all dislocations.  However, the benefit amount will be no more than two times the benefit amount for the joint involved which pays the highest benefit amount.  Other limitations and maximums may apply.    </a:t>
            </a:r>
          </a:p>
          <a:p>
            <a:pPr marL="0" marR="0" lvl="0" indent="0" algn="l" defTabSz="457200" rtl="0" eaLnBrk="1" fontAlgn="auto" latinLnBrk="0" hangingPunct="1">
              <a:lnSpc>
                <a:spcPts val="1000"/>
              </a:lnSpc>
              <a:spcBef>
                <a:spcPts val="100"/>
              </a:spcBef>
              <a:spcAft>
                <a:spcPts val="300"/>
              </a:spcAft>
              <a:buClrTx/>
              <a:buSzTx/>
              <a:buFontTx/>
              <a:buNone/>
              <a:tabLst/>
              <a:defRPr/>
            </a:pPr>
            <a:r>
              <a:rPr kumimoji="0" lang="en-US" sz="800" b="0" i="0" u="none" strike="noStrike" kern="1200" cap="none" spc="0" normalizeH="0" baseline="30000" noProof="0" dirty="0">
                <a:ln>
                  <a:noFill/>
                </a:ln>
                <a:solidFill>
                  <a:srgbClr val="6E6E6E"/>
                </a:solidFill>
                <a:effectLst/>
                <a:uLnTx/>
                <a:uFillTx/>
                <a:latin typeface="Arial" panose="020B0604020202020204" pitchFamily="34" charset="0"/>
                <a:ea typeface="+mn-ea"/>
                <a:cs typeface="Arial" panose="020B0604020202020204" pitchFamily="34" charset="0"/>
              </a:rPr>
              <a:t>4 </a:t>
            </a: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Fracture that does not require a surgical repair.  If you receive more than one fracture in a covered accident, a benefit is payable for all fractures.  However, the benefit will be no more than two times the benefit amount listed for the bone which pays the highest benefit amount.  </a:t>
            </a:r>
          </a:p>
          <a:p>
            <a:pPr marL="0" marR="0" lvl="0" indent="0" algn="l" defTabSz="457200" rtl="0" eaLnBrk="1" fontAlgn="auto" latinLnBrk="0" hangingPunct="1">
              <a:lnSpc>
                <a:spcPts val="1000"/>
              </a:lnSpc>
              <a:spcBef>
                <a:spcPts val="100"/>
              </a:spcBef>
              <a:spcAft>
                <a:spcPts val="300"/>
              </a:spcAft>
              <a:buClrTx/>
              <a:buSzTx/>
              <a:buFontTx/>
              <a:buNone/>
              <a:tabLst/>
              <a:defRPr/>
            </a:pPr>
            <a:r>
              <a:rPr kumimoji="0" lang="en-US" sz="800" b="0" i="0" u="none" strike="noStrike" kern="1200" cap="none" spc="0" normalizeH="0" baseline="30000" noProof="0" dirty="0">
                <a:ln>
                  <a:noFill/>
                </a:ln>
                <a:solidFill>
                  <a:srgbClr val="6E6E6E"/>
                </a:solidFill>
                <a:effectLst/>
                <a:uLnTx/>
                <a:uFillTx/>
                <a:latin typeface="Arial" panose="020B0604020202020204" pitchFamily="34" charset="0"/>
                <a:ea typeface="+mn-ea"/>
                <a:cs typeface="Arial" panose="020B0604020202020204" pitchFamily="34" charset="0"/>
              </a:rPr>
              <a:t>5 </a:t>
            </a: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Fracture that does require surgical repair.  If the doctor diagnoses the fracture as a chip fracture, the benefit will be reduced to a percentage of what would have been paid for a Non-Surgical Repair Fracture of the same bone.  If you receive more than one fracture in a covered accident, a benefit is payable for all fractures.  However, the benefit will be no more than two times the benefit amount listed for the bone which pays the highest benefit amount. </a:t>
            </a:r>
          </a:p>
        </p:txBody>
      </p:sp>
      <p:graphicFrame>
        <p:nvGraphicFramePr>
          <p:cNvPr id="3" name="Table 2">
            <a:extLst>
              <a:ext uri="{FF2B5EF4-FFF2-40B4-BE49-F238E27FC236}">
                <a16:creationId xmlns:a16="http://schemas.microsoft.com/office/drawing/2014/main" id="{C9B3351F-13BA-BF99-EFCD-B2397E83D6BD}"/>
              </a:ext>
            </a:extLst>
          </p:cNvPr>
          <p:cNvGraphicFramePr>
            <a:graphicFrameLocks noGrp="1"/>
          </p:cNvGraphicFramePr>
          <p:nvPr>
            <p:extLst>
              <p:ext uri="{D42A27DB-BD31-4B8C-83A1-F6EECF244321}">
                <p14:modId xmlns:p14="http://schemas.microsoft.com/office/powerpoint/2010/main" val="1111069331"/>
              </p:ext>
            </p:extLst>
          </p:nvPr>
        </p:nvGraphicFramePr>
        <p:xfrm>
          <a:off x="361950" y="2789872"/>
          <a:ext cx="7048499" cy="1985090"/>
        </p:xfrm>
        <a:graphic>
          <a:graphicData uri="http://schemas.openxmlformats.org/drawingml/2006/table">
            <a:tbl>
              <a:tblPr firstRow="1" firstCol="1" bandRow="1">
                <a:tableStyleId>{21E4AEA4-8DFA-4A89-87EB-49C32662AFE0}</a:tableStyleId>
              </a:tblPr>
              <a:tblGrid>
                <a:gridCol w="3899857">
                  <a:extLst>
                    <a:ext uri="{9D8B030D-6E8A-4147-A177-3AD203B41FA5}">
                      <a16:colId xmlns:a16="http://schemas.microsoft.com/office/drawing/2014/main" val="2758029379"/>
                    </a:ext>
                  </a:extLst>
                </a:gridCol>
                <a:gridCol w="1574321">
                  <a:extLst>
                    <a:ext uri="{9D8B030D-6E8A-4147-A177-3AD203B41FA5}">
                      <a16:colId xmlns:a16="http://schemas.microsoft.com/office/drawing/2014/main" val="1978537476"/>
                    </a:ext>
                  </a:extLst>
                </a:gridCol>
                <a:gridCol w="1574321">
                  <a:extLst>
                    <a:ext uri="{9D8B030D-6E8A-4147-A177-3AD203B41FA5}">
                      <a16:colId xmlns:a16="http://schemas.microsoft.com/office/drawing/2014/main" val="3935200673"/>
                    </a:ext>
                  </a:extLst>
                </a:gridCol>
              </a:tblGrid>
              <a:tr h="241790">
                <a:tc gridSpan="2">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r>
                        <a:rPr kumimoji="0" lang="en-US" sz="1200" b="1"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Accidental Dismemberment Benefits </a:t>
                      </a:r>
                      <a:r>
                        <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which include:</a:t>
                      </a:r>
                    </a:p>
                  </a:txBody>
                  <a:tcPr marL="45720" marR="18415" marT="18288" marB="18288"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hMerge="1">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ct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b">
                    <a:lnL w="6350" cap="flat" cmpd="sng" algn="ctr">
                      <a:solidFill>
                        <a:schemeClr val="bg1"/>
                      </a:solidFill>
                      <a:prstDash val="solid"/>
                      <a:round/>
                      <a:headEnd type="none" w="med" len="med"/>
                      <a:tailEnd type="none" w="med" len="med"/>
                    </a:lnL>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89915273"/>
                  </a:ext>
                </a:extLst>
              </a:tr>
              <a:tr h="394902">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endParaRPr lang="en-US" sz="1000" b="1" baseline="30000" dirty="0">
                        <a:solidFill>
                          <a:srgbClr val="FFFFFF"/>
                        </a:solidFill>
                        <a:effectLst/>
                        <a:latin typeface="Arial" panose="020B0604020202020204" pitchFamily="34" charset="0"/>
                        <a:cs typeface="Arial" panose="020B0604020202020204" pitchFamily="34" charset="0"/>
                      </a:endParaRPr>
                    </a:p>
                  </a:txBody>
                  <a:tcPr marL="45720" marR="18415" marT="18288" marB="18288"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Essential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Premier Plan</a:t>
                      </a:r>
                    </a:p>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Benefit Amount</a:t>
                      </a:r>
                    </a:p>
                  </a:txBody>
                  <a:tcPr marL="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990215548"/>
                  </a:ext>
                </a:extLst>
              </a:tr>
              <a:tr h="22473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Loss of both hand or both feet or sight in both eyes</a:t>
                      </a:r>
                    </a:p>
                  </a:txBody>
                  <a:tcPr marL="18415" marR="18415" marT="8890" marB="8890"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$20,000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8890" marB="889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$28,000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8890" marB="8890" anchor="ctr">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528291634"/>
                  </a:ext>
                </a:extLst>
              </a:tr>
              <a:tr h="22473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Loss of one hand or one foot AND sight of one eye</a:t>
                      </a:r>
                    </a:p>
                  </a:txBody>
                  <a:tcPr marL="18415" marR="18415" marT="8890" marB="8890"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$14,000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8890" marB="889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$22,000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8890" marB="889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82893172"/>
                  </a:ext>
                </a:extLst>
              </a:tr>
              <a:tr h="22473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a:solidFill>
                            <a:srgbClr val="404040"/>
                          </a:solidFill>
                          <a:effectLst/>
                          <a:latin typeface="Arial" panose="020B0604020202020204" pitchFamily="34" charset="0"/>
                          <a:ea typeface="Times New Roman" panose="02020603050405020304" pitchFamily="18" charset="0"/>
                          <a:cs typeface="Arial" panose="020B0604020202020204" pitchFamily="34" charset="0"/>
                        </a:rPr>
                        <a:t>Loss of one hand AND one foot</a:t>
                      </a:r>
                    </a:p>
                  </a:txBody>
                  <a:tcPr marL="18415" marR="18415" marT="8890" marB="8890"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$14,000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8890" marB="889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$22,000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8890" marB="889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222409491"/>
                  </a:ext>
                </a:extLst>
              </a:tr>
              <a:tr h="22473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Loss of one hand OR one foot</a:t>
                      </a:r>
                    </a:p>
                  </a:txBody>
                  <a:tcPr marL="18415" marR="18415" marT="8890" marB="8890"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$7,500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8890" marB="889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$12,500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8890" marB="889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051797987"/>
                  </a:ext>
                </a:extLst>
              </a:tr>
              <a:tr h="22473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Loss of two or more fingers or toes</a:t>
                      </a:r>
                    </a:p>
                  </a:txBody>
                  <a:tcPr marL="18415" marR="18415" marT="8890" marB="8890"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$1,200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8890" marB="889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a:spcBef>
                          <a:spcPts val="0"/>
                        </a:spcBef>
                        <a:spcAft>
                          <a:spcPts val="0"/>
                        </a:spcAft>
                      </a:pPr>
                      <a:r>
                        <a:rPr lang="en-US" sz="1000" b="0">
                          <a:solidFill>
                            <a:srgbClr val="404040"/>
                          </a:solidFill>
                          <a:effectLst/>
                          <a:latin typeface="Arial" panose="020B0604020202020204" pitchFamily="34" charset="0"/>
                          <a:ea typeface="Times New Roman" panose="02020603050405020304" pitchFamily="18" charset="0"/>
                          <a:cs typeface="Arial" panose="020B0604020202020204" pitchFamily="34" charset="0"/>
                        </a:rPr>
                        <a:t>$1,800</a:t>
                      </a:r>
                      <a:endParaRPr lang="en-US" sz="1000" b="1">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8890" marB="889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98485991"/>
                  </a:ext>
                </a:extLst>
              </a:tr>
              <a:tr h="224733">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kern="120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Loss of one finger or toe</a:t>
                      </a:r>
                    </a:p>
                  </a:txBody>
                  <a:tcPr marL="18415" marR="18415" marT="8890" marB="8890"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spcBef>
                          <a:spcPts val="0"/>
                        </a:spcBef>
                        <a:spcAft>
                          <a:spcPts val="0"/>
                        </a:spcAft>
                      </a:pPr>
                      <a:r>
                        <a:rPr lang="en-US" sz="1000" b="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$750</a:t>
                      </a:r>
                      <a:endParaRPr lang="en-US" sz="1000" b="1"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8890" marB="889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algn="ctr">
                        <a:spcBef>
                          <a:spcPts val="0"/>
                        </a:spcBef>
                        <a:spcAft>
                          <a:spcPts val="0"/>
                        </a:spcAft>
                      </a:pPr>
                      <a:r>
                        <a:rPr lang="en-US" sz="1000" b="0" dirty="0">
                          <a:solidFill>
                            <a:srgbClr val="404040"/>
                          </a:solidFill>
                          <a:effectLst/>
                          <a:latin typeface="Arial" panose="020B0604020202020204" pitchFamily="34" charset="0"/>
                          <a:ea typeface="Times New Roman" panose="02020603050405020304" pitchFamily="18" charset="0"/>
                          <a:cs typeface="Arial" panose="020B0604020202020204" pitchFamily="34" charset="0"/>
                        </a:rPr>
                        <a:t>$1,250</a:t>
                      </a:r>
                      <a:endParaRPr lang="en-US" sz="1000" b="1"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8890" marB="889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13601218"/>
                  </a:ext>
                </a:extLst>
              </a:tr>
            </a:tbl>
          </a:graphicData>
        </a:graphic>
      </p:graphicFrame>
    </p:spTree>
    <p:extLst>
      <p:ext uri="{BB962C8B-B14F-4D97-AF65-F5344CB8AC3E}">
        <p14:creationId xmlns:p14="http://schemas.microsoft.com/office/powerpoint/2010/main" val="2926510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21E4EAF1-0075-9FBA-F7B0-B6EB64F13A6D}"/>
              </a:ext>
            </a:extLst>
          </p:cNvPr>
          <p:cNvSpPr txBox="1"/>
          <p:nvPr/>
        </p:nvSpPr>
        <p:spPr>
          <a:xfrm>
            <a:off x="361951" y="285750"/>
            <a:ext cx="7048500" cy="9509760"/>
          </a:xfrm>
          <a:prstGeom prst="rect">
            <a:avLst/>
          </a:prstGeom>
          <a:noFill/>
        </p:spPr>
        <p:txBody>
          <a:bodyPr wrap="square" lIns="0" numCol="2" spcCol="274320" rtlCol="0">
            <a:noAutofit/>
          </a:bodyPr>
          <a:lstStyle/>
          <a:p>
            <a:pPr>
              <a:lnSpc>
                <a:spcPts val="1600"/>
              </a:lnSpc>
              <a:spcBef>
                <a:spcPts val="100"/>
              </a:spcBef>
              <a:spcAft>
                <a:spcPts val="300"/>
              </a:spcAft>
            </a:pPr>
            <a:r>
              <a:rPr lang="en-US" sz="1600" b="1" dirty="0">
                <a:solidFill>
                  <a:schemeClr val="tx2"/>
                </a:solidFill>
                <a:latin typeface="Arial" panose="020B0604020202020204" pitchFamily="34" charset="0"/>
                <a:cs typeface="Arial" panose="020B0604020202020204" pitchFamily="34" charset="0"/>
              </a:rPr>
              <a:t>What else is included?</a:t>
            </a:r>
          </a:p>
          <a:p>
            <a:pPr>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The benefits below are also included with your coverage. For a complete description of your benefits, along with applicable provisions, conditions on benefit determination, exclusions and limitations, see your certificate of insurance and any riders.</a:t>
            </a:r>
          </a:p>
          <a:p>
            <a:pPr>
              <a:lnSpc>
                <a:spcPts val="1200"/>
              </a:lnSpc>
              <a:spcBef>
                <a:spcPts val="100"/>
              </a:spcBef>
              <a:spcAft>
                <a:spcPts val="300"/>
              </a:spcAft>
            </a:pPr>
            <a:endParaRPr lang="en-US" sz="1000" dirty="0">
              <a:solidFill>
                <a:schemeClr val="bg2"/>
              </a:solidFill>
              <a:latin typeface="Arial" panose="020B0604020202020204" pitchFamily="34" charset="0"/>
              <a:cs typeface="Arial" panose="020B0604020202020204" pitchFamily="34" charset="0"/>
            </a:endParaRPr>
          </a:p>
          <a:p>
            <a:pPr>
              <a:lnSpc>
                <a:spcPts val="1200"/>
              </a:lnSpc>
              <a:spcBef>
                <a:spcPts val="100"/>
              </a:spcBef>
            </a:pPr>
            <a:r>
              <a:rPr lang="en-US" sz="1000" b="1" dirty="0">
                <a:solidFill>
                  <a:schemeClr val="bg2"/>
                </a:solidFill>
                <a:latin typeface="Arial" panose="020B0604020202020204" pitchFamily="34" charset="0"/>
                <a:cs typeface="Arial" panose="020B0604020202020204" pitchFamily="34" charset="0"/>
              </a:rPr>
              <a:t>Accidental Death and Dismemberment (AD&amp;D) </a:t>
            </a:r>
          </a:p>
          <a:p>
            <a:pPr>
              <a:lnSpc>
                <a:spcPts val="1200"/>
              </a:lnSpc>
              <a:spcBef>
                <a:spcPts val="100"/>
              </a:spcBef>
              <a:spcAft>
                <a:spcPts val="900"/>
              </a:spcAft>
            </a:pPr>
            <a:r>
              <a:rPr lang="en-US" sz="1000" dirty="0">
                <a:solidFill>
                  <a:schemeClr val="bg2"/>
                </a:solidFill>
                <a:latin typeface="Arial" panose="020B0604020202020204" pitchFamily="34" charset="0"/>
                <a:cs typeface="Arial" panose="020B0604020202020204" pitchFamily="34" charset="0"/>
              </a:rPr>
              <a:t>If you are severely injured or die as a result of a covered accident, an AD&amp;D benefit may be payable to you or your beneficiary. </a:t>
            </a:r>
          </a:p>
          <a:p>
            <a:pPr>
              <a:lnSpc>
                <a:spcPts val="1200"/>
              </a:lnSpc>
              <a:spcBef>
                <a:spcPts val="100"/>
              </a:spcBef>
              <a:spcAft>
                <a:spcPts val="600"/>
              </a:spcAft>
            </a:pPr>
            <a:r>
              <a:rPr lang="en-US" sz="1200" b="1" dirty="0">
                <a:solidFill>
                  <a:schemeClr val="tx2"/>
                </a:solidFill>
                <a:latin typeface="Arial" panose="020B0604020202020204" pitchFamily="34" charset="0"/>
                <a:cs typeface="Arial" panose="020B0604020202020204" pitchFamily="34" charset="0"/>
              </a:rPr>
              <a:t>Additional Non-Insurance Services</a:t>
            </a:r>
          </a:p>
          <a:p>
            <a:pPr>
              <a:lnSpc>
                <a:spcPts val="1200"/>
              </a:lnSpc>
              <a:spcBef>
                <a:spcPts val="100"/>
              </a:spcBef>
              <a:spcAft>
                <a:spcPts val="300"/>
              </a:spcAft>
            </a:pPr>
            <a:r>
              <a:rPr lang="en-US" sz="1000" b="1" dirty="0">
                <a:solidFill>
                  <a:schemeClr val="bg2"/>
                </a:solidFill>
                <a:latin typeface="Arial" panose="020B0604020202020204" pitchFamily="34" charset="0"/>
                <a:cs typeface="Arial" panose="020B0604020202020204" pitchFamily="34" charset="0"/>
              </a:rPr>
              <a:t>Voya Travel Assistance </a:t>
            </a:r>
            <a:r>
              <a:rPr lang="en-US" sz="1000" dirty="0">
                <a:solidFill>
                  <a:schemeClr val="bg2"/>
                </a:solidFill>
                <a:latin typeface="Arial" panose="020B0604020202020204" pitchFamily="34" charset="0"/>
                <a:cs typeface="Arial" panose="020B0604020202020204" pitchFamily="34" charset="0"/>
              </a:rPr>
              <a:t>offers you and your dependents services when traveling 100 miles or more from home, including: medical assistance services, emergency medical transport services, pre-trip and cultural information, security services and accessible technology.</a:t>
            </a:r>
          </a:p>
          <a:p>
            <a:pPr>
              <a:lnSpc>
                <a:spcPts val="1200"/>
              </a:lnSpc>
              <a:spcBef>
                <a:spcPts val="100"/>
              </a:spcBef>
              <a:spcAft>
                <a:spcPts val="900"/>
              </a:spcAft>
            </a:pPr>
            <a:r>
              <a:rPr lang="en-US" sz="1000" dirty="0">
                <a:solidFill>
                  <a:schemeClr val="bg2"/>
                </a:solidFill>
                <a:latin typeface="Arial" panose="020B0604020202020204" pitchFamily="34" charset="0"/>
                <a:cs typeface="Arial" panose="020B0604020202020204" pitchFamily="34" charset="0"/>
              </a:rPr>
              <a:t>Voya Travel Assistance services are provided by International Medical Group, Inc., Indianapolis, IN.</a:t>
            </a:r>
          </a:p>
          <a:p>
            <a:pPr>
              <a:lnSpc>
                <a:spcPts val="1200"/>
              </a:lnSpc>
              <a:spcBef>
                <a:spcPts val="100"/>
              </a:spcBef>
              <a:spcAft>
                <a:spcPts val="300"/>
              </a:spcAft>
            </a:pPr>
            <a:endParaRPr lang="en-US" sz="1000" b="1" dirty="0">
              <a:solidFill>
                <a:srgbClr val="FF0000"/>
              </a:solidFill>
              <a:latin typeface="Arial" panose="020B0604020202020204" pitchFamily="34" charset="0"/>
              <a:cs typeface="Arial" panose="020B0604020202020204" pitchFamily="34" charset="0"/>
            </a:endParaRPr>
          </a:p>
          <a:p>
            <a:pPr>
              <a:lnSpc>
                <a:spcPts val="1200"/>
              </a:lnSpc>
              <a:spcBef>
                <a:spcPts val="100"/>
              </a:spcBef>
              <a:spcAft>
                <a:spcPts val="300"/>
              </a:spcAft>
            </a:pPr>
            <a:r>
              <a:rPr lang="en-US" sz="1600" b="1" dirty="0">
                <a:solidFill>
                  <a:schemeClr val="tx2"/>
                </a:solidFill>
                <a:latin typeface="Arial" panose="020B0604020202020204" pitchFamily="34" charset="0"/>
                <a:cs typeface="Arial" panose="020B0604020202020204" pitchFamily="34" charset="0"/>
              </a:rPr>
              <a:t>Exclusions and limitations</a:t>
            </a:r>
          </a:p>
          <a:p>
            <a:pPr>
              <a:lnSpc>
                <a:spcPts val="1200"/>
              </a:lnSpc>
              <a:spcBef>
                <a:spcPts val="100"/>
              </a:spcBef>
              <a:spcAft>
                <a:spcPts val="300"/>
              </a:spcAft>
            </a:pPr>
            <a:r>
              <a:rPr lang="en-US" sz="1000" spc="-20" dirty="0">
                <a:solidFill>
                  <a:schemeClr val="bg2"/>
                </a:solidFill>
                <a:latin typeface="Arial" panose="020B0604020202020204" pitchFamily="34" charset="0"/>
                <a:cs typeface="Arial" panose="020B0604020202020204" pitchFamily="34" charset="0"/>
              </a:rPr>
              <a:t>Standard exclusions for the Certificate, Spouse Accident Insurance, and Children’s Accident Insurance and AD&amp;D are listed below. (These may vary by state.) For a complete description of your available benefits, exclusions and limitations, see your certificate of insurance and any riders.</a:t>
            </a:r>
          </a:p>
          <a:p>
            <a:pPr>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Your Benefits are not payable for any loss caused in whole or directly by any of the following*:</a:t>
            </a:r>
          </a:p>
          <a:p>
            <a:pPr marL="91440" indent="-27432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 Any Sickness of declining process caused by Sickness.</a:t>
            </a:r>
          </a:p>
          <a:p>
            <a:pPr marL="91440" indent="-27432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 Participation or attempt to participate in a felony or illegal activity.</a:t>
            </a:r>
          </a:p>
          <a:p>
            <a:pPr marL="91440" indent="-27432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 An accident while the covered person is operating a motorized vehicle while intoxicated. Intoxication means the covered person’s blood alcohol content meets or exceeds the legal presumption of intoxication under the laws of the state where the accident occurred. </a:t>
            </a:r>
          </a:p>
          <a:p>
            <a:pPr marL="91440" indent="-27432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 Suicide, attempted suicide or any intentionally self-inflicted injury, while sane or insane.</a:t>
            </a:r>
          </a:p>
          <a:p>
            <a:pPr marL="91440" indent="-27432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 War or any act of war, whether declared or undeclared, other than acts of terrorism.</a:t>
            </a:r>
          </a:p>
          <a:p>
            <a:pPr marL="91440" indent="-27432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 Loss sustained while on active duty as a member of the armed forces of any nation. We will refund, upon written notice of such service, any premium which has been accepted for any period not covered as a result of this exclusion.</a:t>
            </a:r>
          </a:p>
          <a:p>
            <a:pPr marL="91440" indent="-27432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 Alcoholism, drug abuse, or misuse of alcohol or taking of drugs, other than under the direction of a doctor.</a:t>
            </a:r>
          </a:p>
          <a:p>
            <a:pPr marL="91440" indent="-27432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 Riding in or driving any motor-driven vehicle in a race, stunt show or speed test.</a:t>
            </a:r>
          </a:p>
          <a:p>
            <a:pPr marL="91440" indent="-27432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 Operating, or training to operate, or service as a crew member of, or jumping, parachuting or falling from, any aircraft or hot air balloon, including those which are not motor-driven. Flying as a fare-paying passenger is not excluded. Performing these acts as part of your employment with the employer is not excluded.</a:t>
            </a:r>
          </a:p>
          <a:p>
            <a:pPr marL="91440" indent="-27432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 Engaging in hang-gliding, bungee jumping, parachuting, sail gliding, parasailing, parakiting, kite surfing or any similar activities.</a:t>
            </a:r>
          </a:p>
          <a:p>
            <a:pPr marL="91440" indent="-27432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 Practicing for, or participating in, any semi-professional or professional competitive athletic contests for which any type of compensation or remuneration is received.</a:t>
            </a:r>
          </a:p>
          <a:p>
            <a:pPr marL="91440" indent="-27432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 Any sickness or declining process caused by a sickness.</a:t>
            </a:r>
          </a:p>
          <a:p>
            <a:pPr marL="91440" indent="-274320">
              <a:lnSpc>
                <a:spcPts val="1200"/>
              </a:lnSpc>
              <a:spcBef>
                <a:spcPts val="100"/>
              </a:spcBef>
              <a:spcAft>
                <a:spcPts val="300"/>
              </a:spcAft>
            </a:pPr>
            <a:endParaRPr lang="en-US" sz="1000" dirty="0">
              <a:solidFill>
                <a:schemeClr val="bg2"/>
              </a:solidFill>
              <a:latin typeface="Arial" panose="020B0604020202020204" pitchFamily="34" charset="0"/>
              <a:cs typeface="Arial" panose="020B0604020202020204" pitchFamily="34" charset="0"/>
            </a:endParaRPr>
          </a:p>
          <a:p>
            <a:pPr marL="91440" indent="-274320">
              <a:lnSpc>
                <a:spcPts val="1200"/>
              </a:lnSpc>
              <a:spcBef>
                <a:spcPts val="100"/>
              </a:spcBef>
              <a:spcAft>
                <a:spcPts val="300"/>
              </a:spcAft>
            </a:pPr>
            <a:endParaRPr lang="en-US" sz="1000" dirty="0">
              <a:solidFill>
                <a:schemeClr val="bg2"/>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ts val="1400"/>
              </a:lnSpc>
              <a:spcBef>
                <a:spcPts val="100"/>
              </a:spcBef>
              <a:spcAft>
                <a:spcPts val="3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A pre-existing condition means a sickness which, within a designated period prior to the Sickness Hospital Confinement coverage effective date or any increase in coverage for each covered person, resulted in the covered person receiving medical treatment, consultation, care or services (including diagnostic measures). There are no pre-existing condition limitations on this coverage. </a:t>
            </a:r>
          </a:p>
          <a:p>
            <a:pPr marL="0" marR="0" lvl="0" indent="0" algn="l" defTabSz="457200" rtl="0" eaLnBrk="1" fontAlgn="auto" latinLnBrk="0" hangingPunct="1">
              <a:lnSpc>
                <a:spcPts val="1200"/>
              </a:lnSpc>
              <a:spcBef>
                <a:spcPts val="100"/>
              </a:spcBef>
              <a:spcAft>
                <a:spcPts val="3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*Definition and limitations/exclusions may vary by state.</a:t>
            </a:r>
          </a:p>
          <a:p>
            <a:pPr marL="91440" indent="-274320">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 </a:t>
            </a:r>
            <a:r>
              <a:rPr lang="en-US" sz="1000" b="1" dirty="0">
                <a:solidFill>
                  <a:srgbClr val="FF0000"/>
                </a:solidFill>
                <a:latin typeface="Arial" panose="020B0604020202020204" pitchFamily="34" charset="0"/>
                <a:cs typeface="Arial" panose="020B0604020202020204" pitchFamily="34" charset="0"/>
              </a:rPr>
              <a:t> </a:t>
            </a:r>
          </a:p>
          <a:p>
            <a:pPr marL="0" marR="0" lvl="0" indent="0" algn="l" defTabSz="457200" rtl="0" eaLnBrk="1" fontAlgn="auto" latinLnBrk="0" hangingPunct="1">
              <a:lnSpc>
                <a:spcPts val="1200"/>
              </a:lnSpc>
              <a:spcBef>
                <a:spcPts val="100"/>
              </a:spcBef>
              <a:spcAft>
                <a:spcPts val="300"/>
              </a:spcAft>
              <a:buClrTx/>
              <a:buSzTx/>
              <a:buFontTx/>
              <a:buNone/>
              <a:tabLst/>
              <a:defRPr/>
            </a:pPr>
            <a:endParaRPr kumimoji="0" lang="en-US" sz="1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ts val="1200"/>
              </a:lnSpc>
              <a:spcBef>
                <a:spcPts val="100"/>
              </a:spcBef>
              <a:spcAft>
                <a:spcPts val="300"/>
              </a:spcAft>
              <a:buClrTx/>
              <a:buSzTx/>
              <a:buFontTx/>
              <a:buNone/>
              <a:tabLst/>
              <a:defRPr/>
            </a:pPr>
            <a:endParaRPr lang="en-US" sz="1000" b="1" dirty="0">
              <a:solidFill>
                <a:srgbClr val="FF0000"/>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ts val="1200"/>
              </a:lnSpc>
              <a:spcBef>
                <a:spcPts val="100"/>
              </a:spcBef>
              <a:spcAft>
                <a:spcPts val="300"/>
              </a:spcAft>
              <a:buClrTx/>
              <a:buSzTx/>
              <a:buFontTx/>
              <a:buNone/>
              <a:tabLst/>
              <a:defRPr/>
            </a:pPr>
            <a:endParaRPr kumimoji="0" lang="en-US" sz="10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91440" marR="0" lvl="0" indent="-274320" algn="l" defTabSz="457200" rtl="0" eaLnBrk="1" fontAlgn="auto" latinLnBrk="0" hangingPunct="1">
              <a:lnSpc>
                <a:spcPts val="1200"/>
              </a:lnSpc>
              <a:spcBef>
                <a:spcPts val="100"/>
              </a:spcBef>
              <a:spcAft>
                <a:spcPts val="300"/>
              </a:spcAft>
              <a:buClrTx/>
              <a:buSzTx/>
              <a:buFontTx/>
              <a:buNone/>
              <a:tabLst/>
              <a:defRPr/>
            </a:pPr>
            <a:endParaRPr kumimoji="0" lang="en-US" sz="1000" b="0" i="0" u="none" strike="noStrike" kern="1200" cap="none" spc="0" normalizeH="0" baseline="0" noProof="0" dirty="0">
              <a:ln>
                <a:noFill/>
              </a:ln>
              <a:solidFill>
                <a:srgbClr val="6E6E6E"/>
              </a:solidFill>
              <a:effectLst/>
              <a:highlight>
                <a:srgbClr val="00FFFF"/>
              </a:highligh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ts val="1200"/>
              </a:lnSpc>
              <a:spcBef>
                <a:spcPts val="100"/>
              </a:spcBef>
              <a:spcAft>
                <a:spcPts val="3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ts val="1200"/>
              </a:lnSpc>
              <a:spcBef>
                <a:spcPts val="100"/>
              </a:spcBef>
              <a:spcAft>
                <a:spcPts val="3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ts val="1200"/>
              </a:lnSpc>
              <a:spcBef>
                <a:spcPts val="100"/>
              </a:spcBef>
              <a:spcAft>
                <a:spcPts val="3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ts val="1200"/>
              </a:lnSpc>
              <a:spcBef>
                <a:spcPts val="100"/>
              </a:spcBef>
              <a:spcAft>
                <a:spcPts val="30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p>
            <a:pPr>
              <a:lnSpc>
                <a:spcPts val="1200"/>
              </a:lnSpc>
              <a:spcBef>
                <a:spcPts val="100"/>
              </a:spcBef>
              <a:spcAft>
                <a:spcPts val="300"/>
              </a:spcAft>
            </a:pPr>
            <a:endParaRPr lang="en-US" sz="1000" dirty="0">
              <a:solidFill>
                <a:srgbClr val="FF0000"/>
              </a:solidFill>
              <a:latin typeface="Arial" panose="020B0604020202020204" pitchFamily="34" charset="0"/>
              <a:cs typeface="Arial" panose="020B0604020202020204" pitchFamily="34" charset="0"/>
            </a:endParaRPr>
          </a:p>
          <a:p>
            <a:pPr>
              <a:lnSpc>
                <a:spcPts val="1200"/>
              </a:lnSpc>
              <a:spcBef>
                <a:spcPts val="100"/>
              </a:spcBef>
              <a:spcAft>
                <a:spcPts val="300"/>
              </a:spcAft>
            </a:pPr>
            <a:endParaRPr lang="en-US" sz="1050" dirty="0">
              <a:solidFill>
                <a:schemeClr val="bg2"/>
              </a:solidFill>
              <a:latin typeface="Arial" panose="020B0604020202020204" pitchFamily="34" charset="0"/>
              <a:cs typeface="Arial" panose="020B0604020202020204" pitchFamily="34" charset="0"/>
            </a:endParaRPr>
          </a:p>
          <a:p>
            <a:pPr>
              <a:lnSpc>
                <a:spcPts val="1200"/>
              </a:lnSpc>
              <a:spcBef>
                <a:spcPts val="100"/>
              </a:spcBef>
              <a:spcAft>
                <a:spcPts val="300"/>
              </a:spcAft>
            </a:pPr>
            <a:endParaRPr lang="en-US" sz="1050" dirty="0">
              <a:solidFill>
                <a:schemeClr val="bg2"/>
              </a:solidFill>
              <a:latin typeface="Arial" panose="020B0604020202020204" pitchFamily="34" charset="0"/>
              <a:cs typeface="Arial" panose="020B0604020202020204" pitchFamily="34" charset="0"/>
            </a:endParaRPr>
          </a:p>
          <a:p>
            <a:pPr>
              <a:lnSpc>
                <a:spcPts val="1200"/>
              </a:lnSpc>
              <a:spcBef>
                <a:spcPts val="100"/>
              </a:spcBef>
              <a:spcAft>
                <a:spcPts val="200"/>
              </a:spcAft>
            </a:pPr>
            <a:endParaRPr lang="en-US" sz="1000" dirty="0">
              <a:solidFill>
                <a:schemeClr val="bg2"/>
              </a:solidFill>
              <a:highlight>
                <a:srgbClr val="00FFFF"/>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7162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8653352-BA02-3469-02D1-F798587CFE71}"/>
              </a:ext>
            </a:extLst>
          </p:cNvPr>
          <p:cNvPicPr>
            <a:picLocks noChangeAspect="1"/>
          </p:cNvPicPr>
          <p:nvPr/>
        </p:nvPicPr>
        <p:blipFill rotWithShape="1">
          <a:blip r:embed="rId3"/>
          <a:srcRect l="28857" r="4048"/>
          <a:stretch/>
        </p:blipFill>
        <p:spPr>
          <a:xfrm>
            <a:off x="6143625" y="9385755"/>
            <a:ext cx="1276352" cy="476249"/>
          </a:xfrm>
          <a:prstGeom prst="rect">
            <a:avLst/>
          </a:prstGeom>
        </p:spPr>
      </p:pic>
      <p:sp>
        <p:nvSpPr>
          <p:cNvPr id="31" name="TextBox 30">
            <a:extLst>
              <a:ext uri="{FF2B5EF4-FFF2-40B4-BE49-F238E27FC236}">
                <a16:creationId xmlns:a16="http://schemas.microsoft.com/office/drawing/2014/main" id="{07475B9D-460D-1C62-6568-2853D17C7203}"/>
              </a:ext>
            </a:extLst>
          </p:cNvPr>
          <p:cNvSpPr txBox="1"/>
          <p:nvPr/>
        </p:nvSpPr>
        <p:spPr>
          <a:xfrm>
            <a:off x="361951" y="7323690"/>
            <a:ext cx="7048500" cy="2160555"/>
          </a:xfrm>
          <a:prstGeom prst="rect">
            <a:avLst/>
          </a:prstGeom>
          <a:noFill/>
        </p:spPr>
        <p:txBody>
          <a:bodyPr wrap="square" lIns="0" rtlCol="0">
            <a:noAutofit/>
          </a:bodyPr>
          <a:lstStyle/>
          <a:p>
            <a:pPr>
              <a:lnSpc>
                <a:spcPts val="900"/>
              </a:lnSpc>
              <a:spcBef>
                <a:spcPts val="100"/>
              </a:spcBef>
              <a:spcAft>
                <a:spcPts val="300"/>
              </a:spcAft>
            </a:pPr>
            <a:r>
              <a:rPr lang="en-US" sz="800" dirty="0">
                <a:solidFill>
                  <a:schemeClr val="bg2"/>
                </a:solidFill>
                <a:latin typeface="Arial" panose="020B0604020202020204" pitchFamily="34" charset="0"/>
                <a:cs typeface="Arial" panose="020B0604020202020204" pitchFamily="34" charset="0"/>
              </a:rPr>
              <a:t>This is a summary of benefits only. A complete description of benefits, limitations, exclusions and termination of coverage will be provided in the certificate of insurance and riders. All coverage is subject to the terms and conditions of the group policy. If there is any discrepancy between this document and the group policy documents, the policy documents will govern. To keep coverage in force, premiums are payable up to the date of coverage termination. Accident Insurance is underwritten by ReliaStar Life Insurance Company (Minneapolis, MN), a member of the Voya</a:t>
            </a:r>
            <a:r>
              <a:rPr lang="en-US" sz="800" baseline="30000" dirty="0">
                <a:solidFill>
                  <a:schemeClr val="bg2"/>
                </a:solidFill>
                <a:latin typeface="Arial" panose="020B0604020202020204" pitchFamily="34" charset="0"/>
                <a:cs typeface="Arial" panose="020B0604020202020204" pitchFamily="34" charset="0"/>
              </a:rPr>
              <a:t>®</a:t>
            </a:r>
            <a:r>
              <a:rPr lang="en-US" sz="800" dirty="0">
                <a:solidFill>
                  <a:schemeClr val="bg2"/>
                </a:solidFill>
                <a:latin typeface="Arial" panose="020B0604020202020204" pitchFamily="34" charset="0"/>
                <a:cs typeface="Arial" panose="020B0604020202020204" pitchFamily="34" charset="0"/>
              </a:rPr>
              <a:t> family of companies. Policy Form #RL-ACC3-POL-16; Certificate Form #RL-ACC3-CERT-2-23; and Rider Forms: Spouse Accident Rider Form #RL-ACC3-SPR2-23, Children's Accident Rider Form #RL-ACC3-CHR2-23, Wellness Benefit Rider Form #RL-ACC3-WELL2-23, Accidental Death &amp; Dismemberment (AD&amp;D) Rider Form #RL-ACC3-ADR2-23, Catastrophic Accident Rider Form #RL-ACC3-CAR2-23, Off Job Accident Disability Income Rider form #RL-ACC3-DIR-16, Sickness Hospital Confinement Rider Form #RL-ACC3-HCR-16, Waiver of Premium Rider form #RL-ACC3-WOP-16, Absence from Employment Premium Waiver Rider form #RL-ACC3-AEPW-23; Continuation of Insurance Rider form #RL-ACC3-CNT2-23. Form numbers, provisions and availability may vary by state and employer’s plan.</a:t>
            </a:r>
          </a:p>
          <a:p>
            <a:pPr>
              <a:lnSpc>
                <a:spcPct val="120000"/>
              </a:lnSpc>
              <a:spcBef>
                <a:spcPts val="100"/>
              </a:spcBef>
              <a:spcAft>
                <a:spcPts val="300"/>
              </a:spcAft>
            </a:pPr>
            <a:r>
              <a:rPr lang="en-US" sz="800" b="1" dirty="0">
                <a:solidFill>
                  <a:schemeClr val="bg2"/>
                </a:solidFill>
                <a:latin typeface="Arial" panose="020B0604020202020204" pitchFamily="34" charset="0"/>
                <a:cs typeface="Arial" panose="020B0604020202020204" pitchFamily="34" charset="0"/>
              </a:rPr>
              <a:t>Accident 2.3 only</a:t>
            </a:r>
          </a:p>
          <a:p>
            <a:pPr>
              <a:lnSpc>
                <a:spcPct val="120000"/>
              </a:lnSpc>
              <a:spcBef>
                <a:spcPts val="100"/>
              </a:spcBef>
            </a:pPr>
            <a:r>
              <a:rPr lang="en-US" sz="800" b="1" dirty="0">
                <a:solidFill>
                  <a:schemeClr val="bg2"/>
                </a:solidFill>
                <a:latin typeface="Arial" panose="020B0604020202020204" pitchFamily="34" charset="0"/>
                <a:cs typeface="Arial" panose="020B0604020202020204" pitchFamily="34" charset="0"/>
              </a:rPr>
              <a:t>For the employees of </a:t>
            </a:r>
            <a:r>
              <a:rPr lang="fr-FR" sz="800" b="1" dirty="0">
                <a:solidFill>
                  <a:schemeClr val="bg2"/>
                </a:solidFill>
                <a:latin typeface="Arial" panose="020B0604020202020204" pitchFamily="34" charset="0"/>
                <a:cs typeface="Arial" panose="020B0604020202020204" pitchFamily="34" charset="0"/>
              </a:rPr>
              <a:t>Ginkgo </a:t>
            </a:r>
            <a:r>
              <a:rPr lang="fr-FR" sz="800" b="1" dirty="0" err="1">
                <a:solidFill>
                  <a:schemeClr val="bg2"/>
                </a:solidFill>
                <a:latin typeface="Arial" panose="020B0604020202020204" pitchFamily="34" charset="0"/>
                <a:cs typeface="Arial" panose="020B0604020202020204" pitchFamily="34" charset="0"/>
              </a:rPr>
              <a:t>Bioworks</a:t>
            </a:r>
            <a:r>
              <a:rPr lang="fr-FR" sz="800" b="1" dirty="0">
                <a:solidFill>
                  <a:schemeClr val="bg2"/>
                </a:solidFill>
                <a:latin typeface="Arial" panose="020B0604020202020204" pitchFamily="34" charset="0"/>
                <a:cs typeface="Arial" panose="020B0604020202020204" pitchFamily="34" charset="0"/>
              </a:rPr>
              <a:t>, </a:t>
            </a:r>
            <a:r>
              <a:rPr lang="fr-FR" sz="800" b="1" dirty="0" err="1">
                <a:solidFill>
                  <a:schemeClr val="bg2"/>
                </a:solidFill>
                <a:latin typeface="Arial" panose="020B0604020202020204" pitchFamily="34" charset="0"/>
                <a:cs typeface="Arial" panose="020B0604020202020204" pitchFamily="34" charset="0"/>
              </a:rPr>
              <a:t>Inc</a:t>
            </a:r>
            <a:endParaRPr lang="fr-FR" sz="800" b="1" dirty="0">
              <a:solidFill>
                <a:schemeClr val="bg2"/>
              </a:solidFill>
              <a:latin typeface="Arial" panose="020B0604020202020204" pitchFamily="34" charset="0"/>
              <a:cs typeface="Arial" panose="020B0604020202020204" pitchFamily="34" charset="0"/>
            </a:endParaRPr>
          </a:p>
          <a:p>
            <a:pPr>
              <a:lnSpc>
                <a:spcPct val="120000"/>
              </a:lnSpc>
              <a:spcBef>
                <a:spcPts val="100"/>
              </a:spcBef>
            </a:pP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Acct # </a:t>
            </a:r>
            <a:r>
              <a:rPr lang="en-US" sz="800" dirty="0">
                <a:solidFill>
                  <a:srgbClr val="6E6E6E"/>
                </a:solidFill>
                <a:latin typeface="Arial" panose="020B0604020202020204" pitchFamily="34" charset="0"/>
                <a:cs typeface="Arial" panose="020B0604020202020204" pitchFamily="34" charset="0"/>
              </a:rPr>
              <a:t>0001, 0002</a:t>
            </a: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a:t>
            </a:r>
            <a:r>
              <a:rPr lang="en-US" sz="800" dirty="0">
                <a:solidFill>
                  <a:schemeClr val="bg2"/>
                </a:solidFill>
                <a:latin typeface="Arial" panose="020B0604020202020204" pitchFamily="34" charset="0"/>
                <a:cs typeface="Arial" panose="020B0604020202020204" pitchFamily="34" charset="0"/>
              </a:rPr>
              <a:t>Date Prepared: 09.18.2024</a:t>
            </a:r>
          </a:p>
          <a:p>
            <a:pPr>
              <a:lnSpc>
                <a:spcPct val="120000"/>
              </a:lnSpc>
              <a:spcBef>
                <a:spcPts val="100"/>
              </a:spcBef>
            </a:pPr>
            <a:r>
              <a:rPr lang="en-US" sz="800" dirty="0">
                <a:solidFill>
                  <a:schemeClr val="bg2"/>
                </a:solidFill>
                <a:latin typeface="Arial" panose="020B0604020202020204" pitchFamily="34" charset="0"/>
                <a:cs typeface="Arial" panose="020B0604020202020204" pitchFamily="34" charset="0"/>
              </a:rPr>
              <a:t>©2024 Voya Services Company. All rights reserved. CN3658068_0726</a:t>
            </a:r>
          </a:p>
          <a:p>
            <a:pPr>
              <a:lnSpc>
                <a:spcPct val="120000"/>
              </a:lnSpc>
              <a:spcBef>
                <a:spcPts val="100"/>
              </a:spcBef>
            </a:pPr>
            <a:r>
              <a:rPr lang="en-US" sz="800" dirty="0">
                <a:solidFill>
                  <a:schemeClr val="bg2"/>
                </a:solidFill>
                <a:latin typeface="Arial" panose="020B0604020202020204" pitchFamily="34" charset="0"/>
                <a:cs typeface="Arial" panose="020B0604020202020204" pitchFamily="34" charset="0"/>
              </a:rPr>
              <a:t>3467966_070124</a:t>
            </a:r>
          </a:p>
        </p:txBody>
      </p:sp>
      <p:pic>
        <p:nvPicPr>
          <p:cNvPr id="33" name="Picture 32">
            <a:extLst>
              <a:ext uri="{FF2B5EF4-FFF2-40B4-BE49-F238E27FC236}">
                <a16:creationId xmlns:a16="http://schemas.microsoft.com/office/drawing/2014/main" id="{DA24E825-BDB6-B87D-5BD8-EADFA15D0168}"/>
              </a:ext>
            </a:extLst>
          </p:cNvPr>
          <p:cNvPicPr>
            <a:picLocks noChangeAspect="1"/>
          </p:cNvPicPr>
          <p:nvPr/>
        </p:nvPicPr>
        <p:blipFill>
          <a:blip r:embed="rId4"/>
          <a:stretch>
            <a:fillRect/>
          </a:stretch>
        </p:blipFill>
        <p:spPr>
          <a:xfrm>
            <a:off x="361951" y="9623557"/>
            <a:ext cx="1499616" cy="73152"/>
          </a:xfrm>
          <a:prstGeom prst="rect">
            <a:avLst/>
          </a:prstGeom>
        </p:spPr>
      </p:pic>
      <p:graphicFrame>
        <p:nvGraphicFramePr>
          <p:cNvPr id="12" name="Table 11">
            <a:extLst>
              <a:ext uri="{FF2B5EF4-FFF2-40B4-BE49-F238E27FC236}">
                <a16:creationId xmlns:a16="http://schemas.microsoft.com/office/drawing/2014/main" id="{CCA34D5F-FA4D-E939-FDAA-780ED74D8B3D}"/>
              </a:ext>
            </a:extLst>
          </p:cNvPr>
          <p:cNvGraphicFramePr>
            <a:graphicFrameLocks noGrp="1"/>
          </p:cNvGraphicFramePr>
          <p:nvPr>
            <p:extLst>
              <p:ext uri="{D42A27DB-BD31-4B8C-83A1-F6EECF244321}">
                <p14:modId xmlns:p14="http://schemas.microsoft.com/office/powerpoint/2010/main" val="2652914095"/>
              </p:ext>
            </p:extLst>
          </p:nvPr>
        </p:nvGraphicFramePr>
        <p:xfrm>
          <a:off x="264731" y="361691"/>
          <a:ext cx="7048501" cy="2105213"/>
        </p:xfrm>
        <a:graphic>
          <a:graphicData uri="http://schemas.openxmlformats.org/drawingml/2006/table">
            <a:tbl>
              <a:tblPr firstRow="1" firstCol="1" bandRow="1">
                <a:tableStyleId>{21E4AEA4-8DFA-4A89-87EB-49C32662AFE0}</a:tableStyleId>
              </a:tblPr>
              <a:tblGrid>
                <a:gridCol w="7048501">
                  <a:extLst>
                    <a:ext uri="{9D8B030D-6E8A-4147-A177-3AD203B41FA5}">
                      <a16:colId xmlns:a16="http://schemas.microsoft.com/office/drawing/2014/main" val="2758029379"/>
                    </a:ext>
                  </a:extLst>
                </a:gridCol>
              </a:tblGrid>
              <a:tr h="419594">
                <a:tc>
                  <a:txBody>
                    <a:bodyPr/>
                    <a:lstStyle/>
                    <a:p>
                      <a:pPr marL="320040" marR="0" lvl="0" indent="0" algn="l" defTabSz="57150" rtl="0" eaLnBrk="1" fontAlgn="auto" latinLnBrk="0" hangingPunct="1">
                        <a:lnSpc>
                          <a:spcPct val="100000"/>
                        </a:lnSpc>
                        <a:spcBef>
                          <a:spcPts val="0"/>
                        </a:spcBef>
                        <a:spcAft>
                          <a:spcPts val="100"/>
                        </a:spcAft>
                        <a:buClrTx/>
                        <a:buSzTx/>
                        <a:buFontTx/>
                        <a:buNone/>
                        <a:tabLst/>
                        <a:defRPr/>
                      </a:pPr>
                      <a:r>
                        <a:rPr kumimoji="0" lang="en-US" sz="1800" b="1" i="0" u="none" strike="noStrike" kern="1200" cap="none" spc="0" normalizeH="0" baseline="0" noProof="0" dirty="0">
                          <a:ln>
                            <a:noFill/>
                          </a:ln>
                          <a:solidFill>
                            <a:srgbClr val="D75426"/>
                          </a:solidFill>
                          <a:effectLst/>
                          <a:uLnTx/>
                          <a:uFillTx/>
                          <a:latin typeface="Arial" panose="020B0604020202020204" pitchFamily="34" charset="0"/>
                          <a:ea typeface="+mn-ea"/>
                          <a:cs typeface="Arial" panose="020B0604020202020204" pitchFamily="34" charset="0"/>
                        </a:rPr>
                        <a:t>Questions?</a:t>
                      </a:r>
                    </a:p>
                  </a:txBody>
                  <a:tcPr marL="182880" marR="18415" marT="91440" marB="0" anchor="b">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3175" cap="flat" cmpd="sng" algn="ctr">
                      <a:noFill/>
                      <a:prstDash val="sysDot"/>
                      <a:round/>
                      <a:headEnd type="none" w="med" len="med"/>
                      <a:tailEnd type="none" w="med" len="med"/>
                    </a:lnB>
                    <a:solidFill>
                      <a:srgbClr val="F8D7CD">
                        <a:alpha val="37994"/>
                      </a:srgbClr>
                    </a:solidFill>
                  </a:tcPr>
                </a:tc>
                <a:extLst>
                  <a:ext uri="{0D108BD9-81ED-4DB2-BD59-A6C34878D82A}">
                    <a16:rowId xmlns:a16="http://schemas.microsoft.com/office/drawing/2014/main" val="3552906840"/>
                  </a:ext>
                </a:extLst>
              </a:tr>
              <a:tr h="614701">
                <a:tc>
                  <a:txBody>
                    <a:bodyPr/>
                    <a:lstStyle/>
                    <a:p>
                      <a:pPr marL="0" marR="0" lvl="0" indent="0" algn="l" defTabSz="457200" rtl="0" eaLnBrk="1" fontAlgn="auto" latinLnBrk="0" hangingPunct="1">
                        <a:lnSpc>
                          <a:spcPct val="100000"/>
                        </a:lnSpc>
                        <a:spcBef>
                          <a:spcPts val="200"/>
                        </a:spcBef>
                        <a:spcAft>
                          <a:spcPts val="100"/>
                        </a:spcAft>
                        <a:buClrTx/>
                        <a:buSzTx/>
                        <a:buFontTx/>
                        <a:buNone/>
                        <a:tabLst/>
                        <a:defRPr/>
                      </a:pPr>
                      <a:endParaRPr kumimoji="0" lang="en-US" sz="1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200"/>
                        </a:spcBef>
                        <a:spcAft>
                          <a:spcPts val="1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Enrollment instructions will be provided by your employer. If you have additional questions before you enroll, please call:</a:t>
                      </a:r>
                    </a:p>
                    <a:p>
                      <a:pPr marL="0" marR="0" lvl="0" indent="0" algn="ctr" defTabSz="457200" rtl="0" eaLnBrk="1" fontAlgn="auto" latinLnBrk="0" hangingPunct="1">
                        <a:lnSpc>
                          <a:spcPts val="1200"/>
                        </a:lnSpc>
                        <a:spcBef>
                          <a:spcPts val="200"/>
                        </a:spcBef>
                        <a:spcAft>
                          <a:spcPts val="0"/>
                        </a:spcAft>
                        <a:buClr>
                          <a:srgbClr val="F58000"/>
                        </a:buClr>
                        <a:buSzTx/>
                        <a:buFont typeface="Arial" panose="020B0604020202020204" pitchFamily="34" charset="0"/>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Voya Employee Benefits Customer Service at (877) 236-7564</a:t>
                      </a:r>
                    </a:p>
                  </a:txBody>
                  <a:tcPr marL="182880" marT="9144" marB="18288">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175" cap="flat" cmpd="sng" algn="ctr">
                      <a:noFill/>
                      <a:prstDash val="sysDot"/>
                      <a:round/>
                      <a:headEnd type="none" w="med" len="med"/>
                      <a:tailEnd type="none" w="med" len="med"/>
                    </a:lnT>
                    <a:lnB w="3175"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solidFill>
                      <a:srgbClr val="F8D7CD">
                        <a:alpha val="37994"/>
                      </a:srgbClr>
                    </a:solidFill>
                  </a:tcPr>
                </a:tc>
                <a:extLst>
                  <a:ext uri="{0D108BD9-81ED-4DB2-BD59-A6C34878D82A}">
                    <a16:rowId xmlns:a16="http://schemas.microsoft.com/office/drawing/2014/main" val="503274262"/>
                  </a:ext>
                </a:extLst>
              </a:tr>
              <a:tr h="1070918">
                <a:tc>
                  <a:txBody>
                    <a:bodyPr/>
                    <a:lstStyle/>
                    <a:p>
                      <a:pPr marL="0" marR="0" lvl="0" indent="0" algn="l" defTabSz="457200" rtl="0" eaLnBrk="1" fontAlgn="auto" latinLnBrk="0" hangingPunct="1">
                        <a:lnSpc>
                          <a:spcPts val="1200"/>
                        </a:lnSpc>
                        <a:spcBef>
                          <a:spcPts val="200"/>
                        </a:spcBef>
                        <a:spcAft>
                          <a:spcPts val="100"/>
                        </a:spcAft>
                        <a:buClrTx/>
                        <a:buSzTx/>
                        <a:buFontTx/>
                        <a:buNone/>
                        <a:tabLst/>
                        <a:defRPr/>
                      </a:pPr>
                      <a:r>
                        <a:rPr kumimoji="0" lang="en-US" sz="10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Scan the QR code to visit your Employee Benefits Resource Center to learn more </a:t>
                      </a:r>
                      <a:br>
                        <a:rPr kumimoji="0" lang="en-US" sz="10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br>
                      <a:r>
                        <a:rPr kumimoji="0" lang="en-US" sz="10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about this benefit and review instructions on how to file a claim after your effective date.</a:t>
                      </a: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ts val="1200"/>
                        </a:lnSpc>
                        <a:spcBef>
                          <a:spcPts val="200"/>
                        </a:spcBef>
                        <a:spcAft>
                          <a:spcPts val="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hlinkClick r:id="rId5"/>
                        </a:rPr>
                        <a:t>https://presents.voya.com/EBRC/GinkgoBioworks</a:t>
                      </a: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a:t>
                      </a:r>
                    </a:p>
                    <a:p>
                      <a:pPr marL="0" marR="0" lvl="0" indent="0" algn="l" defTabSz="457200" rtl="0" eaLnBrk="1" fontAlgn="auto" latinLnBrk="0" hangingPunct="1">
                        <a:lnSpc>
                          <a:spcPts val="1200"/>
                        </a:lnSpc>
                        <a:spcBef>
                          <a:spcPts val="200"/>
                        </a:spcBef>
                        <a:spcAft>
                          <a:spcPts val="0"/>
                        </a:spcAft>
                        <a:buClrTx/>
                        <a:buSzTx/>
                        <a:buFontTx/>
                        <a:buNone/>
                        <a:tabLst/>
                        <a:defRPr/>
                      </a:pPr>
                      <a:endPar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182880" marR="18415" marT="91440" marB="18288">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175" cap="flat" cmpd="sng" algn="ctr">
                      <a:solidFill>
                        <a:schemeClr val="accent2"/>
                      </a:solidFill>
                      <a:prstDash val="sysDot"/>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8D7CD">
                        <a:alpha val="37994"/>
                      </a:srgbClr>
                    </a:solidFill>
                  </a:tcPr>
                </a:tc>
                <a:extLst>
                  <a:ext uri="{0D108BD9-81ED-4DB2-BD59-A6C34878D82A}">
                    <a16:rowId xmlns:a16="http://schemas.microsoft.com/office/drawing/2014/main" val="2418847380"/>
                  </a:ext>
                </a:extLst>
              </a:tr>
            </a:tbl>
          </a:graphicData>
        </a:graphic>
      </p:graphicFrame>
      <p:sp>
        <p:nvSpPr>
          <p:cNvPr id="13" name="Freeform 12">
            <a:extLst>
              <a:ext uri="{FF2B5EF4-FFF2-40B4-BE49-F238E27FC236}">
                <a16:creationId xmlns:a16="http://schemas.microsoft.com/office/drawing/2014/main" id="{91813066-40CC-7974-8988-F4940BCCA154}"/>
              </a:ext>
            </a:extLst>
          </p:cNvPr>
          <p:cNvSpPr/>
          <p:nvPr/>
        </p:nvSpPr>
        <p:spPr>
          <a:xfrm>
            <a:off x="459168" y="434716"/>
            <a:ext cx="244018" cy="278878"/>
          </a:xfrm>
          <a:custGeom>
            <a:avLst/>
            <a:gdLst/>
            <a:ahLst/>
            <a:cxnLst/>
            <a:rect l="l" t="t" r="r" b="b"/>
            <a:pathLst>
              <a:path w="575072" h="657225">
                <a:moveTo>
                  <a:pt x="171110" y="451843"/>
                </a:moveTo>
                <a:lnTo>
                  <a:pt x="403962" y="451843"/>
                </a:lnTo>
                <a:cubicBezTo>
                  <a:pt x="498438" y="451843"/>
                  <a:pt x="575072" y="528476"/>
                  <a:pt x="575072" y="622952"/>
                </a:cubicBezTo>
                <a:cubicBezTo>
                  <a:pt x="575072" y="641950"/>
                  <a:pt x="559797" y="657225"/>
                  <a:pt x="540799" y="657225"/>
                </a:cubicBezTo>
                <a:lnTo>
                  <a:pt x="34222" y="657225"/>
                </a:lnTo>
                <a:cubicBezTo>
                  <a:pt x="15327" y="657225"/>
                  <a:pt x="0" y="641950"/>
                  <a:pt x="0" y="622952"/>
                </a:cubicBezTo>
                <a:cubicBezTo>
                  <a:pt x="0" y="528476"/>
                  <a:pt x="76634" y="451843"/>
                  <a:pt x="171110" y="451843"/>
                </a:cubicBezTo>
                <a:close/>
                <a:moveTo>
                  <a:pt x="287536" y="82153"/>
                </a:moveTo>
                <a:cubicBezTo>
                  <a:pt x="378354" y="82153"/>
                  <a:pt x="451842" y="155642"/>
                  <a:pt x="451842" y="246460"/>
                </a:cubicBezTo>
                <a:lnTo>
                  <a:pt x="451842" y="268153"/>
                </a:lnTo>
                <a:cubicBezTo>
                  <a:pt x="451842" y="301015"/>
                  <a:pt x="424244" y="328613"/>
                  <a:pt x="390227" y="328613"/>
                </a:cubicBezTo>
                <a:lnTo>
                  <a:pt x="379137" y="328549"/>
                </a:lnTo>
                <a:cubicBezTo>
                  <a:pt x="364529" y="303197"/>
                  <a:pt x="337444" y="287536"/>
                  <a:pt x="308074" y="287536"/>
                </a:cubicBezTo>
                <a:lnTo>
                  <a:pt x="266998" y="287536"/>
                </a:lnTo>
                <a:cubicBezTo>
                  <a:pt x="221557" y="287536"/>
                  <a:pt x="184845" y="324249"/>
                  <a:pt x="184845" y="369689"/>
                </a:cubicBezTo>
                <a:cubicBezTo>
                  <a:pt x="184845" y="371358"/>
                  <a:pt x="185101" y="372513"/>
                  <a:pt x="185320" y="374169"/>
                </a:cubicBezTo>
                <a:cubicBezTo>
                  <a:pt x="147773" y="344004"/>
                  <a:pt x="123230" y="298293"/>
                  <a:pt x="123230" y="246460"/>
                </a:cubicBezTo>
                <a:cubicBezTo>
                  <a:pt x="123230" y="155642"/>
                  <a:pt x="196718" y="82153"/>
                  <a:pt x="287536" y="82153"/>
                </a:cubicBezTo>
                <a:close/>
                <a:moveTo>
                  <a:pt x="287536" y="0"/>
                </a:moveTo>
                <a:cubicBezTo>
                  <a:pt x="423435" y="0"/>
                  <a:pt x="533995" y="110522"/>
                  <a:pt x="533995" y="246460"/>
                </a:cubicBezTo>
                <a:lnTo>
                  <a:pt x="533995" y="266998"/>
                </a:lnTo>
                <a:cubicBezTo>
                  <a:pt x="533867" y="346417"/>
                  <a:pt x="469659" y="410606"/>
                  <a:pt x="390227" y="410766"/>
                </a:cubicBezTo>
                <a:lnTo>
                  <a:pt x="266998" y="410766"/>
                </a:lnTo>
                <a:cubicBezTo>
                  <a:pt x="244380" y="410766"/>
                  <a:pt x="225921" y="392307"/>
                  <a:pt x="225921" y="369689"/>
                </a:cubicBezTo>
                <a:cubicBezTo>
                  <a:pt x="225921" y="347072"/>
                  <a:pt x="244380" y="328613"/>
                  <a:pt x="266998" y="328613"/>
                </a:cubicBezTo>
                <a:lnTo>
                  <a:pt x="308074" y="328613"/>
                </a:lnTo>
                <a:cubicBezTo>
                  <a:pt x="330692" y="328613"/>
                  <a:pt x="349151" y="347072"/>
                  <a:pt x="349151" y="369689"/>
                </a:cubicBezTo>
                <a:lnTo>
                  <a:pt x="390227" y="369689"/>
                </a:lnTo>
                <a:cubicBezTo>
                  <a:pt x="446836" y="369689"/>
                  <a:pt x="492919" y="323607"/>
                  <a:pt x="492919" y="266998"/>
                </a:cubicBezTo>
                <a:lnTo>
                  <a:pt x="492919" y="246460"/>
                </a:lnTo>
                <a:cubicBezTo>
                  <a:pt x="492919" y="133178"/>
                  <a:pt x="400817" y="41077"/>
                  <a:pt x="287536" y="41077"/>
                </a:cubicBezTo>
                <a:cubicBezTo>
                  <a:pt x="174255" y="41077"/>
                  <a:pt x="82153" y="133178"/>
                  <a:pt x="82153" y="246460"/>
                </a:cubicBezTo>
                <a:lnTo>
                  <a:pt x="82153" y="266998"/>
                </a:lnTo>
                <a:cubicBezTo>
                  <a:pt x="82153" y="278422"/>
                  <a:pt x="73014" y="287536"/>
                  <a:pt x="61615" y="287536"/>
                </a:cubicBezTo>
                <a:cubicBezTo>
                  <a:pt x="50229" y="287536"/>
                  <a:pt x="41077" y="278422"/>
                  <a:pt x="41077" y="266998"/>
                </a:cubicBezTo>
                <a:lnTo>
                  <a:pt x="41077" y="246460"/>
                </a:lnTo>
                <a:cubicBezTo>
                  <a:pt x="41077" y="110561"/>
                  <a:pt x="151637" y="0"/>
                  <a:pt x="287536" y="0"/>
                </a:cubicBez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D2A4B3FD-DB44-EF11-890F-75DC918A2C04}"/>
              </a:ext>
            </a:extLst>
          </p:cNvPr>
          <p:cNvPicPr>
            <a:picLocks noChangeAspect="1"/>
          </p:cNvPicPr>
          <p:nvPr/>
        </p:nvPicPr>
        <p:blipFill>
          <a:blip r:embed="rId6"/>
          <a:srcRect/>
          <a:stretch/>
        </p:blipFill>
        <p:spPr>
          <a:xfrm>
            <a:off x="6353755" y="1520744"/>
            <a:ext cx="856092" cy="856092"/>
          </a:xfrm>
          <a:prstGeom prst="rect">
            <a:avLst/>
          </a:prstGeom>
        </p:spPr>
      </p:pic>
    </p:spTree>
    <p:extLst>
      <p:ext uri="{BB962C8B-B14F-4D97-AF65-F5344CB8AC3E}">
        <p14:creationId xmlns:p14="http://schemas.microsoft.com/office/powerpoint/2010/main" val="3425014398"/>
      </p:ext>
    </p:extLst>
  </p:cSld>
  <p:clrMapOvr>
    <a:masterClrMapping/>
  </p:clrMapOvr>
</p:sld>
</file>

<file path=ppt/theme/theme1.xml><?xml version="1.0" encoding="utf-8"?>
<a:theme xmlns:a="http://schemas.openxmlformats.org/drawingml/2006/main" name="Office Theme">
  <a:themeElements>
    <a:clrScheme name="Voyo Color Palet">
      <a:dk1>
        <a:srgbClr val="000000"/>
      </a:dk1>
      <a:lt1>
        <a:srgbClr val="FFFFFF"/>
      </a:lt1>
      <a:dk2>
        <a:srgbClr val="F58000"/>
      </a:dk2>
      <a:lt2>
        <a:srgbClr val="6E6E6E"/>
      </a:lt2>
      <a:accent1>
        <a:srgbClr val="FFC700"/>
      </a:accent1>
      <a:accent2>
        <a:srgbClr val="D75426"/>
      </a:accent2>
      <a:accent3>
        <a:srgbClr val="B73F7C"/>
      </a:accent3>
      <a:accent4>
        <a:srgbClr val="551B57"/>
      </a:accent4>
      <a:accent5>
        <a:srgbClr val="76C5E4"/>
      </a:accent5>
      <a:accent6>
        <a:srgbClr val="145A7B"/>
      </a:accent6>
      <a:hlink>
        <a:srgbClr val="0072BC"/>
      </a:hlink>
      <a:folHlink>
        <a:srgbClr val="95C0A3"/>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VariableListDefinition name="Computed" displayName="Computed" id="cfa60725-cef3-4bbd-b7ce-684329cf4363" isdomainofvalue="False" dataSourceId="e28a8f0f-b3c4-49b1-a6e7-742e5032edc8"/>
</file>

<file path=customXml/item10.xml><?xml version="1.0" encoding="utf-8"?>
<VariableListDefinition name="AD_HOC" displayName="AD_HOC" id="9ee992d9-f5df-4eb3-9cb2-5c17bebfc1e2" isdomainofvalue="False" dataSourceId="5a331f1a-5e19-4397-997b-1c09932df359"/>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AllExternalAdhocVariableMappings/>
</file>

<file path=customXml/item4.xml><?xml version="1.0" encoding="utf-8"?>
<VariableList UniqueId="a5a78452-5def-4b91-b700-8ea8bcdd6719" Name="System" ContentType="XML" MajorVersion="0" MinorVersion="1" isLocalCopy="False" IsBaseObject="False" DataSourceId="15750d5d-60f3-4685-8bdd-0745aec66e39" DataSourceMajorVersion="0" DataSourceMinorVersion="1"/>
</file>

<file path=customXml/item5.xml><?xml version="1.0" encoding="utf-8"?>
<ct:contentTypeSchema xmlns:ct="http://schemas.microsoft.com/office/2006/metadata/contentType" xmlns:ma="http://schemas.microsoft.com/office/2006/metadata/properties/metaAttributes" ct:_="" ma:_="" ma:contentTypeName="Document" ma:contentTypeID="0x010100D9A7A8141ACC5F4D93687B2288F67BB6" ma:contentTypeVersion="3" ma:contentTypeDescription="Create a new document." ma:contentTypeScope="" ma:versionID="d93ab40659bcfee71fe67215db052242">
  <xsd:schema xmlns:xsd="http://www.w3.org/2001/XMLSchema" xmlns:xs="http://www.w3.org/2001/XMLSchema" xmlns:p="http://schemas.microsoft.com/office/2006/metadata/properties" xmlns:ns2="a4797a97-f8a6-43e4-b81a-8fc5d0ad733c" targetNamespace="http://schemas.microsoft.com/office/2006/metadata/properties" ma:root="true" ma:fieldsID="13009e2ff14f15c04cbfdc27893de98e" ns2:_="">
    <xsd:import namespace="a4797a97-f8a6-43e4-b81a-8fc5d0ad733c"/>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797a97-f8a6-43e4-b81a-8fc5d0ad73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6.xml><?xml version="1.0" encoding="utf-8"?>
<VariableList UniqueId="cfa60725-cef3-4bbd-b7ce-684329cf4363" Name="Computed" ContentType="XML" MajorVersion="0" MinorVersion="1" isLocalCopy="False" IsBaseObject="False" DataSourceId="e28a8f0f-b3c4-49b1-a6e7-742e5032edc8" DataSourceMajorVersion="0" DataSourceMinorVersion="1"/>
</file>

<file path=customXml/item7.xml><?xml version="1.0" encoding="utf-8"?>
<p:properties xmlns:p="http://schemas.microsoft.com/office/2006/metadata/properties" xmlns:xsi="http://www.w3.org/2001/XMLSchema-instance" xmlns:pc="http://schemas.microsoft.com/office/infopath/2007/PartnerControls">
  <documentManagement/>
</p:properties>
</file>

<file path=customXml/item8.xml><?xml version="1.0" encoding="utf-8"?>
<VariableListDefinition name="System" displayName="System" id="a5a78452-5def-4b91-b700-8ea8bcdd6719" isdomainofvalue="False" dataSourceId="15750d5d-60f3-4685-8bdd-0745aec66e39"/>
</file>

<file path=customXml/item9.xml><?xml version="1.0" encoding="utf-8"?>
<VariableList UniqueId="9ee992d9-f5df-4eb3-9cb2-5c17bebfc1e2" Name="AD_HOC" ContentType="XML" MajorVersion="0" MinorVersion="1" isLocalCopy="False" IsBaseObject="False" DataSourceId="5a331f1a-5e19-4397-997b-1c09932df359" DataSourceMajorVersion="0" DataSourceMinorVersion="1"/>
</file>

<file path=customXml/itemProps1.xml><?xml version="1.0" encoding="utf-8"?>
<ds:datastoreItem xmlns:ds="http://schemas.openxmlformats.org/officeDocument/2006/customXml" ds:itemID="{1F85D664-B908-4FAA-8A07-75A38A0B27CA}">
  <ds:schemaRefs/>
</ds:datastoreItem>
</file>

<file path=customXml/itemProps10.xml><?xml version="1.0" encoding="utf-8"?>
<ds:datastoreItem xmlns:ds="http://schemas.openxmlformats.org/officeDocument/2006/customXml" ds:itemID="{C93BA373-4A58-4C91-8706-9E8E5134EE67}">
  <ds:schemaRefs/>
</ds:datastoreItem>
</file>

<file path=customXml/itemProps2.xml><?xml version="1.0" encoding="utf-8"?>
<ds:datastoreItem xmlns:ds="http://schemas.openxmlformats.org/officeDocument/2006/customXml" ds:itemID="{7A53FF7B-0680-4A77-A26E-5ADC16755D73}">
  <ds:schemaRefs>
    <ds:schemaRef ds:uri="http://schemas.microsoft.com/sharepoint/v3/contenttype/forms"/>
  </ds:schemaRefs>
</ds:datastoreItem>
</file>

<file path=customXml/itemProps3.xml><?xml version="1.0" encoding="utf-8"?>
<ds:datastoreItem xmlns:ds="http://schemas.openxmlformats.org/officeDocument/2006/customXml" ds:itemID="{A2BDC31D-582A-47A6-9392-DA4388B05001}">
  <ds:schemaRefs/>
</ds:datastoreItem>
</file>

<file path=customXml/itemProps4.xml><?xml version="1.0" encoding="utf-8"?>
<ds:datastoreItem xmlns:ds="http://schemas.openxmlformats.org/officeDocument/2006/customXml" ds:itemID="{1589CDCA-30F2-47D0-9F42-F77079A00246}">
  <ds:schemaRefs/>
</ds:datastoreItem>
</file>

<file path=customXml/itemProps5.xml><?xml version="1.0" encoding="utf-8"?>
<ds:datastoreItem xmlns:ds="http://schemas.openxmlformats.org/officeDocument/2006/customXml" ds:itemID="{770FD6DC-D477-4840-9BA0-4EBD69D24019}">
  <ds:schemaRefs>
    <ds:schemaRef ds:uri="a4797a97-f8a6-43e4-b81a-8fc5d0ad73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6.xml><?xml version="1.0" encoding="utf-8"?>
<ds:datastoreItem xmlns:ds="http://schemas.openxmlformats.org/officeDocument/2006/customXml" ds:itemID="{E4BF2D96-0CF3-4C57-B8E0-4D3A10984039}">
  <ds:schemaRefs/>
</ds:datastoreItem>
</file>

<file path=customXml/itemProps7.xml><?xml version="1.0" encoding="utf-8"?>
<ds:datastoreItem xmlns:ds="http://schemas.openxmlformats.org/officeDocument/2006/customXml" ds:itemID="{47D01FC1-0D5C-4914-9268-3BF0A9BCAD8A}">
  <ds:schemaRefs>
    <ds:schemaRef ds:uri="http://schemas.microsoft.com/office/2006/metadata/properties"/>
    <ds:schemaRef ds:uri="http://schemas.microsoft.com/office/infopath/2007/PartnerControls"/>
  </ds:schemaRefs>
</ds:datastoreItem>
</file>

<file path=customXml/itemProps8.xml><?xml version="1.0" encoding="utf-8"?>
<ds:datastoreItem xmlns:ds="http://schemas.openxmlformats.org/officeDocument/2006/customXml" ds:itemID="{0426926B-AAFB-43CC-BF46-07A09AB93D51}">
  <ds:schemaRefs/>
</ds:datastoreItem>
</file>

<file path=customXml/itemProps9.xml><?xml version="1.0" encoding="utf-8"?>
<ds:datastoreItem xmlns:ds="http://schemas.openxmlformats.org/officeDocument/2006/customXml" ds:itemID="{883F591D-BA47-4116-996C-26D1EF9A0BAA}">
  <ds:schemaRefs/>
</ds:datastoreItem>
</file>

<file path=docProps/app.xml><?xml version="1.0" encoding="utf-8"?>
<Properties xmlns="http://schemas.openxmlformats.org/officeDocument/2006/extended-properties" xmlns:vt="http://schemas.openxmlformats.org/officeDocument/2006/docPropsVTypes">
  <Template/>
  <TotalTime>8337</TotalTime>
  <Words>2811</Words>
  <Application>Microsoft Office PowerPoint</Application>
  <PresentationFormat>Custom</PresentationFormat>
  <Paragraphs>478</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Espinoza,G. (Gabriela)</dc:creator>
  <cp:lastModifiedBy>Sinkfield,J. (Jae)</cp:lastModifiedBy>
  <cp:revision>477</cp:revision>
  <cp:lastPrinted>2023-12-08T17:29:03Z</cp:lastPrinted>
  <dcterms:created xsi:type="dcterms:W3CDTF">2023-10-24T20:20:52Z</dcterms:created>
  <dcterms:modified xsi:type="dcterms:W3CDTF">2024-09-18T17:45:06Z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1402931-ee1f-401a-a3a4-d813c808f41c_Enabled">
    <vt:lpwstr>true</vt:lpwstr>
  </property>
  <property fmtid="{D5CDD505-2E9C-101B-9397-08002B2CF9AE}" pid="3" name="MSIP_Label_01402931-ee1f-401a-a3a4-d813c808f41c_SetDate">
    <vt:lpwstr>2023-10-24T21:56:22Z</vt:lpwstr>
  </property>
  <property fmtid="{D5CDD505-2E9C-101B-9397-08002B2CF9AE}" pid="4" name="MSIP_Label_01402931-ee1f-401a-a3a4-d813c808f41c_Method">
    <vt:lpwstr>Privileged</vt:lpwstr>
  </property>
  <property fmtid="{D5CDD505-2E9C-101B-9397-08002B2CF9AE}" pid="5" name="MSIP_Label_01402931-ee1f-401a-a3a4-d813c808f41c_Name">
    <vt:lpwstr>Restricted - Business Information</vt:lpwstr>
  </property>
  <property fmtid="{D5CDD505-2E9C-101B-9397-08002B2CF9AE}" pid="6" name="MSIP_Label_01402931-ee1f-401a-a3a4-d813c808f41c_SiteId">
    <vt:lpwstr>e3054106-a46a-4dc0-b86d-2ba84a24cdc4</vt:lpwstr>
  </property>
  <property fmtid="{D5CDD505-2E9C-101B-9397-08002B2CF9AE}" pid="7" name="MSIP_Label_01402931-ee1f-401a-a3a4-d813c808f41c_ActionId">
    <vt:lpwstr>893a8aa0-51ae-4525-8148-c83f83338553</vt:lpwstr>
  </property>
  <property fmtid="{D5CDD505-2E9C-101B-9397-08002B2CF9AE}" pid="8" name="MSIP_Label_01402931-ee1f-401a-a3a4-d813c808f41c_ContentBits">
    <vt:lpwstr>0</vt:lpwstr>
  </property>
  <property fmtid="{D5CDD505-2E9C-101B-9397-08002B2CF9AE}" pid="9" name="ContentTypeId">
    <vt:lpwstr>0x010100D9A7A8141ACC5F4D93687B2288F67BB6</vt:lpwstr>
  </property>
</Properties>
</file>