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1"/>
  </p:sldMasterIdLst>
  <p:notesMasterIdLst>
    <p:notesMasterId r:id="rId15"/>
  </p:notesMasterIdLst>
  <p:sldIdLst>
    <p:sldId id="266" r:id="rId12"/>
    <p:sldId id="258" r:id="rId13"/>
    <p:sldId id="264" r:id="rId14"/>
  </p:sldIdLst>
  <p:sldSz cx="7772400" cy="10058400"/>
  <p:notesSz cx="6858000" cy="9144000"/>
  <p:custDataLst>
    <p:custData r:id="rId8"/>
    <p:custData r:id="rId6"/>
    <p:custData r:id="rId5"/>
    <p:custData r:id="rId2"/>
    <p:custData r:id="rId10"/>
    <p:custData r:id="rId9"/>
    <p:custData r:id="rId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2" userDrawn="1">
          <p15:clr>
            <a:srgbClr val="A4A3A4"/>
          </p15:clr>
        </p15:guide>
        <p15:guide id="2" pos="210" userDrawn="1">
          <p15:clr>
            <a:srgbClr val="A4A3A4"/>
          </p15:clr>
        </p15:guide>
        <p15:guide id="4" orient="horz" pos="5946" userDrawn="1">
          <p15:clr>
            <a:srgbClr val="A4A3A4"/>
          </p15:clr>
        </p15:guide>
        <p15:guide id="5" orient="horz" pos="6096" userDrawn="1">
          <p15:clr>
            <a:srgbClr val="A4A3A4"/>
          </p15:clr>
        </p15:guide>
        <p15:guide id="6" orient="horz" pos="5952" userDrawn="1">
          <p15:clr>
            <a:srgbClr val="A4A3A4"/>
          </p15:clr>
        </p15:guide>
        <p15:guide id="7" orient="horz" pos="2968" userDrawn="1">
          <p15:clr>
            <a:srgbClr val="A4A3A4"/>
          </p15:clr>
        </p15:guide>
        <p15:guide id="8" orient="horz" pos="5784" userDrawn="1">
          <p15:clr>
            <a:srgbClr val="A4A3A4"/>
          </p15:clr>
        </p15:guide>
        <p15:guide id="9" pos="2445" userDrawn="1">
          <p15:clr>
            <a:srgbClr val="A4A3A4"/>
          </p15:clr>
        </p15:guide>
        <p15:guide id="11" orient="horz" pos="5640" userDrawn="1">
          <p15:clr>
            <a:srgbClr val="A4A3A4"/>
          </p15:clr>
        </p15:guide>
        <p15:guide id="13" pos="4656"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4E283CB-4E60-C385-728F-9C3A265749ED}" name="Maruska, J. (Jodie)" initials="MJ(" userId="S::Jodie.Maruska2@voya.com::e187f58b-bf64-4a64-ab96-ec4114209fb5" providerId="AD"/>
  <p188:author id="{999A62DA-FEEC-06EC-6DE3-0DB1C3223655}" name="Espinoza,G. (Gabriela)" initials="E(" userId="S::Gabriela.Espinoza@voya.com::f6952b3e-21d8-4344-b0a1-a6fc751c238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2F2F2"/>
    <a:srgbClr val="85CBEB"/>
    <a:srgbClr val="D75426"/>
    <a:srgbClr val="E9691F"/>
    <a:srgbClr val="F8D7CD"/>
    <a:srgbClr val="6E6E6E"/>
    <a:srgbClr val="F1D9E5"/>
    <a:srgbClr val="F8EBF2"/>
    <a:srgbClr val="DDC5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9" autoAdjust="0"/>
    <p:restoredTop sz="95380" autoAdjust="0"/>
  </p:normalViewPr>
  <p:slideViewPr>
    <p:cSldViewPr snapToGrid="0">
      <p:cViewPr>
        <p:scale>
          <a:sx n="100" d="100"/>
          <a:sy n="100" d="100"/>
        </p:scale>
        <p:origin x="2616" y="72"/>
      </p:cViewPr>
      <p:guideLst>
        <p:guide orient="horz" pos="192"/>
        <p:guide pos="210"/>
        <p:guide orient="horz" pos="5946"/>
        <p:guide orient="horz" pos="6096"/>
        <p:guide orient="horz" pos="5952"/>
        <p:guide orient="horz" pos="2968"/>
        <p:guide orient="horz" pos="5784"/>
        <p:guide pos="2445"/>
        <p:guide orient="horz" pos="5640"/>
        <p:guide pos="4656"/>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8.xml"/><Relationship Id="rId13" Type="http://schemas.openxmlformats.org/officeDocument/2006/relationships/slide" Target="slides/slide2.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customXml" Target="../customXml/item7.xml"/><Relationship Id="rId12" Type="http://schemas.openxmlformats.org/officeDocument/2006/relationships/slide" Target="slides/slide1.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Master" Target="slideMasters/slideMaster1.xml"/><Relationship Id="rId5" Type="http://schemas.openxmlformats.org/officeDocument/2006/relationships/customXml" Target="../customXml/item5.xml"/><Relationship Id="rId15" Type="http://schemas.openxmlformats.org/officeDocument/2006/relationships/notesMaster" Target="notesMasters/notesMaster1.xml"/><Relationship Id="rId10" Type="http://schemas.openxmlformats.org/officeDocument/2006/relationships/customXml" Target="../customXml/item10.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31D836-9235-4D67-995F-41AE38E86EFF}" type="datetimeFigureOut">
              <a:rPr lang="en-US" smtClean="0"/>
              <a:t>09/18/2024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EECCFA-7F6D-44D1-9A8D-C9CB0E889748}" type="slidenum">
              <a:rPr lang="en-US" smtClean="0"/>
              <a:t>‹#›</a:t>
            </a:fld>
            <a:endParaRPr lang="en-US"/>
          </a:p>
        </p:txBody>
      </p:sp>
    </p:spTree>
    <p:extLst>
      <p:ext uri="{BB962C8B-B14F-4D97-AF65-F5344CB8AC3E}">
        <p14:creationId xmlns:p14="http://schemas.microsoft.com/office/powerpoint/2010/main" val="432873264"/>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6788" y="1143000"/>
            <a:ext cx="2384425"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FEECCFA-7F6D-44D1-9A8D-C9CB0E88974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6839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6788" y="1143000"/>
            <a:ext cx="2384425"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EECCFA-7F6D-44D1-9A8D-C9CB0E889748}" type="slidenum">
              <a:rPr lang="en-US" smtClean="0"/>
              <a:t>2</a:t>
            </a:fld>
            <a:endParaRPr lang="en-US"/>
          </a:p>
        </p:txBody>
      </p:sp>
    </p:spTree>
    <p:extLst>
      <p:ext uri="{BB962C8B-B14F-4D97-AF65-F5344CB8AC3E}">
        <p14:creationId xmlns:p14="http://schemas.microsoft.com/office/powerpoint/2010/main" val="17330427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A5493F-8798-0482-B13F-C54222B8705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295AB09-751B-7BD5-9ECE-4487F82899C1}"/>
              </a:ext>
            </a:extLst>
          </p:cNvPr>
          <p:cNvSpPr>
            <a:spLocks noGrp="1" noRot="1" noChangeAspect="1"/>
          </p:cNvSpPr>
          <p:nvPr>
            <p:ph type="sldImg"/>
          </p:nvPr>
        </p:nvSpPr>
        <p:spPr>
          <a:xfrm>
            <a:off x="2236788" y="1143000"/>
            <a:ext cx="2384425" cy="3086100"/>
          </a:xfrm>
        </p:spPr>
      </p:sp>
      <p:sp>
        <p:nvSpPr>
          <p:cNvPr id="3" name="Notes Placeholder 2">
            <a:extLst>
              <a:ext uri="{FF2B5EF4-FFF2-40B4-BE49-F238E27FC236}">
                <a16:creationId xmlns:a16="http://schemas.microsoft.com/office/drawing/2014/main" id="{794B314E-384B-DED2-D82D-094AF75965B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7095512-5B3F-0992-BFD2-DB6B23BE3BAD}"/>
              </a:ext>
            </a:extLst>
          </p:cNvPr>
          <p:cNvSpPr>
            <a:spLocks noGrp="1"/>
          </p:cNvSpPr>
          <p:nvPr>
            <p:ph type="sldNum" sz="quarter" idx="5"/>
          </p:nvPr>
        </p:nvSpPr>
        <p:spPr/>
        <p:txBody>
          <a:bodyPr/>
          <a:lstStyle/>
          <a:p>
            <a:fld id="{1FEECCFA-7F6D-44D1-9A8D-C9CB0E889748}" type="slidenum">
              <a:rPr lang="en-US" smtClean="0"/>
              <a:t>3</a:t>
            </a:fld>
            <a:endParaRPr lang="en-US" dirty="0"/>
          </a:p>
        </p:txBody>
      </p:sp>
    </p:spTree>
    <p:extLst>
      <p:ext uri="{BB962C8B-B14F-4D97-AF65-F5344CB8AC3E}">
        <p14:creationId xmlns:p14="http://schemas.microsoft.com/office/powerpoint/2010/main" val="1731024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3352201"/>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E1D981B2-424E-4873-B08C-9F87416F7523}" type="datetimeFigureOut">
              <a:rPr lang="en-US" smtClean="0"/>
              <a:t>09/18/2024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271389-AC37-4D8B-828B-7B5041741DB6}" type="slidenum">
              <a:rPr lang="en-US" smtClean="0"/>
              <a:t>‹#›</a:t>
            </a:fld>
            <a:endParaRPr lang="en-US"/>
          </a:p>
        </p:txBody>
      </p:sp>
    </p:spTree>
    <p:extLst>
      <p:ext uri="{BB962C8B-B14F-4D97-AF65-F5344CB8AC3E}">
        <p14:creationId xmlns:p14="http://schemas.microsoft.com/office/powerpoint/2010/main" val="4214052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E1D981B2-424E-4873-B08C-9F87416F7523}" type="datetimeFigureOut">
              <a:rPr lang="en-US" smtClean="0"/>
              <a:t>09/18/2024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271389-AC37-4D8B-828B-7B5041741DB6}" type="slidenum">
              <a:rPr lang="en-US" smtClean="0"/>
              <a:t>‹#›</a:t>
            </a:fld>
            <a:endParaRPr lang="en-US"/>
          </a:p>
        </p:txBody>
      </p:sp>
    </p:spTree>
    <p:extLst>
      <p:ext uri="{BB962C8B-B14F-4D97-AF65-F5344CB8AC3E}">
        <p14:creationId xmlns:p14="http://schemas.microsoft.com/office/powerpoint/2010/main" val="30340500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D981B2-424E-4873-B08C-9F87416F7523}" type="datetimeFigureOut">
              <a:rPr lang="en-US" smtClean="0"/>
              <a:t>09/18/2024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71389-AC37-4D8B-828B-7B5041741DB6}" type="slidenum">
              <a:rPr lang="en-US" smtClean="0"/>
              <a:t>‹#›</a:t>
            </a:fld>
            <a:endParaRPr lang="en-US"/>
          </a:p>
        </p:txBody>
      </p:sp>
    </p:spTree>
    <p:extLst>
      <p:ext uri="{BB962C8B-B14F-4D97-AF65-F5344CB8AC3E}">
        <p14:creationId xmlns:p14="http://schemas.microsoft.com/office/powerpoint/2010/main" val="6142633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D981B2-424E-4873-B08C-9F87416F7523}" type="datetimeFigureOut">
              <a:rPr lang="en-US" smtClean="0"/>
              <a:t>09/18/2024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71389-AC37-4D8B-828B-7B5041741DB6}" type="slidenum">
              <a:rPr lang="en-US" smtClean="0"/>
              <a:t>‹#›</a:t>
            </a:fld>
            <a:endParaRPr lang="en-US"/>
          </a:p>
        </p:txBody>
      </p:sp>
    </p:spTree>
    <p:extLst>
      <p:ext uri="{BB962C8B-B14F-4D97-AF65-F5344CB8AC3E}">
        <p14:creationId xmlns:p14="http://schemas.microsoft.com/office/powerpoint/2010/main" val="3584066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8616086"/>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95F7F88-C0B6-6B40-EAAB-00460851308B}"/>
              </a:ext>
            </a:extLst>
          </p:cNvPr>
          <p:cNvSpPr>
            <a:spLocks noGrp="1"/>
          </p:cNvSpPr>
          <p:nvPr>
            <p:ph type="pic" sz="quarter" idx="10" hasCustomPrompt="1"/>
          </p:nvPr>
        </p:nvSpPr>
        <p:spPr>
          <a:xfrm>
            <a:off x="5443348" y="6606092"/>
            <a:ext cx="566928" cy="566928"/>
          </a:xfrm>
          <a:prstGeom prst="ellipse">
            <a:avLst/>
          </a:prstGeom>
          <a:ln w="12700">
            <a:solidFill>
              <a:schemeClr val="tx2"/>
            </a:solidFill>
          </a:ln>
        </p:spPr>
        <p:txBody>
          <a:bodyPr anchor="ctr">
            <a:noAutofit/>
          </a:bodyPr>
          <a:lstStyle>
            <a:lvl1pPr marL="0" indent="0" algn="ctr">
              <a:buNone/>
              <a:defRPr sz="800"/>
            </a:lvl1pPr>
          </a:lstStyle>
          <a:p>
            <a:r>
              <a:rPr lang="en-US" dirty="0"/>
              <a:t>QR Code</a:t>
            </a:r>
          </a:p>
        </p:txBody>
      </p:sp>
    </p:spTree>
    <p:extLst>
      <p:ext uri="{BB962C8B-B14F-4D97-AF65-F5344CB8AC3E}">
        <p14:creationId xmlns:p14="http://schemas.microsoft.com/office/powerpoint/2010/main" val="3256221531"/>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D981B2-424E-4873-B08C-9F87416F7523}" type="datetimeFigureOut">
              <a:rPr lang="en-US" smtClean="0"/>
              <a:t>09/18/2024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71389-AC37-4D8B-828B-7B5041741DB6}" type="slidenum">
              <a:rPr lang="en-US" smtClean="0"/>
              <a:t>‹#›</a:t>
            </a:fld>
            <a:endParaRPr lang="en-US"/>
          </a:p>
        </p:txBody>
      </p:sp>
    </p:spTree>
    <p:extLst>
      <p:ext uri="{BB962C8B-B14F-4D97-AF65-F5344CB8AC3E}">
        <p14:creationId xmlns:p14="http://schemas.microsoft.com/office/powerpoint/2010/main" val="254785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D981B2-424E-4873-B08C-9F87416F7523}" type="datetimeFigureOut">
              <a:rPr lang="en-US" smtClean="0"/>
              <a:t>09/18/2024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71389-AC37-4D8B-828B-7B5041741DB6}" type="slidenum">
              <a:rPr lang="en-US" smtClean="0"/>
              <a:t>‹#›</a:t>
            </a:fld>
            <a:endParaRPr lang="en-US"/>
          </a:p>
        </p:txBody>
      </p:sp>
    </p:spTree>
    <p:extLst>
      <p:ext uri="{BB962C8B-B14F-4D97-AF65-F5344CB8AC3E}">
        <p14:creationId xmlns:p14="http://schemas.microsoft.com/office/powerpoint/2010/main" val="3899522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D981B2-424E-4873-B08C-9F87416F7523}" type="datetimeFigureOut">
              <a:rPr lang="en-US" smtClean="0"/>
              <a:t>09/18/2024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271389-AC37-4D8B-828B-7B5041741DB6}" type="slidenum">
              <a:rPr lang="en-US" smtClean="0"/>
              <a:t>‹#›</a:t>
            </a:fld>
            <a:endParaRPr lang="en-US"/>
          </a:p>
        </p:txBody>
      </p:sp>
    </p:spTree>
    <p:extLst>
      <p:ext uri="{BB962C8B-B14F-4D97-AF65-F5344CB8AC3E}">
        <p14:creationId xmlns:p14="http://schemas.microsoft.com/office/powerpoint/2010/main" val="3216245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D981B2-424E-4873-B08C-9F87416F7523}" type="datetimeFigureOut">
              <a:rPr lang="en-US" smtClean="0"/>
              <a:t>09/18/2024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271389-AC37-4D8B-828B-7B5041741DB6}" type="slidenum">
              <a:rPr lang="en-US" smtClean="0"/>
              <a:t>‹#›</a:t>
            </a:fld>
            <a:endParaRPr lang="en-US"/>
          </a:p>
        </p:txBody>
      </p:sp>
    </p:spTree>
    <p:extLst>
      <p:ext uri="{BB962C8B-B14F-4D97-AF65-F5344CB8AC3E}">
        <p14:creationId xmlns:p14="http://schemas.microsoft.com/office/powerpoint/2010/main" val="4055154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D981B2-424E-4873-B08C-9F87416F7523}" type="datetimeFigureOut">
              <a:rPr lang="en-US" smtClean="0"/>
              <a:t>09/18/2024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271389-AC37-4D8B-828B-7B5041741DB6}" type="slidenum">
              <a:rPr lang="en-US" smtClean="0"/>
              <a:t>‹#›</a:t>
            </a:fld>
            <a:endParaRPr lang="en-US"/>
          </a:p>
        </p:txBody>
      </p:sp>
    </p:spTree>
    <p:extLst>
      <p:ext uri="{BB962C8B-B14F-4D97-AF65-F5344CB8AC3E}">
        <p14:creationId xmlns:p14="http://schemas.microsoft.com/office/powerpoint/2010/main" val="616766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981B2-424E-4873-B08C-9F87416F7523}" type="datetimeFigureOut">
              <a:rPr lang="en-US" smtClean="0"/>
              <a:t>09/18/2024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271389-AC37-4D8B-828B-7B5041741DB6}" type="slidenum">
              <a:rPr lang="en-US" smtClean="0"/>
              <a:t>‹#›</a:t>
            </a:fld>
            <a:endParaRPr lang="en-US"/>
          </a:p>
        </p:txBody>
      </p:sp>
    </p:spTree>
    <p:extLst>
      <p:ext uri="{BB962C8B-B14F-4D97-AF65-F5344CB8AC3E}">
        <p14:creationId xmlns:p14="http://schemas.microsoft.com/office/powerpoint/2010/main" val="3735051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E1D981B2-424E-4873-B08C-9F87416F7523}" type="datetimeFigureOut">
              <a:rPr lang="en-US" smtClean="0"/>
              <a:t>09/18/2024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0B271389-AC37-4D8B-828B-7B5041741DB6}" type="slidenum">
              <a:rPr lang="en-US" smtClean="0"/>
              <a:t>‹#›</a:t>
            </a:fld>
            <a:endParaRPr lang="en-US"/>
          </a:p>
        </p:txBody>
      </p:sp>
    </p:spTree>
    <p:extLst>
      <p:ext uri="{BB962C8B-B14F-4D97-AF65-F5344CB8AC3E}">
        <p14:creationId xmlns:p14="http://schemas.microsoft.com/office/powerpoint/2010/main" val="705969000"/>
      </p:ext>
    </p:extLst>
  </p:cSld>
  <p:clrMap bg1="lt1" tx1="dk1" bg2="lt2" tx2="dk2" accent1="accent1" accent2="accent2" accent3="accent3" accent4="accent4" accent5="accent5" accent6="accent6" hlink="hlink" folHlink="folHlink"/>
  <p:sldLayoutIdLst>
    <p:sldLayoutId id="2147483685" r:id="rId1"/>
    <p:sldLayoutId id="2147483696" r:id="rId2"/>
    <p:sldLayoutId id="2147483697"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hyperlink" Target="https://presents.voya.com/EBRC/GinkgoBioworks" TargetMode="External"/><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6202A78-D1D7-436D-297F-CFEE080986C2}"/>
              </a:ext>
            </a:extLst>
          </p:cNvPr>
          <p:cNvSpPr txBox="1">
            <a:spLocks/>
          </p:cNvSpPr>
          <p:nvPr/>
        </p:nvSpPr>
        <p:spPr>
          <a:xfrm>
            <a:off x="350325" y="2092172"/>
            <a:ext cx="7059170" cy="1422948"/>
          </a:xfrm>
          <a:prstGeom prst="rect">
            <a:avLst/>
          </a:prstGeom>
          <a:noFill/>
        </p:spPr>
        <p:txBody>
          <a:bodyPr wrap="square" lIns="0" rIns="45720" numCol="1" rtlCol="0">
            <a:noAutofit/>
          </a:bodyPr>
          <a:lstStyle/>
          <a:p>
            <a:pPr marL="0" marR="0" lvl="0" indent="0" algn="l" defTabSz="457200" rtl="0" eaLnBrk="1" fontAlgn="auto" latinLnBrk="0" hangingPunct="1">
              <a:lnSpc>
                <a:spcPct val="100000"/>
              </a:lnSpc>
              <a:spcBef>
                <a:spcPts val="0"/>
              </a:spcBef>
              <a:spcAft>
                <a:spcPts val="300"/>
              </a:spcAft>
              <a:buClrTx/>
              <a:buSzTx/>
              <a:buFontTx/>
              <a:buNone/>
              <a:tabLst/>
              <a:defRPr/>
            </a:pPr>
            <a:r>
              <a:rPr kumimoji="0" lang="en-US" sz="1100" b="1" i="0" u="none" strike="noStrike" kern="1200" cap="none" spc="0" normalizeH="0" baseline="0" noProof="0" dirty="0">
                <a:ln>
                  <a:noFill/>
                </a:ln>
                <a:solidFill>
                  <a:srgbClr val="F58000"/>
                </a:solidFill>
                <a:effectLst/>
                <a:uLnTx/>
                <a:uFillTx/>
                <a:latin typeface="Arial" panose="020B0604020202020204" pitchFamily="34" charset="0"/>
                <a:ea typeface="+mn-ea"/>
                <a:cs typeface="Arial" panose="020B0604020202020204" pitchFamily="34" charset="0"/>
              </a:rPr>
              <a:t>What is it?</a:t>
            </a:r>
          </a:p>
          <a:p>
            <a:pPr marL="0" marR="0" lvl="0" indent="0" algn="l" defTabSz="457200" rtl="0" eaLnBrk="1" fontAlgn="auto" latinLnBrk="0" hangingPunct="1">
              <a:lnSpc>
                <a:spcPct val="110000"/>
              </a:lnSpc>
              <a:spcBef>
                <a:spcPts val="100"/>
              </a:spcBef>
              <a:spcAft>
                <a:spcPts val="600"/>
              </a:spcAft>
              <a:buClrTx/>
              <a:buSzTx/>
              <a:buFontTx/>
              <a:buNone/>
              <a:tabLst/>
              <a:defRPr/>
            </a:pP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Critical Illness Insurance pays a lump-sum benefit if you are diagnosed with a covered illness or condition.</a:t>
            </a:r>
            <a:b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b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Critical Illness Insurance is a limited benefit policy. It is not health insurance and does not satisfy the</a:t>
            </a:r>
            <a:b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b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requirement of minimum essential coverage under the Affordable Care Act.</a:t>
            </a:r>
            <a:endParaRPr kumimoji="0" lang="en-US" sz="1000" b="0" i="0" u="none" strike="noStrike" kern="1200" cap="none" spc="0" normalizeH="0" baseline="0" noProof="0" dirty="0">
              <a:ln>
                <a:noFill/>
              </a:ln>
              <a:solidFill>
                <a:srgbClr val="6E6E6E"/>
              </a:solidFill>
              <a:effectLst/>
              <a:highlight>
                <a:srgbClr val="00FFFF"/>
              </a:highligh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300"/>
              </a:spcAft>
              <a:buClrTx/>
              <a:buSzTx/>
              <a:buFontTx/>
              <a:buNone/>
              <a:tabLst/>
              <a:defRPr/>
            </a:pPr>
            <a:r>
              <a:rPr kumimoji="0" lang="en-US" sz="1100" b="1" i="0" u="none" strike="noStrike" kern="1200" cap="none" spc="0" normalizeH="0" baseline="0" noProof="0" dirty="0">
                <a:ln>
                  <a:noFill/>
                </a:ln>
                <a:solidFill>
                  <a:srgbClr val="F58000"/>
                </a:solidFill>
                <a:effectLst/>
                <a:uLnTx/>
                <a:uFillTx/>
                <a:latin typeface="Arial" panose="020B0604020202020204" pitchFamily="34" charset="0"/>
                <a:ea typeface="+mn-ea"/>
                <a:cs typeface="Arial" panose="020B0604020202020204" pitchFamily="34" charset="0"/>
              </a:rPr>
              <a:t>What conditions does it cover?</a:t>
            </a:r>
          </a:p>
          <a:p>
            <a:pPr marL="0" marR="0" lvl="0" indent="0" algn="l" defTabSz="457200" rtl="0" eaLnBrk="1" fontAlgn="auto" latinLnBrk="0" hangingPunct="1">
              <a:lnSpc>
                <a:spcPct val="110000"/>
              </a:lnSpc>
              <a:spcBef>
                <a:spcPts val="100"/>
              </a:spcBef>
              <a:spcAft>
                <a:spcPts val="300"/>
              </a:spcAft>
              <a:buClrTx/>
              <a:buSzTx/>
              <a:buFontTx/>
              <a:buNone/>
              <a:tabLst/>
              <a:defRPr/>
            </a:pP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Arial" panose="020B0604020202020204" pitchFamily="34" charset="0"/>
                <a:cs typeface="Arial" panose="020B0604020202020204" pitchFamily="34" charset="0"/>
              </a:rPr>
              <a:t>Unless noted, your payment will be at 100% of your benefit amount. </a:t>
            </a:r>
            <a:b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Arial" panose="020B0604020202020204" pitchFamily="34" charset="0"/>
                <a:cs typeface="Arial" panose="020B0604020202020204" pitchFamily="34" charset="0"/>
              </a:rPr>
            </a:b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Arial" panose="020B0604020202020204" pitchFamily="34" charset="0"/>
                <a:cs typeface="Arial" panose="020B0604020202020204" pitchFamily="34" charset="0"/>
              </a:rPr>
              <a:t>  </a:t>
            </a:r>
          </a:p>
          <a:p>
            <a:pPr marL="63500" marR="0" lvl="0" indent="0" algn="l" defTabSz="457200" rtl="0" eaLnBrk="1" fontAlgn="auto" latinLnBrk="0" hangingPunct="1">
              <a:lnSpc>
                <a:spcPct val="110000"/>
              </a:lnSpc>
              <a:spcBef>
                <a:spcPts val="100"/>
              </a:spcBef>
              <a:spcAft>
                <a:spcPts val="100"/>
              </a:spcAft>
              <a:buClrTx/>
              <a:buSzTx/>
              <a:buFontTx/>
              <a:buNone/>
              <a:tabLst/>
              <a:defRPr/>
            </a:pPr>
            <a:endPar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Arial" panose="020B0604020202020204" pitchFamily="34" charset="0"/>
              <a:cs typeface="Arial" panose="020B0604020202020204" pitchFamily="34" charset="0"/>
            </a:endParaRPr>
          </a:p>
          <a:p>
            <a:pPr marL="63500" marR="0" lvl="0" indent="0" algn="l" defTabSz="457200" rtl="0" eaLnBrk="1" fontAlgn="auto" latinLnBrk="0" hangingPunct="1">
              <a:lnSpc>
                <a:spcPct val="110000"/>
              </a:lnSpc>
              <a:spcBef>
                <a:spcPts val="100"/>
              </a:spcBef>
              <a:spcAft>
                <a:spcPts val="100"/>
              </a:spcAft>
              <a:buClrTx/>
              <a:buSzTx/>
              <a:buFontTx/>
              <a:buNone/>
              <a:tabLst/>
              <a:defRPr/>
            </a:pPr>
            <a:endPar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Arial" panose="020B0604020202020204" pitchFamily="34" charset="0"/>
              <a:cs typeface="Arial" panose="020B0604020202020204" pitchFamily="34" charset="0"/>
            </a:endParaRPr>
          </a:p>
          <a:p>
            <a:pPr marL="63500" marR="0" lvl="0" indent="0" algn="l" defTabSz="457200" rtl="0" eaLnBrk="1" fontAlgn="auto" latinLnBrk="0" hangingPunct="1">
              <a:lnSpc>
                <a:spcPct val="110000"/>
              </a:lnSpc>
              <a:spcBef>
                <a:spcPts val="100"/>
              </a:spcBef>
              <a:spcAft>
                <a:spcPts val="100"/>
              </a:spcAft>
              <a:buClrTx/>
              <a:buSzTx/>
              <a:buFontTx/>
              <a:buNone/>
              <a:tabLst/>
              <a:defRPr/>
            </a:pPr>
            <a:endPar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Arial" panose="020B0604020202020204" pitchFamily="34" charset="0"/>
              <a:cs typeface="Arial" panose="020B0604020202020204" pitchFamily="34" charset="0"/>
            </a:endParaRPr>
          </a:p>
          <a:p>
            <a:pPr marL="63500" marR="0" lvl="0" indent="0" algn="l" defTabSz="457200" rtl="0" eaLnBrk="1" fontAlgn="auto" latinLnBrk="0" hangingPunct="1">
              <a:lnSpc>
                <a:spcPct val="110000"/>
              </a:lnSpc>
              <a:spcBef>
                <a:spcPts val="100"/>
              </a:spcBef>
              <a:spcAft>
                <a:spcPts val="100"/>
              </a:spcAft>
              <a:buClrTx/>
              <a:buSzTx/>
              <a:buFontTx/>
              <a:buNone/>
              <a:tabLst/>
              <a:defRPr/>
            </a:pPr>
            <a:endPar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Arial" panose="020B0604020202020204" pitchFamily="34" charset="0"/>
              <a:cs typeface="Arial" panose="020B0604020202020204" pitchFamily="34" charset="0"/>
            </a:endParaRPr>
          </a:p>
          <a:p>
            <a:pPr marL="63500" marR="0" lvl="0" indent="0" algn="l" defTabSz="457200" rtl="0" eaLnBrk="1" fontAlgn="auto" latinLnBrk="0" hangingPunct="1">
              <a:lnSpc>
                <a:spcPct val="110000"/>
              </a:lnSpc>
              <a:spcBef>
                <a:spcPts val="100"/>
              </a:spcBef>
              <a:spcAft>
                <a:spcPts val="100"/>
              </a:spcAft>
              <a:buClrTx/>
              <a:buSzTx/>
              <a:buFontTx/>
              <a:buNone/>
              <a:tabLst/>
              <a:defRPr/>
            </a:pPr>
            <a:endPar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Arial" panose="020B0604020202020204" pitchFamily="34" charset="0"/>
              <a:cs typeface="Arial" panose="020B0604020202020204" pitchFamily="34" charset="0"/>
            </a:endParaRPr>
          </a:p>
          <a:p>
            <a:pPr marL="63500" marR="0" lvl="0" indent="0" algn="l" defTabSz="457200" rtl="0" eaLnBrk="1" fontAlgn="auto" latinLnBrk="0" hangingPunct="1">
              <a:lnSpc>
                <a:spcPct val="110000"/>
              </a:lnSpc>
              <a:spcBef>
                <a:spcPts val="100"/>
              </a:spcBef>
              <a:spcAft>
                <a:spcPts val="100"/>
              </a:spcAft>
              <a:buClrTx/>
              <a:buSzTx/>
              <a:buFontTx/>
              <a:buNone/>
              <a:tabLst/>
              <a:defRPr/>
            </a:pPr>
            <a:endPar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Arial" panose="020B0604020202020204" pitchFamily="34" charset="0"/>
              <a:cs typeface="Arial" panose="020B0604020202020204" pitchFamily="34" charset="0"/>
            </a:endParaRPr>
          </a:p>
          <a:p>
            <a:pPr marL="63500" marR="0" lvl="0" indent="0" algn="l" defTabSz="457200" rtl="0" eaLnBrk="1" fontAlgn="auto" latinLnBrk="0" hangingPunct="1">
              <a:lnSpc>
                <a:spcPct val="110000"/>
              </a:lnSpc>
              <a:spcBef>
                <a:spcPts val="100"/>
              </a:spcBef>
              <a:spcAft>
                <a:spcPts val="100"/>
              </a:spcAft>
              <a:buClrTx/>
              <a:buSzTx/>
              <a:buFontTx/>
              <a:buNone/>
              <a:tabLst/>
              <a:defRPr/>
            </a:pPr>
            <a:endPar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Arial" panose="020B0604020202020204" pitchFamily="34" charset="0"/>
              <a:cs typeface="Arial" panose="020B0604020202020204" pitchFamily="34" charset="0"/>
            </a:endParaRPr>
          </a:p>
          <a:p>
            <a:pPr marL="63500" marR="0" lvl="0" indent="0" algn="l" defTabSz="457200" rtl="0" eaLnBrk="1" fontAlgn="auto" latinLnBrk="0" hangingPunct="1">
              <a:lnSpc>
                <a:spcPct val="110000"/>
              </a:lnSpc>
              <a:spcBef>
                <a:spcPts val="100"/>
              </a:spcBef>
              <a:spcAft>
                <a:spcPts val="100"/>
              </a:spcAft>
              <a:buClrTx/>
              <a:buSzTx/>
              <a:buFontTx/>
              <a:buNone/>
              <a:tabLst/>
              <a:defRPr/>
            </a:pPr>
            <a:endPar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Arial" panose="020B0604020202020204" pitchFamily="34" charset="0"/>
              <a:cs typeface="Arial" panose="020B0604020202020204" pitchFamily="34" charset="0"/>
            </a:endParaRPr>
          </a:p>
          <a:p>
            <a:pPr marL="63500" marR="0" lvl="0" indent="0" algn="l" defTabSz="457200" rtl="0" eaLnBrk="1" fontAlgn="auto" latinLnBrk="0" hangingPunct="1">
              <a:lnSpc>
                <a:spcPct val="110000"/>
              </a:lnSpc>
              <a:spcBef>
                <a:spcPts val="100"/>
              </a:spcBef>
              <a:spcAft>
                <a:spcPts val="100"/>
              </a:spcAft>
              <a:buClrTx/>
              <a:buSzTx/>
              <a:buFontTx/>
              <a:buNone/>
              <a:tabLst/>
              <a:defRPr/>
            </a:pPr>
            <a:endPar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Arial" panose="020B0604020202020204" pitchFamily="34" charset="0"/>
              <a:cs typeface="Arial" panose="020B0604020202020204" pitchFamily="34" charset="0"/>
            </a:endParaRPr>
          </a:p>
          <a:p>
            <a:pPr marL="63500" marR="0" lvl="0" indent="0" algn="l" defTabSz="457200" rtl="0" eaLnBrk="1" fontAlgn="auto" latinLnBrk="0" hangingPunct="1">
              <a:lnSpc>
                <a:spcPct val="110000"/>
              </a:lnSpc>
              <a:spcBef>
                <a:spcPts val="100"/>
              </a:spcBef>
              <a:spcAft>
                <a:spcPts val="100"/>
              </a:spcAft>
              <a:buClrTx/>
              <a:buSzTx/>
              <a:buFontTx/>
              <a:buNone/>
              <a:tabLst/>
              <a:defRPr/>
            </a:pPr>
            <a:endPar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Arial" panose="020B0604020202020204" pitchFamily="34" charset="0"/>
              <a:cs typeface="Arial" panose="020B0604020202020204" pitchFamily="34" charset="0"/>
            </a:endParaRPr>
          </a:p>
          <a:p>
            <a:pPr marL="63500" marR="0" lvl="0" indent="0" algn="l" defTabSz="457200" rtl="0" eaLnBrk="1" fontAlgn="auto" latinLnBrk="0" hangingPunct="1">
              <a:lnSpc>
                <a:spcPct val="110000"/>
              </a:lnSpc>
              <a:spcBef>
                <a:spcPts val="100"/>
              </a:spcBef>
              <a:spcAft>
                <a:spcPts val="100"/>
              </a:spcAft>
              <a:buClrTx/>
              <a:buSzTx/>
              <a:buFontTx/>
              <a:buNone/>
              <a:tabLst/>
              <a:defRPr/>
            </a:pPr>
            <a:endPar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Arial" panose="020B0604020202020204" pitchFamily="34" charset="0"/>
              <a:cs typeface="Arial" panose="020B0604020202020204" pitchFamily="34" charset="0"/>
            </a:endParaRPr>
          </a:p>
          <a:p>
            <a:pPr marL="63500" marR="0" lvl="0" indent="0" algn="l" defTabSz="457200" rtl="0" eaLnBrk="1" fontAlgn="auto" latinLnBrk="0" hangingPunct="1">
              <a:lnSpc>
                <a:spcPct val="110000"/>
              </a:lnSpc>
              <a:spcBef>
                <a:spcPts val="100"/>
              </a:spcBef>
              <a:spcAft>
                <a:spcPts val="100"/>
              </a:spcAft>
              <a:buClrTx/>
              <a:buSzTx/>
              <a:buFontTx/>
              <a:buNone/>
              <a:tabLst/>
              <a:defRPr/>
            </a:pPr>
            <a:endPar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Arial" panose="020B0604020202020204" pitchFamily="34" charset="0"/>
              <a:cs typeface="Arial" panose="020B0604020202020204" pitchFamily="34" charset="0"/>
            </a:endParaRPr>
          </a:p>
          <a:p>
            <a:pPr marL="63500" marR="0" lvl="0" indent="0" algn="l" defTabSz="457200" rtl="0" eaLnBrk="1" fontAlgn="auto" latinLnBrk="0" hangingPunct="1">
              <a:lnSpc>
                <a:spcPct val="110000"/>
              </a:lnSpc>
              <a:spcBef>
                <a:spcPts val="100"/>
              </a:spcBef>
              <a:spcAft>
                <a:spcPts val="100"/>
              </a:spcAft>
              <a:buClrTx/>
              <a:buSzTx/>
              <a:buFontTx/>
              <a:buNone/>
              <a:tabLst/>
              <a:defRPr/>
            </a:pPr>
            <a:endPar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Arial" panose="020B0604020202020204" pitchFamily="34" charset="0"/>
              <a:cs typeface="Arial" panose="020B0604020202020204" pitchFamily="34" charset="0"/>
            </a:endParaRPr>
          </a:p>
          <a:p>
            <a:pPr marL="63500" marR="0" lvl="0" indent="0" algn="l" defTabSz="457200" rtl="0" eaLnBrk="1" fontAlgn="auto" latinLnBrk="0" hangingPunct="1">
              <a:lnSpc>
                <a:spcPct val="110000"/>
              </a:lnSpc>
              <a:spcBef>
                <a:spcPts val="100"/>
              </a:spcBef>
              <a:spcAft>
                <a:spcPts val="100"/>
              </a:spcAft>
              <a:buClrTx/>
              <a:buSzTx/>
              <a:buFontTx/>
              <a:buNone/>
              <a:tabLst/>
              <a:defRPr/>
            </a:pPr>
            <a:endPar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Arial" panose="020B0604020202020204" pitchFamily="34" charset="0"/>
              <a:cs typeface="Arial" panose="020B0604020202020204" pitchFamily="34" charset="0"/>
            </a:endParaRPr>
          </a:p>
          <a:p>
            <a:pPr marL="63500" marR="0" lvl="0" indent="0" algn="l" defTabSz="457200" rtl="0" eaLnBrk="1" fontAlgn="auto" latinLnBrk="0" hangingPunct="1">
              <a:lnSpc>
                <a:spcPct val="110000"/>
              </a:lnSpc>
              <a:spcBef>
                <a:spcPts val="100"/>
              </a:spcBef>
              <a:spcAft>
                <a:spcPts val="100"/>
              </a:spcAft>
              <a:buClrTx/>
              <a:buSzTx/>
              <a:buFontTx/>
              <a:buNone/>
              <a:tabLst/>
              <a:defRPr/>
            </a:pPr>
            <a:endPar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Arial" panose="020B0604020202020204" pitchFamily="34" charset="0"/>
              <a:cs typeface="Arial" panose="020B0604020202020204" pitchFamily="34" charset="0"/>
            </a:endParaRPr>
          </a:p>
          <a:p>
            <a:pPr marL="63500" marR="0" lvl="0" indent="0" algn="l" defTabSz="457200" rtl="0" eaLnBrk="1" fontAlgn="auto" latinLnBrk="0" hangingPunct="1">
              <a:lnSpc>
                <a:spcPct val="110000"/>
              </a:lnSpc>
              <a:spcBef>
                <a:spcPts val="100"/>
              </a:spcBef>
              <a:spcAft>
                <a:spcPts val="100"/>
              </a:spcAft>
              <a:buClrTx/>
              <a:buSzTx/>
              <a:buFontTx/>
              <a:buNone/>
              <a:tabLst/>
              <a:defRPr/>
            </a:pPr>
            <a:endPar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Arial" panose="020B0604020202020204" pitchFamily="34" charset="0"/>
              <a:cs typeface="Arial" panose="020B0604020202020204" pitchFamily="34" charset="0"/>
            </a:endParaRPr>
          </a:p>
          <a:p>
            <a:pPr marL="0" marR="0" lvl="0" indent="0" algn="l" defTabSz="457200" rtl="0" eaLnBrk="1" fontAlgn="auto" latinLnBrk="0" hangingPunct="1">
              <a:lnSpc>
                <a:spcPct val="110000"/>
              </a:lnSpc>
              <a:spcBef>
                <a:spcPts val="300"/>
              </a:spcBef>
              <a:spcAft>
                <a:spcPts val="500"/>
              </a:spcAft>
              <a:buClrTx/>
              <a:buSzTx/>
              <a:buFontTx/>
              <a:buNone/>
              <a:tabLst/>
              <a:defRPr/>
            </a:pPr>
            <a:endPar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300"/>
              </a:spcAft>
              <a:buClrTx/>
              <a:buSzTx/>
              <a:buFontTx/>
              <a:buNone/>
              <a:tabLst/>
              <a:defRPr/>
            </a:pPr>
            <a:endParaRPr kumimoji="0" lang="en-US" sz="1000" b="1" i="0" u="none" strike="noStrike" kern="1200" cap="none" spc="0" normalizeH="0" baseline="0" noProof="0" dirty="0">
              <a:ln>
                <a:noFill/>
              </a:ln>
              <a:solidFill>
                <a:srgbClr val="F58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300"/>
              </a:spcAft>
              <a:buClrTx/>
              <a:buSzTx/>
              <a:buFontTx/>
              <a:buNone/>
              <a:tabLst/>
              <a:defRPr/>
            </a:pPr>
            <a:endParaRPr kumimoji="0" lang="en-US" sz="1000" b="1" i="0" u="none" strike="noStrike" kern="1200" cap="none" spc="0" normalizeH="0" baseline="0" noProof="0" dirty="0">
              <a:ln>
                <a:noFill/>
              </a:ln>
              <a:solidFill>
                <a:srgbClr val="F58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300"/>
              </a:spcAft>
              <a:buClrTx/>
              <a:buSzTx/>
              <a:buFontTx/>
              <a:buNone/>
              <a:tabLst/>
              <a:defRPr/>
            </a:pPr>
            <a:endParaRPr kumimoji="0" lang="en-US" sz="1000" b="1" i="0" u="none" strike="noStrike" kern="1200" cap="none" spc="0" normalizeH="0" baseline="0" noProof="0" dirty="0">
              <a:ln>
                <a:noFill/>
              </a:ln>
              <a:solidFill>
                <a:srgbClr val="F58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300"/>
              </a:spcAft>
              <a:buClrTx/>
              <a:buSzTx/>
              <a:buFontTx/>
              <a:buNone/>
              <a:tabLst/>
              <a:defRPr/>
            </a:pPr>
            <a:endParaRPr kumimoji="0" lang="en-US" sz="1000" b="1" i="0" u="none" strike="noStrike" kern="1200" cap="none" spc="0" normalizeH="0" baseline="0" noProof="0" dirty="0">
              <a:ln>
                <a:noFill/>
              </a:ln>
              <a:solidFill>
                <a:srgbClr val="F58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300"/>
              </a:spcAft>
              <a:buClrTx/>
              <a:buSzTx/>
              <a:buFontTx/>
              <a:buNone/>
              <a:tabLst/>
              <a:defRPr/>
            </a:pPr>
            <a:endParaRPr kumimoji="0" lang="en-US" sz="1000" b="1" i="0" u="none" strike="noStrike" kern="1200" cap="none" spc="0" normalizeH="0" baseline="0" noProof="0" dirty="0">
              <a:ln>
                <a:noFill/>
              </a:ln>
              <a:solidFill>
                <a:srgbClr val="F58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300"/>
              </a:spcAft>
              <a:buClrTx/>
              <a:buSzTx/>
              <a:buFontTx/>
              <a:buNone/>
              <a:tabLst/>
              <a:defRPr/>
            </a:pPr>
            <a:endParaRPr kumimoji="0" lang="en-US" sz="1000" b="1" i="0" u="none" strike="noStrike" kern="1200" cap="none" spc="0" normalizeH="0" baseline="0" noProof="0" dirty="0">
              <a:ln>
                <a:noFill/>
              </a:ln>
              <a:solidFill>
                <a:srgbClr val="F58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300"/>
              </a:spcAft>
              <a:buClrTx/>
              <a:buSzTx/>
              <a:buFontTx/>
              <a:buNone/>
              <a:tabLst/>
              <a:defRPr/>
            </a:pPr>
            <a:endParaRPr kumimoji="0" lang="en-US" sz="1000" b="1" i="0" u="none" strike="noStrike" kern="1200" cap="none" spc="0" normalizeH="0" baseline="0" noProof="0" dirty="0">
              <a:ln>
                <a:noFill/>
              </a:ln>
              <a:solidFill>
                <a:srgbClr val="F58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300"/>
              </a:spcAft>
              <a:buClrTx/>
              <a:buSzTx/>
              <a:buFontTx/>
              <a:buNone/>
              <a:tabLst/>
              <a:defRPr/>
            </a:pPr>
            <a:endParaRPr kumimoji="0" lang="en-US" sz="1000" b="0" i="0" u="none" strike="noStrike" kern="1200" cap="none" spc="0" normalizeH="0" baseline="0" noProof="0" dirty="0">
              <a:ln>
                <a:noFill/>
              </a:ln>
              <a:solidFill>
                <a:srgbClr val="6E6E6E"/>
              </a:solidFill>
              <a:effectLst/>
              <a:highlight>
                <a:srgbClr val="FFFF00"/>
              </a:highlight>
              <a:uLnTx/>
              <a:uFillTx/>
              <a:latin typeface="Arial" panose="020B0604020202020204" pitchFamily="34" charset="0"/>
              <a:ea typeface="+mn-ea"/>
              <a:cs typeface="Arial" panose="020B0604020202020204" pitchFamily="34" charset="0"/>
            </a:endParaRPr>
          </a:p>
        </p:txBody>
      </p:sp>
      <p:pic>
        <p:nvPicPr>
          <p:cNvPr id="11" name="Picture 10">
            <a:extLst>
              <a:ext uri="{FF2B5EF4-FFF2-40B4-BE49-F238E27FC236}">
                <a16:creationId xmlns:a16="http://schemas.microsoft.com/office/drawing/2014/main" id="{D8653352-BA02-3469-02D1-F798587CFE71}"/>
              </a:ext>
            </a:extLst>
          </p:cNvPr>
          <p:cNvPicPr>
            <a:picLocks noChangeAspect="1"/>
          </p:cNvPicPr>
          <p:nvPr/>
        </p:nvPicPr>
        <p:blipFill rotWithShape="1">
          <a:blip r:embed="rId3"/>
          <a:srcRect r="4047"/>
          <a:stretch/>
        </p:blipFill>
        <p:spPr>
          <a:xfrm>
            <a:off x="5594679" y="9385755"/>
            <a:ext cx="1825298" cy="476249"/>
          </a:xfrm>
          <a:prstGeom prst="rect">
            <a:avLst/>
          </a:prstGeom>
        </p:spPr>
      </p:pic>
      <p:pic>
        <p:nvPicPr>
          <p:cNvPr id="15" name="Picture 14" descr="A white background with black and white clouds&#10;&#10;Description automatically generated">
            <a:extLst>
              <a:ext uri="{FF2B5EF4-FFF2-40B4-BE49-F238E27FC236}">
                <a16:creationId xmlns:a16="http://schemas.microsoft.com/office/drawing/2014/main" id="{85707277-AC6F-F2EF-CC82-AC1CF41DFD4E}"/>
              </a:ext>
            </a:extLst>
          </p:cNvPr>
          <p:cNvPicPr>
            <a:picLocks noChangeAspect="1"/>
          </p:cNvPicPr>
          <p:nvPr/>
        </p:nvPicPr>
        <p:blipFill rotWithShape="1">
          <a:blip r:embed="rId4">
            <a:extLst>
              <a:ext uri="{28A0092B-C50C-407E-A947-70E740481C1C}">
                <a14:useLocalDpi xmlns:a14="http://schemas.microsoft.com/office/drawing/2010/main" val="0"/>
              </a:ext>
            </a:extLst>
          </a:blip>
          <a:srcRect l="12656" t="2805" b="2147"/>
          <a:stretch/>
        </p:blipFill>
        <p:spPr>
          <a:xfrm>
            <a:off x="1572684" y="240789"/>
            <a:ext cx="6207335" cy="1430438"/>
          </a:xfrm>
          <a:prstGeom prst="rect">
            <a:avLst/>
          </a:prstGeom>
        </p:spPr>
      </p:pic>
      <p:cxnSp>
        <p:nvCxnSpPr>
          <p:cNvPr id="26" name="Straight Connector 25">
            <a:extLst>
              <a:ext uri="{FF2B5EF4-FFF2-40B4-BE49-F238E27FC236}">
                <a16:creationId xmlns:a16="http://schemas.microsoft.com/office/drawing/2014/main" id="{B4C78A7E-01DC-2AA0-DF60-7D89485CA099}"/>
              </a:ext>
            </a:extLst>
          </p:cNvPr>
          <p:cNvCxnSpPr>
            <a:cxnSpLocks/>
          </p:cNvCxnSpPr>
          <p:nvPr/>
        </p:nvCxnSpPr>
        <p:spPr>
          <a:xfrm>
            <a:off x="364490" y="661523"/>
            <a:ext cx="3474720" cy="0"/>
          </a:xfrm>
          <a:prstGeom prst="line">
            <a:avLst/>
          </a:prstGeom>
          <a:ln>
            <a:solidFill>
              <a:srgbClr val="E9691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86726D2C-0F15-C6AE-D305-7E1E7D845EE1}"/>
              </a:ext>
            </a:extLst>
          </p:cNvPr>
          <p:cNvSpPr txBox="1"/>
          <p:nvPr/>
        </p:nvSpPr>
        <p:spPr>
          <a:xfrm>
            <a:off x="271463" y="421157"/>
            <a:ext cx="3598711" cy="276999"/>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E9691F"/>
                </a:solidFill>
                <a:effectLst/>
                <a:uLnTx/>
                <a:uFillTx/>
                <a:latin typeface="Arial" panose="020B0604020202020204" pitchFamily="34" charset="0"/>
                <a:ea typeface="Arial" panose="020B0604020202020204" pitchFamily="34" charset="0"/>
                <a:cs typeface="Arial" panose="020B0604020202020204" pitchFamily="34" charset="0"/>
              </a:rPr>
              <a:t>Critical Illness Insurance</a:t>
            </a:r>
            <a:endParaRPr kumimoji="0" lang="en-US" sz="1200" b="0" i="0" u="none" strike="noStrike" kern="1200" cap="none" spc="0" normalizeH="0" baseline="0" noProof="0" dirty="0">
              <a:ln>
                <a:noFill/>
              </a:ln>
              <a:solidFill>
                <a:srgbClr val="E9691F"/>
              </a:solidFill>
              <a:effectLst/>
              <a:uLnTx/>
              <a:uFillTx/>
              <a:latin typeface="Arial" panose="020B0604020202020204" pitchFamily="34" charset="0"/>
              <a:ea typeface="Arial" panose="020B0604020202020204" pitchFamily="34" charset="0"/>
              <a:cs typeface="Times New Roman" panose="02020603050405020304" pitchFamily="18" charset="0"/>
            </a:endParaRPr>
          </a:p>
        </p:txBody>
      </p:sp>
      <p:pic>
        <p:nvPicPr>
          <p:cNvPr id="42" name="Picture 41">
            <a:extLst>
              <a:ext uri="{FF2B5EF4-FFF2-40B4-BE49-F238E27FC236}">
                <a16:creationId xmlns:a16="http://schemas.microsoft.com/office/drawing/2014/main" id="{C685D297-8021-3B91-11E7-B95970023BE7}"/>
              </a:ext>
            </a:extLst>
          </p:cNvPr>
          <p:cNvPicPr>
            <a:picLocks noChangeAspect="1"/>
          </p:cNvPicPr>
          <p:nvPr/>
        </p:nvPicPr>
        <p:blipFill rotWithShape="1">
          <a:blip r:embed="rId5">
            <a:extLst>
              <a:ext uri="{28A0092B-C50C-407E-A947-70E740481C1C}">
                <a14:useLocalDpi xmlns:a14="http://schemas.microsoft.com/office/drawing/2010/main" val="0"/>
              </a:ext>
            </a:extLst>
          </a:blip>
          <a:srcRect l="673"/>
          <a:stretch/>
        </p:blipFill>
        <p:spPr>
          <a:xfrm>
            <a:off x="1905" y="1678978"/>
            <a:ext cx="7772400" cy="370205"/>
          </a:xfrm>
          <a:prstGeom prst="rect">
            <a:avLst/>
          </a:prstGeom>
        </p:spPr>
      </p:pic>
      <p:sp>
        <p:nvSpPr>
          <p:cNvPr id="3" name="TextBox 2">
            <a:extLst>
              <a:ext uri="{FF2B5EF4-FFF2-40B4-BE49-F238E27FC236}">
                <a16:creationId xmlns:a16="http://schemas.microsoft.com/office/drawing/2014/main" id="{80B9CF19-EB4E-344D-825E-31FB377CE69C}"/>
              </a:ext>
            </a:extLst>
          </p:cNvPr>
          <p:cNvSpPr txBox="1"/>
          <p:nvPr/>
        </p:nvSpPr>
        <p:spPr>
          <a:xfrm>
            <a:off x="259596" y="672629"/>
            <a:ext cx="4094690" cy="92333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E9691F"/>
                </a:solidFill>
                <a:effectLst/>
                <a:uLnTx/>
                <a:uFillTx/>
                <a:latin typeface="Arial" panose="020B0604020202020204" pitchFamily="34" charset="0"/>
                <a:ea typeface="Arial" panose="020B0604020202020204" pitchFamily="34" charset="0"/>
                <a:cs typeface="Arial" panose="020B0604020202020204" pitchFamily="34" charset="0"/>
              </a:rPr>
              <a:t>Help minimize the financial</a:t>
            </a:r>
            <a:br>
              <a:rPr kumimoji="0" lang="en-US" sz="1800" b="1" i="0" u="none" strike="noStrike" kern="1200" cap="none" spc="0" normalizeH="0" baseline="0" noProof="0" dirty="0">
                <a:ln>
                  <a:noFill/>
                </a:ln>
                <a:solidFill>
                  <a:srgbClr val="E9691F"/>
                </a:solidFill>
                <a:effectLst/>
                <a:uLnTx/>
                <a:uFillTx/>
                <a:latin typeface="Arial" panose="020B0604020202020204" pitchFamily="34" charset="0"/>
                <a:ea typeface="Arial" panose="020B0604020202020204" pitchFamily="34" charset="0"/>
                <a:cs typeface="Arial" panose="020B0604020202020204" pitchFamily="34" charset="0"/>
              </a:rPr>
            </a:br>
            <a:r>
              <a:rPr kumimoji="0" lang="en-US" sz="1800" b="1" i="0" u="none" strike="noStrike" kern="1200" cap="none" spc="0" normalizeH="0" baseline="0" noProof="0" dirty="0">
                <a:ln>
                  <a:noFill/>
                </a:ln>
                <a:solidFill>
                  <a:srgbClr val="E9691F"/>
                </a:solidFill>
                <a:effectLst/>
                <a:uLnTx/>
                <a:uFillTx/>
                <a:latin typeface="Arial" panose="020B0604020202020204" pitchFamily="34" charset="0"/>
                <a:ea typeface="Arial" panose="020B0604020202020204" pitchFamily="34" charset="0"/>
                <a:cs typeface="Arial" panose="020B0604020202020204" pitchFamily="34" charset="0"/>
              </a:rPr>
              <a:t>stress that may follow the diagnosis of a serious illness</a:t>
            </a:r>
            <a:endParaRPr kumimoji="0" lang="en-US" sz="1100" b="0" i="1" u="none" strike="noStrike" kern="1200" cap="none" spc="0" normalizeH="0" baseline="0" noProof="0" dirty="0">
              <a:ln>
                <a:noFill/>
              </a:ln>
              <a:solidFill>
                <a:srgbClr val="6E6E6E"/>
              </a:solidFill>
              <a:effectLst/>
              <a:uLnTx/>
              <a:uFillTx/>
              <a:latin typeface="Arial" panose="020B0604020202020204" pitchFamily="34" charset="0"/>
              <a:ea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E72C6305-617E-1553-8BDB-1428CC2FD1D2}"/>
              </a:ext>
            </a:extLst>
          </p:cNvPr>
          <p:cNvSpPr txBox="1"/>
          <p:nvPr/>
        </p:nvSpPr>
        <p:spPr>
          <a:xfrm>
            <a:off x="266700" y="9413968"/>
            <a:ext cx="4693920"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ReliaStar Life Insurance Company</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a member of the Voya</a:t>
            </a:r>
            <a:r>
              <a:rPr kumimoji="0" lang="en-US" sz="800" b="0" i="0" u="none" strike="noStrike" kern="1200" cap="none" spc="0" normalizeH="0" baseline="30000" noProof="0" dirty="0">
                <a:ln>
                  <a:noFill/>
                </a:ln>
                <a:solidFill>
                  <a:srgbClr val="6E6E6E"/>
                </a:solidFill>
                <a:effectLst/>
                <a:uLnTx/>
                <a:uFillTx/>
                <a:latin typeface="Arial" panose="020B0604020202020204" pitchFamily="34" charset="0"/>
                <a:ea typeface="+mn-ea"/>
                <a:cs typeface="Arial" panose="020B0604020202020204" pitchFamily="34" charset="0"/>
              </a:rPr>
              <a:t>®</a:t>
            </a:r>
            <a:r>
              <a:rPr kumimoji="0" lang="en-US" sz="8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 family of companies</a:t>
            </a:r>
          </a:p>
        </p:txBody>
      </p:sp>
      <p:sp>
        <p:nvSpPr>
          <p:cNvPr id="4" name="TextBox 3">
            <a:extLst>
              <a:ext uri="{FF2B5EF4-FFF2-40B4-BE49-F238E27FC236}">
                <a16:creationId xmlns:a16="http://schemas.microsoft.com/office/drawing/2014/main" id="{472346FF-F298-C4AE-1A32-1431970C5FA2}"/>
              </a:ext>
            </a:extLst>
          </p:cNvPr>
          <p:cNvSpPr txBox="1"/>
          <p:nvPr/>
        </p:nvSpPr>
        <p:spPr>
          <a:xfrm>
            <a:off x="318672" y="8696192"/>
            <a:ext cx="7041075" cy="759182"/>
          </a:xfrm>
          <a:prstGeom prst="rect">
            <a:avLst/>
          </a:prstGeom>
          <a:noFill/>
        </p:spPr>
        <p:txBody>
          <a:bodyPr wrap="square">
            <a:spAutoFit/>
          </a:bodyPr>
          <a:lstStyle/>
          <a:p>
            <a:pPr marL="0" marR="0" lvl="0" indent="0" algn="l" defTabSz="457200" rtl="0" eaLnBrk="1" fontAlgn="auto" latinLnBrk="0" hangingPunct="1">
              <a:lnSpc>
                <a:spcPct val="100000"/>
              </a:lnSpc>
              <a:spcBef>
                <a:spcPts val="100"/>
              </a:spcBef>
              <a:spcAft>
                <a:spcPts val="100"/>
              </a:spcAft>
              <a:buClrTx/>
              <a:buSzTx/>
              <a:buFontTx/>
              <a:buNone/>
              <a:tabLst/>
              <a:defRPr/>
            </a:pPr>
            <a:r>
              <a:rPr kumimoji="0" lang="en-US" sz="8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  * A sudden cardiac arrest is not in itself considered a heart attack.</a:t>
            </a:r>
          </a:p>
          <a:p>
            <a:pPr marL="171450" marR="0" lvl="0" indent="-171450" algn="l" defTabSz="457200" rtl="0" eaLnBrk="1" fontAlgn="auto" latinLnBrk="0" hangingPunct="1">
              <a:lnSpc>
                <a:spcPct val="100000"/>
              </a:lnSpc>
              <a:spcBef>
                <a:spcPts val="100"/>
              </a:spcBef>
              <a:spcAft>
                <a:spcPts val="100"/>
              </a:spcAft>
              <a:buClrTx/>
              <a:buSzTx/>
              <a:buFontTx/>
              <a:buNone/>
              <a:tabLst/>
              <a:defRPr/>
            </a:pPr>
            <a:r>
              <a:rPr kumimoji="0" lang="en-US" sz="8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 ** Major organ transplant means the irreversible failure of your heart, lung, pancreas, entire kidney or liver, or any combination thereof, determined by a physician specialized in care of the involved organ.</a:t>
            </a:r>
          </a:p>
          <a:p>
            <a:pPr marL="171450" marR="0" lvl="0" indent="-171450" algn="l" defTabSz="457200" rtl="0" eaLnBrk="1" fontAlgn="auto" latinLnBrk="0" hangingPunct="1">
              <a:lnSpc>
                <a:spcPct val="100000"/>
              </a:lnSpc>
              <a:spcBef>
                <a:spcPts val="100"/>
              </a:spcBef>
              <a:spcAft>
                <a:spcPts val="100"/>
              </a:spcAft>
              <a:buClrTx/>
              <a:buSzTx/>
              <a:buFontTx/>
              <a:buNone/>
              <a:tabLst/>
              <a:defRPr/>
            </a:pPr>
            <a:r>
              <a:rPr kumimoji="0" lang="en-US" sz="8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 Diagnosis of a severe infectious disease by a Doctor, when a diagnosis occurs on or after the group’s coverage effective date; AND Confinement to a Hospital or a transitional facility for 5 or more consecutive days.</a:t>
            </a:r>
          </a:p>
        </p:txBody>
      </p:sp>
      <p:grpSp>
        <p:nvGrpSpPr>
          <p:cNvPr id="14" name="Group 13">
            <a:extLst>
              <a:ext uri="{FF2B5EF4-FFF2-40B4-BE49-F238E27FC236}">
                <a16:creationId xmlns:a16="http://schemas.microsoft.com/office/drawing/2014/main" id="{CF9814F9-4836-D655-4416-4F914EB77857}"/>
              </a:ext>
            </a:extLst>
          </p:cNvPr>
          <p:cNvGrpSpPr/>
          <p:nvPr/>
        </p:nvGrpSpPr>
        <p:grpSpPr>
          <a:xfrm>
            <a:off x="3957108" y="3419485"/>
            <a:ext cx="3434292" cy="1726851"/>
            <a:chOff x="3957108" y="4476211"/>
            <a:chExt cx="3434292" cy="1726851"/>
          </a:xfrm>
        </p:grpSpPr>
        <p:sp>
          <p:nvSpPr>
            <p:cNvPr id="16" name="Rectangle 15">
              <a:extLst>
                <a:ext uri="{FF2B5EF4-FFF2-40B4-BE49-F238E27FC236}">
                  <a16:creationId xmlns:a16="http://schemas.microsoft.com/office/drawing/2014/main" id="{6D6068FC-62E8-B6BF-682C-072E186A33E8}"/>
                </a:ext>
              </a:extLst>
            </p:cNvPr>
            <p:cNvSpPr/>
            <p:nvPr/>
          </p:nvSpPr>
          <p:spPr>
            <a:xfrm>
              <a:off x="4019281" y="4594687"/>
              <a:ext cx="3372119" cy="1608375"/>
            </a:xfrm>
            <a:prstGeom prst="rect">
              <a:avLst/>
            </a:prstGeom>
            <a:noFill/>
            <a:ln>
              <a:solidFill>
                <a:srgbClr val="E9691F"/>
              </a:solidFill>
            </a:ln>
          </p:spPr>
          <p:style>
            <a:lnRef idx="2">
              <a:schemeClr val="accent1">
                <a:shade val="15000"/>
              </a:schemeClr>
            </a:lnRef>
            <a:fillRef idx="1">
              <a:schemeClr val="accent1"/>
            </a:fillRef>
            <a:effectRef idx="0">
              <a:schemeClr val="accent1"/>
            </a:effectRef>
            <a:fontRef idx="minor">
              <a:schemeClr val="lt1"/>
            </a:fontRef>
          </p:style>
          <p:txBody>
            <a:bodyPr tIns="137160" rtlCol="0" anchor="t"/>
            <a:lstStyle/>
            <a:p>
              <a:pPr marL="60325">
                <a:spcAft>
                  <a:spcPts val="100"/>
                </a:spcAft>
              </a:pPr>
              <a:r>
                <a:rPr lang="en-US" sz="1100" dirty="0">
                  <a:solidFill>
                    <a:schemeClr val="tx2"/>
                  </a:solidFill>
                  <a:latin typeface="Arial Bold" panose="020B0704020202020204" pitchFamily="34" charset="0"/>
                  <a:cs typeface="Arial Bold" panose="020B0704020202020204" pitchFamily="34" charset="0"/>
                </a:rPr>
                <a:t>Wellness Benefit</a:t>
              </a:r>
            </a:p>
            <a:p>
              <a:pPr marL="54864">
                <a:spcBef>
                  <a:spcPts val="100"/>
                </a:spcBef>
                <a:spcAft>
                  <a:spcPts val="100"/>
                </a:spcAft>
              </a:pPr>
              <a:r>
                <a:rPr lang="en-US" sz="900" dirty="0">
                  <a:solidFill>
                    <a:schemeClr val="bg2"/>
                  </a:solidFill>
                  <a:latin typeface="Arial" panose="020B0604020202020204" pitchFamily="34" charset="0"/>
                  <a:cs typeface="Arial" panose="020B0604020202020204" pitchFamily="34" charset="0"/>
                </a:rPr>
                <a:t>Your coverage includes a Wellness Benefit, which will pay you and covered family members an annual benefit if you complete an eligible health screening test. These screenings may include a mental health screening, flu immunization, a mammogram and a routine eye or dental exam. </a:t>
              </a:r>
            </a:p>
            <a:p>
              <a:pPr marL="54864">
                <a:spcBef>
                  <a:spcPts val="100"/>
                </a:spcBef>
                <a:spcAft>
                  <a:spcPts val="100"/>
                </a:spcAft>
              </a:pPr>
              <a:endParaRPr lang="en-US" sz="900" dirty="0">
                <a:solidFill>
                  <a:schemeClr val="bg2"/>
                </a:solidFill>
                <a:latin typeface="Arial" panose="020B0604020202020204" pitchFamily="34" charset="0"/>
                <a:cs typeface="Arial" panose="020B0604020202020204" pitchFamily="34" charset="0"/>
              </a:endParaRPr>
            </a:p>
            <a:p>
              <a:pPr marL="54864">
                <a:spcBef>
                  <a:spcPts val="100"/>
                </a:spcBef>
                <a:spcAft>
                  <a:spcPts val="100"/>
                </a:spcAft>
              </a:pPr>
              <a:r>
                <a:rPr lang="en-US" sz="900" dirty="0">
                  <a:solidFill>
                    <a:schemeClr val="bg2"/>
                  </a:solidFill>
                  <a:latin typeface="Arial" panose="020B0604020202020204" pitchFamily="34" charset="0"/>
                  <a:cs typeface="Arial" panose="020B0604020202020204" pitchFamily="34" charset="0"/>
                </a:rPr>
                <a:t>$50 for employees, $50 for spouses, $50 per child </a:t>
              </a:r>
              <a:endParaRPr lang="en-US" sz="900" dirty="0">
                <a:highlight>
                  <a:srgbClr val="00FF00"/>
                </a:highlight>
              </a:endParaRPr>
            </a:p>
          </p:txBody>
        </p:sp>
        <p:pic>
          <p:nvPicPr>
            <p:cNvPr id="17" name="Picture 16" descr="A heart with a check mark&#10;&#10;Description automatically generated">
              <a:extLst>
                <a:ext uri="{FF2B5EF4-FFF2-40B4-BE49-F238E27FC236}">
                  <a16:creationId xmlns:a16="http://schemas.microsoft.com/office/drawing/2014/main" id="{E982575D-75AF-D251-8182-91B31235A05B}"/>
                </a:ext>
              </a:extLst>
            </p:cNvPr>
            <p:cNvPicPr>
              <a:picLocks noChangeAspect="1"/>
            </p:cNvPicPr>
            <p:nvPr/>
          </p:nvPicPr>
          <p:blipFill>
            <a:blip r:embed="rId6"/>
            <a:stretch>
              <a:fillRect/>
            </a:stretch>
          </p:blipFill>
          <p:spPr>
            <a:xfrm>
              <a:off x="3957108" y="4476211"/>
              <a:ext cx="307227" cy="245474"/>
            </a:xfrm>
            <a:prstGeom prst="rect">
              <a:avLst/>
            </a:prstGeom>
          </p:spPr>
        </p:pic>
      </p:grpSp>
      <p:graphicFrame>
        <p:nvGraphicFramePr>
          <p:cNvPr id="18" name="Table 17">
            <a:extLst>
              <a:ext uri="{FF2B5EF4-FFF2-40B4-BE49-F238E27FC236}">
                <a16:creationId xmlns:a16="http://schemas.microsoft.com/office/drawing/2014/main" id="{5294B878-00AF-E1AF-8A1B-E909CCA5B373}"/>
              </a:ext>
            </a:extLst>
          </p:cNvPr>
          <p:cNvGraphicFramePr>
            <a:graphicFrameLocks/>
          </p:cNvGraphicFramePr>
          <p:nvPr>
            <p:extLst>
              <p:ext uri="{D42A27DB-BD31-4B8C-83A1-F6EECF244321}">
                <p14:modId xmlns:p14="http://schemas.microsoft.com/office/powerpoint/2010/main" val="3176844320"/>
              </p:ext>
            </p:extLst>
          </p:nvPr>
        </p:nvGraphicFramePr>
        <p:xfrm>
          <a:off x="353379" y="3471914"/>
          <a:ext cx="3431221" cy="2972931"/>
        </p:xfrm>
        <a:graphic>
          <a:graphicData uri="http://schemas.openxmlformats.org/drawingml/2006/table">
            <a:tbl>
              <a:tblPr firstRow="1" firstCol="1" bandRow="1">
                <a:tableStyleId>{5C22544A-7EE6-4342-B048-85BDC9FD1C3A}</a:tableStyleId>
              </a:tblPr>
              <a:tblGrid>
                <a:gridCol w="1584302">
                  <a:extLst>
                    <a:ext uri="{9D8B030D-6E8A-4147-A177-3AD203B41FA5}">
                      <a16:colId xmlns:a16="http://schemas.microsoft.com/office/drawing/2014/main" val="3202841842"/>
                    </a:ext>
                  </a:extLst>
                </a:gridCol>
                <a:gridCol w="1846919">
                  <a:extLst>
                    <a:ext uri="{9D8B030D-6E8A-4147-A177-3AD203B41FA5}">
                      <a16:colId xmlns:a16="http://schemas.microsoft.com/office/drawing/2014/main" val="2100893647"/>
                    </a:ext>
                  </a:extLst>
                </a:gridCol>
              </a:tblGrid>
              <a:tr h="2972931">
                <a:tc>
                  <a:txBody>
                    <a:bodyPr/>
                    <a:lstStyle/>
                    <a:p>
                      <a:pPr marL="114300" marR="0" lvl="0" indent="-114300">
                        <a:lnSpc>
                          <a:spcPct val="100000"/>
                        </a:lnSpc>
                        <a:spcBef>
                          <a:spcPts val="200"/>
                        </a:spcBef>
                        <a:spcAft>
                          <a:spcPts val="0"/>
                        </a:spcAft>
                        <a:buSzPct val="80000"/>
                        <a:buFont typeface="Symbol" panose="05050102010706020507" pitchFamily="18" charset="2"/>
                        <a:buChar char=""/>
                      </a:pPr>
                      <a:endParaRPr lang="en-US" sz="900" b="0" kern="1200" dirty="0">
                        <a:solidFill>
                          <a:schemeClr val="bg2"/>
                        </a:solidFill>
                        <a:latin typeface="Arial" panose="020B0604020202020204" pitchFamily="34" charset="0"/>
                        <a:ea typeface="+mn-ea"/>
                        <a:cs typeface="Arial" panose="020B0604020202020204" pitchFamily="34" charset="0"/>
                      </a:endParaRPr>
                    </a:p>
                    <a:p>
                      <a:pPr marL="114300" marR="0" lvl="0" indent="-114300">
                        <a:lnSpc>
                          <a:spcPct val="100000"/>
                        </a:lnSpc>
                        <a:spcBef>
                          <a:spcPts val="200"/>
                        </a:spcBef>
                        <a:spcAft>
                          <a:spcPts val="0"/>
                        </a:spcAft>
                        <a:buSzPct val="80000"/>
                        <a:buFont typeface="Symbol" panose="05050102010706020507" pitchFamily="18" charset="2"/>
                        <a:buChar char=""/>
                      </a:pPr>
                      <a:endParaRPr lang="en-US" sz="1200" b="0" kern="1200" dirty="0">
                        <a:solidFill>
                          <a:schemeClr val="bg2"/>
                        </a:solidFill>
                        <a:latin typeface="Arial" panose="020B0604020202020204" pitchFamily="34" charset="0"/>
                        <a:ea typeface="+mn-ea"/>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777240" rtl="0" eaLnBrk="1" fontAlgn="auto" latinLnBrk="0" hangingPunct="1">
                        <a:lnSpc>
                          <a:spcPct val="100000"/>
                        </a:lnSpc>
                        <a:spcBef>
                          <a:spcPts val="200"/>
                        </a:spcBef>
                        <a:spcAft>
                          <a:spcPts val="0"/>
                        </a:spcAft>
                        <a:buClrTx/>
                        <a:buSzPct val="80000"/>
                        <a:buFont typeface="Symbol" panose="05050102010706020507" pitchFamily="18" charset="2"/>
                        <a:buNone/>
                        <a:tabLst/>
                        <a:defRPr/>
                      </a:pPr>
                      <a:endParaRPr lang="en-US" sz="1200" b="0" kern="1200" dirty="0">
                        <a:solidFill>
                          <a:srgbClr val="6E6E6E"/>
                        </a:solidFill>
                        <a:effectLst/>
                        <a:highlight>
                          <a:srgbClr val="00FFFF"/>
                        </a:highlight>
                        <a:latin typeface="Arial" panose="020B0604020202020204" pitchFamily="34" charset="0"/>
                        <a:ea typeface="+mn-ea"/>
                        <a:cs typeface="Arial" panose="020B0604020202020204" pitchFamily="34" charset="0"/>
                      </a:endParaRPr>
                    </a:p>
                    <a:p>
                      <a:pPr marL="114300" marR="0" lvl="0" indent="-114300" algn="l" defTabSz="777240" rtl="0" eaLnBrk="1" latinLnBrk="0" hangingPunct="1">
                        <a:lnSpc>
                          <a:spcPct val="100000"/>
                        </a:lnSpc>
                        <a:spcBef>
                          <a:spcPts val="200"/>
                        </a:spcBef>
                        <a:spcAft>
                          <a:spcPts val="0"/>
                        </a:spcAft>
                        <a:buSzPct val="80000"/>
                        <a:buFont typeface="Symbol" panose="05050102010706020507" pitchFamily="18" charset="2"/>
                        <a:buChar char=""/>
                      </a:pPr>
                      <a:endParaRPr lang="en-US" sz="1200" b="0" kern="1200" dirty="0">
                        <a:solidFill>
                          <a:srgbClr val="6E6E6E"/>
                        </a:solidFill>
                        <a:effectLst/>
                        <a:highlight>
                          <a:srgbClr val="00FFFF"/>
                        </a:highlight>
                        <a:latin typeface="Arial" panose="020B0604020202020204" pitchFamily="34" charset="0"/>
                        <a:ea typeface="+mn-ea"/>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90006129"/>
                  </a:ext>
                </a:extLst>
              </a:tr>
            </a:tbl>
          </a:graphicData>
        </a:graphic>
      </p:graphicFrame>
      <p:sp>
        <p:nvSpPr>
          <p:cNvPr id="19" name="TextBox 18">
            <a:extLst>
              <a:ext uri="{FF2B5EF4-FFF2-40B4-BE49-F238E27FC236}">
                <a16:creationId xmlns:a16="http://schemas.microsoft.com/office/drawing/2014/main" id="{489C8F25-9649-C3B4-A111-276A0B60A455}"/>
              </a:ext>
            </a:extLst>
          </p:cNvPr>
          <p:cNvSpPr txBox="1">
            <a:spLocks/>
          </p:cNvSpPr>
          <p:nvPr/>
        </p:nvSpPr>
        <p:spPr>
          <a:xfrm>
            <a:off x="353379" y="3464413"/>
            <a:ext cx="3408355" cy="3221395"/>
          </a:xfrm>
          <a:prstGeom prst="rect">
            <a:avLst/>
          </a:prstGeom>
          <a:noFill/>
        </p:spPr>
        <p:txBody>
          <a:bodyPr wrap="square" numCol="2" rtlCol="0">
            <a:spAutoFit/>
          </a:bodyPr>
          <a:lstStyle/>
          <a:p>
            <a:pPr marL="114300" marR="0" lvl="0" indent="-114300">
              <a:lnSpc>
                <a:spcPct val="100000"/>
              </a:lnSpc>
              <a:spcBef>
                <a:spcPts val="200"/>
              </a:spcBef>
              <a:spcAft>
                <a:spcPts val="0"/>
              </a:spcAft>
              <a:buSzPct val="80000"/>
              <a:buFont typeface="Symbol" panose="05050102010706020507" pitchFamily="18" charset="2"/>
              <a:buChar char=""/>
            </a:pPr>
            <a:r>
              <a:rPr lang="en-US" sz="1000" b="0" kern="1200" dirty="0">
                <a:solidFill>
                  <a:schemeClr val="bg2"/>
                </a:solidFill>
                <a:latin typeface="Arial" panose="020B0604020202020204" pitchFamily="34" charset="0"/>
                <a:ea typeface="+mn-ea"/>
                <a:cs typeface="Arial" panose="020B0604020202020204" pitchFamily="34" charset="0"/>
              </a:rPr>
              <a:t>Heart attack*</a:t>
            </a:r>
          </a:p>
          <a:p>
            <a:pPr marL="114300" marR="0" lvl="0" indent="-114300">
              <a:lnSpc>
                <a:spcPct val="100000"/>
              </a:lnSpc>
              <a:spcBef>
                <a:spcPts val="200"/>
              </a:spcBef>
              <a:spcAft>
                <a:spcPts val="0"/>
              </a:spcAft>
              <a:buSzPct val="80000"/>
              <a:buFont typeface="Symbol" panose="05050102010706020507" pitchFamily="18" charset="2"/>
              <a:buChar char=""/>
            </a:pPr>
            <a:r>
              <a:rPr lang="en-US" sz="1000" b="0" kern="1200" dirty="0">
                <a:solidFill>
                  <a:schemeClr val="bg2"/>
                </a:solidFill>
                <a:latin typeface="Arial" panose="020B0604020202020204" pitchFamily="34" charset="0"/>
                <a:ea typeface="+mn-ea"/>
                <a:cs typeface="Arial" panose="020B0604020202020204" pitchFamily="34" charset="0"/>
              </a:rPr>
              <a:t>Cancer </a:t>
            </a:r>
          </a:p>
          <a:p>
            <a:pPr marL="114300" marR="0" lvl="0" indent="-114300">
              <a:lnSpc>
                <a:spcPct val="100000"/>
              </a:lnSpc>
              <a:spcBef>
                <a:spcPts val="200"/>
              </a:spcBef>
              <a:spcAft>
                <a:spcPts val="0"/>
              </a:spcAft>
              <a:buSzPct val="80000"/>
              <a:buFont typeface="Symbol" panose="05050102010706020507" pitchFamily="18" charset="2"/>
              <a:buChar char=""/>
            </a:pPr>
            <a:r>
              <a:rPr lang="en-US" sz="1000" b="0" kern="1200" dirty="0">
                <a:solidFill>
                  <a:schemeClr val="bg2"/>
                </a:solidFill>
                <a:latin typeface="Arial" panose="020B0604020202020204" pitchFamily="34" charset="0"/>
                <a:ea typeface="+mn-ea"/>
                <a:cs typeface="Arial" panose="020B0604020202020204" pitchFamily="34" charset="0"/>
              </a:rPr>
              <a:t>Stroke</a:t>
            </a:r>
          </a:p>
          <a:p>
            <a:pPr marL="114300" marR="0" lvl="0" indent="-114300">
              <a:lnSpc>
                <a:spcPct val="100000"/>
              </a:lnSpc>
              <a:spcBef>
                <a:spcPts val="200"/>
              </a:spcBef>
              <a:spcAft>
                <a:spcPts val="0"/>
              </a:spcAft>
              <a:buSzPct val="80000"/>
              <a:buFont typeface="Symbol" panose="05050102010706020507" pitchFamily="18" charset="2"/>
              <a:buChar char=""/>
            </a:pPr>
            <a:r>
              <a:rPr lang="en-US" sz="1000" b="0" kern="1200" dirty="0">
                <a:solidFill>
                  <a:schemeClr val="bg2"/>
                </a:solidFill>
                <a:latin typeface="Arial" panose="020B0604020202020204" pitchFamily="34" charset="0"/>
                <a:ea typeface="+mn-ea"/>
                <a:cs typeface="Arial" panose="020B0604020202020204" pitchFamily="34" charset="0"/>
              </a:rPr>
              <a:t>Sudden cardiac arrest</a:t>
            </a:r>
          </a:p>
          <a:p>
            <a:pPr marL="114300" marR="0" lvl="0" indent="-114300">
              <a:lnSpc>
                <a:spcPct val="100000"/>
              </a:lnSpc>
              <a:spcBef>
                <a:spcPts val="200"/>
              </a:spcBef>
              <a:spcAft>
                <a:spcPts val="0"/>
              </a:spcAft>
              <a:buSzPct val="80000"/>
              <a:buFont typeface="Symbol" panose="05050102010706020507" pitchFamily="18" charset="2"/>
              <a:buChar char=""/>
            </a:pPr>
            <a:r>
              <a:rPr lang="en-US" sz="1000" b="0" kern="1200" dirty="0">
                <a:solidFill>
                  <a:schemeClr val="bg2"/>
                </a:solidFill>
                <a:latin typeface="Arial" panose="020B0604020202020204" pitchFamily="34" charset="0"/>
                <a:ea typeface="+mn-ea"/>
                <a:cs typeface="Arial" panose="020B0604020202020204" pitchFamily="34" charset="0"/>
              </a:rPr>
              <a:t>Major organ transplant**</a:t>
            </a:r>
          </a:p>
          <a:p>
            <a:pPr marL="114300" marR="0" lvl="0" indent="-114300">
              <a:lnSpc>
                <a:spcPct val="100000"/>
              </a:lnSpc>
              <a:spcBef>
                <a:spcPts val="200"/>
              </a:spcBef>
              <a:spcAft>
                <a:spcPts val="0"/>
              </a:spcAft>
              <a:buSzPct val="80000"/>
              <a:buFont typeface="Symbol" panose="05050102010706020507" pitchFamily="18" charset="2"/>
              <a:buChar char=""/>
            </a:pPr>
            <a:r>
              <a:rPr lang="en-US" sz="1000" b="0" kern="1200" dirty="0">
                <a:solidFill>
                  <a:schemeClr val="bg2"/>
                </a:solidFill>
                <a:latin typeface="Arial" panose="020B0604020202020204" pitchFamily="34" charset="0"/>
                <a:ea typeface="+mn-ea"/>
                <a:cs typeface="Arial" panose="020B0604020202020204" pitchFamily="34" charset="0"/>
              </a:rPr>
              <a:t>Coronary artery bypass (25%)</a:t>
            </a:r>
          </a:p>
          <a:p>
            <a:pPr marL="114300" marR="0" lvl="0" indent="-114300">
              <a:lnSpc>
                <a:spcPct val="100000"/>
              </a:lnSpc>
              <a:spcBef>
                <a:spcPts val="200"/>
              </a:spcBef>
              <a:spcAft>
                <a:spcPts val="0"/>
              </a:spcAft>
              <a:buSzPct val="80000"/>
              <a:buFont typeface="Symbol" panose="05050102010706020507" pitchFamily="18" charset="2"/>
              <a:buChar char=""/>
            </a:pPr>
            <a:r>
              <a:rPr lang="en-US" sz="1000" b="0" kern="1200" dirty="0">
                <a:solidFill>
                  <a:schemeClr val="bg2"/>
                </a:solidFill>
                <a:latin typeface="Arial" panose="020B0604020202020204" pitchFamily="34" charset="0"/>
                <a:ea typeface="+mn-ea"/>
                <a:cs typeface="Arial" panose="020B0604020202020204" pitchFamily="34" charset="0"/>
              </a:rPr>
              <a:t>Carcinoma in situ (25%)</a:t>
            </a:r>
          </a:p>
          <a:p>
            <a:pPr marL="114300" marR="0" lvl="0" indent="-114300">
              <a:lnSpc>
                <a:spcPct val="100000"/>
              </a:lnSpc>
              <a:spcBef>
                <a:spcPts val="200"/>
              </a:spcBef>
              <a:spcAft>
                <a:spcPts val="0"/>
              </a:spcAft>
              <a:buSzPct val="80000"/>
              <a:buFont typeface="Symbol" panose="05050102010706020507" pitchFamily="18" charset="2"/>
              <a:buChar char=""/>
            </a:pPr>
            <a:r>
              <a:rPr lang="en-US" sz="1000" b="0" kern="1200" dirty="0">
                <a:solidFill>
                  <a:schemeClr val="bg2"/>
                </a:solidFill>
                <a:latin typeface="Arial" panose="020B0604020202020204" pitchFamily="34" charset="0"/>
                <a:ea typeface="+mn-ea"/>
                <a:cs typeface="Arial" panose="020B0604020202020204" pitchFamily="34" charset="0"/>
              </a:rPr>
              <a:t>Type 1 Diabetes</a:t>
            </a:r>
          </a:p>
          <a:p>
            <a:pPr marL="114300" marR="0" lvl="0" indent="-114300">
              <a:lnSpc>
                <a:spcPct val="100000"/>
              </a:lnSpc>
              <a:spcBef>
                <a:spcPts val="200"/>
              </a:spcBef>
              <a:spcAft>
                <a:spcPts val="0"/>
              </a:spcAft>
              <a:buSzPct val="80000"/>
              <a:buFont typeface="Symbol" panose="05050102010706020507" pitchFamily="18" charset="2"/>
              <a:buChar char=""/>
            </a:pPr>
            <a:r>
              <a:rPr lang="en-US" sz="1000" b="0" kern="1200" dirty="0">
                <a:solidFill>
                  <a:schemeClr val="bg2"/>
                </a:solidFill>
                <a:latin typeface="Arial" panose="020B0604020202020204" pitchFamily="34" charset="0"/>
                <a:ea typeface="+mn-ea"/>
                <a:cs typeface="Arial" panose="020B0604020202020204" pitchFamily="34" charset="0"/>
              </a:rPr>
              <a:t>Transient ischemic attacks (10%)</a:t>
            </a:r>
          </a:p>
          <a:p>
            <a:pPr marL="114300" marR="0" lvl="0" indent="-114300">
              <a:lnSpc>
                <a:spcPct val="100000"/>
              </a:lnSpc>
              <a:spcBef>
                <a:spcPts val="200"/>
              </a:spcBef>
              <a:spcAft>
                <a:spcPts val="0"/>
              </a:spcAft>
              <a:buSzPct val="80000"/>
              <a:buFont typeface="Symbol" panose="05050102010706020507" pitchFamily="18" charset="2"/>
              <a:buChar char=""/>
            </a:pPr>
            <a:r>
              <a:rPr lang="en-US" sz="1000" b="0" kern="1200" dirty="0">
                <a:solidFill>
                  <a:schemeClr val="bg2"/>
                </a:solidFill>
                <a:latin typeface="Arial" panose="020B0604020202020204" pitchFamily="34" charset="0"/>
                <a:ea typeface="+mn-ea"/>
                <a:cs typeface="Arial" panose="020B0604020202020204" pitchFamily="34" charset="0"/>
              </a:rPr>
              <a:t>Ruptured or dissecting aneurysm</a:t>
            </a:r>
          </a:p>
          <a:p>
            <a:pPr marL="114300" marR="0" lvl="0" indent="-114300">
              <a:lnSpc>
                <a:spcPct val="100000"/>
              </a:lnSpc>
              <a:spcBef>
                <a:spcPts val="200"/>
              </a:spcBef>
              <a:spcAft>
                <a:spcPts val="0"/>
              </a:spcAft>
              <a:buSzPct val="80000"/>
              <a:buFont typeface="Symbol" panose="05050102010706020507" pitchFamily="18" charset="2"/>
              <a:buChar char=""/>
            </a:pPr>
            <a:r>
              <a:rPr lang="en-US" sz="1000" b="0" kern="1200" dirty="0">
                <a:solidFill>
                  <a:schemeClr val="bg2"/>
                </a:solidFill>
                <a:latin typeface="Arial" panose="020B0604020202020204" pitchFamily="34" charset="0"/>
                <a:ea typeface="+mn-ea"/>
                <a:cs typeface="Arial" panose="020B0604020202020204" pitchFamily="34" charset="0"/>
              </a:rPr>
              <a:t>Severe burns</a:t>
            </a:r>
          </a:p>
          <a:p>
            <a:pPr marL="114300" marR="0" lvl="0" indent="-114300">
              <a:lnSpc>
                <a:spcPct val="100000"/>
              </a:lnSpc>
              <a:spcBef>
                <a:spcPts val="200"/>
              </a:spcBef>
              <a:spcAft>
                <a:spcPts val="0"/>
              </a:spcAft>
              <a:buSzPct val="80000"/>
              <a:buFont typeface="Symbol" panose="05050102010706020507" pitchFamily="18" charset="2"/>
              <a:buChar char=""/>
            </a:pPr>
            <a:r>
              <a:rPr lang="en-US" sz="1000" b="0" kern="1200" dirty="0">
                <a:solidFill>
                  <a:schemeClr val="bg2"/>
                </a:solidFill>
                <a:latin typeface="Arial" panose="020B0604020202020204" pitchFamily="34" charset="0"/>
                <a:ea typeface="+mn-ea"/>
                <a:cs typeface="Arial" panose="020B0604020202020204" pitchFamily="34" charset="0"/>
              </a:rPr>
              <a:t>Pacemaker placement</a:t>
            </a:r>
            <a:endParaRPr lang="en-US" sz="1000" dirty="0">
              <a:solidFill>
                <a:srgbClr val="6E6E6E"/>
              </a:solidFill>
              <a:latin typeface="Arial" panose="020B0604020202020204" pitchFamily="34" charset="0"/>
              <a:cs typeface="Arial" panose="020B0604020202020204" pitchFamily="34" charset="0"/>
            </a:endParaRPr>
          </a:p>
          <a:p>
            <a:pPr marL="114300" marR="0" lvl="0" indent="-114300" algn="l" defTabSz="777240" rtl="0" eaLnBrk="1" fontAlgn="auto" latinLnBrk="0" hangingPunct="1">
              <a:lnSpc>
                <a:spcPct val="100000"/>
              </a:lnSpc>
              <a:spcBef>
                <a:spcPts val="200"/>
              </a:spcBef>
              <a:spcAft>
                <a:spcPts val="0"/>
              </a:spcAft>
              <a:buClrTx/>
              <a:buSzPct val="80000"/>
              <a:buFont typeface="Symbol" panose="05050102010706020507" pitchFamily="18" charset="2"/>
              <a:buChar char=""/>
              <a:tabLst/>
              <a:defRPr/>
            </a:pPr>
            <a:endParaRPr lang="en-US" sz="1000" b="0" kern="1200" dirty="0">
              <a:solidFill>
                <a:srgbClr val="6E6E6E"/>
              </a:solidFill>
              <a:effectLst/>
              <a:latin typeface="Arial" panose="020B0604020202020204" pitchFamily="34" charset="0"/>
              <a:ea typeface="+mn-ea"/>
              <a:cs typeface="Arial" panose="020B0604020202020204" pitchFamily="34" charset="0"/>
            </a:endParaRPr>
          </a:p>
          <a:p>
            <a:pPr marL="114300" marR="0" lvl="0" indent="-114300" algn="l" defTabSz="777240" rtl="0" eaLnBrk="1" fontAlgn="auto" latinLnBrk="0" hangingPunct="1">
              <a:lnSpc>
                <a:spcPct val="100000"/>
              </a:lnSpc>
              <a:spcBef>
                <a:spcPts val="200"/>
              </a:spcBef>
              <a:spcAft>
                <a:spcPts val="0"/>
              </a:spcAft>
              <a:buClrTx/>
              <a:buSzPct val="80000"/>
              <a:buFont typeface="Symbol" panose="05050102010706020507" pitchFamily="18" charset="2"/>
              <a:buChar char=""/>
              <a:tabLst/>
              <a:defRPr/>
            </a:pPr>
            <a:endParaRPr lang="en-US" sz="1000" dirty="0">
              <a:solidFill>
                <a:srgbClr val="6E6E6E"/>
              </a:solidFill>
              <a:latin typeface="Arial" panose="020B0604020202020204" pitchFamily="34" charset="0"/>
              <a:cs typeface="Arial" panose="020B0604020202020204" pitchFamily="34" charset="0"/>
            </a:endParaRPr>
          </a:p>
          <a:p>
            <a:pPr marL="114300" marR="0" lvl="0" indent="-114300" algn="l" defTabSz="777240" rtl="0" eaLnBrk="1" fontAlgn="auto" latinLnBrk="0" hangingPunct="1">
              <a:lnSpc>
                <a:spcPct val="100000"/>
              </a:lnSpc>
              <a:spcBef>
                <a:spcPts val="200"/>
              </a:spcBef>
              <a:spcAft>
                <a:spcPts val="0"/>
              </a:spcAft>
              <a:buClrTx/>
              <a:buSzPct val="80000"/>
              <a:buFont typeface="Symbol" panose="05050102010706020507" pitchFamily="18" charset="2"/>
              <a:buChar char=""/>
              <a:tabLst/>
              <a:defRPr/>
            </a:pPr>
            <a:r>
              <a:rPr lang="en-US" sz="1000" b="0" kern="1200" dirty="0">
                <a:solidFill>
                  <a:srgbClr val="6E6E6E"/>
                </a:solidFill>
                <a:effectLst/>
                <a:latin typeface="Arial" panose="020B0604020202020204" pitchFamily="34" charset="0"/>
                <a:ea typeface="+mn-ea"/>
                <a:cs typeface="Arial" panose="020B0604020202020204" pitchFamily="34" charset="0"/>
              </a:rPr>
              <a:t>Benign brain tumor</a:t>
            </a:r>
          </a:p>
          <a:p>
            <a:pPr marL="114300" marR="0" lvl="0" indent="-114300" algn="l" defTabSz="777240" rtl="0" eaLnBrk="1" fontAlgn="auto" latinLnBrk="0" hangingPunct="1">
              <a:lnSpc>
                <a:spcPct val="100000"/>
              </a:lnSpc>
              <a:spcBef>
                <a:spcPts val="200"/>
              </a:spcBef>
              <a:spcAft>
                <a:spcPts val="0"/>
              </a:spcAft>
              <a:buClrTx/>
              <a:buSzPct val="80000"/>
              <a:buFont typeface="Symbol" panose="05050102010706020507" pitchFamily="18" charset="2"/>
              <a:buChar char=""/>
              <a:tabLst/>
              <a:defRPr/>
            </a:pPr>
            <a:r>
              <a:rPr lang="en-US" sz="1000" b="0" kern="1200" dirty="0">
                <a:solidFill>
                  <a:srgbClr val="6E6E6E"/>
                </a:solidFill>
                <a:effectLst/>
                <a:latin typeface="Arial" panose="020B0604020202020204" pitchFamily="34" charset="0"/>
                <a:ea typeface="+mn-ea"/>
                <a:cs typeface="Arial" panose="020B0604020202020204" pitchFamily="34" charset="0"/>
              </a:rPr>
              <a:t>Bone marrow and stem cell transplant (25%)</a:t>
            </a:r>
          </a:p>
          <a:p>
            <a:pPr marL="114300" marR="0" lvl="0" indent="-114300" algn="l" defTabSz="777240" rtl="0" eaLnBrk="1" latinLnBrk="0" hangingPunct="1">
              <a:lnSpc>
                <a:spcPct val="100000"/>
              </a:lnSpc>
              <a:spcBef>
                <a:spcPts val="200"/>
              </a:spcBef>
              <a:spcAft>
                <a:spcPts val="0"/>
              </a:spcAft>
              <a:buSzPct val="80000"/>
              <a:buFont typeface="Symbol" panose="05050102010706020507" pitchFamily="18" charset="2"/>
              <a:buChar char=""/>
            </a:pPr>
            <a:r>
              <a:rPr lang="en-US" sz="1000" b="0" kern="1200" dirty="0">
                <a:solidFill>
                  <a:srgbClr val="6E6E6E"/>
                </a:solidFill>
                <a:effectLst/>
                <a:latin typeface="Arial" panose="020B0604020202020204" pitchFamily="34" charset="0"/>
                <a:ea typeface="+mn-ea"/>
                <a:cs typeface="Arial" panose="020B0604020202020204" pitchFamily="34" charset="0"/>
              </a:rPr>
              <a:t>Permanent paralysis</a:t>
            </a:r>
          </a:p>
          <a:p>
            <a:pPr marL="114300" marR="0" lvl="0" indent="-114300" algn="l" defTabSz="777240" rtl="0" eaLnBrk="1" latinLnBrk="0" hangingPunct="1">
              <a:lnSpc>
                <a:spcPct val="100000"/>
              </a:lnSpc>
              <a:spcBef>
                <a:spcPts val="200"/>
              </a:spcBef>
              <a:spcAft>
                <a:spcPts val="0"/>
              </a:spcAft>
              <a:buSzPct val="80000"/>
              <a:buFont typeface="Symbol" panose="05050102010706020507" pitchFamily="18" charset="2"/>
              <a:buChar char=""/>
            </a:pPr>
            <a:r>
              <a:rPr lang="en-US" sz="1000" b="0" kern="1200" dirty="0">
                <a:solidFill>
                  <a:srgbClr val="6E6E6E"/>
                </a:solidFill>
                <a:effectLst/>
                <a:latin typeface="Arial" panose="020B0604020202020204" pitchFamily="34" charset="0"/>
                <a:ea typeface="+mn-ea"/>
                <a:cs typeface="Arial" panose="020B0604020202020204" pitchFamily="34" charset="0"/>
              </a:rPr>
              <a:t>Loss of sight, speech or hearing</a:t>
            </a:r>
          </a:p>
          <a:p>
            <a:pPr marL="114300" marR="0" lvl="0" indent="-114300" algn="l" defTabSz="777240" rtl="0" eaLnBrk="1" latinLnBrk="0" hangingPunct="1">
              <a:lnSpc>
                <a:spcPct val="100000"/>
              </a:lnSpc>
              <a:spcBef>
                <a:spcPts val="200"/>
              </a:spcBef>
              <a:spcAft>
                <a:spcPts val="0"/>
              </a:spcAft>
              <a:buSzPct val="80000"/>
              <a:buFont typeface="Symbol" panose="05050102010706020507" pitchFamily="18" charset="2"/>
              <a:buChar char=""/>
            </a:pPr>
            <a:r>
              <a:rPr lang="en-US" sz="1000" b="0" kern="1200" dirty="0">
                <a:solidFill>
                  <a:srgbClr val="6E6E6E"/>
                </a:solidFill>
                <a:effectLst/>
                <a:latin typeface="Arial" panose="020B0604020202020204" pitchFamily="34" charset="0"/>
                <a:ea typeface="+mn-ea"/>
                <a:cs typeface="Arial" panose="020B0604020202020204" pitchFamily="34" charset="0"/>
              </a:rPr>
              <a:t>Coma</a:t>
            </a:r>
          </a:p>
          <a:p>
            <a:pPr marL="114300" marR="0" lvl="0" indent="-114300" algn="l" defTabSz="777240" rtl="0" eaLnBrk="1" latinLnBrk="0" hangingPunct="1">
              <a:lnSpc>
                <a:spcPct val="100000"/>
              </a:lnSpc>
              <a:spcBef>
                <a:spcPts val="200"/>
              </a:spcBef>
              <a:spcAft>
                <a:spcPts val="0"/>
              </a:spcAft>
              <a:buSzPct val="80000"/>
              <a:buFont typeface="Symbol" panose="05050102010706020507" pitchFamily="18" charset="2"/>
              <a:buChar char=""/>
            </a:pPr>
            <a:r>
              <a:rPr lang="en-US" sz="1000" b="0" kern="1200" dirty="0">
                <a:solidFill>
                  <a:srgbClr val="6E6E6E"/>
                </a:solidFill>
                <a:effectLst/>
                <a:latin typeface="Arial" panose="020B0604020202020204" pitchFamily="34" charset="0"/>
                <a:ea typeface="+mn-ea"/>
                <a:cs typeface="Arial" panose="020B0604020202020204" pitchFamily="34" charset="0"/>
              </a:rPr>
              <a:t>Amyotrophic lateral sclerosis (ALS)</a:t>
            </a:r>
          </a:p>
          <a:p>
            <a:pPr marL="114300" marR="0" lvl="0" indent="-114300" algn="l" defTabSz="777240" rtl="0" eaLnBrk="1" latinLnBrk="0" hangingPunct="1">
              <a:lnSpc>
                <a:spcPct val="100000"/>
              </a:lnSpc>
              <a:spcBef>
                <a:spcPts val="200"/>
              </a:spcBef>
              <a:spcAft>
                <a:spcPts val="0"/>
              </a:spcAft>
              <a:buSzPct val="80000"/>
              <a:buFont typeface="Symbol" panose="05050102010706020507" pitchFamily="18" charset="2"/>
              <a:buChar char=""/>
            </a:pPr>
            <a:r>
              <a:rPr lang="en-US" sz="1000" b="0" kern="1200" dirty="0">
                <a:solidFill>
                  <a:srgbClr val="6E6E6E"/>
                </a:solidFill>
                <a:effectLst/>
                <a:latin typeface="Arial" panose="020B0604020202020204" pitchFamily="34" charset="0"/>
                <a:ea typeface="+mn-ea"/>
                <a:cs typeface="Arial" panose="020B0604020202020204" pitchFamily="34" charset="0"/>
              </a:rPr>
              <a:t>Parkinson’s Disease</a:t>
            </a:r>
          </a:p>
          <a:p>
            <a:pPr marL="114300" marR="0" lvl="0" indent="-114300" algn="l" defTabSz="777240" rtl="0" eaLnBrk="1" latinLnBrk="0" hangingPunct="1">
              <a:lnSpc>
                <a:spcPct val="100000"/>
              </a:lnSpc>
              <a:spcBef>
                <a:spcPts val="200"/>
              </a:spcBef>
              <a:spcAft>
                <a:spcPts val="0"/>
              </a:spcAft>
              <a:buSzPct val="80000"/>
              <a:buFont typeface="Symbol" panose="05050102010706020507" pitchFamily="18" charset="2"/>
              <a:buChar char=""/>
            </a:pPr>
            <a:r>
              <a:rPr lang="en-US" sz="1000" b="0" kern="1200" dirty="0">
                <a:solidFill>
                  <a:srgbClr val="6E6E6E"/>
                </a:solidFill>
                <a:effectLst/>
                <a:latin typeface="Arial" panose="020B0604020202020204" pitchFamily="34" charset="0"/>
                <a:ea typeface="+mn-ea"/>
                <a:cs typeface="Arial" panose="020B0604020202020204" pitchFamily="34" charset="0"/>
              </a:rPr>
              <a:t>Advanced Dementia</a:t>
            </a:r>
          </a:p>
          <a:p>
            <a:pPr marL="114300" marR="0" lvl="0" indent="-114300" algn="l" defTabSz="777240" rtl="0" eaLnBrk="1" latinLnBrk="0" hangingPunct="1">
              <a:lnSpc>
                <a:spcPct val="100000"/>
              </a:lnSpc>
              <a:spcBef>
                <a:spcPts val="200"/>
              </a:spcBef>
              <a:spcAft>
                <a:spcPts val="0"/>
              </a:spcAft>
              <a:buSzPct val="80000"/>
              <a:buFont typeface="Symbol" panose="05050102010706020507" pitchFamily="18" charset="2"/>
              <a:buChar char=""/>
            </a:pPr>
            <a:r>
              <a:rPr lang="en-US" sz="1000" b="0" kern="1200" dirty="0">
                <a:solidFill>
                  <a:srgbClr val="6E6E6E"/>
                </a:solidFill>
                <a:effectLst/>
                <a:latin typeface="Arial" panose="020B0604020202020204" pitchFamily="34" charset="0"/>
                <a:ea typeface="+mn-ea"/>
                <a:cs typeface="Arial" panose="020B0604020202020204" pitchFamily="34" charset="0"/>
              </a:rPr>
              <a:t>Muscular dystrophy</a:t>
            </a:r>
          </a:p>
          <a:p>
            <a:pPr marL="114300" indent="-114300" defTabSz="777240">
              <a:spcBef>
                <a:spcPts val="200"/>
              </a:spcBef>
              <a:buSzPct val="80000"/>
              <a:buFont typeface="Symbol" panose="05050102010706020507" pitchFamily="18" charset="2"/>
              <a:buChar char=""/>
            </a:pPr>
            <a:r>
              <a:rPr lang="en-US" sz="1000" b="0" kern="1200" dirty="0">
                <a:solidFill>
                  <a:srgbClr val="6E6E6E"/>
                </a:solidFill>
                <a:effectLst/>
                <a:latin typeface="Arial" panose="020B0604020202020204" pitchFamily="34" charset="0"/>
                <a:ea typeface="+mn-ea"/>
                <a:cs typeface="Arial" panose="020B0604020202020204" pitchFamily="34" charset="0"/>
              </a:rPr>
              <a:t>Infectious disease (hospitalization requirement) (25%)***</a:t>
            </a:r>
          </a:p>
          <a:p>
            <a:pPr marL="114300" indent="-114300" defTabSz="777240">
              <a:spcBef>
                <a:spcPts val="200"/>
              </a:spcBef>
              <a:buSzPct val="80000"/>
              <a:buFont typeface="Symbol" panose="05050102010706020507" pitchFamily="18" charset="2"/>
              <a:buChar char=""/>
            </a:pPr>
            <a:r>
              <a:rPr lang="en-US" sz="1000" b="0" kern="1200" dirty="0">
                <a:solidFill>
                  <a:srgbClr val="6E6E6E"/>
                </a:solidFill>
                <a:effectLst/>
                <a:latin typeface="Arial" panose="020B0604020202020204" pitchFamily="34" charset="0"/>
                <a:ea typeface="+mn-ea"/>
                <a:cs typeface="Arial" panose="020B0604020202020204" pitchFamily="34" charset="0"/>
              </a:rPr>
              <a:t>Skin cancer (10%)</a:t>
            </a:r>
          </a:p>
          <a:p>
            <a:pPr marL="114300" indent="-114300" defTabSz="777240">
              <a:spcBef>
                <a:spcPts val="200"/>
              </a:spcBef>
              <a:buSzPct val="80000"/>
              <a:buFont typeface="Symbol" panose="05050102010706020507" pitchFamily="18" charset="2"/>
              <a:buChar char=""/>
            </a:pPr>
            <a:endParaRPr lang="en-US" sz="1000" b="0" kern="1200" dirty="0">
              <a:solidFill>
                <a:srgbClr val="6E6E6E"/>
              </a:solidFill>
              <a:effectLst/>
              <a:highlight>
                <a:srgbClr val="00FFFF"/>
              </a:highlight>
              <a:latin typeface="Arial" panose="020B0604020202020204" pitchFamily="34" charset="0"/>
              <a:ea typeface="+mn-ea"/>
              <a:cs typeface="Arial" panose="020B0604020202020204" pitchFamily="34" charset="0"/>
            </a:endParaRPr>
          </a:p>
        </p:txBody>
      </p:sp>
      <p:sp>
        <p:nvSpPr>
          <p:cNvPr id="20" name="Rectangle 19">
            <a:extLst>
              <a:ext uri="{FF2B5EF4-FFF2-40B4-BE49-F238E27FC236}">
                <a16:creationId xmlns:a16="http://schemas.microsoft.com/office/drawing/2014/main" id="{D2D99A04-C724-E4B5-0E9B-9CD66C28193B}"/>
              </a:ext>
            </a:extLst>
          </p:cNvPr>
          <p:cNvSpPr/>
          <p:nvPr/>
        </p:nvSpPr>
        <p:spPr>
          <a:xfrm>
            <a:off x="341945" y="6444844"/>
            <a:ext cx="3431221" cy="148296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spcAft>
                <a:spcPts val="300"/>
              </a:spcAft>
            </a:pPr>
            <a:r>
              <a:rPr lang="en-US" sz="1000" b="1" dirty="0">
                <a:solidFill>
                  <a:schemeClr val="bg2"/>
                </a:solidFill>
                <a:latin typeface="Arial" panose="020B0604020202020204" pitchFamily="34" charset="0"/>
                <a:cs typeface="Arial" panose="020B0604020202020204" pitchFamily="34" charset="0"/>
              </a:rPr>
              <a:t>Covered conditions for your insured children:</a:t>
            </a:r>
          </a:p>
          <a:p>
            <a:pPr>
              <a:lnSpc>
                <a:spcPct val="110000"/>
              </a:lnSpc>
              <a:spcBef>
                <a:spcPts val="100"/>
              </a:spcBef>
              <a:spcAft>
                <a:spcPts val="600"/>
              </a:spcAft>
            </a:pPr>
            <a:r>
              <a:rPr lang="en-US" sz="1000" dirty="0">
                <a:solidFill>
                  <a:schemeClr val="bg2"/>
                </a:solidFill>
                <a:latin typeface="Arial" panose="020B0604020202020204" pitchFamily="34" charset="0"/>
                <a:cs typeface="Arial" panose="020B0604020202020204" pitchFamily="34" charset="0"/>
              </a:rPr>
              <a:t>Cerebral Palsy, Congenital Birth Defects, Cystic Fibrosis, Down Syndrome, Gaucher Disease - Type II or III, Infantile Tay Sachs, Niemann-Pick Disease, </a:t>
            </a:r>
            <a:r>
              <a:rPr lang="en-US" sz="1000" dirty="0" err="1">
                <a:solidFill>
                  <a:schemeClr val="bg2"/>
                </a:solidFill>
                <a:latin typeface="Arial" panose="020B0604020202020204" pitchFamily="34" charset="0"/>
                <a:cs typeface="Arial" panose="020B0604020202020204" pitchFamily="34" charset="0"/>
              </a:rPr>
              <a:t>Pompe</a:t>
            </a:r>
            <a:r>
              <a:rPr lang="en-US" sz="1000" dirty="0">
                <a:solidFill>
                  <a:schemeClr val="bg2"/>
                </a:solidFill>
                <a:latin typeface="Arial" panose="020B0604020202020204" pitchFamily="34" charset="0"/>
                <a:cs typeface="Arial" panose="020B0604020202020204" pitchFamily="34" charset="0"/>
              </a:rPr>
              <a:t> Disease, Type IV Glycogen Storage Disease</a:t>
            </a:r>
          </a:p>
          <a:p>
            <a:pPr>
              <a:lnSpc>
                <a:spcPct val="110000"/>
              </a:lnSpc>
              <a:spcBef>
                <a:spcPts val="100"/>
              </a:spcBef>
              <a:spcAft>
                <a:spcPts val="600"/>
              </a:spcAft>
            </a:pPr>
            <a:endParaRPr lang="en-US" sz="900" dirty="0">
              <a:solidFill>
                <a:schemeClr val="bg2"/>
              </a:solidFill>
              <a:highlight>
                <a:srgbClr val="00FFFF"/>
              </a:highlight>
              <a:latin typeface="Arial" panose="020B0604020202020204" pitchFamily="34" charset="0"/>
              <a:cs typeface="Arial" panose="020B0604020202020204" pitchFamily="34" charset="0"/>
            </a:endParaRPr>
          </a:p>
        </p:txBody>
      </p:sp>
      <p:sp>
        <p:nvSpPr>
          <p:cNvPr id="21" name="Rectangle 20">
            <a:extLst>
              <a:ext uri="{FF2B5EF4-FFF2-40B4-BE49-F238E27FC236}">
                <a16:creationId xmlns:a16="http://schemas.microsoft.com/office/drawing/2014/main" id="{D8B2A242-27B7-13FC-B125-06DD57648048}"/>
              </a:ext>
            </a:extLst>
          </p:cNvPr>
          <p:cNvSpPr/>
          <p:nvPr/>
        </p:nvSpPr>
        <p:spPr>
          <a:xfrm>
            <a:off x="4019281" y="5222551"/>
            <a:ext cx="3372119" cy="1290039"/>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45720" rtlCol="0" anchor="t"/>
          <a:lstStyle/>
          <a:p>
            <a:pPr marR="0" lvl="0" algn="l" defTabSz="457200" rtl="0" eaLnBrk="1" fontAlgn="auto" latinLnBrk="0" hangingPunct="1">
              <a:spcBef>
                <a:spcPts val="400"/>
              </a:spcBef>
              <a:spcAft>
                <a:spcPts val="400"/>
              </a:spcAft>
              <a:buClrTx/>
              <a:buSzTx/>
              <a:buFontTx/>
              <a:buNone/>
              <a:tabLst/>
              <a:defRPr/>
            </a:pP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For a list of standard exclusions and limitations, please refer to the limitations and exclusions section later in this document. For a complete description of your benefits, along with applicable provisions, conditions on benefit determination, exclusions and limitations, see your certificate of insurance and any riders.</a:t>
            </a:r>
            <a:endParaRPr kumimoji="0" lang="en-US" sz="1000" b="0" i="0" u="none" strike="noStrike" kern="1200" cap="none" spc="0" normalizeH="0" baseline="0" noProof="0" dirty="0">
              <a:ln>
                <a:noFill/>
              </a:ln>
              <a:solidFill>
                <a:srgbClr val="FFFFFF"/>
              </a:solidFill>
              <a:effectLst/>
              <a:highlight>
                <a:srgbClr val="00FF00"/>
              </a:highlight>
              <a:uLnTx/>
              <a:uFillTx/>
              <a:latin typeface="Calibri" panose="020F0502020204030204"/>
              <a:ea typeface="+mn-ea"/>
              <a:cs typeface="+mn-cs"/>
            </a:endParaRPr>
          </a:p>
        </p:txBody>
      </p:sp>
      <p:sp>
        <p:nvSpPr>
          <p:cNvPr id="22" name="TextBox 21">
            <a:extLst>
              <a:ext uri="{FF2B5EF4-FFF2-40B4-BE49-F238E27FC236}">
                <a16:creationId xmlns:a16="http://schemas.microsoft.com/office/drawing/2014/main" id="{DD9A8807-1C64-4A73-127B-F5FD76ED6881}"/>
              </a:ext>
            </a:extLst>
          </p:cNvPr>
          <p:cNvSpPr txBox="1">
            <a:spLocks/>
          </p:cNvSpPr>
          <p:nvPr/>
        </p:nvSpPr>
        <p:spPr>
          <a:xfrm>
            <a:off x="4064195" y="6478836"/>
            <a:ext cx="3263900" cy="1889856"/>
          </a:xfrm>
          <a:prstGeom prst="rect">
            <a:avLst/>
          </a:prstGeom>
          <a:noFill/>
        </p:spPr>
        <p:txBody>
          <a:bodyPr wrap="square" lIns="0" numCol="1" rtlCol="0">
            <a:noAutofit/>
          </a:bodyPr>
          <a:lstStyle/>
          <a:p>
            <a:pPr marL="0" marR="0" lvl="0" indent="0" algn="l" defTabSz="457200" rtl="0" eaLnBrk="1" fontAlgn="auto" latinLnBrk="0" hangingPunct="1">
              <a:lnSpc>
                <a:spcPct val="110000"/>
              </a:lnSpc>
              <a:spcBef>
                <a:spcPts val="600"/>
              </a:spcBef>
              <a:spcAft>
                <a:spcPts val="600"/>
              </a:spcAft>
              <a:buClrTx/>
              <a:buSzTx/>
              <a:buFontTx/>
              <a:buNone/>
              <a:tabLst/>
              <a:defRPr/>
            </a:pPr>
            <a:r>
              <a:rPr kumimoji="0" lang="en-US" sz="1100" b="1" i="0" u="none" strike="noStrike" kern="1200" cap="none" spc="0" normalizeH="0" baseline="0" noProof="0" dirty="0">
                <a:ln>
                  <a:noFill/>
                </a:ln>
                <a:solidFill>
                  <a:srgbClr val="F58000"/>
                </a:solidFill>
                <a:effectLst/>
                <a:uLnTx/>
                <a:uFillTx/>
                <a:latin typeface="Arial" panose="020B0604020202020204" pitchFamily="34" charset="0"/>
                <a:ea typeface="+mn-ea"/>
                <a:cs typeface="Arial" panose="020B0604020202020204" pitchFamily="34" charset="0"/>
              </a:rPr>
              <a:t>Why should I consider it?</a:t>
            </a:r>
          </a:p>
          <a:p>
            <a:pPr marL="390525" marR="0" lvl="0" indent="0" algn="l" defTabSz="457200" rtl="0" eaLnBrk="1" fontAlgn="auto" latinLnBrk="0" hangingPunct="1">
              <a:spcAft>
                <a:spcPts val="600"/>
              </a:spcAft>
              <a:buClrTx/>
              <a:buSzTx/>
              <a:buFontTx/>
              <a:buNone/>
              <a:tabLst/>
              <a:defRPr/>
            </a:pP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Use your paid benefit for any purpose, such as paying out-of-pocket medical expenses, copays, deductibles, groceries, gas, utilities and more – it’s up to you.</a:t>
            </a:r>
          </a:p>
          <a:p>
            <a:pPr marL="390525" marR="0" lvl="0" indent="0" algn="l" defTabSz="457200" rtl="0" eaLnBrk="1" fontAlgn="auto" latinLnBrk="0" hangingPunct="1">
              <a:spcAft>
                <a:spcPts val="600"/>
              </a:spcAft>
              <a:buClrTx/>
              <a:buSzTx/>
              <a:buFontTx/>
              <a:buNone/>
              <a:tabLst/>
              <a:defRPr/>
            </a:pP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Coverage is always guaranteed issue.</a:t>
            </a:r>
          </a:p>
          <a:p>
            <a:pPr marL="390525" marR="0" lvl="0" indent="0" algn="l" defTabSz="457200" rtl="0" eaLnBrk="1" fontAlgn="auto" latinLnBrk="0" hangingPunct="1">
              <a:spcAft>
                <a:spcPts val="600"/>
              </a:spcAft>
              <a:buClrTx/>
              <a:buSzTx/>
              <a:buFontTx/>
              <a:buNone/>
              <a:tabLst/>
              <a:defRPr/>
            </a:pP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Your coverage goes with you if you leave your employer or retire, and you’ll be billed at the same rates via direct billing by the insurance company.</a:t>
            </a:r>
            <a:r>
              <a:rPr kumimoji="0" lang="en-US" sz="1000" b="1" i="0" u="none" strike="noStrike" kern="1200" cap="none" spc="0" normalizeH="0" baseline="0" noProof="0" dirty="0">
                <a:ln>
                  <a:noFill/>
                </a:ln>
                <a:solidFill>
                  <a:srgbClr val="F58000"/>
                </a:solidFill>
                <a:effectLst/>
                <a:uLnTx/>
                <a:uFillTx/>
                <a:latin typeface="Arial" panose="020B0604020202020204" pitchFamily="34" charset="0"/>
                <a:ea typeface="+mn-ea"/>
                <a:cs typeface="Arial" panose="020B0604020202020204" pitchFamily="34" charset="0"/>
              </a:rPr>
              <a:t> </a:t>
            </a:r>
          </a:p>
        </p:txBody>
      </p:sp>
      <p:grpSp>
        <p:nvGrpSpPr>
          <p:cNvPr id="36" name="Group 35">
            <a:extLst>
              <a:ext uri="{FF2B5EF4-FFF2-40B4-BE49-F238E27FC236}">
                <a16:creationId xmlns:a16="http://schemas.microsoft.com/office/drawing/2014/main" id="{096C9E62-6BA5-0115-BD01-A53D8123C02E}"/>
              </a:ext>
            </a:extLst>
          </p:cNvPr>
          <p:cNvGrpSpPr/>
          <p:nvPr/>
        </p:nvGrpSpPr>
        <p:grpSpPr>
          <a:xfrm>
            <a:off x="4165185" y="6830968"/>
            <a:ext cx="189101" cy="1132978"/>
            <a:chOff x="370959" y="5143779"/>
            <a:chExt cx="245692" cy="1472031"/>
          </a:xfrm>
        </p:grpSpPr>
        <p:grpSp>
          <p:nvGrpSpPr>
            <p:cNvPr id="37" name="Group 36">
              <a:extLst>
                <a:ext uri="{FF2B5EF4-FFF2-40B4-BE49-F238E27FC236}">
                  <a16:creationId xmlns:a16="http://schemas.microsoft.com/office/drawing/2014/main" id="{240809A4-25A6-DF08-F510-2D85BA8D707C}"/>
                </a:ext>
              </a:extLst>
            </p:cNvPr>
            <p:cNvGrpSpPr/>
            <p:nvPr/>
          </p:nvGrpSpPr>
          <p:grpSpPr>
            <a:xfrm>
              <a:off x="370959" y="5143779"/>
              <a:ext cx="245692" cy="259104"/>
              <a:chOff x="371475" y="3081267"/>
              <a:chExt cx="259180" cy="259104"/>
            </a:xfrm>
          </p:grpSpPr>
          <p:sp>
            <p:nvSpPr>
              <p:cNvPr id="46" name="Oval 45">
                <a:extLst>
                  <a:ext uri="{FF2B5EF4-FFF2-40B4-BE49-F238E27FC236}">
                    <a16:creationId xmlns:a16="http://schemas.microsoft.com/office/drawing/2014/main" id="{BBB24A6D-71A5-0F0A-AAD0-CB006BF30463}"/>
                  </a:ext>
                </a:extLst>
              </p:cNvPr>
              <p:cNvSpPr/>
              <p:nvPr/>
            </p:nvSpPr>
            <p:spPr>
              <a:xfrm>
                <a:off x="371475" y="3081267"/>
                <a:ext cx="259180" cy="259104"/>
              </a:xfrm>
              <a:prstGeom prst="ellipse">
                <a:avLst/>
              </a:prstGeom>
              <a:noFill/>
              <a:ln w="19050">
                <a:solidFill>
                  <a:srgbClr val="E9691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47" name="Freeform 113">
                <a:extLst>
                  <a:ext uri="{FF2B5EF4-FFF2-40B4-BE49-F238E27FC236}">
                    <a16:creationId xmlns:a16="http://schemas.microsoft.com/office/drawing/2014/main" id="{7D7F6A78-FC1B-A6E0-BF2E-13ADC8CCF573}"/>
                  </a:ext>
                </a:extLst>
              </p:cNvPr>
              <p:cNvSpPr/>
              <p:nvPr/>
            </p:nvSpPr>
            <p:spPr>
              <a:xfrm>
                <a:off x="422969" y="3149062"/>
                <a:ext cx="156192" cy="136689"/>
              </a:xfrm>
              <a:custGeom>
                <a:avLst/>
                <a:gdLst>
                  <a:gd name="connsiteX0" fmla="*/ 30584 w 228556"/>
                  <a:gd name="connsiteY0" fmla="*/ 128587 h 200019"/>
                  <a:gd name="connsiteX1" fmla="*/ 61035 w 228556"/>
                  <a:gd name="connsiteY1" fmla="*/ 128587 h 200019"/>
                  <a:gd name="connsiteX2" fmla="*/ 109612 w 228556"/>
                  <a:gd name="connsiteY2" fmla="*/ 176674 h 200019"/>
                  <a:gd name="connsiteX3" fmla="*/ 118944 w 228556"/>
                  <a:gd name="connsiteY3" fmla="*/ 176674 h 200019"/>
                  <a:gd name="connsiteX4" fmla="*/ 167566 w 228556"/>
                  <a:gd name="connsiteY4" fmla="*/ 128587 h 200019"/>
                  <a:gd name="connsiteX5" fmla="*/ 198016 w 228556"/>
                  <a:gd name="connsiteY5" fmla="*/ 128587 h 200019"/>
                  <a:gd name="connsiteX6" fmla="*/ 134035 w 228556"/>
                  <a:gd name="connsiteY6" fmla="*/ 191899 h 200019"/>
                  <a:gd name="connsiteX7" fmla="*/ 94566 w 228556"/>
                  <a:gd name="connsiteY7" fmla="*/ 191899 h 200019"/>
                  <a:gd name="connsiteX8" fmla="*/ 70232 w 228556"/>
                  <a:gd name="connsiteY8" fmla="*/ 21431 h 200019"/>
                  <a:gd name="connsiteX9" fmla="*/ 32772 w 228556"/>
                  <a:gd name="connsiteY9" fmla="*/ 100012 h 200019"/>
                  <a:gd name="connsiteX10" fmla="*/ 59517 w 228556"/>
                  <a:gd name="connsiteY10" fmla="*/ 100012 h 200019"/>
                  <a:gd name="connsiteX11" fmla="*/ 75545 w 228556"/>
                  <a:gd name="connsiteY11" fmla="*/ 61525 h 200019"/>
                  <a:gd name="connsiteX12" fmla="*/ 88672 w 228556"/>
                  <a:gd name="connsiteY12" fmla="*/ 61347 h 200019"/>
                  <a:gd name="connsiteX13" fmla="*/ 114657 w 228556"/>
                  <a:gd name="connsiteY13" fmla="*/ 119077 h 200019"/>
                  <a:gd name="connsiteX14" fmla="*/ 136491 w 228556"/>
                  <a:gd name="connsiteY14" fmla="*/ 75366 h 200019"/>
                  <a:gd name="connsiteX15" fmla="*/ 149260 w 228556"/>
                  <a:gd name="connsiteY15" fmla="*/ 75366 h 200019"/>
                  <a:gd name="connsiteX16" fmla="*/ 161583 w 228556"/>
                  <a:gd name="connsiteY16" fmla="*/ 100012 h 200019"/>
                  <a:gd name="connsiteX17" fmla="*/ 195828 w 228556"/>
                  <a:gd name="connsiteY17" fmla="*/ 100012 h 200019"/>
                  <a:gd name="connsiteX18" fmla="*/ 158368 w 228556"/>
                  <a:gd name="connsiteY18" fmla="*/ 21431 h 200019"/>
                  <a:gd name="connsiteX19" fmla="*/ 114300 w 228556"/>
                  <a:gd name="connsiteY19" fmla="*/ 45273 h 200019"/>
                  <a:gd name="connsiteX20" fmla="*/ 70232 w 228556"/>
                  <a:gd name="connsiteY20" fmla="*/ 21431 h 200019"/>
                  <a:gd name="connsiteX21" fmla="*/ 70232 w 228556"/>
                  <a:gd name="connsiteY21" fmla="*/ 0 h 200019"/>
                  <a:gd name="connsiteX22" fmla="*/ 114300 w 228556"/>
                  <a:gd name="connsiteY22" fmla="*/ 15582 h 200019"/>
                  <a:gd name="connsiteX23" fmla="*/ 158368 w 228556"/>
                  <a:gd name="connsiteY23" fmla="*/ 0 h 200019"/>
                  <a:gd name="connsiteX24" fmla="*/ 228556 w 228556"/>
                  <a:gd name="connsiteY24" fmla="*/ 69651 h 200019"/>
                  <a:gd name="connsiteX25" fmla="*/ 211678 w 228556"/>
                  <a:gd name="connsiteY25" fmla="*/ 114300 h 200019"/>
                  <a:gd name="connsiteX26" fmla="*/ 152742 w 228556"/>
                  <a:gd name="connsiteY26" fmla="*/ 114300 h 200019"/>
                  <a:gd name="connsiteX27" fmla="*/ 142875 w 228556"/>
                  <a:gd name="connsiteY27" fmla="*/ 94565 h 200019"/>
                  <a:gd name="connsiteX28" fmla="*/ 120685 w 228556"/>
                  <a:gd name="connsiteY28" fmla="*/ 138946 h 200019"/>
                  <a:gd name="connsiteX29" fmla="*/ 107782 w 228556"/>
                  <a:gd name="connsiteY29" fmla="*/ 138677 h 200019"/>
                  <a:gd name="connsiteX30" fmla="*/ 82377 w 228556"/>
                  <a:gd name="connsiteY30" fmla="*/ 82287 h 200019"/>
                  <a:gd name="connsiteX31" fmla="*/ 69027 w 228556"/>
                  <a:gd name="connsiteY31" fmla="*/ 114300 h 200019"/>
                  <a:gd name="connsiteX32" fmla="*/ 16877 w 228556"/>
                  <a:gd name="connsiteY32" fmla="*/ 114300 h 200019"/>
                  <a:gd name="connsiteX33" fmla="*/ 0 w 228556"/>
                  <a:gd name="connsiteY33" fmla="*/ 69651 h 200019"/>
                  <a:gd name="connsiteX34" fmla="*/ 70232 w 228556"/>
                  <a:gd name="connsiteY34" fmla="*/ 0 h 2000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28556" h="200019">
                    <a:moveTo>
                      <a:pt x="30584" y="128587"/>
                    </a:moveTo>
                    <a:lnTo>
                      <a:pt x="61035" y="128587"/>
                    </a:lnTo>
                    <a:lnTo>
                      <a:pt x="109612" y="176674"/>
                    </a:lnTo>
                    <a:cubicBezTo>
                      <a:pt x="112202" y="179219"/>
                      <a:pt x="116354" y="179219"/>
                      <a:pt x="118944" y="176674"/>
                    </a:cubicBezTo>
                    <a:lnTo>
                      <a:pt x="167566" y="128587"/>
                    </a:lnTo>
                    <a:lnTo>
                      <a:pt x="198016" y="128587"/>
                    </a:lnTo>
                    <a:lnTo>
                      <a:pt x="134035" y="191899"/>
                    </a:lnTo>
                    <a:cubicBezTo>
                      <a:pt x="123096" y="202748"/>
                      <a:pt x="105504" y="202704"/>
                      <a:pt x="94566" y="191899"/>
                    </a:cubicBezTo>
                    <a:close/>
                    <a:moveTo>
                      <a:pt x="70232" y="21431"/>
                    </a:moveTo>
                    <a:cubicBezTo>
                      <a:pt x="29647" y="21431"/>
                      <a:pt x="6519" y="68981"/>
                      <a:pt x="32772" y="100012"/>
                    </a:cubicBezTo>
                    <a:lnTo>
                      <a:pt x="59517" y="100012"/>
                    </a:lnTo>
                    <a:lnTo>
                      <a:pt x="75545" y="61525"/>
                    </a:lnTo>
                    <a:cubicBezTo>
                      <a:pt x="77956" y="55766"/>
                      <a:pt x="86127" y="55631"/>
                      <a:pt x="88672" y="61347"/>
                    </a:cubicBezTo>
                    <a:lnTo>
                      <a:pt x="114657" y="119077"/>
                    </a:lnTo>
                    <a:lnTo>
                      <a:pt x="136491" y="75366"/>
                    </a:lnTo>
                    <a:cubicBezTo>
                      <a:pt x="139125" y="70098"/>
                      <a:pt x="146626" y="70098"/>
                      <a:pt x="149260" y="75366"/>
                    </a:cubicBezTo>
                    <a:lnTo>
                      <a:pt x="161583" y="100012"/>
                    </a:lnTo>
                    <a:lnTo>
                      <a:pt x="195828" y="100012"/>
                    </a:lnTo>
                    <a:cubicBezTo>
                      <a:pt x="222082" y="68981"/>
                      <a:pt x="199088" y="21431"/>
                      <a:pt x="158368" y="21431"/>
                    </a:cubicBezTo>
                    <a:cubicBezTo>
                      <a:pt x="145152" y="21431"/>
                      <a:pt x="137115" y="22726"/>
                      <a:pt x="114300" y="45273"/>
                    </a:cubicBezTo>
                    <a:cubicBezTo>
                      <a:pt x="93003" y="24199"/>
                      <a:pt x="84073" y="21431"/>
                      <a:pt x="70232" y="21431"/>
                    </a:cubicBezTo>
                    <a:close/>
                    <a:moveTo>
                      <a:pt x="70232" y="0"/>
                    </a:moveTo>
                    <a:cubicBezTo>
                      <a:pt x="86529" y="0"/>
                      <a:pt x="101933" y="5491"/>
                      <a:pt x="114300" y="15582"/>
                    </a:cubicBezTo>
                    <a:cubicBezTo>
                      <a:pt x="126668" y="5491"/>
                      <a:pt x="142072" y="0"/>
                      <a:pt x="158368" y="0"/>
                    </a:cubicBezTo>
                    <a:cubicBezTo>
                      <a:pt x="190113" y="0"/>
                      <a:pt x="228600" y="25405"/>
                      <a:pt x="228556" y="69651"/>
                    </a:cubicBezTo>
                    <a:cubicBezTo>
                      <a:pt x="228556" y="86305"/>
                      <a:pt x="222439" y="101843"/>
                      <a:pt x="211678" y="114300"/>
                    </a:cubicBezTo>
                    <a:lnTo>
                      <a:pt x="152742" y="114300"/>
                    </a:lnTo>
                    <a:lnTo>
                      <a:pt x="142875" y="94565"/>
                    </a:lnTo>
                    <a:lnTo>
                      <a:pt x="120685" y="138946"/>
                    </a:lnTo>
                    <a:cubicBezTo>
                      <a:pt x="118006" y="144348"/>
                      <a:pt x="110237" y="144170"/>
                      <a:pt x="107782" y="138677"/>
                    </a:cubicBezTo>
                    <a:lnTo>
                      <a:pt x="82377" y="82287"/>
                    </a:lnTo>
                    <a:lnTo>
                      <a:pt x="69027" y="114300"/>
                    </a:lnTo>
                    <a:lnTo>
                      <a:pt x="16877" y="114300"/>
                    </a:lnTo>
                    <a:cubicBezTo>
                      <a:pt x="6117" y="101843"/>
                      <a:pt x="0" y="86305"/>
                      <a:pt x="0" y="69651"/>
                    </a:cubicBezTo>
                    <a:cubicBezTo>
                      <a:pt x="0" y="25405"/>
                      <a:pt x="38487" y="0"/>
                      <a:pt x="70232" y="0"/>
                    </a:cubicBezTo>
                    <a:close/>
                  </a:path>
                </a:pathLst>
              </a:custGeom>
              <a:solidFill>
                <a:srgbClr val="E969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grpSp>
          <p:nvGrpSpPr>
            <p:cNvPr id="38" name="Group 37">
              <a:extLst>
                <a:ext uri="{FF2B5EF4-FFF2-40B4-BE49-F238E27FC236}">
                  <a16:creationId xmlns:a16="http://schemas.microsoft.com/office/drawing/2014/main" id="{DFD0AE64-FC9C-B5EA-5BDE-BE73F2E4FDD4}"/>
                </a:ext>
              </a:extLst>
            </p:cNvPr>
            <p:cNvGrpSpPr/>
            <p:nvPr/>
          </p:nvGrpSpPr>
          <p:grpSpPr>
            <a:xfrm>
              <a:off x="370959" y="5937999"/>
              <a:ext cx="245692" cy="259104"/>
              <a:chOff x="371477" y="5149746"/>
              <a:chExt cx="259180" cy="259104"/>
            </a:xfrm>
          </p:grpSpPr>
          <p:sp>
            <p:nvSpPr>
              <p:cNvPr id="44" name="Oval 43">
                <a:extLst>
                  <a:ext uri="{FF2B5EF4-FFF2-40B4-BE49-F238E27FC236}">
                    <a16:creationId xmlns:a16="http://schemas.microsoft.com/office/drawing/2014/main" id="{731B1A12-A993-7E38-2A2F-A29FD1E62616}"/>
                  </a:ext>
                </a:extLst>
              </p:cNvPr>
              <p:cNvSpPr/>
              <p:nvPr/>
            </p:nvSpPr>
            <p:spPr>
              <a:xfrm>
                <a:off x="371477" y="5149746"/>
                <a:ext cx="259180" cy="259104"/>
              </a:xfrm>
              <a:prstGeom prst="ellipse">
                <a:avLst/>
              </a:prstGeom>
              <a:noFill/>
              <a:ln w="1905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45" name="Freeform 94">
                <a:extLst>
                  <a:ext uri="{FF2B5EF4-FFF2-40B4-BE49-F238E27FC236}">
                    <a16:creationId xmlns:a16="http://schemas.microsoft.com/office/drawing/2014/main" id="{FE5B2CBF-B106-61EF-9D6F-D6DBDAE7B22B}"/>
                  </a:ext>
                </a:extLst>
              </p:cNvPr>
              <p:cNvSpPr/>
              <p:nvPr/>
            </p:nvSpPr>
            <p:spPr>
              <a:xfrm>
                <a:off x="433214" y="5209099"/>
                <a:ext cx="135705" cy="127224"/>
              </a:xfrm>
              <a:custGeom>
                <a:avLst/>
                <a:gdLst>
                  <a:gd name="connsiteX0" fmla="*/ 103586 w 228600"/>
                  <a:gd name="connsiteY0" fmla="*/ 85726 h 214312"/>
                  <a:gd name="connsiteX1" fmla="*/ 125017 w 228600"/>
                  <a:gd name="connsiteY1" fmla="*/ 85726 h 214312"/>
                  <a:gd name="connsiteX2" fmla="*/ 128589 w 228600"/>
                  <a:gd name="connsiteY2" fmla="*/ 89298 h 214312"/>
                  <a:gd name="connsiteX3" fmla="*/ 128589 w 228600"/>
                  <a:gd name="connsiteY3" fmla="*/ 114301 h 214312"/>
                  <a:gd name="connsiteX4" fmla="*/ 153592 w 228600"/>
                  <a:gd name="connsiteY4" fmla="*/ 114301 h 214312"/>
                  <a:gd name="connsiteX5" fmla="*/ 157164 w 228600"/>
                  <a:gd name="connsiteY5" fmla="*/ 117873 h 214312"/>
                  <a:gd name="connsiteX6" fmla="*/ 157164 w 228600"/>
                  <a:gd name="connsiteY6" fmla="*/ 139304 h 214312"/>
                  <a:gd name="connsiteX7" fmla="*/ 153592 w 228600"/>
                  <a:gd name="connsiteY7" fmla="*/ 142876 h 214312"/>
                  <a:gd name="connsiteX8" fmla="*/ 128589 w 228600"/>
                  <a:gd name="connsiteY8" fmla="*/ 142876 h 214312"/>
                  <a:gd name="connsiteX9" fmla="*/ 128589 w 228600"/>
                  <a:gd name="connsiteY9" fmla="*/ 167879 h 214312"/>
                  <a:gd name="connsiteX10" fmla="*/ 125017 w 228600"/>
                  <a:gd name="connsiteY10" fmla="*/ 171451 h 214312"/>
                  <a:gd name="connsiteX11" fmla="*/ 103586 w 228600"/>
                  <a:gd name="connsiteY11" fmla="*/ 171451 h 214312"/>
                  <a:gd name="connsiteX12" fmla="*/ 100014 w 228600"/>
                  <a:gd name="connsiteY12" fmla="*/ 167879 h 214312"/>
                  <a:gd name="connsiteX13" fmla="*/ 100014 w 228600"/>
                  <a:gd name="connsiteY13" fmla="*/ 142876 h 214312"/>
                  <a:gd name="connsiteX14" fmla="*/ 75011 w 228600"/>
                  <a:gd name="connsiteY14" fmla="*/ 142876 h 214312"/>
                  <a:gd name="connsiteX15" fmla="*/ 71439 w 228600"/>
                  <a:gd name="connsiteY15" fmla="*/ 139304 h 214312"/>
                  <a:gd name="connsiteX16" fmla="*/ 71439 w 228600"/>
                  <a:gd name="connsiteY16" fmla="*/ 117873 h 214312"/>
                  <a:gd name="connsiteX17" fmla="*/ 75011 w 228600"/>
                  <a:gd name="connsiteY17" fmla="*/ 114301 h 214312"/>
                  <a:gd name="connsiteX18" fmla="*/ 100014 w 228600"/>
                  <a:gd name="connsiteY18" fmla="*/ 114301 h 214312"/>
                  <a:gd name="connsiteX19" fmla="*/ 100014 w 228600"/>
                  <a:gd name="connsiteY19" fmla="*/ 89298 h 214312"/>
                  <a:gd name="connsiteX20" fmla="*/ 103586 w 228600"/>
                  <a:gd name="connsiteY20" fmla="*/ 85726 h 214312"/>
                  <a:gd name="connsiteX21" fmla="*/ 24110 w 228600"/>
                  <a:gd name="connsiteY21" fmla="*/ 64293 h 214312"/>
                  <a:gd name="connsiteX22" fmla="*/ 21431 w 228600"/>
                  <a:gd name="connsiteY22" fmla="*/ 66972 h 214312"/>
                  <a:gd name="connsiteX23" fmla="*/ 21431 w 228600"/>
                  <a:gd name="connsiteY23" fmla="*/ 190202 h 214312"/>
                  <a:gd name="connsiteX24" fmla="*/ 24110 w 228600"/>
                  <a:gd name="connsiteY24" fmla="*/ 192881 h 214312"/>
                  <a:gd name="connsiteX25" fmla="*/ 204490 w 228600"/>
                  <a:gd name="connsiteY25" fmla="*/ 192881 h 214312"/>
                  <a:gd name="connsiteX26" fmla="*/ 207169 w 228600"/>
                  <a:gd name="connsiteY26" fmla="*/ 190202 h 214312"/>
                  <a:gd name="connsiteX27" fmla="*/ 207169 w 228600"/>
                  <a:gd name="connsiteY27" fmla="*/ 66972 h 214312"/>
                  <a:gd name="connsiteX28" fmla="*/ 204490 w 228600"/>
                  <a:gd name="connsiteY28" fmla="*/ 64293 h 214312"/>
                  <a:gd name="connsiteX29" fmla="*/ 92869 w 228600"/>
                  <a:gd name="connsiteY29" fmla="*/ 21431 h 214312"/>
                  <a:gd name="connsiteX30" fmla="*/ 92869 w 228600"/>
                  <a:gd name="connsiteY30" fmla="*/ 42862 h 214312"/>
                  <a:gd name="connsiteX31" fmla="*/ 135731 w 228600"/>
                  <a:gd name="connsiteY31" fmla="*/ 42862 h 214312"/>
                  <a:gd name="connsiteX32" fmla="*/ 135731 w 228600"/>
                  <a:gd name="connsiteY32" fmla="*/ 21431 h 214312"/>
                  <a:gd name="connsiteX33" fmla="*/ 92869 w 228600"/>
                  <a:gd name="connsiteY33" fmla="*/ 0 h 214312"/>
                  <a:gd name="connsiteX34" fmla="*/ 135731 w 228600"/>
                  <a:gd name="connsiteY34" fmla="*/ 0 h 214312"/>
                  <a:gd name="connsiteX35" fmla="*/ 157163 w 228600"/>
                  <a:gd name="connsiteY35" fmla="*/ 21431 h 214312"/>
                  <a:gd name="connsiteX36" fmla="*/ 157163 w 228600"/>
                  <a:gd name="connsiteY36" fmla="*/ 42862 h 214312"/>
                  <a:gd name="connsiteX37" fmla="*/ 207169 w 228600"/>
                  <a:gd name="connsiteY37" fmla="*/ 42862 h 214312"/>
                  <a:gd name="connsiteX38" fmla="*/ 228600 w 228600"/>
                  <a:gd name="connsiteY38" fmla="*/ 64293 h 214312"/>
                  <a:gd name="connsiteX39" fmla="*/ 228600 w 228600"/>
                  <a:gd name="connsiteY39" fmla="*/ 192881 h 214312"/>
                  <a:gd name="connsiteX40" fmla="*/ 207169 w 228600"/>
                  <a:gd name="connsiteY40" fmla="*/ 214312 h 214312"/>
                  <a:gd name="connsiteX41" fmla="*/ 21431 w 228600"/>
                  <a:gd name="connsiteY41" fmla="*/ 214312 h 214312"/>
                  <a:gd name="connsiteX42" fmla="*/ 0 w 228600"/>
                  <a:gd name="connsiteY42" fmla="*/ 192881 h 214312"/>
                  <a:gd name="connsiteX43" fmla="*/ 0 w 228600"/>
                  <a:gd name="connsiteY43" fmla="*/ 64293 h 214312"/>
                  <a:gd name="connsiteX44" fmla="*/ 21431 w 228600"/>
                  <a:gd name="connsiteY44" fmla="*/ 42862 h 214312"/>
                  <a:gd name="connsiteX45" fmla="*/ 71438 w 228600"/>
                  <a:gd name="connsiteY45" fmla="*/ 42862 h 214312"/>
                  <a:gd name="connsiteX46" fmla="*/ 71438 w 228600"/>
                  <a:gd name="connsiteY46" fmla="*/ 21431 h 214312"/>
                  <a:gd name="connsiteX47" fmla="*/ 92869 w 228600"/>
                  <a:gd name="connsiteY47" fmla="*/ 0 h 214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28600" h="214312">
                    <a:moveTo>
                      <a:pt x="103586" y="85726"/>
                    </a:moveTo>
                    <a:lnTo>
                      <a:pt x="125017" y="85726"/>
                    </a:lnTo>
                    <a:cubicBezTo>
                      <a:pt x="126982" y="85726"/>
                      <a:pt x="128589" y="87333"/>
                      <a:pt x="128589" y="89298"/>
                    </a:cubicBezTo>
                    <a:lnTo>
                      <a:pt x="128589" y="114301"/>
                    </a:lnTo>
                    <a:lnTo>
                      <a:pt x="153592" y="114301"/>
                    </a:lnTo>
                    <a:cubicBezTo>
                      <a:pt x="155557" y="114301"/>
                      <a:pt x="157164" y="115908"/>
                      <a:pt x="157164" y="117873"/>
                    </a:cubicBezTo>
                    <a:lnTo>
                      <a:pt x="157164" y="139304"/>
                    </a:lnTo>
                    <a:cubicBezTo>
                      <a:pt x="157164" y="141268"/>
                      <a:pt x="155557" y="142876"/>
                      <a:pt x="153592" y="142876"/>
                    </a:cubicBezTo>
                    <a:lnTo>
                      <a:pt x="128589" y="142876"/>
                    </a:lnTo>
                    <a:lnTo>
                      <a:pt x="128589" y="167879"/>
                    </a:lnTo>
                    <a:cubicBezTo>
                      <a:pt x="128589" y="169843"/>
                      <a:pt x="126982" y="171451"/>
                      <a:pt x="125017" y="171451"/>
                    </a:cubicBezTo>
                    <a:lnTo>
                      <a:pt x="103586" y="171451"/>
                    </a:lnTo>
                    <a:cubicBezTo>
                      <a:pt x="101621" y="171451"/>
                      <a:pt x="100014" y="169843"/>
                      <a:pt x="100014" y="167879"/>
                    </a:cubicBezTo>
                    <a:lnTo>
                      <a:pt x="100014" y="142876"/>
                    </a:lnTo>
                    <a:lnTo>
                      <a:pt x="75011" y="142876"/>
                    </a:lnTo>
                    <a:cubicBezTo>
                      <a:pt x="73046" y="142876"/>
                      <a:pt x="71439" y="141268"/>
                      <a:pt x="71439" y="139304"/>
                    </a:cubicBezTo>
                    <a:lnTo>
                      <a:pt x="71439" y="117873"/>
                    </a:lnTo>
                    <a:cubicBezTo>
                      <a:pt x="71439" y="115908"/>
                      <a:pt x="73046" y="114301"/>
                      <a:pt x="75011" y="114301"/>
                    </a:cubicBezTo>
                    <a:lnTo>
                      <a:pt x="100014" y="114301"/>
                    </a:lnTo>
                    <a:lnTo>
                      <a:pt x="100014" y="89298"/>
                    </a:lnTo>
                    <a:cubicBezTo>
                      <a:pt x="100014" y="87333"/>
                      <a:pt x="101621" y="85726"/>
                      <a:pt x="103586" y="85726"/>
                    </a:cubicBezTo>
                    <a:close/>
                    <a:moveTo>
                      <a:pt x="24110" y="64293"/>
                    </a:moveTo>
                    <a:cubicBezTo>
                      <a:pt x="22637" y="64293"/>
                      <a:pt x="21431" y="65499"/>
                      <a:pt x="21431" y="66972"/>
                    </a:cubicBezTo>
                    <a:lnTo>
                      <a:pt x="21431" y="190202"/>
                    </a:lnTo>
                    <a:cubicBezTo>
                      <a:pt x="21431" y="191675"/>
                      <a:pt x="22637" y="192881"/>
                      <a:pt x="24110" y="192881"/>
                    </a:cubicBezTo>
                    <a:lnTo>
                      <a:pt x="204490" y="192881"/>
                    </a:lnTo>
                    <a:cubicBezTo>
                      <a:pt x="205963" y="192881"/>
                      <a:pt x="207169" y="191675"/>
                      <a:pt x="207169" y="190202"/>
                    </a:cubicBezTo>
                    <a:lnTo>
                      <a:pt x="207169" y="66972"/>
                    </a:lnTo>
                    <a:cubicBezTo>
                      <a:pt x="207169" y="65499"/>
                      <a:pt x="205963" y="64293"/>
                      <a:pt x="204490" y="64293"/>
                    </a:cubicBezTo>
                    <a:close/>
                    <a:moveTo>
                      <a:pt x="92869" y="21431"/>
                    </a:moveTo>
                    <a:lnTo>
                      <a:pt x="92869" y="42862"/>
                    </a:lnTo>
                    <a:lnTo>
                      <a:pt x="135731" y="42862"/>
                    </a:lnTo>
                    <a:lnTo>
                      <a:pt x="135731" y="21431"/>
                    </a:lnTo>
                    <a:close/>
                    <a:moveTo>
                      <a:pt x="92869" y="0"/>
                    </a:moveTo>
                    <a:lnTo>
                      <a:pt x="135731" y="0"/>
                    </a:lnTo>
                    <a:cubicBezTo>
                      <a:pt x="147563" y="0"/>
                      <a:pt x="157163" y="9599"/>
                      <a:pt x="157163" y="21431"/>
                    </a:cubicBezTo>
                    <a:lnTo>
                      <a:pt x="157163" y="42862"/>
                    </a:lnTo>
                    <a:lnTo>
                      <a:pt x="207169" y="42862"/>
                    </a:lnTo>
                    <a:cubicBezTo>
                      <a:pt x="219001" y="42862"/>
                      <a:pt x="228600" y="52462"/>
                      <a:pt x="228600" y="64293"/>
                    </a:cubicBezTo>
                    <a:lnTo>
                      <a:pt x="228600" y="192881"/>
                    </a:lnTo>
                    <a:cubicBezTo>
                      <a:pt x="228600" y="204713"/>
                      <a:pt x="219001" y="214312"/>
                      <a:pt x="207169" y="214312"/>
                    </a:cubicBezTo>
                    <a:lnTo>
                      <a:pt x="21431" y="214312"/>
                    </a:lnTo>
                    <a:cubicBezTo>
                      <a:pt x="9600" y="214312"/>
                      <a:pt x="0" y="204713"/>
                      <a:pt x="0" y="192881"/>
                    </a:cubicBezTo>
                    <a:lnTo>
                      <a:pt x="0" y="64293"/>
                    </a:lnTo>
                    <a:cubicBezTo>
                      <a:pt x="0" y="52462"/>
                      <a:pt x="9600" y="42862"/>
                      <a:pt x="21431" y="42862"/>
                    </a:cubicBezTo>
                    <a:lnTo>
                      <a:pt x="71438" y="42862"/>
                    </a:lnTo>
                    <a:lnTo>
                      <a:pt x="71438" y="21431"/>
                    </a:lnTo>
                    <a:cubicBezTo>
                      <a:pt x="71438" y="9599"/>
                      <a:pt x="81037" y="0"/>
                      <a:pt x="92869" y="0"/>
                    </a:cubicBezTo>
                    <a:close/>
                  </a:path>
                </a:pathLst>
              </a:custGeom>
              <a:solidFill>
                <a:srgbClr val="551B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grpSp>
          <p:nvGrpSpPr>
            <p:cNvPr id="39" name="Group 38">
              <a:extLst>
                <a:ext uri="{FF2B5EF4-FFF2-40B4-BE49-F238E27FC236}">
                  <a16:creationId xmlns:a16="http://schemas.microsoft.com/office/drawing/2014/main" id="{76A5EABB-41A5-B651-A3DB-9ED32DC931DF}"/>
                </a:ext>
              </a:extLst>
            </p:cNvPr>
            <p:cNvGrpSpPr/>
            <p:nvPr/>
          </p:nvGrpSpPr>
          <p:grpSpPr>
            <a:xfrm>
              <a:off x="370959" y="6356706"/>
              <a:ext cx="245692" cy="259104"/>
              <a:chOff x="371475" y="5552531"/>
              <a:chExt cx="259180" cy="259104"/>
            </a:xfrm>
          </p:grpSpPr>
          <p:sp>
            <p:nvSpPr>
              <p:cNvPr id="40" name="Oval 39">
                <a:extLst>
                  <a:ext uri="{FF2B5EF4-FFF2-40B4-BE49-F238E27FC236}">
                    <a16:creationId xmlns:a16="http://schemas.microsoft.com/office/drawing/2014/main" id="{6032AEF1-89B4-810E-565F-71D5B51AC5FA}"/>
                  </a:ext>
                </a:extLst>
              </p:cNvPr>
              <p:cNvSpPr/>
              <p:nvPr/>
            </p:nvSpPr>
            <p:spPr>
              <a:xfrm>
                <a:off x="371475" y="5552531"/>
                <a:ext cx="259180" cy="259104"/>
              </a:xfrm>
              <a:prstGeom prst="ellipse">
                <a:avLst/>
              </a:prstGeom>
              <a:noFill/>
              <a:ln w="190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41" name="Freeform 9">
                <a:extLst>
                  <a:ext uri="{FF2B5EF4-FFF2-40B4-BE49-F238E27FC236}">
                    <a16:creationId xmlns:a16="http://schemas.microsoft.com/office/drawing/2014/main" id="{22CF1BB7-4EC4-9A80-AD7F-3B6ED8786292}"/>
                  </a:ext>
                </a:extLst>
              </p:cNvPr>
              <p:cNvSpPr/>
              <p:nvPr/>
            </p:nvSpPr>
            <p:spPr>
              <a:xfrm>
                <a:off x="418885" y="5618531"/>
                <a:ext cx="164359" cy="146156"/>
              </a:xfrm>
              <a:custGeom>
                <a:avLst/>
                <a:gdLst/>
                <a:ahLst/>
                <a:cxnLst/>
                <a:rect l="l" t="t" r="r" b="b"/>
                <a:pathLst>
                  <a:path w="460788" h="409756">
                    <a:moveTo>
                      <a:pt x="145031" y="243286"/>
                    </a:moveTo>
                    <a:lnTo>
                      <a:pt x="260384" y="243286"/>
                    </a:lnTo>
                    <a:cubicBezTo>
                      <a:pt x="271980" y="243481"/>
                      <a:pt x="282106" y="247051"/>
                      <a:pt x="290762" y="253996"/>
                    </a:cubicBezTo>
                    <a:cubicBezTo>
                      <a:pt x="299418" y="260940"/>
                      <a:pt x="304705" y="270090"/>
                      <a:pt x="306621" y="281444"/>
                    </a:cubicBezTo>
                    <a:cubicBezTo>
                      <a:pt x="307286" y="286100"/>
                      <a:pt x="307276" y="290607"/>
                      <a:pt x="306591" y="294963"/>
                    </a:cubicBezTo>
                    <a:cubicBezTo>
                      <a:pt x="305906" y="299320"/>
                      <a:pt x="304636" y="303426"/>
                      <a:pt x="302782" y="307282"/>
                    </a:cubicBezTo>
                    <a:lnTo>
                      <a:pt x="336059" y="307282"/>
                    </a:lnTo>
                    <a:cubicBezTo>
                      <a:pt x="338086" y="307269"/>
                      <a:pt x="339873" y="306656"/>
                      <a:pt x="341419" y="305443"/>
                    </a:cubicBezTo>
                    <a:lnTo>
                      <a:pt x="390696" y="266005"/>
                    </a:lnTo>
                    <a:cubicBezTo>
                      <a:pt x="399216" y="259420"/>
                      <a:pt x="408615" y="256171"/>
                      <a:pt x="418894" y="256256"/>
                    </a:cubicBezTo>
                    <a:cubicBezTo>
                      <a:pt x="429174" y="256341"/>
                      <a:pt x="438413" y="259910"/>
                      <a:pt x="446613" y="266965"/>
                    </a:cubicBezTo>
                    <a:cubicBezTo>
                      <a:pt x="451322" y="271274"/>
                      <a:pt x="454902" y="276294"/>
                      <a:pt x="457352" y="282024"/>
                    </a:cubicBezTo>
                    <a:cubicBezTo>
                      <a:pt x="459802" y="287754"/>
                      <a:pt x="460942" y="293773"/>
                      <a:pt x="460772" y="300083"/>
                    </a:cubicBezTo>
                    <a:cubicBezTo>
                      <a:pt x="460540" y="306386"/>
                      <a:pt x="459044" y="312299"/>
                      <a:pt x="456282" y="317822"/>
                    </a:cubicBezTo>
                    <a:cubicBezTo>
                      <a:pt x="453521" y="323345"/>
                      <a:pt x="449684" y="328098"/>
                      <a:pt x="444773" y="332081"/>
                    </a:cubicBezTo>
                    <a:lnTo>
                      <a:pt x="364057" y="396637"/>
                    </a:lnTo>
                    <a:cubicBezTo>
                      <a:pt x="358735" y="400893"/>
                      <a:pt x="352902" y="404140"/>
                      <a:pt x="346559" y="406376"/>
                    </a:cubicBezTo>
                    <a:cubicBezTo>
                      <a:pt x="340216" y="408613"/>
                      <a:pt x="333623" y="409739"/>
                      <a:pt x="326780" y="409756"/>
                    </a:cubicBezTo>
                    <a:lnTo>
                      <a:pt x="6400" y="409756"/>
                    </a:lnTo>
                    <a:cubicBezTo>
                      <a:pt x="4593" y="409709"/>
                      <a:pt x="3087" y="409083"/>
                      <a:pt x="1880" y="407876"/>
                    </a:cubicBezTo>
                    <a:cubicBezTo>
                      <a:pt x="673" y="406669"/>
                      <a:pt x="47" y="405163"/>
                      <a:pt x="0" y="403356"/>
                    </a:cubicBezTo>
                    <a:lnTo>
                      <a:pt x="0" y="390557"/>
                    </a:lnTo>
                    <a:cubicBezTo>
                      <a:pt x="47" y="388751"/>
                      <a:pt x="673" y="387244"/>
                      <a:pt x="1880" y="386037"/>
                    </a:cubicBezTo>
                    <a:cubicBezTo>
                      <a:pt x="3087" y="384831"/>
                      <a:pt x="4593" y="384204"/>
                      <a:pt x="6400" y="384157"/>
                    </a:cubicBezTo>
                    <a:lnTo>
                      <a:pt x="326780" y="384157"/>
                    </a:lnTo>
                    <a:cubicBezTo>
                      <a:pt x="330685" y="384152"/>
                      <a:pt x="334455" y="383523"/>
                      <a:pt x="338089" y="382268"/>
                    </a:cubicBezTo>
                    <a:cubicBezTo>
                      <a:pt x="341724" y="381013"/>
                      <a:pt x="345074" y="379163"/>
                      <a:pt x="348139" y="376718"/>
                    </a:cubicBezTo>
                    <a:lnTo>
                      <a:pt x="428774" y="312162"/>
                    </a:lnTo>
                    <a:cubicBezTo>
                      <a:pt x="432879" y="308695"/>
                      <a:pt x="435028" y="304449"/>
                      <a:pt x="435224" y="299423"/>
                    </a:cubicBezTo>
                    <a:cubicBezTo>
                      <a:pt x="435419" y="294396"/>
                      <a:pt x="433509" y="289950"/>
                      <a:pt x="429494" y="286084"/>
                    </a:cubicBezTo>
                    <a:cubicBezTo>
                      <a:pt x="425992" y="283119"/>
                      <a:pt x="422136" y="281749"/>
                      <a:pt x="417925" y="281974"/>
                    </a:cubicBezTo>
                    <a:cubicBezTo>
                      <a:pt x="413713" y="282199"/>
                      <a:pt x="409997" y="283569"/>
                      <a:pt x="406775" y="286084"/>
                    </a:cubicBezTo>
                    <a:lnTo>
                      <a:pt x="357498" y="325441"/>
                    </a:lnTo>
                    <a:cubicBezTo>
                      <a:pt x="354433" y="327851"/>
                      <a:pt x="351084" y="329691"/>
                      <a:pt x="347449" y="330961"/>
                    </a:cubicBezTo>
                    <a:cubicBezTo>
                      <a:pt x="343814" y="332231"/>
                      <a:pt x="340044" y="332871"/>
                      <a:pt x="336140" y="332881"/>
                    </a:cubicBezTo>
                    <a:lnTo>
                      <a:pt x="191988" y="332881"/>
                    </a:lnTo>
                    <a:cubicBezTo>
                      <a:pt x="188375" y="332787"/>
                      <a:pt x="185362" y="331534"/>
                      <a:pt x="182949" y="329121"/>
                    </a:cubicBezTo>
                    <a:cubicBezTo>
                      <a:pt x="180536" y="326708"/>
                      <a:pt x="179283" y="323695"/>
                      <a:pt x="179189" y="320082"/>
                    </a:cubicBezTo>
                    <a:cubicBezTo>
                      <a:pt x="179283" y="316469"/>
                      <a:pt x="180536" y="313455"/>
                      <a:pt x="182949" y="311042"/>
                    </a:cubicBezTo>
                    <a:cubicBezTo>
                      <a:pt x="185362" y="308629"/>
                      <a:pt x="188375" y="307376"/>
                      <a:pt x="191988" y="307282"/>
                    </a:cubicBezTo>
                    <a:lnTo>
                      <a:pt x="262384" y="307282"/>
                    </a:lnTo>
                    <a:cubicBezTo>
                      <a:pt x="267839" y="307147"/>
                      <a:pt x="272368" y="305277"/>
                      <a:pt x="275973" y="301673"/>
                    </a:cubicBezTo>
                    <a:cubicBezTo>
                      <a:pt x="279578" y="298068"/>
                      <a:pt x="281448" y="293538"/>
                      <a:pt x="281583" y="288084"/>
                    </a:cubicBezTo>
                    <a:cubicBezTo>
                      <a:pt x="281448" y="282629"/>
                      <a:pt x="279578" y="278099"/>
                      <a:pt x="275973" y="274494"/>
                    </a:cubicBezTo>
                    <a:cubicBezTo>
                      <a:pt x="272368" y="270890"/>
                      <a:pt x="267839" y="269020"/>
                      <a:pt x="262384" y="268885"/>
                    </a:cubicBezTo>
                    <a:lnTo>
                      <a:pt x="145031" y="268885"/>
                    </a:lnTo>
                    <a:cubicBezTo>
                      <a:pt x="139477" y="268896"/>
                      <a:pt x="134087" y="269773"/>
                      <a:pt x="128862" y="271515"/>
                    </a:cubicBezTo>
                    <a:cubicBezTo>
                      <a:pt x="123638" y="273256"/>
                      <a:pt x="118788" y="275793"/>
                      <a:pt x="114314" y="279124"/>
                    </a:cubicBezTo>
                    <a:lnTo>
                      <a:pt x="76796" y="307282"/>
                    </a:lnTo>
                    <a:lnTo>
                      <a:pt x="6400" y="307282"/>
                    </a:lnTo>
                    <a:cubicBezTo>
                      <a:pt x="4593" y="307236"/>
                      <a:pt x="3087" y="306609"/>
                      <a:pt x="1880" y="305403"/>
                    </a:cubicBezTo>
                    <a:cubicBezTo>
                      <a:pt x="673" y="304196"/>
                      <a:pt x="47" y="302689"/>
                      <a:pt x="0" y="300883"/>
                    </a:cubicBezTo>
                    <a:lnTo>
                      <a:pt x="0" y="288084"/>
                    </a:lnTo>
                    <a:cubicBezTo>
                      <a:pt x="47" y="286277"/>
                      <a:pt x="673" y="284770"/>
                      <a:pt x="1880" y="283564"/>
                    </a:cubicBezTo>
                    <a:cubicBezTo>
                      <a:pt x="3087" y="282357"/>
                      <a:pt x="4593" y="281731"/>
                      <a:pt x="6400" y="281684"/>
                    </a:cubicBezTo>
                    <a:lnTo>
                      <a:pt x="68236" y="281684"/>
                    </a:lnTo>
                    <a:lnTo>
                      <a:pt x="98954" y="258645"/>
                    </a:lnTo>
                    <a:cubicBezTo>
                      <a:pt x="105644" y="253631"/>
                      <a:pt x="112903" y="249821"/>
                      <a:pt x="120733" y="247216"/>
                    </a:cubicBezTo>
                    <a:cubicBezTo>
                      <a:pt x="128562" y="244611"/>
                      <a:pt x="136662" y="243301"/>
                      <a:pt x="145031" y="243286"/>
                    </a:cubicBezTo>
                    <a:close/>
                    <a:moveTo>
                      <a:pt x="180799" y="26180"/>
                    </a:moveTo>
                    <a:cubicBezTo>
                      <a:pt x="171532" y="24310"/>
                      <a:pt x="162569" y="26790"/>
                      <a:pt x="153911" y="33619"/>
                    </a:cubicBezTo>
                    <a:cubicBezTo>
                      <a:pt x="144668" y="42362"/>
                      <a:pt x="140175" y="52295"/>
                      <a:pt x="140432" y="63417"/>
                    </a:cubicBezTo>
                    <a:cubicBezTo>
                      <a:pt x="140688" y="74540"/>
                      <a:pt x="144275" y="83833"/>
                      <a:pt x="151191" y="91296"/>
                    </a:cubicBezTo>
                    <a:lnTo>
                      <a:pt x="230386" y="174330"/>
                    </a:lnTo>
                    <a:lnTo>
                      <a:pt x="309581" y="91296"/>
                    </a:lnTo>
                    <a:cubicBezTo>
                      <a:pt x="316537" y="83763"/>
                      <a:pt x="320144" y="74450"/>
                      <a:pt x="320400" y="63357"/>
                    </a:cubicBezTo>
                    <a:cubicBezTo>
                      <a:pt x="320657" y="52265"/>
                      <a:pt x="316144" y="42352"/>
                      <a:pt x="306861" y="33619"/>
                    </a:cubicBezTo>
                    <a:cubicBezTo>
                      <a:pt x="298158" y="26805"/>
                      <a:pt x="289166" y="24355"/>
                      <a:pt x="279883" y="26270"/>
                    </a:cubicBezTo>
                    <a:cubicBezTo>
                      <a:pt x="270600" y="28184"/>
                      <a:pt x="263087" y="32154"/>
                      <a:pt x="257344" y="38178"/>
                    </a:cubicBezTo>
                    <a:lnTo>
                      <a:pt x="230386" y="66417"/>
                    </a:lnTo>
                    <a:lnTo>
                      <a:pt x="203427" y="38178"/>
                    </a:lnTo>
                    <a:cubicBezTo>
                      <a:pt x="197609" y="32049"/>
                      <a:pt x="190067" y="28049"/>
                      <a:pt x="180799" y="26180"/>
                    </a:cubicBezTo>
                    <a:close/>
                    <a:moveTo>
                      <a:pt x="289413" y="87"/>
                    </a:moveTo>
                    <a:cubicBezTo>
                      <a:pt x="300971" y="770"/>
                      <a:pt x="312253" y="5495"/>
                      <a:pt x="323260" y="14260"/>
                    </a:cubicBezTo>
                    <a:cubicBezTo>
                      <a:pt x="337416" y="27266"/>
                      <a:pt x="344862" y="42832"/>
                      <a:pt x="345599" y="60957"/>
                    </a:cubicBezTo>
                    <a:cubicBezTo>
                      <a:pt x="346335" y="79083"/>
                      <a:pt x="340383" y="95169"/>
                      <a:pt x="327740" y="109215"/>
                    </a:cubicBezTo>
                    <a:lnTo>
                      <a:pt x="240625" y="200489"/>
                    </a:lnTo>
                    <a:cubicBezTo>
                      <a:pt x="237640" y="203449"/>
                      <a:pt x="234231" y="204929"/>
                      <a:pt x="230396" y="204929"/>
                    </a:cubicBezTo>
                    <a:cubicBezTo>
                      <a:pt x="226561" y="204929"/>
                      <a:pt x="223171" y="203449"/>
                      <a:pt x="220226" y="200489"/>
                    </a:cubicBezTo>
                    <a:lnTo>
                      <a:pt x="133112" y="109215"/>
                    </a:lnTo>
                    <a:cubicBezTo>
                      <a:pt x="120475" y="95204"/>
                      <a:pt x="114532" y="79128"/>
                      <a:pt x="115283" y="60987"/>
                    </a:cubicBezTo>
                    <a:cubicBezTo>
                      <a:pt x="116035" y="42847"/>
                      <a:pt x="123471" y="27271"/>
                      <a:pt x="137592" y="14260"/>
                    </a:cubicBezTo>
                    <a:cubicBezTo>
                      <a:pt x="152397" y="2498"/>
                      <a:pt x="167643" y="-1975"/>
                      <a:pt x="183329" y="841"/>
                    </a:cubicBezTo>
                    <a:cubicBezTo>
                      <a:pt x="199015" y="3658"/>
                      <a:pt x="211741" y="10184"/>
                      <a:pt x="221507" y="20420"/>
                    </a:cubicBezTo>
                    <a:lnTo>
                      <a:pt x="230386" y="29699"/>
                    </a:lnTo>
                    <a:lnTo>
                      <a:pt x="239346" y="20420"/>
                    </a:lnTo>
                    <a:cubicBezTo>
                      <a:pt x="249302" y="9989"/>
                      <a:pt x="262107" y="3433"/>
                      <a:pt x="277763" y="751"/>
                    </a:cubicBezTo>
                    <a:cubicBezTo>
                      <a:pt x="281677" y="81"/>
                      <a:pt x="285560" y="-141"/>
                      <a:pt x="289413" y="87"/>
                    </a:cubicBezTo>
                    <a:close/>
                  </a:path>
                </a:pathLst>
              </a:cu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grpSp>
      <p:sp>
        <p:nvSpPr>
          <p:cNvPr id="7" name="TextBox 6">
            <a:extLst>
              <a:ext uri="{FF2B5EF4-FFF2-40B4-BE49-F238E27FC236}">
                <a16:creationId xmlns:a16="http://schemas.microsoft.com/office/drawing/2014/main" id="{785B2F90-96B9-06AB-C0F2-EF872006D23D}"/>
              </a:ext>
            </a:extLst>
          </p:cNvPr>
          <p:cNvSpPr txBox="1"/>
          <p:nvPr/>
        </p:nvSpPr>
        <p:spPr>
          <a:xfrm>
            <a:off x="2791255" y="155526"/>
            <a:ext cx="2456051" cy="400110"/>
          </a:xfrm>
          <a:prstGeom prst="rect">
            <a:avLst/>
          </a:prstGeom>
          <a:noFill/>
        </p:spPr>
        <p:txBody>
          <a:bodyPr wrap="square" rtlCol="0">
            <a:spAutoFit/>
          </a:bodyPr>
          <a:lstStyle/>
          <a:p>
            <a:r>
              <a:rPr lang="en-US" sz="1000" dirty="0">
                <a:solidFill>
                  <a:schemeClr val="bg2"/>
                </a:solidFill>
                <a:effectLst/>
                <a:latin typeface="Arial" panose="020B0604020202020204" pitchFamily="34" charset="0"/>
                <a:cs typeface="Arial" panose="020B0604020202020204" pitchFamily="34" charset="0"/>
              </a:rPr>
              <a:t>Group Name: Ginkgo </a:t>
            </a:r>
            <a:r>
              <a:rPr lang="en-US" sz="1000" dirty="0" err="1">
                <a:solidFill>
                  <a:schemeClr val="bg2"/>
                </a:solidFill>
                <a:effectLst/>
                <a:latin typeface="Arial" panose="020B0604020202020204" pitchFamily="34" charset="0"/>
                <a:cs typeface="Arial" panose="020B0604020202020204" pitchFamily="34" charset="0"/>
              </a:rPr>
              <a:t>Bioworks</a:t>
            </a:r>
            <a:endParaRPr lang="en-US" sz="1000" dirty="0">
              <a:solidFill>
                <a:schemeClr val="bg2"/>
              </a:solidFill>
              <a:effectLst/>
              <a:latin typeface="Arial" panose="020B0604020202020204" pitchFamily="34" charset="0"/>
              <a:cs typeface="Arial" panose="020B0604020202020204" pitchFamily="34" charset="0"/>
            </a:endParaRPr>
          </a:p>
          <a:p>
            <a:r>
              <a:rPr lang="en-US" sz="1000" dirty="0">
                <a:solidFill>
                  <a:schemeClr val="bg2"/>
                </a:solidFill>
                <a:effectLst/>
                <a:latin typeface="Arial" panose="020B0604020202020204" pitchFamily="34" charset="0"/>
                <a:cs typeface="Arial" panose="020B0604020202020204" pitchFamily="34" charset="0"/>
              </a:rPr>
              <a:t>Group Number: 74003-9</a:t>
            </a:r>
          </a:p>
        </p:txBody>
      </p:sp>
      <p:pic>
        <p:nvPicPr>
          <p:cNvPr id="8" name="Picture 7" descr="A green logo with a gear and a person's head&#10;&#10;Description automatically generated">
            <a:extLst>
              <a:ext uri="{FF2B5EF4-FFF2-40B4-BE49-F238E27FC236}">
                <a16:creationId xmlns:a16="http://schemas.microsoft.com/office/drawing/2014/main" id="{68BA7317-09F9-F6B2-99FC-EC43A5C45417}"/>
              </a:ext>
            </a:extLst>
          </p:cNvPr>
          <p:cNvPicPr>
            <a:picLocks noChangeAspect="1"/>
          </p:cNvPicPr>
          <p:nvPr/>
        </p:nvPicPr>
        <p:blipFill>
          <a:blip r:embed="rId7"/>
          <a:stretch>
            <a:fillRect/>
          </a:stretch>
        </p:blipFill>
        <p:spPr>
          <a:xfrm>
            <a:off x="6358250" y="2049183"/>
            <a:ext cx="1315727" cy="689563"/>
          </a:xfrm>
          <a:prstGeom prst="rect">
            <a:avLst/>
          </a:prstGeom>
        </p:spPr>
      </p:pic>
    </p:spTree>
    <p:extLst>
      <p:ext uri="{BB962C8B-B14F-4D97-AF65-F5344CB8AC3E}">
        <p14:creationId xmlns:p14="http://schemas.microsoft.com/office/powerpoint/2010/main" val="2072008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A7B65E3-0EFB-AB7A-23FA-F39E3B33049E}"/>
              </a:ext>
            </a:extLst>
          </p:cNvPr>
          <p:cNvSpPr txBox="1"/>
          <p:nvPr/>
        </p:nvSpPr>
        <p:spPr>
          <a:xfrm>
            <a:off x="329946" y="2995808"/>
            <a:ext cx="7038973" cy="782174"/>
          </a:xfrm>
          <a:prstGeom prst="rect">
            <a:avLst/>
          </a:prstGeom>
          <a:noFill/>
        </p:spPr>
        <p:txBody>
          <a:bodyPr wrap="square" lIns="0" numCol="1" rtlCol="0">
            <a:noAutofit/>
          </a:bodyPr>
          <a:lstStyle/>
          <a:p>
            <a:pPr>
              <a:spcBef>
                <a:spcPts val="100"/>
              </a:spcBef>
              <a:spcAft>
                <a:spcPts val="100"/>
              </a:spcAft>
            </a:pPr>
            <a:r>
              <a:rPr lang="en-US" sz="1100" b="1" dirty="0">
                <a:solidFill>
                  <a:srgbClr val="F58000"/>
                </a:solidFill>
                <a:latin typeface="Arial" panose="020B0604020202020204" pitchFamily="34" charset="0"/>
                <a:cs typeface="Arial" panose="020B0604020202020204" pitchFamily="34" charset="0"/>
              </a:rPr>
              <a:t>How much does it cost? </a:t>
            </a:r>
          </a:p>
          <a:p>
            <a:pPr>
              <a:spcAft>
                <a:spcPts val="600"/>
              </a:spcAft>
            </a:pPr>
            <a:r>
              <a:rPr lang="en-US" sz="1000" dirty="0">
                <a:solidFill>
                  <a:schemeClr val="bg2"/>
                </a:solidFill>
                <a:latin typeface="Arial" panose="020B0604020202020204" pitchFamily="34" charset="0"/>
                <a:cs typeface="Arial" panose="020B0604020202020204" pitchFamily="34" charset="0"/>
              </a:rPr>
              <a:t>The table below shows how much you'll pay for Critical Illness Insurance. The premium is deducted directly from your paycheck. Your rates will depend on your age and how much coverage you select. If your rates are “attained age” that means that the rates will go up based on your age each policy year.</a:t>
            </a:r>
          </a:p>
          <a:p>
            <a:pPr>
              <a:spcBef>
                <a:spcPts val="100"/>
              </a:spcBef>
            </a:pPr>
            <a:endParaRPr lang="en-US" sz="1000" b="1" dirty="0">
              <a:solidFill>
                <a:srgbClr val="FF0000"/>
              </a:solidFill>
              <a:latin typeface="Arial" panose="020B0604020202020204" pitchFamily="34" charset="0"/>
              <a:cs typeface="Arial" panose="020B0604020202020204" pitchFamily="34" charset="0"/>
            </a:endParaRPr>
          </a:p>
          <a:p>
            <a:pPr>
              <a:spcBef>
                <a:spcPts val="100"/>
              </a:spcBef>
            </a:pPr>
            <a:endParaRPr lang="en-US" sz="1000" b="1" dirty="0">
              <a:solidFill>
                <a:srgbClr val="FF0000"/>
              </a:solidFill>
              <a:latin typeface="Arial" panose="020B0604020202020204" pitchFamily="34" charset="0"/>
              <a:cs typeface="Arial" panose="020B0604020202020204" pitchFamily="34" charset="0"/>
            </a:endParaRPr>
          </a:p>
          <a:p>
            <a:pPr>
              <a:lnSpc>
                <a:spcPct val="110000"/>
              </a:lnSpc>
              <a:spcBef>
                <a:spcPts val="100"/>
              </a:spcBef>
              <a:spcAft>
                <a:spcPts val="1200"/>
              </a:spcAft>
            </a:pPr>
            <a:endParaRPr lang="en-US" sz="900" dirty="0">
              <a:solidFill>
                <a:srgbClr val="6E6E6E"/>
              </a:solidFill>
              <a:highlight>
                <a:srgbClr val="00FFFF"/>
              </a:highlight>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814FE16B-67E4-8190-A852-397053D1BF64}"/>
              </a:ext>
            </a:extLst>
          </p:cNvPr>
          <p:cNvSpPr txBox="1"/>
          <p:nvPr/>
        </p:nvSpPr>
        <p:spPr>
          <a:xfrm>
            <a:off x="247650" y="367985"/>
            <a:ext cx="3549650" cy="595035"/>
          </a:xfrm>
          <a:prstGeom prst="rect">
            <a:avLst/>
          </a:prstGeom>
          <a:noFill/>
        </p:spPr>
        <p:txBody>
          <a:bodyPr wrap="square" rtlCol="0">
            <a:spAutoFit/>
          </a:bodyPr>
          <a:lstStyle/>
          <a:p>
            <a:pPr marR="0" lvl="0" algn="l" defTabSz="457200" rtl="0" eaLnBrk="1" fontAlgn="auto" latinLnBrk="0" hangingPunct="1">
              <a:lnSpc>
                <a:spcPct val="100000"/>
              </a:lnSpc>
              <a:spcBef>
                <a:spcPts val="100"/>
              </a:spcBef>
              <a:spcAft>
                <a:spcPts val="100"/>
              </a:spcAft>
              <a:buClrTx/>
              <a:buSzTx/>
              <a:buFontTx/>
              <a:buNone/>
              <a:tabLst/>
              <a:defRPr/>
            </a:pPr>
            <a:r>
              <a:rPr lang="en-US" sz="1100" b="1" dirty="0">
                <a:solidFill>
                  <a:schemeClr val="tx2"/>
                </a:solidFill>
                <a:latin typeface="Arial" panose="020B0604020202020204" pitchFamily="34" charset="0"/>
                <a:cs typeface="Arial" panose="020B0604020202020204" pitchFamily="34" charset="0"/>
              </a:rPr>
              <a:t>Who can be covered? </a:t>
            </a:r>
          </a:p>
          <a:p>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Arial" panose="020B0604020202020204" pitchFamily="34" charset="0"/>
                <a:cs typeface="+mn-cs"/>
              </a:rPr>
              <a:t>You have the option to enroll in voluntary coverage in the amount(s) below.</a:t>
            </a:r>
            <a:endParaRPr lang="en-US" sz="1000" dirty="0"/>
          </a:p>
        </p:txBody>
      </p:sp>
      <p:sp>
        <p:nvSpPr>
          <p:cNvPr id="14" name="TextBox 13">
            <a:extLst>
              <a:ext uri="{FF2B5EF4-FFF2-40B4-BE49-F238E27FC236}">
                <a16:creationId xmlns:a16="http://schemas.microsoft.com/office/drawing/2014/main" id="{50AB137D-7A58-72E8-B038-A2E6990DF54B}"/>
              </a:ext>
            </a:extLst>
          </p:cNvPr>
          <p:cNvSpPr txBox="1"/>
          <p:nvPr/>
        </p:nvSpPr>
        <p:spPr>
          <a:xfrm>
            <a:off x="247650" y="1928926"/>
            <a:ext cx="3638550" cy="1005403"/>
          </a:xfrm>
          <a:prstGeom prst="rect">
            <a:avLst/>
          </a:prstGeom>
          <a:noFill/>
        </p:spPr>
        <p:txBody>
          <a:bodyPr wrap="square" rtlCol="0">
            <a:spAutoFit/>
          </a:bodyPr>
          <a:lstStyle/>
          <a:p>
            <a:pPr>
              <a:spcAft>
                <a:spcPts val="200"/>
              </a:spcAft>
            </a:pPr>
            <a:r>
              <a:rPr lang="en-US" sz="800" dirty="0">
                <a:solidFill>
                  <a:schemeClr val="bg2"/>
                </a:solidFill>
                <a:latin typeface="Arial" panose="020B0604020202020204" pitchFamily="34" charset="0"/>
                <a:cs typeface="Arial" panose="020B0604020202020204" pitchFamily="34" charset="0"/>
              </a:rPr>
              <a:t>* Spouses coverage is available only if employee coverage is elected.</a:t>
            </a:r>
          </a:p>
          <a:p>
            <a:pPr>
              <a:spcAft>
                <a:spcPts val="200"/>
              </a:spcAft>
            </a:pPr>
            <a:r>
              <a:rPr lang="en-US" sz="800" dirty="0">
                <a:solidFill>
                  <a:schemeClr val="bg2"/>
                </a:solidFill>
                <a:latin typeface="Arial" panose="020B0604020202020204" pitchFamily="34" charset="0"/>
                <a:cs typeface="Arial" panose="020B0604020202020204" pitchFamily="34" charset="0"/>
              </a:rPr>
              <a:t>* The use of “spouse” in this document means a person insured as a spouse as described in the certificate of insurance or rider. This includes a domestic partner as defined by the group policy. Please contact your employer for more information.</a:t>
            </a:r>
          </a:p>
          <a:p>
            <a:pPr>
              <a:spcAft>
                <a:spcPts val="200"/>
              </a:spcAft>
            </a:pPr>
            <a:r>
              <a:rPr lang="en-US" sz="800" dirty="0">
                <a:solidFill>
                  <a:schemeClr val="bg2"/>
                </a:solidFill>
                <a:latin typeface="Arial" panose="020B0604020202020204" pitchFamily="34" charset="0"/>
                <a:cs typeface="Arial" panose="020B0604020202020204" pitchFamily="34" charset="0"/>
              </a:rPr>
              <a:t>** Children birth to age 26 and as defined by your employer’s plan. Coverage is available only if employee coverage is elected.</a:t>
            </a:r>
          </a:p>
        </p:txBody>
      </p:sp>
      <p:grpSp>
        <p:nvGrpSpPr>
          <p:cNvPr id="18" name="Group 17">
            <a:extLst>
              <a:ext uri="{FF2B5EF4-FFF2-40B4-BE49-F238E27FC236}">
                <a16:creationId xmlns:a16="http://schemas.microsoft.com/office/drawing/2014/main" id="{22D2E303-E7BE-59C8-19BF-12817A602C9B}"/>
              </a:ext>
            </a:extLst>
          </p:cNvPr>
          <p:cNvGrpSpPr/>
          <p:nvPr/>
        </p:nvGrpSpPr>
        <p:grpSpPr>
          <a:xfrm>
            <a:off x="329946" y="1095676"/>
            <a:ext cx="3506533" cy="652771"/>
            <a:chOff x="3855464" y="7697063"/>
            <a:chExt cx="3506533" cy="652771"/>
          </a:xfrm>
        </p:grpSpPr>
        <p:sp>
          <p:nvSpPr>
            <p:cNvPr id="19" name="Rectangle 18">
              <a:extLst>
                <a:ext uri="{FF2B5EF4-FFF2-40B4-BE49-F238E27FC236}">
                  <a16:creationId xmlns:a16="http://schemas.microsoft.com/office/drawing/2014/main" id="{73AE2134-D969-B361-67F4-941182FCD0D3}"/>
                </a:ext>
              </a:extLst>
            </p:cNvPr>
            <p:cNvSpPr/>
            <p:nvPr/>
          </p:nvSpPr>
          <p:spPr>
            <a:xfrm>
              <a:off x="3855464" y="7697063"/>
              <a:ext cx="1072136" cy="224825"/>
            </a:xfrm>
            <a:prstGeom prst="rect">
              <a:avLst/>
            </a:prstGeom>
            <a:solidFill>
              <a:srgbClr val="F1D9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rgbClr val="6E6E6E"/>
                  </a:solidFill>
                  <a:latin typeface="Arial" panose="020B0604020202020204" pitchFamily="34" charset="0"/>
                  <a:cs typeface="Arial" panose="020B0604020202020204" pitchFamily="34" charset="0"/>
                </a:rPr>
                <a:t>You</a:t>
              </a:r>
            </a:p>
          </p:txBody>
        </p:sp>
        <p:sp>
          <p:nvSpPr>
            <p:cNvPr id="20" name="Rectangle 19">
              <a:extLst>
                <a:ext uri="{FF2B5EF4-FFF2-40B4-BE49-F238E27FC236}">
                  <a16:creationId xmlns:a16="http://schemas.microsoft.com/office/drawing/2014/main" id="{0028B659-9058-F015-06D7-B3A670D17F25}"/>
                </a:ext>
              </a:extLst>
            </p:cNvPr>
            <p:cNvSpPr/>
            <p:nvPr/>
          </p:nvSpPr>
          <p:spPr>
            <a:xfrm>
              <a:off x="3855464" y="7948862"/>
              <a:ext cx="1072136" cy="183655"/>
            </a:xfrm>
            <a:prstGeom prst="rect">
              <a:avLst/>
            </a:prstGeom>
            <a:solidFill>
              <a:srgbClr val="F1D9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rgbClr val="6E6E6E"/>
                  </a:solidFill>
                  <a:latin typeface="Arial" panose="020B0604020202020204" pitchFamily="34" charset="0"/>
                  <a:cs typeface="Arial" panose="020B0604020202020204" pitchFamily="34" charset="0"/>
                </a:rPr>
                <a:t>Your spouse*</a:t>
              </a:r>
            </a:p>
          </p:txBody>
        </p:sp>
        <p:sp>
          <p:nvSpPr>
            <p:cNvPr id="21" name="Rectangle 20">
              <a:extLst>
                <a:ext uri="{FF2B5EF4-FFF2-40B4-BE49-F238E27FC236}">
                  <a16:creationId xmlns:a16="http://schemas.microsoft.com/office/drawing/2014/main" id="{B577B568-946A-B92A-D62E-4E876CD9007B}"/>
                </a:ext>
              </a:extLst>
            </p:cNvPr>
            <p:cNvSpPr/>
            <p:nvPr/>
          </p:nvSpPr>
          <p:spPr>
            <a:xfrm>
              <a:off x="3855464" y="8162563"/>
              <a:ext cx="1072136" cy="187271"/>
            </a:xfrm>
            <a:prstGeom prst="rect">
              <a:avLst/>
            </a:prstGeom>
            <a:solidFill>
              <a:srgbClr val="F1D9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rgbClr val="6E6E6E"/>
                  </a:solidFill>
                  <a:latin typeface="Arial" panose="020B0604020202020204" pitchFamily="34" charset="0"/>
                  <a:cs typeface="Arial" panose="020B0604020202020204" pitchFamily="34" charset="0"/>
                </a:rPr>
                <a:t>Your children*</a:t>
              </a:r>
            </a:p>
          </p:txBody>
        </p:sp>
        <p:sp>
          <p:nvSpPr>
            <p:cNvPr id="22" name="Rectangle 21">
              <a:extLst>
                <a:ext uri="{FF2B5EF4-FFF2-40B4-BE49-F238E27FC236}">
                  <a16:creationId xmlns:a16="http://schemas.microsoft.com/office/drawing/2014/main" id="{01D630D1-7776-3195-C9A4-B00950C0968C}"/>
                </a:ext>
              </a:extLst>
            </p:cNvPr>
            <p:cNvSpPr/>
            <p:nvPr/>
          </p:nvSpPr>
          <p:spPr>
            <a:xfrm>
              <a:off x="4945379" y="7697064"/>
              <a:ext cx="2416618" cy="229252"/>
            </a:xfrm>
            <a:prstGeom prst="rect">
              <a:avLst/>
            </a:prstGeom>
            <a:solidFill>
              <a:srgbClr val="F8EB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rgbClr val="6E6E6E"/>
                  </a:solidFill>
                  <a:latin typeface="Arial" panose="020B0604020202020204" pitchFamily="34" charset="0"/>
                  <a:cs typeface="Arial" panose="020B0604020202020204" pitchFamily="34" charset="0"/>
                </a:rPr>
                <a:t>$10,000, $20,000, or $30,000</a:t>
              </a:r>
            </a:p>
          </p:txBody>
        </p:sp>
        <p:sp>
          <p:nvSpPr>
            <p:cNvPr id="23" name="Rectangle 22">
              <a:extLst>
                <a:ext uri="{FF2B5EF4-FFF2-40B4-BE49-F238E27FC236}">
                  <a16:creationId xmlns:a16="http://schemas.microsoft.com/office/drawing/2014/main" id="{7886332D-61B2-F6FF-AF77-FC19DB37219A}"/>
                </a:ext>
              </a:extLst>
            </p:cNvPr>
            <p:cNvSpPr/>
            <p:nvPr/>
          </p:nvSpPr>
          <p:spPr>
            <a:xfrm>
              <a:off x="4945379" y="7948862"/>
              <a:ext cx="2416618" cy="187271"/>
            </a:xfrm>
            <a:prstGeom prst="rect">
              <a:avLst/>
            </a:prstGeom>
            <a:solidFill>
              <a:srgbClr val="F8EB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rgbClr val="6E6E6E"/>
                  </a:solidFill>
                  <a:latin typeface="Arial" panose="020B0604020202020204" pitchFamily="34" charset="0"/>
                  <a:cs typeface="Arial" panose="020B0604020202020204" pitchFamily="34" charset="0"/>
                </a:rPr>
                <a:t>100% of your elected amount</a:t>
              </a:r>
            </a:p>
          </p:txBody>
        </p:sp>
        <p:sp>
          <p:nvSpPr>
            <p:cNvPr id="24" name="Rectangle 23">
              <a:extLst>
                <a:ext uri="{FF2B5EF4-FFF2-40B4-BE49-F238E27FC236}">
                  <a16:creationId xmlns:a16="http://schemas.microsoft.com/office/drawing/2014/main" id="{467369F6-99FB-9984-A5D6-BFE2017854CF}"/>
                </a:ext>
              </a:extLst>
            </p:cNvPr>
            <p:cNvSpPr/>
            <p:nvPr/>
          </p:nvSpPr>
          <p:spPr>
            <a:xfrm>
              <a:off x="4945379" y="8162563"/>
              <a:ext cx="2416618" cy="187271"/>
            </a:xfrm>
            <a:prstGeom prst="rect">
              <a:avLst/>
            </a:prstGeom>
            <a:solidFill>
              <a:srgbClr val="F8EB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rgbClr val="6E6E6E"/>
                  </a:solidFill>
                  <a:latin typeface="Arial" panose="020B0604020202020204" pitchFamily="34" charset="0"/>
                  <a:cs typeface="Arial" panose="020B0604020202020204" pitchFamily="34" charset="0"/>
                </a:rPr>
                <a:t>50% of your elected amount</a:t>
              </a:r>
            </a:p>
          </p:txBody>
        </p:sp>
      </p:grpSp>
      <p:grpSp>
        <p:nvGrpSpPr>
          <p:cNvPr id="15" name="Group 14">
            <a:extLst>
              <a:ext uri="{FF2B5EF4-FFF2-40B4-BE49-F238E27FC236}">
                <a16:creationId xmlns:a16="http://schemas.microsoft.com/office/drawing/2014/main" id="{2A6670AB-3CA3-184C-F673-A28BF2A7932E}"/>
              </a:ext>
            </a:extLst>
          </p:cNvPr>
          <p:cNvGrpSpPr/>
          <p:nvPr/>
        </p:nvGrpSpPr>
        <p:grpSpPr>
          <a:xfrm>
            <a:off x="4156331" y="463641"/>
            <a:ext cx="3286123" cy="2382340"/>
            <a:chOff x="352426" y="1089563"/>
            <a:chExt cx="3286123" cy="2326364"/>
          </a:xfrm>
        </p:grpSpPr>
        <p:sp>
          <p:nvSpPr>
            <p:cNvPr id="16" name="Rectangle 15">
              <a:extLst>
                <a:ext uri="{FF2B5EF4-FFF2-40B4-BE49-F238E27FC236}">
                  <a16:creationId xmlns:a16="http://schemas.microsoft.com/office/drawing/2014/main" id="{41B4BAA2-FE37-F037-7590-4CD66775EBDC}"/>
                </a:ext>
              </a:extLst>
            </p:cNvPr>
            <p:cNvSpPr/>
            <p:nvPr/>
          </p:nvSpPr>
          <p:spPr>
            <a:xfrm>
              <a:off x="352426" y="1344781"/>
              <a:ext cx="3286123" cy="2071146"/>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Aft>
                  <a:spcPts val="300"/>
                </a:spcAft>
                <a:defRPr/>
              </a:pPr>
              <a:r>
                <a:rPr kumimoji="0" lang="en-US" sz="1000" b="0" i="0" u="none" strike="noStrike" kern="1200" cap="none" spc="0" normalizeH="0" baseline="0" noProof="0" dirty="0">
                  <a:ln>
                    <a:noFill/>
                  </a:ln>
                  <a:solidFill>
                    <a:srgbClr val="6E6E6E">
                      <a:lumMod val="75000"/>
                    </a:srgbClr>
                  </a:solidFill>
                  <a:effectLst/>
                  <a:uLnTx/>
                  <a:uFillTx/>
                  <a:latin typeface="Arial" panose="020B0604020202020204" pitchFamily="34" charset="0"/>
                  <a:ea typeface="+mn-ea"/>
                  <a:cs typeface="+mn-cs"/>
                </a:rPr>
                <a:t>You may receive a benefit payment for each different diagnosis of a covered condition shown on your Schedule of Benefits. (A definition of “different diagnosis” is provided in the certificate of coverage).</a:t>
              </a:r>
            </a:p>
            <a:p>
              <a:pPr marL="0" marR="0" lvl="0" indent="0" algn="l" defTabSz="457200" rtl="0" eaLnBrk="1" fontAlgn="auto" latinLnBrk="0" hangingPunct="1">
                <a:lnSpc>
                  <a:spcPct val="100000"/>
                </a:lnSpc>
                <a:spcBef>
                  <a:spcPts val="0"/>
                </a:spcBef>
                <a:spcAft>
                  <a:spcPts val="300"/>
                </a:spcAft>
                <a:buClrTx/>
                <a:buSzTx/>
                <a:buFontTx/>
                <a:buNone/>
                <a:tabLst/>
                <a:defRPr/>
              </a:pPr>
              <a:r>
                <a:rPr lang="en-US" sz="1000" dirty="0">
                  <a:solidFill>
                    <a:srgbClr val="6E6E6E">
                      <a:lumMod val="75000"/>
                    </a:srgbClr>
                  </a:solidFill>
                  <a:latin typeface="Arial" panose="020B0604020202020204" pitchFamily="34" charset="0"/>
                </a:rPr>
                <a:t>There is no total maximum benefit amount or limit </a:t>
              </a:r>
              <a:r>
                <a:rPr kumimoji="0" lang="en-US" sz="1000" b="0" i="0" u="none" strike="noStrike" kern="1200" cap="none" spc="0" normalizeH="0" baseline="0" noProof="0" dirty="0">
                  <a:ln>
                    <a:noFill/>
                  </a:ln>
                  <a:solidFill>
                    <a:srgbClr val="6E6E6E">
                      <a:lumMod val="75000"/>
                    </a:srgbClr>
                  </a:solidFill>
                  <a:effectLst/>
                  <a:uLnTx/>
                  <a:uFillTx/>
                  <a:latin typeface="Arial" panose="020B0604020202020204" pitchFamily="34" charset="0"/>
                  <a:ea typeface="+mn-ea"/>
                  <a:cs typeface="+mn-cs"/>
                </a:rPr>
                <a:t>to the number of payments you may receive for each covered condition under your plan, except for skin cancer.</a:t>
              </a:r>
            </a:p>
            <a:p>
              <a:pPr marL="0" marR="0" lvl="0" indent="0" algn="l" defTabSz="457200" rtl="0" eaLnBrk="1" fontAlgn="auto" latinLnBrk="0" hangingPunct="1">
                <a:lnSpc>
                  <a:spcPct val="100000"/>
                </a:lnSpc>
                <a:spcBef>
                  <a:spcPts val="0"/>
                </a:spcBef>
                <a:spcAft>
                  <a:spcPts val="300"/>
                </a:spcAft>
                <a:buClrTx/>
                <a:buSzTx/>
                <a:buFontTx/>
                <a:buNone/>
                <a:tabLst/>
                <a:defRPr/>
              </a:pPr>
              <a:r>
                <a:rPr kumimoji="0" lang="en-US" sz="1000" b="0" i="0" u="sng" strike="noStrike" kern="1200" cap="none" spc="0" normalizeH="0" baseline="0" noProof="0" dirty="0">
                  <a:ln>
                    <a:noFill/>
                  </a:ln>
                  <a:solidFill>
                    <a:srgbClr val="6E6E6E">
                      <a:lumMod val="75000"/>
                    </a:srgbClr>
                  </a:solidFill>
                  <a:effectLst/>
                  <a:uLnTx/>
                  <a:uFillTx/>
                  <a:latin typeface="Arial" panose="020B0604020202020204" pitchFamily="34" charset="0"/>
                  <a:ea typeface="+mn-ea"/>
                  <a:cs typeface="+mn-cs"/>
                </a:rPr>
                <a:t>For skin cancer</a:t>
              </a:r>
              <a:r>
                <a:rPr kumimoji="0" lang="en-US" sz="1000" b="0" i="0" u="none" strike="noStrike" kern="1200" cap="none" spc="0" normalizeH="0" baseline="0" noProof="0" dirty="0">
                  <a:ln>
                    <a:noFill/>
                  </a:ln>
                  <a:solidFill>
                    <a:srgbClr val="6E6E6E">
                      <a:lumMod val="75000"/>
                    </a:srgbClr>
                  </a:solidFill>
                  <a:effectLst/>
                  <a:uLnTx/>
                  <a:uFillTx/>
                  <a:latin typeface="Arial" panose="020B0604020202020204" pitchFamily="34" charset="0"/>
                  <a:ea typeface="+mn-ea"/>
                  <a:cs typeface="+mn-cs"/>
                </a:rPr>
                <a:t>, the benefit is payable up to 1 times per calendar year with a total benefit amount of </a:t>
              </a:r>
              <a:r>
                <a:rPr lang="en-US" sz="1000" dirty="0">
                  <a:solidFill>
                    <a:srgbClr val="6E6E6E">
                      <a:lumMod val="75000"/>
                    </a:srgbClr>
                  </a:solidFill>
                  <a:latin typeface="Arial" panose="020B0604020202020204" pitchFamily="34" charset="0"/>
                </a:rPr>
                <a:t>10</a:t>
              </a:r>
              <a:r>
                <a:rPr kumimoji="0" lang="en-US" sz="1000" b="0" i="0" u="none" strike="noStrike" kern="1200" cap="none" spc="0" normalizeH="0" baseline="0" noProof="0" dirty="0">
                  <a:ln>
                    <a:noFill/>
                  </a:ln>
                  <a:solidFill>
                    <a:srgbClr val="6E6E6E">
                      <a:lumMod val="75000"/>
                    </a:srgbClr>
                  </a:solidFill>
                  <a:effectLst/>
                  <a:uLnTx/>
                  <a:uFillTx/>
                  <a:latin typeface="Arial" panose="020B0604020202020204" pitchFamily="34" charset="0"/>
                  <a:ea typeface="+mn-ea"/>
                  <a:cs typeface="+mn-cs"/>
                </a:rPr>
                <a:t> times the benefit amount you're enrolled in. Once the maximum for skin cancer has been reached, no further benefits are payable.</a:t>
              </a:r>
            </a:p>
          </p:txBody>
        </p:sp>
        <p:sp>
          <p:nvSpPr>
            <p:cNvPr id="17" name="Rectangle 16">
              <a:extLst>
                <a:ext uri="{FF2B5EF4-FFF2-40B4-BE49-F238E27FC236}">
                  <a16:creationId xmlns:a16="http://schemas.microsoft.com/office/drawing/2014/main" id="{9EA76D1F-7020-74C0-7A79-15184F3BABA4}"/>
                </a:ext>
              </a:extLst>
            </p:cNvPr>
            <p:cNvSpPr/>
            <p:nvPr/>
          </p:nvSpPr>
          <p:spPr>
            <a:xfrm>
              <a:off x="352426" y="1089563"/>
              <a:ext cx="3286123" cy="249956"/>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30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How many times can I receive this benefit?</a:t>
              </a:r>
            </a:p>
          </p:txBody>
        </p:sp>
      </p:grpSp>
      <p:graphicFrame>
        <p:nvGraphicFramePr>
          <p:cNvPr id="26" name="Table 25">
            <a:extLst>
              <a:ext uri="{FF2B5EF4-FFF2-40B4-BE49-F238E27FC236}">
                <a16:creationId xmlns:a16="http://schemas.microsoft.com/office/drawing/2014/main" id="{A83B2E52-8C19-D762-60F8-545209DB9339}"/>
              </a:ext>
            </a:extLst>
          </p:cNvPr>
          <p:cNvGraphicFramePr>
            <a:graphicFrameLocks noGrp="1"/>
          </p:cNvGraphicFramePr>
          <p:nvPr>
            <p:extLst>
              <p:ext uri="{D42A27DB-BD31-4B8C-83A1-F6EECF244321}">
                <p14:modId xmlns:p14="http://schemas.microsoft.com/office/powerpoint/2010/main" val="3001006482"/>
              </p:ext>
            </p:extLst>
          </p:nvPr>
        </p:nvGraphicFramePr>
        <p:xfrm>
          <a:off x="329946" y="3839875"/>
          <a:ext cx="3376613" cy="2727384"/>
        </p:xfrm>
        <a:graphic>
          <a:graphicData uri="http://schemas.openxmlformats.org/drawingml/2006/table">
            <a:tbl>
              <a:tblPr/>
              <a:tblGrid>
                <a:gridCol w="989484">
                  <a:extLst>
                    <a:ext uri="{9D8B030D-6E8A-4147-A177-3AD203B41FA5}">
                      <a16:colId xmlns:a16="http://schemas.microsoft.com/office/drawing/2014/main" val="3871518055"/>
                    </a:ext>
                  </a:extLst>
                </a:gridCol>
                <a:gridCol w="606059">
                  <a:extLst>
                    <a:ext uri="{9D8B030D-6E8A-4147-A177-3AD203B41FA5}">
                      <a16:colId xmlns:a16="http://schemas.microsoft.com/office/drawing/2014/main" val="1299667961"/>
                    </a:ext>
                  </a:extLst>
                </a:gridCol>
                <a:gridCol w="593690">
                  <a:extLst>
                    <a:ext uri="{9D8B030D-6E8A-4147-A177-3AD203B41FA5}">
                      <a16:colId xmlns:a16="http://schemas.microsoft.com/office/drawing/2014/main" val="2229304940"/>
                    </a:ext>
                  </a:extLst>
                </a:gridCol>
                <a:gridCol w="593690">
                  <a:extLst>
                    <a:ext uri="{9D8B030D-6E8A-4147-A177-3AD203B41FA5}">
                      <a16:colId xmlns:a16="http://schemas.microsoft.com/office/drawing/2014/main" val="1082913847"/>
                    </a:ext>
                  </a:extLst>
                </a:gridCol>
                <a:gridCol w="593690">
                  <a:extLst>
                    <a:ext uri="{9D8B030D-6E8A-4147-A177-3AD203B41FA5}">
                      <a16:colId xmlns:a16="http://schemas.microsoft.com/office/drawing/2014/main" val="1748830478"/>
                    </a:ext>
                  </a:extLst>
                </a:gridCol>
              </a:tblGrid>
              <a:tr h="389225">
                <a:tc gridSpan="5">
                  <a:txBody>
                    <a:bodyPr/>
                    <a:lstStyle/>
                    <a:p>
                      <a:pPr algn="ctr" fontAlgn="ctr"/>
                      <a:r>
                        <a:rPr lang="en-US" sz="1000" b="1" i="0" u="none" strike="noStrike" dirty="0">
                          <a:solidFill>
                            <a:srgbClr val="FFFFFF"/>
                          </a:solidFill>
                          <a:effectLst/>
                          <a:latin typeface="Arial" panose="020B0604020202020204" pitchFamily="34" charset="0"/>
                        </a:rPr>
                        <a:t>Employee: $10,000 - 24 Deduction Rates</a:t>
                      </a:r>
                    </a:p>
                  </a:txBody>
                  <a:tcPr marL="0" marR="0" marT="0" marB="0" anchor="ctr">
                    <a:lnL w="12700" cap="flat" cmpd="sng" algn="ctr">
                      <a:solidFill>
                        <a:srgbClr val="E9691F"/>
                      </a:solidFill>
                      <a:prstDash val="solid"/>
                      <a:round/>
                      <a:headEnd type="none" w="med" len="med"/>
                      <a:tailEnd type="none" w="med" len="med"/>
                    </a:lnL>
                    <a:lnR w="12700" cap="flat" cmpd="sng" algn="ctr">
                      <a:solidFill>
                        <a:srgbClr val="E9691F"/>
                      </a:solidFill>
                      <a:prstDash val="solid"/>
                      <a:round/>
                      <a:headEnd type="none" w="med" len="med"/>
                      <a:tailEnd type="none" w="med" len="med"/>
                    </a:lnR>
                    <a:lnT w="12700" cap="flat" cmpd="sng" algn="ctr">
                      <a:solidFill>
                        <a:srgbClr val="E9691F"/>
                      </a:solidFill>
                      <a:prstDash val="solid"/>
                      <a:round/>
                      <a:headEnd type="none" w="med" len="med"/>
                      <a:tailEnd type="none" w="med" len="med"/>
                    </a:lnT>
                    <a:lnB>
                      <a:noFill/>
                    </a:lnB>
                    <a:solidFill>
                      <a:srgbClr val="D7542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3698141"/>
                  </a:ext>
                </a:extLst>
              </a:tr>
              <a:tr h="154457">
                <a:tc gridSpan="5">
                  <a:txBody>
                    <a:bodyPr/>
                    <a:lstStyle/>
                    <a:p>
                      <a:pPr algn="ctr" fontAlgn="ctr"/>
                      <a:r>
                        <a:rPr lang="en-US" sz="800" b="1" i="0" u="none" strike="noStrike" dirty="0">
                          <a:solidFill>
                            <a:srgbClr val="FFFFFF"/>
                          </a:solidFill>
                          <a:effectLst/>
                          <a:latin typeface="Arial" panose="020B0604020202020204" pitchFamily="34" charset="0"/>
                        </a:rPr>
                        <a:t>Spouse: $10,000     Child(ren): $5,000</a:t>
                      </a:r>
                    </a:p>
                  </a:txBody>
                  <a:tcPr marL="0" marR="0" marT="0" marB="0" anchor="ctr">
                    <a:lnL w="12700" cap="flat" cmpd="sng" algn="ctr">
                      <a:solidFill>
                        <a:srgbClr val="E9691F"/>
                      </a:solidFill>
                      <a:prstDash val="solid"/>
                      <a:round/>
                      <a:headEnd type="none" w="med" len="med"/>
                      <a:tailEnd type="none" w="med" len="med"/>
                    </a:lnL>
                    <a:lnR w="12700" cap="flat" cmpd="sng" algn="ctr">
                      <a:solidFill>
                        <a:srgbClr val="E9691F"/>
                      </a:solidFill>
                      <a:prstDash val="solid"/>
                      <a:round/>
                      <a:headEnd type="none" w="med" len="med"/>
                      <a:tailEnd type="none" w="med" len="med"/>
                    </a:lnR>
                    <a:lnT>
                      <a:noFill/>
                    </a:lnT>
                    <a:lnB>
                      <a:noFill/>
                    </a:lnB>
                    <a:solidFill>
                      <a:srgbClr val="D7542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92204741"/>
                  </a:ext>
                </a:extLst>
              </a:tr>
              <a:tr h="159783">
                <a:tc gridSpan="5">
                  <a:txBody>
                    <a:bodyPr/>
                    <a:lstStyle/>
                    <a:p>
                      <a:pPr algn="ctr" fontAlgn="ctr"/>
                      <a:r>
                        <a:rPr lang="en-US" sz="1000" b="1" i="0" u="none" strike="noStrike" dirty="0">
                          <a:solidFill>
                            <a:srgbClr val="FFFFFF"/>
                          </a:solidFill>
                          <a:effectLst/>
                          <a:latin typeface="Arial" panose="020B0604020202020204" pitchFamily="34" charset="0"/>
                        </a:rPr>
                        <a:t>Includes Wellness Benefit Rider</a:t>
                      </a:r>
                    </a:p>
                  </a:txBody>
                  <a:tcPr marL="0" marR="0" marT="0" marB="0" anchor="ctr">
                    <a:lnL w="12700" cap="flat" cmpd="sng" algn="ctr">
                      <a:solidFill>
                        <a:srgbClr val="E9691F"/>
                      </a:solidFill>
                      <a:prstDash val="solid"/>
                      <a:round/>
                      <a:headEnd type="none" w="med" len="med"/>
                      <a:tailEnd type="none" w="med" len="med"/>
                    </a:lnL>
                    <a:lnR w="12700" cap="flat" cmpd="sng" algn="ctr">
                      <a:solidFill>
                        <a:srgbClr val="E9691F"/>
                      </a:solidFill>
                      <a:prstDash val="solid"/>
                      <a:round/>
                      <a:headEnd type="none" w="med" len="med"/>
                      <a:tailEnd type="none" w="med" len="med"/>
                    </a:lnR>
                    <a:lnT>
                      <a:noFill/>
                    </a:lnT>
                    <a:lnB>
                      <a:noFill/>
                    </a:lnB>
                    <a:solidFill>
                      <a:srgbClr val="D7542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24606001"/>
                  </a:ext>
                </a:extLst>
              </a:tr>
              <a:tr h="159783">
                <a:tc gridSpan="5">
                  <a:txBody>
                    <a:bodyPr/>
                    <a:lstStyle/>
                    <a:p>
                      <a:pPr algn="ctr" fontAlgn="ctr"/>
                      <a:r>
                        <a:rPr lang="en-US" sz="1000" b="1" i="0" u="none" strike="noStrike" dirty="0">
                          <a:solidFill>
                            <a:srgbClr val="FFFFFF"/>
                          </a:solidFill>
                          <a:effectLst/>
                          <a:latin typeface="Arial" panose="020B0604020202020204" pitchFamily="34" charset="0"/>
                        </a:rPr>
                        <a:t> </a:t>
                      </a:r>
                    </a:p>
                  </a:txBody>
                  <a:tcPr marL="0" marR="0" marT="0" marB="0" anchor="ctr">
                    <a:lnL w="12700" cap="flat" cmpd="sng" algn="ctr">
                      <a:solidFill>
                        <a:srgbClr val="E9691F"/>
                      </a:solidFill>
                      <a:prstDash val="solid"/>
                      <a:round/>
                      <a:headEnd type="none" w="med" len="med"/>
                      <a:tailEnd type="none" w="med" len="med"/>
                    </a:lnL>
                    <a:lnR w="12700" cap="flat" cmpd="sng" algn="ctr">
                      <a:solidFill>
                        <a:srgbClr val="E9691F"/>
                      </a:solidFill>
                      <a:prstDash val="solid"/>
                      <a:round/>
                      <a:headEnd type="none" w="med" len="med"/>
                      <a:tailEnd type="none" w="med" len="med"/>
                    </a:lnR>
                    <a:lnT>
                      <a:noFill/>
                    </a:lnT>
                    <a:lnB>
                      <a:noFill/>
                    </a:lnB>
                    <a:solidFill>
                      <a:srgbClr val="F58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99234099"/>
                  </a:ext>
                </a:extLst>
              </a:tr>
              <a:tr h="159783">
                <a:tc>
                  <a:txBody>
                    <a:bodyPr/>
                    <a:lstStyle/>
                    <a:p>
                      <a:pPr algn="ctr" fontAlgn="ctr"/>
                      <a:r>
                        <a:rPr lang="en-US" sz="1000" b="1" i="0" u="none" strike="noStrike">
                          <a:solidFill>
                            <a:srgbClr val="FFFFFF"/>
                          </a:solidFill>
                          <a:effectLst/>
                          <a:latin typeface="Arial" panose="020B0604020202020204" pitchFamily="34" charset="0"/>
                        </a:rPr>
                        <a:t>Attained Age</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F58000"/>
                    </a:solidFill>
                  </a:tcPr>
                </a:tc>
                <a:tc>
                  <a:txBody>
                    <a:bodyPr/>
                    <a:lstStyle/>
                    <a:p>
                      <a:pPr algn="ctr" fontAlgn="ctr"/>
                      <a:r>
                        <a:rPr lang="en-US" sz="1000" b="1" i="0" u="none" strike="noStrike">
                          <a:solidFill>
                            <a:srgbClr val="FFFFFF"/>
                          </a:solidFill>
                          <a:effectLst/>
                          <a:latin typeface="Arial" panose="020B0604020202020204" pitchFamily="34" charset="0"/>
                        </a:rPr>
                        <a:t>EE Only</a:t>
                      </a:r>
                    </a:p>
                  </a:txBody>
                  <a:tcPr marL="0" marR="0" marT="0" marB="0" anchor="ctr">
                    <a:lnL>
                      <a:noFill/>
                    </a:lnL>
                    <a:lnR>
                      <a:noFill/>
                    </a:lnR>
                    <a:lnT>
                      <a:noFill/>
                    </a:lnT>
                    <a:lnB>
                      <a:noFill/>
                    </a:lnB>
                    <a:solidFill>
                      <a:srgbClr val="F58000"/>
                    </a:solidFill>
                  </a:tcPr>
                </a:tc>
                <a:tc>
                  <a:txBody>
                    <a:bodyPr/>
                    <a:lstStyle/>
                    <a:p>
                      <a:pPr algn="ctr" fontAlgn="ctr"/>
                      <a:r>
                        <a:rPr lang="en-US" sz="1000" b="1" i="0" u="none" strike="noStrike" dirty="0">
                          <a:solidFill>
                            <a:srgbClr val="FFFFFF"/>
                          </a:solidFill>
                          <a:effectLst/>
                          <a:latin typeface="Arial" panose="020B0604020202020204" pitchFamily="34" charset="0"/>
                        </a:rPr>
                        <a:t>EE+SP</a:t>
                      </a:r>
                    </a:p>
                  </a:txBody>
                  <a:tcPr marL="0" marR="0" marT="0" marB="0" anchor="ctr">
                    <a:lnL>
                      <a:noFill/>
                    </a:lnL>
                    <a:lnR>
                      <a:noFill/>
                    </a:lnR>
                    <a:lnT>
                      <a:noFill/>
                    </a:lnT>
                    <a:lnB>
                      <a:noFill/>
                    </a:lnB>
                    <a:solidFill>
                      <a:srgbClr val="F58000"/>
                    </a:solidFill>
                  </a:tcPr>
                </a:tc>
                <a:tc>
                  <a:txBody>
                    <a:bodyPr/>
                    <a:lstStyle/>
                    <a:p>
                      <a:pPr algn="ctr" fontAlgn="ctr"/>
                      <a:r>
                        <a:rPr lang="en-US" sz="1000" b="1" i="0" u="none" strike="noStrike">
                          <a:solidFill>
                            <a:srgbClr val="FFFFFF"/>
                          </a:solidFill>
                          <a:effectLst/>
                          <a:latin typeface="Arial" panose="020B0604020202020204" pitchFamily="34" charset="0"/>
                        </a:rPr>
                        <a:t>EE+CH</a:t>
                      </a:r>
                    </a:p>
                  </a:txBody>
                  <a:tcPr marL="0" marR="0" marT="0" marB="0" anchor="ctr">
                    <a:lnL>
                      <a:noFill/>
                    </a:lnL>
                    <a:lnR>
                      <a:noFill/>
                    </a:lnR>
                    <a:lnT>
                      <a:noFill/>
                    </a:lnT>
                    <a:lnB>
                      <a:noFill/>
                    </a:lnB>
                    <a:solidFill>
                      <a:srgbClr val="F58000"/>
                    </a:solidFill>
                  </a:tcPr>
                </a:tc>
                <a:tc>
                  <a:txBody>
                    <a:bodyPr/>
                    <a:lstStyle/>
                    <a:p>
                      <a:pPr algn="ctr" fontAlgn="ctr"/>
                      <a:r>
                        <a:rPr lang="en-US" sz="1000" b="1" i="0" u="none" strike="noStrike">
                          <a:solidFill>
                            <a:srgbClr val="FFFFFF"/>
                          </a:solidFill>
                          <a:effectLst/>
                          <a:latin typeface="Arial" panose="020B0604020202020204" pitchFamily="34" charset="0"/>
                        </a:rPr>
                        <a:t>Family</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F58000"/>
                    </a:solidFill>
                  </a:tcPr>
                </a:tc>
                <a:extLst>
                  <a:ext uri="{0D108BD9-81ED-4DB2-BD59-A6C34878D82A}">
                    <a16:rowId xmlns:a16="http://schemas.microsoft.com/office/drawing/2014/main" val="3879353344"/>
                  </a:ext>
                </a:extLst>
              </a:tr>
              <a:tr h="154457">
                <a:tc>
                  <a:txBody>
                    <a:bodyPr/>
                    <a:lstStyle/>
                    <a:p>
                      <a:pPr algn="ctr" fontAlgn="ctr"/>
                      <a:r>
                        <a:rPr lang="en-US" sz="1000" b="0" i="0" u="none" strike="noStrike" dirty="0">
                          <a:solidFill>
                            <a:srgbClr val="000000"/>
                          </a:solidFill>
                          <a:effectLst/>
                          <a:latin typeface="Arial" panose="020B0604020202020204" pitchFamily="34" charset="0"/>
                        </a:rPr>
                        <a:t>Under 25</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1000" b="0" i="0" u="none" strike="noStrike" dirty="0">
                          <a:solidFill>
                            <a:srgbClr val="000000"/>
                          </a:solidFill>
                          <a:effectLst/>
                          <a:latin typeface="Arial" panose="020B0604020202020204" pitchFamily="34" charset="0"/>
                        </a:rPr>
                        <a:t>$1.05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$2.10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$1.43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$2.48 </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750077633"/>
                  </a:ext>
                </a:extLst>
              </a:tr>
              <a:tr h="154457">
                <a:tc>
                  <a:txBody>
                    <a:bodyPr/>
                    <a:lstStyle/>
                    <a:p>
                      <a:pPr algn="ctr" fontAlgn="ctr"/>
                      <a:r>
                        <a:rPr lang="en-US" sz="1000" b="0" i="0" u="none" strike="noStrike">
                          <a:solidFill>
                            <a:srgbClr val="000000"/>
                          </a:solidFill>
                          <a:effectLst/>
                          <a:latin typeface="Arial" panose="020B0604020202020204" pitchFamily="34" charset="0"/>
                        </a:rPr>
                        <a:t>25-29</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E8E8E8"/>
                    </a:solidFill>
                  </a:tcPr>
                </a:tc>
                <a:tc>
                  <a:txBody>
                    <a:bodyPr/>
                    <a:lstStyle/>
                    <a:p>
                      <a:pPr algn="ctr" fontAlgn="ctr"/>
                      <a:r>
                        <a:rPr lang="en-US" sz="1000" b="0" i="0" u="none" strike="noStrike" dirty="0">
                          <a:solidFill>
                            <a:srgbClr val="000000"/>
                          </a:solidFill>
                          <a:effectLst/>
                          <a:latin typeface="Arial" panose="020B0604020202020204" pitchFamily="34" charset="0"/>
                        </a:rPr>
                        <a:t>$1.15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$2.30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$1.53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dirty="0">
                          <a:solidFill>
                            <a:srgbClr val="000000"/>
                          </a:solidFill>
                          <a:effectLst/>
                          <a:latin typeface="Arial" panose="020B0604020202020204" pitchFamily="34" charset="0"/>
                        </a:rPr>
                        <a:t>$2.68 </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E8E8E8"/>
                    </a:solidFill>
                  </a:tcPr>
                </a:tc>
                <a:extLst>
                  <a:ext uri="{0D108BD9-81ED-4DB2-BD59-A6C34878D82A}">
                    <a16:rowId xmlns:a16="http://schemas.microsoft.com/office/drawing/2014/main" val="1258852490"/>
                  </a:ext>
                </a:extLst>
              </a:tr>
              <a:tr h="154457">
                <a:tc>
                  <a:txBody>
                    <a:bodyPr/>
                    <a:lstStyle/>
                    <a:p>
                      <a:pPr algn="ctr" fontAlgn="ctr"/>
                      <a:r>
                        <a:rPr lang="en-US" sz="1000" b="0" i="0" u="none" strike="noStrike" dirty="0">
                          <a:solidFill>
                            <a:srgbClr val="000000"/>
                          </a:solidFill>
                          <a:effectLst/>
                          <a:latin typeface="Arial" panose="020B0604020202020204" pitchFamily="34" charset="0"/>
                        </a:rPr>
                        <a:t>30-34</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1000" b="0" i="0" u="none" strike="noStrike" dirty="0">
                          <a:solidFill>
                            <a:srgbClr val="000000"/>
                          </a:solidFill>
                          <a:effectLst/>
                          <a:latin typeface="Arial" panose="020B0604020202020204" pitchFamily="34" charset="0"/>
                        </a:rPr>
                        <a:t>$1.60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dirty="0">
                          <a:solidFill>
                            <a:srgbClr val="000000"/>
                          </a:solidFill>
                          <a:effectLst/>
                          <a:latin typeface="Arial" panose="020B0604020202020204" pitchFamily="34" charset="0"/>
                        </a:rPr>
                        <a:t>$3.20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$1.98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$3.58 </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780163585"/>
                  </a:ext>
                </a:extLst>
              </a:tr>
              <a:tr h="154457">
                <a:tc>
                  <a:txBody>
                    <a:bodyPr/>
                    <a:lstStyle/>
                    <a:p>
                      <a:pPr algn="ctr" fontAlgn="ctr"/>
                      <a:r>
                        <a:rPr lang="en-US" sz="1000" b="0" i="0" u="none" strike="noStrike">
                          <a:solidFill>
                            <a:srgbClr val="000000"/>
                          </a:solidFill>
                          <a:effectLst/>
                          <a:latin typeface="Arial" panose="020B0604020202020204" pitchFamily="34" charset="0"/>
                        </a:rPr>
                        <a:t>35-39</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E8E8E8"/>
                    </a:solidFill>
                  </a:tcPr>
                </a:tc>
                <a:tc>
                  <a:txBody>
                    <a:bodyPr/>
                    <a:lstStyle/>
                    <a:p>
                      <a:pPr algn="ctr" fontAlgn="ctr"/>
                      <a:r>
                        <a:rPr lang="en-US" sz="1000" b="0" i="0" u="none" strike="noStrike" dirty="0">
                          <a:solidFill>
                            <a:srgbClr val="000000"/>
                          </a:solidFill>
                          <a:effectLst/>
                          <a:latin typeface="Arial" panose="020B0604020202020204" pitchFamily="34" charset="0"/>
                        </a:rPr>
                        <a:t>$2.25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dirty="0">
                          <a:solidFill>
                            <a:srgbClr val="000000"/>
                          </a:solidFill>
                          <a:effectLst/>
                          <a:latin typeface="Arial" panose="020B0604020202020204" pitchFamily="34" charset="0"/>
                        </a:rPr>
                        <a:t>$4.50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$2.63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$4.88 </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E8E8E8"/>
                    </a:solidFill>
                  </a:tcPr>
                </a:tc>
                <a:extLst>
                  <a:ext uri="{0D108BD9-81ED-4DB2-BD59-A6C34878D82A}">
                    <a16:rowId xmlns:a16="http://schemas.microsoft.com/office/drawing/2014/main" val="780812900"/>
                  </a:ext>
                </a:extLst>
              </a:tr>
              <a:tr h="154457">
                <a:tc>
                  <a:txBody>
                    <a:bodyPr/>
                    <a:lstStyle/>
                    <a:p>
                      <a:pPr algn="ctr" fontAlgn="ctr"/>
                      <a:r>
                        <a:rPr lang="en-US" sz="1000" b="0" i="0" u="none" strike="noStrike" dirty="0">
                          <a:solidFill>
                            <a:srgbClr val="000000"/>
                          </a:solidFill>
                          <a:effectLst/>
                          <a:latin typeface="Arial" panose="020B0604020202020204" pitchFamily="34" charset="0"/>
                        </a:rPr>
                        <a:t>40-44</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1000" b="0" i="0" u="none" strike="noStrike" dirty="0">
                          <a:solidFill>
                            <a:srgbClr val="000000"/>
                          </a:solidFill>
                          <a:effectLst/>
                          <a:latin typeface="Arial" panose="020B0604020202020204" pitchFamily="34" charset="0"/>
                        </a:rPr>
                        <a:t>$3.30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dirty="0">
                          <a:solidFill>
                            <a:srgbClr val="000000"/>
                          </a:solidFill>
                          <a:effectLst/>
                          <a:latin typeface="Arial" panose="020B0604020202020204" pitchFamily="34" charset="0"/>
                        </a:rPr>
                        <a:t>$6.60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$3.68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$6.98 </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899020941"/>
                  </a:ext>
                </a:extLst>
              </a:tr>
              <a:tr h="154457">
                <a:tc>
                  <a:txBody>
                    <a:bodyPr/>
                    <a:lstStyle/>
                    <a:p>
                      <a:pPr algn="ctr" fontAlgn="ctr"/>
                      <a:r>
                        <a:rPr lang="en-US" sz="1000" b="0" i="0" u="none" strike="noStrike" dirty="0">
                          <a:solidFill>
                            <a:srgbClr val="000000"/>
                          </a:solidFill>
                          <a:effectLst/>
                          <a:latin typeface="Arial" panose="020B0604020202020204" pitchFamily="34" charset="0"/>
                        </a:rPr>
                        <a:t>45-49</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E8E8E8"/>
                    </a:solidFill>
                  </a:tcPr>
                </a:tc>
                <a:tc>
                  <a:txBody>
                    <a:bodyPr/>
                    <a:lstStyle/>
                    <a:p>
                      <a:pPr algn="ctr" fontAlgn="ctr"/>
                      <a:r>
                        <a:rPr lang="en-US" sz="1000" b="0" i="0" u="none" strike="noStrike" dirty="0">
                          <a:solidFill>
                            <a:srgbClr val="000000"/>
                          </a:solidFill>
                          <a:effectLst/>
                          <a:latin typeface="Arial" panose="020B0604020202020204" pitchFamily="34" charset="0"/>
                        </a:rPr>
                        <a:t>$5.10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$10.20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dirty="0">
                          <a:solidFill>
                            <a:srgbClr val="000000"/>
                          </a:solidFill>
                          <a:effectLst/>
                          <a:latin typeface="Arial" panose="020B0604020202020204" pitchFamily="34" charset="0"/>
                        </a:rPr>
                        <a:t>$5.48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$10.58 </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E8E8E8"/>
                    </a:solidFill>
                  </a:tcPr>
                </a:tc>
                <a:extLst>
                  <a:ext uri="{0D108BD9-81ED-4DB2-BD59-A6C34878D82A}">
                    <a16:rowId xmlns:a16="http://schemas.microsoft.com/office/drawing/2014/main" val="2947579364"/>
                  </a:ext>
                </a:extLst>
              </a:tr>
              <a:tr h="154457">
                <a:tc>
                  <a:txBody>
                    <a:bodyPr/>
                    <a:lstStyle/>
                    <a:p>
                      <a:pPr algn="ctr" fontAlgn="ctr"/>
                      <a:r>
                        <a:rPr lang="en-US" sz="1000" b="0" i="0" u="none" strike="noStrike" dirty="0">
                          <a:solidFill>
                            <a:srgbClr val="000000"/>
                          </a:solidFill>
                          <a:effectLst/>
                          <a:latin typeface="Arial" panose="020B0604020202020204" pitchFamily="34" charset="0"/>
                        </a:rPr>
                        <a:t>50-54</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$7.75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dirty="0">
                          <a:solidFill>
                            <a:srgbClr val="000000"/>
                          </a:solidFill>
                          <a:effectLst/>
                          <a:latin typeface="Arial" panose="020B0604020202020204" pitchFamily="34" charset="0"/>
                        </a:rPr>
                        <a:t>$15.50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$8.13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$15.88 </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26136316"/>
                  </a:ext>
                </a:extLst>
              </a:tr>
              <a:tr h="154457">
                <a:tc>
                  <a:txBody>
                    <a:bodyPr/>
                    <a:lstStyle/>
                    <a:p>
                      <a:pPr algn="ctr" fontAlgn="ctr"/>
                      <a:r>
                        <a:rPr lang="en-US" sz="1000" b="0" i="0" u="none" strike="noStrike" dirty="0">
                          <a:solidFill>
                            <a:srgbClr val="000000"/>
                          </a:solidFill>
                          <a:effectLst/>
                          <a:latin typeface="Arial" panose="020B0604020202020204" pitchFamily="34" charset="0"/>
                        </a:rPr>
                        <a:t>55-59</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E8E8E8"/>
                    </a:solidFill>
                  </a:tcPr>
                </a:tc>
                <a:tc>
                  <a:txBody>
                    <a:bodyPr/>
                    <a:lstStyle/>
                    <a:p>
                      <a:pPr algn="ctr" fontAlgn="ctr"/>
                      <a:r>
                        <a:rPr lang="en-US" sz="1000" b="0" i="0" u="none" strike="noStrike" dirty="0">
                          <a:solidFill>
                            <a:srgbClr val="000000"/>
                          </a:solidFill>
                          <a:effectLst/>
                          <a:latin typeface="Arial" panose="020B0604020202020204" pitchFamily="34" charset="0"/>
                        </a:rPr>
                        <a:t>$11.15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dirty="0">
                          <a:solidFill>
                            <a:srgbClr val="000000"/>
                          </a:solidFill>
                          <a:effectLst/>
                          <a:latin typeface="Arial" panose="020B0604020202020204" pitchFamily="34" charset="0"/>
                        </a:rPr>
                        <a:t>$22.30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$11.53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$22.68 </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E8E8E8"/>
                    </a:solidFill>
                  </a:tcPr>
                </a:tc>
                <a:extLst>
                  <a:ext uri="{0D108BD9-81ED-4DB2-BD59-A6C34878D82A}">
                    <a16:rowId xmlns:a16="http://schemas.microsoft.com/office/drawing/2014/main" val="2299457910"/>
                  </a:ext>
                </a:extLst>
              </a:tr>
              <a:tr h="154457">
                <a:tc>
                  <a:txBody>
                    <a:bodyPr/>
                    <a:lstStyle/>
                    <a:p>
                      <a:pPr algn="ctr" fontAlgn="ctr"/>
                      <a:r>
                        <a:rPr lang="en-US" sz="1000" b="0" i="0" u="none" strike="noStrike">
                          <a:solidFill>
                            <a:srgbClr val="000000"/>
                          </a:solidFill>
                          <a:effectLst/>
                          <a:latin typeface="Arial" panose="020B0604020202020204" pitchFamily="34" charset="0"/>
                        </a:rPr>
                        <a:t>60-64</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1000" b="0" i="0" u="none" strike="noStrike" dirty="0">
                          <a:solidFill>
                            <a:srgbClr val="000000"/>
                          </a:solidFill>
                          <a:effectLst/>
                          <a:latin typeface="Arial" panose="020B0604020202020204" pitchFamily="34" charset="0"/>
                        </a:rPr>
                        <a:t>$14.90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dirty="0">
                          <a:solidFill>
                            <a:srgbClr val="000000"/>
                          </a:solidFill>
                          <a:effectLst/>
                          <a:latin typeface="Arial" panose="020B0604020202020204" pitchFamily="34" charset="0"/>
                        </a:rPr>
                        <a:t>$29.80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$15.28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$30.18 </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177178393"/>
                  </a:ext>
                </a:extLst>
              </a:tr>
              <a:tr h="154457">
                <a:tc>
                  <a:txBody>
                    <a:bodyPr/>
                    <a:lstStyle/>
                    <a:p>
                      <a:pPr algn="ctr" fontAlgn="ctr"/>
                      <a:r>
                        <a:rPr lang="en-US" sz="1000" b="0" i="0" u="none" strike="noStrike" dirty="0">
                          <a:solidFill>
                            <a:srgbClr val="000000"/>
                          </a:solidFill>
                          <a:effectLst/>
                          <a:latin typeface="Arial" panose="020B0604020202020204" pitchFamily="34" charset="0"/>
                        </a:rPr>
                        <a:t>65-69</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E8E8E8"/>
                    </a:solidFill>
                  </a:tcPr>
                </a:tc>
                <a:tc>
                  <a:txBody>
                    <a:bodyPr/>
                    <a:lstStyle/>
                    <a:p>
                      <a:pPr algn="ctr" fontAlgn="ctr"/>
                      <a:r>
                        <a:rPr lang="en-US" sz="1000" b="0" i="0" u="none" strike="noStrike" dirty="0">
                          <a:solidFill>
                            <a:srgbClr val="000000"/>
                          </a:solidFill>
                          <a:effectLst/>
                          <a:latin typeface="Arial" panose="020B0604020202020204" pitchFamily="34" charset="0"/>
                        </a:rPr>
                        <a:t>$17.70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dirty="0">
                          <a:solidFill>
                            <a:srgbClr val="000000"/>
                          </a:solidFill>
                          <a:effectLst/>
                          <a:latin typeface="Arial" panose="020B0604020202020204" pitchFamily="34" charset="0"/>
                        </a:rPr>
                        <a:t>$35.40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$18.08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dirty="0">
                          <a:solidFill>
                            <a:srgbClr val="000000"/>
                          </a:solidFill>
                          <a:effectLst/>
                          <a:latin typeface="Arial" panose="020B0604020202020204" pitchFamily="34" charset="0"/>
                        </a:rPr>
                        <a:t>$35.78 </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E8E8E8"/>
                    </a:solidFill>
                  </a:tcPr>
                </a:tc>
                <a:extLst>
                  <a:ext uri="{0D108BD9-81ED-4DB2-BD59-A6C34878D82A}">
                    <a16:rowId xmlns:a16="http://schemas.microsoft.com/office/drawing/2014/main" val="134689642"/>
                  </a:ext>
                </a:extLst>
              </a:tr>
              <a:tr h="159783">
                <a:tc>
                  <a:txBody>
                    <a:bodyPr/>
                    <a:lstStyle/>
                    <a:p>
                      <a:pPr algn="ctr" fontAlgn="ctr"/>
                      <a:r>
                        <a:rPr lang="en-US" sz="1000" b="0" i="0" u="none" strike="noStrike" dirty="0">
                          <a:solidFill>
                            <a:srgbClr val="000000"/>
                          </a:solidFill>
                          <a:effectLst/>
                          <a:latin typeface="Arial" panose="020B0604020202020204" pitchFamily="34" charset="0"/>
                        </a:rPr>
                        <a:t>70+</a:t>
                      </a:r>
                    </a:p>
                  </a:txBody>
                  <a:tcPr marL="0" marR="0" marT="0" marB="0" anchor="ctr">
                    <a:lnL w="12700" cap="flat" cmpd="sng" algn="ctr">
                      <a:solidFill>
                        <a:srgbClr val="E9691F"/>
                      </a:solidFill>
                      <a:prstDash val="solid"/>
                      <a:round/>
                      <a:headEnd type="none" w="med" len="med"/>
                      <a:tailEnd type="none" w="med" len="med"/>
                    </a:lnL>
                    <a:lnR>
                      <a:noFill/>
                    </a:lnR>
                    <a:lnT>
                      <a:noFill/>
                    </a:lnT>
                    <a:lnB w="12700" cap="flat" cmpd="sng" algn="ctr">
                      <a:solidFill>
                        <a:srgbClr val="E9691F"/>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Arial" panose="020B0604020202020204" pitchFamily="34" charset="0"/>
                        </a:rPr>
                        <a:t>$22.05 </a:t>
                      </a:r>
                    </a:p>
                  </a:txBody>
                  <a:tcPr marL="0" marR="0" marT="0" marB="0" anchor="ctr">
                    <a:lnL>
                      <a:noFill/>
                    </a:lnL>
                    <a:lnR>
                      <a:noFill/>
                    </a:lnR>
                    <a:lnT>
                      <a:noFill/>
                    </a:lnT>
                    <a:lnB w="12700" cap="flat" cmpd="sng" algn="ctr">
                      <a:solidFill>
                        <a:srgbClr val="E9691F"/>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Arial" panose="020B0604020202020204" pitchFamily="34" charset="0"/>
                        </a:rPr>
                        <a:t>$44.10 </a:t>
                      </a:r>
                    </a:p>
                  </a:txBody>
                  <a:tcPr marL="0" marR="0" marT="0" marB="0" anchor="ctr">
                    <a:lnL>
                      <a:noFill/>
                    </a:lnL>
                    <a:lnR>
                      <a:noFill/>
                    </a:lnR>
                    <a:lnT>
                      <a:noFill/>
                    </a:lnT>
                    <a:lnB w="12700" cap="flat" cmpd="sng" algn="ctr">
                      <a:solidFill>
                        <a:srgbClr val="E9691F"/>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Arial" panose="020B0604020202020204" pitchFamily="34" charset="0"/>
                        </a:rPr>
                        <a:t>$22.43 </a:t>
                      </a:r>
                    </a:p>
                  </a:txBody>
                  <a:tcPr marL="0" marR="0" marT="0" marB="0" anchor="ctr">
                    <a:lnL>
                      <a:noFill/>
                    </a:lnL>
                    <a:lnR>
                      <a:noFill/>
                    </a:lnR>
                    <a:lnT>
                      <a:noFill/>
                    </a:lnT>
                    <a:lnB w="12700" cap="flat" cmpd="sng" algn="ctr">
                      <a:solidFill>
                        <a:srgbClr val="E9691F"/>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Arial" panose="020B0604020202020204" pitchFamily="34" charset="0"/>
                        </a:rPr>
                        <a:t>$44.48 </a:t>
                      </a:r>
                    </a:p>
                  </a:txBody>
                  <a:tcPr marL="0" marR="0" marT="0" marB="0" anchor="ctr">
                    <a:lnL>
                      <a:noFill/>
                    </a:lnL>
                    <a:lnR w="12700" cap="flat" cmpd="sng" algn="ctr">
                      <a:solidFill>
                        <a:srgbClr val="E9691F"/>
                      </a:solidFill>
                      <a:prstDash val="solid"/>
                      <a:round/>
                      <a:headEnd type="none" w="med" len="med"/>
                      <a:tailEnd type="none" w="med" len="med"/>
                    </a:lnR>
                    <a:lnT>
                      <a:noFill/>
                    </a:lnT>
                    <a:lnB w="12700" cap="flat" cmpd="sng" algn="ctr">
                      <a:solidFill>
                        <a:srgbClr val="E9691F"/>
                      </a:solidFill>
                      <a:prstDash val="solid"/>
                      <a:round/>
                      <a:headEnd type="none" w="med" len="med"/>
                      <a:tailEnd type="none" w="med" len="med"/>
                    </a:lnB>
                    <a:solidFill>
                      <a:srgbClr val="FFFFFF"/>
                    </a:solidFill>
                  </a:tcPr>
                </a:tc>
                <a:extLst>
                  <a:ext uri="{0D108BD9-81ED-4DB2-BD59-A6C34878D82A}">
                    <a16:rowId xmlns:a16="http://schemas.microsoft.com/office/drawing/2014/main" val="1373625650"/>
                  </a:ext>
                </a:extLst>
              </a:tr>
            </a:tbl>
          </a:graphicData>
        </a:graphic>
      </p:graphicFrame>
      <p:graphicFrame>
        <p:nvGraphicFramePr>
          <p:cNvPr id="27" name="Table 26">
            <a:extLst>
              <a:ext uri="{FF2B5EF4-FFF2-40B4-BE49-F238E27FC236}">
                <a16:creationId xmlns:a16="http://schemas.microsoft.com/office/drawing/2014/main" id="{3C549089-113D-A3A1-5926-C10B62872EEE}"/>
              </a:ext>
            </a:extLst>
          </p:cNvPr>
          <p:cNvGraphicFramePr>
            <a:graphicFrameLocks noGrp="1"/>
          </p:cNvGraphicFramePr>
          <p:nvPr>
            <p:extLst>
              <p:ext uri="{D42A27DB-BD31-4B8C-83A1-F6EECF244321}">
                <p14:modId xmlns:p14="http://schemas.microsoft.com/office/powerpoint/2010/main" val="3814546280"/>
              </p:ext>
            </p:extLst>
          </p:nvPr>
        </p:nvGraphicFramePr>
        <p:xfrm>
          <a:off x="4111085" y="3839461"/>
          <a:ext cx="3376613" cy="2718273"/>
        </p:xfrm>
        <a:graphic>
          <a:graphicData uri="http://schemas.openxmlformats.org/drawingml/2006/table">
            <a:tbl>
              <a:tblPr/>
              <a:tblGrid>
                <a:gridCol w="989484">
                  <a:extLst>
                    <a:ext uri="{9D8B030D-6E8A-4147-A177-3AD203B41FA5}">
                      <a16:colId xmlns:a16="http://schemas.microsoft.com/office/drawing/2014/main" val="82788279"/>
                    </a:ext>
                  </a:extLst>
                </a:gridCol>
                <a:gridCol w="606059">
                  <a:extLst>
                    <a:ext uri="{9D8B030D-6E8A-4147-A177-3AD203B41FA5}">
                      <a16:colId xmlns:a16="http://schemas.microsoft.com/office/drawing/2014/main" val="808041488"/>
                    </a:ext>
                  </a:extLst>
                </a:gridCol>
                <a:gridCol w="593690">
                  <a:extLst>
                    <a:ext uri="{9D8B030D-6E8A-4147-A177-3AD203B41FA5}">
                      <a16:colId xmlns:a16="http://schemas.microsoft.com/office/drawing/2014/main" val="4246470923"/>
                    </a:ext>
                  </a:extLst>
                </a:gridCol>
                <a:gridCol w="593690">
                  <a:extLst>
                    <a:ext uri="{9D8B030D-6E8A-4147-A177-3AD203B41FA5}">
                      <a16:colId xmlns:a16="http://schemas.microsoft.com/office/drawing/2014/main" val="3829708153"/>
                    </a:ext>
                  </a:extLst>
                </a:gridCol>
                <a:gridCol w="593690">
                  <a:extLst>
                    <a:ext uri="{9D8B030D-6E8A-4147-A177-3AD203B41FA5}">
                      <a16:colId xmlns:a16="http://schemas.microsoft.com/office/drawing/2014/main" val="556036836"/>
                    </a:ext>
                  </a:extLst>
                </a:gridCol>
              </a:tblGrid>
              <a:tr h="380114">
                <a:tc gridSpan="5">
                  <a:txBody>
                    <a:bodyPr/>
                    <a:lstStyle/>
                    <a:p>
                      <a:pPr algn="ctr" fontAlgn="ctr"/>
                      <a:r>
                        <a:rPr lang="en-US" sz="1000" b="1" i="0" u="none" strike="noStrike" dirty="0">
                          <a:solidFill>
                            <a:srgbClr val="FFFFFF"/>
                          </a:solidFill>
                          <a:effectLst/>
                          <a:latin typeface="Arial" panose="020B0604020202020204" pitchFamily="34" charset="0"/>
                        </a:rPr>
                        <a:t>Employee: $20,000 - 24 Deduction Rates</a:t>
                      </a:r>
                    </a:p>
                  </a:txBody>
                  <a:tcPr marL="0" marR="0" marT="0" marB="0" anchor="ctr">
                    <a:lnL w="12700" cap="flat" cmpd="sng" algn="ctr">
                      <a:solidFill>
                        <a:srgbClr val="E9691F"/>
                      </a:solidFill>
                      <a:prstDash val="solid"/>
                      <a:round/>
                      <a:headEnd type="none" w="med" len="med"/>
                      <a:tailEnd type="none" w="med" len="med"/>
                    </a:lnL>
                    <a:lnR w="12700" cap="flat" cmpd="sng" algn="ctr">
                      <a:solidFill>
                        <a:srgbClr val="E9691F"/>
                      </a:solidFill>
                      <a:prstDash val="solid"/>
                      <a:round/>
                      <a:headEnd type="none" w="med" len="med"/>
                      <a:tailEnd type="none" w="med" len="med"/>
                    </a:lnR>
                    <a:lnT w="12700" cap="flat" cmpd="sng" algn="ctr">
                      <a:solidFill>
                        <a:srgbClr val="E9691F"/>
                      </a:solidFill>
                      <a:prstDash val="solid"/>
                      <a:round/>
                      <a:headEnd type="none" w="med" len="med"/>
                      <a:tailEnd type="none" w="med" len="med"/>
                    </a:lnT>
                    <a:lnB>
                      <a:noFill/>
                    </a:lnB>
                    <a:solidFill>
                      <a:srgbClr val="D7542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25099985"/>
                  </a:ext>
                </a:extLst>
              </a:tr>
              <a:tr h="154457">
                <a:tc gridSpan="5">
                  <a:txBody>
                    <a:bodyPr/>
                    <a:lstStyle/>
                    <a:p>
                      <a:pPr algn="ctr" fontAlgn="ctr"/>
                      <a:r>
                        <a:rPr lang="en-US" sz="800" b="1" i="0" u="none" strike="noStrike" dirty="0">
                          <a:solidFill>
                            <a:srgbClr val="FFFFFF"/>
                          </a:solidFill>
                          <a:effectLst/>
                          <a:latin typeface="Arial" panose="020B0604020202020204" pitchFamily="34" charset="0"/>
                        </a:rPr>
                        <a:t>Spouse: $20,000     Child(ren): $10,000</a:t>
                      </a:r>
                    </a:p>
                  </a:txBody>
                  <a:tcPr marL="0" marR="0" marT="0" marB="0" anchor="ctr">
                    <a:lnL w="12700" cap="flat" cmpd="sng" algn="ctr">
                      <a:solidFill>
                        <a:srgbClr val="E9691F"/>
                      </a:solidFill>
                      <a:prstDash val="solid"/>
                      <a:round/>
                      <a:headEnd type="none" w="med" len="med"/>
                      <a:tailEnd type="none" w="med" len="med"/>
                    </a:lnL>
                    <a:lnR w="12700" cap="flat" cmpd="sng" algn="ctr">
                      <a:solidFill>
                        <a:srgbClr val="E9691F"/>
                      </a:solidFill>
                      <a:prstDash val="solid"/>
                      <a:round/>
                      <a:headEnd type="none" w="med" len="med"/>
                      <a:tailEnd type="none" w="med" len="med"/>
                    </a:lnR>
                    <a:lnT>
                      <a:noFill/>
                    </a:lnT>
                    <a:lnB>
                      <a:noFill/>
                    </a:lnB>
                    <a:solidFill>
                      <a:srgbClr val="D7542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22443216"/>
                  </a:ext>
                </a:extLst>
              </a:tr>
              <a:tr h="159783">
                <a:tc gridSpan="5">
                  <a:txBody>
                    <a:bodyPr/>
                    <a:lstStyle/>
                    <a:p>
                      <a:pPr algn="ctr" fontAlgn="ctr"/>
                      <a:r>
                        <a:rPr lang="en-US" sz="1000" b="1" i="0" u="none" strike="noStrike" dirty="0">
                          <a:solidFill>
                            <a:srgbClr val="FFFFFF"/>
                          </a:solidFill>
                          <a:effectLst/>
                          <a:latin typeface="Arial" panose="020B0604020202020204" pitchFamily="34" charset="0"/>
                        </a:rPr>
                        <a:t>Includes Wellness Benefit Rider</a:t>
                      </a:r>
                    </a:p>
                  </a:txBody>
                  <a:tcPr marL="0" marR="0" marT="0" marB="0" anchor="ctr">
                    <a:lnL w="12700" cap="flat" cmpd="sng" algn="ctr">
                      <a:solidFill>
                        <a:srgbClr val="E9691F"/>
                      </a:solidFill>
                      <a:prstDash val="solid"/>
                      <a:round/>
                      <a:headEnd type="none" w="med" len="med"/>
                      <a:tailEnd type="none" w="med" len="med"/>
                    </a:lnL>
                    <a:lnR w="12700" cap="flat" cmpd="sng" algn="ctr">
                      <a:solidFill>
                        <a:srgbClr val="E9691F"/>
                      </a:solidFill>
                      <a:prstDash val="solid"/>
                      <a:round/>
                      <a:headEnd type="none" w="med" len="med"/>
                      <a:tailEnd type="none" w="med" len="med"/>
                    </a:lnR>
                    <a:lnT>
                      <a:noFill/>
                    </a:lnT>
                    <a:lnB>
                      <a:noFill/>
                    </a:lnB>
                    <a:solidFill>
                      <a:srgbClr val="D7542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94348205"/>
                  </a:ext>
                </a:extLst>
              </a:tr>
              <a:tr h="159783">
                <a:tc gridSpan="5">
                  <a:txBody>
                    <a:bodyPr/>
                    <a:lstStyle/>
                    <a:p>
                      <a:pPr algn="ctr" fontAlgn="ctr"/>
                      <a:r>
                        <a:rPr lang="en-US" sz="1000" b="1" i="0" u="none" strike="noStrike">
                          <a:solidFill>
                            <a:srgbClr val="FFFFFF"/>
                          </a:solidFill>
                          <a:effectLst/>
                          <a:latin typeface="Arial" panose="020B0604020202020204" pitchFamily="34" charset="0"/>
                        </a:rPr>
                        <a:t> </a:t>
                      </a:r>
                    </a:p>
                  </a:txBody>
                  <a:tcPr marL="0" marR="0" marT="0" marB="0" anchor="ctr">
                    <a:lnL w="12700" cap="flat" cmpd="sng" algn="ctr">
                      <a:solidFill>
                        <a:srgbClr val="E9691F"/>
                      </a:solidFill>
                      <a:prstDash val="solid"/>
                      <a:round/>
                      <a:headEnd type="none" w="med" len="med"/>
                      <a:tailEnd type="none" w="med" len="med"/>
                    </a:lnL>
                    <a:lnR w="12700" cap="flat" cmpd="sng" algn="ctr">
                      <a:solidFill>
                        <a:srgbClr val="E9691F"/>
                      </a:solidFill>
                      <a:prstDash val="solid"/>
                      <a:round/>
                      <a:headEnd type="none" w="med" len="med"/>
                      <a:tailEnd type="none" w="med" len="med"/>
                    </a:lnR>
                    <a:lnT>
                      <a:noFill/>
                    </a:lnT>
                    <a:lnB>
                      <a:noFill/>
                    </a:lnB>
                    <a:solidFill>
                      <a:srgbClr val="F58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85502374"/>
                  </a:ext>
                </a:extLst>
              </a:tr>
              <a:tr h="159783">
                <a:tc>
                  <a:txBody>
                    <a:bodyPr/>
                    <a:lstStyle/>
                    <a:p>
                      <a:pPr algn="ctr" fontAlgn="ctr"/>
                      <a:r>
                        <a:rPr lang="en-US" sz="1000" b="1" i="0" u="none" strike="noStrike" dirty="0">
                          <a:solidFill>
                            <a:srgbClr val="FFFFFF"/>
                          </a:solidFill>
                          <a:effectLst/>
                          <a:latin typeface="Arial" panose="020B0604020202020204" pitchFamily="34" charset="0"/>
                        </a:rPr>
                        <a:t>Attained Age</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F58000"/>
                    </a:solidFill>
                  </a:tcPr>
                </a:tc>
                <a:tc>
                  <a:txBody>
                    <a:bodyPr/>
                    <a:lstStyle/>
                    <a:p>
                      <a:pPr algn="ctr" fontAlgn="ctr"/>
                      <a:r>
                        <a:rPr lang="en-US" sz="1000" b="1" i="0" u="none" strike="noStrike">
                          <a:solidFill>
                            <a:srgbClr val="FFFFFF"/>
                          </a:solidFill>
                          <a:effectLst/>
                          <a:latin typeface="Arial" panose="020B0604020202020204" pitchFamily="34" charset="0"/>
                        </a:rPr>
                        <a:t>EE Only</a:t>
                      </a:r>
                    </a:p>
                  </a:txBody>
                  <a:tcPr marL="0" marR="0" marT="0" marB="0" anchor="ctr">
                    <a:lnL>
                      <a:noFill/>
                    </a:lnL>
                    <a:lnR>
                      <a:noFill/>
                    </a:lnR>
                    <a:lnT>
                      <a:noFill/>
                    </a:lnT>
                    <a:lnB>
                      <a:noFill/>
                    </a:lnB>
                    <a:solidFill>
                      <a:srgbClr val="F58000"/>
                    </a:solidFill>
                  </a:tcPr>
                </a:tc>
                <a:tc>
                  <a:txBody>
                    <a:bodyPr/>
                    <a:lstStyle/>
                    <a:p>
                      <a:pPr algn="ctr" fontAlgn="ctr"/>
                      <a:r>
                        <a:rPr lang="en-US" sz="1000" b="1" i="0" u="none" strike="noStrike">
                          <a:solidFill>
                            <a:srgbClr val="FFFFFF"/>
                          </a:solidFill>
                          <a:effectLst/>
                          <a:latin typeface="Arial" panose="020B0604020202020204" pitchFamily="34" charset="0"/>
                        </a:rPr>
                        <a:t>EE+SP</a:t>
                      </a:r>
                    </a:p>
                  </a:txBody>
                  <a:tcPr marL="0" marR="0" marT="0" marB="0" anchor="ctr">
                    <a:lnL>
                      <a:noFill/>
                    </a:lnL>
                    <a:lnR>
                      <a:noFill/>
                    </a:lnR>
                    <a:lnT>
                      <a:noFill/>
                    </a:lnT>
                    <a:lnB>
                      <a:noFill/>
                    </a:lnB>
                    <a:solidFill>
                      <a:srgbClr val="F58000"/>
                    </a:solidFill>
                  </a:tcPr>
                </a:tc>
                <a:tc>
                  <a:txBody>
                    <a:bodyPr/>
                    <a:lstStyle/>
                    <a:p>
                      <a:pPr algn="ctr" fontAlgn="ctr"/>
                      <a:r>
                        <a:rPr lang="en-US" sz="1000" b="1" i="0" u="none" strike="noStrike">
                          <a:solidFill>
                            <a:srgbClr val="FFFFFF"/>
                          </a:solidFill>
                          <a:effectLst/>
                          <a:latin typeface="Arial" panose="020B0604020202020204" pitchFamily="34" charset="0"/>
                        </a:rPr>
                        <a:t>EE+CH</a:t>
                      </a:r>
                    </a:p>
                  </a:txBody>
                  <a:tcPr marL="0" marR="0" marT="0" marB="0" anchor="ctr">
                    <a:lnL>
                      <a:noFill/>
                    </a:lnL>
                    <a:lnR>
                      <a:noFill/>
                    </a:lnR>
                    <a:lnT>
                      <a:noFill/>
                    </a:lnT>
                    <a:lnB>
                      <a:noFill/>
                    </a:lnB>
                    <a:solidFill>
                      <a:srgbClr val="F58000"/>
                    </a:solidFill>
                  </a:tcPr>
                </a:tc>
                <a:tc>
                  <a:txBody>
                    <a:bodyPr/>
                    <a:lstStyle/>
                    <a:p>
                      <a:pPr algn="ctr" fontAlgn="ctr"/>
                      <a:r>
                        <a:rPr lang="en-US" sz="1000" b="1" i="0" u="none" strike="noStrike">
                          <a:solidFill>
                            <a:srgbClr val="FFFFFF"/>
                          </a:solidFill>
                          <a:effectLst/>
                          <a:latin typeface="Arial" panose="020B0604020202020204" pitchFamily="34" charset="0"/>
                        </a:rPr>
                        <a:t>Family</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F58000"/>
                    </a:solidFill>
                  </a:tcPr>
                </a:tc>
                <a:extLst>
                  <a:ext uri="{0D108BD9-81ED-4DB2-BD59-A6C34878D82A}">
                    <a16:rowId xmlns:a16="http://schemas.microsoft.com/office/drawing/2014/main" val="1944006639"/>
                  </a:ext>
                </a:extLst>
              </a:tr>
              <a:tr h="154457">
                <a:tc>
                  <a:txBody>
                    <a:bodyPr/>
                    <a:lstStyle/>
                    <a:p>
                      <a:pPr algn="ctr" fontAlgn="ctr"/>
                      <a:r>
                        <a:rPr lang="en-US" sz="1000" b="0" i="0" u="none" strike="noStrike">
                          <a:solidFill>
                            <a:srgbClr val="000000"/>
                          </a:solidFill>
                          <a:effectLst/>
                          <a:latin typeface="Arial" panose="020B0604020202020204" pitchFamily="34" charset="0"/>
                        </a:rPr>
                        <a:t>Under 25</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$2.10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$4.20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$2.85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$4.95 </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486281530"/>
                  </a:ext>
                </a:extLst>
              </a:tr>
              <a:tr h="154457">
                <a:tc>
                  <a:txBody>
                    <a:bodyPr/>
                    <a:lstStyle/>
                    <a:p>
                      <a:pPr algn="ctr" fontAlgn="ctr"/>
                      <a:r>
                        <a:rPr lang="en-US" sz="1000" b="0" i="0" u="none" strike="noStrike" dirty="0">
                          <a:solidFill>
                            <a:srgbClr val="000000"/>
                          </a:solidFill>
                          <a:effectLst/>
                          <a:latin typeface="Arial" panose="020B0604020202020204" pitchFamily="34" charset="0"/>
                        </a:rPr>
                        <a:t>25-29</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$2.30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$4.60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$3.05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$5.35 </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E8E8E8"/>
                    </a:solidFill>
                  </a:tcPr>
                </a:tc>
                <a:extLst>
                  <a:ext uri="{0D108BD9-81ED-4DB2-BD59-A6C34878D82A}">
                    <a16:rowId xmlns:a16="http://schemas.microsoft.com/office/drawing/2014/main" val="167744506"/>
                  </a:ext>
                </a:extLst>
              </a:tr>
              <a:tr h="154457">
                <a:tc>
                  <a:txBody>
                    <a:bodyPr/>
                    <a:lstStyle/>
                    <a:p>
                      <a:pPr algn="ctr" fontAlgn="ctr"/>
                      <a:r>
                        <a:rPr lang="en-US" sz="1000" b="0" i="0" u="none" strike="noStrike" dirty="0">
                          <a:solidFill>
                            <a:srgbClr val="000000"/>
                          </a:solidFill>
                          <a:effectLst/>
                          <a:latin typeface="Arial" panose="020B0604020202020204" pitchFamily="34" charset="0"/>
                        </a:rPr>
                        <a:t>30-34</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$3.20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$6.40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$3.95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$7.15 </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4283518225"/>
                  </a:ext>
                </a:extLst>
              </a:tr>
              <a:tr h="154457">
                <a:tc>
                  <a:txBody>
                    <a:bodyPr/>
                    <a:lstStyle/>
                    <a:p>
                      <a:pPr algn="ctr" fontAlgn="ctr"/>
                      <a:r>
                        <a:rPr lang="en-US" sz="1000" b="0" i="0" u="none" strike="noStrike" dirty="0">
                          <a:solidFill>
                            <a:srgbClr val="000000"/>
                          </a:solidFill>
                          <a:effectLst/>
                          <a:latin typeface="Arial" panose="020B0604020202020204" pitchFamily="34" charset="0"/>
                        </a:rPr>
                        <a:t>35-39</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$4.50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$9.00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$5.25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$9.75 </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E8E8E8"/>
                    </a:solidFill>
                  </a:tcPr>
                </a:tc>
                <a:extLst>
                  <a:ext uri="{0D108BD9-81ED-4DB2-BD59-A6C34878D82A}">
                    <a16:rowId xmlns:a16="http://schemas.microsoft.com/office/drawing/2014/main" val="4217016160"/>
                  </a:ext>
                </a:extLst>
              </a:tr>
              <a:tr h="154457">
                <a:tc>
                  <a:txBody>
                    <a:bodyPr/>
                    <a:lstStyle/>
                    <a:p>
                      <a:pPr algn="ctr" fontAlgn="ctr"/>
                      <a:r>
                        <a:rPr lang="en-US" sz="1000" b="0" i="0" u="none" strike="noStrike">
                          <a:solidFill>
                            <a:srgbClr val="000000"/>
                          </a:solidFill>
                          <a:effectLst/>
                          <a:latin typeface="Arial" panose="020B0604020202020204" pitchFamily="34" charset="0"/>
                        </a:rPr>
                        <a:t>40-44</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$6.60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$13.20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$7.35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$13.95 </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685664472"/>
                  </a:ext>
                </a:extLst>
              </a:tr>
              <a:tr h="154457">
                <a:tc>
                  <a:txBody>
                    <a:bodyPr/>
                    <a:lstStyle/>
                    <a:p>
                      <a:pPr algn="ctr" fontAlgn="ctr"/>
                      <a:r>
                        <a:rPr lang="en-US" sz="1000" b="0" i="0" u="none" strike="noStrike" dirty="0">
                          <a:solidFill>
                            <a:srgbClr val="000000"/>
                          </a:solidFill>
                          <a:effectLst/>
                          <a:latin typeface="Arial" panose="020B0604020202020204" pitchFamily="34" charset="0"/>
                        </a:rPr>
                        <a:t>45-49</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$10.20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$20.40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$10.95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$21.15 </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E8E8E8"/>
                    </a:solidFill>
                  </a:tcPr>
                </a:tc>
                <a:extLst>
                  <a:ext uri="{0D108BD9-81ED-4DB2-BD59-A6C34878D82A}">
                    <a16:rowId xmlns:a16="http://schemas.microsoft.com/office/drawing/2014/main" val="3793771858"/>
                  </a:ext>
                </a:extLst>
              </a:tr>
              <a:tr h="154457">
                <a:tc>
                  <a:txBody>
                    <a:bodyPr/>
                    <a:lstStyle/>
                    <a:p>
                      <a:pPr algn="ctr" fontAlgn="ctr"/>
                      <a:r>
                        <a:rPr lang="en-US" sz="1000" b="0" i="0" u="none" strike="noStrike">
                          <a:solidFill>
                            <a:srgbClr val="000000"/>
                          </a:solidFill>
                          <a:effectLst/>
                          <a:latin typeface="Arial" panose="020B0604020202020204" pitchFamily="34" charset="0"/>
                        </a:rPr>
                        <a:t>50-54</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$15.50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$31.00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$16.25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$31.75 </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053193602"/>
                  </a:ext>
                </a:extLst>
              </a:tr>
              <a:tr h="154457">
                <a:tc>
                  <a:txBody>
                    <a:bodyPr/>
                    <a:lstStyle/>
                    <a:p>
                      <a:pPr algn="ctr" fontAlgn="ctr"/>
                      <a:r>
                        <a:rPr lang="en-US" sz="1000" b="0" i="0" u="none" strike="noStrike" dirty="0">
                          <a:solidFill>
                            <a:srgbClr val="000000"/>
                          </a:solidFill>
                          <a:effectLst/>
                          <a:latin typeface="Arial" panose="020B0604020202020204" pitchFamily="34" charset="0"/>
                        </a:rPr>
                        <a:t>55-59</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E8E8E8"/>
                    </a:solidFill>
                  </a:tcPr>
                </a:tc>
                <a:tc>
                  <a:txBody>
                    <a:bodyPr/>
                    <a:lstStyle/>
                    <a:p>
                      <a:pPr algn="ctr" fontAlgn="ctr"/>
                      <a:r>
                        <a:rPr lang="en-US" sz="1000" b="0" i="0" u="none" strike="noStrike" dirty="0">
                          <a:solidFill>
                            <a:srgbClr val="000000"/>
                          </a:solidFill>
                          <a:effectLst/>
                          <a:latin typeface="Arial" panose="020B0604020202020204" pitchFamily="34" charset="0"/>
                        </a:rPr>
                        <a:t>$22.30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$44.60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$23.05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$45.35 </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E8E8E8"/>
                    </a:solidFill>
                  </a:tcPr>
                </a:tc>
                <a:extLst>
                  <a:ext uri="{0D108BD9-81ED-4DB2-BD59-A6C34878D82A}">
                    <a16:rowId xmlns:a16="http://schemas.microsoft.com/office/drawing/2014/main" val="1199929231"/>
                  </a:ext>
                </a:extLst>
              </a:tr>
              <a:tr h="154457">
                <a:tc>
                  <a:txBody>
                    <a:bodyPr/>
                    <a:lstStyle/>
                    <a:p>
                      <a:pPr algn="ctr" fontAlgn="ctr"/>
                      <a:r>
                        <a:rPr lang="en-US" sz="1000" b="0" i="0" u="none" strike="noStrike" dirty="0">
                          <a:solidFill>
                            <a:srgbClr val="000000"/>
                          </a:solidFill>
                          <a:effectLst/>
                          <a:latin typeface="Arial" panose="020B0604020202020204" pitchFamily="34" charset="0"/>
                        </a:rPr>
                        <a:t>60-64</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1000" b="0" i="0" u="none" strike="noStrike" dirty="0">
                          <a:solidFill>
                            <a:srgbClr val="000000"/>
                          </a:solidFill>
                          <a:effectLst/>
                          <a:latin typeface="Arial" panose="020B0604020202020204" pitchFamily="34" charset="0"/>
                        </a:rPr>
                        <a:t>$29.80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$59.60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$30.55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$60.35 </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243862575"/>
                  </a:ext>
                </a:extLst>
              </a:tr>
              <a:tr h="154457">
                <a:tc>
                  <a:txBody>
                    <a:bodyPr/>
                    <a:lstStyle/>
                    <a:p>
                      <a:pPr algn="ctr" fontAlgn="ctr"/>
                      <a:r>
                        <a:rPr lang="en-US" sz="1000" b="0" i="0" u="none" strike="noStrike" dirty="0">
                          <a:solidFill>
                            <a:srgbClr val="000000"/>
                          </a:solidFill>
                          <a:effectLst/>
                          <a:latin typeface="Arial" panose="020B0604020202020204" pitchFamily="34" charset="0"/>
                        </a:rPr>
                        <a:t>65-69</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$35.40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$70.80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dirty="0">
                          <a:solidFill>
                            <a:srgbClr val="000000"/>
                          </a:solidFill>
                          <a:effectLst/>
                          <a:latin typeface="Arial" panose="020B0604020202020204" pitchFamily="34" charset="0"/>
                        </a:rPr>
                        <a:t>$36.15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$71.55 </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E8E8E8"/>
                    </a:solidFill>
                  </a:tcPr>
                </a:tc>
                <a:extLst>
                  <a:ext uri="{0D108BD9-81ED-4DB2-BD59-A6C34878D82A}">
                    <a16:rowId xmlns:a16="http://schemas.microsoft.com/office/drawing/2014/main" val="529269841"/>
                  </a:ext>
                </a:extLst>
              </a:tr>
              <a:tr h="159783">
                <a:tc>
                  <a:txBody>
                    <a:bodyPr/>
                    <a:lstStyle/>
                    <a:p>
                      <a:pPr algn="ctr" fontAlgn="ctr"/>
                      <a:r>
                        <a:rPr lang="en-US" sz="1000" b="0" i="0" u="none" strike="noStrike">
                          <a:solidFill>
                            <a:srgbClr val="000000"/>
                          </a:solidFill>
                          <a:effectLst/>
                          <a:latin typeface="Arial" panose="020B0604020202020204" pitchFamily="34" charset="0"/>
                        </a:rPr>
                        <a:t>70+</a:t>
                      </a:r>
                    </a:p>
                  </a:txBody>
                  <a:tcPr marL="0" marR="0" marT="0" marB="0" anchor="ctr">
                    <a:lnL w="12700" cap="flat" cmpd="sng" algn="ctr">
                      <a:solidFill>
                        <a:srgbClr val="E9691F"/>
                      </a:solidFill>
                      <a:prstDash val="solid"/>
                      <a:round/>
                      <a:headEnd type="none" w="med" len="med"/>
                      <a:tailEnd type="none" w="med" len="med"/>
                    </a:lnL>
                    <a:lnR>
                      <a:noFill/>
                    </a:lnR>
                    <a:lnT>
                      <a:noFill/>
                    </a:lnT>
                    <a:lnB w="12700" cap="flat" cmpd="sng" algn="ctr">
                      <a:solidFill>
                        <a:srgbClr val="E9691F"/>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Arial" panose="020B0604020202020204" pitchFamily="34" charset="0"/>
                        </a:rPr>
                        <a:t>$44.10 </a:t>
                      </a:r>
                    </a:p>
                  </a:txBody>
                  <a:tcPr marL="0" marR="0" marT="0" marB="0" anchor="ctr">
                    <a:lnL>
                      <a:noFill/>
                    </a:lnL>
                    <a:lnR>
                      <a:noFill/>
                    </a:lnR>
                    <a:lnT>
                      <a:noFill/>
                    </a:lnT>
                    <a:lnB w="12700" cap="flat" cmpd="sng" algn="ctr">
                      <a:solidFill>
                        <a:srgbClr val="E9691F"/>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Arial" panose="020B0604020202020204" pitchFamily="34" charset="0"/>
                        </a:rPr>
                        <a:t>$88.20 </a:t>
                      </a:r>
                    </a:p>
                  </a:txBody>
                  <a:tcPr marL="0" marR="0" marT="0" marB="0" anchor="ctr">
                    <a:lnL>
                      <a:noFill/>
                    </a:lnL>
                    <a:lnR>
                      <a:noFill/>
                    </a:lnR>
                    <a:lnT>
                      <a:noFill/>
                    </a:lnT>
                    <a:lnB w="12700" cap="flat" cmpd="sng" algn="ctr">
                      <a:solidFill>
                        <a:srgbClr val="E9691F"/>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Arial" panose="020B0604020202020204" pitchFamily="34" charset="0"/>
                        </a:rPr>
                        <a:t>$44.85 </a:t>
                      </a:r>
                    </a:p>
                  </a:txBody>
                  <a:tcPr marL="0" marR="0" marT="0" marB="0" anchor="ctr">
                    <a:lnL>
                      <a:noFill/>
                    </a:lnL>
                    <a:lnR>
                      <a:noFill/>
                    </a:lnR>
                    <a:lnT>
                      <a:noFill/>
                    </a:lnT>
                    <a:lnB w="12700" cap="flat" cmpd="sng" algn="ctr">
                      <a:solidFill>
                        <a:srgbClr val="E9691F"/>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Arial" panose="020B0604020202020204" pitchFamily="34" charset="0"/>
                        </a:rPr>
                        <a:t>$88.95 </a:t>
                      </a:r>
                    </a:p>
                  </a:txBody>
                  <a:tcPr marL="0" marR="0" marT="0" marB="0" anchor="ctr">
                    <a:lnL>
                      <a:noFill/>
                    </a:lnL>
                    <a:lnR w="12700" cap="flat" cmpd="sng" algn="ctr">
                      <a:solidFill>
                        <a:srgbClr val="E9691F"/>
                      </a:solidFill>
                      <a:prstDash val="solid"/>
                      <a:round/>
                      <a:headEnd type="none" w="med" len="med"/>
                      <a:tailEnd type="none" w="med" len="med"/>
                    </a:lnR>
                    <a:lnT>
                      <a:noFill/>
                    </a:lnT>
                    <a:lnB w="12700" cap="flat" cmpd="sng" algn="ctr">
                      <a:solidFill>
                        <a:srgbClr val="E9691F"/>
                      </a:solidFill>
                      <a:prstDash val="solid"/>
                      <a:round/>
                      <a:headEnd type="none" w="med" len="med"/>
                      <a:tailEnd type="none" w="med" len="med"/>
                    </a:lnB>
                    <a:solidFill>
                      <a:srgbClr val="FFFFFF"/>
                    </a:solidFill>
                  </a:tcPr>
                </a:tc>
                <a:extLst>
                  <a:ext uri="{0D108BD9-81ED-4DB2-BD59-A6C34878D82A}">
                    <a16:rowId xmlns:a16="http://schemas.microsoft.com/office/drawing/2014/main" val="2203025258"/>
                  </a:ext>
                </a:extLst>
              </a:tr>
            </a:tbl>
          </a:graphicData>
        </a:graphic>
      </p:graphicFrame>
      <p:graphicFrame>
        <p:nvGraphicFramePr>
          <p:cNvPr id="28" name="Table 27">
            <a:extLst>
              <a:ext uri="{FF2B5EF4-FFF2-40B4-BE49-F238E27FC236}">
                <a16:creationId xmlns:a16="http://schemas.microsoft.com/office/drawing/2014/main" id="{86842A19-C11D-8E95-30FA-3889EB6DBB56}"/>
              </a:ext>
            </a:extLst>
          </p:cNvPr>
          <p:cNvGraphicFramePr>
            <a:graphicFrameLocks noGrp="1"/>
          </p:cNvGraphicFramePr>
          <p:nvPr>
            <p:extLst>
              <p:ext uri="{D42A27DB-BD31-4B8C-83A1-F6EECF244321}">
                <p14:modId xmlns:p14="http://schemas.microsoft.com/office/powerpoint/2010/main" val="1349049193"/>
              </p:ext>
            </p:extLst>
          </p:nvPr>
        </p:nvGraphicFramePr>
        <p:xfrm>
          <a:off x="2197894" y="6748125"/>
          <a:ext cx="3376612" cy="2585275"/>
        </p:xfrm>
        <a:graphic>
          <a:graphicData uri="http://schemas.openxmlformats.org/drawingml/2006/table">
            <a:tbl>
              <a:tblPr/>
              <a:tblGrid>
                <a:gridCol w="989483">
                  <a:extLst>
                    <a:ext uri="{9D8B030D-6E8A-4147-A177-3AD203B41FA5}">
                      <a16:colId xmlns:a16="http://schemas.microsoft.com/office/drawing/2014/main" val="71118803"/>
                    </a:ext>
                  </a:extLst>
                </a:gridCol>
                <a:gridCol w="606059">
                  <a:extLst>
                    <a:ext uri="{9D8B030D-6E8A-4147-A177-3AD203B41FA5}">
                      <a16:colId xmlns:a16="http://schemas.microsoft.com/office/drawing/2014/main" val="4062401528"/>
                    </a:ext>
                  </a:extLst>
                </a:gridCol>
                <a:gridCol w="593690">
                  <a:extLst>
                    <a:ext uri="{9D8B030D-6E8A-4147-A177-3AD203B41FA5}">
                      <a16:colId xmlns:a16="http://schemas.microsoft.com/office/drawing/2014/main" val="94641517"/>
                    </a:ext>
                  </a:extLst>
                </a:gridCol>
                <a:gridCol w="593690">
                  <a:extLst>
                    <a:ext uri="{9D8B030D-6E8A-4147-A177-3AD203B41FA5}">
                      <a16:colId xmlns:a16="http://schemas.microsoft.com/office/drawing/2014/main" val="2802027585"/>
                    </a:ext>
                  </a:extLst>
                </a:gridCol>
                <a:gridCol w="593690">
                  <a:extLst>
                    <a:ext uri="{9D8B030D-6E8A-4147-A177-3AD203B41FA5}">
                      <a16:colId xmlns:a16="http://schemas.microsoft.com/office/drawing/2014/main" val="2833614663"/>
                    </a:ext>
                  </a:extLst>
                </a:gridCol>
              </a:tblGrid>
              <a:tr h="312807">
                <a:tc gridSpan="5">
                  <a:txBody>
                    <a:bodyPr/>
                    <a:lstStyle/>
                    <a:p>
                      <a:pPr algn="ctr" fontAlgn="ctr"/>
                      <a:r>
                        <a:rPr lang="en-US" sz="1000" b="1" i="0" u="none" strike="noStrike" dirty="0">
                          <a:solidFill>
                            <a:srgbClr val="FFFFFF"/>
                          </a:solidFill>
                          <a:effectLst/>
                          <a:latin typeface="Arial" panose="020B0604020202020204" pitchFamily="34" charset="0"/>
                        </a:rPr>
                        <a:t>Employee: $30,000 - 24 Deduction Rates</a:t>
                      </a:r>
                    </a:p>
                  </a:txBody>
                  <a:tcPr marL="0" marR="0" marT="0" marB="0" anchor="ctr">
                    <a:lnL w="12700" cap="flat" cmpd="sng" algn="ctr">
                      <a:solidFill>
                        <a:srgbClr val="E9691F"/>
                      </a:solidFill>
                      <a:prstDash val="solid"/>
                      <a:round/>
                      <a:headEnd type="none" w="med" len="med"/>
                      <a:tailEnd type="none" w="med" len="med"/>
                    </a:lnL>
                    <a:lnR w="12700" cap="flat" cmpd="sng" algn="ctr">
                      <a:solidFill>
                        <a:srgbClr val="E9691F"/>
                      </a:solidFill>
                      <a:prstDash val="solid"/>
                      <a:round/>
                      <a:headEnd type="none" w="med" len="med"/>
                      <a:tailEnd type="none" w="med" len="med"/>
                    </a:lnR>
                    <a:lnT>
                      <a:noFill/>
                    </a:lnT>
                    <a:lnB>
                      <a:noFill/>
                    </a:lnB>
                    <a:solidFill>
                      <a:srgbClr val="D7542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85343485"/>
                  </a:ext>
                </a:extLst>
              </a:tr>
              <a:tr h="138868">
                <a:tc gridSpan="5">
                  <a:txBody>
                    <a:bodyPr/>
                    <a:lstStyle/>
                    <a:p>
                      <a:pPr algn="ctr" fontAlgn="ctr"/>
                      <a:r>
                        <a:rPr lang="en-US" sz="800" b="1" i="0" u="none" strike="noStrike" dirty="0">
                          <a:solidFill>
                            <a:srgbClr val="FFFFFF"/>
                          </a:solidFill>
                          <a:effectLst/>
                          <a:latin typeface="Arial" panose="020B0604020202020204" pitchFamily="34" charset="0"/>
                        </a:rPr>
                        <a:t>Spouse: $30,000     Child(ren): $15,000</a:t>
                      </a:r>
                    </a:p>
                  </a:txBody>
                  <a:tcPr marL="0" marR="0" marT="0" marB="0" anchor="ctr">
                    <a:lnL w="12700" cap="flat" cmpd="sng" algn="ctr">
                      <a:solidFill>
                        <a:srgbClr val="E9691F"/>
                      </a:solidFill>
                      <a:prstDash val="solid"/>
                      <a:round/>
                      <a:headEnd type="none" w="med" len="med"/>
                      <a:tailEnd type="none" w="med" len="med"/>
                    </a:lnL>
                    <a:lnR w="12700" cap="flat" cmpd="sng" algn="ctr">
                      <a:solidFill>
                        <a:srgbClr val="E9691F"/>
                      </a:solidFill>
                      <a:prstDash val="solid"/>
                      <a:round/>
                      <a:headEnd type="none" w="med" len="med"/>
                      <a:tailEnd type="none" w="med" len="med"/>
                    </a:lnR>
                    <a:lnT>
                      <a:noFill/>
                    </a:lnT>
                    <a:lnB>
                      <a:noFill/>
                    </a:lnB>
                    <a:solidFill>
                      <a:srgbClr val="D7542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9609966"/>
                  </a:ext>
                </a:extLst>
              </a:tr>
              <a:tr h="147442">
                <a:tc gridSpan="5">
                  <a:txBody>
                    <a:bodyPr/>
                    <a:lstStyle/>
                    <a:p>
                      <a:pPr algn="ctr" fontAlgn="ctr"/>
                      <a:r>
                        <a:rPr lang="en-US" sz="1000" b="1" i="0" u="none" strike="noStrike" dirty="0">
                          <a:solidFill>
                            <a:srgbClr val="FFFFFF"/>
                          </a:solidFill>
                          <a:effectLst/>
                          <a:latin typeface="Arial" panose="020B0604020202020204" pitchFamily="34" charset="0"/>
                        </a:rPr>
                        <a:t>Includes Wellness Benefit Rider</a:t>
                      </a:r>
                    </a:p>
                  </a:txBody>
                  <a:tcPr marL="0" marR="0" marT="0" marB="0" anchor="ctr">
                    <a:lnL w="12700" cap="flat" cmpd="sng" algn="ctr">
                      <a:solidFill>
                        <a:srgbClr val="E9691F"/>
                      </a:solidFill>
                      <a:prstDash val="solid"/>
                      <a:round/>
                      <a:headEnd type="none" w="med" len="med"/>
                      <a:tailEnd type="none" w="med" len="med"/>
                    </a:lnL>
                    <a:lnR w="12700" cap="flat" cmpd="sng" algn="ctr">
                      <a:solidFill>
                        <a:srgbClr val="E9691F"/>
                      </a:solidFill>
                      <a:prstDash val="solid"/>
                      <a:round/>
                      <a:headEnd type="none" w="med" len="med"/>
                      <a:tailEnd type="none" w="med" len="med"/>
                    </a:lnR>
                    <a:lnT>
                      <a:noFill/>
                    </a:lnT>
                    <a:lnB>
                      <a:noFill/>
                    </a:lnB>
                    <a:solidFill>
                      <a:srgbClr val="D7542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63105000"/>
                  </a:ext>
                </a:extLst>
              </a:tr>
              <a:tr h="147442">
                <a:tc gridSpan="5">
                  <a:txBody>
                    <a:bodyPr/>
                    <a:lstStyle/>
                    <a:p>
                      <a:pPr algn="ctr" fontAlgn="ctr"/>
                      <a:r>
                        <a:rPr lang="en-US" sz="1000" b="1" i="0" u="none" strike="noStrike" dirty="0">
                          <a:solidFill>
                            <a:srgbClr val="FFFFFF"/>
                          </a:solidFill>
                          <a:effectLst/>
                          <a:latin typeface="Arial" panose="020B0604020202020204" pitchFamily="34" charset="0"/>
                        </a:rPr>
                        <a:t> </a:t>
                      </a:r>
                    </a:p>
                  </a:txBody>
                  <a:tcPr marL="0" marR="0" marT="0" marB="0" anchor="ctr">
                    <a:lnL w="12700" cap="flat" cmpd="sng" algn="ctr">
                      <a:solidFill>
                        <a:srgbClr val="E9691F"/>
                      </a:solidFill>
                      <a:prstDash val="solid"/>
                      <a:round/>
                      <a:headEnd type="none" w="med" len="med"/>
                      <a:tailEnd type="none" w="med" len="med"/>
                    </a:lnL>
                    <a:lnR w="12700" cap="flat" cmpd="sng" algn="ctr">
                      <a:solidFill>
                        <a:srgbClr val="E9691F"/>
                      </a:solidFill>
                      <a:prstDash val="solid"/>
                      <a:round/>
                      <a:headEnd type="none" w="med" len="med"/>
                      <a:tailEnd type="none" w="med" len="med"/>
                    </a:lnR>
                    <a:lnT>
                      <a:noFill/>
                    </a:lnT>
                    <a:lnB>
                      <a:noFill/>
                    </a:lnB>
                    <a:solidFill>
                      <a:srgbClr val="F58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31497892"/>
                  </a:ext>
                </a:extLst>
              </a:tr>
              <a:tr h="147442">
                <a:tc>
                  <a:txBody>
                    <a:bodyPr/>
                    <a:lstStyle/>
                    <a:p>
                      <a:pPr algn="ctr" fontAlgn="ctr"/>
                      <a:r>
                        <a:rPr lang="en-US" sz="1000" b="1" i="0" u="none" strike="noStrike">
                          <a:solidFill>
                            <a:srgbClr val="FFFFFF"/>
                          </a:solidFill>
                          <a:effectLst/>
                          <a:latin typeface="Arial" panose="020B0604020202020204" pitchFamily="34" charset="0"/>
                        </a:rPr>
                        <a:t>Attained Age</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F58000"/>
                    </a:solidFill>
                  </a:tcPr>
                </a:tc>
                <a:tc>
                  <a:txBody>
                    <a:bodyPr/>
                    <a:lstStyle/>
                    <a:p>
                      <a:pPr algn="ctr" fontAlgn="ctr"/>
                      <a:r>
                        <a:rPr lang="en-US" sz="1000" b="1" i="0" u="none" strike="noStrike" dirty="0">
                          <a:solidFill>
                            <a:srgbClr val="FFFFFF"/>
                          </a:solidFill>
                          <a:effectLst/>
                          <a:latin typeface="Arial" panose="020B0604020202020204" pitchFamily="34" charset="0"/>
                        </a:rPr>
                        <a:t>EE Only</a:t>
                      </a:r>
                    </a:p>
                  </a:txBody>
                  <a:tcPr marL="0" marR="0" marT="0" marB="0" anchor="ctr">
                    <a:lnL>
                      <a:noFill/>
                    </a:lnL>
                    <a:lnR>
                      <a:noFill/>
                    </a:lnR>
                    <a:lnT>
                      <a:noFill/>
                    </a:lnT>
                    <a:lnB>
                      <a:noFill/>
                    </a:lnB>
                    <a:solidFill>
                      <a:srgbClr val="F58000"/>
                    </a:solidFill>
                  </a:tcPr>
                </a:tc>
                <a:tc>
                  <a:txBody>
                    <a:bodyPr/>
                    <a:lstStyle/>
                    <a:p>
                      <a:pPr algn="ctr" fontAlgn="ctr"/>
                      <a:r>
                        <a:rPr lang="en-US" sz="1000" b="1" i="0" u="none" strike="noStrike">
                          <a:solidFill>
                            <a:srgbClr val="FFFFFF"/>
                          </a:solidFill>
                          <a:effectLst/>
                          <a:latin typeface="Arial" panose="020B0604020202020204" pitchFamily="34" charset="0"/>
                        </a:rPr>
                        <a:t>EE+SP</a:t>
                      </a:r>
                    </a:p>
                  </a:txBody>
                  <a:tcPr marL="0" marR="0" marT="0" marB="0" anchor="ctr">
                    <a:lnL>
                      <a:noFill/>
                    </a:lnL>
                    <a:lnR>
                      <a:noFill/>
                    </a:lnR>
                    <a:lnT>
                      <a:noFill/>
                    </a:lnT>
                    <a:lnB>
                      <a:noFill/>
                    </a:lnB>
                    <a:solidFill>
                      <a:srgbClr val="F58000"/>
                    </a:solidFill>
                  </a:tcPr>
                </a:tc>
                <a:tc>
                  <a:txBody>
                    <a:bodyPr/>
                    <a:lstStyle/>
                    <a:p>
                      <a:pPr algn="ctr" fontAlgn="ctr"/>
                      <a:r>
                        <a:rPr lang="en-US" sz="1000" b="1" i="0" u="none" strike="noStrike">
                          <a:solidFill>
                            <a:srgbClr val="FFFFFF"/>
                          </a:solidFill>
                          <a:effectLst/>
                          <a:latin typeface="Arial" panose="020B0604020202020204" pitchFamily="34" charset="0"/>
                        </a:rPr>
                        <a:t>EE+CH</a:t>
                      </a:r>
                    </a:p>
                  </a:txBody>
                  <a:tcPr marL="0" marR="0" marT="0" marB="0" anchor="ctr">
                    <a:lnL>
                      <a:noFill/>
                    </a:lnL>
                    <a:lnR>
                      <a:noFill/>
                    </a:lnR>
                    <a:lnT>
                      <a:noFill/>
                    </a:lnT>
                    <a:lnB>
                      <a:noFill/>
                    </a:lnB>
                    <a:solidFill>
                      <a:srgbClr val="F58000"/>
                    </a:solidFill>
                  </a:tcPr>
                </a:tc>
                <a:tc>
                  <a:txBody>
                    <a:bodyPr/>
                    <a:lstStyle/>
                    <a:p>
                      <a:pPr algn="ctr" fontAlgn="ctr"/>
                      <a:r>
                        <a:rPr lang="en-US" sz="1000" b="1" i="0" u="none" strike="noStrike">
                          <a:solidFill>
                            <a:srgbClr val="FFFFFF"/>
                          </a:solidFill>
                          <a:effectLst/>
                          <a:latin typeface="Arial" panose="020B0604020202020204" pitchFamily="34" charset="0"/>
                        </a:rPr>
                        <a:t>Family</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F58000"/>
                    </a:solidFill>
                  </a:tcPr>
                </a:tc>
                <a:extLst>
                  <a:ext uri="{0D108BD9-81ED-4DB2-BD59-A6C34878D82A}">
                    <a16:rowId xmlns:a16="http://schemas.microsoft.com/office/drawing/2014/main" val="1703152210"/>
                  </a:ext>
                </a:extLst>
              </a:tr>
              <a:tr h="147442">
                <a:tc>
                  <a:txBody>
                    <a:bodyPr/>
                    <a:lstStyle/>
                    <a:p>
                      <a:pPr algn="ctr" fontAlgn="ctr"/>
                      <a:r>
                        <a:rPr lang="en-US" sz="1000" b="0" i="0" u="none" strike="noStrike" dirty="0">
                          <a:solidFill>
                            <a:srgbClr val="000000"/>
                          </a:solidFill>
                          <a:effectLst/>
                          <a:latin typeface="Arial" panose="020B0604020202020204" pitchFamily="34" charset="0"/>
                        </a:rPr>
                        <a:t>Under 25</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1000" b="0" i="0" u="none" strike="noStrike" dirty="0">
                          <a:solidFill>
                            <a:srgbClr val="000000"/>
                          </a:solidFill>
                          <a:effectLst/>
                          <a:latin typeface="Arial" panose="020B0604020202020204" pitchFamily="34" charset="0"/>
                        </a:rPr>
                        <a:t>$3.15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$6.30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$4.28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$7.43 </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153098748"/>
                  </a:ext>
                </a:extLst>
              </a:tr>
              <a:tr h="147442">
                <a:tc>
                  <a:txBody>
                    <a:bodyPr/>
                    <a:lstStyle/>
                    <a:p>
                      <a:pPr algn="ctr" fontAlgn="ctr"/>
                      <a:r>
                        <a:rPr lang="en-US" sz="1000" b="0" i="0" u="none" strike="noStrike" dirty="0">
                          <a:solidFill>
                            <a:srgbClr val="000000"/>
                          </a:solidFill>
                          <a:effectLst/>
                          <a:latin typeface="Arial" panose="020B0604020202020204" pitchFamily="34" charset="0"/>
                        </a:rPr>
                        <a:t>25-29</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E8E8E8"/>
                    </a:solidFill>
                  </a:tcPr>
                </a:tc>
                <a:tc>
                  <a:txBody>
                    <a:bodyPr/>
                    <a:lstStyle/>
                    <a:p>
                      <a:pPr algn="ctr" fontAlgn="ctr"/>
                      <a:r>
                        <a:rPr lang="en-US" sz="1000" b="0" i="0" u="none" strike="noStrike" dirty="0">
                          <a:solidFill>
                            <a:srgbClr val="000000"/>
                          </a:solidFill>
                          <a:effectLst/>
                          <a:latin typeface="Arial" panose="020B0604020202020204" pitchFamily="34" charset="0"/>
                        </a:rPr>
                        <a:t>$3.45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$6.90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$4.58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$8.03 </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E8E8E8"/>
                    </a:solidFill>
                  </a:tcPr>
                </a:tc>
                <a:extLst>
                  <a:ext uri="{0D108BD9-81ED-4DB2-BD59-A6C34878D82A}">
                    <a16:rowId xmlns:a16="http://schemas.microsoft.com/office/drawing/2014/main" val="1553824141"/>
                  </a:ext>
                </a:extLst>
              </a:tr>
              <a:tr h="147442">
                <a:tc>
                  <a:txBody>
                    <a:bodyPr/>
                    <a:lstStyle/>
                    <a:p>
                      <a:pPr algn="ctr" fontAlgn="ctr"/>
                      <a:r>
                        <a:rPr lang="en-US" sz="1000" b="0" i="0" u="none" strike="noStrike" dirty="0">
                          <a:solidFill>
                            <a:srgbClr val="000000"/>
                          </a:solidFill>
                          <a:effectLst/>
                          <a:latin typeface="Arial" panose="020B0604020202020204" pitchFamily="34" charset="0"/>
                        </a:rPr>
                        <a:t>30-34</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1000" b="0" i="0" u="none" strike="noStrike" dirty="0">
                          <a:solidFill>
                            <a:srgbClr val="000000"/>
                          </a:solidFill>
                          <a:effectLst/>
                          <a:latin typeface="Arial" panose="020B0604020202020204" pitchFamily="34" charset="0"/>
                        </a:rPr>
                        <a:t>$4.80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$9.60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$5.93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$10.73 </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207194376"/>
                  </a:ext>
                </a:extLst>
              </a:tr>
              <a:tr h="147442">
                <a:tc>
                  <a:txBody>
                    <a:bodyPr/>
                    <a:lstStyle/>
                    <a:p>
                      <a:pPr algn="ctr" fontAlgn="ctr"/>
                      <a:r>
                        <a:rPr lang="en-US" sz="1000" b="0" i="0" u="none" strike="noStrike" dirty="0">
                          <a:solidFill>
                            <a:srgbClr val="000000"/>
                          </a:solidFill>
                          <a:effectLst/>
                          <a:latin typeface="Arial" panose="020B0604020202020204" pitchFamily="34" charset="0"/>
                        </a:rPr>
                        <a:t>35-39</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E8E8E8"/>
                    </a:solidFill>
                  </a:tcPr>
                </a:tc>
                <a:tc>
                  <a:txBody>
                    <a:bodyPr/>
                    <a:lstStyle/>
                    <a:p>
                      <a:pPr algn="ctr" fontAlgn="ctr"/>
                      <a:r>
                        <a:rPr lang="en-US" sz="1000" b="0" i="0" u="none" strike="noStrike" dirty="0">
                          <a:solidFill>
                            <a:srgbClr val="000000"/>
                          </a:solidFill>
                          <a:effectLst/>
                          <a:latin typeface="Arial" panose="020B0604020202020204" pitchFamily="34" charset="0"/>
                        </a:rPr>
                        <a:t>$6.75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$13.50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$7.88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$14.63 </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E8E8E8"/>
                    </a:solidFill>
                  </a:tcPr>
                </a:tc>
                <a:extLst>
                  <a:ext uri="{0D108BD9-81ED-4DB2-BD59-A6C34878D82A}">
                    <a16:rowId xmlns:a16="http://schemas.microsoft.com/office/drawing/2014/main" val="2194911723"/>
                  </a:ext>
                </a:extLst>
              </a:tr>
              <a:tr h="147442">
                <a:tc>
                  <a:txBody>
                    <a:bodyPr/>
                    <a:lstStyle/>
                    <a:p>
                      <a:pPr algn="ctr" fontAlgn="ctr"/>
                      <a:r>
                        <a:rPr lang="en-US" sz="1000" b="0" i="0" u="none" strike="noStrike" dirty="0">
                          <a:solidFill>
                            <a:srgbClr val="000000"/>
                          </a:solidFill>
                          <a:effectLst/>
                          <a:latin typeface="Arial" panose="020B0604020202020204" pitchFamily="34" charset="0"/>
                        </a:rPr>
                        <a:t>40-44</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1000" b="0" i="0" u="none" strike="noStrike" dirty="0">
                          <a:solidFill>
                            <a:srgbClr val="000000"/>
                          </a:solidFill>
                          <a:effectLst/>
                          <a:latin typeface="Arial" panose="020B0604020202020204" pitchFamily="34" charset="0"/>
                        </a:rPr>
                        <a:t>$9.90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$19.80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$11.03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$20.93 </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536262539"/>
                  </a:ext>
                </a:extLst>
              </a:tr>
              <a:tr h="147442">
                <a:tc>
                  <a:txBody>
                    <a:bodyPr/>
                    <a:lstStyle/>
                    <a:p>
                      <a:pPr algn="ctr" fontAlgn="ctr"/>
                      <a:r>
                        <a:rPr lang="en-US" sz="1000" b="0" i="0" u="none" strike="noStrike" dirty="0">
                          <a:solidFill>
                            <a:srgbClr val="000000"/>
                          </a:solidFill>
                          <a:effectLst/>
                          <a:latin typeface="Arial" panose="020B0604020202020204" pitchFamily="34" charset="0"/>
                        </a:rPr>
                        <a:t>45-49</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E8E8E8"/>
                    </a:solidFill>
                  </a:tcPr>
                </a:tc>
                <a:tc>
                  <a:txBody>
                    <a:bodyPr/>
                    <a:lstStyle/>
                    <a:p>
                      <a:pPr algn="ctr" fontAlgn="ctr"/>
                      <a:r>
                        <a:rPr lang="en-US" sz="1000" b="0" i="0" u="none" strike="noStrike" dirty="0">
                          <a:solidFill>
                            <a:srgbClr val="000000"/>
                          </a:solidFill>
                          <a:effectLst/>
                          <a:latin typeface="Arial" panose="020B0604020202020204" pitchFamily="34" charset="0"/>
                        </a:rPr>
                        <a:t>$15.30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dirty="0">
                          <a:solidFill>
                            <a:srgbClr val="000000"/>
                          </a:solidFill>
                          <a:effectLst/>
                          <a:latin typeface="Arial" panose="020B0604020202020204" pitchFamily="34" charset="0"/>
                        </a:rPr>
                        <a:t>$30.60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$16.43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$31.73 </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E8E8E8"/>
                    </a:solidFill>
                  </a:tcPr>
                </a:tc>
                <a:extLst>
                  <a:ext uri="{0D108BD9-81ED-4DB2-BD59-A6C34878D82A}">
                    <a16:rowId xmlns:a16="http://schemas.microsoft.com/office/drawing/2014/main" val="1799046645"/>
                  </a:ext>
                </a:extLst>
              </a:tr>
              <a:tr h="147442">
                <a:tc>
                  <a:txBody>
                    <a:bodyPr/>
                    <a:lstStyle/>
                    <a:p>
                      <a:pPr algn="ctr" fontAlgn="ctr"/>
                      <a:r>
                        <a:rPr lang="en-US" sz="1000" b="0" i="0" u="none" strike="noStrike" dirty="0">
                          <a:solidFill>
                            <a:srgbClr val="000000"/>
                          </a:solidFill>
                          <a:effectLst/>
                          <a:latin typeface="Arial" panose="020B0604020202020204" pitchFamily="34" charset="0"/>
                        </a:rPr>
                        <a:t>50-54</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1000" b="0" i="0" u="none" strike="noStrike" dirty="0">
                          <a:solidFill>
                            <a:srgbClr val="000000"/>
                          </a:solidFill>
                          <a:effectLst/>
                          <a:latin typeface="Arial" panose="020B0604020202020204" pitchFamily="34" charset="0"/>
                        </a:rPr>
                        <a:t>$23.25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$46.50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$24.38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$47.63 </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241983811"/>
                  </a:ext>
                </a:extLst>
              </a:tr>
              <a:tr h="147442">
                <a:tc>
                  <a:txBody>
                    <a:bodyPr/>
                    <a:lstStyle/>
                    <a:p>
                      <a:pPr algn="ctr" fontAlgn="ctr"/>
                      <a:r>
                        <a:rPr lang="en-US" sz="1000" b="0" i="0" u="none" strike="noStrike">
                          <a:solidFill>
                            <a:srgbClr val="000000"/>
                          </a:solidFill>
                          <a:effectLst/>
                          <a:latin typeface="Arial" panose="020B0604020202020204" pitchFamily="34" charset="0"/>
                        </a:rPr>
                        <a:t>55-59</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E8E8E8"/>
                    </a:solidFill>
                  </a:tcPr>
                </a:tc>
                <a:tc>
                  <a:txBody>
                    <a:bodyPr/>
                    <a:lstStyle/>
                    <a:p>
                      <a:pPr algn="ctr" fontAlgn="ctr"/>
                      <a:r>
                        <a:rPr lang="en-US" sz="1000" b="0" i="0" u="none" strike="noStrike" dirty="0">
                          <a:solidFill>
                            <a:srgbClr val="000000"/>
                          </a:solidFill>
                          <a:effectLst/>
                          <a:latin typeface="Arial" panose="020B0604020202020204" pitchFamily="34" charset="0"/>
                        </a:rPr>
                        <a:t>$33.45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dirty="0">
                          <a:solidFill>
                            <a:srgbClr val="000000"/>
                          </a:solidFill>
                          <a:effectLst/>
                          <a:latin typeface="Arial" panose="020B0604020202020204" pitchFamily="34" charset="0"/>
                        </a:rPr>
                        <a:t>$66.90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dirty="0">
                          <a:solidFill>
                            <a:srgbClr val="000000"/>
                          </a:solidFill>
                          <a:effectLst/>
                          <a:latin typeface="Arial" panose="020B0604020202020204" pitchFamily="34" charset="0"/>
                        </a:rPr>
                        <a:t>$34.58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a:solidFill>
                            <a:srgbClr val="000000"/>
                          </a:solidFill>
                          <a:effectLst/>
                          <a:latin typeface="Arial" panose="020B0604020202020204" pitchFamily="34" charset="0"/>
                        </a:rPr>
                        <a:t>$68.03 </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E8E8E8"/>
                    </a:solidFill>
                  </a:tcPr>
                </a:tc>
                <a:extLst>
                  <a:ext uri="{0D108BD9-81ED-4DB2-BD59-A6C34878D82A}">
                    <a16:rowId xmlns:a16="http://schemas.microsoft.com/office/drawing/2014/main" val="1559304050"/>
                  </a:ext>
                </a:extLst>
              </a:tr>
              <a:tr h="147442">
                <a:tc>
                  <a:txBody>
                    <a:bodyPr/>
                    <a:lstStyle/>
                    <a:p>
                      <a:pPr algn="ctr" fontAlgn="ctr"/>
                      <a:r>
                        <a:rPr lang="en-US" sz="1000" b="0" i="0" u="none" strike="noStrike" dirty="0">
                          <a:solidFill>
                            <a:srgbClr val="000000"/>
                          </a:solidFill>
                          <a:effectLst/>
                          <a:latin typeface="Arial" panose="020B0604020202020204" pitchFamily="34" charset="0"/>
                        </a:rPr>
                        <a:t>60-64</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1000" b="0" i="0" u="none" strike="noStrike" dirty="0">
                          <a:solidFill>
                            <a:srgbClr val="000000"/>
                          </a:solidFill>
                          <a:effectLst/>
                          <a:latin typeface="Arial" panose="020B0604020202020204" pitchFamily="34" charset="0"/>
                        </a:rPr>
                        <a:t>$44.70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$89.40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$45.83 </a:t>
                      </a:r>
                    </a:p>
                  </a:txBody>
                  <a:tcPr marL="0" marR="0" marT="0" marB="0" anchor="ctr">
                    <a:lnL>
                      <a:noFill/>
                    </a:lnL>
                    <a:lnR>
                      <a:noFill/>
                    </a:lnR>
                    <a:lnT>
                      <a:noFill/>
                    </a:lnT>
                    <a:lnB>
                      <a:noFill/>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$90.53 </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87487986"/>
                  </a:ext>
                </a:extLst>
              </a:tr>
              <a:tr h="147442">
                <a:tc>
                  <a:txBody>
                    <a:bodyPr/>
                    <a:lstStyle/>
                    <a:p>
                      <a:pPr algn="ctr" fontAlgn="ctr"/>
                      <a:r>
                        <a:rPr lang="en-US" sz="1000" b="0" i="0" u="none" strike="noStrike" dirty="0">
                          <a:solidFill>
                            <a:srgbClr val="000000"/>
                          </a:solidFill>
                          <a:effectLst/>
                          <a:latin typeface="Arial" panose="020B0604020202020204" pitchFamily="34" charset="0"/>
                        </a:rPr>
                        <a:t>65-69</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E8E8E8"/>
                    </a:solidFill>
                  </a:tcPr>
                </a:tc>
                <a:tc>
                  <a:txBody>
                    <a:bodyPr/>
                    <a:lstStyle/>
                    <a:p>
                      <a:pPr algn="ctr" fontAlgn="ctr"/>
                      <a:r>
                        <a:rPr lang="en-US" sz="1000" b="0" i="0" u="none" strike="noStrike" dirty="0">
                          <a:solidFill>
                            <a:srgbClr val="000000"/>
                          </a:solidFill>
                          <a:effectLst/>
                          <a:latin typeface="Arial" panose="020B0604020202020204" pitchFamily="34" charset="0"/>
                        </a:rPr>
                        <a:t>$53.10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dirty="0">
                          <a:solidFill>
                            <a:srgbClr val="000000"/>
                          </a:solidFill>
                          <a:effectLst/>
                          <a:latin typeface="Arial" panose="020B0604020202020204" pitchFamily="34" charset="0"/>
                        </a:rPr>
                        <a:t>$106.20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dirty="0">
                          <a:solidFill>
                            <a:srgbClr val="000000"/>
                          </a:solidFill>
                          <a:effectLst/>
                          <a:latin typeface="Arial" panose="020B0604020202020204" pitchFamily="34" charset="0"/>
                        </a:rPr>
                        <a:t>$54.23 </a:t>
                      </a:r>
                    </a:p>
                  </a:txBody>
                  <a:tcPr marL="0" marR="0" marT="0" marB="0" anchor="ctr">
                    <a:lnL>
                      <a:noFill/>
                    </a:lnL>
                    <a:lnR>
                      <a:noFill/>
                    </a:lnR>
                    <a:lnT>
                      <a:noFill/>
                    </a:lnT>
                    <a:lnB>
                      <a:noFill/>
                    </a:lnB>
                    <a:solidFill>
                      <a:srgbClr val="E8E8E8"/>
                    </a:solidFill>
                  </a:tcPr>
                </a:tc>
                <a:tc>
                  <a:txBody>
                    <a:bodyPr/>
                    <a:lstStyle/>
                    <a:p>
                      <a:pPr algn="ctr" fontAlgn="ctr"/>
                      <a:r>
                        <a:rPr lang="en-US" sz="1000" b="0" i="0" u="none" strike="noStrike" dirty="0">
                          <a:solidFill>
                            <a:srgbClr val="000000"/>
                          </a:solidFill>
                          <a:effectLst/>
                          <a:latin typeface="Arial" panose="020B0604020202020204" pitchFamily="34" charset="0"/>
                        </a:rPr>
                        <a:t>$107.33 </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E8E8E8"/>
                    </a:solidFill>
                  </a:tcPr>
                </a:tc>
                <a:extLst>
                  <a:ext uri="{0D108BD9-81ED-4DB2-BD59-A6C34878D82A}">
                    <a16:rowId xmlns:a16="http://schemas.microsoft.com/office/drawing/2014/main" val="4002960851"/>
                  </a:ext>
                </a:extLst>
              </a:tr>
              <a:tr h="147442">
                <a:tc>
                  <a:txBody>
                    <a:bodyPr/>
                    <a:lstStyle/>
                    <a:p>
                      <a:pPr algn="ctr" fontAlgn="ctr"/>
                      <a:r>
                        <a:rPr lang="en-US" sz="1000" b="0" i="0" u="none" strike="noStrike" dirty="0">
                          <a:solidFill>
                            <a:srgbClr val="000000"/>
                          </a:solidFill>
                          <a:effectLst/>
                          <a:latin typeface="Arial" panose="020B0604020202020204" pitchFamily="34" charset="0"/>
                        </a:rPr>
                        <a:t>70+</a:t>
                      </a:r>
                    </a:p>
                  </a:txBody>
                  <a:tcPr marL="0" marR="0" marT="0" marB="0" anchor="ctr">
                    <a:lnL w="12700" cap="flat" cmpd="sng" algn="ctr">
                      <a:solidFill>
                        <a:srgbClr val="E9691F"/>
                      </a:solidFill>
                      <a:prstDash val="solid"/>
                      <a:round/>
                      <a:headEnd type="none" w="med" len="med"/>
                      <a:tailEnd type="none" w="med" len="med"/>
                    </a:lnL>
                    <a:lnR>
                      <a:noFill/>
                    </a:lnR>
                    <a:lnT>
                      <a:noFill/>
                    </a:lnT>
                    <a:lnB w="12700" cap="flat" cmpd="sng" algn="ctr">
                      <a:solidFill>
                        <a:srgbClr val="E9691F"/>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Arial" panose="020B0604020202020204" pitchFamily="34" charset="0"/>
                        </a:rPr>
                        <a:t>$66.15 </a:t>
                      </a:r>
                    </a:p>
                  </a:txBody>
                  <a:tcPr marL="0" marR="0" marT="0" marB="0" anchor="ctr">
                    <a:lnL>
                      <a:noFill/>
                    </a:lnL>
                    <a:lnR>
                      <a:noFill/>
                    </a:lnR>
                    <a:lnT>
                      <a:noFill/>
                    </a:lnT>
                    <a:lnB w="12700" cap="flat" cmpd="sng" algn="ctr">
                      <a:solidFill>
                        <a:srgbClr val="E9691F"/>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Arial" panose="020B0604020202020204" pitchFamily="34" charset="0"/>
                        </a:rPr>
                        <a:t>$132.30 </a:t>
                      </a:r>
                    </a:p>
                  </a:txBody>
                  <a:tcPr marL="0" marR="0" marT="0" marB="0" anchor="ctr">
                    <a:lnL>
                      <a:noFill/>
                    </a:lnL>
                    <a:lnR>
                      <a:noFill/>
                    </a:lnR>
                    <a:lnT>
                      <a:noFill/>
                    </a:lnT>
                    <a:lnB w="12700" cap="flat" cmpd="sng" algn="ctr">
                      <a:solidFill>
                        <a:srgbClr val="E9691F"/>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Arial" panose="020B0604020202020204" pitchFamily="34" charset="0"/>
                        </a:rPr>
                        <a:t>$67.28 </a:t>
                      </a:r>
                    </a:p>
                  </a:txBody>
                  <a:tcPr marL="0" marR="0" marT="0" marB="0" anchor="ctr">
                    <a:lnL>
                      <a:noFill/>
                    </a:lnL>
                    <a:lnR>
                      <a:noFill/>
                    </a:lnR>
                    <a:lnT>
                      <a:noFill/>
                    </a:lnT>
                    <a:lnB w="12700" cap="flat" cmpd="sng" algn="ctr">
                      <a:solidFill>
                        <a:srgbClr val="E9691F"/>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Arial" panose="020B0604020202020204" pitchFamily="34" charset="0"/>
                        </a:rPr>
                        <a:t>$133.43 </a:t>
                      </a:r>
                    </a:p>
                  </a:txBody>
                  <a:tcPr marL="0" marR="0" marT="0" marB="0" anchor="ctr">
                    <a:lnL>
                      <a:noFill/>
                    </a:lnL>
                    <a:lnR w="12700" cap="flat" cmpd="sng" algn="ctr">
                      <a:solidFill>
                        <a:srgbClr val="E9691F"/>
                      </a:solidFill>
                      <a:prstDash val="solid"/>
                      <a:round/>
                      <a:headEnd type="none" w="med" len="med"/>
                      <a:tailEnd type="none" w="med" len="med"/>
                    </a:lnR>
                    <a:lnT>
                      <a:noFill/>
                    </a:lnT>
                    <a:lnB w="12700" cap="flat" cmpd="sng" algn="ctr">
                      <a:solidFill>
                        <a:srgbClr val="E9691F"/>
                      </a:solidFill>
                      <a:prstDash val="solid"/>
                      <a:round/>
                      <a:headEnd type="none" w="med" len="med"/>
                      <a:tailEnd type="none" w="med" len="med"/>
                    </a:lnB>
                    <a:solidFill>
                      <a:srgbClr val="FFFFFF"/>
                    </a:solidFill>
                  </a:tcPr>
                </a:tc>
                <a:extLst>
                  <a:ext uri="{0D108BD9-81ED-4DB2-BD59-A6C34878D82A}">
                    <a16:rowId xmlns:a16="http://schemas.microsoft.com/office/drawing/2014/main" val="1251353043"/>
                  </a:ext>
                </a:extLst>
              </a:tr>
            </a:tbl>
          </a:graphicData>
        </a:graphic>
      </p:graphicFrame>
      <p:pic>
        <p:nvPicPr>
          <p:cNvPr id="29" name="Picture 28">
            <a:extLst>
              <a:ext uri="{FF2B5EF4-FFF2-40B4-BE49-F238E27FC236}">
                <a16:creationId xmlns:a16="http://schemas.microsoft.com/office/drawing/2014/main" id="{FD1290D1-04ED-B0E9-FF22-4F84BCCF47FD}"/>
              </a:ext>
            </a:extLst>
          </p:cNvPr>
          <p:cNvPicPr>
            <a:picLocks noChangeAspect="1"/>
          </p:cNvPicPr>
          <p:nvPr/>
        </p:nvPicPr>
        <p:blipFill rotWithShape="1">
          <a:blip r:embed="rId3"/>
          <a:srcRect r="4047"/>
          <a:stretch/>
        </p:blipFill>
        <p:spPr>
          <a:xfrm>
            <a:off x="5594679" y="9385755"/>
            <a:ext cx="1825298" cy="476249"/>
          </a:xfrm>
          <a:prstGeom prst="rect">
            <a:avLst/>
          </a:prstGeom>
        </p:spPr>
      </p:pic>
    </p:spTree>
    <p:extLst>
      <p:ext uri="{BB962C8B-B14F-4D97-AF65-F5344CB8AC3E}">
        <p14:creationId xmlns:p14="http://schemas.microsoft.com/office/powerpoint/2010/main" val="3914372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D3DD8B-602D-7437-FBC8-7CDA987C7B4C}"/>
            </a:ext>
          </a:extLst>
        </p:cNvPr>
        <p:cNvGrpSpPr/>
        <p:nvPr/>
      </p:nvGrpSpPr>
      <p:grpSpPr>
        <a:xfrm>
          <a:off x="0" y="0"/>
          <a:ext cx="0" cy="0"/>
          <a:chOff x="0" y="0"/>
          <a:chExt cx="0" cy="0"/>
        </a:xfrm>
      </p:grpSpPr>
      <p:pic>
        <p:nvPicPr>
          <p:cNvPr id="11" name="Picture 10">
            <a:extLst>
              <a:ext uri="{FF2B5EF4-FFF2-40B4-BE49-F238E27FC236}">
                <a16:creationId xmlns:a16="http://schemas.microsoft.com/office/drawing/2014/main" id="{CF7052DC-2712-0CDA-4399-00BA9B61E43B}"/>
              </a:ext>
            </a:extLst>
          </p:cNvPr>
          <p:cNvPicPr>
            <a:picLocks noChangeAspect="1"/>
          </p:cNvPicPr>
          <p:nvPr/>
        </p:nvPicPr>
        <p:blipFill rotWithShape="1">
          <a:blip r:embed="rId3"/>
          <a:srcRect l="28857" r="4048"/>
          <a:stretch/>
        </p:blipFill>
        <p:spPr>
          <a:xfrm>
            <a:off x="6143625" y="9385755"/>
            <a:ext cx="1276352" cy="476249"/>
          </a:xfrm>
          <a:prstGeom prst="rect">
            <a:avLst/>
          </a:prstGeom>
        </p:spPr>
      </p:pic>
      <p:pic>
        <p:nvPicPr>
          <p:cNvPr id="33" name="Picture 32">
            <a:extLst>
              <a:ext uri="{FF2B5EF4-FFF2-40B4-BE49-F238E27FC236}">
                <a16:creationId xmlns:a16="http://schemas.microsoft.com/office/drawing/2014/main" id="{32A3886D-BBC3-DADE-9473-DD177426B27D}"/>
              </a:ext>
            </a:extLst>
          </p:cNvPr>
          <p:cNvPicPr>
            <a:picLocks noChangeAspect="1"/>
          </p:cNvPicPr>
          <p:nvPr/>
        </p:nvPicPr>
        <p:blipFill>
          <a:blip r:embed="rId4"/>
          <a:stretch>
            <a:fillRect/>
          </a:stretch>
        </p:blipFill>
        <p:spPr>
          <a:xfrm>
            <a:off x="361951" y="9623557"/>
            <a:ext cx="1576387" cy="75066"/>
          </a:xfrm>
          <a:prstGeom prst="rect">
            <a:avLst/>
          </a:prstGeom>
        </p:spPr>
      </p:pic>
      <p:sp>
        <p:nvSpPr>
          <p:cNvPr id="12" name="TextBox 11">
            <a:extLst>
              <a:ext uri="{FF2B5EF4-FFF2-40B4-BE49-F238E27FC236}">
                <a16:creationId xmlns:a16="http://schemas.microsoft.com/office/drawing/2014/main" id="{1829EB05-5EBF-C43D-3DC8-5E7D24B8E5C0}"/>
              </a:ext>
            </a:extLst>
          </p:cNvPr>
          <p:cNvSpPr txBox="1"/>
          <p:nvPr/>
        </p:nvSpPr>
        <p:spPr>
          <a:xfrm>
            <a:off x="320040" y="2252228"/>
            <a:ext cx="7048500" cy="1778903"/>
          </a:xfrm>
          <a:prstGeom prst="rect">
            <a:avLst/>
          </a:prstGeom>
          <a:noFill/>
        </p:spPr>
        <p:txBody>
          <a:bodyPr wrap="square" lIns="0" numCol="1" rtlCol="0">
            <a:noAutofit/>
          </a:bodyPr>
          <a:lstStyle/>
          <a:p>
            <a:pPr>
              <a:lnSpc>
                <a:spcPct val="105000"/>
              </a:lnSpc>
              <a:spcAft>
                <a:spcPts val="300"/>
              </a:spcAft>
            </a:pPr>
            <a:r>
              <a:rPr lang="en-US" sz="1400" b="1" dirty="0">
                <a:solidFill>
                  <a:srgbClr val="E9691F"/>
                </a:solidFill>
                <a:effectLst/>
                <a:latin typeface="Arial" panose="020B0604020202020204" pitchFamily="34" charset="0"/>
                <a:ea typeface="Arial" panose="020B0604020202020204" pitchFamily="34" charset="0"/>
              </a:rPr>
              <a:t>Exclusions and limitations</a:t>
            </a:r>
          </a:p>
          <a:p>
            <a:pPr>
              <a:spcAft>
                <a:spcPts val="600"/>
              </a:spcAft>
            </a:pPr>
            <a:r>
              <a:rPr lang="en-US" sz="1000" dirty="0">
                <a:solidFill>
                  <a:srgbClr val="6E6E6E"/>
                </a:solidFill>
                <a:effectLst/>
                <a:latin typeface="Arial" panose="020B0604020202020204" pitchFamily="34" charset="0"/>
                <a:ea typeface="Arial" panose="020B0604020202020204" pitchFamily="34" charset="0"/>
              </a:rPr>
              <a:t>Exclusions and Limitations for the Certificate, Spouse Critical Illness Insurance Rider and Children’s Critical Illness Insurance Rider are listed below (these may vary by state.) Benefits are not payable or are reduced for any loss based on the following provisions.</a:t>
            </a:r>
            <a:r>
              <a:rPr lang="en-US" sz="1000" dirty="0">
                <a:solidFill>
                  <a:srgbClr val="6E6E6E"/>
                </a:solidFill>
                <a:latin typeface="Arial" panose="020B0604020202020204" pitchFamily="34" charset="0"/>
                <a:ea typeface="Arial" panose="020B0604020202020204" pitchFamily="34" charset="0"/>
              </a:rPr>
              <a:t> </a:t>
            </a:r>
            <a:r>
              <a:rPr lang="en-US" sz="1000" dirty="0">
                <a:solidFill>
                  <a:srgbClr val="6E6E6E"/>
                </a:solidFill>
                <a:effectLst/>
                <a:latin typeface="Arial" panose="020B0604020202020204" pitchFamily="34" charset="0"/>
                <a:ea typeface="Arial" panose="020B0604020202020204" pitchFamily="34" charset="0"/>
              </a:rPr>
              <a:t>Exclusions and limitations vary by state</a:t>
            </a:r>
            <a:r>
              <a:rPr lang="en-US" sz="1000" dirty="0">
                <a:solidFill>
                  <a:srgbClr val="6E6E6E"/>
                </a:solidFill>
                <a:latin typeface="Arial" panose="020B0604020202020204" pitchFamily="34" charset="0"/>
                <a:ea typeface="Arial" panose="020B0604020202020204" pitchFamily="34" charset="0"/>
              </a:rPr>
              <a:t> </a:t>
            </a:r>
            <a:r>
              <a:rPr lang="en-US" sz="1000" dirty="0">
                <a:solidFill>
                  <a:srgbClr val="6E6E6E"/>
                </a:solidFill>
                <a:effectLst/>
                <a:latin typeface="Arial" panose="020B0604020202020204" pitchFamily="34" charset="0"/>
                <a:ea typeface="Arial" panose="020B0604020202020204" pitchFamily="34" charset="0"/>
              </a:rPr>
              <a:t>and by your employer’s plan. Please review your certificate of coverage for details.</a:t>
            </a:r>
          </a:p>
          <a:p>
            <a:pPr>
              <a:spcAft>
                <a:spcPts val="600"/>
              </a:spcAft>
            </a:pPr>
            <a:r>
              <a:rPr lang="en-US" sz="1000" dirty="0">
                <a:solidFill>
                  <a:srgbClr val="6E6E6E"/>
                </a:solidFill>
                <a:effectLst/>
                <a:latin typeface="Arial" panose="020B0604020202020204" pitchFamily="34" charset="0"/>
                <a:ea typeface="Arial" panose="020B0604020202020204" pitchFamily="34" charset="0"/>
              </a:rPr>
              <a:t>There are no exclusions and limitations.</a:t>
            </a:r>
          </a:p>
          <a:p>
            <a:pPr marL="0" marR="0">
              <a:spcBef>
                <a:spcPts val="0"/>
              </a:spcBef>
              <a:spcAft>
                <a:spcPts val="300"/>
              </a:spcAft>
            </a:pPr>
            <a:endParaRPr lang="en-US" sz="1000" b="1" dirty="0">
              <a:solidFill>
                <a:srgbClr val="FF0000"/>
              </a:solidFill>
              <a:effectLst/>
              <a:latin typeface="Arial" panose="020B0604020202020204" pitchFamily="34" charset="0"/>
              <a:ea typeface="Arial" panose="020B0604020202020204" pitchFamily="34" charset="0"/>
            </a:endParaRPr>
          </a:p>
        </p:txBody>
      </p:sp>
      <p:sp>
        <p:nvSpPr>
          <p:cNvPr id="6" name="TextBox 5">
            <a:extLst>
              <a:ext uri="{FF2B5EF4-FFF2-40B4-BE49-F238E27FC236}">
                <a16:creationId xmlns:a16="http://schemas.microsoft.com/office/drawing/2014/main" id="{03F58BB8-B145-085F-EF89-8D15B54240CA}"/>
              </a:ext>
            </a:extLst>
          </p:cNvPr>
          <p:cNvSpPr txBox="1"/>
          <p:nvPr/>
        </p:nvSpPr>
        <p:spPr>
          <a:xfrm>
            <a:off x="371477" y="7089658"/>
            <a:ext cx="7019923" cy="2523735"/>
          </a:xfrm>
          <a:prstGeom prst="rect">
            <a:avLst/>
          </a:prstGeom>
          <a:noFill/>
        </p:spPr>
        <p:txBody>
          <a:bodyPr wrap="square" lIns="0" numCol="1" rtlCol="0">
            <a:noAutofit/>
          </a:bodyPr>
          <a:lstStyle/>
          <a:p>
            <a:pPr marL="0" marR="0">
              <a:spcBef>
                <a:spcPts val="100"/>
              </a:spcBef>
              <a:spcAft>
                <a:spcPts val="1200"/>
              </a:spcAft>
            </a:pPr>
            <a:r>
              <a:rPr lang="en-US" sz="800" dirty="0">
                <a:solidFill>
                  <a:srgbClr val="6E6E6E"/>
                </a:solidFill>
                <a:effectLst/>
                <a:latin typeface="Arial" panose="020B0604020202020204" pitchFamily="34" charset="0"/>
                <a:ea typeface="Arial" panose="020B0604020202020204" pitchFamily="34" charset="0"/>
              </a:rPr>
              <a:t>This is a summary of benefits only. A complete description of benefits, limitations, exclusions and termination of coverage will be provided in the certificate of insurance and riders. All coverage is subject to the terms and conditions of the group policy. If there is any discrepancy between this document and the group policy documents, the policy documents will govern. To keep coverage in force, premiums are payable up to the date of coverage termination. Critical Illness Insurance is underwritten by ReliaStar Life Insurance Company (Minneapolis, MN), a member of the Voya</a:t>
            </a:r>
            <a:r>
              <a:rPr lang="en-US" sz="800" baseline="30000" dirty="0">
                <a:solidFill>
                  <a:srgbClr val="6E6E6E"/>
                </a:solidFill>
                <a:effectLst/>
                <a:latin typeface="Arial" panose="020B0604020202020204" pitchFamily="34" charset="0"/>
                <a:ea typeface="Arial" panose="020B0604020202020204" pitchFamily="34" charset="0"/>
              </a:rPr>
              <a:t>®</a:t>
            </a:r>
            <a:r>
              <a:rPr lang="en-US" sz="800" dirty="0">
                <a:solidFill>
                  <a:srgbClr val="6E6E6E"/>
                </a:solidFill>
                <a:effectLst/>
                <a:latin typeface="Arial" panose="020B0604020202020204" pitchFamily="34" charset="0"/>
                <a:ea typeface="Arial" panose="020B0604020202020204" pitchFamily="34" charset="0"/>
              </a:rPr>
              <a:t> family of companies. Policy form #RL-CI4-POL-16; Certificate form #RL-CI4-CERT2-20; Spouse Rider form #RL-CI4-SPR2-20; Children's Rider form #RL-CI4-CHR2-20; Continuation Rider form #RL-CI4-CNT2-20; Absence from Employment Premium Waiver Rider form #RL-CI4-AEPW-20;Wellness Benefit Rider form #RL-CI4-WELL2-20; Waiver of Premium Rider form #RL-CI4-WOP-16; Infectious Condition Additional Benefit Rider form #RL-CI4-ICBR-22; Specified Condition Benefit Rider form #RL-C14-SCR-23; Benefit Enhancement Rider form #RL-C14-BER-23; and Additional Services Rider form #RL-CI4-VAS-20. Form numbers, provisions and availability may vary by state and employer’s plan.</a:t>
            </a:r>
            <a:endParaRPr lang="en-US" sz="800" dirty="0">
              <a:solidFill>
                <a:srgbClr val="6E6E6E"/>
              </a:solidFill>
              <a:latin typeface="Arial" panose="020B0604020202020204" pitchFamily="34" charset="0"/>
              <a:ea typeface="Arial" panose="020B0604020202020204" pitchFamily="34" charset="0"/>
            </a:endParaRPr>
          </a:p>
          <a:p>
            <a:pPr marL="0" marR="0">
              <a:lnSpc>
                <a:spcPct val="105000"/>
              </a:lnSpc>
              <a:spcBef>
                <a:spcPts val="200"/>
              </a:spcBef>
              <a:spcAft>
                <a:spcPts val="200"/>
              </a:spcAft>
            </a:pPr>
            <a:r>
              <a:rPr lang="en-US" sz="800" b="1" dirty="0">
                <a:solidFill>
                  <a:srgbClr val="6E6E6E"/>
                </a:solidFill>
                <a:effectLst/>
                <a:latin typeface="Arial" panose="020B0604020202020204" pitchFamily="34" charset="0"/>
                <a:ea typeface="Arial" panose="020B0604020202020204" pitchFamily="34" charset="0"/>
                <a:cs typeface="Arial" panose="020B0604020202020204" pitchFamily="34" charset="0"/>
              </a:rPr>
              <a:t>CI 2.1 Only</a:t>
            </a:r>
            <a:endParaRPr lang="en-US" sz="800" dirty="0">
              <a:solidFill>
                <a:srgbClr val="525252"/>
              </a:solidFill>
              <a:effectLst/>
              <a:latin typeface="Arial" panose="020B0604020202020204" pitchFamily="34" charset="0"/>
              <a:ea typeface="Arial" panose="020B0604020202020204" pitchFamily="34" charset="0"/>
              <a:cs typeface="Arial" panose="020B0604020202020204" pitchFamily="34" charset="0"/>
            </a:endParaRPr>
          </a:p>
          <a:p>
            <a:pPr marL="0" marR="0">
              <a:lnSpc>
                <a:spcPct val="105000"/>
              </a:lnSpc>
              <a:spcAft>
                <a:spcPts val="200"/>
              </a:spcAft>
            </a:pPr>
            <a:r>
              <a:rPr lang="en-US" sz="800" b="1" dirty="0">
                <a:solidFill>
                  <a:srgbClr val="6E6E6E"/>
                </a:solidFill>
                <a:effectLst/>
                <a:latin typeface="Arial" panose="020B0604020202020204" pitchFamily="34" charset="0"/>
                <a:ea typeface="Arial" panose="020B0604020202020204" pitchFamily="34" charset="0"/>
                <a:cs typeface="Arial" panose="020B0604020202020204" pitchFamily="34" charset="0"/>
              </a:rPr>
              <a:t>For the employees of Ginkgo </a:t>
            </a:r>
            <a:r>
              <a:rPr lang="en-US" sz="800" b="1" dirty="0" err="1">
                <a:solidFill>
                  <a:srgbClr val="6E6E6E"/>
                </a:solidFill>
                <a:effectLst/>
                <a:latin typeface="Arial" panose="020B0604020202020204" pitchFamily="34" charset="0"/>
                <a:ea typeface="Arial" panose="020B0604020202020204" pitchFamily="34" charset="0"/>
                <a:cs typeface="Arial" panose="020B0604020202020204" pitchFamily="34" charset="0"/>
              </a:rPr>
              <a:t>Bioworks</a:t>
            </a:r>
            <a:r>
              <a:rPr lang="en-US" sz="800" b="1" dirty="0">
                <a:solidFill>
                  <a:srgbClr val="6E6E6E"/>
                </a:solidFill>
                <a:effectLst/>
                <a:latin typeface="Arial" panose="020B0604020202020204" pitchFamily="34" charset="0"/>
                <a:ea typeface="Arial" panose="020B0604020202020204" pitchFamily="34" charset="0"/>
                <a:cs typeface="Arial" panose="020B0604020202020204" pitchFamily="34" charset="0"/>
              </a:rPr>
              <a:t>, Inc</a:t>
            </a:r>
          </a:p>
          <a:p>
            <a:pPr marL="0" marR="0">
              <a:lnSpc>
                <a:spcPct val="105000"/>
              </a:lnSpc>
              <a:spcAft>
                <a:spcPts val="200"/>
              </a:spcAft>
            </a:pPr>
            <a:r>
              <a:rPr lang="en-US" sz="800" dirty="0">
                <a:solidFill>
                  <a:srgbClr val="6E6E6E"/>
                </a:solidFill>
                <a:effectLst/>
                <a:latin typeface="Arial" panose="020B0604020202020204" pitchFamily="34" charset="0"/>
                <a:ea typeface="Arial" panose="020B0604020202020204" pitchFamily="34" charset="0"/>
                <a:cs typeface="Arial" panose="020B0604020202020204" pitchFamily="34" charset="0"/>
              </a:rPr>
              <a:t>Acct # 0001, 0002, Date Prepared: 09.18.2024</a:t>
            </a:r>
          </a:p>
          <a:p>
            <a:pPr marL="0" marR="0">
              <a:lnSpc>
                <a:spcPct val="105000"/>
              </a:lnSpc>
              <a:spcAft>
                <a:spcPts val="200"/>
              </a:spcAft>
            </a:pPr>
            <a:r>
              <a:rPr lang="en-US" sz="800" dirty="0">
                <a:solidFill>
                  <a:srgbClr val="6E6E6E"/>
                </a:solidFill>
                <a:effectLst/>
                <a:latin typeface="Arial" panose="020B0604020202020204" pitchFamily="34" charset="0"/>
                <a:ea typeface="Arial" panose="020B0604020202020204" pitchFamily="34" charset="0"/>
                <a:cs typeface="Arial" panose="020B0604020202020204" pitchFamily="34" charset="0"/>
              </a:rPr>
              <a:t>©2024 Voya Services Company. All rights reserved. CN3201376_0726</a:t>
            </a:r>
          </a:p>
          <a:p>
            <a:pPr marL="0" marR="0">
              <a:lnSpc>
                <a:spcPct val="105000"/>
              </a:lnSpc>
              <a:spcAft>
                <a:spcPts val="200"/>
              </a:spcAft>
            </a:pPr>
            <a:r>
              <a:rPr lang="en-US" sz="800" dirty="0">
                <a:solidFill>
                  <a:srgbClr val="6E6E6E"/>
                </a:solidFill>
                <a:effectLst/>
                <a:latin typeface="Arial" panose="020B0604020202020204" pitchFamily="34" charset="0"/>
                <a:ea typeface="Arial" panose="020B0604020202020204" pitchFamily="34" charset="0"/>
                <a:cs typeface="Arial" panose="020B0604020202020204" pitchFamily="34" charset="0"/>
              </a:rPr>
              <a:t>2824050_071524</a:t>
            </a:r>
            <a:endParaRPr lang="en-US" sz="800" dirty="0">
              <a:effectLst/>
              <a:latin typeface="Arial" panose="020B0604020202020204" pitchFamily="34" charset="0"/>
              <a:ea typeface="Arial" panose="020B0604020202020204" pitchFamily="34" charset="0"/>
              <a:cs typeface="Arial" panose="020B0604020202020204" pitchFamily="34" charset="0"/>
            </a:endParaRPr>
          </a:p>
        </p:txBody>
      </p:sp>
      <p:graphicFrame>
        <p:nvGraphicFramePr>
          <p:cNvPr id="3" name="Table 2">
            <a:extLst>
              <a:ext uri="{FF2B5EF4-FFF2-40B4-BE49-F238E27FC236}">
                <a16:creationId xmlns:a16="http://schemas.microsoft.com/office/drawing/2014/main" id="{E52CA74B-EB28-E081-0D66-F4721B85DC4E}"/>
              </a:ext>
            </a:extLst>
          </p:cNvPr>
          <p:cNvGraphicFramePr>
            <a:graphicFrameLocks noGrp="1"/>
          </p:cNvGraphicFramePr>
          <p:nvPr>
            <p:extLst>
              <p:ext uri="{D42A27DB-BD31-4B8C-83A1-F6EECF244321}">
                <p14:modId xmlns:p14="http://schemas.microsoft.com/office/powerpoint/2010/main" val="1446014898"/>
              </p:ext>
            </p:extLst>
          </p:nvPr>
        </p:nvGraphicFramePr>
        <p:xfrm>
          <a:off x="371056" y="5099177"/>
          <a:ext cx="7048501" cy="1778903"/>
        </p:xfrm>
        <a:graphic>
          <a:graphicData uri="http://schemas.openxmlformats.org/drawingml/2006/table">
            <a:tbl>
              <a:tblPr firstRow="1" firstCol="1" bandRow="1">
                <a:tableStyleId>{21E4AEA4-8DFA-4A89-87EB-49C32662AFE0}</a:tableStyleId>
              </a:tblPr>
              <a:tblGrid>
                <a:gridCol w="7048501">
                  <a:extLst>
                    <a:ext uri="{9D8B030D-6E8A-4147-A177-3AD203B41FA5}">
                      <a16:colId xmlns:a16="http://schemas.microsoft.com/office/drawing/2014/main" val="2758029379"/>
                    </a:ext>
                  </a:extLst>
                </a:gridCol>
              </a:tblGrid>
              <a:tr h="1031516">
                <a:tc>
                  <a:txBody>
                    <a:bodyPr/>
                    <a:lstStyle/>
                    <a:p>
                      <a:pPr marL="0" marR="0" lvl="0" indent="0" algn="l" defTabSz="457200" rtl="0" eaLnBrk="1" fontAlgn="auto" latinLnBrk="0" hangingPunct="1">
                        <a:lnSpc>
                          <a:spcPts val="1200"/>
                        </a:lnSpc>
                        <a:spcBef>
                          <a:spcPts val="200"/>
                        </a:spcBef>
                        <a:spcAft>
                          <a:spcPts val="100"/>
                        </a:spcAft>
                        <a:buClrTx/>
                        <a:buSzTx/>
                        <a:buFontTx/>
                        <a:buNone/>
                        <a:tabLst/>
                        <a:defRPr/>
                      </a:pPr>
                      <a:endParaRPr kumimoji="0" lang="en-US" sz="1000" b="0" i="0" u="none" strike="noStrike" kern="1200" cap="none" spc="0" normalizeH="0" baseline="0" noProof="0" dirty="0">
                        <a:ln>
                          <a:noFill/>
                        </a:ln>
                        <a:solidFill>
                          <a:srgbClr val="6E6E6E"/>
                        </a:solidFill>
                        <a:effectLst/>
                        <a:highlight>
                          <a:srgbClr val="FFFF00"/>
                        </a:highlight>
                        <a:uLnTx/>
                        <a:uFillTx/>
                        <a:latin typeface="Arial" panose="020B0604020202020204" pitchFamily="34" charset="0"/>
                        <a:ea typeface="+mn-ea"/>
                        <a:cs typeface="Arial" panose="020B0604020202020204" pitchFamily="34" charset="0"/>
                      </a:endParaRPr>
                    </a:p>
                  </a:txBody>
                  <a:tcPr marL="182880" marR="18415" marT="0" marB="0">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175" cap="flat" cmpd="sng" algn="ctr">
                      <a:solidFill>
                        <a:srgbClr val="D75426"/>
                      </a:solidFill>
                      <a:prstDash val="solid"/>
                      <a:round/>
                      <a:headEnd type="none" w="med" len="med"/>
                      <a:tailEnd type="none" w="med" len="med"/>
                    </a:lnT>
                    <a:lnB w="3175" cap="flat" cmpd="sng" algn="ctr">
                      <a:solidFill>
                        <a:srgbClr val="D75426"/>
                      </a:solidFill>
                      <a:prstDash val="solid"/>
                      <a:round/>
                      <a:headEnd type="none" w="med" len="med"/>
                      <a:tailEnd type="none" w="med" len="med"/>
                    </a:lnB>
                    <a:lnTlToBr w="12700" cmpd="sng">
                      <a:noFill/>
                      <a:prstDash val="solid"/>
                    </a:lnTlToBr>
                    <a:lnBlToTr w="12700" cmpd="sng">
                      <a:noFill/>
                      <a:prstDash val="solid"/>
                    </a:lnBlToTr>
                    <a:solidFill>
                      <a:srgbClr val="F8D7CD">
                        <a:alpha val="37994"/>
                      </a:srgbClr>
                    </a:solidFill>
                  </a:tcPr>
                </a:tc>
                <a:extLst>
                  <a:ext uri="{0D108BD9-81ED-4DB2-BD59-A6C34878D82A}">
                    <a16:rowId xmlns:a16="http://schemas.microsoft.com/office/drawing/2014/main" val="2418847380"/>
                  </a:ext>
                </a:extLst>
              </a:tr>
              <a:tr h="747387">
                <a:tc>
                  <a:txBody>
                    <a:bodyPr/>
                    <a:lstStyle/>
                    <a:p>
                      <a:pPr marL="0" marR="0" lvl="0" indent="0" algn="l" defTabSz="457200" rtl="0" eaLnBrk="1" fontAlgn="auto" latinLnBrk="0" hangingPunct="1">
                        <a:lnSpc>
                          <a:spcPts val="1200"/>
                        </a:lnSpc>
                        <a:spcBef>
                          <a:spcPts val="200"/>
                        </a:spcBef>
                        <a:spcAft>
                          <a:spcPts val="100"/>
                        </a:spcAft>
                        <a:buClrTx/>
                        <a:buSzTx/>
                        <a:buFontTx/>
                        <a:buNone/>
                        <a:tabLst/>
                        <a:defRPr/>
                      </a:pPr>
                      <a:endParaRPr kumimoji="0" lang="en-US" sz="1000" b="0" i="0" u="none" strike="noStrike" kern="1200" cap="none" spc="0" normalizeH="0" baseline="0" noProof="0" dirty="0">
                        <a:ln>
                          <a:noFill/>
                        </a:ln>
                        <a:solidFill>
                          <a:srgbClr val="6E6E6E"/>
                        </a:solidFill>
                        <a:effectLst/>
                        <a:highlight>
                          <a:srgbClr val="FFFF00"/>
                        </a:highlight>
                        <a:uLnTx/>
                        <a:uFillTx/>
                        <a:latin typeface="Arial" panose="020B0604020202020204" pitchFamily="34" charset="0"/>
                        <a:ea typeface="+mn-ea"/>
                        <a:cs typeface="Arial" panose="020B0604020202020204" pitchFamily="34" charset="0"/>
                      </a:endParaRPr>
                    </a:p>
                  </a:txBody>
                  <a:tcPr marL="182880" marR="18415" marT="0" marB="0">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175" cap="flat" cmpd="sng" algn="ctr">
                      <a:solidFill>
                        <a:srgbClr val="D75426"/>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8D7CD">
                        <a:alpha val="37994"/>
                      </a:srgbClr>
                    </a:solidFill>
                  </a:tcPr>
                </a:tc>
                <a:extLst>
                  <a:ext uri="{0D108BD9-81ED-4DB2-BD59-A6C34878D82A}">
                    <a16:rowId xmlns:a16="http://schemas.microsoft.com/office/drawing/2014/main" val="1621709668"/>
                  </a:ext>
                </a:extLst>
              </a:tr>
            </a:tbl>
          </a:graphicData>
        </a:graphic>
      </p:graphicFrame>
      <p:grpSp>
        <p:nvGrpSpPr>
          <p:cNvPr id="31" name="Group 30">
            <a:extLst>
              <a:ext uri="{FF2B5EF4-FFF2-40B4-BE49-F238E27FC236}">
                <a16:creationId xmlns:a16="http://schemas.microsoft.com/office/drawing/2014/main" id="{A18501F1-D6D8-CCA4-1970-034005D243BF}"/>
              </a:ext>
            </a:extLst>
          </p:cNvPr>
          <p:cNvGrpSpPr/>
          <p:nvPr/>
        </p:nvGrpSpPr>
        <p:grpSpPr>
          <a:xfrm>
            <a:off x="473434" y="5082683"/>
            <a:ext cx="6895106" cy="1715460"/>
            <a:chOff x="-7574319" y="3530649"/>
            <a:chExt cx="6895106" cy="1715460"/>
          </a:xfrm>
        </p:grpSpPr>
        <p:sp>
          <p:nvSpPr>
            <p:cNvPr id="34" name="TextBox 33">
              <a:extLst>
                <a:ext uri="{FF2B5EF4-FFF2-40B4-BE49-F238E27FC236}">
                  <a16:creationId xmlns:a16="http://schemas.microsoft.com/office/drawing/2014/main" id="{3C1055C0-5A6E-1385-ADFE-1741A058C876}"/>
                </a:ext>
              </a:extLst>
            </p:cNvPr>
            <p:cNvSpPr txBox="1"/>
            <p:nvPr/>
          </p:nvSpPr>
          <p:spPr>
            <a:xfrm>
              <a:off x="-7277135" y="3932011"/>
              <a:ext cx="6597922" cy="590111"/>
            </a:xfrm>
            <a:prstGeom prst="rect">
              <a:avLst/>
            </a:prstGeom>
            <a:noFill/>
            <a:ln w="38100" cmpd="dbl">
              <a:noFill/>
            </a:ln>
          </p:spPr>
          <p:txBody>
            <a:bodyPr wrap="square" lIns="0" tIns="0" rIns="0" bIns="0" rtlCol="0" anchor="t">
              <a:noAutofit/>
            </a:bodyPr>
            <a:lstStyle/>
            <a:p>
              <a:pPr algn="ctr">
                <a:spcBef>
                  <a:spcPts val="200"/>
                </a:spcBef>
                <a:spcAft>
                  <a:spcPts val="200"/>
                </a:spcAft>
              </a:pPr>
              <a:r>
                <a:rPr lang="en-US" sz="1000" spc="-10" dirty="0">
                  <a:solidFill>
                    <a:schemeClr val="bg2"/>
                  </a:solidFill>
                  <a:latin typeface="Arial" panose="020B0604020202020204" pitchFamily="34" charset="0"/>
                  <a:cs typeface="Arial" panose="020B0604020202020204" pitchFamily="34" charset="0"/>
                </a:rPr>
                <a:t>Enrollment instructions will be provided by your employer. If you have additional questions before you enroll, please call: </a:t>
              </a:r>
              <a:r>
                <a:rPr lang="en-US" sz="1000" dirty="0">
                  <a:solidFill>
                    <a:schemeClr val="bg2"/>
                  </a:solidFill>
                  <a:latin typeface="Arial" panose="020B0604020202020204" pitchFamily="34" charset="0"/>
                  <a:cs typeface="Arial" panose="020B0604020202020204" pitchFamily="34" charset="0"/>
                </a:rPr>
                <a:t>Voya Employee Benefits Customer Service at (877) 236-7564</a:t>
              </a:r>
            </a:p>
          </p:txBody>
        </p:sp>
        <p:sp>
          <p:nvSpPr>
            <p:cNvPr id="35" name="TextBox 34">
              <a:extLst>
                <a:ext uri="{FF2B5EF4-FFF2-40B4-BE49-F238E27FC236}">
                  <a16:creationId xmlns:a16="http://schemas.microsoft.com/office/drawing/2014/main" id="{7906A4F5-F0DD-91D0-2369-2A42E9495E5F}"/>
                </a:ext>
              </a:extLst>
            </p:cNvPr>
            <p:cNvSpPr txBox="1"/>
            <p:nvPr/>
          </p:nvSpPr>
          <p:spPr>
            <a:xfrm>
              <a:off x="-7277135" y="4655998"/>
              <a:ext cx="5409682" cy="590111"/>
            </a:xfrm>
            <a:prstGeom prst="rect">
              <a:avLst/>
            </a:prstGeom>
            <a:noFill/>
          </p:spPr>
          <p:txBody>
            <a:bodyPr wrap="square" lIns="0" rtlCol="0" anchor="t">
              <a:noAutofit/>
            </a:bodyPr>
            <a:lstStyle/>
            <a:p>
              <a:pPr marL="0" marR="0">
                <a:lnSpc>
                  <a:spcPct val="105000"/>
                </a:lnSpc>
                <a:spcBef>
                  <a:spcPts val="0"/>
                </a:spcBef>
                <a:spcAft>
                  <a:spcPts val="0"/>
                </a:spcAft>
              </a:pPr>
              <a:r>
                <a:rPr lang="en-US" sz="900" b="1" dirty="0">
                  <a:solidFill>
                    <a:srgbClr val="6E6E6E"/>
                  </a:solidFill>
                  <a:effectLst/>
                  <a:latin typeface="Arial" panose="020B0604020202020204" pitchFamily="34" charset="0"/>
                  <a:ea typeface="Calibri" panose="020F0502020204030204" pitchFamily="34" charset="0"/>
                  <a:cs typeface="Arial" panose="020B0604020202020204" pitchFamily="34" charset="0"/>
                </a:rPr>
                <a:t>Scan the QR code to visit your</a:t>
              </a:r>
              <a:r>
                <a:rPr lang="en-US" sz="900" b="1" dirty="0">
                  <a:latin typeface="Arial" panose="020B0604020202020204" pitchFamily="34" charset="0"/>
                  <a:ea typeface="Calibri" panose="020F0502020204030204" pitchFamily="34" charset="0"/>
                  <a:cs typeface="Arial" panose="020B0604020202020204" pitchFamily="34" charset="0"/>
                </a:rPr>
                <a:t> </a:t>
              </a:r>
              <a:r>
                <a:rPr lang="en-US" sz="900" b="1" dirty="0">
                  <a:solidFill>
                    <a:srgbClr val="6E6E6E"/>
                  </a:solidFill>
                  <a:effectLst/>
                  <a:latin typeface="Arial" panose="020B0604020202020204" pitchFamily="34" charset="0"/>
                  <a:ea typeface="Calibri" panose="020F0502020204030204" pitchFamily="34" charset="0"/>
                  <a:cs typeface="Arial" panose="020B0604020202020204" pitchFamily="34" charset="0"/>
                </a:rPr>
                <a:t>Employee Benefits Resource</a:t>
              </a:r>
              <a:r>
                <a:rPr lang="en-US" sz="900" b="1" dirty="0">
                  <a:latin typeface="Arial" panose="020B0604020202020204" pitchFamily="34" charset="0"/>
                  <a:ea typeface="Calibri" panose="020F0502020204030204" pitchFamily="34" charset="0"/>
                  <a:cs typeface="Arial" panose="020B0604020202020204" pitchFamily="34" charset="0"/>
                </a:rPr>
                <a:t> </a:t>
              </a:r>
              <a:r>
                <a:rPr lang="en-US" sz="900" b="1" dirty="0">
                  <a:solidFill>
                    <a:srgbClr val="6E6E6E"/>
                  </a:solidFill>
                  <a:effectLst/>
                  <a:latin typeface="Arial" panose="020B0604020202020204" pitchFamily="34" charset="0"/>
                  <a:ea typeface="Calibri" panose="020F0502020204030204" pitchFamily="34" charset="0"/>
                  <a:cs typeface="Arial" panose="020B0604020202020204" pitchFamily="34" charset="0"/>
                </a:rPr>
                <a:t>Center to learn more about this benefit and review instructions on how to file a claim after your effective date.</a:t>
              </a:r>
              <a:endParaRPr lang="en-US" sz="900" b="1" dirty="0">
                <a:latin typeface="Arial" panose="020B0604020202020204" pitchFamily="34" charset="0"/>
                <a:ea typeface="Calibri" panose="020F0502020204030204" pitchFamily="34" charset="0"/>
                <a:cs typeface="Arial" panose="020B0604020202020204" pitchFamily="34" charset="0"/>
              </a:endParaRPr>
            </a:p>
            <a:p>
              <a:pPr marL="0" marR="0" lvl="0" indent="0" algn="l" defTabSz="457200" rtl="0" eaLnBrk="1" fontAlgn="auto" latinLnBrk="0" hangingPunct="1">
                <a:lnSpc>
                  <a:spcPts val="1200"/>
                </a:lnSpc>
                <a:spcBef>
                  <a:spcPts val="200"/>
                </a:spcBef>
                <a:spcAft>
                  <a:spcPts val="0"/>
                </a:spcAft>
                <a:buClrTx/>
                <a:buSzTx/>
                <a:buFontTx/>
                <a:buNone/>
                <a:tabLst/>
                <a:defRPr/>
              </a:pPr>
              <a:r>
                <a:rPr kumimoji="0" lang="en-US" sz="9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hlinkClick r:id="rId5"/>
                </a:rPr>
                <a:t>https://presents.voya.com/EBRC/GinkgoBioworks</a:t>
              </a:r>
              <a:r>
                <a:rPr kumimoji="0" lang="en-US" sz="9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 </a:t>
              </a:r>
            </a:p>
          </p:txBody>
        </p:sp>
        <p:sp>
          <p:nvSpPr>
            <p:cNvPr id="36" name="Freeform 3">
              <a:extLst>
                <a:ext uri="{FF2B5EF4-FFF2-40B4-BE49-F238E27FC236}">
                  <a16:creationId xmlns:a16="http://schemas.microsoft.com/office/drawing/2014/main" id="{9C1293BB-B820-A2D0-4A4D-919303E59499}"/>
                </a:ext>
              </a:extLst>
            </p:cNvPr>
            <p:cNvSpPr/>
            <p:nvPr/>
          </p:nvSpPr>
          <p:spPr>
            <a:xfrm>
              <a:off x="-7574319" y="3627146"/>
              <a:ext cx="212062" cy="242357"/>
            </a:xfrm>
            <a:custGeom>
              <a:avLst/>
              <a:gdLst/>
              <a:ahLst/>
              <a:cxnLst/>
              <a:rect l="l" t="t" r="r" b="b"/>
              <a:pathLst>
                <a:path w="575072" h="657225">
                  <a:moveTo>
                    <a:pt x="171110" y="451843"/>
                  </a:moveTo>
                  <a:lnTo>
                    <a:pt x="403962" y="451843"/>
                  </a:lnTo>
                  <a:cubicBezTo>
                    <a:pt x="498438" y="451843"/>
                    <a:pt x="575072" y="528476"/>
                    <a:pt x="575072" y="622952"/>
                  </a:cubicBezTo>
                  <a:cubicBezTo>
                    <a:pt x="575072" y="641950"/>
                    <a:pt x="559797" y="657225"/>
                    <a:pt x="540799" y="657225"/>
                  </a:cubicBezTo>
                  <a:lnTo>
                    <a:pt x="34222" y="657225"/>
                  </a:lnTo>
                  <a:cubicBezTo>
                    <a:pt x="15327" y="657225"/>
                    <a:pt x="0" y="641950"/>
                    <a:pt x="0" y="622952"/>
                  </a:cubicBezTo>
                  <a:cubicBezTo>
                    <a:pt x="0" y="528476"/>
                    <a:pt x="76634" y="451843"/>
                    <a:pt x="171110" y="451843"/>
                  </a:cubicBezTo>
                  <a:close/>
                  <a:moveTo>
                    <a:pt x="287536" y="82153"/>
                  </a:moveTo>
                  <a:cubicBezTo>
                    <a:pt x="378354" y="82153"/>
                    <a:pt x="451842" y="155642"/>
                    <a:pt x="451842" y="246460"/>
                  </a:cubicBezTo>
                  <a:lnTo>
                    <a:pt x="451842" y="268153"/>
                  </a:lnTo>
                  <a:cubicBezTo>
                    <a:pt x="451842" y="301015"/>
                    <a:pt x="424244" y="328613"/>
                    <a:pt x="390227" y="328613"/>
                  </a:cubicBezTo>
                  <a:lnTo>
                    <a:pt x="379137" y="328549"/>
                  </a:lnTo>
                  <a:cubicBezTo>
                    <a:pt x="364529" y="303197"/>
                    <a:pt x="337444" y="287536"/>
                    <a:pt x="308074" y="287536"/>
                  </a:cubicBezTo>
                  <a:lnTo>
                    <a:pt x="266998" y="287536"/>
                  </a:lnTo>
                  <a:cubicBezTo>
                    <a:pt x="221557" y="287536"/>
                    <a:pt x="184845" y="324249"/>
                    <a:pt x="184845" y="369689"/>
                  </a:cubicBezTo>
                  <a:cubicBezTo>
                    <a:pt x="184845" y="371358"/>
                    <a:pt x="185101" y="372513"/>
                    <a:pt x="185320" y="374169"/>
                  </a:cubicBezTo>
                  <a:cubicBezTo>
                    <a:pt x="147773" y="344004"/>
                    <a:pt x="123230" y="298293"/>
                    <a:pt x="123230" y="246460"/>
                  </a:cubicBezTo>
                  <a:cubicBezTo>
                    <a:pt x="123230" y="155642"/>
                    <a:pt x="196718" y="82153"/>
                    <a:pt x="287536" y="82153"/>
                  </a:cubicBezTo>
                  <a:close/>
                  <a:moveTo>
                    <a:pt x="287536" y="0"/>
                  </a:moveTo>
                  <a:cubicBezTo>
                    <a:pt x="423435" y="0"/>
                    <a:pt x="533995" y="110522"/>
                    <a:pt x="533995" y="246460"/>
                  </a:cubicBezTo>
                  <a:lnTo>
                    <a:pt x="533995" y="266998"/>
                  </a:lnTo>
                  <a:cubicBezTo>
                    <a:pt x="533867" y="346417"/>
                    <a:pt x="469659" y="410606"/>
                    <a:pt x="390227" y="410766"/>
                  </a:cubicBezTo>
                  <a:lnTo>
                    <a:pt x="266998" y="410766"/>
                  </a:lnTo>
                  <a:cubicBezTo>
                    <a:pt x="244380" y="410766"/>
                    <a:pt x="225921" y="392307"/>
                    <a:pt x="225921" y="369689"/>
                  </a:cubicBezTo>
                  <a:cubicBezTo>
                    <a:pt x="225921" y="347072"/>
                    <a:pt x="244380" y="328613"/>
                    <a:pt x="266998" y="328613"/>
                  </a:cubicBezTo>
                  <a:lnTo>
                    <a:pt x="308074" y="328613"/>
                  </a:lnTo>
                  <a:cubicBezTo>
                    <a:pt x="330692" y="328613"/>
                    <a:pt x="349151" y="347072"/>
                    <a:pt x="349151" y="369689"/>
                  </a:cubicBezTo>
                  <a:lnTo>
                    <a:pt x="390227" y="369689"/>
                  </a:lnTo>
                  <a:cubicBezTo>
                    <a:pt x="446836" y="369689"/>
                    <a:pt x="492919" y="323607"/>
                    <a:pt x="492919" y="266998"/>
                  </a:cubicBezTo>
                  <a:lnTo>
                    <a:pt x="492919" y="246460"/>
                  </a:lnTo>
                  <a:cubicBezTo>
                    <a:pt x="492919" y="133178"/>
                    <a:pt x="400817" y="41077"/>
                    <a:pt x="287536" y="41077"/>
                  </a:cubicBezTo>
                  <a:cubicBezTo>
                    <a:pt x="174255" y="41077"/>
                    <a:pt x="82153" y="133178"/>
                    <a:pt x="82153" y="246460"/>
                  </a:cubicBezTo>
                  <a:lnTo>
                    <a:pt x="82153" y="266998"/>
                  </a:lnTo>
                  <a:cubicBezTo>
                    <a:pt x="82153" y="278422"/>
                    <a:pt x="73014" y="287536"/>
                    <a:pt x="61615" y="287536"/>
                  </a:cubicBezTo>
                  <a:cubicBezTo>
                    <a:pt x="50229" y="287536"/>
                    <a:pt x="41077" y="278422"/>
                    <a:pt x="41077" y="266998"/>
                  </a:cubicBezTo>
                  <a:lnTo>
                    <a:pt x="41077" y="246460"/>
                  </a:lnTo>
                  <a:cubicBezTo>
                    <a:pt x="41077" y="110561"/>
                    <a:pt x="151637" y="0"/>
                    <a:pt x="287536" y="0"/>
                  </a:cubicBezTo>
                  <a:close/>
                </a:path>
              </a:pathLst>
            </a:cu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TextBox 36">
              <a:extLst>
                <a:ext uri="{FF2B5EF4-FFF2-40B4-BE49-F238E27FC236}">
                  <a16:creationId xmlns:a16="http://schemas.microsoft.com/office/drawing/2014/main" id="{A0CF3BF0-0890-F143-378E-917BC8600347}"/>
                </a:ext>
              </a:extLst>
            </p:cNvPr>
            <p:cNvSpPr txBox="1"/>
            <p:nvPr/>
          </p:nvSpPr>
          <p:spPr>
            <a:xfrm>
              <a:off x="-7287187" y="3530649"/>
              <a:ext cx="5798706" cy="435351"/>
            </a:xfrm>
            <a:prstGeom prst="rect">
              <a:avLst/>
            </a:prstGeom>
            <a:noFill/>
            <a:ln>
              <a:noFill/>
            </a:ln>
          </p:spPr>
          <p:txBody>
            <a:bodyPr wrap="square" lIns="0" rtlCol="0" anchor="ctr">
              <a:noAutofit/>
            </a:bodyPr>
            <a:lstStyle/>
            <a:p>
              <a:pPr defTabSz="57150">
                <a:spcAft>
                  <a:spcPts val="100"/>
                </a:spcAft>
              </a:pPr>
              <a:r>
                <a:rPr lang="en-US" sz="1400" b="1" dirty="0">
                  <a:solidFill>
                    <a:schemeClr val="accent2"/>
                  </a:solidFill>
                  <a:latin typeface="Arial" panose="020B0604020202020204" pitchFamily="34" charset="0"/>
                  <a:cs typeface="Arial" panose="020B0604020202020204" pitchFamily="34" charset="0"/>
                </a:rPr>
                <a:t>Questions?</a:t>
              </a:r>
            </a:p>
          </p:txBody>
        </p:sp>
      </p:grpSp>
      <p:pic>
        <p:nvPicPr>
          <p:cNvPr id="4" name="Picture 3">
            <a:extLst>
              <a:ext uri="{FF2B5EF4-FFF2-40B4-BE49-F238E27FC236}">
                <a16:creationId xmlns:a16="http://schemas.microsoft.com/office/drawing/2014/main" id="{B7734511-5D8E-20B6-0BA5-3201F8E4E988}"/>
              </a:ext>
            </a:extLst>
          </p:cNvPr>
          <p:cNvPicPr>
            <a:picLocks noChangeAspect="1"/>
          </p:cNvPicPr>
          <p:nvPr/>
        </p:nvPicPr>
        <p:blipFill>
          <a:blip r:embed="rId6"/>
          <a:srcRect/>
          <a:stretch/>
        </p:blipFill>
        <p:spPr>
          <a:xfrm>
            <a:off x="6371882" y="5915779"/>
            <a:ext cx="856092" cy="856092"/>
          </a:xfrm>
          <a:prstGeom prst="rect">
            <a:avLst/>
          </a:prstGeom>
        </p:spPr>
      </p:pic>
      <p:sp>
        <p:nvSpPr>
          <p:cNvPr id="7" name="TextBox 6">
            <a:extLst>
              <a:ext uri="{FF2B5EF4-FFF2-40B4-BE49-F238E27FC236}">
                <a16:creationId xmlns:a16="http://schemas.microsoft.com/office/drawing/2014/main" id="{66747D34-408E-7F4E-17DA-8FAF22A7CEFA}"/>
              </a:ext>
            </a:extLst>
          </p:cNvPr>
          <p:cNvSpPr txBox="1"/>
          <p:nvPr/>
        </p:nvSpPr>
        <p:spPr>
          <a:xfrm>
            <a:off x="319621" y="586062"/>
            <a:ext cx="7038973" cy="1532290"/>
          </a:xfrm>
          <a:prstGeom prst="rect">
            <a:avLst/>
          </a:prstGeom>
          <a:noFill/>
        </p:spPr>
        <p:txBody>
          <a:bodyPr wrap="square" lIns="0" numCol="1" rtlCol="0">
            <a:noAutofit/>
          </a:bodyPr>
          <a:lstStyle/>
          <a:p>
            <a:pPr>
              <a:lnSpc>
                <a:spcPct val="110000"/>
              </a:lnSpc>
              <a:spcBef>
                <a:spcPts val="300"/>
              </a:spcBef>
              <a:spcAft>
                <a:spcPts val="300"/>
              </a:spcAft>
            </a:pPr>
            <a:r>
              <a:rPr kumimoji="0" lang="en-US" sz="1100" b="1" i="0" u="none" strike="noStrike" kern="1200" cap="none" spc="0" normalizeH="0" baseline="0" noProof="0" dirty="0">
                <a:ln>
                  <a:noFill/>
                </a:ln>
                <a:solidFill>
                  <a:srgbClr val="F58000"/>
                </a:solidFill>
                <a:effectLst/>
                <a:uLnTx/>
                <a:uFillTx/>
                <a:latin typeface="Arial" panose="020B0604020202020204" pitchFamily="34" charset="0"/>
                <a:ea typeface="+mn-ea"/>
                <a:cs typeface="Arial" panose="020B0604020202020204" pitchFamily="34" charset="0"/>
              </a:rPr>
              <a:t>What else is included? </a:t>
            </a: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mn-cs"/>
              </a:rPr>
              <a:t>The benefits below are also included with your coverage. For a complete description of your benefits, along with applicable provisions, conditions on </a:t>
            </a: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benefit determination, exclusions and limitations, see your certificate of insurance and any riders.</a:t>
            </a:r>
          </a:p>
          <a:p>
            <a:pPr marL="0" marR="0" lvl="0" indent="0" algn="l" defTabSz="457200" rtl="0" eaLnBrk="1" fontAlgn="auto" latinLnBrk="0" hangingPunct="1">
              <a:lnSpc>
                <a:spcPct val="110000"/>
              </a:lnSpc>
              <a:spcBef>
                <a:spcPts val="100"/>
              </a:spcBef>
              <a:spcAft>
                <a:spcPts val="100"/>
              </a:spcAft>
              <a:buClrTx/>
              <a:buSzTx/>
              <a:buFontTx/>
              <a:buNone/>
              <a:tabLst/>
              <a:defRPr/>
            </a:pPr>
            <a:endPar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p>
            <a:pPr>
              <a:lnSpc>
                <a:spcPct val="110000"/>
              </a:lnSpc>
              <a:spcBef>
                <a:spcPts val="100"/>
              </a:spcBef>
              <a:spcAft>
                <a:spcPts val="1200"/>
              </a:spcAft>
            </a:pPr>
            <a:r>
              <a:rPr lang="en-US" sz="1000" b="1" dirty="0">
                <a:solidFill>
                  <a:srgbClr val="6E6E6E"/>
                </a:solidFill>
                <a:latin typeface="Arial" panose="020B0604020202020204" pitchFamily="34" charset="0"/>
                <a:cs typeface="Arial" panose="020B0604020202020204" pitchFamily="34" charset="0"/>
              </a:rPr>
              <a:t>Portability </a:t>
            </a:r>
            <a:r>
              <a:rPr lang="en-US" sz="1000" dirty="0">
                <a:solidFill>
                  <a:srgbClr val="6E6E6E"/>
                </a:solidFill>
                <a:latin typeface="Arial" panose="020B0604020202020204" pitchFamily="34" charset="0"/>
                <a:cs typeface="Arial" panose="020B0604020202020204" pitchFamily="34" charset="0"/>
              </a:rPr>
              <a:t>If you are in a situation where your eligibility for benefits is changing, such as reduced hours, termination from employment, or a life event such as divorce, you may want to continue your insurance coverage. Portability allows you to continue your coverage under the same group policy by paying your premiums directly to the insurance company. </a:t>
            </a:r>
          </a:p>
          <a:p>
            <a:pPr>
              <a:lnSpc>
                <a:spcPct val="110000"/>
              </a:lnSpc>
              <a:spcBef>
                <a:spcPts val="100"/>
              </a:spcBef>
              <a:spcAft>
                <a:spcPts val="1200"/>
              </a:spcAft>
            </a:pPr>
            <a:endParaRPr lang="en-US" sz="1000" dirty="0">
              <a:solidFill>
                <a:srgbClr val="6E6E6E"/>
              </a:solidFill>
              <a:highlight>
                <a:srgbClr val="00FFFF"/>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183321"/>
      </p:ext>
    </p:extLst>
  </p:cSld>
  <p:clrMapOvr>
    <a:masterClrMapping/>
  </p:clrMapOvr>
</p:sld>
</file>

<file path=ppt/theme/theme1.xml><?xml version="1.0" encoding="utf-8"?>
<a:theme xmlns:a="http://schemas.openxmlformats.org/drawingml/2006/main" name="Office Theme">
  <a:themeElements>
    <a:clrScheme name="Voyo Color Palet">
      <a:dk1>
        <a:srgbClr val="000000"/>
      </a:dk1>
      <a:lt1>
        <a:srgbClr val="FFFFFF"/>
      </a:lt1>
      <a:dk2>
        <a:srgbClr val="F58000"/>
      </a:dk2>
      <a:lt2>
        <a:srgbClr val="6E6E6E"/>
      </a:lt2>
      <a:accent1>
        <a:srgbClr val="FFC700"/>
      </a:accent1>
      <a:accent2>
        <a:srgbClr val="D75426"/>
      </a:accent2>
      <a:accent3>
        <a:srgbClr val="B73F7C"/>
      </a:accent3>
      <a:accent4>
        <a:srgbClr val="551B57"/>
      </a:accent4>
      <a:accent5>
        <a:srgbClr val="76C5E4"/>
      </a:accent5>
      <a:accent6>
        <a:srgbClr val="145A7B"/>
      </a:accent6>
      <a:hlink>
        <a:srgbClr val="0072BC"/>
      </a:hlink>
      <a:folHlink>
        <a:srgbClr val="95C0A3"/>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10.xml><?xml version="1.0" encoding="utf-8"?>
<VariableListDefinition name="AD_HOC" displayName="AD_HOC" id="c193e62f-07fa-4e7a-9b9f-dbf307faa2e5" isdomainofvalue="False" dataSourceId="3889acba-7b7b-4fac-80c1-76f7a5bf39d7"/>
</file>

<file path=customXml/item2.xml><?xml version="1.0" encoding="utf-8"?>
<VariableList UniqueId="feadc1b9-4321-4b0e-9409-ec550e28482d" Name="System" ContentType="XML" MajorVersion="0" MinorVersion="1" isLocalCopy="False" IsBaseObject="False" DataSourceId="e3db6573-c26a-43f3-84d5-6a048e86bf4e" DataSourceMajorVersion="0" DataSourceMinorVersion="1"/>
</file>

<file path=customXml/item3.xml><?xml version="1.0" encoding="utf-8"?>
<ct:contentTypeSchema xmlns:ct="http://schemas.microsoft.com/office/2006/metadata/contentType" xmlns:ma="http://schemas.microsoft.com/office/2006/metadata/properties/metaAttributes" ct:_="" ma:_="" ma:contentTypeName="Document" ma:contentTypeID="0x010100D9A7A8141ACC5F4D93687B2288F67BB6" ma:contentTypeVersion="3" ma:contentTypeDescription="Create a new document." ma:contentTypeScope="" ma:versionID="d93ab40659bcfee71fe67215db052242">
  <xsd:schema xmlns:xsd="http://www.w3.org/2001/XMLSchema" xmlns:xs="http://www.w3.org/2001/XMLSchema" xmlns:p="http://schemas.microsoft.com/office/2006/metadata/properties" xmlns:ns2="a4797a97-f8a6-43e4-b81a-8fc5d0ad733c" targetNamespace="http://schemas.microsoft.com/office/2006/metadata/properties" ma:root="true" ma:fieldsID="13009e2ff14f15c04cbfdc27893de98e" ns2:_="">
    <xsd:import namespace="a4797a97-f8a6-43e4-b81a-8fc5d0ad733c"/>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797a97-f8a6-43e4-b81a-8fc5d0ad73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5.xml><?xml version="1.0" encoding="utf-8"?>
<AllExternalAdhocVariableMappings/>
</file>

<file path=customXml/item6.xml><?xml version="1.0" encoding="utf-8"?>
<VariableListDefinition name="Computed" displayName="Computed" id="1c81ab54-52da-4c59-9351-98aec00d3232" isdomainofvalue="False" dataSourceId="25e538c4-a363-4f31-acdf-e09cd2dd2497"/>
</file>

<file path=customXml/item7.xml><?xml version="1.0" encoding="utf-8"?>
<VariableList UniqueId="1c81ab54-52da-4c59-9351-98aec00d3232" Name="Computed" ContentType="XML" MajorVersion="0" MinorVersion="1" isLocalCopy="False" IsBaseObject="False" DataSourceId="25e538c4-a363-4f31-acdf-e09cd2dd2497" DataSourceMajorVersion="0" DataSourceMinorVersion="1"/>
</file>

<file path=customXml/item8.xml><?xml version="1.0" encoding="utf-8"?>
<VariableListDefinition name="System" displayName="System" id="feadc1b9-4321-4b0e-9409-ec550e28482d" isdomainofvalue="False" dataSourceId="e3db6573-c26a-43f3-84d5-6a048e86bf4e"/>
</file>

<file path=customXml/item9.xml><?xml version="1.0" encoding="utf-8"?>
<VariableList UniqueId="c193e62f-07fa-4e7a-9b9f-dbf307faa2e5" Name="AD_HOC" ContentType="XML" MajorVersion="0" MinorVersion="1" isLocalCopy="False" IsBaseObject="False" DataSourceId="3889acba-7b7b-4fac-80c1-76f7a5bf39d7" DataSourceMajorVersion="0" DataSourceMinorVersion="1"/>
</file>

<file path=customXml/itemProps1.xml><?xml version="1.0" encoding="utf-8"?>
<ds:datastoreItem xmlns:ds="http://schemas.openxmlformats.org/officeDocument/2006/customXml" ds:itemID="{7A53FF7B-0680-4A77-A26E-5ADC16755D73}">
  <ds:schemaRefs>
    <ds:schemaRef ds:uri="http://schemas.microsoft.com/sharepoint/v3/contenttype/forms"/>
  </ds:schemaRefs>
</ds:datastoreItem>
</file>

<file path=customXml/itemProps10.xml><?xml version="1.0" encoding="utf-8"?>
<ds:datastoreItem xmlns:ds="http://schemas.openxmlformats.org/officeDocument/2006/customXml" ds:itemID="{37D381EC-E938-4504-A64E-4CB38C35F2D5}">
  <ds:schemaRefs/>
</ds:datastoreItem>
</file>

<file path=customXml/itemProps2.xml><?xml version="1.0" encoding="utf-8"?>
<ds:datastoreItem xmlns:ds="http://schemas.openxmlformats.org/officeDocument/2006/customXml" ds:itemID="{2D9EF95F-F148-47B1-A23C-C22F703E4755}">
  <ds:schemaRefs/>
</ds:datastoreItem>
</file>

<file path=customXml/itemProps3.xml><?xml version="1.0" encoding="utf-8"?>
<ds:datastoreItem xmlns:ds="http://schemas.openxmlformats.org/officeDocument/2006/customXml" ds:itemID="{770FD6DC-D477-4840-9BA0-4EBD69D24019}">
  <ds:schemaRefs>
    <ds:schemaRef ds:uri="a4797a97-f8a6-43e4-b81a-8fc5d0ad733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26589A60-8825-4C5B-B42B-9F7C29F8C7AF}">
  <ds:schemaRefs>
    <ds:schemaRef ds:uri="http://schemas.microsoft.com/office/2006/metadata/properties"/>
    <ds:schemaRef ds:uri="http://schemas.microsoft.com/office/infopath/2007/PartnerControls"/>
  </ds:schemaRefs>
</ds:datastoreItem>
</file>

<file path=customXml/itemProps5.xml><?xml version="1.0" encoding="utf-8"?>
<ds:datastoreItem xmlns:ds="http://schemas.openxmlformats.org/officeDocument/2006/customXml" ds:itemID="{76E25346-A180-40B2-A715-DCCF50D913C1}">
  <ds:schemaRefs/>
</ds:datastoreItem>
</file>

<file path=customXml/itemProps6.xml><?xml version="1.0" encoding="utf-8"?>
<ds:datastoreItem xmlns:ds="http://schemas.openxmlformats.org/officeDocument/2006/customXml" ds:itemID="{B6714EFB-FFD2-459E-9BFB-96DACD18F43C}">
  <ds:schemaRefs/>
</ds:datastoreItem>
</file>

<file path=customXml/itemProps7.xml><?xml version="1.0" encoding="utf-8"?>
<ds:datastoreItem xmlns:ds="http://schemas.openxmlformats.org/officeDocument/2006/customXml" ds:itemID="{46A87276-98BB-41E5-A5C4-4740063AAE0C}">
  <ds:schemaRefs/>
</ds:datastoreItem>
</file>

<file path=customXml/itemProps8.xml><?xml version="1.0" encoding="utf-8"?>
<ds:datastoreItem xmlns:ds="http://schemas.openxmlformats.org/officeDocument/2006/customXml" ds:itemID="{F3E77428-B550-4C78-AEEB-BC3A8941CB65}">
  <ds:schemaRefs/>
</ds:datastoreItem>
</file>

<file path=customXml/itemProps9.xml><?xml version="1.0" encoding="utf-8"?>
<ds:datastoreItem xmlns:ds="http://schemas.openxmlformats.org/officeDocument/2006/customXml" ds:itemID="{6B42AA80-FC80-4BC3-BB3C-353AEC3B78AC}">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4241</TotalTime>
  <Words>1762</Words>
  <Application>Microsoft Office PowerPoint</Application>
  <PresentationFormat>Custom</PresentationFormat>
  <Paragraphs>301</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Arial Bold</vt:lpstr>
      <vt:lpstr>Calibri</vt:lpstr>
      <vt:lpstr>Calibri Light</vt:lpstr>
      <vt:lpstr>Symbol</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Espinoza,G. (Gabriela)</dc:creator>
  <cp:lastModifiedBy>Sinkfield,J. (Jae)</cp:lastModifiedBy>
  <cp:revision>1199</cp:revision>
  <cp:lastPrinted>2023-12-08T17:29:03Z</cp:lastPrinted>
  <dcterms:created xsi:type="dcterms:W3CDTF">2023-10-24T20:20:52Z</dcterms:created>
  <dcterms:modified xsi:type="dcterms:W3CDTF">2024-09-18T16:30:23Z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1402931-ee1f-401a-a3a4-d813c808f41c_Enabled">
    <vt:lpwstr>true</vt:lpwstr>
  </property>
  <property fmtid="{D5CDD505-2E9C-101B-9397-08002B2CF9AE}" pid="3" name="MSIP_Label_01402931-ee1f-401a-a3a4-d813c808f41c_SetDate">
    <vt:lpwstr>2023-10-24T21:56:22Z</vt:lpwstr>
  </property>
  <property fmtid="{D5CDD505-2E9C-101B-9397-08002B2CF9AE}" pid="4" name="MSIP_Label_01402931-ee1f-401a-a3a4-d813c808f41c_Method">
    <vt:lpwstr>Privileged</vt:lpwstr>
  </property>
  <property fmtid="{D5CDD505-2E9C-101B-9397-08002B2CF9AE}" pid="5" name="MSIP_Label_01402931-ee1f-401a-a3a4-d813c808f41c_Name">
    <vt:lpwstr>Restricted - Business Information</vt:lpwstr>
  </property>
  <property fmtid="{D5CDD505-2E9C-101B-9397-08002B2CF9AE}" pid="6" name="MSIP_Label_01402931-ee1f-401a-a3a4-d813c808f41c_SiteId">
    <vt:lpwstr>e3054106-a46a-4dc0-b86d-2ba84a24cdc4</vt:lpwstr>
  </property>
  <property fmtid="{D5CDD505-2E9C-101B-9397-08002B2CF9AE}" pid="7" name="MSIP_Label_01402931-ee1f-401a-a3a4-d813c808f41c_ActionId">
    <vt:lpwstr>893a8aa0-51ae-4525-8148-c83f83338553</vt:lpwstr>
  </property>
  <property fmtid="{D5CDD505-2E9C-101B-9397-08002B2CF9AE}" pid="8" name="MSIP_Label_01402931-ee1f-401a-a3a4-d813c808f41c_ContentBits">
    <vt:lpwstr>0</vt:lpwstr>
  </property>
  <property fmtid="{D5CDD505-2E9C-101B-9397-08002B2CF9AE}" pid="9" name="ContentTypeId">
    <vt:lpwstr>0x010100D9A7A8141ACC5F4D93687B2288F67BB6</vt:lpwstr>
  </property>
</Properties>
</file>