
<file path=[Content_Types].xml><?xml version="1.0" encoding="utf-8"?>
<Types xmlns="http://schemas.openxmlformats.org/package/2006/content-types">
  <Default Extension="emf" ContentType="image/x-em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customXml/itemProps8.xml" ContentType="application/vnd.openxmlformats-officedocument.customXmlProperties+xml"/>
  <Override PartName="/customXml/itemProps9.xml" ContentType="application/vnd.openxmlformats-officedocument.customXmlProperties+xml"/>
  <Override PartName="/customXml/itemProps10.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1"/>
  </p:sldMasterIdLst>
  <p:notesMasterIdLst>
    <p:notesMasterId r:id="rId17"/>
  </p:notesMasterIdLst>
  <p:sldIdLst>
    <p:sldId id="263" r:id="rId12"/>
    <p:sldId id="270" r:id="rId13"/>
    <p:sldId id="257" r:id="rId14"/>
    <p:sldId id="265" r:id="rId15"/>
    <p:sldId id="264" r:id="rId16"/>
  </p:sldIdLst>
  <p:sldSz cx="7772400" cy="10058400"/>
  <p:notesSz cx="6858000" cy="9144000"/>
  <p:custDataLst>
    <p:custData r:id="rId7"/>
    <p:custData r:id="rId6"/>
    <p:custData r:id="rId5"/>
    <p:custData r:id="rId4"/>
    <p:custData r:id="rId1"/>
    <p:custData r:id="rId8"/>
    <p:custData r:id="rId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8" userDrawn="1">
          <p15:clr>
            <a:srgbClr val="A4A3A4"/>
          </p15:clr>
        </p15:guide>
        <p15:guide id="2" pos="228" userDrawn="1">
          <p15:clr>
            <a:srgbClr val="A4A3A4"/>
          </p15:clr>
        </p15:guide>
        <p15:guide id="3" pos="4704" userDrawn="1">
          <p15:clr>
            <a:srgbClr val="A4A3A4"/>
          </p15:clr>
        </p15:guide>
        <p15:guide id="4" orient="horz" pos="5946" userDrawn="1">
          <p15:clr>
            <a:srgbClr val="A4A3A4"/>
          </p15:clr>
        </p15:guide>
        <p15:guide id="5" orient="horz" pos="6154" userDrawn="1">
          <p15:clr>
            <a:srgbClr val="A4A3A4"/>
          </p15:clr>
        </p15:guide>
        <p15:guide id="6" orient="horz" pos="5832" userDrawn="1">
          <p15:clr>
            <a:srgbClr val="A4A3A4"/>
          </p15:clr>
        </p15:guide>
        <p15:guide id="7" pos="2526" userDrawn="1">
          <p15:clr>
            <a:srgbClr val="A4A3A4"/>
          </p15:clr>
        </p15:guide>
        <p15:guide id="8" orient="horz" pos="4368"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4E283CB-4E60-C385-728F-9C3A265749ED}" name="Maruska, J. (Jodie)" initials="MJ(" userId="S::Jodie.Maruska2@voya.com::e187f58b-bf64-4a64-ab96-ec4114209fb5" providerId="AD"/>
  <p188:author id="{999A62DA-FEEC-06EC-6DE3-0DB1C3223655}" name="Espinoza,G. (Gabriela)" initials="E(" userId="S::Gabriela.Espinoza@voya.com::f6952b3e-21d8-4344-b0a1-a6fc751c238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2E2"/>
    <a:srgbClr val="D0DEE5"/>
    <a:srgbClr val="145A7B"/>
    <a:srgbClr val="6E6E6E"/>
    <a:srgbClr val="E9691F"/>
    <a:srgbClr val="EB6C15"/>
    <a:srgbClr val="F8D7CD"/>
    <a:srgbClr val="FCECE8"/>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E98A942-3BD6-489D-9780-FB6E1171D7CC}" v="14" dt="2024-09-18T17:43:08.5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783" autoAdjust="0"/>
    <p:restoredTop sz="94660"/>
  </p:normalViewPr>
  <p:slideViewPr>
    <p:cSldViewPr snapToGrid="0">
      <p:cViewPr varScale="1">
        <p:scale>
          <a:sx n="78" d="100"/>
          <a:sy n="78" d="100"/>
        </p:scale>
        <p:origin x="3300" y="114"/>
      </p:cViewPr>
      <p:guideLst>
        <p:guide orient="horz" pos="168"/>
        <p:guide pos="228"/>
        <p:guide pos="4704"/>
        <p:guide orient="horz" pos="5946"/>
        <p:guide orient="horz" pos="6154"/>
        <p:guide orient="horz" pos="5832"/>
        <p:guide pos="2526"/>
        <p:guide orient="horz" pos="4368"/>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8.xml"/><Relationship Id="rId13" Type="http://schemas.openxmlformats.org/officeDocument/2006/relationships/slide" Target="slides/slide2.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customXml" Target="../customXml/item7.xml"/><Relationship Id="rId12" Type="http://schemas.openxmlformats.org/officeDocument/2006/relationships/slide" Target="slides/slide1.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slideMaster" Target="slideMasters/slideMaster1.xml"/><Relationship Id="rId5" Type="http://schemas.openxmlformats.org/officeDocument/2006/relationships/customXml" Target="../customXml/item5.xml"/><Relationship Id="rId15" Type="http://schemas.openxmlformats.org/officeDocument/2006/relationships/slide" Target="slides/slide4.xml"/><Relationship Id="rId23" Type="http://schemas.microsoft.com/office/2018/10/relationships/authors" Target="authors.xml"/><Relationship Id="rId10" Type="http://schemas.openxmlformats.org/officeDocument/2006/relationships/customXml" Target="../customXml/item10.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customXml" Target="../customXml/item9.xml"/><Relationship Id="rId14" Type="http://schemas.openxmlformats.org/officeDocument/2006/relationships/slide" Target="slides/slide3.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531D836-9235-4D67-995F-41AE38E86EFF}" type="datetimeFigureOut">
              <a:rPr lang="en-US" smtClean="0"/>
              <a:t>09/18/2024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EECCFA-7F6D-44D1-9A8D-C9CB0E889748}" type="slidenum">
              <a:rPr lang="en-US" smtClean="0"/>
              <a:t>‹#›</a:t>
            </a:fld>
            <a:endParaRPr lang="en-US"/>
          </a:p>
        </p:txBody>
      </p:sp>
    </p:spTree>
    <p:extLst>
      <p:ext uri="{BB962C8B-B14F-4D97-AF65-F5344CB8AC3E}">
        <p14:creationId xmlns:p14="http://schemas.microsoft.com/office/powerpoint/2010/main" val="432873264"/>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1</a:t>
            </a:fld>
            <a:endParaRPr lang="en-US"/>
          </a:p>
        </p:txBody>
      </p:sp>
    </p:spTree>
    <p:extLst>
      <p:ext uri="{BB962C8B-B14F-4D97-AF65-F5344CB8AC3E}">
        <p14:creationId xmlns:p14="http://schemas.microsoft.com/office/powerpoint/2010/main" val="2345681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2</a:t>
            </a:fld>
            <a:endParaRPr lang="en-US"/>
          </a:p>
        </p:txBody>
      </p:sp>
    </p:spTree>
    <p:extLst>
      <p:ext uri="{BB962C8B-B14F-4D97-AF65-F5344CB8AC3E}">
        <p14:creationId xmlns:p14="http://schemas.microsoft.com/office/powerpoint/2010/main" val="1056274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3</a:t>
            </a:fld>
            <a:endParaRPr lang="en-US"/>
          </a:p>
        </p:txBody>
      </p:sp>
    </p:spTree>
    <p:extLst>
      <p:ext uri="{BB962C8B-B14F-4D97-AF65-F5344CB8AC3E}">
        <p14:creationId xmlns:p14="http://schemas.microsoft.com/office/powerpoint/2010/main" val="3617796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4</a:t>
            </a:fld>
            <a:endParaRPr lang="en-US"/>
          </a:p>
        </p:txBody>
      </p:sp>
    </p:spTree>
    <p:extLst>
      <p:ext uri="{BB962C8B-B14F-4D97-AF65-F5344CB8AC3E}">
        <p14:creationId xmlns:p14="http://schemas.microsoft.com/office/powerpoint/2010/main" val="34328137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36788" y="1143000"/>
            <a:ext cx="2384425" cy="30861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FEECCFA-7F6D-44D1-9A8D-C9CB0E889748}" type="slidenum">
              <a:rPr lang="en-US" smtClean="0"/>
              <a:t>5</a:t>
            </a:fld>
            <a:endParaRPr lang="en-US"/>
          </a:p>
        </p:txBody>
      </p:sp>
    </p:spTree>
    <p:extLst>
      <p:ext uri="{BB962C8B-B14F-4D97-AF65-F5344CB8AC3E}">
        <p14:creationId xmlns:p14="http://schemas.microsoft.com/office/powerpoint/2010/main" val="3734845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Picture Placeholder 8">
            <a:extLst>
              <a:ext uri="{FF2B5EF4-FFF2-40B4-BE49-F238E27FC236}">
                <a16:creationId xmlns:a16="http://schemas.microsoft.com/office/drawing/2014/main" id="{7441AFDA-3A13-CEE0-2410-0D3A14BAEF12}"/>
              </a:ext>
            </a:extLst>
          </p:cNvPr>
          <p:cNvSpPr>
            <a:spLocks noGrp="1"/>
          </p:cNvSpPr>
          <p:nvPr>
            <p:ph type="pic" sz="quarter" idx="10" hasCustomPrompt="1"/>
          </p:nvPr>
        </p:nvSpPr>
        <p:spPr>
          <a:xfrm>
            <a:off x="361950" y="1384300"/>
            <a:ext cx="1022350" cy="488950"/>
          </a:xfrm>
          <a:solidFill>
            <a:schemeClr val="accent1"/>
          </a:solidFill>
        </p:spPr>
        <p:txBody>
          <a:bodyPr anchor="ctr">
            <a:normAutofit/>
          </a:bodyPr>
          <a:lstStyle>
            <a:lvl1pPr marL="0" indent="0" algn="ctr">
              <a:buFontTx/>
              <a:buNone/>
              <a:defRPr sz="1400">
                <a:solidFill>
                  <a:schemeClr val="bg2"/>
                </a:solidFill>
                <a:latin typeface="Arial" panose="020B0604020202020204" pitchFamily="34" charset="0"/>
                <a:cs typeface="Arial" panose="020B0604020202020204" pitchFamily="34" charset="0"/>
              </a:defRPr>
            </a:lvl1pPr>
          </a:lstStyle>
          <a:p>
            <a:r>
              <a:rPr lang="en-US" sz="1000" dirty="0">
                <a:latin typeface="Arial" panose="020B0604020202020204" pitchFamily="34" charset="0"/>
                <a:cs typeface="Arial" panose="020B0604020202020204" pitchFamily="34" charset="0"/>
              </a:rPr>
              <a:t>Employer logo</a:t>
            </a:r>
            <a:endParaRPr lang="en-US" dirty="0"/>
          </a:p>
        </p:txBody>
      </p:sp>
    </p:spTree>
    <p:extLst>
      <p:ext uri="{BB962C8B-B14F-4D97-AF65-F5344CB8AC3E}">
        <p14:creationId xmlns:p14="http://schemas.microsoft.com/office/powerpoint/2010/main" val="195335220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981B2-424E-4873-B08C-9F87416F7523}" type="datetimeFigureOut">
              <a:rPr lang="en-US" smtClean="0"/>
              <a:t>09/18/2024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735051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2140525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034050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42633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584066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Picture Placeholder 2">
            <a:extLst>
              <a:ext uri="{FF2B5EF4-FFF2-40B4-BE49-F238E27FC236}">
                <a16:creationId xmlns:a16="http://schemas.microsoft.com/office/drawing/2014/main" id="{2FF5DECC-8EA6-DF78-E047-066E60C408C0}"/>
              </a:ext>
            </a:extLst>
          </p:cNvPr>
          <p:cNvSpPr>
            <a:spLocks noGrp="1" noChangeAspect="1"/>
          </p:cNvSpPr>
          <p:nvPr>
            <p:ph type="pic" idx="1"/>
          </p:nvPr>
        </p:nvSpPr>
        <p:spPr>
          <a:xfrm>
            <a:off x="-1" y="0"/>
            <a:ext cx="7766337" cy="3080084"/>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3" name="Picture Placeholder 8">
            <a:extLst>
              <a:ext uri="{FF2B5EF4-FFF2-40B4-BE49-F238E27FC236}">
                <a16:creationId xmlns:a16="http://schemas.microsoft.com/office/drawing/2014/main" id="{83125FE1-30AB-F5CA-EADE-D6A890895F6F}"/>
              </a:ext>
            </a:extLst>
          </p:cNvPr>
          <p:cNvSpPr>
            <a:spLocks noGrp="1"/>
          </p:cNvSpPr>
          <p:nvPr>
            <p:ph type="pic" sz="quarter" idx="10" hasCustomPrompt="1"/>
          </p:nvPr>
        </p:nvSpPr>
        <p:spPr>
          <a:xfrm>
            <a:off x="417135" y="4293536"/>
            <a:ext cx="1022350" cy="488950"/>
          </a:xfrm>
          <a:solidFill>
            <a:schemeClr val="accent1"/>
          </a:solidFill>
        </p:spPr>
        <p:txBody>
          <a:bodyPr anchor="ctr">
            <a:normAutofit/>
          </a:bodyPr>
          <a:lstStyle>
            <a:lvl1pPr marL="0" indent="0" algn="ctr">
              <a:buFontTx/>
              <a:buNone/>
              <a:defRPr sz="1400">
                <a:solidFill>
                  <a:schemeClr val="accent1"/>
                </a:solidFill>
                <a:latin typeface="Arial" panose="020B0604020202020204" pitchFamily="34" charset="0"/>
                <a:cs typeface="Arial" panose="020B0604020202020204" pitchFamily="34" charset="0"/>
              </a:defRPr>
            </a:lvl1pPr>
          </a:lstStyle>
          <a:p>
            <a:r>
              <a:rPr lang="en-US" dirty="0"/>
              <a:t>.</a:t>
            </a:r>
          </a:p>
        </p:txBody>
      </p:sp>
      <p:sp>
        <p:nvSpPr>
          <p:cNvPr id="4" name="Picture Placeholder 5">
            <a:extLst>
              <a:ext uri="{FF2B5EF4-FFF2-40B4-BE49-F238E27FC236}">
                <a16:creationId xmlns:a16="http://schemas.microsoft.com/office/drawing/2014/main" id="{664BA271-5A32-F9B5-E146-C6D21A231394}"/>
              </a:ext>
            </a:extLst>
          </p:cNvPr>
          <p:cNvSpPr>
            <a:spLocks noGrp="1"/>
          </p:cNvSpPr>
          <p:nvPr>
            <p:ph type="pic" sz="quarter" idx="11" hasCustomPrompt="1"/>
          </p:nvPr>
        </p:nvSpPr>
        <p:spPr>
          <a:xfrm>
            <a:off x="6435524" y="2083233"/>
            <a:ext cx="1007769" cy="488950"/>
          </a:xfrm>
        </p:spPr>
        <p:txBody>
          <a:bodyPr>
            <a:noAutofit/>
          </a:bodyPr>
          <a:lstStyle>
            <a:lvl1pPr marL="0" indent="0" algn="ctr">
              <a:buNone/>
              <a:defRPr sz="1400">
                <a:solidFill>
                  <a:srgbClr val="6E6E6E"/>
                </a:solidFill>
                <a:latin typeface="Arial" panose="020B0604020202020204" pitchFamily="34" charset="0"/>
                <a:cs typeface="Arial" panose="020B0604020202020204" pitchFamily="34" charset="0"/>
              </a:defRPr>
            </a:lvl1pPr>
          </a:lstStyle>
          <a:p>
            <a:r>
              <a:rPr lang="en-US" dirty="0"/>
              <a:t>Insert </a:t>
            </a:r>
            <a:r>
              <a:rPr lang="en-US" dirty="0" err="1"/>
              <a:t>picutre</a:t>
            </a:r>
            <a:endParaRPr lang="en-US" dirty="0"/>
          </a:p>
        </p:txBody>
      </p:sp>
    </p:spTree>
    <p:extLst>
      <p:ext uri="{BB962C8B-B14F-4D97-AF65-F5344CB8AC3E}">
        <p14:creationId xmlns:p14="http://schemas.microsoft.com/office/powerpoint/2010/main" val="2418616086"/>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221585"/>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95F7F88-C0B6-6B40-EAAB-00460851308B}"/>
              </a:ext>
            </a:extLst>
          </p:cNvPr>
          <p:cNvSpPr>
            <a:spLocks noGrp="1"/>
          </p:cNvSpPr>
          <p:nvPr>
            <p:ph type="pic" sz="quarter" idx="10" hasCustomPrompt="1"/>
          </p:nvPr>
        </p:nvSpPr>
        <p:spPr>
          <a:xfrm>
            <a:off x="484824" y="4909751"/>
            <a:ext cx="1154508" cy="1154508"/>
          </a:xfrm>
          <a:prstGeom prst="ellipse">
            <a:avLst/>
          </a:prstGeom>
          <a:ln w="12700">
            <a:solidFill>
              <a:schemeClr val="tx2"/>
            </a:solidFill>
          </a:ln>
        </p:spPr>
        <p:txBody>
          <a:bodyPr anchor="ctr">
            <a:noAutofit/>
          </a:bodyPr>
          <a:lstStyle>
            <a:lvl1pPr marL="0" indent="0" algn="ctr">
              <a:buNone/>
              <a:defRPr sz="800"/>
            </a:lvl1pPr>
          </a:lstStyle>
          <a:p>
            <a:r>
              <a:rPr lang="en-US" dirty="0"/>
              <a:t>QR Code</a:t>
            </a:r>
          </a:p>
        </p:txBody>
      </p:sp>
    </p:spTree>
    <p:extLst>
      <p:ext uri="{BB962C8B-B14F-4D97-AF65-F5344CB8AC3E}">
        <p14:creationId xmlns:p14="http://schemas.microsoft.com/office/powerpoint/2010/main" val="3256221531"/>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254785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1D981B2-424E-4873-B08C-9F87416F7523}" type="datetimeFigureOut">
              <a:rPr lang="en-US" smtClean="0"/>
              <a:t>09/18/2024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899522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D981B2-424E-4873-B08C-9F87416F7523}" type="datetimeFigureOut">
              <a:rPr lang="en-US" smtClean="0"/>
              <a:t>09/18/2024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3216245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D981B2-424E-4873-B08C-9F87416F7523}" type="datetimeFigureOut">
              <a:rPr lang="en-US" smtClean="0"/>
              <a:t>09/18/2024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405515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D981B2-424E-4873-B08C-9F87416F7523}" type="datetimeFigureOut">
              <a:rPr lang="en-US" smtClean="0"/>
              <a:t>09/18/2024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271389-AC37-4D8B-828B-7B5041741DB6}" type="slidenum">
              <a:rPr lang="en-US" smtClean="0"/>
              <a:t>‹#›</a:t>
            </a:fld>
            <a:endParaRPr lang="en-US"/>
          </a:p>
        </p:txBody>
      </p:sp>
    </p:spTree>
    <p:extLst>
      <p:ext uri="{BB962C8B-B14F-4D97-AF65-F5344CB8AC3E}">
        <p14:creationId xmlns:p14="http://schemas.microsoft.com/office/powerpoint/2010/main" val="616766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1D981B2-424E-4873-B08C-9F87416F7523}" type="datetimeFigureOut">
              <a:rPr lang="en-US" smtClean="0"/>
              <a:t>09/18/2024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0B271389-AC37-4D8B-828B-7B5041741DB6}" type="slidenum">
              <a:rPr lang="en-US" smtClean="0"/>
              <a:t>‹#›</a:t>
            </a:fld>
            <a:endParaRPr lang="en-US"/>
          </a:p>
        </p:txBody>
      </p:sp>
    </p:spTree>
    <p:extLst>
      <p:ext uri="{BB962C8B-B14F-4D97-AF65-F5344CB8AC3E}">
        <p14:creationId xmlns:p14="http://schemas.microsoft.com/office/powerpoint/2010/main" val="705969000"/>
      </p:ext>
    </p:extLst>
  </p:cSld>
  <p:clrMap bg1="lt1" tx1="dk1" bg2="lt2" tx2="dk2" accent1="accent1" accent2="accent2" accent3="accent3" accent4="accent4" accent5="accent5" accent6="accent6" hlink="hlink" folHlink="folHlink"/>
  <p:sldLayoutIdLst>
    <p:sldLayoutId id="2147483685" r:id="rId1"/>
    <p:sldLayoutId id="2147483696" r:id="rId2"/>
    <p:sldLayoutId id="2147483698" r:id="rId3"/>
    <p:sldLayoutId id="2147483697"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6.png"/><Relationship Id="rId5" Type="http://schemas.openxmlformats.org/officeDocument/2006/relationships/hyperlink" Target="https://presents.voya.com/EBRC/GinkgoBioworks" TargetMode="Externa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4" name="TextBox 33">
            <a:extLst>
              <a:ext uri="{FF2B5EF4-FFF2-40B4-BE49-F238E27FC236}">
                <a16:creationId xmlns:a16="http://schemas.microsoft.com/office/drawing/2014/main" id="{AEF29D35-51A9-19DD-C152-EC7031E09294}"/>
              </a:ext>
            </a:extLst>
          </p:cNvPr>
          <p:cNvSpPr txBox="1"/>
          <p:nvPr/>
        </p:nvSpPr>
        <p:spPr>
          <a:xfrm>
            <a:off x="361949" y="500098"/>
            <a:ext cx="7058027" cy="5867312"/>
          </a:xfrm>
          <a:prstGeom prst="rect">
            <a:avLst/>
          </a:prstGeom>
          <a:noFill/>
        </p:spPr>
        <p:txBody>
          <a:bodyPr wrap="square" lIns="0" tIns="0" rIns="0" bIns="0">
            <a:spAutoFit/>
          </a:bodyPr>
          <a:lstStyle/>
          <a:p>
            <a:pPr>
              <a:lnSpc>
                <a:spcPts val="2000"/>
              </a:lnSpc>
              <a:spcBef>
                <a:spcPts val="100"/>
              </a:spcBef>
            </a:pPr>
            <a:r>
              <a:rPr lang="en-US" b="1" dirty="0">
                <a:solidFill>
                  <a:srgbClr val="6E6E6E"/>
                </a:solidFill>
                <a:latin typeface="Arial" panose="020B0604020202020204" pitchFamily="34" charset="0"/>
                <a:cs typeface="Arial" panose="020B0604020202020204" pitchFamily="34" charset="0"/>
              </a:rPr>
              <a:t>IMPORTANT: This is a fixed indemnity policy,</a:t>
            </a:r>
          </a:p>
          <a:p>
            <a:pPr>
              <a:lnSpc>
                <a:spcPts val="2000"/>
              </a:lnSpc>
              <a:spcBef>
                <a:spcPts val="100"/>
              </a:spcBef>
            </a:pPr>
            <a:r>
              <a:rPr lang="en-US" b="1" dirty="0">
                <a:solidFill>
                  <a:srgbClr val="6E6E6E"/>
                </a:solidFill>
                <a:latin typeface="Arial" panose="020B0604020202020204" pitchFamily="34" charset="0"/>
                <a:cs typeface="Arial" panose="020B0604020202020204" pitchFamily="34" charset="0"/>
              </a:rPr>
              <a:t>NOT health insurance</a:t>
            </a:r>
          </a:p>
          <a:p>
            <a:pPr>
              <a:lnSpc>
                <a:spcPct val="110000"/>
              </a:lnSpc>
              <a:spcBef>
                <a:spcPts val="100"/>
              </a:spcBef>
            </a:pPr>
            <a:endParaRPr lang="en-US" sz="1400" dirty="0">
              <a:solidFill>
                <a:srgbClr val="6E6E6E"/>
              </a:solidFill>
              <a:latin typeface="Arial" panose="020B0604020202020204" pitchFamily="34" charset="0"/>
              <a:cs typeface="Arial" panose="020B0604020202020204" pitchFamily="34" charset="0"/>
            </a:endParaRPr>
          </a:p>
          <a:p>
            <a:pPr>
              <a:lnSpc>
                <a:spcPts val="1600"/>
              </a:lnSpc>
              <a:spcBef>
                <a:spcPts val="100"/>
              </a:spcBef>
            </a:pPr>
            <a:r>
              <a:rPr lang="en-US" sz="1400" dirty="0">
                <a:solidFill>
                  <a:srgbClr val="6E6E6E"/>
                </a:solidFill>
                <a:latin typeface="Arial" panose="020B0604020202020204" pitchFamily="34" charset="0"/>
                <a:cs typeface="Arial" panose="020B0604020202020204" pitchFamily="34" charset="0"/>
              </a:rPr>
              <a:t>This fixed indemnity policy may pay you a limited dollar amount if you’re sick or</a:t>
            </a:r>
          </a:p>
          <a:p>
            <a:pPr>
              <a:lnSpc>
                <a:spcPts val="1600"/>
              </a:lnSpc>
              <a:spcBef>
                <a:spcPts val="100"/>
              </a:spcBef>
              <a:spcAft>
                <a:spcPts val="600"/>
              </a:spcAft>
            </a:pPr>
            <a:r>
              <a:rPr lang="en-US" sz="1400" dirty="0">
                <a:solidFill>
                  <a:srgbClr val="6E6E6E"/>
                </a:solidFill>
                <a:latin typeface="Arial" panose="020B0604020202020204" pitchFamily="34" charset="0"/>
                <a:cs typeface="Arial" panose="020B0604020202020204" pitchFamily="34" charset="0"/>
              </a:rPr>
              <a:t>hospitalized. You’re still responsible for paying the cost of your care.</a:t>
            </a:r>
          </a:p>
          <a:p>
            <a:pPr marL="174625" indent="-174625">
              <a:lnSpc>
                <a:spcPts val="1600"/>
              </a:lnSpc>
              <a:spcBef>
                <a:spcPts val="100"/>
              </a:spcBef>
              <a:spcAft>
                <a:spcPts val="2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The payment you get isn’t based on the size of your medical bill.</a:t>
            </a:r>
          </a:p>
          <a:p>
            <a:pPr marL="174625" indent="-174625">
              <a:lnSpc>
                <a:spcPts val="1600"/>
              </a:lnSpc>
              <a:spcBef>
                <a:spcPts val="100"/>
              </a:spcBef>
              <a:spcAft>
                <a:spcPts val="2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There might be a limit on how much this policy will pay each year.</a:t>
            </a:r>
          </a:p>
          <a:p>
            <a:pPr marL="174625" indent="-174625">
              <a:lnSpc>
                <a:spcPts val="1600"/>
              </a:lnSpc>
              <a:spcBef>
                <a:spcPts val="100"/>
              </a:spcBef>
              <a:spcAft>
                <a:spcPts val="2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This policy isn’t a substitute for comprehensive health insurance.</a:t>
            </a:r>
          </a:p>
          <a:p>
            <a:pPr marL="174625" indent="-174625">
              <a:lnSpc>
                <a:spcPts val="1600"/>
              </a:lnSpc>
              <a:spcBef>
                <a:spcPts val="100"/>
              </a:spcBef>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Since this policy isn’t health insurance, it doesn’t have to include most Federal consumer protections that apply to health insurance.</a:t>
            </a:r>
          </a:p>
          <a:p>
            <a:pPr>
              <a:lnSpc>
                <a:spcPts val="2000"/>
              </a:lnSpc>
              <a:spcBef>
                <a:spcPts val="100"/>
              </a:spcBef>
            </a:pPr>
            <a:endParaRPr lang="en-US" sz="1400" dirty="0">
              <a:solidFill>
                <a:srgbClr val="6E6E6E"/>
              </a:solidFill>
              <a:latin typeface="Arial" panose="020B0604020202020204" pitchFamily="34" charset="0"/>
              <a:cs typeface="Arial" panose="020B0604020202020204" pitchFamily="34" charset="0"/>
            </a:endParaRPr>
          </a:p>
          <a:p>
            <a:pPr>
              <a:lnSpc>
                <a:spcPts val="1800"/>
              </a:lnSpc>
              <a:spcBef>
                <a:spcPts val="100"/>
              </a:spcBef>
              <a:spcAft>
                <a:spcPts val="600"/>
              </a:spcAft>
            </a:pPr>
            <a:r>
              <a:rPr lang="en-US" sz="1600" b="1" dirty="0">
                <a:solidFill>
                  <a:srgbClr val="6E6E6E"/>
                </a:solidFill>
                <a:latin typeface="Arial" panose="020B0604020202020204" pitchFamily="34" charset="0"/>
                <a:cs typeface="Arial" panose="020B0604020202020204" pitchFamily="34" charset="0"/>
              </a:rPr>
              <a:t>Looking for comprehensive health insurance?</a:t>
            </a:r>
          </a:p>
          <a:p>
            <a:pPr marL="177800" indent="-177800">
              <a:lnSpc>
                <a:spcPts val="1600"/>
              </a:lnSpc>
              <a:spcBef>
                <a:spcPts val="100"/>
              </a:spcBef>
              <a:spcAft>
                <a:spcPts val="3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Visit </a:t>
            </a:r>
            <a:r>
              <a:rPr lang="en-US" sz="1400" b="1" dirty="0">
                <a:solidFill>
                  <a:srgbClr val="6E6E6E"/>
                </a:solidFill>
                <a:latin typeface="Arial" panose="020B0604020202020204" pitchFamily="34" charset="0"/>
                <a:cs typeface="Arial" panose="020B0604020202020204" pitchFamily="34" charset="0"/>
              </a:rPr>
              <a:t>HealthCare.gov </a:t>
            </a:r>
            <a:r>
              <a:rPr lang="en-US" sz="1400" dirty="0">
                <a:solidFill>
                  <a:srgbClr val="6E6E6E"/>
                </a:solidFill>
                <a:latin typeface="Arial" panose="020B0604020202020204" pitchFamily="34" charset="0"/>
                <a:cs typeface="Arial" panose="020B0604020202020204" pitchFamily="34" charset="0"/>
              </a:rPr>
              <a:t>or call </a:t>
            </a:r>
            <a:r>
              <a:rPr lang="en-US" sz="1400" b="1" dirty="0">
                <a:solidFill>
                  <a:srgbClr val="6E6E6E"/>
                </a:solidFill>
                <a:latin typeface="Arial" panose="020B0604020202020204" pitchFamily="34" charset="0"/>
                <a:cs typeface="Arial" panose="020B0604020202020204" pitchFamily="34" charset="0"/>
              </a:rPr>
              <a:t>1-800-318-2596 </a:t>
            </a:r>
            <a:r>
              <a:rPr lang="en-US" sz="1400" dirty="0">
                <a:solidFill>
                  <a:srgbClr val="6E6E6E"/>
                </a:solidFill>
                <a:latin typeface="Arial" panose="020B0604020202020204" pitchFamily="34" charset="0"/>
                <a:cs typeface="Arial" panose="020B0604020202020204" pitchFamily="34" charset="0"/>
              </a:rPr>
              <a:t>(TTY: 1-855-889-4325) to find health coverage options.</a:t>
            </a:r>
          </a:p>
          <a:p>
            <a:pPr marL="177800" indent="-177800">
              <a:lnSpc>
                <a:spcPts val="1600"/>
              </a:lnSpc>
              <a:spcBef>
                <a:spcPts val="100"/>
              </a:spcBef>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To find out if you can get health insurance through your job, or a family member’s job, contact the employer.</a:t>
            </a:r>
          </a:p>
          <a:p>
            <a:pPr>
              <a:lnSpc>
                <a:spcPts val="2000"/>
              </a:lnSpc>
              <a:spcBef>
                <a:spcPts val="100"/>
              </a:spcBef>
            </a:pPr>
            <a:endParaRPr lang="en-US" sz="1400" dirty="0">
              <a:solidFill>
                <a:srgbClr val="6E6E6E"/>
              </a:solidFill>
              <a:latin typeface="Arial" panose="020B0604020202020204" pitchFamily="34" charset="0"/>
              <a:cs typeface="Arial" panose="020B0604020202020204" pitchFamily="34" charset="0"/>
            </a:endParaRPr>
          </a:p>
          <a:p>
            <a:pPr>
              <a:lnSpc>
                <a:spcPts val="1800"/>
              </a:lnSpc>
              <a:spcBef>
                <a:spcPts val="100"/>
              </a:spcBef>
              <a:spcAft>
                <a:spcPts val="600"/>
              </a:spcAft>
            </a:pPr>
            <a:r>
              <a:rPr lang="en-US" sz="1600" b="1" dirty="0">
                <a:solidFill>
                  <a:srgbClr val="6E6E6E"/>
                </a:solidFill>
                <a:latin typeface="Arial" panose="020B0604020202020204" pitchFamily="34" charset="0"/>
                <a:cs typeface="Arial" panose="020B0604020202020204" pitchFamily="34" charset="0"/>
              </a:rPr>
              <a:t>Questions about this policy?</a:t>
            </a:r>
          </a:p>
          <a:p>
            <a:pPr marL="177800" indent="-177800">
              <a:lnSpc>
                <a:spcPts val="1600"/>
              </a:lnSpc>
              <a:spcBef>
                <a:spcPts val="100"/>
              </a:spcBef>
              <a:spcAft>
                <a:spcPts val="3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For questions or complaints about this policy, contact your State Department of Insurance. Find their number on the National Association of Insurance Commissioners’ website (</a:t>
            </a:r>
            <a:r>
              <a:rPr lang="en-US" sz="1400" dirty="0" err="1">
                <a:solidFill>
                  <a:srgbClr val="6E6E6E"/>
                </a:solidFill>
                <a:latin typeface="Arial" panose="020B0604020202020204" pitchFamily="34" charset="0"/>
                <a:cs typeface="Arial" panose="020B0604020202020204" pitchFamily="34" charset="0"/>
              </a:rPr>
              <a:t>naic.org</a:t>
            </a:r>
            <a:r>
              <a:rPr lang="en-US" sz="1400" dirty="0">
                <a:solidFill>
                  <a:srgbClr val="6E6E6E"/>
                </a:solidFill>
                <a:latin typeface="Arial" panose="020B0604020202020204" pitchFamily="34" charset="0"/>
                <a:cs typeface="Arial" panose="020B0604020202020204" pitchFamily="34" charset="0"/>
              </a:rPr>
              <a:t>) under “Insurance Departments.”</a:t>
            </a:r>
          </a:p>
          <a:p>
            <a:pPr marL="177800" indent="-177800">
              <a:lnSpc>
                <a:spcPts val="1600"/>
              </a:lnSpc>
              <a:spcBef>
                <a:spcPts val="100"/>
              </a:spcBef>
              <a:spcAft>
                <a:spcPts val="300"/>
              </a:spcAft>
              <a:buFont typeface="Arial" panose="020B0604020202020204" pitchFamily="34" charset="0"/>
              <a:buChar char="•"/>
            </a:pPr>
            <a:r>
              <a:rPr lang="en-US" sz="1400" dirty="0">
                <a:solidFill>
                  <a:srgbClr val="6E6E6E"/>
                </a:solidFill>
                <a:latin typeface="Arial" panose="020B0604020202020204" pitchFamily="34" charset="0"/>
                <a:cs typeface="Arial" panose="020B0604020202020204" pitchFamily="34" charset="0"/>
              </a:rPr>
              <a:t>If you have this policy through your job, or a family member’s job, contact the employer.</a:t>
            </a:r>
          </a:p>
          <a:p>
            <a:pPr>
              <a:lnSpc>
                <a:spcPct val="110000"/>
              </a:lnSpc>
              <a:spcBef>
                <a:spcPts val="100"/>
              </a:spcBef>
            </a:pPr>
            <a:endParaRPr lang="en-US" sz="1400" dirty="0">
              <a:solidFill>
                <a:srgbClr val="6E6E6E"/>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321076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extBox 27">
            <a:extLst>
              <a:ext uri="{FF2B5EF4-FFF2-40B4-BE49-F238E27FC236}">
                <a16:creationId xmlns:a16="http://schemas.microsoft.com/office/drawing/2014/main" id="{A63D2728-2198-8269-9AF6-284BA517064A}"/>
              </a:ext>
            </a:extLst>
          </p:cNvPr>
          <p:cNvSpPr txBox="1"/>
          <p:nvPr/>
        </p:nvSpPr>
        <p:spPr>
          <a:xfrm>
            <a:off x="345575" y="2054449"/>
            <a:ext cx="3286625" cy="7033080"/>
          </a:xfrm>
          <a:prstGeom prst="rect">
            <a:avLst/>
          </a:prstGeom>
          <a:noFill/>
        </p:spPr>
        <p:txBody>
          <a:bodyPr wrap="square" lIns="0" numCol="1" spcCol="0" rtlCol="0">
            <a:noAutofit/>
          </a:bodyPr>
          <a:lstStyle/>
          <a:p>
            <a:pPr marL="0" marR="0" lvl="0" indent="0" algn="l" defTabSz="457200" rtl="0" eaLnBrk="1" fontAlgn="auto" latinLnBrk="0" hangingPunct="1">
              <a:lnSpc>
                <a:spcPts val="1200"/>
              </a:lnSpc>
              <a:spcBef>
                <a:spcPts val="100"/>
              </a:spcBef>
              <a:buClrTx/>
              <a:buSzTx/>
              <a:buFontTx/>
              <a:buNone/>
              <a:tabLst/>
              <a:defRPr/>
            </a:pPr>
            <a:r>
              <a:rPr kumimoji="0" lang="en-US" sz="16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What is it?</a:t>
            </a:r>
          </a:p>
          <a:p>
            <a:pPr marL="0" marR="0" lvl="0" indent="0" algn="l" defTabSz="457200" rtl="0" eaLnBrk="1" fontAlgn="auto" latinLnBrk="0" hangingPunct="1">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Hospital Indemnity Insurance pays a fixed daily benefit if you have a covered stay in a hospital, critical care unit or rehabilitation facility. Hospital Indemnity Insurance is a limited benefit policy. It is not health insurance and does not satisfy the requirement of minimum essential coverage under the Affordable Care Act.</a:t>
            </a:r>
          </a:p>
          <a:p>
            <a:pPr marL="0" marR="0" lvl="0" indent="0" algn="l" defTabSz="457200" rtl="0" eaLnBrk="1" fontAlgn="auto" latinLnBrk="0" hangingPunct="1">
              <a:buClrTx/>
              <a:buSzTx/>
              <a:buFontTx/>
              <a:buNone/>
              <a:tabLst/>
              <a:defRPr/>
            </a:pPr>
            <a:endParaRPr kumimoji="0" lang="en-US" sz="12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p>
            <a:pPr marL="0" marR="0" lvl="0" indent="-182880" algn="l" defTabSz="457200" rtl="0" eaLnBrk="1" fontAlgn="auto" latinLnBrk="0" hangingPunct="1">
              <a:buClrTx/>
              <a:buSzTx/>
              <a:buFontTx/>
              <a:buNone/>
              <a:tabLst/>
              <a:defRPr/>
            </a:pPr>
            <a:r>
              <a:rPr kumimoji="0" lang="en-US" sz="16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Who can be covered? </a:t>
            </a:r>
          </a:p>
          <a:p>
            <a:pPr marL="0" marR="0" lvl="0" indent="0" algn="l" defTabSz="457200" rtl="0" eaLnBrk="1" fontAlgn="auto" latinLnBrk="0" hangingPunct="1">
              <a:spcBef>
                <a:spcPts val="600"/>
              </a:spcBef>
              <a:spcAft>
                <a:spcPts val="600"/>
              </a:spcAft>
              <a:buClrTx/>
              <a:buSzTx/>
              <a:buFontTx/>
              <a:buNone/>
              <a:tabLst/>
              <a:defRPr/>
            </a:pPr>
            <a:r>
              <a:rPr kumimoji="0" lang="en-US" sz="1000" b="0" i="0" u="none" strike="noStrike" kern="1200" cap="none" spc="-20" normalizeH="0" noProof="0" dirty="0">
                <a:ln>
                  <a:noFill/>
                </a:ln>
                <a:solidFill>
                  <a:srgbClr val="6E6E6E"/>
                </a:solidFill>
                <a:effectLst/>
                <a:uLnTx/>
                <a:uFillTx/>
                <a:latin typeface="Arial" panose="020B0604020202020204" pitchFamily="34" charset="0"/>
                <a:ea typeface="+mn-ea"/>
                <a:cs typeface="Arial" panose="020B0604020202020204" pitchFamily="34" charset="0"/>
              </a:rPr>
              <a:t>You have the option to enroll yourself as well as your spouse* and children** in Hospital Indemnity Insurance coverage to meet your needs.   </a:t>
            </a:r>
          </a:p>
          <a:p>
            <a:pPr marL="114300" marR="0" lvl="0" indent="-82550" algn="l" defTabSz="457200" rtl="0" eaLnBrk="1" fontAlgn="auto" latinLnBrk="0" hangingPunct="1">
              <a:spcBef>
                <a:spcPts val="300"/>
              </a:spcBef>
              <a:spcAft>
                <a:spcPts val="3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The use of “spouse” in this document means a person insured as a spouse as described in the certificate of insurance or rider. This may include domestic partners or civil union partners as defined by the group policy.</a:t>
            </a:r>
          </a:p>
          <a:p>
            <a:pPr marL="114300" marR="0" lvl="0" indent="-114300" algn="l" defTabSz="457200" rtl="0" eaLnBrk="1" fontAlgn="auto" latinLnBrk="0" hangingPunct="1">
              <a:spcBef>
                <a:spcPts val="300"/>
              </a:spcBef>
              <a:spcAft>
                <a:spcPts val="1800"/>
              </a:spcAft>
              <a:buClrTx/>
              <a:buSzTx/>
              <a:buFontTx/>
              <a:buNone/>
              <a:tabLst/>
              <a:defRPr/>
            </a:pPr>
            <a:r>
              <a:rPr kumimoji="0" lang="en-US" sz="8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The definition of “child” may vary by state. Please contact your employer for more information.</a:t>
            </a:r>
          </a:p>
          <a:p>
            <a:pPr marR="0" lvl="0" algn="l" defTabSz="457200" rtl="0" eaLnBrk="1" fontAlgn="auto" latinLnBrk="0" hangingPunct="1">
              <a:lnSpc>
                <a:spcPts val="1600"/>
              </a:lnSpc>
              <a:spcAft>
                <a:spcPts val="300"/>
              </a:spcAft>
              <a:buClrTx/>
              <a:buSzTx/>
              <a:buFontTx/>
              <a:buNone/>
              <a:tabLst/>
              <a:defRPr/>
            </a:pPr>
            <a:r>
              <a:rPr lang="en-US" sz="1600" b="1" dirty="0">
                <a:solidFill>
                  <a:schemeClr val="tx2"/>
                </a:solidFill>
                <a:latin typeface="Arial" panose="020B0604020202020204" pitchFamily="34" charset="0"/>
                <a:cs typeface="Arial" panose="020B0604020202020204" pitchFamily="34" charset="0"/>
              </a:rPr>
              <a:t>Why should I consider it?</a:t>
            </a:r>
          </a:p>
          <a:p>
            <a:pPr marL="400050" lvl="1">
              <a:lnSpc>
                <a:spcPct val="120000"/>
              </a:lnSpc>
              <a:spcBef>
                <a:spcPts val="600"/>
              </a:spcBef>
              <a:spcAft>
                <a:spcPts val="600"/>
              </a:spcAft>
            </a:pPr>
            <a:r>
              <a:rPr lang="en-US" sz="1000" dirty="0">
                <a:solidFill>
                  <a:schemeClr val="bg2"/>
                </a:solidFill>
                <a:latin typeface="Arial" panose="020B0604020202020204" pitchFamily="34" charset="0"/>
                <a:cs typeface="Arial" panose="020B0604020202020204" pitchFamily="34" charset="0"/>
              </a:rPr>
              <a:t>Use your paid benefit for any purpose, such as paying out-of-pocket medical expenses, copays, deductibles, groceries, gas, utilities and more –</a:t>
            </a:r>
            <a:br>
              <a:rPr lang="en-US" sz="1000" dirty="0">
                <a:solidFill>
                  <a:schemeClr val="bg2"/>
                </a:solidFill>
                <a:latin typeface="Arial" panose="020B0604020202020204" pitchFamily="34" charset="0"/>
                <a:cs typeface="Arial" panose="020B0604020202020204" pitchFamily="34" charset="0"/>
              </a:rPr>
            </a:br>
            <a:r>
              <a:rPr lang="en-US" sz="1000" dirty="0">
                <a:solidFill>
                  <a:schemeClr val="bg2"/>
                </a:solidFill>
                <a:latin typeface="Arial" panose="020B0604020202020204" pitchFamily="34" charset="0"/>
                <a:cs typeface="Arial" panose="020B0604020202020204" pitchFamily="34" charset="0"/>
              </a:rPr>
              <a:t>it’s up to you.</a:t>
            </a:r>
          </a:p>
          <a:p>
            <a:pPr marL="400050" lvl="1">
              <a:lnSpc>
                <a:spcPct val="120000"/>
              </a:lnSpc>
              <a:spcBef>
                <a:spcPts val="600"/>
              </a:spcBef>
              <a:spcAft>
                <a:spcPts val="600"/>
              </a:spcAft>
            </a:pPr>
            <a:r>
              <a:rPr lang="en-US" sz="1000" dirty="0">
                <a:solidFill>
                  <a:schemeClr val="bg2"/>
                </a:solidFill>
                <a:latin typeface="Arial" panose="020B0604020202020204" pitchFamily="34" charset="0"/>
                <a:cs typeface="Arial" panose="020B0604020202020204" pitchFamily="34" charset="0"/>
              </a:rPr>
              <a:t>Coverage is always guaranteed issue. </a:t>
            </a:r>
          </a:p>
          <a:p>
            <a:pPr marL="400050" lvl="1">
              <a:lnSpc>
                <a:spcPct val="120000"/>
              </a:lnSpc>
              <a:spcBef>
                <a:spcPts val="600"/>
              </a:spcBef>
              <a:spcAft>
                <a:spcPts val="600"/>
              </a:spcAft>
            </a:pPr>
            <a:endParaRPr lang="en-US" sz="300" dirty="0">
              <a:solidFill>
                <a:schemeClr val="bg2"/>
              </a:solidFill>
              <a:highlight>
                <a:srgbClr val="00FFFF"/>
              </a:highlight>
              <a:latin typeface="Arial" panose="020B0604020202020204" pitchFamily="34" charset="0"/>
              <a:cs typeface="Arial" panose="020B0604020202020204" pitchFamily="34" charset="0"/>
            </a:endParaRPr>
          </a:p>
          <a:p>
            <a:pPr marL="400050" lvl="1">
              <a:lnSpc>
                <a:spcPct val="120000"/>
              </a:lnSpc>
              <a:spcBef>
                <a:spcPts val="600"/>
              </a:spcBef>
              <a:spcAft>
                <a:spcPts val="600"/>
              </a:spcAft>
            </a:pPr>
            <a:r>
              <a:rPr lang="en-US" sz="1000" dirty="0">
                <a:solidFill>
                  <a:schemeClr val="bg2"/>
                </a:solidFill>
                <a:latin typeface="Arial" panose="020B0604020202020204" pitchFamily="34" charset="0"/>
                <a:cs typeface="Arial" panose="020B0604020202020204" pitchFamily="34" charset="0"/>
              </a:rPr>
              <a:t>Your coverage can go with you if you leave your employer or retire, and you’ll be billed directly.  </a:t>
            </a:r>
          </a:p>
          <a:p>
            <a:pPr>
              <a:lnSpc>
                <a:spcPts val="1200"/>
              </a:lnSpc>
              <a:spcBef>
                <a:spcPts val="100"/>
              </a:spcBef>
              <a:spcAft>
                <a:spcPts val="300"/>
              </a:spcAft>
            </a:pPr>
            <a:endParaRPr lang="en-US" sz="1000" b="0" kern="1200" dirty="0">
              <a:solidFill>
                <a:schemeClr val="bg2">
                  <a:lumMod val="50000"/>
                </a:schemeClr>
              </a:solidFill>
              <a:effectLst/>
              <a:highlight>
                <a:srgbClr val="00FFFF"/>
              </a:highlight>
              <a:latin typeface="Arial" panose="020B0604020202020204" pitchFamily="34" charset="0"/>
              <a:ea typeface="+mn-ea"/>
              <a:cs typeface="Arial" panose="020B0604020202020204" pitchFamily="34" charset="0"/>
            </a:endParaRPr>
          </a:p>
          <a:p>
            <a:pPr>
              <a:lnSpc>
                <a:spcPts val="1200"/>
              </a:lnSpc>
              <a:spcBef>
                <a:spcPts val="100"/>
              </a:spcBef>
              <a:spcAft>
                <a:spcPts val="300"/>
              </a:spcAft>
            </a:pPr>
            <a:endParaRPr lang="en-US" sz="1000" dirty="0">
              <a:solidFill>
                <a:schemeClr val="bg2"/>
              </a:solidFill>
              <a:latin typeface="Arial" panose="020B0604020202020204" pitchFamily="34" charset="0"/>
              <a:cs typeface="Arial" panose="020B0604020202020204" pitchFamily="34" charset="0"/>
            </a:endParaRPr>
          </a:p>
          <a:p>
            <a:pPr>
              <a:lnSpc>
                <a:spcPts val="1200"/>
              </a:lnSpc>
              <a:spcBef>
                <a:spcPts val="100"/>
              </a:spcBef>
              <a:spcAft>
                <a:spcPts val="600"/>
              </a:spcAft>
            </a:pPr>
            <a:endParaRPr lang="en-US" sz="1000" dirty="0">
              <a:solidFill>
                <a:schemeClr val="bg2"/>
              </a:solidFill>
              <a:latin typeface="Arial" panose="020B0604020202020204" pitchFamily="34" charset="0"/>
              <a:cs typeface="Arial" panose="020B0604020202020204" pitchFamily="34" charset="0"/>
            </a:endParaRPr>
          </a:p>
        </p:txBody>
      </p:sp>
      <p:pic>
        <p:nvPicPr>
          <p:cNvPr id="5" name="Picture Placeholder 35">
            <a:extLst>
              <a:ext uri="{FF2B5EF4-FFF2-40B4-BE49-F238E27FC236}">
                <a16:creationId xmlns:a16="http://schemas.microsoft.com/office/drawing/2014/main" id="{2A6A1C73-01DA-58D5-82D4-A5FCF0FEB67B}"/>
              </a:ext>
            </a:extLst>
          </p:cNvPr>
          <p:cNvPicPr>
            <a:picLocks noChangeAspect="1"/>
          </p:cNvPicPr>
          <p:nvPr/>
        </p:nvPicPr>
        <p:blipFill rotWithShape="1">
          <a:blip r:embed="rId3"/>
          <a:srcRect l="-87" t="-6201" r="1306" b="-77762"/>
          <a:stretch/>
        </p:blipFill>
        <p:spPr>
          <a:xfrm>
            <a:off x="-18450" y="1635377"/>
            <a:ext cx="7790850" cy="384717"/>
          </a:xfrm>
          <a:prstGeom prst="rect">
            <a:avLst/>
          </a:prstGeom>
        </p:spPr>
      </p:pic>
      <p:pic>
        <p:nvPicPr>
          <p:cNvPr id="11" name="Picture 10">
            <a:extLst>
              <a:ext uri="{FF2B5EF4-FFF2-40B4-BE49-F238E27FC236}">
                <a16:creationId xmlns:a16="http://schemas.microsoft.com/office/drawing/2014/main" id="{D8653352-BA02-3469-02D1-F798587CFE71}"/>
              </a:ext>
            </a:extLst>
          </p:cNvPr>
          <p:cNvPicPr>
            <a:picLocks noChangeAspect="1"/>
          </p:cNvPicPr>
          <p:nvPr/>
        </p:nvPicPr>
        <p:blipFill rotWithShape="1">
          <a:blip r:embed="rId4"/>
          <a:srcRect r="4047"/>
          <a:stretch/>
        </p:blipFill>
        <p:spPr>
          <a:xfrm>
            <a:off x="5594679" y="9385755"/>
            <a:ext cx="1825298" cy="476249"/>
          </a:xfrm>
          <a:prstGeom prst="rect">
            <a:avLst/>
          </a:prstGeom>
        </p:spPr>
      </p:pic>
      <p:sp>
        <p:nvSpPr>
          <p:cNvPr id="14" name="TextBox 13">
            <a:extLst>
              <a:ext uri="{FF2B5EF4-FFF2-40B4-BE49-F238E27FC236}">
                <a16:creationId xmlns:a16="http://schemas.microsoft.com/office/drawing/2014/main" id="{8C741A36-3901-4274-7439-15D2AD650B8C}"/>
              </a:ext>
            </a:extLst>
          </p:cNvPr>
          <p:cNvSpPr txBox="1"/>
          <p:nvPr/>
        </p:nvSpPr>
        <p:spPr>
          <a:xfrm>
            <a:off x="361950" y="9563403"/>
            <a:ext cx="2469198" cy="251728"/>
          </a:xfrm>
          <a:prstGeom prst="rect">
            <a:avLst/>
          </a:prstGeom>
          <a:noFill/>
        </p:spPr>
        <p:txBody>
          <a:bodyPr wrap="square" lIns="0" tIns="0" rIns="0" bIns="0">
            <a:noAutofit/>
          </a:bodyPr>
          <a:lstStyle/>
          <a:p>
            <a:r>
              <a:rPr lang="en-US" sz="800" dirty="0">
                <a:solidFill>
                  <a:schemeClr val="bg2"/>
                </a:solidFill>
                <a:latin typeface="Arial" panose="020B0604020202020204" pitchFamily="34" charset="0"/>
                <a:cs typeface="Arial" panose="020B0604020202020204" pitchFamily="34" charset="0"/>
              </a:rPr>
              <a:t>ReliaStar Life Insurance Company (Minneapolis, MN),</a:t>
            </a:r>
            <a:br>
              <a:rPr lang="en-US" sz="800" dirty="0">
                <a:solidFill>
                  <a:schemeClr val="bg2"/>
                </a:solidFill>
                <a:latin typeface="Arial" panose="020B0604020202020204" pitchFamily="34" charset="0"/>
                <a:cs typeface="Arial" panose="020B0604020202020204" pitchFamily="34" charset="0"/>
              </a:rPr>
            </a:br>
            <a:r>
              <a:rPr lang="en-US" sz="800" dirty="0">
                <a:solidFill>
                  <a:schemeClr val="bg2"/>
                </a:solidFill>
                <a:latin typeface="Arial" panose="020B0604020202020204" pitchFamily="34" charset="0"/>
                <a:cs typeface="Arial" panose="020B0604020202020204" pitchFamily="34" charset="0"/>
              </a:rPr>
              <a:t>a member of the Voya</a:t>
            </a:r>
            <a:r>
              <a:rPr lang="en-US" sz="800" baseline="30000" dirty="0">
                <a:solidFill>
                  <a:schemeClr val="bg2"/>
                </a:solidFill>
                <a:latin typeface="Arial" panose="020B0604020202020204" pitchFamily="34" charset="0"/>
                <a:cs typeface="Arial" panose="020B0604020202020204" pitchFamily="34" charset="0"/>
              </a:rPr>
              <a:t>®</a:t>
            </a:r>
            <a:r>
              <a:rPr lang="en-US" sz="800" dirty="0">
                <a:solidFill>
                  <a:schemeClr val="bg2"/>
                </a:solidFill>
                <a:latin typeface="Arial" panose="020B0604020202020204" pitchFamily="34" charset="0"/>
                <a:cs typeface="Arial" panose="020B0604020202020204" pitchFamily="34" charset="0"/>
              </a:rPr>
              <a:t> family of companies</a:t>
            </a:r>
          </a:p>
        </p:txBody>
      </p:sp>
      <p:grpSp>
        <p:nvGrpSpPr>
          <p:cNvPr id="86" name="Group 85">
            <a:extLst>
              <a:ext uri="{FF2B5EF4-FFF2-40B4-BE49-F238E27FC236}">
                <a16:creationId xmlns:a16="http://schemas.microsoft.com/office/drawing/2014/main" id="{D2B965E1-D13C-36BA-B66F-3CC7EDB4CB7E}"/>
              </a:ext>
            </a:extLst>
          </p:cNvPr>
          <p:cNvGrpSpPr/>
          <p:nvPr/>
        </p:nvGrpSpPr>
        <p:grpSpPr>
          <a:xfrm>
            <a:off x="356890" y="5572994"/>
            <a:ext cx="259103" cy="259104"/>
            <a:chOff x="356890" y="3073579"/>
            <a:chExt cx="259103" cy="259104"/>
          </a:xfrm>
        </p:grpSpPr>
        <p:sp>
          <p:nvSpPr>
            <p:cNvPr id="67" name="Oval 66">
              <a:extLst>
                <a:ext uri="{FF2B5EF4-FFF2-40B4-BE49-F238E27FC236}">
                  <a16:creationId xmlns:a16="http://schemas.microsoft.com/office/drawing/2014/main" id="{857F8D53-4CB3-70E2-6801-9424DA49F3E7}"/>
                </a:ext>
              </a:extLst>
            </p:cNvPr>
            <p:cNvSpPr/>
            <p:nvPr/>
          </p:nvSpPr>
          <p:spPr>
            <a:xfrm>
              <a:off x="356890" y="3073579"/>
              <a:ext cx="259103" cy="259104"/>
            </a:xfrm>
            <a:prstGeom prst="ellipse">
              <a:avLst/>
            </a:prstGeom>
            <a:noFill/>
            <a:ln w="1905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8" name="Group 67">
              <a:extLst>
                <a:ext uri="{FF2B5EF4-FFF2-40B4-BE49-F238E27FC236}">
                  <a16:creationId xmlns:a16="http://schemas.microsoft.com/office/drawing/2014/main" id="{29F3E43D-678D-1F29-6A5E-FACDE59E830D}"/>
                </a:ext>
              </a:extLst>
            </p:cNvPr>
            <p:cNvGrpSpPr/>
            <p:nvPr/>
          </p:nvGrpSpPr>
          <p:grpSpPr>
            <a:xfrm>
              <a:off x="423417" y="3109902"/>
              <a:ext cx="143122" cy="180693"/>
              <a:chOff x="422646" y="3818429"/>
              <a:chExt cx="146640" cy="185134"/>
            </a:xfrm>
          </p:grpSpPr>
          <p:sp>
            <p:nvSpPr>
              <p:cNvPr id="69" name="Freeform 9">
                <a:extLst>
                  <a:ext uri="{FF2B5EF4-FFF2-40B4-BE49-F238E27FC236}">
                    <a16:creationId xmlns:a16="http://schemas.microsoft.com/office/drawing/2014/main" id="{4A8EA4AC-D3AC-DE2B-41DA-9BAFA70A4EC8}"/>
                  </a:ext>
                </a:extLst>
              </p:cNvPr>
              <p:cNvSpPr/>
              <p:nvPr/>
            </p:nvSpPr>
            <p:spPr>
              <a:xfrm>
                <a:off x="422646" y="3873165"/>
                <a:ext cx="146640" cy="130398"/>
              </a:xfrm>
              <a:custGeom>
                <a:avLst/>
                <a:gdLst/>
                <a:ahLst/>
                <a:cxnLst/>
                <a:rect l="l" t="t" r="r" b="b"/>
                <a:pathLst>
                  <a:path w="460788" h="409756">
                    <a:moveTo>
                      <a:pt x="145031" y="243286"/>
                    </a:moveTo>
                    <a:lnTo>
                      <a:pt x="260384" y="243286"/>
                    </a:lnTo>
                    <a:cubicBezTo>
                      <a:pt x="271980" y="243481"/>
                      <a:pt x="282106" y="247051"/>
                      <a:pt x="290762" y="253996"/>
                    </a:cubicBezTo>
                    <a:cubicBezTo>
                      <a:pt x="299418" y="260940"/>
                      <a:pt x="304705" y="270090"/>
                      <a:pt x="306621" y="281444"/>
                    </a:cubicBezTo>
                    <a:cubicBezTo>
                      <a:pt x="307286" y="286100"/>
                      <a:pt x="307276" y="290607"/>
                      <a:pt x="306591" y="294963"/>
                    </a:cubicBezTo>
                    <a:cubicBezTo>
                      <a:pt x="305906" y="299320"/>
                      <a:pt x="304636" y="303426"/>
                      <a:pt x="302782" y="307282"/>
                    </a:cubicBezTo>
                    <a:lnTo>
                      <a:pt x="336059" y="307282"/>
                    </a:lnTo>
                    <a:cubicBezTo>
                      <a:pt x="338086" y="307269"/>
                      <a:pt x="339873" y="306656"/>
                      <a:pt x="341419" y="305443"/>
                    </a:cubicBezTo>
                    <a:lnTo>
                      <a:pt x="390696" y="266005"/>
                    </a:lnTo>
                    <a:cubicBezTo>
                      <a:pt x="399216" y="259420"/>
                      <a:pt x="408615" y="256171"/>
                      <a:pt x="418894" y="256256"/>
                    </a:cubicBezTo>
                    <a:cubicBezTo>
                      <a:pt x="429174" y="256341"/>
                      <a:pt x="438413" y="259910"/>
                      <a:pt x="446613" y="266965"/>
                    </a:cubicBezTo>
                    <a:cubicBezTo>
                      <a:pt x="451322" y="271274"/>
                      <a:pt x="454902" y="276294"/>
                      <a:pt x="457352" y="282024"/>
                    </a:cubicBezTo>
                    <a:cubicBezTo>
                      <a:pt x="459802" y="287754"/>
                      <a:pt x="460942" y="293773"/>
                      <a:pt x="460772" y="300083"/>
                    </a:cubicBezTo>
                    <a:cubicBezTo>
                      <a:pt x="460540" y="306386"/>
                      <a:pt x="459044" y="312299"/>
                      <a:pt x="456282" y="317822"/>
                    </a:cubicBezTo>
                    <a:cubicBezTo>
                      <a:pt x="453521" y="323345"/>
                      <a:pt x="449684" y="328098"/>
                      <a:pt x="444773" y="332081"/>
                    </a:cubicBezTo>
                    <a:lnTo>
                      <a:pt x="364057" y="396637"/>
                    </a:lnTo>
                    <a:cubicBezTo>
                      <a:pt x="358735" y="400893"/>
                      <a:pt x="352902" y="404140"/>
                      <a:pt x="346559" y="406376"/>
                    </a:cubicBezTo>
                    <a:cubicBezTo>
                      <a:pt x="340216" y="408613"/>
                      <a:pt x="333623" y="409739"/>
                      <a:pt x="326780" y="409756"/>
                    </a:cubicBezTo>
                    <a:lnTo>
                      <a:pt x="6400" y="409756"/>
                    </a:lnTo>
                    <a:cubicBezTo>
                      <a:pt x="4593" y="409709"/>
                      <a:pt x="3087" y="409083"/>
                      <a:pt x="1880" y="407876"/>
                    </a:cubicBezTo>
                    <a:cubicBezTo>
                      <a:pt x="673" y="406669"/>
                      <a:pt x="47" y="405163"/>
                      <a:pt x="0" y="403356"/>
                    </a:cubicBezTo>
                    <a:lnTo>
                      <a:pt x="0" y="390557"/>
                    </a:lnTo>
                    <a:cubicBezTo>
                      <a:pt x="47" y="388751"/>
                      <a:pt x="673" y="387244"/>
                      <a:pt x="1880" y="386037"/>
                    </a:cubicBezTo>
                    <a:cubicBezTo>
                      <a:pt x="3087" y="384831"/>
                      <a:pt x="4593" y="384204"/>
                      <a:pt x="6400" y="384157"/>
                    </a:cubicBezTo>
                    <a:lnTo>
                      <a:pt x="326780" y="384157"/>
                    </a:lnTo>
                    <a:cubicBezTo>
                      <a:pt x="330685" y="384152"/>
                      <a:pt x="334455" y="383523"/>
                      <a:pt x="338089" y="382268"/>
                    </a:cubicBezTo>
                    <a:cubicBezTo>
                      <a:pt x="341724" y="381013"/>
                      <a:pt x="345074" y="379163"/>
                      <a:pt x="348139" y="376718"/>
                    </a:cubicBezTo>
                    <a:lnTo>
                      <a:pt x="428774" y="312162"/>
                    </a:lnTo>
                    <a:cubicBezTo>
                      <a:pt x="432879" y="308695"/>
                      <a:pt x="435028" y="304449"/>
                      <a:pt x="435224" y="299423"/>
                    </a:cubicBezTo>
                    <a:cubicBezTo>
                      <a:pt x="435419" y="294396"/>
                      <a:pt x="433509" y="289950"/>
                      <a:pt x="429494" y="286084"/>
                    </a:cubicBezTo>
                    <a:cubicBezTo>
                      <a:pt x="425992" y="283119"/>
                      <a:pt x="422136" y="281749"/>
                      <a:pt x="417925" y="281974"/>
                    </a:cubicBezTo>
                    <a:cubicBezTo>
                      <a:pt x="413713" y="282199"/>
                      <a:pt x="409997" y="283569"/>
                      <a:pt x="406775" y="286084"/>
                    </a:cubicBezTo>
                    <a:lnTo>
                      <a:pt x="357498" y="325441"/>
                    </a:lnTo>
                    <a:cubicBezTo>
                      <a:pt x="354433" y="327851"/>
                      <a:pt x="351084" y="329691"/>
                      <a:pt x="347449" y="330961"/>
                    </a:cubicBezTo>
                    <a:cubicBezTo>
                      <a:pt x="343814" y="332231"/>
                      <a:pt x="340044" y="332871"/>
                      <a:pt x="336140" y="332881"/>
                    </a:cubicBezTo>
                    <a:lnTo>
                      <a:pt x="191988" y="332881"/>
                    </a:lnTo>
                    <a:cubicBezTo>
                      <a:pt x="188375" y="332787"/>
                      <a:pt x="185362" y="331534"/>
                      <a:pt x="182949" y="329121"/>
                    </a:cubicBezTo>
                    <a:cubicBezTo>
                      <a:pt x="180536" y="326708"/>
                      <a:pt x="179283" y="323695"/>
                      <a:pt x="179189" y="320082"/>
                    </a:cubicBezTo>
                    <a:cubicBezTo>
                      <a:pt x="179283" y="316469"/>
                      <a:pt x="180536" y="313455"/>
                      <a:pt x="182949" y="311042"/>
                    </a:cubicBezTo>
                    <a:cubicBezTo>
                      <a:pt x="185362" y="308629"/>
                      <a:pt x="188375" y="307376"/>
                      <a:pt x="191988" y="307282"/>
                    </a:cubicBezTo>
                    <a:lnTo>
                      <a:pt x="262384" y="307282"/>
                    </a:lnTo>
                    <a:cubicBezTo>
                      <a:pt x="267839" y="307147"/>
                      <a:pt x="272368" y="305277"/>
                      <a:pt x="275973" y="301673"/>
                    </a:cubicBezTo>
                    <a:cubicBezTo>
                      <a:pt x="279578" y="298068"/>
                      <a:pt x="281448" y="293538"/>
                      <a:pt x="281583" y="288084"/>
                    </a:cubicBezTo>
                    <a:cubicBezTo>
                      <a:pt x="281448" y="282629"/>
                      <a:pt x="279578" y="278099"/>
                      <a:pt x="275973" y="274494"/>
                    </a:cubicBezTo>
                    <a:cubicBezTo>
                      <a:pt x="272368" y="270890"/>
                      <a:pt x="267839" y="269020"/>
                      <a:pt x="262384" y="268885"/>
                    </a:cubicBezTo>
                    <a:lnTo>
                      <a:pt x="145031" y="268885"/>
                    </a:lnTo>
                    <a:cubicBezTo>
                      <a:pt x="139477" y="268896"/>
                      <a:pt x="134087" y="269773"/>
                      <a:pt x="128862" y="271515"/>
                    </a:cubicBezTo>
                    <a:cubicBezTo>
                      <a:pt x="123638" y="273256"/>
                      <a:pt x="118788" y="275793"/>
                      <a:pt x="114314" y="279124"/>
                    </a:cubicBezTo>
                    <a:lnTo>
                      <a:pt x="76796" y="307282"/>
                    </a:lnTo>
                    <a:lnTo>
                      <a:pt x="6400" y="307282"/>
                    </a:lnTo>
                    <a:cubicBezTo>
                      <a:pt x="4593" y="307236"/>
                      <a:pt x="3087" y="306609"/>
                      <a:pt x="1880" y="305403"/>
                    </a:cubicBezTo>
                    <a:cubicBezTo>
                      <a:pt x="673" y="304196"/>
                      <a:pt x="47" y="302689"/>
                      <a:pt x="0" y="300883"/>
                    </a:cubicBezTo>
                    <a:lnTo>
                      <a:pt x="0" y="288084"/>
                    </a:lnTo>
                    <a:cubicBezTo>
                      <a:pt x="47" y="286277"/>
                      <a:pt x="673" y="284770"/>
                      <a:pt x="1880" y="283564"/>
                    </a:cubicBezTo>
                    <a:cubicBezTo>
                      <a:pt x="3087" y="282357"/>
                      <a:pt x="4593" y="281731"/>
                      <a:pt x="6400" y="281684"/>
                    </a:cubicBezTo>
                    <a:lnTo>
                      <a:pt x="68236" y="281684"/>
                    </a:lnTo>
                    <a:lnTo>
                      <a:pt x="98954" y="258645"/>
                    </a:lnTo>
                    <a:cubicBezTo>
                      <a:pt x="105644" y="253631"/>
                      <a:pt x="112903" y="249821"/>
                      <a:pt x="120733" y="247216"/>
                    </a:cubicBezTo>
                    <a:cubicBezTo>
                      <a:pt x="128562" y="244611"/>
                      <a:pt x="136662" y="243301"/>
                      <a:pt x="145031" y="243286"/>
                    </a:cubicBezTo>
                    <a:close/>
                    <a:moveTo>
                      <a:pt x="180799" y="26180"/>
                    </a:moveTo>
                    <a:cubicBezTo>
                      <a:pt x="171532" y="24310"/>
                      <a:pt x="162569" y="26790"/>
                      <a:pt x="153911" y="33619"/>
                    </a:cubicBezTo>
                    <a:cubicBezTo>
                      <a:pt x="144668" y="42362"/>
                      <a:pt x="140175" y="52295"/>
                      <a:pt x="140432" y="63417"/>
                    </a:cubicBezTo>
                    <a:cubicBezTo>
                      <a:pt x="140688" y="74540"/>
                      <a:pt x="144275" y="83833"/>
                      <a:pt x="151191" y="91296"/>
                    </a:cubicBezTo>
                    <a:lnTo>
                      <a:pt x="230386" y="174330"/>
                    </a:lnTo>
                    <a:lnTo>
                      <a:pt x="309581" y="91296"/>
                    </a:lnTo>
                    <a:cubicBezTo>
                      <a:pt x="316537" y="83763"/>
                      <a:pt x="320144" y="74450"/>
                      <a:pt x="320400" y="63357"/>
                    </a:cubicBezTo>
                    <a:cubicBezTo>
                      <a:pt x="320657" y="52265"/>
                      <a:pt x="316144" y="42352"/>
                      <a:pt x="306861" y="33619"/>
                    </a:cubicBezTo>
                    <a:cubicBezTo>
                      <a:pt x="298158" y="26805"/>
                      <a:pt x="289166" y="24355"/>
                      <a:pt x="279883" y="26270"/>
                    </a:cubicBezTo>
                    <a:cubicBezTo>
                      <a:pt x="270600" y="28184"/>
                      <a:pt x="263087" y="32154"/>
                      <a:pt x="257344" y="38178"/>
                    </a:cubicBezTo>
                    <a:lnTo>
                      <a:pt x="230386" y="66417"/>
                    </a:lnTo>
                    <a:lnTo>
                      <a:pt x="203427" y="38178"/>
                    </a:lnTo>
                    <a:cubicBezTo>
                      <a:pt x="197609" y="32049"/>
                      <a:pt x="190067" y="28049"/>
                      <a:pt x="180799" y="26180"/>
                    </a:cubicBezTo>
                    <a:close/>
                    <a:moveTo>
                      <a:pt x="289413" y="87"/>
                    </a:moveTo>
                    <a:cubicBezTo>
                      <a:pt x="300971" y="770"/>
                      <a:pt x="312253" y="5495"/>
                      <a:pt x="323260" y="14260"/>
                    </a:cubicBezTo>
                    <a:cubicBezTo>
                      <a:pt x="337416" y="27266"/>
                      <a:pt x="344862" y="42832"/>
                      <a:pt x="345599" y="60957"/>
                    </a:cubicBezTo>
                    <a:cubicBezTo>
                      <a:pt x="346335" y="79083"/>
                      <a:pt x="340383" y="95169"/>
                      <a:pt x="327740" y="109215"/>
                    </a:cubicBezTo>
                    <a:lnTo>
                      <a:pt x="240625" y="200489"/>
                    </a:lnTo>
                    <a:cubicBezTo>
                      <a:pt x="237640" y="203449"/>
                      <a:pt x="234231" y="204929"/>
                      <a:pt x="230396" y="204929"/>
                    </a:cubicBezTo>
                    <a:cubicBezTo>
                      <a:pt x="226561" y="204929"/>
                      <a:pt x="223171" y="203449"/>
                      <a:pt x="220226" y="200489"/>
                    </a:cubicBezTo>
                    <a:lnTo>
                      <a:pt x="133112" y="109215"/>
                    </a:lnTo>
                    <a:cubicBezTo>
                      <a:pt x="120475" y="95204"/>
                      <a:pt x="114532" y="79128"/>
                      <a:pt x="115283" y="60987"/>
                    </a:cubicBezTo>
                    <a:cubicBezTo>
                      <a:pt x="116035" y="42847"/>
                      <a:pt x="123471" y="27271"/>
                      <a:pt x="137592" y="14260"/>
                    </a:cubicBezTo>
                    <a:cubicBezTo>
                      <a:pt x="152397" y="2498"/>
                      <a:pt x="167643" y="-1975"/>
                      <a:pt x="183329" y="841"/>
                    </a:cubicBezTo>
                    <a:cubicBezTo>
                      <a:pt x="199015" y="3658"/>
                      <a:pt x="211741" y="10184"/>
                      <a:pt x="221507" y="20420"/>
                    </a:cubicBezTo>
                    <a:lnTo>
                      <a:pt x="230386" y="29699"/>
                    </a:lnTo>
                    <a:lnTo>
                      <a:pt x="239346" y="20420"/>
                    </a:lnTo>
                    <a:cubicBezTo>
                      <a:pt x="249302" y="9989"/>
                      <a:pt x="262107" y="3433"/>
                      <a:pt x="277763" y="751"/>
                    </a:cubicBezTo>
                    <a:cubicBezTo>
                      <a:pt x="281677" y="81"/>
                      <a:pt x="285560" y="-141"/>
                      <a:pt x="289413" y="87"/>
                    </a:cubicBezTo>
                    <a:close/>
                  </a:path>
                </a:pathLst>
              </a:custGeom>
              <a:solidFill>
                <a:schemeClr val="accent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4AA0D34D-BFB7-861F-CDAD-AECF06C7B792}"/>
                  </a:ext>
                </a:extLst>
              </p:cNvPr>
              <p:cNvSpPr/>
              <p:nvPr/>
            </p:nvSpPr>
            <p:spPr>
              <a:xfrm>
                <a:off x="439407" y="3870707"/>
                <a:ext cx="113940" cy="819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1" name="Group 70">
                <a:extLst>
                  <a:ext uri="{FF2B5EF4-FFF2-40B4-BE49-F238E27FC236}">
                    <a16:creationId xmlns:a16="http://schemas.microsoft.com/office/drawing/2014/main" id="{35B4C426-E0B2-A6A1-0EA6-2DDFB5CB0526}"/>
                  </a:ext>
                </a:extLst>
              </p:cNvPr>
              <p:cNvGrpSpPr/>
              <p:nvPr/>
            </p:nvGrpSpPr>
            <p:grpSpPr>
              <a:xfrm>
                <a:off x="437948" y="3818429"/>
                <a:ext cx="113942" cy="127145"/>
                <a:chOff x="5238750" y="3194050"/>
                <a:chExt cx="369888" cy="412750"/>
              </a:xfrm>
              <a:solidFill>
                <a:schemeClr val="accent3"/>
              </a:solidFill>
            </p:grpSpPr>
            <p:sp>
              <p:nvSpPr>
                <p:cNvPr id="72" name="Freeform 84">
                  <a:extLst>
                    <a:ext uri="{FF2B5EF4-FFF2-40B4-BE49-F238E27FC236}">
                      <a16:creationId xmlns:a16="http://schemas.microsoft.com/office/drawing/2014/main" id="{7C494F29-43B5-7837-D790-2AAEB51F856E}"/>
                    </a:ext>
                  </a:extLst>
                </p:cNvPr>
                <p:cNvSpPr>
                  <a:spLocks noEditPoints="1"/>
                </p:cNvSpPr>
                <p:nvPr/>
              </p:nvSpPr>
              <p:spPr bwMode="auto">
                <a:xfrm>
                  <a:off x="5321299" y="3246440"/>
                  <a:ext cx="204786" cy="212725"/>
                </a:xfrm>
                <a:custGeom>
                  <a:avLst/>
                  <a:gdLst>
                    <a:gd name="T0" fmla="*/ 738 w 1678"/>
                    <a:gd name="T1" fmla="*/ 189 h 1743"/>
                    <a:gd name="T2" fmla="*/ 555 w 1678"/>
                    <a:gd name="T3" fmla="*/ 258 h 1743"/>
                    <a:gd name="T4" fmla="*/ 411 w 1678"/>
                    <a:gd name="T5" fmla="*/ 282 h 1743"/>
                    <a:gd name="T6" fmla="*/ 346 w 1678"/>
                    <a:gd name="T7" fmla="*/ 404 h 1743"/>
                    <a:gd name="T8" fmla="*/ 241 w 1678"/>
                    <a:gd name="T9" fmla="*/ 548 h 1743"/>
                    <a:gd name="T10" fmla="*/ 147 w 1678"/>
                    <a:gd name="T11" fmla="*/ 646 h 1743"/>
                    <a:gd name="T12" fmla="*/ 167 w 1678"/>
                    <a:gd name="T13" fmla="*/ 789 h 1743"/>
                    <a:gd name="T14" fmla="*/ 152 w 1678"/>
                    <a:gd name="T15" fmla="*/ 1016 h 1743"/>
                    <a:gd name="T16" fmla="*/ 166 w 1678"/>
                    <a:gd name="T17" fmla="*/ 1129 h 1743"/>
                    <a:gd name="T18" fmla="*/ 285 w 1678"/>
                    <a:gd name="T19" fmla="*/ 1237 h 1743"/>
                    <a:gd name="T20" fmla="*/ 367 w 1678"/>
                    <a:gd name="T21" fmla="*/ 1391 h 1743"/>
                    <a:gd name="T22" fmla="*/ 445 w 1678"/>
                    <a:gd name="T23" fmla="*/ 1474 h 1743"/>
                    <a:gd name="T24" fmla="*/ 634 w 1678"/>
                    <a:gd name="T25" fmla="*/ 1501 h 1743"/>
                    <a:gd name="T26" fmla="*/ 781 w 1678"/>
                    <a:gd name="T27" fmla="*/ 1580 h 1743"/>
                    <a:gd name="T28" fmla="*/ 896 w 1678"/>
                    <a:gd name="T29" fmla="*/ 1580 h 1743"/>
                    <a:gd name="T30" fmla="*/ 1044 w 1678"/>
                    <a:gd name="T31" fmla="*/ 1501 h 1743"/>
                    <a:gd name="T32" fmla="*/ 1233 w 1678"/>
                    <a:gd name="T33" fmla="*/ 1474 h 1743"/>
                    <a:gd name="T34" fmla="*/ 1311 w 1678"/>
                    <a:gd name="T35" fmla="*/ 1391 h 1743"/>
                    <a:gd name="T36" fmla="*/ 1393 w 1678"/>
                    <a:gd name="T37" fmla="*/ 1237 h 1743"/>
                    <a:gd name="T38" fmla="*/ 1511 w 1678"/>
                    <a:gd name="T39" fmla="*/ 1129 h 1743"/>
                    <a:gd name="T40" fmla="*/ 1526 w 1678"/>
                    <a:gd name="T41" fmla="*/ 1016 h 1743"/>
                    <a:gd name="T42" fmla="*/ 1510 w 1678"/>
                    <a:gd name="T43" fmla="*/ 789 h 1743"/>
                    <a:gd name="T44" fmla="*/ 1531 w 1678"/>
                    <a:gd name="T45" fmla="*/ 646 h 1743"/>
                    <a:gd name="T46" fmla="*/ 1436 w 1678"/>
                    <a:gd name="T47" fmla="*/ 548 h 1743"/>
                    <a:gd name="T48" fmla="*/ 1331 w 1678"/>
                    <a:gd name="T49" fmla="*/ 404 h 1743"/>
                    <a:gd name="T50" fmla="*/ 1267 w 1678"/>
                    <a:gd name="T51" fmla="*/ 282 h 1743"/>
                    <a:gd name="T52" fmla="*/ 1123 w 1678"/>
                    <a:gd name="T53" fmla="*/ 258 h 1743"/>
                    <a:gd name="T54" fmla="*/ 940 w 1678"/>
                    <a:gd name="T55" fmla="*/ 189 h 1743"/>
                    <a:gd name="T56" fmla="*/ 839 w 1678"/>
                    <a:gd name="T57" fmla="*/ 0 h 1743"/>
                    <a:gd name="T58" fmla="*/ 994 w 1678"/>
                    <a:gd name="T59" fmla="*/ 53 h 1743"/>
                    <a:gd name="T60" fmla="*/ 1141 w 1678"/>
                    <a:gd name="T61" fmla="*/ 115 h 1743"/>
                    <a:gd name="T62" fmla="*/ 1323 w 1678"/>
                    <a:gd name="T63" fmla="*/ 149 h 1743"/>
                    <a:gd name="T64" fmla="*/ 1433 w 1678"/>
                    <a:gd name="T65" fmla="*/ 274 h 1743"/>
                    <a:gd name="T66" fmla="*/ 1507 w 1678"/>
                    <a:gd name="T67" fmla="*/ 417 h 1743"/>
                    <a:gd name="T68" fmla="*/ 1628 w 1678"/>
                    <a:gd name="T69" fmla="*/ 529 h 1743"/>
                    <a:gd name="T70" fmla="*/ 1677 w 1678"/>
                    <a:gd name="T71" fmla="*/ 697 h 1743"/>
                    <a:gd name="T72" fmla="*/ 1644 w 1678"/>
                    <a:gd name="T73" fmla="*/ 872 h 1743"/>
                    <a:gd name="T74" fmla="*/ 1677 w 1678"/>
                    <a:gd name="T75" fmla="*/ 1046 h 1743"/>
                    <a:gd name="T76" fmla="*/ 1628 w 1678"/>
                    <a:gd name="T77" fmla="*/ 1215 h 1743"/>
                    <a:gd name="T78" fmla="*/ 1507 w 1678"/>
                    <a:gd name="T79" fmla="*/ 1326 h 1743"/>
                    <a:gd name="T80" fmla="*/ 1433 w 1678"/>
                    <a:gd name="T81" fmla="*/ 1469 h 1743"/>
                    <a:gd name="T82" fmla="*/ 1323 w 1678"/>
                    <a:gd name="T83" fmla="*/ 1594 h 1743"/>
                    <a:gd name="T84" fmla="*/ 1149 w 1678"/>
                    <a:gd name="T85" fmla="*/ 1627 h 1743"/>
                    <a:gd name="T86" fmla="*/ 1016 w 1678"/>
                    <a:gd name="T87" fmla="*/ 1677 h 1743"/>
                    <a:gd name="T88" fmla="*/ 869 w 1678"/>
                    <a:gd name="T89" fmla="*/ 1741 h 1743"/>
                    <a:gd name="T90" fmla="*/ 706 w 1678"/>
                    <a:gd name="T91" fmla="*/ 1703 h 1743"/>
                    <a:gd name="T92" fmla="*/ 565 w 1678"/>
                    <a:gd name="T93" fmla="*/ 1631 h 1743"/>
                    <a:gd name="T94" fmla="*/ 384 w 1678"/>
                    <a:gd name="T95" fmla="*/ 1607 h 1743"/>
                    <a:gd name="T96" fmla="*/ 256 w 1678"/>
                    <a:gd name="T97" fmla="*/ 1493 h 1743"/>
                    <a:gd name="T98" fmla="*/ 187 w 1678"/>
                    <a:gd name="T99" fmla="*/ 1344 h 1743"/>
                    <a:gd name="T100" fmla="*/ 69 w 1678"/>
                    <a:gd name="T101" fmla="*/ 1234 h 1743"/>
                    <a:gd name="T102" fmla="*/ 0 w 1678"/>
                    <a:gd name="T103" fmla="*/ 1077 h 1743"/>
                    <a:gd name="T104" fmla="*/ 32 w 1678"/>
                    <a:gd name="T105" fmla="*/ 898 h 1743"/>
                    <a:gd name="T106" fmla="*/ 5 w 1678"/>
                    <a:gd name="T107" fmla="*/ 728 h 1743"/>
                    <a:gd name="T108" fmla="*/ 35 w 1678"/>
                    <a:gd name="T109" fmla="*/ 551 h 1743"/>
                    <a:gd name="T110" fmla="*/ 150 w 1678"/>
                    <a:gd name="T111" fmla="*/ 436 h 1743"/>
                    <a:gd name="T112" fmla="*/ 234 w 1678"/>
                    <a:gd name="T113" fmla="*/ 299 h 1743"/>
                    <a:gd name="T114" fmla="*/ 327 w 1678"/>
                    <a:gd name="T115" fmla="*/ 166 h 1743"/>
                    <a:gd name="T116" fmla="*/ 506 w 1678"/>
                    <a:gd name="T117" fmla="*/ 118 h 1743"/>
                    <a:gd name="T118" fmla="*/ 636 w 1678"/>
                    <a:gd name="T119" fmla="*/ 83 h 1743"/>
                    <a:gd name="T120" fmla="*/ 781 w 1678"/>
                    <a:gd name="T121" fmla="*/ 8 h 17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678" h="1743">
                      <a:moveTo>
                        <a:pt x="839" y="144"/>
                      </a:moveTo>
                      <a:lnTo>
                        <a:pt x="820" y="147"/>
                      </a:lnTo>
                      <a:lnTo>
                        <a:pt x="802" y="153"/>
                      </a:lnTo>
                      <a:lnTo>
                        <a:pt x="781" y="163"/>
                      </a:lnTo>
                      <a:lnTo>
                        <a:pt x="760" y="175"/>
                      </a:lnTo>
                      <a:lnTo>
                        <a:pt x="738" y="189"/>
                      </a:lnTo>
                      <a:lnTo>
                        <a:pt x="713" y="204"/>
                      </a:lnTo>
                      <a:lnTo>
                        <a:pt x="689" y="219"/>
                      </a:lnTo>
                      <a:lnTo>
                        <a:pt x="662" y="232"/>
                      </a:lnTo>
                      <a:lnTo>
                        <a:pt x="634" y="242"/>
                      </a:lnTo>
                      <a:lnTo>
                        <a:pt x="595" y="253"/>
                      </a:lnTo>
                      <a:lnTo>
                        <a:pt x="555" y="258"/>
                      </a:lnTo>
                      <a:lnTo>
                        <a:pt x="516" y="261"/>
                      </a:lnTo>
                      <a:lnTo>
                        <a:pt x="490" y="263"/>
                      </a:lnTo>
                      <a:lnTo>
                        <a:pt x="467" y="266"/>
                      </a:lnTo>
                      <a:lnTo>
                        <a:pt x="445" y="269"/>
                      </a:lnTo>
                      <a:lnTo>
                        <a:pt x="426" y="275"/>
                      </a:lnTo>
                      <a:lnTo>
                        <a:pt x="411" y="282"/>
                      </a:lnTo>
                      <a:lnTo>
                        <a:pt x="399" y="295"/>
                      </a:lnTo>
                      <a:lnTo>
                        <a:pt x="387" y="311"/>
                      </a:lnTo>
                      <a:lnTo>
                        <a:pt x="377" y="331"/>
                      </a:lnTo>
                      <a:lnTo>
                        <a:pt x="367" y="352"/>
                      </a:lnTo>
                      <a:lnTo>
                        <a:pt x="358" y="376"/>
                      </a:lnTo>
                      <a:lnTo>
                        <a:pt x="346" y="404"/>
                      </a:lnTo>
                      <a:lnTo>
                        <a:pt x="334" y="430"/>
                      </a:lnTo>
                      <a:lnTo>
                        <a:pt x="321" y="457"/>
                      </a:lnTo>
                      <a:lnTo>
                        <a:pt x="304" y="483"/>
                      </a:lnTo>
                      <a:lnTo>
                        <a:pt x="285" y="507"/>
                      </a:lnTo>
                      <a:lnTo>
                        <a:pt x="264" y="528"/>
                      </a:lnTo>
                      <a:lnTo>
                        <a:pt x="241" y="548"/>
                      </a:lnTo>
                      <a:lnTo>
                        <a:pt x="220" y="566"/>
                      </a:lnTo>
                      <a:lnTo>
                        <a:pt x="200" y="583"/>
                      </a:lnTo>
                      <a:lnTo>
                        <a:pt x="182" y="599"/>
                      </a:lnTo>
                      <a:lnTo>
                        <a:pt x="166" y="614"/>
                      </a:lnTo>
                      <a:lnTo>
                        <a:pt x="154" y="631"/>
                      </a:lnTo>
                      <a:lnTo>
                        <a:pt x="147" y="646"/>
                      </a:lnTo>
                      <a:lnTo>
                        <a:pt x="144" y="663"/>
                      </a:lnTo>
                      <a:lnTo>
                        <a:pt x="145" y="682"/>
                      </a:lnTo>
                      <a:lnTo>
                        <a:pt x="148" y="704"/>
                      </a:lnTo>
                      <a:lnTo>
                        <a:pt x="152" y="727"/>
                      </a:lnTo>
                      <a:lnTo>
                        <a:pt x="158" y="751"/>
                      </a:lnTo>
                      <a:lnTo>
                        <a:pt x="167" y="789"/>
                      </a:lnTo>
                      <a:lnTo>
                        <a:pt x="175" y="829"/>
                      </a:lnTo>
                      <a:lnTo>
                        <a:pt x="178" y="872"/>
                      </a:lnTo>
                      <a:lnTo>
                        <a:pt x="175" y="914"/>
                      </a:lnTo>
                      <a:lnTo>
                        <a:pt x="167" y="954"/>
                      </a:lnTo>
                      <a:lnTo>
                        <a:pt x="158" y="993"/>
                      </a:lnTo>
                      <a:lnTo>
                        <a:pt x="152" y="1016"/>
                      </a:lnTo>
                      <a:lnTo>
                        <a:pt x="148" y="1040"/>
                      </a:lnTo>
                      <a:lnTo>
                        <a:pt x="145" y="1061"/>
                      </a:lnTo>
                      <a:lnTo>
                        <a:pt x="144" y="1080"/>
                      </a:lnTo>
                      <a:lnTo>
                        <a:pt x="147" y="1097"/>
                      </a:lnTo>
                      <a:lnTo>
                        <a:pt x="154" y="1112"/>
                      </a:lnTo>
                      <a:lnTo>
                        <a:pt x="166" y="1129"/>
                      </a:lnTo>
                      <a:lnTo>
                        <a:pt x="182" y="1144"/>
                      </a:lnTo>
                      <a:lnTo>
                        <a:pt x="200" y="1160"/>
                      </a:lnTo>
                      <a:lnTo>
                        <a:pt x="220" y="1177"/>
                      </a:lnTo>
                      <a:lnTo>
                        <a:pt x="241" y="1195"/>
                      </a:lnTo>
                      <a:lnTo>
                        <a:pt x="264" y="1216"/>
                      </a:lnTo>
                      <a:lnTo>
                        <a:pt x="285" y="1237"/>
                      </a:lnTo>
                      <a:lnTo>
                        <a:pt x="304" y="1260"/>
                      </a:lnTo>
                      <a:lnTo>
                        <a:pt x="321" y="1286"/>
                      </a:lnTo>
                      <a:lnTo>
                        <a:pt x="334" y="1313"/>
                      </a:lnTo>
                      <a:lnTo>
                        <a:pt x="346" y="1339"/>
                      </a:lnTo>
                      <a:lnTo>
                        <a:pt x="358" y="1367"/>
                      </a:lnTo>
                      <a:lnTo>
                        <a:pt x="367" y="1391"/>
                      </a:lnTo>
                      <a:lnTo>
                        <a:pt x="377" y="1412"/>
                      </a:lnTo>
                      <a:lnTo>
                        <a:pt x="387" y="1432"/>
                      </a:lnTo>
                      <a:lnTo>
                        <a:pt x="399" y="1448"/>
                      </a:lnTo>
                      <a:lnTo>
                        <a:pt x="411" y="1461"/>
                      </a:lnTo>
                      <a:lnTo>
                        <a:pt x="426" y="1469"/>
                      </a:lnTo>
                      <a:lnTo>
                        <a:pt x="445" y="1474"/>
                      </a:lnTo>
                      <a:lnTo>
                        <a:pt x="467" y="1478"/>
                      </a:lnTo>
                      <a:lnTo>
                        <a:pt x="490" y="1480"/>
                      </a:lnTo>
                      <a:lnTo>
                        <a:pt x="516" y="1482"/>
                      </a:lnTo>
                      <a:lnTo>
                        <a:pt x="555" y="1485"/>
                      </a:lnTo>
                      <a:lnTo>
                        <a:pt x="595" y="1490"/>
                      </a:lnTo>
                      <a:lnTo>
                        <a:pt x="634" y="1501"/>
                      </a:lnTo>
                      <a:lnTo>
                        <a:pt x="662" y="1511"/>
                      </a:lnTo>
                      <a:lnTo>
                        <a:pt x="689" y="1524"/>
                      </a:lnTo>
                      <a:lnTo>
                        <a:pt x="713" y="1539"/>
                      </a:lnTo>
                      <a:lnTo>
                        <a:pt x="738" y="1554"/>
                      </a:lnTo>
                      <a:lnTo>
                        <a:pt x="760" y="1568"/>
                      </a:lnTo>
                      <a:lnTo>
                        <a:pt x="781" y="1580"/>
                      </a:lnTo>
                      <a:lnTo>
                        <a:pt x="802" y="1590"/>
                      </a:lnTo>
                      <a:lnTo>
                        <a:pt x="820" y="1596"/>
                      </a:lnTo>
                      <a:lnTo>
                        <a:pt x="839" y="1599"/>
                      </a:lnTo>
                      <a:lnTo>
                        <a:pt x="857" y="1596"/>
                      </a:lnTo>
                      <a:lnTo>
                        <a:pt x="876" y="1590"/>
                      </a:lnTo>
                      <a:lnTo>
                        <a:pt x="896" y="1580"/>
                      </a:lnTo>
                      <a:lnTo>
                        <a:pt x="918" y="1568"/>
                      </a:lnTo>
                      <a:lnTo>
                        <a:pt x="940" y="1554"/>
                      </a:lnTo>
                      <a:lnTo>
                        <a:pt x="964" y="1539"/>
                      </a:lnTo>
                      <a:lnTo>
                        <a:pt x="989" y="1524"/>
                      </a:lnTo>
                      <a:lnTo>
                        <a:pt x="1016" y="1511"/>
                      </a:lnTo>
                      <a:lnTo>
                        <a:pt x="1044" y="1501"/>
                      </a:lnTo>
                      <a:lnTo>
                        <a:pt x="1084" y="1490"/>
                      </a:lnTo>
                      <a:lnTo>
                        <a:pt x="1123" y="1485"/>
                      </a:lnTo>
                      <a:lnTo>
                        <a:pt x="1163" y="1482"/>
                      </a:lnTo>
                      <a:lnTo>
                        <a:pt x="1188" y="1480"/>
                      </a:lnTo>
                      <a:lnTo>
                        <a:pt x="1211" y="1478"/>
                      </a:lnTo>
                      <a:lnTo>
                        <a:pt x="1233" y="1474"/>
                      </a:lnTo>
                      <a:lnTo>
                        <a:pt x="1251" y="1469"/>
                      </a:lnTo>
                      <a:lnTo>
                        <a:pt x="1267" y="1461"/>
                      </a:lnTo>
                      <a:lnTo>
                        <a:pt x="1279" y="1448"/>
                      </a:lnTo>
                      <a:lnTo>
                        <a:pt x="1290" y="1432"/>
                      </a:lnTo>
                      <a:lnTo>
                        <a:pt x="1301" y="1412"/>
                      </a:lnTo>
                      <a:lnTo>
                        <a:pt x="1311" y="1391"/>
                      </a:lnTo>
                      <a:lnTo>
                        <a:pt x="1320" y="1367"/>
                      </a:lnTo>
                      <a:lnTo>
                        <a:pt x="1331" y="1339"/>
                      </a:lnTo>
                      <a:lnTo>
                        <a:pt x="1344" y="1313"/>
                      </a:lnTo>
                      <a:lnTo>
                        <a:pt x="1357" y="1286"/>
                      </a:lnTo>
                      <a:lnTo>
                        <a:pt x="1375" y="1260"/>
                      </a:lnTo>
                      <a:lnTo>
                        <a:pt x="1393" y="1237"/>
                      </a:lnTo>
                      <a:lnTo>
                        <a:pt x="1414" y="1216"/>
                      </a:lnTo>
                      <a:lnTo>
                        <a:pt x="1436" y="1195"/>
                      </a:lnTo>
                      <a:lnTo>
                        <a:pt x="1458" y="1177"/>
                      </a:lnTo>
                      <a:lnTo>
                        <a:pt x="1478" y="1160"/>
                      </a:lnTo>
                      <a:lnTo>
                        <a:pt x="1496" y="1144"/>
                      </a:lnTo>
                      <a:lnTo>
                        <a:pt x="1511" y="1129"/>
                      </a:lnTo>
                      <a:lnTo>
                        <a:pt x="1524" y="1112"/>
                      </a:lnTo>
                      <a:lnTo>
                        <a:pt x="1531" y="1097"/>
                      </a:lnTo>
                      <a:lnTo>
                        <a:pt x="1534" y="1080"/>
                      </a:lnTo>
                      <a:lnTo>
                        <a:pt x="1534" y="1061"/>
                      </a:lnTo>
                      <a:lnTo>
                        <a:pt x="1531" y="1039"/>
                      </a:lnTo>
                      <a:lnTo>
                        <a:pt x="1526" y="1016"/>
                      </a:lnTo>
                      <a:lnTo>
                        <a:pt x="1520" y="992"/>
                      </a:lnTo>
                      <a:lnTo>
                        <a:pt x="1510" y="954"/>
                      </a:lnTo>
                      <a:lnTo>
                        <a:pt x="1503" y="914"/>
                      </a:lnTo>
                      <a:lnTo>
                        <a:pt x="1500" y="872"/>
                      </a:lnTo>
                      <a:lnTo>
                        <a:pt x="1503" y="829"/>
                      </a:lnTo>
                      <a:lnTo>
                        <a:pt x="1510" y="789"/>
                      </a:lnTo>
                      <a:lnTo>
                        <a:pt x="1520" y="751"/>
                      </a:lnTo>
                      <a:lnTo>
                        <a:pt x="1526" y="727"/>
                      </a:lnTo>
                      <a:lnTo>
                        <a:pt x="1531" y="704"/>
                      </a:lnTo>
                      <a:lnTo>
                        <a:pt x="1534" y="682"/>
                      </a:lnTo>
                      <a:lnTo>
                        <a:pt x="1534" y="663"/>
                      </a:lnTo>
                      <a:lnTo>
                        <a:pt x="1531" y="646"/>
                      </a:lnTo>
                      <a:lnTo>
                        <a:pt x="1524" y="631"/>
                      </a:lnTo>
                      <a:lnTo>
                        <a:pt x="1511" y="614"/>
                      </a:lnTo>
                      <a:lnTo>
                        <a:pt x="1496" y="599"/>
                      </a:lnTo>
                      <a:lnTo>
                        <a:pt x="1478" y="583"/>
                      </a:lnTo>
                      <a:lnTo>
                        <a:pt x="1458" y="566"/>
                      </a:lnTo>
                      <a:lnTo>
                        <a:pt x="1436" y="548"/>
                      </a:lnTo>
                      <a:lnTo>
                        <a:pt x="1414" y="527"/>
                      </a:lnTo>
                      <a:lnTo>
                        <a:pt x="1393" y="507"/>
                      </a:lnTo>
                      <a:lnTo>
                        <a:pt x="1375" y="483"/>
                      </a:lnTo>
                      <a:lnTo>
                        <a:pt x="1357" y="457"/>
                      </a:lnTo>
                      <a:lnTo>
                        <a:pt x="1344" y="430"/>
                      </a:lnTo>
                      <a:lnTo>
                        <a:pt x="1331" y="404"/>
                      </a:lnTo>
                      <a:lnTo>
                        <a:pt x="1320" y="376"/>
                      </a:lnTo>
                      <a:lnTo>
                        <a:pt x="1311" y="352"/>
                      </a:lnTo>
                      <a:lnTo>
                        <a:pt x="1301" y="331"/>
                      </a:lnTo>
                      <a:lnTo>
                        <a:pt x="1290" y="311"/>
                      </a:lnTo>
                      <a:lnTo>
                        <a:pt x="1279" y="295"/>
                      </a:lnTo>
                      <a:lnTo>
                        <a:pt x="1267" y="282"/>
                      </a:lnTo>
                      <a:lnTo>
                        <a:pt x="1251" y="275"/>
                      </a:lnTo>
                      <a:lnTo>
                        <a:pt x="1233" y="269"/>
                      </a:lnTo>
                      <a:lnTo>
                        <a:pt x="1211" y="266"/>
                      </a:lnTo>
                      <a:lnTo>
                        <a:pt x="1188" y="263"/>
                      </a:lnTo>
                      <a:lnTo>
                        <a:pt x="1163" y="261"/>
                      </a:lnTo>
                      <a:lnTo>
                        <a:pt x="1123" y="258"/>
                      </a:lnTo>
                      <a:lnTo>
                        <a:pt x="1084" y="253"/>
                      </a:lnTo>
                      <a:lnTo>
                        <a:pt x="1044" y="242"/>
                      </a:lnTo>
                      <a:lnTo>
                        <a:pt x="1016" y="232"/>
                      </a:lnTo>
                      <a:lnTo>
                        <a:pt x="989" y="219"/>
                      </a:lnTo>
                      <a:lnTo>
                        <a:pt x="964" y="204"/>
                      </a:lnTo>
                      <a:lnTo>
                        <a:pt x="940" y="189"/>
                      </a:lnTo>
                      <a:lnTo>
                        <a:pt x="918" y="175"/>
                      </a:lnTo>
                      <a:lnTo>
                        <a:pt x="896" y="163"/>
                      </a:lnTo>
                      <a:lnTo>
                        <a:pt x="876" y="153"/>
                      </a:lnTo>
                      <a:lnTo>
                        <a:pt x="857" y="147"/>
                      </a:lnTo>
                      <a:lnTo>
                        <a:pt x="839" y="144"/>
                      </a:lnTo>
                      <a:close/>
                      <a:moveTo>
                        <a:pt x="839" y="0"/>
                      </a:moveTo>
                      <a:lnTo>
                        <a:pt x="869" y="2"/>
                      </a:lnTo>
                      <a:lnTo>
                        <a:pt x="896" y="8"/>
                      </a:lnTo>
                      <a:lnTo>
                        <a:pt x="922" y="16"/>
                      </a:lnTo>
                      <a:lnTo>
                        <a:pt x="948" y="27"/>
                      </a:lnTo>
                      <a:lnTo>
                        <a:pt x="972" y="40"/>
                      </a:lnTo>
                      <a:lnTo>
                        <a:pt x="994" y="53"/>
                      </a:lnTo>
                      <a:lnTo>
                        <a:pt x="1017" y="66"/>
                      </a:lnTo>
                      <a:lnTo>
                        <a:pt x="1041" y="83"/>
                      </a:lnTo>
                      <a:lnTo>
                        <a:pt x="1066" y="96"/>
                      </a:lnTo>
                      <a:lnTo>
                        <a:pt x="1088" y="106"/>
                      </a:lnTo>
                      <a:lnTo>
                        <a:pt x="1113" y="112"/>
                      </a:lnTo>
                      <a:lnTo>
                        <a:pt x="1141" y="115"/>
                      </a:lnTo>
                      <a:lnTo>
                        <a:pt x="1173" y="118"/>
                      </a:lnTo>
                      <a:lnTo>
                        <a:pt x="1202" y="120"/>
                      </a:lnTo>
                      <a:lnTo>
                        <a:pt x="1233" y="123"/>
                      </a:lnTo>
                      <a:lnTo>
                        <a:pt x="1264" y="128"/>
                      </a:lnTo>
                      <a:lnTo>
                        <a:pt x="1293" y="136"/>
                      </a:lnTo>
                      <a:lnTo>
                        <a:pt x="1323" y="149"/>
                      </a:lnTo>
                      <a:lnTo>
                        <a:pt x="1351" y="166"/>
                      </a:lnTo>
                      <a:lnTo>
                        <a:pt x="1374" y="185"/>
                      </a:lnTo>
                      <a:lnTo>
                        <a:pt x="1392" y="205"/>
                      </a:lnTo>
                      <a:lnTo>
                        <a:pt x="1409" y="228"/>
                      </a:lnTo>
                      <a:lnTo>
                        <a:pt x="1422" y="250"/>
                      </a:lnTo>
                      <a:lnTo>
                        <a:pt x="1433" y="274"/>
                      </a:lnTo>
                      <a:lnTo>
                        <a:pt x="1444" y="299"/>
                      </a:lnTo>
                      <a:lnTo>
                        <a:pt x="1454" y="322"/>
                      </a:lnTo>
                      <a:lnTo>
                        <a:pt x="1465" y="350"/>
                      </a:lnTo>
                      <a:lnTo>
                        <a:pt x="1478" y="377"/>
                      </a:lnTo>
                      <a:lnTo>
                        <a:pt x="1491" y="399"/>
                      </a:lnTo>
                      <a:lnTo>
                        <a:pt x="1507" y="417"/>
                      </a:lnTo>
                      <a:lnTo>
                        <a:pt x="1528" y="436"/>
                      </a:lnTo>
                      <a:lnTo>
                        <a:pt x="1551" y="456"/>
                      </a:lnTo>
                      <a:lnTo>
                        <a:pt x="1570" y="473"/>
                      </a:lnTo>
                      <a:lnTo>
                        <a:pt x="1590" y="490"/>
                      </a:lnTo>
                      <a:lnTo>
                        <a:pt x="1609" y="509"/>
                      </a:lnTo>
                      <a:lnTo>
                        <a:pt x="1628" y="529"/>
                      </a:lnTo>
                      <a:lnTo>
                        <a:pt x="1643" y="551"/>
                      </a:lnTo>
                      <a:lnTo>
                        <a:pt x="1657" y="575"/>
                      </a:lnTo>
                      <a:lnTo>
                        <a:pt x="1669" y="602"/>
                      </a:lnTo>
                      <a:lnTo>
                        <a:pt x="1676" y="634"/>
                      </a:lnTo>
                      <a:lnTo>
                        <a:pt x="1678" y="666"/>
                      </a:lnTo>
                      <a:lnTo>
                        <a:pt x="1677" y="697"/>
                      </a:lnTo>
                      <a:lnTo>
                        <a:pt x="1673" y="728"/>
                      </a:lnTo>
                      <a:lnTo>
                        <a:pt x="1667" y="756"/>
                      </a:lnTo>
                      <a:lnTo>
                        <a:pt x="1660" y="785"/>
                      </a:lnTo>
                      <a:lnTo>
                        <a:pt x="1652" y="816"/>
                      </a:lnTo>
                      <a:lnTo>
                        <a:pt x="1646" y="845"/>
                      </a:lnTo>
                      <a:lnTo>
                        <a:pt x="1644" y="872"/>
                      </a:lnTo>
                      <a:lnTo>
                        <a:pt x="1646" y="898"/>
                      </a:lnTo>
                      <a:lnTo>
                        <a:pt x="1652" y="927"/>
                      </a:lnTo>
                      <a:lnTo>
                        <a:pt x="1660" y="958"/>
                      </a:lnTo>
                      <a:lnTo>
                        <a:pt x="1667" y="987"/>
                      </a:lnTo>
                      <a:lnTo>
                        <a:pt x="1673" y="1016"/>
                      </a:lnTo>
                      <a:lnTo>
                        <a:pt x="1677" y="1046"/>
                      </a:lnTo>
                      <a:lnTo>
                        <a:pt x="1678" y="1077"/>
                      </a:lnTo>
                      <a:lnTo>
                        <a:pt x="1676" y="1109"/>
                      </a:lnTo>
                      <a:lnTo>
                        <a:pt x="1669" y="1141"/>
                      </a:lnTo>
                      <a:lnTo>
                        <a:pt x="1657" y="1168"/>
                      </a:lnTo>
                      <a:lnTo>
                        <a:pt x="1643" y="1192"/>
                      </a:lnTo>
                      <a:lnTo>
                        <a:pt x="1628" y="1215"/>
                      </a:lnTo>
                      <a:lnTo>
                        <a:pt x="1609" y="1234"/>
                      </a:lnTo>
                      <a:lnTo>
                        <a:pt x="1590" y="1253"/>
                      </a:lnTo>
                      <a:lnTo>
                        <a:pt x="1570" y="1270"/>
                      </a:lnTo>
                      <a:lnTo>
                        <a:pt x="1551" y="1288"/>
                      </a:lnTo>
                      <a:lnTo>
                        <a:pt x="1528" y="1307"/>
                      </a:lnTo>
                      <a:lnTo>
                        <a:pt x="1507" y="1326"/>
                      </a:lnTo>
                      <a:lnTo>
                        <a:pt x="1491" y="1344"/>
                      </a:lnTo>
                      <a:lnTo>
                        <a:pt x="1478" y="1367"/>
                      </a:lnTo>
                      <a:lnTo>
                        <a:pt x="1465" y="1393"/>
                      </a:lnTo>
                      <a:lnTo>
                        <a:pt x="1454" y="1421"/>
                      </a:lnTo>
                      <a:lnTo>
                        <a:pt x="1444" y="1444"/>
                      </a:lnTo>
                      <a:lnTo>
                        <a:pt x="1433" y="1469"/>
                      </a:lnTo>
                      <a:lnTo>
                        <a:pt x="1422" y="1493"/>
                      </a:lnTo>
                      <a:lnTo>
                        <a:pt x="1409" y="1515"/>
                      </a:lnTo>
                      <a:lnTo>
                        <a:pt x="1392" y="1538"/>
                      </a:lnTo>
                      <a:lnTo>
                        <a:pt x="1374" y="1558"/>
                      </a:lnTo>
                      <a:lnTo>
                        <a:pt x="1351" y="1577"/>
                      </a:lnTo>
                      <a:lnTo>
                        <a:pt x="1323" y="1594"/>
                      </a:lnTo>
                      <a:lnTo>
                        <a:pt x="1293" y="1607"/>
                      </a:lnTo>
                      <a:lnTo>
                        <a:pt x="1264" y="1615"/>
                      </a:lnTo>
                      <a:lnTo>
                        <a:pt x="1233" y="1620"/>
                      </a:lnTo>
                      <a:lnTo>
                        <a:pt x="1202" y="1623"/>
                      </a:lnTo>
                      <a:lnTo>
                        <a:pt x="1173" y="1626"/>
                      </a:lnTo>
                      <a:lnTo>
                        <a:pt x="1149" y="1627"/>
                      </a:lnTo>
                      <a:lnTo>
                        <a:pt x="1127" y="1629"/>
                      </a:lnTo>
                      <a:lnTo>
                        <a:pt x="1106" y="1633"/>
                      </a:lnTo>
                      <a:lnTo>
                        <a:pt x="1088" y="1638"/>
                      </a:lnTo>
                      <a:lnTo>
                        <a:pt x="1066" y="1647"/>
                      </a:lnTo>
                      <a:lnTo>
                        <a:pt x="1041" y="1660"/>
                      </a:lnTo>
                      <a:lnTo>
                        <a:pt x="1016" y="1677"/>
                      </a:lnTo>
                      <a:lnTo>
                        <a:pt x="994" y="1690"/>
                      </a:lnTo>
                      <a:lnTo>
                        <a:pt x="972" y="1703"/>
                      </a:lnTo>
                      <a:lnTo>
                        <a:pt x="948" y="1716"/>
                      </a:lnTo>
                      <a:lnTo>
                        <a:pt x="922" y="1727"/>
                      </a:lnTo>
                      <a:lnTo>
                        <a:pt x="896" y="1735"/>
                      </a:lnTo>
                      <a:lnTo>
                        <a:pt x="869" y="1741"/>
                      </a:lnTo>
                      <a:lnTo>
                        <a:pt x="839" y="1743"/>
                      </a:lnTo>
                      <a:lnTo>
                        <a:pt x="809" y="1741"/>
                      </a:lnTo>
                      <a:lnTo>
                        <a:pt x="781" y="1735"/>
                      </a:lnTo>
                      <a:lnTo>
                        <a:pt x="756" y="1727"/>
                      </a:lnTo>
                      <a:lnTo>
                        <a:pt x="730" y="1716"/>
                      </a:lnTo>
                      <a:lnTo>
                        <a:pt x="706" y="1703"/>
                      </a:lnTo>
                      <a:lnTo>
                        <a:pt x="684" y="1690"/>
                      </a:lnTo>
                      <a:lnTo>
                        <a:pt x="662" y="1677"/>
                      </a:lnTo>
                      <a:lnTo>
                        <a:pt x="636" y="1660"/>
                      </a:lnTo>
                      <a:lnTo>
                        <a:pt x="613" y="1647"/>
                      </a:lnTo>
                      <a:lnTo>
                        <a:pt x="590" y="1638"/>
                      </a:lnTo>
                      <a:lnTo>
                        <a:pt x="565" y="1631"/>
                      </a:lnTo>
                      <a:lnTo>
                        <a:pt x="537" y="1628"/>
                      </a:lnTo>
                      <a:lnTo>
                        <a:pt x="506" y="1626"/>
                      </a:lnTo>
                      <a:lnTo>
                        <a:pt x="476" y="1623"/>
                      </a:lnTo>
                      <a:lnTo>
                        <a:pt x="445" y="1620"/>
                      </a:lnTo>
                      <a:lnTo>
                        <a:pt x="414" y="1615"/>
                      </a:lnTo>
                      <a:lnTo>
                        <a:pt x="384" y="1607"/>
                      </a:lnTo>
                      <a:lnTo>
                        <a:pt x="355" y="1594"/>
                      </a:lnTo>
                      <a:lnTo>
                        <a:pt x="327" y="1577"/>
                      </a:lnTo>
                      <a:lnTo>
                        <a:pt x="304" y="1558"/>
                      </a:lnTo>
                      <a:lnTo>
                        <a:pt x="286" y="1538"/>
                      </a:lnTo>
                      <a:lnTo>
                        <a:pt x="270" y="1515"/>
                      </a:lnTo>
                      <a:lnTo>
                        <a:pt x="256" y="1493"/>
                      </a:lnTo>
                      <a:lnTo>
                        <a:pt x="244" y="1469"/>
                      </a:lnTo>
                      <a:lnTo>
                        <a:pt x="234" y="1444"/>
                      </a:lnTo>
                      <a:lnTo>
                        <a:pt x="224" y="1421"/>
                      </a:lnTo>
                      <a:lnTo>
                        <a:pt x="213" y="1393"/>
                      </a:lnTo>
                      <a:lnTo>
                        <a:pt x="200" y="1367"/>
                      </a:lnTo>
                      <a:lnTo>
                        <a:pt x="187" y="1344"/>
                      </a:lnTo>
                      <a:lnTo>
                        <a:pt x="171" y="1326"/>
                      </a:lnTo>
                      <a:lnTo>
                        <a:pt x="150" y="1307"/>
                      </a:lnTo>
                      <a:lnTo>
                        <a:pt x="127" y="1288"/>
                      </a:lnTo>
                      <a:lnTo>
                        <a:pt x="108" y="1270"/>
                      </a:lnTo>
                      <a:lnTo>
                        <a:pt x="88" y="1253"/>
                      </a:lnTo>
                      <a:lnTo>
                        <a:pt x="69" y="1234"/>
                      </a:lnTo>
                      <a:lnTo>
                        <a:pt x="51" y="1215"/>
                      </a:lnTo>
                      <a:lnTo>
                        <a:pt x="35" y="1192"/>
                      </a:lnTo>
                      <a:lnTo>
                        <a:pt x="20" y="1168"/>
                      </a:lnTo>
                      <a:lnTo>
                        <a:pt x="10" y="1141"/>
                      </a:lnTo>
                      <a:lnTo>
                        <a:pt x="2" y="1109"/>
                      </a:lnTo>
                      <a:lnTo>
                        <a:pt x="0" y="1077"/>
                      </a:lnTo>
                      <a:lnTo>
                        <a:pt x="1" y="1046"/>
                      </a:lnTo>
                      <a:lnTo>
                        <a:pt x="5" y="1016"/>
                      </a:lnTo>
                      <a:lnTo>
                        <a:pt x="11" y="987"/>
                      </a:lnTo>
                      <a:lnTo>
                        <a:pt x="18" y="958"/>
                      </a:lnTo>
                      <a:lnTo>
                        <a:pt x="25" y="927"/>
                      </a:lnTo>
                      <a:lnTo>
                        <a:pt x="32" y="898"/>
                      </a:lnTo>
                      <a:lnTo>
                        <a:pt x="34" y="872"/>
                      </a:lnTo>
                      <a:lnTo>
                        <a:pt x="32" y="845"/>
                      </a:lnTo>
                      <a:lnTo>
                        <a:pt x="25" y="816"/>
                      </a:lnTo>
                      <a:lnTo>
                        <a:pt x="18" y="785"/>
                      </a:lnTo>
                      <a:lnTo>
                        <a:pt x="11" y="756"/>
                      </a:lnTo>
                      <a:lnTo>
                        <a:pt x="5" y="728"/>
                      </a:lnTo>
                      <a:lnTo>
                        <a:pt x="1" y="697"/>
                      </a:lnTo>
                      <a:lnTo>
                        <a:pt x="0" y="666"/>
                      </a:lnTo>
                      <a:lnTo>
                        <a:pt x="2" y="634"/>
                      </a:lnTo>
                      <a:lnTo>
                        <a:pt x="10" y="602"/>
                      </a:lnTo>
                      <a:lnTo>
                        <a:pt x="20" y="575"/>
                      </a:lnTo>
                      <a:lnTo>
                        <a:pt x="35" y="551"/>
                      </a:lnTo>
                      <a:lnTo>
                        <a:pt x="51" y="529"/>
                      </a:lnTo>
                      <a:lnTo>
                        <a:pt x="69" y="509"/>
                      </a:lnTo>
                      <a:lnTo>
                        <a:pt x="88" y="490"/>
                      </a:lnTo>
                      <a:lnTo>
                        <a:pt x="108" y="473"/>
                      </a:lnTo>
                      <a:lnTo>
                        <a:pt x="127" y="456"/>
                      </a:lnTo>
                      <a:lnTo>
                        <a:pt x="150" y="436"/>
                      </a:lnTo>
                      <a:lnTo>
                        <a:pt x="171" y="417"/>
                      </a:lnTo>
                      <a:lnTo>
                        <a:pt x="187" y="399"/>
                      </a:lnTo>
                      <a:lnTo>
                        <a:pt x="200" y="377"/>
                      </a:lnTo>
                      <a:lnTo>
                        <a:pt x="213" y="350"/>
                      </a:lnTo>
                      <a:lnTo>
                        <a:pt x="224" y="322"/>
                      </a:lnTo>
                      <a:lnTo>
                        <a:pt x="234" y="299"/>
                      </a:lnTo>
                      <a:lnTo>
                        <a:pt x="244" y="274"/>
                      </a:lnTo>
                      <a:lnTo>
                        <a:pt x="256" y="250"/>
                      </a:lnTo>
                      <a:lnTo>
                        <a:pt x="270" y="228"/>
                      </a:lnTo>
                      <a:lnTo>
                        <a:pt x="286" y="205"/>
                      </a:lnTo>
                      <a:lnTo>
                        <a:pt x="304" y="185"/>
                      </a:lnTo>
                      <a:lnTo>
                        <a:pt x="327" y="166"/>
                      </a:lnTo>
                      <a:lnTo>
                        <a:pt x="355" y="149"/>
                      </a:lnTo>
                      <a:lnTo>
                        <a:pt x="384" y="136"/>
                      </a:lnTo>
                      <a:lnTo>
                        <a:pt x="414" y="128"/>
                      </a:lnTo>
                      <a:lnTo>
                        <a:pt x="445" y="123"/>
                      </a:lnTo>
                      <a:lnTo>
                        <a:pt x="476" y="120"/>
                      </a:lnTo>
                      <a:lnTo>
                        <a:pt x="506" y="118"/>
                      </a:lnTo>
                      <a:lnTo>
                        <a:pt x="528" y="116"/>
                      </a:lnTo>
                      <a:lnTo>
                        <a:pt x="551" y="114"/>
                      </a:lnTo>
                      <a:lnTo>
                        <a:pt x="572" y="110"/>
                      </a:lnTo>
                      <a:lnTo>
                        <a:pt x="590" y="106"/>
                      </a:lnTo>
                      <a:lnTo>
                        <a:pt x="613" y="96"/>
                      </a:lnTo>
                      <a:lnTo>
                        <a:pt x="636" y="83"/>
                      </a:lnTo>
                      <a:lnTo>
                        <a:pt x="662" y="66"/>
                      </a:lnTo>
                      <a:lnTo>
                        <a:pt x="684" y="53"/>
                      </a:lnTo>
                      <a:lnTo>
                        <a:pt x="706" y="40"/>
                      </a:lnTo>
                      <a:lnTo>
                        <a:pt x="730" y="27"/>
                      </a:lnTo>
                      <a:lnTo>
                        <a:pt x="756" y="16"/>
                      </a:lnTo>
                      <a:lnTo>
                        <a:pt x="781" y="8"/>
                      </a:lnTo>
                      <a:lnTo>
                        <a:pt x="809" y="2"/>
                      </a:lnTo>
                      <a:lnTo>
                        <a:pt x="839" y="0"/>
                      </a:lnTo>
                      <a:close/>
                    </a:path>
                  </a:pathLst>
                </a:custGeom>
                <a:grpFill/>
                <a:ln w="0">
                  <a:noFill/>
                  <a:prstDash val="solid"/>
                  <a:round/>
                  <a:headEnd/>
                  <a:tailEnd/>
                </a:ln>
              </p:spPr>
              <p:txBody>
                <a:bodyPr vert="horz" wrap="square" lIns="68580" tIns="34291" rIns="68580" bIns="34291" numCol="1" anchor="t" anchorCtr="0" compatLnSpc="1">
                  <a:prstTxWarp prst="textNoShape">
                    <a:avLst/>
                  </a:prstTxWarp>
                </a:bodyPr>
                <a:lstStyle/>
                <a:p>
                  <a:endParaRPr lang="en-US" sz="1013" dirty="0"/>
                </a:p>
              </p:txBody>
            </p:sp>
            <p:sp>
              <p:nvSpPr>
                <p:cNvPr id="73" name="Freeform 85">
                  <a:extLst>
                    <a:ext uri="{FF2B5EF4-FFF2-40B4-BE49-F238E27FC236}">
                      <a16:creationId xmlns:a16="http://schemas.microsoft.com/office/drawing/2014/main" id="{23D96D72-112D-8547-B3B2-5FF35736B84A}"/>
                    </a:ext>
                  </a:extLst>
                </p:cNvPr>
                <p:cNvSpPr>
                  <a:spLocks noEditPoints="1"/>
                </p:cNvSpPr>
                <p:nvPr/>
              </p:nvSpPr>
              <p:spPr bwMode="auto">
                <a:xfrm>
                  <a:off x="5238750" y="3194050"/>
                  <a:ext cx="369888" cy="412750"/>
                </a:xfrm>
                <a:custGeom>
                  <a:avLst/>
                  <a:gdLst>
                    <a:gd name="T0" fmla="*/ 2144 w 3034"/>
                    <a:gd name="T1" fmla="*/ 2389 h 3378"/>
                    <a:gd name="T2" fmla="*/ 1885 w 3034"/>
                    <a:gd name="T3" fmla="*/ 2423 h 3378"/>
                    <a:gd name="T4" fmla="*/ 2365 w 3034"/>
                    <a:gd name="T5" fmla="*/ 2754 h 3378"/>
                    <a:gd name="T6" fmla="*/ 313 w 3034"/>
                    <a:gd name="T7" fmla="*/ 2616 h 3378"/>
                    <a:gd name="T8" fmla="*/ 1312 w 3034"/>
                    <a:gd name="T9" fmla="*/ 2515 h 3378"/>
                    <a:gd name="T10" fmla="*/ 1058 w 3034"/>
                    <a:gd name="T11" fmla="*/ 2408 h 3378"/>
                    <a:gd name="T12" fmla="*/ 790 w 3034"/>
                    <a:gd name="T13" fmla="*/ 2353 h 3378"/>
                    <a:gd name="T14" fmla="*/ 1447 w 3034"/>
                    <a:gd name="T15" fmla="*/ 237 h 3378"/>
                    <a:gd name="T16" fmla="*/ 1171 w 3034"/>
                    <a:gd name="T17" fmla="*/ 373 h 3378"/>
                    <a:gd name="T18" fmla="*/ 904 w 3034"/>
                    <a:gd name="T19" fmla="*/ 411 h 3378"/>
                    <a:gd name="T20" fmla="*/ 791 w 3034"/>
                    <a:gd name="T21" fmla="*/ 599 h 3378"/>
                    <a:gd name="T22" fmla="*/ 575 w 3034"/>
                    <a:gd name="T23" fmla="*/ 864 h 3378"/>
                    <a:gd name="T24" fmla="*/ 500 w 3034"/>
                    <a:gd name="T25" fmla="*/ 1052 h 3378"/>
                    <a:gd name="T26" fmla="*/ 533 w 3034"/>
                    <a:gd name="T27" fmla="*/ 1382 h 3378"/>
                    <a:gd name="T28" fmla="*/ 496 w 3034"/>
                    <a:gd name="T29" fmla="*/ 1622 h 3378"/>
                    <a:gd name="T30" fmla="*/ 699 w 3034"/>
                    <a:gd name="T31" fmla="*/ 1828 h 3378"/>
                    <a:gd name="T32" fmla="*/ 843 w 3034"/>
                    <a:gd name="T33" fmla="*/ 2103 h 3378"/>
                    <a:gd name="T34" fmla="*/ 1009 w 3034"/>
                    <a:gd name="T35" fmla="*/ 2187 h 3378"/>
                    <a:gd name="T36" fmla="*/ 1333 w 3034"/>
                    <a:gd name="T37" fmla="*/ 2275 h 3378"/>
                    <a:gd name="T38" fmla="*/ 1538 w 3034"/>
                    <a:gd name="T39" fmla="*/ 2360 h 3378"/>
                    <a:gd name="T40" fmla="*/ 1777 w 3034"/>
                    <a:gd name="T41" fmla="*/ 2233 h 3378"/>
                    <a:gd name="T42" fmla="*/ 2083 w 3034"/>
                    <a:gd name="T43" fmla="*/ 2181 h 3378"/>
                    <a:gd name="T44" fmla="*/ 2214 w 3034"/>
                    <a:gd name="T45" fmla="*/ 2049 h 3378"/>
                    <a:gd name="T46" fmla="*/ 2398 w 3034"/>
                    <a:gd name="T47" fmla="*/ 1768 h 3378"/>
                    <a:gd name="T48" fmla="*/ 2542 w 3034"/>
                    <a:gd name="T49" fmla="*/ 1579 h 3378"/>
                    <a:gd name="T50" fmla="*/ 2492 w 3034"/>
                    <a:gd name="T51" fmla="*/ 1290 h 3378"/>
                    <a:gd name="T52" fmla="*/ 2542 w 3034"/>
                    <a:gd name="T53" fmla="*/ 1000 h 3378"/>
                    <a:gd name="T54" fmla="*/ 2398 w 3034"/>
                    <a:gd name="T55" fmla="*/ 812 h 3378"/>
                    <a:gd name="T56" fmla="*/ 2214 w 3034"/>
                    <a:gd name="T57" fmla="*/ 530 h 3378"/>
                    <a:gd name="T58" fmla="*/ 2083 w 3034"/>
                    <a:gd name="T59" fmla="*/ 398 h 3378"/>
                    <a:gd name="T60" fmla="*/ 1777 w 3034"/>
                    <a:gd name="T61" fmla="*/ 346 h 3378"/>
                    <a:gd name="T62" fmla="*/ 1538 w 3034"/>
                    <a:gd name="T63" fmla="*/ 219 h 3378"/>
                    <a:gd name="T64" fmla="*/ 1723 w 3034"/>
                    <a:gd name="T65" fmla="*/ 65 h 3378"/>
                    <a:gd name="T66" fmla="*/ 1943 w 3034"/>
                    <a:gd name="T67" fmla="*/ 168 h 3378"/>
                    <a:gd name="T68" fmla="*/ 2211 w 3034"/>
                    <a:gd name="T69" fmla="*/ 211 h 3378"/>
                    <a:gd name="T70" fmla="*/ 2400 w 3034"/>
                    <a:gd name="T71" fmla="*/ 416 h 3378"/>
                    <a:gd name="T72" fmla="*/ 2520 w 3034"/>
                    <a:gd name="T73" fmla="*/ 630 h 3378"/>
                    <a:gd name="T74" fmla="*/ 2712 w 3034"/>
                    <a:gd name="T75" fmla="*/ 824 h 3378"/>
                    <a:gd name="T76" fmla="*/ 2740 w 3034"/>
                    <a:gd name="T77" fmla="*/ 1126 h 3378"/>
                    <a:gd name="T78" fmla="*/ 2722 w 3034"/>
                    <a:gd name="T79" fmla="*/ 1382 h 3378"/>
                    <a:gd name="T80" fmla="*/ 2744 w 3034"/>
                    <a:gd name="T81" fmla="*/ 1688 h 3378"/>
                    <a:gd name="T82" fmla="*/ 2569 w 3034"/>
                    <a:gd name="T83" fmla="*/ 1905 h 3378"/>
                    <a:gd name="T84" fmla="*/ 3016 w 3034"/>
                    <a:gd name="T85" fmla="*/ 2609 h 3378"/>
                    <a:gd name="T86" fmla="*/ 2977 w 3034"/>
                    <a:gd name="T87" fmla="*/ 2763 h 3378"/>
                    <a:gd name="T88" fmla="*/ 2350 w 3034"/>
                    <a:gd name="T89" fmla="*/ 3375 h 3378"/>
                    <a:gd name="T90" fmla="*/ 770 w 3034"/>
                    <a:gd name="T91" fmla="*/ 3360 h 3378"/>
                    <a:gd name="T92" fmla="*/ 615 w 3034"/>
                    <a:gd name="T93" fmla="*/ 3321 h 3378"/>
                    <a:gd name="T94" fmla="*/ 3 w 3034"/>
                    <a:gd name="T95" fmla="*/ 2694 h 3378"/>
                    <a:gd name="T96" fmla="*/ 553 w 3034"/>
                    <a:gd name="T97" fmla="*/ 1990 h 3378"/>
                    <a:gd name="T98" fmla="*/ 364 w 3034"/>
                    <a:gd name="T99" fmla="*/ 1812 h 3378"/>
                    <a:gd name="T100" fmla="*/ 280 w 3034"/>
                    <a:gd name="T101" fmla="*/ 1528 h 3378"/>
                    <a:gd name="T102" fmla="*/ 324 w 3034"/>
                    <a:gd name="T103" fmla="*/ 1261 h 3378"/>
                    <a:gd name="T104" fmla="*/ 276 w 3034"/>
                    <a:gd name="T105" fmla="*/ 972 h 3378"/>
                    <a:gd name="T106" fmla="*/ 413 w 3034"/>
                    <a:gd name="T107" fmla="*/ 718 h 3378"/>
                    <a:gd name="T108" fmla="*/ 581 w 3034"/>
                    <a:gd name="T109" fmla="*/ 539 h 3378"/>
                    <a:gd name="T110" fmla="*/ 705 w 3034"/>
                    <a:gd name="T111" fmla="*/ 296 h 3378"/>
                    <a:gd name="T112" fmla="*/ 957 w 3034"/>
                    <a:gd name="T113" fmla="*/ 180 h 3378"/>
                    <a:gd name="T114" fmla="*/ 1199 w 3034"/>
                    <a:gd name="T115" fmla="*/ 134 h 3378"/>
                    <a:gd name="T116" fmla="*/ 1442 w 3034"/>
                    <a:gd name="T117" fmla="*/ 9 h 3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34" h="3378">
                      <a:moveTo>
                        <a:pt x="2354" y="2249"/>
                      </a:moveTo>
                      <a:lnTo>
                        <a:pt x="2331" y="2279"/>
                      </a:lnTo>
                      <a:lnTo>
                        <a:pt x="2306" y="2307"/>
                      </a:lnTo>
                      <a:lnTo>
                        <a:pt x="2275" y="2332"/>
                      </a:lnTo>
                      <a:lnTo>
                        <a:pt x="2244" y="2353"/>
                      </a:lnTo>
                      <a:lnTo>
                        <a:pt x="2211" y="2368"/>
                      </a:lnTo>
                      <a:lnTo>
                        <a:pt x="2178" y="2379"/>
                      </a:lnTo>
                      <a:lnTo>
                        <a:pt x="2144" y="2389"/>
                      </a:lnTo>
                      <a:lnTo>
                        <a:pt x="2110" y="2395"/>
                      </a:lnTo>
                      <a:lnTo>
                        <a:pt x="2076" y="2400"/>
                      </a:lnTo>
                      <a:lnTo>
                        <a:pt x="2042" y="2403"/>
                      </a:lnTo>
                      <a:lnTo>
                        <a:pt x="2011" y="2405"/>
                      </a:lnTo>
                      <a:lnTo>
                        <a:pt x="1976" y="2408"/>
                      </a:lnTo>
                      <a:lnTo>
                        <a:pt x="1943" y="2411"/>
                      </a:lnTo>
                      <a:lnTo>
                        <a:pt x="1913" y="2415"/>
                      </a:lnTo>
                      <a:lnTo>
                        <a:pt x="1885" y="2423"/>
                      </a:lnTo>
                      <a:lnTo>
                        <a:pt x="1861" y="2433"/>
                      </a:lnTo>
                      <a:lnTo>
                        <a:pt x="1835" y="2446"/>
                      </a:lnTo>
                      <a:lnTo>
                        <a:pt x="1808" y="2462"/>
                      </a:lnTo>
                      <a:lnTo>
                        <a:pt x="1780" y="2479"/>
                      </a:lnTo>
                      <a:lnTo>
                        <a:pt x="1722" y="2515"/>
                      </a:lnTo>
                      <a:lnTo>
                        <a:pt x="2272" y="3065"/>
                      </a:lnTo>
                      <a:lnTo>
                        <a:pt x="2357" y="2774"/>
                      </a:lnTo>
                      <a:lnTo>
                        <a:pt x="2365" y="2754"/>
                      </a:lnTo>
                      <a:lnTo>
                        <a:pt x="2378" y="2736"/>
                      </a:lnTo>
                      <a:lnTo>
                        <a:pt x="2392" y="2721"/>
                      </a:lnTo>
                      <a:lnTo>
                        <a:pt x="2411" y="2709"/>
                      </a:lnTo>
                      <a:lnTo>
                        <a:pt x="2430" y="2701"/>
                      </a:lnTo>
                      <a:lnTo>
                        <a:pt x="2721" y="2616"/>
                      </a:lnTo>
                      <a:lnTo>
                        <a:pt x="2354" y="2249"/>
                      </a:lnTo>
                      <a:close/>
                      <a:moveTo>
                        <a:pt x="680" y="2249"/>
                      </a:moveTo>
                      <a:lnTo>
                        <a:pt x="313" y="2616"/>
                      </a:lnTo>
                      <a:lnTo>
                        <a:pt x="604" y="2701"/>
                      </a:lnTo>
                      <a:lnTo>
                        <a:pt x="623" y="2709"/>
                      </a:lnTo>
                      <a:lnTo>
                        <a:pt x="642" y="2721"/>
                      </a:lnTo>
                      <a:lnTo>
                        <a:pt x="656" y="2736"/>
                      </a:lnTo>
                      <a:lnTo>
                        <a:pt x="668" y="2754"/>
                      </a:lnTo>
                      <a:lnTo>
                        <a:pt x="677" y="2774"/>
                      </a:lnTo>
                      <a:lnTo>
                        <a:pt x="762" y="3065"/>
                      </a:lnTo>
                      <a:lnTo>
                        <a:pt x="1312" y="2515"/>
                      </a:lnTo>
                      <a:lnTo>
                        <a:pt x="1255" y="2479"/>
                      </a:lnTo>
                      <a:lnTo>
                        <a:pt x="1226" y="2462"/>
                      </a:lnTo>
                      <a:lnTo>
                        <a:pt x="1199" y="2446"/>
                      </a:lnTo>
                      <a:lnTo>
                        <a:pt x="1173" y="2433"/>
                      </a:lnTo>
                      <a:lnTo>
                        <a:pt x="1149" y="2423"/>
                      </a:lnTo>
                      <a:lnTo>
                        <a:pt x="1122" y="2415"/>
                      </a:lnTo>
                      <a:lnTo>
                        <a:pt x="1091" y="2411"/>
                      </a:lnTo>
                      <a:lnTo>
                        <a:pt x="1058" y="2408"/>
                      </a:lnTo>
                      <a:lnTo>
                        <a:pt x="1024" y="2405"/>
                      </a:lnTo>
                      <a:lnTo>
                        <a:pt x="991" y="2403"/>
                      </a:lnTo>
                      <a:lnTo>
                        <a:pt x="957" y="2400"/>
                      </a:lnTo>
                      <a:lnTo>
                        <a:pt x="924" y="2395"/>
                      </a:lnTo>
                      <a:lnTo>
                        <a:pt x="890" y="2389"/>
                      </a:lnTo>
                      <a:lnTo>
                        <a:pt x="856" y="2379"/>
                      </a:lnTo>
                      <a:lnTo>
                        <a:pt x="823" y="2368"/>
                      </a:lnTo>
                      <a:lnTo>
                        <a:pt x="790" y="2353"/>
                      </a:lnTo>
                      <a:lnTo>
                        <a:pt x="759" y="2332"/>
                      </a:lnTo>
                      <a:lnTo>
                        <a:pt x="728" y="2307"/>
                      </a:lnTo>
                      <a:lnTo>
                        <a:pt x="702" y="2279"/>
                      </a:lnTo>
                      <a:lnTo>
                        <a:pt x="680" y="2249"/>
                      </a:lnTo>
                      <a:close/>
                      <a:moveTo>
                        <a:pt x="1517" y="216"/>
                      </a:moveTo>
                      <a:lnTo>
                        <a:pt x="1495" y="219"/>
                      </a:lnTo>
                      <a:lnTo>
                        <a:pt x="1472" y="226"/>
                      </a:lnTo>
                      <a:lnTo>
                        <a:pt x="1447" y="237"/>
                      </a:lnTo>
                      <a:lnTo>
                        <a:pt x="1422" y="250"/>
                      </a:lnTo>
                      <a:lnTo>
                        <a:pt x="1396" y="265"/>
                      </a:lnTo>
                      <a:lnTo>
                        <a:pt x="1369" y="283"/>
                      </a:lnTo>
                      <a:lnTo>
                        <a:pt x="1333" y="306"/>
                      </a:lnTo>
                      <a:lnTo>
                        <a:pt x="1296" y="327"/>
                      </a:lnTo>
                      <a:lnTo>
                        <a:pt x="1257" y="346"/>
                      </a:lnTo>
                      <a:lnTo>
                        <a:pt x="1216" y="362"/>
                      </a:lnTo>
                      <a:lnTo>
                        <a:pt x="1171" y="373"/>
                      </a:lnTo>
                      <a:lnTo>
                        <a:pt x="1127" y="382"/>
                      </a:lnTo>
                      <a:lnTo>
                        <a:pt x="1083" y="386"/>
                      </a:lnTo>
                      <a:lnTo>
                        <a:pt x="1040" y="390"/>
                      </a:lnTo>
                      <a:lnTo>
                        <a:pt x="1009" y="392"/>
                      </a:lnTo>
                      <a:lnTo>
                        <a:pt x="979" y="395"/>
                      </a:lnTo>
                      <a:lnTo>
                        <a:pt x="951" y="398"/>
                      </a:lnTo>
                      <a:lnTo>
                        <a:pt x="926" y="404"/>
                      </a:lnTo>
                      <a:lnTo>
                        <a:pt x="904" y="411"/>
                      </a:lnTo>
                      <a:lnTo>
                        <a:pt x="886" y="422"/>
                      </a:lnTo>
                      <a:lnTo>
                        <a:pt x="871" y="435"/>
                      </a:lnTo>
                      <a:lnTo>
                        <a:pt x="857" y="455"/>
                      </a:lnTo>
                      <a:lnTo>
                        <a:pt x="843" y="477"/>
                      </a:lnTo>
                      <a:lnTo>
                        <a:pt x="831" y="502"/>
                      </a:lnTo>
                      <a:lnTo>
                        <a:pt x="820" y="530"/>
                      </a:lnTo>
                      <a:lnTo>
                        <a:pt x="807" y="558"/>
                      </a:lnTo>
                      <a:lnTo>
                        <a:pt x="791" y="599"/>
                      </a:lnTo>
                      <a:lnTo>
                        <a:pt x="773" y="639"/>
                      </a:lnTo>
                      <a:lnTo>
                        <a:pt x="753" y="679"/>
                      </a:lnTo>
                      <a:lnTo>
                        <a:pt x="728" y="717"/>
                      </a:lnTo>
                      <a:lnTo>
                        <a:pt x="699" y="751"/>
                      </a:lnTo>
                      <a:lnTo>
                        <a:pt x="668" y="783"/>
                      </a:lnTo>
                      <a:lnTo>
                        <a:pt x="637" y="812"/>
                      </a:lnTo>
                      <a:lnTo>
                        <a:pt x="604" y="840"/>
                      </a:lnTo>
                      <a:lnTo>
                        <a:pt x="575" y="864"/>
                      </a:lnTo>
                      <a:lnTo>
                        <a:pt x="548" y="887"/>
                      </a:lnTo>
                      <a:lnTo>
                        <a:pt x="526" y="911"/>
                      </a:lnTo>
                      <a:lnTo>
                        <a:pt x="507" y="935"/>
                      </a:lnTo>
                      <a:lnTo>
                        <a:pt x="496" y="957"/>
                      </a:lnTo>
                      <a:lnTo>
                        <a:pt x="492" y="977"/>
                      </a:lnTo>
                      <a:lnTo>
                        <a:pt x="492" y="1000"/>
                      </a:lnTo>
                      <a:lnTo>
                        <a:pt x="495" y="1025"/>
                      </a:lnTo>
                      <a:lnTo>
                        <a:pt x="500" y="1052"/>
                      </a:lnTo>
                      <a:lnTo>
                        <a:pt x="506" y="1081"/>
                      </a:lnTo>
                      <a:lnTo>
                        <a:pt x="513" y="1111"/>
                      </a:lnTo>
                      <a:lnTo>
                        <a:pt x="523" y="1153"/>
                      </a:lnTo>
                      <a:lnTo>
                        <a:pt x="533" y="1197"/>
                      </a:lnTo>
                      <a:lnTo>
                        <a:pt x="539" y="1242"/>
                      </a:lnTo>
                      <a:lnTo>
                        <a:pt x="542" y="1290"/>
                      </a:lnTo>
                      <a:lnTo>
                        <a:pt x="539" y="1337"/>
                      </a:lnTo>
                      <a:lnTo>
                        <a:pt x="533" y="1382"/>
                      </a:lnTo>
                      <a:lnTo>
                        <a:pt x="523" y="1426"/>
                      </a:lnTo>
                      <a:lnTo>
                        <a:pt x="513" y="1468"/>
                      </a:lnTo>
                      <a:lnTo>
                        <a:pt x="506" y="1498"/>
                      </a:lnTo>
                      <a:lnTo>
                        <a:pt x="500" y="1527"/>
                      </a:lnTo>
                      <a:lnTo>
                        <a:pt x="495" y="1554"/>
                      </a:lnTo>
                      <a:lnTo>
                        <a:pt x="492" y="1579"/>
                      </a:lnTo>
                      <a:lnTo>
                        <a:pt x="492" y="1602"/>
                      </a:lnTo>
                      <a:lnTo>
                        <a:pt x="496" y="1622"/>
                      </a:lnTo>
                      <a:lnTo>
                        <a:pt x="507" y="1644"/>
                      </a:lnTo>
                      <a:lnTo>
                        <a:pt x="526" y="1668"/>
                      </a:lnTo>
                      <a:lnTo>
                        <a:pt x="548" y="1692"/>
                      </a:lnTo>
                      <a:lnTo>
                        <a:pt x="575" y="1715"/>
                      </a:lnTo>
                      <a:lnTo>
                        <a:pt x="604" y="1740"/>
                      </a:lnTo>
                      <a:lnTo>
                        <a:pt x="637" y="1768"/>
                      </a:lnTo>
                      <a:lnTo>
                        <a:pt x="668" y="1796"/>
                      </a:lnTo>
                      <a:lnTo>
                        <a:pt x="699" y="1828"/>
                      </a:lnTo>
                      <a:lnTo>
                        <a:pt x="728" y="1862"/>
                      </a:lnTo>
                      <a:lnTo>
                        <a:pt x="753" y="1900"/>
                      </a:lnTo>
                      <a:lnTo>
                        <a:pt x="773" y="1940"/>
                      </a:lnTo>
                      <a:lnTo>
                        <a:pt x="791" y="1980"/>
                      </a:lnTo>
                      <a:lnTo>
                        <a:pt x="807" y="2021"/>
                      </a:lnTo>
                      <a:lnTo>
                        <a:pt x="820" y="2049"/>
                      </a:lnTo>
                      <a:lnTo>
                        <a:pt x="831" y="2077"/>
                      </a:lnTo>
                      <a:lnTo>
                        <a:pt x="843" y="2103"/>
                      </a:lnTo>
                      <a:lnTo>
                        <a:pt x="857" y="2124"/>
                      </a:lnTo>
                      <a:lnTo>
                        <a:pt x="871" y="2144"/>
                      </a:lnTo>
                      <a:lnTo>
                        <a:pt x="886" y="2158"/>
                      </a:lnTo>
                      <a:lnTo>
                        <a:pt x="904" y="2168"/>
                      </a:lnTo>
                      <a:lnTo>
                        <a:pt x="926" y="2176"/>
                      </a:lnTo>
                      <a:lnTo>
                        <a:pt x="951" y="2181"/>
                      </a:lnTo>
                      <a:lnTo>
                        <a:pt x="979" y="2184"/>
                      </a:lnTo>
                      <a:lnTo>
                        <a:pt x="1009" y="2187"/>
                      </a:lnTo>
                      <a:lnTo>
                        <a:pt x="1040" y="2189"/>
                      </a:lnTo>
                      <a:lnTo>
                        <a:pt x="1083" y="2193"/>
                      </a:lnTo>
                      <a:lnTo>
                        <a:pt x="1127" y="2197"/>
                      </a:lnTo>
                      <a:lnTo>
                        <a:pt x="1171" y="2206"/>
                      </a:lnTo>
                      <a:lnTo>
                        <a:pt x="1216" y="2217"/>
                      </a:lnTo>
                      <a:lnTo>
                        <a:pt x="1257" y="2233"/>
                      </a:lnTo>
                      <a:lnTo>
                        <a:pt x="1296" y="2253"/>
                      </a:lnTo>
                      <a:lnTo>
                        <a:pt x="1333" y="2275"/>
                      </a:lnTo>
                      <a:lnTo>
                        <a:pt x="1369" y="2296"/>
                      </a:lnTo>
                      <a:lnTo>
                        <a:pt x="1396" y="2314"/>
                      </a:lnTo>
                      <a:lnTo>
                        <a:pt x="1422" y="2329"/>
                      </a:lnTo>
                      <a:lnTo>
                        <a:pt x="1447" y="2342"/>
                      </a:lnTo>
                      <a:lnTo>
                        <a:pt x="1472" y="2353"/>
                      </a:lnTo>
                      <a:lnTo>
                        <a:pt x="1495" y="2360"/>
                      </a:lnTo>
                      <a:lnTo>
                        <a:pt x="1517" y="2363"/>
                      </a:lnTo>
                      <a:lnTo>
                        <a:pt x="1538" y="2360"/>
                      </a:lnTo>
                      <a:lnTo>
                        <a:pt x="1562" y="2353"/>
                      </a:lnTo>
                      <a:lnTo>
                        <a:pt x="1587" y="2342"/>
                      </a:lnTo>
                      <a:lnTo>
                        <a:pt x="1611" y="2329"/>
                      </a:lnTo>
                      <a:lnTo>
                        <a:pt x="1638" y="2314"/>
                      </a:lnTo>
                      <a:lnTo>
                        <a:pt x="1665" y="2296"/>
                      </a:lnTo>
                      <a:lnTo>
                        <a:pt x="1701" y="2275"/>
                      </a:lnTo>
                      <a:lnTo>
                        <a:pt x="1738" y="2253"/>
                      </a:lnTo>
                      <a:lnTo>
                        <a:pt x="1777" y="2233"/>
                      </a:lnTo>
                      <a:lnTo>
                        <a:pt x="1818" y="2217"/>
                      </a:lnTo>
                      <a:lnTo>
                        <a:pt x="1862" y="2206"/>
                      </a:lnTo>
                      <a:lnTo>
                        <a:pt x="1907" y="2197"/>
                      </a:lnTo>
                      <a:lnTo>
                        <a:pt x="1951" y="2193"/>
                      </a:lnTo>
                      <a:lnTo>
                        <a:pt x="1994" y="2189"/>
                      </a:lnTo>
                      <a:lnTo>
                        <a:pt x="2025" y="2187"/>
                      </a:lnTo>
                      <a:lnTo>
                        <a:pt x="2055" y="2184"/>
                      </a:lnTo>
                      <a:lnTo>
                        <a:pt x="2083" y="2181"/>
                      </a:lnTo>
                      <a:lnTo>
                        <a:pt x="2108" y="2176"/>
                      </a:lnTo>
                      <a:lnTo>
                        <a:pt x="2130" y="2168"/>
                      </a:lnTo>
                      <a:lnTo>
                        <a:pt x="2148" y="2158"/>
                      </a:lnTo>
                      <a:lnTo>
                        <a:pt x="2163" y="2144"/>
                      </a:lnTo>
                      <a:lnTo>
                        <a:pt x="2177" y="2124"/>
                      </a:lnTo>
                      <a:lnTo>
                        <a:pt x="2190" y="2103"/>
                      </a:lnTo>
                      <a:lnTo>
                        <a:pt x="2203" y="2077"/>
                      </a:lnTo>
                      <a:lnTo>
                        <a:pt x="2214" y="2049"/>
                      </a:lnTo>
                      <a:lnTo>
                        <a:pt x="2226" y="2021"/>
                      </a:lnTo>
                      <a:lnTo>
                        <a:pt x="2243" y="1980"/>
                      </a:lnTo>
                      <a:lnTo>
                        <a:pt x="2260" y="1940"/>
                      </a:lnTo>
                      <a:lnTo>
                        <a:pt x="2281" y="1900"/>
                      </a:lnTo>
                      <a:lnTo>
                        <a:pt x="2306" y="1862"/>
                      </a:lnTo>
                      <a:lnTo>
                        <a:pt x="2334" y="1828"/>
                      </a:lnTo>
                      <a:lnTo>
                        <a:pt x="2365" y="1796"/>
                      </a:lnTo>
                      <a:lnTo>
                        <a:pt x="2398" y="1768"/>
                      </a:lnTo>
                      <a:lnTo>
                        <a:pt x="2431" y="1740"/>
                      </a:lnTo>
                      <a:lnTo>
                        <a:pt x="2459" y="1715"/>
                      </a:lnTo>
                      <a:lnTo>
                        <a:pt x="2486" y="1692"/>
                      </a:lnTo>
                      <a:lnTo>
                        <a:pt x="2509" y="1668"/>
                      </a:lnTo>
                      <a:lnTo>
                        <a:pt x="2527" y="1644"/>
                      </a:lnTo>
                      <a:lnTo>
                        <a:pt x="2538" y="1622"/>
                      </a:lnTo>
                      <a:lnTo>
                        <a:pt x="2542" y="1602"/>
                      </a:lnTo>
                      <a:lnTo>
                        <a:pt x="2542" y="1579"/>
                      </a:lnTo>
                      <a:lnTo>
                        <a:pt x="2539" y="1554"/>
                      </a:lnTo>
                      <a:lnTo>
                        <a:pt x="2534" y="1527"/>
                      </a:lnTo>
                      <a:lnTo>
                        <a:pt x="2528" y="1498"/>
                      </a:lnTo>
                      <a:lnTo>
                        <a:pt x="2521" y="1468"/>
                      </a:lnTo>
                      <a:lnTo>
                        <a:pt x="2510" y="1426"/>
                      </a:lnTo>
                      <a:lnTo>
                        <a:pt x="2501" y="1382"/>
                      </a:lnTo>
                      <a:lnTo>
                        <a:pt x="2495" y="1337"/>
                      </a:lnTo>
                      <a:lnTo>
                        <a:pt x="2492" y="1290"/>
                      </a:lnTo>
                      <a:lnTo>
                        <a:pt x="2495" y="1242"/>
                      </a:lnTo>
                      <a:lnTo>
                        <a:pt x="2501" y="1197"/>
                      </a:lnTo>
                      <a:lnTo>
                        <a:pt x="2510" y="1153"/>
                      </a:lnTo>
                      <a:lnTo>
                        <a:pt x="2521" y="1111"/>
                      </a:lnTo>
                      <a:lnTo>
                        <a:pt x="2528" y="1081"/>
                      </a:lnTo>
                      <a:lnTo>
                        <a:pt x="2534" y="1052"/>
                      </a:lnTo>
                      <a:lnTo>
                        <a:pt x="2539" y="1025"/>
                      </a:lnTo>
                      <a:lnTo>
                        <a:pt x="2542" y="1000"/>
                      </a:lnTo>
                      <a:lnTo>
                        <a:pt x="2542" y="977"/>
                      </a:lnTo>
                      <a:lnTo>
                        <a:pt x="2538" y="957"/>
                      </a:lnTo>
                      <a:lnTo>
                        <a:pt x="2527" y="935"/>
                      </a:lnTo>
                      <a:lnTo>
                        <a:pt x="2509" y="911"/>
                      </a:lnTo>
                      <a:lnTo>
                        <a:pt x="2486" y="887"/>
                      </a:lnTo>
                      <a:lnTo>
                        <a:pt x="2459" y="864"/>
                      </a:lnTo>
                      <a:lnTo>
                        <a:pt x="2431" y="840"/>
                      </a:lnTo>
                      <a:lnTo>
                        <a:pt x="2398" y="812"/>
                      </a:lnTo>
                      <a:lnTo>
                        <a:pt x="2365" y="783"/>
                      </a:lnTo>
                      <a:lnTo>
                        <a:pt x="2334" y="751"/>
                      </a:lnTo>
                      <a:lnTo>
                        <a:pt x="2306" y="717"/>
                      </a:lnTo>
                      <a:lnTo>
                        <a:pt x="2281" y="679"/>
                      </a:lnTo>
                      <a:lnTo>
                        <a:pt x="2260" y="639"/>
                      </a:lnTo>
                      <a:lnTo>
                        <a:pt x="2243" y="599"/>
                      </a:lnTo>
                      <a:lnTo>
                        <a:pt x="2226" y="558"/>
                      </a:lnTo>
                      <a:lnTo>
                        <a:pt x="2214" y="530"/>
                      </a:lnTo>
                      <a:lnTo>
                        <a:pt x="2203" y="502"/>
                      </a:lnTo>
                      <a:lnTo>
                        <a:pt x="2190" y="477"/>
                      </a:lnTo>
                      <a:lnTo>
                        <a:pt x="2177" y="455"/>
                      </a:lnTo>
                      <a:lnTo>
                        <a:pt x="2163" y="435"/>
                      </a:lnTo>
                      <a:lnTo>
                        <a:pt x="2148" y="422"/>
                      </a:lnTo>
                      <a:lnTo>
                        <a:pt x="2130" y="411"/>
                      </a:lnTo>
                      <a:lnTo>
                        <a:pt x="2108" y="404"/>
                      </a:lnTo>
                      <a:lnTo>
                        <a:pt x="2083" y="398"/>
                      </a:lnTo>
                      <a:lnTo>
                        <a:pt x="2055" y="395"/>
                      </a:lnTo>
                      <a:lnTo>
                        <a:pt x="2025" y="392"/>
                      </a:lnTo>
                      <a:lnTo>
                        <a:pt x="1994" y="390"/>
                      </a:lnTo>
                      <a:lnTo>
                        <a:pt x="1951" y="386"/>
                      </a:lnTo>
                      <a:lnTo>
                        <a:pt x="1907" y="382"/>
                      </a:lnTo>
                      <a:lnTo>
                        <a:pt x="1862" y="373"/>
                      </a:lnTo>
                      <a:lnTo>
                        <a:pt x="1818" y="362"/>
                      </a:lnTo>
                      <a:lnTo>
                        <a:pt x="1777" y="346"/>
                      </a:lnTo>
                      <a:lnTo>
                        <a:pt x="1738" y="327"/>
                      </a:lnTo>
                      <a:lnTo>
                        <a:pt x="1701" y="306"/>
                      </a:lnTo>
                      <a:lnTo>
                        <a:pt x="1665" y="283"/>
                      </a:lnTo>
                      <a:lnTo>
                        <a:pt x="1638" y="265"/>
                      </a:lnTo>
                      <a:lnTo>
                        <a:pt x="1611" y="250"/>
                      </a:lnTo>
                      <a:lnTo>
                        <a:pt x="1587" y="237"/>
                      </a:lnTo>
                      <a:lnTo>
                        <a:pt x="1562" y="226"/>
                      </a:lnTo>
                      <a:lnTo>
                        <a:pt x="1538" y="219"/>
                      </a:lnTo>
                      <a:lnTo>
                        <a:pt x="1517" y="216"/>
                      </a:lnTo>
                      <a:close/>
                      <a:moveTo>
                        <a:pt x="1517" y="0"/>
                      </a:moveTo>
                      <a:lnTo>
                        <a:pt x="1555" y="3"/>
                      </a:lnTo>
                      <a:lnTo>
                        <a:pt x="1592" y="9"/>
                      </a:lnTo>
                      <a:lnTo>
                        <a:pt x="1627" y="20"/>
                      </a:lnTo>
                      <a:lnTo>
                        <a:pt x="1660" y="33"/>
                      </a:lnTo>
                      <a:lnTo>
                        <a:pt x="1692" y="47"/>
                      </a:lnTo>
                      <a:lnTo>
                        <a:pt x="1723" y="65"/>
                      </a:lnTo>
                      <a:lnTo>
                        <a:pt x="1751" y="82"/>
                      </a:lnTo>
                      <a:lnTo>
                        <a:pt x="1780" y="100"/>
                      </a:lnTo>
                      <a:lnTo>
                        <a:pt x="1808" y="117"/>
                      </a:lnTo>
                      <a:lnTo>
                        <a:pt x="1835" y="133"/>
                      </a:lnTo>
                      <a:lnTo>
                        <a:pt x="1861" y="147"/>
                      </a:lnTo>
                      <a:lnTo>
                        <a:pt x="1885" y="156"/>
                      </a:lnTo>
                      <a:lnTo>
                        <a:pt x="1913" y="164"/>
                      </a:lnTo>
                      <a:lnTo>
                        <a:pt x="1943" y="168"/>
                      </a:lnTo>
                      <a:lnTo>
                        <a:pt x="1976" y="172"/>
                      </a:lnTo>
                      <a:lnTo>
                        <a:pt x="2009" y="174"/>
                      </a:lnTo>
                      <a:lnTo>
                        <a:pt x="2042" y="176"/>
                      </a:lnTo>
                      <a:lnTo>
                        <a:pt x="2076" y="180"/>
                      </a:lnTo>
                      <a:lnTo>
                        <a:pt x="2110" y="184"/>
                      </a:lnTo>
                      <a:lnTo>
                        <a:pt x="2144" y="190"/>
                      </a:lnTo>
                      <a:lnTo>
                        <a:pt x="2178" y="200"/>
                      </a:lnTo>
                      <a:lnTo>
                        <a:pt x="2211" y="211"/>
                      </a:lnTo>
                      <a:lnTo>
                        <a:pt x="2244" y="226"/>
                      </a:lnTo>
                      <a:lnTo>
                        <a:pt x="2275" y="247"/>
                      </a:lnTo>
                      <a:lnTo>
                        <a:pt x="2304" y="271"/>
                      </a:lnTo>
                      <a:lnTo>
                        <a:pt x="2328" y="296"/>
                      </a:lnTo>
                      <a:lnTo>
                        <a:pt x="2351" y="325"/>
                      </a:lnTo>
                      <a:lnTo>
                        <a:pt x="2369" y="355"/>
                      </a:lnTo>
                      <a:lnTo>
                        <a:pt x="2386" y="385"/>
                      </a:lnTo>
                      <a:lnTo>
                        <a:pt x="2400" y="416"/>
                      </a:lnTo>
                      <a:lnTo>
                        <a:pt x="2414" y="447"/>
                      </a:lnTo>
                      <a:lnTo>
                        <a:pt x="2426" y="477"/>
                      </a:lnTo>
                      <a:lnTo>
                        <a:pt x="2439" y="509"/>
                      </a:lnTo>
                      <a:lnTo>
                        <a:pt x="2453" y="539"/>
                      </a:lnTo>
                      <a:lnTo>
                        <a:pt x="2466" y="566"/>
                      </a:lnTo>
                      <a:lnTo>
                        <a:pt x="2480" y="589"/>
                      </a:lnTo>
                      <a:lnTo>
                        <a:pt x="2498" y="610"/>
                      </a:lnTo>
                      <a:lnTo>
                        <a:pt x="2520" y="630"/>
                      </a:lnTo>
                      <a:lnTo>
                        <a:pt x="2543" y="652"/>
                      </a:lnTo>
                      <a:lnTo>
                        <a:pt x="2569" y="674"/>
                      </a:lnTo>
                      <a:lnTo>
                        <a:pt x="2595" y="695"/>
                      </a:lnTo>
                      <a:lnTo>
                        <a:pt x="2620" y="718"/>
                      </a:lnTo>
                      <a:lnTo>
                        <a:pt x="2645" y="741"/>
                      </a:lnTo>
                      <a:lnTo>
                        <a:pt x="2670" y="767"/>
                      </a:lnTo>
                      <a:lnTo>
                        <a:pt x="2692" y="794"/>
                      </a:lnTo>
                      <a:lnTo>
                        <a:pt x="2712" y="824"/>
                      </a:lnTo>
                      <a:lnTo>
                        <a:pt x="2729" y="856"/>
                      </a:lnTo>
                      <a:lnTo>
                        <a:pt x="2744" y="892"/>
                      </a:lnTo>
                      <a:lnTo>
                        <a:pt x="2753" y="932"/>
                      </a:lnTo>
                      <a:lnTo>
                        <a:pt x="2758" y="972"/>
                      </a:lnTo>
                      <a:lnTo>
                        <a:pt x="2758" y="1012"/>
                      </a:lnTo>
                      <a:lnTo>
                        <a:pt x="2754" y="1051"/>
                      </a:lnTo>
                      <a:lnTo>
                        <a:pt x="2748" y="1089"/>
                      </a:lnTo>
                      <a:lnTo>
                        <a:pt x="2740" y="1126"/>
                      </a:lnTo>
                      <a:lnTo>
                        <a:pt x="2730" y="1163"/>
                      </a:lnTo>
                      <a:lnTo>
                        <a:pt x="2722" y="1197"/>
                      </a:lnTo>
                      <a:lnTo>
                        <a:pt x="2715" y="1230"/>
                      </a:lnTo>
                      <a:lnTo>
                        <a:pt x="2710" y="1261"/>
                      </a:lnTo>
                      <a:lnTo>
                        <a:pt x="2708" y="1290"/>
                      </a:lnTo>
                      <a:lnTo>
                        <a:pt x="2710" y="1318"/>
                      </a:lnTo>
                      <a:lnTo>
                        <a:pt x="2715" y="1349"/>
                      </a:lnTo>
                      <a:lnTo>
                        <a:pt x="2722" y="1382"/>
                      </a:lnTo>
                      <a:lnTo>
                        <a:pt x="2730" y="1417"/>
                      </a:lnTo>
                      <a:lnTo>
                        <a:pt x="2740" y="1453"/>
                      </a:lnTo>
                      <a:lnTo>
                        <a:pt x="2748" y="1490"/>
                      </a:lnTo>
                      <a:lnTo>
                        <a:pt x="2754" y="1528"/>
                      </a:lnTo>
                      <a:lnTo>
                        <a:pt x="2758" y="1567"/>
                      </a:lnTo>
                      <a:lnTo>
                        <a:pt x="2758" y="1607"/>
                      </a:lnTo>
                      <a:lnTo>
                        <a:pt x="2753" y="1647"/>
                      </a:lnTo>
                      <a:lnTo>
                        <a:pt x="2744" y="1688"/>
                      </a:lnTo>
                      <a:lnTo>
                        <a:pt x="2729" y="1723"/>
                      </a:lnTo>
                      <a:lnTo>
                        <a:pt x="2712" y="1755"/>
                      </a:lnTo>
                      <a:lnTo>
                        <a:pt x="2692" y="1785"/>
                      </a:lnTo>
                      <a:lnTo>
                        <a:pt x="2670" y="1812"/>
                      </a:lnTo>
                      <a:lnTo>
                        <a:pt x="2645" y="1838"/>
                      </a:lnTo>
                      <a:lnTo>
                        <a:pt x="2620" y="1861"/>
                      </a:lnTo>
                      <a:lnTo>
                        <a:pt x="2595" y="1884"/>
                      </a:lnTo>
                      <a:lnTo>
                        <a:pt x="2569" y="1905"/>
                      </a:lnTo>
                      <a:lnTo>
                        <a:pt x="2543" y="1927"/>
                      </a:lnTo>
                      <a:lnTo>
                        <a:pt x="2520" y="1949"/>
                      </a:lnTo>
                      <a:lnTo>
                        <a:pt x="2498" y="1969"/>
                      </a:lnTo>
                      <a:lnTo>
                        <a:pt x="2480" y="1990"/>
                      </a:lnTo>
                      <a:lnTo>
                        <a:pt x="2466" y="2013"/>
                      </a:lnTo>
                      <a:lnTo>
                        <a:pt x="2452" y="2041"/>
                      </a:lnTo>
                      <a:lnTo>
                        <a:pt x="3003" y="2591"/>
                      </a:lnTo>
                      <a:lnTo>
                        <a:pt x="3016" y="2609"/>
                      </a:lnTo>
                      <a:lnTo>
                        <a:pt x="3027" y="2628"/>
                      </a:lnTo>
                      <a:lnTo>
                        <a:pt x="3033" y="2650"/>
                      </a:lnTo>
                      <a:lnTo>
                        <a:pt x="3034" y="2672"/>
                      </a:lnTo>
                      <a:lnTo>
                        <a:pt x="3031" y="2694"/>
                      </a:lnTo>
                      <a:lnTo>
                        <a:pt x="3023" y="2716"/>
                      </a:lnTo>
                      <a:lnTo>
                        <a:pt x="3011" y="2734"/>
                      </a:lnTo>
                      <a:lnTo>
                        <a:pt x="2996" y="2751"/>
                      </a:lnTo>
                      <a:lnTo>
                        <a:pt x="2977" y="2763"/>
                      </a:lnTo>
                      <a:lnTo>
                        <a:pt x="2957" y="2771"/>
                      </a:lnTo>
                      <a:lnTo>
                        <a:pt x="2547" y="2891"/>
                      </a:lnTo>
                      <a:lnTo>
                        <a:pt x="2427" y="3301"/>
                      </a:lnTo>
                      <a:lnTo>
                        <a:pt x="2419" y="3321"/>
                      </a:lnTo>
                      <a:lnTo>
                        <a:pt x="2406" y="3340"/>
                      </a:lnTo>
                      <a:lnTo>
                        <a:pt x="2390" y="3355"/>
                      </a:lnTo>
                      <a:lnTo>
                        <a:pt x="2371" y="3366"/>
                      </a:lnTo>
                      <a:lnTo>
                        <a:pt x="2350" y="3375"/>
                      </a:lnTo>
                      <a:lnTo>
                        <a:pt x="2324" y="3378"/>
                      </a:lnTo>
                      <a:lnTo>
                        <a:pt x="2303" y="3376"/>
                      </a:lnTo>
                      <a:lnTo>
                        <a:pt x="2283" y="3370"/>
                      </a:lnTo>
                      <a:lnTo>
                        <a:pt x="2264" y="3360"/>
                      </a:lnTo>
                      <a:lnTo>
                        <a:pt x="2247" y="3346"/>
                      </a:lnTo>
                      <a:lnTo>
                        <a:pt x="1517" y="2616"/>
                      </a:lnTo>
                      <a:lnTo>
                        <a:pt x="787" y="3346"/>
                      </a:lnTo>
                      <a:lnTo>
                        <a:pt x="770" y="3360"/>
                      </a:lnTo>
                      <a:lnTo>
                        <a:pt x="752" y="3370"/>
                      </a:lnTo>
                      <a:lnTo>
                        <a:pt x="731" y="3376"/>
                      </a:lnTo>
                      <a:lnTo>
                        <a:pt x="711" y="3378"/>
                      </a:lnTo>
                      <a:lnTo>
                        <a:pt x="684" y="3375"/>
                      </a:lnTo>
                      <a:lnTo>
                        <a:pt x="662" y="3366"/>
                      </a:lnTo>
                      <a:lnTo>
                        <a:pt x="644" y="3355"/>
                      </a:lnTo>
                      <a:lnTo>
                        <a:pt x="627" y="3340"/>
                      </a:lnTo>
                      <a:lnTo>
                        <a:pt x="615" y="3321"/>
                      </a:lnTo>
                      <a:lnTo>
                        <a:pt x="607" y="3301"/>
                      </a:lnTo>
                      <a:lnTo>
                        <a:pt x="486" y="2891"/>
                      </a:lnTo>
                      <a:lnTo>
                        <a:pt x="77" y="2771"/>
                      </a:lnTo>
                      <a:lnTo>
                        <a:pt x="57" y="2763"/>
                      </a:lnTo>
                      <a:lnTo>
                        <a:pt x="38" y="2751"/>
                      </a:lnTo>
                      <a:lnTo>
                        <a:pt x="23" y="2734"/>
                      </a:lnTo>
                      <a:lnTo>
                        <a:pt x="11" y="2716"/>
                      </a:lnTo>
                      <a:lnTo>
                        <a:pt x="3" y="2694"/>
                      </a:lnTo>
                      <a:lnTo>
                        <a:pt x="0" y="2672"/>
                      </a:lnTo>
                      <a:lnTo>
                        <a:pt x="1" y="2650"/>
                      </a:lnTo>
                      <a:lnTo>
                        <a:pt x="7" y="2628"/>
                      </a:lnTo>
                      <a:lnTo>
                        <a:pt x="17" y="2609"/>
                      </a:lnTo>
                      <a:lnTo>
                        <a:pt x="31" y="2591"/>
                      </a:lnTo>
                      <a:lnTo>
                        <a:pt x="582" y="2041"/>
                      </a:lnTo>
                      <a:lnTo>
                        <a:pt x="568" y="2013"/>
                      </a:lnTo>
                      <a:lnTo>
                        <a:pt x="553" y="1990"/>
                      </a:lnTo>
                      <a:lnTo>
                        <a:pt x="536" y="1969"/>
                      </a:lnTo>
                      <a:lnTo>
                        <a:pt x="514" y="1949"/>
                      </a:lnTo>
                      <a:lnTo>
                        <a:pt x="491" y="1927"/>
                      </a:lnTo>
                      <a:lnTo>
                        <a:pt x="465" y="1905"/>
                      </a:lnTo>
                      <a:lnTo>
                        <a:pt x="439" y="1884"/>
                      </a:lnTo>
                      <a:lnTo>
                        <a:pt x="413" y="1861"/>
                      </a:lnTo>
                      <a:lnTo>
                        <a:pt x="389" y="1838"/>
                      </a:lnTo>
                      <a:lnTo>
                        <a:pt x="364" y="1812"/>
                      </a:lnTo>
                      <a:lnTo>
                        <a:pt x="341" y="1785"/>
                      </a:lnTo>
                      <a:lnTo>
                        <a:pt x="322" y="1755"/>
                      </a:lnTo>
                      <a:lnTo>
                        <a:pt x="304" y="1723"/>
                      </a:lnTo>
                      <a:lnTo>
                        <a:pt x="290" y="1688"/>
                      </a:lnTo>
                      <a:lnTo>
                        <a:pt x="281" y="1647"/>
                      </a:lnTo>
                      <a:lnTo>
                        <a:pt x="276" y="1607"/>
                      </a:lnTo>
                      <a:lnTo>
                        <a:pt x="277" y="1567"/>
                      </a:lnTo>
                      <a:lnTo>
                        <a:pt x="280" y="1528"/>
                      </a:lnTo>
                      <a:lnTo>
                        <a:pt x="287" y="1490"/>
                      </a:lnTo>
                      <a:lnTo>
                        <a:pt x="294" y="1453"/>
                      </a:lnTo>
                      <a:lnTo>
                        <a:pt x="303" y="1417"/>
                      </a:lnTo>
                      <a:lnTo>
                        <a:pt x="312" y="1382"/>
                      </a:lnTo>
                      <a:lnTo>
                        <a:pt x="319" y="1349"/>
                      </a:lnTo>
                      <a:lnTo>
                        <a:pt x="324" y="1318"/>
                      </a:lnTo>
                      <a:lnTo>
                        <a:pt x="326" y="1290"/>
                      </a:lnTo>
                      <a:lnTo>
                        <a:pt x="324" y="1261"/>
                      </a:lnTo>
                      <a:lnTo>
                        <a:pt x="319" y="1230"/>
                      </a:lnTo>
                      <a:lnTo>
                        <a:pt x="312" y="1197"/>
                      </a:lnTo>
                      <a:lnTo>
                        <a:pt x="303" y="1163"/>
                      </a:lnTo>
                      <a:lnTo>
                        <a:pt x="294" y="1126"/>
                      </a:lnTo>
                      <a:lnTo>
                        <a:pt x="287" y="1089"/>
                      </a:lnTo>
                      <a:lnTo>
                        <a:pt x="280" y="1051"/>
                      </a:lnTo>
                      <a:lnTo>
                        <a:pt x="277" y="1012"/>
                      </a:lnTo>
                      <a:lnTo>
                        <a:pt x="276" y="972"/>
                      </a:lnTo>
                      <a:lnTo>
                        <a:pt x="281" y="932"/>
                      </a:lnTo>
                      <a:lnTo>
                        <a:pt x="290" y="892"/>
                      </a:lnTo>
                      <a:lnTo>
                        <a:pt x="304" y="856"/>
                      </a:lnTo>
                      <a:lnTo>
                        <a:pt x="322" y="824"/>
                      </a:lnTo>
                      <a:lnTo>
                        <a:pt x="341" y="794"/>
                      </a:lnTo>
                      <a:lnTo>
                        <a:pt x="364" y="767"/>
                      </a:lnTo>
                      <a:lnTo>
                        <a:pt x="389" y="741"/>
                      </a:lnTo>
                      <a:lnTo>
                        <a:pt x="413" y="718"/>
                      </a:lnTo>
                      <a:lnTo>
                        <a:pt x="439" y="695"/>
                      </a:lnTo>
                      <a:lnTo>
                        <a:pt x="465" y="674"/>
                      </a:lnTo>
                      <a:lnTo>
                        <a:pt x="491" y="652"/>
                      </a:lnTo>
                      <a:lnTo>
                        <a:pt x="514" y="630"/>
                      </a:lnTo>
                      <a:lnTo>
                        <a:pt x="536" y="610"/>
                      </a:lnTo>
                      <a:lnTo>
                        <a:pt x="553" y="589"/>
                      </a:lnTo>
                      <a:lnTo>
                        <a:pt x="568" y="566"/>
                      </a:lnTo>
                      <a:lnTo>
                        <a:pt x="581" y="539"/>
                      </a:lnTo>
                      <a:lnTo>
                        <a:pt x="594" y="509"/>
                      </a:lnTo>
                      <a:lnTo>
                        <a:pt x="608" y="477"/>
                      </a:lnTo>
                      <a:lnTo>
                        <a:pt x="620" y="447"/>
                      </a:lnTo>
                      <a:lnTo>
                        <a:pt x="633" y="416"/>
                      </a:lnTo>
                      <a:lnTo>
                        <a:pt x="648" y="385"/>
                      </a:lnTo>
                      <a:lnTo>
                        <a:pt x="664" y="355"/>
                      </a:lnTo>
                      <a:lnTo>
                        <a:pt x="684" y="325"/>
                      </a:lnTo>
                      <a:lnTo>
                        <a:pt x="705" y="296"/>
                      </a:lnTo>
                      <a:lnTo>
                        <a:pt x="730" y="271"/>
                      </a:lnTo>
                      <a:lnTo>
                        <a:pt x="759" y="247"/>
                      </a:lnTo>
                      <a:lnTo>
                        <a:pt x="790" y="226"/>
                      </a:lnTo>
                      <a:lnTo>
                        <a:pt x="823" y="211"/>
                      </a:lnTo>
                      <a:lnTo>
                        <a:pt x="856" y="200"/>
                      </a:lnTo>
                      <a:lnTo>
                        <a:pt x="890" y="190"/>
                      </a:lnTo>
                      <a:lnTo>
                        <a:pt x="924" y="184"/>
                      </a:lnTo>
                      <a:lnTo>
                        <a:pt x="957" y="180"/>
                      </a:lnTo>
                      <a:lnTo>
                        <a:pt x="991" y="177"/>
                      </a:lnTo>
                      <a:lnTo>
                        <a:pt x="1024" y="174"/>
                      </a:lnTo>
                      <a:lnTo>
                        <a:pt x="1058" y="172"/>
                      </a:lnTo>
                      <a:lnTo>
                        <a:pt x="1091" y="168"/>
                      </a:lnTo>
                      <a:lnTo>
                        <a:pt x="1122" y="164"/>
                      </a:lnTo>
                      <a:lnTo>
                        <a:pt x="1149" y="156"/>
                      </a:lnTo>
                      <a:lnTo>
                        <a:pt x="1173" y="147"/>
                      </a:lnTo>
                      <a:lnTo>
                        <a:pt x="1199" y="134"/>
                      </a:lnTo>
                      <a:lnTo>
                        <a:pt x="1226" y="117"/>
                      </a:lnTo>
                      <a:lnTo>
                        <a:pt x="1255" y="100"/>
                      </a:lnTo>
                      <a:lnTo>
                        <a:pt x="1282" y="82"/>
                      </a:lnTo>
                      <a:lnTo>
                        <a:pt x="1312" y="65"/>
                      </a:lnTo>
                      <a:lnTo>
                        <a:pt x="1342" y="47"/>
                      </a:lnTo>
                      <a:lnTo>
                        <a:pt x="1374" y="33"/>
                      </a:lnTo>
                      <a:lnTo>
                        <a:pt x="1407" y="20"/>
                      </a:lnTo>
                      <a:lnTo>
                        <a:pt x="1442" y="9"/>
                      </a:lnTo>
                      <a:lnTo>
                        <a:pt x="1479" y="3"/>
                      </a:lnTo>
                      <a:lnTo>
                        <a:pt x="1517" y="0"/>
                      </a:lnTo>
                      <a:close/>
                    </a:path>
                  </a:pathLst>
                </a:custGeom>
                <a:grpFill/>
                <a:ln w="0">
                  <a:noFill/>
                  <a:prstDash val="solid"/>
                  <a:round/>
                  <a:headEnd/>
                  <a:tailEnd/>
                </a:ln>
              </p:spPr>
              <p:txBody>
                <a:bodyPr vert="horz" wrap="square" lIns="68580" tIns="34291" rIns="68580" bIns="34291" numCol="1" anchor="t" anchorCtr="0" compatLnSpc="1">
                  <a:prstTxWarp prst="textNoShape">
                    <a:avLst/>
                  </a:prstTxWarp>
                </a:bodyPr>
                <a:lstStyle/>
                <a:p>
                  <a:endParaRPr lang="en-US" sz="1013"/>
                </a:p>
              </p:txBody>
            </p:sp>
          </p:grpSp>
        </p:grpSp>
      </p:grpSp>
      <p:grpSp>
        <p:nvGrpSpPr>
          <p:cNvPr id="77" name="Group 76">
            <a:extLst>
              <a:ext uri="{FF2B5EF4-FFF2-40B4-BE49-F238E27FC236}">
                <a16:creationId xmlns:a16="http://schemas.microsoft.com/office/drawing/2014/main" id="{193809EF-EC8A-C85A-BDD4-AA98FB146696}"/>
              </a:ext>
            </a:extLst>
          </p:cNvPr>
          <p:cNvGrpSpPr/>
          <p:nvPr/>
        </p:nvGrpSpPr>
        <p:grpSpPr>
          <a:xfrm>
            <a:off x="371477" y="6464153"/>
            <a:ext cx="259180" cy="259104"/>
            <a:chOff x="371477" y="4816044"/>
            <a:chExt cx="259180" cy="259104"/>
          </a:xfrm>
        </p:grpSpPr>
        <p:sp>
          <p:nvSpPr>
            <p:cNvPr id="78" name="Oval 77">
              <a:extLst>
                <a:ext uri="{FF2B5EF4-FFF2-40B4-BE49-F238E27FC236}">
                  <a16:creationId xmlns:a16="http://schemas.microsoft.com/office/drawing/2014/main" id="{FFF5A98B-7AB0-CA55-3C76-C1F45A5059ED}"/>
                </a:ext>
              </a:extLst>
            </p:cNvPr>
            <p:cNvSpPr/>
            <p:nvPr/>
          </p:nvSpPr>
          <p:spPr>
            <a:xfrm>
              <a:off x="371477" y="4816044"/>
              <a:ext cx="259180" cy="259104"/>
            </a:xfrm>
            <a:prstGeom prst="ellipse">
              <a:avLst/>
            </a:prstGeom>
            <a:noFill/>
            <a:ln w="19050">
              <a:solidFill>
                <a:schemeClr val="accent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Freeform 94">
              <a:extLst>
                <a:ext uri="{FF2B5EF4-FFF2-40B4-BE49-F238E27FC236}">
                  <a16:creationId xmlns:a16="http://schemas.microsoft.com/office/drawing/2014/main" id="{01FD7A6B-9128-C64A-88F1-B93BEE712D3B}"/>
                </a:ext>
              </a:extLst>
            </p:cNvPr>
            <p:cNvSpPr/>
            <p:nvPr/>
          </p:nvSpPr>
          <p:spPr>
            <a:xfrm>
              <a:off x="433214" y="4881984"/>
              <a:ext cx="135706" cy="127224"/>
            </a:xfrm>
            <a:custGeom>
              <a:avLst/>
              <a:gdLst>
                <a:gd name="connsiteX0" fmla="*/ 103586 w 228600"/>
                <a:gd name="connsiteY0" fmla="*/ 85726 h 214312"/>
                <a:gd name="connsiteX1" fmla="*/ 125017 w 228600"/>
                <a:gd name="connsiteY1" fmla="*/ 85726 h 214312"/>
                <a:gd name="connsiteX2" fmla="*/ 128589 w 228600"/>
                <a:gd name="connsiteY2" fmla="*/ 89298 h 214312"/>
                <a:gd name="connsiteX3" fmla="*/ 128589 w 228600"/>
                <a:gd name="connsiteY3" fmla="*/ 114301 h 214312"/>
                <a:gd name="connsiteX4" fmla="*/ 153592 w 228600"/>
                <a:gd name="connsiteY4" fmla="*/ 114301 h 214312"/>
                <a:gd name="connsiteX5" fmla="*/ 157164 w 228600"/>
                <a:gd name="connsiteY5" fmla="*/ 117873 h 214312"/>
                <a:gd name="connsiteX6" fmla="*/ 157164 w 228600"/>
                <a:gd name="connsiteY6" fmla="*/ 139304 h 214312"/>
                <a:gd name="connsiteX7" fmla="*/ 153592 w 228600"/>
                <a:gd name="connsiteY7" fmla="*/ 142876 h 214312"/>
                <a:gd name="connsiteX8" fmla="*/ 128589 w 228600"/>
                <a:gd name="connsiteY8" fmla="*/ 142876 h 214312"/>
                <a:gd name="connsiteX9" fmla="*/ 128589 w 228600"/>
                <a:gd name="connsiteY9" fmla="*/ 167879 h 214312"/>
                <a:gd name="connsiteX10" fmla="*/ 125017 w 228600"/>
                <a:gd name="connsiteY10" fmla="*/ 171451 h 214312"/>
                <a:gd name="connsiteX11" fmla="*/ 103586 w 228600"/>
                <a:gd name="connsiteY11" fmla="*/ 171451 h 214312"/>
                <a:gd name="connsiteX12" fmla="*/ 100014 w 228600"/>
                <a:gd name="connsiteY12" fmla="*/ 167879 h 214312"/>
                <a:gd name="connsiteX13" fmla="*/ 100014 w 228600"/>
                <a:gd name="connsiteY13" fmla="*/ 142876 h 214312"/>
                <a:gd name="connsiteX14" fmla="*/ 75011 w 228600"/>
                <a:gd name="connsiteY14" fmla="*/ 142876 h 214312"/>
                <a:gd name="connsiteX15" fmla="*/ 71439 w 228600"/>
                <a:gd name="connsiteY15" fmla="*/ 139304 h 214312"/>
                <a:gd name="connsiteX16" fmla="*/ 71439 w 228600"/>
                <a:gd name="connsiteY16" fmla="*/ 117873 h 214312"/>
                <a:gd name="connsiteX17" fmla="*/ 75011 w 228600"/>
                <a:gd name="connsiteY17" fmla="*/ 114301 h 214312"/>
                <a:gd name="connsiteX18" fmla="*/ 100014 w 228600"/>
                <a:gd name="connsiteY18" fmla="*/ 114301 h 214312"/>
                <a:gd name="connsiteX19" fmla="*/ 100014 w 228600"/>
                <a:gd name="connsiteY19" fmla="*/ 89298 h 214312"/>
                <a:gd name="connsiteX20" fmla="*/ 103586 w 228600"/>
                <a:gd name="connsiteY20" fmla="*/ 85726 h 214312"/>
                <a:gd name="connsiteX21" fmla="*/ 24110 w 228600"/>
                <a:gd name="connsiteY21" fmla="*/ 64293 h 214312"/>
                <a:gd name="connsiteX22" fmla="*/ 21431 w 228600"/>
                <a:gd name="connsiteY22" fmla="*/ 66972 h 214312"/>
                <a:gd name="connsiteX23" fmla="*/ 21431 w 228600"/>
                <a:gd name="connsiteY23" fmla="*/ 190202 h 214312"/>
                <a:gd name="connsiteX24" fmla="*/ 24110 w 228600"/>
                <a:gd name="connsiteY24" fmla="*/ 192881 h 214312"/>
                <a:gd name="connsiteX25" fmla="*/ 204490 w 228600"/>
                <a:gd name="connsiteY25" fmla="*/ 192881 h 214312"/>
                <a:gd name="connsiteX26" fmla="*/ 207169 w 228600"/>
                <a:gd name="connsiteY26" fmla="*/ 190202 h 214312"/>
                <a:gd name="connsiteX27" fmla="*/ 207169 w 228600"/>
                <a:gd name="connsiteY27" fmla="*/ 66972 h 214312"/>
                <a:gd name="connsiteX28" fmla="*/ 204490 w 228600"/>
                <a:gd name="connsiteY28" fmla="*/ 64293 h 214312"/>
                <a:gd name="connsiteX29" fmla="*/ 92869 w 228600"/>
                <a:gd name="connsiteY29" fmla="*/ 21431 h 214312"/>
                <a:gd name="connsiteX30" fmla="*/ 92869 w 228600"/>
                <a:gd name="connsiteY30" fmla="*/ 42862 h 214312"/>
                <a:gd name="connsiteX31" fmla="*/ 135731 w 228600"/>
                <a:gd name="connsiteY31" fmla="*/ 42862 h 214312"/>
                <a:gd name="connsiteX32" fmla="*/ 135731 w 228600"/>
                <a:gd name="connsiteY32" fmla="*/ 21431 h 214312"/>
                <a:gd name="connsiteX33" fmla="*/ 92869 w 228600"/>
                <a:gd name="connsiteY33" fmla="*/ 0 h 214312"/>
                <a:gd name="connsiteX34" fmla="*/ 135731 w 228600"/>
                <a:gd name="connsiteY34" fmla="*/ 0 h 214312"/>
                <a:gd name="connsiteX35" fmla="*/ 157163 w 228600"/>
                <a:gd name="connsiteY35" fmla="*/ 21431 h 214312"/>
                <a:gd name="connsiteX36" fmla="*/ 157163 w 228600"/>
                <a:gd name="connsiteY36" fmla="*/ 42862 h 214312"/>
                <a:gd name="connsiteX37" fmla="*/ 207169 w 228600"/>
                <a:gd name="connsiteY37" fmla="*/ 42862 h 214312"/>
                <a:gd name="connsiteX38" fmla="*/ 228600 w 228600"/>
                <a:gd name="connsiteY38" fmla="*/ 64293 h 214312"/>
                <a:gd name="connsiteX39" fmla="*/ 228600 w 228600"/>
                <a:gd name="connsiteY39" fmla="*/ 192881 h 214312"/>
                <a:gd name="connsiteX40" fmla="*/ 207169 w 228600"/>
                <a:gd name="connsiteY40" fmla="*/ 214312 h 214312"/>
                <a:gd name="connsiteX41" fmla="*/ 21431 w 228600"/>
                <a:gd name="connsiteY41" fmla="*/ 214312 h 214312"/>
                <a:gd name="connsiteX42" fmla="*/ 0 w 228600"/>
                <a:gd name="connsiteY42" fmla="*/ 192881 h 214312"/>
                <a:gd name="connsiteX43" fmla="*/ 0 w 228600"/>
                <a:gd name="connsiteY43" fmla="*/ 64293 h 214312"/>
                <a:gd name="connsiteX44" fmla="*/ 21431 w 228600"/>
                <a:gd name="connsiteY44" fmla="*/ 42862 h 214312"/>
                <a:gd name="connsiteX45" fmla="*/ 71438 w 228600"/>
                <a:gd name="connsiteY45" fmla="*/ 42862 h 214312"/>
                <a:gd name="connsiteX46" fmla="*/ 71438 w 228600"/>
                <a:gd name="connsiteY46" fmla="*/ 21431 h 214312"/>
                <a:gd name="connsiteX47" fmla="*/ 92869 w 228600"/>
                <a:gd name="connsiteY47" fmla="*/ 0 h 214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228600" h="214312">
                  <a:moveTo>
                    <a:pt x="103586" y="85726"/>
                  </a:moveTo>
                  <a:lnTo>
                    <a:pt x="125017" y="85726"/>
                  </a:lnTo>
                  <a:cubicBezTo>
                    <a:pt x="126982" y="85726"/>
                    <a:pt x="128589" y="87333"/>
                    <a:pt x="128589" y="89298"/>
                  </a:cubicBezTo>
                  <a:lnTo>
                    <a:pt x="128589" y="114301"/>
                  </a:lnTo>
                  <a:lnTo>
                    <a:pt x="153592" y="114301"/>
                  </a:lnTo>
                  <a:cubicBezTo>
                    <a:pt x="155557" y="114301"/>
                    <a:pt x="157164" y="115908"/>
                    <a:pt x="157164" y="117873"/>
                  </a:cubicBezTo>
                  <a:lnTo>
                    <a:pt x="157164" y="139304"/>
                  </a:lnTo>
                  <a:cubicBezTo>
                    <a:pt x="157164" y="141268"/>
                    <a:pt x="155557" y="142876"/>
                    <a:pt x="153592" y="142876"/>
                  </a:cubicBezTo>
                  <a:lnTo>
                    <a:pt x="128589" y="142876"/>
                  </a:lnTo>
                  <a:lnTo>
                    <a:pt x="128589" y="167879"/>
                  </a:lnTo>
                  <a:cubicBezTo>
                    <a:pt x="128589" y="169843"/>
                    <a:pt x="126982" y="171451"/>
                    <a:pt x="125017" y="171451"/>
                  </a:cubicBezTo>
                  <a:lnTo>
                    <a:pt x="103586" y="171451"/>
                  </a:lnTo>
                  <a:cubicBezTo>
                    <a:pt x="101621" y="171451"/>
                    <a:pt x="100014" y="169843"/>
                    <a:pt x="100014" y="167879"/>
                  </a:cubicBezTo>
                  <a:lnTo>
                    <a:pt x="100014" y="142876"/>
                  </a:lnTo>
                  <a:lnTo>
                    <a:pt x="75011" y="142876"/>
                  </a:lnTo>
                  <a:cubicBezTo>
                    <a:pt x="73046" y="142876"/>
                    <a:pt x="71439" y="141268"/>
                    <a:pt x="71439" y="139304"/>
                  </a:cubicBezTo>
                  <a:lnTo>
                    <a:pt x="71439" y="117873"/>
                  </a:lnTo>
                  <a:cubicBezTo>
                    <a:pt x="71439" y="115908"/>
                    <a:pt x="73046" y="114301"/>
                    <a:pt x="75011" y="114301"/>
                  </a:cubicBezTo>
                  <a:lnTo>
                    <a:pt x="100014" y="114301"/>
                  </a:lnTo>
                  <a:lnTo>
                    <a:pt x="100014" y="89298"/>
                  </a:lnTo>
                  <a:cubicBezTo>
                    <a:pt x="100014" y="87333"/>
                    <a:pt x="101621" y="85726"/>
                    <a:pt x="103586" y="85726"/>
                  </a:cubicBezTo>
                  <a:close/>
                  <a:moveTo>
                    <a:pt x="24110" y="64293"/>
                  </a:moveTo>
                  <a:cubicBezTo>
                    <a:pt x="22637" y="64293"/>
                    <a:pt x="21431" y="65499"/>
                    <a:pt x="21431" y="66972"/>
                  </a:cubicBezTo>
                  <a:lnTo>
                    <a:pt x="21431" y="190202"/>
                  </a:lnTo>
                  <a:cubicBezTo>
                    <a:pt x="21431" y="191675"/>
                    <a:pt x="22637" y="192881"/>
                    <a:pt x="24110" y="192881"/>
                  </a:cubicBezTo>
                  <a:lnTo>
                    <a:pt x="204490" y="192881"/>
                  </a:lnTo>
                  <a:cubicBezTo>
                    <a:pt x="205963" y="192881"/>
                    <a:pt x="207169" y="191675"/>
                    <a:pt x="207169" y="190202"/>
                  </a:cubicBezTo>
                  <a:lnTo>
                    <a:pt x="207169" y="66972"/>
                  </a:lnTo>
                  <a:cubicBezTo>
                    <a:pt x="207169" y="65499"/>
                    <a:pt x="205963" y="64293"/>
                    <a:pt x="204490" y="64293"/>
                  </a:cubicBezTo>
                  <a:close/>
                  <a:moveTo>
                    <a:pt x="92869" y="21431"/>
                  </a:moveTo>
                  <a:lnTo>
                    <a:pt x="92869" y="42862"/>
                  </a:lnTo>
                  <a:lnTo>
                    <a:pt x="135731" y="42862"/>
                  </a:lnTo>
                  <a:lnTo>
                    <a:pt x="135731" y="21431"/>
                  </a:lnTo>
                  <a:close/>
                  <a:moveTo>
                    <a:pt x="92869" y="0"/>
                  </a:moveTo>
                  <a:lnTo>
                    <a:pt x="135731" y="0"/>
                  </a:lnTo>
                  <a:cubicBezTo>
                    <a:pt x="147563" y="0"/>
                    <a:pt x="157163" y="9599"/>
                    <a:pt x="157163" y="21431"/>
                  </a:cubicBezTo>
                  <a:lnTo>
                    <a:pt x="157163" y="42862"/>
                  </a:lnTo>
                  <a:lnTo>
                    <a:pt x="207169" y="42862"/>
                  </a:lnTo>
                  <a:cubicBezTo>
                    <a:pt x="219001" y="42862"/>
                    <a:pt x="228600" y="52462"/>
                    <a:pt x="228600" y="64293"/>
                  </a:cubicBezTo>
                  <a:lnTo>
                    <a:pt x="228600" y="192881"/>
                  </a:lnTo>
                  <a:cubicBezTo>
                    <a:pt x="228600" y="204713"/>
                    <a:pt x="219001" y="214312"/>
                    <a:pt x="207169" y="214312"/>
                  </a:cubicBezTo>
                  <a:lnTo>
                    <a:pt x="21431" y="214312"/>
                  </a:lnTo>
                  <a:cubicBezTo>
                    <a:pt x="9600" y="214312"/>
                    <a:pt x="0" y="204713"/>
                    <a:pt x="0" y="192881"/>
                  </a:cubicBezTo>
                  <a:lnTo>
                    <a:pt x="0" y="64293"/>
                  </a:lnTo>
                  <a:cubicBezTo>
                    <a:pt x="0" y="52462"/>
                    <a:pt x="9600" y="42862"/>
                    <a:pt x="21431" y="42862"/>
                  </a:cubicBezTo>
                  <a:lnTo>
                    <a:pt x="71438" y="42862"/>
                  </a:lnTo>
                  <a:lnTo>
                    <a:pt x="71438" y="21431"/>
                  </a:lnTo>
                  <a:cubicBezTo>
                    <a:pt x="71438" y="9599"/>
                    <a:pt x="81037" y="0"/>
                    <a:pt x="92869" y="0"/>
                  </a:cubicBezTo>
                  <a:close/>
                </a:path>
              </a:pathLst>
            </a:custGeom>
            <a:solidFill>
              <a:srgbClr val="551B5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3" name="Group 82">
            <a:extLst>
              <a:ext uri="{FF2B5EF4-FFF2-40B4-BE49-F238E27FC236}">
                <a16:creationId xmlns:a16="http://schemas.microsoft.com/office/drawing/2014/main" id="{62A95F8E-3532-49DC-5467-29F22EF88079}"/>
              </a:ext>
            </a:extLst>
          </p:cNvPr>
          <p:cNvGrpSpPr/>
          <p:nvPr/>
        </p:nvGrpSpPr>
        <p:grpSpPr>
          <a:xfrm>
            <a:off x="371475" y="7048296"/>
            <a:ext cx="259180" cy="259104"/>
            <a:chOff x="371475" y="5174467"/>
            <a:chExt cx="259180" cy="259104"/>
          </a:xfrm>
        </p:grpSpPr>
        <p:sp>
          <p:nvSpPr>
            <p:cNvPr id="84" name="Oval 83">
              <a:extLst>
                <a:ext uri="{FF2B5EF4-FFF2-40B4-BE49-F238E27FC236}">
                  <a16:creationId xmlns:a16="http://schemas.microsoft.com/office/drawing/2014/main" id="{E86575BC-B528-0328-6289-CD0583F2BAFC}"/>
                </a:ext>
              </a:extLst>
            </p:cNvPr>
            <p:cNvSpPr/>
            <p:nvPr/>
          </p:nvSpPr>
          <p:spPr>
            <a:xfrm>
              <a:off x="371475" y="5174467"/>
              <a:ext cx="259180" cy="259104"/>
            </a:xfrm>
            <a:prstGeom prst="ellipse">
              <a:avLst/>
            </a:prstGeom>
            <a:noFill/>
            <a:ln w="19050">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Freeform 9">
              <a:extLst>
                <a:ext uri="{FF2B5EF4-FFF2-40B4-BE49-F238E27FC236}">
                  <a16:creationId xmlns:a16="http://schemas.microsoft.com/office/drawing/2014/main" id="{1732B6B7-1053-92A4-99B6-0D135AE756A4}"/>
                </a:ext>
              </a:extLst>
            </p:cNvPr>
            <p:cNvSpPr/>
            <p:nvPr/>
          </p:nvSpPr>
          <p:spPr>
            <a:xfrm>
              <a:off x="418886" y="5240466"/>
              <a:ext cx="164359" cy="146156"/>
            </a:xfrm>
            <a:custGeom>
              <a:avLst/>
              <a:gdLst/>
              <a:ahLst/>
              <a:cxnLst/>
              <a:rect l="l" t="t" r="r" b="b"/>
              <a:pathLst>
                <a:path w="460788" h="409756">
                  <a:moveTo>
                    <a:pt x="145031" y="243286"/>
                  </a:moveTo>
                  <a:lnTo>
                    <a:pt x="260384" y="243286"/>
                  </a:lnTo>
                  <a:cubicBezTo>
                    <a:pt x="271980" y="243481"/>
                    <a:pt x="282106" y="247051"/>
                    <a:pt x="290762" y="253996"/>
                  </a:cubicBezTo>
                  <a:cubicBezTo>
                    <a:pt x="299418" y="260940"/>
                    <a:pt x="304705" y="270090"/>
                    <a:pt x="306621" y="281444"/>
                  </a:cubicBezTo>
                  <a:cubicBezTo>
                    <a:pt x="307286" y="286100"/>
                    <a:pt x="307276" y="290607"/>
                    <a:pt x="306591" y="294963"/>
                  </a:cubicBezTo>
                  <a:cubicBezTo>
                    <a:pt x="305906" y="299320"/>
                    <a:pt x="304636" y="303426"/>
                    <a:pt x="302782" y="307282"/>
                  </a:cubicBezTo>
                  <a:lnTo>
                    <a:pt x="336059" y="307282"/>
                  </a:lnTo>
                  <a:cubicBezTo>
                    <a:pt x="338086" y="307269"/>
                    <a:pt x="339873" y="306656"/>
                    <a:pt x="341419" y="305443"/>
                  </a:cubicBezTo>
                  <a:lnTo>
                    <a:pt x="390696" y="266005"/>
                  </a:lnTo>
                  <a:cubicBezTo>
                    <a:pt x="399216" y="259420"/>
                    <a:pt x="408615" y="256171"/>
                    <a:pt x="418894" y="256256"/>
                  </a:cubicBezTo>
                  <a:cubicBezTo>
                    <a:pt x="429174" y="256341"/>
                    <a:pt x="438413" y="259910"/>
                    <a:pt x="446613" y="266965"/>
                  </a:cubicBezTo>
                  <a:cubicBezTo>
                    <a:pt x="451322" y="271274"/>
                    <a:pt x="454902" y="276294"/>
                    <a:pt x="457352" y="282024"/>
                  </a:cubicBezTo>
                  <a:cubicBezTo>
                    <a:pt x="459802" y="287754"/>
                    <a:pt x="460942" y="293773"/>
                    <a:pt x="460772" y="300083"/>
                  </a:cubicBezTo>
                  <a:cubicBezTo>
                    <a:pt x="460540" y="306386"/>
                    <a:pt x="459044" y="312299"/>
                    <a:pt x="456282" y="317822"/>
                  </a:cubicBezTo>
                  <a:cubicBezTo>
                    <a:pt x="453521" y="323345"/>
                    <a:pt x="449684" y="328098"/>
                    <a:pt x="444773" y="332081"/>
                  </a:cubicBezTo>
                  <a:lnTo>
                    <a:pt x="364057" y="396637"/>
                  </a:lnTo>
                  <a:cubicBezTo>
                    <a:pt x="358735" y="400893"/>
                    <a:pt x="352902" y="404140"/>
                    <a:pt x="346559" y="406376"/>
                  </a:cubicBezTo>
                  <a:cubicBezTo>
                    <a:pt x="340216" y="408613"/>
                    <a:pt x="333623" y="409739"/>
                    <a:pt x="326780" y="409756"/>
                  </a:cubicBezTo>
                  <a:lnTo>
                    <a:pt x="6400" y="409756"/>
                  </a:lnTo>
                  <a:cubicBezTo>
                    <a:pt x="4593" y="409709"/>
                    <a:pt x="3087" y="409083"/>
                    <a:pt x="1880" y="407876"/>
                  </a:cubicBezTo>
                  <a:cubicBezTo>
                    <a:pt x="673" y="406669"/>
                    <a:pt x="47" y="405163"/>
                    <a:pt x="0" y="403356"/>
                  </a:cubicBezTo>
                  <a:lnTo>
                    <a:pt x="0" y="390557"/>
                  </a:lnTo>
                  <a:cubicBezTo>
                    <a:pt x="47" y="388751"/>
                    <a:pt x="673" y="387244"/>
                    <a:pt x="1880" y="386037"/>
                  </a:cubicBezTo>
                  <a:cubicBezTo>
                    <a:pt x="3087" y="384831"/>
                    <a:pt x="4593" y="384204"/>
                    <a:pt x="6400" y="384157"/>
                  </a:cubicBezTo>
                  <a:lnTo>
                    <a:pt x="326780" y="384157"/>
                  </a:lnTo>
                  <a:cubicBezTo>
                    <a:pt x="330685" y="384152"/>
                    <a:pt x="334455" y="383523"/>
                    <a:pt x="338089" y="382268"/>
                  </a:cubicBezTo>
                  <a:cubicBezTo>
                    <a:pt x="341724" y="381013"/>
                    <a:pt x="345074" y="379163"/>
                    <a:pt x="348139" y="376718"/>
                  </a:cubicBezTo>
                  <a:lnTo>
                    <a:pt x="428774" y="312162"/>
                  </a:lnTo>
                  <a:cubicBezTo>
                    <a:pt x="432879" y="308695"/>
                    <a:pt x="435028" y="304449"/>
                    <a:pt x="435224" y="299423"/>
                  </a:cubicBezTo>
                  <a:cubicBezTo>
                    <a:pt x="435419" y="294396"/>
                    <a:pt x="433509" y="289950"/>
                    <a:pt x="429494" y="286084"/>
                  </a:cubicBezTo>
                  <a:cubicBezTo>
                    <a:pt x="425992" y="283119"/>
                    <a:pt x="422136" y="281749"/>
                    <a:pt x="417925" y="281974"/>
                  </a:cubicBezTo>
                  <a:cubicBezTo>
                    <a:pt x="413713" y="282199"/>
                    <a:pt x="409997" y="283569"/>
                    <a:pt x="406775" y="286084"/>
                  </a:cubicBezTo>
                  <a:lnTo>
                    <a:pt x="357498" y="325441"/>
                  </a:lnTo>
                  <a:cubicBezTo>
                    <a:pt x="354433" y="327851"/>
                    <a:pt x="351084" y="329691"/>
                    <a:pt x="347449" y="330961"/>
                  </a:cubicBezTo>
                  <a:cubicBezTo>
                    <a:pt x="343814" y="332231"/>
                    <a:pt x="340044" y="332871"/>
                    <a:pt x="336140" y="332881"/>
                  </a:cubicBezTo>
                  <a:lnTo>
                    <a:pt x="191988" y="332881"/>
                  </a:lnTo>
                  <a:cubicBezTo>
                    <a:pt x="188375" y="332787"/>
                    <a:pt x="185362" y="331534"/>
                    <a:pt x="182949" y="329121"/>
                  </a:cubicBezTo>
                  <a:cubicBezTo>
                    <a:pt x="180536" y="326708"/>
                    <a:pt x="179283" y="323695"/>
                    <a:pt x="179189" y="320082"/>
                  </a:cubicBezTo>
                  <a:cubicBezTo>
                    <a:pt x="179283" y="316469"/>
                    <a:pt x="180536" y="313455"/>
                    <a:pt x="182949" y="311042"/>
                  </a:cubicBezTo>
                  <a:cubicBezTo>
                    <a:pt x="185362" y="308629"/>
                    <a:pt x="188375" y="307376"/>
                    <a:pt x="191988" y="307282"/>
                  </a:cubicBezTo>
                  <a:lnTo>
                    <a:pt x="262384" y="307282"/>
                  </a:lnTo>
                  <a:cubicBezTo>
                    <a:pt x="267839" y="307147"/>
                    <a:pt x="272368" y="305277"/>
                    <a:pt x="275973" y="301673"/>
                  </a:cubicBezTo>
                  <a:cubicBezTo>
                    <a:pt x="279578" y="298068"/>
                    <a:pt x="281448" y="293538"/>
                    <a:pt x="281583" y="288084"/>
                  </a:cubicBezTo>
                  <a:cubicBezTo>
                    <a:pt x="281448" y="282629"/>
                    <a:pt x="279578" y="278099"/>
                    <a:pt x="275973" y="274494"/>
                  </a:cubicBezTo>
                  <a:cubicBezTo>
                    <a:pt x="272368" y="270890"/>
                    <a:pt x="267839" y="269020"/>
                    <a:pt x="262384" y="268885"/>
                  </a:cubicBezTo>
                  <a:lnTo>
                    <a:pt x="145031" y="268885"/>
                  </a:lnTo>
                  <a:cubicBezTo>
                    <a:pt x="139477" y="268896"/>
                    <a:pt x="134087" y="269773"/>
                    <a:pt x="128862" y="271515"/>
                  </a:cubicBezTo>
                  <a:cubicBezTo>
                    <a:pt x="123638" y="273256"/>
                    <a:pt x="118788" y="275793"/>
                    <a:pt x="114314" y="279124"/>
                  </a:cubicBezTo>
                  <a:lnTo>
                    <a:pt x="76796" y="307282"/>
                  </a:lnTo>
                  <a:lnTo>
                    <a:pt x="6400" y="307282"/>
                  </a:lnTo>
                  <a:cubicBezTo>
                    <a:pt x="4593" y="307236"/>
                    <a:pt x="3087" y="306609"/>
                    <a:pt x="1880" y="305403"/>
                  </a:cubicBezTo>
                  <a:cubicBezTo>
                    <a:pt x="673" y="304196"/>
                    <a:pt x="47" y="302689"/>
                    <a:pt x="0" y="300883"/>
                  </a:cubicBezTo>
                  <a:lnTo>
                    <a:pt x="0" y="288084"/>
                  </a:lnTo>
                  <a:cubicBezTo>
                    <a:pt x="47" y="286277"/>
                    <a:pt x="673" y="284770"/>
                    <a:pt x="1880" y="283564"/>
                  </a:cubicBezTo>
                  <a:cubicBezTo>
                    <a:pt x="3087" y="282357"/>
                    <a:pt x="4593" y="281731"/>
                    <a:pt x="6400" y="281684"/>
                  </a:cubicBezTo>
                  <a:lnTo>
                    <a:pt x="68236" y="281684"/>
                  </a:lnTo>
                  <a:lnTo>
                    <a:pt x="98954" y="258645"/>
                  </a:lnTo>
                  <a:cubicBezTo>
                    <a:pt x="105644" y="253631"/>
                    <a:pt x="112903" y="249821"/>
                    <a:pt x="120733" y="247216"/>
                  </a:cubicBezTo>
                  <a:cubicBezTo>
                    <a:pt x="128562" y="244611"/>
                    <a:pt x="136662" y="243301"/>
                    <a:pt x="145031" y="243286"/>
                  </a:cubicBezTo>
                  <a:close/>
                  <a:moveTo>
                    <a:pt x="180799" y="26180"/>
                  </a:moveTo>
                  <a:cubicBezTo>
                    <a:pt x="171532" y="24310"/>
                    <a:pt x="162569" y="26790"/>
                    <a:pt x="153911" y="33619"/>
                  </a:cubicBezTo>
                  <a:cubicBezTo>
                    <a:pt x="144668" y="42362"/>
                    <a:pt x="140175" y="52295"/>
                    <a:pt x="140432" y="63417"/>
                  </a:cubicBezTo>
                  <a:cubicBezTo>
                    <a:pt x="140688" y="74540"/>
                    <a:pt x="144275" y="83833"/>
                    <a:pt x="151191" y="91296"/>
                  </a:cubicBezTo>
                  <a:lnTo>
                    <a:pt x="230386" y="174330"/>
                  </a:lnTo>
                  <a:lnTo>
                    <a:pt x="309581" y="91296"/>
                  </a:lnTo>
                  <a:cubicBezTo>
                    <a:pt x="316537" y="83763"/>
                    <a:pt x="320144" y="74450"/>
                    <a:pt x="320400" y="63357"/>
                  </a:cubicBezTo>
                  <a:cubicBezTo>
                    <a:pt x="320657" y="52265"/>
                    <a:pt x="316144" y="42352"/>
                    <a:pt x="306861" y="33619"/>
                  </a:cubicBezTo>
                  <a:cubicBezTo>
                    <a:pt x="298158" y="26805"/>
                    <a:pt x="289166" y="24355"/>
                    <a:pt x="279883" y="26270"/>
                  </a:cubicBezTo>
                  <a:cubicBezTo>
                    <a:pt x="270600" y="28184"/>
                    <a:pt x="263087" y="32154"/>
                    <a:pt x="257344" y="38178"/>
                  </a:cubicBezTo>
                  <a:lnTo>
                    <a:pt x="230386" y="66417"/>
                  </a:lnTo>
                  <a:lnTo>
                    <a:pt x="203427" y="38178"/>
                  </a:lnTo>
                  <a:cubicBezTo>
                    <a:pt x="197609" y="32049"/>
                    <a:pt x="190067" y="28049"/>
                    <a:pt x="180799" y="26180"/>
                  </a:cubicBezTo>
                  <a:close/>
                  <a:moveTo>
                    <a:pt x="289413" y="87"/>
                  </a:moveTo>
                  <a:cubicBezTo>
                    <a:pt x="300971" y="770"/>
                    <a:pt x="312253" y="5495"/>
                    <a:pt x="323260" y="14260"/>
                  </a:cubicBezTo>
                  <a:cubicBezTo>
                    <a:pt x="337416" y="27266"/>
                    <a:pt x="344862" y="42832"/>
                    <a:pt x="345599" y="60957"/>
                  </a:cubicBezTo>
                  <a:cubicBezTo>
                    <a:pt x="346335" y="79083"/>
                    <a:pt x="340383" y="95169"/>
                    <a:pt x="327740" y="109215"/>
                  </a:cubicBezTo>
                  <a:lnTo>
                    <a:pt x="240625" y="200489"/>
                  </a:lnTo>
                  <a:cubicBezTo>
                    <a:pt x="237640" y="203449"/>
                    <a:pt x="234231" y="204929"/>
                    <a:pt x="230396" y="204929"/>
                  </a:cubicBezTo>
                  <a:cubicBezTo>
                    <a:pt x="226561" y="204929"/>
                    <a:pt x="223171" y="203449"/>
                    <a:pt x="220226" y="200489"/>
                  </a:cubicBezTo>
                  <a:lnTo>
                    <a:pt x="133112" y="109215"/>
                  </a:lnTo>
                  <a:cubicBezTo>
                    <a:pt x="120475" y="95204"/>
                    <a:pt x="114532" y="79128"/>
                    <a:pt x="115283" y="60987"/>
                  </a:cubicBezTo>
                  <a:cubicBezTo>
                    <a:pt x="116035" y="42847"/>
                    <a:pt x="123471" y="27271"/>
                    <a:pt x="137592" y="14260"/>
                  </a:cubicBezTo>
                  <a:cubicBezTo>
                    <a:pt x="152397" y="2498"/>
                    <a:pt x="167643" y="-1975"/>
                    <a:pt x="183329" y="841"/>
                  </a:cubicBezTo>
                  <a:cubicBezTo>
                    <a:pt x="199015" y="3658"/>
                    <a:pt x="211741" y="10184"/>
                    <a:pt x="221507" y="20420"/>
                  </a:cubicBezTo>
                  <a:lnTo>
                    <a:pt x="230386" y="29699"/>
                  </a:lnTo>
                  <a:lnTo>
                    <a:pt x="239346" y="20420"/>
                  </a:lnTo>
                  <a:cubicBezTo>
                    <a:pt x="249302" y="9989"/>
                    <a:pt x="262107" y="3433"/>
                    <a:pt x="277763" y="751"/>
                  </a:cubicBezTo>
                  <a:cubicBezTo>
                    <a:pt x="281677" y="81"/>
                    <a:pt x="285560" y="-141"/>
                    <a:pt x="289413" y="87"/>
                  </a:cubicBezTo>
                  <a:close/>
                </a:path>
              </a:pathLst>
            </a:cu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8" name="TextBox 7">
            <a:extLst>
              <a:ext uri="{FF2B5EF4-FFF2-40B4-BE49-F238E27FC236}">
                <a16:creationId xmlns:a16="http://schemas.microsoft.com/office/drawing/2014/main" id="{FFDF799B-C1D7-C543-A0DB-4B99DDC9A197}"/>
              </a:ext>
            </a:extLst>
          </p:cNvPr>
          <p:cNvSpPr txBox="1"/>
          <p:nvPr/>
        </p:nvSpPr>
        <p:spPr>
          <a:xfrm>
            <a:off x="4019280" y="2820765"/>
            <a:ext cx="3498347" cy="1911873"/>
          </a:xfrm>
          <a:prstGeom prst="rect">
            <a:avLst/>
          </a:prstGeom>
          <a:noFill/>
          <a:ln w="12700">
            <a:noFill/>
          </a:ln>
        </p:spPr>
        <p:txBody>
          <a:bodyPr wrap="square" rtlCol="0">
            <a:noAutofit/>
          </a:bodyPr>
          <a:lstStyle/>
          <a:p>
            <a:pPr marL="0" lvl="1" defTabSz="114300">
              <a:lnSpc>
                <a:spcPct val="120000"/>
              </a:lnSpc>
              <a:spcBef>
                <a:spcPts val="600"/>
              </a:spcBef>
            </a:pPr>
            <a:r>
              <a:rPr lang="en-US" sz="1000" dirty="0">
                <a:solidFill>
                  <a:schemeClr val="bg2"/>
                </a:solidFill>
                <a:latin typeface="Arial" panose="020B0604020202020204" pitchFamily="34" charset="0"/>
                <a:cs typeface="Arial" panose="020B0604020202020204" pitchFamily="34" charset="0"/>
              </a:rPr>
              <a:t>For a complete description of your available benefits, exclusions and limitations, see your certificate of insurance and any riders</a:t>
            </a:r>
          </a:p>
          <a:p>
            <a:pPr>
              <a:lnSpc>
                <a:spcPts val="1600"/>
              </a:lnSpc>
              <a:spcBef>
                <a:spcPts val="100"/>
              </a:spcBef>
              <a:spcAft>
                <a:spcPts val="300"/>
              </a:spcAft>
            </a:pPr>
            <a:endParaRPr lang="en-US" sz="1600" b="1" dirty="0">
              <a:solidFill>
                <a:schemeClr val="tx2"/>
              </a:solidFill>
              <a:latin typeface="Arial" panose="020B0604020202020204" pitchFamily="34" charset="0"/>
              <a:cs typeface="Arial" panose="020B0604020202020204" pitchFamily="34" charset="0"/>
            </a:endParaRPr>
          </a:p>
          <a:p>
            <a:pPr>
              <a:spcBef>
                <a:spcPts val="600"/>
              </a:spcBef>
            </a:pPr>
            <a:r>
              <a:rPr lang="en-US" sz="1600" b="1" dirty="0">
                <a:solidFill>
                  <a:schemeClr val="tx2"/>
                </a:solidFill>
                <a:latin typeface="Arial" panose="020B0604020202020204" pitchFamily="34" charset="0"/>
                <a:cs typeface="Arial" panose="020B0604020202020204" pitchFamily="34" charset="0"/>
              </a:rPr>
              <a:t>How much does it cost? </a:t>
            </a:r>
          </a:p>
          <a:p>
            <a:pPr>
              <a:lnSpc>
                <a:spcPct val="120000"/>
              </a:lnSpc>
              <a:spcBef>
                <a:spcPts val="600"/>
              </a:spcBef>
              <a:spcAft>
                <a:spcPts val="600"/>
              </a:spcAft>
            </a:pPr>
            <a:r>
              <a:rPr lang="en-US" sz="1000" dirty="0">
                <a:solidFill>
                  <a:schemeClr val="bg2"/>
                </a:solidFill>
                <a:latin typeface="Arial" panose="020B0604020202020204" pitchFamily="34" charset="0"/>
                <a:cs typeface="Arial" panose="020B0604020202020204" pitchFamily="34" charset="0"/>
              </a:rPr>
              <a:t>This table shows how much you'll pay for Hospital Indemnity Insurance. The premium is deducted from your paycheck.</a:t>
            </a:r>
          </a:p>
        </p:txBody>
      </p:sp>
      <p:pic>
        <p:nvPicPr>
          <p:cNvPr id="3" name="Picture Placeholder 35">
            <a:extLst>
              <a:ext uri="{FF2B5EF4-FFF2-40B4-BE49-F238E27FC236}">
                <a16:creationId xmlns:a16="http://schemas.microsoft.com/office/drawing/2014/main" id="{4FE99E2D-167F-680A-1255-C4DF6CB216BD}"/>
              </a:ext>
            </a:extLst>
          </p:cNvPr>
          <p:cNvPicPr>
            <a:picLocks noChangeAspect="1"/>
          </p:cNvPicPr>
          <p:nvPr/>
        </p:nvPicPr>
        <p:blipFill rotWithShape="1">
          <a:blip r:embed="rId5"/>
          <a:srcRect l="3050" t="5606" r="2314" b="8955"/>
          <a:stretch/>
        </p:blipFill>
        <p:spPr>
          <a:xfrm>
            <a:off x="-18450" y="-31833"/>
            <a:ext cx="7790850" cy="1811245"/>
          </a:xfrm>
          <a:prstGeom prst="rect">
            <a:avLst/>
          </a:prstGeom>
        </p:spPr>
      </p:pic>
      <p:sp>
        <p:nvSpPr>
          <p:cNvPr id="12" name="TextBox 11">
            <a:extLst>
              <a:ext uri="{FF2B5EF4-FFF2-40B4-BE49-F238E27FC236}">
                <a16:creationId xmlns:a16="http://schemas.microsoft.com/office/drawing/2014/main" id="{E862A10D-1116-9A7C-7259-9748379BD3C0}"/>
              </a:ext>
            </a:extLst>
          </p:cNvPr>
          <p:cNvSpPr txBox="1"/>
          <p:nvPr/>
        </p:nvSpPr>
        <p:spPr>
          <a:xfrm>
            <a:off x="402290" y="318315"/>
            <a:ext cx="2514646" cy="314316"/>
          </a:xfrm>
          <a:prstGeom prst="rect">
            <a:avLst/>
          </a:prstGeom>
          <a:noFill/>
        </p:spPr>
        <p:txBody>
          <a:bodyPr wrap="square" lIns="0" rtlCol="0">
            <a:noAutofit/>
          </a:bodyPr>
          <a:lstStyle/>
          <a:p>
            <a:pPr>
              <a:lnSpc>
                <a:spcPts val="1600"/>
              </a:lnSpc>
              <a:spcBef>
                <a:spcPts val="200"/>
              </a:spcBef>
              <a:spcAft>
                <a:spcPts val="200"/>
              </a:spcAft>
            </a:pPr>
            <a:r>
              <a:rPr lang="en-US" sz="1000" b="1" i="1" dirty="0">
                <a:solidFill>
                  <a:schemeClr val="accent2"/>
                </a:solidFill>
                <a:latin typeface="Arial" panose="020B0604020202020204" pitchFamily="34" charset="0"/>
                <a:cs typeface="Arial" panose="020B0604020202020204" pitchFamily="34" charset="0"/>
              </a:rPr>
              <a:t>Hospital Indemnity Insurance</a:t>
            </a:r>
          </a:p>
        </p:txBody>
      </p:sp>
      <p:sp>
        <p:nvSpPr>
          <p:cNvPr id="16" name="TextBox 15">
            <a:extLst>
              <a:ext uri="{FF2B5EF4-FFF2-40B4-BE49-F238E27FC236}">
                <a16:creationId xmlns:a16="http://schemas.microsoft.com/office/drawing/2014/main" id="{6B40C6BD-F9DD-49C4-9951-60E68D42E100}"/>
              </a:ext>
            </a:extLst>
          </p:cNvPr>
          <p:cNvSpPr txBox="1"/>
          <p:nvPr/>
        </p:nvSpPr>
        <p:spPr>
          <a:xfrm>
            <a:off x="402290" y="628703"/>
            <a:ext cx="4255435" cy="915517"/>
          </a:xfrm>
          <a:prstGeom prst="rect">
            <a:avLst/>
          </a:prstGeom>
          <a:noFill/>
        </p:spPr>
        <p:txBody>
          <a:bodyPr wrap="square" lIns="0" rtlCol="0">
            <a:noAutofit/>
          </a:bodyPr>
          <a:lstStyle/>
          <a:p>
            <a:pPr marL="0" marR="0" lvl="0" indent="0" algn="l" defTabSz="457200" rtl="0" eaLnBrk="1" fontAlgn="auto" latinLnBrk="0" hangingPunct="1">
              <a:lnSpc>
                <a:spcPts val="2200"/>
              </a:lnSpc>
              <a:spcBef>
                <a:spcPts val="0"/>
              </a:spcBef>
              <a:spcAft>
                <a:spcPts val="500"/>
              </a:spcAft>
              <a:buClrTx/>
              <a:buSzTx/>
              <a:buFontTx/>
              <a:buNone/>
              <a:tabLst/>
              <a:defRPr/>
            </a:pPr>
            <a:r>
              <a:rPr kumimoji="0" lang="en-US" sz="2000"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t>Help minimize the financial impact that can come with a stay in a hospital or medical facility</a:t>
            </a:r>
          </a:p>
        </p:txBody>
      </p:sp>
      <p:cxnSp>
        <p:nvCxnSpPr>
          <p:cNvPr id="17" name="Straight Connector 16">
            <a:extLst>
              <a:ext uri="{FF2B5EF4-FFF2-40B4-BE49-F238E27FC236}">
                <a16:creationId xmlns:a16="http://schemas.microsoft.com/office/drawing/2014/main" id="{3FE6243C-CB04-9D28-AC4E-5AD652D89132}"/>
              </a:ext>
            </a:extLst>
          </p:cNvPr>
          <p:cNvCxnSpPr>
            <a:cxnSpLocks/>
          </p:cNvCxnSpPr>
          <p:nvPr/>
        </p:nvCxnSpPr>
        <p:spPr>
          <a:xfrm>
            <a:off x="384002" y="594023"/>
            <a:ext cx="429768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2E45831E-7DBF-3460-2082-6B6DA36970EF}"/>
              </a:ext>
            </a:extLst>
          </p:cNvPr>
          <p:cNvSpPr txBox="1"/>
          <p:nvPr/>
        </p:nvSpPr>
        <p:spPr>
          <a:xfrm>
            <a:off x="2791255" y="155526"/>
            <a:ext cx="2456051" cy="400110"/>
          </a:xfrm>
          <a:prstGeom prst="rect">
            <a:avLst/>
          </a:prstGeom>
          <a:noFill/>
        </p:spPr>
        <p:txBody>
          <a:bodyPr wrap="square" rtlCol="0">
            <a:spAutoFit/>
          </a:bodyPr>
          <a:lstStyle/>
          <a:p>
            <a:r>
              <a:rPr lang="en-US" sz="1000" dirty="0">
                <a:solidFill>
                  <a:schemeClr val="bg2"/>
                </a:solidFill>
                <a:effectLst/>
                <a:latin typeface="Arial" panose="020B0604020202020204" pitchFamily="34" charset="0"/>
                <a:cs typeface="Arial" panose="020B0604020202020204" pitchFamily="34" charset="0"/>
              </a:rPr>
              <a:t>Group Name: Ginkgo </a:t>
            </a:r>
            <a:r>
              <a:rPr lang="en-US" sz="1000" dirty="0" err="1">
                <a:solidFill>
                  <a:schemeClr val="bg2"/>
                </a:solidFill>
                <a:effectLst/>
                <a:latin typeface="Arial" panose="020B0604020202020204" pitchFamily="34" charset="0"/>
                <a:cs typeface="Arial" panose="020B0604020202020204" pitchFamily="34" charset="0"/>
              </a:rPr>
              <a:t>Bioworks</a:t>
            </a:r>
            <a:endParaRPr lang="en-US" sz="1000" dirty="0">
              <a:solidFill>
                <a:schemeClr val="bg2"/>
              </a:solidFill>
              <a:effectLst/>
              <a:latin typeface="Arial" panose="020B0604020202020204" pitchFamily="34" charset="0"/>
              <a:cs typeface="Arial" panose="020B0604020202020204" pitchFamily="34" charset="0"/>
            </a:endParaRPr>
          </a:p>
          <a:p>
            <a:r>
              <a:rPr lang="en-US" sz="1000" dirty="0">
                <a:solidFill>
                  <a:schemeClr val="bg2"/>
                </a:solidFill>
                <a:effectLst/>
                <a:latin typeface="Arial" panose="020B0604020202020204" pitchFamily="34" charset="0"/>
                <a:cs typeface="Arial" panose="020B0604020202020204" pitchFamily="34" charset="0"/>
              </a:rPr>
              <a:t>Group Number: 74003-9</a:t>
            </a:r>
          </a:p>
        </p:txBody>
      </p:sp>
      <p:pic>
        <p:nvPicPr>
          <p:cNvPr id="7" name="Picture 6" descr="A green logo with a gear and a person's head&#10;&#10;Description automatically generated">
            <a:extLst>
              <a:ext uri="{FF2B5EF4-FFF2-40B4-BE49-F238E27FC236}">
                <a16:creationId xmlns:a16="http://schemas.microsoft.com/office/drawing/2014/main" id="{7A49E81A-06BC-BAC2-35AD-89DDAF87F96E}"/>
              </a:ext>
            </a:extLst>
          </p:cNvPr>
          <p:cNvPicPr>
            <a:picLocks noChangeAspect="1"/>
          </p:cNvPicPr>
          <p:nvPr/>
        </p:nvPicPr>
        <p:blipFill>
          <a:blip r:embed="rId6"/>
          <a:stretch>
            <a:fillRect/>
          </a:stretch>
        </p:blipFill>
        <p:spPr>
          <a:xfrm>
            <a:off x="5970885" y="1873771"/>
            <a:ext cx="1628952" cy="853722"/>
          </a:xfrm>
          <a:prstGeom prst="rect">
            <a:avLst/>
          </a:prstGeom>
        </p:spPr>
      </p:pic>
      <p:graphicFrame>
        <p:nvGraphicFramePr>
          <p:cNvPr id="9" name="Table 8">
            <a:extLst>
              <a:ext uri="{FF2B5EF4-FFF2-40B4-BE49-F238E27FC236}">
                <a16:creationId xmlns:a16="http://schemas.microsoft.com/office/drawing/2014/main" id="{46AFE67C-29E6-5CD2-E09F-9E738E471018}"/>
              </a:ext>
            </a:extLst>
          </p:cNvPr>
          <p:cNvGraphicFramePr>
            <a:graphicFrameLocks noGrp="1"/>
          </p:cNvGraphicFramePr>
          <p:nvPr>
            <p:extLst>
              <p:ext uri="{D42A27DB-BD31-4B8C-83A1-F6EECF244321}">
                <p14:modId xmlns:p14="http://schemas.microsoft.com/office/powerpoint/2010/main" val="1981997418"/>
              </p:ext>
            </p:extLst>
          </p:nvPr>
        </p:nvGraphicFramePr>
        <p:xfrm>
          <a:off x="3751737" y="4923709"/>
          <a:ext cx="3848100" cy="1987610"/>
        </p:xfrm>
        <a:graphic>
          <a:graphicData uri="http://schemas.openxmlformats.org/drawingml/2006/table">
            <a:tbl>
              <a:tblPr/>
              <a:tblGrid>
                <a:gridCol w="1625600">
                  <a:extLst>
                    <a:ext uri="{9D8B030D-6E8A-4147-A177-3AD203B41FA5}">
                      <a16:colId xmlns:a16="http://schemas.microsoft.com/office/drawing/2014/main" val="2585603456"/>
                    </a:ext>
                  </a:extLst>
                </a:gridCol>
                <a:gridCol w="1206500">
                  <a:extLst>
                    <a:ext uri="{9D8B030D-6E8A-4147-A177-3AD203B41FA5}">
                      <a16:colId xmlns:a16="http://schemas.microsoft.com/office/drawing/2014/main" val="1424078421"/>
                    </a:ext>
                  </a:extLst>
                </a:gridCol>
                <a:gridCol w="1016000">
                  <a:extLst>
                    <a:ext uri="{9D8B030D-6E8A-4147-A177-3AD203B41FA5}">
                      <a16:colId xmlns:a16="http://schemas.microsoft.com/office/drawing/2014/main" val="3462362962"/>
                    </a:ext>
                  </a:extLst>
                </a:gridCol>
              </a:tblGrid>
              <a:tr h="476194">
                <a:tc gridSpan="3">
                  <a:txBody>
                    <a:bodyPr/>
                    <a:lstStyle/>
                    <a:p>
                      <a:pPr algn="ctr" fontAlgn="ctr"/>
                      <a:r>
                        <a:rPr lang="en-US" sz="1600" b="1" i="0" u="none" strike="noStrike" dirty="0">
                          <a:solidFill>
                            <a:srgbClr val="FFFFFF"/>
                          </a:solidFill>
                          <a:effectLst/>
                          <a:latin typeface="Arial" panose="020B0604020202020204" pitchFamily="34" charset="0"/>
                        </a:rPr>
                        <a:t>Low Plan</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F58000"/>
                    </a:solidFill>
                  </a:tcPr>
                </a:tc>
                <a:tc hMerge="1">
                  <a:txBody>
                    <a:bodyPr/>
                    <a:lstStyle/>
                    <a:p>
                      <a:pPr algn="ctr" fontAlgn="ctr"/>
                      <a:endParaRPr lang="en-US" sz="1000" b="1" i="0" u="none" strike="noStrike" dirty="0">
                        <a:solidFill>
                          <a:srgbClr val="FFFFFF"/>
                        </a:solidFill>
                        <a:effectLst/>
                        <a:latin typeface="Arial" panose="020B0604020202020204" pitchFamily="34" charset="0"/>
                      </a:endParaRPr>
                    </a:p>
                  </a:txBody>
                  <a:tcPr marL="0" marR="0" marT="0" marB="0" anchor="ctr">
                    <a:lnL>
                      <a:noFill/>
                    </a:lnL>
                    <a:lnR>
                      <a:noFill/>
                    </a:lnR>
                    <a:lnT w="12700" cap="flat" cmpd="sng" algn="ctr">
                      <a:solidFill>
                        <a:srgbClr val="E9691F"/>
                      </a:solidFill>
                      <a:prstDash val="solid"/>
                      <a:round/>
                      <a:headEnd type="none" w="med" len="med"/>
                      <a:tailEnd type="none" w="med" len="med"/>
                    </a:lnT>
                    <a:lnB>
                      <a:noFill/>
                    </a:lnB>
                    <a:solidFill>
                      <a:srgbClr val="F58000"/>
                    </a:solidFill>
                  </a:tcPr>
                </a:tc>
                <a:tc hMerge="1">
                  <a:txBody>
                    <a:bodyPr/>
                    <a:lstStyle/>
                    <a:p>
                      <a:pPr algn="ctr" fontAlgn="ctr"/>
                      <a:endParaRPr lang="en-US" sz="1000" b="1" i="0" u="none" strike="noStrike" dirty="0">
                        <a:solidFill>
                          <a:srgbClr val="FFFFFF"/>
                        </a:solidFill>
                        <a:effectLst/>
                        <a:latin typeface="Arial" panose="020B0604020202020204" pitchFamily="34" charset="0"/>
                      </a:endParaRPr>
                    </a:p>
                  </a:txBody>
                  <a:tcPr marL="0" marR="0" marT="0" marB="0" anchor="ctr">
                    <a:lnL>
                      <a:noFill/>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F58000"/>
                    </a:solidFill>
                  </a:tcPr>
                </a:tc>
                <a:extLst>
                  <a:ext uri="{0D108BD9-81ED-4DB2-BD59-A6C34878D82A}">
                    <a16:rowId xmlns:a16="http://schemas.microsoft.com/office/drawing/2014/main" val="3104718530"/>
                  </a:ext>
                </a:extLst>
              </a:tr>
              <a:tr h="383059">
                <a:tc>
                  <a:txBody>
                    <a:bodyPr/>
                    <a:lstStyle/>
                    <a:p>
                      <a:pPr algn="ctr" fontAlgn="ctr"/>
                      <a:r>
                        <a:rPr lang="en-US" sz="1200" b="1" i="0" u="none" strike="noStrike" dirty="0">
                          <a:solidFill>
                            <a:srgbClr val="FFFFFF"/>
                          </a:solidFill>
                          <a:effectLst/>
                          <a:latin typeface="Arial" panose="020B0604020202020204" pitchFamily="34" charset="0"/>
                        </a:rPr>
                        <a:t>Coverage Type</a:t>
                      </a:r>
                    </a:p>
                  </a:txBody>
                  <a:tcPr marL="0" marR="0" marT="0" marB="0" anchor="ctr">
                    <a:lnL w="12700" cap="flat" cmpd="sng" algn="ctr">
                      <a:solidFill>
                        <a:srgbClr val="E9691F"/>
                      </a:solid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F58000"/>
                    </a:solidFill>
                  </a:tcPr>
                </a:tc>
                <a:tc>
                  <a:txBody>
                    <a:bodyPr/>
                    <a:lstStyle/>
                    <a:p>
                      <a:pPr algn="ctr" fontAlgn="ctr"/>
                      <a:r>
                        <a:rPr lang="en-US" sz="1200" b="1" i="0" u="none" strike="noStrike" dirty="0">
                          <a:solidFill>
                            <a:srgbClr val="FFFFFF"/>
                          </a:solidFill>
                          <a:effectLst/>
                          <a:latin typeface="Arial" panose="020B0604020202020204" pitchFamily="34" charset="0"/>
                        </a:rPr>
                        <a:t>Daily Benefit</a:t>
                      </a:r>
                    </a:p>
                  </a:txBody>
                  <a:tcPr marL="0" marR="0" marT="0" marB="0" anchor="ctr">
                    <a:lnL>
                      <a:noFill/>
                    </a:lnL>
                    <a:lnR>
                      <a:noFill/>
                    </a:lnR>
                    <a:lnT w="12700" cap="flat" cmpd="sng" algn="ctr">
                      <a:noFill/>
                      <a:prstDash val="solid"/>
                      <a:round/>
                      <a:headEnd type="none" w="med" len="med"/>
                      <a:tailEnd type="none" w="med" len="med"/>
                    </a:lnT>
                    <a:lnB>
                      <a:noFill/>
                    </a:lnB>
                    <a:solidFill>
                      <a:srgbClr val="F58000"/>
                    </a:solidFill>
                  </a:tcPr>
                </a:tc>
                <a:tc>
                  <a:txBody>
                    <a:bodyPr/>
                    <a:lstStyle/>
                    <a:p>
                      <a:pPr algn="ctr" fontAlgn="ctr"/>
                      <a:r>
                        <a:rPr lang="en-US" sz="1200" b="1" i="0" u="none" strike="noStrike">
                          <a:solidFill>
                            <a:srgbClr val="FFFFFF"/>
                          </a:solidFill>
                          <a:effectLst/>
                          <a:latin typeface="Arial" panose="020B0604020202020204" pitchFamily="34" charset="0"/>
                        </a:rPr>
                        <a:t>Semi-Monthly Rates (24 Pay period)</a:t>
                      </a:r>
                    </a:p>
                  </a:txBody>
                  <a:tcPr marL="0" marR="0" marT="0" marB="0" anchor="ctr">
                    <a:lnL>
                      <a:noFill/>
                    </a:lnL>
                    <a:lnR w="12700" cap="flat" cmpd="sng" algn="ctr">
                      <a:solidFill>
                        <a:srgbClr val="E9691F"/>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58000"/>
                    </a:solidFill>
                  </a:tcPr>
                </a:tc>
                <a:extLst>
                  <a:ext uri="{0D108BD9-81ED-4DB2-BD59-A6C34878D82A}">
                    <a16:rowId xmlns:a16="http://schemas.microsoft.com/office/drawing/2014/main" val="3761473605"/>
                  </a:ext>
                </a:extLst>
              </a:tr>
              <a:tr h="240694">
                <a:tc>
                  <a:txBody>
                    <a:bodyPr/>
                    <a:lstStyle/>
                    <a:p>
                      <a:pPr algn="ctr" fontAlgn="ctr"/>
                      <a:r>
                        <a:rPr lang="en-US" sz="1200" b="0" i="0" u="none" strike="noStrike">
                          <a:solidFill>
                            <a:srgbClr val="000000"/>
                          </a:solidFill>
                          <a:effectLst/>
                          <a:latin typeface="Arial" panose="020B0604020202020204" pitchFamily="34" charset="0"/>
                        </a:rPr>
                        <a:t>Employee </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200" b="0" i="0" u="none" strike="noStrike">
                          <a:solidFill>
                            <a:srgbClr val="000000"/>
                          </a:solidFill>
                          <a:effectLst/>
                          <a:latin typeface="Arial" panose="020B0604020202020204" pitchFamily="34" charset="0"/>
                        </a:rPr>
                        <a:t>$100 </a:t>
                      </a:r>
                    </a:p>
                  </a:txBody>
                  <a:tcPr marL="0" marR="0" marT="0" marB="0" anchor="ctr">
                    <a:lnL>
                      <a:noFill/>
                    </a:lnL>
                    <a:lnR>
                      <a:noFill/>
                    </a:lnR>
                    <a:lnT>
                      <a:noFill/>
                    </a:lnT>
                    <a:lnB>
                      <a:noFill/>
                    </a:lnB>
                    <a:solidFill>
                      <a:srgbClr val="E8E8E8"/>
                    </a:solidFill>
                  </a:tcPr>
                </a:tc>
                <a:tc>
                  <a:txBody>
                    <a:bodyPr/>
                    <a:lstStyle/>
                    <a:p>
                      <a:pPr algn="ctr" fontAlgn="ctr"/>
                      <a:r>
                        <a:rPr lang="en-US" sz="1200" b="0" i="0" u="none" strike="noStrike">
                          <a:solidFill>
                            <a:srgbClr val="000000"/>
                          </a:solidFill>
                          <a:effectLst/>
                          <a:latin typeface="Arial" panose="020B0604020202020204" pitchFamily="34" charset="0"/>
                        </a:rPr>
                        <a:t>$5.12</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3605134543"/>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Spouse</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tcPr>
                </a:tc>
                <a:tc>
                  <a:txBody>
                    <a:bodyPr/>
                    <a:lstStyle/>
                    <a:p>
                      <a:pPr algn="ctr" fontAlgn="ctr"/>
                      <a:r>
                        <a:rPr lang="en-US" sz="1200" b="0" i="0" u="none" strike="noStrike">
                          <a:solidFill>
                            <a:srgbClr val="000000"/>
                          </a:solidFill>
                          <a:effectLst/>
                          <a:latin typeface="Arial" panose="020B0604020202020204" pitchFamily="34" charset="0"/>
                        </a:rPr>
                        <a:t>$100 </a:t>
                      </a:r>
                    </a:p>
                  </a:txBody>
                  <a:tcPr marL="0" marR="0" marT="0" marB="0" anchor="ctr">
                    <a:lnL>
                      <a:noFill/>
                    </a:lnL>
                    <a:lnR>
                      <a:noFill/>
                    </a:lnR>
                    <a:lnT>
                      <a:noFill/>
                    </a:lnT>
                    <a:lnB>
                      <a:noFill/>
                    </a:lnB>
                  </a:tcPr>
                </a:tc>
                <a:tc>
                  <a:txBody>
                    <a:bodyPr/>
                    <a:lstStyle/>
                    <a:p>
                      <a:pPr algn="ctr" fontAlgn="ctr"/>
                      <a:r>
                        <a:rPr lang="en-US" sz="1200" b="0" i="0" u="none" strike="noStrike">
                          <a:solidFill>
                            <a:srgbClr val="000000"/>
                          </a:solidFill>
                          <a:effectLst/>
                          <a:latin typeface="Arial" panose="020B0604020202020204" pitchFamily="34" charset="0"/>
                        </a:rPr>
                        <a:t>$11.83</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tcPr>
                </a:tc>
                <a:extLst>
                  <a:ext uri="{0D108BD9-81ED-4DB2-BD59-A6C34878D82A}">
                    <a16:rowId xmlns:a16="http://schemas.microsoft.com/office/drawing/2014/main" val="2695744254"/>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Children</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200" b="0" i="0" u="none" strike="noStrike" dirty="0">
                          <a:solidFill>
                            <a:srgbClr val="000000"/>
                          </a:solidFill>
                          <a:effectLst/>
                          <a:latin typeface="Arial" panose="020B0604020202020204" pitchFamily="34" charset="0"/>
                        </a:rPr>
                        <a:t>$100 </a:t>
                      </a:r>
                    </a:p>
                  </a:txBody>
                  <a:tcPr marL="0" marR="0" marT="0" marB="0" anchor="ctr">
                    <a:lnL>
                      <a:noFill/>
                    </a:lnL>
                    <a:lnR>
                      <a:noFill/>
                    </a:lnR>
                    <a:lnT>
                      <a:noFill/>
                    </a:lnT>
                    <a:lnB>
                      <a:noFill/>
                    </a:lnB>
                    <a:solidFill>
                      <a:srgbClr val="E8E8E8"/>
                    </a:solidFill>
                  </a:tcPr>
                </a:tc>
                <a:tc>
                  <a:txBody>
                    <a:bodyPr/>
                    <a:lstStyle/>
                    <a:p>
                      <a:pPr algn="ctr" fontAlgn="ctr"/>
                      <a:r>
                        <a:rPr lang="en-US" sz="1200" b="0" i="0" u="none" strike="noStrike">
                          <a:solidFill>
                            <a:srgbClr val="000000"/>
                          </a:solidFill>
                          <a:effectLst/>
                          <a:latin typeface="Arial" panose="020B0604020202020204" pitchFamily="34" charset="0"/>
                        </a:rPr>
                        <a:t>$8.17</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653223546"/>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Family</a:t>
                      </a:r>
                    </a:p>
                  </a:txBody>
                  <a:tcPr marL="0" marR="0" marT="0" marB="0" anchor="ctr">
                    <a:lnL w="12700" cap="flat" cmpd="sng" algn="ctr">
                      <a:solidFill>
                        <a:srgbClr val="E9691F"/>
                      </a:solidFill>
                      <a:prstDash val="solid"/>
                      <a:round/>
                      <a:headEnd type="none" w="med" len="med"/>
                      <a:tailEnd type="none" w="med" len="med"/>
                    </a:lnL>
                    <a:lnR>
                      <a:noFill/>
                    </a:lnR>
                    <a:lnT>
                      <a:noFill/>
                    </a:lnT>
                    <a:lnB w="12700" cap="flat" cmpd="sng" algn="ctr">
                      <a:solidFill>
                        <a:srgbClr val="E9691F"/>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$100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$14.87</a:t>
                      </a:r>
                    </a:p>
                  </a:txBody>
                  <a:tcPr marL="0" marR="0" marT="0" marB="0" anchor="ctr">
                    <a:lnL>
                      <a:noFill/>
                    </a:lnL>
                    <a:lnR w="12700" cap="flat" cmpd="sng" algn="ctr">
                      <a:solidFill>
                        <a:srgbClr val="E9691F"/>
                      </a:solidFill>
                      <a:prstDash val="solid"/>
                      <a:round/>
                      <a:headEnd type="none" w="med" len="med"/>
                      <a:tailEnd type="none" w="med" len="med"/>
                    </a:lnR>
                    <a:lnT>
                      <a:noFill/>
                    </a:lnT>
                    <a:lnB w="12700" cap="flat" cmpd="sng" algn="ctr">
                      <a:solidFill>
                        <a:srgbClr val="E9691F"/>
                      </a:solidFill>
                      <a:prstDash val="solid"/>
                      <a:round/>
                      <a:headEnd type="none" w="med" len="med"/>
                      <a:tailEnd type="none" w="med" len="med"/>
                    </a:lnB>
                  </a:tcPr>
                </a:tc>
                <a:extLst>
                  <a:ext uri="{0D108BD9-81ED-4DB2-BD59-A6C34878D82A}">
                    <a16:rowId xmlns:a16="http://schemas.microsoft.com/office/drawing/2014/main" val="1771065780"/>
                  </a:ext>
                </a:extLst>
              </a:tr>
            </a:tbl>
          </a:graphicData>
        </a:graphic>
      </p:graphicFrame>
      <p:graphicFrame>
        <p:nvGraphicFramePr>
          <p:cNvPr id="13" name="Table 12">
            <a:extLst>
              <a:ext uri="{FF2B5EF4-FFF2-40B4-BE49-F238E27FC236}">
                <a16:creationId xmlns:a16="http://schemas.microsoft.com/office/drawing/2014/main" id="{21F06548-8039-299D-283B-D99A8B8D5347}"/>
              </a:ext>
            </a:extLst>
          </p:cNvPr>
          <p:cNvGraphicFramePr>
            <a:graphicFrameLocks noGrp="1"/>
          </p:cNvGraphicFramePr>
          <p:nvPr>
            <p:extLst>
              <p:ext uri="{D42A27DB-BD31-4B8C-83A1-F6EECF244321}">
                <p14:modId xmlns:p14="http://schemas.microsoft.com/office/powerpoint/2010/main" val="1967071451"/>
              </p:ext>
            </p:extLst>
          </p:nvPr>
        </p:nvGraphicFramePr>
        <p:xfrm>
          <a:off x="3751737" y="7043763"/>
          <a:ext cx="3848100" cy="2021944"/>
        </p:xfrm>
        <a:graphic>
          <a:graphicData uri="http://schemas.openxmlformats.org/drawingml/2006/table">
            <a:tbl>
              <a:tblPr/>
              <a:tblGrid>
                <a:gridCol w="1625600">
                  <a:extLst>
                    <a:ext uri="{9D8B030D-6E8A-4147-A177-3AD203B41FA5}">
                      <a16:colId xmlns:a16="http://schemas.microsoft.com/office/drawing/2014/main" val="1407757211"/>
                    </a:ext>
                  </a:extLst>
                </a:gridCol>
                <a:gridCol w="1206500">
                  <a:extLst>
                    <a:ext uri="{9D8B030D-6E8A-4147-A177-3AD203B41FA5}">
                      <a16:colId xmlns:a16="http://schemas.microsoft.com/office/drawing/2014/main" val="1435842919"/>
                    </a:ext>
                  </a:extLst>
                </a:gridCol>
                <a:gridCol w="1016000">
                  <a:extLst>
                    <a:ext uri="{9D8B030D-6E8A-4147-A177-3AD203B41FA5}">
                      <a16:colId xmlns:a16="http://schemas.microsoft.com/office/drawing/2014/main" val="285761587"/>
                    </a:ext>
                  </a:extLst>
                </a:gridCol>
              </a:tblGrid>
              <a:tr h="481502">
                <a:tc gridSpan="3">
                  <a:txBody>
                    <a:bodyPr/>
                    <a:lstStyle/>
                    <a:p>
                      <a:pPr marL="0" marR="0" lvl="0" indent="0" algn="ctr" defTabSz="777240" rtl="0" eaLnBrk="1" fontAlgn="ctr" latinLnBrk="0" hangingPunct="1">
                        <a:lnSpc>
                          <a:spcPct val="100000"/>
                        </a:lnSpc>
                        <a:spcBef>
                          <a:spcPts val="0"/>
                        </a:spcBef>
                        <a:spcAft>
                          <a:spcPts val="0"/>
                        </a:spcAft>
                        <a:buClrTx/>
                        <a:buSzTx/>
                        <a:buFontTx/>
                        <a:buNone/>
                        <a:tabLst/>
                        <a:defRPr/>
                      </a:pPr>
                      <a:r>
                        <a:rPr lang="en-US" sz="1600" b="1" i="0" u="none" strike="noStrike" dirty="0">
                          <a:solidFill>
                            <a:srgbClr val="FFFFFF"/>
                          </a:solidFill>
                          <a:effectLst/>
                          <a:latin typeface="Arial" panose="020B0604020202020204" pitchFamily="34" charset="0"/>
                        </a:rPr>
                        <a:t>High Plan</a:t>
                      </a:r>
                    </a:p>
                  </a:txBody>
                  <a:tcPr marL="0" marR="0" marT="0" marB="0" anchor="ctr">
                    <a:lnL w="12700" cap="flat" cmpd="sng" algn="ctr">
                      <a:solidFill>
                        <a:srgbClr val="E9691F"/>
                      </a:solidFill>
                      <a:prstDash val="solid"/>
                      <a:round/>
                      <a:headEnd type="none" w="med" len="med"/>
                      <a:tailEnd type="none" w="med" len="med"/>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F58000"/>
                    </a:solidFill>
                  </a:tcPr>
                </a:tc>
                <a:tc hMerge="1">
                  <a:txBody>
                    <a:bodyPr/>
                    <a:lstStyle/>
                    <a:p>
                      <a:pPr algn="ctr" fontAlgn="ctr"/>
                      <a:endParaRPr lang="en-US" sz="1000" b="1" i="0" u="none" strike="noStrike" dirty="0">
                        <a:solidFill>
                          <a:srgbClr val="FFFFFF"/>
                        </a:solidFill>
                        <a:effectLst/>
                        <a:latin typeface="Arial" panose="020B0604020202020204" pitchFamily="34" charset="0"/>
                      </a:endParaRPr>
                    </a:p>
                  </a:txBody>
                  <a:tcPr marL="0" marR="0" marT="0" marB="0" anchor="ctr">
                    <a:lnL>
                      <a:noFill/>
                    </a:lnL>
                    <a:lnR>
                      <a:noFill/>
                    </a:lnR>
                    <a:lnT w="12700" cap="flat" cmpd="sng" algn="ctr">
                      <a:solidFill>
                        <a:srgbClr val="E9691F"/>
                      </a:solidFill>
                      <a:prstDash val="solid"/>
                      <a:round/>
                      <a:headEnd type="none" w="med" len="med"/>
                      <a:tailEnd type="none" w="med" len="med"/>
                    </a:lnT>
                    <a:lnB>
                      <a:noFill/>
                    </a:lnB>
                    <a:solidFill>
                      <a:srgbClr val="F58000"/>
                    </a:solidFill>
                  </a:tcPr>
                </a:tc>
                <a:tc hMerge="1">
                  <a:txBody>
                    <a:bodyPr/>
                    <a:lstStyle/>
                    <a:p>
                      <a:pPr algn="ctr" fontAlgn="ctr"/>
                      <a:endParaRPr lang="en-US" sz="1000" b="1" i="0" u="none" strike="noStrike" dirty="0">
                        <a:solidFill>
                          <a:srgbClr val="FFFFFF"/>
                        </a:solidFill>
                        <a:effectLst/>
                        <a:latin typeface="Arial" panose="020B0604020202020204" pitchFamily="34" charset="0"/>
                      </a:endParaRPr>
                    </a:p>
                  </a:txBody>
                  <a:tcPr marL="0" marR="0" marT="0" marB="0" anchor="ctr">
                    <a:lnL>
                      <a:noFill/>
                    </a:lnL>
                    <a:lnR w="12700" cap="flat" cmpd="sng" algn="ctr">
                      <a:solidFill>
                        <a:srgbClr val="E9691F"/>
                      </a:solidFill>
                      <a:prstDash val="solid"/>
                      <a:round/>
                      <a:headEnd type="none" w="med" len="med"/>
                      <a:tailEnd type="none" w="med" len="med"/>
                    </a:lnR>
                    <a:lnT w="12700" cap="flat" cmpd="sng" algn="ctr">
                      <a:solidFill>
                        <a:srgbClr val="E9691F"/>
                      </a:solidFill>
                      <a:prstDash val="solid"/>
                      <a:round/>
                      <a:headEnd type="none" w="med" len="med"/>
                      <a:tailEnd type="none" w="med" len="med"/>
                    </a:lnT>
                    <a:lnB>
                      <a:noFill/>
                    </a:lnB>
                    <a:solidFill>
                      <a:srgbClr val="F58000"/>
                    </a:solidFill>
                  </a:tcPr>
                </a:tc>
                <a:extLst>
                  <a:ext uri="{0D108BD9-81ED-4DB2-BD59-A6C34878D82A}">
                    <a16:rowId xmlns:a16="http://schemas.microsoft.com/office/drawing/2014/main" val="707868248"/>
                  </a:ext>
                </a:extLst>
              </a:tr>
              <a:tr h="577666">
                <a:tc>
                  <a:txBody>
                    <a:bodyPr/>
                    <a:lstStyle/>
                    <a:p>
                      <a:pPr algn="ctr" fontAlgn="ctr"/>
                      <a:r>
                        <a:rPr lang="en-US" sz="1200" b="1" i="0" u="none" strike="noStrike" dirty="0">
                          <a:solidFill>
                            <a:srgbClr val="FFFFFF"/>
                          </a:solidFill>
                          <a:effectLst/>
                          <a:latin typeface="Arial" panose="020B0604020202020204" pitchFamily="34" charset="0"/>
                        </a:rPr>
                        <a:t>Coverage Type</a:t>
                      </a:r>
                    </a:p>
                  </a:txBody>
                  <a:tcPr marL="0" marR="0" marT="0" marB="0" anchor="ctr">
                    <a:lnL w="12700" cap="flat" cmpd="sng" algn="ctr">
                      <a:solidFill>
                        <a:srgbClr val="E9691F"/>
                      </a:solidFill>
                      <a:prstDash val="solid"/>
                      <a:round/>
                      <a:headEnd type="none" w="med" len="med"/>
                      <a:tailEnd type="none" w="med" len="med"/>
                    </a:lnL>
                    <a:lnR>
                      <a:noFill/>
                    </a:lnR>
                    <a:lnT w="12700" cap="flat" cmpd="sng" algn="ctr">
                      <a:noFill/>
                      <a:prstDash val="solid"/>
                      <a:round/>
                      <a:headEnd type="none" w="med" len="med"/>
                      <a:tailEnd type="none" w="med" len="med"/>
                    </a:lnT>
                    <a:lnB>
                      <a:noFill/>
                    </a:lnB>
                    <a:solidFill>
                      <a:srgbClr val="F58000"/>
                    </a:solidFill>
                  </a:tcPr>
                </a:tc>
                <a:tc>
                  <a:txBody>
                    <a:bodyPr/>
                    <a:lstStyle/>
                    <a:p>
                      <a:pPr algn="ctr" fontAlgn="ctr"/>
                      <a:r>
                        <a:rPr lang="en-US" sz="1200" b="1" i="0" u="none" strike="noStrike" dirty="0">
                          <a:solidFill>
                            <a:srgbClr val="FFFFFF"/>
                          </a:solidFill>
                          <a:effectLst/>
                          <a:latin typeface="Arial" panose="020B0604020202020204" pitchFamily="34" charset="0"/>
                        </a:rPr>
                        <a:t>Daily Benefit</a:t>
                      </a:r>
                    </a:p>
                  </a:txBody>
                  <a:tcPr marL="0" marR="0" marT="0" marB="0" anchor="ctr">
                    <a:lnL>
                      <a:noFill/>
                    </a:lnL>
                    <a:lnR>
                      <a:noFill/>
                    </a:lnR>
                    <a:lnT w="12700" cap="flat" cmpd="sng" algn="ctr">
                      <a:noFill/>
                      <a:prstDash val="solid"/>
                      <a:round/>
                      <a:headEnd type="none" w="med" len="med"/>
                      <a:tailEnd type="none" w="med" len="med"/>
                    </a:lnT>
                    <a:lnB>
                      <a:noFill/>
                    </a:lnB>
                    <a:solidFill>
                      <a:srgbClr val="F58000"/>
                    </a:solidFill>
                  </a:tcPr>
                </a:tc>
                <a:tc>
                  <a:txBody>
                    <a:bodyPr/>
                    <a:lstStyle/>
                    <a:p>
                      <a:pPr algn="ctr" fontAlgn="ctr"/>
                      <a:r>
                        <a:rPr lang="en-US" sz="1200" b="1" i="0" u="none" strike="noStrike">
                          <a:solidFill>
                            <a:srgbClr val="FFFFFF"/>
                          </a:solidFill>
                          <a:effectLst/>
                          <a:latin typeface="Arial" panose="020B0604020202020204" pitchFamily="34" charset="0"/>
                        </a:rPr>
                        <a:t>Semi-Monthly Rates (24 Pay period)</a:t>
                      </a:r>
                    </a:p>
                  </a:txBody>
                  <a:tcPr marL="0" marR="0" marT="0" marB="0" anchor="ctr">
                    <a:lnL>
                      <a:noFill/>
                    </a:lnL>
                    <a:lnR w="12700" cap="flat" cmpd="sng" algn="ctr">
                      <a:solidFill>
                        <a:srgbClr val="E9691F"/>
                      </a:solidFill>
                      <a:prstDash val="solid"/>
                      <a:round/>
                      <a:headEnd type="none" w="med" len="med"/>
                      <a:tailEnd type="none" w="med" len="med"/>
                    </a:lnR>
                    <a:lnT w="12700" cap="flat" cmpd="sng" algn="ctr">
                      <a:noFill/>
                      <a:prstDash val="solid"/>
                      <a:round/>
                      <a:headEnd type="none" w="med" len="med"/>
                      <a:tailEnd type="none" w="med" len="med"/>
                    </a:lnT>
                    <a:lnB>
                      <a:noFill/>
                    </a:lnB>
                    <a:solidFill>
                      <a:srgbClr val="F58000"/>
                    </a:solidFill>
                  </a:tcPr>
                </a:tc>
                <a:extLst>
                  <a:ext uri="{0D108BD9-81ED-4DB2-BD59-A6C34878D82A}">
                    <a16:rowId xmlns:a16="http://schemas.microsoft.com/office/drawing/2014/main" val="2291023585"/>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200" b="0" i="0" u="none" strike="noStrike" dirty="0">
                          <a:solidFill>
                            <a:srgbClr val="000000"/>
                          </a:solidFill>
                          <a:effectLst/>
                          <a:latin typeface="Arial" panose="020B0604020202020204" pitchFamily="34" charset="0"/>
                        </a:rPr>
                        <a:t>$200 </a:t>
                      </a:r>
                    </a:p>
                  </a:txBody>
                  <a:tcPr marL="0" marR="0" marT="0" marB="0" anchor="ctr">
                    <a:lnL>
                      <a:noFill/>
                    </a:lnL>
                    <a:lnR>
                      <a:noFill/>
                    </a:lnR>
                    <a:lnT>
                      <a:noFill/>
                    </a:lnT>
                    <a:lnB>
                      <a:noFill/>
                    </a:lnB>
                    <a:solidFill>
                      <a:srgbClr val="E8E8E8"/>
                    </a:solidFill>
                  </a:tcPr>
                </a:tc>
                <a:tc>
                  <a:txBody>
                    <a:bodyPr/>
                    <a:lstStyle/>
                    <a:p>
                      <a:pPr algn="ctr" fontAlgn="ctr"/>
                      <a:r>
                        <a:rPr lang="en-US" sz="1200" b="0" i="0" u="none" strike="noStrike">
                          <a:solidFill>
                            <a:srgbClr val="000000"/>
                          </a:solidFill>
                          <a:effectLst/>
                          <a:latin typeface="Arial" panose="020B0604020202020204" pitchFamily="34" charset="0"/>
                        </a:rPr>
                        <a:t>$9.60</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2260205760"/>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Spouse</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tcPr>
                </a:tc>
                <a:tc>
                  <a:txBody>
                    <a:bodyPr/>
                    <a:lstStyle/>
                    <a:p>
                      <a:pPr algn="ctr" fontAlgn="ctr"/>
                      <a:r>
                        <a:rPr lang="en-US" sz="1200" b="0" i="0" u="none" strike="noStrike">
                          <a:solidFill>
                            <a:srgbClr val="000000"/>
                          </a:solidFill>
                          <a:effectLst/>
                          <a:latin typeface="Arial" panose="020B0604020202020204" pitchFamily="34" charset="0"/>
                        </a:rPr>
                        <a:t>$200 </a:t>
                      </a:r>
                    </a:p>
                  </a:txBody>
                  <a:tcPr marL="0" marR="0" marT="0" marB="0" anchor="ctr">
                    <a:lnL>
                      <a:noFill/>
                    </a:lnL>
                    <a:lnR>
                      <a:noFill/>
                    </a:lnR>
                    <a:lnT>
                      <a:noFill/>
                    </a:lnT>
                    <a:lnB>
                      <a:noFill/>
                    </a:lnB>
                  </a:tcPr>
                </a:tc>
                <a:tc>
                  <a:txBody>
                    <a:bodyPr/>
                    <a:lstStyle/>
                    <a:p>
                      <a:pPr algn="ctr" fontAlgn="ctr"/>
                      <a:r>
                        <a:rPr lang="en-US" sz="1200" b="0" i="0" u="none" strike="noStrike">
                          <a:solidFill>
                            <a:srgbClr val="000000"/>
                          </a:solidFill>
                          <a:effectLst/>
                          <a:latin typeface="Arial" panose="020B0604020202020204" pitchFamily="34" charset="0"/>
                        </a:rPr>
                        <a:t>$22.22</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tcPr>
                </a:tc>
                <a:extLst>
                  <a:ext uri="{0D108BD9-81ED-4DB2-BD59-A6C34878D82A}">
                    <a16:rowId xmlns:a16="http://schemas.microsoft.com/office/drawing/2014/main" val="3011055836"/>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Children</a:t>
                      </a:r>
                    </a:p>
                  </a:txBody>
                  <a:tcPr marL="0" marR="0" marT="0" marB="0" anchor="ctr">
                    <a:lnL w="12700" cap="flat" cmpd="sng" algn="ctr">
                      <a:solidFill>
                        <a:srgbClr val="E9691F"/>
                      </a:solidFill>
                      <a:prstDash val="solid"/>
                      <a:round/>
                      <a:headEnd type="none" w="med" len="med"/>
                      <a:tailEnd type="none" w="med" len="med"/>
                    </a:lnL>
                    <a:lnR>
                      <a:noFill/>
                    </a:lnR>
                    <a:lnT>
                      <a:noFill/>
                    </a:lnT>
                    <a:lnB>
                      <a:noFill/>
                    </a:lnB>
                    <a:solidFill>
                      <a:srgbClr val="E8E8E8"/>
                    </a:solidFill>
                  </a:tcPr>
                </a:tc>
                <a:tc>
                  <a:txBody>
                    <a:bodyPr/>
                    <a:lstStyle/>
                    <a:p>
                      <a:pPr algn="ctr" fontAlgn="ctr"/>
                      <a:r>
                        <a:rPr lang="en-US" sz="1200" b="0" i="0" u="none" strike="noStrike" dirty="0">
                          <a:solidFill>
                            <a:srgbClr val="000000"/>
                          </a:solidFill>
                          <a:effectLst/>
                          <a:latin typeface="Arial" panose="020B0604020202020204" pitchFamily="34" charset="0"/>
                        </a:rPr>
                        <a:t>$200 </a:t>
                      </a:r>
                    </a:p>
                  </a:txBody>
                  <a:tcPr marL="0" marR="0" marT="0" marB="0" anchor="ctr">
                    <a:lnL>
                      <a:noFill/>
                    </a:lnL>
                    <a:lnR>
                      <a:noFill/>
                    </a:lnR>
                    <a:lnT>
                      <a:noFill/>
                    </a:lnT>
                    <a:lnB>
                      <a:noFill/>
                    </a:lnB>
                    <a:solidFill>
                      <a:srgbClr val="E8E8E8"/>
                    </a:solidFill>
                  </a:tcPr>
                </a:tc>
                <a:tc>
                  <a:txBody>
                    <a:bodyPr/>
                    <a:lstStyle/>
                    <a:p>
                      <a:pPr algn="ctr" fontAlgn="ctr"/>
                      <a:r>
                        <a:rPr lang="en-US" sz="1200" b="0" i="0" u="none" strike="noStrike">
                          <a:solidFill>
                            <a:srgbClr val="000000"/>
                          </a:solidFill>
                          <a:effectLst/>
                          <a:latin typeface="Arial" panose="020B0604020202020204" pitchFamily="34" charset="0"/>
                        </a:rPr>
                        <a:t>$15.33</a:t>
                      </a:r>
                    </a:p>
                  </a:txBody>
                  <a:tcPr marL="0" marR="0" marT="0" marB="0" anchor="ctr">
                    <a:lnL>
                      <a:noFill/>
                    </a:lnL>
                    <a:lnR w="12700" cap="flat" cmpd="sng" algn="ctr">
                      <a:solidFill>
                        <a:srgbClr val="E9691F"/>
                      </a:solidFill>
                      <a:prstDash val="solid"/>
                      <a:round/>
                      <a:headEnd type="none" w="med" len="med"/>
                      <a:tailEnd type="none" w="med" len="med"/>
                    </a:lnR>
                    <a:lnT>
                      <a:noFill/>
                    </a:lnT>
                    <a:lnB>
                      <a:noFill/>
                    </a:lnB>
                    <a:solidFill>
                      <a:srgbClr val="E8E8E8"/>
                    </a:solidFill>
                  </a:tcPr>
                </a:tc>
                <a:extLst>
                  <a:ext uri="{0D108BD9-81ED-4DB2-BD59-A6C34878D82A}">
                    <a16:rowId xmlns:a16="http://schemas.microsoft.com/office/drawing/2014/main" val="3967390823"/>
                  </a:ext>
                </a:extLst>
              </a:tr>
              <a:tr h="240694">
                <a:tc>
                  <a:txBody>
                    <a:bodyPr/>
                    <a:lstStyle/>
                    <a:p>
                      <a:pPr algn="ctr" fontAlgn="ctr"/>
                      <a:r>
                        <a:rPr lang="en-US" sz="1200" b="0" i="0" u="none" strike="noStrike" dirty="0">
                          <a:solidFill>
                            <a:srgbClr val="000000"/>
                          </a:solidFill>
                          <a:effectLst/>
                          <a:latin typeface="Arial" panose="020B0604020202020204" pitchFamily="34" charset="0"/>
                        </a:rPr>
                        <a:t>Employee + Family</a:t>
                      </a:r>
                    </a:p>
                  </a:txBody>
                  <a:tcPr marL="0" marR="0" marT="0" marB="0" anchor="ctr">
                    <a:lnL w="12700" cap="flat" cmpd="sng" algn="ctr">
                      <a:solidFill>
                        <a:srgbClr val="E9691F"/>
                      </a:solidFill>
                      <a:prstDash val="solid"/>
                      <a:round/>
                      <a:headEnd type="none" w="med" len="med"/>
                      <a:tailEnd type="none" w="med" len="med"/>
                    </a:lnL>
                    <a:lnR>
                      <a:noFill/>
                    </a:lnR>
                    <a:lnT>
                      <a:noFill/>
                    </a:lnT>
                    <a:lnB w="12700" cap="flat" cmpd="sng" algn="ctr">
                      <a:solidFill>
                        <a:srgbClr val="E9691F"/>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$200 </a:t>
                      </a:r>
                    </a:p>
                  </a:txBody>
                  <a:tcPr marL="0" marR="0" marT="0" marB="0" anchor="ctr">
                    <a:lnL>
                      <a:noFill/>
                    </a:lnL>
                    <a:lnR>
                      <a:noFill/>
                    </a:lnR>
                    <a:lnT>
                      <a:noFill/>
                    </a:lnT>
                    <a:lnB w="12700" cap="flat" cmpd="sng" algn="ctr">
                      <a:solidFill>
                        <a:srgbClr val="E9691F"/>
                      </a:solidFill>
                      <a:prstDash val="solid"/>
                      <a:round/>
                      <a:headEnd type="none" w="med" len="med"/>
                      <a:tailEnd type="none" w="med" len="med"/>
                    </a:lnB>
                  </a:tcPr>
                </a:tc>
                <a:tc>
                  <a:txBody>
                    <a:bodyPr/>
                    <a:lstStyle/>
                    <a:p>
                      <a:pPr algn="ctr" fontAlgn="ctr"/>
                      <a:r>
                        <a:rPr lang="en-US" sz="1200" b="0" i="0" u="none" strike="noStrike" dirty="0">
                          <a:solidFill>
                            <a:srgbClr val="000000"/>
                          </a:solidFill>
                          <a:effectLst/>
                          <a:latin typeface="Arial" panose="020B0604020202020204" pitchFamily="34" charset="0"/>
                        </a:rPr>
                        <a:t>$27.94</a:t>
                      </a:r>
                    </a:p>
                  </a:txBody>
                  <a:tcPr marL="0" marR="0" marT="0" marB="0" anchor="ctr">
                    <a:lnL>
                      <a:noFill/>
                    </a:lnL>
                    <a:lnR w="12700" cap="flat" cmpd="sng" algn="ctr">
                      <a:solidFill>
                        <a:srgbClr val="E9691F"/>
                      </a:solidFill>
                      <a:prstDash val="solid"/>
                      <a:round/>
                      <a:headEnd type="none" w="med" len="med"/>
                      <a:tailEnd type="none" w="med" len="med"/>
                    </a:lnR>
                    <a:lnT>
                      <a:noFill/>
                    </a:lnT>
                    <a:lnB w="12700" cap="flat" cmpd="sng" algn="ctr">
                      <a:solidFill>
                        <a:srgbClr val="E9691F"/>
                      </a:solidFill>
                      <a:prstDash val="solid"/>
                      <a:round/>
                      <a:headEnd type="none" w="med" len="med"/>
                      <a:tailEnd type="none" w="med" len="med"/>
                    </a:lnB>
                  </a:tcPr>
                </a:tc>
                <a:extLst>
                  <a:ext uri="{0D108BD9-81ED-4DB2-BD59-A6C34878D82A}">
                    <a16:rowId xmlns:a16="http://schemas.microsoft.com/office/drawing/2014/main" val="3765883499"/>
                  </a:ext>
                </a:extLst>
              </a:tr>
            </a:tbl>
          </a:graphicData>
        </a:graphic>
      </p:graphicFrame>
    </p:spTree>
    <p:extLst>
      <p:ext uri="{BB962C8B-B14F-4D97-AF65-F5344CB8AC3E}">
        <p14:creationId xmlns:p14="http://schemas.microsoft.com/office/powerpoint/2010/main" val="2921325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21E4EAF1-0075-9FBA-F7B0-B6EB64F13A6D}"/>
              </a:ext>
            </a:extLst>
          </p:cNvPr>
          <p:cNvSpPr txBox="1"/>
          <p:nvPr/>
        </p:nvSpPr>
        <p:spPr>
          <a:xfrm>
            <a:off x="361951" y="194310"/>
            <a:ext cx="7048500" cy="1698874"/>
          </a:xfrm>
          <a:prstGeom prst="rect">
            <a:avLst/>
          </a:prstGeom>
          <a:noFill/>
        </p:spPr>
        <p:txBody>
          <a:bodyPr wrap="square" lIns="0" numCol="1" spcCol="274320" rtlCol="0">
            <a:noAutofit/>
          </a:bodyPr>
          <a:lstStyle/>
          <a:p>
            <a:pPr>
              <a:lnSpc>
                <a:spcPts val="18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What does it cover?</a:t>
            </a:r>
          </a:p>
          <a:p>
            <a:pPr>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Your Hospital Indemnity Insurance coverage provides a benefit payable upon a stay in a covered medical facility or other covered loss. The following is a summary of the benefits provided by this insurance. For a list of standard exclusions and limitations, go to the end of this document. For a complete description of your available benefits, exclusions and limitations, see your certificate of insurance and any riders. The coverage amounts are listed below. </a:t>
            </a:r>
          </a:p>
          <a:p>
            <a:pPr>
              <a:lnSpc>
                <a:spcPts val="1200"/>
              </a:lnSpc>
              <a:spcBef>
                <a:spcPts val="100"/>
              </a:spcBef>
              <a:spcAft>
                <a:spcPts val="500"/>
              </a:spcAft>
            </a:pPr>
            <a:r>
              <a:rPr lang="en-US" sz="1000" dirty="0">
                <a:solidFill>
                  <a:schemeClr val="bg2"/>
                </a:solidFill>
                <a:latin typeface="Arial" panose="020B0604020202020204" pitchFamily="34" charset="0"/>
                <a:cs typeface="Arial" panose="020B0604020202020204" pitchFamily="34" charset="0"/>
              </a:rPr>
              <a:t>Only one type of facility confinement or admission benefit is payable per day. Any combination of confinement and admission benefits payable will not exceed a total of 76 days during a period of confinement.  </a:t>
            </a:r>
          </a:p>
          <a:p>
            <a:pPr>
              <a:lnSpc>
                <a:spcPts val="1200"/>
              </a:lnSpc>
              <a:spcBef>
                <a:spcPts val="100"/>
              </a:spcBef>
              <a:spcAft>
                <a:spcPts val="500"/>
              </a:spcAft>
            </a:pPr>
            <a:r>
              <a:rPr lang="en-US" sz="1000" dirty="0">
                <a:solidFill>
                  <a:schemeClr val="bg2"/>
                </a:solidFill>
                <a:latin typeface="Arial" panose="020B0604020202020204" pitchFamily="34" charset="0"/>
                <a:cs typeface="Arial" panose="020B0604020202020204" pitchFamily="34" charset="0"/>
              </a:rPr>
              <a:t>You can elect coverage under the Low Plan or the High Plan. </a:t>
            </a:r>
          </a:p>
        </p:txBody>
      </p:sp>
      <p:graphicFrame>
        <p:nvGraphicFramePr>
          <p:cNvPr id="2" name="Table 1">
            <a:extLst>
              <a:ext uri="{FF2B5EF4-FFF2-40B4-BE49-F238E27FC236}">
                <a16:creationId xmlns:a16="http://schemas.microsoft.com/office/drawing/2014/main" id="{00A6521D-071C-7BF7-73A5-28C9FEDA2273}"/>
              </a:ext>
            </a:extLst>
          </p:cNvPr>
          <p:cNvGraphicFramePr>
            <a:graphicFrameLocks noGrp="1"/>
          </p:cNvGraphicFramePr>
          <p:nvPr>
            <p:extLst>
              <p:ext uri="{D42A27DB-BD31-4B8C-83A1-F6EECF244321}">
                <p14:modId xmlns:p14="http://schemas.microsoft.com/office/powerpoint/2010/main" val="4066412183"/>
              </p:ext>
            </p:extLst>
          </p:nvPr>
        </p:nvGraphicFramePr>
        <p:xfrm>
          <a:off x="361951" y="2109836"/>
          <a:ext cx="7048500" cy="1073936"/>
        </p:xfrm>
        <a:graphic>
          <a:graphicData uri="http://schemas.openxmlformats.org/drawingml/2006/table">
            <a:tbl>
              <a:tblPr firstRow="1" firstCol="1" bandRow="1">
                <a:tableStyleId>{21E4AEA4-8DFA-4A89-87EB-49C32662AFE0}</a:tableStyleId>
              </a:tblPr>
              <a:tblGrid>
                <a:gridCol w="2349500">
                  <a:extLst>
                    <a:ext uri="{9D8B030D-6E8A-4147-A177-3AD203B41FA5}">
                      <a16:colId xmlns:a16="http://schemas.microsoft.com/office/drawing/2014/main" val="2758029379"/>
                    </a:ext>
                  </a:extLst>
                </a:gridCol>
                <a:gridCol w="2349500">
                  <a:extLst>
                    <a:ext uri="{9D8B030D-6E8A-4147-A177-3AD203B41FA5}">
                      <a16:colId xmlns:a16="http://schemas.microsoft.com/office/drawing/2014/main" val="2195745365"/>
                    </a:ext>
                  </a:extLst>
                </a:gridCol>
                <a:gridCol w="2349500">
                  <a:extLst>
                    <a:ext uri="{9D8B030D-6E8A-4147-A177-3AD203B41FA5}">
                      <a16:colId xmlns:a16="http://schemas.microsoft.com/office/drawing/2014/main" val="2192439063"/>
                    </a:ext>
                  </a:extLst>
                </a:gridCol>
              </a:tblGrid>
              <a:tr h="280087">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First day of confinement (Admission Benefit) </a:t>
                      </a:r>
                    </a:p>
                  </a:txBody>
                  <a:tcPr marL="45720" marR="18415" marT="18288" marB="18288"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45720" marR="0" algn="ctr">
                        <a:spcBef>
                          <a:spcPts val="0"/>
                        </a:spcBef>
                        <a:spcAft>
                          <a:spcPts val="0"/>
                        </a:spcAft>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47033">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1" dirty="0">
                          <a:solidFill>
                            <a:srgbClr val="FFFFFF"/>
                          </a:solidFill>
                          <a:effectLst/>
                          <a:latin typeface="Arial" panose="020B0604020202020204" pitchFamily="34" charset="0"/>
                          <a:cs typeface="Arial" panose="020B0604020202020204" pitchFamily="34" charset="0"/>
                        </a:rPr>
                        <a:t>Type of admission</a:t>
                      </a: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algn="ctr">
                        <a:spcBef>
                          <a:spcPts val="0"/>
                        </a:spcBef>
                        <a:spcAft>
                          <a:spcPts val="0"/>
                        </a:spcAft>
                      </a:pPr>
                      <a:r>
                        <a:rPr lang="en-US" sz="1000" b="1" dirty="0">
                          <a:solidFill>
                            <a:srgbClr val="FFFFFF"/>
                          </a:solidFill>
                          <a:effectLst/>
                          <a:latin typeface="Arial" panose="020B0604020202020204" pitchFamily="34" charset="0"/>
                          <a:cs typeface="Arial" panose="020B0604020202020204" pitchFamily="34" charset="0"/>
                        </a:rPr>
                        <a:t>Low Plan</a:t>
                      </a:r>
                      <a:br>
                        <a:rPr lang="en-US" sz="1000" b="1" dirty="0">
                          <a:solidFill>
                            <a:srgbClr val="FFFFFF"/>
                          </a:solidFill>
                          <a:effectLst/>
                          <a:latin typeface="Arial" panose="020B0604020202020204" pitchFamily="34" charset="0"/>
                          <a:cs typeface="Arial" panose="020B0604020202020204" pitchFamily="34" charset="0"/>
                        </a:rPr>
                      </a:br>
                      <a:r>
                        <a:rPr lang="en-US" sz="1000" b="1" dirty="0">
                          <a:solidFill>
                            <a:srgbClr val="FFFFFF"/>
                          </a:solidFill>
                          <a:effectLst/>
                          <a:latin typeface="Arial" panose="020B0604020202020204" pitchFamily="34" charset="0"/>
                          <a:cs typeface="Arial" panose="020B0604020202020204" pitchFamily="34" charset="0"/>
                        </a:rPr>
                        <a:t>Admission Benefit amount</a:t>
                      </a:r>
                    </a:p>
                  </a:txBody>
                  <a:tcPr marL="4572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Low Plan</a:t>
                      </a:r>
                      <a:b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Admission Benefit amount</a:t>
                      </a:r>
                    </a:p>
                  </a:txBody>
                  <a:tcPr marL="4572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07455">
                <a:tc>
                  <a:txBody>
                    <a:bodyPr/>
                    <a:lstStyle/>
                    <a:p>
                      <a:pPr marL="45720" marR="0" algn="l">
                        <a:lnSpc>
                          <a:spcPct val="105000"/>
                        </a:lnSpc>
                        <a:spcBef>
                          <a:spcPts val="0"/>
                        </a:spcBef>
                        <a:spcAft>
                          <a:spcPts val="0"/>
                        </a:spcAft>
                      </a:pPr>
                      <a:r>
                        <a:rPr lang="en-US" sz="1000" b="1" dirty="0">
                          <a:solidFill>
                            <a:schemeClr val="tx1">
                              <a:lumMod val="75000"/>
                              <a:lumOff val="25000"/>
                            </a:schemeClr>
                          </a:solidFill>
                          <a:effectLst/>
                          <a:latin typeface="Arial" panose="020B0604020202020204" pitchFamily="34" charset="0"/>
                          <a:cs typeface="Arial" panose="020B0604020202020204" pitchFamily="34" charset="0"/>
                        </a:rPr>
                        <a:t>Hospital admission</a:t>
                      </a:r>
                      <a:endParaRPr lang="en-US" sz="10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lvl="0" indent="0" algn="l" defTabSz="777240" rtl="0" eaLnBrk="1" fontAlgn="auto" latinLnBrk="0" hangingPunct="1">
                        <a:lnSpc>
                          <a:spcPct val="105000"/>
                        </a:lnSpc>
                        <a:spcBef>
                          <a:spcPts val="200"/>
                        </a:spcBef>
                        <a:spcAft>
                          <a:spcPts val="200"/>
                        </a:spcAft>
                        <a:buClrTx/>
                        <a:buSzTx/>
                        <a:buFontTx/>
                        <a:buNone/>
                        <a:tabLst/>
                        <a:defRPr/>
                      </a:pPr>
                      <a:r>
                        <a:rPr lang="en-US" sz="1000" b="0" i="0" u="none" strike="noStrike" kern="1200" baseline="0" dirty="0">
                          <a:solidFill>
                            <a:srgbClr val="404040"/>
                          </a:solidFill>
                          <a:latin typeface="Arial" panose="020B0604020202020204" pitchFamily="34" charset="0"/>
                        </a:rPr>
                        <a:t>$1,000</a:t>
                      </a:r>
                      <a:endParaRPr lang="en-US" sz="1000" dirty="0">
                        <a:solidFill>
                          <a:schemeClr val="tx1">
                            <a:lumMod val="75000"/>
                            <a:lumOff val="25000"/>
                          </a:schemeClr>
                        </a:solidFill>
                        <a:effectLs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l" defTabSz="777240" rtl="0" eaLnBrk="1" fontAlgn="auto" latinLnBrk="0" hangingPunct="1">
                        <a:lnSpc>
                          <a:spcPct val="105000"/>
                        </a:lnSpc>
                        <a:spcBef>
                          <a:spcPts val="200"/>
                        </a:spcBef>
                        <a:spcAft>
                          <a:spcPts val="200"/>
                        </a:spcAft>
                        <a:buClrTx/>
                        <a:buSzTx/>
                        <a:buFontTx/>
                        <a:buNone/>
                        <a:tabLst/>
                        <a:defRPr/>
                      </a:pPr>
                      <a:r>
                        <a:rPr lang="en-US" sz="1000" b="0" i="0" u="none" strike="noStrike" kern="1200" baseline="0" dirty="0">
                          <a:solidFill>
                            <a:srgbClr val="404040"/>
                          </a:solidFill>
                          <a:latin typeface="Arial" panose="020B0604020202020204" pitchFamily="34" charset="0"/>
                        </a:rPr>
                        <a:t>$2,000</a:t>
                      </a:r>
                      <a:endParaRPr lang="en-US" sz="1000" dirty="0">
                        <a:solidFill>
                          <a:schemeClr val="tx1">
                            <a:lumMod val="75000"/>
                            <a:lumOff val="25000"/>
                          </a:schemeClr>
                        </a:solidFill>
                        <a:effectLs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239361">
                <a:tc gridSpan="3">
                  <a:txBody>
                    <a:bodyPr/>
                    <a:lstStyle/>
                    <a:p>
                      <a:pPr marL="0" marR="0" lvl="0" indent="0" algn="l" defTabSz="777240" rtl="0" eaLnBrk="1" fontAlgn="auto" latinLnBrk="0" hangingPunct="1">
                        <a:lnSpc>
                          <a:spcPct val="105000"/>
                        </a:lnSpc>
                        <a:spcBef>
                          <a:spcPts val="0"/>
                        </a:spcBef>
                        <a:spcAft>
                          <a:spcPts val="0"/>
                        </a:spcAft>
                        <a:buClrTx/>
                        <a:buSzTx/>
                        <a:buFontTx/>
                        <a:buNone/>
                        <a:tabLst/>
                        <a:defRPr/>
                      </a:pPr>
                      <a:r>
                        <a:rPr lang="en-US" sz="1000" b="0"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rPr>
                        <a:t>This benefit is payable once per confinement, up to 3 admission(s) per year.</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hMerge="1">
                  <a:txBody>
                    <a:bodyPr/>
                    <a:lstStyle/>
                    <a:p>
                      <a:pPr marL="0" marR="0" algn="l">
                        <a:lnSpc>
                          <a:spcPct val="105000"/>
                        </a:lnSpc>
                        <a:spcBef>
                          <a:spcPts val="200"/>
                        </a:spcBef>
                        <a:spcAft>
                          <a:spcPts val="200"/>
                        </a:spcAft>
                      </a:pP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tc hMerge="1">
                  <a:txBody>
                    <a:bodyPr/>
                    <a:lstStyle/>
                    <a:p>
                      <a:pPr marL="0" marR="0" lvl="0" indent="0" algn="l" defTabSz="777240" rtl="0" eaLnBrk="1" fontAlgn="auto" latinLnBrk="0" hangingPunct="1">
                        <a:lnSpc>
                          <a:spcPct val="105000"/>
                        </a:lnSpc>
                        <a:spcBef>
                          <a:spcPts val="200"/>
                        </a:spcBef>
                        <a:spcAft>
                          <a:spcPts val="200"/>
                        </a:spcAft>
                        <a:buClrTx/>
                        <a:buSzTx/>
                        <a:buFontTx/>
                        <a:buNone/>
                        <a:tabLst/>
                        <a:defRPr/>
                      </a:pP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687063792"/>
                  </a:ext>
                </a:extLst>
              </a:tr>
            </a:tbl>
          </a:graphicData>
        </a:graphic>
      </p:graphicFrame>
      <p:graphicFrame>
        <p:nvGraphicFramePr>
          <p:cNvPr id="4" name="Table 3">
            <a:extLst>
              <a:ext uri="{FF2B5EF4-FFF2-40B4-BE49-F238E27FC236}">
                <a16:creationId xmlns:a16="http://schemas.microsoft.com/office/drawing/2014/main" id="{9D632C32-A7B4-6760-6D8E-5C0640BE470D}"/>
              </a:ext>
            </a:extLst>
          </p:cNvPr>
          <p:cNvGraphicFramePr>
            <a:graphicFrameLocks noGrp="1"/>
          </p:cNvGraphicFramePr>
          <p:nvPr>
            <p:extLst>
              <p:ext uri="{D42A27DB-BD31-4B8C-83A1-F6EECF244321}">
                <p14:modId xmlns:p14="http://schemas.microsoft.com/office/powerpoint/2010/main" val="3306123985"/>
              </p:ext>
            </p:extLst>
          </p:nvPr>
        </p:nvGraphicFramePr>
        <p:xfrm>
          <a:off x="361951" y="3655847"/>
          <a:ext cx="7048501" cy="1904693"/>
        </p:xfrm>
        <a:graphic>
          <a:graphicData uri="http://schemas.openxmlformats.org/drawingml/2006/table">
            <a:tbl>
              <a:tblPr firstRow="1" firstCol="1" bandRow="1">
                <a:tableStyleId>{21E4AEA4-8DFA-4A89-87EB-49C32662AFE0}</a:tableStyleId>
              </a:tblPr>
              <a:tblGrid>
                <a:gridCol w="3122929">
                  <a:extLst>
                    <a:ext uri="{9D8B030D-6E8A-4147-A177-3AD203B41FA5}">
                      <a16:colId xmlns:a16="http://schemas.microsoft.com/office/drawing/2014/main" val="2758029379"/>
                    </a:ext>
                  </a:extLst>
                </a:gridCol>
                <a:gridCol w="1962786">
                  <a:extLst>
                    <a:ext uri="{9D8B030D-6E8A-4147-A177-3AD203B41FA5}">
                      <a16:colId xmlns:a16="http://schemas.microsoft.com/office/drawing/2014/main" val="2195745365"/>
                    </a:ext>
                  </a:extLst>
                </a:gridCol>
                <a:gridCol w="1962786">
                  <a:extLst>
                    <a:ext uri="{9D8B030D-6E8A-4147-A177-3AD203B41FA5}">
                      <a16:colId xmlns:a16="http://schemas.microsoft.com/office/drawing/2014/main" val="2192439063"/>
                    </a:ext>
                  </a:extLst>
                </a:gridCol>
              </a:tblGrid>
              <a:tr h="321364">
                <a:tc gridSpan="2">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Starting day two (Daily Confinement Benefit) </a:t>
                      </a:r>
                    </a:p>
                  </a:txBody>
                  <a:tcPr marL="45720" marR="18415" marT="18288" marB="18288"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hMerge="1">
                  <a:txBody>
                    <a:bodyPr/>
                    <a:lstStyle/>
                    <a:p>
                      <a:pPr marL="45720" marR="0" algn="ctr">
                        <a:spcBef>
                          <a:spcPts val="0"/>
                        </a:spcBef>
                        <a:spcAft>
                          <a:spcPts val="0"/>
                        </a:spcAft>
                      </a:pPr>
                      <a:endParaRPr lang="en-US" sz="1000" b="1" dirty="0">
                        <a:solidFill>
                          <a:srgbClr val="FFFFFF"/>
                        </a:solidFill>
                        <a:effectLst/>
                        <a:latin typeface="Arial" panose="020B0604020202020204" pitchFamily="34" charset="0"/>
                        <a:cs typeface="Arial" panose="020B0604020202020204" pitchFamily="34" charset="0"/>
                      </a:endParaRPr>
                    </a:p>
                  </a:txBody>
                  <a:tcPr marL="45720" marR="18415" marT="18288" marB="18288" anchor="ct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endPar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endParaRPr>
                    </a:p>
                  </a:txBody>
                  <a:tcPr marL="45720" marR="18415" marT="18288" marB="18288" anchor="ctr">
                    <a:lnL w="6350" cap="flat" cmpd="sng" algn="ctr">
                      <a:solidFill>
                        <a:schemeClr val="bg1"/>
                      </a:solidFill>
                      <a:prstDash val="solid"/>
                      <a:round/>
                      <a:headEnd type="none" w="med" len="med"/>
                      <a:tailEnd type="none" w="med" len="med"/>
                    </a:lnL>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80491">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1" dirty="0">
                          <a:solidFill>
                            <a:srgbClr val="FFFFFF"/>
                          </a:solidFill>
                          <a:effectLst/>
                          <a:latin typeface="Arial" panose="020B0604020202020204" pitchFamily="34" charset="0"/>
                          <a:cs typeface="Arial" panose="020B0604020202020204" pitchFamily="34" charset="0"/>
                        </a:rPr>
                        <a:t>Type of facility</a:t>
                      </a: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algn="ctr">
                        <a:spcBef>
                          <a:spcPts val="0"/>
                        </a:spcBef>
                        <a:spcAft>
                          <a:spcPts val="0"/>
                        </a:spcAft>
                      </a:pPr>
                      <a:r>
                        <a:rPr lang="en-US" sz="1000" b="1" dirty="0">
                          <a:solidFill>
                            <a:srgbClr val="FFFFFF"/>
                          </a:solidFill>
                          <a:effectLst/>
                          <a:latin typeface="Arial" panose="020B0604020202020204" pitchFamily="34" charset="0"/>
                          <a:cs typeface="Arial" panose="020B0604020202020204" pitchFamily="34" charset="0"/>
                        </a:rPr>
                        <a:t>Low Plan</a:t>
                      </a:r>
                      <a:br>
                        <a:rPr lang="en-US" sz="1000" b="1" dirty="0">
                          <a:solidFill>
                            <a:srgbClr val="FFFFFF"/>
                          </a:solidFill>
                          <a:effectLst/>
                          <a:latin typeface="Arial" panose="020B0604020202020204" pitchFamily="34" charset="0"/>
                          <a:cs typeface="Arial" panose="020B0604020202020204" pitchFamily="34" charset="0"/>
                        </a:rPr>
                      </a:br>
                      <a:r>
                        <a:rPr lang="en-US" sz="1000" b="1" dirty="0">
                          <a:solidFill>
                            <a:srgbClr val="FFFFFF"/>
                          </a:solidFill>
                          <a:effectLst/>
                          <a:latin typeface="Arial" panose="020B0604020202020204" pitchFamily="34" charset="0"/>
                          <a:cs typeface="Arial" panose="020B0604020202020204" pitchFamily="34" charset="0"/>
                        </a:rPr>
                        <a:t>Daily benefit amount is $100</a:t>
                      </a:r>
                    </a:p>
                  </a:txBody>
                  <a:tcPr marL="4572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High Plan</a:t>
                      </a:r>
                      <a:b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b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Daily benefit amount is $200</a:t>
                      </a:r>
                    </a:p>
                  </a:txBody>
                  <a:tcPr marL="45720" marR="18415" marT="18288" marB="18288" anchor="ct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400946">
                <a:tc>
                  <a:txBody>
                    <a:bodyPr/>
                    <a:lstStyle/>
                    <a:p>
                      <a:pPr marL="45720" marR="0" algn="l">
                        <a:lnSpc>
                          <a:spcPct val="105000"/>
                        </a:lnSpc>
                        <a:spcBef>
                          <a:spcPts val="0"/>
                        </a:spcBef>
                        <a:spcAft>
                          <a:spcPts val="0"/>
                        </a:spcAft>
                      </a:pPr>
                      <a:r>
                        <a:rPr lang="en-US" sz="1000" b="1" dirty="0">
                          <a:solidFill>
                            <a:schemeClr val="tx1">
                              <a:lumMod val="75000"/>
                              <a:lumOff val="25000"/>
                            </a:schemeClr>
                          </a:solidFill>
                          <a:effectLst/>
                          <a:latin typeface="Arial" panose="020B0604020202020204" pitchFamily="34" charset="0"/>
                          <a:cs typeface="Arial" panose="020B0604020202020204" pitchFamily="34" charset="0"/>
                        </a:rPr>
                        <a:t>Hospital confinement, up to 30 days per confinement </a:t>
                      </a:r>
                      <a:endParaRPr lang="en-US" sz="10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endParaRP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$100 Daily</a:t>
                      </a:r>
                    </a:p>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(1 x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$200 Daily</a:t>
                      </a:r>
                    </a:p>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(1 x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1528291634"/>
                  </a:ext>
                </a:extLst>
              </a:tr>
              <a:tr h="400946">
                <a:tc>
                  <a:txBody>
                    <a:bodyPr/>
                    <a:lstStyle/>
                    <a:p>
                      <a:pPr marL="45720" marR="0" lvl="0" indent="0" algn="l" defTabSz="777240" rtl="0" eaLnBrk="1" fontAlgn="auto" latinLnBrk="0" hangingPunct="1">
                        <a:lnSpc>
                          <a:spcPct val="105000"/>
                        </a:lnSpc>
                        <a:spcBef>
                          <a:spcPts val="0"/>
                        </a:spcBef>
                        <a:spcAft>
                          <a:spcPts val="0"/>
                        </a:spcAft>
                        <a:buClrTx/>
                        <a:buSzTx/>
                        <a:buFontTx/>
                        <a:buNone/>
                        <a:tabLst/>
                        <a:defRPr/>
                      </a:pPr>
                      <a:r>
                        <a:rPr lang="en-US" sz="1000" b="1" dirty="0">
                          <a:solidFill>
                            <a:schemeClr val="tx1">
                              <a:lumMod val="75000"/>
                              <a:lumOff val="25000"/>
                            </a:schemeClr>
                          </a:solidFill>
                          <a:effectLst/>
                          <a:latin typeface="Arial" panose="020B0604020202020204" pitchFamily="34" charset="0"/>
                          <a:cs typeface="Arial" panose="020B0604020202020204" pitchFamily="34" charset="0"/>
                        </a:rPr>
                        <a:t>CCU confinement, up to 15 days per confinement </a:t>
                      </a: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$200 Daily</a:t>
                      </a:r>
                    </a:p>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(2 x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$400 Daily</a:t>
                      </a:r>
                    </a:p>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(2 x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382893172"/>
                  </a:ext>
                </a:extLst>
              </a:tr>
              <a:tr h="400946">
                <a:tc>
                  <a:txBody>
                    <a:bodyPr/>
                    <a:lstStyle/>
                    <a:p>
                      <a:pPr marL="45720" marR="0" lvl="0" indent="0" algn="l" defTabSz="777240" rtl="0" eaLnBrk="1" fontAlgn="auto" latinLnBrk="0" hangingPunct="1">
                        <a:lnSpc>
                          <a:spcPts val="1200"/>
                        </a:lnSpc>
                        <a:spcBef>
                          <a:spcPts val="0"/>
                        </a:spcBef>
                        <a:spcAft>
                          <a:spcPts val="0"/>
                        </a:spcAft>
                        <a:buClrTx/>
                        <a:buSzTx/>
                        <a:buFontTx/>
                        <a:buNone/>
                        <a:tabLst/>
                        <a:defRPr/>
                      </a:pPr>
                      <a:r>
                        <a:rPr lang="en-US" sz="1000" b="1" dirty="0">
                          <a:solidFill>
                            <a:schemeClr val="tx1">
                              <a:lumMod val="75000"/>
                              <a:lumOff val="25000"/>
                            </a:schemeClr>
                          </a:solidFill>
                          <a:effectLst/>
                          <a:latin typeface="Arial" panose="020B0604020202020204" pitchFamily="34" charset="0"/>
                          <a:ea typeface="Arial" panose="020B0604020202020204" pitchFamily="34" charset="0"/>
                          <a:cs typeface="Arial" panose="020B0604020202020204" pitchFamily="34" charset="0"/>
                        </a:rPr>
                        <a:t>Rehabilitation facility confinement, up to 30 days per confinement </a:t>
                      </a:r>
                    </a:p>
                  </a:txBody>
                  <a:tcPr marL="45720" marR="0" marT="18288" marB="18288" anchor="ctr">
                    <a:lnL w="12700"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20000"/>
                      </a:schemeClr>
                    </a:solidFill>
                  </a:tcPr>
                </a:tc>
                <a:tc>
                  <a:txBody>
                    <a:bodyPr/>
                    <a:lstStyle/>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$50 Daily</a:t>
                      </a:r>
                    </a:p>
                    <a:p>
                      <a:pPr marL="0" marR="0" algn="ctr">
                        <a:lnSpc>
                          <a:spcPct val="105000"/>
                        </a:lnSpc>
                        <a:spcBef>
                          <a:spcPts val="200"/>
                        </a:spcBef>
                        <a:spcAft>
                          <a:spcPts val="200"/>
                        </a:spcAft>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(½ of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tc>
                  <a:txBody>
                    <a:bodyPr/>
                    <a:lstStyle/>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$100 Daily</a:t>
                      </a:r>
                    </a:p>
                    <a:p>
                      <a:pPr marL="0" marR="0" lvl="0" indent="0" algn="ctr" defTabSz="777240" rtl="0" eaLnBrk="1" fontAlgn="auto" latinLnBrk="0" hangingPunct="1">
                        <a:lnSpc>
                          <a:spcPct val="105000"/>
                        </a:lnSpc>
                        <a:spcBef>
                          <a:spcPts val="200"/>
                        </a:spcBef>
                        <a:spcAft>
                          <a:spcPts val="200"/>
                        </a:spcAft>
                        <a:buClrTx/>
                        <a:buSzTx/>
                        <a:buFontTx/>
                        <a:buNone/>
                        <a:tabLst/>
                        <a:defRPr/>
                      </a:pPr>
                      <a:r>
                        <a:rPr lang="en-US" sz="1000" dirty="0">
                          <a:solidFill>
                            <a:schemeClr val="tx1">
                              <a:lumMod val="75000"/>
                              <a:lumOff val="25000"/>
                            </a:schemeClr>
                          </a:solidFill>
                          <a:effectLst/>
                          <a:latin typeface="Arial" panose="020B0604020202020204" pitchFamily="34" charset="0"/>
                          <a:ea typeface="Times New Roman" panose="02020603050405020304" pitchFamily="18" charset="0"/>
                        </a:rPr>
                        <a:t>(½ of the daily benefit amount)</a:t>
                      </a:r>
                      <a:endParaRPr lang="en-US" sz="1000" dirty="0">
                        <a:solidFill>
                          <a:schemeClr val="tx1">
                            <a:lumMod val="75000"/>
                            <a:lumOff val="25000"/>
                          </a:schemeClr>
                        </a:solidFill>
                        <a:effectLst/>
                        <a:highlight>
                          <a:srgbClr val="FFFF00"/>
                        </a:highlight>
                        <a:latin typeface="Arial" panose="020B0604020202020204" pitchFamily="34" charset="0"/>
                        <a:ea typeface="Times New Roman" panose="02020603050405020304" pitchFamily="18" charset="0"/>
                      </a:endParaRPr>
                    </a:p>
                  </a:txBody>
                  <a:tcPr marL="68580" marR="68580" marT="0" marB="0" anchor="ct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9804"/>
                      </a:schemeClr>
                    </a:solidFill>
                  </a:tcPr>
                </a:tc>
                <a:extLst>
                  <a:ext uri="{0D108BD9-81ED-4DB2-BD59-A6C34878D82A}">
                    <a16:rowId xmlns:a16="http://schemas.microsoft.com/office/drawing/2014/main" val="4174755784"/>
                  </a:ext>
                </a:extLst>
              </a:tr>
            </a:tbl>
          </a:graphicData>
        </a:graphic>
      </p:graphicFrame>
      <p:graphicFrame>
        <p:nvGraphicFramePr>
          <p:cNvPr id="8" name="Table 7">
            <a:extLst>
              <a:ext uri="{FF2B5EF4-FFF2-40B4-BE49-F238E27FC236}">
                <a16:creationId xmlns:a16="http://schemas.microsoft.com/office/drawing/2014/main" id="{86411FAA-82C8-9256-C3B4-A3835D366E8A}"/>
              </a:ext>
            </a:extLst>
          </p:cNvPr>
          <p:cNvGraphicFramePr>
            <a:graphicFrameLocks noGrp="1"/>
          </p:cNvGraphicFramePr>
          <p:nvPr>
            <p:extLst>
              <p:ext uri="{D42A27DB-BD31-4B8C-83A1-F6EECF244321}">
                <p14:modId xmlns:p14="http://schemas.microsoft.com/office/powerpoint/2010/main" val="2227778538"/>
              </p:ext>
            </p:extLst>
          </p:nvPr>
        </p:nvGraphicFramePr>
        <p:xfrm>
          <a:off x="361951" y="5772557"/>
          <a:ext cx="3406967" cy="2167925"/>
        </p:xfrm>
        <a:graphic>
          <a:graphicData uri="http://schemas.openxmlformats.org/drawingml/2006/table">
            <a:tbl>
              <a:tblPr firstRow="1" firstCol="1" bandRow="1">
                <a:tableStyleId>{21E4AEA4-8DFA-4A89-87EB-49C32662AFE0}</a:tableStyleId>
              </a:tblPr>
              <a:tblGrid>
                <a:gridCol w="3406967">
                  <a:extLst>
                    <a:ext uri="{9D8B030D-6E8A-4147-A177-3AD203B41FA5}">
                      <a16:colId xmlns:a16="http://schemas.microsoft.com/office/drawing/2014/main" val="2758029379"/>
                    </a:ext>
                  </a:extLst>
                </a:gridCol>
              </a:tblGrid>
              <a:tr h="152547">
                <a:tc>
                  <a:txBody>
                    <a:bodyPr/>
                    <a:lstStyle/>
                    <a:p>
                      <a:pPr marL="0" marR="0" lvl="0" indent="0" algn="l" defTabSz="457200" rtl="0" eaLnBrk="1" fontAlgn="auto" latinLnBrk="0" hangingPunct="1">
                        <a:lnSpc>
                          <a:spcPts val="1200"/>
                        </a:lnSpc>
                        <a:spcBef>
                          <a:spcPts val="600"/>
                        </a:spcBef>
                        <a:spcAft>
                          <a:spcPts val="0"/>
                        </a:spcAft>
                        <a:buClrTx/>
                        <a:buSzTx/>
                        <a:buFontTx/>
                        <a:buNone/>
                        <a:tabLst/>
                        <a:defRPr/>
                      </a:pPr>
                      <a:r>
                        <a:rPr kumimoji="0" lang="en-US" sz="12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If you add a child to your family</a:t>
                      </a:r>
                    </a:p>
                  </a:txBody>
                  <a:tcPr marL="45720" marR="18415" marT="18288" marB="18288"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589915273"/>
                  </a:ext>
                </a:extLst>
              </a:tr>
              <a:tr h="398590">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000" b="1" dirty="0">
                          <a:solidFill>
                            <a:srgbClr val="FFFFFF"/>
                          </a:solidFill>
                          <a:effectLst/>
                          <a:latin typeface="Arial" panose="020B0604020202020204" pitchFamily="34" charset="0"/>
                          <a:cs typeface="Arial" panose="020B0604020202020204" pitchFamily="34" charset="0"/>
                        </a:rPr>
                        <a:t>If child coverage is effective before your child is born OR child coverage is elected within 31 days of the birth:</a:t>
                      </a:r>
                    </a:p>
                  </a:txBody>
                  <a:tcPr marL="45720" marR="18415" marT="18288" marB="18288"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990215548"/>
                  </a:ext>
                </a:extLst>
              </a:tr>
              <a:tr h="275568">
                <a:tc>
                  <a:txBody>
                    <a:bodyPr/>
                    <a:lstStyle/>
                    <a:p>
                      <a:pPr marL="45720" marR="0" lvl="0" indent="0" algn="l" defTabSz="777240" rtl="0" eaLnBrk="1" fontAlgn="auto" latinLnBrk="0" hangingPunct="1">
                        <a:lnSpc>
                          <a:spcPct val="100000"/>
                        </a:lnSpc>
                        <a:spcBef>
                          <a:spcPts val="0"/>
                        </a:spcBef>
                        <a:spcAft>
                          <a:spcPts val="0"/>
                        </a:spcAft>
                        <a:buClrTx/>
                        <a:buSzTx/>
                        <a:buFontTx/>
                        <a:buNone/>
                        <a:tabLst/>
                        <a:defRPr/>
                      </a:pPr>
                      <a:r>
                        <a:rPr lang="en-US" sz="1000" b="0" dirty="0">
                          <a:solidFill>
                            <a:schemeClr val="tx1">
                              <a:lumMod val="75000"/>
                              <a:lumOff val="25000"/>
                            </a:schemeClr>
                          </a:solidFill>
                          <a:effectLst/>
                          <a:latin typeface="Arial" panose="020B0604020202020204" pitchFamily="34" charset="0"/>
                          <a:cs typeface="Arial" panose="020B0604020202020204" pitchFamily="34" charset="0"/>
                        </a:rPr>
                        <a:t>Your newborn may receive benefits just as any other covered child. </a:t>
                      </a:r>
                      <a:endParaRPr lang="en-US" sz="1000" b="1" kern="1200" dirty="0">
                        <a:solidFill>
                          <a:schemeClr val="tx1">
                            <a:lumMod val="75000"/>
                            <a:lumOff val="25000"/>
                          </a:schemeClr>
                        </a:solidFill>
                        <a:effectLst/>
                        <a:highlight>
                          <a:srgbClr val="00FFFF"/>
                        </a:highlight>
                        <a:latin typeface="Arial" panose="020B0604020202020204" pitchFamily="34" charset="0"/>
                        <a:ea typeface="Arial" panose="020B0604020202020204" pitchFamily="34" charset="0"/>
                        <a:cs typeface="Arial" panose="020B0604020202020204" pitchFamily="34" charset="0"/>
                      </a:endParaRPr>
                    </a:p>
                  </a:txBody>
                  <a:tcPr marL="4572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alpha val="10000"/>
                      </a:schemeClr>
                    </a:solidFill>
                  </a:tcPr>
                </a:tc>
                <a:extLst>
                  <a:ext uri="{0D108BD9-81ED-4DB2-BD59-A6C34878D82A}">
                    <a16:rowId xmlns:a16="http://schemas.microsoft.com/office/drawing/2014/main" val="1528291634"/>
                  </a:ext>
                </a:extLst>
              </a:tr>
              <a:tr h="275568">
                <a:tc>
                  <a:txBody>
                    <a:bodyPr/>
                    <a:lstStyle/>
                    <a:p>
                      <a:pPr marL="45720" marR="0" lvl="0" indent="0" algn="ctr" defTabSz="77724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rPr>
                        <a:t>If child coverage IS NOT effective before your child is born:</a:t>
                      </a:r>
                    </a:p>
                  </a:txBody>
                  <a:tcPr marL="45720" marR="0" marT="18288" marB="18288"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6"/>
                    </a:solidFill>
                  </a:tcPr>
                </a:tc>
                <a:extLst>
                  <a:ext uri="{0D108BD9-81ED-4DB2-BD59-A6C34878D82A}">
                    <a16:rowId xmlns:a16="http://schemas.microsoft.com/office/drawing/2014/main" val="1163951348"/>
                  </a:ext>
                </a:extLst>
              </a:tr>
              <a:tr h="802421">
                <a:tc>
                  <a:txBody>
                    <a:bodyPr/>
                    <a:lstStyle/>
                    <a:p>
                      <a:pPr marL="45720" marR="0" lvl="0" indent="0" algn="l" defTabSz="777240" rtl="0" eaLnBrk="1" fontAlgn="auto" latinLnBrk="0" hangingPunct="1">
                        <a:lnSpc>
                          <a:spcPct val="100000"/>
                        </a:lnSpc>
                        <a:spcBef>
                          <a:spcPts val="200"/>
                        </a:spcBef>
                        <a:spcAft>
                          <a:spcPts val="200"/>
                        </a:spcAft>
                        <a:buClrTx/>
                        <a:buSzTx/>
                        <a:buFontTx/>
                        <a:buNone/>
                        <a:tabLst/>
                        <a:defRPr/>
                      </a:pPr>
                      <a:r>
                        <a:rPr kumimoji="0" lang="en-US" sz="1000" b="0" i="0" u="none" strike="noStrike" kern="1200" cap="none" spc="0" normalizeH="0" baseline="0" noProof="0" dirty="0">
                          <a:ln>
                            <a:noFill/>
                          </a:ln>
                          <a:solidFill>
                            <a:srgbClr val="000000">
                              <a:lumMod val="75000"/>
                              <a:lumOff val="25000"/>
                            </a:srgbClr>
                          </a:solidFill>
                          <a:effectLst/>
                          <a:uLnTx/>
                          <a:uFillTx/>
                          <a:latin typeface="Arial" panose="020B0604020202020204" pitchFamily="34" charset="0"/>
                          <a:ea typeface="Times New Roman" panose="02020603050405020304" pitchFamily="18" charset="0"/>
                          <a:cs typeface="+mn-cs"/>
                        </a:rPr>
                        <a:t>$100 one-time benefit payable for your newborn’s confinement due to birth, no admission benefit is payable.</a:t>
                      </a:r>
                    </a:p>
                  </a:txBody>
                  <a:tcPr marL="45720" marT="91440" marB="91440" anchor="ctr">
                    <a:lnL w="12700" cap="flat" cmpd="sng" algn="ctr">
                      <a:solidFill>
                        <a:schemeClr val="bg1"/>
                      </a:solidFill>
                      <a:prstDash val="solid"/>
                      <a:round/>
                      <a:headEnd type="none" w="med" len="med"/>
                      <a:tailEnd type="none" w="med" len="med"/>
                    </a:lnL>
                    <a:lnR w="9525"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solidFill>
                      <a:schemeClr val="accent6">
                        <a:alpha val="10000"/>
                      </a:schemeClr>
                    </a:solidFill>
                  </a:tcPr>
                </a:tc>
                <a:extLst>
                  <a:ext uri="{0D108BD9-81ED-4DB2-BD59-A6C34878D82A}">
                    <a16:rowId xmlns:a16="http://schemas.microsoft.com/office/drawing/2014/main" val="496891745"/>
                  </a:ext>
                </a:extLst>
              </a:tr>
            </a:tbl>
          </a:graphicData>
        </a:graphic>
      </p:graphicFrame>
    </p:spTree>
    <p:extLst>
      <p:ext uri="{BB962C8B-B14F-4D97-AF65-F5344CB8AC3E}">
        <p14:creationId xmlns:p14="http://schemas.microsoft.com/office/powerpoint/2010/main" val="32083386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6ADA1055-B845-1DEF-9550-F1D783949D38}"/>
              </a:ext>
            </a:extLst>
          </p:cNvPr>
          <p:cNvSpPr txBox="1"/>
          <p:nvPr/>
        </p:nvSpPr>
        <p:spPr>
          <a:xfrm>
            <a:off x="361951" y="339048"/>
            <a:ext cx="7048500" cy="9115440"/>
          </a:xfrm>
          <a:prstGeom prst="rect">
            <a:avLst/>
          </a:prstGeom>
          <a:noFill/>
        </p:spPr>
        <p:txBody>
          <a:bodyPr wrap="square" lIns="0" numCol="2" spcCol="274320" rtlCol="0">
            <a:noAutofit/>
          </a:bodyPr>
          <a:lstStyle/>
          <a:p>
            <a:pPr>
              <a:lnSpc>
                <a:spcPts val="1600"/>
              </a:lnSpc>
              <a:spcBef>
                <a:spcPts val="100"/>
              </a:spcBef>
              <a:spcAft>
                <a:spcPts val="300"/>
              </a:spcAft>
            </a:pPr>
            <a:r>
              <a:rPr lang="en-US" sz="1600" b="1" dirty="0">
                <a:solidFill>
                  <a:schemeClr val="tx2"/>
                </a:solidFill>
                <a:latin typeface="Arial" panose="020B0604020202020204" pitchFamily="34" charset="0"/>
                <a:cs typeface="Arial" panose="020B0604020202020204" pitchFamily="34" charset="0"/>
              </a:rPr>
              <a:t>What else is included?</a:t>
            </a:r>
          </a:p>
          <a:p>
            <a:pPr>
              <a:lnSpc>
                <a:spcPts val="1200"/>
              </a:lnSpc>
              <a:spcBef>
                <a:spcPts val="100"/>
              </a:spcBef>
              <a:spcAft>
                <a:spcPts val="300"/>
              </a:spcAft>
            </a:pPr>
            <a:r>
              <a:rPr lang="en-US" sz="1000" dirty="0">
                <a:solidFill>
                  <a:schemeClr val="bg2"/>
                </a:solidFill>
                <a:latin typeface="Arial" panose="020B0604020202020204" pitchFamily="34" charset="0"/>
                <a:cs typeface="Arial" panose="020B0604020202020204" pitchFamily="34" charset="0"/>
              </a:rPr>
              <a:t>The benefits below are also included with your coverage. For a complete description of your benefits, along with applicable provisions, conditions on benefit determination, exclusions and limitations, see your certificate of insurance and any riders.</a:t>
            </a:r>
          </a:p>
          <a:p>
            <a:pPr>
              <a:lnSpc>
                <a:spcPts val="1200"/>
              </a:lnSpc>
              <a:spcBef>
                <a:spcPts val="100"/>
              </a:spcBef>
              <a:spcAft>
                <a:spcPts val="300"/>
              </a:spcAft>
            </a:pPr>
            <a:endParaRPr lang="en-US" sz="1000" b="1" spc="-20" dirty="0">
              <a:solidFill>
                <a:schemeClr val="bg2"/>
              </a:solidFill>
              <a:highlight>
                <a:srgbClr val="00FFFF"/>
              </a:highlight>
              <a:latin typeface="Arial" panose="020B0604020202020204" pitchFamily="34" charset="0"/>
              <a:cs typeface="Arial" panose="020B0604020202020204" pitchFamily="34" charset="0"/>
            </a:endParaRPr>
          </a:p>
          <a:p>
            <a:pPr marL="0" marR="0" lvl="0" indent="0" algn="l" defTabSz="457200" rtl="0" eaLnBrk="1" fontAlgn="auto" latinLnBrk="0" hangingPunct="1">
              <a:lnSpc>
                <a:spcPts val="1600"/>
              </a:lnSpc>
              <a:spcBef>
                <a:spcPts val="100"/>
              </a:spcBef>
              <a:spcAft>
                <a:spcPts val="300"/>
              </a:spcAft>
              <a:buClrTx/>
              <a:buSzTx/>
              <a:buFontTx/>
              <a:buNone/>
              <a:tabLst/>
              <a:defRPr/>
            </a:pPr>
            <a:r>
              <a:rPr kumimoji="0" lang="en-US" sz="1600" b="1" i="0" u="none" strike="noStrike" kern="1200" cap="none" spc="0" normalizeH="0" baseline="0" noProof="0" dirty="0">
                <a:ln>
                  <a:noFill/>
                </a:ln>
                <a:solidFill>
                  <a:srgbClr val="F58000"/>
                </a:solidFill>
                <a:effectLst/>
                <a:uLnTx/>
                <a:uFillTx/>
                <a:latin typeface="Arial" panose="020B0604020202020204" pitchFamily="34" charset="0"/>
                <a:ea typeface="+mn-ea"/>
                <a:cs typeface="Arial" panose="020B0604020202020204" pitchFamily="34" charset="0"/>
              </a:rPr>
              <a:t>Exclusions and limitations</a:t>
            </a:r>
          </a:p>
          <a:p>
            <a:pPr marL="0" marR="0" lvl="0" indent="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The standard exclusions and limitations are listed below. For a complete description of your available benefits, exclusions, and limitations, see your certificate of insurance and any riders. (These may vary by state and/or your employer’s plan.) Benefits are not payable for any loss caused in whole or directly by any of the following:</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Participation or attempt to participate in a felony or illegal activity.</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Operation of a motorized vehicle while intoxicated. Intoxication means the covered person’s blood alcohol content meets or exceeds the legal presumption of intoxication under the laws of the state where the accident occurred. </a:t>
            </a:r>
          </a:p>
          <a:p>
            <a:pPr marL="91440" indent="-274320">
              <a:lnSpc>
                <a:spcPts val="1200"/>
              </a:lnSpc>
              <a:spcBef>
                <a:spcPts val="100"/>
              </a:spcBef>
              <a:spcAft>
                <a:spcPts val="300"/>
              </a:spcAf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Suicide, attempted suicide or any intentionally self-inflicted injury, while sane or insane.</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War or any act of war, whether declared or undeclared, undeclared (excluding acts of terrorism).</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r>
              <a:rPr kumimoji="0" lang="en-US" sz="1000" b="0" i="0" u="none" strike="noStrike" kern="1200" cap="none" normalizeH="0" noProof="0" dirty="0">
                <a:ln>
                  <a:noFill/>
                </a:ln>
                <a:solidFill>
                  <a:srgbClr val="6E6E6E"/>
                </a:solidFill>
                <a:effectLst/>
                <a:uLnTx/>
                <a:uFillTx/>
                <a:latin typeface="Arial" panose="020B0604020202020204" pitchFamily="34" charset="0"/>
                <a:ea typeface="+mn-ea"/>
                <a:cs typeface="Arial" panose="020B0604020202020204" pitchFamily="34" charset="0"/>
              </a:rPr>
              <a:t>Loss that occurs while on active duty as a member of the armed forces of any nation. We will refund, upon written notice of such service, any premium which has been accepted for any period not covered as a result of this exclusion</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p>
          <a:p>
            <a:pPr marL="91440" indent="-274320">
              <a:lnSpc>
                <a:spcPts val="1200"/>
              </a:lnSpc>
              <a:spcBef>
                <a:spcPts val="100"/>
              </a:spcBef>
              <a:spcAft>
                <a:spcPts val="300"/>
              </a:spcAf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Misuse of alcohol or taking of drugs, other than under the direction of a doctor. • Elective surgery, except when required for appropriate care as determined by a doctor as a result of the covered person’s injury or sickness. </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Riding in or driving any motor-driven vehicle in a race, stunt show or speed test. </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Operating, or training to operate, or service as a crew member of, or jumping, parachuting, or falling from, any aircraft or hot air balloon, including those which are not motor-driven. Flying as a fare-paying passenger is not excluded. </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Engaging in hang-gliding, bungee jumping, parachuting, </a:t>
            </a:r>
            <a:r>
              <a:rPr kumimoji="0" lang="en-US" sz="1000" b="0" i="0" u="none" strike="noStrike" kern="1200" cap="none" spc="0" normalizeH="0" baseline="0" noProof="0" dirty="0" err="1">
                <a:ln>
                  <a:noFill/>
                </a:ln>
                <a:solidFill>
                  <a:srgbClr val="6E6E6E"/>
                </a:solidFill>
                <a:effectLst/>
                <a:uLnTx/>
                <a:uFillTx/>
                <a:latin typeface="Arial" panose="020B0604020202020204" pitchFamily="34" charset="0"/>
                <a:ea typeface="+mn-ea"/>
                <a:cs typeface="Arial" panose="020B0604020202020204" pitchFamily="34" charset="0"/>
              </a:rPr>
              <a:t>sailgliding</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parasailing, parakiting, kitesurfing or any similar activities. </a:t>
            </a:r>
          </a:p>
          <a:p>
            <a:pPr marL="91440" marR="0" lvl="0" indent="-274320" algn="l" defTabSz="457200" rtl="0" eaLnBrk="1" fontAlgn="auto" latinLnBrk="0" hangingPunct="1">
              <a:lnSpc>
                <a:spcPts val="1200"/>
              </a:lnSpc>
              <a:spcBef>
                <a:spcPts val="100"/>
              </a:spcBef>
              <a:spcAft>
                <a:spcPts val="3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Practicing for, or participating in, any semi-professional or professional competitive athletic contests for which any type of compensation or remuneration is received. </a:t>
            </a:r>
          </a:p>
        </p:txBody>
      </p:sp>
    </p:spTree>
    <p:extLst>
      <p:ext uri="{BB962C8B-B14F-4D97-AF65-F5344CB8AC3E}">
        <p14:creationId xmlns:p14="http://schemas.microsoft.com/office/powerpoint/2010/main" val="2012183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D8653352-BA02-3469-02D1-F798587CFE71}"/>
              </a:ext>
            </a:extLst>
          </p:cNvPr>
          <p:cNvPicPr>
            <a:picLocks noChangeAspect="1"/>
          </p:cNvPicPr>
          <p:nvPr/>
        </p:nvPicPr>
        <p:blipFill rotWithShape="1">
          <a:blip r:embed="rId3"/>
          <a:srcRect l="28857" r="4048"/>
          <a:stretch/>
        </p:blipFill>
        <p:spPr>
          <a:xfrm>
            <a:off x="6143625" y="9385755"/>
            <a:ext cx="1276352" cy="476249"/>
          </a:xfrm>
          <a:prstGeom prst="rect">
            <a:avLst/>
          </a:prstGeom>
        </p:spPr>
      </p:pic>
      <p:sp>
        <p:nvSpPr>
          <p:cNvPr id="31" name="TextBox 30">
            <a:extLst>
              <a:ext uri="{FF2B5EF4-FFF2-40B4-BE49-F238E27FC236}">
                <a16:creationId xmlns:a16="http://schemas.microsoft.com/office/drawing/2014/main" id="{07475B9D-460D-1C62-6568-2853D17C7203}"/>
              </a:ext>
            </a:extLst>
          </p:cNvPr>
          <p:cNvSpPr txBox="1"/>
          <p:nvPr/>
        </p:nvSpPr>
        <p:spPr>
          <a:xfrm>
            <a:off x="361951" y="7513130"/>
            <a:ext cx="7048500" cy="1469024"/>
          </a:xfrm>
          <a:prstGeom prst="rect">
            <a:avLst/>
          </a:prstGeom>
          <a:noFill/>
        </p:spPr>
        <p:txBody>
          <a:bodyPr wrap="square" lIns="0" rtlCol="0">
            <a:noAutofit/>
          </a:bodyPr>
          <a:lstStyle/>
          <a:p>
            <a:pPr>
              <a:lnSpc>
                <a:spcPts val="900"/>
              </a:lnSpc>
              <a:spcBef>
                <a:spcPts val="100"/>
              </a:spcBef>
              <a:spcAft>
                <a:spcPts val="300"/>
              </a:spcAft>
            </a:pPr>
            <a:r>
              <a:rPr lang="en-US" sz="800" dirty="0">
                <a:solidFill>
                  <a:schemeClr val="bg2"/>
                </a:solidFill>
                <a:latin typeface="Arial" panose="020B0604020202020204" pitchFamily="34" charset="0"/>
                <a:cs typeface="Arial" panose="020B0604020202020204" pitchFamily="34" charset="0"/>
              </a:rPr>
              <a:t>This is a summary of benefits only. A complete description of benefits, limitations, exclusions and termination of coverage will be provided in the certificate of insurance and riders. All coverage is subject to the terms and conditions of the group policy. If there is any discrepancy between this document and the group policy documents, the policy documents will govern. To keep coverage in force, premiums are payable up to the date of coverage termination. Hospital Confinement Indemnity Insurance is underwritten by ReliaStar Life Insurance Company (Minneapolis, MN), a member of the Voya</a:t>
            </a:r>
            <a:r>
              <a:rPr lang="en-US" sz="800" baseline="30000" dirty="0">
                <a:solidFill>
                  <a:schemeClr val="bg2"/>
                </a:solidFill>
                <a:latin typeface="Arial" panose="020B0604020202020204" pitchFamily="34" charset="0"/>
                <a:cs typeface="Arial" panose="020B0604020202020204" pitchFamily="34" charset="0"/>
              </a:rPr>
              <a:t>® </a:t>
            </a:r>
            <a:r>
              <a:rPr lang="en-US" sz="800" dirty="0">
                <a:solidFill>
                  <a:schemeClr val="bg2"/>
                </a:solidFill>
                <a:latin typeface="Arial" panose="020B0604020202020204" pitchFamily="34" charset="0"/>
                <a:cs typeface="Arial" panose="020B0604020202020204" pitchFamily="34" charset="0"/>
              </a:rPr>
              <a:t>family of companies. Policy form RL-HI2-POL-18; Certificate form RL-HI2-CERT-20; Spouse Hospital Confinement Indemnity Rider form RL-HI2-SPR-18; Children’s Hospital Confinement Indemnity Rider form RL-HI2-CHR-18; Continuation of Insurance Rider form RL-HI2-CNT-18; Wellness Benefit Rider form RL-HI2-WELL-18; Accident Benefit Rider form RL-HI2-ACD-18; Critical Illness Rider form RL-HI2-CIR-18; Waiver of Premium Rider form RL-HI2-WOP-18; and  Absence from Employment Premium Waiver form: RL-HI2-AEPW-2. Form numbers, provisions and availability may vary by state and by your employer’s plan.</a:t>
            </a:r>
          </a:p>
          <a:p>
            <a:pPr>
              <a:lnSpc>
                <a:spcPct val="120000"/>
              </a:lnSpc>
              <a:spcBef>
                <a:spcPts val="100"/>
              </a:spcBef>
            </a:pPr>
            <a:r>
              <a:rPr lang="en-US" sz="800" b="1" dirty="0">
                <a:solidFill>
                  <a:schemeClr val="bg2"/>
                </a:solidFill>
                <a:latin typeface="Arial" panose="020B0604020202020204" pitchFamily="34" charset="0"/>
                <a:cs typeface="Arial" panose="020B0604020202020204" pitchFamily="34" charset="0"/>
              </a:rPr>
              <a:t>HI2 only</a:t>
            </a:r>
          </a:p>
          <a:p>
            <a:pPr marL="0" marR="0">
              <a:lnSpc>
                <a:spcPct val="105000"/>
              </a:lnSpc>
              <a:spcAft>
                <a:spcPts val="200"/>
              </a:spcAft>
            </a:pPr>
            <a:r>
              <a:rPr lang="en-US" sz="800" b="1" dirty="0">
                <a:solidFill>
                  <a:srgbClr val="6E6E6E"/>
                </a:solidFill>
                <a:effectLst/>
                <a:latin typeface="Arial" panose="020B0604020202020204" pitchFamily="34" charset="0"/>
                <a:ea typeface="Arial" panose="020B0604020202020204" pitchFamily="34" charset="0"/>
                <a:cs typeface="Arial" panose="020B0604020202020204" pitchFamily="34" charset="0"/>
              </a:rPr>
              <a:t>For the employees of Ginkgo </a:t>
            </a:r>
            <a:r>
              <a:rPr lang="en-US" sz="800" b="1" dirty="0" err="1">
                <a:solidFill>
                  <a:srgbClr val="6E6E6E"/>
                </a:solidFill>
                <a:effectLst/>
                <a:latin typeface="Arial" panose="020B0604020202020204" pitchFamily="34" charset="0"/>
                <a:ea typeface="Arial" panose="020B0604020202020204" pitchFamily="34" charset="0"/>
                <a:cs typeface="Arial" panose="020B0604020202020204" pitchFamily="34" charset="0"/>
              </a:rPr>
              <a:t>Bioworks</a:t>
            </a:r>
            <a:r>
              <a:rPr lang="en-US" sz="800" b="1" dirty="0">
                <a:solidFill>
                  <a:srgbClr val="6E6E6E"/>
                </a:solidFill>
                <a:effectLst/>
                <a:latin typeface="Arial" panose="020B0604020202020204" pitchFamily="34" charset="0"/>
                <a:ea typeface="Arial" panose="020B0604020202020204" pitchFamily="34" charset="0"/>
                <a:cs typeface="Arial" panose="020B0604020202020204" pitchFamily="34" charset="0"/>
              </a:rPr>
              <a:t>, Inc</a:t>
            </a:r>
          </a:p>
          <a:p>
            <a:pPr marL="0" marR="0">
              <a:lnSpc>
                <a:spcPct val="105000"/>
              </a:lnSpc>
              <a:spcAft>
                <a:spcPts val="200"/>
              </a:spcAft>
            </a:pPr>
            <a:r>
              <a:rPr lang="en-US" sz="800" dirty="0">
                <a:solidFill>
                  <a:srgbClr val="6E6E6E"/>
                </a:solidFill>
                <a:effectLst/>
                <a:latin typeface="Arial" panose="020B0604020202020204" pitchFamily="34" charset="0"/>
                <a:ea typeface="Arial" panose="020B0604020202020204" pitchFamily="34" charset="0"/>
                <a:cs typeface="Arial" panose="020B0604020202020204" pitchFamily="34" charset="0"/>
              </a:rPr>
              <a:t>Acct # 0001, 0002, Date Prepared: 09.18.2024</a:t>
            </a:r>
          </a:p>
          <a:p>
            <a:pPr>
              <a:lnSpc>
                <a:spcPct val="120000"/>
              </a:lnSpc>
              <a:spcBef>
                <a:spcPts val="100"/>
              </a:spcBef>
            </a:pPr>
            <a:r>
              <a:rPr lang="en-US" sz="800" dirty="0">
                <a:solidFill>
                  <a:schemeClr val="bg2"/>
                </a:solidFill>
                <a:latin typeface="Arial" panose="020B0604020202020204" pitchFamily="34" charset="0"/>
                <a:cs typeface="Arial" panose="020B0604020202020204" pitchFamily="34" charset="0"/>
              </a:rPr>
              <a:t>©2024 Voya Services Company. All rights reserved. CN3464284_0726</a:t>
            </a:r>
          </a:p>
          <a:p>
            <a:pPr>
              <a:lnSpc>
                <a:spcPct val="120000"/>
              </a:lnSpc>
              <a:spcBef>
                <a:spcPts val="100"/>
              </a:spcBef>
            </a:pPr>
            <a:r>
              <a:rPr lang="en-US" sz="800" dirty="0">
                <a:solidFill>
                  <a:schemeClr val="bg2"/>
                </a:solidFill>
                <a:latin typeface="Arial" panose="020B0604020202020204" pitchFamily="34" charset="0"/>
                <a:cs typeface="Arial" panose="020B0604020202020204" pitchFamily="34" charset="0"/>
              </a:rPr>
              <a:t>3208457_070124</a:t>
            </a:r>
          </a:p>
        </p:txBody>
      </p:sp>
      <p:pic>
        <p:nvPicPr>
          <p:cNvPr id="33" name="Picture 32">
            <a:extLst>
              <a:ext uri="{FF2B5EF4-FFF2-40B4-BE49-F238E27FC236}">
                <a16:creationId xmlns:a16="http://schemas.microsoft.com/office/drawing/2014/main" id="{DA24E825-BDB6-B87D-5BD8-EADFA15D0168}"/>
              </a:ext>
            </a:extLst>
          </p:cNvPr>
          <p:cNvPicPr>
            <a:picLocks noChangeAspect="1"/>
          </p:cNvPicPr>
          <p:nvPr/>
        </p:nvPicPr>
        <p:blipFill>
          <a:blip r:embed="rId4"/>
          <a:stretch>
            <a:fillRect/>
          </a:stretch>
        </p:blipFill>
        <p:spPr>
          <a:xfrm>
            <a:off x="361951" y="9623557"/>
            <a:ext cx="1499616" cy="73152"/>
          </a:xfrm>
          <a:prstGeom prst="rect">
            <a:avLst/>
          </a:prstGeom>
        </p:spPr>
      </p:pic>
      <p:graphicFrame>
        <p:nvGraphicFramePr>
          <p:cNvPr id="16" name="Table 15">
            <a:extLst>
              <a:ext uri="{FF2B5EF4-FFF2-40B4-BE49-F238E27FC236}">
                <a16:creationId xmlns:a16="http://schemas.microsoft.com/office/drawing/2014/main" id="{69580623-63F1-185F-EC40-CA56A78F2EAF}"/>
              </a:ext>
            </a:extLst>
          </p:cNvPr>
          <p:cNvGraphicFramePr>
            <a:graphicFrameLocks noGrp="1"/>
          </p:cNvGraphicFramePr>
          <p:nvPr>
            <p:extLst>
              <p:ext uri="{D42A27DB-BD31-4B8C-83A1-F6EECF244321}">
                <p14:modId xmlns:p14="http://schemas.microsoft.com/office/powerpoint/2010/main" val="3978179362"/>
              </p:ext>
            </p:extLst>
          </p:nvPr>
        </p:nvGraphicFramePr>
        <p:xfrm>
          <a:off x="371056" y="5380922"/>
          <a:ext cx="7048501" cy="2105213"/>
        </p:xfrm>
        <a:graphic>
          <a:graphicData uri="http://schemas.openxmlformats.org/drawingml/2006/table">
            <a:tbl>
              <a:tblPr firstRow="1" firstCol="1" bandRow="1">
                <a:tableStyleId>{21E4AEA4-8DFA-4A89-87EB-49C32662AFE0}</a:tableStyleId>
              </a:tblPr>
              <a:tblGrid>
                <a:gridCol w="7048501">
                  <a:extLst>
                    <a:ext uri="{9D8B030D-6E8A-4147-A177-3AD203B41FA5}">
                      <a16:colId xmlns:a16="http://schemas.microsoft.com/office/drawing/2014/main" val="2758029379"/>
                    </a:ext>
                  </a:extLst>
                </a:gridCol>
              </a:tblGrid>
              <a:tr h="419594">
                <a:tc>
                  <a:txBody>
                    <a:bodyPr/>
                    <a:lstStyle/>
                    <a:p>
                      <a:pPr marL="320040" marR="0" lvl="0" indent="0" algn="l" defTabSz="57150" rtl="0" eaLnBrk="1" fontAlgn="auto" latinLnBrk="0" hangingPunct="1">
                        <a:lnSpc>
                          <a:spcPct val="100000"/>
                        </a:lnSpc>
                        <a:spcBef>
                          <a:spcPts val="0"/>
                        </a:spcBef>
                        <a:spcAft>
                          <a:spcPts val="100"/>
                        </a:spcAft>
                        <a:buClrTx/>
                        <a:buSzTx/>
                        <a:buFontTx/>
                        <a:buNone/>
                        <a:tabLst/>
                        <a:defRPr/>
                      </a:pPr>
                      <a:r>
                        <a:rPr kumimoji="0" lang="en-US" sz="1800" b="1" i="0" u="none" strike="noStrike" kern="1200" cap="none" spc="0" normalizeH="0" baseline="0" noProof="0" dirty="0">
                          <a:ln>
                            <a:noFill/>
                          </a:ln>
                          <a:solidFill>
                            <a:srgbClr val="D75426"/>
                          </a:solidFill>
                          <a:effectLst/>
                          <a:uLnTx/>
                          <a:uFillTx/>
                          <a:latin typeface="Arial" panose="020B0604020202020204" pitchFamily="34" charset="0"/>
                          <a:ea typeface="+mn-ea"/>
                          <a:cs typeface="Arial" panose="020B0604020202020204" pitchFamily="34" charset="0"/>
                        </a:rPr>
                        <a:t>Questions?</a:t>
                      </a:r>
                    </a:p>
                  </a:txBody>
                  <a:tcPr marL="182880" marR="18415" marT="91440" marB="0" anchor="b">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6350" cap="flat" cmpd="sng" algn="ctr">
                      <a:solidFill>
                        <a:schemeClr val="accent2"/>
                      </a:solidFill>
                      <a:prstDash val="solid"/>
                      <a:round/>
                      <a:headEnd type="none" w="med" len="med"/>
                      <a:tailEnd type="none" w="med" len="med"/>
                    </a:lnT>
                    <a:lnB w="3175" cap="flat" cmpd="sng" algn="ctr">
                      <a:noFill/>
                      <a:prstDash val="sysDot"/>
                      <a:round/>
                      <a:headEnd type="none" w="med" len="med"/>
                      <a:tailEnd type="none" w="med" len="med"/>
                    </a:lnB>
                    <a:solidFill>
                      <a:srgbClr val="F8D7CD">
                        <a:alpha val="37994"/>
                      </a:srgbClr>
                    </a:solidFill>
                  </a:tcPr>
                </a:tc>
                <a:extLst>
                  <a:ext uri="{0D108BD9-81ED-4DB2-BD59-A6C34878D82A}">
                    <a16:rowId xmlns:a16="http://schemas.microsoft.com/office/drawing/2014/main" val="3552906840"/>
                  </a:ext>
                </a:extLst>
              </a:tr>
              <a:tr h="614701">
                <a:tc>
                  <a:txBody>
                    <a:bodyPr/>
                    <a:lstStyle/>
                    <a:p>
                      <a:pPr marL="0" marR="0" lvl="0" indent="0" algn="l" defTabSz="457200" rtl="0" eaLnBrk="1" fontAlgn="auto" latinLnBrk="0" hangingPunct="1">
                        <a:lnSpc>
                          <a:spcPct val="100000"/>
                        </a:lnSpc>
                        <a:spcBef>
                          <a:spcPts val="200"/>
                        </a:spcBef>
                        <a:spcAft>
                          <a:spcPts val="10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Enrollment instructions will be provided by your employer. If you have additional questions before you enroll, please call:</a:t>
                      </a:r>
                    </a:p>
                    <a:p>
                      <a:pPr marL="0" marR="0" lvl="0" indent="0" algn="ctr" defTabSz="457200" rtl="0" eaLnBrk="1" fontAlgn="auto" latinLnBrk="0" hangingPunct="1">
                        <a:lnSpc>
                          <a:spcPts val="1200"/>
                        </a:lnSpc>
                        <a:spcBef>
                          <a:spcPts val="200"/>
                        </a:spcBef>
                        <a:spcAft>
                          <a:spcPts val="0"/>
                        </a:spcAft>
                        <a:buClr>
                          <a:srgbClr val="F58000"/>
                        </a:buClr>
                        <a:buSzTx/>
                        <a:buFont typeface="Arial" panose="020B0604020202020204" pitchFamily="34" charset="0"/>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Voya Employee Benefits Customer Service at (877) 236-7564</a:t>
                      </a:r>
                    </a:p>
                  </a:txBody>
                  <a:tcPr marL="182880" marT="9144" marB="18288">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noFill/>
                      <a:prstDash val="sysDot"/>
                      <a:round/>
                      <a:headEnd type="none" w="med" len="med"/>
                      <a:tailEnd type="none" w="med" len="med"/>
                    </a:lnT>
                    <a:lnB w="3175" cap="flat" cmpd="sng" algn="ctr">
                      <a:solidFill>
                        <a:schemeClr val="accent2"/>
                      </a:solidFill>
                      <a:prstDash val="sysDot"/>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503274262"/>
                  </a:ext>
                </a:extLst>
              </a:tr>
              <a:tr h="1070918">
                <a:tc>
                  <a:txBody>
                    <a:bodyPr/>
                    <a:lstStyle/>
                    <a:p>
                      <a:pPr marL="0" marR="0" lvl="0" indent="0" algn="l" defTabSz="457200" rtl="0" eaLnBrk="1" fontAlgn="auto" latinLnBrk="0" hangingPunct="1">
                        <a:lnSpc>
                          <a:spcPts val="1200"/>
                        </a:lnSpc>
                        <a:spcBef>
                          <a:spcPts val="1800"/>
                        </a:spcBef>
                        <a:spcAft>
                          <a:spcPts val="100"/>
                        </a:spcAft>
                        <a:buClrTx/>
                        <a:buSzTx/>
                        <a:buFontTx/>
                        <a:buNone/>
                        <a:tabLst/>
                        <a:defRPr/>
                      </a:pPr>
                      <a: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Scan the QR code to visit your Employee Benefits Resource Center to learn more about this</a:t>
                      </a:r>
                      <a:b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br>
                      <a:r>
                        <a:rPr kumimoji="0" lang="en-US" sz="1000" b="1"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benefit and review instructions on how to file a claim after your effective date.</a:t>
                      </a:r>
                    </a:p>
                    <a:p>
                      <a:pPr marL="0" marR="0" lvl="0" indent="0" algn="l" defTabSz="457200" rtl="0" eaLnBrk="1" fontAlgn="auto" latinLnBrk="0" hangingPunct="1">
                        <a:lnSpc>
                          <a:spcPts val="1200"/>
                        </a:lnSpc>
                        <a:spcBef>
                          <a:spcPts val="200"/>
                        </a:spcBef>
                        <a:spcAft>
                          <a:spcPts val="0"/>
                        </a:spcAft>
                        <a:buClrTx/>
                        <a:buSzTx/>
                        <a:buFontTx/>
                        <a:buNone/>
                        <a:tabLst/>
                        <a:defRPr/>
                      </a:pP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hlinkClick r:id="rId5"/>
                        </a:rPr>
                        <a:t>https://presents.voya.com/EBRC/GinkgoBioworks</a:t>
                      </a:r>
                      <a:r>
                        <a:rPr kumimoji="0" lang="en-US" sz="1000" b="0" i="0" u="none" strike="noStrike" kern="1200" cap="none" spc="0" normalizeH="0" baseline="0" noProof="0" dirty="0">
                          <a:ln>
                            <a:noFill/>
                          </a:ln>
                          <a:solidFill>
                            <a:srgbClr val="6E6E6E"/>
                          </a:solidFill>
                          <a:effectLst/>
                          <a:uLnTx/>
                          <a:uFillTx/>
                          <a:latin typeface="Arial" panose="020B0604020202020204" pitchFamily="34" charset="0"/>
                          <a:ea typeface="+mn-ea"/>
                          <a:cs typeface="Arial" panose="020B0604020202020204" pitchFamily="34" charset="0"/>
                        </a:rPr>
                        <a:t> </a:t>
                      </a:r>
                    </a:p>
                  </a:txBody>
                  <a:tcPr marL="182880" marR="18415" marT="91440" marB="18288">
                    <a:lnL w="6350" cap="flat" cmpd="sng" algn="ctr">
                      <a:solidFill>
                        <a:schemeClr val="accent2"/>
                      </a:solidFill>
                      <a:prstDash val="solid"/>
                      <a:round/>
                      <a:headEnd type="none" w="med" len="med"/>
                      <a:tailEnd type="none" w="med" len="med"/>
                    </a:lnL>
                    <a:lnR w="6350" cap="flat" cmpd="sng" algn="ctr">
                      <a:solidFill>
                        <a:schemeClr val="accent2"/>
                      </a:solidFill>
                      <a:prstDash val="solid"/>
                      <a:round/>
                      <a:headEnd type="none" w="med" len="med"/>
                      <a:tailEnd type="none" w="med" len="med"/>
                    </a:lnR>
                    <a:lnT w="3175" cap="flat" cmpd="sng" algn="ctr">
                      <a:solidFill>
                        <a:schemeClr val="accent2"/>
                      </a:solidFill>
                      <a:prstDash val="sysDot"/>
                      <a:round/>
                      <a:headEnd type="none" w="med" len="med"/>
                      <a:tailEnd type="none" w="med" len="med"/>
                    </a:lnT>
                    <a:lnB w="6350" cap="flat" cmpd="sng" algn="ctr">
                      <a:solidFill>
                        <a:schemeClr val="accent2"/>
                      </a:solidFill>
                      <a:prstDash val="solid"/>
                      <a:round/>
                      <a:headEnd type="none" w="med" len="med"/>
                      <a:tailEnd type="none" w="med" len="med"/>
                    </a:lnB>
                    <a:lnTlToBr w="12700" cmpd="sng">
                      <a:noFill/>
                      <a:prstDash val="solid"/>
                    </a:lnTlToBr>
                    <a:lnBlToTr w="12700" cmpd="sng">
                      <a:noFill/>
                      <a:prstDash val="solid"/>
                    </a:lnBlToTr>
                    <a:solidFill>
                      <a:srgbClr val="F8D7CD">
                        <a:alpha val="37994"/>
                      </a:srgbClr>
                    </a:solidFill>
                  </a:tcPr>
                </a:tc>
                <a:extLst>
                  <a:ext uri="{0D108BD9-81ED-4DB2-BD59-A6C34878D82A}">
                    <a16:rowId xmlns:a16="http://schemas.microsoft.com/office/drawing/2014/main" val="2418847380"/>
                  </a:ext>
                </a:extLst>
              </a:tr>
            </a:tbl>
          </a:graphicData>
        </a:graphic>
      </p:graphicFrame>
      <p:sp>
        <p:nvSpPr>
          <p:cNvPr id="17" name="Freeform 16">
            <a:extLst>
              <a:ext uri="{FF2B5EF4-FFF2-40B4-BE49-F238E27FC236}">
                <a16:creationId xmlns:a16="http://schemas.microsoft.com/office/drawing/2014/main" id="{CF4134B1-214A-C7F2-69EC-765FC8C3324D}"/>
              </a:ext>
            </a:extLst>
          </p:cNvPr>
          <p:cNvSpPr/>
          <p:nvPr/>
        </p:nvSpPr>
        <p:spPr>
          <a:xfrm>
            <a:off x="564874" y="5464365"/>
            <a:ext cx="244018" cy="278878"/>
          </a:xfrm>
          <a:custGeom>
            <a:avLst/>
            <a:gdLst/>
            <a:ahLst/>
            <a:cxnLst/>
            <a:rect l="l" t="t" r="r" b="b"/>
            <a:pathLst>
              <a:path w="575072" h="657225">
                <a:moveTo>
                  <a:pt x="171110" y="451843"/>
                </a:moveTo>
                <a:lnTo>
                  <a:pt x="403962" y="451843"/>
                </a:lnTo>
                <a:cubicBezTo>
                  <a:pt x="498438" y="451843"/>
                  <a:pt x="575072" y="528476"/>
                  <a:pt x="575072" y="622952"/>
                </a:cubicBezTo>
                <a:cubicBezTo>
                  <a:pt x="575072" y="641950"/>
                  <a:pt x="559797" y="657225"/>
                  <a:pt x="540799" y="657225"/>
                </a:cubicBezTo>
                <a:lnTo>
                  <a:pt x="34222" y="657225"/>
                </a:lnTo>
                <a:cubicBezTo>
                  <a:pt x="15327" y="657225"/>
                  <a:pt x="0" y="641950"/>
                  <a:pt x="0" y="622952"/>
                </a:cubicBezTo>
                <a:cubicBezTo>
                  <a:pt x="0" y="528476"/>
                  <a:pt x="76634" y="451843"/>
                  <a:pt x="171110" y="451843"/>
                </a:cubicBezTo>
                <a:close/>
                <a:moveTo>
                  <a:pt x="287536" y="82153"/>
                </a:moveTo>
                <a:cubicBezTo>
                  <a:pt x="378354" y="82153"/>
                  <a:pt x="451842" y="155642"/>
                  <a:pt x="451842" y="246460"/>
                </a:cubicBezTo>
                <a:lnTo>
                  <a:pt x="451842" y="268153"/>
                </a:lnTo>
                <a:cubicBezTo>
                  <a:pt x="451842" y="301015"/>
                  <a:pt x="424244" y="328613"/>
                  <a:pt x="390227" y="328613"/>
                </a:cubicBezTo>
                <a:lnTo>
                  <a:pt x="379137" y="328549"/>
                </a:lnTo>
                <a:cubicBezTo>
                  <a:pt x="364529" y="303197"/>
                  <a:pt x="337444" y="287536"/>
                  <a:pt x="308074" y="287536"/>
                </a:cubicBezTo>
                <a:lnTo>
                  <a:pt x="266998" y="287536"/>
                </a:lnTo>
                <a:cubicBezTo>
                  <a:pt x="221557" y="287536"/>
                  <a:pt x="184845" y="324249"/>
                  <a:pt x="184845" y="369689"/>
                </a:cubicBezTo>
                <a:cubicBezTo>
                  <a:pt x="184845" y="371358"/>
                  <a:pt x="185101" y="372513"/>
                  <a:pt x="185320" y="374169"/>
                </a:cubicBezTo>
                <a:cubicBezTo>
                  <a:pt x="147773" y="344004"/>
                  <a:pt x="123230" y="298293"/>
                  <a:pt x="123230" y="246460"/>
                </a:cubicBezTo>
                <a:cubicBezTo>
                  <a:pt x="123230" y="155642"/>
                  <a:pt x="196718" y="82153"/>
                  <a:pt x="287536" y="82153"/>
                </a:cubicBezTo>
                <a:close/>
                <a:moveTo>
                  <a:pt x="287536" y="0"/>
                </a:moveTo>
                <a:cubicBezTo>
                  <a:pt x="423435" y="0"/>
                  <a:pt x="533995" y="110522"/>
                  <a:pt x="533995" y="246460"/>
                </a:cubicBezTo>
                <a:lnTo>
                  <a:pt x="533995" y="266998"/>
                </a:lnTo>
                <a:cubicBezTo>
                  <a:pt x="533867" y="346417"/>
                  <a:pt x="469659" y="410606"/>
                  <a:pt x="390227" y="410766"/>
                </a:cubicBezTo>
                <a:lnTo>
                  <a:pt x="266998" y="410766"/>
                </a:lnTo>
                <a:cubicBezTo>
                  <a:pt x="244380" y="410766"/>
                  <a:pt x="225921" y="392307"/>
                  <a:pt x="225921" y="369689"/>
                </a:cubicBezTo>
                <a:cubicBezTo>
                  <a:pt x="225921" y="347072"/>
                  <a:pt x="244380" y="328613"/>
                  <a:pt x="266998" y="328613"/>
                </a:cubicBezTo>
                <a:lnTo>
                  <a:pt x="308074" y="328613"/>
                </a:lnTo>
                <a:cubicBezTo>
                  <a:pt x="330692" y="328613"/>
                  <a:pt x="349151" y="347072"/>
                  <a:pt x="349151" y="369689"/>
                </a:cubicBezTo>
                <a:lnTo>
                  <a:pt x="390227" y="369689"/>
                </a:lnTo>
                <a:cubicBezTo>
                  <a:pt x="446836" y="369689"/>
                  <a:pt x="492919" y="323607"/>
                  <a:pt x="492919" y="266998"/>
                </a:cubicBezTo>
                <a:lnTo>
                  <a:pt x="492919" y="246460"/>
                </a:lnTo>
                <a:cubicBezTo>
                  <a:pt x="492919" y="133178"/>
                  <a:pt x="400817" y="41077"/>
                  <a:pt x="287536" y="41077"/>
                </a:cubicBezTo>
                <a:cubicBezTo>
                  <a:pt x="174255" y="41077"/>
                  <a:pt x="82153" y="133178"/>
                  <a:pt x="82153" y="246460"/>
                </a:cubicBezTo>
                <a:lnTo>
                  <a:pt x="82153" y="266998"/>
                </a:lnTo>
                <a:cubicBezTo>
                  <a:pt x="82153" y="278422"/>
                  <a:pt x="73014" y="287536"/>
                  <a:pt x="61615" y="287536"/>
                </a:cubicBezTo>
                <a:cubicBezTo>
                  <a:pt x="50229" y="287536"/>
                  <a:pt x="41077" y="278422"/>
                  <a:pt x="41077" y="266998"/>
                </a:cubicBezTo>
                <a:lnTo>
                  <a:pt x="41077" y="246460"/>
                </a:lnTo>
                <a:cubicBezTo>
                  <a:pt x="41077" y="110561"/>
                  <a:pt x="151637" y="0"/>
                  <a:pt x="287536" y="0"/>
                </a:cubicBezTo>
                <a:close/>
              </a:path>
            </a:pathLst>
          </a:custGeom>
          <a:solidFill>
            <a:schemeClr val="accent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5012E661-EE1A-158E-C1B5-7D449063A754}"/>
              </a:ext>
            </a:extLst>
          </p:cNvPr>
          <p:cNvSpPr txBox="1"/>
          <p:nvPr/>
        </p:nvSpPr>
        <p:spPr>
          <a:xfrm>
            <a:off x="269341" y="242847"/>
            <a:ext cx="7174446" cy="1105431"/>
          </a:xfrm>
          <a:prstGeom prst="rect">
            <a:avLst/>
          </a:prstGeom>
          <a:noFill/>
        </p:spPr>
        <p:txBody>
          <a:bodyPr wrap="square">
            <a:spAutoFit/>
          </a:bodyPr>
          <a:lstStyle/>
          <a:p>
            <a:pPr>
              <a:lnSpc>
                <a:spcPts val="1200"/>
              </a:lnSpc>
              <a:spcBef>
                <a:spcPts val="100"/>
              </a:spcBef>
              <a:spcAft>
                <a:spcPts val="900"/>
              </a:spcAft>
              <a:defRPr/>
            </a:pPr>
            <a:r>
              <a:rPr lang="en-US" sz="1000" dirty="0">
                <a:solidFill>
                  <a:srgbClr val="6E6E6E"/>
                </a:solidFill>
                <a:latin typeface="Arial" panose="020B0604020202020204" pitchFamily="34" charset="0"/>
                <a:cs typeface="Arial" panose="020B0604020202020204" pitchFamily="34" charset="0"/>
              </a:rPr>
              <a:t>The definition of “hospital” does not include an institution or any part of an institution used as: a hospice unit, including any bed designated as a hospice or swing bed; a convalescent home; a rest or nursing facility; a freestanding surgical center; an extended care facility; a skilled nursing facility; or a facility primarily affording custodial, educational care, or care for the aged; or care or treatment for persons suffering from mental diseases or disorders or drug or alcohol addiction. “Critical care unit” and “rehabilitation facility” are also defined in the certificate. </a:t>
            </a:r>
          </a:p>
          <a:p>
            <a:pPr>
              <a:lnSpc>
                <a:spcPts val="900"/>
              </a:lnSpc>
              <a:spcBef>
                <a:spcPts val="100"/>
              </a:spcBef>
              <a:spcAft>
                <a:spcPts val="900"/>
              </a:spcAft>
              <a:defRPr/>
            </a:pPr>
            <a:r>
              <a:rPr lang="en-US" sz="800" dirty="0">
                <a:solidFill>
                  <a:srgbClr val="6E6E6E"/>
                </a:solidFill>
                <a:latin typeface="Arial" panose="020B0604020202020204" pitchFamily="34" charset="0"/>
                <a:cs typeface="Arial" panose="020B0604020202020204" pitchFamily="34" charset="0"/>
              </a:rPr>
              <a:t>*See the certificate and any riders for a complete description of benefits, exclusions, and limitations. </a:t>
            </a:r>
          </a:p>
        </p:txBody>
      </p:sp>
      <p:pic>
        <p:nvPicPr>
          <p:cNvPr id="6" name="Picture 5">
            <a:extLst>
              <a:ext uri="{FF2B5EF4-FFF2-40B4-BE49-F238E27FC236}">
                <a16:creationId xmlns:a16="http://schemas.microsoft.com/office/drawing/2014/main" id="{D8EA5282-D9E0-8927-DBDC-93A3F840F2F3}"/>
              </a:ext>
            </a:extLst>
          </p:cNvPr>
          <p:cNvPicPr>
            <a:picLocks noChangeAspect="1"/>
          </p:cNvPicPr>
          <p:nvPr/>
        </p:nvPicPr>
        <p:blipFill>
          <a:blip r:embed="rId6"/>
          <a:srcRect/>
          <a:stretch/>
        </p:blipFill>
        <p:spPr>
          <a:xfrm>
            <a:off x="6353755" y="6522699"/>
            <a:ext cx="856092" cy="856092"/>
          </a:xfrm>
          <a:prstGeom prst="rect">
            <a:avLst/>
          </a:prstGeom>
        </p:spPr>
      </p:pic>
    </p:spTree>
    <p:extLst>
      <p:ext uri="{BB962C8B-B14F-4D97-AF65-F5344CB8AC3E}">
        <p14:creationId xmlns:p14="http://schemas.microsoft.com/office/powerpoint/2010/main" val="3425014398"/>
      </p:ext>
    </p:extLst>
  </p:cSld>
  <p:clrMapOvr>
    <a:masterClrMapping/>
  </p:clrMapOvr>
</p:sld>
</file>

<file path=ppt/theme/theme1.xml><?xml version="1.0" encoding="utf-8"?>
<a:theme xmlns:a="http://schemas.openxmlformats.org/drawingml/2006/main" name="Office Theme">
  <a:themeElements>
    <a:clrScheme name="Voyo Color Palet">
      <a:dk1>
        <a:srgbClr val="000000"/>
      </a:dk1>
      <a:lt1>
        <a:srgbClr val="FFFFFF"/>
      </a:lt1>
      <a:dk2>
        <a:srgbClr val="F58000"/>
      </a:dk2>
      <a:lt2>
        <a:srgbClr val="6E6E6E"/>
      </a:lt2>
      <a:accent1>
        <a:srgbClr val="FFC700"/>
      </a:accent1>
      <a:accent2>
        <a:srgbClr val="D75426"/>
      </a:accent2>
      <a:accent3>
        <a:srgbClr val="B73F7C"/>
      </a:accent3>
      <a:accent4>
        <a:srgbClr val="551B57"/>
      </a:accent4>
      <a:accent5>
        <a:srgbClr val="76C5E4"/>
      </a:accent5>
      <a:accent6>
        <a:srgbClr val="145A7B"/>
      </a:accent6>
      <a:hlink>
        <a:srgbClr val="0072BC"/>
      </a:hlink>
      <a:folHlink>
        <a:srgbClr val="95C0A3"/>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Voyo Color Palet">
    <a:dk1>
      <a:srgbClr val="000000"/>
    </a:dk1>
    <a:lt1>
      <a:srgbClr val="FFFFFF"/>
    </a:lt1>
    <a:dk2>
      <a:srgbClr val="F58000"/>
    </a:dk2>
    <a:lt2>
      <a:srgbClr val="6E6E6E"/>
    </a:lt2>
    <a:accent1>
      <a:srgbClr val="FFC700"/>
    </a:accent1>
    <a:accent2>
      <a:srgbClr val="D75426"/>
    </a:accent2>
    <a:accent3>
      <a:srgbClr val="B73F7C"/>
    </a:accent3>
    <a:accent4>
      <a:srgbClr val="551B57"/>
    </a:accent4>
    <a:accent5>
      <a:srgbClr val="76C5E4"/>
    </a:accent5>
    <a:accent6>
      <a:srgbClr val="145A7B"/>
    </a:accent6>
    <a:hlink>
      <a:srgbClr val="0072BC"/>
    </a:hlink>
    <a:folHlink>
      <a:srgbClr val="95C0A3"/>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10.xml.rels><?xml version="1.0" encoding="UTF-8" standalone="yes"?>
<Relationships xmlns="http://schemas.openxmlformats.org/package/2006/relationships"><Relationship Id="rId1" Type="http://schemas.openxmlformats.org/officeDocument/2006/relationships/customXmlProps" Target="itemProps10.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_rels/item8.xml.rels><?xml version="1.0" encoding="UTF-8" standalone="yes"?>
<Relationships xmlns="http://schemas.openxmlformats.org/package/2006/relationships"><Relationship Id="rId1" Type="http://schemas.openxmlformats.org/officeDocument/2006/relationships/customXmlProps" Target="itemProps8.xml"/></Relationships>
</file>

<file path=customXml/_rels/item9.xml.rels><?xml version="1.0" encoding="UTF-8" standalone="yes"?>
<Relationships xmlns="http://schemas.openxmlformats.org/package/2006/relationships"><Relationship Id="rId1" Type="http://schemas.openxmlformats.org/officeDocument/2006/relationships/customXmlProps" Target="itemProps9.xml"/></Relationships>
</file>

<file path=customXml/item1.xml><?xml version="1.0" encoding="utf-8"?>
<VariableListDefinition name="System" displayName="System" id="66a34fb7-e7e2-4775-8ec8-940179c9a4d1" isdomainofvalue="False" dataSourceId="af16fa1f-65b8-42ef-8f50-e141314720da"/>
</file>

<file path=customXml/item10.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A7A8141ACC5F4D93687B2288F67BB6" ma:contentTypeVersion="3" ma:contentTypeDescription="Create a new document." ma:contentTypeScope="" ma:versionID="d93ab40659bcfee71fe67215db052242">
  <xsd:schema xmlns:xsd="http://www.w3.org/2001/XMLSchema" xmlns:xs="http://www.w3.org/2001/XMLSchema" xmlns:p="http://schemas.microsoft.com/office/2006/metadata/properties" xmlns:ns2="a4797a97-f8a6-43e4-b81a-8fc5d0ad733c" targetNamespace="http://schemas.microsoft.com/office/2006/metadata/properties" ma:root="true" ma:fieldsID="13009e2ff14f15c04cbfdc27893de98e" ns2:_="">
    <xsd:import namespace="a4797a97-f8a6-43e4-b81a-8fc5d0ad733c"/>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797a97-f8a6-43e4-b81a-8fc5d0ad733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VariableListDefinition name="Computed" displayName="Computed" id="c1329e49-32f7-489a-8224-71d7091449f0" isdomainofvalue="False" dataSourceId="703a3187-7daa-4d7d-a623-73f143edd02c"/>
</file>

<file path=customXml/item5.xml><?xml version="1.0" encoding="utf-8"?>
<VariableList UniqueId="66a34fb7-e7e2-4775-8ec8-940179c9a4d1" Name="System" ContentType="XML" MajorVersion="0" MinorVersion="1" isLocalCopy="False" IsBaseObject="False" DataSourceId="af16fa1f-65b8-42ef-8f50-e141314720da" DataSourceMajorVersion="0" DataSourceMinorVersion="1"/>
</file>

<file path=customXml/item6.xml><?xml version="1.0" encoding="utf-8"?>
<VariableListDefinition name="AD_HOC" displayName="AD_HOC" id="da44d518-4c09-4c72-83d8-5edd6067fa6d" isdomainofvalue="False" dataSourceId="c6b8e665-dd1e-4864-8d64-b61c6f851d8a"/>
</file>

<file path=customXml/item7.xml><?xml version="1.0" encoding="utf-8"?>
<VariableList UniqueId="da44d518-4c09-4c72-83d8-5edd6067fa6d" Name="AD_HOC" ContentType="XML" MajorVersion="0" MinorVersion="1" isLocalCopy="False" IsBaseObject="False" DataSourceId="c6b8e665-dd1e-4864-8d64-b61c6f851d8a" DataSourceMajorVersion="0" DataSourceMinorVersion="1"/>
</file>

<file path=customXml/item8.xml><?xml version="1.0" encoding="utf-8"?>
<AllExternalAdhocVariableMappings/>
</file>

<file path=customXml/item9.xml><?xml version="1.0" encoding="utf-8"?>
<VariableList UniqueId="c1329e49-32f7-489a-8224-71d7091449f0" Name="Computed" ContentType="XML" MajorVersion="0" MinorVersion="1" isLocalCopy="False" IsBaseObject="False" DataSourceId="703a3187-7daa-4d7d-a623-73f143edd02c" DataSourceMajorVersion="0" DataSourceMinorVersion="1"/>
</file>

<file path=customXml/itemProps1.xml><?xml version="1.0" encoding="utf-8"?>
<ds:datastoreItem xmlns:ds="http://schemas.openxmlformats.org/officeDocument/2006/customXml" ds:itemID="{1C2B7476-3CF0-4F1D-A9ED-E586E26ED241}">
  <ds:schemaRefs/>
</ds:datastoreItem>
</file>

<file path=customXml/itemProps10.xml><?xml version="1.0" encoding="utf-8"?>
<ds:datastoreItem xmlns:ds="http://schemas.openxmlformats.org/officeDocument/2006/customXml" ds:itemID="{481623B6-D649-4AEF-B1AD-00773D9732B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770FD6DC-D477-4840-9BA0-4EBD69D24019}">
  <ds:schemaRefs>
    <ds:schemaRef ds:uri="a4797a97-f8a6-43e4-b81a-8fc5d0ad73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7A53FF7B-0680-4A77-A26E-5ADC16755D73}">
  <ds:schemaRefs>
    <ds:schemaRef ds:uri="http://schemas.microsoft.com/sharepoint/v3/contenttype/forms"/>
  </ds:schemaRefs>
</ds:datastoreItem>
</file>

<file path=customXml/itemProps4.xml><?xml version="1.0" encoding="utf-8"?>
<ds:datastoreItem xmlns:ds="http://schemas.openxmlformats.org/officeDocument/2006/customXml" ds:itemID="{0BC810AA-933F-43EC-82A4-D25353E0EC9B}">
  <ds:schemaRefs/>
</ds:datastoreItem>
</file>

<file path=customXml/itemProps5.xml><?xml version="1.0" encoding="utf-8"?>
<ds:datastoreItem xmlns:ds="http://schemas.openxmlformats.org/officeDocument/2006/customXml" ds:itemID="{0767A9D1-911B-422E-AEEC-52B22C03E943}">
  <ds:schemaRefs/>
</ds:datastoreItem>
</file>

<file path=customXml/itemProps6.xml><?xml version="1.0" encoding="utf-8"?>
<ds:datastoreItem xmlns:ds="http://schemas.openxmlformats.org/officeDocument/2006/customXml" ds:itemID="{444E7A42-234D-47BA-BEF8-64C954A152D8}">
  <ds:schemaRefs/>
</ds:datastoreItem>
</file>

<file path=customXml/itemProps7.xml><?xml version="1.0" encoding="utf-8"?>
<ds:datastoreItem xmlns:ds="http://schemas.openxmlformats.org/officeDocument/2006/customXml" ds:itemID="{B509A74B-7F88-4196-B00C-D500A9124C29}">
  <ds:schemaRefs/>
</ds:datastoreItem>
</file>

<file path=customXml/itemProps8.xml><?xml version="1.0" encoding="utf-8"?>
<ds:datastoreItem xmlns:ds="http://schemas.openxmlformats.org/officeDocument/2006/customXml" ds:itemID="{633B3F7C-2F29-4864-8C94-048E1CCB1084}">
  <ds:schemaRefs/>
</ds:datastoreItem>
</file>

<file path=customXml/itemProps9.xml><?xml version="1.0" encoding="utf-8"?>
<ds:datastoreItem xmlns:ds="http://schemas.openxmlformats.org/officeDocument/2006/customXml" ds:itemID="{33974B68-0243-48E1-9731-EC8E4A868BCE}">
  <ds:schemaRefs/>
</ds:datastoreItem>
</file>

<file path=docProps/app.xml><?xml version="1.0" encoding="utf-8"?>
<Properties xmlns="http://schemas.openxmlformats.org/officeDocument/2006/extended-properties" xmlns:vt="http://schemas.openxmlformats.org/officeDocument/2006/docPropsVTypes">
  <Template/>
  <TotalTime>4009</TotalTime>
  <Words>1813</Words>
  <Application>Microsoft Office PowerPoint</Application>
  <PresentationFormat>Custom</PresentationFormat>
  <Paragraphs>140</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3208457_0324: New Hospital 2 Explore Your Benefits_V5</dc:title>
  <dc:creator>Espinoza,G. (Gabriela)</dc:creator>
  <cp:lastModifiedBy>Sinkfield,J. (Jae)</cp:lastModifiedBy>
  <cp:revision>744</cp:revision>
  <cp:lastPrinted>2023-12-08T17:29:03Z</cp:lastPrinted>
  <dcterms:created xsi:type="dcterms:W3CDTF">2023-10-24T20:20:52Z</dcterms:created>
  <dcterms:modified xsi:type="dcterms:W3CDTF">2024-09-18T17:44:47Z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01402931-ee1f-401a-a3a4-d813c808f41c_Enabled">
    <vt:lpwstr>true</vt:lpwstr>
  </property>
  <property fmtid="{D5CDD505-2E9C-101B-9397-08002B2CF9AE}" pid="3" name="MSIP_Label_01402931-ee1f-401a-a3a4-d813c808f41c_SetDate">
    <vt:lpwstr>2023-10-24T21:56:22Z</vt:lpwstr>
  </property>
  <property fmtid="{D5CDD505-2E9C-101B-9397-08002B2CF9AE}" pid="4" name="MSIP_Label_01402931-ee1f-401a-a3a4-d813c808f41c_Method">
    <vt:lpwstr>Privileged</vt:lpwstr>
  </property>
  <property fmtid="{D5CDD505-2E9C-101B-9397-08002B2CF9AE}" pid="5" name="MSIP_Label_01402931-ee1f-401a-a3a4-d813c808f41c_Name">
    <vt:lpwstr>Restricted - Business Information</vt:lpwstr>
  </property>
  <property fmtid="{D5CDD505-2E9C-101B-9397-08002B2CF9AE}" pid="6" name="MSIP_Label_01402931-ee1f-401a-a3a4-d813c808f41c_SiteId">
    <vt:lpwstr>e3054106-a46a-4dc0-b86d-2ba84a24cdc4</vt:lpwstr>
  </property>
  <property fmtid="{D5CDD505-2E9C-101B-9397-08002B2CF9AE}" pid="7" name="MSIP_Label_01402931-ee1f-401a-a3a4-d813c808f41c_ActionId">
    <vt:lpwstr>893a8aa0-51ae-4525-8148-c83f83338553</vt:lpwstr>
  </property>
  <property fmtid="{D5CDD505-2E9C-101B-9397-08002B2CF9AE}" pid="8" name="MSIP_Label_01402931-ee1f-401a-a3a4-d813c808f41c_ContentBits">
    <vt:lpwstr>0</vt:lpwstr>
  </property>
  <property fmtid="{D5CDD505-2E9C-101B-9397-08002B2CF9AE}" pid="9" name="ContentTypeId">
    <vt:lpwstr>0x010100D9A7A8141ACC5F4D93687B2288F67BB6</vt:lpwstr>
  </property>
</Properties>
</file>