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9"/>
  </p:notesMasterIdLst>
  <p:sldIdLst>
    <p:sldId id="267" r:id="rId2"/>
    <p:sldId id="367" r:id="rId3"/>
    <p:sldId id="378" r:id="rId4"/>
    <p:sldId id="379" r:id="rId5"/>
    <p:sldId id="375" r:id="rId6"/>
    <p:sldId id="374" r:id="rId7"/>
    <p:sldId id="377"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B68C77-1085-62D5-2E92-C12A5F7F3C80}" v="2" dt="2026-01-28T14:00:21.258"/>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9" autoAdjust="0"/>
    <p:restoredTop sz="92105" autoAdjust="0"/>
  </p:normalViewPr>
  <p:slideViewPr>
    <p:cSldViewPr snapToGrid="0">
      <p:cViewPr varScale="1">
        <p:scale>
          <a:sx n="68" d="100"/>
          <a:sy n="68" d="100"/>
        </p:scale>
        <p:origin x="1253" y="27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06CF54-564F-485A-9A36-EC25C8B8774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18F0B6B-5EEB-41D6-A94E-4C96748B8B0F}">
      <dgm:prSet custT="1"/>
      <dgm:spPr/>
      <dgm:t>
        <a:bodyPr/>
        <a:lstStyle/>
        <a:p>
          <a:pPr>
            <a:lnSpc>
              <a:spcPct val="100000"/>
            </a:lnSpc>
          </a:pPr>
          <a:r>
            <a:rPr lang="en-US" sz="1400" dirty="0"/>
            <a:t>The Mass General Trauma Center treats patients with the most critical injuries and is a major referral center in New England for patients of all ages. We offer exceptional 24-hours-a-day on-site trauma specialists, and our state-of-the-art facility is fully equipped to handle any medical or surgical emergency. Each year, we have more than 2,500 trauma admissions—the highest in Massachusetts.</a:t>
          </a:r>
        </a:p>
      </dgm:t>
    </dgm:pt>
    <dgm:pt modelId="{E046835D-8B26-4F21-82EB-8BFD259F6E60}" type="parTrans" cxnId="{118E8CDB-0111-4289-A983-506054D1D55B}">
      <dgm:prSet/>
      <dgm:spPr/>
      <dgm:t>
        <a:bodyPr/>
        <a:lstStyle/>
        <a:p>
          <a:endParaRPr lang="en-US"/>
        </a:p>
      </dgm:t>
    </dgm:pt>
    <dgm:pt modelId="{19F50488-0B9F-497F-8468-ADCFA5D1A60E}" type="sibTrans" cxnId="{118E8CDB-0111-4289-A983-506054D1D55B}">
      <dgm:prSet/>
      <dgm:spPr/>
      <dgm:t>
        <a:bodyPr/>
        <a:lstStyle/>
        <a:p>
          <a:endParaRPr lang="en-US"/>
        </a:p>
      </dgm:t>
    </dgm:pt>
    <dgm:pt modelId="{F1C565F4-218A-4904-AFD9-9717A9C3B55D}">
      <dgm:prSet/>
      <dgm:spPr/>
      <dgm:t>
        <a:bodyPr/>
        <a:lstStyle/>
        <a:p>
          <a:pPr>
            <a:lnSpc>
              <a:spcPct val="100000"/>
            </a:lnSpc>
          </a:pPr>
          <a:r>
            <a:rPr lang="en-US"/>
            <a:t>The Mass General Trauma Center is verified as a Level 1 Adult Trauma Center and Level 1 Pediatric Trauma Center by the American College of Surgeons. The Sumner Redstone Burn Center at Mass General, which coordinates seamlessly with the Trauma Center, is one of the few American Burn Association-verified burn centres in New England.</a:t>
          </a:r>
        </a:p>
      </dgm:t>
    </dgm:pt>
    <dgm:pt modelId="{1D6EAD0C-65BF-4E95-9D79-1439315E74F1}" type="parTrans" cxnId="{A8D2C77F-962D-4E19-AD7F-082D666FBD7F}">
      <dgm:prSet/>
      <dgm:spPr/>
      <dgm:t>
        <a:bodyPr/>
        <a:lstStyle/>
        <a:p>
          <a:endParaRPr lang="en-US"/>
        </a:p>
      </dgm:t>
    </dgm:pt>
    <dgm:pt modelId="{C26C3AA6-EA1D-4465-868D-AEB43D051B1A}" type="sibTrans" cxnId="{A8D2C77F-962D-4E19-AD7F-082D666FBD7F}">
      <dgm:prSet/>
      <dgm:spPr/>
      <dgm:t>
        <a:bodyPr/>
        <a:lstStyle/>
        <a:p>
          <a:endParaRPr lang="en-US"/>
        </a:p>
      </dgm:t>
    </dgm:pt>
    <dgm:pt modelId="{8AC58E96-E1C9-41E2-8C62-EC54D82F876E}" type="pres">
      <dgm:prSet presAssocID="{0F06CF54-564F-485A-9A36-EC25C8B8774C}" presName="root" presStyleCnt="0">
        <dgm:presLayoutVars>
          <dgm:dir/>
          <dgm:resizeHandles val="exact"/>
        </dgm:presLayoutVars>
      </dgm:prSet>
      <dgm:spPr/>
    </dgm:pt>
    <dgm:pt modelId="{A16A1C06-65C4-4CD4-98D4-8011997970CD}" type="pres">
      <dgm:prSet presAssocID="{C18F0B6B-5EEB-41D6-A94E-4C96748B8B0F}" presName="compNode" presStyleCnt="0"/>
      <dgm:spPr/>
    </dgm:pt>
    <dgm:pt modelId="{5D342010-2A48-4434-98CC-443B07C44EF9}" type="pres">
      <dgm:prSet presAssocID="{C18F0B6B-5EEB-41D6-A94E-4C96748B8B0F}" presName="bgRect" presStyleLbl="bgShp" presStyleIdx="0" presStyleCnt="2"/>
      <dgm:spPr/>
    </dgm:pt>
    <dgm:pt modelId="{64233F92-7252-49C8-9710-E4391BD6DB55}" type="pres">
      <dgm:prSet presAssocID="{C18F0B6B-5EEB-41D6-A94E-4C96748B8B0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mbulance"/>
        </a:ext>
      </dgm:extLst>
    </dgm:pt>
    <dgm:pt modelId="{5DBD3193-25DC-4C86-A250-5698FB176CDC}" type="pres">
      <dgm:prSet presAssocID="{C18F0B6B-5EEB-41D6-A94E-4C96748B8B0F}" presName="spaceRect" presStyleCnt="0"/>
      <dgm:spPr/>
    </dgm:pt>
    <dgm:pt modelId="{EA35ADB5-8C43-4BA9-AADA-074450F2EE70}" type="pres">
      <dgm:prSet presAssocID="{C18F0B6B-5EEB-41D6-A94E-4C96748B8B0F}" presName="parTx" presStyleLbl="revTx" presStyleIdx="0" presStyleCnt="2">
        <dgm:presLayoutVars>
          <dgm:chMax val="0"/>
          <dgm:chPref val="0"/>
        </dgm:presLayoutVars>
      </dgm:prSet>
      <dgm:spPr/>
    </dgm:pt>
    <dgm:pt modelId="{B41E367C-C787-45EA-AA38-FB6A0C3BF2A9}" type="pres">
      <dgm:prSet presAssocID="{19F50488-0B9F-497F-8468-ADCFA5D1A60E}" presName="sibTrans" presStyleCnt="0"/>
      <dgm:spPr/>
    </dgm:pt>
    <dgm:pt modelId="{B5F63EE7-78FF-4976-B04A-4791CC8BE418}" type="pres">
      <dgm:prSet presAssocID="{F1C565F4-218A-4904-AFD9-9717A9C3B55D}" presName="compNode" presStyleCnt="0"/>
      <dgm:spPr/>
    </dgm:pt>
    <dgm:pt modelId="{7CC777D1-3E7D-4FB9-B43C-982F0D60EE3A}" type="pres">
      <dgm:prSet presAssocID="{F1C565F4-218A-4904-AFD9-9717A9C3B55D}" presName="bgRect" presStyleLbl="bgShp" presStyleIdx="1" presStyleCnt="2"/>
      <dgm:spPr/>
    </dgm:pt>
    <dgm:pt modelId="{6DCF6648-A184-4DF3-81F4-846CF68A077C}" type="pres">
      <dgm:prSet presAssocID="{F1C565F4-218A-4904-AFD9-9717A9C3B55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tor"/>
        </a:ext>
      </dgm:extLst>
    </dgm:pt>
    <dgm:pt modelId="{6A958BA8-118D-49CA-8112-C991922584B8}" type="pres">
      <dgm:prSet presAssocID="{F1C565F4-218A-4904-AFD9-9717A9C3B55D}" presName="spaceRect" presStyleCnt="0"/>
      <dgm:spPr/>
    </dgm:pt>
    <dgm:pt modelId="{350624A0-1A74-45F7-A15C-197A8A705034}" type="pres">
      <dgm:prSet presAssocID="{F1C565F4-218A-4904-AFD9-9717A9C3B55D}" presName="parTx" presStyleLbl="revTx" presStyleIdx="1" presStyleCnt="2">
        <dgm:presLayoutVars>
          <dgm:chMax val="0"/>
          <dgm:chPref val="0"/>
        </dgm:presLayoutVars>
      </dgm:prSet>
      <dgm:spPr/>
    </dgm:pt>
  </dgm:ptLst>
  <dgm:cxnLst>
    <dgm:cxn modelId="{FEA30637-B5A8-4C33-B5AB-7D45FC13D536}" type="presOf" srcId="{0F06CF54-564F-485A-9A36-EC25C8B8774C}" destId="{8AC58E96-E1C9-41E2-8C62-EC54D82F876E}" srcOrd="0" destOrd="0" presId="urn:microsoft.com/office/officeart/2018/2/layout/IconVerticalSolidList"/>
    <dgm:cxn modelId="{542D0760-988B-4A89-987A-0556EAE9815C}" type="presOf" srcId="{C18F0B6B-5EEB-41D6-A94E-4C96748B8B0F}" destId="{EA35ADB5-8C43-4BA9-AADA-074450F2EE70}" srcOrd="0" destOrd="0" presId="urn:microsoft.com/office/officeart/2018/2/layout/IconVerticalSolidList"/>
    <dgm:cxn modelId="{52A0CA58-F95E-470B-BC2E-E66FD83B22D2}" type="presOf" srcId="{F1C565F4-218A-4904-AFD9-9717A9C3B55D}" destId="{350624A0-1A74-45F7-A15C-197A8A705034}" srcOrd="0" destOrd="0" presId="urn:microsoft.com/office/officeart/2018/2/layout/IconVerticalSolidList"/>
    <dgm:cxn modelId="{A8D2C77F-962D-4E19-AD7F-082D666FBD7F}" srcId="{0F06CF54-564F-485A-9A36-EC25C8B8774C}" destId="{F1C565F4-218A-4904-AFD9-9717A9C3B55D}" srcOrd="1" destOrd="0" parTransId="{1D6EAD0C-65BF-4E95-9D79-1439315E74F1}" sibTransId="{C26C3AA6-EA1D-4465-868D-AEB43D051B1A}"/>
    <dgm:cxn modelId="{118E8CDB-0111-4289-A983-506054D1D55B}" srcId="{0F06CF54-564F-485A-9A36-EC25C8B8774C}" destId="{C18F0B6B-5EEB-41D6-A94E-4C96748B8B0F}" srcOrd="0" destOrd="0" parTransId="{E046835D-8B26-4F21-82EB-8BFD259F6E60}" sibTransId="{19F50488-0B9F-497F-8468-ADCFA5D1A60E}"/>
    <dgm:cxn modelId="{149F7BAC-9025-42AE-966A-3D0DB6B0E843}" type="presParOf" srcId="{8AC58E96-E1C9-41E2-8C62-EC54D82F876E}" destId="{A16A1C06-65C4-4CD4-98D4-8011997970CD}" srcOrd="0" destOrd="0" presId="urn:microsoft.com/office/officeart/2018/2/layout/IconVerticalSolidList"/>
    <dgm:cxn modelId="{2AAEF4F5-C901-4639-B15B-045CA1192D5B}" type="presParOf" srcId="{A16A1C06-65C4-4CD4-98D4-8011997970CD}" destId="{5D342010-2A48-4434-98CC-443B07C44EF9}" srcOrd="0" destOrd="0" presId="urn:microsoft.com/office/officeart/2018/2/layout/IconVerticalSolidList"/>
    <dgm:cxn modelId="{4F658777-BCF8-4EEB-810B-F4AB633F7787}" type="presParOf" srcId="{A16A1C06-65C4-4CD4-98D4-8011997970CD}" destId="{64233F92-7252-49C8-9710-E4391BD6DB55}" srcOrd="1" destOrd="0" presId="urn:microsoft.com/office/officeart/2018/2/layout/IconVerticalSolidList"/>
    <dgm:cxn modelId="{E9985A6E-5387-448D-927C-AAA76A3E609F}" type="presParOf" srcId="{A16A1C06-65C4-4CD4-98D4-8011997970CD}" destId="{5DBD3193-25DC-4C86-A250-5698FB176CDC}" srcOrd="2" destOrd="0" presId="urn:microsoft.com/office/officeart/2018/2/layout/IconVerticalSolidList"/>
    <dgm:cxn modelId="{43C900E7-90AA-42E0-8EDB-5F246088C079}" type="presParOf" srcId="{A16A1C06-65C4-4CD4-98D4-8011997970CD}" destId="{EA35ADB5-8C43-4BA9-AADA-074450F2EE70}" srcOrd="3" destOrd="0" presId="urn:microsoft.com/office/officeart/2018/2/layout/IconVerticalSolidList"/>
    <dgm:cxn modelId="{D76E140C-AC3F-4610-A7FB-4A72190480CB}" type="presParOf" srcId="{8AC58E96-E1C9-41E2-8C62-EC54D82F876E}" destId="{B41E367C-C787-45EA-AA38-FB6A0C3BF2A9}" srcOrd="1" destOrd="0" presId="urn:microsoft.com/office/officeart/2018/2/layout/IconVerticalSolidList"/>
    <dgm:cxn modelId="{272AD806-F3EA-4424-AC1E-CBAAA0354BD1}" type="presParOf" srcId="{8AC58E96-E1C9-41E2-8C62-EC54D82F876E}" destId="{B5F63EE7-78FF-4976-B04A-4791CC8BE418}" srcOrd="2" destOrd="0" presId="urn:microsoft.com/office/officeart/2018/2/layout/IconVerticalSolidList"/>
    <dgm:cxn modelId="{810276AE-D0B4-45B8-981A-383387796A43}" type="presParOf" srcId="{B5F63EE7-78FF-4976-B04A-4791CC8BE418}" destId="{7CC777D1-3E7D-4FB9-B43C-982F0D60EE3A}" srcOrd="0" destOrd="0" presId="urn:microsoft.com/office/officeart/2018/2/layout/IconVerticalSolidList"/>
    <dgm:cxn modelId="{126183A5-1845-4831-841C-13D717AA7B12}" type="presParOf" srcId="{B5F63EE7-78FF-4976-B04A-4791CC8BE418}" destId="{6DCF6648-A184-4DF3-81F4-846CF68A077C}" srcOrd="1" destOrd="0" presId="urn:microsoft.com/office/officeart/2018/2/layout/IconVerticalSolidList"/>
    <dgm:cxn modelId="{48D578E9-FEFA-41C3-AE47-3D7D0DFA9FD1}" type="presParOf" srcId="{B5F63EE7-78FF-4976-B04A-4791CC8BE418}" destId="{6A958BA8-118D-49CA-8112-C991922584B8}" srcOrd="2" destOrd="0" presId="urn:microsoft.com/office/officeart/2018/2/layout/IconVerticalSolidList"/>
    <dgm:cxn modelId="{F660E33F-0E5C-41DA-AB4C-F15A758B016C}" type="presParOf" srcId="{B5F63EE7-78FF-4976-B04A-4791CC8BE418}" destId="{350624A0-1A74-45F7-A15C-197A8A70503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42010-2A48-4434-98CC-443B07C44EF9}">
      <dsp:nvSpPr>
        <dsp:cNvPr id="0" name=""/>
        <dsp:cNvSpPr/>
      </dsp:nvSpPr>
      <dsp:spPr>
        <a:xfrm>
          <a:off x="0" y="448"/>
          <a:ext cx="4991629" cy="514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233F92-7252-49C8-9710-E4391BD6DB55}">
      <dsp:nvSpPr>
        <dsp:cNvPr id="0" name=""/>
        <dsp:cNvSpPr/>
      </dsp:nvSpPr>
      <dsp:spPr>
        <a:xfrm>
          <a:off x="15575" y="12033"/>
          <a:ext cx="28318" cy="283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35ADB5-8C43-4BA9-AADA-074450F2EE70}">
      <dsp:nvSpPr>
        <dsp:cNvPr id="0" name=""/>
        <dsp:cNvSpPr/>
      </dsp:nvSpPr>
      <dsp:spPr>
        <a:xfrm>
          <a:off x="59468" y="448"/>
          <a:ext cx="4707096" cy="1750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270" tIns="185270" rIns="185270" bIns="185270" numCol="1" spcCol="1270" anchor="ctr" anchorCtr="0">
          <a:noAutofit/>
        </a:bodyPr>
        <a:lstStyle/>
        <a:p>
          <a:pPr marL="0" lvl="0" indent="0" algn="l" defTabSz="622300">
            <a:lnSpc>
              <a:spcPct val="100000"/>
            </a:lnSpc>
            <a:spcBef>
              <a:spcPct val="0"/>
            </a:spcBef>
            <a:spcAft>
              <a:spcPct val="35000"/>
            </a:spcAft>
            <a:buNone/>
          </a:pPr>
          <a:r>
            <a:rPr lang="en-US" sz="1400" kern="1200" dirty="0"/>
            <a:t>The Mass General Trauma Center treats patients with the most critical injuries and is a major referral center in New England for patients of all ages. We offer exceptional 24-hours-a-day on-site trauma specialists, and our state-of-the-art facility is fully equipped to handle any medical or surgical emergency. Each year, we have more than 2,500 trauma admissions—the highest in Massachusetts.</a:t>
          </a:r>
        </a:p>
      </dsp:txBody>
      <dsp:txXfrm>
        <a:off x="59468" y="448"/>
        <a:ext cx="4707096" cy="1750583"/>
      </dsp:txXfrm>
    </dsp:sp>
    <dsp:sp modelId="{7CC777D1-3E7D-4FB9-B43C-982F0D60EE3A}">
      <dsp:nvSpPr>
        <dsp:cNvPr id="0" name=""/>
        <dsp:cNvSpPr/>
      </dsp:nvSpPr>
      <dsp:spPr>
        <a:xfrm>
          <a:off x="0" y="1926090"/>
          <a:ext cx="4991629" cy="5148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CF6648-A184-4DF3-81F4-846CF68A077C}">
      <dsp:nvSpPr>
        <dsp:cNvPr id="0" name=""/>
        <dsp:cNvSpPr/>
      </dsp:nvSpPr>
      <dsp:spPr>
        <a:xfrm>
          <a:off x="15575" y="1937675"/>
          <a:ext cx="28318" cy="283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0624A0-1A74-45F7-A15C-197A8A705034}">
      <dsp:nvSpPr>
        <dsp:cNvPr id="0" name=""/>
        <dsp:cNvSpPr/>
      </dsp:nvSpPr>
      <dsp:spPr>
        <a:xfrm>
          <a:off x="59468" y="1926090"/>
          <a:ext cx="4707096" cy="1750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270" tIns="185270" rIns="185270" bIns="185270" numCol="1" spcCol="1270" anchor="ctr" anchorCtr="0">
          <a:noAutofit/>
        </a:bodyPr>
        <a:lstStyle/>
        <a:p>
          <a:pPr marL="0" lvl="0" indent="0" algn="l" defTabSz="622300">
            <a:lnSpc>
              <a:spcPct val="100000"/>
            </a:lnSpc>
            <a:spcBef>
              <a:spcPct val="0"/>
            </a:spcBef>
            <a:spcAft>
              <a:spcPct val="35000"/>
            </a:spcAft>
            <a:buNone/>
          </a:pPr>
          <a:r>
            <a:rPr lang="en-US" sz="1400" kern="1200"/>
            <a:t>The Mass General Trauma Center is verified as a Level 1 Adult Trauma Center and Level 1 Pediatric Trauma Center by the American College of Surgeons. The Sumner Redstone Burn Center at Mass General, which coordinates seamlessly with the Trauma Center, is one of the few American Burn Association-verified burn centres in New England.</a:t>
          </a:r>
        </a:p>
      </dsp:txBody>
      <dsp:txXfrm>
        <a:off x="59468" y="1926090"/>
        <a:ext cx="4707096" cy="175058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F211BB-B177-4AE2-9902-385B68D91A0D}" type="datetimeFigureOut">
              <a:rPr lang="fi-FI" smtClean="0"/>
              <a:t>28.1.2026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518396-2151-4056-8005-5ACD7DE520FD}" type="slidenum">
              <a:rPr lang="fi-FI" smtClean="0"/>
              <a:t>‹#›</a:t>
            </a:fld>
            <a:endParaRPr lang="fi-FI"/>
          </a:p>
        </p:txBody>
      </p:sp>
    </p:spTree>
    <p:extLst>
      <p:ext uri="{BB962C8B-B14F-4D97-AF65-F5344CB8AC3E}">
        <p14:creationId xmlns:p14="http://schemas.microsoft.com/office/powerpoint/2010/main" val="406688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C5518396-2151-4056-8005-5ACD7DE520FD}" type="slidenum">
              <a:rPr lang="fi-FI" smtClean="0"/>
              <a:t>1</a:t>
            </a:fld>
            <a:endParaRPr lang="fi-FI"/>
          </a:p>
        </p:txBody>
      </p:sp>
    </p:spTree>
    <p:extLst>
      <p:ext uri="{BB962C8B-B14F-4D97-AF65-F5344CB8AC3E}">
        <p14:creationId xmlns:p14="http://schemas.microsoft.com/office/powerpoint/2010/main" val="461542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err="1"/>
              <a:t>Very</a:t>
            </a:r>
            <a:r>
              <a:rPr lang="fi-FI" dirty="0"/>
              <a:t> </a:t>
            </a:r>
            <a:r>
              <a:rPr lang="fi-FI" dirty="0" err="1"/>
              <a:t>centralised</a:t>
            </a:r>
            <a:r>
              <a:rPr lang="fi-FI" dirty="0"/>
              <a:t> </a:t>
            </a:r>
            <a:r>
              <a:rPr lang="fi-FI" dirty="0" err="1"/>
              <a:t>system</a:t>
            </a:r>
            <a:endParaRPr lang="fi-FI" dirty="0"/>
          </a:p>
        </p:txBody>
      </p:sp>
      <p:sp>
        <p:nvSpPr>
          <p:cNvPr id="4" name="Dian numeron paikkamerkki 3"/>
          <p:cNvSpPr>
            <a:spLocks noGrp="1"/>
          </p:cNvSpPr>
          <p:nvPr>
            <p:ph type="sldNum" sz="quarter" idx="5"/>
          </p:nvPr>
        </p:nvSpPr>
        <p:spPr/>
        <p:txBody>
          <a:bodyPr/>
          <a:lstStyle/>
          <a:p>
            <a:fld id="{C5518396-2151-4056-8005-5ACD7DE520FD}" type="slidenum">
              <a:rPr lang="fi-FI" smtClean="0"/>
              <a:t>2</a:t>
            </a:fld>
            <a:endParaRPr lang="fi-FI"/>
          </a:p>
        </p:txBody>
      </p:sp>
    </p:spTree>
    <p:extLst>
      <p:ext uri="{BB962C8B-B14F-4D97-AF65-F5344CB8AC3E}">
        <p14:creationId xmlns:p14="http://schemas.microsoft.com/office/powerpoint/2010/main" val="791841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Heavy </a:t>
            </a:r>
            <a:r>
              <a:rPr lang="fi-FI" dirty="0" err="1"/>
              <a:t>duty</a:t>
            </a:r>
            <a:r>
              <a:rPr lang="fi-FI" dirty="0"/>
              <a:t> in Meilahti. A </a:t>
            </a:r>
            <a:r>
              <a:rPr lang="fi-FI" dirty="0" err="1"/>
              <a:t>bit</a:t>
            </a:r>
            <a:r>
              <a:rPr lang="fi-FI" dirty="0"/>
              <a:t> </a:t>
            </a:r>
            <a:r>
              <a:rPr lang="fi-FI" dirty="0" err="1"/>
              <a:t>lighter</a:t>
            </a:r>
            <a:r>
              <a:rPr lang="fi-FI" dirty="0"/>
              <a:t>, </a:t>
            </a:r>
            <a:r>
              <a:rPr lang="fi-FI" dirty="0" err="1"/>
              <a:t>minimally</a:t>
            </a:r>
            <a:r>
              <a:rPr lang="fi-FI" dirty="0"/>
              <a:t> </a:t>
            </a:r>
            <a:r>
              <a:rPr lang="fi-FI" dirty="0" err="1"/>
              <a:t>invasive</a:t>
            </a:r>
            <a:r>
              <a:rPr lang="fi-FI" dirty="0"/>
              <a:t>, </a:t>
            </a:r>
            <a:r>
              <a:rPr lang="fi-FI" dirty="0" err="1"/>
              <a:t>day</a:t>
            </a:r>
            <a:r>
              <a:rPr lang="fi-FI" dirty="0"/>
              <a:t> </a:t>
            </a:r>
            <a:r>
              <a:rPr lang="fi-FI" dirty="0" err="1"/>
              <a:t>surgery</a:t>
            </a:r>
            <a:r>
              <a:rPr lang="fi-FI" dirty="0"/>
              <a:t> in Jorvi.</a:t>
            </a:r>
          </a:p>
        </p:txBody>
      </p:sp>
      <p:sp>
        <p:nvSpPr>
          <p:cNvPr id="4" name="Dian numeron paikkamerkki 3"/>
          <p:cNvSpPr>
            <a:spLocks noGrp="1"/>
          </p:cNvSpPr>
          <p:nvPr>
            <p:ph type="sldNum" sz="quarter" idx="5"/>
          </p:nvPr>
        </p:nvSpPr>
        <p:spPr/>
        <p:txBody>
          <a:bodyPr/>
          <a:lstStyle/>
          <a:p>
            <a:fld id="{C5518396-2151-4056-8005-5ACD7DE520FD}" type="slidenum">
              <a:rPr lang="fi-FI" smtClean="0"/>
              <a:t>6</a:t>
            </a:fld>
            <a:endParaRPr lang="fi-FI"/>
          </a:p>
        </p:txBody>
      </p:sp>
    </p:spTree>
    <p:extLst>
      <p:ext uri="{BB962C8B-B14F-4D97-AF65-F5344CB8AC3E}">
        <p14:creationId xmlns:p14="http://schemas.microsoft.com/office/powerpoint/2010/main" val="2410941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EGS on </a:t>
            </a:r>
            <a:r>
              <a:rPr lang="fi-FI" dirty="0" err="1"/>
              <a:t>call</a:t>
            </a:r>
            <a:r>
              <a:rPr lang="fi-FI" dirty="0"/>
              <a:t> </a:t>
            </a:r>
            <a:r>
              <a:rPr lang="fi-FI" dirty="0" err="1"/>
              <a:t>system</a:t>
            </a:r>
            <a:r>
              <a:rPr lang="fi-FI" dirty="0"/>
              <a:t> (</a:t>
            </a:r>
            <a:r>
              <a:rPr lang="fi-FI" dirty="0" err="1"/>
              <a:t>if</a:t>
            </a:r>
            <a:r>
              <a:rPr lang="fi-FI" dirty="0"/>
              <a:t> </a:t>
            </a:r>
            <a:r>
              <a:rPr lang="fi-FI" dirty="0" err="1"/>
              <a:t>there</a:t>
            </a:r>
            <a:r>
              <a:rPr lang="fi-FI" dirty="0"/>
              <a:t> is </a:t>
            </a:r>
            <a:r>
              <a:rPr lang="fi-FI" dirty="0" err="1"/>
              <a:t>time</a:t>
            </a:r>
            <a:r>
              <a:rPr lang="fi-FI" dirty="0"/>
              <a:t>)</a:t>
            </a:r>
          </a:p>
        </p:txBody>
      </p:sp>
      <p:sp>
        <p:nvSpPr>
          <p:cNvPr id="4" name="Dian numeron paikkamerkki 3"/>
          <p:cNvSpPr>
            <a:spLocks noGrp="1"/>
          </p:cNvSpPr>
          <p:nvPr>
            <p:ph type="sldNum" sz="quarter" idx="5"/>
          </p:nvPr>
        </p:nvSpPr>
        <p:spPr/>
        <p:txBody>
          <a:bodyPr/>
          <a:lstStyle/>
          <a:p>
            <a:fld id="{C5518396-2151-4056-8005-5ACD7DE520FD}" type="slidenum">
              <a:rPr lang="fi-FI" smtClean="0"/>
              <a:t>7</a:t>
            </a:fld>
            <a:endParaRPr lang="fi-FI"/>
          </a:p>
        </p:txBody>
      </p:sp>
    </p:spTree>
    <p:extLst>
      <p:ext uri="{BB962C8B-B14F-4D97-AF65-F5344CB8AC3E}">
        <p14:creationId xmlns:p14="http://schemas.microsoft.com/office/powerpoint/2010/main" val="3398050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AA60F6FB-136B-46DA-BD83-9F33D941EF34}" type="datetimeFigureOut">
              <a:rPr lang="fi-FI" smtClean="0"/>
              <a:t>28.1.2026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036CB54B-FD17-436A-B1DE-411FE6902005}" type="slidenum">
              <a:rPr lang="fi-FI" smtClean="0"/>
              <a:t>‹#›</a:t>
            </a:fld>
            <a:endParaRPr lang="fi-FI"/>
          </a:p>
        </p:txBody>
      </p:sp>
    </p:spTree>
    <p:extLst>
      <p:ext uri="{BB962C8B-B14F-4D97-AF65-F5344CB8AC3E}">
        <p14:creationId xmlns:p14="http://schemas.microsoft.com/office/powerpoint/2010/main" val="3527973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AA60F6FB-136B-46DA-BD83-9F33D941EF34}" type="datetimeFigureOut">
              <a:rPr lang="fi-FI" smtClean="0"/>
              <a:t>28.1.2026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036CB54B-FD17-436A-B1DE-411FE6902005}" type="slidenum">
              <a:rPr lang="fi-FI" smtClean="0"/>
              <a:t>‹#›</a:t>
            </a:fld>
            <a:endParaRPr lang="fi-FI"/>
          </a:p>
        </p:txBody>
      </p:sp>
    </p:spTree>
    <p:extLst>
      <p:ext uri="{BB962C8B-B14F-4D97-AF65-F5344CB8AC3E}">
        <p14:creationId xmlns:p14="http://schemas.microsoft.com/office/powerpoint/2010/main" val="149025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AA60F6FB-136B-46DA-BD83-9F33D941EF34}" type="datetimeFigureOut">
              <a:rPr lang="fi-FI" smtClean="0"/>
              <a:t>28.1.2026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036CB54B-FD17-436A-B1DE-411FE6902005}" type="slidenum">
              <a:rPr lang="fi-FI" smtClean="0"/>
              <a:t>‹#›</a:t>
            </a:fld>
            <a:endParaRPr lang="fi-FI"/>
          </a:p>
        </p:txBody>
      </p:sp>
    </p:spTree>
    <p:extLst>
      <p:ext uri="{BB962C8B-B14F-4D97-AF65-F5344CB8AC3E}">
        <p14:creationId xmlns:p14="http://schemas.microsoft.com/office/powerpoint/2010/main" val="959687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AA60F6FB-136B-46DA-BD83-9F33D941EF34}" type="datetimeFigureOut">
              <a:rPr lang="fi-FI" smtClean="0"/>
              <a:t>28.1.2026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036CB54B-FD17-436A-B1DE-411FE6902005}" type="slidenum">
              <a:rPr lang="fi-FI" smtClean="0"/>
              <a:t>‹#›</a:t>
            </a:fld>
            <a:endParaRPr lang="fi-FI"/>
          </a:p>
        </p:txBody>
      </p:sp>
    </p:spTree>
    <p:extLst>
      <p:ext uri="{BB962C8B-B14F-4D97-AF65-F5344CB8AC3E}">
        <p14:creationId xmlns:p14="http://schemas.microsoft.com/office/powerpoint/2010/main" val="1092187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i-FI"/>
              <a:t>Muokkaa ots. perustyyl. napsautt.</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AA60F6FB-136B-46DA-BD83-9F33D941EF34}" type="datetimeFigureOut">
              <a:rPr lang="fi-FI" smtClean="0"/>
              <a:t>28.1.2026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036CB54B-FD17-436A-B1DE-411FE6902005}" type="slidenum">
              <a:rPr lang="fi-FI" smtClean="0"/>
              <a:t>‹#›</a:t>
            </a:fld>
            <a:endParaRPr lang="fi-FI"/>
          </a:p>
        </p:txBody>
      </p:sp>
    </p:spTree>
    <p:extLst>
      <p:ext uri="{BB962C8B-B14F-4D97-AF65-F5344CB8AC3E}">
        <p14:creationId xmlns:p14="http://schemas.microsoft.com/office/powerpoint/2010/main" val="3350049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AA60F6FB-136B-46DA-BD83-9F33D941EF34}" type="datetimeFigureOut">
              <a:rPr lang="fi-FI" smtClean="0"/>
              <a:t>28.1.2026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036CB54B-FD17-436A-B1DE-411FE6902005}" type="slidenum">
              <a:rPr lang="fi-FI" smtClean="0"/>
              <a:t>‹#›</a:t>
            </a:fld>
            <a:endParaRPr lang="fi-FI"/>
          </a:p>
        </p:txBody>
      </p:sp>
    </p:spTree>
    <p:extLst>
      <p:ext uri="{BB962C8B-B14F-4D97-AF65-F5344CB8AC3E}">
        <p14:creationId xmlns:p14="http://schemas.microsoft.com/office/powerpoint/2010/main" val="2374215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i-FI"/>
              <a:t>Muokkaa ots. perustyyl. napsautt.</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AA60F6FB-136B-46DA-BD83-9F33D941EF34}" type="datetimeFigureOut">
              <a:rPr lang="fi-FI" smtClean="0"/>
              <a:t>28.1.2026</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036CB54B-FD17-436A-B1DE-411FE6902005}" type="slidenum">
              <a:rPr lang="fi-FI" smtClean="0"/>
              <a:t>‹#›</a:t>
            </a:fld>
            <a:endParaRPr lang="fi-FI"/>
          </a:p>
        </p:txBody>
      </p:sp>
    </p:spTree>
    <p:extLst>
      <p:ext uri="{BB962C8B-B14F-4D97-AF65-F5344CB8AC3E}">
        <p14:creationId xmlns:p14="http://schemas.microsoft.com/office/powerpoint/2010/main" val="3746566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AA60F6FB-136B-46DA-BD83-9F33D941EF34}" type="datetimeFigureOut">
              <a:rPr lang="fi-FI" smtClean="0"/>
              <a:t>28.1.2026</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036CB54B-FD17-436A-B1DE-411FE6902005}" type="slidenum">
              <a:rPr lang="fi-FI" smtClean="0"/>
              <a:t>‹#›</a:t>
            </a:fld>
            <a:endParaRPr lang="fi-FI"/>
          </a:p>
        </p:txBody>
      </p:sp>
    </p:spTree>
    <p:extLst>
      <p:ext uri="{BB962C8B-B14F-4D97-AF65-F5344CB8AC3E}">
        <p14:creationId xmlns:p14="http://schemas.microsoft.com/office/powerpoint/2010/main" val="3002861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60F6FB-136B-46DA-BD83-9F33D941EF34}" type="datetimeFigureOut">
              <a:rPr lang="fi-FI" smtClean="0"/>
              <a:t>28.1.2026</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036CB54B-FD17-436A-B1DE-411FE6902005}" type="slidenum">
              <a:rPr lang="fi-FI" smtClean="0"/>
              <a:t>‹#›</a:t>
            </a:fld>
            <a:endParaRPr lang="fi-FI"/>
          </a:p>
        </p:txBody>
      </p:sp>
    </p:spTree>
    <p:extLst>
      <p:ext uri="{BB962C8B-B14F-4D97-AF65-F5344CB8AC3E}">
        <p14:creationId xmlns:p14="http://schemas.microsoft.com/office/powerpoint/2010/main" val="3174690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AA60F6FB-136B-46DA-BD83-9F33D941EF34}" type="datetimeFigureOut">
              <a:rPr lang="fi-FI" smtClean="0"/>
              <a:t>28.1.2026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036CB54B-FD17-436A-B1DE-411FE6902005}" type="slidenum">
              <a:rPr lang="fi-FI" smtClean="0"/>
              <a:t>‹#›</a:t>
            </a:fld>
            <a:endParaRPr lang="fi-FI"/>
          </a:p>
        </p:txBody>
      </p:sp>
    </p:spTree>
    <p:extLst>
      <p:ext uri="{BB962C8B-B14F-4D97-AF65-F5344CB8AC3E}">
        <p14:creationId xmlns:p14="http://schemas.microsoft.com/office/powerpoint/2010/main" val="4077373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a:t>Muokkaa ots. perustyyl. napsautt.</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AA60F6FB-136B-46DA-BD83-9F33D941EF34}" type="datetimeFigureOut">
              <a:rPr lang="fi-FI" smtClean="0"/>
              <a:t>28.1.2026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036CB54B-FD17-436A-B1DE-411FE6902005}" type="slidenum">
              <a:rPr lang="fi-FI" smtClean="0"/>
              <a:t>‹#›</a:t>
            </a:fld>
            <a:endParaRPr lang="fi-FI"/>
          </a:p>
        </p:txBody>
      </p:sp>
    </p:spTree>
    <p:extLst>
      <p:ext uri="{BB962C8B-B14F-4D97-AF65-F5344CB8AC3E}">
        <p14:creationId xmlns:p14="http://schemas.microsoft.com/office/powerpoint/2010/main" val="3625899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60F6FB-136B-46DA-BD83-9F33D941EF34}" type="datetimeFigureOut">
              <a:rPr lang="fi-FI" smtClean="0"/>
              <a:t>28.1.2026</a:t>
            </a:fld>
            <a:endParaRPr lang="fi-F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6CB54B-FD17-436A-B1DE-411FE6902005}" type="slidenum">
              <a:rPr lang="fi-FI" smtClean="0"/>
              <a:t>‹#›</a:t>
            </a:fld>
            <a:endParaRPr lang="fi-FI"/>
          </a:p>
        </p:txBody>
      </p:sp>
    </p:spTree>
    <p:extLst>
      <p:ext uri="{BB962C8B-B14F-4D97-AF65-F5344CB8AC3E}">
        <p14:creationId xmlns:p14="http://schemas.microsoft.com/office/powerpoint/2010/main" val="4153534557"/>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ndParaRPr>
          </a:p>
        </p:txBody>
      </p:sp>
      <p:sp>
        <p:nvSpPr>
          <p:cNvPr id="2" name="Otsikko 1">
            <a:extLst>
              <a:ext uri="{FF2B5EF4-FFF2-40B4-BE49-F238E27FC236}">
                <a16:creationId xmlns:a16="http://schemas.microsoft.com/office/drawing/2014/main" id="{7BB8FEE1-1FAE-434A-8552-710BF5DE3CA1}"/>
              </a:ext>
            </a:extLst>
          </p:cNvPr>
          <p:cNvSpPr>
            <a:spLocks noGrp="1"/>
          </p:cNvSpPr>
          <p:nvPr>
            <p:ph type="ctrTitle"/>
          </p:nvPr>
        </p:nvSpPr>
        <p:spPr>
          <a:xfrm>
            <a:off x="4763933" y="3827844"/>
            <a:ext cx="6766405" cy="1168188"/>
          </a:xfrm>
        </p:spPr>
        <p:txBody>
          <a:bodyPr>
            <a:normAutofit/>
          </a:bodyPr>
          <a:lstStyle/>
          <a:p>
            <a:r>
              <a:rPr lang="en-GB" sz="3800">
                <a:solidFill>
                  <a:srgbClr val="FFFFFE"/>
                </a:solidFill>
              </a:rPr>
              <a:t>Massachusetts General Hospital Trauma Center</a:t>
            </a:r>
            <a:endParaRPr lang="fi-FI" sz="3800">
              <a:solidFill>
                <a:srgbClr val="FFFFFE"/>
              </a:solidFill>
            </a:endParaRPr>
          </a:p>
        </p:txBody>
      </p:sp>
      <p:sp>
        <p:nvSpPr>
          <p:cNvPr id="3" name="Alaotsikko 2">
            <a:extLst>
              <a:ext uri="{FF2B5EF4-FFF2-40B4-BE49-F238E27FC236}">
                <a16:creationId xmlns:a16="http://schemas.microsoft.com/office/drawing/2014/main" id="{9F541168-153F-41CE-ADB7-6B2DD37FE70D}"/>
              </a:ext>
            </a:extLst>
          </p:cNvPr>
          <p:cNvSpPr>
            <a:spLocks noGrp="1"/>
          </p:cNvSpPr>
          <p:nvPr>
            <p:ph type="subTitle" idx="1"/>
          </p:nvPr>
        </p:nvSpPr>
        <p:spPr>
          <a:xfrm>
            <a:off x="4763933" y="5088106"/>
            <a:ext cx="6766405" cy="1168189"/>
          </a:xfrm>
        </p:spPr>
        <p:txBody>
          <a:bodyPr>
            <a:normAutofit/>
          </a:bodyPr>
          <a:lstStyle/>
          <a:p>
            <a:r>
              <a:rPr lang="en-GB" sz="1700">
                <a:solidFill>
                  <a:srgbClr val="FFFFFE"/>
                </a:solidFill>
              </a:rPr>
              <a:t>Haytham Kaafarani, MD</a:t>
            </a:r>
          </a:p>
          <a:p>
            <a:r>
              <a:rPr lang="en-GB" sz="1700">
                <a:solidFill>
                  <a:srgbClr val="FFFFFE"/>
                </a:solidFill>
              </a:rPr>
              <a:t>Professor of Surgery, Harvard Medical School</a:t>
            </a:r>
            <a:br>
              <a:rPr lang="en-GB" sz="1700">
                <a:solidFill>
                  <a:srgbClr val="FFFFFE"/>
                </a:solidFill>
              </a:rPr>
            </a:br>
            <a:r>
              <a:rPr lang="en-GB" sz="1700">
                <a:solidFill>
                  <a:srgbClr val="FFFFFE"/>
                </a:solidFill>
              </a:rPr>
              <a:t>Medical Director, Hospital Quality &amp; Safety</a:t>
            </a:r>
            <a:br>
              <a:rPr lang="en-GB" sz="1700">
                <a:solidFill>
                  <a:srgbClr val="FFFFFE"/>
                </a:solidFill>
              </a:rPr>
            </a:br>
            <a:r>
              <a:rPr lang="en-GB" sz="1700">
                <a:solidFill>
                  <a:srgbClr val="FFFFFE"/>
                </a:solidFill>
              </a:rPr>
              <a:t>Medical Director, Trauma Center</a:t>
            </a:r>
          </a:p>
        </p:txBody>
      </p:sp>
      <p:sp>
        <p:nvSpPr>
          <p:cNvPr id="1033" name="Freeform: Shape 1032">
            <a:extLst>
              <a:ext uri="{FF2B5EF4-FFF2-40B4-BE49-F238E27FC236}">
                <a16:creationId xmlns:a16="http://schemas.microsoft.com/office/drawing/2014/main" id="{EBF4792E-DF83-4D24-9924-01EC30A32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8512"/>
            <a:ext cx="3952259" cy="5932172"/>
          </a:xfrm>
          <a:custGeom>
            <a:avLst/>
            <a:gdLst>
              <a:gd name="connsiteX0" fmla="*/ 986173 w 3952259"/>
              <a:gd name="connsiteY0" fmla="*/ 0 h 5932172"/>
              <a:gd name="connsiteX1" fmla="*/ 3952259 w 3952259"/>
              <a:gd name="connsiteY1" fmla="*/ 2966086 h 5932172"/>
              <a:gd name="connsiteX2" fmla="*/ 986173 w 3952259"/>
              <a:gd name="connsiteY2" fmla="*/ 5932172 h 5932172"/>
              <a:gd name="connsiteX3" fmla="*/ 104150 w 3952259"/>
              <a:gd name="connsiteY3" fmla="*/ 5798823 h 5932172"/>
              <a:gd name="connsiteX4" fmla="*/ 0 w 3952259"/>
              <a:gd name="connsiteY4" fmla="*/ 5760704 h 5932172"/>
              <a:gd name="connsiteX5" fmla="*/ 0 w 3952259"/>
              <a:gd name="connsiteY5" fmla="*/ 171469 h 5932172"/>
              <a:gd name="connsiteX6" fmla="*/ 104150 w 3952259"/>
              <a:gd name="connsiteY6" fmla="*/ 133350 h 5932172"/>
              <a:gd name="connsiteX7" fmla="*/ 986173 w 3952259"/>
              <a:gd name="connsiteY7" fmla="*/ 0 h 59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2259" h="5932172">
                <a:moveTo>
                  <a:pt x="986173" y="0"/>
                </a:moveTo>
                <a:cubicBezTo>
                  <a:pt x="2624297" y="0"/>
                  <a:pt x="3952259" y="1327962"/>
                  <a:pt x="3952259" y="2966086"/>
                </a:cubicBezTo>
                <a:cubicBezTo>
                  <a:pt x="3952259" y="4604210"/>
                  <a:pt x="2624297" y="5932172"/>
                  <a:pt x="986173" y="5932172"/>
                </a:cubicBezTo>
                <a:cubicBezTo>
                  <a:pt x="679025" y="5932172"/>
                  <a:pt x="382781" y="5885486"/>
                  <a:pt x="104150" y="5798823"/>
                </a:cubicBezTo>
                <a:lnTo>
                  <a:pt x="0" y="5760704"/>
                </a:lnTo>
                <a:lnTo>
                  <a:pt x="0" y="171469"/>
                </a:lnTo>
                <a:lnTo>
                  <a:pt x="104150" y="133350"/>
                </a:lnTo>
                <a:cubicBezTo>
                  <a:pt x="382781" y="46686"/>
                  <a:pt x="679025" y="0"/>
                  <a:pt x="9861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15837328-A57C-47AA-B520-C83F4A6BD1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8125" y="0"/>
            <a:ext cx="4475748" cy="3256337"/>
          </a:xfrm>
          <a:custGeom>
            <a:avLst/>
            <a:gdLst>
              <a:gd name="connsiteX0" fmla="*/ 246861 w 4475748"/>
              <a:gd name="connsiteY0" fmla="*/ 0 h 3256337"/>
              <a:gd name="connsiteX1" fmla="*/ 4228888 w 4475748"/>
              <a:gd name="connsiteY1" fmla="*/ 0 h 3256337"/>
              <a:gd name="connsiteX2" fmla="*/ 4299885 w 4475748"/>
              <a:gd name="connsiteY2" fmla="*/ 147382 h 3256337"/>
              <a:gd name="connsiteX3" fmla="*/ 4475748 w 4475748"/>
              <a:gd name="connsiteY3" fmla="*/ 1018463 h 3256337"/>
              <a:gd name="connsiteX4" fmla="*/ 2237874 w 4475748"/>
              <a:gd name="connsiteY4" fmla="*/ 3256337 h 3256337"/>
              <a:gd name="connsiteX5" fmla="*/ 0 w 4475748"/>
              <a:gd name="connsiteY5" fmla="*/ 1018463 h 3256337"/>
              <a:gd name="connsiteX6" fmla="*/ 175863 w 4475748"/>
              <a:gd name="connsiteY6" fmla="*/ 147382 h 325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748" h="3256337">
                <a:moveTo>
                  <a:pt x="246861" y="0"/>
                </a:moveTo>
                <a:lnTo>
                  <a:pt x="4228888" y="0"/>
                </a:lnTo>
                <a:lnTo>
                  <a:pt x="4299885" y="147382"/>
                </a:lnTo>
                <a:cubicBezTo>
                  <a:pt x="4413128" y="415117"/>
                  <a:pt x="4475748" y="709477"/>
                  <a:pt x="4475748" y="1018463"/>
                </a:cubicBezTo>
                <a:cubicBezTo>
                  <a:pt x="4475748" y="2254407"/>
                  <a:pt x="3473818" y="3256337"/>
                  <a:pt x="2237874" y="3256337"/>
                </a:cubicBezTo>
                <a:cubicBezTo>
                  <a:pt x="1001930" y="3256337"/>
                  <a:pt x="0" y="2254407"/>
                  <a:pt x="0" y="1018463"/>
                </a:cubicBezTo>
                <a:cubicBezTo>
                  <a:pt x="0" y="709477"/>
                  <a:pt x="62621" y="415117"/>
                  <a:pt x="175863" y="1473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7" name="Arc 1036">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580241">
            <a:off x="-1784401" y="613620"/>
            <a:ext cx="6199926" cy="6199926"/>
          </a:xfrm>
          <a:prstGeom prst="arc">
            <a:avLst>
              <a:gd name="adj1" fmla="val 14455503"/>
              <a:gd name="adj2" fmla="val 18389131"/>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026" name="Picture 2" descr="ASGBI International Surgical Congress – GEM Italy">
            <a:extLst>
              <a:ext uri="{FF2B5EF4-FFF2-40B4-BE49-F238E27FC236}">
                <a16:creationId xmlns:a16="http://schemas.microsoft.com/office/drawing/2014/main" id="{1B4D8A19-075D-F26A-D7E2-CE1FC5BA470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1165" y="2586248"/>
            <a:ext cx="3146891" cy="1553777"/>
          </a:xfrm>
          <a:custGeom>
            <a:avLst/>
            <a:gdLst/>
            <a:ahLst/>
            <a:cxnLst/>
            <a:rect l="l" t="t" r="r" b="b"/>
            <a:pathLst>
              <a:path w="2028107" h="1916009">
                <a:moveTo>
                  <a:pt x="35370" y="0"/>
                </a:moveTo>
                <a:lnTo>
                  <a:pt x="1992737" y="0"/>
                </a:lnTo>
                <a:cubicBezTo>
                  <a:pt x="2012271" y="0"/>
                  <a:pt x="2028107" y="15836"/>
                  <a:pt x="2028107" y="35370"/>
                </a:cubicBezTo>
                <a:lnTo>
                  <a:pt x="2028107" y="1880639"/>
                </a:lnTo>
                <a:cubicBezTo>
                  <a:pt x="2028107" y="1900173"/>
                  <a:pt x="2012271" y="1916009"/>
                  <a:pt x="1992737" y="1916009"/>
                </a:cubicBezTo>
                <a:lnTo>
                  <a:pt x="35370" y="1916009"/>
                </a:lnTo>
                <a:cubicBezTo>
                  <a:pt x="15836" y="1916009"/>
                  <a:pt x="0" y="1900173"/>
                  <a:pt x="0" y="1880639"/>
                </a:cubicBezTo>
                <a:lnTo>
                  <a:pt x="0" y="35370"/>
                </a:lnTo>
                <a:cubicBezTo>
                  <a:pt x="0" y="15836"/>
                  <a:pt x="15836" y="0"/>
                  <a:pt x="35370" y="0"/>
                </a:cubicBezTo>
                <a:close/>
              </a:path>
            </a:pathLst>
          </a:custGeom>
          <a:noFill/>
          <a:extLst>
            <a:ext uri="{909E8E84-426E-40DD-AFC4-6F175D3DCCD1}">
              <a14:hiddenFill xmlns:a14="http://schemas.microsoft.com/office/drawing/2010/main">
                <a:solidFill>
                  <a:srgbClr val="FFFFFF"/>
                </a:solidFill>
              </a14:hiddenFill>
            </a:ext>
          </a:extLst>
        </p:spPr>
      </p:pic>
      <p:pic>
        <p:nvPicPr>
          <p:cNvPr id="14" name="Picture 13" descr="A blue shield with white text and a building&#10;&#10;AI-generated content may be incorrect.">
            <a:extLst>
              <a:ext uri="{FF2B5EF4-FFF2-40B4-BE49-F238E27FC236}">
                <a16:creationId xmlns:a16="http://schemas.microsoft.com/office/drawing/2014/main" id="{77A350F2-D1FC-7C7B-1723-35FCD7D076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1980" y="133707"/>
            <a:ext cx="2488039" cy="2488039"/>
          </a:xfrm>
          <a:custGeom>
            <a:avLst/>
            <a:gdLst/>
            <a:ahLst/>
            <a:cxnLst/>
            <a:rect l="l" t="t" r="r" b="b"/>
            <a:pathLst>
              <a:path w="2487175" h="2487175">
                <a:moveTo>
                  <a:pt x="67328" y="0"/>
                </a:moveTo>
                <a:lnTo>
                  <a:pt x="2419847" y="0"/>
                </a:lnTo>
                <a:cubicBezTo>
                  <a:pt x="2457031" y="0"/>
                  <a:pt x="2487175" y="30144"/>
                  <a:pt x="2487175" y="67328"/>
                </a:cubicBezTo>
                <a:lnTo>
                  <a:pt x="2487175" y="2419847"/>
                </a:lnTo>
                <a:cubicBezTo>
                  <a:pt x="2487175" y="2457031"/>
                  <a:pt x="2457031" y="2487175"/>
                  <a:pt x="2419847" y="2487175"/>
                </a:cubicBezTo>
                <a:lnTo>
                  <a:pt x="67328" y="2487175"/>
                </a:lnTo>
                <a:cubicBezTo>
                  <a:pt x="30144" y="2487175"/>
                  <a:pt x="0" y="2457031"/>
                  <a:pt x="0" y="2419847"/>
                </a:cubicBezTo>
                <a:lnTo>
                  <a:pt x="0" y="67328"/>
                </a:lnTo>
                <a:cubicBezTo>
                  <a:pt x="0" y="30144"/>
                  <a:pt x="30144" y="0"/>
                  <a:pt x="67328" y="0"/>
                </a:cubicBezTo>
                <a:close/>
              </a:path>
            </a:pathLst>
          </a:custGeom>
        </p:spPr>
      </p:pic>
      <p:sp>
        <p:nvSpPr>
          <p:cNvPr id="1039" name="Freeform: Shape 1038">
            <a:extLst>
              <a:ext uri="{FF2B5EF4-FFF2-40B4-BE49-F238E27FC236}">
                <a16:creationId xmlns:a16="http://schemas.microsoft.com/office/drawing/2014/main" id="{8A03A6A2-7849-4179-B68F-C11DDDB23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1078" y="0"/>
            <a:ext cx="3440922" cy="3674631"/>
          </a:xfrm>
          <a:custGeom>
            <a:avLst/>
            <a:gdLst>
              <a:gd name="connsiteX0" fmla="*/ 523074 w 3440922"/>
              <a:gd name="connsiteY0" fmla="*/ 0 h 3674631"/>
              <a:gd name="connsiteX1" fmla="*/ 3440922 w 3440922"/>
              <a:gd name="connsiteY1" fmla="*/ 0 h 3674631"/>
              <a:gd name="connsiteX2" fmla="*/ 3440922 w 3440922"/>
              <a:gd name="connsiteY2" fmla="*/ 3321701 h 3674631"/>
              <a:gd name="connsiteX3" fmla="*/ 3304578 w 3440922"/>
              <a:gd name="connsiteY3" fmla="*/ 3404532 h 3674631"/>
              <a:gd name="connsiteX4" fmla="*/ 2237874 w 3440922"/>
              <a:gd name="connsiteY4" fmla="*/ 3674631 h 3674631"/>
              <a:gd name="connsiteX5" fmla="*/ 0 w 3440922"/>
              <a:gd name="connsiteY5" fmla="*/ 1436757 h 3674631"/>
              <a:gd name="connsiteX6" fmla="*/ 511022 w 3440922"/>
              <a:gd name="connsiteY6" fmla="*/ 13261 h 367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0922" h="3674631">
                <a:moveTo>
                  <a:pt x="523074" y="0"/>
                </a:moveTo>
                <a:lnTo>
                  <a:pt x="3440922" y="0"/>
                </a:lnTo>
                <a:lnTo>
                  <a:pt x="3440922" y="3321701"/>
                </a:lnTo>
                <a:lnTo>
                  <a:pt x="3304578" y="3404532"/>
                </a:lnTo>
                <a:cubicBezTo>
                  <a:pt x="2987486" y="3576786"/>
                  <a:pt x="2624107" y="3674631"/>
                  <a:pt x="2237874" y="3674631"/>
                </a:cubicBezTo>
                <a:cubicBezTo>
                  <a:pt x="1001930" y="3674631"/>
                  <a:pt x="0" y="2672701"/>
                  <a:pt x="0" y="1436757"/>
                </a:cubicBezTo>
                <a:cubicBezTo>
                  <a:pt x="0" y="896032"/>
                  <a:pt x="191776" y="400098"/>
                  <a:pt x="511022" y="1326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9" descr="A building with a flag on the top&#10;&#10;AI-generated content may be incorrect.">
            <a:extLst>
              <a:ext uri="{FF2B5EF4-FFF2-40B4-BE49-F238E27FC236}">
                <a16:creationId xmlns:a16="http://schemas.microsoft.com/office/drawing/2014/main" id="{4891BFEF-CA32-7999-9782-199B029B28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73404" y="821728"/>
            <a:ext cx="2518129" cy="1549617"/>
          </a:xfrm>
          <a:custGeom>
            <a:avLst/>
            <a:gdLst/>
            <a:ahLst/>
            <a:cxnLst/>
            <a:rect l="l" t="t" r="r" b="b"/>
            <a:pathLst>
              <a:path w="2028107" h="1916009">
                <a:moveTo>
                  <a:pt x="35370" y="0"/>
                </a:moveTo>
                <a:lnTo>
                  <a:pt x="1992737" y="0"/>
                </a:lnTo>
                <a:cubicBezTo>
                  <a:pt x="2012271" y="0"/>
                  <a:pt x="2028107" y="15836"/>
                  <a:pt x="2028107" y="35370"/>
                </a:cubicBezTo>
                <a:lnTo>
                  <a:pt x="2028107" y="1880639"/>
                </a:lnTo>
                <a:cubicBezTo>
                  <a:pt x="2028107" y="1900173"/>
                  <a:pt x="2012271" y="1916009"/>
                  <a:pt x="1992737" y="1916009"/>
                </a:cubicBezTo>
                <a:lnTo>
                  <a:pt x="35370" y="1916009"/>
                </a:lnTo>
                <a:cubicBezTo>
                  <a:pt x="15836" y="1916009"/>
                  <a:pt x="0" y="1900173"/>
                  <a:pt x="0" y="1880639"/>
                </a:cubicBezTo>
                <a:lnTo>
                  <a:pt x="0" y="35370"/>
                </a:lnTo>
                <a:cubicBezTo>
                  <a:pt x="0" y="15836"/>
                  <a:pt x="15836" y="0"/>
                  <a:pt x="35370" y="0"/>
                </a:cubicBezTo>
                <a:close/>
              </a:path>
            </a:pathLst>
          </a:custGeom>
        </p:spPr>
      </p:pic>
    </p:spTree>
    <p:extLst>
      <p:ext uri="{BB962C8B-B14F-4D97-AF65-F5344CB8AC3E}">
        <p14:creationId xmlns:p14="http://schemas.microsoft.com/office/powerpoint/2010/main" val="1750215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aerial view of a city&#10;&#10;AI-generated content may be incorrect.">
            <a:extLst>
              <a:ext uri="{FF2B5EF4-FFF2-40B4-BE49-F238E27FC236}">
                <a16:creationId xmlns:a16="http://schemas.microsoft.com/office/drawing/2014/main" id="{82162B90-7BDE-3CDA-37F3-69DD42F34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4781" y="868852"/>
            <a:ext cx="5226461" cy="3026238"/>
          </a:xfrm>
          <a:prstGeom prst="rect">
            <a:avLst/>
          </a:prstGeom>
        </p:spPr>
      </p:pic>
      <p:sp>
        <p:nvSpPr>
          <p:cNvPr id="3" name="Tekstin paikkamerkki 2">
            <a:extLst>
              <a:ext uri="{FF2B5EF4-FFF2-40B4-BE49-F238E27FC236}">
                <a16:creationId xmlns:a16="http://schemas.microsoft.com/office/drawing/2014/main" id="{3DE047CB-F4B8-AAD2-675E-D4E060AE9A6D}"/>
              </a:ext>
            </a:extLst>
          </p:cNvPr>
          <p:cNvSpPr>
            <a:spLocks noGrp="1"/>
          </p:cNvSpPr>
          <p:nvPr>
            <p:ph type="body" idx="1"/>
          </p:nvPr>
        </p:nvSpPr>
        <p:spPr>
          <a:xfrm>
            <a:off x="589253" y="381358"/>
            <a:ext cx="5506747" cy="1242170"/>
          </a:xfrm>
        </p:spPr>
        <p:txBody>
          <a:bodyPr/>
          <a:lstStyle/>
          <a:p>
            <a:r>
              <a:rPr lang="fi-FI" sz="2100" dirty="0">
                <a:solidFill>
                  <a:srgbClr val="FFC000"/>
                </a:solidFill>
              </a:rPr>
              <a:t>Massachusetts General Hospital, Massachusetts</a:t>
            </a:r>
          </a:p>
          <a:p>
            <a:endParaRPr lang="fi-FI" dirty="0"/>
          </a:p>
        </p:txBody>
      </p:sp>
      <p:sp>
        <p:nvSpPr>
          <p:cNvPr id="5" name="Tekstin paikkamerkki 2">
            <a:extLst>
              <a:ext uri="{FF2B5EF4-FFF2-40B4-BE49-F238E27FC236}">
                <a16:creationId xmlns:a16="http://schemas.microsoft.com/office/drawing/2014/main" id="{1ECBFA63-D94A-9904-1B8A-0926DB38CF4B}"/>
              </a:ext>
            </a:extLst>
          </p:cNvPr>
          <p:cNvSpPr txBox="1">
            <a:spLocks/>
          </p:cNvSpPr>
          <p:nvPr/>
        </p:nvSpPr>
        <p:spPr>
          <a:xfrm>
            <a:off x="6564328" y="381358"/>
            <a:ext cx="3829974" cy="124217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i-FI" sz="2100" dirty="0">
                <a:solidFill>
                  <a:schemeClr val="accent2"/>
                </a:solidFill>
              </a:rPr>
              <a:t>Harvard Medical School, Boston</a:t>
            </a:r>
          </a:p>
          <a:p>
            <a:endParaRPr lang="fi-FI" dirty="0"/>
          </a:p>
        </p:txBody>
      </p:sp>
      <p:sp>
        <p:nvSpPr>
          <p:cNvPr id="6" name="Suorakulmio: Pyöristetyt kulmat 5">
            <a:extLst>
              <a:ext uri="{FF2B5EF4-FFF2-40B4-BE49-F238E27FC236}">
                <a16:creationId xmlns:a16="http://schemas.microsoft.com/office/drawing/2014/main" id="{F215D9C8-197F-C6B0-E0F8-85705FE6CA1D}"/>
              </a:ext>
            </a:extLst>
          </p:cNvPr>
          <p:cNvSpPr/>
          <p:nvPr/>
        </p:nvSpPr>
        <p:spPr>
          <a:xfrm>
            <a:off x="3895517" y="5316545"/>
            <a:ext cx="223935" cy="214604"/>
          </a:xfrm>
          <a:prstGeom prst="roundRect">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fi-FI"/>
          </a:p>
        </p:txBody>
      </p:sp>
      <p:sp>
        <p:nvSpPr>
          <p:cNvPr id="7" name="Suorakulmio: Pyöristetyt kulmat 6">
            <a:extLst>
              <a:ext uri="{FF2B5EF4-FFF2-40B4-BE49-F238E27FC236}">
                <a16:creationId xmlns:a16="http://schemas.microsoft.com/office/drawing/2014/main" id="{6B6412CC-A69E-8386-C048-FFCE2346D334}"/>
              </a:ext>
            </a:extLst>
          </p:cNvPr>
          <p:cNvSpPr/>
          <p:nvPr/>
        </p:nvSpPr>
        <p:spPr>
          <a:xfrm>
            <a:off x="6452360" y="5654351"/>
            <a:ext cx="223935" cy="214604"/>
          </a:xfrm>
          <a:prstGeom prst="roundRect">
            <a:avLst/>
          </a:prstGeom>
          <a:solidFill>
            <a:srgbClr val="FF000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fi-FI"/>
          </a:p>
        </p:txBody>
      </p:sp>
      <p:sp>
        <p:nvSpPr>
          <p:cNvPr id="2" name="AutoShape 2">
            <a:extLst>
              <a:ext uri="{FF2B5EF4-FFF2-40B4-BE49-F238E27FC236}">
                <a16:creationId xmlns:a16="http://schemas.microsoft.com/office/drawing/2014/main" id="{7680BCDD-17FE-5BE5-3141-1ADA4AA839C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a:extLst>
              <a:ext uri="{FF2B5EF4-FFF2-40B4-BE49-F238E27FC236}">
                <a16:creationId xmlns:a16="http://schemas.microsoft.com/office/drawing/2014/main" id="{20F78E6F-74D9-F769-2ACB-9AFD2714D580}"/>
              </a:ext>
            </a:extLst>
          </p:cNvPr>
          <p:cNvPicPr>
            <a:picLocks noChangeAspect="1"/>
          </p:cNvPicPr>
          <p:nvPr/>
        </p:nvPicPr>
        <p:blipFill>
          <a:blip r:embed="rId4"/>
          <a:stretch>
            <a:fillRect/>
          </a:stretch>
        </p:blipFill>
        <p:spPr>
          <a:xfrm>
            <a:off x="620300" y="868852"/>
            <a:ext cx="5080739" cy="3026238"/>
          </a:xfrm>
          <a:prstGeom prst="rect">
            <a:avLst/>
          </a:prstGeom>
        </p:spPr>
      </p:pic>
      <p:pic>
        <p:nvPicPr>
          <p:cNvPr id="10" name="Picture 9" descr="A map of a city&#10;&#10;AI-generated content may be incorrect.">
            <a:extLst>
              <a:ext uri="{FF2B5EF4-FFF2-40B4-BE49-F238E27FC236}">
                <a16:creationId xmlns:a16="http://schemas.microsoft.com/office/drawing/2014/main" id="{D4355300-BDB9-BBFD-5664-29AB3AB2B3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7771" y="3276600"/>
            <a:ext cx="3590007" cy="3429001"/>
          </a:xfrm>
          <a:prstGeom prst="rect">
            <a:avLst/>
          </a:prstGeom>
        </p:spPr>
      </p:pic>
    </p:spTree>
    <p:extLst>
      <p:ext uri="{BB962C8B-B14F-4D97-AF65-F5344CB8AC3E}">
        <p14:creationId xmlns:p14="http://schemas.microsoft.com/office/powerpoint/2010/main" val="1409147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8D31E1B-0407-4223-9642-0B642CBF5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67266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6AB63A-2F6C-7DCD-DD73-0682F7FA8A25}"/>
              </a:ext>
            </a:extLst>
          </p:cNvPr>
          <p:cNvSpPr>
            <a:spLocks noGrp="1"/>
          </p:cNvSpPr>
          <p:nvPr>
            <p:ph type="title"/>
          </p:nvPr>
        </p:nvSpPr>
        <p:spPr>
          <a:xfrm>
            <a:off x="1043631" y="873940"/>
            <a:ext cx="5052369" cy="1035781"/>
          </a:xfrm>
        </p:spPr>
        <p:txBody>
          <a:bodyPr vert="horz" lIns="91440" tIns="45720" rIns="91440" bIns="45720" rtlCol="0" anchor="ctr">
            <a:normAutofit/>
          </a:bodyPr>
          <a:lstStyle/>
          <a:p>
            <a:r>
              <a:rPr lang="en-US" sz="3300" kern="1200">
                <a:solidFill>
                  <a:schemeClr val="tx1"/>
                </a:solidFill>
                <a:latin typeface="+mj-lt"/>
                <a:ea typeface="+mj-ea"/>
                <a:cs typeface="+mj-cs"/>
              </a:rPr>
              <a:t>The Massachusetts General Hospital Trauma Center</a:t>
            </a:r>
          </a:p>
        </p:txBody>
      </p:sp>
      <p:sp>
        <p:nvSpPr>
          <p:cNvPr id="18" name="Rectangle 17">
            <a:extLst>
              <a:ext uri="{FF2B5EF4-FFF2-40B4-BE49-F238E27FC236}">
                <a16:creationId xmlns:a16="http://schemas.microsoft.com/office/drawing/2014/main" id="{70E96339-907C-46C3-99AC-31179B6F0E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6299" y="608401"/>
            <a:ext cx="4637502" cy="559344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shield with white text and a building&#10;&#10;AI-generated content may be incorrect.">
            <a:extLst>
              <a:ext uri="{FF2B5EF4-FFF2-40B4-BE49-F238E27FC236}">
                <a16:creationId xmlns:a16="http://schemas.microsoft.com/office/drawing/2014/main" id="{7ED3D54A-7826-C461-6AF9-66F4BBB41B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7966" y="3606917"/>
            <a:ext cx="2325834" cy="2325834"/>
          </a:xfrm>
          <a:prstGeom prst="rect">
            <a:avLst/>
          </a:prstGeom>
        </p:spPr>
      </p:pic>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24" name="TextBox 2">
            <a:extLst>
              <a:ext uri="{FF2B5EF4-FFF2-40B4-BE49-F238E27FC236}">
                <a16:creationId xmlns:a16="http://schemas.microsoft.com/office/drawing/2014/main" id="{4229D1C1-2A3D-E9B0-8C7D-AA6B8B4F030C}"/>
              </a:ext>
            </a:extLst>
          </p:cNvPr>
          <p:cNvGraphicFramePr/>
          <p:nvPr>
            <p:extLst>
              <p:ext uri="{D42A27DB-BD31-4B8C-83A1-F6EECF244321}">
                <p14:modId xmlns:p14="http://schemas.microsoft.com/office/powerpoint/2010/main" val="3776307036"/>
              </p:ext>
            </p:extLst>
          </p:nvPr>
        </p:nvGraphicFramePr>
        <p:xfrm>
          <a:off x="1038255" y="2200117"/>
          <a:ext cx="4991629" cy="3677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8998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C0B65B-581D-73C7-4463-7A0CB3F47249}"/>
            </a:ext>
          </a:extLst>
        </p:cNvPr>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77C59BEC-C4CC-4741-B975-08C543178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3" name="Arc 42">
            <a:extLst>
              <a:ext uri="{FF2B5EF4-FFF2-40B4-BE49-F238E27FC236}">
                <a16:creationId xmlns:a16="http://schemas.microsoft.com/office/drawing/2014/main" id="{72DEF309-605D-4117-9340-6D589B6C3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le 1">
            <a:extLst>
              <a:ext uri="{FF2B5EF4-FFF2-40B4-BE49-F238E27FC236}">
                <a16:creationId xmlns:a16="http://schemas.microsoft.com/office/drawing/2014/main" id="{09100A01-F772-C406-886F-38A326C74DC6}"/>
              </a:ext>
            </a:extLst>
          </p:cNvPr>
          <p:cNvSpPr>
            <a:spLocks noGrp="1"/>
          </p:cNvSpPr>
          <p:nvPr>
            <p:ph type="title"/>
          </p:nvPr>
        </p:nvSpPr>
        <p:spPr>
          <a:xfrm>
            <a:off x="395112" y="365125"/>
            <a:ext cx="5463821" cy="1325563"/>
          </a:xfrm>
        </p:spPr>
        <p:txBody>
          <a:bodyPr vert="horz" lIns="91440" tIns="45720" rIns="91440" bIns="45720" rtlCol="0" anchor="ctr">
            <a:normAutofit fontScale="90000"/>
          </a:bodyPr>
          <a:lstStyle/>
          <a:p>
            <a:r>
              <a:rPr lang="en-US" kern="1200" dirty="0">
                <a:solidFill>
                  <a:schemeClr val="tx1"/>
                </a:solidFill>
                <a:latin typeface="+mj-lt"/>
                <a:ea typeface="+mj-ea"/>
                <a:cs typeface="+mj-cs"/>
              </a:rPr>
              <a:t>The Massachusetts General Hospital Trauma Center</a:t>
            </a:r>
          </a:p>
        </p:txBody>
      </p:sp>
      <p:sp>
        <p:nvSpPr>
          <p:cNvPr id="3" name="TextBox 2">
            <a:extLst>
              <a:ext uri="{FF2B5EF4-FFF2-40B4-BE49-F238E27FC236}">
                <a16:creationId xmlns:a16="http://schemas.microsoft.com/office/drawing/2014/main" id="{82FA76A0-A8F7-24D0-685D-CE3487051280}"/>
              </a:ext>
            </a:extLst>
          </p:cNvPr>
          <p:cNvSpPr txBox="1"/>
          <p:nvPr/>
        </p:nvSpPr>
        <p:spPr>
          <a:xfrm>
            <a:off x="316089" y="1825625"/>
            <a:ext cx="6694311" cy="4667250"/>
          </a:xfrm>
          <a:prstGeom prst="rect">
            <a:avLst/>
          </a:prstGeom>
        </p:spPr>
        <p:txBody>
          <a:bodyPr vert="horz" lIns="91440" tIns="45720" rIns="91440" bIns="45720" rtlCol="0" anchor="t">
            <a:normAutofit fontScale="92500" lnSpcReduction="20000"/>
          </a:bodyPr>
          <a:lstStyle/>
          <a:p>
            <a:pPr defTabSz="914400">
              <a:lnSpc>
                <a:spcPct val="90000"/>
              </a:lnSpc>
              <a:spcAft>
                <a:spcPts val="600"/>
              </a:spcAft>
            </a:pPr>
            <a:r>
              <a:rPr lang="en-US" sz="1700" dirty="0"/>
              <a:t>Our multidisciplinary team includes highly trained trauma surgeons, trauma psychiatrists, rehabilitation physicians, injury prevention specialists, trauma nurse practitioners, and occupational and physical therapists. We work closely with specialists across various disciplines at Mass General to provide optimal care to patients for every aspect of injury and recovery:</a:t>
            </a:r>
          </a:p>
          <a:p>
            <a:pPr indent="-228600" defTabSz="914400">
              <a:lnSpc>
                <a:spcPct val="90000"/>
              </a:lnSpc>
              <a:spcAft>
                <a:spcPts val="600"/>
              </a:spcAft>
              <a:buFont typeface="Arial" panose="020B0604020202020204" pitchFamily="34" charset="0"/>
              <a:buChar char="•"/>
            </a:pPr>
            <a:endParaRPr lang="en-US" sz="1700" dirty="0"/>
          </a:p>
          <a:p>
            <a:pPr marL="285750" indent="-228600" defTabSz="914400">
              <a:lnSpc>
                <a:spcPct val="90000"/>
              </a:lnSpc>
              <a:spcAft>
                <a:spcPts val="600"/>
              </a:spcAft>
              <a:buFont typeface="Arial" panose="020B0604020202020204" pitchFamily="34" charset="0"/>
              <a:buChar char="•"/>
            </a:pPr>
            <a:r>
              <a:rPr lang="en-US" sz="1700" dirty="0"/>
              <a:t>Anaesthesia, Critical Care and Pain Medicine</a:t>
            </a:r>
          </a:p>
          <a:p>
            <a:pPr marL="285750" indent="-228600" defTabSz="914400">
              <a:lnSpc>
                <a:spcPct val="90000"/>
              </a:lnSpc>
              <a:spcAft>
                <a:spcPts val="600"/>
              </a:spcAft>
              <a:buFont typeface="Arial" panose="020B0604020202020204" pitchFamily="34" charset="0"/>
              <a:buChar char="•"/>
            </a:pPr>
            <a:r>
              <a:rPr lang="en-US" sz="1700" dirty="0"/>
              <a:t>Burn, Acute and Critical Care Program</a:t>
            </a:r>
          </a:p>
          <a:p>
            <a:pPr marL="285750" indent="-228600" defTabSz="914400">
              <a:lnSpc>
                <a:spcPct val="90000"/>
              </a:lnSpc>
              <a:spcAft>
                <a:spcPts val="600"/>
              </a:spcAft>
              <a:buFont typeface="Arial" panose="020B0604020202020204" pitchFamily="34" charset="0"/>
              <a:buChar char="•"/>
            </a:pPr>
            <a:r>
              <a:rPr lang="en-US" sz="1700" dirty="0"/>
              <a:t>Emergency Medicine</a:t>
            </a:r>
          </a:p>
          <a:p>
            <a:pPr marL="285750" indent="-228600" defTabSz="914400">
              <a:lnSpc>
                <a:spcPct val="90000"/>
              </a:lnSpc>
              <a:spcAft>
                <a:spcPts val="600"/>
              </a:spcAft>
              <a:buFont typeface="Arial" panose="020B0604020202020204" pitchFamily="34" charset="0"/>
              <a:buChar char="•"/>
            </a:pPr>
            <a:r>
              <a:rPr lang="en-US" sz="1700" dirty="0"/>
              <a:t>Neurosurgery</a:t>
            </a:r>
          </a:p>
          <a:p>
            <a:pPr marL="285750" indent="-228600" defTabSz="914400">
              <a:lnSpc>
                <a:spcPct val="90000"/>
              </a:lnSpc>
              <a:spcAft>
                <a:spcPts val="600"/>
              </a:spcAft>
              <a:buFont typeface="Arial" panose="020B0604020202020204" pitchFamily="34" charset="0"/>
              <a:buChar char="•"/>
            </a:pPr>
            <a:r>
              <a:rPr lang="en-US" sz="1700" dirty="0"/>
              <a:t>Oral and Maxillofacial Surgery</a:t>
            </a:r>
          </a:p>
          <a:p>
            <a:pPr marL="285750" indent="-228600" defTabSz="914400">
              <a:lnSpc>
                <a:spcPct val="90000"/>
              </a:lnSpc>
              <a:spcAft>
                <a:spcPts val="600"/>
              </a:spcAft>
              <a:buFont typeface="Arial" panose="020B0604020202020204" pitchFamily="34" charset="0"/>
              <a:buChar char="•"/>
            </a:pPr>
            <a:r>
              <a:rPr lang="en-US" sz="1700" dirty="0"/>
              <a:t>Orthopaedic Trauma Service</a:t>
            </a:r>
          </a:p>
          <a:p>
            <a:pPr marL="285750" indent="-228600" defTabSz="914400">
              <a:lnSpc>
                <a:spcPct val="90000"/>
              </a:lnSpc>
              <a:spcAft>
                <a:spcPts val="600"/>
              </a:spcAft>
              <a:buFont typeface="Arial" panose="020B0604020202020204" pitchFamily="34" charset="0"/>
              <a:buChar char="•"/>
            </a:pPr>
            <a:r>
              <a:rPr lang="en-US" sz="1700" dirty="0"/>
              <a:t>Paediatric Trauma Center</a:t>
            </a:r>
          </a:p>
          <a:p>
            <a:pPr marL="285750" indent="-228600" defTabSz="914400">
              <a:lnSpc>
                <a:spcPct val="90000"/>
              </a:lnSpc>
              <a:spcAft>
                <a:spcPts val="600"/>
              </a:spcAft>
              <a:buFont typeface="Arial" panose="020B0604020202020204" pitchFamily="34" charset="0"/>
              <a:buChar char="•"/>
            </a:pPr>
            <a:r>
              <a:rPr lang="en-US" sz="1700" dirty="0"/>
              <a:t>Physical Medicine and Rehabilitation</a:t>
            </a:r>
          </a:p>
          <a:p>
            <a:pPr marL="285750" indent="-228600" defTabSz="914400">
              <a:lnSpc>
                <a:spcPct val="90000"/>
              </a:lnSpc>
              <a:spcAft>
                <a:spcPts val="600"/>
              </a:spcAft>
              <a:buFont typeface="Arial" panose="020B0604020202020204" pitchFamily="34" charset="0"/>
              <a:buChar char="•"/>
            </a:pPr>
            <a:r>
              <a:rPr lang="en-US" sz="1700" dirty="0"/>
              <a:t>Plastic and Reconstructive Surgery</a:t>
            </a:r>
          </a:p>
          <a:p>
            <a:pPr marL="285750" indent="-228600" defTabSz="914400">
              <a:lnSpc>
                <a:spcPct val="90000"/>
              </a:lnSpc>
              <a:spcAft>
                <a:spcPts val="600"/>
              </a:spcAft>
              <a:buFont typeface="Arial" panose="020B0604020202020204" pitchFamily="34" charset="0"/>
              <a:buChar char="•"/>
            </a:pPr>
            <a:r>
              <a:rPr lang="en-US" sz="1700" dirty="0"/>
              <a:t>Psychiatry Service</a:t>
            </a:r>
          </a:p>
          <a:p>
            <a:pPr marL="285750" indent="-228600" defTabSz="914400">
              <a:lnSpc>
                <a:spcPct val="90000"/>
              </a:lnSpc>
              <a:spcAft>
                <a:spcPts val="600"/>
              </a:spcAft>
              <a:buFont typeface="Arial" panose="020B0604020202020204" pitchFamily="34" charset="0"/>
              <a:buChar char="•"/>
            </a:pPr>
            <a:r>
              <a:rPr lang="en-US" sz="1700" dirty="0"/>
              <a:t>Radiology</a:t>
            </a:r>
          </a:p>
          <a:p>
            <a:pPr marL="285750" indent="-228600" defTabSz="914400">
              <a:lnSpc>
                <a:spcPct val="90000"/>
              </a:lnSpc>
              <a:spcAft>
                <a:spcPts val="600"/>
              </a:spcAft>
              <a:buFont typeface="Arial" panose="020B0604020202020204" pitchFamily="34" charset="0"/>
              <a:buChar char="•"/>
            </a:pPr>
            <a:r>
              <a:rPr lang="en-US" sz="1700" dirty="0"/>
              <a:t>Trauma, Emergency Surgery and Surgical Critical Care</a:t>
            </a:r>
          </a:p>
          <a:p>
            <a:pPr marL="285750" indent="-228600" defTabSz="914400">
              <a:lnSpc>
                <a:spcPct val="90000"/>
              </a:lnSpc>
              <a:spcAft>
                <a:spcPts val="600"/>
              </a:spcAft>
              <a:buFont typeface="Arial" panose="020B0604020202020204" pitchFamily="34" charset="0"/>
              <a:buChar char="•"/>
            </a:pPr>
            <a:r>
              <a:rPr lang="en-US" sz="1700" dirty="0"/>
              <a:t>Trauma Injury Prevention and Outreach Program</a:t>
            </a:r>
          </a:p>
          <a:p>
            <a:pPr indent="-228600" defTabSz="914400">
              <a:lnSpc>
                <a:spcPct val="90000"/>
              </a:lnSpc>
              <a:spcAft>
                <a:spcPts val="600"/>
              </a:spcAft>
              <a:buFont typeface="Arial" panose="020B0604020202020204" pitchFamily="34" charset="0"/>
              <a:buChar char="•"/>
            </a:pPr>
            <a:endParaRPr lang="en-US" sz="1100" dirty="0"/>
          </a:p>
          <a:p>
            <a:pPr indent="-228600" defTabSz="914400">
              <a:lnSpc>
                <a:spcPct val="90000"/>
              </a:lnSpc>
              <a:spcAft>
                <a:spcPts val="600"/>
              </a:spcAft>
              <a:buFont typeface="Arial" panose="020B0604020202020204" pitchFamily="34" charset="0"/>
              <a:buChar char="•"/>
            </a:pPr>
            <a:endParaRPr lang="en-US" sz="1100" dirty="0"/>
          </a:p>
        </p:txBody>
      </p:sp>
      <p:sp>
        <p:nvSpPr>
          <p:cNvPr id="45" name="Oval 4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descr="A blue shield with white text and a building&#10;&#10;AI-generated content may be incorrect.">
            <a:extLst>
              <a:ext uri="{FF2B5EF4-FFF2-40B4-BE49-F238E27FC236}">
                <a16:creationId xmlns:a16="http://schemas.microsoft.com/office/drawing/2014/main" id="{F085C437-2CDB-767D-6F85-0A8C4695CDA3}"/>
              </a:ext>
            </a:extLst>
          </p:cNvPr>
          <p:cNvPicPr>
            <a:picLocks noChangeAspect="1"/>
          </p:cNvPicPr>
          <p:nvPr/>
        </p:nvPicPr>
        <p:blipFill>
          <a:blip r:embed="rId2">
            <a:extLst>
              <a:ext uri="{28A0092B-C50C-407E-A947-70E740481C1C}">
                <a14:useLocalDpi xmlns:a14="http://schemas.microsoft.com/office/drawing/2010/main" val="0"/>
              </a:ext>
            </a:extLst>
          </a:blip>
          <a:srcRect b="3062"/>
          <a:stretch>
            <a:fillRect/>
          </a:stretch>
        </p:blipFill>
        <p:spPr>
          <a:xfrm>
            <a:off x="7955430" y="2878667"/>
            <a:ext cx="3376129" cy="3272750"/>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p:spPr>
      </p:pic>
    </p:spTree>
    <p:extLst>
      <p:ext uri="{BB962C8B-B14F-4D97-AF65-F5344CB8AC3E}">
        <p14:creationId xmlns:p14="http://schemas.microsoft.com/office/powerpoint/2010/main" val="539900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1" name="Rectangle 3090">
            <a:extLst>
              <a:ext uri="{FF2B5EF4-FFF2-40B4-BE49-F238E27FC236}">
                <a16:creationId xmlns:a16="http://schemas.microsoft.com/office/drawing/2014/main" id="{53E60C6D-4E85-4E14-BCDF-BF15C241F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DF413271-E72D-8ACC-E232-0D25A01EB0F9}"/>
              </a:ext>
            </a:extLst>
          </p:cNvPr>
          <p:cNvSpPr>
            <a:spLocks noGrp="1"/>
          </p:cNvSpPr>
          <p:nvPr>
            <p:ph type="title"/>
          </p:nvPr>
        </p:nvSpPr>
        <p:spPr>
          <a:xfrm>
            <a:off x="6151294" y="486184"/>
            <a:ext cx="5397237" cy="1325563"/>
          </a:xfrm>
        </p:spPr>
        <p:txBody>
          <a:bodyPr>
            <a:normAutofit/>
          </a:bodyPr>
          <a:lstStyle/>
          <a:p>
            <a:r>
              <a:rPr lang="fi-FI" sz="1400" dirty="0"/>
              <a:t>Trauma</a:t>
            </a:r>
            <a:br>
              <a:rPr lang="fi-FI" sz="1400" dirty="0"/>
            </a:br>
            <a:r>
              <a:rPr lang="en-GB" sz="1400" dirty="0"/>
              <a:t>The Mass General Trauma Center treats patients with the most critical injuries. Each year they provide care to an average of 2,500 trauma patients - the highest in Massachusetts</a:t>
            </a:r>
            <a:endParaRPr lang="fi-FI" sz="1400" dirty="0"/>
          </a:p>
        </p:txBody>
      </p:sp>
      <p:pic>
        <p:nvPicPr>
          <p:cNvPr id="7" name="Picture 6" descr="Medical doctors and nurses in a hospital&#10;&#10;AI-generated content may be incorrect.">
            <a:extLst>
              <a:ext uri="{FF2B5EF4-FFF2-40B4-BE49-F238E27FC236}">
                <a16:creationId xmlns:a16="http://schemas.microsoft.com/office/drawing/2014/main" id="{1A75B17F-86FD-DE2D-32A2-FC9F56FC33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353" y="598677"/>
            <a:ext cx="4094822" cy="2733294"/>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
        <p:nvSpPr>
          <p:cNvPr id="3093" name="Freeform: Shape 3092">
            <a:extLst>
              <a:ext uri="{FF2B5EF4-FFF2-40B4-BE49-F238E27FC236}">
                <a16:creationId xmlns:a16="http://schemas.microsoft.com/office/drawing/2014/main" id="{7D42D292-4C48-479B-9E59-E29CD9871C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arking lot with a helicopter landing pad&#10;&#10;AI-generated content may be incorrect.">
            <a:extLst>
              <a:ext uri="{FF2B5EF4-FFF2-40B4-BE49-F238E27FC236}">
                <a16:creationId xmlns:a16="http://schemas.microsoft.com/office/drawing/2014/main" id="{6C3CF771-5FF1-33B0-2811-185DA9D9BD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353" y="3526029"/>
            <a:ext cx="4094820" cy="2733293"/>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3" name="Sisällön paikkamerkki 2">
            <a:extLst>
              <a:ext uri="{FF2B5EF4-FFF2-40B4-BE49-F238E27FC236}">
                <a16:creationId xmlns:a16="http://schemas.microsoft.com/office/drawing/2014/main" id="{1BCF5153-40A7-65CB-5736-2DBAC8769EEB}"/>
              </a:ext>
            </a:extLst>
          </p:cNvPr>
          <p:cNvSpPr>
            <a:spLocks noGrp="1"/>
          </p:cNvSpPr>
          <p:nvPr>
            <p:ph idx="1"/>
          </p:nvPr>
        </p:nvSpPr>
        <p:spPr>
          <a:xfrm>
            <a:off x="6151294" y="1946684"/>
            <a:ext cx="5397237" cy="4351338"/>
          </a:xfrm>
        </p:spPr>
        <p:txBody>
          <a:bodyPr>
            <a:normAutofit/>
          </a:bodyPr>
          <a:lstStyle/>
          <a:p>
            <a:pPr marL="0" indent="0">
              <a:buNone/>
            </a:pPr>
            <a:r>
              <a:rPr lang="en-GB" sz="2000"/>
              <a:t>The division works with:</a:t>
            </a:r>
          </a:p>
          <a:p>
            <a:r>
              <a:rPr lang="en-GB" sz="2000"/>
              <a:t>Department of Orthopaedic Surgery</a:t>
            </a:r>
          </a:p>
          <a:p>
            <a:r>
              <a:rPr lang="en-GB" sz="2000"/>
              <a:t>Department of Oral and Maxillofacial Surgery</a:t>
            </a:r>
          </a:p>
          <a:p>
            <a:r>
              <a:rPr lang="en-GB" sz="2000"/>
              <a:t>Neurosurgery</a:t>
            </a:r>
          </a:p>
          <a:p>
            <a:r>
              <a:rPr lang="en-GB" sz="2000"/>
              <a:t>Division of Plastic and Reconstructive Surgery</a:t>
            </a:r>
          </a:p>
          <a:p>
            <a:r>
              <a:rPr lang="en-GB" sz="2000"/>
              <a:t>Imaging</a:t>
            </a:r>
          </a:p>
          <a:p>
            <a:r>
              <a:rPr lang="en-GB" sz="2000"/>
              <a:t>Mass General for Children</a:t>
            </a:r>
          </a:p>
          <a:p>
            <a:r>
              <a:rPr lang="en-GB" sz="2000"/>
              <a:t>Department of Anaesthesia, Critical Care and Pain Medicine</a:t>
            </a:r>
          </a:p>
          <a:p>
            <a:r>
              <a:rPr lang="en-GB" sz="2000"/>
              <a:t>Department of Emergency Medicine</a:t>
            </a:r>
          </a:p>
          <a:p>
            <a:endParaRPr lang="en-GB" sz="2000"/>
          </a:p>
          <a:p>
            <a:endParaRPr lang="en-GB" sz="2000"/>
          </a:p>
          <a:p>
            <a:pPr marL="0" indent="0">
              <a:buNone/>
            </a:pPr>
            <a:endParaRPr lang="fi-FI" sz="2000" dirty="0"/>
          </a:p>
          <a:p>
            <a:pPr marL="0" indent="0">
              <a:buNone/>
            </a:pPr>
            <a:endParaRPr lang="fi-FI" sz="2000" dirty="0"/>
          </a:p>
        </p:txBody>
      </p:sp>
      <p:sp>
        <p:nvSpPr>
          <p:cNvPr id="3095" name="Arc 3094">
            <a:extLst>
              <a:ext uri="{FF2B5EF4-FFF2-40B4-BE49-F238E27FC236}">
                <a16:creationId xmlns:a16="http://schemas.microsoft.com/office/drawing/2014/main" id="{533DF362-939D-4EEE-8DC4-6B54607E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539683"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593206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4C0AA7D-2422-CD4E-ED73-BD1B3225B7A6}"/>
              </a:ext>
            </a:extLst>
          </p:cNvPr>
          <p:cNvSpPr>
            <a:spLocks noGrp="1"/>
          </p:cNvSpPr>
          <p:nvPr>
            <p:ph type="title"/>
          </p:nvPr>
        </p:nvSpPr>
        <p:spPr/>
        <p:txBody>
          <a:bodyPr/>
          <a:lstStyle/>
          <a:p>
            <a:r>
              <a:rPr lang="en-GB" dirty="0"/>
              <a:t>The Division of Trauma, Emergency Surgery and Surgical Critical Care</a:t>
            </a:r>
            <a:endParaRPr lang="fi-FI" dirty="0"/>
          </a:p>
        </p:txBody>
      </p:sp>
      <p:sp>
        <p:nvSpPr>
          <p:cNvPr id="3" name="Tekstin paikkamerkki 2">
            <a:extLst>
              <a:ext uri="{FF2B5EF4-FFF2-40B4-BE49-F238E27FC236}">
                <a16:creationId xmlns:a16="http://schemas.microsoft.com/office/drawing/2014/main" id="{22306F21-0EE8-CC19-7F88-2830D95B525E}"/>
              </a:ext>
            </a:extLst>
          </p:cNvPr>
          <p:cNvSpPr>
            <a:spLocks noGrp="1"/>
          </p:cNvSpPr>
          <p:nvPr>
            <p:ph type="body" idx="1"/>
          </p:nvPr>
        </p:nvSpPr>
        <p:spPr>
          <a:xfrm>
            <a:off x="961052" y="1858443"/>
            <a:ext cx="5036523" cy="1504887"/>
          </a:xfrm>
        </p:spPr>
        <p:txBody>
          <a:bodyPr>
            <a:normAutofit fontScale="92500" lnSpcReduction="10000"/>
          </a:bodyPr>
          <a:lstStyle/>
          <a:p>
            <a:r>
              <a:rPr lang="en-GB" b="0" dirty="0"/>
              <a:t>The Division of Trauma, Emergency Surgery and Surgical Critical Care (TESSCC) at Massachusetts General Hospital offers general emergency surgery for all types of traumatic and non-traumatic injuries</a:t>
            </a:r>
            <a:endParaRPr lang="fi-FI" dirty="0">
              <a:solidFill>
                <a:schemeClr val="accent1"/>
              </a:solidFill>
            </a:endParaRPr>
          </a:p>
        </p:txBody>
      </p:sp>
      <p:sp>
        <p:nvSpPr>
          <p:cNvPr id="4" name="Sisällön paikkamerkki 3">
            <a:extLst>
              <a:ext uri="{FF2B5EF4-FFF2-40B4-BE49-F238E27FC236}">
                <a16:creationId xmlns:a16="http://schemas.microsoft.com/office/drawing/2014/main" id="{8B6BBCF1-D05C-F473-8308-37594E240901}"/>
              </a:ext>
            </a:extLst>
          </p:cNvPr>
          <p:cNvSpPr>
            <a:spLocks noGrp="1"/>
          </p:cNvSpPr>
          <p:nvPr>
            <p:ph sz="half" idx="2"/>
          </p:nvPr>
        </p:nvSpPr>
        <p:spPr>
          <a:xfrm>
            <a:off x="839788" y="3428999"/>
            <a:ext cx="5157787" cy="2760663"/>
          </a:xfrm>
        </p:spPr>
        <p:txBody>
          <a:bodyPr>
            <a:normAutofit/>
          </a:bodyPr>
          <a:lstStyle/>
          <a:p>
            <a:r>
              <a:rPr lang="fi-FI" dirty="0"/>
              <a:t>Trauma</a:t>
            </a:r>
          </a:p>
          <a:p>
            <a:r>
              <a:rPr lang="fi-FI" dirty="0"/>
              <a:t>Emegency Surgery</a:t>
            </a:r>
          </a:p>
          <a:p>
            <a:r>
              <a:rPr lang="fi-FI" dirty="0"/>
              <a:t>Surgical Critical Care</a:t>
            </a:r>
          </a:p>
        </p:txBody>
      </p:sp>
      <p:sp>
        <p:nvSpPr>
          <p:cNvPr id="5" name="Tekstin paikkamerkki 4">
            <a:extLst>
              <a:ext uri="{FF2B5EF4-FFF2-40B4-BE49-F238E27FC236}">
                <a16:creationId xmlns:a16="http://schemas.microsoft.com/office/drawing/2014/main" id="{E79985F5-9203-E51C-92F2-40C6CCF2B61E}"/>
              </a:ext>
            </a:extLst>
          </p:cNvPr>
          <p:cNvSpPr>
            <a:spLocks noGrp="1"/>
          </p:cNvSpPr>
          <p:nvPr>
            <p:ph type="body" sz="quarter" idx="3"/>
          </p:nvPr>
        </p:nvSpPr>
        <p:spPr>
          <a:xfrm>
            <a:off x="11658616" y="-599193"/>
            <a:ext cx="5687008" cy="492870"/>
          </a:xfrm>
        </p:spPr>
        <p:txBody>
          <a:bodyPr>
            <a:noAutofit/>
          </a:bodyPr>
          <a:lstStyle/>
          <a:p>
            <a:endParaRPr lang="fi-FI" dirty="0">
              <a:solidFill>
                <a:srgbClr val="00B050"/>
              </a:solidFill>
            </a:endParaRPr>
          </a:p>
        </p:txBody>
      </p:sp>
      <p:sp>
        <p:nvSpPr>
          <p:cNvPr id="6" name="Sisällön paikkamerkki 5">
            <a:extLst>
              <a:ext uri="{FF2B5EF4-FFF2-40B4-BE49-F238E27FC236}">
                <a16:creationId xmlns:a16="http://schemas.microsoft.com/office/drawing/2014/main" id="{6BF83B13-16A9-7B04-7EBA-EAAC8DA53162}"/>
              </a:ext>
            </a:extLst>
          </p:cNvPr>
          <p:cNvSpPr>
            <a:spLocks noGrp="1"/>
          </p:cNvSpPr>
          <p:nvPr>
            <p:ph sz="quarter" idx="4"/>
          </p:nvPr>
        </p:nvSpPr>
        <p:spPr>
          <a:xfrm>
            <a:off x="6172200" y="2425959"/>
            <a:ext cx="5183188" cy="3763704"/>
          </a:xfrm>
        </p:spPr>
        <p:txBody>
          <a:bodyPr>
            <a:normAutofit/>
          </a:bodyPr>
          <a:lstStyle/>
          <a:p>
            <a:pPr marL="0" indent="0">
              <a:buNone/>
            </a:pPr>
            <a:endParaRPr lang="fi-FI" dirty="0"/>
          </a:p>
          <a:p>
            <a:endParaRPr lang="fi-FI" dirty="0"/>
          </a:p>
        </p:txBody>
      </p:sp>
      <p:pic>
        <p:nvPicPr>
          <p:cNvPr id="11" name="Picture 10" descr="A group of people walking in front of a hospital&#10;&#10;AI-generated content may be incorrect.">
            <a:extLst>
              <a:ext uri="{FF2B5EF4-FFF2-40B4-BE49-F238E27FC236}">
                <a16:creationId xmlns:a16="http://schemas.microsoft.com/office/drawing/2014/main" id="{6FBBB2B9-6304-5148-A72D-599C1C1784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2922" y="1942614"/>
            <a:ext cx="3725694" cy="2652832"/>
          </a:xfrm>
          <a:prstGeom prst="rect">
            <a:avLst/>
          </a:prstGeom>
        </p:spPr>
      </p:pic>
    </p:spTree>
    <p:extLst>
      <p:ext uri="{BB962C8B-B14F-4D97-AF65-F5344CB8AC3E}">
        <p14:creationId xmlns:p14="http://schemas.microsoft.com/office/powerpoint/2010/main" val="3931573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5DB722AE-3D21-A5E0-2D91-08723AA4735F}"/>
              </a:ext>
            </a:extLst>
          </p:cNvPr>
          <p:cNvSpPr>
            <a:spLocks noGrp="1"/>
          </p:cNvSpPr>
          <p:nvPr>
            <p:ph type="title"/>
          </p:nvPr>
        </p:nvSpPr>
        <p:spPr>
          <a:xfrm>
            <a:off x="838201" y="345810"/>
            <a:ext cx="5120561" cy="1325563"/>
          </a:xfrm>
        </p:spPr>
        <p:txBody>
          <a:bodyPr>
            <a:normAutofit/>
          </a:bodyPr>
          <a:lstStyle/>
          <a:p>
            <a:r>
              <a:rPr lang="fi-FI"/>
              <a:t>What make us stand out:</a:t>
            </a:r>
          </a:p>
        </p:txBody>
      </p:sp>
      <p:sp>
        <p:nvSpPr>
          <p:cNvPr id="3" name="Sisällön paikkamerkki 2">
            <a:extLst>
              <a:ext uri="{FF2B5EF4-FFF2-40B4-BE49-F238E27FC236}">
                <a16:creationId xmlns:a16="http://schemas.microsoft.com/office/drawing/2014/main" id="{9BA46F38-68FF-0997-DB89-70CFF30EC013}"/>
              </a:ext>
            </a:extLst>
          </p:cNvPr>
          <p:cNvSpPr>
            <a:spLocks noGrp="1"/>
          </p:cNvSpPr>
          <p:nvPr>
            <p:ph idx="1"/>
          </p:nvPr>
        </p:nvSpPr>
        <p:spPr>
          <a:xfrm>
            <a:off x="248356" y="1825625"/>
            <a:ext cx="5682039" cy="4812242"/>
          </a:xfrm>
        </p:spPr>
        <p:txBody>
          <a:bodyPr>
            <a:normAutofit/>
          </a:bodyPr>
          <a:lstStyle/>
          <a:p>
            <a:r>
              <a:rPr lang="en-GB" sz="1600" b="1" dirty="0"/>
              <a:t>Continuous coverage:</a:t>
            </a:r>
            <a:r>
              <a:rPr lang="en-GB" sz="1600" dirty="0"/>
              <a:t> Our team of surgeons offers 24-hours-a-day in-house coverage and is always available to handle any general surgical emergency</a:t>
            </a:r>
          </a:p>
          <a:p>
            <a:r>
              <a:rPr lang="en-GB" sz="1600" b="1" dirty="0"/>
              <a:t>Multidisciplinary approach:</a:t>
            </a:r>
            <a:r>
              <a:rPr lang="en-GB" sz="1600" dirty="0"/>
              <a:t> We work closely with Mass General Trauma Center specialists across a variety of disciplines, and our team includes trauma psychiatrists, rehabilitation physicians, injury prevention specialists, occupational and physical therapists, and speech-language pathologists</a:t>
            </a:r>
          </a:p>
          <a:p>
            <a:r>
              <a:rPr lang="en-GB" sz="1600" b="1" dirty="0"/>
              <a:t>Leading-edge facilities:</a:t>
            </a:r>
            <a:r>
              <a:rPr lang="en-GB" sz="1600" dirty="0"/>
              <a:t> Our Emergency Department features the latest technology for treating patients, including two new-generation helical CT scanners and one MRI machine. A new, state-of-the-art emergency room opened in 2011</a:t>
            </a:r>
          </a:p>
          <a:p>
            <a:r>
              <a:rPr lang="en-GB" sz="1600" b="1" dirty="0"/>
              <a:t>An eye toward the future:</a:t>
            </a:r>
            <a:r>
              <a:rPr lang="en-GB" sz="1600" dirty="0"/>
              <a:t> We are committed to discovering new methods of treating critically ill trauma and emergency patients through laboratory, outcomes and clinical research programs. In addition, we host an intense educational program and other opportunities to prepare the next generation of surgeons</a:t>
            </a:r>
          </a:p>
          <a:p>
            <a:endParaRPr lang="fi-FI" sz="1300" dirty="0"/>
          </a:p>
          <a:p>
            <a:endParaRPr lang="fi-FI" sz="1300" dirty="0"/>
          </a:p>
          <a:p>
            <a:endParaRPr lang="fi-FI" sz="1300" dirty="0"/>
          </a:p>
        </p:txBody>
      </p:sp>
      <p:sp>
        <p:nvSpPr>
          <p:cNvPr id="52" name="Oval 51">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descr="A person and person in lab coats looking at a computer screen&#10;&#10;AI-generated content may be incorrect.">
            <a:extLst>
              <a:ext uri="{FF2B5EF4-FFF2-40B4-BE49-F238E27FC236}">
                <a16:creationId xmlns:a16="http://schemas.microsoft.com/office/drawing/2014/main" id="{2712EEE6-C48A-7A1F-817C-D48AEBBCE600}"/>
              </a:ext>
            </a:extLst>
          </p:cNvPr>
          <p:cNvPicPr>
            <a:picLocks noChangeAspect="1"/>
          </p:cNvPicPr>
          <p:nvPr/>
        </p:nvPicPr>
        <p:blipFill>
          <a:blip r:embed="rId3">
            <a:extLst>
              <a:ext uri="{28A0092B-C50C-407E-A947-70E740481C1C}">
                <a14:useLocalDpi xmlns:a14="http://schemas.microsoft.com/office/drawing/2010/main" val="0"/>
              </a:ext>
            </a:extLst>
          </a:blip>
          <a:srcRect l="4345" r="26525" b="1"/>
          <a:stretch>
            <a:fillRect/>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53" name="Arc 52">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9" name="Picture 8" descr="A room with a bed and medical equipment with Emergency department in the background&#10;&#10;AI-generated content may be incorrect.">
            <a:extLst>
              <a:ext uri="{FF2B5EF4-FFF2-40B4-BE49-F238E27FC236}">
                <a16:creationId xmlns:a16="http://schemas.microsoft.com/office/drawing/2014/main" id="{6EE0E9D2-68E9-BD54-51B4-8EDBBC5E16B5}"/>
              </a:ext>
            </a:extLst>
          </p:cNvPr>
          <p:cNvPicPr>
            <a:picLocks noChangeAspect="1"/>
          </p:cNvPicPr>
          <p:nvPr/>
        </p:nvPicPr>
        <p:blipFill>
          <a:blip r:embed="rId4">
            <a:extLst>
              <a:ext uri="{28A0092B-C50C-407E-A947-70E740481C1C}">
                <a14:useLocalDpi xmlns:a14="http://schemas.microsoft.com/office/drawing/2010/main" val="0"/>
              </a:ext>
            </a:extLst>
          </a:blip>
          <a:srcRect r="12363" b="2"/>
          <a:stretch>
            <a:fillRect/>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1804068194"/>
      </p:ext>
    </p:extLst>
  </p:cSld>
  <p:clrMapOvr>
    <a:masterClrMapping/>
  </p:clrMapOvr>
</p:sld>
</file>

<file path=ppt/theme/theme1.xml><?xml version="1.0" encoding="utf-8"?>
<a:theme xmlns:a="http://schemas.openxmlformats.org/drawingml/2006/main" name="Office 2013 – 2022 -teema">
  <a:themeElements>
    <a:clrScheme name="Office 2013 – 2022 -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585</Words>
  <Application>Microsoft Office PowerPoint</Application>
  <PresentationFormat>Widescreen</PresentationFormat>
  <Paragraphs>54</Paragraphs>
  <Slides>7</Slides>
  <Notes>4</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2013 – 2022 -teema</vt:lpstr>
      <vt:lpstr>Massachusetts General Hospital Trauma Center</vt:lpstr>
      <vt:lpstr>PowerPoint Presentation</vt:lpstr>
      <vt:lpstr>The Massachusetts General Hospital Trauma Center</vt:lpstr>
      <vt:lpstr>The Massachusetts General Hospital Trauma Center</vt:lpstr>
      <vt:lpstr>Trauma The Mass General Trauma Center treats patients with the most critical injuries. Each year they provide care to an average of 2,500 trauma patients - the highest in Massachusetts</vt:lpstr>
      <vt:lpstr>The Division of Trauma, Emergency Surgery and Surgical Critical Care</vt:lpstr>
      <vt:lpstr>What make us stand 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paha nekr pankku avomahakuvat</dc:title>
  <dc:creator>Tolonen Matti</dc:creator>
  <cp:lastModifiedBy>Linda McIntyre</cp:lastModifiedBy>
  <cp:revision>526</cp:revision>
  <dcterms:created xsi:type="dcterms:W3CDTF">2022-03-29T09:36:56Z</dcterms:created>
  <dcterms:modified xsi:type="dcterms:W3CDTF">2026-01-28T14:15:10Z</dcterms:modified>
</cp:coreProperties>
</file>