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2"/>
  </p:notesMasterIdLst>
  <p:sldIdLst>
    <p:sldId id="256" r:id="rId2"/>
    <p:sldId id="296" r:id="rId3"/>
    <p:sldId id="29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46"/>
    <p:restoredTop sz="94605"/>
  </p:normalViewPr>
  <p:slideViewPr>
    <p:cSldViewPr snapToGrid="0">
      <p:cViewPr varScale="1">
        <p:scale>
          <a:sx n="46" d="100"/>
          <a:sy n="46" d="100"/>
        </p:scale>
        <p:origin x="176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6" name="Shape 17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4" name="Shape 18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Medications should be discontinued in a logical sequence.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Shape 38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81" name="Shape 38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Example Using DEAR MAN</a:t>
            </a:r>
          </a:p>
          <a:p>
            <a:endParaRPr/>
          </a:p>
          <a:p>
            <a:r>
              <a:t>Describe (facts)</a:t>
            </a:r>
          </a:p>
          <a:p>
            <a:r>
              <a:t>“Over the past few weeks you’ve stopped by several times during the afternoon without calling first.”</a:t>
            </a:r>
          </a:p>
          <a:p>
            <a:endParaRPr/>
          </a:p>
          <a:p>
            <a:r>
              <a:t>Express (feelings)</a:t>
            </a:r>
          </a:p>
          <a:p>
            <a:r>
              <a:t>“When that happens I feel stressed because I’m usually in the middle of getting the kids settled or finishing work.”</a:t>
            </a:r>
          </a:p>
          <a:p>
            <a:endParaRPr/>
          </a:p>
          <a:p>
            <a:r>
              <a:t>Assert (clear request)</a:t>
            </a:r>
          </a:p>
          <a:p>
            <a:r>
              <a:t>“I’d really like it if you could call or text before coming over.”</a:t>
            </a:r>
          </a:p>
          <a:p>
            <a:endParaRPr/>
          </a:p>
          <a:p>
            <a:r>
              <a:t>Reinforce (why it helps)</a:t>
            </a:r>
          </a:p>
          <a:p>
            <a:r>
              <a:t>“That way I can make sure it’s a good time and we can actually enjoy the visit.”</a:t>
            </a:r>
          </a:p>
          <a:p>
            <a:endParaRPr/>
          </a:p>
          <a:p>
            <a:r>
              <a:t>Mindful</a:t>
            </a:r>
          </a:p>
          <a:p>
            <a:r>
              <a:t>If the mother-in-law says:</a:t>
            </a:r>
          </a:p>
          <a:p>
            <a:r>
              <a:t>“But I’m family, I shouldn’t have to make an appointment.”</a:t>
            </a:r>
          </a:p>
          <a:p>
            <a:endParaRPr/>
          </a:p>
          <a:p>
            <a:r>
              <a:t>She calmly repeats:</a:t>
            </a:r>
          </a:p>
          <a:p>
            <a:r>
              <a:t>“I understand, and I still need a heads-up before visits.”</a:t>
            </a:r>
          </a:p>
          <a:p>
            <a:endParaRPr/>
          </a:p>
          <a:p>
            <a:r>
              <a:t>Appear Confident</a:t>
            </a:r>
          </a:p>
          <a:p>
            <a:r>
              <a:t>She says it calmly, without apologizing excessively.</a:t>
            </a:r>
          </a:p>
          <a:p>
            <a:endParaRPr/>
          </a:p>
          <a:p>
            <a:r>
              <a:t>Negotiate</a:t>
            </a:r>
          </a:p>
          <a:p>
            <a:r>
              <a:t>“If afternoons are hard, maybe we could plan a regular Sunday lunch so we always have time together.”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Shape 38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86" name="Shape 38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Example Using DEAR MAN</a:t>
            </a:r>
          </a:p>
          <a:p>
            <a:endParaRPr/>
          </a:p>
          <a:p>
            <a:r>
              <a:t>Describe (facts)</a:t>
            </a:r>
          </a:p>
          <a:p>
            <a:r>
              <a:t>“Over the past few weeks you’ve stopped by several times during the afternoon without calling first.”</a:t>
            </a:r>
          </a:p>
          <a:p>
            <a:endParaRPr/>
          </a:p>
          <a:p>
            <a:r>
              <a:t>Express (feelings)</a:t>
            </a:r>
          </a:p>
          <a:p>
            <a:r>
              <a:t>“When that happens I feel stressed because I’m usually in the middle of getting the kids settled or finishing work.”</a:t>
            </a:r>
          </a:p>
          <a:p>
            <a:endParaRPr/>
          </a:p>
          <a:p>
            <a:r>
              <a:t>Assert (clear request)</a:t>
            </a:r>
          </a:p>
          <a:p>
            <a:r>
              <a:t>“I’d really like it if you could call or text before coming over.”</a:t>
            </a:r>
          </a:p>
          <a:p>
            <a:endParaRPr/>
          </a:p>
          <a:p>
            <a:r>
              <a:t>Reinforce (why it helps)</a:t>
            </a:r>
          </a:p>
          <a:p>
            <a:r>
              <a:t>“That way I can make sure it’s a good time and we can actually enjoy the visit.”</a:t>
            </a:r>
          </a:p>
          <a:p>
            <a:endParaRPr/>
          </a:p>
          <a:p>
            <a:r>
              <a:t>Mindful</a:t>
            </a:r>
          </a:p>
          <a:p>
            <a:r>
              <a:t>If the mother-in-law says:</a:t>
            </a:r>
          </a:p>
          <a:p>
            <a:r>
              <a:t>“But I’m family, I shouldn’t have to make an appointment.”</a:t>
            </a:r>
          </a:p>
          <a:p>
            <a:endParaRPr/>
          </a:p>
          <a:p>
            <a:r>
              <a:t>She calmly repeats:</a:t>
            </a:r>
          </a:p>
          <a:p>
            <a:r>
              <a:t>“I understand, and I still need a heads-up before visits.”</a:t>
            </a:r>
          </a:p>
          <a:p>
            <a:endParaRPr/>
          </a:p>
          <a:p>
            <a:r>
              <a:t>Appear Confident</a:t>
            </a:r>
          </a:p>
          <a:p>
            <a:r>
              <a:t>She says it calmly, without apologizing excessively.</a:t>
            </a:r>
          </a:p>
          <a:p>
            <a:endParaRPr/>
          </a:p>
          <a:p>
            <a:r>
              <a:t>Negotiate</a:t>
            </a:r>
          </a:p>
          <a:p>
            <a:r>
              <a:t>“If afternoons are hard, maybe we could plan a regular Sunday lunch so we always have time together.”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4" name="Shape 19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Medications should be discontinued in a logical sequence.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9" name="Shape 20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Medications should be discontinued in a logical sequence.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9" name="Shape 22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Medications should be discontinued in a logical sequence.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4" name="Shape 23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Generally younger and healthier should lean towards 10% and older and more sensitive should start with 5%,  and remember you can always go faster or slower later on depending on how you adjust.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6" name="Shape 24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benefit of the precision improves as you get lower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60" name="Shape 36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Medications should be discontinued in a logical sequence.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65" name="Shape 36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It does not matter if you are dealing with Schizophrenia, Bipolar, Anxiety, Depression, or Insomnia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75" name="Shape 37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Example Using DEAR MAN</a:t>
            </a:r>
          </a:p>
          <a:p>
            <a:endParaRPr/>
          </a:p>
          <a:p>
            <a:r>
              <a:t>Describe (facts)</a:t>
            </a:r>
          </a:p>
          <a:p>
            <a:r>
              <a:t>“Over the past few weeks you’ve stopped by several times during the afternoon without calling first.”</a:t>
            </a:r>
          </a:p>
          <a:p>
            <a:endParaRPr/>
          </a:p>
          <a:p>
            <a:r>
              <a:t>Express (feelings)</a:t>
            </a:r>
          </a:p>
          <a:p>
            <a:r>
              <a:t>“When that happens I feel stressed because I’m usually in the middle of getting the kids settled or finishing work.”</a:t>
            </a:r>
          </a:p>
          <a:p>
            <a:endParaRPr/>
          </a:p>
          <a:p>
            <a:r>
              <a:t>Assert (clear request)</a:t>
            </a:r>
          </a:p>
          <a:p>
            <a:r>
              <a:t>“I’d really like it if you could call or text before coming over.”</a:t>
            </a:r>
          </a:p>
          <a:p>
            <a:endParaRPr/>
          </a:p>
          <a:p>
            <a:r>
              <a:t>Reinforce (why it helps)</a:t>
            </a:r>
          </a:p>
          <a:p>
            <a:r>
              <a:t>“That way I can make sure it’s a good time and we can actually enjoy the visit.”</a:t>
            </a:r>
          </a:p>
          <a:p>
            <a:endParaRPr/>
          </a:p>
          <a:p>
            <a:r>
              <a:t>Mindful</a:t>
            </a:r>
          </a:p>
          <a:p>
            <a:r>
              <a:t>If the mother-in-law says:</a:t>
            </a:r>
          </a:p>
          <a:p>
            <a:r>
              <a:t>“But I’m family, I shouldn’t have to make an appointment.”</a:t>
            </a:r>
          </a:p>
          <a:p>
            <a:endParaRPr/>
          </a:p>
          <a:p>
            <a:r>
              <a:t>She calmly repeats:</a:t>
            </a:r>
          </a:p>
          <a:p>
            <a:r>
              <a:t>“I understand, and I still need a heads-up before visits.”</a:t>
            </a:r>
          </a:p>
          <a:p>
            <a:endParaRPr/>
          </a:p>
          <a:p>
            <a:r>
              <a:t>Appear Confident</a:t>
            </a:r>
          </a:p>
          <a:p>
            <a:r>
              <a:t>She says it calmly, without apologizing excessively.</a:t>
            </a:r>
          </a:p>
          <a:p>
            <a:endParaRPr/>
          </a:p>
          <a:p>
            <a:r>
              <a:t>Negotiate</a:t>
            </a:r>
          </a:p>
          <a:p>
            <a:r>
              <a:t>“If afternoons are hard, maybe we could plan a regular Sunday lunch so we always have time together.”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 anchor="ctr"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lose-up of wild plants growing between rocks"/>
          <p:cNvSpPr>
            <a:spLocks noGrp="1"/>
          </p:cNvSpPr>
          <p:nvPr>
            <p:ph type="pic" sz="quarter" idx="21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Large rock formation under dark clouds with a dirt road in the foreground"/>
          <p:cNvSpPr>
            <a:spLocks noGrp="1"/>
          </p:cNvSpPr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Close-up of a wild plant growing between lava rocks"/>
          <p:cNvSpPr>
            <a:spLocks noGrp="1"/>
          </p:cNvSpPr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waterfall surrounded by a green rocky landscape"/>
          <p:cNvSpPr>
            <a:spLocks noGrp="1"/>
          </p:cNvSpPr>
          <p:nvPr>
            <p:ph type="pic" idx="21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EEE9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</p:spPr>
        <p:txBody>
          <a:bodyPr anchor="t"/>
          <a:lstStyle>
            <a:lvl1pPr defTabSz="825500">
              <a:defRPr sz="2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reen, hilly landscape"/>
          <p:cNvSpPr>
            <a:spLocks noGrp="1"/>
          </p:cNvSpPr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Moss-covered rocks"/>
          <p:cNvSpPr>
            <a:spLocks noGrp="1"/>
          </p:cNvSpPr>
          <p:nvPr>
            <p:ph type="pic" sz="half" idx="21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3" name="Large rock formation under dark clouds with a dirt road in the foreground"/>
          <p:cNvSpPr>
            <a:spLocks noGrp="1"/>
          </p:cNvSpPr>
          <p:nvPr>
            <p:ph type="pic" idx="22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ection 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pic>
        <p:nvPicPr>
          <p:cNvPr id="179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ompounded Liquid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Compounded Liquids</a:t>
            </a:r>
          </a:p>
        </p:txBody>
      </p:sp>
      <p:pic>
        <p:nvPicPr>
          <p:cNvPr id="204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3177503" y="4978280"/>
            <a:ext cx="5460661" cy="5498062"/>
          </a:xfrm>
          <a:prstGeom prst="rect">
            <a:avLst/>
          </a:prstGeom>
          <a:ln w="12700">
            <a:miter lim="400000"/>
          </a:ln>
        </p:spPr>
      </p:pic>
      <p:pic>
        <p:nvPicPr>
          <p:cNvPr id="205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How to Get to The Right Drug Form for Taperin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How to Get to The Right Drug Form for Tapering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If Using Table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If Using Tablets</a:t>
            </a:r>
          </a:p>
        </p:txBody>
      </p:sp>
      <p:sp>
        <p:nvSpPr>
          <p:cNvPr id="212" name="Instant Release Tablets → good to g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Instant Release Tablets → good to go</a:t>
            </a:r>
          </a:p>
          <a:p>
            <a:r>
              <a:t>Extended release capsules or LAI → switch to IR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If Tapering With Liquid (Highly Recommend)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lvl="1" indent="452627" defTabSz="2413955">
              <a:defRPr sz="8415" spc="-168"/>
            </a:pPr>
            <a:r>
              <a:t>If Tapering With Liquid (Highly Recommend)</a:t>
            </a:r>
          </a:p>
        </p:txBody>
      </p:sp>
      <p:sp>
        <p:nvSpPr>
          <p:cNvPr id="215" name="Find a local compounding pharmac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Find a local compounding pharmacy</a:t>
            </a:r>
          </a:p>
          <a:p>
            <a:r>
              <a:t>Have your doctor send a script for a liquid compound to the pharmacy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alculations for Once a Day Dosin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Calculations for Once a Day Dosing</a:t>
            </a:r>
          </a:p>
        </p:txBody>
      </p:sp>
      <p:sp>
        <p:nvSpPr>
          <p:cNvPr id="218" name="Create a compounded liquid prescription for DRUG (X mg = 1 mL). Patient to take 1 mL daily. Dispense 35 mL for 30 days, with 5 mL added to account for residual medication loss in the syringe tip during dosing. Please include a 1 mL oral syringe and bottl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97408" indent="-597408" defTabSz="2389572">
              <a:spcBef>
                <a:spcPts val="4400"/>
              </a:spcBef>
              <a:defRPr sz="4704"/>
            </a:pPr>
            <a:r>
              <a:t>Create a compounded liquid prescription for DRUG (X mg = 1 mL).</a:t>
            </a:r>
            <a:br/>
            <a:r>
              <a:t>Patient to take 1 mL daily. Dispense 35 mL for 30 days, with 5 mL added to account for residual medication loss in the syringe tip during dosing. Please include a 1 mL oral syringe and bottle adapter cap.</a:t>
            </a:r>
          </a:p>
          <a:p>
            <a:pPr marL="597408" indent="-597408" defTabSz="2389572">
              <a:spcBef>
                <a:spcPts val="4400"/>
              </a:spcBef>
              <a:defRPr sz="4704"/>
            </a:pPr>
            <a:endParaRPr/>
          </a:p>
          <a:p>
            <a:pPr marL="597408" indent="-597408" defTabSz="2389572">
              <a:spcBef>
                <a:spcPts val="4400"/>
              </a:spcBef>
              <a:defRPr sz="4704"/>
            </a:pPr>
            <a:r>
              <a:t>Example (Patient taking Zoloft 200 mg once daily)</a:t>
            </a:r>
          </a:p>
          <a:p>
            <a:pPr marL="597408" indent="-597408" defTabSz="2389572">
              <a:spcBef>
                <a:spcPts val="4400"/>
              </a:spcBef>
              <a:defRPr sz="4704"/>
            </a:pPr>
            <a:r>
              <a:t>Create a compounded liquid prescription for sertraline (200 mg = 1 mL).</a:t>
            </a:r>
            <a:br/>
            <a:r>
              <a:t>Patient to take 1 mL daily. Dispense 35 mL for 30 days, with 5 mL added to account for residual medication loss in the syringe tip during dosing. Please include a 1 mL oral syringe and bottle adapter cap.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95646" y="2149254"/>
            <a:ext cx="12839701" cy="8153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4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5476763" y="4956620"/>
            <a:ext cx="7264401" cy="3403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5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How to Make Your First Re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How to Make Your First Reduction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How to Pick the Initial Taper Speed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How to Pick the Initial Taper Speed</a:t>
            </a:r>
          </a:p>
        </p:txBody>
      </p:sp>
      <p:sp>
        <p:nvSpPr>
          <p:cNvPr id="232" name="Most people should start with 5–10% reductions per month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Most people should start with 5–10% reductions per month.</a:t>
            </a:r>
          </a:p>
          <a:p>
            <a:r>
              <a:t>Exceptions include:</a:t>
            </a:r>
          </a:p>
          <a:p>
            <a:pPr lvl="1"/>
            <a:r>
              <a:t>Severe side effects</a:t>
            </a:r>
          </a:p>
          <a:p>
            <a:pPr lvl="1"/>
            <a:r>
              <a:t>Medication used for less than two months</a:t>
            </a:r>
          </a:p>
          <a:p>
            <a:pPr lvl="1"/>
            <a:r>
              <a:t>Stimulants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Dry Cu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Dry Cuts</a:t>
            </a:r>
          </a:p>
        </p:txBody>
      </p:sp>
      <p:sp>
        <p:nvSpPr>
          <p:cNvPr id="237" name="Weigh the tablet on a scale…"/>
          <p:cNvSpPr txBox="1">
            <a:spLocks noGrp="1"/>
          </p:cNvSpPr>
          <p:nvPr>
            <p:ph type="body" sz="half" idx="1"/>
          </p:nvPr>
        </p:nvSpPr>
        <p:spPr>
          <a:xfrm>
            <a:off x="1206500" y="4248504"/>
            <a:ext cx="9019657" cy="8256012"/>
          </a:xfrm>
          <a:prstGeom prst="rect">
            <a:avLst/>
          </a:prstGeom>
        </p:spPr>
        <p:txBody>
          <a:bodyPr/>
          <a:lstStyle/>
          <a:p>
            <a:r>
              <a:t>Weigh the tablet on a scale</a:t>
            </a:r>
          </a:p>
          <a:p>
            <a:r>
              <a:t>Remove 5% of the weight</a:t>
            </a:r>
          </a:p>
          <a:p>
            <a:r>
              <a:t>Repeat in 2–4 weeks</a:t>
            </a:r>
          </a:p>
        </p:txBody>
      </p:sp>
      <p:pic>
        <p:nvPicPr>
          <p:cNvPr id="238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105619" y="2380161"/>
            <a:ext cx="4492992" cy="89859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39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7132427" y="2349855"/>
            <a:ext cx="6573309" cy="89859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40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he Power of the 1 ml Syring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The Power of the 1 ml Syringe </a:t>
            </a:r>
          </a:p>
        </p:txBody>
      </p:sp>
      <p:sp>
        <p:nvSpPr>
          <p:cNvPr id="243" name="Draw up 1 mL of liquid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Draw up 1 mL of liquid</a:t>
            </a:r>
          </a:p>
          <a:p>
            <a:r>
              <a:t>Remove 5 lines; repeat in 2–4 weeks</a:t>
            </a:r>
          </a:p>
          <a:p>
            <a:r>
              <a:t>Benefit vs tablets: more precise and faster adjustments</a:t>
            </a:r>
          </a:p>
        </p:txBody>
      </p:sp>
      <p:pic>
        <p:nvPicPr>
          <p:cNvPr id="244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89458" y="9163530"/>
            <a:ext cx="7264401" cy="340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2BEFEF-7292-CCB9-1184-379844064F31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828800" y="804249"/>
            <a:ext cx="20383500" cy="1231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70276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The Traffic Light System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Traffic Light System</a:t>
            </a:r>
          </a:p>
        </p:txBody>
      </p:sp>
      <p:sp>
        <p:nvSpPr>
          <p:cNvPr id="249" name="Guides when to speed up, hold, slow, or updos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Guides when to speed up, hold, slow, or updose</a:t>
            </a:r>
          </a:p>
          <a:p>
            <a:r>
              <a:t>Focus on listening to the patient’s body</a:t>
            </a:r>
          </a:p>
          <a:p>
            <a:r>
              <a:t>Four stages: Light Green, Green, Yellow, Red</a:t>
            </a:r>
          </a:p>
        </p:txBody>
      </p:sp>
      <p:pic>
        <p:nvPicPr>
          <p:cNvPr id="250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7859009" y="5349785"/>
            <a:ext cx="5679361" cy="60534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Light Gree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Light Green</a:t>
            </a:r>
          </a:p>
        </p:txBody>
      </p:sp>
      <p:sp>
        <p:nvSpPr>
          <p:cNvPr id="253" name="Withdrawal symptoms minimal or absen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Withdrawal symptoms minimal or absent</a:t>
            </a:r>
          </a:p>
          <a:p>
            <a:r>
              <a:t>Patient feels stable or improved</a:t>
            </a:r>
          </a:p>
          <a:p>
            <a:r>
              <a:t>Action: Consider speeding taper by 5–10%, or shortening the reduction interval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ree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Green</a:t>
            </a:r>
          </a:p>
        </p:txBody>
      </p:sp>
      <p:sp>
        <p:nvSpPr>
          <p:cNvPr id="256" name="Mild, tolerable symptoms…"/>
          <p:cNvSpPr txBox="1">
            <a:spLocks noGrp="1"/>
          </p:cNvSpPr>
          <p:nvPr>
            <p:ph type="body" idx="1"/>
          </p:nvPr>
        </p:nvSpPr>
        <p:spPr>
          <a:xfrm>
            <a:off x="1206500" y="2882064"/>
            <a:ext cx="21971000" cy="9622452"/>
          </a:xfrm>
          <a:prstGeom prst="rect">
            <a:avLst/>
          </a:prstGeom>
        </p:spPr>
        <p:txBody>
          <a:bodyPr/>
          <a:lstStyle/>
          <a:p>
            <a:r>
              <a:t>Mild, tolerable symptoms</a:t>
            </a:r>
          </a:p>
          <a:p>
            <a:r>
              <a:t>No disruption to daily functioning</a:t>
            </a:r>
          </a:p>
          <a:p>
            <a:r>
              <a:t>Action: Maintain current taper rate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Yellow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Yellow </a:t>
            </a:r>
          </a:p>
        </p:txBody>
      </p:sp>
      <p:sp>
        <p:nvSpPr>
          <p:cNvPr id="259" name="Clear symptom worsening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Clear symptom worsening</a:t>
            </a:r>
          </a:p>
          <a:p>
            <a:r>
              <a:t>Increased distress</a:t>
            </a:r>
          </a:p>
          <a:p>
            <a:r>
              <a:t>Interferes with daily life but still manageable</a:t>
            </a:r>
          </a:p>
          <a:p>
            <a:r>
              <a:t>Action: Hold dose, then slow the taper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Red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Red</a:t>
            </a:r>
          </a:p>
        </p:txBody>
      </p:sp>
      <p:sp>
        <p:nvSpPr>
          <p:cNvPr id="262" name="Severe withdrawal symptom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Severe withdrawal symptoms</a:t>
            </a:r>
          </a:p>
          <a:p>
            <a:r>
              <a:t>Unable to function normally</a:t>
            </a:r>
          </a:p>
          <a:p>
            <a:r>
              <a:t>Action: Updose immediately, hold until symptoms resolve, then slow the taper.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How to Finish the Taper Safel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How to Finish the Taper Safely</a:t>
            </a:r>
          </a:p>
        </p:txBody>
      </p:sp>
      <p:sp>
        <p:nvSpPr>
          <p:cNvPr id="265" name="The end of the taper is where 90% of people fail…"/>
          <p:cNvSpPr txBox="1">
            <a:spLocks noGrp="1"/>
          </p:cNvSpPr>
          <p:nvPr>
            <p:ph type="body" sz="half" idx="1"/>
          </p:nvPr>
        </p:nvSpPr>
        <p:spPr>
          <a:xfrm>
            <a:off x="1206500" y="3576547"/>
            <a:ext cx="15464495" cy="8256012"/>
          </a:xfrm>
          <a:prstGeom prst="rect">
            <a:avLst/>
          </a:prstGeom>
        </p:spPr>
        <p:txBody>
          <a:bodyPr/>
          <a:lstStyle/>
          <a:p>
            <a:r>
              <a:t>The end of the taper is where 90% of people fail</a:t>
            </a:r>
          </a:p>
          <a:p>
            <a:r>
              <a:t>But why?</a:t>
            </a:r>
          </a:p>
          <a:p>
            <a:pPr lvl="1"/>
            <a:r>
              <a:t>At high doses: receptors are mostly saturated.</a:t>
            </a:r>
          </a:p>
          <a:p>
            <a:pPr lvl="1"/>
            <a:r>
              <a:t>Large reductions → small changes in receptor activity.</a:t>
            </a:r>
          </a:p>
          <a:p>
            <a:pPr lvl="1"/>
            <a:r>
              <a:t>At low doses: small reductions → large drops in receptor occupancy.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814528" y="482506"/>
            <a:ext cx="13004802" cy="130048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68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3330169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69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919976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70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672225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71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148821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445430" y="6190338"/>
            <a:ext cx="529843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73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708424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74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2410523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75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901070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76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681854" y="7001558"/>
            <a:ext cx="529843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77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3805239" y="7275758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78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034652" y="7275758"/>
            <a:ext cx="529843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79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258952" y="7275758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80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483255" y="7275758"/>
            <a:ext cx="529843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81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908156" y="7001558"/>
            <a:ext cx="529843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82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659031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83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2052006" y="7275758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84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2928623" y="7275758"/>
            <a:ext cx="529843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85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931857" y="7001558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86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931857" y="8118554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87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445430" y="8624000"/>
            <a:ext cx="529843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88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5404585" y="6594488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89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5792392" y="7275758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90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5404585" y="8369304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91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6162015" y="8118554"/>
            <a:ext cx="529843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92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5792392" y="5913030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293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277223" y="4377935"/>
            <a:ext cx="3953181" cy="21361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814528" y="482506"/>
            <a:ext cx="13004802" cy="130048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96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3330169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97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919976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98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672225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99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148821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0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445430" y="6190338"/>
            <a:ext cx="529843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1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708424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2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2410523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3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681854" y="7001558"/>
            <a:ext cx="529843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4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034652" y="7275758"/>
            <a:ext cx="529843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05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967472" y="8118554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06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908156" y="7001558"/>
            <a:ext cx="529843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7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2928623" y="7275758"/>
            <a:ext cx="529843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08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931857" y="8118554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09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445430" y="8624000"/>
            <a:ext cx="529843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10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5792392" y="7275758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11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6162015" y="8118554"/>
            <a:ext cx="529843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12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5792392" y="5913030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13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277223" y="4377935"/>
            <a:ext cx="3953181" cy="21361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5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814528" y="482506"/>
            <a:ext cx="13004802" cy="13004802"/>
          </a:xfrm>
          <a:prstGeom prst="rect">
            <a:avLst/>
          </a:prstGeom>
          <a:ln w="12700">
            <a:miter lim="400000"/>
          </a:ln>
        </p:spPr>
      </p:pic>
      <p:pic>
        <p:nvPicPr>
          <p:cNvPr id="316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3330169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17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919976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18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672225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19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148821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20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708424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21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2410523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22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967472" y="8118554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23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133830" y="7275758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24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2928623" y="7275758"/>
            <a:ext cx="529843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25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034923" y="8118554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26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5786123" y="7812779"/>
            <a:ext cx="529843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27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951915" y="7001558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28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277223" y="4377935"/>
            <a:ext cx="3953181" cy="21361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0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814528" y="482506"/>
            <a:ext cx="13004802" cy="13004802"/>
          </a:xfrm>
          <a:prstGeom prst="rect">
            <a:avLst/>
          </a:prstGeom>
          <a:ln w="12700">
            <a:miter lim="400000"/>
          </a:ln>
        </p:spPr>
      </p:pic>
      <p:pic>
        <p:nvPicPr>
          <p:cNvPr id="331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3330169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2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672225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3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708424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4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2410523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5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967472" y="8118554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36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034923" y="8118554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37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951915" y="7001558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8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277223" y="4377935"/>
            <a:ext cx="3953181" cy="21361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CF3D7E9-3106-FD56-5452-EAE970553B5D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3086100" y="541584"/>
            <a:ext cx="18211800" cy="1263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311669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0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814528" y="482506"/>
            <a:ext cx="13004802" cy="13004802"/>
          </a:xfrm>
          <a:prstGeom prst="rect">
            <a:avLst/>
          </a:prstGeom>
          <a:ln w="12700">
            <a:miter lim="400000"/>
          </a:ln>
        </p:spPr>
      </p:pic>
      <p:pic>
        <p:nvPicPr>
          <p:cNvPr id="341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672225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42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2410523" y="7812779"/>
            <a:ext cx="529844" cy="5270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43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967472" y="8118554"/>
            <a:ext cx="529844" cy="5270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44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277223" y="4377935"/>
            <a:ext cx="3953181" cy="213619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Exampl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Examples</a:t>
            </a:r>
          </a:p>
        </p:txBody>
      </p:sp>
      <p:sp>
        <p:nvSpPr>
          <p:cNvPr id="347" name="Sørensen, A., Ruhé, H. G., &amp; Munkholm, K. (2022). Dose and serotonin transporter occupancy of antidepressants: A review. Molecular Psychiatry, 27, 192–201."/>
          <p:cNvSpPr txBox="1"/>
          <p:nvPr/>
        </p:nvSpPr>
        <p:spPr>
          <a:xfrm>
            <a:off x="563499" y="12393292"/>
            <a:ext cx="23257003" cy="1032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300"/>
            </a:lvl1pPr>
          </a:lstStyle>
          <a:p>
            <a:r>
              <a:t>Sørensen, A., Ruhé, H. G., &amp; Munkholm, K. (2022). Dose and serotonin transporter occupancy of antidepressants: A review. Molecular Psychiatry, 27, 192–201.</a:t>
            </a:r>
          </a:p>
        </p:txBody>
      </p:sp>
      <p:pic>
        <p:nvPicPr>
          <p:cNvPr id="348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400087" y="2886633"/>
            <a:ext cx="12626071" cy="837236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Rules for Finishing the Taper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Rules for Finishing the Taper</a:t>
            </a:r>
          </a:p>
        </p:txBody>
      </p:sp>
      <p:sp>
        <p:nvSpPr>
          <p:cNvPr id="351" name="Expect the last 25% to take as long as the first 75%.…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19908691" cy="8256012"/>
          </a:xfrm>
          <a:prstGeom prst="rect">
            <a:avLst/>
          </a:prstGeom>
        </p:spPr>
        <p:txBody>
          <a:bodyPr/>
          <a:lstStyle/>
          <a:p>
            <a:r>
              <a:t>Expect the last 25% to take as long as the first 75%.</a:t>
            </a:r>
          </a:p>
          <a:p>
            <a:r>
              <a:t>Reductions often get smaller over time.</a:t>
            </a:r>
          </a:p>
          <a:p>
            <a:r>
              <a:t>Liquid formulations help with precise reductions.</a:t>
            </a:r>
          </a:p>
          <a:p>
            <a:r>
              <a:t>Avoid abrupt “jumping off.”</a:t>
            </a:r>
          </a:p>
        </p:txBody>
      </p:sp>
      <p:pic>
        <p:nvPicPr>
          <p:cNvPr id="352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89458" y="9163530"/>
            <a:ext cx="7264401" cy="340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How to Stay Off Medication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How to Stay Off Medications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The Three Pillars of Great Mental Health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Three Pillars of Great Mental Health</a:t>
            </a:r>
          </a:p>
        </p:txBody>
      </p:sp>
      <p:sp>
        <p:nvSpPr>
          <p:cNvPr id="363" name="Body…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19908691" cy="8256012"/>
          </a:xfrm>
          <a:prstGeom prst="rect">
            <a:avLst/>
          </a:prstGeom>
        </p:spPr>
        <p:txBody>
          <a:bodyPr/>
          <a:lstStyle/>
          <a:p>
            <a:r>
              <a:t>Body</a:t>
            </a:r>
          </a:p>
          <a:p>
            <a:r>
              <a:t>Mind</a:t>
            </a:r>
          </a:p>
          <a:p>
            <a:r>
              <a:t>Spirit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Bod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</a:t>
            </a:r>
          </a:p>
        </p:txBody>
      </p:sp>
      <p:sp>
        <p:nvSpPr>
          <p:cNvPr id="368" name="Diet: Whole foods; minimize processed foods. Consider gluten-free if severe symptoms; ketogenic diet may help bipolar or schizophrenia with metabolic issues.…"/>
          <p:cNvSpPr txBox="1">
            <a:spLocks noGrp="1"/>
          </p:cNvSpPr>
          <p:nvPr>
            <p:ph type="body" idx="1"/>
          </p:nvPr>
        </p:nvSpPr>
        <p:spPr>
          <a:xfrm>
            <a:off x="626989" y="2420819"/>
            <a:ext cx="19908692" cy="8256011"/>
          </a:xfrm>
          <a:prstGeom prst="rect">
            <a:avLst/>
          </a:prstGeom>
        </p:spPr>
        <p:txBody>
          <a:bodyPr/>
          <a:lstStyle/>
          <a:p>
            <a:r>
              <a:t>Diet: Whole foods; minimize processed foods. Consider gluten-free if severe symptoms; ketogenic diet may help bipolar or schizophrenia with metabolic issues.</a:t>
            </a:r>
          </a:p>
          <a:p>
            <a:r>
              <a:t>Movement: 7,000–10,000 steps daily.</a:t>
            </a:r>
          </a:p>
          <a:p>
            <a:r>
              <a:t>Weight: Healthy BMI reduces inflammation, sleep problems, and anxiety.</a:t>
            </a:r>
          </a:p>
          <a:p>
            <a:r>
              <a:t>Remove Substances: Avoid caffeine, nicotine, cannabis, and alcohol.</a:t>
            </a:r>
          </a:p>
          <a:p>
            <a:r>
              <a:t>Screens: Reduce or take breaks from screen use.</a:t>
            </a:r>
          </a:p>
        </p:txBody>
      </p:sp>
      <p:sp>
        <p:nvSpPr>
          <p:cNvPr id="369" name="Parletta, N., et al. (2019). A Mediterranean-style dietary intervention supplemented with fish oil improves diet quality and mental health in people with depression (HELFIMED trial). Nutrients. Kelly, D. L., et al. (2019). Randomized controlled trial of "/>
          <p:cNvSpPr txBox="1"/>
          <p:nvPr/>
        </p:nvSpPr>
        <p:spPr>
          <a:xfrm>
            <a:off x="155340" y="10288830"/>
            <a:ext cx="24434801" cy="3747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900"/>
            </a:pPr>
            <a:r>
              <a:t>Parletta, N., et al. (2019). A Mediterranean-style dietary intervention supplemented with fish oil improves diet quality and mental health in people with depression (HELFIMED trial). Nutrients.</a:t>
            </a:r>
            <a:br/>
            <a:r>
              <a:t>Kelly, D. L., et al. (2019). Randomized controlled trial of a gluten-free diet in patients with schizophrenia positive for antigliadin antibodies (AGA IgG). Journal of Psychiatry and Neuroscience</a:t>
            </a:r>
            <a:br/>
            <a:r>
              <a:t>Stubbs, B., et al. (2018). An examination of the anxiolytic effects of exercise for people with anxiety and stress-related disorders: A meta-analysis. </a:t>
            </a:r>
            <a:r>
              <a:rPr b="1"/>
              <a:t>Psychiatry Research</a:t>
            </a:r>
            <a:r>
              <a:t>.</a:t>
            </a:r>
            <a:br/>
            <a:r>
              <a:t>Twenge, J. M., &amp; Campbell, W. K. (2018). Associations between screen time and lower psychological well-being among children and adolescents: Evidence from a population-based study. </a:t>
            </a:r>
            <a:r>
              <a:rPr b="1"/>
              <a:t>Preventive Medicine Reports</a:t>
            </a:r>
            <a:r>
              <a:t>.</a:t>
            </a:r>
            <a:br/>
            <a:endParaRPr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Mind - Skills Ki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Mind - Skills Kits</a:t>
            </a:r>
          </a:p>
        </p:txBody>
      </p:sp>
      <p:sp>
        <p:nvSpPr>
          <p:cNvPr id="372" name="Depression/Anxiety: ACT…"/>
          <p:cNvSpPr txBox="1">
            <a:spLocks noGrp="1"/>
          </p:cNvSpPr>
          <p:nvPr>
            <p:ph type="body" sz="half" idx="1"/>
          </p:nvPr>
        </p:nvSpPr>
        <p:spPr>
          <a:xfrm>
            <a:off x="1295655" y="3267795"/>
            <a:ext cx="12855732" cy="8256012"/>
          </a:xfrm>
          <a:prstGeom prst="rect">
            <a:avLst/>
          </a:prstGeom>
        </p:spPr>
        <p:txBody>
          <a:bodyPr/>
          <a:lstStyle/>
          <a:p>
            <a:r>
              <a:t>Depression/Anxiety: ACT</a:t>
            </a:r>
          </a:p>
          <a:p>
            <a:r>
              <a:t>PTSD: PE, CPT</a:t>
            </a:r>
          </a:p>
          <a:p>
            <a:r>
              <a:t>Schizophrenia: CBT for Psychosis</a:t>
            </a:r>
          </a:p>
          <a:p>
            <a:r>
              <a:t>Bipolar Disorder: Social Rhythm Therapy, ACT</a:t>
            </a:r>
          </a:p>
          <a:p>
            <a:r>
              <a:t>OCD: Exposure and Response Prevention</a:t>
            </a:r>
          </a:p>
          <a:p>
            <a:r>
              <a:t>Insomnia: ACT-I, CBT-I</a:t>
            </a:r>
          </a:p>
        </p:txBody>
      </p:sp>
      <p:sp>
        <p:nvSpPr>
          <p:cNvPr id="373" name="Schefft, C., Heinitz, C., Guhn, A., Brakemeier, E. L., Sterzer, P., &amp; Köhler, S. (2023). Efficacy and acceptability of third-wave psychotherapies in the treatment of depression: A network meta-analysis of controlled trials. Frontiers in Psychiatry"/>
          <p:cNvSpPr txBox="1"/>
          <p:nvPr/>
        </p:nvSpPr>
        <p:spPr>
          <a:xfrm>
            <a:off x="167335" y="11584717"/>
            <a:ext cx="24049331" cy="16909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800"/>
            </a:lvl1pPr>
          </a:lstStyle>
          <a:p>
            <a:r>
              <a:t>Schefft, C., Heinitz, C., Guhn, A., Brakemeier, E. L., Sterzer, P., &amp; Köhler, S. (2023). Efficacy and acceptability of third-wave psychotherapies in the treatment of depression: A network meta-analysis of controlled trials. Frontiers in Psychiatry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Mind - Mind-Bod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Mind - Mind-Body</a:t>
            </a:r>
          </a:p>
        </p:txBody>
      </p:sp>
      <p:sp>
        <p:nvSpPr>
          <p:cNvPr id="378" name="Breathwork 20 minutes x2…"/>
          <p:cNvSpPr txBox="1">
            <a:spLocks noGrp="1"/>
          </p:cNvSpPr>
          <p:nvPr>
            <p:ph type="body" sz="half" idx="1"/>
          </p:nvPr>
        </p:nvSpPr>
        <p:spPr>
          <a:xfrm>
            <a:off x="1206500" y="4248504"/>
            <a:ext cx="12855732" cy="8256012"/>
          </a:xfrm>
          <a:prstGeom prst="rect">
            <a:avLst/>
          </a:prstGeom>
        </p:spPr>
        <p:txBody>
          <a:bodyPr/>
          <a:lstStyle/>
          <a:p>
            <a:r>
              <a:t>Breathwork 20 minutes x2</a:t>
            </a:r>
          </a:p>
          <a:p>
            <a:r>
              <a:t>Yoga Nidra</a:t>
            </a:r>
          </a:p>
          <a:p>
            <a:r>
              <a:t>Nature Walks</a:t>
            </a:r>
          </a:p>
        </p:txBody>
      </p:sp>
      <p:sp>
        <p:nvSpPr>
          <p:cNvPr id="379" name="Breathwork meta-analysis Fincham, G. W., et al. (2023). Effect of breathwork on stress and mental health: A meta-analysis of randomized controlled trials. Scientific Reports.…"/>
          <p:cNvSpPr txBox="1"/>
          <p:nvPr/>
        </p:nvSpPr>
        <p:spPr>
          <a:xfrm>
            <a:off x="155340" y="10053182"/>
            <a:ext cx="24073320" cy="3684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900"/>
            </a:pPr>
            <a:r>
              <a:t>Breathwork meta-analysis</a:t>
            </a:r>
            <a:br/>
            <a:r>
              <a:t>Fincham, G. W., et al. (2023). Effect of breathwork on stress and mental health: A meta-analysis of randomized controlled trials. Scientific Reports.</a:t>
            </a:r>
          </a:p>
          <a:p>
            <a:pPr>
              <a:defRPr sz="2900"/>
            </a:pPr>
            <a:r>
              <a:t>Yoga Nidra meta-analysis</a:t>
            </a:r>
            <a:br/>
            <a:r>
              <a:t>Ghai, S., et al. (2025). Effects of yoga nidra on stress, anxiety, and depression: A systematic review and meta-analysis. Annals of the New York Academy of Sciences.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piri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Spirit</a:t>
            </a:r>
          </a:p>
        </p:txBody>
      </p:sp>
      <p:pic>
        <p:nvPicPr>
          <p:cNvPr id="384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324780" y="3234008"/>
            <a:ext cx="15401964" cy="724798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piri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Spirit</a:t>
            </a:r>
          </a:p>
        </p:txBody>
      </p:sp>
      <p:sp>
        <p:nvSpPr>
          <p:cNvPr id="389" name="Direction &amp; Meaning: ACT, Existential Psychotherapy…"/>
          <p:cNvSpPr txBox="1">
            <a:spLocks noGrp="1"/>
          </p:cNvSpPr>
          <p:nvPr>
            <p:ph type="body" sz="half" idx="1"/>
          </p:nvPr>
        </p:nvSpPr>
        <p:spPr>
          <a:xfrm>
            <a:off x="1206500" y="4248504"/>
            <a:ext cx="13991522" cy="8256012"/>
          </a:xfrm>
          <a:prstGeom prst="rect">
            <a:avLst/>
          </a:prstGeom>
        </p:spPr>
        <p:txBody>
          <a:bodyPr/>
          <a:lstStyle/>
          <a:p>
            <a:r>
              <a:t>Direction &amp; Meaning: ACT, Existential Psychotherapy</a:t>
            </a:r>
          </a:p>
          <a:p>
            <a:r>
              <a:t>Relationships: DBT, Interpersonal Therapy</a:t>
            </a:r>
          </a:p>
        </p:txBody>
      </p:sp>
      <p:sp>
        <p:nvSpPr>
          <p:cNvPr id="390" name="Alimujiang, A., Wiensch, A., Boss, J., et al. (2019). Association between life purpose and mortality among US adults older than 50 years. JAMA Network Open…"/>
          <p:cNvSpPr txBox="1"/>
          <p:nvPr/>
        </p:nvSpPr>
        <p:spPr>
          <a:xfrm>
            <a:off x="1063575" y="10086330"/>
            <a:ext cx="18177668" cy="26847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3600"/>
            </a:pPr>
            <a:r>
              <a:t>Alimujiang, A., Wiensch, A., Boss, J., et al. (2019). Association between life purpose and mortality among US adults older than 50 years. JAMA Network Open</a:t>
            </a:r>
          </a:p>
          <a:p>
            <a:pPr>
              <a:defRPr sz="3600"/>
            </a:pPr>
            <a:r>
              <a:t>Santini, Z. I., et al. (2015). The association between social relationships and depression: A systematic review. Journal of Affective Disorders.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How to Pick Which Drug To Remove Fir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How to Pick Which Drug To Remove First</a:t>
            </a:r>
          </a:p>
        </p:txBody>
      </p:sp>
      <p:pic>
        <p:nvPicPr>
          <p:cNvPr id="182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FC76A-FE87-A320-6CAD-C581E348C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Gift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913F83-E480-6C77-D31C-CC5F160A62D6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593668" y="3768094"/>
            <a:ext cx="7605123" cy="78348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9F1AAA3-EE58-19F2-3FA5-674B02FA2907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134599" y="2179687"/>
            <a:ext cx="13777587" cy="975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35341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ection 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pic>
        <p:nvPicPr>
          <p:cNvPr id="187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hree Rule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rPr lang="en-US" dirty="0"/>
              <a:t>Which Drug Do I Remove First?</a:t>
            </a:r>
            <a:endParaRPr dirty="0"/>
          </a:p>
        </p:txBody>
      </p:sp>
      <p:sp>
        <p:nvSpPr>
          <p:cNvPr id="190" name="Remove the drug causing the worst side effects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Remove the drug causing the worst side effects.</a:t>
            </a:r>
          </a:p>
          <a:p>
            <a:r>
              <a:rPr dirty="0"/>
              <a:t>Remove stimulants before sedatives.</a:t>
            </a:r>
          </a:p>
          <a:p>
            <a:r>
              <a:t>Remove any drugs that were recently started.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What Form of the Drug do I Need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What Form of the Drug do I Need?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Drug Form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Drug Forms</a:t>
            </a:r>
          </a:p>
        </p:txBody>
      </p:sp>
      <p:sp>
        <p:nvSpPr>
          <p:cNvPr id="197" name="Psychiatric medications come in several forms:…"/>
          <p:cNvSpPr txBox="1">
            <a:spLocks noGrp="1"/>
          </p:cNvSpPr>
          <p:nvPr>
            <p:ph type="body" sz="half" idx="1"/>
          </p:nvPr>
        </p:nvSpPr>
        <p:spPr>
          <a:xfrm>
            <a:off x="1206500" y="4248504"/>
            <a:ext cx="14531169" cy="8256012"/>
          </a:xfrm>
          <a:prstGeom prst="rect">
            <a:avLst/>
          </a:prstGeom>
        </p:spPr>
        <p:txBody>
          <a:bodyPr/>
          <a:lstStyle/>
          <a:p>
            <a:r>
              <a:rPr dirty="0"/>
              <a:t>Psychiatric medications come in several forms:</a:t>
            </a:r>
          </a:p>
          <a:p>
            <a:r>
              <a:rPr dirty="0"/>
              <a:t>Immediate-release tablets</a:t>
            </a:r>
          </a:p>
          <a:p>
            <a:r>
              <a:rPr dirty="0"/>
              <a:t>Liquid formulations</a:t>
            </a:r>
          </a:p>
          <a:p>
            <a:r>
              <a:rPr dirty="0"/>
              <a:t>Extended-release capsules/tablets (e.g., Seroquel XR, Effexor XR, Wellbutrin XR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Instant Release Tablet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/>
            <a:r>
              <a:t>Instant Release Tablets</a:t>
            </a:r>
          </a:p>
        </p:txBody>
      </p:sp>
      <p:pic>
        <p:nvPicPr>
          <p:cNvPr id="200" name="pasted-movie.png" descr="pasted-movie.png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959897" y="4509407"/>
            <a:ext cx="9277811" cy="2364429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Image" descr="Image"/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1698</Words>
  <Application>Microsoft Macintosh PowerPoint</Application>
  <PresentationFormat>Custom</PresentationFormat>
  <Paragraphs>193</Paragraphs>
  <Slides>40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Helvetica Neue</vt:lpstr>
      <vt:lpstr>Helvetica Neue Light</vt:lpstr>
      <vt:lpstr>Helvetica Neue Medium</vt:lpstr>
      <vt:lpstr>20_BasicBlack</vt:lpstr>
      <vt:lpstr>PowerPoint Presentation</vt:lpstr>
      <vt:lpstr>PowerPoint Presentation</vt:lpstr>
      <vt:lpstr>PowerPoint Presentation</vt:lpstr>
      <vt:lpstr>How to Pick Which Drug To Remove First</vt:lpstr>
      <vt:lpstr>PowerPoint Presentation</vt:lpstr>
      <vt:lpstr>Which Drug Do I Remove First?</vt:lpstr>
      <vt:lpstr>What Form of the Drug do I Need?</vt:lpstr>
      <vt:lpstr>Drug Forms</vt:lpstr>
      <vt:lpstr>Instant Release Tablets</vt:lpstr>
      <vt:lpstr>Compounded Liquids</vt:lpstr>
      <vt:lpstr>How to Get to The Right Drug Form for Tapering </vt:lpstr>
      <vt:lpstr>If Using Tablets</vt:lpstr>
      <vt:lpstr>If Tapering With Liquid (Highly Recommend)</vt:lpstr>
      <vt:lpstr>Calculations for Once a Day Dosing</vt:lpstr>
      <vt:lpstr>PowerPoint Presentation</vt:lpstr>
      <vt:lpstr>How to Make Your First Reduction</vt:lpstr>
      <vt:lpstr>How to Pick the Initial Taper Speed</vt:lpstr>
      <vt:lpstr>Dry Cuts</vt:lpstr>
      <vt:lpstr>The Power of the 1 ml Syringe </vt:lpstr>
      <vt:lpstr>The Traffic Light System</vt:lpstr>
      <vt:lpstr>Light Green</vt:lpstr>
      <vt:lpstr>Green</vt:lpstr>
      <vt:lpstr>Yellow </vt:lpstr>
      <vt:lpstr>Red</vt:lpstr>
      <vt:lpstr>How to Finish the Taper Safely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Examples</vt:lpstr>
      <vt:lpstr>Rules for Finishing the Taper</vt:lpstr>
      <vt:lpstr>How to Stay Off Medications</vt:lpstr>
      <vt:lpstr>The Three Pillars of Great Mental Health</vt:lpstr>
      <vt:lpstr>Body</vt:lpstr>
      <vt:lpstr>Mind - Skills Kits</vt:lpstr>
      <vt:lpstr>Mind - Mind-Body</vt:lpstr>
      <vt:lpstr>Spirit</vt:lpstr>
      <vt:lpstr>Spirit</vt:lpstr>
      <vt:lpstr>Free Gift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Josef Witt-Doerring</cp:lastModifiedBy>
  <cp:revision>3</cp:revision>
  <dcterms:modified xsi:type="dcterms:W3CDTF">2026-04-29T01:03:01Z</dcterms:modified>
</cp:coreProperties>
</file>