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3" r:id="rId1"/>
  </p:sldMasterIdLst>
  <p:notesMasterIdLst>
    <p:notesMasterId r:id="rId50"/>
  </p:notesMasterIdLst>
  <p:sldIdLst>
    <p:sldId id="2147469997" r:id="rId2"/>
    <p:sldId id="385" r:id="rId3"/>
    <p:sldId id="386" r:id="rId4"/>
    <p:sldId id="2147375746" r:id="rId5"/>
    <p:sldId id="2147469998" r:id="rId6"/>
    <p:sldId id="2147469996" r:id="rId7"/>
    <p:sldId id="2147469995" r:id="rId8"/>
    <p:sldId id="393" r:id="rId9"/>
    <p:sldId id="2147470039" r:id="rId10"/>
    <p:sldId id="2147470002" r:id="rId11"/>
    <p:sldId id="2147469999" r:id="rId12"/>
    <p:sldId id="2147470006" r:id="rId13"/>
    <p:sldId id="2147470007" r:id="rId14"/>
    <p:sldId id="2147470038" r:id="rId15"/>
    <p:sldId id="2147470008" r:id="rId16"/>
    <p:sldId id="2147470000" r:id="rId17"/>
    <p:sldId id="2147470009" r:id="rId18"/>
    <p:sldId id="2147470010" r:id="rId19"/>
    <p:sldId id="2147470037" r:id="rId20"/>
    <p:sldId id="2147470018" r:id="rId21"/>
    <p:sldId id="2147470012" r:id="rId22"/>
    <p:sldId id="2147470013" r:id="rId23"/>
    <p:sldId id="2147470036" r:id="rId24"/>
    <p:sldId id="2147470014" r:id="rId25"/>
    <p:sldId id="2147470032" r:id="rId26"/>
    <p:sldId id="2147470015" r:id="rId27"/>
    <p:sldId id="2147470017" r:id="rId28"/>
    <p:sldId id="2147470019" r:id="rId29"/>
    <p:sldId id="2147470054" r:id="rId30"/>
    <p:sldId id="2147469978" r:id="rId31"/>
    <p:sldId id="2147470052" r:id="rId32"/>
    <p:sldId id="2145707724" r:id="rId33"/>
    <p:sldId id="2145707725" r:id="rId34"/>
    <p:sldId id="2145707727" r:id="rId35"/>
    <p:sldId id="2145707728" r:id="rId36"/>
    <p:sldId id="2145707738" r:id="rId37"/>
    <p:sldId id="2145707739" r:id="rId38"/>
    <p:sldId id="2145707740" r:id="rId39"/>
    <p:sldId id="2145707741" r:id="rId40"/>
    <p:sldId id="2145707742" r:id="rId41"/>
    <p:sldId id="2147470055" r:id="rId42"/>
    <p:sldId id="2147470056" r:id="rId43"/>
    <p:sldId id="2147470057" r:id="rId44"/>
    <p:sldId id="2147470058" r:id="rId45"/>
    <p:sldId id="2147470059" r:id="rId46"/>
    <p:sldId id="2147470060" r:id="rId47"/>
    <p:sldId id="2147470061" r:id="rId48"/>
    <p:sldId id="2147470053" r:id="rId49"/>
  </p:sldIdLst>
  <p:sldSz cx="12192000" cy="6858000"/>
  <p:notesSz cx="6858000" cy="9144000"/>
  <p:embeddedFontLst>
    <p:embeddedFont>
      <p:font typeface="Arial Narrow" panose="020B0606020202030204" pitchFamily="34" charset="0"/>
      <p:regular r:id="rId51"/>
      <p:bold r:id="rId52"/>
      <p:italic r:id="rId53"/>
      <p:boldItalic r:id="rId54"/>
    </p:embeddedFont>
    <p:embeddedFont>
      <p:font typeface="Avenir Next LT Pro" panose="020B0504020202020204" pitchFamily="34" charset="0"/>
      <p:regular r:id="rId55"/>
      <p:bold r:id="rId56"/>
      <p:italic r:id="rId57"/>
      <p:boldItalic r:id="rId58"/>
    </p:embeddedFont>
    <p:embeddedFont>
      <p:font typeface="Avenir Next LT Pro Demi" panose="020B0704020202020204" pitchFamily="34" charset="0"/>
      <p:bold r:id="rId59"/>
      <p:boldItalic r:id="rId60"/>
    </p:embeddedFont>
    <p:embeddedFont>
      <p:font typeface="Cambria" panose="02040503050406030204" pitchFamily="18" charset="0"/>
      <p:regular r:id="rId61"/>
      <p:bold r:id="rId62"/>
      <p:italic r:id="rId63"/>
      <p:boldItalic r:id="rId64"/>
    </p:embeddedFont>
    <p:embeddedFont>
      <p:font typeface="Century Gothic" panose="020B0502020202020204" pitchFamily="34" charset="0"/>
      <p:regular r:id="rId65"/>
      <p:bold r:id="rId66"/>
      <p:italic r:id="rId67"/>
      <p:boldItalic r:id="rId68"/>
    </p:embeddedFont>
    <p:embeddedFont>
      <p:font typeface="Trust Hartford Sans" pitchFamily="50" charset="0"/>
      <p:regular r:id="rId69"/>
      <p:bold r:id="rId70"/>
      <p:italic r:id="rId71"/>
      <p:boldItalic r:id="rId72"/>
    </p:embeddedFont>
    <p:embeddedFont>
      <p:font typeface="Trust Hartford Sans Light" pitchFamily="50" charset="0"/>
      <p:regular r:id="rId73"/>
      <p:italic r:id="rId74"/>
    </p:embeddedFont>
    <p:embeddedFont>
      <p:font typeface="Trust Hartford Serif" pitchFamily="50" charset="0"/>
      <p:regular r:id="rId75"/>
      <p:bold r:id="rId76"/>
      <p:italic r:id="rId77"/>
      <p:boldItalic r:id="rId78"/>
    </p:embeddedFont>
    <p:embeddedFont>
      <p:font typeface="Trust Hartford Serif XLight" pitchFamily="50" charset="0"/>
      <p:regular r:id="rId79"/>
      <p:italic r:id="rId80"/>
    </p:embeddedFont>
  </p:embeddedFontLst>
  <p:defaultTextStyle>
    <a:defPPr>
      <a:defRPr lang="en-US"/>
    </a:defPPr>
    <a:lvl1pPr marL="0" algn="l" defTabSz="914400" rtl="0" eaLnBrk="1" fontAlgn="ctr" latinLnBrk="0" hangingPunct="1">
      <a:defRPr sz="1800" kern="1200">
        <a:solidFill>
          <a:schemeClr val="tx1"/>
        </a:solidFill>
        <a:latin typeface="+mn-lt"/>
        <a:ea typeface="+mn-ea"/>
        <a:cs typeface="+mn-cs"/>
      </a:defRPr>
    </a:lvl1pPr>
    <a:lvl2pPr marL="457200" algn="l" defTabSz="914400" rtl="0" eaLnBrk="1" fontAlgn="ctr" latinLnBrk="0" hangingPunct="1">
      <a:defRPr sz="1800" kern="1200">
        <a:solidFill>
          <a:schemeClr val="tx1"/>
        </a:solidFill>
        <a:latin typeface="+mn-lt"/>
        <a:ea typeface="+mn-ea"/>
        <a:cs typeface="+mn-cs"/>
      </a:defRPr>
    </a:lvl2pPr>
    <a:lvl3pPr marL="914400" algn="l" defTabSz="914400" rtl="0" eaLnBrk="1" fontAlgn="ctr" latinLnBrk="0" hangingPunct="1">
      <a:defRPr sz="1800" kern="1200">
        <a:solidFill>
          <a:schemeClr val="tx1"/>
        </a:solidFill>
        <a:latin typeface="+mn-lt"/>
        <a:ea typeface="+mn-ea"/>
        <a:cs typeface="+mn-cs"/>
      </a:defRPr>
    </a:lvl3pPr>
    <a:lvl4pPr marL="1371600" algn="l" defTabSz="914400" rtl="0" eaLnBrk="1" fontAlgn="ctr" latinLnBrk="0" hangingPunct="1">
      <a:defRPr sz="1800" kern="1200">
        <a:solidFill>
          <a:schemeClr val="tx1"/>
        </a:solidFill>
        <a:latin typeface="+mn-lt"/>
        <a:ea typeface="+mn-ea"/>
        <a:cs typeface="+mn-cs"/>
      </a:defRPr>
    </a:lvl4pPr>
    <a:lvl5pPr marL="1828800" algn="l" defTabSz="914400" rtl="0" eaLnBrk="1" fontAlgn="ctr" latinLnBrk="0" hangingPunct="1">
      <a:defRPr sz="1800" kern="1200">
        <a:solidFill>
          <a:schemeClr val="tx1"/>
        </a:solidFill>
        <a:latin typeface="+mn-lt"/>
        <a:ea typeface="+mn-ea"/>
        <a:cs typeface="+mn-cs"/>
      </a:defRPr>
    </a:lvl5pPr>
    <a:lvl6pPr marL="2286000" algn="l" defTabSz="914400" rtl="0" eaLnBrk="1" fontAlgn="ctr" latinLnBrk="0" hangingPunct="1">
      <a:defRPr sz="1800" kern="1200">
        <a:solidFill>
          <a:schemeClr val="tx1"/>
        </a:solidFill>
        <a:latin typeface="+mn-lt"/>
        <a:ea typeface="+mn-ea"/>
        <a:cs typeface="+mn-cs"/>
      </a:defRPr>
    </a:lvl6pPr>
    <a:lvl7pPr marL="2743200" algn="l" defTabSz="914400" rtl="0" eaLnBrk="1" fontAlgn="ctr" latinLnBrk="0" hangingPunct="1">
      <a:defRPr sz="1800" kern="1200">
        <a:solidFill>
          <a:schemeClr val="tx1"/>
        </a:solidFill>
        <a:latin typeface="+mn-lt"/>
        <a:ea typeface="+mn-ea"/>
        <a:cs typeface="+mn-cs"/>
      </a:defRPr>
    </a:lvl7pPr>
    <a:lvl8pPr marL="3200400" algn="l" defTabSz="914400" rtl="0" eaLnBrk="1" fontAlgn="ctr" latinLnBrk="0" hangingPunct="1">
      <a:defRPr sz="1800" kern="1200">
        <a:solidFill>
          <a:schemeClr val="tx1"/>
        </a:solidFill>
        <a:latin typeface="+mn-lt"/>
        <a:ea typeface="+mn-ea"/>
        <a:cs typeface="+mn-cs"/>
      </a:defRPr>
    </a:lvl8pPr>
    <a:lvl9pPr marL="3657600" algn="l" defTabSz="914400" rtl="0" eaLnBrk="1" fontAlgn="ctr"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C0EA31-C690-4BB3-BA08-4BAEB7A2FE14}">
          <p14:sldIdLst>
            <p14:sldId id="2147469997"/>
            <p14:sldId id="385"/>
            <p14:sldId id="386"/>
            <p14:sldId id="2147375746"/>
            <p14:sldId id="2147469998"/>
            <p14:sldId id="2147469996"/>
          </p14:sldIdLst>
        </p14:section>
        <p14:section name="Life and Loss Benefits" id="{72009957-B218-481D-BE46-0668DBEF4BFC}">
          <p14:sldIdLst>
            <p14:sldId id="2147469995"/>
            <p14:sldId id="393"/>
            <p14:sldId id="2147470039"/>
            <p14:sldId id="2147470002"/>
            <p14:sldId id="2147469999"/>
            <p14:sldId id="2147470006"/>
            <p14:sldId id="2147470007"/>
            <p14:sldId id="2147470038"/>
          </p14:sldIdLst>
        </p14:section>
        <p14:section name="Income Protection Benefits" id="{C08F3D1E-6CA8-4F99-8157-37018A51B726}">
          <p14:sldIdLst>
            <p14:sldId id="2147470008"/>
            <p14:sldId id="2147470000"/>
            <p14:sldId id="2147470009"/>
            <p14:sldId id="2147470010"/>
            <p14:sldId id="2147470037"/>
            <p14:sldId id="2147470018"/>
            <p14:sldId id="2147470012"/>
            <p14:sldId id="2147470013"/>
            <p14:sldId id="2147470036"/>
            <p14:sldId id="2147470014"/>
            <p14:sldId id="2147470032"/>
            <p14:sldId id="2147470015"/>
            <p14:sldId id="2147470017"/>
            <p14:sldId id="2147470019"/>
          </p14:sldIdLst>
        </p14:section>
        <p14:section name="VAS Intro" id="{A4109216-A55D-458E-A786-74F44360AF61}">
          <p14:sldIdLst>
            <p14:sldId id="2147470054"/>
            <p14:sldId id="2147469978"/>
            <p14:sldId id="2147470052"/>
          </p14:sldIdLst>
        </p14:section>
        <p14:section name="Ability Assist" id="{C454DDB7-C088-4762-B7BB-63EBC9025133}">
          <p14:sldIdLst>
            <p14:sldId id="2145707724"/>
            <p14:sldId id="2145707725"/>
          </p14:sldIdLst>
        </p14:section>
        <p14:section name="HealthChampion" id="{258FA2BF-CB02-4654-82B3-1DD219F8D6C2}">
          <p14:sldIdLst>
            <p14:sldId id="2145707727"/>
            <p14:sldId id="2145707728"/>
          </p14:sldIdLst>
        </p14:section>
        <p14:section name="Travel Assistance &amp; Identity Theft Support Services" id="{A54B2720-9AF6-4DAC-ADAE-EB92805FD55C}">
          <p14:sldIdLst>
            <p14:sldId id="2145707738"/>
            <p14:sldId id="2145707739"/>
            <p14:sldId id="2145707740"/>
            <p14:sldId id="2145707741"/>
            <p14:sldId id="2145707742"/>
          </p14:sldIdLst>
        </p14:section>
        <p14:section name="Bereavement Services" id="{274FDC96-6057-4E4A-8DB5-BEC0FD54E870}">
          <p14:sldIdLst>
            <p14:sldId id="2147470055"/>
            <p14:sldId id="2147470056"/>
            <p14:sldId id="2147470057"/>
            <p14:sldId id="2147470058"/>
            <p14:sldId id="2147470059"/>
            <p14:sldId id="2147470060"/>
            <p14:sldId id="2147470061"/>
          </p14:sldIdLst>
        </p14:section>
        <p14:section name="Questions &amp; Closing" id="{7B2CEC7C-06DD-4CE9-893E-126BAABD9F46}">
          <p14:sldIdLst>
            <p14:sldId id="2147470053"/>
          </p14:sldIdLst>
        </p14:section>
        <p14:section name="Default Section" id="{01CD29D1-3A9B-48E1-A140-A74F727FF47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74A2FF2-876A-4A6F-922C-DD539E22E740}">
  <a:tblStyle styleId="{F74A2FF2-876A-4A6F-922C-DD539E22E740}" styleName="The Hartford Table Style 1">
    <a:wholeTbl>
      <a:tcTxStyle>
        <a:fontRef idx="minor">
          <a:scrgbClr r="0" g="0" b="0"/>
        </a:fontRef>
        <a:schemeClr val="tx1"/>
      </a:tcTxStyle>
      <a:tcStyle>
        <a:tcBdr>
          <a:left>
            <a:ln w="12700" cmpd="sng">
              <a:solidFill>
                <a:schemeClr val="bg1"/>
              </a:solidFill>
            </a:ln>
          </a:left>
          <a:right>
            <a:ln w="12700" cmpd="sng">
              <a:solidFill>
                <a:schemeClr val="bg1"/>
              </a:solidFill>
            </a:ln>
          </a:right>
          <a:top>
            <a:ln w="12700" cmpd="sng">
              <a:solidFill>
                <a:schemeClr val="bg1"/>
              </a:solidFill>
            </a:ln>
          </a:top>
          <a:bottom>
            <a:ln w="12700" cmpd="sng">
              <a:solidFill>
                <a:schemeClr val="bg1"/>
              </a:solidFill>
            </a:ln>
          </a:bottom>
          <a:insideH>
            <a:ln w="12700" cmpd="sng">
              <a:solidFill>
                <a:schemeClr val="bg1"/>
              </a:solidFill>
            </a:ln>
          </a:insideH>
          <a:insideV>
            <a:ln w="12700" cmpd="sng">
              <a:solidFill>
                <a:schemeClr val="bg1"/>
              </a:solidFill>
            </a:ln>
          </a:insideV>
        </a:tcBdr>
        <a:fill>
          <a:noFill/>
        </a:fill>
      </a:tcStyle>
    </a:wholeTbl>
    <a:band1H>
      <a:tcStyle>
        <a:tcBdr/>
        <a:fill>
          <a:solidFill>
            <a:schemeClr val="accent3"/>
          </a:solidFill>
        </a:fill>
      </a:tcStyle>
    </a:band1H>
    <a:band2H>
      <a:tcStyle>
        <a:tcBdr/>
        <a:fill>
          <a:solidFill>
            <a:schemeClr val="bg2"/>
          </a:solidFill>
        </a:fill>
      </a:tcStyle>
    </a:band2H>
    <a:band1V>
      <a:tcStyle>
        <a:tcBdr/>
      </a:tcStyle>
    </a:band1V>
    <a:band2V>
      <a:tcStyle>
        <a:tcBdr/>
      </a:tcStyle>
    </a:band2V>
    <a:lastCol>
      <a:tcStyle>
        <a:tcBdr/>
      </a:tcStyle>
    </a:lastCol>
    <a:firstCol>
      <a:tcTxStyle b="on">
        <a:fontRef idx="minor">
          <a:prstClr val="black"/>
        </a:fontRef>
        <a:schemeClr val="dk1"/>
      </a:tcTxStyle>
      <a:tcStyle>
        <a:tcBdr/>
      </a:tcStyle>
    </a:firstCol>
    <a:lastRow>
      <a:tcStyle>
        <a:tcBdr/>
      </a:tcStyle>
    </a:lastRow>
    <a:seCell>
      <a:tcStyle>
        <a:tcBdr/>
      </a:tcStyle>
    </a:seCell>
    <a:swCell>
      <a:tcStyle>
        <a:tcBdr/>
      </a:tcStyle>
    </a:swCell>
    <a:firstRow>
      <a:tcTxStyle b="on">
        <a:fontRef idx="minor">
          <a:prstClr val="white"/>
        </a:fontRef>
        <a:schemeClr val="bg1"/>
      </a:tcTxStyle>
      <a:tcStyle>
        <a:tcBdr/>
        <a:fill>
          <a:solidFill>
            <a:schemeClr val="accent1"/>
          </a:solidFill>
        </a:fill>
      </a:tcStyle>
    </a:firstRow>
    <a:neCell>
      <a:tcStyle>
        <a:tcBdr/>
      </a:tcStyle>
    </a:neCell>
    <a:nwCell>
      <a:tcStyle>
        <a:tcBdr/>
      </a:tcStyle>
    </a:nwCell>
  </a:tblStyle>
  <a:tblStyle styleId="{613C4D0A-429A-40B9-85B9-7F5FD54E15C4}" styleName="The Hartford Table Style 2">
    <a:wholeTbl>
      <a:tcTxStyle>
        <a:fontRef idx="minor">
          <a:scrgbClr r="0" g="0" b="0"/>
        </a:fontRef>
        <a:schemeClr val="tx1"/>
      </a:tcTxStyle>
      <a:tcStyle>
        <a:tcBdr>
          <a:left>
            <a:ln w="12700" cmpd="sng">
              <a:solidFill>
                <a:schemeClr val="bg1"/>
              </a:solidFill>
            </a:ln>
          </a:left>
          <a:right>
            <a:ln w="12700" cmpd="sng">
              <a:solidFill>
                <a:schemeClr val="bg1"/>
              </a:solidFill>
            </a:ln>
          </a:right>
          <a:top>
            <a:ln w="12700" cmpd="sng">
              <a:solidFill>
                <a:schemeClr val="bg1"/>
              </a:solidFill>
            </a:ln>
          </a:top>
          <a:bottom>
            <a:ln w="12700" cmpd="sng">
              <a:solidFill>
                <a:schemeClr val="bg1"/>
              </a:solidFill>
            </a:ln>
          </a:bottom>
          <a:insideH>
            <a:ln w="12700" cmpd="sng">
              <a:solidFill>
                <a:schemeClr val="bg1"/>
              </a:solidFill>
            </a:ln>
          </a:insideH>
          <a:insideV>
            <a:ln w="12700" cmpd="sng">
              <a:solidFill>
                <a:schemeClr val="bg1"/>
              </a:solidFill>
            </a:ln>
          </a:insideV>
        </a:tcBdr>
        <a:fill>
          <a:noFill/>
        </a:fill>
      </a:tcStyle>
    </a:wholeTbl>
    <a:band1H>
      <a:tcStyle>
        <a:tcBdr/>
        <a:fill>
          <a:solidFill>
            <a:schemeClr val="accent3"/>
          </a:solidFill>
        </a:fill>
      </a:tcStyle>
    </a:band1H>
    <a:band2H>
      <a:tcStyle>
        <a:tcBdr/>
        <a:fill>
          <a:solidFill>
            <a:schemeClr val="bg2"/>
          </a:solidFill>
        </a:fill>
      </a:tcStyle>
    </a:band2H>
    <a:band1V>
      <a:tcStyle>
        <a:tcBdr/>
      </a:tcStyle>
    </a:band1V>
    <a:band2V>
      <a:tcStyle>
        <a:tcBdr/>
      </a:tcStyle>
    </a:band2V>
    <a:lastCol>
      <a:tcStyle>
        <a:tcBdr/>
      </a:tcStyle>
    </a:lastCol>
    <a:firstCol>
      <a:tcTxStyle b="on">
        <a:fontRef idx="minor">
          <a:prstClr val="black"/>
        </a:fontRef>
        <a:schemeClr val="dk1"/>
      </a:tcTxStyle>
      <a:tcStyle>
        <a:tcBdr/>
      </a:tcStyle>
    </a:firstCol>
    <a:lastRow>
      <a:tcStyle>
        <a:tcBdr/>
      </a:tcStyle>
    </a:lastRow>
    <a:seCell>
      <a:tcStyle>
        <a:tcBdr/>
      </a:tcStyle>
    </a:seCell>
    <a:swCell>
      <a:tcStyle>
        <a:tcBdr/>
      </a:tcStyle>
    </a:swCell>
    <a:firstRow>
      <a:tcTxStyle b="on">
        <a:fontRef idx="minor">
          <a:prstClr val="white"/>
        </a:fontRef>
        <a:schemeClr val="bg1"/>
      </a:tcTxStyle>
      <a:tcStyle>
        <a:tcBdr/>
        <a:fill>
          <a:solidFill>
            <a:schemeClr val="accent2"/>
          </a:solidFill>
        </a:fill>
      </a:tcStyle>
    </a:firstRow>
    <a:neCell>
      <a:tcStyle>
        <a:tcBdr/>
      </a:tcStyle>
    </a:neCell>
    <a:nwCell>
      <a:tcStyle>
        <a:tcBdr/>
      </a:tcStyle>
    </a:nwCell>
  </a:tblStyle>
  <a:tblStyle styleId="{F9F6A034-655A-47D2-A762-C7606B091322}" styleName="The Hartford Table Style 3">
    <a:wholeTbl>
      <a:tcTxStyle>
        <a:fontRef idx="minor">
          <a:scrgbClr r="0" g="0" b="0"/>
        </a:fontRef>
        <a:schemeClr val="tx1"/>
      </a:tcTxStyle>
      <a:tcStyle>
        <a:tcBdr>
          <a:left>
            <a:ln w="12700" cmpd="sng">
              <a:solidFill>
                <a:schemeClr val="bg1"/>
              </a:solidFill>
            </a:ln>
          </a:left>
          <a:right>
            <a:ln w="12700" cmpd="sng">
              <a:solidFill>
                <a:schemeClr val="bg1"/>
              </a:solidFill>
            </a:ln>
          </a:right>
          <a:top>
            <a:ln w="12700" cmpd="sng">
              <a:solidFill>
                <a:schemeClr val="bg1"/>
              </a:solidFill>
            </a:ln>
          </a:top>
          <a:bottom>
            <a:ln w="12700" cmpd="sng">
              <a:solidFill>
                <a:schemeClr val="bg1"/>
              </a:solidFill>
            </a:ln>
          </a:bottom>
          <a:insideH>
            <a:ln w="12700" cmpd="sng">
              <a:solidFill>
                <a:schemeClr val="bg1"/>
              </a:solidFill>
            </a:ln>
          </a:insideH>
          <a:insideV>
            <a:ln w="12700" cmpd="sng">
              <a:solidFill>
                <a:schemeClr val="bg1"/>
              </a:solidFill>
            </a:ln>
          </a:insideV>
        </a:tcBdr>
        <a:fill>
          <a:noFill/>
        </a:fill>
      </a:tcStyle>
    </a:wholeTbl>
    <a:band1H>
      <a:tcStyle>
        <a:tcBdr/>
        <a:fill>
          <a:solidFill>
            <a:schemeClr val="accent3"/>
          </a:solidFill>
        </a:fill>
      </a:tcStyle>
    </a:band1H>
    <a:band2H>
      <a:tcStyle>
        <a:tcBdr/>
        <a:fill>
          <a:solidFill>
            <a:schemeClr val="bg2"/>
          </a:solidFill>
        </a:fill>
      </a:tcStyle>
    </a:band2H>
    <a:band1V>
      <a:tcStyle>
        <a:tcBdr/>
      </a:tcStyle>
    </a:band1V>
    <a:band2V>
      <a:tcStyle>
        <a:tcBdr/>
      </a:tcStyle>
    </a:band2V>
    <a:lastCol>
      <a:tcStyle>
        <a:tcBdr/>
      </a:tcStyle>
    </a:lastCol>
    <a:firstCol>
      <a:tcTxStyle b="on">
        <a:fontRef idx="minor">
          <a:prstClr val="black"/>
        </a:fontRef>
        <a:schemeClr val="dk1"/>
      </a:tcTxStyle>
      <a:tcStyle>
        <a:tcBdr/>
      </a:tcStyle>
    </a:firstCol>
    <a:lastRow>
      <a:tcStyle>
        <a:tcBdr/>
      </a:tcStyle>
    </a:lastRow>
    <a:seCell>
      <a:tcStyle>
        <a:tcBdr/>
      </a:tcStyle>
    </a:seCell>
    <a:swCell>
      <a:tcStyle>
        <a:tcBdr/>
      </a:tcStyle>
    </a:swCell>
    <a:firstRow>
      <a:tcTxStyle b="on">
        <a:fontRef idx="minor">
          <a:prstClr val="white"/>
        </a:fontRef>
        <a:schemeClr val="bg1"/>
      </a:tcTxStyle>
      <a:tcStyle>
        <a:tcBdr/>
        <a:fill>
          <a:solidFill>
            <a:schemeClr val="dk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01"/>
  </p:normalViewPr>
  <p:slideViewPr>
    <p:cSldViewPr snapToGrid="0" showGuides="1">
      <p:cViewPr varScale="1">
        <p:scale>
          <a:sx n="159" d="100"/>
          <a:sy n="159" d="100"/>
        </p:scale>
        <p:origin x="384" y="1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font" Target="fonts/font18.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font" Target="fonts/font3.fntdata"/><Relationship Id="rId58" Type="http://schemas.openxmlformats.org/officeDocument/2006/relationships/font" Target="fonts/font8.fntdata"/><Relationship Id="rId74" Type="http://schemas.openxmlformats.org/officeDocument/2006/relationships/font" Target="fonts/font24.fntdata"/><Relationship Id="rId79" Type="http://schemas.openxmlformats.org/officeDocument/2006/relationships/font" Target="fonts/font29.fntdata"/><Relationship Id="rId5" Type="http://schemas.openxmlformats.org/officeDocument/2006/relationships/slide" Target="slides/slide4.xml"/><Relationship Id="rId61" Type="http://schemas.openxmlformats.org/officeDocument/2006/relationships/font" Target="fonts/font11.fntdata"/><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77"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font" Target="fonts/font22.fntdata"/><Relationship Id="rId80" Type="http://schemas.openxmlformats.org/officeDocument/2006/relationships/font" Target="fonts/font3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font" Target="fonts/font25.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font" Target="fonts/font23.fntdata"/><Relationship Id="rId78" Type="http://schemas.openxmlformats.org/officeDocument/2006/relationships/font" Target="fonts/font28.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5.fntdata"/><Relationship Id="rId76" Type="http://schemas.openxmlformats.org/officeDocument/2006/relationships/font" Target="fonts/font26.fntdata"/><Relationship Id="rId7" Type="http://schemas.openxmlformats.org/officeDocument/2006/relationships/slide" Target="slides/slide6.xml"/><Relationship Id="rId71" Type="http://schemas.openxmlformats.org/officeDocument/2006/relationships/font" Target="fonts/font2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5900D-F12B-44FC-9687-D94AAC847878}"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66933-377C-4AC7-AB6F-0438E161DC72}" type="slidenum">
              <a:rPr lang="en-US" smtClean="0"/>
              <a:t>‹#›</a:t>
            </a:fld>
            <a:endParaRPr lang="en-US"/>
          </a:p>
        </p:txBody>
      </p:sp>
    </p:spTree>
    <p:extLst>
      <p:ext uri="{BB962C8B-B14F-4D97-AF65-F5344CB8AC3E}">
        <p14:creationId xmlns:p14="http://schemas.microsoft.com/office/powerpoint/2010/main" val="393014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14E2D-BDE2-4383-8864-E56FE586385C}" type="slidenum">
              <a:rPr lang="en-US" smtClean="0"/>
              <a:t>1</a:t>
            </a:fld>
            <a:endParaRPr lang="en-US"/>
          </a:p>
        </p:txBody>
      </p:sp>
    </p:spTree>
    <p:extLst>
      <p:ext uri="{BB962C8B-B14F-4D97-AF65-F5344CB8AC3E}">
        <p14:creationId xmlns:p14="http://schemas.microsoft.com/office/powerpoint/2010/main" val="301408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sz="1000"/>
              <a:t>Let’s run through what the plan will cover. By the way, this is all from your benefit highlights sheet. If you have questions or need clarification later just refer to the benefit highlights sheet.</a:t>
            </a:r>
          </a:p>
          <a:p>
            <a:pPr eaLnBrk="1" hangingPunct="1">
              <a:lnSpc>
                <a:spcPct val="90000"/>
              </a:lnSpc>
            </a:pPr>
            <a:endParaRPr lang="en-US" altLang="en-US" sz="1000"/>
          </a:p>
          <a:p>
            <a:pPr eaLnBrk="1" hangingPunct="1">
              <a:lnSpc>
                <a:spcPct val="90000"/>
              </a:lnSpc>
            </a:pPr>
            <a:r>
              <a:rPr lang="en-US" altLang="en-US" sz="1000"/>
              <a:t>Your company offers basic life insurance of </a:t>
            </a:r>
            <a:r>
              <a:rPr lang="en-US" altLang="en-US" sz="1000" b="1"/>
              <a:t>[$XX,XXX] </a:t>
            </a:r>
            <a:r>
              <a:rPr lang="en-US" altLang="en-US" sz="1000"/>
              <a:t>for you as an employee,</a:t>
            </a:r>
            <a:r>
              <a:rPr lang="en-US" altLang="en-US" sz="1000" baseline="0"/>
              <a:t> </a:t>
            </a:r>
            <a:r>
              <a:rPr lang="en-US" altLang="en-US" sz="1000" b="1"/>
              <a:t>[$XX,XXX] </a:t>
            </a:r>
            <a:r>
              <a:rPr lang="en-US" altLang="en-US" sz="1000"/>
              <a:t>for</a:t>
            </a:r>
            <a:r>
              <a:rPr lang="en-US" altLang="en-US" sz="1000" baseline="0"/>
              <a:t> your spouse and </a:t>
            </a:r>
            <a:r>
              <a:rPr lang="en-US" altLang="en-US" sz="1000" b="1"/>
              <a:t>[$XX,XXX] </a:t>
            </a:r>
            <a:r>
              <a:rPr lang="en-US" altLang="en-US" sz="1000"/>
              <a:t>for</a:t>
            </a:r>
            <a:r>
              <a:rPr lang="en-US" altLang="en-US" sz="1000" baseline="0"/>
              <a:t> your dependent children. Basic life insurance is provided by your employer </a:t>
            </a:r>
            <a:r>
              <a:rPr lang="en-US" altLang="en-US" sz="1000" b="1" baseline="0"/>
              <a:t>at no cost to you</a:t>
            </a:r>
            <a:r>
              <a:rPr lang="en-US" altLang="en-US" sz="1000" baseline="0"/>
              <a:t>. </a:t>
            </a:r>
            <a:r>
              <a:rPr lang="en-US" altLang="en-US" sz="1000"/>
              <a:t>But sometimes</a:t>
            </a:r>
            <a:r>
              <a:rPr lang="en-US" altLang="en-US" sz="1000" baseline="0"/>
              <a:t> </a:t>
            </a:r>
            <a:r>
              <a:rPr lang="en-US" altLang="en-US" sz="1000"/>
              <a:t>that isn’t enough to take care of your family, so </a:t>
            </a:r>
            <a:r>
              <a:rPr lang="en-US" altLang="en-US" sz="1000" baseline="0"/>
              <a:t>you have the option to purchase s</a:t>
            </a:r>
            <a:r>
              <a:rPr lang="en-US" altLang="en-US" sz="1000"/>
              <a:t>upplemental life insurance</a:t>
            </a:r>
            <a:r>
              <a:rPr lang="en-US" altLang="en-US" sz="1000" baseline="0"/>
              <a:t> at affordable group rates. That means you are able to a</a:t>
            </a:r>
            <a:r>
              <a:rPr lang="en-US" altLang="en-US" sz="1000"/>
              <a:t>dd </a:t>
            </a:r>
            <a:r>
              <a:rPr lang="en-US" altLang="en-US" sz="1000" b="1"/>
              <a:t>[$XX,XXX] </a:t>
            </a:r>
            <a:r>
              <a:rPr lang="en-US" altLang="en-US" sz="1000"/>
              <a:t>of coverage up to a maximum of </a:t>
            </a:r>
            <a:r>
              <a:rPr lang="en-US" altLang="en-US" sz="1000" b="1"/>
              <a:t>[$XXX,000] </a:t>
            </a:r>
            <a:r>
              <a:rPr lang="en-US" altLang="en-US" sz="1000"/>
              <a:t>– not to exceed </a:t>
            </a:r>
            <a:r>
              <a:rPr lang="en-US" altLang="en-US" sz="1000" b="1"/>
              <a:t>[X]</a:t>
            </a:r>
            <a:r>
              <a:rPr lang="en-US" altLang="en-US" sz="1000"/>
              <a:t> times your basic annual earnings. </a:t>
            </a:r>
            <a:r>
              <a:rPr lang="en-US" sz="1200" kern="1200">
                <a:solidFill>
                  <a:schemeClr val="tx1"/>
                </a:solidFill>
                <a:effectLst/>
                <a:latin typeface="Arial" charset="0"/>
                <a:ea typeface="+mn-ea"/>
                <a:cs typeface="+mn-cs"/>
              </a:rPr>
              <a:t>It’s recommended that you consider purchasing 7 to 10 times your salary in life insurance. </a:t>
            </a:r>
            <a:endParaRPr lang="en-US" altLang="en-US" sz="1000"/>
          </a:p>
          <a:p>
            <a:pPr eaLnBrk="1" hangingPunct="1">
              <a:lnSpc>
                <a:spcPct val="90000"/>
              </a:lnSpc>
            </a:pPr>
            <a:endParaRPr lang="en-US" altLang="en-US" sz="1000"/>
          </a:p>
          <a:p>
            <a:pPr eaLnBrk="1" hangingPunct="1">
              <a:lnSpc>
                <a:spcPct val="90000"/>
              </a:lnSpc>
            </a:pPr>
            <a:r>
              <a:rPr lang="en-US" altLang="en-US" sz="1000"/>
              <a:t>If you sign up for the plan during the enrollment period, you will be automatically approved for coverage up to the lesser of </a:t>
            </a:r>
            <a:r>
              <a:rPr lang="en-US" altLang="en-US" sz="1000" b="1"/>
              <a:t>[XX] </a:t>
            </a:r>
            <a:r>
              <a:rPr lang="en-US" altLang="en-US" sz="1000"/>
              <a:t>times your basic annual earnings or </a:t>
            </a:r>
            <a:r>
              <a:rPr lang="en-US" altLang="en-US" sz="1000" b="1"/>
              <a:t>[$XXX,XXX]</a:t>
            </a:r>
            <a:r>
              <a:rPr lang="en-US" altLang="en-US" sz="1000"/>
              <a:t>.  </a:t>
            </a:r>
          </a:p>
          <a:p>
            <a:pPr eaLnBrk="1" hangingPunct="1">
              <a:lnSpc>
                <a:spcPct val="90000"/>
              </a:lnSpc>
              <a:buFontTx/>
              <a:buNone/>
            </a:pPr>
            <a:endParaRPr lang="en-US" altLang="en-US" sz="1000"/>
          </a:p>
          <a:p>
            <a:pPr eaLnBrk="1" hangingPunct="1">
              <a:lnSpc>
                <a:spcPct val="90000"/>
              </a:lnSpc>
              <a:buFontTx/>
              <a:buNone/>
            </a:pPr>
            <a:r>
              <a:rPr lang="en-US" altLang="en-US" sz="1000" b="1"/>
              <a:t>This is key</a:t>
            </a:r>
            <a:r>
              <a:rPr lang="en-US" altLang="en-US" sz="1000"/>
              <a:t>—Even if you have a medical condition that excludes you from getting life insurance, during this enrollment period you can sign up and be guaranteed </a:t>
            </a:r>
            <a:r>
              <a:rPr lang="en-US" altLang="en-US" sz="1000" b="1"/>
              <a:t>acceptance</a:t>
            </a:r>
            <a:r>
              <a:rPr lang="en-US" altLang="en-US" sz="1000"/>
              <a:t> with </a:t>
            </a:r>
            <a:r>
              <a:rPr lang="en-US" altLang="en-US" sz="1000" b="1"/>
              <a:t>no medical questions asked.</a:t>
            </a:r>
            <a:r>
              <a:rPr lang="en-US" altLang="en-US" sz="1000"/>
              <a:t>  </a:t>
            </a:r>
            <a:r>
              <a:rPr lang="en-US" altLang="en-US" sz="1000" b="1"/>
              <a:t>But only if you do so during this enrollment period.</a:t>
            </a:r>
            <a:r>
              <a:rPr lang="en-US" altLang="en-US" sz="1000"/>
              <a:t> If you decide not to elect the coverage at this time &amp; later you want to sign up, you will be medically underwritten from dollar one.</a:t>
            </a:r>
          </a:p>
          <a:p>
            <a:pPr eaLnBrk="1" hangingPunct="1">
              <a:lnSpc>
                <a:spcPct val="90000"/>
              </a:lnSpc>
              <a:buFontTx/>
              <a:buNone/>
            </a:pPr>
            <a:endParaRPr lang="en-US" altLang="en-US" sz="1000"/>
          </a:p>
          <a:p>
            <a:pPr eaLnBrk="1" hangingPunct="1">
              <a:lnSpc>
                <a:spcPct val="90000"/>
              </a:lnSpc>
              <a:buFontTx/>
              <a:buNone/>
            </a:pPr>
            <a:r>
              <a:rPr lang="en-US" altLang="en-US" sz="1000"/>
              <a:t>You also have the option of purchasing coverage for your spouse &amp; dependent children, </a:t>
            </a:r>
            <a:r>
              <a:rPr lang="en-US" altLang="en-US" sz="1000" b="1"/>
              <a:t>but only when you elect coverage for yourself.</a:t>
            </a:r>
            <a:r>
              <a:rPr lang="en-US" altLang="en-US" sz="1000"/>
              <a:t>  </a:t>
            </a:r>
          </a:p>
          <a:p>
            <a:pPr marL="171450" indent="-171450" eaLnBrk="1" hangingPunct="1">
              <a:lnSpc>
                <a:spcPct val="90000"/>
              </a:lnSpc>
              <a:buFont typeface="Arial" panose="020B0604020202020204" pitchFamily="34" charset="0"/>
              <a:buChar char="•"/>
            </a:pPr>
            <a:r>
              <a:rPr lang="en-US" altLang="en-US" sz="1000"/>
              <a:t>Spouse coverage is available in increments of </a:t>
            </a:r>
            <a:r>
              <a:rPr lang="en-US" altLang="en-US" sz="1000" b="1"/>
              <a:t>[$X,000] </a:t>
            </a:r>
            <a:r>
              <a:rPr lang="en-US" altLang="en-US" sz="1000"/>
              <a:t>up to a maximum of </a:t>
            </a:r>
            <a:r>
              <a:rPr lang="en-US" altLang="en-US" sz="1000" b="1"/>
              <a:t>[$XXX,000]</a:t>
            </a:r>
            <a:r>
              <a:rPr lang="en-US" altLang="en-US" sz="1000"/>
              <a:t>, not to exceed </a:t>
            </a:r>
            <a:r>
              <a:rPr lang="en-US" altLang="en-US" sz="1000" b="1"/>
              <a:t>[x]% </a:t>
            </a:r>
            <a:r>
              <a:rPr lang="en-US" altLang="en-US" sz="1000"/>
              <a:t>of whatever you choose for yourself.  The guaranteed issue amount is </a:t>
            </a:r>
            <a:r>
              <a:rPr lang="en-US" altLang="en-US" sz="1000" b="1"/>
              <a:t>[$XX,000] </a:t>
            </a:r>
            <a:r>
              <a:rPr lang="en-US" altLang="en-US" sz="1000"/>
              <a:t>– any election over this amount would require medical evidence of insurability.</a:t>
            </a:r>
          </a:p>
          <a:p>
            <a:pPr marL="171450" indent="-171450" eaLnBrk="1" hangingPunct="1">
              <a:lnSpc>
                <a:spcPct val="90000"/>
              </a:lnSpc>
              <a:buFont typeface="Arial" panose="020B0604020202020204" pitchFamily="34" charset="0"/>
              <a:buChar char="•"/>
            </a:pPr>
            <a:r>
              <a:rPr lang="en-US" altLang="en-US" sz="1000"/>
              <a:t>Children from six months to age </a:t>
            </a:r>
            <a:r>
              <a:rPr lang="en-US" altLang="en-US" sz="1000" b="1"/>
              <a:t>[XX] </a:t>
            </a:r>
            <a:r>
              <a:rPr lang="en-US" altLang="en-US" sz="1000"/>
              <a:t>(age </a:t>
            </a:r>
            <a:r>
              <a:rPr lang="en-US" altLang="en-US" sz="1000" b="1"/>
              <a:t>[XX]</a:t>
            </a:r>
            <a:r>
              <a:rPr lang="en-US" altLang="en-US" sz="1000"/>
              <a:t>, if they are a full-time student) are also eligible for coverage.  The child benefit amount is </a:t>
            </a:r>
            <a:r>
              <a:rPr lang="en-US" altLang="en-US" sz="1000" b="1"/>
              <a:t>[$XX,XXX] </a:t>
            </a:r>
            <a:r>
              <a:rPr lang="en-US" altLang="en-US" sz="1000"/>
              <a:t>per child.</a:t>
            </a:r>
          </a:p>
          <a:p>
            <a:pPr marL="0" indent="0" eaLnBrk="1" hangingPunct="1">
              <a:lnSpc>
                <a:spcPct val="90000"/>
              </a:lnSpc>
              <a:buFont typeface="Arial" panose="020B0604020202020204" pitchFamily="34" charset="0"/>
              <a:buNone/>
            </a:pPr>
            <a:endParaRPr lang="en-US" altLang="en-US" sz="1000"/>
          </a:p>
          <a:p>
            <a:pPr marL="0" indent="0" eaLnBrk="1" hangingPunct="1">
              <a:lnSpc>
                <a:spcPct val="90000"/>
              </a:lnSpc>
              <a:buFont typeface="Arial" panose="020B0604020202020204" pitchFamily="34" charset="0"/>
              <a:buNone/>
            </a:pPr>
            <a:r>
              <a:rPr lang="en-US" altLang="en-US"/>
              <a:t>To be eligible to enroll in </a:t>
            </a:r>
            <a:r>
              <a:rPr lang="en-US" altLang="en-US" baseline="0"/>
              <a:t>this coverage </a:t>
            </a:r>
            <a:r>
              <a:rPr lang="en-US" altLang="en-US"/>
              <a:t>you must be an active full-time employee working at least </a:t>
            </a:r>
            <a:r>
              <a:rPr lang="en-US" altLang="en-US" b="1"/>
              <a:t>[XX] </a:t>
            </a:r>
            <a:r>
              <a:rPr lang="en-US" altLang="en-US"/>
              <a:t>hours per week</a:t>
            </a:r>
          </a:p>
          <a:p>
            <a:pPr marL="0" indent="0" eaLnBrk="1" hangingPunct="1">
              <a:lnSpc>
                <a:spcPct val="90000"/>
              </a:lnSpc>
              <a:buFont typeface="Arial" panose="020B0604020202020204" pitchFamily="34" charset="0"/>
              <a:buNone/>
            </a:pPr>
            <a:endParaRPr lang="en-US" altLang="en-US"/>
          </a:p>
          <a:p>
            <a:pPr marL="0" marR="0" lvl="1" indent="0" algn="l" defTabSz="914400" rtl="0" eaLnBrk="1" fontAlgn="base" latinLnBrk="0" hangingPunct="1">
              <a:lnSpc>
                <a:spcPct val="90000"/>
              </a:lnSpc>
              <a:spcBef>
                <a:spcPct val="30000"/>
              </a:spcBef>
              <a:spcAft>
                <a:spcPct val="0"/>
              </a:spcAft>
              <a:buClrTx/>
              <a:buSzTx/>
              <a:buFont typeface="Arial" panose="020B0604020202020204" pitchFamily="34" charset="0"/>
              <a:buNone/>
              <a:tabLst/>
              <a:defRPr/>
            </a:pPr>
            <a:r>
              <a:rPr lang="en-US" altLang="en-US"/>
              <a:t>The enrollment period is the time you have to sign up for the plan.  For your plan you have from </a:t>
            </a:r>
            <a:r>
              <a:rPr lang="en-US" altLang="en-US" b="1"/>
              <a:t>[date through date]  </a:t>
            </a:r>
            <a:r>
              <a:rPr lang="en-US" altLang="en-US"/>
              <a:t>to sign up </a:t>
            </a:r>
            <a:r>
              <a:rPr lang="en-US" altLang="en-US" baseline="0"/>
              <a:t>and t</a:t>
            </a:r>
            <a:r>
              <a:rPr lang="en-US" altLang="en-US"/>
              <a:t>he coverage will be effective [date].  Meaning that’s the date your coverage begins.</a:t>
            </a:r>
          </a:p>
          <a:p>
            <a:endParaRPr lang="en-US"/>
          </a:p>
        </p:txBody>
      </p:sp>
      <p:sp>
        <p:nvSpPr>
          <p:cNvPr id="4" name="Slide Number Placeholder 3"/>
          <p:cNvSpPr>
            <a:spLocks noGrp="1"/>
          </p:cNvSpPr>
          <p:nvPr>
            <p:ph type="sldNum" sz="quarter" idx="5"/>
          </p:nvPr>
        </p:nvSpPr>
        <p:spPr/>
        <p:txBody>
          <a:bodyPr/>
          <a:lstStyle/>
          <a:p>
            <a:fld id="{F7C14E2D-BDE2-4383-8864-E56FE586385C}" type="slidenum">
              <a:rPr lang="en-US" smtClean="0"/>
              <a:t>10</a:t>
            </a:fld>
            <a:endParaRPr lang="en-US"/>
          </a:p>
        </p:txBody>
      </p:sp>
    </p:spTree>
    <p:extLst>
      <p:ext uri="{BB962C8B-B14F-4D97-AF65-F5344CB8AC3E}">
        <p14:creationId xmlns:p14="http://schemas.microsoft.com/office/powerpoint/2010/main" val="2758758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C14E2D-BDE2-4383-8864-E56FE586385C}" type="slidenum">
              <a:rPr lang="en-US" smtClean="0"/>
              <a:t>11</a:t>
            </a:fld>
            <a:endParaRPr lang="en-US"/>
          </a:p>
        </p:txBody>
      </p:sp>
    </p:spTree>
    <p:extLst>
      <p:ext uri="{BB962C8B-B14F-4D97-AF65-F5344CB8AC3E}">
        <p14:creationId xmlns:p14="http://schemas.microsoft.com/office/powerpoint/2010/main" val="1916098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Accidental Death and Dismemberment Insurance, which we call Accidental Loss of Life and Severe Injury Benefits ensures you are helping protect those who depend on you most when you cannot. </a:t>
            </a:r>
          </a:p>
          <a:p>
            <a:endParaRPr lang="en-US" dirty="0"/>
          </a:p>
          <a:p>
            <a:r>
              <a:rPr lang="en-US" sz="1200" b="1" i="0" u="none" strike="noStrike" kern="1200" baseline="0" dirty="0">
                <a:solidFill>
                  <a:schemeClr val="tx1"/>
                </a:solidFill>
                <a:ea typeface="+mn-ea"/>
                <a:cs typeface="+mn-cs"/>
              </a:rPr>
              <a:t>WHAT IS IT?</a:t>
            </a:r>
          </a:p>
          <a:p>
            <a:r>
              <a:rPr lang="en-US" sz="1200" b="0" i="0" u="none" strike="noStrike" kern="1200" baseline="0" dirty="0">
                <a:solidFill>
                  <a:schemeClr val="tx1"/>
                </a:solidFill>
                <a:ea typeface="+mn-ea"/>
                <a:cs typeface="+mn-cs"/>
              </a:rPr>
              <a:t>A sudden accident can change everything. Accidental Death and Dismemberment (AD&amp;D) insurance provides a high-benefit lump sum if you were to die as a result of a covered accident. It also pays partial benefits if you lose your sight, hearing, a limb, ability to speak etc. in a covered accident. These benefits are paid in addition to any life insurance you may have and can be used to pay for daily living expenses and other needs.</a:t>
            </a:r>
          </a:p>
          <a:p>
            <a:endParaRPr lang="en-US" dirty="0"/>
          </a:p>
        </p:txBody>
      </p:sp>
      <p:sp>
        <p:nvSpPr>
          <p:cNvPr id="4" name="Slide Number Placeholder 3"/>
          <p:cNvSpPr>
            <a:spLocks noGrp="1"/>
          </p:cNvSpPr>
          <p:nvPr>
            <p:ph type="sldNum" sz="quarter" idx="5"/>
          </p:nvPr>
        </p:nvSpPr>
        <p:spPr/>
        <p:txBody>
          <a:bodyPr/>
          <a:lstStyle/>
          <a:p>
            <a:fld id="{F7C14E2D-BDE2-4383-8864-E56FE586385C}" type="slidenum">
              <a:rPr lang="en-US" smtClean="0"/>
              <a:t>12</a:t>
            </a:fld>
            <a:endParaRPr lang="en-US"/>
          </a:p>
        </p:txBody>
      </p:sp>
    </p:spTree>
    <p:extLst>
      <p:ext uri="{BB962C8B-B14F-4D97-AF65-F5344CB8AC3E}">
        <p14:creationId xmlns:p14="http://schemas.microsoft.com/office/powerpoint/2010/main" val="596139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a:solidFill>
                  <a:schemeClr val="tx1"/>
                </a:solidFill>
                <a:latin typeface="Arial" charset="0"/>
                <a:ea typeface="+mn-ea"/>
                <a:cs typeface="+mn-cs"/>
              </a:rPr>
              <a:t>WHY DO I NEED IT? </a:t>
            </a:r>
          </a:p>
          <a:p>
            <a:pPr marL="171450" indent="-171450">
              <a:spcAft>
                <a:spcPts val="600"/>
              </a:spcAft>
              <a:buFont typeface="Arial" panose="020B0604020202020204" pitchFamily="34" charset="0"/>
              <a:buChar char="•"/>
              <a:defRPr/>
            </a:pPr>
            <a:r>
              <a:rPr lang="en-US" altLang="en-US" sz="1200"/>
              <a:t>Affordable coverage provides a cash payment if you experience a loss of life, limb, motion, or sight, and other severe injuries as a result of a covered accident. </a:t>
            </a:r>
          </a:p>
          <a:p>
            <a:pPr marL="171450" indent="-171450">
              <a:spcAft>
                <a:spcPts val="600"/>
              </a:spcAft>
              <a:buFont typeface="Arial" panose="020B0604020202020204" pitchFamily="34" charset="0"/>
              <a:buChar char="•"/>
              <a:defRPr/>
            </a:pPr>
            <a:r>
              <a:rPr lang="en-US" altLang="en-US" sz="1200"/>
              <a:t>Covers accidents wherever they happen – including at home, at work or while traveling.</a:t>
            </a:r>
          </a:p>
          <a:p>
            <a:endParaRPr lang="en-US"/>
          </a:p>
        </p:txBody>
      </p:sp>
      <p:sp>
        <p:nvSpPr>
          <p:cNvPr id="4" name="Slide Number Placeholder 3"/>
          <p:cNvSpPr>
            <a:spLocks noGrp="1"/>
          </p:cNvSpPr>
          <p:nvPr>
            <p:ph type="sldNum" sz="quarter" idx="5"/>
          </p:nvPr>
        </p:nvSpPr>
        <p:spPr/>
        <p:txBody>
          <a:bodyPr/>
          <a:lstStyle/>
          <a:p>
            <a:fld id="{F7C14E2D-BDE2-4383-8864-E56FE586385C}" type="slidenum">
              <a:rPr lang="en-US" smtClean="0"/>
              <a:t>13</a:t>
            </a:fld>
            <a:endParaRPr lang="en-US"/>
          </a:p>
        </p:txBody>
      </p:sp>
    </p:spTree>
    <p:extLst>
      <p:ext uri="{BB962C8B-B14F-4D97-AF65-F5344CB8AC3E}">
        <p14:creationId xmlns:p14="http://schemas.microsoft.com/office/powerpoint/2010/main" val="3271944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a:solidFill>
                  <a:schemeClr val="tx1"/>
                </a:solidFill>
                <a:latin typeface="Arial" charset="0"/>
                <a:ea typeface="+mn-ea"/>
                <a:cs typeface="+mn-cs"/>
              </a:rPr>
              <a:t>HOW THE COVERAGE WORKS</a:t>
            </a:r>
          </a:p>
          <a:p>
            <a:endParaRPr lang="en-US" sz="1200" b="0" i="0" u="none" strike="noStrike" kern="1200" baseline="0">
              <a:solidFill>
                <a:schemeClr val="tx1"/>
              </a:solidFill>
              <a:latin typeface="Arial" charset="0"/>
              <a:ea typeface="+mn-ea"/>
              <a:cs typeface="+mn-cs"/>
            </a:endParaRPr>
          </a:p>
          <a:p>
            <a:pPr marL="171450" indent="-171450">
              <a:spcAft>
                <a:spcPts val="600"/>
              </a:spcAft>
              <a:buFont typeface="Arial" panose="020B0604020202020204" pitchFamily="34" charset="0"/>
              <a:buChar char="•"/>
              <a:defRPr/>
            </a:pPr>
            <a:r>
              <a:rPr lang="en-US" sz="1800"/>
              <a:t>Paired with Life insurance, AD&amp;D can kick in an additional benefit that can help make a big difference during a challenging time.</a:t>
            </a:r>
          </a:p>
          <a:p>
            <a:pPr marL="171450" indent="-171450">
              <a:spcAft>
                <a:spcPts val="600"/>
              </a:spcAft>
              <a:buFont typeface="Arial" panose="020B0604020202020204" pitchFamily="34" charset="0"/>
              <a:buChar char="•"/>
              <a:defRPr/>
            </a:pPr>
            <a:r>
              <a:rPr lang="en-US" sz="1800"/>
              <a:t>Cash benefits can be used to pay for daily living expenses and other needed such as housing, credit card debts, loans, or final arrangements. </a:t>
            </a:r>
          </a:p>
          <a:p>
            <a:pPr marL="0" indent="0">
              <a:buFontTx/>
              <a:buNone/>
            </a:pPr>
            <a:endParaRPr lang="en-US" altLang="en-US" sz="1800" b="0" i="0" u="none" strike="noStrike" kern="1200" baseline="0">
              <a:solidFill>
                <a:schemeClr val="tx1"/>
              </a:solidFill>
              <a:latin typeface="Arial" charset="0"/>
              <a:ea typeface="+mn-ea"/>
              <a:cs typeface="+mn-cs"/>
            </a:endParaRPr>
          </a:p>
          <a:p>
            <a:pPr marL="0" indent="0">
              <a:buFontTx/>
              <a:buNone/>
            </a:pPr>
            <a:r>
              <a:rPr lang="en-US" altLang="en-US" sz="1200"/>
              <a:t>Take a minute to reflect on the current comforts and the future goals of your family.  Would this standard of living continue without your income?  Does your family have the financial means to cover the expenses associated a loss of life?</a:t>
            </a:r>
          </a:p>
        </p:txBody>
      </p:sp>
      <p:sp>
        <p:nvSpPr>
          <p:cNvPr id="4" name="Slide Number Placeholder 3"/>
          <p:cNvSpPr>
            <a:spLocks noGrp="1"/>
          </p:cNvSpPr>
          <p:nvPr>
            <p:ph type="sldNum" sz="quarter" idx="5"/>
          </p:nvPr>
        </p:nvSpPr>
        <p:spPr/>
        <p:txBody>
          <a:bodyPr/>
          <a:lstStyle/>
          <a:p>
            <a:fld id="{F7C14E2D-BDE2-4383-8864-E56FE586385C}" type="slidenum">
              <a:rPr lang="en-US" smtClean="0"/>
              <a:t>14</a:t>
            </a:fld>
            <a:endParaRPr lang="en-US"/>
          </a:p>
        </p:txBody>
      </p:sp>
    </p:spTree>
    <p:extLst>
      <p:ext uri="{BB962C8B-B14F-4D97-AF65-F5344CB8AC3E}">
        <p14:creationId xmlns:p14="http://schemas.microsoft.com/office/powerpoint/2010/main" val="475092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a:t>Short-term Disability insurance, which we call Short-term Income Protection Benefits, is an affordable way to help protect a percentage of your income in case you can’t work due to an illness or injury.</a:t>
            </a:r>
            <a:endParaRPr lang="en-US" sz="1200" b="0" i="0" u="none" strike="noStrike" kern="1200" baseline="0">
              <a:solidFill>
                <a:schemeClr val="tx1"/>
              </a:solidFill>
              <a:latin typeface="Arial" charset="0"/>
              <a:ea typeface="+mn-ea"/>
              <a:cs typeface="+mn-cs"/>
            </a:endParaRPr>
          </a:p>
          <a:p>
            <a:endParaRPr lang="en-US" sz="1200" b="0" i="0" u="none" strike="noStrike" kern="1200" baseline="0">
              <a:solidFill>
                <a:schemeClr val="tx1"/>
              </a:solidFill>
              <a:latin typeface="Arial" charset="0"/>
              <a:ea typeface="+mn-ea"/>
              <a:cs typeface="+mn-cs"/>
            </a:endParaRPr>
          </a:p>
          <a:p>
            <a:endParaRPr lang="en-US"/>
          </a:p>
        </p:txBody>
      </p:sp>
      <p:sp>
        <p:nvSpPr>
          <p:cNvPr id="4" name="Slide Number Placeholder 3"/>
          <p:cNvSpPr>
            <a:spLocks noGrp="1"/>
          </p:cNvSpPr>
          <p:nvPr>
            <p:ph type="sldNum" sz="quarter" idx="5"/>
          </p:nvPr>
        </p:nvSpPr>
        <p:spPr/>
        <p:txBody>
          <a:bodyPr/>
          <a:lstStyle/>
          <a:p>
            <a:fld id="{F7C14E2D-BDE2-4383-8864-E56FE586385C}" type="slidenum">
              <a:rPr lang="en-US" smtClean="0"/>
              <a:t>15</a:t>
            </a:fld>
            <a:endParaRPr lang="en-US"/>
          </a:p>
        </p:txBody>
      </p:sp>
    </p:spTree>
    <p:extLst>
      <p:ext uri="{BB962C8B-B14F-4D97-AF65-F5344CB8AC3E}">
        <p14:creationId xmlns:p14="http://schemas.microsoft.com/office/powerpoint/2010/main" val="540301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14E2D-BDE2-4383-8864-E56FE586385C}" type="slidenum">
              <a:rPr lang="en-US" smtClean="0"/>
              <a:t>16</a:t>
            </a:fld>
            <a:endParaRPr lang="en-US"/>
          </a:p>
        </p:txBody>
      </p:sp>
    </p:spTree>
    <p:extLst>
      <p:ext uri="{BB962C8B-B14F-4D97-AF65-F5344CB8AC3E}">
        <p14:creationId xmlns:p14="http://schemas.microsoft.com/office/powerpoint/2010/main" val="3804120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t>Like any insurance plan, Short-term</a:t>
            </a:r>
            <a:r>
              <a:rPr lang="en-US" altLang="en-US" sz="1200" baseline="0" dirty="0"/>
              <a:t> Disability has important information you ne</a:t>
            </a:r>
            <a:r>
              <a:rPr lang="en-US" altLang="en-US" sz="1200" dirty="0"/>
              <a:t>ed to know about. Let’s go over</a:t>
            </a:r>
            <a:r>
              <a:rPr lang="en-US" altLang="en-US" sz="1200" baseline="0" dirty="0"/>
              <a:t> it</a:t>
            </a:r>
            <a:r>
              <a:rPr lang="en-US" altLang="en-US" sz="1200" dirty="0"/>
              <a:t>.</a:t>
            </a:r>
          </a:p>
          <a:p>
            <a:pPr marL="171450" indent="-171450" eaLnBrk="1" hangingPunct="1">
              <a:buFont typeface="Arial" panose="020B0604020202020204" pitchFamily="34" charset="0"/>
              <a:buChar char="•"/>
            </a:pPr>
            <a:r>
              <a:rPr lang="en-US" altLang="en-US" sz="1200" dirty="0"/>
              <a:t>Your</a:t>
            </a:r>
            <a:r>
              <a:rPr lang="en-US" altLang="en-US" sz="1200" baseline="0" dirty="0"/>
              <a:t> employer provides </a:t>
            </a:r>
            <a:r>
              <a:rPr lang="en-US" altLang="en-US" sz="1200" b="1" baseline="0" dirty="0">
                <a:solidFill>
                  <a:srgbClr val="FF0000"/>
                </a:solidFill>
              </a:rPr>
              <a:t>X% </a:t>
            </a:r>
            <a:r>
              <a:rPr lang="en-US" altLang="en-US" sz="1200" baseline="0" dirty="0"/>
              <a:t>of your salary to a weekly max of </a:t>
            </a:r>
            <a:r>
              <a:rPr lang="en-US" altLang="en-US" sz="1200" b="1" baseline="0" dirty="0"/>
              <a:t>$X </a:t>
            </a:r>
            <a:r>
              <a:rPr lang="en-US" altLang="en-US" sz="1200" baseline="0" dirty="0"/>
              <a:t>at no cost to you. You can purchase additional coverage: </a:t>
            </a:r>
            <a:r>
              <a:rPr lang="en-US" altLang="en-US" sz="1200" b="1" baseline="0" dirty="0"/>
              <a:t>X% </a:t>
            </a:r>
            <a:r>
              <a:rPr lang="en-US" altLang="en-US" sz="1200" baseline="0" dirty="0"/>
              <a:t>of your salary up to</a:t>
            </a:r>
            <a:r>
              <a:rPr lang="en-US" altLang="en-US" sz="1200" b="1" baseline="0" dirty="0"/>
              <a:t> X% </a:t>
            </a:r>
            <a:r>
              <a:rPr lang="en-US" altLang="en-US" sz="1200" baseline="0" dirty="0"/>
              <a:t>per week.</a:t>
            </a:r>
            <a:endParaRPr lang="en-US" altLang="en-US" sz="1200" dirty="0"/>
          </a:p>
          <a:p>
            <a:pPr marL="171450" indent="-171450" eaLnBrk="1" hangingPunct="1">
              <a:buFont typeface="Arial" panose="020B0604020202020204" pitchFamily="34" charset="0"/>
              <a:buChar char="•"/>
            </a:pPr>
            <a:r>
              <a:rPr lang="en-US" altLang="en-US" sz="1200" dirty="0"/>
              <a:t>To be eligible, you must be an active full-time employee working at least </a:t>
            </a:r>
            <a:r>
              <a:rPr lang="en-US" altLang="en-US" sz="1200" b="1" dirty="0"/>
              <a:t>XX </a:t>
            </a:r>
            <a:r>
              <a:rPr lang="en-US" altLang="en-US" sz="1200" dirty="0"/>
              <a:t>hours per week.</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200" dirty="0"/>
              <a:t>The enrollment period is the time you have to sign up for the plan.  For your plan you have from </a:t>
            </a:r>
            <a:r>
              <a:rPr lang="en-US" altLang="en-US" sz="1200" b="1" dirty="0"/>
              <a:t>(date) through (date)  </a:t>
            </a:r>
            <a:r>
              <a:rPr lang="en-US" altLang="en-US" sz="1200" dirty="0"/>
              <a:t>to sign up for coverage.</a:t>
            </a:r>
          </a:p>
          <a:p>
            <a:pPr marL="171450" indent="-171450" eaLnBrk="1" hangingPunct="1">
              <a:buFont typeface="Arial" panose="020B0604020202020204" pitchFamily="34" charset="0"/>
              <a:buChar char="•"/>
            </a:pPr>
            <a:r>
              <a:rPr lang="en-US" altLang="en-US" sz="1200" dirty="0"/>
              <a:t>The coverage effective date is </a:t>
            </a:r>
            <a:r>
              <a:rPr lang="en-US" altLang="en-US" sz="1200" b="1" dirty="0"/>
              <a:t>XXXX</a:t>
            </a:r>
            <a:r>
              <a:rPr lang="en-US" altLang="en-US" sz="1200" dirty="0"/>
              <a:t>. That’s the date your coverage begins.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200" dirty="0"/>
              <a:t>If you have guaranteed issue, acceptance is </a:t>
            </a:r>
            <a:r>
              <a:rPr lang="en-US" altLang="en-US" sz="1200" b="1" dirty="0"/>
              <a:t>guaranteed</a:t>
            </a:r>
            <a:r>
              <a:rPr lang="en-US" altLang="en-US" sz="1200" dirty="0"/>
              <a:t> to all new hires and eligible employees during the initial enrollment period. The GI offerings are only valid until </a:t>
            </a:r>
            <a:r>
              <a:rPr lang="en-US" altLang="en-US" sz="1200" b="1" dirty="0"/>
              <a:t>XXXX</a:t>
            </a:r>
            <a:r>
              <a:rPr lang="en-US" altLang="en-US" sz="1200" dirty="0"/>
              <a:t>. Anyone enrolling after this date will be considered a late entrant and will be required to provide evidence of insurability.</a:t>
            </a:r>
          </a:p>
          <a:p>
            <a:endParaRPr lang="en-US" dirty="0"/>
          </a:p>
        </p:txBody>
      </p:sp>
      <p:sp>
        <p:nvSpPr>
          <p:cNvPr id="4" name="Slide Number Placeholder 3"/>
          <p:cNvSpPr>
            <a:spLocks noGrp="1"/>
          </p:cNvSpPr>
          <p:nvPr>
            <p:ph type="sldNum" sz="quarter" idx="5"/>
          </p:nvPr>
        </p:nvSpPr>
        <p:spPr/>
        <p:txBody>
          <a:bodyPr/>
          <a:lstStyle/>
          <a:p>
            <a:fld id="{F7C14E2D-BDE2-4383-8864-E56FE586385C}" type="slidenum">
              <a:rPr lang="en-US" smtClean="0"/>
              <a:t>17</a:t>
            </a:fld>
            <a:endParaRPr lang="en-US"/>
          </a:p>
        </p:txBody>
      </p:sp>
    </p:spTree>
    <p:extLst>
      <p:ext uri="{BB962C8B-B14F-4D97-AF65-F5344CB8AC3E}">
        <p14:creationId xmlns:p14="http://schemas.microsoft.com/office/powerpoint/2010/main" val="3209416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a typeface="+mn-ea"/>
                <a:cs typeface="+mn-cs"/>
              </a:rPr>
              <a:t>On or off the job, anyone can become disabled. A back injury, pregnancy, or serious illness can mean time without a paycheck. But if you have Short-term Disability insurance, you can have:</a:t>
            </a:r>
          </a:p>
          <a:p>
            <a:r>
              <a:rPr lang="en-US" sz="1200" b="0" i="0" u="none" strike="noStrike" kern="1200" baseline="0" dirty="0">
                <a:solidFill>
                  <a:schemeClr val="tx1"/>
                </a:solidFill>
                <a:ea typeface="+mn-ea"/>
                <a:cs typeface="+mn-cs"/>
              </a:rPr>
              <a:t>• A percentage of your income every week, depending on how much protection you have.</a:t>
            </a:r>
          </a:p>
          <a:p>
            <a:r>
              <a:rPr lang="en-US" sz="1200" b="0" i="0" u="none" strike="noStrike" kern="1200" baseline="0" dirty="0">
                <a:solidFill>
                  <a:schemeClr val="tx1"/>
                </a:solidFill>
                <a:ea typeface="+mn-ea"/>
                <a:cs typeface="+mn-cs"/>
              </a:rPr>
              <a:t>• A way to help pay the bills without relying on loans or financial support from friends and family.</a:t>
            </a:r>
          </a:p>
          <a:p>
            <a:r>
              <a:rPr lang="en-US" sz="1200" b="0" i="0" u="none" strike="noStrike" kern="1200" baseline="0" dirty="0">
                <a:solidFill>
                  <a:schemeClr val="tx1"/>
                </a:solidFill>
                <a:ea typeface="+mn-ea"/>
                <a:cs typeface="+mn-cs"/>
              </a:rPr>
              <a:t>• Affordable group rates through your employer, with convenient payroll deduction.</a:t>
            </a:r>
          </a:p>
          <a:p>
            <a:r>
              <a:rPr lang="en-US" sz="1200" b="0" i="0" u="none" strike="noStrike" kern="1200" baseline="0" dirty="0">
                <a:solidFill>
                  <a:schemeClr val="tx1"/>
                </a:solidFill>
                <a:ea typeface="+mn-ea"/>
                <a:cs typeface="+mn-cs"/>
              </a:rPr>
              <a:t>• The support you may need to help you get back on your feet and back to work safely.</a:t>
            </a:r>
          </a:p>
          <a:p>
            <a:endParaRPr lang="en-US" dirty="0"/>
          </a:p>
        </p:txBody>
      </p:sp>
      <p:sp>
        <p:nvSpPr>
          <p:cNvPr id="4" name="Slide Number Placeholder 3"/>
          <p:cNvSpPr>
            <a:spLocks noGrp="1"/>
          </p:cNvSpPr>
          <p:nvPr>
            <p:ph type="sldNum" sz="quarter" idx="5"/>
          </p:nvPr>
        </p:nvSpPr>
        <p:spPr/>
        <p:txBody>
          <a:bodyPr/>
          <a:lstStyle/>
          <a:p>
            <a:fld id="{F7C14E2D-BDE2-4383-8864-E56FE586385C}" type="slidenum">
              <a:rPr lang="en-US" smtClean="0"/>
              <a:t>18</a:t>
            </a:fld>
            <a:endParaRPr lang="en-US"/>
          </a:p>
        </p:txBody>
      </p:sp>
    </p:spTree>
    <p:extLst>
      <p:ext uri="{BB962C8B-B14F-4D97-AF65-F5344CB8AC3E}">
        <p14:creationId xmlns:p14="http://schemas.microsoft.com/office/powerpoint/2010/main" val="1700625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t>Short-term Disability benefits help you pay for daily necessities while staying current with all you’ve worked hard for.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ea typeface="+mn-ea"/>
              <a:cs typeface="+mn-cs"/>
            </a:endParaRPr>
          </a:p>
          <a:p>
            <a:r>
              <a:rPr lang="en-US" sz="1200" dirty="0"/>
              <a:t>Consider these facts: </a:t>
            </a:r>
          </a:p>
          <a:p>
            <a:pPr marL="171450" indent="-171450">
              <a:spcAft>
                <a:spcPts val="600"/>
              </a:spcAft>
              <a:buFont typeface="Arial" panose="020B0604020202020204" pitchFamily="34" charset="0"/>
              <a:buChar char="•"/>
            </a:pPr>
            <a:r>
              <a:rPr lang="en-US" altLang="en-US" sz="1200" dirty="0"/>
              <a:t>Health insurance only covers medical bills. It won’t pay for groceries or monthly living expenses.</a:t>
            </a:r>
          </a:p>
          <a:p>
            <a:pPr marL="171450" indent="-171450">
              <a:spcAft>
                <a:spcPts val="600"/>
              </a:spcAft>
              <a:buFont typeface="Arial" panose="020B0604020202020204" pitchFamily="34" charset="0"/>
              <a:buChar char="•"/>
            </a:pPr>
            <a:r>
              <a:rPr lang="en-US" altLang="en-US" sz="1200" dirty="0"/>
              <a:t>Workers’ Compensation kicks in only in the event of a work-related accident or injury.</a:t>
            </a:r>
          </a:p>
          <a:p>
            <a:endParaRPr lang="en-US" dirty="0"/>
          </a:p>
        </p:txBody>
      </p:sp>
      <p:sp>
        <p:nvSpPr>
          <p:cNvPr id="4" name="Slide Number Placeholder 3"/>
          <p:cNvSpPr>
            <a:spLocks noGrp="1"/>
          </p:cNvSpPr>
          <p:nvPr>
            <p:ph type="sldNum" sz="quarter" idx="5"/>
          </p:nvPr>
        </p:nvSpPr>
        <p:spPr/>
        <p:txBody>
          <a:bodyPr/>
          <a:lstStyle/>
          <a:p>
            <a:fld id="{F7C14E2D-BDE2-4383-8864-E56FE586385C}" type="slidenum">
              <a:rPr lang="en-US" smtClean="0"/>
              <a:t>19</a:t>
            </a:fld>
            <a:endParaRPr lang="en-US"/>
          </a:p>
        </p:txBody>
      </p:sp>
    </p:spTree>
    <p:extLst>
      <p:ext uri="{BB962C8B-B14F-4D97-AF65-F5344CB8AC3E}">
        <p14:creationId xmlns:p14="http://schemas.microsoft.com/office/powerpoint/2010/main" val="150515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Your benefits through </a:t>
            </a:r>
            <a:r>
              <a:rPr lang="en-US" b="1" dirty="0"/>
              <a:t>[COMPANY NAME] </a:t>
            </a:r>
            <a:r>
              <a:rPr lang="en-US" dirty="0"/>
              <a:t>offer valuable, affordable protection that can help ensure your financial well-being, whatever comes. Life has its ups and downs, and you never know when you may need extra support; your insurance protection offers a financial safety net, ready to help. That’s why The Hartford is partnering with </a:t>
            </a:r>
            <a:r>
              <a:rPr lang="en-US" b="1" dirty="0"/>
              <a:t>[COMPANY NAME] </a:t>
            </a:r>
            <a:r>
              <a:rPr lang="en-US" dirty="0"/>
              <a:t>to offer you these benefit options. </a:t>
            </a:r>
          </a:p>
          <a:p>
            <a:r>
              <a:rPr lang="en-US" dirty="0"/>
              <a:t> </a:t>
            </a:r>
          </a:p>
          <a:p>
            <a:r>
              <a:rPr lang="en-US" dirty="0"/>
              <a:t>Some benefits are provided to you by your employer at no cost, but you can also choose additional protection by selecting the benefits that are right for your needs:</a:t>
            </a:r>
          </a:p>
          <a:p>
            <a:endParaRPr lang="en-US" dirty="0"/>
          </a:p>
          <a:p>
            <a:r>
              <a:rPr lang="en-US" b="1" dirty="0"/>
              <a:t>[Life insurance] </a:t>
            </a:r>
            <a:r>
              <a:rPr lang="en-US" dirty="0"/>
              <a:t>can help ensure your family’s financial future is protected, with a cash benefit to cover not only final expenses but also to help replace lost income, cover mortgage or rent payments, tuition or other expenses. </a:t>
            </a:r>
          </a:p>
          <a:p>
            <a:endParaRPr lang="en-US" dirty="0"/>
          </a:p>
          <a:p>
            <a:r>
              <a:rPr lang="en-US" dirty="0"/>
              <a:t>Additionally, </a:t>
            </a:r>
            <a:r>
              <a:rPr lang="en-US" b="1" dirty="0"/>
              <a:t>[Hospital Indemnity], [Critical Illness], [Accident]</a:t>
            </a:r>
            <a:r>
              <a:rPr lang="en-US" dirty="0"/>
              <a:t>, and </a:t>
            </a:r>
            <a:r>
              <a:rPr lang="en-US" b="1" dirty="0"/>
              <a:t>[Accidental Death &amp; Dismemberment] </a:t>
            </a:r>
            <a:r>
              <a:rPr lang="en-US" dirty="0"/>
              <a:t>insurance can help fill in the financial gaps often left by high-deductible medical plans. The unrestricted cash benefit can help cover deductibles or to pay for whatever is needed most. For example, Hospital Indemnity plans can help cover costs for scheduled surgeries or maternity expenses. </a:t>
            </a:r>
            <a:br>
              <a:rPr lang="en-US" dirty="0"/>
            </a:br>
            <a:endParaRPr lang="en-US" dirty="0"/>
          </a:p>
          <a:p>
            <a:r>
              <a:rPr lang="en-US" dirty="0"/>
              <a:t>[</a:t>
            </a:r>
            <a:r>
              <a:rPr lang="en-US" b="1" dirty="0"/>
              <a:t>Disability Insurance</a:t>
            </a:r>
            <a:r>
              <a:rPr lang="en-US" dirty="0"/>
              <a:t>] helps provide income protection by replacing a percentage of your salary if a non-work-related illness or injury keeps you from being able to work. It also provides you with compassionate and clinical supports to help guide you through recovery, so you can return to work safely and swiftly.</a:t>
            </a:r>
          </a:p>
          <a:p>
            <a:endParaRPr lang="en-US" dirty="0"/>
          </a:p>
          <a:p>
            <a:r>
              <a:rPr lang="en-US" dirty="0"/>
              <a:t>During our time together, we’ll help you understand how all these plans work, and we’ll leave time at the end for your questions. As you listen and, perhaps take notes, keep in mind that you can enroll beginning </a:t>
            </a:r>
            <a:r>
              <a:rPr lang="en-US" b="1" dirty="0"/>
              <a:t>[XXXX </a:t>
            </a:r>
            <a:r>
              <a:rPr lang="en-US" dirty="0"/>
              <a:t>through </a:t>
            </a:r>
            <a:r>
              <a:rPr lang="en-US" b="1" dirty="0"/>
              <a:t>XXXX]</a:t>
            </a:r>
            <a:r>
              <a:rPr lang="en-US" dirty="0"/>
              <a:t>. Your coverage would start </a:t>
            </a:r>
            <a:r>
              <a:rPr lang="en-US" b="1" dirty="0"/>
              <a:t>[XXXX]</a:t>
            </a:r>
            <a:r>
              <a:rPr lang="en-US" dirty="0"/>
              <a:t>. </a:t>
            </a:r>
          </a:p>
          <a:p>
            <a:endParaRPr lang="en-US" dirty="0"/>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2</a:t>
            </a:fld>
            <a:endParaRPr lang="en-US" altLang="en-US"/>
          </a:p>
        </p:txBody>
      </p:sp>
    </p:spTree>
    <p:extLst>
      <p:ext uri="{BB962C8B-B14F-4D97-AF65-F5344CB8AC3E}">
        <p14:creationId xmlns:p14="http://schemas.microsoft.com/office/powerpoint/2010/main" val="1172539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If you ever have to file a claim, some things to keep in mind.</a:t>
            </a:r>
          </a:p>
          <a:p>
            <a:pPr marL="171450" indent="-171450" eaLnBrk="1" hangingPunct="1">
              <a:buFont typeface="Arial" panose="020B0604020202020204" pitchFamily="34" charset="0"/>
              <a:buChar char="•"/>
            </a:pPr>
            <a:r>
              <a:rPr lang="en-US" altLang="en-US" dirty="0"/>
              <a:t>Short-term</a:t>
            </a:r>
            <a:r>
              <a:rPr lang="en-US" altLang="en-US" baseline="0" dirty="0"/>
              <a:t> Disability</a:t>
            </a:r>
            <a:r>
              <a:rPr lang="en-US" altLang="en-US" dirty="0"/>
              <a:t> has something called an elimination period – this is the waiting period before benefits begin. For example, 8</a:t>
            </a:r>
            <a:r>
              <a:rPr lang="en-US" altLang="en-US" baseline="30000" dirty="0"/>
              <a:t>th</a:t>
            </a:r>
            <a:r>
              <a:rPr lang="en-US" altLang="en-US" dirty="0"/>
              <a:t> day sickness/8</a:t>
            </a:r>
            <a:r>
              <a:rPr lang="en-US" altLang="en-US" baseline="30000" dirty="0"/>
              <a:t>th</a:t>
            </a:r>
            <a:r>
              <a:rPr lang="en-US" altLang="en-US" dirty="0"/>
              <a:t> day injury means benefits will begin on the 8</a:t>
            </a:r>
            <a:r>
              <a:rPr lang="en-US" altLang="en-US" baseline="30000" dirty="0"/>
              <a:t>th</a:t>
            </a:r>
            <a:r>
              <a:rPr lang="en-US" altLang="en-US" dirty="0"/>
              <a:t> day of an illness or on the 8</a:t>
            </a:r>
            <a:r>
              <a:rPr lang="en-US" altLang="en-US" baseline="30000" dirty="0"/>
              <a:t>th</a:t>
            </a:r>
            <a:r>
              <a:rPr lang="en-US" altLang="en-US" dirty="0"/>
              <a:t> day of an injury</a:t>
            </a:r>
          </a:p>
          <a:p>
            <a:pPr marL="171450" indent="-171450" eaLnBrk="1" hangingPunct="1">
              <a:buFont typeface="Arial" panose="020B0604020202020204" pitchFamily="34" charset="0"/>
              <a:buChar char="•"/>
            </a:pPr>
            <a:r>
              <a:rPr lang="en-US" altLang="en-US" dirty="0"/>
              <a:t>There’s also something called Maximum Benefit Duration –the maximum length of time you’ll receive benefits as long as you meet the definition of disability.</a:t>
            </a:r>
          </a:p>
          <a:p>
            <a:pPr marL="628650" lvl="1" indent="-171450" eaLnBrk="1" hangingPunct="1">
              <a:buFont typeface="Arial" panose="020B0604020202020204" pitchFamily="34" charset="0"/>
              <a:buChar char="•"/>
            </a:pPr>
            <a:r>
              <a:rPr lang="en-US" altLang="en-US" dirty="0"/>
              <a:t>With your plan, benefits will continue for </a:t>
            </a:r>
            <a:r>
              <a:rPr lang="en-US" altLang="en-US" b="1" dirty="0"/>
              <a:t>XXXX</a:t>
            </a:r>
            <a:r>
              <a:rPr lang="en-US" altLang="en-US" dirty="0"/>
              <a:t> weeks as long as you continue to meet the definition of disability.</a:t>
            </a:r>
          </a:p>
          <a:p>
            <a:pPr marL="171450" indent="-171450" eaLnBrk="1" hangingPunct="1">
              <a:buFont typeface="Arial" panose="020B0604020202020204" pitchFamily="34" charset="0"/>
              <a:buChar char="•"/>
            </a:pPr>
            <a:r>
              <a:rPr lang="en-US" altLang="en-US" dirty="0"/>
              <a:t>Pre-existing conditions limitations – For any medical conditions you now have, you must be treatment-free for </a:t>
            </a:r>
            <a:r>
              <a:rPr lang="en-US" altLang="en-US" b="1" dirty="0"/>
              <a:t>X</a:t>
            </a:r>
            <a:r>
              <a:rPr lang="en-US" altLang="en-US" dirty="0"/>
              <a:t> days before our plan goes into effect to receive benefits. After continuous coverage for </a:t>
            </a:r>
            <a:r>
              <a:rPr lang="en-US" altLang="en-US" b="1" dirty="0">
                <a:solidFill>
                  <a:srgbClr val="FF0000"/>
                </a:solidFill>
              </a:rPr>
              <a:t>XX</a:t>
            </a:r>
            <a:r>
              <a:rPr lang="en-US" altLang="en-US" dirty="0"/>
              <a:t> months (</a:t>
            </a:r>
            <a:r>
              <a:rPr lang="en-US" altLang="en-US" b="1" dirty="0">
                <a:solidFill>
                  <a:srgbClr val="FF0000"/>
                </a:solidFill>
              </a:rPr>
              <a:t>XXX</a:t>
            </a:r>
            <a:r>
              <a:rPr lang="en-US" altLang="en-US" dirty="0"/>
              <a:t> days) all pre-existing conditions are covered.</a:t>
            </a:r>
          </a:p>
          <a:p>
            <a:pPr marL="171450" indent="-171450" eaLnBrk="1" hangingPunct="1">
              <a:buFont typeface="Arial" panose="020B0604020202020204" pitchFamily="34" charset="0"/>
              <a:buChar char="•"/>
            </a:pPr>
            <a:r>
              <a:rPr lang="en-US" altLang="en-US" dirty="0"/>
              <a:t>Check your benefit highlight sheet for more specifics.</a:t>
            </a:r>
          </a:p>
          <a:p>
            <a:endParaRPr lang="en-US" dirty="0"/>
          </a:p>
        </p:txBody>
      </p:sp>
      <p:sp>
        <p:nvSpPr>
          <p:cNvPr id="4" name="Slide Number Placeholder 3"/>
          <p:cNvSpPr>
            <a:spLocks noGrp="1"/>
          </p:cNvSpPr>
          <p:nvPr>
            <p:ph type="sldNum" sz="quarter" idx="5"/>
          </p:nvPr>
        </p:nvSpPr>
        <p:spPr/>
        <p:txBody>
          <a:bodyPr/>
          <a:lstStyle/>
          <a:p>
            <a:fld id="{F7C14E2D-BDE2-4383-8864-E56FE586385C}" type="slidenum">
              <a:rPr lang="en-US" smtClean="0"/>
              <a:t>20</a:t>
            </a:fld>
            <a:endParaRPr lang="en-US"/>
          </a:p>
        </p:txBody>
      </p:sp>
    </p:spTree>
    <p:extLst>
      <p:ext uri="{BB962C8B-B14F-4D97-AF65-F5344CB8AC3E}">
        <p14:creationId xmlns:p14="http://schemas.microsoft.com/office/powerpoint/2010/main" val="3482091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C14E2D-BDE2-4383-8864-E56FE586385C}" type="slidenum">
              <a:rPr lang="en-US" smtClean="0"/>
              <a:t>21</a:t>
            </a:fld>
            <a:endParaRPr lang="en-US"/>
          </a:p>
        </p:txBody>
      </p:sp>
    </p:spTree>
    <p:extLst>
      <p:ext uri="{BB962C8B-B14F-4D97-AF65-F5344CB8AC3E}">
        <p14:creationId xmlns:p14="http://schemas.microsoft.com/office/powerpoint/2010/main" val="3738538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a typeface="+mn-ea"/>
                <a:cs typeface="+mn-cs"/>
              </a:rPr>
              <a:t>Long-term Disability helps protect your paycheck after a serious accident or serious illness. It can help create some stability in an unstable time. </a:t>
            </a:r>
          </a:p>
          <a:p>
            <a:endParaRPr lang="en-US" dirty="0"/>
          </a:p>
        </p:txBody>
      </p:sp>
      <p:sp>
        <p:nvSpPr>
          <p:cNvPr id="4" name="Slide Number Placeholder 3"/>
          <p:cNvSpPr>
            <a:spLocks noGrp="1"/>
          </p:cNvSpPr>
          <p:nvPr>
            <p:ph type="sldNum" sz="quarter" idx="5"/>
          </p:nvPr>
        </p:nvSpPr>
        <p:spPr/>
        <p:txBody>
          <a:bodyPr/>
          <a:lstStyle/>
          <a:p>
            <a:fld id="{F7C14E2D-BDE2-4383-8864-E56FE586385C}" type="slidenum">
              <a:rPr lang="en-US" smtClean="0"/>
              <a:t>22</a:t>
            </a:fld>
            <a:endParaRPr lang="en-US"/>
          </a:p>
        </p:txBody>
      </p:sp>
    </p:spTree>
    <p:extLst>
      <p:ext uri="{BB962C8B-B14F-4D97-AF65-F5344CB8AC3E}">
        <p14:creationId xmlns:p14="http://schemas.microsoft.com/office/powerpoint/2010/main" val="4049083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kern="1200" baseline="0" dirty="0">
                <a:solidFill>
                  <a:schemeClr val="tx1"/>
                </a:solidFill>
                <a:ea typeface="+mn-ea"/>
                <a:cs typeface="+mn-cs"/>
              </a:rPr>
              <a:t>On or off the job, anyone can become disabled and that can mean months without a paycheck. But if you have Long-term Disability insurance, you can have:</a:t>
            </a:r>
          </a:p>
          <a:p>
            <a:endParaRPr lang="en-US" b="0" i="0" u="none" strike="noStrike" kern="1200" baseline="0" dirty="0">
              <a:solidFill>
                <a:schemeClr val="tx1"/>
              </a:solidFill>
              <a:ea typeface="+mn-ea"/>
              <a:cs typeface="+mn-cs"/>
            </a:endParaRPr>
          </a:p>
          <a:p>
            <a:pPr marL="171450" indent="-171450">
              <a:buFont typeface="Arial" panose="020B0604020202020204" pitchFamily="34" charset="0"/>
              <a:buChar char="•"/>
            </a:pPr>
            <a:r>
              <a:rPr lang="en-US" b="0" i="0" u="none" strike="noStrike" kern="1200" baseline="0" dirty="0">
                <a:solidFill>
                  <a:schemeClr val="tx1"/>
                </a:solidFill>
                <a:ea typeface="+mn-ea"/>
                <a:cs typeface="+mn-cs"/>
              </a:rPr>
              <a:t>A percentage of your income each month, depending on how much protection you have.</a:t>
            </a:r>
          </a:p>
          <a:p>
            <a:pPr marL="171450" indent="-171450">
              <a:buFont typeface="Arial" panose="020B0604020202020204" pitchFamily="34" charset="0"/>
              <a:buChar char="•"/>
            </a:pPr>
            <a:r>
              <a:rPr lang="en-US" b="0" i="0" u="none" strike="noStrike" kern="1200" baseline="0" dirty="0">
                <a:solidFill>
                  <a:schemeClr val="tx1"/>
                </a:solidFill>
                <a:ea typeface="+mn-ea"/>
                <a:cs typeface="+mn-cs"/>
              </a:rPr>
              <a:t>Professional help for disability related challenges from legal specialists, and financial and therapeutic counselors.</a:t>
            </a:r>
          </a:p>
          <a:p>
            <a:pPr marL="171450" indent="-171450">
              <a:buFont typeface="Arial" panose="020B0604020202020204" pitchFamily="34" charset="0"/>
              <a:buChar char="•"/>
            </a:pPr>
            <a:r>
              <a:rPr lang="en-US" b="0" i="0" u="none" strike="noStrike" kern="1200" baseline="0" dirty="0">
                <a:solidFill>
                  <a:schemeClr val="tx1"/>
                </a:solidFill>
                <a:ea typeface="+mn-ea"/>
                <a:cs typeface="+mn-cs"/>
              </a:rPr>
              <a:t>Affordable group rates through your employer with convenient payroll deduction.</a:t>
            </a:r>
          </a:p>
          <a:p>
            <a:endParaRPr lang="en-US" sz="800" dirty="0"/>
          </a:p>
        </p:txBody>
      </p:sp>
      <p:sp>
        <p:nvSpPr>
          <p:cNvPr id="4" name="Slide Number Placeholder 3"/>
          <p:cNvSpPr>
            <a:spLocks noGrp="1"/>
          </p:cNvSpPr>
          <p:nvPr>
            <p:ph type="sldNum" sz="quarter" idx="5"/>
          </p:nvPr>
        </p:nvSpPr>
        <p:spPr/>
        <p:txBody>
          <a:bodyPr/>
          <a:lstStyle/>
          <a:p>
            <a:fld id="{F7C14E2D-BDE2-4383-8864-E56FE586385C}" type="slidenum">
              <a:rPr lang="en-US" smtClean="0"/>
              <a:t>23</a:t>
            </a:fld>
            <a:endParaRPr lang="en-US"/>
          </a:p>
        </p:txBody>
      </p:sp>
    </p:spTree>
    <p:extLst>
      <p:ext uri="{BB962C8B-B14F-4D97-AF65-F5344CB8AC3E}">
        <p14:creationId xmlns:p14="http://schemas.microsoft.com/office/powerpoint/2010/main" val="3712791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a:p>
        </p:txBody>
      </p:sp>
      <p:sp>
        <p:nvSpPr>
          <p:cNvPr id="4" name="Slide Number Placeholder 3"/>
          <p:cNvSpPr>
            <a:spLocks noGrp="1"/>
          </p:cNvSpPr>
          <p:nvPr>
            <p:ph type="sldNum" sz="quarter" idx="5"/>
          </p:nvPr>
        </p:nvSpPr>
        <p:spPr/>
        <p:txBody>
          <a:bodyPr/>
          <a:lstStyle/>
          <a:p>
            <a:fld id="{F7C14E2D-BDE2-4383-8864-E56FE586385C}" type="slidenum">
              <a:rPr lang="en-US" smtClean="0"/>
              <a:t>24</a:t>
            </a:fld>
            <a:endParaRPr lang="en-US"/>
          </a:p>
        </p:txBody>
      </p:sp>
    </p:spTree>
    <p:extLst>
      <p:ext uri="{BB962C8B-B14F-4D97-AF65-F5344CB8AC3E}">
        <p14:creationId xmlns:p14="http://schemas.microsoft.com/office/powerpoint/2010/main" val="1070569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kern="1200" baseline="0" dirty="0">
                <a:solidFill>
                  <a:schemeClr val="tx1"/>
                </a:solidFill>
                <a:ea typeface="+mn-ea"/>
                <a:cs typeface="+mn-cs"/>
              </a:rPr>
              <a:t>Whatever the cause, a disability can mean months out of work, without a paycheck. But with Long-term Disability insurance, you can help protect your income and continue to provide for yourself and your loved ones.</a:t>
            </a:r>
          </a:p>
          <a:p>
            <a:endParaRPr lang="en-US" b="0" i="0" u="none" strike="noStrike" kern="1200" baseline="0" dirty="0">
              <a:solidFill>
                <a:schemeClr val="tx1"/>
              </a:solidFill>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i="0" u="none" strike="noStrike" kern="1200" baseline="0" dirty="0">
                <a:solidFill>
                  <a:schemeClr val="tx1"/>
                </a:solidFill>
                <a:ea typeface="+mn-ea"/>
                <a:cs typeface="+mn-cs"/>
              </a:rPr>
              <a:t>On or off the job, anyone can become disabled. A back injury, pregnancy, or serious illness can mean months without a paycheck. </a:t>
            </a:r>
          </a:p>
          <a:p>
            <a:endParaRPr lang="en-US" dirty="0"/>
          </a:p>
        </p:txBody>
      </p:sp>
      <p:sp>
        <p:nvSpPr>
          <p:cNvPr id="4" name="Slide Number Placeholder 3"/>
          <p:cNvSpPr>
            <a:spLocks noGrp="1"/>
          </p:cNvSpPr>
          <p:nvPr>
            <p:ph type="sldNum" sz="quarter" idx="5"/>
          </p:nvPr>
        </p:nvSpPr>
        <p:spPr/>
        <p:txBody>
          <a:bodyPr/>
          <a:lstStyle/>
          <a:p>
            <a:fld id="{F7C14E2D-BDE2-4383-8864-E56FE586385C}" type="slidenum">
              <a:rPr lang="en-US" smtClean="0"/>
              <a:t>25</a:t>
            </a:fld>
            <a:endParaRPr lang="en-US"/>
          </a:p>
        </p:txBody>
      </p:sp>
    </p:spTree>
    <p:extLst>
      <p:ext uri="{BB962C8B-B14F-4D97-AF65-F5344CB8AC3E}">
        <p14:creationId xmlns:p14="http://schemas.microsoft.com/office/powerpoint/2010/main" val="3079554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a:t>Like any insurance plan, Long-term</a:t>
            </a:r>
            <a:r>
              <a:rPr lang="en-US" altLang="en-US" sz="1200" baseline="0"/>
              <a:t> Disability has important information you ne</a:t>
            </a:r>
            <a:r>
              <a:rPr lang="en-US" altLang="en-US" sz="1200"/>
              <a:t>ed to know about. Let’s go over</a:t>
            </a:r>
            <a:r>
              <a:rPr lang="en-US" altLang="en-US" sz="1200" baseline="0"/>
              <a:t> it</a:t>
            </a:r>
            <a:r>
              <a:rPr lang="en-US" altLang="en-US" sz="1200"/>
              <a:t>.</a:t>
            </a:r>
          </a:p>
          <a:p>
            <a:pPr marL="171450" indent="-171450" eaLnBrk="1" hangingPunct="1">
              <a:buFont typeface="Arial" panose="020B0604020202020204" pitchFamily="34" charset="0"/>
              <a:buChar char="•"/>
            </a:pPr>
            <a:r>
              <a:rPr lang="en-US" altLang="en-US" sz="1200"/>
              <a:t>Your</a:t>
            </a:r>
            <a:r>
              <a:rPr lang="en-US" altLang="en-US" sz="1200" baseline="0"/>
              <a:t> employer provides</a:t>
            </a:r>
            <a:r>
              <a:rPr lang="en-US" altLang="en-US" sz="1200" b="1" baseline="0"/>
              <a:t> X% </a:t>
            </a:r>
            <a:r>
              <a:rPr lang="en-US" altLang="en-US" sz="1200" baseline="0"/>
              <a:t>of your salary with a monthly max of $X at no cost to you. You can purchase additional coverage: </a:t>
            </a:r>
            <a:r>
              <a:rPr lang="en-US" altLang="en-US" sz="1200" b="1" baseline="0"/>
              <a:t>X% </a:t>
            </a:r>
            <a:r>
              <a:rPr lang="en-US" altLang="en-US" sz="1200" baseline="0"/>
              <a:t>up to </a:t>
            </a:r>
            <a:r>
              <a:rPr lang="en-US" altLang="en-US" sz="1200" b="1" baseline="0"/>
              <a:t>X% </a:t>
            </a:r>
            <a:r>
              <a:rPr lang="en-US" altLang="en-US" sz="1200" baseline="0"/>
              <a:t>per month.</a:t>
            </a:r>
            <a:endParaRPr lang="en-US" altLang="en-US" sz="1200"/>
          </a:p>
          <a:p>
            <a:pPr marL="171450" indent="-171450" eaLnBrk="1" hangingPunct="1">
              <a:buFont typeface="Arial" panose="020B0604020202020204" pitchFamily="34" charset="0"/>
              <a:buChar char="•"/>
            </a:pPr>
            <a:r>
              <a:rPr lang="en-US" altLang="en-US" sz="1200"/>
              <a:t>To be eligible, you must be an active full-time employee working at least XX hours per week.</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200"/>
              <a:t>The enrollment period is the time you have to sign up for the plan.  For your plan you have from (date) through (date)  to sign up for coverage.</a:t>
            </a:r>
          </a:p>
          <a:p>
            <a:pPr marL="171450" indent="-171450" eaLnBrk="1" hangingPunct="1">
              <a:buFont typeface="Arial" panose="020B0604020202020204" pitchFamily="34" charset="0"/>
              <a:buChar char="•"/>
            </a:pPr>
            <a:r>
              <a:rPr lang="en-US" altLang="en-US" sz="1200"/>
              <a:t>The coverage effective date is </a:t>
            </a:r>
            <a:r>
              <a:rPr lang="en-US" altLang="en-US" sz="1200" b="1"/>
              <a:t>XXXX</a:t>
            </a:r>
            <a:r>
              <a:rPr lang="en-US" altLang="en-US" sz="1200"/>
              <a:t>. That’s the date your coverage begins.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200"/>
              <a:t>If you have guaranteed issue, acceptance is </a:t>
            </a:r>
            <a:r>
              <a:rPr lang="en-US" altLang="en-US" sz="1200" b="1"/>
              <a:t>guaranteed</a:t>
            </a:r>
            <a:r>
              <a:rPr lang="en-US" altLang="en-US" sz="1200"/>
              <a:t> to all new hires and eligible employees during the initial enrollment period. The GI offerings are only valid until </a:t>
            </a:r>
            <a:r>
              <a:rPr lang="en-US" altLang="en-US" sz="1200" b="1"/>
              <a:t>XXXX</a:t>
            </a:r>
            <a:r>
              <a:rPr lang="en-US" altLang="en-US" sz="1200"/>
              <a:t>. Anyone enrolling after this date will be considered a late entrant and will be required to provide evidence of insurability.</a:t>
            </a:r>
          </a:p>
          <a:p>
            <a:endParaRPr lang="en-US"/>
          </a:p>
        </p:txBody>
      </p:sp>
      <p:sp>
        <p:nvSpPr>
          <p:cNvPr id="4" name="Slide Number Placeholder 3"/>
          <p:cNvSpPr>
            <a:spLocks noGrp="1"/>
          </p:cNvSpPr>
          <p:nvPr>
            <p:ph type="sldNum" sz="quarter" idx="5"/>
          </p:nvPr>
        </p:nvSpPr>
        <p:spPr/>
        <p:txBody>
          <a:bodyPr/>
          <a:lstStyle/>
          <a:p>
            <a:fld id="{F7C14E2D-BDE2-4383-8864-E56FE586385C}" type="slidenum">
              <a:rPr lang="en-US" smtClean="0"/>
              <a:t>26</a:t>
            </a:fld>
            <a:endParaRPr lang="en-US"/>
          </a:p>
        </p:txBody>
      </p:sp>
    </p:spTree>
    <p:extLst>
      <p:ext uri="{BB962C8B-B14F-4D97-AF65-F5344CB8AC3E}">
        <p14:creationId xmlns:p14="http://schemas.microsoft.com/office/powerpoint/2010/main" val="2584951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900"/>
              <a:t>If you ever have to file a claim, some things to keep in mind.</a:t>
            </a:r>
          </a:p>
          <a:p>
            <a:pPr marL="171450" indent="-171450" eaLnBrk="1" hangingPunct="1">
              <a:buFont typeface="Arial" panose="020B0604020202020204" pitchFamily="34" charset="0"/>
              <a:buChar char="•"/>
            </a:pPr>
            <a:r>
              <a:rPr lang="en-US" altLang="en-US"/>
              <a:t>Long-term</a:t>
            </a:r>
            <a:r>
              <a:rPr lang="en-US" altLang="en-US" baseline="0"/>
              <a:t> Disability</a:t>
            </a:r>
            <a:r>
              <a:rPr lang="en-US" altLang="en-US"/>
              <a:t> has something called an elimination period – this is the waiting period before benefits begin.  With your plan, benefits will begin on the </a:t>
            </a:r>
            <a:r>
              <a:rPr lang="en-US" altLang="en-US" b="1" err="1"/>
              <a:t>XX</a:t>
            </a:r>
            <a:r>
              <a:rPr lang="en-US" altLang="en-US" b="1" baseline="30000" err="1"/>
              <a:t>st</a:t>
            </a:r>
            <a:r>
              <a:rPr lang="en-US" altLang="en-US"/>
              <a:t> day of your disability.</a:t>
            </a:r>
          </a:p>
          <a:p>
            <a:pPr marL="171450" indent="-171450" eaLnBrk="1" hangingPunct="1">
              <a:buFont typeface="Arial" panose="020B0604020202020204" pitchFamily="34" charset="0"/>
              <a:buChar char="•"/>
            </a:pPr>
            <a:r>
              <a:rPr lang="en-US" altLang="en-US"/>
              <a:t>There’s also something called Maximum Benefit Duration –the maximum length of time you’ll receive benefits as long as you meet the definition of disability.</a:t>
            </a:r>
          </a:p>
          <a:p>
            <a:pPr marL="628650" lvl="1" indent="-171450" eaLnBrk="1" hangingPunct="1">
              <a:buFont typeface="Arial" panose="020B0604020202020204" pitchFamily="34" charset="0"/>
              <a:buChar char="•"/>
            </a:pPr>
            <a:r>
              <a:rPr lang="en-US" altLang="en-US"/>
              <a:t>With your plan, this is </a:t>
            </a:r>
            <a:r>
              <a:rPr lang="en-US" altLang="en-US" b="1"/>
              <a:t>XX</a:t>
            </a:r>
            <a:r>
              <a:rPr lang="en-US" altLang="en-US"/>
              <a:t> months of not being able to work in </a:t>
            </a:r>
            <a:r>
              <a:rPr lang="en-US" altLang="en-US" b="1" i="1"/>
              <a:t>your own</a:t>
            </a:r>
            <a:r>
              <a:rPr lang="en-US" altLang="en-US"/>
              <a:t> occupation.</a:t>
            </a:r>
          </a:p>
          <a:p>
            <a:pPr marL="628650" lvl="1" indent="-171450" eaLnBrk="1" hangingPunct="1">
              <a:buFont typeface="Arial" panose="020B0604020202020204" pitchFamily="34" charset="0"/>
              <a:buChar char="•"/>
            </a:pPr>
            <a:r>
              <a:rPr lang="en-US" altLang="en-US"/>
              <a:t>Or, for as long as you remain disabled, or until you reach Social Security Normal Retirement Age, whichever is sooner.</a:t>
            </a:r>
          </a:p>
          <a:p>
            <a:pPr lvl="1" eaLnBrk="1" hangingPunct="1">
              <a:buFontTx/>
              <a:buNone/>
            </a:pPr>
            <a:endParaRPr lang="en-US" altLang="en-US"/>
          </a:p>
          <a:p>
            <a:pPr eaLnBrk="1" hangingPunct="1"/>
            <a:r>
              <a:rPr lang="en-US" altLang="en-US" b="1">
                <a:solidFill>
                  <a:srgbClr val="FF0000"/>
                </a:solidFill>
              </a:rPr>
              <a:t>***Note to Presenter:  </a:t>
            </a:r>
            <a:r>
              <a:rPr lang="en-US" altLang="en-US" b="1"/>
              <a:t>Adjustments must be made for other plan design options</a:t>
            </a:r>
          </a:p>
          <a:p>
            <a:pPr eaLnBrk="1" hangingPunct="1"/>
            <a:endParaRPr lang="en-US" altLang="en-US" b="1"/>
          </a:p>
          <a:p>
            <a:pPr marL="171450" indent="-171450" eaLnBrk="1" hangingPunct="1">
              <a:buFont typeface="Arial" panose="020B0604020202020204" pitchFamily="34" charset="0"/>
              <a:buChar char="•"/>
            </a:pPr>
            <a:r>
              <a:rPr lang="en-US" altLang="en-US"/>
              <a:t>Pre-existing conditions limitations – For any medical conditions you now have, you must be treatment-free for X months before our plan goes into effect to receive benefits. After continuous coverage for </a:t>
            </a:r>
            <a:r>
              <a:rPr lang="en-US" altLang="en-US" b="1">
                <a:solidFill>
                  <a:srgbClr val="FF0000"/>
                </a:solidFill>
              </a:rPr>
              <a:t>XX</a:t>
            </a:r>
            <a:r>
              <a:rPr lang="en-US" altLang="en-US"/>
              <a:t> months (</a:t>
            </a:r>
            <a:r>
              <a:rPr lang="en-US" altLang="en-US" b="1">
                <a:solidFill>
                  <a:srgbClr val="FF0000"/>
                </a:solidFill>
              </a:rPr>
              <a:t>XXX</a:t>
            </a:r>
            <a:r>
              <a:rPr lang="en-US" altLang="en-US"/>
              <a:t> days) all pre-existing conditions are covered.</a:t>
            </a:r>
          </a:p>
          <a:p>
            <a:pPr marL="171450" indent="-171450" eaLnBrk="1" hangingPunct="1">
              <a:buFont typeface="Arial" panose="020B0604020202020204" pitchFamily="34" charset="0"/>
              <a:buChar char="•"/>
            </a:pPr>
            <a:endParaRPr lang="en-US" altLang="en-US"/>
          </a:p>
          <a:p>
            <a:pPr eaLnBrk="1" hangingPunct="1"/>
            <a:endParaRPr lang="en-US" altLang="en-US"/>
          </a:p>
          <a:p>
            <a:endParaRPr lang="en-US"/>
          </a:p>
        </p:txBody>
      </p:sp>
      <p:sp>
        <p:nvSpPr>
          <p:cNvPr id="4" name="Slide Number Placeholder 3"/>
          <p:cNvSpPr>
            <a:spLocks noGrp="1"/>
          </p:cNvSpPr>
          <p:nvPr>
            <p:ph type="sldNum" sz="quarter" idx="5"/>
          </p:nvPr>
        </p:nvSpPr>
        <p:spPr/>
        <p:txBody>
          <a:bodyPr/>
          <a:lstStyle/>
          <a:p>
            <a:fld id="{F7C14E2D-BDE2-4383-8864-E56FE586385C}" type="slidenum">
              <a:rPr lang="en-US" smtClean="0"/>
              <a:t>27</a:t>
            </a:fld>
            <a:endParaRPr lang="en-US"/>
          </a:p>
        </p:txBody>
      </p:sp>
    </p:spTree>
    <p:extLst>
      <p:ext uri="{BB962C8B-B14F-4D97-AF65-F5344CB8AC3E}">
        <p14:creationId xmlns:p14="http://schemas.microsoft.com/office/powerpoint/2010/main" val="1530415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C14E2D-BDE2-4383-8864-E56FE586385C}" type="slidenum">
              <a:rPr lang="en-US" smtClean="0"/>
              <a:t>28</a:t>
            </a:fld>
            <a:endParaRPr lang="en-US"/>
          </a:p>
        </p:txBody>
      </p:sp>
    </p:spTree>
    <p:extLst>
      <p:ext uri="{BB962C8B-B14F-4D97-AF65-F5344CB8AC3E}">
        <p14:creationId xmlns:p14="http://schemas.microsoft.com/office/powerpoint/2010/main" val="4267588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Arial" panose="020B0604020202020204" pitchFamily="34" charset="0"/>
              <a:cs typeface="Arial" panose="020B0604020202020204" pitchFamily="34" charset="0"/>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764C14-968F-7348-8EF2-BFB7F68D6BD3}" type="slidenum">
              <a:rPr lang="en-US" smtClean="0"/>
              <a:t>29</a:t>
            </a:fld>
            <a:endParaRPr lang="en-US" dirty="0"/>
          </a:p>
        </p:txBody>
      </p:sp>
    </p:spTree>
    <p:extLst>
      <p:ext uri="{BB962C8B-B14F-4D97-AF65-F5344CB8AC3E}">
        <p14:creationId xmlns:p14="http://schemas.microsoft.com/office/powerpoint/2010/main" val="187154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During our time together, we’ll help you understand how all these plans work, and we’ll leave time at the end for your questions. As you listen and, perhaps take notes, keep in mind that you can enroll beginning </a:t>
            </a:r>
            <a:r>
              <a:rPr lang="en-US" b="1" dirty="0"/>
              <a:t>[XXXX </a:t>
            </a:r>
            <a:r>
              <a:rPr lang="en-US" dirty="0"/>
              <a:t>through </a:t>
            </a:r>
            <a:r>
              <a:rPr lang="en-US" b="1" dirty="0"/>
              <a:t>XXXX]</a:t>
            </a:r>
            <a:r>
              <a:rPr lang="en-US" dirty="0"/>
              <a:t>. Your coverage would start </a:t>
            </a:r>
            <a:r>
              <a:rPr lang="en-US" b="1" dirty="0"/>
              <a:t>[XXXX]</a:t>
            </a:r>
            <a:r>
              <a:rPr lang="en-US" dirty="0"/>
              <a:t>. </a:t>
            </a:r>
          </a:p>
          <a:p>
            <a:endParaRPr lang="en-US" dirty="0"/>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3</a:t>
            </a:fld>
            <a:endParaRPr lang="en-US" altLang="en-US"/>
          </a:p>
        </p:txBody>
      </p:sp>
    </p:spTree>
    <p:extLst>
      <p:ext uri="{BB962C8B-B14F-4D97-AF65-F5344CB8AC3E}">
        <p14:creationId xmlns:p14="http://schemas.microsoft.com/office/powerpoint/2010/main" val="2977365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t>Life and Disability insurance from The Hartford can help you protect the financial future of your loved ones. Your coverage includes valuable services that can help you and your family that I will review on the next few slides</a:t>
            </a:r>
            <a:endParaRPr lang="en-US" dirty="0"/>
          </a:p>
        </p:txBody>
      </p:sp>
      <p:sp>
        <p:nvSpPr>
          <p:cNvPr id="4" name="Slide Number Placeholder 3"/>
          <p:cNvSpPr>
            <a:spLocks noGrp="1"/>
          </p:cNvSpPr>
          <p:nvPr>
            <p:ph type="sldNum" sz="quarter" idx="5"/>
          </p:nvPr>
        </p:nvSpPr>
        <p:spPr/>
        <p:txBody>
          <a:bodyPr/>
          <a:lstStyle/>
          <a:p>
            <a:fld id="{F7C14E2D-BDE2-4383-8864-E56FE586385C}" type="slidenum">
              <a:rPr lang="en-US" smtClean="0"/>
              <a:t>30</a:t>
            </a:fld>
            <a:endParaRPr lang="en-US"/>
          </a:p>
        </p:txBody>
      </p:sp>
    </p:spTree>
    <p:extLst>
      <p:ext uri="{BB962C8B-B14F-4D97-AF65-F5344CB8AC3E}">
        <p14:creationId xmlns:p14="http://schemas.microsoft.com/office/powerpoint/2010/main" val="3996255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b="1" dirty="0"/>
              <a:t>The Hartford provides services beyond the benefit for all stages of life – during an employees life, at the end of life and services for the bereaved to help guide them through their loss.</a:t>
            </a:r>
          </a:p>
          <a:p>
            <a:pPr marL="0" indent="0">
              <a:buNone/>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F0954F0-B54A-F645-AEF0-C96C73E0F889}" type="slidenum">
              <a:rPr lang="en-US" smtClean="0"/>
              <a:t>31</a:t>
            </a:fld>
            <a:endParaRPr lang="en-US"/>
          </a:p>
        </p:txBody>
      </p:sp>
    </p:spTree>
    <p:extLst>
      <p:ext uri="{BB962C8B-B14F-4D97-AF65-F5344CB8AC3E}">
        <p14:creationId xmlns:p14="http://schemas.microsoft.com/office/powerpoint/2010/main" val="3034741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900"/>
              </a:spcAft>
              <a:buClr>
                <a:srgbClr val="484848"/>
              </a:buClr>
              <a:buNone/>
            </a:pPr>
            <a:r>
              <a:rPr lang="en-US" sz="1800" b="1" dirty="0">
                <a:solidFill>
                  <a:schemeClr val="tx1"/>
                </a:solidFill>
                <a:latin typeface="Arial" panose="020B0604020202020204" pitchFamily="34" charset="0"/>
                <a:cs typeface="Arial" panose="020B0604020202020204" pitchFamily="34" charset="0"/>
              </a:rPr>
              <a:t>Flexible access to counseling services. </a:t>
            </a:r>
          </a:p>
          <a:p>
            <a:pPr marL="182880" lvl="2" indent="-182880">
              <a:spcBef>
                <a:spcPts val="0"/>
              </a:spcBef>
              <a:spcAft>
                <a:spcPts val="600"/>
              </a:spcAft>
            </a:pPr>
            <a:r>
              <a:rPr lang="en-US" sz="1600" dirty="0">
                <a:latin typeface="Arial" panose="020B0604020202020204" pitchFamily="34" charset="0"/>
                <a:cs typeface="Arial" panose="020B0604020202020204" pitchFamily="34" charset="0"/>
              </a:rPr>
              <a:t>Available to eligible employees, immediate family and household members </a:t>
            </a:r>
          </a:p>
          <a:p>
            <a:pPr marL="182880" lvl="2" indent="-182880">
              <a:spcBef>
                <a:spcPts val="0"/>
              </a:spcBef>
              <a:spcAft>
                <a:spcPts val="600"/>
              </a:spcAft>
            </a:pPr>
            <a:r>
              <a:rPr lang="en-US" sz="1600" dirty="0">
                <a:latin typeface="Arial" panose="020B0604020202020204" pitchFamily="34" charset="0"/>
                <a:cs typeface="Arial" panose="020B0604020202020204" pitchFamily="34" charset="0"/>
              </a:rPr>
              <a:t>Offers 24/7 toll-free telephonic access to Masters-level counselors</a:t>
            </a:r>
          </a:p>
          <a:p>
            <a:pPr marL="182880" lvl="2" indent="-182880">
              <a:spcBef>
                <a:spcPts val="0"/>
              </a:spcBef>
              <a:spcAft>
                <a:spcPts val="600"/>
              </a:spcAft>
            </a:pPr>
            <a:r>
              <a:rPr lang="en-US" sz="1600" dirty="0">
                <a:latin typeface="Arial" panose="020B0604020202020204" pitchFamily="34" charset="0"/>
                <a:cs typeface="Arial" panose="020B0604020202020204" pitchFamily="34" charset="0"/>
              </a:rPr>
              <a:t>Includes 3 face-to-face emotional or work-life counseling sessions per occurrence per year per family member</a:t>
            </a:r>
          </a:p>
          <a:p>
            <a:pPr marL="182880" lvl="2" indent="-182880">
              <a:spcBef>
                <a:spcPts val="0"/>
              </a:spcBef>
              <a:spcAft>
                <a:spcPts val="600"/>
              </a:spcAft>
            </a:pPr>
            <a:r>
              <a:rPr lang="en-US" sz="1600" dirty="0">
                <a:latin typeface="Arial" panose="020B0604020202020204" pitchFamily="34" charset="0"/>
                <a:cs typeface="Arial" panose="020B0604020202020204" pitchFamily="34" charset="0"/>
              </a:rPr>
              <a:t>Unlimited phone and web access</a:t>
            </a:r>
          </a:p>
          <a:p>
            <a:pPr marL="182880" lvl="2" indent="-182880">
              <a:spcBef>
                <a:spcPts val="0"/>
              </a:spcBef>
              <a:spcAft>
                <a:spcPts val="600"/>
              </a:spcAft>
            </a:pPr>
            <a:r>
              <a:rPr lang="en-US" sz="1600" dirty="0">
                <a:latin typeface="Arial" panose="020B0604020202020204" pitchFamily="34" charset="0"/>
                <a:cs typeface="Arial" panose="020B0604020202020204" pitchFamily="34" charset="0"/>
              </a:rPr>
              <a:t>HealthChampion</a:t>
            </a:r>
            <a:r>
              <a:rPr lang="en-US" sz="1600" baseline="30000" dirty="0">
                <a:latin typeface="Arial" panose="020B0604020202020204" pitchFamily="34" charset="0"/>
                <a:cs typeface="Arial" panose="020B0604020202020204" pitchFamily="34" charset="0"/>
              </a:rPr>
              <a:t>SM</a:t>
            </a:r>
            <a:r>
              <a:rPr lang="en-US" sz="1600" dirty="0">
                <a:latin typeface="Arial" panose="020B0604020202020204" pitchFamily="34" charset="0"/>
                <a:cs typeface="Arial" panose="020B0604020202020204" pitchFamily="34" charset="0"/>
              </a:rPr>
              <a:t> health care navigation suppor</a:t>
            </a:r>
            <a:r>
              <a:rPr lang="en-US" sz="1600" strike="sngStrike" dirty="0">
                <a:latin typeface="Arial" panose="020B0604020202020204" pitchFamily="34" charset="0"/>
                <a:cs typeface="Arial" panose="020B0604020202020204" pitchFamily="34" charset="0"/>
              </a:rPr>
              <a:t>t</a:t>
            </a:r>
            <a:r>
              <a:rPr lang="en-US" sz="1600" dirty="0">
                <a:latin typeface="Arial" panose="020B0604020202020204" pitchFamily="34" charset="0"/>
                <a:cs typeface="Arial" panose="020B0604020202020204" pitchFamily="34" charset="0"/>
              </a:rPr>
              <a:t> services</a:t>
            </a:r>
            <a:r>
              <a:rPr lang="en-US" sz="1600" baseline="30000" dirty="0">
                <a:latin typeface="Arial" panose="020B0604020202020204" pitchFamily="34" charset="0"/>
                <a:cs typeface="Arial" panose="020B0604020202020204" pitchFamily="34" charset="0"/>
              </a:rPr>
              <a:t>1</a:t>
            </a:r>
            <a:endParaRPr lang="en-US" sz="1600" baseline="30000" dirty="0"/>
          </a:p>
          <a:p>
            <a:pPr marL="0" indent="0">
              <a:buNone/>
            </a:pPr>
            <a:endParaRPr lang="en-US" dirty="0"/>
          </a:p>
          <a:p>
            <a:pPr marL="0" indent="0">
              <a:buNone/>
            </a:pPr>
            <a:endParaRPr lang="en-US" dirty="0"/>
          </a:p>
          <a:p>
            <a:pPr marL="0" indent="0">
              <a:buNone/>
            </a:pPr>
            <a:r>
              <a:rPr lang="en-US" dirty="0"/>
              <a:t>[Notes to Presenter: </a:t>
            </a:r>
            <a:r>
              <a:rPr lang="en-US" sz="1200" dirty="0">
                <a:effectLst/>
                <a:latin typeface="Arial" panose="020B0604020202020204" pitchFamily="34" charset="0"/>
              </a:rPr>
              <a:t>All EEs/all segments DO NOT get day 1 access. Varies based on PA/RA (they get day one access) In NA space it's only at time of claim. Voluntary coverage only EEs have to elect coverage in order to access AA.]</a:t>
            </a:r>
          </a:p>
          <a:p>
            <a:pPr marL="0" indent="0">
              <a:buNone/>
            </a:pPr>
            <a:endParaRPr lang="en-US" dirty="0"/>
          </a:p>
        </p:txBody>
      </p:sp>
      <p:sp>
        <p:nvSpPr>
          <p:cNvPr id="4" name="Slide Number Placeholder 3"/>
          <p:cNvSpPr>
            <a:spLocks noGrp="1"/>
          </p:cNvSpPr>
          <p:nvPr>
            <p:ph type="sldNum" sz="quarter" idx="5"/>
          </p:nvPr>
        </p:nvSpPr>
        <p:spPr/>
        <p:txBody>
          <a:bodyPr/>
          <a:lstStyle/>
          <a:p>
            <a:fld id="{963F8B10-59E4-4B20-8361-DDC078619B6C}" type="slidenum">
              <a:rPr lang="en-US" smtClean="0"/>
              <a:t>32</a:t>
            </a:fld>
            <a:endParaRPr lang="en-US"/>
          </a:p>
        </p:txBody>
      </p:sp>
    </p:spTree>
    <p:extLst>
      <p:ext uri="{BB962C8B-B14F-4D97-AF65-F5344CB8AC3E}">
        <p14:creationId xmlns:p14="http://schemas.microsoft.com/office/powerpoint/2010/main" val="941547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Clr>
                <a:srgbClr val="484848"/>
              </a:buClr>
              <a:buNone/>
            </a:pPr>
            <a:r>
              <a:rPr lang="en-US" sz="1600" b="1" dirty="0">
                <a:solidFill>
                  <a:srgbClr val="3A5A78"/>
                </a:solidFill>
                <a:latin typeface="Arial" panose="020B0604020202020204" pitchFamily="34" charset="0"/>
                <a:cs typeface="Arial" panose="020B0604020202020204" pitchFamily="34" charset="0"/>
              </a:rPr>
              <a:t>Emotional and Work-Life Counseling: </a:t>
            </a:r>
            <a:r>
              <a:rPr lang="en-US" sz="1600" b="1" dirty="0">
                <a:solidFill>
                  <a:srgbClr val="484848"/>
                </a:solidFill>
                <a:latin typeface="Arial" panose="020B0604020202020204" pitchFamily="34" charset="0"/>
                <a:cs typeface="Arial" panose="020B0604020202020204" pitchFamily="34" charset="0"/>
              </a:rPr>
              <a:t>Quick telephone referrals for in-person counseling and other resources related to:</a:t>
            </a:r>
          </a:p>
          <a:p>
            <a:pPr marL="285750" indent="-285750">
              <a:spcAft>
                <a:spcPts val="600"/>
              </a:spcAft>
              <a:buClr>
                <a:srgbClr val="484848"/>
              </a:buClr>
              <a:buFont typeface="Arial" panose="020B0604020202020204" pitchFamily="34" charset="0"/>
              <a:buChar char="•"/>
            </a:pPr>
            <a:r>
              <a:rPr lang="en-US" sz="1600" dirty="0">
                <a:solidFill>
                  <a:srgbClr val="484848"/>
                </a:solidFill>
              </a:rPr>
              <a:t>Job pressures</a:t>
            </a:r>
          </a:p>
          <a:p>
            <a:pPr marL="285750" indent="-285750">
              <a:spcAft>
                <a:spcPts val="600"/>
              </a:spcAft>
              <a:buClr>
                <a:srgbClr val="484848"/>
              </a:buClr>
              <a:buFont typeface="Arial" panose="020B0604020202020204" pitchFamily="34" charset="0"/>
              <a:buChar char="•"/>
            </a:pPr>
            <a:r>
              <a:rPr lang="en-US" sz="1600" dirty="0">
                <a:solidFill>
                  <a:srgbClr val="484848"/>
                </a:solidFill>
              </a:rPr>
              <a:t>Relationship/marital conflicts</a:t>
            </a:r>
          </a:p>
          <a:p>
            <a:pPr marL="285750" indent="-285750">
              <a:spcAft>
                <a:spcPts val="600"/>
              </a:spcAft>
              <a:buClr>
                <a:srgbClr val="484848"/>
              </a:buClr>
              <a:buFont typeface="Arial" panose="020B0604020202020204" pitchFamily="34" charset="0"/>
              <a:buChar char="•"/>
            </a:pPr>
            <a:r>
              <a:rPr lang="en-US" sz="1600" dirty="0">
                <a:solidFill>
                  <a:srgbClr val="484848"/>
                </a:solidFill>
              </a:rPr>
              <a:t>Stress, anxiety and depression</a:t>
            </a:r>
          </a:p>
          <a:p>
            <a:pPr marL="285750" indent="-285750">
              <a:spcAft>
                <a:spcPts val="600"/>
              </a:spcAft>
              <a:buClr>
                <a:srgbClr val="484848"/>
              </a:buClr>
              <a:buFont typeface="Arial" panose="020B0604020202020204" pitchFamily="34" charset="0"/>
              <a:buChar char="•"/>
            </a:pPr>
            <a:r>
              <a:rPr lang="en-US" sz="1600" dirty="0">
                <a:solidFill>
                  <a:srgbClr val="484848"/>
                </a:solidFill>
              </a:rPr>
              <a:t>Substance abuse</a:t>
            </a:r>
          </a:p>
          <a:p>
            <a:endParaRPr lang="en-US" sz="1600" dirty="0"/>
          </a:p>
          <a:p>
            <a:pPr marL="0" indent="0">
              <a:spcAft>
                <a:spcPts val="600"/>
              </a:spcAft>
              <a:buClr>
                <a:srgbClr val="484848"/>
              </a:buClr>
              <a:buNone/>
            </a:pPr>
            <a:r>
              <a:rPr lang="en-US" sz="1400" b="1" spc="-40" dirty="0">
                <a:solidFill>
                  <a:srgbClr val="3A5A78"/>
                </a:solidFill>
                <a:latin typeface="Arial" panose="020B0604020202020204" pitchFamily="34" charset="0"/>
                <a:cs typeface="Arial" panose="020B0604020202020204" pitchFamily="34" charset="0"/>
              </a:rPr>
              <a:t>Financial Guidance Resources: </a:t>
            </a:r>
            <a:r>
              <a:rPr lang="en-US" sz="1600" b="1" dirty="0">
                <a:solidFill>
                  <a:srgbClr val="484848"/>
                </a:solidFill>
                <a:latin typeface="Arial" panose="020B0604020202020204" pitchFamily="34" charset="0"/>
                <a:cs typeface="Arial" panose="020B0604020202020204" pitchFamily="34" charset="0"/>
              </a:rPr>
              <a:t>Unlimited phone support from Certified Public Accountants and Certified Financial Planners surrounding:</a:t>
            </a:r>
          </a:p>
          <a:p>
            <a:pPr marL="285750" indent="-285750">
              <a:spcAft>
                <a:spcPts val="600"/>
              </a:spcAft>
              <a:buClr>
                <a:srgbClr val="484848"/>
              </a:buClr>
              <a:buFont typeface="Arial" panose="020B0604020202020204" pitchFamily="34" charset="0"/>
              <a:buChar char="•"/>
            </a:pPr>
            <a:r>
              <a:rPr lang="en-US" sz="1600" dirty="0">
                <a:solidFill>
                  <a:srgbClr val="484848"/>
                </a:solidFill>
              </a:rPr>
              <a:t>Retirement</a:t>
            </a:r>
          </a:p>
          <a:p>
            <a:pPr marL="285750" indent="-285750">
              <a:spcAft>
                <a:spcPts val="600"/>
              </a:spcAft>
              <a:buClr>
                <a:srgbClr val="484848"/>
              </a:buClr>
              <a:buFont typeface="Arial" panose="020B0604020202020204" pitchFamily="34" charset="0"/>
              <a:buChar char="•"/>
            </a:pPr>
            <a:r>
              <a:rPr lang="en-US" sz="1600" dirty="0">
                <a:solidFill>
                  <a:srgbClr val="484848"/>
                </a:solidFill>
              </a:rPr>
              <a:t>Debt management</a:t>
            </a:r>
          </a:p>
          <a:p>
            <a:pPr marL="285750" indent="-285750">
              <a:spcAft>
                <a:spcPts val="600"/>
              </a:spcAft>
              <a:buClr>
                <a:srgbClr val="484848"/>
              </a:buClr>
              <a:buFont typeface="Arial" panose="020B0604020202020204" pitchFamily="34" charset="0"/>
              <a:buChar char="•"/>
            </a:pPr>
            <a:r>
              <a:rPr lang="en-US" sz="1600" dirty="0">
                <a:solidFill>
                  <a:srgbClr val="484848"/>
                </a:solidFill>
              </a:rPr>
              <a:t>Tax questions</a:t>
            </a:r>
          </a:p>
          <a:p>
            <a:pPr marL="285750" indent="-285750">
              <a:spcAft>
                <a:spcPts val="600"/>
              </a:spcAft>
              <a:buClr>
                <a:srgbClr val="484848"/>
              </a:buClr>
              <a:buFont typeface="Arial" panose="020B0604020202020204" pitchFamily="34" charset="0"/>
              <a:buChar char="•"/>
            </a:pPr>
            <a:r>
              <a:rPr lang="en-US" sz="1600" dirty="0">
                <a:solidFill>
                  <a:srgbClr val="484848"/>
                </a:solidFill>
              </a:rPr>
              <a:t>College savings</a:t>
            </a:r>
          </a:p>
          <a:p>
            <a:pPr marL="285750" indent="-285750">
              <a:spcAft>
                <a:spcPts val="600"/>
              </a:spcAft>
              <a:buClr>
                <a:srgbClr val="484848"/>
              </a:buClr>
              <a:buFont typeface="Arial" panose="020B0604020202020204" pitchFamily="34" charset="0"/>
              <a:buChar char="•"/>
            </a:pPr>
            <a:r>
              <a:rPr lang="en-US" sz="1600" dirty="0">
                <a:solidFill>
                  <a:srgbClr val="484848"/>
                </a:solidFill>
              </a:rPr>
              <a:t>Budgeting</a:t>
            </a:r>
          </a:p>
          <a:p>
            <a:endParaRPr lang="en-US" sz="1600" dirty="0"/>
          </a:p>
          <a:p>
            <a:pPr marL="0" indent="0">
              <a:spcAft>
                <a:spcPts val="600"/>
              </a:spcAft>
              <a:buClr>
                <a:srgbClr val="484848"/>
              </a:buClr>
              <a:buNone/>
            </a:pPr>
            <a:endParaRPr lang="en-US" sz="1600" b="0" dirty="0">
              <a:solidFill>
                <a:schemeClr val="tx1"/>
              </a:solidFill>
              <a:latin typeface="+mn-lt"/>
              <a:cs typeface="+mn-cs"/>
            </a:endParaRPr>
          </a:p>
          <a:p>
            <a:pPr marL="0" indent="0">
              <a:spcAft>
                <a:spcPts val="600"/>
              </a:spcAft>
              <a:buClr>
                <a:srgbClr val="484848"/>
              </a:buClr>
              <a:buNone/>
            </a:pPr>
            <a:r>
              <a:rPr lang="en-US" sz="1600" b="1" dirty="0">
                <a:solidFill>
                  <a:srgbClr val="3A5A78"/>
                </a:solidFill>
                <a:latin typeface="Arial" panose="020B0604020202020204" pitchFamily="34" charset="0"/>
                <a:cs typeface="Arial" panose="020B0604020202020204" pitchFamily="34" charset="0"/>
              </a:rPr>
              <a:t>Legal Support Resources: </a:t>
            </a:r>
            <a:r>
              <a:rPr lang="en-US" sz="1800" b="1" dirty="0">
                <a:solidFill>
                  <a:srgbClr val="484848"/>
                </a:solidFill>
                <a:latin typeface="Arial" panose="020B0604020202020204" pitchFamily="34" charset="0"/>
                <a:cs typeface="Arial" panose="020B0604020202020204" pitchFamily="34" charset="0"/>
              </a:rPr>
              <a:t>Legal assistance via phone (unlimited) and in-person referrals to qualified local attorneys. </a:t>
            </a:r>
          </a:p>
          <a:p>
            <a:pPr marL="0" indent="0">
              <a:spcAft>
                <a:spcPts val="600"/>
              </a:spcAft>
              <a:buClr>
                <a:srgbClr val="484848"/>
              </a:buClr>
              <a:buNone/>
            </a:pPr>
            <a:r>
              <a:rPr lang="en-US" sz="1600" b="0" dirty="0">
                <a:solidFill>
                  <a:srgbClr val="484848"/>
                </a:solidFill>
              </a:rPr>
              <a:t>Reduced legal fees for:</a:t>
            </a:r>
          </a:p>
          <a:p>
            <a:pPr marL="285750" lvl="0" indent="-285750">
              <a:spcAft>
                <a:spcPts val="600"/>
              </a:spcAft>
              <a:buClr>
                <a:srgbClr val="484848"/>
              </a:buClr>
              <a:buFont typeface="Arial" panose="020B0604020202020204" pitchFamily="34" charset="0"/>
              <a:buChar char="•"/>
            </a:pPr>
            <a:r>
              <a:rPr lang="en-US" sz="1600" dirty="0">
                <a:solidFill>
                  <a:srgbClr val="484848"/>
                </a:solidFill>
              </a:rPr>
              <a:t>Debt and bankruptcy</a:t>
            </a:r>
          </a:p>
          <a:p>
            <a:pPr marL="285750" lvl="0" indent="-285750">
              <a:spcAft>
                <a:spcPts val="600"/>
              </a:spcAft>
              <a:buClr>
                <a:srgbClr val="484848"/>
              </a:buClr>
              <a:buFont typeface="Arial" panose="020B0604020202020204" pitchFamily="34" charset="0"/>
              <a:buChar char="•"/>
            </a:pPr>
            <a:r>
              <a:rPr lang="en-US" sz="1600" dirty="0">
                <a:solidFill>
                  <a:srgbClr val="484848"/>
                </a:solidFill>
              </a:rPr>
              <a:t>Buying a home</a:t>
            </a:r>
          </a:p>
          <a:p>
            <a:pPr marL="285750" lvl="0" indent="-285750">
              <a:spcAft>
                <a:spcPts val="600"/>
              </a:spcAft>
              <a:buClr>
                <a:srgbClr val="484848"/>
              </a:buClr>
              <a:buFont typeface="Arial" panose="020B0604020202020204" pitchFamily="34" charset="0"/>
              <a:buChar char="•"/>
            </a:pPr>
            <a:r>
              <a:rPr lang="en-US" sz="1600" dirty="0">
                <a:solidFill>
                  <a:srgbClr val="484848"/>
                </a:solidFill>
              </a:rPr>
              <a:t>Divorce</a:t>
            </a:r>
          </a:p>
          <a:p>
            <a:pPr marL="285750" lvl="0" indent="-285750">
              <a:spcAft>
                <a:spcPts val="600"/>
              </a:spcAft>
              <a:buClr>
                <a:srgbClr val="484848"/>
              </a:buClr>
              <a:buFont typeface="Arial" panose="020B0604020202020204" pitchFamily="34" charset="0"/>
              <a:buChar char="•"/>
            </a:pPr>
            <a:r>
              <a:rPr lang="en-US" sz="1600" dirty="0">
                <a:solidFill>
                  <a:srgbClr val="484848"/>
                </a:solidFill>
              </a:rPr>
              <a:t>Guardianship</a:t>
            </a:r>
          </a:p>
          <a:p>
            <a:pPr marL="285750" lvl="0" indent="-285750">
              <a:spcAft>
                <a:spcPts val="600"/>
              </a:spcAft>
              <a:buClr>
                <a:srgbClr val="484848"/>
              </a:buClr>
              <a:buFont typeface="Arial" panose="020B0604020202020204" pitchFamily="34" charset="0"/>
              <a:buChar char="•"/>
            </a:pPr>
            <a:r>
              <a:rPr lang="en-US" sz="1600" dirty="0">
                <a:solidFill>
                  <a:srgbClr val="484848"/>
                </a:solidFill>
              </a:rPr>
              <a:t>Power of attorney</a:t>
            </a:r>
          </a:p>
        </p:txBody>
      </p:sp>
      <p:sp>
        <p:nvSpPr>
          <p:cNvPr id="4" name="Slide Number Placeholder 3"/>
          <p:cNvSpPr>
            <a:spLocks noGrp="1"/>
          </p:cNvSpPr>
          <p:nvPr>
            <p:ph type="sldNum" sz="quarter" idx="5"/>
          </p:nvPr>
        </p:nvSpPr>
        <p:spPr/>
        <p:txBody>
          <a:bodyPr/>
          <a:lstStyle/>
          <a:p>
            <a:fld id="{963F8B10-59E4-4B20-8361-DDC078619B6C}" type="slidenum">
              <a:rPr lang="en-US" smtClean="0"/>
              <a:t>33</a:t>
            </a:fld>
            <a:endParaRPr lang="en-US"/>
          </a:p>
        </p:txBody>
      </p:sp>
    </p:spTree>
    <p:extLst>
      <p:ext uri="{BB962C8B-B14F-4D97-AF65-F5344CB8AC3E}">
        <p14:creationId xmlns:p14="http://schemas.microsoft.com/office/powerpoint/2010/main" val="2398685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63F8B10-59E4-4B20-8361-DDC078619B6C}" type="slidenum">
              <a:rPr lang="en-US" smtClean="0"/>
              <a:t>34</a:t>
            </a:fld>
            <a:endParaRPr lang="en-US"/>
          </a:p>
        </p:txBody>
      </p:sp>
    </p:spTree>
    <p:extLst>
      <p:ext uri="{BB962C8B-B14F-4D97-AF65-F5344CB8AC3E}">
        <p14:creationId xmlns:p14="http://schemas.microsoft.com/office/powerpoint/2010/main" val="862983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Clr>
                <a:srgbClr val="484848"/>
              </a:buClr>
              <a:buNone/>
            </a:pPr>
            <a:endParaRPr lang="en-US" sz="1600" dirty="0">
              <a:solidFill>
                <a:srgbClr val="484848"/>
              </a:solidFill>
            </a:endParaRPr>
          </a:p>
        </p:txBody>
      </p:sp>
      <p:sp>
        <p:nvSpPr>
          <p:cNvPr id="4" name="Slide Number Placeholder 3"/>
          <p:cNvSpPr>
            <a:spLocks noGrp="1"/>
          </p:cNvSpPr>
          <p:nvPr>
            <p:ph type="sldNum" sz="quarter" idx="5"/>
          </p:nvPr>
        </p:nvSpPr>
        <p:spPr/>
        <p:txBody>
          <a:bodyPr/>
          <a:lstStyle/>
          <a:p>
            <a:fld id="{963F8B10-59E4-4B20-8361-DDC078619B6C}" type="slidenum">
              <a:rPr lang="en-US" smtClean="0"/>
              <a:t>35</a:t>
            </a:fld>
            <a:endParaRPr lang="en-US"/>
          </a:p>
        </p:txBody>
      </p:sp>
    </p:spTree>
    <p:extLst>
      <p:ext uri="{BB962C8B-B14F-4D97-AF65-F5344CB8AC3E}">
        <p14:creationId xmlns:p14="http://schemas.microsoft.com/office/powerpoint/2010/main" val="842372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63F8B10-59E4-4B20-8361-DDC078619B6C}" type="slidenum">
              <a:rPr lang="en-US" smtClean="0"/>
              <a:t>36</a:t>
            </a:fld>
            <a:endParaRPr lang="en-US"/>
          </a:p>
        </p:txBody>
      </p:sp>
    </p:spTree>
    <p:extLst>
      <p:ext uri="{BB962C8B-B14F-4D97-AF65-F5344CB8AC3E}">
        <p14:creationId xmlns:p14="http://schemas.microsoft.com/office/powerpoint/2010/main" val="4057607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63F8B10-59E4-4B20-8361-DDC078619B6C}" type="slidenum">
              <a:rPr lang="en-US" smtClean="0"/>
              <a:t>37</a:t>
            </a:fld>
            <a:endParaRPr lang="en-US"/>
          </a:p>
        </p:txBody>
      </p:sp>
    </p:spTree>
    <p:extLst>
      <p:ext uri="{BB962C8B-B14F-4D97-AF65-F5344CB8AC3E}">
        <p14:creationId xmlns:p14="http://schemas.microsoft.com/office/powerpoint/2010/main" val="1311685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63F8B10-59E4-4B20-8361-DDC078619B6C}" type="slidenum">
              <a:rPr lang="en-US" smtClean="0"/>
              <a:t>38</a:t>
            </a:fld>
            <a:endParaRPr lang="en-US"/>
          </a:p>
        </p:txBody>
      </p:sp>
    </p:spTree>
    <p:extLst>
      <p:ext uri="{BB962C8B-B14F-4D97-AF65-F5344CB8AC3E}">
        <p14:creationId xmlns:p14="http://schemas.microsoft.com/office/powerpoint/2010/main" val="1715079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63F8B10-59E4-4B20-8361-DDC078619B6C}" type="slidenum">
              <a:rPr lang="en-US" smtClean="0"/>
              <a:t>39</a:t>
            </a:fld>
            <a:endParaRPr lang="en-US"/>
          </a:p>
        </p:txBody>
      </p:sp>
    </p:spTree>
    <p:extLst>
      <p:ext uri="{BB962C8B-B14F-4D97-AF65-F5344CB8AC3E}">
        <p14:creationId xmlns:p14="http://schemas.microsoft.com/office/powerpoint/2010/main" val="72509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research has shown that workers are stressed about their finances and about one-third of workers do not feel secure about their household financial situation. </a:t>
            </a:r>
            <a:r>
              <a:rPr lang="en-US" b="0" i="0" dirty="0">
                <a:solidFill>
                  <a:srgbClr val="484848"/>
                </a:solidFill>
                <a:effectLst/>
              </a:rPr>
              <a:t>During your enrollment, you may be able to choose benefits that can provide additional coverage to help protect your finances and future. </a:t>
            </a:r>
            <a:r>
              <a:rPr lang="en-US" dirty="0"/>
              <a:t>Your </a:t>
            </a:r>
            <a:r>
              <a:rPr lang="en-US" dirty="0">
                <a:effectLst/>
                <a:ea typeface="Calibri" panose="020F0502020204030204" pitchFamily="34" charset="0"/>
              </a:rPr>
              <a:t>benefit can help protect your savings, paycheck, and help provide ease of mind for the future. </a:t>
            </a:r>
            <a:endParaRPr lang="en-US" dirty="0"/>
          </a:p>
        </p:txBody>
      </p:sp>
      <p:sp>
        <p:nvSpPr>
          <p:cNvPr id="4" name="Slide Number Placeholder 3"/>
          <p:cNvSpPr>
            <a:spLocks noGrp="1"/>
          </p:cNvSpPr>
          <p:nvPr>
            <p:ph type="sldNum" sz="quarter" idx="5"/>
          </p:nvPr>
        </p:nvSpPr>
        <p:spPr/>
        <p:txBody>
          <a:bodyPr/>
          <a:lstStyle/>
          <a:p>
            <a:fld id="{F7C14E2D-BDE2-4383-8864-E56FE586385C}" type="slidenum">
              <a:rPr lang="en-US" smtClean="0"/>
              <a:t>4</a:t>
            </a:fld>
            <a:endParaRPr lang="en-US"/>
          </a:p>
        </p:txBody>
      </p:sp>
    </p:spTree>
    <p:extLst>
      <p:ext uri="{BB962C8B-B14F-4D97-AF65-F5344CB8AC3E}">
        <p14:creationId xmlns:p14="http://schemas.microsoft.com/office/powerpoint/2010/main" val="3525766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63F8B10-59E4-4B20-8361-DDC078619B6C}" type="slidenum">
              <a:rPr lang="en-US" smtClean="0"/>
              <a:t>40</a:t>
            </a:fld>
            <a:endParaRPr lang="en-US"/>
          </a:p>
        </p:txBody>
      </p:sp>
    </p:spTree>
    <p:extLst>
      <p:ext uri="{BB962C8B-B14F-4D97-AF65-F5344CB8AC3E}">
        <p14:creationId xmlns:p14="http://schemas.microsoft.com/office/powerpoint/2010/main" val="1416231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dirty="0">
                <a:solidFill>
                  <a:srgbClr val="000000"/>
                </a:solidFill>
                <a:effectLst/>
                <a:latin typeface="Arial" panose="020B0604020202020204" pitchFamily="34" charset="0"/>
                <a:ea typeface="Arial" panose="020B0604020202020204" pitchFamily="34" charset="0"/>
              </a:rPr>
              <a:t>The Hartford will provide </a:t>
            </a:r>
            <a:r>
              <a:rPr lang="en-US" sz="1800" dirty="0">
                <a:solidFill>
                  <a:srgbClr val="000000"/>
                </a:solidFill>
                <a:effectLst/>
                <a:highlight>
                  <a:srgbClr val="FFFFFF"/>
                </a:highlight>
                <a:latin typeface="Arial" panose="020B0604020202020204" pitchFamily="34" charset="0"/>
                <a:ea typeface="Arial" panose="020B0604020202020204" pitchFamily="34" charset="0"/>
              </a:rPr>
              <a:t>beneficiaries with full and free access to Empathy's services.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Empathy is an organization that provides a support platform that holistically treats the whole person as they deal with the challenges of loss via dedicated Care Managers and a Digital App.  Empathy is partnering with Hartford to ensure Beneficiaries and their families are fully supported during this difficult time. </a:t>
            </a:r>
            <a:endParaRPr lang="en-US" sz="1800" dirty="0">
              <a:solidFill>
                <a:srgbClr val="000000"/>
              </a:solidFill>
              <a:effectLst/>
              <a:highlight>
                <a:srgbClr val="FFFFFF"/>
              </a:highlight>
              <a:latin typeface="Arial" panose="020B0604020202020204" pitchFamily="34" charset="0"/>
              <a:ea typeface="Arial" panose="020B0604020202020204" pitchFamily="34" charset="0"/>
            </a:endParaRPr>
          </a:p>
          <a:p>
            <a:pPr marL="0" indent="0">
              <a:buNone/>
            </a:pPr>
            <a:endParaRPr lang="en-US" sz="1800" dirty="0">
              <a:solidFill>
                <a:srgbClr val="000000"/>
              </a:solidFill>
              <a:effectLst/>
              <a:highlight>
                <a:srgbClr val="FFFFFF"/>
              </a:highlight>
              <a:latin typeface="Arial" panose="020B0604020202020204" pitchFamily="34" charset="0"/>
            </a:endParaRPr>
          </a:p>
          <a:p>
            <a:pPr marL="0" indent="0">
              <a:buNone/>
            </a:pPr>
            <a:r>
              <a:rPr lang="en-US" sz="1800" dirty="0">
                <a:solidFill>
                  <a:srgbClr val="000000"/>
                </a:solidFill>
                <a:effectLst/>
                <a:highlight>
                  <a:srgbClr val="FFFFFF"/>
                </a:highlight>
                <a:latin typeface="Arial" panose="020B0604020202020204" pitchFamily="34" charset="0"/>
                <a:ea typeface="Arial" panose="020B0604020202020204" pitchFamily="34" charset="0"/>
              </a:rPr>
              <a:t>Empathy is the comprehensive support system for loss, offering bereaved families holistic guidance and care for all of the administrative, emotional, legal, and financial challenges they face after their loved one passes away.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Empathy’s comprehensive support system can be accessed via mobile phone app or online through a browser window. Families can also reach our Care Team via phone, on a dedicated The Hartford number. We offer multiple access paths to ensure we are supporting users in whatever way they are most comfortable.  </a:t>
            </a:r>
          </a:p>
          <a:p>
            <a:pPr marL="0" indent="0">
              <a:buNone/>
            </a:pP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buNone/>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When registering to create an account online or on a mobile device, users answer a few introductory questions, which allows Empathy to create a personalized experience, focusing on the areas where most support and guidance are needed. With a combination of technology and human support, beneficiaries can navigate all the aspects of loss: planning a funeral, writing an obituary, closing down a loved one’s accounts, settling their financial affairs, and more. On average, Empathy helps save $3,000 per funeral.  At the same time, it has been made easy for them to collaborate with other family members, while making sure all of their loved one’s documents and personal information are private, safe, and secure. With a dedicated Care Manager supporting them every step of the way, they are fully supported as they tackle each task, decision, and challenge. Plus, they’ll have all of the information and advice to know that they are proceeding correctly. Topics covered in the Digital app include dealing with grief, searching for important documents, finding and filing a will, preventing identity theft, dealing with creditors, going through the probate process, paying taxes, and more.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51A5186A-5F3A-E645-AEC2-50A5036B6D4D}" type="slidenum">
              <a:rPr lang="en-US" smtClean="0"/>
              <a:pPr/>
              <a:t>41</a:t>
            </a:fld>
            <a:endParaRPr lang="en-US"/>
          </a:p>
        </p:txBody>
      </p:sp>
    </p:spTree>
    <p:extLst>
      <p:ext uri="{BB962C8B-B14F-4D97-AF65-F5344CB8AC3E}">
        <p14:creationId xmlns:p14="http://schemas.microsoft.com/office/powerpoint/2010/main" val="3498574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63F8B10-59E4-4B20-8361-DDC078619B6C}" type="slidenum">
              <a:rPr lang="en-US" smtClean="0"/>
              <a:t>42</a:t>
            </a:fld>
            <a:endParaRPr lang="en-US"/>
          </a:p>
        </p:txBody>
      </p:sp>
    </p:spTree>
    <p:extLst>
      <p:ext uri="{BB962C8B-B14F-4D97-AF65-F5344CB8AC3E}">
        <p14:creationId xmlns:p14="http://schemas.microsoft.com/office/powerpoint/2010/main" val="41590408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63F8B10-59E4-4B20-8361-DDC078619B6C}" type="slidenum">
              <a:rPr lang="en-US" smtClean="0"/>
              <a:t>43</a:t>
            </a:fld>
            <a:endParaRPr lang="en-US"/>
          </a:p>
        </p:txBody>
      </p:sp>
    </p:spTree>
    <p:extLst>
      <p:ext uri="{BB962C8B-B14F-4D97-AF65-F5344CB8AC3E}">
        <p14:creationId xmlns:p14="http://schemas.microsoft.com/office/powerpoint/2010/main" val="6353170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63F8B10-59E4-4B20-8361-DDC078619B6C}" type="slidenum">
              <a:rPr lang="en-US" smtClean="0"/>
              <a:t>44</a:t>
            </a:fld>
            <a:endParaRPr lang="en-US"/>
          </a:p>
        </p:txBody>
      </p:sp>
    </p:spTree>
    <p:extLst>
      <p:ext uri="{BB962C8B-B14F-4D97-AF65-F5344CB8AC3E}">
        <p14:creationId xmlns:p14="http://schemas.microsoft.com/office/powerpoint/2010/main" val="33984359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63F8B10-59E4-4B20-8361-DDC078619B6C}" type="slidenum">
              <a:rPr lang="en-US" smtClean="0"/>
              <a:t>45</a:t>
            </a:fld>
            <a:endParaRPr lang="en-US"/>
          </a:p>
        </p:txBody>
      </p:sp>
    </p:spTree>
    <p:extLst>
      <p:ext uri="{BB962C8B-B14F-4D97-AF65-F5344CB8AC3E}">
        <p14:creationId xmlns:p14="http://schemas.microsoft.com/office/powerpoint/2010/main" val="3452419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63F8B10-59E4-4B20-8361-DDC078619B6C}" type="slidenum">
              <a:rPr lang="en-US" smtClean="0"/>
              <a:t>46</a:t>
            </a:fld>
            <a:endParaRPr lang="en-US"/>
          </a:p>
        </p:txBody>
      </p:sp>
    </p:spTree>
    <p:extLst>
      <p:ext uri="{BB962C8B-B14F-4D97-AF65-F5344CB8AC3E}">
        <p14:creationId xmlns:p14="http://schemas.microsoft.com/office/powerpoint/2010/main" val="2386347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63F8B10-59E4-4B20-8361-DDC078619B6C}" type="slidenum">
              <a:rPr lang="en-US" smtClean="0"/>
              <a:t>47</a:t>
            </a:fld>
            <a:endParaRPr lang="en-US"/>
          </a:p>
        </p:txBody>
      </p:sp>
    </p:spTree>
    <p:extLst>
      <p:ext uri="{BB962C8B-B14F-4D97-AF65-F5344CB8AC3E}">
        <p14:creationId xmlns:p14="http://schemas.microsoft.com/office/powerpoint/2010/main" val="13754115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a:t>During our time together, we’ll help you understand how all these plans work, and we’ll leave time at the end for your questions. As you listen and, perhaps take notes, keep in mind that you can enroll beginning </a:t>
            </a:r>
            <a:r>
              <a:rPr lang="en-US" b="1"/>
              <a:t>[XXXX </a:t>
            </a:r>
            <a:r>
              <a:rPr lang="en-US"/>
              <a:t>through </a:t>
            </a:r>
            <a:r>
              <a:rPr lang="en-US" b="1"/>
              <a:t>XXXX]</a:t>
            </a:r>
            <a:r>
              <a:rPr lang="en-US"/>
              <a:t>. Your coverage would start </a:t>
            </a:r>
            <a:r>
              <a:rPr lang="en-US" b="1"/>
              <a:t>[XXXX]</a:t>
            </a:r>
            <a:r>
              <a:rPr lang="en-US"/>
              <a:t>. </a:t>
            </a:r>
          </a:p>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B2B284-1554-48B6-A6E2-FFBA963387B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97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research has shown that workers are stressed about their finances and about one-third of workers do not feel secure about their household financial situation. </a:t>
            </a:r>
            <a:r>
              <a:rPr lang="en-US" b="0" i="0" dirty="0">
                <a:solidFill>
                  <a:srgbClr val="484848"/>
                </a:solidFill>
                <a:effectLst/>
              </a:rPr>
              <a:t>During your enrollment, you may be able to choose benefits that can provide additional coverage to help protect your finances and future. </a:t>
            </a:r>
            <a:r>
              <a:rPr lang="en-US" dirty="0"/>
              <a:t>Your </a:t>
            </a:r>
            <a:r>
              <a:rPr lang="en-US" dirty="0">
                <a:effectLst/>
                <a:ea typeface="Calibri" panose="020F0502020204030204" pitchFamily="34" charset="0"/>
              </a:rPr>
              <a:t>benefit can help protect your savings, paycheck, and help provide ease of mind for the future. </a:t>
            </a:r>
            <a:endParaRPr lang="en-US" dirty="0"/>
          </a:p>
          <a:p>
            <a:endParaRPr lang="en-US" dirty="0"/>
          </a:p>
        </p:txBody>
      </p:sp>
      <p:sp>
        <p:nvSpPr>
          <p:cNvPr id="4" name="Slide Number Placeholder 3"/>
          <p:cNvSpPr>
            <a:spLocks noGrp="1"/>
          </p:cNvSpPr>
          <p:nvPr>
            <p:ph type="sldNum" sz="quarter" idx="5"/>
          </p:nvPr>
        </p:nvSpPr>
        <p:spPr/>
        <p:txBody>
          <a:bodyPr/>
          <a:lstStyle/>
          <a:p>
            <a:fld id="{F7C14E2D-BDE2-4383-8864-E56FE586385C}" type="slidenum">
              <a:rPr lang="en-US" smtClean="0"/>
              <a:t>5</a:t>
            </a:fld>
            <a:endParaRPr lang="en-US"/>
          </a:p>
        </p:txBody>
      </p:sp>
    </p:spTree>
    <p:extLst>
      <p:ext uri="{BB962C8B-B14F-4D97-AF65-F5344CB8AC3E}">
        <p14:creationId xmlns:p14="http://schemas.microsoft.com/office/powerpoint/2010/main" val="1544132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u="sng"/>
              <a:t>*NOTE TO PRESENTER: </a:t>
            </a:r>
          </a:p>
          <a:p>
            <a:pPr marL="171450" indent="-171450">
              <a:buFont typeface="Wingdings" panose="05000000000000000000" pitchFamily="2" charset="2"/>
              <a:buChar char="ü"/>
            </a:pPr>
            <a:r>
              <a:rPr lang="en-US" b="1" u="sng"/>
              <a:t>Use this slide if two or three product grouping are offered. If so, delete the other section intro slides.  </a:t>
            </a:r>
          </a:p>
          <a:p>
            <a:pPr marL="171450" indent="-171450">
              <a:buFont typeface="Wingdings" panose="05000000000000000000" pitchFamily="2" charset="2"/>
              <a:buChar char="ü"/>
            </a:pPr>
            <a:r>
              <a:rPr lang="en-US" b="1" u="sng"/>
              <a:t>Select the benefits based on the plan details. </a:t>
            </a:r>
          </a:p>
          <a:p>
            <a:endParaRPr lang="en-US"/>
          </a:p>
          <a:p>
            <a:r>
              <a:rPr lang="en-US" b="0" i="0">
                <a:solidFill>
                  <a:srgbClr val="484848"/>
                </a:solidFill>
                <a:effectLst/>
                <a:latin typeface="hco gotham"/>
              </a:rPr>
              <a:t>Your benefits can help you are each of life’s moments, no matter where your journey takes you. Employee-paid benefits are separate from your health insurance. They can help pay for what health insurance doesn’t cover. During your enrollment, you’ll be able to choose benefits that can provide additional coverage to help protect your future. </a:t>
            </a:r>
          </a:p>
          <a:p>
            <a:endParaRPr lang="en-US"/>
          </a:p>
          <a:p>
            <a:r>
              <a:rPr lang="en-US"/>
              <a:t>Here are benefits that can help provide for those who depend on you: </a:t>
            </a:r>
          </a:p>
          <a:p>
            <a:pPr marL="238125" indent="-238125">
              <a:buFont typeface="Arial" panose="020B0604020202020204" pitchFamily="34" charset="0"/>
              <a:buChar char="•"/>
            </a:pPr>
            <a:r>
              <a:rPr lang="en-US" sz="1200">
                <a:solidFill>
                  <a:schemeClr val="bg1"/>
                </a:solidFill>
                <a:highlight>
                  <a:srgbClr val="FF0000"/>
                </a:highlight>
                <a:latin typeface="Avenir Next LT Pro" panose="020B0504020202020204" pitchFamily="34" charset="0"/>
              </a:rPr>
              <a:t>[</a:t>
            </a:r>
            <a:r>
              <a:rPr lang="en-US" sz="1200" b="1">
                <a:solidFill>
                  <a:schemeClr val="bg1"/>
                </a:solidFill>
                <a:highlight>
                  <a:srgbClr val="FF0000"/>
                </a:highlight>
                <a:latin typeface="Avenir Next LT Pro" panose="020B0504020202020204" pitchFamily="34" charset="0"/>
              </a:rPr>
              <a:t>Life Insurance</a:t>
            </a:r>
            <a:r>
              <a:rPr lang="en-US" sz="1200">
                <a:solidFill>
                  <a:schemeClr val="bg1"/>
                </a:solidFill>
                <a:highlight>
                  <a:srgbClr val="FF0000"/>
                </a:highlight>
                <a:latin typeface="Avenir Next LT Pro" panose="020B0504020202020204" pitchFamily="34" charset="0"/>
              </a:rPr>
              <a:t>]</a:t>
            </a:r>
            <a:endParaRPr lang="en-US" sz="1200" b="1">
              <a:solidFill>
                <a:schemeClr val="bg1"/>
              </a:solidFill>
              <a:highlight>
                <a:srgbClr val="FF0000"/>
              </a:highlight>
              <a:latin typeface="Avenir Next LT Pro" panose="020B0504020202020204" pitchFamily="34" charset="0"/>
            </a:endParaRPr>
          </a:p>
          <a:p>
            <a:pPr marL="238125" indent="-238125">
              <a:buFont typeface="Arial" panose="020B0604020202020204" pitchFamily="34" charset="0"/>
              <a:buChar char="•"/>
            </a:pPr>
            <a:r>
              <a:rPr lang="en-US" sz="1200">
                <a:solidFill>
                  <a:schemeClr val="bg1"/>
                </a:solidFill>
                <a:effectLst/>
                <a:highlight>
                  <a:srgbClr val="FF0000"/>
                </a:highlight>
                <a:latin typeface="Avenir Next LT Pro" panose="020B0504020202020204" pitchFamily="34" charset="0"/>
                <a:ea typeface="Arial" panose="020B0604020202020204" pitchFamily="34" charset="0"/>
              </a:rPr>
              <a:t>[Accidental Death and Dismemberment, which we call </a:t>
            </a:r>
            <a:r>
              <a:rPr lang="en-US" sz="1200" b="1">
                <a:solidFill>
                  <a:schemeClr val="bg1"/>
                </a:solidFill>
                <a:effectLst/>
                <a:highlight>
                  <a:srgbClr val="FF0000"/>
                </a:highlight>
                <a:latin typeface="Avenir Next LT Pro" panose="020B0504020202020204" pitchFamily="34" charset="0"/>
                <a:ea typeface="Arial" panose="020B0604020202020204" pitchFamily="34" charset="0"/>
              </a:rPr>
              <a:t>Accidental Loss of Life and Severe Injury Benefits</a:t>
            </a:r>
          </a:p>
          <a:p>
            <a:pPr marL="238125" indent="-238125">
              <a:buFont typeface="Arial" panose="020B0604020202020204" pitchFamily="34" charset="0"/>
              <a:buChar char="•"/>
            </a:pPr>
            <a:endParaRPr lang="en-US" sz="1200" b="1">
              <a:solidFill>
                <a:schemeClr val="bg1"/>
              </a:solidFill>
              <a:effectLst/>
              <a:highlight>
                <a:srgbClr val="FF0000"/>
              </a:highlight>
              <a:latin typeface="Avenir Next LT Pro" panose="020B0504020202020204" pitchFamily="34" charset="0"/>
            </a:endParaRPr>
          </a:p>
          <a:p>
            <a:r>
              <a:rPr lang="en-US"/>
              <a:t>Here are benefits that can help protect your income if you’re unable to work:</a:t>
            </a:r>
          </a:p>
          <a:p>
            <a:pPr marL="238125" indent="-238125">
              <a:buFont typeface="Arial" panose="020B0604020202020204" pitchFamily="34" charset="0"/>
              <a:buChar char="•"/>
            </a:pPr>
            <a:r>
              <a:rPr lang="en-US" sz="1200">
                <a:solidFill>
                  <a:schemeClr val="bg1"/>
                </a:solidFill>
                <a:highlight>
                  <a:srgbClr val="FF0000"/>
                </a:highlight>
                <a:latin typeface="Avenir Next LT Pro" panose="020B0504020202020204" pitchFamily="34" charset="0"/>
              </a:rPr>
              <a:t>[Short-term Disability Insurance, which we call </a:t>
            </a:r>
            <a:r>
              <a:rPr lang="en-US" sz="1200" b="1">
                <a:solidFill>
                  <a:schemeClr val="bg1"/>
                </a:solidFill>
                <a:highlight>
                  <a:srgbClr val="FF0000"/>
                </a:highlight>
                <a:latin typeface="Avenir Next LT Pro" panose="020B0504020202020204" pitchFamily="34" charset="0"/>
              </a:rPr>
              <a:t>Income Protection Benefits</a:t>
            </a:r>
            <a:r>
              <a:rPr lang="en-US" sz="1200">
                <a:solidFill>
                  <a:schemeClr val="bg1"/>
                </a:solidFill>
                <a:highlight>
                  <a:srgbClr val="FF0000"/>
                </a:highlight>
                <a:latin typeface="Avenir Next LT Pro" panose="020B0504020202020204" pitchFamily="34" charset="0"/>
              </a:rPr>
              <a:t>]</a:t>
            </a:r>
            <a:endParaRPr lang="en-US" sz="1200" i="1">
              <a:solidFill>
                <a:schemeClr val="bg1"/>
              </a:solidFill>
              <a:highlight>
                <a:srgbClr val="FF0000"/>
              </a:highlight>
              <a:latin typeface="Avenir Next LT Pro" panose="020B0504020202020204" pitchFamily="34" charset="0"/>
            </a:endParaRPr>
          </a:p>
          <a:p>
            <a:pPr marL="238125" indent="-238125">
              <a:buFont typeface="Arial" panose="020B0604020202020204" pitchFamily="34" charset="0"/>
              <a:buChar char="•"/>
            </a:pPr>
            <a:r>
              <a:rPr lang="en-US" sz="1200">
                <a:solidFill>
                  <a:schemeClr val="bg1"/>
                </a:solidFill>
                <a:highlight>
                  <a:srgbClr val="FF0000"/>
                </a:highlight>
                <a:latin typeface="Avenir Next LT Pro" panose="020B0504020202020204" pitchFamily="34" charset="0"/>
              </a:rPr>
              <a:t>[Long-term Disability Insurance, which we call </a:t>
            </a:r>
            <a:r>
              <a:rPr lang="en-US" sz="1200" b="1">
                <a:solidFill>
                  <a:schemeClr val="bg1"/>
                </a:solidFill>
                <a:highlight>
                  <a:srgbClr val="FF0000"/>
                </a:highlight>
                <a:latin typeface="Avenir Next LT Pro" panose="020B0504020202020204" pitchFamily="34" charset="0"/>
              </a:rPr>
              <a:t>Long-term Income Protection Benefits</a:t>
            </a:r>
            <a:r>
              <a:rPr lang="en-US" sz="1200">
                <a:solidFill>
                  <a:schemeClr val="bg1"/>
                </a:solidFill>
                <a:highlight>
                  <a:srgbClr val="FF0000"/>
                </a:highlight>
                <a:latin typeface="Avenir Next LT Pro" panose="020B0504020202020204" pitchFamily="34" charset="0"/>
              </a:rPr>
              <a:t>]</a:t>
            </a:r>
            <a:endParaRPr lang="en-US" sz="1200" i="1">
              <a:solidFill>
                <a:schemeClr val="bg1"/>
              </a:solidFill>
              <a:highlight>
                <a:srgbClr val="FF0000"/>
              </a:highlight>
              <a:latin typeface="Avenir Next LT Pro" panose="020B0504020202020204" pitchFamily="34" charset="0"/>
            </a:endParaRPr>
          </a:p>
          <a:p>
            <a:pPr marL="238125" indent="-238125">
              <a:buFont typeface="Arial" panose="020B0604020202020204" pitchFamily="34" charset="0"/>
              <a:buChar char="•"/>
            </a:pPr>
            <a:endParaRPr lang="en-US"/>
          </a:p>
          <a:p>
            <a:r>
              <a:rPr lang="en-US"/>
              <a:t>Here are a few benefits that can help fill in the gap for expenses that medical insurance may not cover:</a:t>
            </a:r>
          </a:p>
          <a:p>
            <a:pPr marL="238125" indent="-238125">
              <a:buFont typeface="Arial" panose="020B0604020202020204" pitchFamily="34" charset="0"/>
              <a:buChar char="•"/>
            </a:pPr>
            <a:r>
              <a:rPr lang="en-US" sz="1200">
                <a:solidFill>
                  <a:schemeClr val="bg1"/>
                </a:solidFill>
                <a:highlight>
                  <a:srgbClr val="FF0000"/>
                </a:highlight>
                <a:latin typeface="Avenir Next LT Pro" panose="020B0504020202020204" pitchFamily="34" charset="0"/>
              </a:rPr>
              <a:t>[Accident Insurance, which we call </a:t>
            </a:r>
            <a:r>
              <a:rPr lang="en-US" sz="1200" b="1">
                <a:solidFill>
                  <a:schemeClr val="bg1"/>
                </a:solidFill>
                <a:highlight>
                  <a:srgbClr val="FF0000"/>
                </a:highlight>
                <a:latin typeface="Avenir Next LT Pro" panose="020B0504020202020204" pitchFamily="34" charset="0"/>
              </a:rPr>
              <a:t>Accidental Injury Benefits</a:t>
            </a:r>
            <a:r>
              <a:rPr lang="en-US" sz="1200">
                <a:solidFill>
                  <a:schemeClr val="bg1"/>
                </a:solidFill>
                <a:highlight>
                  <a:srgbClr val="FF0000"/>
                </a:highlight>
                <a:latin typeface="Avenir Next LT Pro" panose="020B0504020202020204" pitchFamily="34" charset="0"/>
              </a:rPr>
              <a:t>]</a:t>
            </a:r>
            <a:endParaRPr lang="en-US" sz="1200" i="1">
              <a:solidFill>
                <a:schemeClr val="bg1"/>
              </a:solidFill>
              <a:highlight>
                <a:srgbClr val="FF0000"/>
              </a:highlight>
              <a:latin typeface="Avenir Next LT Pro" panose="020B0504020202020204" pitchFamily="34" charset="0"/>
            </a:endParaRPr>
          </a:p>
          <a:p>
            <a:pPr marL="238125" indent="-238125">
              <a:buFont typeface="Arial" panose="020B0604020202020204" pitchFamily="34" charset="0"/>
              <a:buChar char="•"/>
            </a:pPr>
            <a:r>
              <a:rPr lang="en-US" sz="1200">
                <a:solidFill>
                  <a:schemeClr val="bg1"/>
                </a:solidFill>
                <a:effectLst/>
                <a:highlight>
                  <a:srgbClr val="FF0000"/>
                </a:highlight>
                <a:latin typeface="Avenir Next LT Pro" panose="020B0504020202020204" pitchFamily="34" charset="0"/>
                <a:ea typeface="Arial" panose="020B0604020202020204" pitchFamily="34" charset="0"/>
              </a:rPr>
              <a:t>[Critical Illness Insurance</a:t>
            </a:r>
            <a:r>
              <a:rPr lang="en-US" sz="1200" baseline="30000">
                <a:solidFill>
                  <a:schemeClr val="bg1"/>
                </a:solidFill>
                <a:effectLst/>
                <a:highlight>
                  <a:srgbClr val="FF0000"/>
                </a:highlight>
                <a:latin typeface="Avenir Next LT Pro" panose="020B0504020202020204" pitchFamily="34" charset="0"/>
                <a:ea typeface="Arial" panose="020B0604020202020204" pitchFamily="34" charset="0"/>
              </a:rPr>
              <a:t>*</a:t>
            </a:r>
            <a:r>
              <a:rPr lang="en-US" sz="1200">
                <a:solidFill>
                  <a:schemeClr val="bg1"/>
                </a:solidFill>
                <a:effectLst/>
                <a:highlight>
                  <a:srgbClr val="FF0000"/>
                </a:highlight>
                <a:latin typeface="Avenir Next LT Pro" panose="020B0504020202020204" pitchFamily="34" charset="0"/>
                <a:ea typeface="Arial" panose="020B0604020202020204" pitchFamily="34" charset="0"/>
              </a:rPr>
              <a:t>, which we call </a:t>
            </a:r>
            <a:r>
              <a:rPr lang="en-US" sz="1200" b="1">
                <a:solidFill>
                  <a:schemeClr val="bg1"/>
                </a:solidFill>
                <a:effectLst/>
                <a:highlight>
                  <a:srgbClr val="FF0000"/>
                </a:highlight>
                <a:latin typeface="Avenir Next LT Pro" panose="020B0504020202020204" pitchFamily="34" charset="0"/>
                <a:ea typeface="Arial" panose="020B0604020202020204" pitchFamily="34" charset="0"/>
              </a:rPr>
              <a:t>Critical Illness Benefits</a:t>
            </a:r>
            <a:r>
              <a:rPr lang="en-US" sz="1200">
                <a:solidFill>
                  <a:schemeClr val="bg1"/>
                </a:solidFill>
                <a:effectLst/>
                <a:highlight>
                  <a:srgbClr val="FF0000"/>
                </a:highlight>
                <a:latin typeface="Avenir Next LT Pro" panose="020B0504020202020204" pitchFamily="34" charset="0"/>
                <a:ea typeface="Arial" panose="020B0604020202020204" pitchFamily="34" charset="0"/>
              </a:rPr>
              <a:t>]</a:t>
            </a:r>
            <a:endParaRPr lang="en-US" sz="1200" i="1">
              <a:solidFill>
                <a:schemeClr val="bg1"/>
              </a:solidFill>
              <a:effectLst/>
              <a:highlight>
                <a:srgbClr val="FF0000"/>
              </a:highlight>
              <a:latin typeface="Avenir Next LT Pro" panose="020B0504020202020204" pitchFamily="34" charset="0"/>
              <a:ea typeface="Arial" panose="020B0604020202020204" pitchFamily="34" charset="0"/>
            </a:endParaRPr>
          </a:p>
          <a:p>
            <a:pPr marL="238125" indent="-238125">
              <a:buFont typeface="Arial" panose="020B0604020202020204" pitchFamily="34" charset="0"/>
              <a:buChar char="•"/>
            </a:pPr>
            <a:r>
              <a:rPr lang="en-US" sz="1200">
                <a:solidFill>
                  <a:schemeClr val="bg1"/>
                </a:solidFill>
                <a:highlight>
                  <a:srgbClr val="FF0000"/>
                </a:highlight>
                <a:latin typeface="Avenir Next LT Pro" panose="020B0504020202020204" pitchFamily="34" charset="0"/>
                <a:ea typeface="Arial" panose="020B0604020202020204" pitchFamily="34" charset="0"/>
              </a:rPr>
              <a:t>[Hospital Indemnity Insurance, which we call </a:t>
            </a:r>
            <a:r>
              <a:rPr lang="en-US" sz="1200" b="1">
                <a:solidFill>
                  <a:schemeClr val="bg1"/>
                </a:solidFill>
                <a:highlight>
                  <a:srgbClr val="FF0000"/>
                </a:highlight>
                <a:latin typeface="Avenir Next LT Pro" panose="020B0504020202020204" pitchFamily="34" charset="0"/>
                <a:ea typeface="Arial" panose="020B0604020202020204" pitchFamily="34" charset="0"/>
              </a:rPr>
              <a:t>Hospital Cash Benefits</a:t>
            </a:r>
            <a:r>
              <a:rPr lang="en-US" sz="1200">
                <a:solidFill>
                  <a:schemeClr val="bg1"/>
                </a:solidFill>
                <a:highlight>
                  <a:srgbClr val="FF0000"/>
                </a:highlight>
                <a:latin typeface="Avenir Next LT Pro" panose="020B0504020202020204" pitchFamily="34" charset="0"/>
                <a:ea typeface="Arial" panose="020B0604020202020204" pitchFamily="34" charset="0"/>
              </a:rPr>
              <a:t>]</a:t>
            </a:r>
            <a:endParaRPr lang="en-US" sz="1200" i="1">
              <a:solidFill>
                <a:schemeClr val="bg1"/>
              </a:solidFill>
              <a:effectLst/>
              <a:highlight>
                <a:srgbClr val="FF0000"/>
              </a:highlight>
              <a:latin typeface="Avenir Next LT Pro" panose="020B0504020202020204" pitchFamily="34" charset="0"/>
              <a:ea typeface="Arial" panose="020B0604020202020204" pitchFamily="34" charset="0"/>
            </a:endParaRPr>
          </a:p>
          <a:p>
            <a:endParaRPr lang="en-US"/>
          </a:p>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6</a:t>
            </a:fld>
            <a:endParaRPr lang="en-US" altLang="en-US"/>
          </a:p>
        </p:txBody>
      </p:sp>
    </p:spTree>
    <p:extLst>
      <p:ext uri="{BB962C8B-B14F-4D97-AF65-F5344CB8AC3E}">
        <p14:creationId xmlns:p14="http://schemas.microsoft.com/office/powerpoint/2010/main" val="359572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If you die, life benefits are disbursed to your beneficiaries in a lump sum to help them pay for things like:</a:t>
            </a:r>
          </a:p>
          <a:p>
            <a:pPr marL="171450" indent="-171450" eaLnBrk="1" hangingPunct="1">
              <a:spcAft>
                <a:spcPts val="0"/>
              </a:spcAft>
              <a:buFont typeface="Arial" panose="020B0604020202020204" pitchFamily="34" charset="0"/>
              <a:buChar char="•"/>
            </a:pPr>
            <a:r>
              <a:rPr lang="en-US" altLang="en-US" dirty="0"/>
              <a:t>Monthly bills and credit card debts</a:t>
            </a:r>
          </a:p>
          <a:p>
            <a:pPr marL="171450" indent="-171450" eaLnBrk="1" hangingPunct="1">
              <a:spcAft>
                <a:spcPts val="0"/>
              </a:spcAft>
              <a:buFont typeface="Arial" panose="020B0604020202020204" pitchFamily="34" charset="0"/>
              <a:buChar char="•"/>
            </a:pPr>
            <a:r>
              <a:rPr lang="en-US" altLang="en-US" dirty="0"/>
              <a:t>Home mortgage</a:t>
            </a:r>
          </a:p>
          <a:p>
            <a:pPr marL="171450" indent="-171450" eaLnBrk="1" hangingPunct="1">
              <a:spcAft>
                <a:spcPts val="0"/>
              </a:spcAft>
              <a:buFont typeface="Arial" panose="020B0604020202020204" pitchFamily="34" charset="0"/>
              <a:buChar char="•"/>
            </a:pPr>
            <a:r>
              <a:rPr lang="en-US" altLang="en-US" dirty="0"/>
              <a:t>Future expenses (Including retirement savings, childcare, or even elderly parent care)</a:t>
            </a:r>
          </a:p>
          <a:p>
            <a:pPr marL="171450" indent="-171450" eaLnBrk="1" hangingPunct="1">
              <a:spcAft>
                <a:spcPts val="0"/>
              </a:spcAft>
              <a:buFont typeface="Arial" panose="020B0604020202020204" pitchFamily="34" charset="0"/>
              <a:buChar char="•"/>
            </a:pPr>
            <a:r>
              <a:rPr lang="en-US" altLang="en-US" dirty="0"/>
              <a:t>Burial and final expenses</a:t>
            </a:r>
            <a:endParaRPr lang="en-US" sz="1200" b="0" i="0" u="none" strike="noStrike" kern="1200" baseline="0" dirty="0">
              <a:solidFill>
                <a:schemeClr val="tx1"/>
              </a:solidFill>
              <a:latin typeface="Arial" charset="0"/>
              <a:ea typeface="+mn-ea"/>
              <a:cs typeface="+mn-cs"/>
            </a:endParaRPr>
          </a:p>
          <a:p>
            <a:endParaRPr lang="en-US" sz="1200" b="0" i="0" u="none" strike="noStrike" kern="1200" baseline="0" dirty="0">
              <a:solidFill>
                <a:schemeClr val="tx1"/>
              </a:solidFill>
              <a:latin typeface="Arial" charset="0"/>
              <a:ea typeface="+mn-ea"/>
              <a:cs typeface="+mn-cs"/>
            </a:endParaRPr>
          </a:p>
          <a:p>
            <a:r>
              <a:rPr lang="en-US" altLang="en-US" strike="noStrike" dirty="0"/>
              <a:t>Take a minute to reflect on the current comforts and the future goals of your family and also the importance of having an up to date beneficiary on file. </a:t>
            </a:r>
            <a:endParaRPr lang="en-US" sz="1200" b="0" i="0" u="none" strike="noStrike" kern="1200" baseline="0" dirty="0">
              <a:solidFill>
                <a:schemeClr val="tx1"/>
              </a:solidFill>
              <a:latin typeface="Arial" charset="0"/>
              <a:ea typeface="+mn-ea"/>
              <a:cs typeface="+mn-cs"/>
            </a:endParaRPr>
          </a:p>
          <a:p>
            <a:pPr eaLnBrk="1" hangingPunct="1"/>
            <a:r>
              <a:rPr lang="en-US" altLang="en-US" strike="sngStrike" dirty="0"/>
              <a:t> </a:t>
            </a:r>
          </a:p>
          <a:p>
            <a:r>
              <a:rPr lang="en-US" sz="1200" b="0" i="0" u="none" strike="noStrike" kern="1200" baseline="0" dirty="0">
                <a:solidFill>
                  <a:schemeClr val="tx1"/>
                </a:solidFill>
                <a:latin typeface="Arial" charset="0"/>
                <a:ea typeface="+mn-ea"/>
                <a:cs typeface="+mn-cs"/>
              </a:rPr>
              <a:t>You never know what the future may hold. That’s the whole reason behind Life insurance. It can be a comforting source of income and support for your loved ones if you can’t be there.</a:t>
            </a:r>
            <a:r>
              <a:rPr lang="en-US" altLang="en-US" dirty="0"/>
              <a:t> </a:t>
            </a:r>
          </a:p>
          <a:p>
            <a:pPr marL="190500" indent="-190500" eaLnBrk="1" hangingPunct="1">
              <a:lnSpc>
                <a:spcPct val="90000"/>
              </a:lnSpc>
            </a:pPr>
            <a:endParaRPr lang="en-US" altLang="en-US" sz="1200" dirty="0"/>
          </a:p>
          <a:p>
            <a:pPr marL="190500" indent="-190500" eaLnBrk="1" hangingPunct="1">
              <a:lnSpc>
                <a:spcPct val="90000"/>
              </a:lnSpc>
            </a:pPr>
            <a:r>
              <a:rPr lang="en-US" altLang="en-US" sz="1200" dirty="0"/>
              <a:t>Life insurance from The Hartford provides the benefits you need to:</a:t>
            </a:r>
          </a:p>
          <a:p>
            <a:pPr marL="190500" indent="-190500" eaLnBrk="1" hangingPunct="1">
              <a:lnSpc>
                <a:spcPct val="90000"/>
              </a:lnSpc>
              <a:buFontTx/>
              <a:buChar char="•"/>
            </a:pPr>
            <a:r>
              <a:rPr lang="en-US" altLang="en-US" sz="1200" dirty="0"/>
              <a:t>Help make sure your family can continue to lead the lifestyle you’ve provided for them. </a:t>
            </a:r>
          </a:p>
          <a:p>
            <a:pPr marL="190500" indent="-190500" eaLnBrk="1" hangingPunct="1">
              <a:lnSpc>
                <a:spcPct val="90000"/>
              </a:lnSpc>
              <a:buFontTx/>
              <a:buChar char="•"/>
            </a:pPr>
            <a:r>
              <a:rPr lang="en-US" altLang="en-US" sz="1200" dirty="0"/>
              <a:t>Help keep your promises to them for an education, a good retirement, and other goals.</a:t>
            </a:r>
          </a:p>
          <a:p>
            <a:pPr marL="190500" indent="-190500" eaLnBrk="1" hangingPunct="1">
              <a:lnSpc>
                <a:spcPct val="90000"/>
              </a:lnSpc>
              <a:buFontTx/>
              <a:buChar char="•"/>
            </a:pPr>
            <a:r>
              <a:rPr lang="en-US" altLang="en-US" sz="1200" dirty="0"/>
              <a:t>Help take care of your debts, so that your loved ones won’t be held responsible for them. </a:t>
            </a:r>
          </a:p>
          <a:p>
            <a:endParaRPr lang="en-US" dirty="0"/>
          </a:p>
        </p:txBody>
      </p:sp>
      <p:sp>
        <p:nvSpPr>
          <p:cNvPr id="4" name="Slide Number Placeholder 3"/>
          <p:cNvSpPr>
            <a:spLocks noGrp="1"/>
          </p:cNvSpPr>
          <p:nvPr>
            <p:ph type="sldNum" sz="quarter" idx="5"/>
          </p:nvPr>
        </p:nvSpPr>
        <p:spPr/>
        <p:txBody>
          <a:bodyPr/>
          <a:lstStyle/>
          <a:p>
            <a:fld id="{F7C14E2D-BDE2-4383-8864-E56FE586385C}" type="slidenum">
              <a:rPr lang="en-US" smtClean="0"/>
              <a:t>7</a:t>
            </a:fld>
            <a:endParaRPr lang="en-US"/>
          </a:p>
        </p:txBody>
      </p:sp>
    </p:spTree>
    <p:extLst>
      <p:ext uri="{BB962C8B-B14F-4D97-AF65-F5344CB8AC3E}">
        <p14:creationId xmlns:p14="http://schemas.microsoft.com/office/powerpoint/2010/main" val="345460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a:solidFill>
                  <a:schemeClr val="tx1"/>
                </a:solidFill>
                <a:latin typeface="Arial" charset="0"/>
                <a:ea typeface="+mn-ea"/>
                <a:cs typeface="+mn-cs"/>
              </a:rPr>
              <a:t>You never know what the future may hold. That’s the whole reason behind Life insurance. It can be a comforting source of income and support for your loved ones if you can’t be there.</a:t>
            </a:r>
            <a:r>
              <a:rPr lang="en-US" altLang="en-US"/>
              <a:t> If you should die unexpectedly, how secure would your family’s finances be? Without your paycheck, your family may</a:t>
            </a:r>
            <a:r>
              <a:rPr lang="en-US" altLang="en-US">
                <a:solidFill>
                  <a:srgbClr val="FF0000"/>
                </a:solidFill>
              </a:rPr>
              <a:t> </a:t>
            </a:r>
            <a:r>
              <a:rPr lang="en-US" altLang="en-US"/>
              <a:t>have to rely on savings to pay monthly bills, rent or mortgage, groceries.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a:p>
          <a:p>
            <a:pPr marL="190500" indent="-190500" eaLnBrk="1" hangingPunct="1">
              <a:lnSpc>
                <a:spcPct val="90000"/>
              </a:lnSpc>
            </a:pPr>
            <a:r>
              <a:rPr lang="en-US" altLang="en-US" sz="1200"/>
              <a:t>Life insurance from The Hartford provides the benefits you need to:</a:t>
            </a:r>
          </a:p>
          <a:p>
            <a:pPr marL="190500" indent="-190500" eaLnBrk="1" hangingPunct="1">
              <a:lnSpc>
                <a:spcPct val="90000"/>
              </a:lnSpc>
              <a:buFontTx/>
              <a:buChar char="•"/>
            </a:pPr>
            <a:r>
              <a:rPr lang="en-US" altLang="en-US" sz="1200"/>
              <a:t>Help make sure your family can continue to lead the lifestyle you’ve provided for them. </a:t>
            </a:r>
          </a:p>
          <a:p>
            <a:pPr marL="190500" indent="-190500" eaLnBrk="1" hangingPunct="1">
              <a:lnSpc>
                <a:spcPct val="90000"/>
              </a:lnSpc>
              <a:buFontTx/>
              <a:buChar char="•"/>
            </a:pPr>
            <a:r>
              <a:rPr lang="en-US" altLang="en-US" sz="1200"/>
              <a:t>Help keep your promises to them for an education, a good retirement, and other goals.</a:t>
            </a:r>
          </a:p>
          <a:p>
            <a:pPr marL="190500" indent="-190500" eaLnBrk="1" hangingPunct="1">
              <a:lnSpc>
                <a:spcPct val="90000"/>
              </a:lnSpc>
              <a:buFontTx/>
              <a:buChar char="•"/>
            </a:pPr>
            <a:r>
              <a:rPr lang="en-US" altLang="en-US" sz="1200"/>
              <a:t>Help take care of your debts, so that your loved ones won’t be held responsible for them.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a:t>When things are going well, it’s pretty natural </a:t>
            </a:r>
            <a:r>
              <a:rPr lang="en-US" altLang="en-US" i="1"/>
              <a:t>not </a:t>
            </a:r>
            <a:r>
              <a:rPr lang="en-US" altLang="en-US"/>
              <a:t>to think about worst case scenarios. But everything you work hard to provide yourself and your loved ones with—your lifestyle, your income, your home—isn’t guaranteed. </a:t>
            </a:r>
            <a:r>
              <a:rPr lang="en-US" sz="1200" b="0" i="0" u="none" strike="noStrike" kern="1200" baseline="0">
                <a:solidFill>
                  <a:schemeClr val="tx1"/>
                </a:solidFill>
                <a:latin typeface="Arial" charset="0"/>
                <a:ea typeface="+mn-ea"/>
                <a:cs typeface="+mn-cs"/>
              </a:rPr>
              <a:t>You might already have a life insurance policy, but you may not have enough. Your needs may change over time, but the need to protect the important things in life won’t. Take the time to help protect what’s taken a lifetime to build.</a:t>
            </a:r>
          </a:p>
          <a:p>
            <a:endParaRPr lang="en-US"/>
          </a:p>
          <a:p>
            <a:r>
              <a:rPr lang="en-US" b="1"/>
              <a:t>**See next slide for advantages</a:t>
            </a:r>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EB2B284-1554-48B6-A6E2-FFBA963387BB}" type="slidenum">
              <a:rPr lang="en-US" altLang="en-US" smtClean="0"/>
              <a:pPr>
                <a:defRPr/>
              </a:pPr>
              <a:t>8</a:t>
            </a:fld>
            <a:endParaRPr lang="en-US" altLang="en-US"/>
          </a:p>
        </p:txBody>
      </p:sp>
    </p:spTree>
    <p:extLst>
      <p:ext uri="{BB962C8B-B14F-4D97-AF65-F5344CB8AC3E}">
        <p14:creationId xmlns:p14="http://schemas.microsoft.com/office/powerpoint/2010/main" val="263855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None/>
            </a:pPr>
            <a:r>
              <a:rPr lang="en-US" altLang="en-US" b="0" u="none" dirty="0"/>
              <a:t>The</a:t>
            </a:r>
            <a:r>
              <a:rPr lang="en-US" altLang="en-US" b="0" u="none" baseline="0" dirty="0"/>
              <a:t> Hartford’s p</a:t>
            </a:r>
            <a:r>
              <a:rPr lang="en-US" altLang="en-US" dirty="0"/>
              <a:t>lan offers more advantages that make this a flexible benefit:</a:t>
            </a:r>
          </a:p>
          <a:p>
            <a:pPr marL="285750" indent="-285750" eaLnBrk="1" hangingPunct="1">
              <a:buFont typeface="Arial" panose="020B0604020202020204" pitchFamily="34" charset="0"/>
              <a:buChar char="•"/>
              <a:defRPr/>
            </a:pPr>
            <a:r>
              <a:rPr lang="en-US" altLang="en-US" dirty="0"/>
              <a:t>You’ll probably be surprised at how affordable an important benefit like </a:t>
            </a:r>
            <a:r>
              <a:rPr lang="en-US" altLang="en-US" dirty="0">
                <a:effectLst>
                  <a:outerShdw blurRad="38100" dist="38100" dir="2700000" algn="tl">
                    <a:srgbClr val="C0C0C0"/>
                  </a:outerShdw>
                </a:effectLst>
              </a:rPr>
              <a:t>this is. </a:t>
            </a:r>
            <a:r>
              <a:rPr lang="en-US" altLang="en-US" dirty="0"/>
              <a:t>Thanks to the foresight and generosity of your employer, you can take advantage of economical group rates.</a:t>
            </a:r>
          </a:p>
          <a:p>
            <a:pPr marL="285750" indent="-285750" eaLnBrk="1" hangingPunct="1">
              <a:buFont typeface="Arial" panose="020B0604020202020204" pitchFamily="34" charset="0"/>
              <a:buChar char="•"/>
              <a:defRPr/>
            </a:pPr>
            <a:r>
              <a:rPr lang="en-US" altLang="en-US" dirty="0"/>
              <a:t>It’s convenient –You won’t have to worry about monthly bills. Premiums are deducted from your paycheck.</a:t>
            </a:r>
          </a:p>
          <a:p>
            <a:pPr marL="285750" indent="-285750" eaLnBrk="1" hangingPunct="1">
              <a:buFont typeface="Arial" panose="020B0604020202020204" pitchFamily="34" charset="0"/>
              <a:buChar char="•"/>
              <a:defRPr/>
            </a:pPr>
            <a:r>
              <a:rPr lang="en-US" altLang="en-US" dirty="0"/>
              <a:t>Portability – The portability option lets you keep your life insurance plan if you decide to leave your employer. </a:t>
            </a:r>
          </a:p>
          <a:p>
            <a:pPr marL="285750" indent="-285750" eaLnBrk="1" hangingPunct="1">
              <a:buFont typeface="Arial" panose="020B0604020202020204" pitchFamily="34" charset="0"/>
              <a:buChar char="•"/>
              <a:defRPr/>
            </a:pPr>
            <a:r>
              <a:rPr lang="en-US" altLang="en-US" dirty="0"/>
              <a:t>Conversion – This allows you to convert your coverage to an individual plan if you leave your employer.  There would be a cost change at the time of conversion, but you would not be required to undergo medical underwriting to keep your existing coverage.</a:t>
            </a:r>
          </a:p>
          <a:p>
            <a:pPr marL="285750" indent="-285750" eaLnBrk="1" hangingPunct="1">
              <a:buFont typeface="Arial" panose="020B0604020202020204" pitchFamily="34" charset="0"/>
              <a:buChar char="•"/>
              <a:defRPr/>
            </a:pPr>
            <a:r>
              <a:rPr lang="en-US" altLang="en-US" dirty="0"/>
              <a:t>Waiver of premium – This applies if you become totally disabled before age 60 and your disability lasts for at least 9 months.  It assures that your coverage and your dependent’s coverage will continue without payment of premium up to your normal retirement age, as long as you remain totally disabled.</a:t>
            </a:r>
          </a:p>
          <a:p>
            <a:pPr marL="285750" indent="-285750" eaLnBrk="1" hangingPunct="1">
              <a:buFont typeface="Arial" panose="020B0604020202020204" pitchFamily="34" charset="0"/>
              <a:buChar char="•"/>
              <a:defRPr/>
            </a:pPr>
            <a:r>
              <a:rPr lang="en-US" altLang="en-US" dirty="0"/>
              <a:t>Living benefit option – if you are diagnosed with a terminal illness with a </a:t>
            </a:r>
            <a:r>
              <a:rPr lang="en-US" altLang="en-US" dirty="0">
                <a:solidFill>
                  <a:srgbClr val="00B050"/>
                </a:solidFill>
              </a:rPr>
              <a:t>[</a:t>
            </a:r>
            <a:r>
              <a:rPr lang="en-US" altLang="en-US" b="0" dirty="0">
                <a:solidFill>
                  <a:srgbClr val="00B050"/>
                </a:solidFill>
              </a:rPr>
              <a:t>XX</a:t>
            </a:r>
            <a:r>
              <a:rPr lang="en-US" altLang="en-US" dirty="0">
                <a:solidFill>
                  <a:srgbClr val="00B050"/>
                </a:solidFill>
              </a:rPr>
              <a:t>] </a:t>
            </a:r>
            <a:r>
              <a:rPr lang="en-US" altLang="en-US" dirty="0"/>
              <a:t>month life expectancy, this lets you receive an accelerated payment of up to </a:t>
            </a:r>
            <a:r>
              <a:rPr lang="en-US" altLang="en-US" dirty="0">
                <a:solidFill>
                  <a:srgbClr val="00B050"/>
                </a:solidFill>
              </a:rPr>
              <a:t>[XX%] </a:t>
            </a:r>
            <a:r>
              <a:rPr lang="en-US" altLang="en-US" dirty="0"/>
              <a:t>of your life insurance benefit.  The remaining benefit is then payable to your beneficiary.</a:t>
            </a:r>
            <a:endParaRPr lang="en-US" b="0" i="0" u="none" strike="noStrike" kern="1200" baseline="0" dirty="0">
              <a:solidFill>
                <a:schemeClr val="tx1"/>
              </a:solidFill>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8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800" dirty="0"/>
          </a:p>
          <a:p>
            <a:endParaRPr lang="en-US" sz="800" b="0" i="0" u="none" strike="noStrike" kern="1200" baseline="0" dirty="0">
              <a:solidFill>
                <a:schemeClr val="tx1"/>
              </a:solidFill>
              <a:latin typeface="Arial" charset="0"/>
              <a:ea typeface="+mn-ea"/>
              <a:cs typeface="+mn-cs"/>
            </a:endParaRPr>
          </a:p>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EB2B284-1554-48B6-A6E2-FFBA963387BB}" type="slidenum">
              <a:rPr lang="en-US" altLang="en-US" smtClean="0"/>
              <a:pPr>
                <a:defRPr/>
              </a:pPr>
              <a:t>9</a:t>
            </a:fld>
            <a:endParaRPr lang="en-US" altLang="en-US" dirty="0"/>
          </a:p>
        </p:txBody>
      </p:sp>
    </p:spTree>
    <p:extLst>
      <p:ext uri="{BB962C8B-B14F-4D97-AF65-F5344CB8AC3E}">
        <p14:creationId xmlns:p14="http://schemas.microsoft.com/office/powerpoint/2010/main" val="916183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CF625AB5-078E-84D7-9A5B-1CF2CBF82760}"/>
              </a:ext>
            </a:extLst>
          </p:cNvPr>
          <p:cNvSpPr/>
          <p:nvPr/>
        </p:nvSpPr>
        <p:spPr>
          <a:xfrm>
            <a:off x="-9144" y="1014984"/>
            <a:ext cx="12207240" cy="585216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952A2DE5-96D0-4A4F-B73B-1FB010E91E35}"/>
              </a:ext>
            </a:extLst>
          </p:cNvPr>
          <p:cNvSpPr>
            <a:spLocks noGrp="1"/>
          </p:cNvSpPr>
          <p:nvPr>
            <p:ph type="ctrTitle"/>
          </p:nvPr>
        </p:nvSpPr>
        <p:spPr>
          <a:xfrm>
            <a:off x="574675" y="1328600"/>
            <a:ext cx="4764024" cy="3813048"/>
          </a:xfrm>
        </p:spPr>
        <p:txBody>
          <a:bodyPr anchor="t" anchorCtr="0"/>
          <a:lstStyle>
            <a:lvl1pPr algn="l">
              <a:lnSpc>
                <a:spcPct val="83000"/>
              </a:lnSpc>
              <a:defRPr sz="6000" spc="-10" baseline="0">
                <a:solidFill>
                  <a:schemeClr val="bg1"/>
                </a:solidFill>
                <a:latin typeface="Trust Hartford Serif XLight" pitchFamily="50" charset="0"/>
              </a:defRPr>
            </a:lvl1pPr>
          </a:lstStyle>
          <a:p>
            <a:r>
              <a:rPr lang="en-US"/>
              <a:t>Click to edit Master title style</a:t>
            </a:r>
            <a:endParaRPr lang="en-CA" dirty="0"/>
          </a:p>
        </p:txBody>
      </p:sp>
      <p:sp>
        <p:nvSpPr>
          <p:cNvPr id="3" name="Subtitle 3">
            <a:extLst>
              <a:ext uri="{FF2B5EF4-FFF2-40B4-BE49-F238E27FC236}">
                <a16:creationId xmlns:a16="http://schemas.microsoft.com/office/drawing/2014/main" id="{D4718C5F-E009-48BF-9E7D-1C9D59D01771}"/>
              </a:ext>
            </a:extLst>
          </p:cNvPr>
          <p:cNvSpPr>
            <a:spLocks noGrp="1"/>
          </p:cNvSpPr>
          <p:nvPr>
            <p:ph type="subTitle" idx="1"/>
          </p:nvPr>
        </p:nvSpPr>
        <p:spPr>
          <a:xfrm>
            <a:off x="574674" y="5550925"/>
            <a:ext cx="4379976" cy="397295"/>
          </a:xfrm>
        </p:spPr>
        <p:txBody>
          <a:bodyPr anchor="b" anchorCtr="0">
            <a:normAutofit/>
          </a:bodyPr>
          <a:lstStyle>
            <a:lvl1pPr>
              <a:defRPr sz="1800">
                <a:solidFill>
                  <a:schemeClr val="accent2"/>
                </a:solidFill>
              </a:defRPr>
            </a:lvl1pPr>
          </a:lstStyle>
          <a:p>
            <a:r>
              <a:rPr lang="en-US"/>
              <a:t>Click to edit Master subtitle style</a:t>
            </a:r>
            <a:endParaRPr lang="en-CA" dirty="0"/>
          </a:p>
        </p:txBody>
      </p:sp>
      <p:sp>
        <p:nvSpPr>
          <p:cNvPr id="4" name="Date Placeholder 4">
            <a:extLst>
              <a:ext uri="{FF2B5EF4-FFF2-40B4-BE49-F238E27FC236}">
                <a16:creationId xmlns:a16="http://schemas.microsoft.com/office/drawing/2014/main" id="{3F909C6F-59C0-40FA-8A26-58D0750EF85F}"/>
              </a:ext>
            </a:extLst>
          </p:cNvPr>
          <p:cNvSpPr>
            <a:spLocks noGrp="1"/>
          </p:cNvSpPr>
          <p:nvPr>
            <p:ph type="dt" sz="half" idx="10"/>
          </p:nvPr>
        </p:nvSpPr>
        <p:spPr>
          <a:xfrm>
            <a:off x="574675" y="6062472"/>
            <a:ext cx="4379976" cy="182880"/>
          </a:xfrm>
          <a:prstGeom prst="rect">
            <a:avLst/>
          </a:prstGeom>
        </p:spPr>
        <p:txBody>
          <a:bodyPr lIns="0" tIns="0" rIns="0" bIns="0"/>
          <a:lstStyle>
            <a:lvl1pPr algn="l">
              <a:defRPr sz="1400" b="1">
                <a:solidFill>
                  <a:schemeClr val="accent2"/>
                </a:solidFill>
              </a:defRPr>
            </a:lvl1pPr>
          </a:lstStyle>
          <a:p>
            <a:fld id="{FE9F995A-5954-4A76-A745-0E447200BE24}" type="datetime4">
              <a:rPr lang="en-US" smtClean="0"/>
              <a:pPr/>
              <a:t>October 23, 2025</a:t>
            </a:fld>
            <a:endParaRPr lang="en-CA" dirty="0"/>
          </a:p>
        </p:txBody>
      </p:sp>
      <p:sp>
        <p:nvSpPr>
          <p:cNvPr id="5" name="Footer Placeholder 5" hidden="1">
            <a:extLst>
              <a:ext uri="{FF2B5EF4-FFF2-40B4-BE49-F238E27FC236}">
                <a16:creationId xmlns:a16="http://schemas.microsoft.com/office/drawing/2014/main" id="{8A820423-7534-4A26-9335-0AE0D83805D8}"/>
              </a:ext>
            </a:extLst>
          </p:cNvPr>
          <p:cNvSpPr>
            <a:spLocks noGrp="1"/>
          </p:cNvSpPr>
          <p:nvPr>
            <p:ph type="ftr" sz="quarter" idx="11"/>
          </p:nvPr>
        </p:nvSpPr>
        <p:spPr>
          <a:xfrm>
            <a:off x="-18288" y="6876288"/>
            <a:ext cx="9144" cy="9144"/>
          </a:xfrm>
          <a:prstGeom prst="rect">
            <a:avLst/>
          </a:prstGeom>
        </p:spPr>
        <p:txBody>
          <a:bodyPr/>
          <a:lstStyle>
            <a:lvl1pPr>
              <a:defRPr sz="100">
                <a:solidFill>
                  <a:schemeClr val="bg1">
                    <a:lumMod val="95000"/>
                  </a:schemeClr>
                </a:solidFill>
              </a:defRPr>
            </a:lvl1pPr>
          </a:lstStyle>
          <a:p>
            <a:r>
              <a:rPr lang="en-US"/>
              <a:t>© 2025 The Hartford. Confidential. No part of this document may be reproduced, published or posted without the permission of The Hartford.</a:t>
            </a:r>
            <a:endParaRPr lang="en-CA" dirty="0"/>
          </a:p>
        </p:txBody>
      </p:sp>
      <p:sp>
        <p:nvSpPr>
          <p:cNvPr id="6" name="Slide Number Placeholder 6" hidden="1">
            <a:extLst>
              <a:ext uri="{FF2B5EF4-FFF2-40B4-BE49-F238E27FC236}">
                <a16:creationId xmlns:a16="http://schemas.microsoft.com/office/drawing/2014/main" id="{DB5852C0-F1AF-4C19-9089-80744E475712}"/>
              </a:ext>
            </a:extLst>
          </p:cNvPr>
          <p:cNvSpPr>
            <a:spLocks noGrp="1"/>
          </p:cNvSpPr>
          <p:nvPr>
            <p:ph type="sldNum" sz="quarter" idx="12"/>
          </p:nvPr>
        </p:nvSpPr>
        <p:spPr>
          <a:xfrm>
            <a:off x="12207240" y="6876288"/>
            <a:ext cx="9144" cy="9144"/>
          </a:xfrm>
        </p:spPr>
        <p:txBody>
          <a:bodyPr/>
          <a:lstStyle>
            <a:lvl1pPr>
              <a:defRPr sz="100">
                <a:solidFill>
                  <a:schemeClr val="bg1">
                    <a:lumMod val="95000"/>
                  </a:schemeClr>
                </a:solidFill>
              </a:defRPr>
            </a:lvl1pPr>
          </a:lstStyle>
          <a:p>
            <a:fld id="{0B1B59A6-B74A-41AA-9EF6-238F4BE8BA53}" type="slidenum">
              <a:rPr lang="en-CA" smtClean="0"/>
              <a:pPr/>
              <a:t>‹#›</a:t>
            </a:fld>
            <a:endParaRPr lang="en-CA"/>
          </a:p>
        </p:txBody>
      </p:sp>
      <p:pic>
        <p:nvPicPr>
          <p:cNvPr id="10" name="Picture 7">
            <a:extLst>
              <a:ext uri="{FF2B5EF4-FFF2-40B4-BE49-F238E27FC236}">
                <a16:creationId xmlns:a16="http://schemas.microsoft.com/office/drawing/2014/main" id="{5D3FCD0E-D48F-4AB1-87CA-EC160DAF7E2A}"/>
              </a:ext>
            </a:extLst>
          </p:cNvPr>
          <p:cNvPicPr>
            <a:picLocks noChangeAspect="1"/>
          </p:cNvPicPr>
          <p:nvPr/>
        </p:nvPicPr>
        <p:blipFill>
          <a:blip r:embed="rId2"/>
          <a:stretch>
            <a:fillRect/>
          </a:stretch>
        </p:blipFill>
        <p:spPr>
          <a:xfrm>
            <a:off x="8492679" y="195696"/>
            <a:ext cx="3132582" cy="612648"/>
          </a:xfrm>
          <a:prstGeom prst="rect">
            <a:avLst/>
          </a:prstGeom>
        </p:spPr>
      </p:pic>
      <p:sp>
        <p:nvSpPr>
          <p:cNvPr id="7" name="TextBox 6">
            <a:extLst>
              <a:ext uri="{FF2B5EF4-FFF2-40B4-BE49-F238E27FC236}">
                <a16:creationId xmlns:a16="http://schemas.microsoft.com/office/drawing/2014/main" id="{DC0E5F82-6705-4B4D-98BD-A59166778049}"/>
              </a:ext>
            </a:extLst>
          </p:cNvPr>
          <p:cNvSpPr txBox="1"/>
          <p:nvPr userDrawn="1">
            <p:extLst>
              <p:ext uri="{1162E1C5-73C7-4A58-AE30-91384D911F3F}">
                <p184:classification xmlns:p184="http://schemas.microsoft.com/office/powerpoint/2018/4/main" val="ftr"/>
              </p:ext>
            </p:extLst>
          </p:nvPr>
        </p:nvSpPr>
        <p:spPr>
          <a:xfrm>
            <a:off x="10710861" y="6703060"/>
            <a:ext cx="914400" cy="91440"/>
          </a:xfrm>
          <a:prstGeom prst="rect">
            <a:avLst/>
          </a:prstGeom>
        </p:spPr>
        <p:txBody>
          <a:bodyPr horzOverflow="overflow" lIns="0" tIns="0" rIns="0" bIns="0">
            <a:spAutoFit/>
          </a:bodyPr>
          <a:lstStyle/>
          <a:p>
            <a:pPr algn="r"/>
            <a:r>
              <a:rPr lang="en-US" sz="600" dirty="0">
                <a:solidFill>
                  <a:schemeClr val="bg1">
                    <a:alpha val="50000"/>
                  </a:schemeClr>
                </a:solidFill>
                <a:latin typeface="Calibri" panose="020F0502020204030204" pitchFamily="34" charset="0"/>
                <a:cs typeface="Calibri" panose="020F0502020204030204" pitchFamily="34" charset="0"/>
              </a:rPr>
              <a:t>© 2025 The Hartford</a:t>
            </a:r>
          </a:p>
        </p:txBody>
      </p:sp>
    </p:spTree>
    <p:extLst>
      <p:ext uri="{BB962C8B-B14F-4D97-AF65-F5344CB8AC3E}">
        <p14:creationId xmlns:p14="http://schemas.microsoft.com/office/powerpoint/2010/main" val="3169118464"/>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for Printin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8F0BA69F-D87F-8D85-070C-BB932B2FD7CD}"/>
              </a:ext>
            </a:extLst>
          </p:cNvPr>
          <p:cNvSpPr>
            <a:spLocks noGrp="1"/>
          </p:cNvSpPr>
          <p:nvPr>
            <p:ph type="body" sz="quarter" idx="13" hasCustomPrompt="1"/>
          </p:nvPr>
        </p:nvSpPr>
        <p:spPr>
          <a:xfrm>
            <a:off x="574675" y="338329"/>
            <a:ext cx="5323204" cy="671321"/>
          </a:xfrm>
        </p:spPr>
        <p:txBody>
          <a:bodyPr>
            <a:normAutofit/>
          </a:bodyPr>
          <a:lstStyle>
            <a:lvl1pPr>
              <a:defRPr sz="2800" b="0">
                <a:solidFill>
                  <a:schemeClr val="tx1"/>
                </a:solidFill>
                <a:latin typeface="+mj-lt"/>
              </a:defRPr>
            </a:lvl1pPr>
          </a:lstStyle>
          <a:p>
            <a:pPr lvl="0"/>
            <a:r>
              <a:rPr lang="en-US" dirty="0"/>
              <a:t>Chapter or Section Name</a:t>
            </a:r>
          </a:p>
        </p:txBody>
      </p:sp>
      <p:sp>
        <p:nvSpPr>
          <p:cNvPr id="2" name="Title 2">
            <a:extLst>
              <a:ext uri="{FF2B5EF4-FFF2-40B4-BE49-F238E27FC236}">
                <a16:creationId xmlns:a16="http://schemas.microsoft.com/office/drawing/2014/main" id="{A7248638-2A09-4E41-9F6A-2878A8C1D57B}"/>
              </a:ext>
            </a:extLst>
          </p:cNvPr>
          <p:cNvSpPr>
            <a:spLocks noGrp="1"/>
          </p:cNvSpPr>
          <p:nvPr>
            <p:ph type="title" hasCustomPrompt="1"/>
          </p:nvPr>
        </p:nvSpPr>
        <p:spPr>
          <a:xfrm>
            <a:off x="566928" y="1481328"/>
            <a:ext cx="5323205" cy="4194175"/>
          </a:xfrm>
        </p:spPr>
        <p:txBody>
          <a:bodyPr anchor="t" anchorCtr="0">
            <a:noAutofit/>
          </a:bodyPr>
          <a:lstStyle>
            <a:lvl1pPr>
              <a:lnSpc>
                <a:spcPct val="85000"/>
              </a:lnSpc>
              <a:defRPr sz="29000" b="0">
                <a:solidFill>
                  <a:schemeClr val="tx1"/>
                </a:solidFill>
                <a:latin typeface="Trust Hartford Serif XLight" pitchFamily="50" charset="0"/>
              </a:defRPr>
            </a:lvl1pPr>
          </a:lstStyle>
          <a:p>
            <a:r>
              <a:rPr lang="en-CA" dirty="0"/>
              <a:t>#</a:t>
            </a:r>
          </a:p>
        </p:txBody>
      </p:sp>
      <p:sp>
        <p:nvSpPr>
          <p:cNvPr id="3" name="Subtitle 3">
            <a:extLst>
              <a:ext uri="{FF2B5EF4-FFF2-40B4-BE49-F238E27FC236}">
                <a16:creationId xmlns:a16="http://schemas.microsoft.com/office/drawing/2014/main" id="{E83D32E6-2865-49FB-B6C0-5018A69B26FC}"/>
              </a:ext>
            </a:extLst>
          </p:cNvPr>
          <p:cNvSpPr>
            <a:spLocks noGrp="1"/>
          </p:cNvSpPr>
          <p:nvPr>
            <p:ph type="subTitle" idx="1"/>
          </p:nvPr>
        </p:nvSpPr>
        <p:spPr>
          <a:xfrm>
            <a:off x="574675" y="5687568"/>
            <a:ext cx="5323204" cy="473075"/>
          </a:xfrm>
        </p:spPr>
        <p:txBody>
          <a:bodyPr anchor="b" anchorCtr="0"/>
          <a:lstStyle>
            <a:lvl1pPr>
              <a:defRPr>
                <a:solidFill>
                  <a:schemeClr val="accent2"/>
                </a:solidFill>
              </a:defRPr>
            </a:lvl1pPr>
          </a:lstStyle>
          <a:p>
            <a:pPr lvl="0"/>
            <a:r>
              <a:rPr lang="en-US"/>
              <a:t>Click to edit Master subtitle style</a:t>
            </a:r>
            <a:endParaRPr lang="en-US" dirty="0"/>
          </a:p>
        </p:txBody>
      </p:sp>
      <p:sp>
        <p:nvSpPr>
          <p:cNvPr id="10" name="Slide Number Placeholder 4" hidden="1">
            <a:extLst>
              <a:ext uri="{FF2B5EF4-FFF2-40B4-BE49-F238E27FC236}">
                <a16:creationId xmlns:a16="http://schemas.microsoft.com/office/drawing/2014/main" id="{AA23FF5A-06A2-055F-DA6D-D2D17589DFBF}"/>
              </a:ext>
            </a:extLst>
          </p:cNvPr>
          <p:cNvSpPr>
            <a:spLocks noGrp="1"/>
          </p:cNvSpPr>
          <p:nvPr>
            <p:ph type="sldNum" sz="quarter" idx="16"/>
          </p:nvPr>
        </p:nvSpPr>
        <p:spPr/>
        <p:txBody>
          <a:bodyPr/>
          <a:lstStyle/>
          <a:p>
            <a:fld id="{0B1B59A6-B74A-41AA-9EF6-238F4BE8BA53}" type="slidenum">
              <a:rPr lang="en-CA" smtClean="0"/>
              <a:pPr/>
              <a:t>‹#›</a:t>
            </a:fld>
            <a:endParaRPr lang="en-CA" dirty="0"/>
          </a:p>
        </p:txBody>
      </p:sp>
      <p:sp>
        <p:nvSpPr>
          <p:cNvPr id="9" name="Footer Placeholder 5" hidden="1">
            <a:extLst>
              <a:ext uri="{FF2B5EF4-FFF2-40B4-BE49-F238E27FC236}">
                <a16:creationId xmlns:a16="http://schemas.microsoft.com/office/drawing/2014/main" id="{0D307FFC-4500-17A0-46BF-FE089E05E789}"/>
              </a:ext>
            </a:extLst>
          </p:cNvPr>
          <p:cNvSpPr>
            <a:spLocks noGrp="1"/>
          </p:cNvSpPr>
          <p:nvPr>
            <p:ph type="ftr" sz="quarter" idx="15"/>
          </p:nvPr>
        </p:nvSpPr>
        <p:spPr>
          <a:xfrm>
            <a:off x="1140614" y="6475278"/>
            <a:ext cx="8665372" cy="182880"/>
          </a:xfrm>
          <a:prstGeom prst="rect">
            <a:avLst/>
          </a:prstGeom>
        </p:spPr>
        <p:txBody>
          <a:bodyPr/>
          <a:lstStyle/>
          <a:p>
            <a:r>
              <a:rPr lang="en-US"/>
              <a:t>© 2025 The Hartford. Confidential. No part of this document may be reproduced, published or posted without the permission of The Hartford.</a:t>
            </a:r>
            <a:endParaRPr lang="en-CA" dirty="0"/>
          </a:p>
        </p:txBody>
      </p:sp>
      <p:sp>
        <p:nvSpPr>
          <p:cNvPr id="7" name="Date Placeholder 6" hidden="1">
            <a:extLst>
              <a:ext uri="{FF2B5EF4-FFF2-40B4-BE49-F238E27FC236}">
                <a16:creationId xmlns:a16="http://schemas.microsoft.com/office/drawing/2014/main" id="{97454CBC-B355-69E9-CBEA-612E308DF85D}"/>
              </a:ext>
            </a:extLst>
          </p:cNvPr>
          <p:cNvSpPr>
            <a:spLocks noGrp="1"/>
          </p:cNvSpPr>
          <p:nvPr>
            <p:ph type="dt" sz="half" idx="14"/>
          </p:nvPr>
        </p:nvSpPr>
        <p:spPr>
          <a:xfrm>
            <a:off x="9805986" y="6491950"/>
            <a:ext cx="1809562" cy="182880"/>
          </a:xfrm>
          <a:prstGeom prst="rect">
            <a:avLst/>
          </a:prstGeom>
        </p:spPr>
        <p:txBody>
          <a:bodyPr/>
          <a:lstStyle/>
          <a:p>
            <a:fld id="{EE7E93DF-E629-4F24-B358-5ECA3F0CD87D}" type="datetime4">
              <a:rPr lang="en-US" smtClean="0"/>
              <a:pPr/>
              <a:t>October 23, 2025</a:t>
            </a:fld>
            <a:endParaRPr lang="en-CA" dirty="0"/>
          </a:p>
        </p:txBody>
      </p:sp>
    </p:spTree>
    <p:extLst>
      <p:ext uri="{BB962C8B-B14F-4D97-AF65-F5344CB8AC3E}">
        <p14:creationId xmlns:p14="http://schemas.microsoft.com/office/powerpoint/2010/main" val="35696290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8DA2-AAE8-4B6F-B4D9-2F1E68B87E4B}"/>
              </a:ext>
            </a:extLst>
          </p:cNvPr>
          <p:cNvSpPr>
            <a:spLocks noGrp="1"/>
          </p:cNvSpPr>
          <p:nvPr>
            <p:ph type="title"/>
          </p:nvPr>
        </p:nvSpPr>
        <p:spPr>
          <a:xfrm>
            <a:off x="574365" y="360233"/>
            <a:ext cx="5324857" cy="875635"/>
          </a:xfrm>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1BC7FDE2-4874-4984-957C-A70C053DC5B3}"/>
              </a:ext>
            </a:extLst>
          </p:cNvPr>
          <p:cNvSpPr>
            <a:spLocks noGrp="1"/>
          </p:cNvSpPr>
          <p:nvPr>
            <p:ph sz="half" idx="1"/>
          </p:nvPr>
        </p:nvSpPr>
        <p:spPr>
          <a:xfrm>
            <a:off x="576071" y="1243584"/>
            <a:ext cx="5330952"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EEF69BCF-89CC-495E-BB4D-B7C17F10C804}"/>
              </a:ext>
            </a:extLst>
          </p:cNvPr>
          <p:cNvSpPr>
            <a:spLocks noGrp="1"/>
          </p:cNvSpPr>
          <p:nvPr>
            <p:ph sz="half" idx="2"/>
          </p:nvPr>
        </p:nvSpPr>
        <p:spPr>
          <a:xfrm>
            <a:off x="6291071" y="1243584"/>
            <a:ext cx="5330952" cy="4983480"/>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4">
            <a:extLst>
              <a:ext uri="{FF2B5EF4-FFF2-40B4-BE49-F238E27FC236}">
                <a16:creationId xmlns:a16="http://schemas.microsoft.com/office/drawing/2014/main" id="{5D500DE7-045D-4A18-8256-BE411146E636}"/>
              </a:ext>
            </a:extLst>
          </p:cNvPr>
          <p:cNvSpPr>
            <a:spLocks noGrp="1"/>
          </p:cNvSpPr>
          <p:nvPr>
            <p:ph type="sldNum" sz="quarter" idx="12"/>
          </p:nvPr>
        </p:nvSpPr>
        <p:spPr/>
        <p:txBody>
          <a:bodyPr/>
          <a:lstStyle/>
          <a:p>
            <a:fld id="{0B1B59A6-B74A-41AA-9EF6-238F4BE8BA53}" type="slidenum">
              <a:rPr lang="en-CA" smtClean="0"/>
              <a:t>‹#›</a:t>
            </a:fld>
            <a:endParaRPr lang="en-CA"/>
          </a:p>
        </p:txBody>
      </p:sp>
    </p:spTree>
    <p:extLst>
      <p:ext uri="{BB962C8B-B14F-4D97-AF65-F5344CB8AC3E}">
        <p14:creationId xmlns:p14="http://schemas.microsoft.com/office/powerpoint/2010/main" val="1698152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8DA2-AAE8-4B6F-B4D9-2F1E68B87E4B}"/>
              </a:ext>
            </a:extLst>
          </p:cNvPr>
          <p:cNvSpPr>
            <a:spLocks noGrp="1"/>
          </p:cNvSpPr>
          <p:nvPr>
            <p:ph type="title"/>
          </p:nvPr>
        </p:nvSpPr>
        <p:spPr>
          <a:xfrm>
            <a:off x="574365" y="360233"/>
            <a:ext cx="5331135" cy="875635"/>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1BC7FDE2-4874-4984-957C-A70C053DC5B3}"/>
              </a:ext>
            </a:extLst>
          </p:cNvPr>
          <p:cNvSpPr>
            <a:spLocks noGrp="1"/>
          </p:cNvSpPr>
          <p:nvPr>
            <p:ph type="body" sz="half" idx="1"/>
          </p:nvPr>
        </p:nvSpPr>
        <p:spPr>
          <a:xfrm>
            <a:off x="566928" y="1261872"/>
            <a:ext cx="5321808" cy="4837176"/>
          </a:xfrm>
          <a:noFill/>
          <a:ln w="19050">
            <a:miter lim="800000"/>
          </a:ln>
        </p:spPr>
        <p:style>
          <a:lnRef idx="2">
            <a:schemeClr val="accent2"/>
          </a:lnRef>
          <a:fillRef idx="1">
            <a:schemeClr val="lt1"/>
          </a:fillRef>
          <a:effectRef idx="0">
            <a:schemeClr val="accent2"/>
          </a:effectRef>
          <a:fontRef idx="minor">
            <a:schemeClr val="dk1"/>
          </a:fontRef>
        </p:style>
        <p:txBody>
          <a:bodyPr lIns="237744" tIns="219456" rIns="219456" bIns="219456"/>
          <a:lstStyle>
            <a:lvl1pPr>
              <a:defRPr>
                <a:solidFill>
                  <a:schemeClr val="tx2"/>
                </a:solidFill>
              </a:defRPr>
            </a:lvl1pPr>
            <a:lvl2pPr>
              <a:lnSpc>
                <a:spcPct val="102000"/>
              </a:lnSpc>
              <a:spcAft>
                <a:spcPts val="2000"/>
              </a:spcAft>
              <a:defRPr>
                <a:latin typeface="Trust Hartford Sans Light" pitchFamily="50" charset="0"/>
              </a:defRPr>
            </a:lvl2pPr>
            <a:lvl3pPr marL="0" indent="0">
              <a:lnSpc>
                <a:spcPct val="104000"/>
              </a:lnSpc>
              <a:spcAft>
                <a:spcPts val="1600"/>
              </a:spcAft>
              <a:buFontTx/>
              <a:buNone/>
              <a:defRPr sz="1200"/>
            </a:lvl3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EEF69BCF-89CC-495E-BB4D-B7C17F10C804}"/>
              </a:ext>
            </a:extLst>
          </p:cNvPr>
          <p:cNvSpPr>
            <a:spLocks noGrp="1"/>
          </p:cNvSpPr>
          <p:nvPr>
            <p:ph type="body" sz="half" idx="2"/>
          </p:nvPr>
        </p:nvSpPr>
        <p:spPr>
          <a:xfrm>
            <a:off x="6291072" y="1261872"/>
            <a:ext cx="5321808" cy="4837176"/>
          </a:xfrm>
          <a:noFill/>
          <a:ln w="19050">
            <a:miter lim="800000"/>
          </a:ln>
        </p:spPr>
        <p:style>
          <a:lnRef idx="2">
            <a:schemeClr val="accent2"/>
          </a:lnRef>
          <a:fillRef idx="1">
            <a:schemeClr val="lt1"/>
          </a:fillRef>
          <a:effectRef idx="0">
            <a:schemeClr val="accent2"/>
          </a:effectRef>
          <a:fontRef idx="minor">
            <a:schemeClr val="dk1"/>
          </a:fontRef>
        </p:style>
        <p:txBody>
          <a:bodyPr lIns="237744" tIns="219456" rIns="219456" bIns="219456"/>
          <a:lstStyle>
            <a:lvl1pPr>
              <a:defRPr>
                <a:solidFill>
                  <a:schemeClr val="tx2"/>
                </a:solidFill>
              </a:defRPr>
            </a:lvl1pPr>
            <a:lvl2pPr>
              <a:lnSpc>
                <a:spcPct val="102000"/>
              </a:lnSpc>
              <a:spcAft>
                <a:spcPts val="2000"/>
              </a:spcAft>
              <a:defRPr>
                <a:latin typeface="Trust Hartford Sans Light" pitchFamily="50" charset="0"/>
              </a:defRPr>
            </a:lvl2pPr>
            <a:lvl3pPr marL="0" indent="0">
              <a:lnSpc>
                <a:spcPct val="104000"/>
              </a:lnSpc>
              <a:spcAft>
                <a:spcPts val="1600"/>
              </a:spcAft>
              <a:buFontTx/>
              <a:buNone/>
              <a:defRPr sz="1200"/>
            </a:lvl3pPr>
          </a:lstStyle>
          <a:p>
            <a:pPr lvl="0"/>
            <a:r>
              <a:rPr lang="en-US"/>
              <a:t>Click to edit Master text styles</a:t>
            </a:r>
          </a:p>
          <a:p>
            <a:pPr lvl="1"/>
            <a:r>
              <a:rPr lang="en-US"/>
              <a:t>Second level</a:t>
            </a:r>
          </a:p>
          <a:p>
            <a:pPr lvl="2"/>
            <a:r>
              <a:rPr lang="en-US"/>
              <a:t>Third level</a:t>
            </a:r>
          </a:p>
        </p:txBody>
      </p:sp>
      <p:sp>
        <p:nvSpPr>
          <p:cNvPr id="7" name="Slide Number Placeholder 4">
            <a:extLst>
              <a:ext uri="{FF2B5EF4-FFF2-40B4-BE49-F238E27FC236}">
                <a16:creationId xmlns:a16="http://schemas.microsoft.com/office/drawing/2014/main" id="{5D500DE7-045D-4A18-8256-BE411146E636}"/>
              </a:ext>
            </a:extLst>
          </p:cNvPr>
          <p:cNvSpPr>
            <a:spLocks noGrp="1"/>
          </p:cNvSpPr>
          <p:nvPr>
            <p:ph type="sldNum" sz="quarter" idx="12"/>
          </p:nvPr>
        </p:nvSpPr>
        <p:spPr/>
        <p:txBody>
          <a:bodyPr/>
          <a:lstStyle/>
          <a:p>
            <a:fld id="{0B1B59A6-B74A-41AA-9EF6-238F4BE8BA53}" type="slidenum">
              <a:rPr lang="en-CA" smtClean="0"/>
              <a:t>‹#›</a:t>
            </a:fld>
            <a:endParaRPr lang="en-CA"/>
          </a:p>
        </p:txBody>
      </p:sp>
    </p:spTree>
    <p:extLst>
      <p:ext uri="{BB962C8B-B14F-4D97-AF65-F5344CB8AC3E}">
        <p14:creationId xmlns:p14="http://schemas.microsoft.com/office/powerpoint/2010/main" val="3542011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8DA2-AAE8-4B6F-B4D9-2F1E68B87E4B}"/>
              </a:ext>
            </a:extLst>
          </p:cNvPr>
          <p:cNvSpPr>
            <a:spLocks noGrp="1"/>
          </p:cNvSpPr>
          <p:nvPr>
            <p:ph type="title"/>
          </p:nvPr>
        </p:nvSpPr>
        <p:spPr>
          <a:xfrm>
            <a:off x="574364" y="360233"/>
            <a:ext cx="5331135" cy="875635"/>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1BC7FDE2-4874-4984-957C-A70C053DC5B3}"/>
              </a:ext>
            </a:extLst>
          </p:cNvPr>
          <p:cNvSpPr>
            <a:spLocks noGrp="1"/>
          </p:cNvSpPr>
          <p:nvPr>
            <p:ph type="body" sz="half" idx="1"/>
          </p:nvPr>
        </p:nvSpPr>
        <p:spPr>
          <a:xfrm>
            <a:off x="566928" y="1261872"/>
            <a:ext cx="3438144" cy="4837176"/>
          </a:xfrm>
          <a:noFill/>
          <a:ln w="19050">
            <a:miter lim="800000"/>
          </a:ln>
        </p:spPr>
        <p:style>
          <a:lnRef idx="2">
            <a:schemeClr val="accent2"/>
          </a:lnRef>
          <a:fillRef idx="1">
            <a:schemeClr val="lt1"/>
          </a:fillRef>
          <a:effectRef idx="0">
            <a:schemeClr val="accent2"/>
          </a:effectRef>
          <a:fontRef idx="minor">
            <a:schemeClr val="dk1"/>
          </a:fontRef>
        </p:style>
        <p:txBody>
          <a:bodyPr lIns="237744" tIns="219456" rIns="219456" bIns="219456"/>
          <a:lstStyle>
            <a:lvl1pPr>
              <a:defRPr>
                <a:solidFill>
                  <a:schemeClr val="tx2"/>
                </a:solidFill>
              </a:defRPr>
            </a:lvl1pPr>
            <a:lvl2pPr>
              <a:lnSpc>
                <a:spcPct val="102000"/>
              </a:lnSpc>
              <a:spcAft>
                <a:spcPts val="2000"/>
              </a:spcAft>
              <a:defRPr>
                <a:latin typeface="Trust Hartford Sans Light" pitchFamily="50" charset="0"/>
              </a:defRPr>
            </a:lvl2pPr>
            <a:lvl3pPr marL="0" indent="0">
              <a:lnSpc>
                <a:spcPct val="104000"/>
              </a:lnSpc>
              <a:spcAft>
                <a:spcPts val="1600"/>
              </a:spcAft>
              <a:buFontTx/>
              <a:buNone/>
              <a:defRPr sz="1200"/>
            </a:lvl3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EEF69BCF-89CC-495E-BB4D-B7C17F10C804}"/>
              </a:ext>
            </a:extLst>
          </p:cNvPr>
          <p:cNvSpPr>
            <a:spLocks noGrp="1"/>
          </p:cNvSpPr>
          <p:nvPr>
            <p:ph type="body" sz="half" idx="2"/>
          </p:nvPr>
        </p:nvSpPr>
        <p:spPr>
          <a:xfrm>
            <a:off x="4374327" y="1261872"/>
            <a:ext cx="3438144" cy="4837176"/>
          </a:xfrm>
          <a:noFill/>
          <a:ln w="19050">
            <a:miter lim="800000"/>
          </a:ln>
        </p:spPr>
        <p:style>
          <a:lnRef idx="2">
            <a:schemeClr val="accent2"/>
          </a:lnRef>
          <a:fillRef idx="1">
            <a:schemeClr val="lt1"/>
          </a:fillRef>
          <a:effectRef idx="0">
            <a:schemeClr val="accent2"/>
          </a:effectRef>
          <a:fontRef idx="minor">
            <a:schemeClr val="dk1"/>
          </a:fontRef>
        </p:style>
        <p:txBody>
          <a:bodyPr lIns="237744" tIns="219456" rIns="219456" bIns="219456"/>
          <a:lstStyle>
            <a:lvl1pPr>
              <a:defRPr>
                <a:solidFill>
                  <a:schemeClr val="tx2"/>
                </a:solidFill>
              </a:defRPr>
            </a:lvl1pPr>
            <a:lvl2pPr>
              <a:lnSpc>
                <a:spcPct val="102000"/>
              </a:lnSpc>
              <a:spcAft>
                <a:spcPts val="2000"/>
              </a:spcAft>
              <a:defRPr>
                <a:latin typeface="Trust Hartford Sans Light" pitchFamily="50" charset="0"/>
              </a:defRPr>
            </a:lvl2pPr>
            <a:lvl3pPr marL="0" indent="0">
              <a:lnSpc>
                <a:spcPct val="104000"/>
              </a:lnSpc>
              <a:spcAft>
                <a:spcPts val="1600"/>
              </a:spcAft>
              <a:buFontTx/>
              <a:buNone/>
              <a:defRPr sz="1200"/>
            </a:lvl3pPr>
          </a:lstStyle>
          <a:p>
            <a:pPr lvl="0"/>
            <a:r>
              <a:rPr lang="en-US"/>
              <a:t>Click to edit Master text styles</a:t>
            </a:r>
          </a:p>
          <a:p>
            <a:pPr lvl="1"/>
            <a:r>
              <a:rPr lang="en-US"/>
              <a:t>Second level</a:t>
            </a:r>
          </a:p>
          <a:p>
            <a:pPr lvl="2"/>
            <a:r>
              <a:rPr lang="en-US"/>
              <a:t>Third level</a:t>
            </a:r>
          </a:p>
        </p:txBody>
      </p:sp>
      <p:sp>
        <p:nvSpPr>
          <p:cNvPr id="8" name="Text Placeholder 4">
            <a:extLst>
              <a:ext uri="{FF2B5EF4-FFF2-40B4-BE49-F238E27FC236}">
                <a16:creationId xmlns:a16="http://schemas.microsoft.com/office/drawing/2014/main" id="{34249539-7309-53CA-83C2-E24EC1C7717E}"/>
              </a:ext>
            </a:extLst>
          </p:cNvPr>
          <p:cNvSpPr>
            <a:spLocks noGrp="1"/>
          </p:cNvSpPr>
          <p:nvPr>
            <p:ph type="body" sz="half" idx="13"/>
          </p:nvPr>
        </p:nvSpPr>
        <p:spPr>
          <a:xfrm>
            <a:off x="8181726" y="1261872"/>
            <a:ext cx="3438144" cy="4837176"/>
          </a:xfrm>
          <a:noFill/>
          <a:ln w="19050">
            <a:miter lim="800000"/>
          </a:ln>
        </p:spPr>
        <p:style>
          <a:lnRef idx="2">
            <a:schemeClr val="accent2"/>
          </a:lnRef>
          <a:fillRef idx="1">
            <a:schemeClr val="lt1"/>
          </a:fillRef>
          <a:effectRef idx="0">
            <a:schemeClr val="accent2"/>
          </a:effectRef>
          <a:fontRef idx="minor">
            <a:schemeClr val="dk1"/>
          </a:fontRef>
        </p:style>
        <p:txBody>
          <a:bodyPr lIns="237744" tIns="219456" rIns="219456" bIns="219456"/>
          <a:lstStyle>
            <a:lvl1pPr>
              <a:defRPr>
                <a:solidFill>
                  <a:schemeClr val="tx2"/>
                </a:solidFill>
              </a:defRPr>
            </a:lvl1pPr>
            <a:lvl2pPr>
              <a:lnSpc>
                <a:spcPct val="102000"/>
              </a:lnSpc>
              <a:spcAft>
                <a:spcPts val="2000"/>
              </a:spcAft>
              <a:defRPr>
                <a:latin typeface="Trust Hartford Sans Light" pitchFamily="50" charset="0"/>
              </a:defRPr>
            </a:lvl2pPr>
            <a:lvl3pPr marL="0" indent="0">
              <a:lnSpc>
                <a:spcPct val="104000"/>
              </a:lnSpc>
              <a:spcAft>
                <a:spcPts val="1600"/>
              </a:spcAft>
              <a:buFontTx/>
              <a:buNone/>
              <a:defRPr sz="1200"/>
            </a:lvl3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5D500DE7-045D-4A18-8256-BE411146E636}"/>
              </a:ext>
            </a:extLst>
          </p:cNvPr>
          <p:cNvSpPr>
            <a:spLocks noGrp="1"/>
          </p:cNvSpPr>
          <p:nvPr>
            <p:ph type="sldNum" sz="quarter" idx="12"/>
          </p:nvPr>
        </p:nvSpPr>
        <p:spPr/>
        <p:txBody>
          <a:bodyPr/>
          <a:lstStyle/>
          <a:p>
            <a:fld id="{0B1B59A6-B74A-41AA-9EF6-238F4BE8BA53}" type="slidenum">
              <a:rPr lang="en-CA" smtClean="0"/>
              <a:t>‹#›</a:t>
            </a:fld>
            <a:endParaRPr lang="en-CA"/>
          </a:p>
        </p:txBody>
      </p:sp>
    </p:spTree>
    <p:extLst>
      <p:ext uri="{BB962C8B-B14F-4D97-AF65-F5344CB8AC3E}">
        <p14:creationId xmlns:p14="http://schemas.microsoft.com/office/powerpoint/2010/main" val="2319309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Text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8DA2-AAE8-4B6F-B4D9-2F1E68B87E4B}"/>
              </a:ext>
            </a:extLst>
          </p:cNvPr>
          <p:cNvSpPr>
            <a:spLocks noGrp="1"/>
          </p:cNvSpPr>
          <p:nvPr>
            <p:ph type="title"/>
          </p:nvPr>
        </p:nvSpPr>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BC7FDE2-4874-4984-957C-A70C053DC5B3}"/>
              </a:ext>
            </a:extLst>
          </p:cNvPr>
          <p:cNvSpPr>
            <a:spLocks noGrp="1"/>
          </p:cNvSpPr>
          <p:nvPr>
            <p:ph type="body" sz="half" idx="1"/>
          </p:nvPr>
        </p:nvSpPr>
        <p:spPr>
          <a:xfrm>
            <a:off x="566928" y="1276158"/>
            <a:ext cx="11055096" cy="1353312"/>
          </a:xfrm>
          <a:noFill/>
          <a:ln w="19050">
            <a:miter lim="800000"/>
          </a:ln>
        </p:spPr>
        <p:style>
          <a:lnRef idx="2">
            <a:schemeClr val="accent2"/>
          </a:lnRef>
          <a:fillRef idx="1">
            <a:schemeClr val="lt1"/>
          </a:fillRef>
          <a:effectRef idx="0">
            <a:schemeClr val="accent2"/>
          </a:effectRef>
          <a:fontRef idx="minor">
            <a:schemeClr val="dk1"/>
          </a:fontRef>
        </p:style>
        <p:txBody>
          <a:bodyPr lIns="237744" tIns="219456" rIns="219456" bIns="219456"/>
          <a:lstStyle>
            <a:lvl1pPr>
              <a:spcAft>
                <a:spcPts val="2000"/>
              </a:spcAft>
              <a:defRPr>
                <a:solidFill>
                  <a:schemeClr val="tx2"/>
                </a:solidFill>
              </a:defRPr>
            </a:lvl1pPr>
            <a:lvl2pPr marL="100584" indent="-91440">
              <a:spcAft>
                <a:spcPts val="100"/>
              </a:spcAft>
              <a:buSzPct val="110000"/>
              <a:buFont typeface="Arial" panose="020B0604020202020204" pitchFamily="34" charset="0"/>
              <a:buChar char="•"/>
              <a:defRPr sz="1200">
                <a:solidFill>
                  <a:schemeClr val="tx1"/>
                </a:solidFill>
              </a:defRPr>
            </a:lvl2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EEF69BCF-89CC-495E-BB4D-B7C17F10C804}"/>
              </a:ext>
            </a:extLst>
          </p:cNvPr>
          <p:cNvSpPr>
            <a:spLocks noGrp="1"/>
          </p:cNvSpPr>
          <p:nvPr>
            <p:ph type="body" sz="half" idx="2"/>
          </p:nvPr>
        </p:nvSpPr>
        <p:spPr>
          <a:xfrm>
            <a:off x="566928" y="3007137"/>
            <a:ext cx="11055096" cy="1353312"/>
          </a:xfrm>
          <a:noFill/>
          <a:ln w="19050">
            <a:miter lim="800000"/>
          </a:ln>
        </p:spPr>
        <p:style>
          <a:lnRef idx="2">
            <a:schemeClr val="accent2"/>
          </a:lnRef>
          <a:fillRef idx="1">
            <a:schemeClr val="lt1"/>
          </a:fillRef>
          <a:effectRef idx="0">
            <a:schemeClr val="accent2"/>
          </a:effectRef>
          <a:fontRef idx="minor">
            <a:schemeClr val="dk1"/>
          </a:fontRef>
        </p:style>
        <p:txBody>
          <a:bodyPr lIns="237744" tIns="219456" rIns="219456" bIns="219456"/>
          <a:lstStyle>
            <a:lvl1pPr>
              <a:spcAft>
                <a:spcPts val="2000"/>
              </a:spcAft>
              <a:defRPr>
                <a:solidFill>
                  <a:schemeClr val="tx2"/>
                </a:solidFill>
              </a:defRPr>
            </a:lvl1pPr>
            <a:lvl2pPr marL="100584" indent="-91440">
              <a:spcAft>
                <a:spcPts val="100"/>
              </a:spcAft>
              <a:buSzPct val="110000"/>
              <a:buFont typeface="Arial" panose="020B0604020202020204" pitchFamily="34" charset="0"/>
              <a:buChar char="•"/>
              <a:defRPr sz="1200"/>
            </a:lvl2pPr>
          </a:lstStyle>
          <a:p>
            <a:pPr lvl="0"/>
            <a:r>
              <a:rPr lang="en-US"/>
              <a:t>Click to edit Master text styles</a:t>
            </a:r>
          </a:p>
          <a:p>
            <a:pPr lvl="1"/>
            <a:r>
              <a:rPr lang="en-US"/>
              <a:t>Second level</a:t>
            </a:r>
          </a:p>
        </p:txBody>
      </p:sp>
      <p:sp>
        <p:nvSpPr>
          <p:cNvPr id="8" name="Text Placeholder 4">
            <a:extLst>
              <a:ext uri="{FF2B5EF4-FFF2-40B4-BE49-F238E27FC236}">
                <a16:creationId xmlns:a16="http://schemas.microsoft.com/office/drawing/2014/main" id="{34249539-7309-53CA-83C2-E24EC1C7717E}"/>
              </a:ext>
            </a:extLst>
          </p:cNvPr>
          <p:cNvSpPr>
            <a:spLocks noGrp="1"/>
          </p:cNvSpPr>
          <p:nvPr>
            <p:ph type="body" sz="half" idx="13"/>
          </p:nvPr>
        </p:nvSpPr>
        <p:spPr>
          <a:xfrm>
            <a:off x="566928" y="4734971"/>
            <a:ext cx="11055096" cy="1353312"/>
          </a:xfrm>
          <a:noFill/>
          <a:ln w="19050">
            <a:miter lim="800000"/>
          </a:ln>
        </p:spPr>
        <p:style>
          <a:lnRef idx="2">
            <a:schemeClr val="accent2"/>
          </a:lnRef>
          <a:fillRef idx="1">
            <a:schemeClr val="lt1"/>
          </a:fillRef>
          <a:effectRef idx="0">
            <a:schemeClr val="accent2"/>
          </a:effectRef>
          <a:fontRef idx="minor">
            <a:schemeClr val="dk1"/>
          </a:fontRef>
        </p:style>
        <p:txBody>
          <a:bodyPr lIns="237744" tIns="219456" rIns="219456" bIns="219456"/>
          <a:lstStyle>
            <a:lvl1pPr>
              <a:spcAft>
                <a:spcPts val="2000"/>
              </a:spcAft>
              <a:defRPr>
                <a:solidFill>
                  <a:schemeClr val="tx2"/>
                </a:solidFill>
              </a:defRPr>
            </a:lvl1pPr>
            <a:lvl2pPr marL="100584" indent="-91440">
              <a:spcAft>
                <a:spcPts val="100"/>
              </a:spcAft>
              <a:buSzPct val="110000"/>
              <a:buFont typeface="Arial" panose="020B0604020202020204" pitchFamily="34" charset="0"/>
              <a:buChar char="•"/>
              <a:defRPr sz="1200"/>
            </a:lvl2pPr>
          </a:lstStyle>
          <a:p>
            <a:pPr lvl="0"/>
            <a:r>
              <a:rPr lang="en-US"/>
              <a:t>Click to edit Master text styles</a:t>
            </a:r>
          </a:p>
          <a:p>
            <a:pPr lvl="1"/>
            <a:r>
              <a:rPr lang="en-US"/>
              <a:t>Second level</a:t>
            </a:r>
          </a:p>
        </p:txBody>
      </p:sp>
      <p:sp>
        <p:nvSpPr>
          <p:cNvPr id="7" name="Slide Number Placeholder 5">
            <a:extLst>
              <a:ext uri="{FF2B5EF4-FFF2-40B4-BE49-F238E27FC236}">
                <a16:creationId xmlns:a16="http://schemas.microsoft.com/office/drawing/2014/main" id="{5D500DE7-045D-4A18-8256-BE411146E636}"/>
              </a:ext>
            </a:extLst>
          </p:cNvPr>
          <p:cNvSpPr>
            <a:spLocks noGrp="1"/>
          </p:cNvSpPr>
          <p:nvPr>
            <p:ph type="sldNum" sz="quarter" idx="12"/>
          </p:nvPr>
        </p:nvSpPr>
        <p:spPr/>
        <p:txBody>
          <a:bodyPr/>
          <a:lstStyle/>
          <a:p>
            <a:fld id="{0B1B59A6-B74A-41AA-9EF6-238F4BE8BA53}" type="slidenum">
              <a:rPr lang="en-CA" smtClean="0"/>
              <a:t>‹#›</a:t>
            </a:fld>
            <a:endParaRPr lang="en-CA"/>
          </a:p>
        </p:txBody>
      </p:sp>
    </p:spTree>
    <p:extLst>
      <p:ext uri="{BB962C8B-B14F-4D97-AF65-F5344CB8AC3E}">
        <p14:creationId xmlns:p14="http://schemas.microsoft.com/office/powerpoint/2010/main" val="318870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CDEC52-F600-0269-4368-DD9444773D88}"/>
              </a:ext>
            </a:extLst>
          </p:cNvPr>
          <p:cNvSpPr>
            <a:spLocks noGrp="1"/>
          </p:cNvSpPr>
          <p:nvPr>
            <p:ph type="title" hasCustomPrompt="1"/>
          </p:nvPr>
        </p:nvSpPr>
        <p:spPr>
          <a:xfrm>
            <a:off x="446060" y="365126"/>
            <a:ext cx="5459439" cy="2479464"/>
          </a:xfrm>
        </p:spPr>
        <p:txBody>
          <a:bodyPr/>
          <a:lstStyle>
            <a:lvl1pPr marL="118872" indent="-118872">
              <a:defRPr>
                <a:solidFill>
                  <a:schemeClr val="tx1"/>
                </a:solidFill>
              </a:defRPr>
            </a:lvl1pPr>
          </a:lstStyle>
          <a:p>
            <a:r>
              <a:rPr lang="en-CA" dirty="0"/>
              <a:t>“</a:t>
            </a:r>
            <a:r>
              <a:rPr lang="en-US" dirty="0"/>
              <a:t>Quotation”</a:t>
            </a:r>
          </a:p>
        </p:txBody>
      </p:sp>
      <p:sp>
        <p:nvSpPr>
          <p:cNvPr id="4" name="Text Placeholder 2">
            <a:extLst>
              <a:ext uri="{FF2B5EF4-FFF2-40B4-BE49-F238E27FC236}">
                <a16:creationId xmlns:a16="http://schemas.microsoft.com/office/drawing/2014/main" id="{C993DBCC-185E-416E-B7BD-18744CEB0507}"/>
              </a:ext>
            </a:extLst>
          </p:cNvPr>
          <p:cNvSpPr>
            <a:spLocks noGrp="1"/>
          </p:cNvSpPr>
          <p:nvPr>
            <p:ph type="body" sz="half" idx="2" hasCustomPrompt="1"/>
          </p:nvPr>
        </p:nvSpPr>
        <p:spPr>
          <a:xfrm>
            <a:off x="574646" y="2854018"/>
            <a:ext cx="5340381" cy="746032"/>
          </a:xfrm>
        </p:spPr>
        <p:txBody>
          <a:bodyPr>
            <a:normAutofit/>
          </a:bodyPr>
          <a:lstStyle>
            <a:lvl1pPr marL="0" indent="0">
              <a:spcAft>
                <a:spcPts val="0"/>
              </a:spcAft>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Attribution</a:t>
            </a:r>
          </a:p>
        </p:txBody>
      </p:sp>
      <p:sp>
        <p:nvSpPr>
          <p:cNvPr id="3" name="Picture Placeholder 3">
            <a:extLst>
              <a:ext uri="{FF2B5EF4-FFF2-40B4-BE49-F238E27FC236}">
                <a16:creationId xmlns:a16="http://schemas.microsoft.com/office/drawing/2014/main" id="{9E747D10-7BBB-4A01-8B0C-E01972CC50A4}"/>
              </a:ext>
            </a:extLst>
          </p:cNvPr>
          <p:cNvSpPr>
            <a:spLocks noGrp="1"/>
          </p:cNvSpPr>
          <p:nvPr>
            <p:ph type="pic" idx="1"/>
          </p:nvPr>
        </p:nvSpPr>
        <p:spPr>
          <a:xfrm>
            <a:off x="6286503" y="-9144"/>
            <a:ext cx="5916912" cy="6876288"/>
          </a:xfrm>
          <a:solidFill>
            <a:schemeClr val="bg1">
              <a:lumMod val="95000"/>
            </a:schemeClr>
          </a:solidFill>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7" name="Slide Number Placeholder 4">
            <a:extLst>
              <a:ext uri="{FF2B5EF4-FFF2-40B4-BE49-F238E27FC236}">
                <a16:creationId xmlns:a16="http://schemas.microsoft.com/office/drawing/2014/main" id="{216E81AB-9F50-4889-B893-55C34359097E}"/>
              </a:ext>
            </a:extLst>
          </p:cNvPr>
          <p:cNvSpPr>
            <a:spLocks noGrp="1"/>
          </p:cNvSpPr>
          <p:nvPr>
            <p:ph type="sldNum" sz="quarter" idx="12"/>
          </p:nvPr>
        </p:nvSpPr>
        <p:spPr/>
        <p:txBody>
          <a:bodyPr/>
          <a:lstStyle/>
          <a:p>
            <a:fld id="{0B1B59A6-B74A-41AA-9EF6-238F4BE8BA53}" type="slidenum">
              <a:rPr lang="en-CA" smtClean="0"/>
              <a:t>‹#›</a:t>
            </a:fld>
            <a:endParaRPr lang="en-CA"/>
          </a:p>
        </p:txBody>
      </p:sp>
      <p:sp>
        <p:nvSpPr>
          <p:cNvPr id="5" name="Date Placeholder 6" hidden="1">
            <a:extLst>
              <a:ext uri="{FF2B5EF4-FFF2-40B4-BE49-F238E27FC236}">
                <a16:creationId xmlns:a16="http://schemas.microsoft.com/office/drawing/2014/main" id="{804C3198-7A9B-44D5-BEDF-235235F88953}"/>
              </a:ext>
            </a:extLst>
          </p:cNvPr>
          <p:cNvSpPr>
            <a:spLocks noGrp="1"/>
          </p:cNvSpPr>
          <p:nvPr>
            <p:ph type="dt" sz="half" idx="10"/>
          </p:nvPr>
        </p:nvSpPr>
        <p:spPr>
          <a:xfrm>
            <a:off x="9805986" y="6491950"/>
            <a:ext cx="1809562" cy="182880"/>
          </a:xfrm>
          <a:prstGeom prst="rect">
            <a:avLst/>
          </a:prstGeom>
        </p:spPr>
        <p:txBody>
          <a:bodyPr/>
          <a:lstStyle/>
          <a:p>
            <a:fld id="{A6DBBAA9-92F7-4B04-B157-6831738AC82A}" type="datetime4">
              <a:rPr lang="en-US" smtClean="0"/>
              <a:t>October 23, 2025</a:t>
            </a:fld>
            <a:endParaRPr lang="en-CA"/>
          </a:p>
        </p:txBody>
      </p:sp>
    </p:spTree>
    <p:extLst>
      <p:ext uri="{BB962C8B-B14F-4D97-AF65-F5344CB8AC3E}">
        <p14:creationId xmlns:p14="http://schemas.microsoft.com/office/powerpoint/2010/main" val="2370563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8DA2-AAE8-4B6F-B4D9-2F1E68B87E4B}"/>
              </a:ext>
            </a:extLst>
          </p:cNvPr>
          <p:cNvSpPr>
            <a:spLocks noGrp="1"/>
          </p:cNvSpPr>
          <p:nvPr>
            <p:ph type="title"/>
          </p:nvPr>
        </p:nvSpPr>
        <p:spPr>
          <a:xfrm>
            <a:off x="574364" y="360233"/>
            <a:ext cx="5329427" cy="875635"/>
          </a:xfrm>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1BC7FDE2-4874-4984-957C-A70C053DC5B3}"/>
              </a:ext>
            </a:extLst>
          </p:cNvPr>
          <p:cNvSpPr>
            <a:spLocks noGrp="1"/>
          </p:cNvSpPr>
          <p:nvPr>
            <p:ph sz="half" idx="1"/>
          </p:nvPr>
        </p:nvSpPr>
        <p:spPr>
          <a:xfrm>
            <a:off x="576071" y="1243584"/>
            <a:ext cx="5330952"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Picture Placeholder 3">
            <a:extLst>
              <a:ext uri="{FF2B5EF4-FFF2-40B4-BE49-F238E27FC236}">
                <a16:creationId xmlns:a16="http://schemas.microsoft.com/office/drawing/2014/main" id="{C1D4DCB7-987B-31A3-0F8D-41041DF92F5A}"/>
              </a:ext>
            </a:extLst>
          </p:cNvPr>
          <p:cNvSpPr>
            <a:spLocks noGrp="1"/>
          </p:cNvSpPr>
          <p:nvPr>
            <p:ph type="pic" idx="13"/>
          </p:nvPr>
        </p:nvSpPr>
        <p:spPr>
          <a:xfrm>
            <a:off x="6286500" y="-9144"/>
            <a:ext cx="5916915" cy="6876288"/>
          </a:xfrm>
          <a:solidFill>
            <a:schemeClr val="bg1">
              <a:lumMod val="95000"/>
            </a:schemeClr>
          </a:solidFill>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7" name="Slide Number Placeholder 4">
            <a:extLst>
              <a:ext uri="{FF2B5EF4-FFF2-40B4-BE49-F238E27FC236}">
                <a16:creationId xmlns:a16="http://schemas.microsoft.com/office/drawing/2014/main" id="{5D500DE7-045D-4A18-8256-BE411146E636}"/>
              </a:ext>
            </a:extLst>
          </p:cNvPr>
          <p:cNvSpPr>
            <a:spLocks noGrp="1"/>
          </p:cNvSpPr>
          <p:nvPr>
            <p:ph type="sldNum" sz="quarter" idx="12"/>
          </p:nvPr>
        </p:nvSpPr>
        <p:spPr/>
        <p:txBody>
          <a:bodyPr/>
          <a:lstStyle/>
          <a:p>
            <a:fld id="{0B1B59A6-B74A-41AA-9EF6-238F4BE8BA53}" type="slidenum">
              <a:rPr lang="en-CA" smtClean="0"/>
              <a:t>‹#›</a:t>
            </a:fld>
            <a:endParaRPr lang="en-CA"/>
          </a:p>
        </p:txBody>
      </p:sp>
      <p:sp>
        <p:nvSpPr>
          <p:cNvPr id="5" name="Date Placeholder 6" hidden="1">
            <a:extLst>
              <a:ext uri="{FF2B5EF4-FFF2-40B4-BE49-F238E27FC236}">
                <a16:creationId xmlns:a16="http://schemas.microsoft.com/office/drawing/2014/main" id="{7C1CF5EF-6CDE-4837-9334-DEC1BCC59990}"/>
              </a:ext>
            </a:extLst>
          </p:cNvPr>
          <p:cNvSpPr>
            <a:spLocks noGrp="1"/>
          </p:cNvSpPr>
          <p:nvPr>
            <p:ph type="dt" sz="half" idx="10"/>
          </p:nvPr>
        </p:nvSpPr>
        <p:spPr>
          <a:xfrm>
            <a:off x="9805986" y="6491950"/>
            <a:ext cx="1809562" cy="182880"/>
          </a:xfrm>
          <a:prstGeom prst="rect">
            <a:avLst/>
          </a:prstGeom>
        </p:spPr>
        <p:txBody>
          <a:bodyPr/>
          <a:lstStyle/>
          <a:p>
            <a:fld id="{2C55AB44-A465-440F-B1AF-326DFCED3A38}" type="datetime4">
              <a:rPr lang="en-US" smtClean="0"/>
              <a:t>October 23, 2025</a:t>
            </a:fld>
            <a:endParaRPr lang="en-CA"/>
          </a:p>
        </p:txBody>
      </p:sp>
    </p:spTree>
    <p:extLst>
      <p:ext uri="{BB962C8B-B14F-4D97-AF65-F5344CB8AC3E}">
        <p14:creationId xmlns:p14="http://schemas.microsoft.com/office/powerpoint/2010/main" val="3788669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8DA2-AAE8-4B6F-B4D9-2F1E68B87E4B}"/>
              </a:ext>
            </a:extLst>
          </p:cNvPr>
          <p:cNvSpPr>
            <a:spLocks noGrp="1"/>
          </p:cNvSpPr>
          <p:nvPr>
            <p:ph type="title"/>
          </p:nvPr>
        </p:nvSpPr>
        <p:spPr>
          <a:xfrm>
            <a:off x="574365" y="360233"/>
            <a:ext cx="5330952" cy="875635"/>
          </a:xfrm>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1BC7FDE2-4874-4984-957C-A70C053DC5B3}"/>
              </a:ext>
            </a:extLst>
          </p:cNvPr>
          <p:cNvSpPr>
            <a:spLocks noGrp="1"/>
          </p:cNvSpPr>
          <p:nvPr>
            <p:ph sz="half" idx="1"/>
          </p:nvPr>
        </p:nvSpPr>
        <p:spPr>
          <a:xfrm>
            <a:off x="576072" y="1243584"/>
            <a:ext cx="2478024"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FA0ACAB9-BB27-5D36-4941-6E247A79E460}"/>
              </a:ext>
            </a:extLst>
          </p:cNvPr>
          <p:cNvSpPr>
            <a:spLocks noGrp="1"/>
          </p:cNvSpPr>
          <p:nvPr>
            <p:ph sz="half" idx="14"/>
          </p:nvPr>
        </p:nvSpPr>
        <p:spPr>
          <a:xfrm>
            <a:off x="3427293" y="1243584"/>
            <a:ext cx="2478024"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Picture Placeholder 4">
            <a:extLst>
              <a:ext uri="{FF2B5EF4-FFF2-40B4-BE49-F238E27FC236}">
                <a16:creationId xmlns:a16="http://schemas.microsoft.com/office/drawing/2014/main" id="{C1D4DCB7-987B-31A3-0F8D-41041DF92F5A}"/>
              </a:ext>
            </a:extLst>
          </p:cNvPr>
          <p:cNvSpPr>
            <a:spLocks noGrp="1"/>
          </p:cNvSpPr>
          <p:nvPr>
            <p:ph type="pic" idx="13"/>
          </p:nvPr>
        </p:nvSpPr>
        <p:spPr>
          <a:xfrm>
            <a:off x="6286502" y="-9144"/>
            <a:ext cx="5916913" cy="6876288"/>
          </a:xfrm>
          <a:solidFill>
            <a:schemeClr val="bg1">
              <a:lumMod val="95000"/>
            </a:schemeClr>
          </a:solidFill>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7" name="Slide Number Placeholder 5">
            <a:extLst>
              <a:ext uri="{FF2B5EF4-FFF2-40B4-BE49-F238E27FC236}">
                <a16:creationId xmlns:a16="http://schemas.microsoft.com/office/drawing/2014/main" id="{5D500DE7-045D-4A18-8256-BE411146E636}"/>
              </a:ext>
            </a:extLst>
          </p:cNvPr>
          <p:cNvSpPr>
            <a:spLocks noGrp="1"/>
          </p:cNvSpPr>
          <p:nvPr>
            <p:ph type="sldNum" sz="quarter" idx="12"/>
          </p:nvPr>
        </p:nvSpPr>
        <p:spPr/>
        <p:txBody>
          <a:bodyPr/>
          <a:lstStyle/>
          <a:p>
            <a:fld id="{0B1B59A6-B74A-41AA-9EF6-238F4BE8BA53}" type="slidenum">
              <a:rPr lang="en-CA" smtClean="0"/>
              <a:t>‹#›</a:t>
            </a:fld>
            <a:endParaRPr lang="en-CA"/>
          </a:p>
        </p:txBody>
      </p:sp>
      <p:sp>
        <p:nvSpPr>
          <p:cNvPr id="5" name="Date Placeholder 7" hidden="1">
            <a:extLst>
              <a:ext uri="{FF2B5EF4-FFF2-40B4-BE49-F238E27FC236}">
                <a16:creationId xmlns:a16="http://schemas.microsoft.com/office/drawing/2014/main" id="{7C1CF5EF-6CDE-4837-9334-DEC1BCC59990}"/>
              </a:ext>
            </a:extLst>
          </p:cNvPr>
          <p:cNvSpPr>
            <a:spLocks noGrp="1"/>
          </p:cNvSpPr>
          <p:nvPr>
            <p:ph type="dt" sz="half" idx="10"/>
          </p:nvPr>
        </p:nvSpPr>
        <p:spPr>
          <a:xfrm>
            <a:off x="9805986" y="6491950"/>
            <a:ext cx="1809562" cy="182880"/>
          </a:xfrm>
          <a:prstGeom prst="rect">
            <a:avLst/>
          </a:prstGeom>
        </p:spPr>
        <p:txBody>
          <a:bodyPr/>
          <a:lstStyle/>
          <a:p>
            <a:fld id="{2C55AB44-A465-440F-B1AF-326DFCED3A38}" type="datetime4">
              <a:rPr lang="en-US" smtClean="0"/>
              <a:t>October 23, 2025</a:t>
            </a:fld>
            <a:endParaRPr lang="en-CA"/>
          </a:p>
        </p:txBody>
      </p:sp>
    </p:spTree>
    <p:extLst>
      <p:ext uri="{BB962C8B-B14F-4D97-AF65-F5344CB8AC3E}">
        <p14:creationId xmlns:p14="http://schemas.microsoft.com/office/powerpoint/2010/main" val="3660397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ur Numbered Points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8DA2-AAE8-4B6F-B4D9-2F1E68B87E4B}"/>
              </a:ext>
            </a:extLst>
          </p:cNvPr>
          <p:cNvSpPr>
            <a:spLocks noGrp="1"/>
          </p:cNvSpPr>
          <p:nvPr>
            <p:ph type="title"/>
          </p:nvPr>
        </p:nvSpPr>
        <p:spPr>
          <a:xfrm>
            <a:off x="574365" y="360233"/>
            <a:ext cx="5330952" cy="875635"/>
          </a:xfrm>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1BC7FDE2-4874-4984-957C-A70C053DC5B3}"/>
              </a:ext>
            </a:extLst>
          </p:cNvPr>
          <p:cNvSpPr>
            <a:spLocks noGrp="1"/>
          </p:cNvSpPr>
          <p:nvPr>
            <p:ph sz="half" idx="1" hasCustomPrompt="1"/>
          </p:nvPr>
        </p:nvSpPr>
        <p:spPr>
          <a:xfrm>
            <a:off x="576072" y="1243584"/>
            <a:ext cx="2478024" cy="2561087"/>
          </a:xfrm>
        </p:spPr>
        <p:txBody>
          <a:bodyPr/>
          <a:lstStyle>
            <a:lvl1pPr>
              <a:lnSpc>
                <a:spcPct val="91000"/>
              </a:lnSpc>
              <a:spcAft>
                <a:spcPts val="0"/>
              </a:spcAft>
              <a:defRPr sz="7200" b="0">
                <a:solidFill>
                  <a:schemeClr val="accent2"/>
                </a:solidFill>
                <a:latin typeface="Trust Hartford Serif XLight" pitchFamily="50" charset="0"/>
              </a:defRPr>
            </a:lvl1pPr>
            <a:lvl2pPr>
              <a:lnSpc>
                <a:spcPct val="96000"/>
              </a:lnSpc>
              <a:spcAft>
                <a:spcPts val="1500"/>
              </a:spcAft>
              <a:defRPr sz="1200" b="1" spc="-10" baseline="0">
                <a:latin typeface="+mn-lt"/>
              </a:defRPr>
            </a:lvl2pPr>
            <a:lvl3pPr marL="0" indent="0">
              <a:lnSpc>
                <a:spcPct val="104000"/>
              </a:lnSpc>
              <a:spcAft>
                <a:spcPts val="0"/>
              </a:spcAft>
              <a:buFontTx/>
              <a:buNone/>
              <a:defRPr sz="1200">
                <a:latin typeface="+mn-lt"/>
              </a:defRPr>
            </a:lvl3pPr>
          </a:lstStyle>
          <a:p>
            <a:pPr lvl="0"/>
            <a:r>
              <a:rPr lang="en-US" dirty="0"/>
              <a:t>#</a:t>
            </a:r>
          </a:p>
          <a:p>
            <a:pPr lvl="1"/>
            <a:r>
              <a:rPr lang="en-US" dirty="0"/>
              <a:t>Second level</a:t>
            </a:r>
          </a:p>
          <a:p>
            <a:pPr lvl="2"/>
            <a:r>
              <a:rPr lang="en-US" dirty="0"/>
              <a:t>Third level</a:t>
            </a:r>
          </a:p>
        </p:txBody>
      </p:sp>
      <p:sp>
        <p:nvSpPr>
          <p:cNvPr id="10" name="Picture Placeholder 4">
            <a:extLst>
              <a:ext uri="{FF2B5EF4-FFF2-40B4-BE49-F238E27FC236}">
                <a16:creationId xmlns:a16="http://schemas.microsoft.com/office/drawing/2014/main" id="{C1D4DCB7-987B-31A3-0F8D-41041DF92F5A}"/>
              </a:ext>
            </a:extLst>
          </p:cNvPr>
          <p:cNvSpPr>
            <a:spLocks noGrp="1"/>
          </p:cNvSpPr>
          <p:nvPr>
            <p:ph type="pic" idx="13"/>
          </p:nvPr>
        </p:nvSpPr>
        <p:spPr>
          <a:xfrm>
            <a:off x="6286502" y="-9144"/>
            <a:ext cx="5916913" cy="6876288"/>
          </a:xfrm>
          <a:solidFill>
            <a:schemeClr val="bg1">
              <a:lumMod val="95000"/>
            </a:schemeClr>
          </a:solidFill>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7" name="Slide Number Placeholder 5">
            <a:extLst>
              <a:ext uri="{FF2B5EF4-FFF2-40B4-BE49-F238E27FC236}">
                <a16:creationId xmlns:a16="http://schemas.microsoft.com/office/drawing/2014/main" id="{5D500DE7-045D-4A18-8256-BE411146E636}"/>
              </a:ext>
            </a:extLst>
          </p:cNvPr>
          <p:cNvSpPr>
            <a:spLocks noGrp="1"/>
          </p:cNvSpPr>
          <p:nvPr>
            <p:ph type="sldNum" sz="quarter" idx="12"/>
          </p:nvPr>
        </p:nvSpPr>
        <p:spPr/>
        <p:txBody>
          <a:bodyPr/>
          <a:lstStyle/>
          <a:p>
            <a:fld id="{0B1B59A6-B74A-41AA-9EF6-238F4BE8BA53}" type="slidenum">
              <a:rPr lang="en-CA" smtClean="0"/>
              <a:t>‹#›</a:t>
            </a:fld>
            <a:endParaRPr lang="en-CA"/>
          </a:p>
        </p:txBody>
      </p:sp>
      <p:sp>
        <p:nvSpPr>
          <p:cNvPr id="5" name="Date Placeholder 7" hidden="1">
            <a:extLst>
              <a:ext uri="{FF2B5EF4-FFF2-40B4-BE49-F238E27FC236}">
                <a16:creationId xmlns:a16="http://schemas.microsoft.com/office/drawing/2014/main" id="{7C1CF5EF-6CDE-4837-9334-DEC1BCC59990}"/>
              </a:ext>
            </a:extLst>
          </p:cNvPr>
          <p:cNvSpPr>
            <a:spLocks noGrp="1"/>
          </p:cNvSpPr>
          <p:nvPr>
            <p:ph type="dt" sz="half" idx="10"/>
          </p:nvPr>
        </p:nvSpPr>
        <p:spPr>
          <a:xfrm>
            <a:off x="9805986" y="6491950"/>
            <a:ext cx="1809562" cy="182880"/>
          </a:xfrm>
          <a:prstGeom prst="rect">
            <a:avLst/>
          </a:prstGeom>
        </p:spPr>
        <p:txBody>
          <a:bodyPr/>
          <a:lstStyle/>
          <a:p>
            <a:fld id="{2C55AB44-A465-440F-B1AF-326DFCED3A38}" type="datetime4">
              <a:rPr lang="en-US" smtClean="0"/>
              <a:t>October 23, 2025</a:t>
            </a:fld>
            <a:endParaRPr lang="en-CA"/>
          </a:p>
        </p:txBody>
      </p:sp>
      <p:sp>
        <p:nvSpPr>
          <p:cNvPr id="11" name="Content Placeholder 2">
            <a:extLst>
              <a:ext uri="{FF2B5EF4-FFF2-40B4-BE49-F238E27FC236}">
                <a16:creationId xmlns:a16="http://schemas.microsoft.com/office/drawing/2014/main" id="{D1ED90F4-518E-8063-A3E9-B1AD8A213FBB}"/>
              </a:ext>
            </a:extLst>
          </p:cNvPr>
          <p:cNvSpPr>
            <a:spLocks noGrp="1"/>
          </p:cNvSpPr>
          <p:nvPr>
            <p:ph sz="half" idx="14" hasCustomPrompt="1"/>
          </p:nvPr>
        </p:nvSpPr>
        <p:spPr>
          <a:xfrm>
            <a:off x="3427293" y="1243584"/>
            <a:ext cx="2478024" cy="2561087"/>
          </a:xfrm>
        </p:spPr>
        <p:txBody>
          <a:bodyPr/>
          <a:lstStyle>
            <a:lvl1pPr>
              <a:lnSpc>
                <a:spcPct val="91000"/>
              </a:lnSpc>
              <a:spcAft>
                <a:spcPts val="0"/>
              </a:spcAft>
              <a:defRPr sz="7200" b="0">
                <a:solidFill>
                  <a:schemeClr val="accent2"/>
                </a:solidFill>
                <a:latin typeface="Trust Hartford Serif XLight" pitchFamily="50" charset="0"/>
              </a:defRPr>
            </a:lvl1pPr>
            <a:lvl2pPr>
              <a:lnSpc>
                <a:spcPct val="96000"/>
              </a:lnSpc>
              <a:spcAft>
                <a:spcPts val="1500"/>
              </a:spcAft>
              <a:defRPr sz="1200" b="1" spc="-10" baseline="0">
                <a:latin typeface="+mn-lt"/>
              </a:defRPr>
            </a:lvl2pPr>
            <a:lvl3pPr marL="0" indent="0">
              <a:lnSpc>
                <a:spcPct val="104000"/>
              </a:lnSpc>
              <a:spcAft>
                <a:spcPts val="0"/>
              </a:spcAft>
              <a:buFontTx/>
              <a:buNone/>
              <a:defRPr sz="1200">
                <a:latin typeface="+mn-lt"/>
              </a:defRPr>
            </a:lvl3pPr>
          </a:lstStyle>
          <a:p>
            <a:pPr lvl="0"/>
            <a:r>
              <a:rPr lang="en-US" dirty="0"/>
              <a:t>#</a:t>
            </a:r>
          </a:p>
          <a:p>
            <a:pPr lvl="1"/>
            <a:r>
              <a:rPr lang="en-US" dirty="0"/>
              <a:t>Second level</a:t>
            </a:r>
          </a:p>
          <a:p>
            <a:pPr lvl="2"/>
            <a:r>
              <a:rPr lang="en-US" dirty="0"/>
              <a:t>Third level</a:t>
            </a:r>
          </a:p>
        </p:txBody>
      </p:sp>
      <p:sp>
        <p:nvSpPr>
          <p:cNvPr id="12" name="Content Placeholder 2">
            <a:extLst>
              <a:ext uri="{FF2B5EF4-FFF2-40B4-BE49-F238E27FC236}">
                <a16:creationId xmlns:a16="http://schemas.microsoft.com/office/drawing/2014/main" id="{B9A7E571-F1EF-A438-CBD5-5F429E8D4E65}"/>
              </a:ext>
            </a:extLst>
          </p:cNvPr>
          <p:cNvSpPr>
            <a:spLocks noGrp="1"/>
          </p:cNvSpPr>
          <p:nvPr>
            <p:ph sz="half" idx="15" hasCustomPrompt="1"/>
          </p:nvPr>
        </p:nvSpPr>
        <p:spPr>
          <a:xfrm>
            <a:off x="576072" y="3898720"/>
            <a:ext cx="2478024" cy="2561087"/>
          </a:xfrm>
        </p:spPr>
        <p:txBody>
          <a:bodyPr/>
          <a:lstStyle>
            <a:lvl1pPr>
              <a:lnSpc>
                <a:spcPct val="91000"/>
              </a:lnSpc>
              <a:spcAft>
                <a:spcPts val="0"/>
              </a:spcAft>
              <a:defRPr sz="7200" b="0">
                <a:solidFill>
                  <a:schemeClr val="accent2"/>
                </a:solidFill>
                <a:latin typeface="Trust Hartford Serif XLight" pitchFamily="50" charset="0"/>
              </a:defRPr>
            </a:lvl1pPr>
            <a:lvl2pPr>
              <a:lnSpc>
                <a:spcPct val="96000"/>
              </a:lnSpc>
              <a:spcAft>
                <a:spcPts val="1500"/>
              </a:spcAft>
              <a:defRPr sz="1200" b="1" spc="-10" baseline="0">
                <a:latin typeface="+mn-lt"/>
              </a:defRPr>
            </a:lvl2pPr>
            <a:lvl3pPr marL="0" indent="0">
              <a:lnSpc>
                <a:spcPct val="104000"/>
              </a:lnSpc>
              <a:spcAft>
                <a:spcPts val="0"/>
              </a:spcAft>
              <a:buFontTx/>
              <a:buNone/>
              <a:defRPr sz="1200">
                <a:latin typeface="+mn-lt"/>
              </a:defRPr>
            </a:lvl3pPr>
          </a:lstStyle>
          <a:p>
            <a:pPr lvl="0"/>
            <a:r>
              <a:rPr lang="en-US" dirty="0"/>
              <a:t>#</a:t>
            </a:r>
          </a:p>
          <a:p>
            <a:pPr lvl="1"/>
            <a:r>
              <a:rPr lang="en-US" dirty="0"/>
              <a:t>Second level</a:t>
            </a:r>
          </a:p>
          <a:p>
            <a:pPr lvl="2"/>
            <a:r>
              <a:rPr lang="en-US" dirty="0"/>
              <a:t>Third level</a:t>
            </a:r>
          </a:p>
        </p:txBody>
      </p:sp>
      <p:sp>
        <p:nvSpPr>
          <p:cNvPr id="13" name="Content Placeholder 2">
            <a:extLst>
              <a:ext uri="{FF2B5EF4-FFF2-40B4-BE49-F238E27FC236}">
                <a16:creationId xmlns:a16="http://schemas.microsoft.com/office/drawing/2014/main" id="{273071C4-EDBC-2865-ACE5-BA49BEB3C2ED}"/>
              </a:ext>
            </a:extLst>
          </p:cNvPr>
          <p:cNvSpPr>
            <a:spLocks noGrp="1"/>
          </p:cNvSpPr>
          <p:nvPr>
            <p:ph sz="half" idx="16" hasCustomPrompt="1"/>
          </p:nvPr>
        </p:nvSpPr>
        <p:spPr>
          <a:xfrm>
            <a:off x="3427293" y="3898720"/>
            <a:ext cx="2478024" cy="2561087"/>
          </a:xfrm>
        </p:spPr>
        <p:txBody>
          <a:bodyPr/>
          <a:lstStyle>
            <a:lvl1pPr>
              <a:lnSpc>
                <a:spcPct val="91000"/>
              </a:lnSpc>
              <a:spcAft>
                <a:spcPts val="0"/>
              </a:spcAft>
              <a:defRPr sz="7200" b="0">
                <a:solidFill>
                  <a:schemeClr val="accent2"/>
                </a:solidFill>
                <a:latin typeface="Trust Hartford Serif XLight" pitchFamily="50" charset="0"/>
              </a:defRPr>
            </a:lvl1pPr>
            <a:lvl2pPr>
              <a:lnSpc>
                <a:spcPct val="96000"/>
              </a:lnSpc>
              <a:spcAft>
                <a:spcPts val="1500"/>
              </a:spcAft>
              <a:defRPr sz="1200" b="1" spc="-10" baseline="0">
                <a:latin typeface="+mn-lt"/>
              </a:defRPr>
            </a:lvl2pPr>
            <a:lvl3pPr marL="0" indent="0">
              <a:lnSpc>
                <a:spcPct val="104000"/>
              </a:lnSpc>
              <a:spcAft>
                <a:spcPts val="0"/>
              </a:spcAft>
              <a:buFontTx/>
              <a:buNone/>
              <a:defRPr sz="1200">
                <a:latin typeface="+mn-lt"/>
              </a:defRPr>
            </a:lvl3pPr>
          </a:lstStyle>
          <a:p>
            <a:pPr lvl="0"/>
            <a:r>
              <a:rPr lang="en-US" dirty="0"/>
              <a:t>#</a:t>
            </a:r>
          </a:p>
          <a:p>
            <a:pPr lvl="1"/>
            <a:r>
              <a:rPr lang="en-US" dirty="0"/>
              <a:t>Second level</a:t>
            </a:r>
          </a:p>
          <a:p>
            <a:pPr lvl="2"/>
            <a:r>
              <a:rPr lang="en-US" dirty="0"/>
              <a:t>Third level</a:t>
            </a:r>
          </a:p>
        </p:txBody>
      </p:sp>
    </p:spTree>
    <p:extLst>
      <p:ext uri="{BB962C8B-B14F-4D97-AF65-F5344CB8AC3E}">
        <p14:creationId xmlns:p14="http://schemas.microsoft.com/office/powerpoint/2010/main" val="2740384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5638-9DCB-4A4B-A17A-9B653075388E}"/>
              </a:ext>
            </a:extLst>
          </p:cNvPr>
          <p:cNvSpPr>
            <a:spLocks noGrp="1"/>
          </p:cNvSpPr>
          <p:nvPr>
            <p:ph type="title"/>
          </p:nvPr>
        </p:nvSpPr>
        <p:spPr>
          <a:xfrm>
            <a:off x="574365" y="360232"/>
            <a:ext cx="2478024" cy="3813048"/>
          </a:xfrm>
        </p:spPr>
        <p:txBody>
          <a:bodyPr/>
          <a:lstStyle/>
          <a:p>
            <a:r>
              <a:rPr lang="en-US"/>
              <a:t>Click to edit Master title style</a:t>
            </a:r>
            <a:endParaRPr lang="en-CA" dirty="0"/>
          </a:p>
        </p:txBody>
      </p:sp>
      <p:sp>
        <p:nvSpPr>
          <p:cNvPr id="3" name="Chart Placeholder 2">
            <a:extLst>
              <a:ext uri="{FF2B5EF4-FFF2-40B4-BE49-F238E27FC236}">
                <a16:creationId xmlns:a16="http://schemas.microsoft.com/office/drawing/2014/main" id="{D4523EDA-C4FA-4F10-8196-8DE4BF36E8D0}"/>
              </a:ext>
            </a:extLst>
          </p:cNvPr>
          <p:cNvSpPr>
            <a:spLocks noGrp="1"/>
          </p:cNvSpPr>
          <p:nvPr>
            <p:ph type="chart" idx="1"/>
          </p:nvPr>
        </p:nvSpPr>
        <p:spPr>
          <a:xfrm>
            <a:off x="3054096" y="201168"/>
            <a:ext cx="6885432" cy="6025896"/>
          </a:xfrm>
        </p:spPr>
        <p:txBody>
          <a:bodyPr/>
          <a:lstStyle/>
          <a:p>
            <a:r>
              <a:rPr lang="en-US"/>
              <a:t>Click icon to add chart</a:t>
            </a:r>
            <a:endParaRPr lang="en-CA" dirty="0"/>
          </a:p>
        </p:txBody>
      </p:sp>
      <p:sp>
        <p:nvSpPr>
          <p:cNvPr id="6" name="Slide Number Placeholder 3">
            <a:extLst>
              <a:ext uri="{FF2B5EF4-FFF2-40B4-BE49-F238E27FC236}">
                <a16:creationId xmlns:a16="http://schemas.microsoft.com/office/drawing/2014/main" id="{1CF895C5-5776-4C7F-AE1B-8503F6652A56}"/>
              </a:ext>
            </a:extLst>
          </p:cNvPr>
          <p:cNvSpPr>
            <a:spLocks noGrp="1"/>
          </p:cNvSpPr>
          <p:nvPr>
            <p:ph type="sldNum" sz="quarter" idx="12"/>
          </p:nvPr>
        </p:nvSpPr>
        <p:spPr/>
        <p:txBody>
          <a:bodyPr/>
          <a:lstStyle/>
          <a:p>
            <a:fld id="{0B1B59A6-B74A-41AA-9EF6-238F4BE8BA53}" type="slidenum">
              <a:rPr lang="en-CA" smtClean="0"/>
              <a:t>‹#›</a:t>
            </a:fld>
            <a:endParaRPr lang="en-CA"/>
          </a:p>
        </p:txBody>
      </p:sp>
    </p:spTree>
    <p:extLst>
      <p:ext uri="{BB962C8B-B14F-4D97-AF65-F5344CB8AC3E}">
        <p14:creationId xmlns:p14="http://schemas.microsoft.com/office/powerpoint/2010/main" val="147267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6D83-BB70-49AB-BC44-801646DE8B6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201C58F-8883-4B64-915B-599721E644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3">
            <a:extLst>
              <a:ext uri="{FF2B5EF4-FFF2-40B4-BE49-F238E27FC236}">
                <a16:creationId xmlns:a16="http://schemas.microsoft.com/office/drawing/2014/main" id="{1E14BD53-CB03-4E8A-BD70-E6FB80F54A7E}"/>
              </a:ext>
            </a:extLst>
          </p:cNvPr>
          <p:cNvSpPr>
            <a:spLocks noGrp="1"/>
          </p:cNvSpPr>
          <p:nvPr>
            <p:ph type="sldNum" sz="quarter" idx="12"/>
          </p:nvPr>
        </p:nvSpPr>
        <p:spPr/>
        <p:txBody>
          <a:bodyPr/>
          <a:lstStyle/>
          <a:p>
            <a:fld id="{0B1B59A6-B74A-41AA-9EF6-238F4BE8BA53}" type="slidenum">
              <a:rPr lang="en-CA" smtClean="0"/>
              <a:t>‹#›</a:t>
            </a:fld>
            <a:endParaRPr lang="en-CA"/>
          </a:p>
        </p:txBody>
      </p:sp>
    </p:spTree>
    <p:extLst>
      <p:ext uri="{BB962C8B-B14F-4D97-AF65-F5344CB8AC3E}">
        <p14:creationId xmlns:p14="http://schemas.microsoft.com/office/powerpoint/2010/main" val="2563800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reserve="1">
  <p:cSld name="Title and Chart Alternativ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5638-9DCB-4A4B-A17A-9B653075388E}"/>
              </a:ext>
            </a:extLst>
          </p:cNvPr>
          <p:cNvSpPr>
            <a:spLocks noGrp="1"/>
          </p:cNvSpPr>
          <p:nvPr>
            <p:ph type="title"/>
          </p:nvPr>
        </p:nvSpPr>
        <p:spPr>
          <a:xfrm>
            <a:off x="574365" y="360232"/>
            <a:ext cx="2478024" cy="1408176"/>
          </a:xfrm>
        </p:spPr>
        <p:txBody>
          <a:bodyPr/>
          <a:lstStyle/>
          <a:p>
            <a:r>
              <a:rPr lang="en-US"/>
              <a:t>Click to edit Master title style</a:t>
            </a:r>
            <a:endParaRPr lang="en-CA" dirty="0"/>
          </a:p>
        </p:txBody>
      </p:sp>
      <p:sp>
        <p:nvSpPr>
          <p:cNvPr id="3" name="Chart Placeholder 2">
            <a:extLst>
              <a:ext uri="{FF2B5EF4-FFF2-40B4-BE49-F238E27FC236}">
                <a16:creationId xmlns:a16="http://schemas.microsoft.com/office/drawing/2014/main" id="{D4523EDA-C4FA-4F10-8196-8DE4BF36E8D0}"/>
              </a:ext>
            </a:extLst>
          </p:cNvPr>
          <p:cNvSpPr>
            <a:spLocks noGrp="1"/>
          </p:cNvSpPr>
          <p:nvPr>
            <p:ph type="chart" idx="1"/>
          </p:nvPr>
        </p:nvSpPr>
        <p:spPr>
          <a:xfrm>
            <a:off x="438912" y="1911096"/>
            <a:ext cx="11320272" cy="4320443"/>
          </a:xfrm>
        </p:spPr>
        <p:txBody>
          <a:bodyPr/>
          <a:lstStyle/>
          <a:p>
            <a:r>
              <a:rPr lang="en-US"/>
              <a:t>Click icon to add chart</a:t>
            </a:r>
            <a:endParaRPr lang="en-CA" dirty="0"/>
          </a:p>
        </p:txBody>
      </p:sp>
      <p:sp>
        <p:nvSpPr>
          <p:cNvPr id="6" name="Slide Number Placeholder 3">
            <a:extLst>
              <a:ext uri="{FF2B5EF4-FFF2-40B4-BE49-F238E27FC236}">
                <a16:creationId xmlns:a16="http://schemas.microsoft.com/office/drawing/2014/main" id="{1CF895C5-5776-4C7F-AE1B-8503F6652A56}"/>
              </a:ext>
            </a:extLst>
          </p:cNvPr>
          <p:cNvSpPr>
            <a:spLocks noGrp="1"/>
          </p:cNvSpPr>
          <p:nvPr>
            <p:ph type="sldNum" sz="quarter" idx="12"/>
          </p:nvPr>
        </p:nvSpPr>
        <p:spPr/>
        <p:txBody>
          <a:bodyPr/>
          <a:lstStyle/>
          <a:p>
            <a:fld id="{0B1B59A6-B74A-41AA-9EF6-238F4BE8BA53}" type="slidenum">
              <a:rPr lang="en-CA" smtClean="0"/>
              <a:t>‹#›</a:t>
            </a:fld>
            <a:endParaRPr lang="en-CA"/>
          </a:p>
        </p:txBody>
      </p:sp>
    </p:spTree>
    <p:extLst>
      <p:ext uri="{BB962C8B-B14F-4D97-AF65-F5344CB8AC3E}">
        <p14:creationId xmlns:p14="http://schemas.microsoft.com/office/powerpoint/2010/main" val="442692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5638-9DCB-4A4B-A17A-9B653075388E}"/>
              </a:ext>
            </a:extLst>
          </p:cNvPr>
          <p:cNvSpPr>
            <a:spLocks noGrp="1"/>
          </p:cNvSpPr>
          <p:nvPr>
            <p:ph type="title"/>
          </p:nvPr>
        </p:nvSpPr>
        <p:spPr>
          <a:xfrm>
            <a:off x="574365" y="360232"/>
            <a:ext cx="2478024" cy="1408176"/>
          </a:xfrm>
        </p:spPr>
        <p:txBody>
          <a:bodyPr/>
          <a:lstStyle/>
          <a:p>
            <a:r>
              <a:rPr lang="en-US"/>
              <a:t>Click to edit Master title style</a:t>
            </a:r>
            <a:endParaRPr lang="en-CA" dirty="0"/>
          </a:p>
        </p:txBody>
      </p:sp>
      <p:sp>
        <p:nvSpPr>
          <p:cNvPr id="3" name="Chart Placeholder 2">
            <a:extLst>
              <a:ext uri="{FF2B5EF4-FFF2-40B4-BE49-F238E27FC236}">
                <a16:creationId xmlns:a16="http://schemas.microsoft.com/office/drawing/2014/main" id="{D4523EDA-C4FA-4F10-8196-8DE4BF36E8D0}"/>
              </a:ext>
            </a:extLst>
          </p:cNvPr>
          <p:cNvSpPr>
            <a:spLocks noGrp="1"/>
          </p:cNvSpPr>
          <p:nvPr>
            <p:ph type="chart" idx="1"/>
          </p:nvPr>
        </p:nvSpPr>
        <p:spPr>
          <a:xfrm>
            <a:off x="438912" y="1911096"/>
            <a:ext cx="5596128" cy="4320443"/>
          </a:xfrm>
        </p:spPr>
        <p:txBody>
          <a:bodyPr/>
          <a:lstStyle/>
          <a:p>
            <a:r>
              <a:rPr lang="en-US"/>
              <a:t>Click icon to add chart</a:t>
            </a:r>
            <a:endParaRPr lang="en-CA" dirty="0"/>
          </a:p>
        </p:txBody>
      </p:sp>
      <p:sp>
        <p:nvSpPr>
          <p:cNvPr id="8" name="Chart Placeholder 3">
            <a:extLst>
              <a:ext uri="{FF2B5EF4-FFF2-40B4-BE49-F238E27FC236}">
                <a16:creationId xmlns:a16="http://schemas.microsoft.com/office/drawing/2014/main" id="{0EE9AC9D-70EA-AA85-CBE6-23C5257EB501}"/>
              </a:ext>
            </a:extLst>
          </p:cNvPr>
          <p:cNvSpPr>
            <a:spLocks noGrp="1"/>
          </p:cNvSpPr>
          <p:nvPr>
            <p:ph type="chart" idx="13"/>
          </p:nvPr>
        </p:nvSpPr>
        <p:spPr>
          <a:xfrm>
            <a:off x="6153810" y="1912328"/>
            <a:ext cx="5596128" cy="4320443"/>
          </a:xfrm>
        </p:spPr>
        <p:txBody>
          <a:bodyPr/>
          <a:lstStyle/>
          <a:p>
            <a:r>
              <a:rPr lang="en-US"/>
              <a:t>Click icon to add chart</a:t>
            </a:r>
            <a:endParaRPr lang="en-CA" dirty="0"/>
          </a:p>
        </p:txBody>
      </p:sp>
      <p:sp>
        <p:nvSpPr>
          <p:cNvPr id="6" name="Slide Number Placeholder 4">
            <a:extLst>
              <a:ext uri="{FF2B5EF4-FFF2-40B4-BE49-F238E27FC236}">
                <a16:creationId xmlns:a16="http://schemas.microsoft.com/office/drawing/2014/main" id="{1CF895C5-5776-4C7F-AE1B-8503F6652A56}"/>
              </a:ext>
            </a:extLst>
          </p:cNvPr>
          <p:cNvSpPr>
            <a:spLocks noGrp="1"/>
          </p:cNvSpPr>
          <p:nvPr>
            <p:ph type="sldNum" sz="quarter" idx="12"/>
          </p:nvPr>
        </p:nvSpPr>
        <p:spPr/>
        <p:txBody>
          <a:bodyPr/>
          <a:lstStyle/>
          <a:p>
            <a:fld id="{0B1B59A6-B74A-41AA-9EF6-238F4BE8BA53}" type="slidenum">
              <a:rPr lang="en-CA" smtClean="0"/>
              <a:t>‹#›</a:t>
            </a:fld>
            <a:endParaRPr lang="en-CA"/>
          </a:p>
        </p:txBody>
      </p:sp>
    </p:spTree>
    <p:extLst>
      <p:ext uri="{BB962C8B-B14F-4D97-AF65-F5344CB8AC3E}">
        <p14:creationId xmlns:p14="http://schemas.microsoft.com/office/powerpoint/2010/main" val="2837474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3A6E-7CF8-4BC2-A0EB-FA90FCA21BE5}"/>
              </a:ext>
            </a:extLst>
          </p:cNvPr>
          <p:cNvSpPr>
            <a:spLocks noGrp="1"/>
          </p:cNvSpPr>
          <p:nvPr>
            <p:ph type="title"/>
          </p:nvPr>
        </p:nvSpPr>
        <p:spPr>
          <a:xfrm>
            <a:off x="574365" y="360232"/>
            <a:ext cx="2478024" cy="1956816"/>
          </a:xfrm>
        </p:spPr>
        <p:txBody>
          <a:bodyPr/>
          <a:lstStyle/>
          <a:p>
            <a:r>
              <a:rPr lang="en-US"/>
              <a:t>Click to edit Master title style</a:t>
            </a:r>
            <a:endParaRPr lang="en-CA" dirty="0"/>
          </a:p>
        </p:txBody>
      </p:sp>
      <p:sp>
        <p:nvSpPr>
          <p:cNvPr id="3" name="Table Placeholder 2">
            <a:extLst>
              <a:ext uri="{FF2B5EF4-FFF2-40B4-BE49-F238E27FC236}">
                <a16:creationId xmlns:a16="http://schemas.microsoft.com/office/drawing/2014/main" id="{08E4A003-1EAA-47A9-9AAC-94B864F536D1}"/>
              </a:ext>
            </a:extLst>
          </p:cNvPr>
          <p:cNvSpPr>
            <a:spLocks noGrp="1"/>
          </p:cNvSpPr>
          <p:nvPr>
            <p:ph type="tbl" idx="1"/>
          </p:nvPr>
        </p:nvSpPr>
        <p:spPr>
          <a:xfrm>
            <a:off x="576072" y="2567083"/>
            <a:ext cx="11044428" cy="3529584"/>
          </a:xfrm>
        </p:spPr>
        <p:txBody>
          <a:bodyPr/>
          <a:lstStyle/>
          <a:p>
            <a:r>
              <a:rPr lang="en-US"/>
              <a:t>Click icon to add table</a:t>
            </a:r>
            <a:endParaRPr lang="en-CA" dirty="0"/>
          </a:p>
        </p:txBody>
      </p:sp>
      <p:sp>
        <p:nvSpPr>
          <p:cNvPr id="6" name="Slide Number Placeholder 3">
            <a:extLst>
              <a:ext uri="{FF2B5EF4-FFF2-40B4-BE49-F238E27FC236}">
                <a16:creationId xmlns:a16="http://schemas.microsoft.com/office/drawing/2014/main" id="{32DD8E0E-D906-4051-A76A-02442FC1BE0A}"/>
              </a:ext>
            </a:extLst>
          </p:cNvPr>
          <p:cNvSpPr>
            <a:spLocks noGrp="1"/>
          </p:cNvSpPr>
          <p:nvPr>
            <p:ph type="sldNum" sz="quarter" idx="12"/>
          </p:nvPr>
        </p:nvSpPr>
        <p:spPr/>
        <p:txBody>
          <a:bodyPr/>
          <a:lstStyle/>
          <a:p>
            <a:fld id="{0B1B59A6-B74A-41AA-9EF6-238F4BE8BA53}" type="slidenum">
              <a:rPr lang="en-CA" smtClean="0"/>
              <a:t>‹#›</a:t>
            </a:fld>
            <a:endParaRPr lang="en-CA"/>
          </a:p>
        </p:txBody>
      </p:sp>
    </p:spTree>
    <p:extLst>
      <p:ext uri="{BB962C8B-B14F-4D97-AF65-F5344CB8AC3E}">
        <p14:creationId xmlns:p14="http://schemas.microsoft.com/office/powerpoint/2010/main" val="2473735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4764-B876-42DD-B472-BDC2CC61EBD1}"/>
              </a:ext>
            </a:extLst>
          </p:cNvPr>
          <p:cNvSpPr>
            <a:spLocks noGrp="1"/>
          </p:cNvSpPr>
          <p:nvPr>
            <p:ph type="title"/>
          </p:nvPr>
        </p:nvSpPr>
        <p:spPr>
          <a:xfrm>
            <a:off x="574364" y="360233"/>
            <a:ext cx="5331135" cy="875635"/>
          </a:xfrm>
        </p:spPr>
        <p:txBody>
          <a:bodyPr/>
          <a:lstStyle/>
          <a:p>
            <a:r>
              <a:rPr lang="en-US"/>
              <a:t>Click to edit Master title style</a:t>
            </a:r>
            <a:endParaRPr lang="en-CA" dirty="0"/>
          </a:p>
        </p:txBody>
      </p:sp>
      <p:sp>
        <p:nvSpPr>
          <p:cNvPr id="5" name="Slide Number Placeholder 2">
            <a:extLst>
              <a:ext uri="{FF2B5EF4-FFF2-40B4-BE49-F238E27FC236}">
                <a16:creationId xmlns:a16="http://schemas.microsoft.com/office/drawing/2014/main" id="{49D22D01-6D3C-4EFB-B1F4-AED8B951CB86}"/>
              </a:ext>
            </a:extLst>
          </p:cNvPr>
          <p:cNvSpPr>
            <a:spLocks noGrp="1"/>
          </p:cNvSpPr>
          <p:nvPr>
            <p:ph type="sldNum" sz="quarter" idx="12"/>
          </p:nvPr>
        </p:nvSpPr>
        <p:spPr/>
        <p:txBody>
          <a:bodyPr/>
          <a:lstStyle/>
          <a:p>
            <a:fld id="{0B1B59A6-B74A-41AA-9EF6-238F4BE8BA53}" type="slidenum">
              <a:rPr lang="en-CA" smtClean="0"/>
              <a:t>‹#›</a:t>
            </a:fld>
            <a:endParaRPr lang="en-CA"/>
          </a:p>
        </p:txBody>
      </p:sp>
    </p:spTree>
    <p:extLst>
      <p:ext uri="{BB962C8B-B14F-4D97-AF65-F5344CB8AC3E}">
        <p14:creationId xmlns:p14="http://schemas.microsoft.com/office/powerpoint/2010/main" val="2740809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861FFE4-4E43-4713-813A-0DAF9AE24455}"/>
              </a:ext>
            </a:extLst>
          </p:cNvPr>
          <p:cNvSpPr>
            <a:spLocks noGrp="1"/>
          </p:cNvSpPr>
          <p:nvPr>
            <p:ph type="sldNum" sz="quarter" idx="12"/>
          </p:nvPr>
        </p:nvSpPr>
        <p:spPr/>
        <p:txBody>
          <a:bodyPr/>
          <a:lstStyle/>
          <a:p>
            <a:fld id="{0B1B59A6-B74A-41AA-9EF6-238F4BE8BA53}" type="slidenum">
              <a:rPr lang="en-CA" smtClean="0"/>
              <a:t>‹#›</a:t>
            </a:fld>
            <a:endParaRPr lang="en-CA"/>
          </a:p>
        </p:txBody>
      </p:sp>
    </p:spTree>
    <p:extLst>
      <p:ext uri="{BB962C8B-B14F-4D97-AF65-F5344CB8AC3E}">
        <p14:creationId xmlns:p14="http://schemas.microsoft.com/office/powerpoint/2010/main" val="1702300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_1" userDrawn="1">
  <p:cSld name="_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023A24F-856C-4B7A-B07F-C42D0F77E964}"/>
              </a:ext>
            </a:extLst>
          </p:cNvPr>
          <p:cNvCxnSpPr/>
          <p:nvPr/>
        </p:nvCxnSpPr>
        <p:spPr bwMode="gray">
          <a:xfrm>
            <a:off x="0" y="5848350"/>
            <a:ext cx="12192000"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5D5EDE6-FC4F-724F-B18B-6B0037AD9528}"/>
              </a:ext>
            </a:extLst>
          </p:cNvPr>
          <p:cNvSpPr/>
          <p:nvPr/>
        </p:nvSpPr>
        <p:spPr>
          <a:xfrm>
            <a:off x="0" y="5718288"/>
            <a:ext cx="12192000" cy="1100112"/>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latin typeface="Avenir Next LT Pro" panose="020B0504020202020204" pitchFamily="34" charset="0"/>
            </a:endParaRPr>
          </a:p>
        </p:txBody>
      </p:sp>
      <p:sp>
        <p:nvSpPr>
          <p:cNvPr id="12" name="PICTURE PLACEHOLDER">
            <a:extLst>
              <a:ext uri="{FF2B5EF4-FFF2-40B4-BE49-F238E27FC236}">
                <a16:creationId xmlns:a16="http://schemas.microsoft.com/office/drawing/2014/main" id="{60F7A5E3-A102-D74F-AB3F-4045CD3A4641}"/>
              </a:ext>
            </a:extLst>
          </p:cNvPr>
          <p:cNvSpPr>
            <a:spLocks noGrp="1"/>
          </p:cNvSpPr>
          <p:nvPr>
            <p:ph type="pic" sz="quarter" idx="13" hasCustomPrompt="1"/>
          </p:nvPr>
        </p:nvSpPr>
        <p:spPr>
          <a:xfrm>
            <a:off x="0" y="0"/>
            <a:ext cx="12192000" cy="6853280"/>
          </a:xfrm>
          <a:prstGeom prst="rect">
            <a:avLst/>
          </a:prstGeom>
          <a:noFill/>
        </p:spPr>
        <p:txBody>
          <a:bodyPr lIns="3383280" rIns="548640" anchor="ctr" anchorCtr="0"/>
          <a:lstStyle>
            <a:lvl1pPr marL="0" indent="0" algn="r">
              <a:buNone/>
              <a:defRPr sz="3200">
                <a:solidFill>
                  <a:schemeClr val="tx1"/>
                </a:solidFill>
              </a:defRPr>
            </a:lvl1pPr>
          </a:lstStyle>
          <a:p>
            <a:r>
              <a:rPr lang="en-US"/>
              <a:t> click to add photo (FULL BLEED)</a:t>
            </a:r>
          </a:p>
        </p:txBody>
      </p:sp>
      <p:sp>
        <p:nvSpPr>
          <p:cNvPr id="14" name="Content Placeholder 9">
            <a:extLst>
              <a:ext uri="{FF2B5EF4-FFF2-40B4-BE49-F238E27FC236}">
                <a16:creationId xmlns:a16="http://schemas.microsoft.com/office/drawing/2014/main" id="{D6FCAF13-890A-A242-980A-E7B0E8429FA3}"/>
              </a:ext>
            </a:extLst>
          </p:cNvPr>
          <p:cNvSpPr>
            <a:spLocks noGrp="1"/>
          </p:cNvSpPr>
          <p:nvPr>
            <p:ph sz="quarter" idx="16" hasCustomPrompt="1"/>
          </p:nvPr>
        </p:nvSpPr>
        <p:spPr>
          <a:xfrm>
            <a:off x="855721" y="1388713"/>
            <a:ext cx="3686939" cy="4168693"/>
          </a:xfrm>
          <a:prstGeom prst="rect">
            <a:avLst/>
          </a:prstGeom>
          <a:solidFill>
            <a:srgbClr val="FFFFFF">
              <a:alpha val="74510"/>
            </a:srgbClr>
          </a:solidFill>
        </p:spPr>
        <p:txBody>
          <a:bodyPr/>
          <a:lstStyle>
            <a:lvl1pPr marL="0" indent="0">
              <a:buNone/>
              <a:defRPr/>
            </a:lvl1pPr>
          </a:lstStyle>
          <a:p>
            <a:pPr lvl="0"/>
            <a:r>
              <a:rPr lang="en-US"/>
              <a:t> </a:t>
            </a:r>
          </a:p>
        </p:txBody>
      </p:sp>
      <p:sp>
        <p:nvSpPr>
          <p:cNvPr id="19" name="TITLE BAR">
            <a:extLst>
              <a:ext uri="{FF2B5EF4-FFF2-40B4-BE49-F238E27FC236}">
                <a16:creationId xmlns:a16="http://schemas.microsoft.com/office/drawing/2014/main" id="{086B352B-B271-CB48-B0EA-F9B7FF3809A9}"/>
              </a:ext>
            </a:extLst>
          </p:cNvPr>
          <p:cNvSpPr>
            <a:spLocks noGrp="1"/>
          </p:cNvSpPr>
          <p:nvPr>
            <p:ph type="body" sz="quarter" idx="19" hasCustomPrompt="1"/>
          </p:nvPr>
        </p:nvSpPr>
        <p:spPr>
          <a:xfrm>
            <a:off x="1165289" y="1848534"/>
            <a:ext cx="2899618" cy="1278383"/>
          </a:xfrm>
          <a:prstGeom prst="rect">
            <a:avLst/>
          </a:prstGeom>
        </p:spPr>
        <p:txBody>
          <a:bodyPr anchor="b" anchorCtr="0"/>
          <a:lstStyle>
            <a:lvl1pPr marL="0" indent="0">
              <a:lnSpc>
                <a:spcPct val="100000"/>
              </a:lnSpc>
              <a:buNone/>
              <a:defRPr sz="2800" b="0" i="0">
                <a:solidFill>
                  <a:schemeClr val="accent1"/>
                </a:solidFill>
                <a:latin typeface="Century Gothic" panose="020B0502020202020204" pitchFamily="34" charset="0"/>
                <a:cs typeface="Arial" panose="020B0604020202020204" pitchFamily="34" charset="0"/>
              </a:defRPr>
            </a:lvl1pPr>
          </a:lstStyle>
          <a:p>
            <a:pPr lvl="0"/>
            <a:r>
              <a:rPr lang="en-US"/>
              <a:t>Headline Here</a:t>
            </a:r>
          </a:p>
        </p:txBody>
      </p:sp>
      <p:sp>
        <p:nvSpPr>
          <p:cNvPr id="4" name="Text Placeholder 3">
            <a:extLst>
              <a:ext uri="{FF2B5EF4-FFF2-40B4-BE49-F238E27FC236}">
                <a16:creationId xmlns:a16="http://schemas.microsoft.com/office/drawing/2014/main" id="{9E3B8830-16FF-EF4F-8C1D-68388937E3F7}"/>
              </a:ext>
            </a:extLst>
          </p:cNvPr>
          <p:cNvSpPr>
            <a:spLocks noGrp="1"/>
          </p:cNvSpPr>
          <p:nvPr>
            <p:ph type="body" sz="quarter" idx="20"/>
          </p:nvPr>
        </p:nvSpPr>
        <p:spPr>
          <a:xfrm>
            <a:off x="1165288" y="3247786"/>
            <a:ext cx="2899619" cy="20518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12">
            <a:extLst>
              <a:ext uri="{FF2B5EF4-FFF2-40B4-BE49-F238E27FC236}">
                <a16:creationId xmlns:a16="http://schemas.microsoft.com/office/drawing/2014/main" id="{B6E8991A-DBE0-88BE-0629-43CB6191B8A6}"/>
              </a:ext>
            </a:extLst>
          </p:cNvPr>
          <p:cNvSpPr>
            <a:spLocks noGrp="1"/>
          </p:cNvSpPr>
          <p:nvPr>
            <p:ph type="pic" sz="quarter" idx="18" hasCustomPrompt="1"/>
          </p:nvPr>
        </p:nvSpPr>
        <p:spPr>
          <a:xfrm>
            <a:off x="11083626" y="5795539"/>
            <a:ext cx="862252" cy="884361"/>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2851374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_30" userDrawn="1">
  <p:cSld name="_3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8C5362-1548-4C72-A38C-0E566A496F41}"/>
              </a:ext>
            </a:extLst>
          </p:cNvPr>
          <p:cNvSpPr/>
          <p:nvPr/>
        </p:nvSpPr>
        <p:spPr bwMode="gray">
          <a:xfrm>
            <a:off x="0" y="0"/>
            <a:ext cx="12192000"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venir Next LT Pro" panose="020B0504020202020204" pitchFamily="34" charset="0"/>
            </a:endParaRPr>
          </a:p>
        </p:txBody>
      </p:sp>
      <p:sp>
        <p:nvSpPr>
          <p:cNvPr id="5" name="Text Placeholder 4">
            <a:extLst>
              <a:ext uri="{FF2B5EF4-FFF2-40B4-BE49-F238E27FC236}">
                <a16:creationId xmlns:a16="http://schemas.microsoft.com/office/drawing/2014/main" id="{DB546846-0939-4343-80D7-A70455B28B9A}"/>
              </a:ext>
            </a:extLst>
          </p:cNvPr>
          <p:cNvSpPr>
            <a:spLocks noGrp="1"/>
          </p:cNvSpPr>
          <p:nvPr>
            <p:ph type="body" sz="quarter" idx="14"/>
          </p:nvPr>
        </p:nvSpPr>
        <p:spPr bwMode="gray">
          <a:xfrm>
            <a:off x="609600" y="5943600"/>
            <a:ext cx="10119360"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a:t>Edit Master text styles</a:t>
            </a:r>
          </a:p>
        </p:txBody>
      </p:sp>
      <p:cxnSp>
        <p:nvCxnSpPr>
          <p:cNvPr id="7" name="Straight Connector 6">
            <a:extLst>
              <a:ext uri="{FF2B5EF4-FFF2-40B4-BE49-F238E27FC236}">
                <a16:creationId xmlns:a16="http://schemas.microsoft.com/office/drawing/2014/main" id="{C7F3E575-4904-4330-A4C4-5A6000977599}"/>
              </a:ext>
            </a:extLst>
          </p:cNvPr>
          <p:cNvCxnSpPr/>
          <p:nvPr/>
        </p:nvCxnSpPr>
        <p:spPr bwMode="gray">
          <a:xfrm>
            <a:off x="0" y="5848350"/>
            <a:ext cx="12192000"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4101A566-CB7C-5DFB-B4DE-297DB65AC785}"/>
              </a:ext>
            </a:extLst>
          </p:cNvPr>
          <p:cNvSpPr>
            <a:spLocks noGrp="1"/>
          </p:cNvSpPr>
          <p:nvPr>
            <p:ph type="sldNum" sz="quarter" idx="4"/>
          </p:nvPr>
        </p:nvSpPr>
        <p:spPr bwMode="gray">
          <a:xfrm>
            <a:off x="11600156" y="1192327"/>
            <a:ext cx="368886" cy="184666"/>
          </a:xfrm>
          <a:prstGeom prst="rect">
            <a:avLst/>
          </a:prstGeom>
        </p:spPr>
        <p:txBody>
          <a:bodyPr/>
          <a:lstStyle>
            <a:lvl1pPr algn="r">
              <a:defRPr lang="en-US" sz="900" b="0" i="0" smtClean="0">
                <a:solidFill>
                  <a:schemeClr val="tx1"/>
                </a:solidFill>
                <a:latin typeface="Avenir Next LT Pro" panose="020B0504020202020204" pitchFamily="34" charset="0"/>
                <a:cs typeface="Arial" panose="020B0604020202020204" pitchFamily="34" charset="0"/>
              </a:defRPr>
            </a:lvl1pPr>
          </a:lstStyle>
          <a:p>
            <a:fld id="{B6111AC5-A6EA-4123-B1C6-358C02E6D565}" type="slidenum">
              <a:rPr lang="en-US" smtClean="0"/>
              <a:pPr/>
              <a:t>‹#›</a:t>
            </a:fld>
            <a:endParaRPr lang="en-US"/>
          </a:p>
        </p:txBody>
      </p:sp>
      <p:sp>
        <p:nvSpPr>
          <p:cNvPr id="3" name="TextBox 2">
            <a:extLst>
              <a:ext uri="{FF2B5EF4-FFF2-40B4-BE49-F238E27FC236}">
                <a16:creationId xmlns:a16="http://schemas.microsoft.com/office/drawing/2014/main" id="{005B50CB-1B21-BBF5-83D9-2F2742AD3DE3}"/>
              </a:ext>
            </a:extLst>
          </p:cNvPr>
          <p:cNvSpPr txBox="1"/>
          <p:nvPr userDrawn="1"/>
        </p:nvSpPr>
        <p:spPr>
          <a:xfrm rot="5400000">
            <a:off x="9344545" y="3737513"/>
            <a:ext cx="4967260" cy="246221"/>
          </a:xfrm>
          <a:prstGeom prst="rect">
            <a:avLst/>
          </a:prstGeom>
          <a:noFill/>
        </p:spPr>
        <p:txBody>
          <a:bodyPr wrap="square" rtlCol="0">
            <a:spAutoFit/>
          </a:bodyPr>
          <a:lstStyle/>
          <a:p>
            <a:r>
              <a:rPr lang="en-US" sz="1000" spc="100">
                <a:solidFill>
                  <a:srgbClr val="484848"/>
                </a:solidFill>
                <a:latin typeface="Avenir Next LT Pro" panose="020B0504020202020204" pitchFamily="34" charset="0"/>
                <a:cs typeface="Arial" panose="020B0604020202020204" pitchFamily="34" charset="0"/>
              </a:rPr>
              <a:t>|   </a:t>
            </a:r>
            <a:r>
              <a:rPr lang="en-US" sz="1000" b="1" spc="100">
                <a:solidFill>
                  <a:srgbClr val="484848"/>
                </a:solidFill>
                <a:latin typeface="Avenir Next LT Pro" panose="020B0504020202020204" pitchFamily="34" charset="0"/>
                <a:cs typeface="Arial" panose="020B0604020202020204" pitchFamily="34" charset="0"/>
              </a:rPr>
              <a:t>COVERAGE THAT COUNTS: </a:t>
            </a:r>
            <a:r>
              <a:rPr lang="en-US" sz="1000" spc="100">
                <a:solidFill>
                  <a:srgbClr val="484848"/>
                </a:solidFill>
                <a:latin typeface="Avenir Next LT Pro" panose="020B0504020202020204" pitchFamily="34" charset="0"/>
                <a:cs typeface="Arial" panose="020B0604020202020204" pitchFamily="34" charset="0"/>
              </a:rPr>
              <a:t>AFFORDABLE PROTECTION</a:t>
            </a:r>
          </a:p>
        </p:txBody>
      </p:sp>
    </p:spTree>
    <p:extLst>
      <p:ext uri="{BB962C8B-B14F-4D97-AF65-F5344CB8AC3E}">
        <p14:creationId xmlns:p14="http://schemas.microsoft.com/office/powerpoint/2010/main" val="3312847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_7" userDrawn="1">
  <p:cSld name="_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34763D-2C6B-8946-967B-9A0134E01EAA}"/>
              </a:ext>
            </a:extLst>
          </p:cNvPr>
          <p:cNvSpPr/>
          <p:nvPr/>
        </p:nvSpPr>
        <p:spPr>
          <a:xfrm>
            <a:off x="121921" y="6408484"/>
            <a:ext cx="10958456"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latin typeface="Avenir Next LT Pro" panose="020B0504020202020204" pitchFamily="34" charset="0"/>
            </a:endParaRPr>
          </a:p>
        </p:txBody>
      </p:sp>
      <p:sp>
        <p:nvSpPr>
          <p:cNvPr id="5" name="Text Placeholder 2">
            <a:extLst>
              <a:ext uri="{FF2B5EF4-FFF2-40B4-BE49-F238E27FC236}">
                <a16:creationId xmlns:a16="http://schemas.microsoft.com/office/drawing/2014/main" id="{41491EB8-6F21-C041-9F00-9CDF42AB2830}"/>
              </a:ext>
            </a:extLst>
          </p:cNvPr>
          <p:cNvSpPr>
            <a:spLocks noGrp="1"/>
          </p:cNvSpPr>
          <p:nvPr>
            <p:ph type="body" sz="quarter" idx="11"/>
          </p:nvPr>
        </p:nvSpPr>
        <p:spPr>
          <a:xfrm>
            <a:off x="609600" y="5943600"/>
            <a:ext cx="10119360" cy="731520"/>
          </a:xfrm>
        </p:spPr>
        <p:txBody>
          <a:bodyPr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sz="800"/>
            </a:lvl2pPr>
            <a:lvl3pPr marL="914717" indent="0">
              <a:buNone/>
              <a:defRPr sz="800"/>
            </a:lvl3pPr>
            <a:lvl4pPr marL="1280477" indent="0">
              <a:buNone/>
              <a:defRPr sz="800"/>
            </a:lvl4pPr>
            <a:lvl5pPr marL="1737677" indent="0">
              <a:buNone/>
              <a:defRPr sz="800"/>
            </a:lvl5pPr>
          </a:lstStyle>
          <a:p>
            <a:pPr lvl="0"/>
            <a:r>
              <a:rPr lang="en-US"/>
              <a:t>Edit Master text styles</a:t>
            </a:r>
          </a:p>
        </p:txBody>
      </p:sp>
      <p:sp>
        <p:nvSpPr>
          <p:cNvPr id="2" name="Slide Number Placeholder 3">
            <a:extLst>
              <a:ext uri="{FF2B5EF4-FFF2-40B4-BE49-F238E27FC236}">
                <a16:creationId xmlns:a16="http://schemas.microsoft.com/office/drawing/2014/main" id="{40189506-8845-0AAC-0685-3E658603EA47}"/>
              </a:ext>
            </a:extLst>
          </p:cNvPr>
          <p:cNvSpPr>
            <a:spLocks noGrp="1"/>
          </p:cNvSpPr>
          <p:nvPr>
            <p:ph type="sldNum" sz="quarter" idx="4"/>
          </p:nvPr>
        </p:nvSpPr>
        <p:spPr bwMode="gray">
          <a:xfrm>
            <a:off x="11600156" y="1192327"/>
            <a:ext cx="368886" cy="184666"/>
          </a:xfrm>
          <a:prstGeom prst="rect">
            <a:avLst/>
          </a:prstGeom>
        </p:spPr>
        <p:txBody>
          <a:bodyPr/>
          <a:lstStyle>
            <a:lvl1pPr algn="r">
              <a:defRPr lang="en-US" sz="900" b="0" i="0" smtClean="0">
                <a:solidFill>
                  <a:schemeClr val="tx1"/>
                </a:solidFill>
                <a:latin typeface="Avenir Next LT Pro" panose="020B0504020202020204" pitchFamily="34" charset="0"/>
                <a:cs typeface="Arial" panose="020B0604020202020204" pitchFamily="34" charset="0"/>
              </a:defRPr>
            </a:lvl1pPr>
          </a:lstStyle>
          <a:p>
            <a:fld id="{B6111AC5-A6EA-4123-B1C6-358C02E6D565}" type="slidenum">
              <a:rPr lang="en-US" smtClean="0"/>
              <a:pPr/>
              <a:t>‹#›</a:t>
            </a:fld>
            <a:endParaRPr lang="en-US"/>
          </a:p>
        </p:txBody>
      </p:sp>
      <p:sp>
        <p:nvSpPr>
          <p:cNvPr id="6" name="TextBox 5">
            <a:extLst>
              <a:ext uri="{FF2B5EF4-FFF2-40B4-BE49-F238E27FC236}">
                <a16:creationId xmlns:a16="http://schemas.microsoft.com/office/drawing/2014/main" id="{6AD1BCF5-8F73-4596-0282-BB8859FCE378}"/>
              </a:ext>
            </a:extLst>
          </p:cNvPr>
          <p:cNvSpPr txBox="1"/>
          <p:nvPr userDrawn="1"/>
        </p:nvSpPr>
        <p:spPr>
          <a:xfrm rot="5400000">
            <a:off x="9344545" y="3737513"/>
            <a:ext cx="4967260" cy="246221"/>
          </a:xfrm>
          <a:prstGeom prst="rect">
            <a:avLst/>
          </a:prstGeom>
          <a:noFill/>
        </p:spPr>
        <p:txBody>
          <a:bodyPr wrap="square" rtlCol="0">
            <a:spAutoFit/>
          </a:bodyPr>
          <a:lstStyle/>
          <a:p>
            <a:r>
              <a:rPr lang="en-US" sz="1000" spc="100">
                <a:solidFill>
                  <a:srgbClr val="484848"/>
                </a:solidFill>
                <a:latin typeface="Avenir Next LT Pro" panose="020B0504020202020204" pitchFamily="34" charset="0"/>
                <a:cs typeface="Arial" panose="020B0604020202020204" pitchFamily="34" charset="0"/>
              </a:rPr>
              <a:t>|   </a:t>
            </a:r>
            <a:r>
              <a:rPr lang="en-US" sz="1000" b="1" spc="100">
                <a:solidFill>
                  <a:srgbClr val="484848"/>
                </a:solidFill>
                <a:latin typeface="Avenir Next LT Pro" panose="020B0504020202020204" pitchFamily="34" charset="0"/>
                <a:cs typeface="Arial" panose="020B0604020202020204" pitchFamily="34" charset="0"/>
              </a:rPr>
              <a:t>COVERAGE THAT COUNTS: </a:t>
            </a:r>
            <a:r>
              <a:rPr lang="en-US" sz="1000" spc="100">
                <a:solidFill>
                  <a:srgbClr val="484848"/>
                </a:solidFill>
                <a:latin typeface="Avenir Next LT Pro" panose="020B0504020202020204" pitchFamily="34" charset="0"/>
                <a:cs typeface="Arial" panose="020B0604020202020204" pitchFamily="34" charset="0"/>
              </a:rPr>
              <a:t>AFFORDABLE PROTECTION</a:t>
            </a:r>
          </a:p>
        </p:txBody>
      </p:sp>
    </p:spTree>
    <p:extLst>
      <p:ext uri="{BB962C8B-B14F-4D97-AF65-F5344CB8AC3E}">
        <p14:creationId xmlns:p14="http://schemas.microsoft.com/office/powerpoint/2010/main" val="2392172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_29">
  <p:cSld name="_29">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8C5362-1548-4C72-A38C-0E566A496F41}"/>
              </a:ext>
            </a:extLst>
          </p:cNvPr>
          <p:cNvSpPr/>
          <p:nvPr/>
        </p:nvSpPr>
        <p:spPr bwMode="gray">
          <a:xfrm>
            <a:off x="0" y="0"/>
            <a:ext cx="9448800"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venir Next LT Pro" panose="020B0504020202020204" pitchFamily="34" charset="0"/>
            </a:endParaRP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5473581" y="503080"/>
            <a:ext cx="5448911" cy="4846320"/>
          </a:xfrm>
          <a:solidFill>
            <a:schemeClr val="accent1"/>
          </a:solidFill>
          <a:effectLst>
            <a:innerShdw dist="76200" dir="16200000">
              <a:schemeClr val="accent1"/>
            </a:innerShdw>
          </a:effectLst>
        </p:spPr>
        <p:txBody>
          <a:bodyPr lIns="640080" rIns="457200" anchor="ctr" anchorCtr="0"/>
          <a:lstStyle>
            <a:lvl1pPr marL="0" indent="0">
              <a:spcAft>
                <a:spcPts val="0"/>
              </a:spcAft>
              <a:buNone/>
              <a:defRPr sz="2800" b="0" i="0" baseline="0">
                <a:solidFill>
                  <a:schemeClr val="bg1"/>
                </a:solidFill>
                <a:latin typeface="Century Gothic" panose="020B0502020202020204" pitchFamily="34" charset="0"/>
                <a:cs typeface="Arial" panose="020B0604020202020204" pitchFamily="34" charset="0"/>
              </a:defRPr>
            </a:lvl1pPr>
            <a:lvl2pPr marL="0" indent="0">
              <a:spcBef>
                <a:spcPts val="1200"/>
              </a:spcBef>
              <a:spcAft>
                <a:spcPts val="0"/>
              </a:spcAft>
              <a:buNone/>
              <a:defRPr sz="1600" b="1">
                <a:solidFill>
                  <a:schemeClr val="bg1"/>
                </a:solidFill>
              </a:defRPr>
            </a:lvl2pPr>
            <a:lvl3pPr marL="182563" indent="-182563">
              <a:spcBef>
                <a:spcPts val="900"/>
              </a:spcBef>
              <a:tabLst/>
              <a:defRPr sz="1400">
                <a:solidFill>
                  <a:schemeClr val="bg1"/>
                </a:solidFill>
              </a:defRPr>
            </a:lvl3pPr>
            <a:lvl4pPr marL="502920" indent="-182563">
              <a:defRPr sz="1400">
                <a:solidFill>
                  <a:schemeClr val="bg1"/>
                </a:solidFill>
              </a:defRPr>
            </a:lvl4pPr>
            <a:lvl5pPr marL="914400" indent="-182563">
              <a:tabLst/>
              <a:defRPr sz="1400">
                <a:solidFill>
                  <a:schemeClr val="bg1"/>
                </a:solidFill>
              </a:defRPr>
            </a:lvl5pPr>
          </a:lstStyle>
          <a:p>
            <a:pPr lvl="0"/>
            <a:r>
              <a:rPr lang="en-US"/>
              <a:t>Edit Master </a:t>
            </a:r>
            <a:br>
              <a:rPr lang="en-US"/>
            </a:br>
            <a:r>
              <a:rPr lang="en-US"/>
              <a:t>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546846-0939-4343-80D7-A70455B28B9A}"/>
              </a:ext>
            </a:extLst>
          </p:cNvPr>
          <p:cNvSpPr>
            <a:spLocks noGrp="1"/>
          </p:cNvSpPr>
          <p:nvPr>
            <p:ph type="body" sz="quarter" idx="14"/>
          </p:nvPr>
        </p:nvSpPr>
        <p:spPr bwMode="gray">
          <a:xfrm>
            <a:off x="609600" y="5943600"/>
            <a:ext cx="10119360"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9" name="Content Placeholder 8">
            <a:extLst>
              <a:ext uri="{FF2B5EF4-FFF2-40B4-BE49-F238E27FC236}">
                <a16:creationId xmlns:a16="http://schemas.microsoft.com/office/drawing/2014/main" id="{5ED05FAF-47A2-472C-8080-770A66EF46FD}"/>
              </a:ext>
            </a:extLst>
          </p:cNvPr>
          <p:cNvSpPr>
            <a:spLocks noGrp="1"/>
          </p:cNvSpPr>
          <p:nvPr>
            <p:ph sz="quarter" idx="16"/>
          </p:nvPr>
        </p:nvSpPr>
        <p:spPr bwMode="gray">
          <a:xfrm>
            <a:off x="609600" y="502763"/>
            <a:ext cx="4632960" cy="4846637"/>
          </a:xfrm>
        </p:spPr>
        <p:txBody>
          <a:bodyPr anchor="ctr" anchorCtr="0"/>
          <a:lstStyle>
            <a:lvl1pPr>
              <a:spcBef>
                <a:spcPts val="1800"/>
              </a:spcBef>
              <a:defRPr sz="1600"/>
            </a:lvl1pPr>
            <a:lvl2pPr>
              <a:spcBef>
                <a:spcPts val="900"/>
              </a:spcBef>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C7F3E575-4904-4330-A4C4-5A6000977599}"/>
              </a:ext>
            </a:extLst>
          </p:cNvPr>
          <p:cNvCxnSpPr/>
          <p:nvPr/>
        </p:nvCxnSpPr>
        <p:spPr bwMode="gray">
          <a:xfrm>
            <a:off x="0" y="5848350"/>
            <a:ext cx="12192000"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CBC6C983-3251-05E8-F36E-B407C7143C63}"/>
              </a:ext>
            </a:extLst>
          </p:cNvPr>
          <p:cNvSpPr>
            <a:spLocks noGrp="1"/>
          </p:cNvSpPr>
          <p:nvPr>
            <p:ph type="sldNum" sz="quarter" idx="4"/>
          </p:nvPr>
        </p:nvSpPr>
        <p:spPr bwMode="gray">
          <a:xfrm>
            <a:off x="11582400" y="1009650"/>
            <a:ext cx="368886" cy="184666"/>
          </a:xfrm>
          <a:prstGeom prst="rect">
            <a:avLst/>
          </a:prstGeom>
        </p:spPr>
        <p:txBody>
          <a:bodyPr/>
          <a:lstStyle>
            <a:lvl1pPr algn="r">
              <a:defRPr lang="en-US" sz="900" b="0" i="0" smtClean="0">
                <a:solidFill>
                  <a:schemeClr val="tx1"/>
                </a:solidFill>
                <a:latin typeface="Avenir Next LT Pro" panose="020B0504020202020204" pitchFamily="34" charset="0"/>
                <a:cs typeface="Arial" panose="020B0604020202020204" pitchFamily="34" charset="0"/>
              </a:defRPr>
            </a:lvl1pPr>
          </a:lstStyle>
          <a:p>
            <a:fld id="{B6111AC5-A6EA-4123-B1C6-358C02E6D565}" type="slidenum">
              <a:rPr lang="en-US" smtClean="0"/>
              <a:pPr/>
              <a:t>‹#›</a:t>
            </a:fld>
            <a:endParaRPr lang="en-US"/>
          </a:p>
        </p:txBody>
      </p:sp>
      <p:sp>
        <p:nvSpPr>
          <p:cNvPr id="3" name="TextBox 2">
            <a:extLst>
              <a:ext uri="{FF2B5EF4-FFF2-40B4-BE49-F238E27FC236}">
                <a16:creationId xmlns:a16="http://schemas.microsoft.com/office/drawing/2014/main" id="{BCD96E02-51BD-AAB5-D2C6-D0947D4A530A}"/>
              </a:ext>
            </a:extLst>
          </p:cNvPr>
          <p:cNvSpPr txBox="1"/>
          <p:nvPr userDrawn="1"/>
        </p:nvSpPr>
        <p:spPr>
          <a:xfrm rot="5400000">
            <a:off x="9326789" y="3554836"/>
            <a:ext cx="4967260" cy="246221"/>
          </a:xfrm>
          <a:prstGeom prst="rect">
            <a:avLst/>
          </a:prstGeom>
          <a:noFill/>
        </p:spPr>
        <p:txBody>
          <a:bodyPr wrap="square" rtlCol="0">
            <a:spAutoFit/>
          </a:bodyPr>
          <a:lstStyle/>
          <a:p>
            <a:r>
              <a:rPr lang="en-US" sz="1000" spc="100">
                <a:solidFill>
                  <a:srgbClr val="484848"/>
                </a:solidFill>
                <a:latin typeface="Avenir Next LT Pro" panose="020B0504020202020204" pitchFamily="34" charset="0"/>
                <a:cs typeface="Arial" panose="020B0604020202020204" pitchFamily="34" charset="0"/>
              </a:rPr>
              <a:t>|   </a:t>
            </a:r>
            <a:r>
              <a:rPr lang="en-US" sz="1000" b="1" spc="100">
                <a:solidFill>
                  <a:srgbClr val="484848"/>
                </a:solidFill>
                <a:latin typeface="Avenir Next LT Pro" panose="020B0504020202020204" pitchFamily="34" charset="0"/>
                <a:cs typeface="Arial" panose="020B0604020202020204" pitchFamily="34" charset="0"/>
              </a:rPr>
              <a:t>COVERAGE THAT COUNTS: </a:t>
            </a:r>
            <a:r>
              <a:rPr lang="en-US" sz="1000" spc="100">
                <a:solidFill>
                  <a:srgbClr val="484848"/>
                </a:solidFill>
                <a:latin typeface="Avenir Next LT Pro" panose="020B0504020202020204" pitchFamily="34" charset="0"/>
                <a:cs typeface="Arial" panose="020B0604020202020204" pitchFamily="34" charset="0"/>
              </a:rPr>
              <a:t>AFFORDABLE PROTECTION</a:t>
            </a:r>
          </a:p>
        </p:txBody>
      </p:sp>
    </p:spTree>
    <p:extLst>
      <p:ext uri="{BB962C8B-B14F-4D97-AF65-F5344CB8AC3E}">
        <p14:creationId xmlns:p14="http://schemas.microsoft.com/office/powerpoint/2010/main" val="3042466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_14">
  <p:cSld name="_1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DD5C87-95E7-524C-A2E9-1B970DE9D8E5}"/>
              </a:ext>
            </a:extLst>
          </p:cNvPr>
          <p:cNvSpPr/>
          <p:nvPr/>
        </p:nvSpPr>
        <p:spPr>
          <a:xfrm>
            <a:off x="121921" y="6408484"/>
            <a:ext cx="10958456"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latin typeface="Avenir Next LT Pro" panose="020B0504020202020204" pitchFamily="34" charset="0"/>
            </a:endParaRPr>
          </a:p>
        </p:txBody>
      </p:sp>
      <p:sp>
        <p:nvSpPr>
          <p:cNvPr id="6" name="Rectangle 5">
            <a:extLst>
              <a:ext uri="{FF2B5EF4-FFF2-40B4-BE49-F238E27FC236}">
                <a16:creationId xmlns:a16="http://schemas.microsoft.com/office/drawing/2014/main" id="{56BBB617-E73B-4394-A46B-F0E7856B8278}"/>
              </a:ext>
            </a:extLst>
          </p:cNvPr>
          <p:cNvSpPr/>
          <p:nvPr/>
        </p:nvSpPr>
        <p:spPr>
          <a:xfrm>
            <a:off x="0" y="0"/>
            <a:ext cx="12192000" cy="5852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venir Next LT Pro" panose="020B0504020202020204" pitchFamily="34" charset="0"/>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hasCustomPrompt="1"/>
          </p:nvPr>
        </p:nvSpPr>
        <p:spPr/>
        <p:txBody>
          <a:bodyPr/>
          <a:lstStyle>
            <a:lvl1pPr>
              <a:defRPr b="0" i="0">
                <a:solidFill>
                  <a:schemeClr val="bg1"/>
                </a:solidFill>
                <a:latin typeface="Century Gothic" panose="020B0502020202020204" pitchFamily="34" charset="0"/>
                <a:cs typeface="Arial" panose="020B0604020202020204" pitchFamily="34" charset="0"/>
              </a:defRPr>
            </a:lvl1pPr>
          </a:lstStyle>
          <a:p>
            <a:r>
              <a:rPr lang="en-US"/>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600" y="1143000"/>
            <a:ext cx="10972800" cy="4526281"/>
          </a:xfrm>
        </p:spPr>
        <p:txBody>
          <a:bodyPr/>
          <a:lstStyle>
            <a:lvl1pPr marL="0" indent="0">
              <a:spcBef>
                <a:spcPts val="1800"/>
              </a:spcBef>
              <a:buNone/>
              <a:defRPr sz="1600" b="1">
                <a:solidFill>
                  <a:schemeClr val="bg1"/>
                </a:solidFill>
              </a:defRPr>
            </a:lvl1pPr>
            <a:lvl2pPr marL="182880" indent="-182880">
              <a:spcBef>
                <a:spcPts val="900"/>
              </a:spcBef>
              <a:buFont typeface="Arial" panose="020B0604020202020204" pitchFamily="34" charset="0"/>
              <a:buChar char="•"/>
              <a:defRPr sz="1600">
                <a:solidFill>
                  <a:schemeClr val="bg1"/>
                </a:solidFill>
              </a:defRPr>
            </a:lvl2pPr>
            <a:lvl3pPr marL="685800" indent="-228600">
              <a:buFont typeface="Arial" panose="020B0604020202020204" pitchFamily="34" charset="0"/>
              <a:buChar char="–"/>
              <a:defRPr sz="1400">
                <a:solidFill>
                  <a:schemeClr val="bg1"/>
                </a:solidFill>
              </a:defRPr>
            </a:lvl3pPr>
            <a:lvl4pPr marL="1097280" indent="-182563">
              <a:buFont typeface="Arial" panose="020B0604020202020204" pitchFamily="34" charset="0"/>
              <a:buChar char="•"/>
              <a:defRPr sz="1400">
                <a:solidFill>
                  <a:schemeClr val="bg1"/>
                </a:solidFill>
              </a:defRPr>
            </a:lvl4pPr>
            <a:lvl5pPr marL="1463040" indent="-182563">
              <a:buFont typeface="Arial" panose="020B0604020202020204" pitchFamily="34" charset="0"/>
              <a:buChar cha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D7AE95-1FE6-4E2F-8E01-59846964226C}"/>
              </a:ext>
            </a:extLst>
          </p:cNvPr>
          <p:cNvSpPr>
            <a:spLocks noGrp="1"/>
          </p:cNvSpPr>
          <p:nvPr>
            <p:ph type="body" sz="quarter" idx="13"/>
          </p:nvPr>
        </p:nvSpPr>
        <p:spPr>
          <a:xfrm>
            <a:off x="609600" y="5943600"/>
            <a:ext cx="10119360"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stStyle>
          <a:p>
            <a:pPr lvl="0"/>
            <a:r>
              <a:rPr lang="en-US"/>
              <a:t>Edit Master text styles</a:t>
            </a:r>
          </a:p>
        </p:txBody>
      </p:sp>
      <p:cxnSp>
        <p:nvCxnSpPr>
          <p:cNvPr id="7" name="Straight Connector 6">
            <a:extLst>
              <a:ext uri="{FF2B5EF4-FFF2-40B4-BE49-F238E27FC236}">
                <a16:creationId xmlns:a16="http://schemas.microsoft.com/office/drawing/2014/main" id="{7064251B-D111-4C13-9D8B-C189D3D9F124}"/>
              </a:ext>
            </a:extLst>
          </p:cNvPr>
          <p:cNvCxnSpPr/>
          <p:nvPr/>
        </p:nvCxnSpPr>
        <p:spPr bwMode="gray">
          <a:xfrm>
            <a:off x="0" y="5852160"/>
            <a:ext cx="12192000"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4340BA96-C9EF-7975-7BE8-5BA7738A1B5E}"/>
              </a:ext>
            </a:extLst>
          </p:cNvPr>
          <p:cNvSpPr>
            <a:spLocks noGrp="1"/>
          </p:cNvSpPr>
          <p:nvPr>
            <p:ph type="sldNum" sz="quarter" idx="4"/>
          </p:nvPr>
        </p:nvSpPr>
        <p:spPr bwMode="gray">
          <a:xfrm>
            <a:off x="11600156" y="1192327"/>
            <a:ext cx="368886" cy="184666"/>
          </a:xfrm>
          <a:prstGeom prst="rect">
            <a:avLst/>
          </a:prstGeom>
        </p:spPr>
        <p:txBody>
          <a:bodyPr/>
          <a:lstStyle>
            <a:lvl1pPr algn="r">
              <a:defRPr lang="en-US" sz="900" b="0" i="0" smtClean="0">
                <a:solidFill>
                  <a:schemeClr val="bg1"/>
                </a:solidFill>
                <a:latin typeface="Avenir Next LT Pro" panose="020B0504020202020204" pitchFamily="34" charset="0"/>
                <a:cs typeface="Arial" panose="020B0604020202020204" pitchFamily="34" charset="0"/>
              </a:defRPr>
            </a:lvl1pPr>
          </a:lstStyle>
          <a:p>
            <a:fld id="{B6111AC5-A6EA-4123-B1C6-358C02E6D565}" type="slidenum">
              <a:rPr lang="en-US" smtClean="0"/>
              <a:pPr/>
              <a:t>‹#›</a:t>
            </a:fld>
            <a:endParaRPr lang="en-US"/>
          </a:p>
        </p:txBody>
      </p:sp>
      <p:sp>
        <p:nvSpPr>
          <p:cNvPr id="4" name="TextBox 3">
            <a:extLst>
              <a:ext uri="{FF2B5EF4-FFF2-40B4-BE49-F238E27FC236}">
                <a16:creationId xmlns:a16="http://schemas.microsoft.com/office/drawing/2014/main" id="{85BA62AE-691F-0BDF-FC2B-DB342DB6F137}"/>
              </a:ext>
            </a:extLst>
          </p:cNvPr>
          <p:cNvSpPr txBox="1"/>
          <p:nvPr userDrawn="1"/>
        </p:nvSpPr>
        <p:spPr>
          <a:xfrm rot="5400000">
            <a:off x="9344545" y="3737513"/>
            <a:ext cx="4967260" cy="246221"/>
          </a:xfrm>
          <a:prstGeom prst="rect">
            <a:avLst/>
          </a:prstGeom>
          <a:noFill/>
        </p:spPr>
        <p:txBody>
          <a:bodyPr wrap="square" rtlCol="0">
            <a:spAutoFit/>
          </a:bodyPr>
          <a:lstStyle/>
          <a:p>
            <a:r>
              <a:rPr lang="en-US" sz="1000" spc="100">
                <a:solidFill>
                  <a:schemeClr val="bg1"/>
                </a:solidFill>
                <a:latin typeface="Avenir Next LT Pro" panose="020B0504020202020204" pitchFamily="34" charset="0"/>
                <a:cs typeface="Arial" panose="020B0604020202020204" pitchFamily="34" charset="0"/>
              </a:rPr>
              <a:t>|   </a:t>
            </a:r>
            <a:r>
              <a:rPr lang="en-US" sz="1000" b="1" spc="100">
                <a:solidFill>
                  <a:schemeClr val="bg1"/>
                </a:solidFill>
                <a:latin typeface="Avenir Next LT Pro" panose="020B0504020202020204" pitchFamily="34" charset="0"/>
                <a:cs typeface="Arial" panose="020B0604020202020204" pitchFamily="34" charset="0"/>
              </a:rPr>
              <a:t>COVERAGE THAT COUNTS: </a:t>
            </a:r>
            <a:r>
              <a:rPr lang="en-US" sz="1000" spc="100">
                <a:solidFill>
                  <a:schemeClr val="bg1"/>
                </a:solidFill>
                <a:latin typeface="Avenir Next LT Pro" panose="020B0504020202020204" pitchFamily="34" charset="0"/>
                <a:cs typeface="Arial" panose="020B0604020202020204" pitchFamily="34" charset="0"/>
              </a:rPr>
              <a:t>AFFORDABLE PROTECTION</a:t>
            </a:r>
          </a:p>
        </p:txBody>
      </p:sp>
    </p:spTree>
    <p:extLst>
      <p:ext uri="{BB962C8B-B14F-4D97-AF65-F5344CB8AC3E}">
        <p14:creationId xmlns:p14="http://schemas.microsoft.com/office/powerpoint/2010/main" val="18479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for Print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2DE5-96D0-4A4F-B73B-1FB010E91E35}"/>
              </a:ext>
            </a:extLst>
          </p:cNvPr>
          <p:cNvSpPr>
            <a:spLocks noGrp="1"/>
          </p:cNvSpPr>
          <p:nvPr>
            <p:ph type="ctrTitle"/>
          </p:nvPr>
        </p:nvSpPr>
        <p:spPr>
          <a:xfrm>
            <a:off x="574675" y="1328600"/>
            <a:ext cx="4764024" cy="3813048"/>
          </a:xfrm>
        </p:spPr>
        <p:txBody>
          <a:bodyPr anchor="t" anchorCtr="0"/>
          <a:lstStyle>
            <a:lvl1pPr algn="l">
              <a:lnSpc>
                <a:spcPct val="83000"/>
              </a:lnSpc>
              <a:defRPr sz="6000" spc="-10" baseline="0">
                <a:solidFill>
                  <a:schemeClr val="tx2"/>
                </a:solidFill>
                <a:latin typeface="Trust Hartford Serif XLight" pitchFamily="50" charset="0"/>
              </a:defRPr>
            </a:lvl1pPr>
          </a:lstStyle>
          <a:p>
            <a:r>
              <a:rPr lang="en-US"/>
              <a:t>Click to edit Master title style</a:t>
            </a:r>
            <a:endParaRPr lang="en-CA" dirty="0"/>
          </a:p>
        </p:txBody>
      </p:sp>
      <p:sp>
        <p:nvSpPr>
          <p:cNvPr id="3" name="Subtitle 2">
            <a:extLst>
              <a:ext uri="{FF2B5EF4-FFF2-40B4-BE49-F238E27FC236}">
                <a16:creationId xmlns:a16="http://schemas.microsoft.com/office/drawing/2014/main" id="{D4718C5F-E009-48BF-9E7D-1C9D59D01771}"/>
              </a:ext>
            </a:extLst>
          </p:cNvPr>
          <p:cNvSpPr>
            <a:spLocks noGrp="1"/>
          </p:cNvSpPr>
          <p:nvPr>
            <p:ph type="subTitle" idx="1"/>
          </p:nvPr>
        </p:nvSpPr>
        <p:spPr>
          <a:xfrm>
            <a:off x="574674" y="5550925"/>
            <a:ext cx="4379976" cy="397295"/>
          </a:xfrm>
        </p:spPr>
        <p:txBody>
          <a:bodyPr anchor="b" anchorCtr="0">
            <a:normAutofit/>
          </a:bodyPr>
          <a:lstStyle>
            <a:lvl1pPr>
              <a:defRPr sz="1200">
                <a:solidFill>
                  <a:schemeClr val="accent2"/>
                </a:solidFill>
              </a:defRPr>
            </a:lvl1pPr>
          </a:lstStyle>
          <a:p>
            <a:r>
              <a:rPr lang="en-US"/>
              <a:t>Click to edit Master subtitle style</a:t>
            </a:r>
            <a:endParaRPr lang="en-CA" dirty="0"/>
          </a:p>
        </p:txBody>
      </p:sp>
      <p:sp>
        <p:nvSpPr>
          <p:cNvPr id="4" name="Date Placeholder 3">
            <a:extLst>
              <a:ext uri="{FF2B5EF4-FFF2-40B4-BE49-F238E27FC236}">
                <a16:creationId xmlns:a16="http://schemas.microsoft.com/office/drawing/2014/main" id="{3F909C6F-59C0-40FA-8A26-58D0750EF85F}"/>
              </a:ext>
            </a:extLst>
          </p:cNvPr>
          <p:cNvSpPr>
            <a:spLocks noGrp="1"/>
          </p:cNvSpPr>
          <p:nvPr>
            <p:ph type="dt" sz="half" idx="10"/>
          </p:nvPr>
        </p:nvSpPr>
        <p:spPr>
          <a:xfrm>
            <a:off x="574675" y="5958647"/>
            <a:ext cx="4379976" cy="182880"/>
          </a:xfrm>
          <a:prstGeom prst="rect">
            <a:avLst/>
          </a:prstGeom>
        </p:spPr>
        <p:txBody>
          <a:bodyPr/>
          <a:lstStyle>
            <a:lvl1pPr algn="l">
              <a:defRPr sz="1200" b="1">
                <a:solidFill>
                  <a:schemeClr val="accent2"/>
                </a:solidFill>
              </a:defRPr>
            </a:lvl1pPr>
          </a:lstStyle>
          <a:p>
            <a:fld id="{56F9BAC9-19F7-4AFE-A607-36DC02803B1E}" type="datetime4">
              <a:rPr lang="en-US" smtClean="0"/>
              <a:t>October 23, 2025</a:t>
            </a:fld>
            <a:endParaRPr lang="en-CA" dirty="0"/>
          </a:p>
        </p:txBody>
      </p:sp>
      <p:sp>
        <p:nvSpPr>
          <p:cNvPr id="5" name="Footer Placeholder 4" hidden="1">
            <a:extLst>
              <a:ext uri="{FF2B5EF4-FFF2-40B4-BE49-F238E27FC236}">
                <a16:creationId xmlns:a16="http://schemas.microsoft.com/office/drawing/2014/main" id="{8A820423-7534-4A26-9335-0AE0D83805D8}"/>
              </a:ext>
            </a:extLst>
          </p:cNvPr>
          <p:cNvSpPr>
            <a:spLocks noGrp="1"/>
          </p:cNvSpPr>
          <p:nvPr>
            <p:ph type="ftr" sz="quarter" idx="11"/>
          </p:nvPr>
        </p:nvSpPr>
        <p:spPr>
          <a:xfrm>
            <a:off x="-18288" y="6876288"/>
            <a:ext cx="9144" cy="9144"/>
          </a:xfrm>
          <a:prstGeom prst="rect">
            <a:avLst/>
          </a:prstGeom>
        </p:spPr>
        <p:txBody>
          <a:bodyPr/>
          <a:lstStyle>
            <a:lvl1pPr>
              <a:defRPr sz="100">
                <a:solidFill>
                  <a:schemeClr val="bg1">
                    <a:lumMod val="95000"/>
                  </a:schemeClr>
                </a:solidFill>
              </a:defRPr>
            </a:lvl1pPr>
          </a:lstStyle>
          <a:p>
            <a:r>
              <a:rPr lang="en-US"/>
              <a:t>© 2025 The Hartford. Confidential. No part of this document may be reproduced, published or posted without the permission of The Hartford.</a:t>
            </a:r>
            <a:endParaRPr lang="en-CA" dirty="0"/>
          </a:p>
        </p:txBody>
      </p:sp>
      <p:sp>
        <p:nvSpPr>
          <p:cNvPr id="6" name="Slide Number Placeholder 5" hidden="1">
            <a:extLst>
              <a:ext uri="{FF2B5EF4-FFF2-40B4-BE49-F238E27FC236}">
                <a16:creationId xmlns:a16="http://schemas.microsoft.com/office/drawing/2014/main" id="{DB5852C0-F1AF-4C19-9089-80744E475712}"/>
              </a:ext>
            </a:extLst>
          </p:cNvPr>
          <p:cNvSpPr>
            <a:spLocks noGrp="1"/>
          </p:cNvSpPr>
          <p:nvPr>
            <p:ph type="sldNum" sz="quarter" idx="12"/>
          </p:nvPr>
        </p:nvSpPr>
        <p:spPr>
          <a:xfrm>
            <a:off x="12207240" y="6876288"/>
            <a:ext cx="9144" cy="9144"/>
          </a:xfrm>
        </p:spPr>
        <p:txBody>
          <a:bodyPr/>
          <a:lstStyle>
            <a:lvl1pPr>
              <a:defRPr sz="100">
                <a:solidFill>
                  <a:schemeClr val="bg1">
                    <a:lumMod val="95000"/>
                  </a:schemeClr>
                </a:solidFill>
              </a:defRPr>
            </a:lvl1pPr>
          </a:lstStyle>
          <a:p>
            <a:fld id="{0B1B59A6-B74A-41AA-9EF6-238F4BE8BA53}" type="slidenum">
              <a:rPr lang="en-CA" smtClean="0"/>
              <a:pPr/>
              <a:t>‹#›</a:t>
            </a:fld>
            <a:endParaRPr lang="en-CA"/>
          </a:p>
        </p:txBody>
      </p:sp>
      <p:pic>
        <p:nvPicPr>
          <p:cNvPr id="10" name="Picture 6">
            <a:extLst>
              <a:ext uri="{FF2B5EF4-FFF2-40B4-BE49-F238E27FC236}">
                <a16:creationId xmlns:a16="http://schemas.microsoft.com/office/drawing/2014/main" id="{5D3FCD0E-D48F-4AB1-87CA-EC160DAF7E2A}"/>
              </a:ext>
            </a:extLst>
          </p:cNvPr>
          <p:cNvPicPr>
            <a:picLocks noChangeAspect="1"/>
          </p:cNvPicPr>
          <p:nvPr/>
        </p:nvPicPr>
        <p:blipFill>
          <a:blip r:embed="rId2"/>
          <a:stretch>
            <a:fillRect/>
          </a:stretch>
        </p:blipFill>
        <p:spPr>
          <a:xfrm>
            <a:off x="8492679" y="195696"/>
            <a:ext cx="3132582" cy="612648"/>
          </a:xfrm>
          <a:prstGeom prst="rect">
            <a:avLst/>
          </a:prstGeom>
        </p:spPr>
      </p:pic>
      <p:sp>
        <p:nvSpPr>
          <p:cNvPr id="8" name="TextBox 7">
            <a:extLst>
              <a:ext uri="{FF2B5EF4-FFF2-40B4-BE49-F238E27FC236}">
                <a16:creationId xmlns:a16="http://schemas.microsoft.com/office/drawing/2014/main" id="{CC2B1FEE-68A7-DBDB-A428-CFF9374DCAF8}"/>
              </a:ext>
            </a:extLst>
          </p:cNvPr>
          <p:cNvSpPr txBox="1"/>
          <p:nvPr userDrawn="1">
            <p:extLst>
              <p:ext uri="{1162E1C5-73C7-4A58-AE30-91384D911F3F}">
                <p184:classification xmlns:p184="http://schemas.microsoft.com/office/powerpoint/2018/4/main" val="ftr"/>
              </p:ext>
            </p:extLst>
          </p:nvPr>
        </p:nvSpPr>
        <p:spPr>
          <a:xfrm>
            <a:off x="10710861" y="6703060"/>
            <a:ext cx="914400" cy="91440"/>
          </a:xfrm>
          <a:prstGeom prst="rect">
            <a:avLst/>
          </a:prstGeom>
        </p:spPr>
        <p:txBody>
          <a:bodyPr horzOverflow="overflow" lIns="0" tIns="0" rIns="0" bIns="0">
            <a:spAutoFit/>
          </a:bodyPr>
          <a:lstStyle/>
          <a:p>
            <a:pPr algn="r"/>
            <a:r>
              <a:rPr lang="en-US" sz="600" dirty="0">
                <a:solidFill>
                  <a:schemeClr val="tx1">
                    <a:lumMod val="95000"/>
                    <a:lumOff val="5000"/>
                    <a:alpha val="50000"/>
                  </a:schemeClr>
                </a:solidFill>
                <a:latin typeface="Calibri" panose="020F0502020204030204" pitchFamily="34" charset="0"/>
                <a:cs typeface="Calibri" panose="020F0502020204030204" pitchFamily="34" charset="0"/>
              </a:rPr>
              <a:t>© 2025 The Hartford</a:t>
            </a:r>
          </a:p>
        </p:txBody>
      </p:sp>
    </p:spTree>
    <p:extLst>
      <p:ext uri="{BB962C8B-B14F-4D97-AF65-F5344CB8AC3E}">
        <p14:creationId xmlns:p14="http://schemas.microsoft.com/office/powerpoint/2010/main" val="2665097956"/>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_6">
  <p:cSld name="_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87E069-5811-AC4E-816E-203C386D1E08}"/>
              </a:ext>
            </a:extLst>
          </p:cNvPr>
          <p:cNvSpPr/>
          <p:nvPr/>
        </p:nvSpPr>
        <p:spPr>
          <a:xfrm>
            <a:off x="121921" y="6408484"/>
            <a:ext cx="10958456"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latin typeface="Avenir Next LT Pro" panose="020B0504020202020204" pitchFamily="34" charset="0"/>
            </a:endParaRPr>
          </a:p>
        </p:txBody>
      </p:sp>
      <p:sp>
        <p:nvSpPr>
          <p:cNvPr id="6" name="Title 5">
            <a:extLst>
              <a:ext uri="{FF2B5EF4-FFF2-40B4-BE49-F238E27FC236}">
                <a16:creationId xmlns:a16="http://schemas.microsoft.com/office/drawing/2014/main" id="{1AF3D982-8198-4629-92E6-3EB55E62DA98}"/>
              </a:ext>
            </a:extLst>
          </p:cNvPr>
          <p:cNvSpPr>
            <a:spLocks noGrp="1"/>
          </p:cNvSpPr>
          <p:nvPr>
            <p:ph type="title" hasCustomPrompt="1"/>
          </p:nvPr>
        </p:nvSpPr>
        <p:spPr/>
        <p:txBody>
          <a:bodyPr vert="horz" lIns="91440" tIns="45720" rIns="91440" bIns="45720" rtlCol="0" anchor="b" anchorCtr="0">
            <a:noAutofit/>
          </a:bodyPr>
          <a:lstStyle>
            <a:lvl1pPr>
              <a:defRPr lang="en-US" dirty="0"/>
            </a:lvl1pPr>
          </a:lstStyle>
          <a:p>
            <a:pPr lvl="0"/>
            <a:r>
              <a:rPr lang="en-US"/>
              <a:t>Click To Edit Master Title Style</a:t>
            </a:r>
          </a:p>
        </p:txBody>
      </p:sp>
      <p:sp>
        <p:nvSpPr>
          <p:cNvPr id="3" name="Text Placeholder 2">
            <a:extLst>
              <a:ext uri="{FF2B5EF4-FFF2-40B4-BE49-F238E27FC236}">
                <a16:creationId xmlns:a16="http://schemas.microsoft.com/office/drawing/2014/main" id="{53BCB28D-924C-439B-AB8F-C25E0D204A9C}"/>
              </a:ext>
            </a:extLst>
          </p:cNvPr>
          <p:cNvSpPr>
            <a:spLocks noGrp="1"/>
          </p:cNvSpPr>
          <p:nvPr>
            <p:ph type="body" sz="quarter" idx="11"/>
          </p:nvPr>
        </p:nvSpPr>
        <p:spPr>
          <a:xfrm>
            <a:off x="609600" y="5943600"/>
            <a:ext cx="10119360" cy="731520"/>
          </a:xfrm>
        </p:spPr>
        <p:txBody>
          <a:bodyPr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sz="800"/>
            </a:lvl2pPr>
            <a:lvl3pPr marL="914717" indent="0">
              <a:buNone/>
              <a:defRPr sz="800"/>
            </a:lvl3pPr>
            <a:lvl4pPr marL="1280477" indent="0">
              <a:buNone/>
              <a:defRPr sz="800"/>
            </a:lvl4pPr>
            <a:lvl5pPr marL="1737677" indent="0">
              <a:buNone/>
              <a:defRPr sz="800"/>
            </a:lvl5pPr>
          </a:lstStyle>
          <a:p>
            <a:pPr lvl="0"/>
            <a:r>
              <a:rPr lang="en-US"/>
              <a:t>Edit Master text styles</a:t>
            </a:r>
          </a:p>
        </p:txBody>
      </p:sp>
      <p:sp>
        <p:nvSpPr>
          <p:cNvPr id="2" name="Slide Number Placeholder 3">
            <a:extLst>
              <a:ext uri="{FF2B5EF4-FFF2-40B4-BE49-F238E27FC236}">
                <a16:creationId xmlns:a16="http://schemas.microsoft.com/office/drawing/2014/main" id="{DACF16C4-2CD8-F649-7750-696FB4BA9CD6}"/>
              </a:ext>
            </a:extLst>
          </p:cNvPr>
          <p:cNvSpPr>
            <a:spLocks noGrp="1"/>
          </p:cNvSpPr>
          <p:nvPr>
            <p:ph type="sldNum" sz="quarter" idx="4"/>
          </p:nvPr>
        </p:nvSpPr>
        <p:spPr bwMode="gray">
          <a:xfrm>
            <a:off x="11600156" y="1192327"/>
            <a:ext cx="368886" cy="184666"/>
          </a:xfrm>
          <a:prstGeom prst="rect">
            <a:avLst/>
          </a:prstGeom>
        </p:spPr>
        <p:txBody>
          <a:bodyPr/>
          <a:lstStyle>
            <a:lvl1pPr algn="r">
              <a:defRPr lang="en-US" sz="900" b="0" i="0" smtClean="0">
                <a:solidFill>
                  <a:schemeClr val="tx1"/>
                </a:solidFill>
                <a:latin typeface="Avenir Next LT Pro" panose="020B0504020202020204" pitchFamily="34" charset="0"/>
                <a:cs typeface="Arial" panose="020B0604020202020204" pitchFamily="34" charset="0"/>
              </a:defRPr>
            </a:lvl1pPr>
          </a:lstStyle>
          <a:p>
            <a:fld id="{B6111AC5-A6EA-4123-B1C6-358C02E6D565}" type="slidenum">
              <a:rPr lang="en-US" smtClean="0"/>
              <a:pPr/>
              <a:t>‹#›</a:t>
            </a:fld>
            <a:endParaRPr lang="en-US"/>
          </a:p>
        </p:txBody>
      </p:sp>
      <p:sp>
        <p:nvSpPr>
          <p:cNvPr id="4" name="TextBox 3">
            <a:extLst>
              <a:ext uri="{FF2B5EF4-FFF2-40B4-BE49-F238E27FC236}">
                <a16:creationId xmlns:a16="http://schemas.microsoft.com/office/drawing/2014/main" id="{DE703297-8886-674E-B5FC-6B9F81907F6A}"/>
              </a:ext>
            </a:extLst>
          </p:cNvPr>
          <p:cNvSpPr txBox="1"/>
          <p:nvPr userDrawn="1"/>
        </p:nvSpPr>
        <p:spPr>
          <a:xfrm rot="5400000">
            <a:off x="9344545" y="3737513"/>
            <a:ext cx="4967260" cy="246221"/>
          </a:xfrm>
          <a:prstGeom prst="rect">
            <a:avLst/>
          </a:prstGeom>
          <a:noFill/>
        </p:spPr>
        <p:txBody>
          <a:bodyPr wrap="square" rtlCol="0">
            <a:spAutoFit/>
          </a:bodyPr>
          <a:lstStyle/>
          <a:p>
            <a:r>
              <a:rPr lang="en-US" sz="1000" spc="100">
                <a:solidFill>
                  <a:srgbClr val="484848"/>
                </a:solidFill>
                <a:latin typeface="Avenir Next LT Pro" panose="020B0504020202020204" pitchFamily="34" charset="0"/>
                <a:cs typeface="Arial" panose="020B0604020202020204" pitchFamily="34" charset="0"/>
              </a:rPr>
              <a:t>|   </a:t>
            </a:r>
            <a:r>
              <a:rPr lang="en-US" sz="1000" b="1" spc="100">
                <a:solidFill>
                  <a:srgbClr val="484848"/>
                </a:solidFill>
                <a:latin typeface="Avenir Next LT Pro" panose="020B0504020202020204" pitchFamily="34" charset="0"/>
                <a:cs typeface="Arial" panose="020B0604020202020204" pitchFamily="34" charset="0"/>
              </a:rPr>
              <a:t>COVERAGE THAT COUNTS: </a:t>
            </a:r>
            <a:r>
              <a:rPr lang="en-US" sz="1000" spc="100">
                <a:solidFill>
                  <a:srgbClr val="484848"/>
                </a:solidFill>
                <a:latin typeface="Avenir Next LT Pro" panose="020B0504020202020204" pitchFamily="34" charset="0"/>
                <a:cs typeface="Arial" panose="020B0604020202020204" pitchFamily="34" charset="0"/>
              </a:rPr>
              <a:t>AFFORDABLE PROTECTION</a:t>
            </a:r>
          </a:p>
        </p:txBody>
      </p:sp>
    </p:spTree>
    <p:extLst>
      <p:ext uri="{BB962C8B-B14F-4D97-AF65-F5344CB8AC3E}">
        <p14:creationId xmlns:p14="http://schemas.microsoft.com/office/powerpoint/2010/main" val="423465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_9" userDrawn="1">
  <p:cSld name="_9">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894C45-9F10-4C0A-9E7D-1A2378947469}"/>
              </a:ext>
            </a:extLst>
          </p:cNvPr>
          <p:cNvSpPr/>
          <p:nvPr/>
        </p:nvSpPr>
        <p:spPr bwMode="gray">
          <a:xfrm>
            <a:off x="0" y="0"/>
            <a:ext cx="12192003" cy="5833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venir Next LT Pro" panose="020B0504020202020204" pitchFamily="34" charset="0"/>
            </a:endParaRP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1379538" y="2011680"/>
            <a:ext cx="9734550" cy="1828800"/>
          </a:xfrm>
          <a:noFill/>
          <a:ln>
            <a:noFill/>
          </a:ln>
          <a:effectLst>
            <a:innerShdw dist="76200" dir="16200000">
              <a:schemeClr val="accent1"/>
            </a:innerShdw>
          </a:effectLst>
        </p:spPr>
        <p:txBody>
          <a:bodyPr lIns="274320" tIns="0" rIns="274320" bIns="0" anchor="ctr" anchorCtr="0"/>
          <a:lstStyle>
            <a:lvl1pPr marL="0" indent="0" algn="ctr">
              <a:spcAft>
                <a:spcPts val="1200"/>
              </a:spcAft>
              <a:buNone/>
              <a:defRPr sz="2800" b="0" i="0" baseline="0">
                <a:solidFill>
                  <a:schemeClr val="bg1"/>
                </a:solidFill>
                <a:latin typeface="Century Gothic" panose="020B0502020202020204" pitchFamily="34" charset="0"/>
                <a:cs typeface="Arial" panose="020B0604020202020204" pitchFamily="34" charset="0"/>
              </a:defRPr>
            </a:lvl1pPr>
            <a:lvl2pPr marL="0" indent="0" algn="ctr">
              <a:spcBef>
                <a:spcPts val="0"/>
              </a:spcBef>
              <a:buNone/>
              <a:defRPr sz="1600" b="0">
                <a:solidFill>
                  <a:schemeClr val="bg1"/>
                </a:solidFill>
              </a:defRPr>
            </a:lvl2pPr>
            <a:lvl3pPr marL="0" indent="0">
              <a:buNone/>
              <a:tabLst/>
              <a:defRPr sz="1600"/>
            </a:lvl3pPr>
            <a:lvl4pPr marL="511175" indent="-182563">
              <a:defRPr/>
            </a:lvl4pPr>
            <a:lvl5pPr marL="914400" indent="-182563">
              <a:tabLst/>
              <a:defRPr/>
            </a:lvl5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8D128FD2-75AE-47DC-B07D-94589D01F293}"/>
              </a:ext>
            </a:extLst>
          </p:cNvPr>
          <p:cNvSpPr>
            <a:spLocks noGrp="1"/>
          </p:cNvSpPr>
          <p:nvPr>
            <p:ph type="body" sz="quarter" idx="14"/>
          </p:nvPr>
        </p:nvSpPr>
        <p:spPr bwMode="gray">
          <a:xfrm>
            <a:off x="609600" y="5943600"/>
            <a:ext cx="10119360"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vl2pPr>
            <a:lvl3pPr marL="914717" indent="0">
              <a:lnSpc>
                <a:spcPct val="90000"/>
              </a:lnSpc>
              <a:spcBef>
                <a:spcPts val="500"/>
              </a:spcBef>
              <a:buNone/>
              <a:defRPr sz="800"/>
            </a:lvl3pPr>
            <a:lvl4pPr marL="1280477" indent="0">
              <a:lnSpc>
                <a:spcPct val="90000"/>
              </a:lnSpc>
              <a:spcBef>
                <a:spcPts val="500"/>
              </a:spcBef>
              <a:buNone/>
              <a:defRPr sz="800"/>
            </a:lvl4pPr>
            <a:lvl5pPr marL="1737677" indent="0">
              <a:lnSpc>
                <a:spcPct val="90000"/>
              </a:lnSpc>
              <a:spcBef>
                <a:spcPts val="500"/>
              </a:spcBef>
              <a:buNone/>
              <a:defRPr sz="800"/>
            </a:lvl5pPr>
          </a:lstStyle>
          <a:p>
            <a:pPr lvl="0"/>
            <a:r>
              <a:rPr lang="en-US"/>
              <a:t>Edit Master text styles</a:t>
            </a:r>
          </a:p>
        </p:txBody>
      </p:sp>
      <p:cxnSp>
        <p:nvCxnSpPr>
          <p:cNvPr id="7" name="Straight Connector 6">
            <a:extLst>
              <a:ext uri="{FF2B5EF4-FFF2-40B4-BE49-F238E27FC236}">
                <a16:creationId xmlns:a16="http://schemas.microsoft.com/office/drawing/2014/main" id="{7443ED0A-6602-424E-86FE-2E6E34917B0B}"/>
              </a:ext>
            </a:extLst>
          </p:cNvPr>
          <p:cNvCxnSpPr/>
          <p:nvPr/>
        </p:nvCxnSpPr>
        <p:spPr bwMode="gray">
          <a:xfrm>
            <a:off x="0" y="5848350"/>
            <a:ext cx="12192000"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8E34E7A9-0022-42EF-549A-FE0E9AF99961}"/>
              </a:ext>
            </a:extLst>
          </p:cNvPr>
          <p:cNvSpPr>
            <a:spLocks noGrp="1"/>
          </p:cNvSpPr>
          <p:nvPr>
            <p:ph type="sldNum" sz="quarter" idx="4"/>
          </p:nvPr>
        </p:nvSpPr>
        <p:spPr bwMode="gray">
          <a:xfrm>
            <a:off x="11600156" y="1192327"/>
            <a:ext cx="368886" cy="184666"/>
          </a:xfrm>
          <a:prstGeom prst="rect">
            <a:avLst/>
          </a:prstGeom>
        </p:spPr>
        <p:txBody>
          <a:bodyPr/>
          <a:lstStyle>
            <a:lvl1pPr algn="r">
              <a:defRPr lang="en-US" sz="900" b="0" i="0" smtClean="0">
                <a:solidFill>
                  <a:schemeClr val="bg1"/>
                </a:solidFill>
                <a:latin typeface="Avenir Next LT Pro" panose="020B0504020202020204" pitchFamily="34" charset="0"/>
                <a:cs typeface="Arial" panose="020B0604020202020204" pitchFamily="34" charset="0"/>
              </a:defRPr>
            </a:lvl1pPr>
          </a:lstStyle>
          <a:p>
            <a:fld id="{B6111AC5-A6EA-4123-B1C6-358C02E6D565}" type="slidenum">
              <a:rPr lang="en-US" smtClean="0"/>
              <a:pPr/>
              <a:t>‹#›</a:t>
            </a:fld>
            <a:endParaRPr lang="en-US"/>
          </a:p>
        </p:txBody>
      </p:sp>
      <p:sp>
        <p:nvSpPr>
          <p:cNvPr id="3" name="TextBox 2">
            <a:extLst>
              <a:ext uri="{FF2B5EF4-FFF2-40B4-BE49-F238E27FC236}">
                <a16:creationId xmlns:a16="http://schemas.microsoft.com/office/drawing/2014/main" id="{36166D73-4844-90DB-9582-633DC9C51286}"/>
              </a:ext>
            </a:extLst>
          </p:cNvPr>
          <p:cNvSpPr txBox="1"/>
          <p:nvPr userDrawn="1"/>
        </p:nvSpPr>
        <p:spPr>
          <a:xfrm rot="5400000">
            <a:off x="9344545" y="3737513"/>
            <a:ext cx="4967260" cy="246221"/>
          </a:xfrm>
          <a:prstGeom prst="rect">
            <a:avLst/>
          </a:prstGeom>
          <a:noFill/>
        </p:spPr>
        <p:txBody>
          <a:bodyPr wrap="square" rtlCol="0">
            <a:spAutoFit/>
          </a:bodyPr>
          <a:lstStyle/>
          <a:p>
            <a:r>
              <a:rPr lang="en-US" sz="1000" spc="100">
                <a:solidFill>
                  <a:schemeClr val="bg1"/>
                </a:solidFill>
                <a:latin typeface="Avenir Next LT Pro" panose="020B0504020202020204" pitchFamily="34" charset="0"/>
                <a:cs typeface="Arial" panose="020B0604020202020204" pitchFamily="34" charset="0"/>
              </a:rPr>
              <a:t>|   </a:t>
            </a:r>
            <a:r>
              <a:rPr lang="en-US" sz="1000" b="1" spc="100">
                <a:solidFill>
                  <a:schemeClr val="bg1"/>
                </a:solidFill>
                <a:latin typeface="Avenir Next LT Pro" panose="020B0504020202020204" pitchFamily="34" charset="0"/>
                <a:cs typeface="Arial" panose="020B0604020202020204" pitchFamily="34" charset="0"/>
              </a:rPr>
              <a:t>COVERAGE THAT COUNTS: </a:t>
            </a:r>
            <a:r>
              <a:rPr lang="en-US" sz="1000" spc="100">
                <a:solidFill>
                  <a:schemeClr val="bg1"/>
                </a:solidFill>
                <a:latin typeface="Avenir Next LT Pro" panose="020B0504020202020204" pitchFamily="34" charset="0"/>
                <a:cs typeface="Arial" panose="020B0604020202020204" pitchFamily="34" charset="0"/>
              </a:rPr>
              <a:t>AFFORDABLE PROTECTION</a:t>
            </a:r>
          </a:p>
        </p:txBody>
      </p:sp>
    </p:spTree>
    <p:extLst>
      <p:ext uri="{BB962C8B-B14F-4D97-AF65-F5344CB8AC3E}">
        <p14:creationId xmlns:p14="http://schemas.microsoft.com/office/powerpoint/2010/main" val="1078347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_15">
  <p:cSld name="_1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F29A16-D79C-554E-AD10-4CF49C59AE99}"/>
              </a:ext>
            </a:extLst>
          </p:cNvPr>
          <p:cNvSpPr/>
          <p:nvPr/>
        </p:nvSpPr>
        <p:spPr>
          <a:xfrm>
            <a:off x="121921" y="6408484"/>
            <a:ext cx="10958456"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latin typeface="Avenir Next LT Pro" panose="020B0504020202020204" pitchFamily="34" charset="0"/>
            </a:endParaRPr>
          </a:p>
        </p:txBody>
      </p:sp>
      <p:sp>
        <p:nvSpPr>
          <p:cNvPr id="6" name="Rectangle 5">
            <a:extLst>
              <a:ext uri="{FF2B5EF4-FFF2-40B4-BE49-F238E27FC236}">
                <a16:creationId xmlns:a16="http://schemas.microsoft.com/office/drawing/2014/main" id="{56BBB617-E73B-4394-A46B-F0E7856B8278}"/>
              </a:ext>
            </a:extLst>
          </p:cNvPr>
          <p:cNvSpPr/>
          <p:nvPr/>
        </p:nvSpPr>
        <p:spPr>
          <a:xfrm>
            <a:off x="0" y="0"/>
            <a:ext cx="12192000" cy="5468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venir Next LT Pro" panose="020B0504020202020204" pitchFamily="34" charset="0"/>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hasCustomPrompt="1"/>
          </p:nvPr>
        </p:nvSpPr>
        <p:spPr/>
        <p:txBody>
          <a:bodyPr/>
          <a:lstStyle>
            <a:lvl1pPr>
              <a:defRPr b="0" i="0">
                <a:solidFill>
                  <a:schemeClr val="bg1"/>
                </a:solidFill>
                <a:latin typeface="Century Gothic" panose="020B0502020202020204" pitchFamily="34" charset="0"/>
                <a:cs typeface="Arial" panose="020B0604020202020204" pitchFamily="34" charset="0"/>
              </a:defRPr>
            </a:lvl1pPr>
          </a:lstStyle>
          <a:p>
            <a:r>
              <a:rPr lang="en-US"/>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600" y="1143000"/>
            <a:ext cx="10972800" cy="4160521"/>
          </a:xfrm>
        </p:spPr>
        <p:txBody>
          <a:bodyPr/>
          <a:lstStyle>
            <a:lvl1pPr marL="0" indent="0">
              <a:spcBef>
                <a:spcPts val="1800"/>
              </a:spcBef>
              <a:buNone/>
              <a:defRPr sz="1600" b="1">
                <a:solidFill>
                  <a:schemeClr val="bg1"/>
                </a:solidFill>
              </a:defRPr>
            </a:lvl1pPr>
            <a:lvl2pPr marL="182880" indent="-182880">
              <a:spcBef>
                <a:spcPts val="900"/>
              </a:spcBef>
              <a:buFont typeface="Arial" panose="020B0604020202020204" pitchFamily="34" charset="0"/>
              <a:buChar char="•"/>
              <a:defRPr sz="1600">
                <a:solidFill>
                  <a:schemeClr val="bg1"/>
                </a:solidFill>
              </a:defRPr>
            </a:lvl2pPr>
            <a:lvl3pPr marL="685800" indent="-228600">
              <a:buFont typeface="Arial" panose="020B0604020202020204" pitchFamily="34" charset="0"/>
              <a:buChar char="–"/>
              <a:defRPr sz="1400">
                <a:solidFill>
                  <a:schemeClr val="bg1"/>
                </a:solidFill>
              </a:defRPr>
            </a:lvl3pPr>
            <a:lvl4pPr marL="1097280" indent="-182563">
              <a:buFont typeface="Arial" panose="020B0604020202020204" pitchFamily="34" charset="0"/>
              <a:buChar char="•"/>
              <a:defRPr sz="1400">
                <a:solidFill>
                  <a:schemeClr val="bg1"/>
                </a:solidFill>
              </a:defRPr>
            </a:lvl4pPr>
            <a:lvl5pPr marL="1463040" indent="-182563">
              <a:buFont typeface="Arial" panose="020B0604020202020204" pitchFamily="34" charset="0"/>
              <a:buChar cha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115328E5-DFD1-4485-88C6-82CD5D270C7A}"/>
              </a:ext>
            </a:extLst>
          </p:cNvPr>
          <p:cNvSpPr>
            <a:spLocks noGrp="1"/>
          </p:cNvSpPr>
          <p:nvPr>
            <p:ph type="body" sz="quarter" idx="13"/>
          </p:nvPr>
        </p:nvSpPr>
        <p:spPr>
          <a:xfrm>
            <a:off x="609600" y="5577840"/>
            <a:ext cx="10119360" cy="10972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a:lvl2pPr>
          </a:lstStyle>
          <a:p>
            <a:pPr lvl="0"/>
            <a:r>
              <a:rPr lang="en-US"/>
              <a:t>Edit Master text styles</a:t>
            </a:r>
          </a:p>
        </p:txBody>
      </p:sp>
      <p:cxnSp>
        <p:nvCxnSpPr>
          <p:cNvPr id="7" name="Straight Connector 6">
            <a:extLst>
              <a:ext uri="{FF2B5EF4-FFF2-40B4-BE49-F238E27FC236}">
                <a16:creationId xmlns:a16="http://schemas.microsoft.com/office/drawing/2014/main" id="{6F532194-BF59-4FA9-BD34-1A36D5F48DD3}"/>
              </a:ext>
            </a:extLst>
          </p:cNvPr>
          <p:cNvCxnSpPr/>
          <p:nvPr/>
        </p:nvCxnSpPr>
        <p:spPr bwMode="gray">
          <a:xfrm>
            <a:off x="0" y="5486400"/>
            <a:ext cx="12192000"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03EB345C-DD86-7B63-646C-0243E897251B}"/>
              </a:ext>
            </a:extLst>
          </p:cNvPr>
          <p:cNvSpPr>
            <a:spLocks noGrp="1"/>
          </p:cNvSpPr>
          <p:nvPr>
            <p:ph type="sldNum" sz="quarter" idx="4"/>
          </p:nvPr>
        </p:nvSpPr>
        <p:spPr bwMode="gray">
          <a:xfrm>
            <a:off x="11600156" y="908242"/>
            <a:ext cx="368886" cy="184666"/>
          </a:xfrm>
          <a:prstGeom prst="rect">
            <a:avLst/>
          </a:prstGeom>
        </p:spPr>
        <p:txBody>
          <a:bodyPr/>
          <a:lstStyle>
            <a:lvl1pPr algn="r">
              <a:defRPr lang="en-US" sz="900" b="0" i="0" smtClean="0">
                <a:solidFill>
                  <a:schemeClr val="bg1"/>
                </a:solidFill>
                <a:latin typeface="Avenir Next LT Pro" panose="020B0504020202020204" pitchFamily="34" charset="0"/>
                <a:cs typeface="Arial" panose="020B0604020202020204" pitchFamily="34" charset="0"/>
              </a:defRPr>
            </a:lvl1pPr>
          </a:lstStyle>
          <a:p>
            <a:fld id="{B6111AC5-A6EA-4123-B1C6-358C02E6D565}" type="slidenum">
              <a:rPr lang="en-US" smtClean="0"/>
              <a:pPr/>
              <a:t>‹#›</a:t>
            </a:fld>
            <a:endParaRPr lang="en-US"/>
          </a:p>
        </p:txBody>
      </p:sp>
      <p:sp>
        <p:nvSpPr>
          <p:cNvPr id="4" name="TextBox 3">
            <a:extLst>
              <a:ext uri="{FF2B5EF4-FFF2-40B4-BE49-F238E27FC236}">
                <a16:creationId xmlns:a16="http://schemas.microsoft.com/office/drawing/2014/main" id="{81720133-ADC0-BF23-37A6-F3290717FE9A}"/>
              </a:ext>
            </a:extLst>
          </p:cNvPr>
          <p:cNvSpPr txBox="1"/>
          <p:nvPr userDrawn="1"/>
        </p:nvSpPr>
        <p:spPr>
          <a:xfrm rot="5400000">
            <a:off x="9344545" y="3453428"/>
            <a:ext cx="4967260" cy="246221"/>
          </a:xfrm>
          <a:prstGeom prst="rect">
            <a:avLst/>
          </a:prstGeom>
          <a:noFill/>
        </p:spPr>
        <p:txBody>
          <a:bodyPr wrap="square" rtlCol="0">
            <a:spAutoFit/>
          </a:bodyPr>
          <a:lstStyle/>
          <a:p>
            <a:r>
              <a:rPr lang="en-US" sz="1000" spc="100">
                <a:solidFill>
                  <a:schemeClr val="bg1"/>
                </a:solidFill>
                <a:latin typeface="Avenir Next LT Pro" panose="020B0504020202020204" pitchFamily="34" charset="0"/>
                <a:cs typeface="Arial" panose="020B0604020202020204" pitchFamily="34" charset="0"/>
              </a:rPr>
              <a:t>|   </a:t>
            </a:r>
            <a:r>
              <a:rPr lang="en-US" sz="1000" b="1" spc="100">
                <a:solidFill>
                  <a:schemeClr val="bg1"/>
                </a:solidFill>
                <a:latin typeface="Avenir Next LT Pro" panose="020B0504020202020204" pitchFamily="34" charset="0"/>
                <a:cs typeface="Arial" panose="020B0604020202020204" pitchFamily="34" charset="0"/>
              </a:rPr>
              <a:t>COVERAGE THAT COUNTS: </a:t>
            </a:r>
            <a:r>
              <a:rPr lang="en-US" sz="1000" spc="100">
                <a:solidFill>
                  <a:schemeClr val="bg1"/>
                </a:solidFill>
                <a:latin typeface="Avenir Next LT Pro" panose="020B0504020202020204" pitchFamily="34" charset="0"/>
                <a:cs typeface="Arial" panose="020B0604020202020204" pitchFamily="34" charset="0"/>
              </a:rPr>
              <a:t>AFFORDABLE PROTECTION</a:t>
            </a:r>
          </a:p>
        </p:txBody>
      </p:sp>
    </p:spTree>
    <p:extLst>
      <p:ext uri="{BB962C8B-B14F-4D97-AF65-F5344CB8AC3E}">
        <p14:creationId xmlns:p14="http://schemas.microsoft.com/office/powerpoint/2010/main" val="512627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023A24F-856C-4B7A-B07F-C42D0F77E964}"/>
              </a:ext>
            </a:extLst>
          </p:cNvPr>
          <p:cNvCxnSpPr/>
          <p:nvPr/>
        </p:nvCxnSpPr>
        <p:spPr bwMode="gray">
          <a:xfrm>
            <a:off x="0" y="5848350"/>
            <a:ext cx="12192000"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5D5EDE6-FC4F-724F-B18B-6B0037AD9528}"/>
              </a:ext>
            </a:extLst>
          </p:cNvPr>
          <p:cNvSpPr/>
          <p:nvPr/>
        </p:nvSpPr>
        <p:spPr>
          <a:xfrm>
            <a:off x="0" y="5718288"/>
            <a:ext cx="12192000" cy="1100112"/>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latin typeface="Avenir Next LT Pro" panose="020B0504020202020204" pitchFamily="34" charset="0"/>
            </a:endParaRPr>
          </a:p>
        </p:txBody>
      </p:sp>
      <p:sp>
        <p:nvSpPr>
          <p:cNvPr id="12" name="PICTURE PLACEHOLDER">
            <a:extLst>
              <a:ext uri="{FF2B5EF4-FFF2-40B4-BE49-F238E27FC236}">
                <a16:creationId xmlns:a16="http://schemas.microsoft.com/office/drawing/2014/main" id="{60F7A5E3-A102-D74F-AB3F-4045CD3A4641}"/>
              </a:ext>
            </a:extLst>
          </p:cNvPr>
          <p:cNvSpPr>
            <a:spLocks noGrp="1"/>
          </p:cNvSpPr>
          <p:nvPr>
            <p:ph type="pic" sz="quarter" idx="13" hasCustomPrompt="1"/>
          </p:nvPr>
        </p:nvSpPr>
        <p:spPr>
          <a:xfrm>
            <a:off x="0" y="0"/>
            <a:ext cx="12192000" cy="6853280"/>
          </a:xfrm>
          <a:prstGeom prst="rect">
            <a:avLst/>
          </a:prstGeom>
          <a:noFill/>
        </p:spPr>
        <p:txBody>
          <a:bodyPr lIns="3383280" rIns="548640" anchor="ctr" anchorCtr="0"/>
          <a:lstStyle>
            <a:lvl1pPr marL="0" indent="0" algn="r">
              <a:buNone/>
              <a:defRPr sz="3200">
                <a:solidFill>
                  <a:schemeClr val="tx1"/>
                </a:solidFill>
              </a:defRPr>
            </a:lvl1pPr>
          </a:lstStyle>
          <a:p>
            <a:r>
              <a:rPr lang="en-US"/>
              <a:t> </a:t>
            </a:r>
          </a:p>
        </p:txBody>
      </p:sp>
      <p:sp>
        <p:nvSpPr>
          <p:cNvPr id="14" name="Content Placeholder 9">
            <a:extLst>
              <a:ext uri="{FF2B5EF4-FFF2-40B4-BE49-F238E27FC236}">
                <a16:creationId xmlns:a16="http://schemas.microsoft.com/office/drawing/2014/main" id="{D6FCAF13-890A-A242-980A-E7B0E8429FA3}"/>
              </a:ext>
            </a:extLst>
          </p:cNvPr>
          <p:cNvSpPr>
            <a:spLocks noGrp="1"/>
          </p:cNvSpPr>
          <p:nvPr>
            <p:ph sz="quarter" idx="16" hasCustomPrompt="1"/>
          </p:nvPr>
        </p:nvSpPr>
        <p:spPr>
          <a:xfrm>
            <a:off x="741591" y="1081494"/>
            <a:ext cx="3996664" cy="4475913"/>
          </a:xfrm>
          <a:prstGeom prst="rect">
            <a:avLst/>
          </a:prstGeom>
          <a:solidFill>
            <a:srgbClr val="3A5A78">
              <a:alpha val="74510"/>
            </a:srgbClr>
          </a:solidFill>
        </p:spPr>
        <p:txBody>
          <a:bodyPr/>
          <a:lstStyle>
            <a:lvl1pPr marL="0" indent="0">
              <a:buNone/>
              <a:defRPr/>
            </a:lvl1pPr>
          </a:lstStyle>
          <a:p>
            <a:pPr lvl="0"/>
            <a:r>
              <a:rPr lang="en-US"/>
              <a:t> </a:t>
            </a:r>
          </a:p>
        </p:txBody>
      </p:sp>
      <p:sp>
        <p:nvSpPr>
          <p:cNvPr id="16" name="Content Placeholder 9">
            <a:extLst>
              <a:ext uri="{FF2B5EF4-FFF2-40B4-BE49-F238E27FC236}">
                <a16:creationId xmlns:a16="http://schemas.microsoft.com/office/drawing/2014/main" id="{832783FF-1625-7B45-8662-FBA6C6005A32}"/>
              </a:ext>
            </a:extLst>
          </p:cNvPr>
          <p:cNvSpPr>
            <a:spLocks noGrp="1"/>
          </p:cNvSpPr>
          <p:nvPr>
            <p:ph sz="quarter" idx="17" hasCustomPrompt="1"/>
          </p:nvPr>
        </p:nvSpPr>
        <p:spPr>
          <a:xfrm>
            <a:off x="1188662" y="3877649"/>
            <a:ext cx="9588670" cy="440320"/>
          </a:xfrm>
          <a:prstGeom prst="rect">
            <a:avLst/>
          </a:prstGeom>
          <a:solidFill>
            <a:srgbClr val="B6D3E9"/>
          </a:solidFill>
        </p:spPr>
        <p:txBody>
          <a:bodyPr/>
          <a:lstStyle>
            <a:lvl1pPr marL="0" indent="0">
              <a:buNone/>
              <a:defRPr/>
            </a:lvl1pPr>
          </a:lstStyle>
          <a:p>
            <a:pPr lvl="0"/>
            <a:r>
              <a:rPr lang="en-US"/>
              <a:t> </a:t>
            </a:r>
          </a:p>
        </p:txBody>
      </p:sp>
      <p:sp>
        <p:nvSpPr>
          <p:cNvPr id="18" name="Picture Placeholder 12">
            <a:extLst>
              <a:ext uri="{FF2B5EF4-FFF2-40B4-BE49-F238E27FC236}">
                <a16:creationId xmlns:a16="http://schemas.microsoft.com/office/drawing/2014/main" id="{721542C6-D923-6B40-BEA4-80A13B267B17}"/>
              </a:ext>
            </a:extLst>
          </p:cNvPr>
          <p:cNvSpPr>
            <a:spLocks noGrp="1"/>
          </p:cNvSpPr>
          <p:nvPr>
            <p:ph type="pic" sz="quarter" idx="18" hasCustomPrompt="1"/>
          </p:nvPr>
        </p:nvSpPr>
        <p:spPr>
          <a:xfrm>
            <a:off x="9357513" y="3162247"/>
            <a:ext cx="971580" cy="996492"/>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 </a:t>
            </a:r>
          </a:p>
        </p:txBody>
      </p:sp>
      <p:sp>
        <p:nvSpPr>
          <p:cNvPr id="19" name="TITLE BAR">
            <a:extLst>
              <a:ext uri="{FF2B5EF4-FFF2-40B4-BE49-F238E27FC236}">
                <a16:creationId xmlns:a16="http://schemas.microsoft.com/office/drawing/2014/main" id="{086B352B-B271-CB48-B0EA-F9B7FF3809A9}"/>
              </a:ext>
            </a:extLst>
          </p:cNvPr>
          <p:cNvSpPr>
            <a:spLocks noGrp="1"/>
          </p:cNvSpPr>
          <p:nvPr>
            <p:ph type="body" sz="quarter" idx="19"/>
          </p:nvPr>
        </p:nvSpPr>
        <p:spPr>
          <a:xfrm>
            <a:off x="1414670" y="2438385"/>
            <a:ext cx="2899618" cy="1278383"/>
          </a:xfrm>
          <a:prstGeom prst="rect">
            <a:avLst/>
          </a:prstGeom>
        </p:spPr>
        <p:txBody>
          <a:bodyPr anchor="b" anchorCtr="0"/>
          <a:lstStyle>
            <a:lvl1pPr marL="0" indent="0">
              <a:lnSpc>
                <a:spcPct val="100000"/>
              </a:lnSpc>
              <a:buNone/>
              <a:defRPr sz="2800" b="0" i="0">
                <a:solidFill>
                  <a:schemeClr val="bg1"/>
                </a:solidFill>
                <a:latin typeface="Century Gothic" panose="020B0502020202020204" pitchFamily="34" charset="0"/>
                <a:cs typeface="Arial" panose="020B0604020202020204" pitchFamily="34" charset="0"/>
              </a:defRPr>
            </a:lvl1pPr>
          </a:lstStyle>
          <a:p>
            <a:pPr lvl="0"/>
            <a:r>
              <a:rPr lang="en-US" dirty="0"/>
              <a:t>Edit Master text styles</a:t>
            </a:r>
          </a:p>
        </p:txBody>
      </p:sp>
      <p:sp>
        <p:nvSpPr>
          <p:cNvPr id="20" name="Content Placeholder 17">
            <a:extLst>
              <a:ext uri="{FF2B5EF4-FFF2-40B4-BE49-F238E27FC236}">
                <a16:creationId xmlns:a16="http://schemas.microsoft.com/office/drawing/2014/main" id="{79FC525E-3B6C-0447-9DC6-32A6561BF1F8}"/>
              </a:ext>
            </a:extLst>
          </p:cNvPr>
          <p:cNvSpPr>
            <a:spLocks noGrp="1"/>
          </p:cNvSpPr>
          <p:nvPr>
            <p:ph sz="quarter" idx="20" hasCustomPrompt="1"/>
          </p:nvPr>
        </p:nvSpPr>
        <p:spPr>
          <a:xfrm flipH="1">
            <a:off x="1188662" y="2438384"/>
            <a:ext cx="72188" cy="1278384"/>
          </a:xfrm>
          <a:prstGeom prst="rect">
            <a:avLst/>
          </a:prstGeom>
          <a:solidFill>
            <a:srgbClr val="F7941F"/>
          </a:solidFill>
        </p:spPr>
        <p:txBody>
          <a:bodyPr/>
          <a:lstStyle>
            <a:lvl1pPr marL="0" indent="0">
              <a:buNone/>
              <a:defRPr/>
            </a:lvl1pPr>
          </a:lstStyle>
          <a:p>
            <a:pPr lvl="0"/>
            <a:r>
              <a:rPr lang="en-US"/>
              <a:t>  </a:t>
            </a:r>
          </a:p>
        </p:txBody>
      </p:sp>
      <p:sp>
        <p:nvSpPr>
          <p:cNvPr id="21" name="Text Placeholder 19">
            <a:extLst>
              <a:ext uri="{FF2B5EF4-FFF2-40B4-BE49-F238E27FC236}">
                <a16:creationId xmlns:a16="http://schemas.microsoft.com/office/drawing/2014/main" id="{FE3AEF3F-5257-F64A-AA84-970BF5DED9E2}"/>
              </a:ext>
            </a:extLst>
          </p:cNvPr>
          <p:cNvSpPr>
            <a:spLocks noGrp="1"/>
          </p:cNvSpPr>
          <p:nvPr>
            <p:ph type="body" sz="quarter" idx="21" hasCustomPrompt="1"/>
          </p:nvPr>
        </p:nvSpPr>
        <p:spPr>
          <a:xfrm>
            <a:off x="1413926" y="4441815"/>
            <a:ext cx="2900362" cy="252412"/>
          </a:xfrm>
          <a:prstGeom prst="rect">
            <a:avLst/>
          </a:prstGeom>
        </p:spPr>
        <p:txBody>
          <a:bodyPr/>
          <a:lstStyle>
            <a:lvl1pPr marL="0" indent="0">
              <a:buNone/>
              <a:defRPr sz="1050">
                <a:solidFill>
                  <a:schemeClr val="bg1"/>
                </a:solidFill>
                <a:latin typeface="Avenir Next LT Pro" panose="020B05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a:t>PREPARED FOR [PROSPECT NAME]</a:t>
            </a:r>
          </a:p>
        </p:txBody>
      </p:sp>
      <p:sp>
        <p:nvSpPr>
          <p:cNvPr id="8" name="Slide Number Placeholder 7">
            <a:extLst>
              <a:ext uri="{FF2B5EF4-FFF2-40B4-BE49-F238E27FC236}">
                <a16:creationId xmlns:a16="http://schemas.microsoft.com/office/drawing/2014/main" id="{B399F087-D077-4C0B-B510-68BDD9832F82}"/>
              </a:ext>
            </a:extLst>
          </p:cNvPr>
          <p:cNvSpPr>
            <a:spLocks noGrp="1"/>
          </p:cNvSpPr>
          <p:nvPr>
            <p:ph type="sldNum" sz="quarter" idx="15"/>
          </p:nvPr>
        </p:nvSpPr>
        <p:spPr bwMode="gray">
          <a:xfrm>
            <a:off x="10194990" y="3989462"/>
            <a:ext cx="487680" cy="169277"/>
          </a:xfrm>
        </p:spPr>
        <p:txBody>
          <a:bodyPr/>
          <a:lstStyle/>
          <a:p>
            <a:fld id="{B6111AC5-A6EA-4123-B1C6-358C02E6D565}" type="slidenum">
              <a:rPr lang="en-US" smtClean="0"/>
              <a:pPr/>
              <a:t>‹#›</a:t>
            </a:fld>
            <a:endParaRPr lang="en-US"/>
          </a:p>
        </p:txBody>
      </p:sp>
    </p:spTree>
    <p:extLst>
      <p:ext uri="{BB962C8B-B14F-4D97-AF65-F5344CB8AC3E}">
        <p14:creationId xmlns:p14="http://schemas.microsoft.com/office/powerpoint/2010/main" val="3222153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and Conten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DD5C87-95E7-524C-A2E9-1B970DE9D8E5}"/>
              </a:ext>
            </a:extLst>
          </p:cNvPr>
          <p:cNvSpPr/>
          <p:nvPr/>
        </p:nvSpPr>
        <p:spPr>
          <a:xfrm>
            <a:off x="121921" y="6408484"/>
            <a:ext cx="10958456"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latin typeface="Avenir Next LT Pro" panose="020B0504020202020204" pitchFamily="34" charset="0"/>
            </a:endParaRPr>
          </a:p>
        </p:txBody>
      </p:sp>
      <p:sp>
        <p:nvSpPr>
          <p:cNvPr id="6" name="Rectangle 5">
            <a:extLst>
              <a:ext uri="{FF2B5EF4-FFF2-40B4-BE49-F238E27FC236}">
                <a16:creationId xmlns:a16="http://schemas.microsoft.com/office/drawing/2014/main" id="{56BBB617-E73B-4394-A46B-F0E7856B8278}"/>
              </a:ext>
            </a:extLst>
          </p:cNvPr>
          <p:cNvSpPr/>
          <p:nvPr/>
        </p:nvSpPr>
        <p:spPr>
          <a:xfrm>
            <a:off x="0" y="0"/>
            <a:ext cx="12192000" cy="5852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venir Next LT Pro" panose="020B0504020202020204" pitchFamily="34" charset="0"/>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hasCustomPrompt="1"/>
          </p:nvPr>
        </p:nvSpPr>
        <p:spPr/>
        <p:txBody>
          <a:bodyPr/>
          <a:lstStyle>
            <a:lvl1pPr>
              <a:defRPr b="0" i="0">
                <a:solidFill>
                  <a:schemeClr val="bg1"/>
                </a:solidFill>
                <a:latin typeface="Century Gothic" panose="020B0502020202020204" pitchFamily="34" charset="0"/>
                <a:cs typeface="Arial" panose="020B0604020202020204" pitchFamily="34" charset="0"/>
              </a:defRPr>
            </a:lvl1p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600" y="1143000"/>
            <a:ext cx="10972800" cy="4526281"/>
          </a:xfrm>
        </p:spPr>
        <p:txBody>
          <a:bodyPr/>
          <a:lstStyle>
            <a:lvl1pPr marL="0" indent="0">
              <a:spcBef>
                <a:spcPts val="1800"/>
              </a:spcBef>
              <a:buNone/>
              <a:defRPr sz="1600" b="1">
                <a:solidFill>
                  <a:schemeClr val="bg1"/>
                </a:solidFill>
              </a:defRPr>
            </a:lvl1pPr>
            <a:lvl2pPr marL="182880" indent="-182880">
              <a:spcBef>
                <a:spcPts val="900"/>
              </a:spcBef>
              <a:buFont typeface="Arial" panose="020B0604020202020204" pitchFamily="34" charset="0"/>
              <a:buChar char="•"/>
              <a:defRPr sz="1600">
                <a:solidFill>
                  <a:schemeClr val="bg1"/>
                </a:solidFill>
              </a:defRPr>
            </a:lvl2pPr>
            <a:lvl3pPr marL="685800" indent="-228600">
              <a:buFont typeface="Arial" panose="020B0604020202020204" pitchFamily="34" charset="0"/>
              <a:buChar char="–"/>
              <a:defRPr sz="1400">
                <a:solidFill>
                  <a:schemeClr val="bg1"/>
                </a:solidFill>
              </a:defRPr>
            </a:lvl3pPr>
            <a:lvl4pPr marL="1097280" indent="-182563">
              <a:buFont typeface="Arial" panose="020B0604020202020204" pitchFamily="34" charset="0"/>
              <a:buChar char="•"/>
              <a:defRPr sz="1400">
                <a:solidFill>
                  <a:schemeClr val="bg1"/>
                </a:solidFill>
              </a:defRPr>
            </a:lvl4pPr>
            <a:lvl5pPr marL="1463040" indent="-182563">
              <a:buFont typeface="Arial" panose="020B0604020202020204" pitchFamily="34" charset="0"/>
              <a:buChar cha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D7AE95-1FE6-4E2F-8E01-59846964226C}"/>
              </a:ext>
            </a:extLst>
          </p:cNvPr>
          <p:cNvSpPr>
            <a:spLocks noGrp="1"/>
          </p:cNvSpPr>
          <p:nvPr>
            <p:ph type="body" sz="quarter" idx="13"/>
          </p:nvPr>
        </p:nvSpPr>
        <p:spPr>
          <a:xfrm>
            <a:off x="609600" y="5943600"/>
            <a:ext cx="10119360"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stStyle>
          <a:p>
            <a:pPr lvl="0"/>
            <a:r>
              <a:rPr lang="en-US"/>
              <a:t>Edit Master text styles</a:t>
            </a:r>
          </a:p>
        </p:txBody>
      </p:sp>
      <p:sp>
        <p:nvSpPr>
          <p:cNvPr id="9" name="Slide Number Placeholder 8">
            <a:extLst>
              <a:ext uri="{FF2B5EF4-FFF2-40B4-BE49-F238E27FC236}">
                <a16:creationId xmlns:a16="http://schemas.microsoft.com/office/drawing/2014/main" id="{A06D3118-5C25-44F8-93D3-2B660C684F61}"/>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7" name="Straight Connector 6">
            <a:extLst>
              <a:ext uri="{FF2B5EF4-FFF2-40B4-BE49-F238E27FC236}">
                <a16:creationId xmlns:a16="http://schemas.microsoft.com/office/drawing/2014/main" id="{7064251B-D111-4C13-9D8B-C189D3D9F124}"/>
              </a:ext>
            </a:extLst>
          </p:cNvPr>
          <p:cNvCxnSpPr/>
          <p:nvPr/>
        </p:nvCxnSpPr>
        <p:spPr bwMode="gray">
          <a:xfrm>
            <a:off x="0" y="5852160"/>
            <a:ext cx="12192000"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806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Full bleed photo with text box blu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023A24F-856C-4B7A-B07F-C42D0F77E964}"/>
              </a:ext>
            </a:extLst>
          </p:cNvPr>
          <p:cNvCxnSpPr/>
          <p:nvPr/>
        </p:nvCxnSpPr>
        <p:spPr bwMode="gray">
          <a:xfrm>
            <a:off x="0" y="5848350"/>
            <a:ext cx="12192000"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5D5EDE6-FC4F-724F-B18B-6B0037AD9528}"/>
              </a:ext>
            </a:extLst>
          </p:cNvPr>
          <p:cNvSpPr/>
          <p:nvPr/>
        </p:nvSpPr>
        <p:spPr>
          <a:xfrm>
            <a:off x="0" y="5718288"/>
            <a:ext cx="12192000" cy="1100112"/>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latin typeface="Avenir Next LT Pro" panose="020B0504020202020204" pitchFamily="34" charset="0"/>
            </a:endParaRPr>
          </a:p>
        </p:txBody>
      </p:sp>
      <p:sp>
        <p:nvSpPr>
          <p:cNvPr id="12" name="PICTURE PLACEHOLDER">
            <a:extLst>
              <a:ext uri="{FF2B5EF4-FFF2-40B4-BE49-F238E27FC236}">
                <a16:creationId xmlns:a16="http://schemas.microsoft.com/office/drawing/2014/main" id="{60F7A5E3-A102-D74F-AB3F-4045CD3A4641}"/>
              </a:ext>
            </a:extLst>
          </p:cNvPr>
          <p:cNvSpPr>
            <a:spLocks noGrp="1"/>
          </p:cNvSpPr>
          <p:nvPr>
            <p:ph type="pic" sz="quarter" idx="13" hasCustomPrompt="1"/>
          </p:nvPr>
        </p:nvSpPr>
        <p:spPr>
          <a:xfrm>
            <a:off x="0" y="0"/>
            <a:ext cx="12192000" cy="6853280"/>
          </a:xfrm>
          <a:prstGeom prst="rect">
            <a:avLst/>
          </a:prstGeom>
          <a:noFill/>
        </p:spPr>
        <p:txBody>
          <a:bodyPr lIns="3383280" rIns="548640" anchor="ctr" anchorCtr="0"/>
          <a:lstStyle>
            <a:lvl1pPr marL="0" indent="0" algn="r">
              <a:buNone/>
              <a:defRPr sz="3200">
                <a:solidFill>
                  <a:schemeClr val="tx1"/>
                </a:solidFill>
              </a:defRPr>
            </a:lvl1pPr>
          </a:lstStyle>
          <a:p>
            <a:r>
              <a:rPr lang="en-US"/>
              <a:t> click to add photo (FULL BLEED)</a:t>
            </a:r>
          </a:p>
        </p:txBody>
      </p:sp>
      <p:sp>
        <p:nvSpPr>
          <p:cNvPr id="14" name="Content Placeholder 9">
            <a:extLst>
              <a:ext uri="{FF2B5EF4-FFF2-40B4-BE49-F238E27FC236}">
                <a16:creationId xmlns:a16="http://schemas.microsoft.com/office/drawing/2014/main" id="{D6FCAF13-890A-A242-980A-E7B0E8429FA3}"/>
              </a:ext>
            </a:extLst>
          </p:cNvPr>
          <p:cNvSpPr>
            <a:spLocks noGrp="1"/>
          </p:cNvSpPr>
          <p:nvPr>
            <p:ph sz="quarter" idx="16" hasCustomPrompt="1"/>
          </p:nvPr>
        </p:nvSpPr>
        <p:spPr>
          <a:xfrm>
            <a:off x="855721" y="1388713"/>
            <a:ext cx="3686939" cy="4168693"/>
          </a:xfrm>
          <a:prstGeom prst="rect">
            <a:avLst/>
          </a:prstGeom>
          <a:solidFill>
            <a:schemeClr val="accent1">
              <a:alpha val="74510"/>
            </a:schemeClr>
          </a:solidFill>
        </p:spPr>
        <p:txBody>
          <a:bodyPr/>
          <a:lstStyle>
            <a:lvl1pPr marL="0" indent="0">
              <a:buNone/>
              <a:defRPr/>
            </a:lvl1pPr>
          </a:lstStyle>
          <a:p>
            <a:pPr lvl="0"/>
            <a:r>
              <a:rPr lang="en-US"/>
              <a:t> </a:t>
            </a:r>
          </a:p>
        </p:txBody>
      </p:sp>
      <p:sp>
        <p:nvSpPr>
          <p:cNvPr id="18" name="Picture Placeholder 12">
            <a:extLst>
              <a:ext uri="{FF2B5EF4-FFF2-40B4-BE49-F238E27FC236}">
                <a16:creationId xmlns:a16="http://schemas.microsoft.com/office/drawing/2014/main" id="{721542C6-D923-6B40-BEA4-80A13B267B17}"/>
              </a:ext>
            </a:extLst>
          </p:cNvPr>
          <p:cNvSpPr>
            <a:spLocks noGrp="1"/>
          </p:cNvSpPr>
          <p:nvPr>
            <p:ph type="pic" sz="quarter" idx="18" hasCustomPrompt="1"/>
          </p:nvPr>
        </p:nvSpPr>
        <p:spPr>
          <a:xfrm>
            <a:off x="11083626" y="5795539"/>
            <a:ext cx="862252" cy="884361"/>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 </a:t>
            </a:r>
          </a:p>
        </p:txBody>
      </p:sp>
      <p:sp>
        <p:nvSpPr>
          <p:cNvPr id="19" name="TITLE BAR">
            <a:extLst>
              <a:ext uri="{FF2B5EF4-FFF2-40B4-BE49-F238E27FC236}">
                <a16:creationId xmlns:a16="http://schemas.microsoft.com/office/drawing/2014/main" id="{086B352B-B271-CB48-B0EA-F9B7FF3809A9}"/>
              </a:ext>
            </a:extLst>
          </p:cNvPr>
          <p:cNvSpPr>
            <a:spLocks noGrp="1"/>
          </p:cNvSpPr>
          <p:nvPr>
            <p:ph type="body" sz="quarter" idx="19"/>
          </p:nvPr>
        </p:nvSpPr>
        <p:spPr>
          <a:xfrm>
            <a:off x="1165289" y="1848534"/>
            <a:ext cx="2899618" cy="1278383"/>
          </a:xfrm>
          <a:prstGeom prst="rect">
            <a:avLst/>
          </a:prstGeom>
        </p:spPr>
        <p:txBody>
          <a:bodyPr anchor="b" anchorCtr="0"/>
          <a:lstStyle>
            <a:lvl1pPr marL="0" indent="0">
              <a:lnSpc>
                <a:spcPct val="100000"/>
              </a:lnSpc>
              <a:buNone/>
              <a:defRPr sz="2800" b="0" i="0">
                <a:solidFill>
                  <a:schemeClr val="bg1"/>
                </a:solidFill>
                <a:latin typeface="Century Gothic" panose="020B0502020202020204" pitchFamily="34" charset="0"/>
                <a:cs typeface="Arial" panose="020B0604020202020204" pitchFamily="34"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9E3B8830-16FF-EF4F-8C1D-68388937E3F7}"/>
              </a:ext>
            </a:extLst>
          </p:cNvPr>
          <p:cNvSpPr>
            <a:spLocks noGrp="1"/>
          </p:cNvSpPr>
          <p:nvPr>
            <p:ph type="body" sz="quarter" idx="20"/>
          </p:nvPr>
        </p:nvSpPr>
        <p:spPr>
          <a:xfrm>
            <a:off x="1165288" y="3247786"/>
            <a:ext cx="2899619" cy="205181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1755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894C45-9F10-4C0A-9E7D-1A2378947469}"/>
              </a:ext>
            </a:extLst>
          </p:cNvPr>
          <p:cNvSpPr/>
          <p:nvPr/>
        </p:nvSpPr>
        <p:spPr bwMode="gray">
          <a:xfrm>
            <a:off x="0" y="0"/>
            <a:ext cx="12192003" cy="5833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venir Next LT Pro" panose="020B0504020202020204" pitchFamily="34" charset="0"/>
            </a:endParaRP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1379538" y="2011680"/>
            <a:ext cx="9734550" cy="1828800"/>
          </a:xfrm>
          <a:noFill/>
          <a:ln>
            <a:noFill/>
          </a:ln>
          <a:effectLst>
            <a:innerShdw dist="76200" dir="16200000">
              <a:schemeClr val="accent1"/>
            </a:innerShdw>
          </a:effectLst>
        </p:spPr>
        <p:txBody>
          <a:bodyPr lIns="274320" tIns="0" rIns="274320" bIns="0" anchor="ctr" anchorCtr="0"/>
          <a:lstStyle>
            <a:lvl1pPr marL="0" indent="0" algn="ctr">
              <a:spcAft>
                <a:spcPts val="1200"/>
              </a:spcAft>
              <a:buNone/>
              <a:defRPr sz="2800" b="0" i="0" baseline="0">
                <a:solidFill>
                  <a:schemeClr val="bg1"/>
                </a:solidFill>
                <a:latin typeface="Century Gothic" panose="020B0502020202020204" pitchFamily="34" charset="0"/>
                <a:cs typeface="Arial" panose="020B0604020202020204" pitchFamily="34" charset="0"/>
              </a:defRPr>
            </a:lvl1pPr>
            <a:lvl2pPr marL="0" indent="0" algn="ctr">
              <a:spcBef>
                <a:spcPts val="0"/>
              </a:spcBef>
              <a:buNone/>
              <a:defRPr sz="1600" b="0">
                <a:solidFill>
                  <a:schemeClr val="bg1"/>
                </a:solidFill>
              </a:defRPr>
            </a:lvl2pPr>
            <a:lvl3pPr marL="0" indent="0">
              <a:buNone/>
              <a:tabLst/>
              <a:defRPr sz="1600"/>
            </a:lvl3pPr>
            <a:lvl4pPr marL="511175" indent="-182563">
              <a:defRPr/>
            </a:lvl4pPr>
            <a:lvl5pPr marL="914400" indent="-182563">
              <a:tabLst/>
              <a:defRPr/>
            </a:lvl5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8D128FD2-75AE-47DC-B07D-94589D01F293}"/>
              </a:ext>
            </a:extLst>
          </p:cNvPr>
          <p:cNvSpPr>
            <a:spLocks noGrp="1"/>
          </p:cNvSpPr>
          <p:nvPr>
            <p:ph type="body" sz="quarter" idx="14"/>
          </p:nvPr>
        </p:nvSpPr>
        <p:spPr bwMode="gray">
          <a:xfrm>
            <a:off x="609600" y="5943600"/>
            <a:ext cx="10119360"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vl2pPr>
            <a:lvl3pPr marL="914717" indent="0">
              <a:lnSpc>
                <a:spcPct val="90000"/>
              </a:lnSpc>
              <a:spcBef>
                <a:spcPts val="500"/>
              </a:spcBef>
              <a:buNone/>
              <a:defRPr sz="800"/>
            </a:lvl3pPr>
            <a:lvl4pPr marL="1280477" indent="0">
              <a:lnSpc>
                <a:spcPct val="90000"/>
              </a:lnSpc>
              <a:spcBef>
                <a:spcPts val="500"/>
              </a:spcBef>
              <a:buNone/>
              <a:defRPr sz="800"/>
            </a:lvl4pPr>
            <a:lvl5pPr marL="1737677" indent="0">
              <a:lnSpc>
                <a:spcPct val="90000"/>
              </a:lnSpc>
              <a:spcBef>
                <a:spcPts val="500"/>
              </a:spcBef>
              <a:buNone/>
              <a:defRPr sz="800"/>
            </a:lvl5pPr>
          </a:lstStyle>
          <a:p>
            <a:pPr lvl="0"/>
            <a:r>
              <a:rPr lang="en-US"/>
              <a:t>Edit Master text styles</a:t>
            </a:r>
          </a:p>
        </p:txBody>
      </p:sp>
      <p:sp>
        <p:nvSpPr>
          <p:cNvPr id="11" name="Slide Number Placeholder 10">
            <a:extLst>
              <a:ext uri="{FF2B5EF4-FFF2-40B4-BE49-F238E27FC236}">
                <a16:creationId xmlns:a16="http://schemas.microsoft.com/office/drawing/2014/main" id="{6F2F01A9-D4BE-4062-BC79-508ACDDCF095}"/>
              </a:ext>
            </a:extLst>
          </p:cNvPr>
          <p:cNvSpPr>
            <a:spLocks noGrp="1"/>
          </p:cNvSpPr>
          <p:nvPr>
            <p:ph type="sldNum" sz="quarter" idx="15"/>
          </p:nvPr>
        </p:nvSpPr>
        <p:spPr bwMode="gray"/>
        <p:txBody>
          <a:bodyPr/>
          <a:lstStyle/>
          <a:p>
            <a:fld id="{B6111AC5-A6EA-4123-B1C6-358C02E6D565}" type="slidenum">
              <a:rPr lang="en-US" smtClean="0"/>
              <a:pPr/>
              <a:t>‹#›</a:t>
            </a:fld>
            <a:endParaRPr lang="en-US" dirty="0"/>
          </a:p>
        </p:txBody>
      </p:sp>
      <p:cxnSp>
        <p:nvCxnSpPr>
          <p:cNvPr id="7" name="Straight Connector 6">
            <a:extLst>
              <a:ext uri="{FF2B5EF4-FFF2-40B4-BE49-F238E27FC236}">
                <a16:creationId xmlns:a16="http://schemas.microsoft.com/office/drawing/2014/main" id="{7443ED0A-6602-424E-86FE-2E6E34917B0B}"/>
              </a:ext>
            </a:extLst>
          </p:cNvPr>
          <p:cNvCxnSpPr/>
          <p:nvPr/>
        </p:nvCxnSpPr>
        <p:spPr bwMode="gray">
          <a:xfrm>
            <a:off x="0" y="5848350"/>
            <a:ext cx="12192000"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339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F1C735B7-8481-62FC-BF08-EDE946399CF8}"/>
              </a:ext>
            </a:extLst>
          </p:cNvPr>
          <p:cNvSpPr/>
          <p:nvPr userDrawn="1"/>
        </p:nvSpPr>
        <p:spPr>
          <a:xfrm>
            <a:off x="7809491" y="-9144"/>
            <a:ext cx="4382510" cy="6876288"/>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Rectangle 1">
            <a:extLst>
              <a:ext uri="{FF2B5EF4-FFF2-40B4-BE49-F238E27FC236}">
                <a16:creationId xmlns:a16="http://schemas.microsoft.com/office/drawing/2014/main" id="{CF625AB5-078E-84D7-9A5B-1CF2CBF82760}"/>
              </a:ext>
            </a:extLst>
          </p:cNvPr>
          <p:cNvSpPr/>
          <p:nvPr/>
        </p:nvSpPr>
        <p:spPr>
          <a:xfrm>
            <a:off x="-9144" y="-9144"/>
            <a:ext cx="7817301" cy="687628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952A2DE5-96D0-4A4F-B73B-1FB010E91E35}"/>
              </a:ext>
            </a:extLst>
          </p:cNvPr>
          <p:cNvSpPr>
            <a:spLocks noGrp="1"/>
          </p:cNvSpPr>
          <p:nvPr>
            <p:ph type="ctrTitle"/>
          </p:nvPr>
        </p:nvSpPr>
        <p:spPr>
          <a:xfrm>
            <a:off x="574675" y="1328600"/>
            <a:ext cx="4544568" cy="3813048"/>
          </a:xfrm>
        </p:spPr>
        <p:txBody>
          <a:bodyPr anchor="t" anchorCtr="0"/>
          <a:lstStyle>
            <a:lvl1pPr algn="l">
              <a:lnSpc>
                <a:spcPct val="83000"/>
              </a:lnSpc>
              <a:defRPr sz="6000" spc="-10" baseline="0">
                <a:solidFill>
                  <a:schemeClr val="bg1"/>
                </a:solidFill>
                <a:latin typeface="Trust Hartford Serif XLight" pitchFamily="50" charset="0"/>
              </a:defRPr>
            </a:lvl1pPr>
          </a:lstStyle>
          <a:p>
            <a:r>
              <a:rPr lang="en-US"/>
              <a:t>Click to edit Master title style</a:t>
            </a:r>
            <a:endParaRPr lang="en-CA" dirty="0"/>
          </a:p>
        </p:txBody>
      </p:sp>
      <p:sp>
        <p:nvSpPr>
          <p:cNvPr id="3" name="Subtitle 3">
            <a:extLst>
              <a:ext uri="{FF2B5EF4-FFF2-40B4-BE49-F238E27FC236}">
                <a16:creationId xmlns:a16="http://schemas.microsoft.com/office/drawing/2014/main" id="{D4718C5F-E009-48BF-9E7D-1C9D59D01771}"/>
              </a:ext>
            </a:extLst>
          </p:cNvPr>
          <p:cNvSpPr>
            <a:spLocks noGrp="1"/>
          </p:cNvSpPr>
          <p:nvPr>
            <p:ph type="subTitle" idx="1"/>
          </p:nvPr>
        </p:nvSpPr>
        <p:spPr>
          <a:xfrm>
            <a:off x="574674" y="5550925"/>
            <a:ext cx="4379976" cy="397295"/>
          </a:xfrm>
        </p:spPr>
        <p:txBody>
          <a:bodyPr anchor="b" anchorCtr="0">
            <a:normAutofit/>
          </a:bodyPr>
          <a:lstStyle>
            <a:lvl1pPr>
              <a:defRPr sz="1400">
                <a:solidFill>
                  <a:schemeClr val="accent2"/>
                </a:solidFill>
              </a:defRPr>
            </a:lvl1pPr>
          </a:lstStyle>
          <a:p>
            <a:r>
              <a:rPr lang="en-US"/>
              <a:t>Click to edit Master subtitle style</a:t>
            </a:r>
            <a:endParaRPr lang="en-CA" dirty="0"/>
          </a:p>
        </p:txBody>
      </p:sp>
      <p:sp>
        <p:nvSpPr>
          <p:cNvPr id="4" name="Date Placeholder 4">
            <a:extLst>
              <a:ext uri="{FF2B5EF4-FFF2-40B4-BE49-F238E27FC236}">
                <a16:creationId xmlns:a16="http://schemas.microsoft.com/office/drawing/2014/main" id="{3F909C6F-59C0-40FA-8A26-58D0750EF85F}"/>
              </a:ext>
            </a:extLst>
          </p:cNvPr>
          <p:cNvSpPr>
            <a:spLocks noGrp="1"/>
          </p:cNvSpPr>
          <p:nvPr>
            <p:ph type="dt" sz="half" idx="10"/>
          </p:nvPr>
        </p:nvSpPr>
        <p:spPr>
          <a:xfrm>
            <a:off x="574675" y="6062472"/>
            <a:ext cx="4379976" cy="182880"/>
          </a:xfrm>
          <a:prstGeom prst="rect">
            <a:avLst/>
          </a:prstGeom>
        </p:spPr>
        <p:txBody>
          <a:bodyPr lIns="0" tIns="0" rIns="0" bIns="0"/>
          <a:lstStyle>
            <a:lvl1pPr algn="l">
              <a:defRPr sz="1200" b="1">
                <a:solidFill>
                  <a:schemeClr val="accent2"/>
                </a:solidFill>
              </a:defRPr>
            </a:lvl1pPr>
          </a:lstStyle>
          <a:p>
            <a:fld id="{5E8F717B-0BA3-4190-9FB6-D3284EAD2C5C}" type="datetime4">
              <a:rPr lang="en-US" smtClean="0"/>
              <a:t>October 23, 2025</a:t>
            </a:fld>
            <a:endParaRPr lang="en-CA" dirty="0"/>
          </a:p>
        </p:txBody>
      </p:sp>
      <p:sp>
        <p:nvSpPr>
          <p:cNvPr id="5" name="Footer Placeholder 5" hidden="1">
            <a:extLst>
              <a:ext uri="{FF2B5EF4-FFF2-40B4-BE49-F238E27FC236}">
                <a16:creationId xmlns:a16="http://schemas.microsoft.com/office/drawing/2014/main" id="{8A820423-7534-4A26-9335-0AE0D83805D8}"/>
              </a:ext>
            </a:extLst>
          </p:cNvPr>
          <p:cNvSpPr>
            <a:spLocks noGrp="1"/>
          </p:cNvSpPr>
          <p:nvPr>
            <p:ph type="ftr" sz="quarter" idx="11"/>
          </p:nvPr>
        </p:nvSpPr>
        <p:spPr>
          <a:xfrm>
            <a:off x="-18288" y="6876288"/>
            <a:ext cx="9144" cy="9144"/>
          </a:xfrm>
          <a:prstGeom prst="rect">
            <a:avLst/>
          </a:prstGeom>
        </p:spPr>
        <p:txBody>
          <a:bodyPr/>
          <a:lstStyle>
            <a:lvl1pPr>
              <a:defRPr sz="100">
                <a:solidFill>
                  <a:schemeClr val="bg1">
                    <a:lumMod val="95000"/>
                  </a:schemeClr>
                </a:solidFill>
              </a:defRPr>
            </a:lvl1pPr>
          </a:lstStyle>
          <a:p>
            <a:r>
              <a:rPr lang="en-US"/>
              <a:t>© 2025 The Hartford. Confidential. No part of this document may be reproduced, published or posted without the permission of The Hartford.</a:t>
            </a:r>
            <a:endParaRPr lang="en-CA" dirty="0"/>
          </a:p>
        </p:txBody>
      </p:sp>
      <p:sp>
        <p:nvSpPr>
          <p:cNvPr id="6" name="Slide Number Placeholder 6" hidden="1">
            <a:extLst>
              <a:ext uri="{FF2B5EF4-FFF2-40B4-BE49-F238E27FC236}">
                <a16:creationId xmlns:a16="http://schemas.microsoft.com/office/drawing/2014/main" id="{DB5852C0-F1AF-4C19-9089-80744E475712}"/>
              </a:ext>
            </a:extLst>
          </p:cNvPr>
          <p:cNvSpPr>
            <a:spLocks noGrp="1"/>
          </p:cNvSpPr>
          <p:nvPr>
            <p:ph type="sldNum" sz="quarter" idx="12"/>
          </p:nvPr>
        </p:nvSpPr>
        <p:spPr>
          <a:xfrm>
            <a:off x="12207240" y="6876288"/>
            <a:ext cx="9144" cy="9144"/>
          </a:xfrm>
        </p:spPr>
        <p:txBody>
          <a:bodyPr/>
          <a:lstStyle>
            <a:lvl1pPr>
              <a:defRPr sz="100">
                <a:solidFill>
                  <a:schemeClr val="bg1">
                    <a:lumMod val="95000"/>
                  </a:schemeClr>
                </a:solidFill>
              </a:defRPr>
            </a:lvl1pPr>
          </a:lstStyle>
          <a:p>
            <a:fld id="{0B1B59A6-B74A-41AA-9EF6-238F4BE8BA53}" type="slidenum">
              <a:rPr lang="en-CA" smtClean="0"/>
              <a:pPr/>
              <a:t>‹#›</a:t>
            </a:fld>
            <a:endParaRPr lang="en-CA"/>
          </a:p>
        </p:txBody>
      </p:sp>
      <p:sp>
        <p:nvSpPr>
          <p:cNvPr id="12" name="Picture Placeholder 7">
            <a:extLst>
              <a:ext uri="{FF2B5EF4-FFF2-40B4-BE49-F238E27FC236}">
                <a16:creationId xmlns:a16="http://schemas.microsoft.com/office/drawing/2014/main" id="{63D65320-DE59-204A-D895-8D8CAAFA0CE4}"/>
              </a:ext>
            </a:extLst>
          </p:cNvPr>
          <p:cNvSpPr>
            <a:spLocks noGrp="1"/>
          </p:cNvSpPr>
          <p:nvPr>
            <p:ph type="pic" sz="quarter" idx="13"/>
          </p:nvPr>
        </p:nvSpPr>
        <p:spPr>
          <a:xfrm>
            <a:off x="5332413" y="1266825"/>
            <a:ext cx="6291072" cy="4315968"/>
          </a:xfrm>
          <a:solidFill>
            <a:schemeClr val="bg1">
              <a:lumMod val="95000"/>
            </a:schemeClr>
          </a:solidFill>
        </p:spPr>
        <p:txBody>
          <a:bodyPr/>
          <a:lstStyle/>
          <a:p>
            <a:r>
              <a:rPr lang="en-US"/>
              <a:t>Click icon to add picture</a:t>
            </a:r>
          </a:p>
        </p:txBody>
      </p:sp>
      <p:pic>
        <p:nvPicPr>
          <p:cNvPr id="10" name="Picture 8">
            <a:extLst>
              <a:ext uri="{FF2B5EF4-FFF2-40B4-BE49-F238E27FC236}">
                <a16:creationId xmlns:a16="http://schemas.microsoft.com/office/drawing/2014/main" id="{5D3FCD0E-D48F-4AB1-87CA-EC160DAF7E2A}"/>
              </a:ext>
            </a:extLst>
          </p:cNvPr>
          <p:cNvPicPr>
            <a:picLocks noChangeAspect="1"/>
          </p:cNvPicPr>
          <p:nvPr/>
        </p:nvPicPr>
        <p:blipFill>
          <a:blip r:embed="rId2"/>
          <a:stretch>
            <a:fillRect/>
          </a:stretch>
        </p:blipFill>
        <p:spPr>
          <a:xfrm>
            <a:off x="8492679" y="195696"/>
            <a:ext cx="3132582" cy="612648"/>
          </a:xfrm>
          <a:prstGeom prst="rect">
            <a:avLst/>
          </a:prstGeom>
        </p:spPr>
      </p:pic>
      <p:sp>
        <p:nvSpPr>
          <p:cNvPr id="9" name="TextBox 8">
            <a:extLst>
              <a:ext uri="{FF2B5EF4-FFF2-40B4-BE49-F238E27FC236}">
                <a16:creationId xmlns:a16="http://schemas.microsoft.com/office/drawing/2014/main" id="{98B7062D-6733-60AE-C652-77520A7DEC5A}"/>
              </a:ext>
            </a:extLst>
          </p:cNvPr>
          <p:cNvSpPr txBox="1"/>
          <p:nvPr userDrawn="1">
            <p:extLst>
              <p:ext uri="{1162E1C5-73C7-4A58-AE30-91384D911F3F}">
                <p184:classification xmlns:p184="http://schemas.microsoft.com/office/powerpoint/2018/4/main" val="ftr"/>
              </p:ext>
            </p:extLst>
          </p:nvPr>
        </p:nvSpPr>
        <p:spPr>
          <a:xfrm>
            <a:off x="10710861" y="6703060"/>
            <a:ext cx="914400" cy="91440"/>
          </a:xfrm>
          <a:prstGeom prst="rect">
            <a:avLst/>
          </a:prstGeom>
        </p:spPr>
        <p:txBody>
          <a:bodyPr horzOverflow="overflow" lIns="0" tIns="0" rIns="0" bIns="0">
            <a:spAutoFit/>
          </a:bodyPr>
          <a:lstStyle/>
          <a:p>
            <a:pPr algn="r"/>
            <a:r>
              <a:rPr lang="en-US" sz="600" dirty="0">
                <a:solidFill>
                  <a:schemeClr val="tx1">
                    <a:lumMod val="95000"/>
                    <a:lumOff val="5000"/>
                    <a:alpha val="50000"/>
                  </a:schemeClr>
                </a:solidFill>
                <a:latin typeface="Calibri" panose="020F0502020204030204" pitchFamily="34" charset="0"/>
                <a:cs typeface="Calibri" panose="020F0502020204030204" pitchFamily="34" charset="0"/>
              </a:rPr>
              <a:t>© 2025 The Hartford</a:t>
            </a:r>
          </a:p>
        </p:txBody>
      </p:sp>
    </p:spTree>
    <p:extLst>
      <p:ext uri="{BB962C8B-B14F-4D97-AF65-F5344CB8AC3E}">
        <p14:creationId xmlns:p14="http://schemas.microsoft.com/office/powerpoint/2010/main" val="4105787679"/>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with Large Picture">
    <p:spTree>
      <p:nvGrpSpPr>
        <p:cNvPr id="1" name=""/>
        <p:cNvGrpSpPr/>
        <p:nvPr/>
      </p:nvGrpSpPr>
      <p:grpSpPr>
        <a:xfrm>
          <a:off x="0" y="0"/>
          <a:ext cx="0" cy="0"/>
          <a:chOff x="0" y="0"/>
          <a:chExt cx="0" cy="0"/>
        </a:xfrm>
      </p:grpSpPr>
      <p:sp>
        <p:nvSpPr>
          <p:cNvPr id="12" name="Picture Placeholder 1">
            <a:extLst>
              <a:ext uri="{FF2B5EF4-FFF2-40B4-BE49-F238E27FC236}">
                <a16:creationId xmlns:a16="http://schemas.microsoft.com/office/drawing/2014/main" id="{63D65320-DE59-204A-D895-8D8CAAFA0CE4}"/>
              </a:ext>
            </a:extLst>
          </p:cNvPr>
          <p:cNvSpPr>
            <a:spLocks noGrp="1"/>
          </p:cNvSpPr>
          <p:nvPr>
            <p:ph type="pic" sz="quarter" idx="13"/>
          </p:nvPr>
        </p:nvSpPr>
        <p:spPr>
          <a:xfrm>
            <a:off x="-9144" y="1014984"/>
            <a:ext cx="12207240" cy="5852160"/>
          </a:xfrm>
          <a:solidFill>
            <a:schemeClr val="bg1">
              <a:lumMod val="95000"/>
            </a:schemeClr>
          </a:solidFill>
        </p:spPr>
        <p:txBody>
          <a:bodyPr/>
          <a:lstStyle/>
          <a:p>
            <a:r>
              <a:rPr lang="en-US"/>
              <a:t>Click icon to add picture</a:t>
            </a:r>
            <a:endParaRPr lang="en-US" dirty="0"/>
          </a:p>
        </p:txBody>
      </p:sp>
      <p:sp>
        <p:nvSpPr>
          <p:cNvPr id="2" name="Title 2">
            <a:extLst>
              <a:ext uri="{FF2B5EF4-FFF2-40B4-BE49-F238E27FC236}">
                <a16:creationId xmlns:a16="http://schemas.microsoft.com/office/drawing/2014/main" id="{952A2DE5-96D0-4A4F-B73B-1FB010E91E35}"/>
              </a:ext>
            </a:extLst>
          </p:cNvPr>
          <p:cNvSpPr>
            <a:spLocks noGrp="1"/>
          </p:cNvSpPr>
          <p:nvPr>
            <p:ph type="ctrTitle"/>
          </p:nvPr>
        </p:nvSpPr>
        <p:spPr>
          <a:xfrm>
            <a:off x="574675" y="4060209"/>
            <a:ext cx="8193024" cy="1605321"/>
          </a:xfrm>
        </p:spPr>
        <p:txBody>
          <a:bodyPr anchor="b" anchorCtr="0"/>
          <a:lstStyle>
            <a:lvl1pPr algn="l">
              <a:lnSpc>
                <a:spcPct val="83000"/>
              </a:lnSpc>
              <a:defRPr sz="6000" spc="-10" baseline="0">
                <a:solidFill>
                  <a:schemeClr val="bg1"/>
                </a:solidFill>
                <a:effectLst>
                  <a:outerShdw blurRad="38100" dist="38100" dir="2700000" algn="tl">
                    <a:srgbClr val="000000">
                      <a:alpha val="43137"/>
                    </a:srgbClr>
                  </a:outerShdw>
                </a:effectLst>
                <a:latin typeface="Trust Hartford Serif XLight" pitchFamily="50" charset="0"/>
              </a:defRPr>
            </a:lvl1pPr>
          </a:lstStyle>
          <a:p>
            <a:r>
              <a:rPr lang="en-US"/>
              <a:t>Click to edit Master title style</a:t>
            </a:r>
            <a:endParaRPr lang="en-CA" dirty="0"/>
          </a:p>
        </p:txBody>
      </p:sp>
      <p:sp>
        <p:nvSpPr>
          <p:cNvPr id="3" name="Subtitle 3">
            <a:extLst>
              <a:ext uri="{FF2B5EF4-FFF2-40B4-BE49-F238E27FC236}">
                <a16:creationId xmlns:a16="http://schemas.microsoft.com/office/drawing/2014/main" id="{D4718C5F-E009-48BF-9E7D-1C9D59D01771}"/>
              </a:ext>
            </a:extLst>
          </p:cNvPr>
          <p:cNvSpPr>
            <a:spLocks noGrp="1"/>
          </p:cNvSpPr>
          <p:nvPr>
            <p:ph type="subTitle" idx="1"/>
          </p:nvPr>
        </p:nvSpPr>
        <p:spPr>
          <a:xfrm>
            <a:off x="574674" y="5665530"/>
            <a:ext cx="4379976" cy="282690"/>
          </a:xfrm>
        </p:spPr>
        <p:txBody>
          <a:bodyPr anchor="b" anchorCtr="0">
            <a:normAutofit/>
          </a:bodyPr>
          <a:lstStyle>
            <a:lvl1pPr>
              <a:defRPr sz="1400">
                <a:solidFill>
                  <a:schemeClr val="accent2"/>
                </a:solidFill>
              </a:defRPr>
            </a:lvl1pPr>
          </a:lstStyle>
          <a:p>
            <a:r>
              <a:rPr lang="en-US"/>
              <a:t>Click to edit Master subtitle style</a:t>
            </a:r>
            <a:endParaRPr lang="en-CA" dirty="0"/>
          </a:p>
        </p:txBody>
      </p:sp>
      <p:sp>
        <p:nvSpPr>
          <p:cNvPr id="4" name="Date Placeholder 4">
            <a:extLst>
              <a:ext uri="{FF2B5EF4-FFF2-40B4-BE49-F238E27FC236}">
                <a16:creationId xmlns:a16="http://schemas.microsoft.com/office/drawing/2014/main" id="{3F909C6F-59C0-40FA-8A26-58D0750EF85F}"/>
              </a:ext>
            </a:extLst>
          </p:cNvPr>
          <p:cNvSpPr>
            <a:spLocks noGrp="1"/>
          </p:cNvSpPr>
          <p:nvPr>
            <p:ph type="dt" sz="half" idx="10"/>
          </p:nvPr>
        </p:nvSpPr>
        <p:spPr>
          <a:xfrm>
            <a:off x="574675" y="6062472"/>
            <a:ext cx="4379976" cy="182880"/>
          </a:xfrm>
          <a:prstGeom prst="rect">
            <a:avLst/>
          </a:prstGeom>
        </p:spPr>
        <p:txBody>
          <a:bodyPr lIns="0" tIns="0" rIns="0" bIns="0"/>
          <a:lstStyle>
            <a:lvl1pPr algn="l">
              <a:defRPr sz="1200" b="1">
                <a:solidFill>
                  <a:schemeClr val="accent2"/>
                </a:solidFill>
              </a:defRPr>
            </a:lvl1pPr>
          </a:lstStyle>
          <a:p>
            <a:fld id="{626FB6AD-512D-4F83-898F-BA7D4A449E43}" type="datetime4">
              <a:rPr lang="en-US" smtClean="0"/>
              <a:t>October 23, 2025</a:t>
            </a:fld>
            <a:endParaRPr lang="en-CA" dirty="0"/>
          </a:p>
        </p:txBody>
      </p:sp>
      <p:sp>
        <p:nvSpPr>
          <p:cNvPr id="5" name="Footer Placeholder 5" hidden="1">
            <a:extLst>
              <a:ext uri="{FF2B5EF4-FFF2-40B4-BE49-F238E27FC236}">
                <a16:creationId xmlns:a16="http://schemas.microsoft.com/office/drawing/2014/main" id="{8A820423-7534-4A26-9335-0AE0D83805D8}"/>
              </a:ext>
            </a:extLst>
          </p:cNvPr>
          <p:cNvSpPr>
            <a:spLocks noGrp="1"/>
          </p:cNvSpPr>
          <p:nvPr>
            <p:ph type="ftr" sz="quarter" idx="11"/>
          </p:nvPr>
        </p:nvSpPr>
        <p:spPr>
          <a:xfrm>
            <a:off x="-18288" y="6876288"/>
            <a:ext cx="9144" cy="9144"/>
          </a:xfrm>
          <a:prstGeom prst="rect">
            <a:avLst/>
          </a:prstGeom>
        </p:spPr>
        <p:txBody>
          <a:bodyPr/>
          <a:lstStyle>
            <a:lvl1pPr>
              <a:defRPr sz="100">
                <a:solidFill>
                  <a:schemeClr val="bg1">
                    <a:lumMod val="95000"/>
                  </a:schemeClr>
                </a:solidFill>
              </a:defRPr>
            </a:lvl1pPr>
          </a:lstStyle>
          <a:p>
            <a:r>
              <a:rPr lang="en-US"/>
              <a:t>© 2025 The Hartford. Confidential. No part of this document may be reproduced, published or posted without the permission of The Hartford.</a:t>
            </a:r>
            <a:endParaRPr lang="en-CA" dirty="0"/>
          </a:p>
        </p:txBody>
      </p:sp>
      <p:sp>
        <p:nvSpPr>
          <p:cNvPr id="6" name="Slide Number Placeholder 6" hidden="1">
            <a:extLst>
              <a:ext uri="{FF2B5EF4-FFF2-40B4-BE49-F238E27FC236}">
                <a16:creationId xmlns:a16="http://schemas.microsoft.com/office/drawing/2014/main" id="{DB5852C0-F1AF-4C19-9089-80744E475712}"/>
              </a:ext>
            </a:extLst>
          </p:cNvPr>
          <p:cNvSpPr>
            <a:spLocks noGrp="1"/>
          </p:cNvSpPr>
          <p:nvPr>
            <p:ph type="sldNum" sz="quarter" idx="12"/>
          </p:nvPr>
        </p:nvSpPr>
        <p:spPr>
          <a:xfrm>
            <a:off x="12207240" y="6876288"/>
            <a:ext cx="9144" cy="9144"/>
          </a:xfrm>
        </p:spPr>
        <p:txBody>
          <a:bodyPr/>
          <a:lstStyle>
            <a:lvl1pPr>
              <a:defRPr sz="100">
                <a:solidFill>
                  <a:schemeClr val="bg1">
                    <a:lumMod val="95000"/>
                  </a:schemeClr>
                </a:solidFill>
              </a:defRPr>
            </a:lvl1pPr>
          </a:lstStyle>
          <a:p>
            <a:fld id="{0B1B59A6-B74A-41AA-9EF6-238F4BE8BA53}" type="slidenum">
              <a:rPr lang="en-CA" smtClean="0"/>
              <a:pPr/>
              <a:t>‹#›</a:t>
            </a:fld>
            <a:endParaRPr lang="en-CA"/>
          </a:p>
        </p:txBody>
      </p:sp>
      <p:pic>
        <p:nvPicPr>
          <p:cNvPr id="10" name="Picture 7">
            <a:extLst>
              <a:ext uri="{FF2B5EF4-FFF2-40B4-BE49-F238E27FC236}">
                <a16:creationId xmlns:a16="http://schemas.microsoft.com/office/drawing/2014/main" id="{5D3FCD0E-D48F-4AB1-87CA-EC160DAF7E2A}"/>
              </a:ext>
            </a:extLst>
          </p:cNvPr>
          <p:cNvPicPr>
            <a:picLocks noChangeAspect="1"/>
          </p:cNvPicPr>
          <p:nvPr/>
        </p:nvPicPr>
        <p:blipFill>
          <a:blip r:embed="rId2"/>
          <a:stretch>
            <a:fillRect/>
          </a:stretch>
        </p:blipFill>
        <p:spPr>
          <a:xfrm>
            <a:off x="8492679" y="195696"/>
            <a:ext cx="3132582" cy="612648"/>
          </a:xfrm>
          <a:prstGeom prst="rect">
            <a:avLst/>
          </a:prstGeom>
        </p:spPr>
      </p:pic>
      <p:sp>
        <p:nvSpPr>
          <p:cNvPr id="8" name="TextBox 7">
            <a:extLst>
              <a:ext uri="{FF2B5EF4-FFF2-40B4-BE49-F238E27FC236}">
                <a16:creationId xmlns:a16="http://schemas.microsoft.com/office/drawing/2014/main" id="{BDEE787F-AE27-8EC4-4687-B590F8CF82C3}"/>
              </a:ext>
            </a:extLst>
          </p:cNvPr>
          <p:cNvSpPr txBox="1"/>
          <p:nvPr userDrawn="1">
            <p:extLst>
              <p:ext uri="{1162E1C5-73C7-4A58-AE30-91384D911F3F}">
                <p184:classification xmlns:p184="http://schemas.microsoft.com/office/powerpoint/2018/4/main" val="ftr"/>
              </p:ext>
            </p:extLst>
          </p:nvPr>
        </p:nvSpPr>
        <p:spPr>
          <a:xfrm>
            <a:off x="10710861" y="6703060"/>
            <a:ext cx="914400" cy="91440"/>
          </a:xfrm>
          <a:prstGeom prst="rect">
            <a:avLst/>
          </a:prstGeom>
        </p:spPr>
        <p:txBody>
          <a:bodyPr horzOverflow="overflow" lIns="0" tIns="0" rIns="0" bIns="0">
            <a:spAutoFit/>
          </a:bodyPr>
          <a:lstStyle/>
          <a:p>
            <a:pPr algn="r"/>
            <a:r>
              <a:rPr lang="en-US" sz="600" dirty="0">
                <a:solidFill>
                  <a:schemeClr val="tx1">
                    <a:lumMod val="95000"/>
                    <a:lumOff val="5000"/>
                    <a:alpha val="50000"/>
                  </a:schemeClr>
                </a:solidFill>
                <a:latin typeface="Calibri" panose="020F0502020204030204" pitchFamily="34" charset="0"/>
                <a:cs typeface="Calibri" panose="020F0502020204030204" pitchFamily="34" charset="0"/>
              </a:rPr>
              <a:t>© 2025 The Hartford</a:t>
            </a:r>
          </a:p>
        </p:txBody>
      </p:sp>
    </p:spTree>
    <p:extLst>
      <p:ext uri="{BB962C8B-B14F-4D97-AF65-F5344CB8AC3E}">
        <p14:creationId xmlns:p14="http://schemas.microsoft.com/office/powerpoint/2010/main" val="3801389557"/>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FD406D62-F299-1872-4AE3-14E1BFF9D604}"/>
              </a:ext>
            </a:extLst>
          </p:cNvPr>
          <p:cNvSpPr/>
          <p:nvPr/>
        </p:nvSpPr>
        <p:spPr>
          <a:xfrm>
            <a:off x="-9144" y="1015253"/>
            <a:ext cx="12207240" cy="585216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8F0BA69F-D87F-8D85-070C-BB932B2FD7CD}"/>
              </a:ext>
            </a:extLst>
          </p:cNvPr>
          <p:cNvSpPr>
            <a:spLocks noGrp="1"/>
          </p:cNvSpPr>
          <p:nvPr>
            <p:ph type="body" sz="quarter" idx="13" hasCustomPrompt="1"/>
          </p:nvPr>
        </p:nvSpPr>
        <p:spPr>
          <a:xfrm>
            <a:off x="574675" y="338329"/>
            <a:ext cx="5323205" cy="671321"/>
          </a:xfrm>
        </p:spPr>
        <p:txBody>
          <a:bodyPr>
            <a:normAutofit/>
          </a:bodyPr>
          <a:lstStyle>
            <a:lvl1pPr>
              <a:defRPr sz="2800" b="0">
                <a:solidFill>
                  <a:schemeClr val="tx1"/>
                </a:solidFill>
                <a:latin typeface="+mj-lt"/>
              </a:defRPr>
            </a:lvl1pPr>
          </a:lstStyle>
          <a:p>
            <a:pPr lvl="0"/>
            <a:r>
              <a:rPr lang="en-US" dirty="0"/>
              <a:t>Chapter or Section Name</a:t>
            </a:r>
          </a:p>
        </p:txBody>
      </p:sp>
      <p:sp>
        <p:nvSpPr>
          <p:cNvPr id="2" name="Title 3">
            <a:extLst>
              <a:ext uri="{FF2B5EF4-FFF2-40B4-BE49-F238E27FC236}">
                <a16:creationId xmlns:a16="http://schemas.microsoft.com/office/drawing/2014/main" id="{A7248638-2A09-4E41-9F6A-2878A8C1D57B}"/>
              </a:ext>
            </a:extLst>
          </p:cNvPr>
          <p:cNvSpPr>
            <a:spLocks noGrp="1"/>
          </p:cNvSpPr>
          <p:nvPr>
            <p:ph type="title" hasCustomPrompt="1"/>
          </p:nvPr>
        </p:nvSpPr>
        <p:spPr>
          <a:xfrm>
            <a:off x="566928" y="1481328"/>
            <a:ext cx="5323205" cy="4194175"/>
          </a:xfrm>
        </p:spPr>
        <p:txBody>
          <a:bodyPr anchor="t" anchorCtr="0">
            <a:noAutofit/>
          </a:bodyPr>
          <a:lstStyle>
            <a:lvl1pPr>
              <a:lnSpc>
                <a:spcPct val="85000"/>
              </a:lnSpc>
              <a:defRPr sz="29000" b="0">
                <a:solidFill>
                  <a:schemeClr val="bg1"/>
                </a:solidFill>
                <a:latin typeface="Trust Hartford Serif XLight" pitchFamily="50" charset="0"/>
              </a:defRPr>
            </a:lvl1pPr>
          </a:lstStyle>
          <a:p>
            <a:r>
              <a:rPr lang="en-CA" dirty="0"/>
              <a:t>#</a:t>
            </a:r>
          </a:p>
        </p:txBody>
      </p:sp>
      <p:sp>
        <p:nvSpPr>
          <p:cNvPr id="3" name="Subtitle 4">
            <a:extLst>
              <a:ext uri="{FF2B5EF4-FFF2-40B4-BE49-F238E27FC236}">
                <a16:creationId xmlns:a16="http://schemas.microsoft.com/office/drawing/2014/main" id="{E83D32E6-2865-49FB-B6C0-5018A69B26FC}"/>
              </a:ext>
            </a:extLst>
          </p:cNvPr>
          <p:cNvSpPr>
            <a:spLocks noGrp="1"/>
          </p:cNvSpPr>
          <p:nvPr>
            <p:ph type="subTitle" idx="1"/>
          </p:nvPr>
        </p:nvSpPr>
        <p:spPr>
          <a:xfrm>
            <a:off x="574675" y="5687568"/>
            <a:ext cx="5323205" cy="473075"/>
          </a:xfrm>
        </p:spPr>
        <p:txBody>
          <a:bodyPr anchor="b" anchorCtr="0"/>
          <a:lstStyle>
            <a:lvl1pPr>
              <a:defRPr>
                <a:solidFill>
                  <a:schemeClr val="accent2"/>
                </a:solidFill>
              </a:defRPr>
            </a:lvl1pPr>
          </a:lstStyle>
          <a:p>
            <a:pPr lvl="0"/>
            <a:r>
              <a:rPr lang="en-US"/>
              <a:t>Click to edit Master subtitle style</a:t>
            </a:r>
            <a:endParaRPr lang="en-US" dirty="0"/>
          </a:p>
        </p:txBody>
      </p:sp>
      <p:sp>
        <p:nvSpPr>
          <p:cNvPr id="11" name="Slide Number Placeholder 50" hidden="1">
            <a:extLst>
              <a:ext uri="{FF2B5EF4-FFF2-40B4-BE49-F238E27FC236}">
                <a16:creationId xmlns:a16="http://schemas.microsoft.com/office/drawing/2014/main" id="{08E74E92-0105-2629-2700-A469D18B0653}"/>
              </a:ext>
            </a:extLst>
          </p:cNvPr>
          <p:cNvSpPr>
            <a:spLocks noGrp="1"/>
          </p:cNvSpPr>
          <p:nvPr>
            <p:ph type="sldNum" sz="quarter" idx="16"/>
          </p:nvPr>
        </p:nvSpPr>
        <p:spPr/>
        <p:txBody>
          <a:bodyPr/>
          <a:lstStyle/>
          <a:p>
            <a:fld id="{0B1B59A6-B74A-41AA-9EF6-238F4BE8BA53}" type="slidenum">
              <a:rPr lang="en-CA" smtClean="0"/>
              <a:pPr/>
              <a:t>‹#›</a:t>
            </a:fld>
            <a:endParaRPr lang="en-CA" dirty="0"/>
          </a:p>
        </p:txBody>
      </p:sp>
      <p:sp>
        <p:nvSpPr>
          <p:cNvPr id="9" name="Footer Placeholder 6" hidden="1">
            <a:extLst>
              <a:ext uri="{FF2B5EF4-FFF2-40B4-BE49-F238E27FC236}">
                <a16:creationId xmlns:a16="http://schemas.microsoft.com/office/drawing/2014/main" id="{51342C42-3386-CF2B-F48F-64BF5C03BD69}"/>
              </a:ext>
            </a:extLst>
          </p:cNvPr>
          <p:cNvSpPr>
            <a:spLocks noGrp="1"/>
          </p:cNvSpPr>
          <p:nvPr>
            <p:ph type="ftr" sz="quarter" idx="15"/>
          </p:nvPr>
        </p:nvSpPr>
        <p:spPr>
          <a:xfrm>
            <a:off x="1140614" y="6475278"/>
            <a:ext cx="8665372" cy="182880"/>
          </a:xfrm>
          <a:prstGeom prst="rect">
            <a:avLst/>
          </a:prstGeom>
        </p:spPr>
        <p:txBody>
          <a:bodyPr/>
          <a:lstStyle/>
          <a:p>
            <a:r>
              <a:rPr lang="en-US"/>
              <a:t>© 2025 The Hartford. Confidential. No part of this document may be reproduced, published or posted without the permission of The Hartford.</a:t>
            </a:r>
            <a:endParaRPr lang="en-CA" dirty="0"/>
          </a:p>
        </p:txBody>
      </p:sp>
      <p:sp>
        <p:nvSpPr>
          <p:cNvPr id="7" name="Date Placeholder 7" hidden="1">
            <a:extLst>
              <a:ext uri="{FF2B5EF4-FFF2-40B4-BE49-F238E27FC236}">
                <a16:creationId xmlns:a16="http://schemas.microsoft.com/office/drawing/2014/main" id="{3A182900-B29A-8975-E83F-9A4CB6BE0A15}"/>
              </a:ext>
            </a:extLst>
          </p:cNvPr>
          <p:cNvSpPr>
            <a:spLocks noGrp="1"/>
          </p:cNvSpPr>
          <p:nvPr>
            <p:ph type="dt" sz="half" idx="14"/>
          </p:nvPr>
        </p:nvSpPr>
        <p:spPr>
          <a:xfrm>
            <a:off x="9805986" y="6491950"/>
            <a:ext cx="1809562" cy="182880"/>
          </a:xfrm>
          <a:prstGeom prst="rect">
            <a:avLst/>
          </a:prstGeom>
        </p:spPr>
        <p:txBody>
          <a:bodyPr/>
          <a:lstStyle/>
          <a:p>
            <a:fld id="{EE7E93DF-E629-4F24-B358-5ECA3F0CD87D}" type="datetime4">
              <a:rPr lang="en-US" smtClean="0"/>
              <a:pPr/>
              <a:t>October 23, 2025</a:t>
            </a:fld>
            <a:endParaRPr lang="en-CA" dirty="0"/>
          </a:p>
        </p:txBody>
      </p:sp>
    </p:spTree>
    <p:extLst>
      <p:ext uri="{BB962C8B-B14F-4D97-AF65-F5344CB8AC3E}">
        <p14:creationId xmlns:p14="http://schemas.microsoft.com/office/powerpoint/2010/main" val="221821525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Alternative 1">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FD406D62-F299-1872-4AE3-14E1BFF9D604}"/>
              </a:ext>
            </a:extLst>
          </p:cNvPr>
          <p:cNvSpPr/>
          <p:nvPr/>
        </p:nvSpPr>
        <p:spPr>
          <a:xfrm>
            <a:off x="-9144" y="1015253"/>
            <a:ext cx="12207240" cy="5852160"/>
          </a:xfrm>
          <a:prstGeom prst="rect">
            <a:avLst/>
          </a:prstGeom>
          <a:solidFill>
            <a:schemeClr val="accent1"/>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8F0BA69F-D87F-8D85-070C-BB932B2FD7CD}"/>
              </a:ext>
            </a:extLst>
          </p:cNvPr>
          <p:cNvSpPr>
            <a:spLocks noGrp="1"/>
          </p:cNvSpPr>
          <p:nvPr>
            <p:ph type="body" sz="quarter" idx="13" hasCustomPrompt="1"/>
          </p:nvPr>
        </p:nvSpPr>
        <p:spPr>
          <a:xfrm>
            <a:off x="574675" y="338329"/>
            <a:ext cx="5323205" cy="671321"/>
          </a:xfrm>
        </p:spPr>
        <p:txBody>
          <a:bodyPr>
            <a:normAutofit/>
          </a:bodyPr>
          <a:lstStyle>
            <a:lvl1pPr>
              <a:defRPr sz="2800" b="0">
                <a:solidFill>
                  <a:schemeClr val="tx1"/>
                </a:solidFill>
                <a:latin typeface="+mj-lt"/>
              </a:defRPr>
            </a:lvl1pPr>
          </a:lstStyle>
          <a:p>
            <a:pPr lvl="0"/>
            <a:r>
              <a:rPr lang="en-US" dirty="0"/>
              <a:t>Chapter or Section Name</a:t>
            </a:r>
          </a:p>
        </p:txBody>
      </p:sp>
      <p:sp>
        <p:nvSpPr>
          <p:cNvPr id="2" name="Title 3">
            <a:extLst>
              <a:ext uri="{FF2B5EF4-FFF2-40B4-BE49-F238E27FC236}">
                <a16:creationId xmlns:a16="http://schemas.microsoft.com/office/drawing/2014/main" id="{A7248638-2A09-4E41-9F6A-2878A8C1D57B}"/>
              </a:ext>
            </a:extLst>
          </p:cNvPr>
          <p:cNvSpPr>
            <a:spLocks noGrp="1"/>
          </p:cNvSpPr>
          <p:nvPr>
            <p:ph type="title" hasCustomPrompt="1"/>
          </p:nvPr>
        </p:nvSpPr>
        <p:spPr>
          <a:xfrm>
            <a:off x="566928" y="1481328"/>
            <a:ext cx="5323206" cy="4194175"/>
          </a:xfrm>
        </p:spPr>
        <p:txBody>
          <a:bodyPr anchor="t" anchorCtr="0">
            <a:noAutofit/>
          </a:bodyPr>
          <a:lstStyle>
            <a:lvl1pPr>
              <a:lnSpc>
                <a:spcPct val="85000"/>
              </a:lnSpc>
              <a:defRPr sz="29000" b="0">
                <a:solidFill>
                  <a:schemeClr val="bg1"/>
                </a:solidFill>
                <a:latin typeface="Trust Hartford Serif XLight" pitchFamily="50" charset="0"/>
              </a:defRPr>
            </a:lvl1pPr>
          </a:lstStyle>
          <a:p>
            <a:r>
              <a:rPr lang="en-CA" dirty="0"/>
              <a:t>#</a:t>
            </a:r>
          </a:p>
        </p:txBody>
      </p:sp>
      <p:sp>
        <p:nvSpPr>
          <p:cNvPr id="3" name="Subtitle 4">
            <a:extLst>
              <a:ext uri="{FF2B5EF4-FFF2-40B4-BE49-F238E27FC236}">
                <a16:creationId xmlns:a16="http://schemas.microsoft.com/office/drawing/2014/main" id="{E83D32E6-2865-49FB-B6C0-5018A69B26FC}"/>
              </a:ext>
            </a:extLst>
          </p:cNvPr>
          <p:cNvSpPr>
            <a:spLocks noGrp="1"/>
          </p:cNvSpPr>
          <p:nvPr>
            <p:ph type="subTitle" idx="1"/>
          </p:nvPr>
        </p:nvSpPr>
        <p:spPr>
          <a:xfrm>
            <a:off x="574675" y="5687568"/>
            <a:ext cx="5323205" cy="473075"/>
          </a:xfrm>
        </p:spPr>
        <p:txBody>
          <a:bodyPr anchor="b" anchorCtr="0"/>
          <a:lstStyle>
            <a:lvl1pPr>
              <a:defRPr>
                <a:solidFill>
                  <a:schemeClr val="accent2"/>
                </a:solidFill>
              </a:defRPr>
            </a:lvl1pPr>
          </a:lstStyle>
          <a:p>
            <a:pPr lvl="0"/>
            <a:r>
              <a:rPr lang="en-US"/>
              <a:t>Click to edit Master subtitle style</a:t>
            </a:r>
            <a:endParaRPr lang="en-US" dirty="0"/>
          </a:p>
        </p:txBody>
      </p:sp>
      <p:sp>
        <p:nvSpPr>
          <p:cNvPr id="11" name="Slide Number Placeholder 50" hidden="1">
            <a:extLst>
              <a:ext uri="{FF2B5EF4-FFF2-40B4-BE49-F238E27FC236}">
                <a16:creationId xmlns:a16="http://schemas.microsoft.com/office/drawing/2014/main" id="{68226E32-7671-2EEA-4968-484959299148}"/>
              </a:ext>
            </a:extLst>
          </p:cNvPr>
          <p:cNvSpPr>
            <a:spLocks noGrp="1"/>
          </p:cNvSpPr>
          <p:nvPr>
            <p:ph type="sldNum" sz="quarter" idx="16"/>
          </p:nvPr>
        </p:nvSpPr>
        <p:spPr/>
        <p:txBody>
          <a:bodyPr/>
          <a:lstStyle/>
          <a:p>
            <a:fld id="{0B1B59A6-B74A-41AA-9EF6-238F4BE8BA53}" type="slidenum">
              <a:rPr lang="en-CA" smtClean="0"/>
              <a:pPr/>
              <a:t>‹#›</a:t>
            </a:fld>
            <a:endParaRPr lang="en-CA" dirty="0"/>
          </a:p>
        </p:txBody>
      </p:sp>
      <p:sp>
        <p:nvSpPr>
          <p:cNvPr id="9" name="Footer Placeholder 6" hidden="1">
            <a:extLst>
              <a:ext uri="{FF2B5EF4-FFF2-40B4-BE49-F238E27FC236}">
                <a16:creationId xmlns:a16="http://schemas.microsoft.com/office/drawing/2014/main" id="{969EC5CE-87AC-AED2-33E0-01D0E152E074}"/>
              </a:ext>
            </a:extLst>
          </p:cNvPr>
          <p:cNvSpPr>
            <a:spLocks noGrp="1"/>
          </p:cNvSpPr>
          <p:nvPr>
            <p:ph type="ftr" sz="quarter" idx="15"/>
          </p:nvPr>
        </p:nvSpPr>
        <p:spPr>
          <a:xfrm>
            <a:off x="1140614" y="6475278"/>
            <a:ext cx="8665372" cy="182880"/>
          </a:xfrm>
          <a:prstGeom prst="rect">
            <a:avLst/>
          </a:prstGeom>
        </p:spPr>
        <p:txBody>
          <a:bodyPr/>
          <a:lstStyle/>
          <a:p>
            <a:r>
              <a:rPr lang="en-US"/>
              <a:t>© 2025 The Hartford. Confidential. No part of this document may be reproduced, published or posted without the permission of The Hartford.</a:t>
            </a:r>
            <a:endParaRPr lang="en-CA" dirty="0"/>
          </a:p>
        </p:txBody>
      </p:sp>
      <p:sp>
        <p:nvSpPr>
          <p:cNvPr id="7" name="Date Placeholder 7" hidden="1">
            <a:extLst>
              <a:ext uri="{FF2B5EF4-FFF2-40B4-BE49-F238E27FC236}">
                <a16:creationId xmlns:a16="http://schemas.microsoft.com/office/drawing/2014/main" id="{73C08BC6-C335-5F49-53AE-5A301BBC125F}"/>
              </a:ext>
            </a:extLst>
          </p:cNvPr>
          <p:cNvSpPr>
            <a:spLocks noGrp="1"/>
          </p:cNvSpPr>
          <p:nvPr>
            <p:ph type="dt" sz="half" idx="14"/>
          </p:nvPr>
        </p:nvSpPr>
        <p:spPr>
          <a:xfrm>
            <a:off x="9805986" y="6491950"/>
            <a:ext cx="1809562" cy="182880"/>
          </a:xfrm>
          <a:prstGeom prst="rect">
            <a:avLst/>
          </a:prstGeom>
        </p:spPr>
        <p:txBody>
          <a:bodyPr/>
          <a:lstStyle/>
          <a:p>
            <a:fld id="{EE7E93DF-E629-4F24-B358-5ECA3F0CD87D}" type="datetime4">
              <a:rPr lang="en-US" smtClean="0"/>
              <a:pPr/>
              <a:t>October 23, 2025</a:t>
            </a:fld>
            <a:endParaRPr lang="en-CA" dirty="0"/>
          </a:p>
        </p:txBody>
      </p:sp>
    </p:spTree>
    <p:extLst>
      <p:ext uri="{BB962C8B-B14F-4D97-AF65-F5344CB8AC3E}">
        <p14:creationId xmlns:p14="http://schemas.microsoft.com/office/powerpoint/2010/main" val="402497182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Alternative 2">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FD406D62-F299-1872-4AE3-14E1BFF9D604}"/>
              </a:ext>
            </a:extLst>
          </p:cNvPr>
          <p:cNvSpPr/>
          <p:nvPr/>
        </p:nvSpPr>
        <p:spPr>
          <a:xfrm>
            <a:off x="-9144" y="1015253"/>
            <a:ext cx="12207240" cy="5852160"/>
          </a:xfrm>
          <a:prstGeom prst="rect">
            <a:avLst/>
          </a:prstGeom>
          <a:solidFill>
            <a:schemeClr val="accent2"/>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8F0BA69F-D87F-8D85-070C-BB932B2FD7CD}"/>
              </a:ext>
            </a:extLst>
          </p:cNvPr>
          <p:cNvSpPr>
            <a:spLocks noGrp="1"/>
          </p:cNvSpPr>
          <p:nvPr>
            <p:ph type="body" sz="quarter" idx="13" hasCustomPrompt="1"/>
          </p:nvPr>
        </p:nvSpPr>
        <p:spPr>
          <a:xfrm>
            <a:off x="574675" y="338329"/>
            <a:ext cx="5323205" cy="671321"/>
          </a:xfrm>
        </p:spPr>
        <p:txBody>
          <a:bodyPr>
            <a:normAutofit/>
          </a:bodyPr>
          <a:lstStyle>
            <a:lvl1pPr>
              <a:defRPr sz="2800" b="0">
                <a:solidFill>
                  <a:schemeClr val="tx1"/>
                </a:solidFill>
                <a:latin typeface="+mj-lt"/>
              </a:defRPr>
            </a:lvl1pPr>
          </a:lstStyle>
          <a:p>
            <a:pPr lvl="0"/>
            <a:r>
              <a:rPr lang="en-US" dirty="0"/>
              <a:t>Chapter or Section Name</a:t>
            </a:r>
          </a:p>
        </p:txBody>
      </p:sp>
      <p:sp>
        <p:nvSpPr>
          <p:cNvPr id="2" name="Title 3">
            <a:extLst>
              <a:ext uri="{FF2B5EF4-FFF2-40B4-BE49-F238E27FC236}">
                <a16:creationId xmlns:a16="http://schemas.microsoft.com/office/drawing/2014/main" id="{A7248638-2A09-4E41-9F6A-2878A8C1D57B}"/>
              </a:ext>
            </a:extLst>
          </p:cNvPr>
          <p:cNvSpPr>
            <a:spLocks noGrp="1"/>
          </p:cNvSpPr>
          <p:nvPr>
            <p:ph type="title" hasCustomPrompt="1"/>
          </p:nvPr>
        </p:nvSpPr>
        <p:spPr>
          <a:xfrm>
            <a:off x="566928" y="1481328"/>
            <a:ext cx="5326380" cy="4194175"/>
          </a:xfrm>
        </p:spPr>
        <p:txBody>
          <a:bodyPr anchor="t" anchorCtr="0">
            <a:noAutofit/>
          </a:bodyPr>
          <a:lstStyle>
            <a:lvl1pPr>
              <a:lnSpc>
                <a:spcPct val="85000"/>
              </a:lnSpc>
              <a:defRPr sz="29000" b="0">
                <a:solidFill>
                  <a:schemeClr val="bg1"/>
                </a:solidFill>
                <a:latin typeface="Trust Hartford Serif XLight" pitchFamily="50" charset="0"/>
              </a:defRPr>
            </a:lvl1pPr>
          </a:lstStyle>
          <a:p>
            <a:r>
              <a:rPr lang="en-CA" dirty="0"/>
              <a:t>#</a:t>
            </a:r>
          </a:p>
        </p:txBody>
      </p:sp>
      <p:sp>
        <p:nvSpPr>
          <p:cNvPr id="3" name="Subtitle 4">
            <a:extLst>
              <a:ext uri="{FF2B5EF4-FFF2-40B4-BE49-F238E27FC236}">
                <a16:creationId xmlns:a16="http://schemas.microsoft.com/office/drawing/2014/main" id="{E83D32E6-2865-49FB-B6C0-5018A69B26FC}"/>
              </a:ext>
            </a:extLst>
          </p:cNvPr>
          <p:cNvSpPr>
            <a:spLocks noGrp="1"/>
          </p:cNvSpPr>
          <p:nvPr>
            <p:ph type="subTitle" idx="1"/>
          </p:nvPr>
        </p:nvSpPr>
        <p:spPr>
          <a:xfrm>
            <a:off x="574675" y="5687568"/>
            <a:ext cx="5323205" cy="473075"/>
          </a:xfrm>
        </p:spPr>
        <p:txBody>
          <a:bodyPr anchor="b" anchorCtr="0"/>
          <a:lstStyle>
            <a:lvl1pPr>
              <a:defRPr>
                <a:solidFill>
                  <a:schemeClr val="tx1"/>
                </a:solidFill>
              </a:defRPr>
            </a:lvl1pPr>
          </a:lstStyle>
          <a:p>
            <a:pPr lvl="0"/>
            <a:r>
              <a:rPr lang="en-US"/>
              <a:t>Click to edit Master subtitle style</a:t>
            </a:r>
            <a:endParaRPr lang="en-US" dirty="0"/>
          </a:p>
        </p:txBody>
      </p:sp>
      <p:sp>
        <p:nvSpPr>
          <p:cNvPr id="11" name="Slide Number Placeholder 50" hidden="1">
            <a:extLst>
              <a:ext uri="{FF2B5EF4-FFF2-40B4-BE49-F238E27FC236}">
                <a16:creationId xmlns:a16="http://schemas.microsoft.com/office/drawing/2014/main" id="{3E1843C9-8396-98D1-936A-19CA1CF6EA2B}"/>
              </a:ext>
            </a:extLst>
          </p:cNvPr>
          <p:cNvSpPr>
            <a:spLocks noGrp="1"/>
          </p:cNvSpPr>
          <p:nvPr>
            <p:ph type="sldNum" sz="quarter" idx="16"/>
          </p:nvPr>
        </p:nvSpPr>
        <p:spPr/>
        <p:txBody>
          <a:bodyPr/>
          <a:lstStyle/>
          <a:p>
            <a:fld id="{0B1B59A6-B74A-41AA-9EF6-238F4BE8BA53}" type="slidenum">
              <a:rPr lang="en-CA" smtClean="0"/>
              <a:pPr/>
              <a:t>‹#›</a:t>
            </a:fld>
            <a:endParaRPr lang="en-CA" dirty="0"/>
          </a:p>
        </p:txBody>
      </p:sp>
      <p:sp>
        <p:nvSpPr>
          <p:cNvPr id="9" name="Footer Placeholder 6" hidden="1">
            <a:extLst>
              <a:ext uri="{FF2B5EF4-FFF2-40B4-BE49-F238E27FC236}">
                <a16:creationId xmlns:a16="http://schemas.microsoft.com/office/drawing/2014/main" id="{57682E16-7F7C-0AC6-E655-F664800CCC4A}"/>
              </a:ext>
            </a:extLst>
          </p:cNvPr>
          <p:cNvSpPr>
            <a:spLocks noGrp="1"/>
          </p:cNvSpPr>
          <p:nvPr>
            <p:ph type="ftr" sz="quarter" idx="15"/>
          </p:nvPr>
        </p:nvSpPr>
        <p:spPr>
          <a:xfrm>
            <a:off x="1140614" y="6475278"/>
            <a:ext cx="8665372" cy="182880"/>
          </a:xfrm>
          <a:prstGeom prst="rect">
            <a:avLst/>
          </a:prstGeom>
        </p:spPr>
        <p:txBody>
          <a:bodyPr/>
          <a:lstStyle/>
          <a:p>
            <a:r>
              <a:rPr lang="en-US"/>
              <a:t>© 2025 The Hartford. Confidential. No part of this document may be reproduced, published or posted without the permission of The Hartford.</a:t>
            </a:r>
            <a:endParaRPr lang="en-CA" dirty="0"/>
          </a:p>
        </p:txBody>
      </p:sp>
      <p:sp>
        <p:nvSpPr>
          <p:cNvPr id="7" name="Date Placeholder 7" hidden="1">
            <a:extLst>
              <a:ext uri="{FF2B5EF4-FFF2-40B4-BE49-F238E27FC236}">
                <a16:creationId xmlns:a16="http://schemas.microsoft.com/office/drawing/2014/main" id="{C374B29D-12BF-4A64-844B-94423BFBBD31}"/>
              </a:ext>
            </a:extLst>
          </p:cNvPr>
          <p:cNvSpPr>
            <a:spLocks noGrp="1"/>
          </p:cNvSpPr>
          <p:nvPr>
            <p:ph type="dt" sz="half" idx="14"/>
          </p:nvPr>
        </p:nvSpPr>
        <p:spPr>
          <a:xfrm>
            <a:off x="9805986" y="6491950"/>
            <a:ext cx="1809562" cy="182880"/>
          </a:xfrm>
          <a:prstGeom prst="rect">
            <a:avLst/>
          </a:prstGeom>
        </p:spPr>
        <p:txBody>
          <a:bodyPr/>
          <a:lstStyle/>
          <a:p>
            <a:fld id="{EE7E93DF-E629-4F24-B358-5ECA3F0CD87D}" type="datetime4">
              <a:rPr lang="en-US" smtClean="0"/>
              <a:pPr/>
              <a:t>October 23, 2025</a:t>
            </a:fld>
            <a:endParaRPr lang="en-CA" dirty="0"/>
          </a:p>
        </p:txBody>
      </p:sp>
    </p:spTree>
    <p:extLst>
      <p:ext uri="{BB962C8B-B14F-4D97-AF65-F5344CB8AC3E}">
        <p14:creationId xmlns:p14="http://schemas.microsoft.com/office/powerpoint/2010/main" val="23911294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Alternative 3">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FD406D62-F299-1872-4AE3-14E1BFF9D604}"/>
              </a:ext>
            </a:extLst>
          </p:cNvPr>
          <p:cNvSpPr/>
          <p:nvPr/>
        </p:nvSpPr>
        <p:spPr>
          <a:xfrm>
            <a:off x="-9144" y="1015253"/>
            <a:ext cx="12207240" cy="5852160"/>
          </a:xfrm>
          <a:prstGeom prst="rect">
            <a:avLst/>
          </a:prstGeom>
          <a:solidFill>
            <a:schemeClr val="accent3"/>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8F0BA69F-D87F-8D85-070C-BB932B2FD7CD}"/>
              </a:ext>
            </a:extLst>
          </p:cNvPr>
          <p:cNvSpPr>
            <a:spLocks noGrp="1"/>
          </p:cNvSpPr>
          <p:nvPr>
            <p:ph type="body" sz="quarter" idx="13" hasCustomPrompt="1"/>
          </p:nvPr>
        </p:nvSpPr>
        <p:spPr>
          <a:xfrm>
            <a:off x="574675" y="338329"/>
            <a:ext cx="5323205" cy="671321"/>
          </a:xfrm>
        </p:spPr>
        <p:txBody>
          <a:bodyPr>
            <a:normAutofit/>
          </a:bodyPr>
          <a:lstStyle>
            <a:lvl1pPr>
              <a:defRPr sz="2800" b="0">
                <a:solidFill>
                  <a:schemeClr val="tx1"/>
                </a:solidFill>
                <a:latin typeface="+mj-lt"/>
              </a:defRPr>
            </a:lvl1pPr>
          </a:lstStyle>
          <a:p>
            <a:pPr lvl="0"/>
            <a:r>
              <a:rPr lang="en-US" dirty="0"/>
              <a:t>Chapter or Section Name</a:t>
            </a:r>
          </a:p>
        </p:txBody>
      </p:sp>
      <p:sp>
        <p:nvSpPr>
          <p:cNvPr id="2" name="Title 3">
            <a:extLst>
              <a:ext uri="{FF2B5EF4-FFF2-40B4-BE49-F238E27FC236}">
                <a16:creationId xmlns:a16="http://schemas.microsoft.com/office/drawing/2014/main" id="{A7248638-2A09-4E41-9F6A-2878A8C1D57B}"/>
              </a:ext>
            </a:extLst>
          </p:cNvPr>
          <p:cNvSpPr>
            <a:spLocks noGrp="1"/>
          </p:cNvSpPr>
          <p:nvPr>
            <p:ph type="title" hasCustomPrompt="1"/>
          </p:nvPr>
        </p:nvSpPr>
        <p:spPr>
          <a:xfrm>
            <a:off x="566928" y="1481328"/>
            <a:ext cx="5323205" cy="4194175"/>
          </a:xfrm>
        </p:spPr>
        <p:txBody>
          <a:bodyPr anchor="t" anchorCtr="0">
            <a:noAutofit/>
          </a:bodyPr>
          <a:lstStyle>
            <a:lvl1pPr>
              <a:lnSpc>
                <a:spcPct val="85000"/>
              </a:lnSpc>
              <a:defRPr sz="29000" b="0">
                <a:solidFill>
                  <a:schemeClr val="tx1"/>
                </a:solidFill>
                <a:latin typeface="Trust Hartford Serif XLight" pitchFamily="50" charset="0"/>
              </a:defRPr>
            </a:lvl1pPr>
          </a:lstStyle>
          <a:p>
            <a:r>
              <a:rPr lang="en-CA" dirty="0"/>
              <a:t>#</a:t>
            </a:r>
          </a:p>
        </p:txBody>
      </p:sp>
      <p:sp>
        <p:nvSpPr>
          <p:cNvPr id="3" name="Subtitle 4">
            <a:extLst>
              <a:ext uri="{FF2B5EF4-FFF2-40B4-BE49-F238E27FC236}">
                <a16:creationId xmlns:a16="http://schemas.microsoft.com/office/drawing/2014/main" id="{E83D32E6-2865-49FB-B6C0-5018A69B26FC}"/>
              </a:ext>
            </a:extLst>
          </p:cNvPr>
          <p:cNvSpPr>
            <a:spLocks noGrp="1"/>
          </p:cNvSpPr>
          <p:nvPr>
            <p:ph type="subTitle" idx="1"/>
          </p:nvPr>
        </p:nvSpPr>
        <p:spPr>
          <a:xfrm>
            <a:off x="574675" y="5687568"/>
            <a:ext cx="5323205" cy="473075"/>
          </a:xfrm>
        </p:spPr>
        <p:txBody>
          <a:bodyPr anchor="b" anchorCtr="0"/>
          <a:lstStyle>
            <a:lvl1pPr>
              <a:defRPr>
                <a:solidFill>
                  <a:schemeClr val="accent2"/>
                </a:solidFill>
              </a:defRPr>
            </a:lvl1pPr>
          </a:lstStyle>
          <a:p>
            <a:pPr lvl="0"/>
            <a:r>
              <a:rPr lang="en-US"/>
              <a:t>Click to edit Master subtitle style</a:t>
            </a:r>
            <a:endParaRPr lang="en-US" dirty="0"/>
          </a:p>
        </p:txBody>
      </p:sp>
      <p:sp>
        <p:nvSpPr>
          <p:cNvPr id="11" name="Slide Number Placeholder 50" hidden="1">
            <a:extLst>
              <a:ext uri="{FF2B5EF4-FFF2-40B4-BE49-F238E27FC236}">
                <a16:creationId xmlns:a16="http://schemas.microsoft.com/office/drawing/2014/main" id="{D06E3603-D17B-BB78-0AAD-1CE1E49BB5E8}"/>
              </a:ext>
            </a:extLst>
          </p:cNvPr>
          <p:cNvSpPr>
            <a:spLocks noGrp="1"/>
          </p:cNvSpPr>
          <p:nvPr>
            <p:ph type="sldNum" sz="quarter" idx="16"/>
          </p:nvPr>
        </p:nvSpPr>
        <p:spPr/>
        <p:txBody>
          <a:bodyPr/>
          <a:lstStyle/>
          <a:p>
            <a:fld id="{0B1B59A6-B74A-41AA-9EF6-238F4BE8BA53}" type="slidenum">
              <a:rPr lang="en-CA" smtClean="0"/>
              <a:pPr/>
              <a:t>‹#›</a:t>
            </a:fld>
            <a:endParaRPr lang="en-CA" dirty="0"/>
          </a:p>
        </p:txBody>
      </p:sp>
      <p:sp>
        <p:nvSpPr>
          <p:cNvPr id="9" name="Footer Placeholder 6" hidden="1">
            <a:extLst>
              <a:ext uri="{FF2B5EF4-FFF2-40B4-BE49-F238E27FC236}">
                <a16:creationId xmlns:a16="http://schemas.microsoft.com/office/drawing/2014/main" id="{D291AD73-4314-3218-8409-1F65EF63A5F4}"/>
              </a:ext>
            </a:extLst>
          </p:cNvPr>
          <p:cNvSpPr>
            <a:spLocks noGrp="1"/>
          </p:cNvSpPr>
          <p:nvPr>
            <p:ph type="ftr" sz="quarter" idx="15"/>
          </p:nvPr>
        </p:nvSpPr>
        <p:spPr>
          <a:xfrm>
            <a:off x="1140614" y="6475278"/>
            <a:ext cx="8665372" cy="182880"/>
          </a:xfrm>
          <a:prstGeom prst="rect">
            <a:avLst/>
          </a:prstGeom>
        </p:spPr>
        <p:txBody>
          <a:bodyPr/>
          <a:lstStyle/>
          <a:p>
            <a:r>
              <a:rPr lang="en-US"/>
              <a:t>© 2025 The Hartford. Confidential. No part of this document may be reproduced, published or posted without the permission of The Hartford.</a:t>
            </a:r>
            <a:endParaRPr lang="en-CA" dirty="0"/>
          </a:p>
        </p:txBody>
      </p:sp>
      <p:sp>
        <p:nvSpPr>
          <p:cNvPr id="7" name="Date Placeholder 7" hidden="1">
            <a:extLst>
              <a:ext uri="{FF2B5EF4-FFF2-40B4-BE49-F238E27FC236}">
                <a16:creationId xmlns:a16="http://schemas.microsoft.com/office/drawing/2014/main" id="{A767656C-D477-09DA-30A3-B5ECF3E71BB4}"/>
              </a:ext>
            </a:extLst>
          </p:cNvPr>
          <p:cNvSpPr>
            <a:spLocks noGrp="1"/>
          </p:cNvSpPr>
          <p:nvPr>
            <p:ph type="dt" sz="half" idx="14"/>
          </p:nvPr>
        </p:nvSpPr>
        <p:spPr>
          <a:xfrm>
            <a:off x="9805986" y="6491950"/>
            <a:ext cx="1809562" cy="182880"/>
          </a:xfrm>
          <a:prstGeom prst="rect">
            <a:avLst/>
          </a:prstGeom>
        </p:spPr>
        <p:txBody>
          <a:bodyPr/>
          <a:lstStyle/>
          <a:p>
            <a:fld id="{EE7E93DF-E629-4F24-B358-5ECA3F0CD87D}" type="datetime4">
              <a:rPr lang="en-US" smtClean="0"/>
              <a:pPr/>
              <a:t>October 23, 2025</a:t>
            </a:fld>
            <a:endParaRPr lang="en-CA" dirty="0"/>
          </a:p>
        </p:txBody>
      </p:sp>
    </p:spTree>
    <p:extLst>
      <p:ext uri="{BB962C8B-B14F-4D97-AF65-F5344CB8AC3E}">
        <p14:creationId xmlns:p14="http://schemas.microsoft.com/office/powerpoint/2010/main" val="403937439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4BB9D9-8ECA-4A10-B219-3433124D18AA}"/>
              </a:ext>
            </a:extLst>
          </p:cNvPr>
          <p:cNvSpPr>
            <a:spLocks noGrp="1"/>
          </p:cNvSpPr>
          <p:nvPr>
            <p:ph type="title"/>
          </p:nvPr>
        </p:nvSpPr>
        <p:spPr>
          <a:xfrm>
            <a:off x="574364" y="360233"/>
            <a:ext cx="5331135" cy="875635"/>
          </a:xfrm>
          <a:prstGeom prst="rect">
            <a:avLst/>
          </a:prstGeom>
        </p:spPr>
        <p:txBody>
          <a:bodyPr vert="horz" lIns="0" tIns="0" rIns="0" bIns="0" rtlCol="0" anchor="t" anchorCtr="0">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2104456C-1FCF-4CED-BB81-08069A400A53}"/>
              </a:ext>
            </a:extLst>
          </p:cNvPr>
          <p:cNvSpPr>
            <a:spLocks noGrp="1"/>
          </p:cNvSpPr>
          <p:nvPr>
            <p:ph type="body" idx="1"/>
          </p:nvPr>
        </p:nvSpPr>
        <p:spPr>
          <a:xfrm>
            <a:off x="574365" y="1243584"/>
            <a:ext cx="8193024" cy="498348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3">
            <a:extLst>
              <a:ext uri="{FF2B5EF4-FFF2-40B4-BE49-F238E27FC236}">
                <a16:creationId xmlns:a16="http://schemas.microsoft.com/office/drawing/2014/main" id="{405F7A51-81ED-4EE1-B1B5-D78F6FA1BC73}"/>
              </a:ext>
            </a:extLst>
          </p:cNvPr>
          <p:cNvSpPr>
            <a:spLocks noGrp="1"/>
          </p:cNvSpPr>
          <p:nvPr>
            <p:ph type="sldNum" sz="quarter" idx="4"/>
          </p:nvPr>
        </p:nvSpPr>
        <p:spPr>
          <a:xfrm>
            <a:off x="571192" y="6491950"/>
            <a:ext cx="437707" cy="182880"/>
          </a:xfrm>
          <a:prstGeom prst="rect">
            <a:avLst/>
          </a:prstGeom>
        </p:spPr>
        <p:txBody>
          <a:bodyPr vert="horz" lIns="0" tIns="0" rIns="0" bIns="0" rtlCol="0" anchor="b" anchorCtr="0"/>
          <a:lstStyle>
            <a:lvl1pPr algn="l">
              <a:defRPr sz="900" b="1">
                <a:solidFill>
                  <a:srgbClr val="FE3082"/>
                </a:solidFill>
              </a:defRPr>
            </a:lvl1pPr>
          </a:lstStyle>
          <a:p>
            <a:fld id="{0B1B59A6-B74A-41AA-9EF6-238F4BE8BA53}" type="slidenum">
              <a:rPr lang="en-CA" smtClean="0"/>
              <a:pPr/>
              <a:t>‹#›</a:t>
            </a:fld>
            <a:endParaRPr lang="en-CA" dirty="0"/>
          </a:p>
        </p:txBody>
      </p:sp>
    </p:spTree>
    <p:extLst>
      <p:ext uri="{BB962C8B-B14F-4D97-AF65-F5344CB8AC3E}">
        <p14:creationId xmlns:p14="http://schemas.microsoft.com/office/powerpoint/2010/main" val="27718232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8" r:id="rId3"/>
    <p:sldLayoutId id="2147483700" r:id="rId4"/>
    <p:sldLayoutId id="2147483699" r:id="rId5"/>
    <p:sldLayoutId id="2147483676" r:id="rId6"/>
    <p:sldLayoutId id="2147483701" r:id="rId7"/>
    <p:sldLayoutId id="2147483702" r:id="rId8"/>
    <p:sldLayoutId id="2147483703" r:id="rId9"/>
    <p:sldLayoutId id="2147483704" r:id="rId10"/>
    <p:sldLayoutId id="2147483677" r:id="rId11"/>
    <p:sldLayoutId id="2147483705" r:id="rId12"/>
    <p:sldLayoutId id="2147483706" r:id="rId13"/>
    <p:sldLayoutId id="2147483707" r:id="rId14"/>
    <p:sldLayoutId id="2147483682" r:id="rId15"/>
    <p:sldLayoutId id="2147483710" r:id="rId16"/>
    <p:sldLayoutId id="2147483711" r:id="rId17"/>
    <p:sldLayoutId id="2147483712" r:id="rId18"/>
    <p:sldLayoutId id="2147483685" r:id="rId19"/>
    <p:sldLayoutId id="2147483708" r:id="rId20"/>
    <p:sldLayoutId id="2147483709" r:id="rId21"/>
    <p:sldLayoutId id="2147483696" r:id="rId22"/>
    <p:sldLayoutId id="2147483679" r:id="rId23"/>
    <p:sldLayoutId id="2147483680"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2" r:id="rId33"/>
    <p:sldLayoutId id="2147483723" r:id="rId34"/>
    <p:sldLayoutId id="2147483724" r:id="rId35"/>
    <p:sldLayoutId id="2147483725" r:id="rId36"/>
  </p:sldLayoutIdLst>
  <p:hf hdr="0" dt="0"/>
  <p:txStyles>
    <p:titleStyle>
      <a:lvl1pPr algn="l" defTabSz="914400" rtl="0" eaLnBrk="1" latinLnBrk="0" hangingPunct="1">
        <a:lnSpc>
          <a:spcPct val="98000"/>
        </a:lnSpc>
        <a:spcBef>
          <a:spcPct val="0"/>
        </a:spcBef>
        <a:buNone/>
        <a:defRPr sz="2800" kern="1200">
          <a:solidFill>
            <a:schemeClr val="tx1"/>
          </a:solidFill>
          <a:latin typeface="+mj-lt"/>
          <a:ea typeface="+mj-ea"/>
          <a:cs typeface="+mj-cs"/>
        </a:defRPr>
      </a:lvl1pPr>
    </p:titleStyle>
    <p:bodyStyle>
      <a:lvl1pPr marL="0" indent="0" algn="l" defTabSz="914400" rtl="0" eaLnBrk="1" fontAlgn="ctr" latinLnBrk="0" hangingPunct="1">
        <a:lnSpc>
          <a:spcPct val="101000"/>
        </a:lnSpc>
        <a:spcBef>
          <a:spcPts val="0"/>
        </a:spcBef>
        <a:spcAft>
          <a:spcPts val="2200"/>
        </a:spcAft>
        <a:buFontTx/>
        <a:buNone/>
        <a:defRPr sz="1800" b="1" kern="1200">
          <a:solidFill>
            <a:schemeClr val="tx2"/>
          </a:solidFill>
          <a:latin typeface="+mn-lt"/>
          <a:ea typeface="+mn-ea"/>
          <a:cs typeface="+mn-cs"/>
        </a:defRPr>
      </a:lvl1pPr>
      <a:lvl2pPr marL="0" indent="0" algn="l" defTabSz="914400" rtl="0" eaLnBrk="1" fontAlgn="ctr" latinLnBrk="0" hangingPunct="1">
        <a:lnSpc>
          <a:spcPct val="101000"/>
        </a:lnSpc>
        <a:spcBef>
          <a:spcPts val="0"/>
        </a:spcBef>
        <a:spcAft>
          <a:spcPts val="2300"/>
        </a:spcAft>
        <a:buFontTx/>
        <a:buNone/>
        <a:defRPr sz="1800" kern="1200">
          <a:solidFill>
            <a:schemeClr val="tx1"/>
          </a:solidFill>
          <a:latin typeface="Trust Hartford Sans Light" pitchFamily="50" charset="0"/>
          <a:ea typeface="+mn-ea"/>
          <a:cs typeface="+mn-cs"/>
        </a:defRPr>
      </a:lvl2pPr>
      <a:lvl3pPr marL="137160" indent="-137160" algn="l" defTabSz="914400" rtl="0" eaLnBrk="1" fontAlgn="ctr" latinLnBrk="0" hangingPunct="1">
        <a:lnSpc>
          <a:spcPct val="101000"/>
        </a:lnSpc>
        <a:spcBef>
          <a:spcPts val="0"/>
        </a:spcBef>
        <a:spcAft>
          <a:spcPts val="2200"/>
        </a:spcAft>
        <a:buFont typeface="Arial" panose="020B0604020202020204" pitchFamily="34" charset="0"/>
        <a:buChar char="•"/>
        <a:defRPr sz="1800" kern="1200">
          <a:solidFill>
            <a:schemeClr val="tx1"/>
          </a:solidFill>
          <a:latin typeface="Trust Hartford Sans Light" pitchFamily="50" charset="0"/>
          <a:ea typeface="+mn-ea"/>
          <a:cs typeface="+mn-cs"/>
        </a:defRPr>
      </a:lvl3pPr>
      <a:lvl4pPr marL="329184" indent="-146304" algn="l" defTabSz="914400" rtl="0" eaLnBrk="1" fontAlgn="ctr" latinLnBrk="0" hangingPunct="1">
        <a:lnSpc>
          <a:spcPct val="101000"/>
        </a:lnSpc>
        <a:spcBef>
          <a:spcPts val="0"/>
        </a:spcBef>
        <a:spcAft>
          <a:spcPts val="2100"/>
        </a:spcAft>
        <a:buFont typeface="Trust Hartford Sans Light" pitchFamily="50" charset="0"/>
        <a:buChar char="»"/>
        <a:defRPr sz="1800" kern="1200">
          <a:solidFill>
            <a:schemeClr val="tx1"/>
          </a:solidFill>
          <a:latin typeface="Trust Hartford Sans Light" pitchFamily="50" charset="0"/>
          <a:ea typeface="+mn-ea"/>
          <a:cs typeface="+mn-cs"/>
        </a:defRPr>
      </a:lvl4pPr>
      <a:lvl5pPr marL="466344" indent="-82296" algn="l" defTabSz="914400" rtl="0" eaLnBrk="1" fontAlgn="ctr" latinLnBrk="0" hangingPunct="1">
        <a:lnSpc>
          <a:spcPct val="101000"/>
        </a:lnSpc>
        <a:spcBef>
          <a:spcPts val="0"/>
        </a:spcBef>
        <a:spcAft>
          <a:spcPts val="1600"/>
        </a:spcAft>
        <a:buFont typeface="Arial" panose="020B0604020202020204" pitchFamily="34" charset="0"/>
        <a:buChar char="•"/>
        <a:defRPr sz="1200" kern="1200">
          <a:solidFill>
            <a:schemeClr val="tx1"/>
          </a:solidFill>
          <a:latin typeface="+mn-lt"/>
          <a:ea typeface="+mn-ea"/>
          <a:cs typeface="+mn-cs"/>
        </a:defRPr>
      </a:lvl5pPr>
      <a:lvl6pPr marL="667512" indent="-100584" algn="l" defTabSz="914400" rtl="0" eaLnBrk="1" fontAlgn="ctr" latinLnBrk="0" hangingPunct="1">
        <a:lnSpc>
          <a:spcPct val="101000"/>
        </a:lnSpc>
        <a:spcBef>
          <a:spcPts val="0"/>
        </a:spcBef>
        <a:spcAft>
          <a:spcPts val="1600"/>
        </a:spcAft>
        <a:buFont typeface="Trust Hartford Sans" pitchFamily="50" charset="0"/>
        <a:buChar char="»"/>
        <a:defRPr sz="1200" kern="1200">
          <a:solidFill>
            <a:schemeClr val="tx1"/>
          </a:solidFill>
          <a:latin typeface="+mn-lt"/>
          <a:ea typeface="+mn-ea"/>
          <a:cs typeface="+mn-cs"/>
        </a:defRPr>
      </a:lvl6pPr>
      <a:lvl7pPr marL="868680" indent="-82296" algn="l" defTabSz="914400" rtl="0" eaLnBrk="1" fontAlgn="ctr" latinLnBrk="0" hangingPunct="1">
        <a:lnSpc>
          <a:spcPct val="101000"/>
        </a:lnSpc>
        <a:spcBef>
          <a:spcPts val="0"/>
        </a:spcBef>
        <a:spcAft>
          <a:spcPts val="1600"/>
        </a:spcAft>
        <a:buFont typeface="Arial" panose="020B0604020202020204" pitchFamily="34" charset="0"/>
        <a:buChar char="•"/>
        <a:defRPr sz="1200" kern="1200">
          <a:solidFill>
            <a:schemeClr val="tx1"/>
          </a:solidFill>
          <a:latin typeface="+mn-lt"/>
          <a:ea typeface="+mn-ea"/>
          <a:cs typeface="+mn-cs"/>
        </a:defRPr>
      </a:lvl7pPr>
      <a:lvl8pPr marL="1069848" indent="-100584" algn="l" defTabSz="914400" rtl="0" eaLnBrk="1" fontAlgn="ctr" latinLnBrk="0" hangingPunct="1">
        <a:lnSpc>
          <a:spcPct val="101000"/>
        </a:lnSpc>
        <a:spcBef>
          <a:spcPts val="0"/>
        </a:spcBef>
        <a:spcAft>
          <a:spcPts val="1600"/>
        </a:spcAft>
        <a:buFont typeface="Trust Hartford Sans" pitchFamily="50" charset="0"/>
        <a:buChar char="»"/>
        <a:defRPr sz="1200" kern="1200">
          <a:solidFill>
            <a:schemeClr val="tx1"/>
          </a:solidFill>
          <a:latin typeface="+mn-lt"/>
          <a:ea typeface="+mn-ea"/>
          <a:cs typeface="+mn-cs"/>
        </a:defRPr>
      </a:lvl8pPr>
      <a:lvl9pPr marL="1271016" indent="-82296" algn="l" defTabSz="914400" rtl="0" eaLnBrk="1" fontAlgn="ctr" latinLnBrk="0" hangingPunct="1">
        <a:lnSpc>
          <a:spcPct val="101000"/>
        </a:lnSpc>
        <a:spcBef>
          <a:spcPts val="0"/>
        </a:spcBef>
        <a:spcAft>
          <a:spcPts val="16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fontAlgn="ctr" latinLnBrk="0" hangingPunct="1">
        <a:defRPr sz="1200" kern="1200">
          <a:solidFill>
            <a:schemeClr val="tx1"/>
          </a:solidFill>
          <a:latin typeface="+mn-lt"/>
          <a:ea typeface="+mn-ea"/>
          <a:cs typeface="+mn-cs"/>
        </a:defRPr>
      </a:lvl1pPr>
      <a:lvl2pPr marL="0" algn="l" defTabSz="914400" rtl="0" eaLnBrk="1" fontAlgn="ctr" latinLnBrk="0" hangingPunct="1">
        <a:defRPr sz="1200" kern="1200">
          <a:solidFill>
            <a:schemeClr val="tx1"/>
          </a:solidFill>
          <a:latin typeface="+mn-lt"/>
          <a:ea typeface="+mn-ea"/>
          <a:cs typeface="+mn-cs"/>
        </a:defRPr>
      </a:lvl2pPr>
      <a:lvl3pPr marL="0" algn="l" defTabSz="914400" rtl="0" eaLnBrk="1" fontAlgn="ctr" latinLnBrk="0" hangingPunct="1">
        <a:defRPr sz="1200" kern="1200">
          <a:solidFill>
            <a:schemeClr val="tx1"/>
          </a:solidFill>
          <a:latin typeface="+mn-lt"/>
          <a:ea typeface="+mn-ea"/>
          <a:cs typeface="+mn-cs"/>
        </a:defRPr>
      </a:lvl3pPr>
      <a:lvl4pPr marL="0" algn="l" defTabSz="914400" rtl="0" eaLnBrk="1" fontAlgn="ctr" latinLnBrk="0" hangingPunct="1">
        <a:defRPr sz="1200" kern="1200">
          <a:solidFill>
            <a:schemeClr val="tx1"/>
          </a:solidFill>
          <a:latin typeface="+mn-lt"/>
          <a:ea typeface="+mn-ea"/>
          <a:cs typeface="+mn-cs"/>
        </a:defRPr>
      </a:lvl4pPr>
      <a:lvl5pPr marL="0" algn="l" defTabSz="914400" rtl="0" eaLnBrk="1" fontAlgn="ctr" latinLnBrk="0" hangingPunct="1">
        <a:defRPr sz="1200" kern="1200">
          <a:solidFill>
            <a:schemeClr val="tx1"/>
          </a:solidFill>
          <a:latin typeface="+mn-lt"/>
          <a:ea typeface="+mn-ea"/>
          <a:cs typeface="+mn-cs"/>
        </a:defRPr>
      </a:lvl5pPr>
      <a:lvl6pPr marL="0" algn="l" defTabSz="914400" rtl="0" eaLnBrk="1" fontAlgn="ctr" latinLnBrk="0" hangingPunct="1">
        <a:defRPr sz="1200" kern="1200">
          <a:solidFill>
            <a:schemeClr val="tx1"/>
          </a:solidFill>
          <a:latin typeface="+mn-lt"/>
          <a:ea typeface="+mn-ea"/>
          <a:cs typeface="+mn-cs"/>
        </a:defRPr>
      </a:lvl6pPr>
      <a:lvl7pPr marL="0" algn="l" defTabSz="914400" rtl="0" eaLnBrk="1" fontAlgn="ctr" latinLnBrk="0" hangingPunct="1">
        <a:defRPr sz="1200" kern="1200">
          <a:solidFill>
            <a:schemeClr val="tx1"/>
          </a:solidFill>
          <a:latin typeface="+mn-lt"/>
          <a:ea typeface="+mn-ea"/>
          <a:cs typeface="+mn-cs"/>
        </a:defRPr>
      </a:lvl7pPr>
      <a:lvl8pPr marL="0" algn="l" defTabSz="914400" rtl="0" eaLnBrk="1" fontAlgn="ctr" latinLnBrk="0" hangingPunct="1">
        <a:defRPr sz="1200" kern="1200">
          <a:solidFill>
            <a:schemeClr val="tx1"/>
          </a:solidFill>
          <a:latin typeface="+mn-lt"/>
          <a:ea typeface="+mn-ea"/>
          <a:cs typeface="+mn-cs"/>
        </a:defRPr>
      </a:lvl8pPr>
      <a:lvl9pPr marL="0" algn="l" defTabSz="914400" rtl="0" eaLnBrk="1" fontAlgn="ctr"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60">
          <p15:clr>
            <a:srgbClr val="F26B43"/>
          </p15:clr>
        </p15:guide>
        <p15:guide id="3" pos="3720">
          <p15:clr>
            <a:srgbClr val="F26B43"/>
          </p15:clr>
        </p15:guide>
        <p15:guide id="4" pos="7320">
          <p15:clr>
            <a:srgbClr val="F26B43"/>
          </p15:clr>
        </p15:guide>
        <p15:guide id="5" orient="horz" pos="3840">
          <p15:clr>
            <a:srgbClr val="F26B43"/>
          </p15:clr>
        </p15:guide>
        <p15:guide id="6" orient="horz" pos="798">
          <p15:clr>
            <a:srgbClr val="F26B43"/>
          </p15:clr>
        </p15:guide>
        <p15:guide id="7" pos="3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hyperlink" Target="https://enroll.thehartfordatwork.com/enrol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3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hyperlink" Target="https://enroll.thehartfordatwork.com/enroll"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2.xml"/><Relationship Id="rId1" Type="http://schemas.openxmlformats.org/officeDocument/2006/relationships/slideLayout" Target="../slideLayouts/slideLayout35.xml"/><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5.jpg"/></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4.xml"/><Relationship Id="rId1" Type="http://schemas.openxmlformats.org/officeDocument/2006/relationships/slideLayout" Target="../slideLayouts/slideLayout35.xml"/><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5.xml"/><Relationship Id="rId1" Type="http://schemas.openxmlformats.org/officeDocument/2006/relationships/slideLayout" Target="../slideLayouts/slideLayout35.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36.xml"/><Relationship Id="rId1" Type="http://schemas.openxmlformats.org/officeDocument/2006/relationships/slideLayout" Target="../slideLayouts/slideLayout35.xml"/><Relationship Id="rId6" Type="http://schemas.openxmlformats.org/officeDocument/2006/relationships/image" Target="../media/image5.jpg"/><Relationship Id="rId5" Type="http://schemas.openxmlformats.org/officeDocument/2006/relationships/slide" Target="slide39.xml"/><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7.xml"/><Relationship Id="rId1" Type="http://schemas.openxmlformats.org/officeDocument/2006/relationships/slideLayout" Target="../slideLayouts/slideLayout35.xml"/><Relationship Id="rId6" Type="http://schemas.openxmlformats.org/officeDocument/2006/relationships/image" Target="../media/image5.jpg"/><Relationship Id="rId5" Type="http://schemas.openxmlformats.org/officeDocument/2006/relationships/slide" Target="slide39.xml"/><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38.xml"/><Relationship Id="rId1" Type="http://schemas.openxmlformats.org/officeDocument/2006/relationships/slideLayout" Target="../slideLayouts/slideLayout35.xml"/><Relationship Id="rId6" Type="http://schemas.openxmlformats.org/officeDocument/2006/relationships/image" Target="../media/image5.jpg"/><Relationship Id="rId5" Type="http://schemas.openxmlformats.org/officeDocument/2006/relationships/slide" Target="slide39.xml"/><Relationship Id="rId4" Type="http://schemas.openxmlformats.org/officeDocument/2006/relationships/slide" Target="slide36.xml"/></Relationships>
</file>

<file path=ppt/slides/_rels/slide3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9.xml"/><Relationship Id="rId1" Type="http://schemas.openxmlformats.org/officeDocument/2006/relationships/slideLayout" Target="../slideLayouts/slideLayout35.xml"/><Relationship Id="rId6" Type="http://schemas.openxmlformats.org/officeDocument/2006/relationships/image" Target="../media/image5.jpg"/><Relationship Id="rId5" Type="http://schemas.openxmlformats.org/officeDocument/2006/relationships/slide" Target="slide36.xml"/><Relationship Id="rId4" Type="http://schemas.openxmlformats.org/officeDocument/2006/relationships/slide" Target="slide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42.xml"/><Relationship Id="rId1" Type="http://schemas.openxmlformats.org/officeDocument/2006/relationships/slideLayout" Target="../slideLayouts/slideLayout35.xml"/><Relationship Id="rId6" Type="http://schemas.openxmlformats.org/officeDocument/2006/relationships/image" Target="../media/image5.jpg"/><Relationship Id="rId5" Type="http://schemas.openxmlformats.org/officeDocument/2006/relationships/slide" Target="slide36.xml"/><Relationship Id="rId4" Type="http://schemas.openxmlformats.org/officeDocument/2006/relationships/slide" Target="slide37.xml"/></Relationships>
</file>

<file path=ppt/slides/_rels/slide43.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43.xml"/><Relationship Id="rId1" Type="http://schemas.openxmlformats.org/officeDocument/2006/relationships/slideLayout" Target="../slideLayouts/slideLayout35.xml"/><Relationship Id="rId6" Type="http://schemas.openxmlformats.org/officeDocument/2006/relationships/image" Target="../media/image5.jpg"/><Relationship Id="rId5" Type="http://schemas.openxmlformats.org/officeDocument/2006/relationships/slide" Target="slide36.xml"/><Relationship Id="rId4" Type="http://schemas.openxmlformats.org/officeDocument/2006/relationships/slide" Target="slide37.xml"/></Relationships>
</file>

<file path=ppt/slides/_rels/slide44.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44.xml"/><Relationship Id="rId1" Type="http://schemas.openxmlformats.org/officeDocument/2006/relationships/slideLayout" Target="../slideLayouts/slideLayout35.xml"/><Relationship Id="rId6" Type="http://schemas.openxmlformats.org/officeDocument/2006/relationships/image" Target="../media/image5.jpg"/><Relationship Id="rId5" Type="http://schemas.openxmlformats.org/officeDocument/2006/relationships/slide" Target="slide36.xml"/><Relationship Id="rId4" Type="http://schemas.openxmlformats.org/officeDocument/2006/relationships/slide" Target="slide37.xml"/></Relationships>
</file>

<file path=ppt/slides/_rels/slide4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45.xml"/><Relationship Id="rId1" Type="http://schemas.openxmlformats.org/officeDocument/2006/relationships/slideLayout" Target="../slideLayouts/slideLayout35.xml"/><Relationship Id="rId6" Type="http://schemas.openxmlformats.org/officeDocument/2006/relationships/image" Target="../media/image5.jpg"/><Relationship Id="rId5" Type="http://schemas.openxmlformats.org/officeDocument/2006/relationships/slide" Target="slide36.xml"/><Relationship Id="rId4" Type="http://schemas.openxmlformats.org/officeDocument/2006/relationships/slide" Target="slide37.xml"/></Relationships>
</file>

<file path=ppt/slides/_rels/slide4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46.xml"/><Relationship Id="rId1" Type="http://schemas.openxmlformats.org/officeDocument/2006/relationships/slideLayout" Target="../slideLayouts/slideLayout35.xml"/><Relationship Id="rId6" Type="http://schemas.openxmlformats.org/officeDocument/2006/relationships/image" Target="../media/image5.jpg"/><Relationship Id="rId5" Type="http://schemas.openxmlformats.org/officeDocument/2006/relationships/slide" Target="slide36.xml"/><Relationship Id="rId4" Type="http://schemas.openxmlformats.org/officeDocument/2006/relationships/slide" Target="slide37.xml"/></Relationships>
</file>

<file path=ppt/slides/_rels/slide4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47.xml"/><Relationship Id="rId1" Type="http://schemas.openxmlformats.org/officeDocument/2006/relationships/slideLayout" Target="../slideLayouts/slideLayout35.xml"/><Relationship Id="rId5" Type="http://schemas.openxmlformats.org/officeDocument/2006/relationships/slide" Target="slide36.xml"/><Relationship Id="rId4" Type="http://schemas.openxmlformats.org/officeDocument/2006/relationships/slide" Target="slide37.xml"/></Relationships>
</file>

<file path=ppt/slides/_rels/slide48.xml.rels><?xml version="1.0" encoding="UTF-8" standalone="yes"?>
<Relationships xmlns="http://schemas.openxmlformats.org/package/2006/relationships"><Relationship Id="rId3" Type="http://schemas.openxmlformats.org/officeDocument/2006/relationships/hyperlink" Target="https://enroll.thehartfordatwork.com/enroll" TargetMode="External"/><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window, computer, person, dish&#10;&#10;Description automatically generated">
            <a:extLst>
              <a:ext uri="{FF2B5EF4-FFF2-40B4-BE49-F238E27FC236}">
                <a16:creationId xmlns:a16="http://schemas.microsoft.com/office/drawing/2014/main" id="{E54B634D-413F-7EEB-138C-7980E26E26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841"/>
          <a:stretch/>
        </p:blipFill>
        <p:spPr>
          <a:xfrm flipH="1">
            <a:off x="0" y="311248"/>
            <a:ext cx="11365952" cy="4099387"/>
          </a:xfrm>
          <a:prstGeom prst="rect">
            <a:avLst/>
          </a:prstGeom>
        </p:spPr>
      </p:pic>
      <p:sp>
        <p:nvSpPr>
          <p:cNvPr id="8" name="Rectangle 7">
            <a:extLst>
              <a:ext uri="{FF2B5EF4-FFF2-40B4-BE49-F238E27FC236}">
                <a16:creationId xmlns:a16="http://schemas.microsoft.com/office/drawing/2014/main" id="{88C60CCC-64E1-FEFA-19D8-CACF54B60D0C}"/>
              </a:ext>
            </a:extLst>
          </p:cNvPr>
          <p:cNvSpPr/>
          <p:nvPr/>
        </p:nvSpPr>
        <p:spPr>
          <a:xfrm>
            <a:off x="727779" y="311248"/>
            <a:ext cx="1799239" cy="579023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E42192E3-602A-FCC6-A623-3459D5A3704A}"/>
              </a:ext>
            </a:extLst>
          </p:cNvPr>
          <p:cNvSpPr/>
          <p:nvPr/>
        </p:nvSpPr>
        <p:spPr>
          <a:xfrm>
            <a:off x="2884215" y="4854015"/>
            <a:ext cx="89335"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a:extLst>
              <a:ext uri="{FF2B5EF4-FFF2-40B4-BE49-F238E27FC236}">
                <a16:creationId xmlns:a16="http://schemas.microsoft.com/office/drawing/2014/main" id="{CE3E4813-D6A8-1CDD-3E99-04420394E204}"/>
              </a:ext>
            </a:extLst>
          </p:cNvPr>
          <p:cNvSpPr txBox="1"/>
          <p:nvPr/>
        </p:nvSpPr>
        <p:spPr>
          <a:xfrm>
            <a:off x="3089450" y="4872869"/>
            <a:ext cx="7299767" cy="738664"/>
          </a:xfrm>
          <a:prstGeom prst="rect">
            <a:avLst/>
          </a:prstGeom>
          <a:noFill/>
        </p:spPr>
        <p:txBody>
          <a:bodyPr wrap="square" rtlCol="0">
            <a:spAutoFit/>
          </a:bodyPr>
          <a:lstStyle/>
          <a:p>
            <a:r>
              <a:rPr lang="en-US" sz="2400" b="1" dirty="0">
                <a:solidFill>
                  <a:schemeClr val="accent1"/>
                </a:solidFill>
                <a:latin typeface="Century Gothic" panose="020B0502020202020204" pitchFamily="34" charset="0"/>
              </a:rPr>
              <a:t>Coverage That Counts: </a:t>
            </a:r>
            <a:r>
              <a:rPr lang="en-US" sz="2400" dirty="0">
                <a:solidFill>
                  <a:schemeClr val="accent1"/>
                </a:solidFill>
                <a:latin typeface="Century Gothic" panose="020B0502020202020204" pitchFamily="34" charset="0"/>
              </a:rPr>
              <a:t>Affordable Protection</a:t>
            </a:r>
          </a:p>
          <a:p>
            <a:r>
              <a:rPr lang="en-US" altLang="en-US" cap="none" dirty="0">
                <a:latin typeface="Century Gothic" panose="020B0502020202020204" pitchFamily="34" charset="0"/>
                <a:cs typeface="Arial" panose="020B0604020202020204" pitchFamily="34" charset="0"/>
              </a:rPr>
              <a:t>The Paper Store Benefit Offerings</a:t>
            </a:r>
            <a:endParaRPr lang="en-US" cap="none" dirty="0">
              <a:latin typeface="Century Gothic" panose="020B0502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DDA6A8D-EC0D-4F7D-4EDA-59632794A55F}"/>
              </a:ext>
            </a:extLst>
          </p:cNvPr>
          <p:cNvSpPr txBox="1"/>
          <p:nvPr/>
        </p:nvSpPr>
        <p:spPr>
          <a:xfrm>
            <a:off x="727779" y="6482952"/>
            <a:ext cx="6096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84848"/>
                </a:solidFill>
                <a:effectLst/>
                <a:uLnTx/>
                <a:uFillTx/>
                <a:latin typeface="Arial Narrow" panose="020B0604020202020204" pitchFamily="34" charset="0"/>
                <a:ea typeface="+mn-ea"/>
                <a:cs typeface="Arial Narrow" panose="020B0604020202020204" pitchFamily="34" charset="0"/>
              </a:rPr>
              <a:t>438220 09/24 © 2024 The Hartford. Confidential. No part of this document may be reproduced, published or posted without the permission of The Hartford. </a:t>
            </a:r>
          </a:p>
        </p:txBody>
      </p:sp>
      <p:pic>
        <p:nvPicPr>
          <p:cNvPr id="4" name="Picture 3" descr="A black letter and a white background&#10;&#10;AI-generated content may be incorrect.">
            <a:extLst>
              <a:ext uri="{FF2B5EF4-FFF2-40B4-BE49-F238E27FC236}">
                <a16:creationId xmlns:a16="http://schemas.microsoft.com/office/drawing/2014/main" id="{C1A446F5-5BBC-F37E-D037-EA2D789D0F27}"/>
              </a:ext>
            </a:extLst>
          </p:cNvPr>
          <p:cNvPicPr>
            <a:picLocks noChangeAspect="1"/>
          </p:cNvPicPr>
          <p:nvPr/>
        </p:nvPicPr>
        <p:blipFill>
          <a:blip r:embed="rId4"/>
          <a:stretch>
            <a:fillRect/>
          </a:stretch>
        </p:blipFill>
        <p:spPr>
          <a:xfrm>
            <a:off x="7948261" y="5863326"/>
            <a:ext cx="4034213" cy="779948"/>
          </a:xfrm>
          <a:prstGeom prst="rect">
            <a:avLst/>
          </a:prstGeom>
        </p:spPr>
      </p:pic>
      <p:pic>
        <p:nvPicPr>
          <p:cNvPr id="2" name="Picture 1">
            <a:extLst>
              <a:ext uri="{FF2B5EF4-FFF2-40B4-BE49-F238E27FC236}">
                <a16:creationId xmlns:a16="http://schemas.microsoft.com/office/drawing/2014/main" id="{D13E9E6E-6A0C-ECB7-F95B-4B23BF7DC64E}"/>
              </a:ext>
            </a:extLst>
          </p:cNvPr>
          <p:cNvPicPr>
            <a:picLocks noChangeAspect="1"/>
          </p:cNvPicPr>
          <p:nvPr/>
        </p:nvPicPr>
        <p:blipFill>
          <a:blip r:embed="rId5"/>
          <a:stretch>
            <a:fillRect/>
          </a:stretch>
        </p:blipFill>
        <p:spPr>
          <a:xfrm>
            <a:off x="9917241" y="5340342"/>
            <a:ext cx="2171700" cy="733425"/>
          </a:xfrm>
          <a:prstGeom prst="rect">
            <a:avLst/>
          </a:prstGeom>
        </p:spPr>
      </p:pic>
    </p:spTree>
    <p:extLst>
      <p:ext uri="{BB962C8B-B14F-4D97-AF65-F5344CB8AC3E}">
        <p14:creationId xmlns:p14="http://schemas.microsoft.com/office/powerpoint/2010/main" val="360345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9C1E71E2-D4ED-F8BD-70FB-3DFC6FD7197B}"/>
              </a:ext>
            </a:extLst>
          </p:cNvPr>
          <p:cNvSpPr txBox="1">
            <a:spLocks noChangeArrowheads="1"/>
          </p:cNvSpPr>
          <p:nvPr/>
        </p:nvSpPr>
        <p:spPr bwMode="auto">
          <a:xfrm>
            <a:off x="1097280" y="1373318"/>
            <a:ext cx="4659831" cy="4461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har char="•"/>
              <a:defRPr>
                <a:solidFill>
                  <a:schemeClr val="tx1"/>
                </a:solidFill>
                <a:latin typeface="+mn-lt"/>
                <a:ea typeface="+mn-ea"/>
                <a:cs typeface="+mn-cs"/>
              </a:defRPr>
            </a:lvl1pPr>
            <a:lvl2pPr marL="747713"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600"/>
              </a:spcBef>
              <a:spcAft>
                <a:spcPts val="600"/>
              </a:spcAft>
              <a:buNone/>
            </a:pPr>
            <a:r>
              <a:rPr lang="en-US" altLang="en-US" sz="1300" b="1" kern="0" dirty="0">
                <a:solidFill>
                  <a:schemeClr val="bg1"/>
                </a:solidFill>
                <a:latin typeface="Avenir Next LT Pro" panose="020B0504020202020204" pitchFamily="34" charset="77"/>
                <a:cs typeface="Arial" panose="020B0604020202020204" pitchFamily="34" charset="0"/>
              </a:rPr>
              <a:t>How much Life and AD&amp;D insurance is provided by my employer?</a:t>
            </a:r>
          </a:p>
          <a:p>
            <a:pPr lvl="1" eaLnBrk="1" hangingPunct="1">
              <a:spcBef>
                <a:spcPts val="600"/>
              </a:spcBef>
              <a:spcAft>
                <a:spcPts val="600"/>
              </a:spcAft>
            </a:pPr>
            <a:r>
              <a:rPr lang="en-US" altLang="en-US" sz="1300" dirty="0">
                <a:solidFill>
                  <a:schemeClr val="bg1"/>
                </a:solidFill>
                <a:latin typeface="Avenir Next LT Pro" panose="020B0504020202020204" pitchFamily="34" charset="77"/>
              </a:rPr>
              <a:t>Employee: $10,000</a:t>
            </a:r>
          </a:p>
          <a:p>
            <a:pPr marL="0" indent="0" eaLnBrk="1" hangingPunct="1">
              <a:spcBef>
                <a:spcPts val="600"/>
              </a:spcBef>
              <a:spcAft>
                <a:spcPts val="600"/>
              </a:spcAft>
              <a:buNone/>
            </a:pPr>
            <a:r>
              <a:rPr lang="en-US" altLang="en-US" sz="1300" b="1" kern="0" dirty="0">
                <a:solidFill>
                  <a:schemeClr val="bg1"/>
                </a:solidFill>
                <a:latin typeface="Avenir Next LT Pro" panose="020B0504020202020204" pitchFamily="34" charset="77"/>
                <a:cs typeface="Arial" panose="020B0604020202020204" pitchFamily="34" charset="0"/>
              </a:rPr>
              <a:t>How much Supplemental coverage am I able to purchase?</a:t>
            </a:r>
          </a:p>
          <a:p>
            <a:pPr lvl="1" eaLnBrk="1" hangingPunct="1">
              <a:spcBef>
                <a:spcPts val="600"/>
              </a:spcBef>
              <a:spcAft>
                <a:spcPts val="600"/>
              </a:spcAft>
            </a:pPr>
            <a:r>
              <a:rPr lang="en-US" altLang="en-US" sz="1300" dirty="0">
                <a:solidFill>
                  <a:schemeClr val="bg1"/>
                </a:solidFill>
                <a:latin typeface="Avenir Next LT Pro" panose="020B0504020202020204" pitchFamily="34" charset="77"/>
              </a:rPr>
              <a:t>Employee: Increments of $5,000 up to a maximum of $500,000</a:t>
            </a:r>
          </a:p>
          <a:p>
            <a:pPr lvl="1" eaLnBrk="1" hangingPunct="1">
              <a:spcBef>
                <a:spcPts val="600"/>
              </a:spcBef>
              <a:spcAft>
                <a:spcPts val="600"/>
              </a:spcAft>
            </a:pPr>
            <a:r>
              <a:rPr lang="en-US" altLang="en-US" sz="1300" dirty="0">
                <a:solidFill>
                  <a:schemeClr val="bg1"/>
                </a:solidFill>
                <a:latin typeface="Avenir Next LT Pro" panose="020B0504020202020204" pitchFamily="34" charset="77"/>
              </a:rPr>
              <a:t>Spouse: Increments of $5,000 up to a maximum of $250,000 (Spouse coverage may not exceed 50% of the Supplemental Amount of Life insurance in force for the employee.)</a:t>
            </a:r>
            <a:endParaRPr lang="en-US" altLang="en-US" sz="1300" dirty="0">
              <a:solidFill>
                <a:schemeClr val="bg1"/>
              </a:solidFill>
              <a:highlight>
                <a:srgbClr val="FF0000"/>
              </a:highlight>
              <a:latin typeface="Avenir Next LT Pro" panose="020B0504020202020204" pitchFamily="34" charset="77"/>
            </a:endParaRPr>
          </a:p>
          <a:p>
            <a:pPr lvl="1" eaLnBrk="1" hangingPunct="1">
              <a:spcBef>
                <a:spcPts val="600"/>
              </a:spcBef>
              <a:spcAft>
                <a:spcPts val="600"/>
              </a:spcAft>
            </a:pPr>
            <a:r>
              <a:rPr lang="en-US" altLang="en-US" sz="1300" dirty="0">
                <a:solidFill>
                  <a:schemeClr val="bg1"/>
                </a:solidFill>
                <a:latin typeface="Avenir Next LT Pro" panose="020B0504020202020204" pitchFamily="34" charset="77"/>
              </a:rPr>
              <a:t>Dependent children: Increments of $5,000 up to a maximum of $10,000</a:t>
            </a:r>
          </a:p>
          <a:p>
            <a:pPr marL="0" indent="0">
              <a:spcBef>
                <a:spcPts val="600"/>
              </a:spcBef>
              <a:spcAft>
                <a:spcPts val="600"/>
              </a:spcAft>
              <a:buNone/>
            </a:pPr>
            <a:r>
              <a:rPr lang="en-US" altLang="en-US" sz="1300" b="1" kern="0" dirty="0">
                <a:solidFill>
                  <a:schemeClr val="bg1"/>
                </a:solidFill>
                <a:latin typeface="Avenir Next LT Pro" panose="020B0504020202020204" pitchFamily="34" charset="77"/>
                <a:cs typeface="Arial" panose="020B0604020202020204" pitchFamily="34" charset="0"/>
              </a:rPr>
              <a:t>Guaranteed issue </a:t>
            </a:r>
          </a:p>
          <a:p>
            <a:pPr lvl="1">
              <a:spcBef>
                <a:spcPts val="600"/>
              </a:spcBef>
              <a:spcAft>
                <a:spcPts val="600"/>
              </a:spcAft>
            </a:pPr>
            <a:r>
              <a:rPr lang="en-US" altLang="en-US" sz="1300" kern="0" dirty="0">
                <a:solidFill>
                  <a:schemeClr val="bg1"/>
                </a:solidFill>
                <a:latin typeface="Avenir Next LT Pro" panose="020B0504020202020204" pitchFamily="34" charset="77"/>
                <a:cs typeface="Arial" panose="020B0604020202020204" pitchFamily="34" charset="0"/>
              </a:rPr>
              <a:t>Employee: $200,000</a:t>
            </a:r>
          </a:p>
          <a:p>
            <a:pPr lvl="1">
              <a:spcBef>
                <a:spcPts val="600"/>
              </a:spcBef>
              <a:spcAft>
                <a:spcPts val="600"/>
              </a:spcAft>
            </a:pPr>
            <a:r>
              <a:rPr lang="en-US" altLang="en-US" sz="1400" kern="0" dirty="0">
                <a:solidFill>
                  <a:schemeClr val="bg1"/>
                </a:solidFill>
                <a:latin typeface="Avenir Next LT Pro" panose="020B0504020202020204" pitchFamily="34" charset="77"/>
                <a:cs typeface="Arial" panose="020B0604020202020204" pitchFamily="34" charset="0"/>
              </a:rPr>
              <a:t>Spouse: $50,000</a:t>
            </a:r>
            <a:endParaRPr lang="en-US" altLang="en-US" sz="1400" dirty="0">
              <a:solidFill>
                <a:schemeClr val="bg1"/>
              </a:solidFill>
              <a:latin typeface="Avenir Next LT Pro" panose="020B0504020202020204" pitchFamily="34" charset="77"/>
            </a:endParaRPr>
          </a:p>
        </p:txBody>
      </p:sp>
      <p:sp>
        <p:nvSpPr>
          <p:cNvPr id="9" name="Rectangle 3">
            <a:extLst>
              <a:ext uri="{FF2B5EF4-FFF2-40B4-BE49-F238E27FC236}">
                <a16:creationId xmlns:a16="http://schemas.microsoft.com/office/drawing/2014/main" id="{5C8451E2-C96D-F75F-B36F-32B2785DF0A8}"/>
              </a:ext>
            </a:extLst>
          </p:cNvPr>
          <p:cNvSpPr txBox="1">
            <a:spLocks noChangeArrowheads="1"/>
          </p:cNvSpPr>
          <p:nvPr/>
        </p:nvSpPr>
        <p:spPr bwMode="auto">
          <a:xfrm>
            <a:off x="6784146" y="1373318"/>
            <a:ext cx="4509166" cy="492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har char="•"/>
              <a:defRPr>
                <a:solidFill>
                  <a:schemeClr val="tx1"/>
                </a:solidFill>
                <a:latin typeface="+mn-lt"/>
                <a:ea typeface="+mn-ea"/>
                <a:cs typeface="+mn-cs"/>
              </a:defRPr>
            </a:lvl1pPr>
            <a:lvl2pPr marL="747713"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600"/>
              </a:spcBef>
              <a:spcAft>
                <a:spcPts val="600"/>
              </a:spcAft>
              <a:buNone/>
            </a:pPr>
            <a:r>
              <a:rPr lang="en-US" altLang="en-US" sz="1300" b="1" kern="0" dirty="0">
                <a:solidFill>
                  <a:schemeClr val="bg1"/>
                </a:solidFill>
                <a:latin typeface="Avenir Next LT Pro" panose="020B0504020202020204" pitchFamily="34" charset="77"/>
                <a:cs typeface="Arial" panose="020B0604020202020204" pitchFamily="34" charset="0"/>
              </a:rPr>
              <a:t>Who’s eligible?</a:t>
            </a:r>
          </a:p>
          <a:p>
            <a:pPr lvl="1">
              <a:spcBef>
                <a:spcPts val="600"/>
              </a:spcBef>
              <a:spcAft>
                <a:spcPts val="600"/>
              </a:spcAft>
            </a:pPr>
            <a:r>
              <a:rPr lang="en-US" altLang="en-US" sz="1300" kern="0" dirty="0">
                <a:solidFill>
                  <a:schemeClr val="bg1"/>
                </a:solidFill>
                <a:latin typeface="Avenir Next LT Pro" panose="020B0504020202020204" pitchFamily="34" charset="77"/>
                <a:cs typeface="Arial" panose="020B0604020202020204" pitchFamily="34" charset="0"/>
              </a:rPr>
              <a:t>All Active Full-Time employees of The Paper Store who work at least 30 hours per week on a regularly scheduled basis.</a:t>
            </a:r>
          </a:p>
          <a:p>
            <a:pPr marL="0" indent="0">
              <a:spcBef>
                <a:spcPts val="600"/>
              </a:spcBef>
              <a:spcAft>
                <a:spcPts val="600"/>
              </a:spcAft>
              <a:buNone/>
            </a:pPr>
            <a:r>
              <a:rPr lang="en-US" altLang="en-US" sz="1300" b="1" kern="0" dirty="0">
                <a:solidFill>
                  <a:schemeClr val="bg1"/>
                </a:solidFill>
                <a:latin typeface="Avenir Next LT Pro" panose="020B0504020202020204" pitchFamily="34" charset="77"/>
                <a:cs typeface="Arial" panose="020B0604020202020204" pitchFamily="34" charset="0"/>
              </a:rPr>
              <a:t>When can I elect my coverage? </a:t>
            </a:r>
          </a:p>
          <a:p>
            <a:pPr lvl="1">
              <a:spcBef>
                <a:spcPts val="600"/>
              </a:spcBef>
              <a:spcAft>
                <a:spcPts val="600"/>
              </a:spcAft>
            </a:pPr>
            <a:r>
              <a:rPr lang="en-US" altLang="en-US" sz="1300" kern="0" dirty="0">
                <a:solidFill>
                  <a:schemeClr val="bg1"/>
                </a:solidFill>
                <a:latin typeface="Avenir Next LT Pro" panose="020B0504020202020204" pitchFamily="34" charset="77"/>
                <a:cs typeface="Arial" panose="020B0604020202020204" pitchFamily="34" charset="0"/>
              </a:rPr>
              <a:t>October 27, 2025 through November 14, 2025</a:t>
            </a:r>
          </a:p>
          <a:p>
            <a:pPr marL="0" indent="0">
              <a:spcBef>
                <a:spcPts val="600"/>
              </a:spcBef>
              <a:spcAft>
                <a:spcPts val="600"/>
              </a:spcAft>
              <a:buNone/>
            </a:pPr>
            <a:r>
              <a:rPr lang="en-US" altLang="en-US" sz="1300" b="1" kern="0" dirty="0">
                <a:solidFill>
                  <a:schemeClr val="bg1"/>
                </a:solidFill>
                <a:latin typeface="Avenir Next LT Pro" panose="020B0504020202020204" pitchFamily="34" charset="77"/>
                <a:cs typeface="Arial" panose="020B0604020202020204" pitchFamily="34" charset="0"/>
              </a:rPr>
              <a:t>When does my coverage begin?</a:t>
            </a:r>
          </a:p>
          <a:p>
            <a:pPr lvl="1">
              <a:spcBef>
                <a:spcPts val="600"/>
              </a:spcBef>
              <a:spcAft>
                <a:spcPts val="600"/>
              </a:spcAft>
            </a:pPr>
            <a:r>
              <a:rPr lang="en-US" altLang="en-US" sz="1300" kern="0" dirty="0">
                <a:solidFill>
                  <a:schemeClr val="bg1"/>
                </a:solidFill>
                <a:latin typeface="Avenir Next LT Pro" panose="020B0504020202020204" pitchFamily="34" charset="77"/>
                <a:cs typeface="Arial" panose="020B0604020202020204" pitchFamily="34" charset="0"/>
              </a:rPr>
              <a:t>January 1, 2026</a:t>
            </a:r>
          </a:p>
        </p:txBody>
      </p:sp>
      <p:sp>
        <p:nvSpPr>
          <p:cNvPr id="10" name="TextBox 9">
            <a:extLst>
              <a:ext uri="{FF2B5EF4-FFF2-40B4-BE49-F238E27FC236}">
                <a16:creationId xmlns:a16="http://schemas.microsoft.com/office/drawing/2014/main" id="{1B8C1CD9-CCD2-149F-5549-3BDE82991208}"/>
              </a:ext>
            </a:extLst>
          </p:cNvPr>
          <p:cNvSpPr txBox="1"/>
          <p:nvPr/>
        </p:nvSpPr>
        <p:spPr>
          <a:xfrm>
            <a:off x="533401" y="6477297"/>
            <a:ext cx="6096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438220 09/24 © 2024 The Hartford. Confidential. No part of this document may be reproduced, published or posted without the permission of The Hartford. </a:t>
            </a:r>
          </a:p>
        </p:txBody>
      </p:sp>
      <p:sp>
        <p:nvSpPr>
          <p:cNvPr id="11" name="TextBox 10">
            <a:extLst>
              <a:ext uri="{FF2B5EF4-FFF2-40B4-BE49-F238E27FC236}">
                <a16:creationId xmlns:a16="http://schemas.microsoft.com/office/drawing/2014/main" id="{A69170E8-0FB0-8B16-A5C4-F6A103684241}"/>
              </a:ext>
            </a:extLst>
          </p:cNvPr>
          <p:cNvSpPr txBox="1"/>
          <p:nvPr/>
        </p:nvSpPr>
        <p:spPr>
          <a:xfrm>
            <a:off x="604841" y="6186169"/>
            <a:ext cx="6096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Narrow" panose="020B0606020202030204" pitchFamily="34" charset="0"/>
                <a:ea typeface="+mn-ea"/>
                <a:cs typeface="+mn-cs"/>
              </a:rPr>
              <a:t>Life Form Series includes GBD-1000, GBD-1100, or state equivalent.</a:t>
            </a:r>
          </a:p>
        </p:txBody>
      </p:sp>
      <p:sp>
        <p:nvSpPr>
          <p:cNvPr id="2" name="Slide Number Placeholder 1">
            <a:extLst>
              <a:ext uri="{FF2B5EF4-FFF2-40B4-BE49-F238E27FC236}">
                <a16:creationId xmlns:a16="http://schemas.microsoft.com/office/drawing/2014/main" id="{7796B623-CF80-4D4F-2900-9A78125CEACE}"/>
              </a:ext>
            </a:extLst>
          </p:cNvPr>
          <p:cNvSpPr>
            <a:spLocks noGrp="1"/>
          </p:cNvSpPr>
          <p:nvPr>
            <p:ph type="sldNum" sz="quarter" idx="4"/>
          </p:nvPr>
        </p:nvSpPr>
        <p:spPr/>
        <p:txBody>
          <a:bodyPr/>
          <a:lstStyle/>
          <a:p>
            <a:fld id="{B6111AC5-A6EA-4123-B1C6-358C02E6D565}" type="slidenum">
              <a:rPr lang="en-US" smtClean="0"/>
              <a:pPr/>
              <a:t>10</a:t>
            </a:fld>
            <a:endParaRPr lang="en-US"/>
          </a:p>
        </p:txBody>
      </p:sp>
      <p:sp>
        <p:nvSpPr>
          <p:cNvPr id="3" name="Title 1">
            <a:extLst>
              <a:ext uri="{FF2B5EF4-FFF2-40B4-BE49-F238E27FC236}">
                <a16:creationId xmlns:a16="http://schemas.microsoft.com/office/drawing/2014/main" id="{36B66893-3631-84E2-CB6E-1934F8D015A9}"/>
              </a:ext>
            </a:extLst>
          </p:cNvPr>
          <p:cNvSpPr txBox="1">
            <a:spLocks/>
          </p:cNvSpPr>
          <p:nvPr/>
        </p:nvSpPr>
        <p:spPr>
          <a:xfrm>
            <a:off x="1164788" y="456387"/>
            <a:ext cx="7377633" cy="586972"/>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0"/>
              </a:spcAft>
            </a:pPr>
            <a:r>
              <a:rPr lang="en-US" sz="2800" cap="none" dirty="0">
                <a:latin typeface="Century Gothic" panose="020B0502020202020204" pitchFamily="34" charset="0"/>
                <a:cs typeface="Arial" panose="020B0604020202020204" pitchFamily="34" charset="0"/>
              </a:rPr>
              <a:t>Life Insurance and Accidental Death &amp; Loss of Life and Severe Injury Benefits</a:t>
            </a:r>
            <a:endParaRPr lang="en-US" sz="2800" cap="none" spc="100" dirty="0">
              <a:latin typeface="Century Gothic" panose="020B0502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6BD0796-9C9C-7398-C81F-15DA954FA9BB}"/>
              </a:ext>
            </a:extLst>
          </p:cNvPr>
          <p:cNvSpPr/>
          <p:nvPr/>
        </p:nvSpPr>
        <p:spPr>
          <a:xfrm>
            <a:off x="886791" y="456387"/>
            <a:ext cx="95117" cy="5869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9002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A0548E-1781-DE89-480A-EF2B2B078FF2}"/>
              </a:ext>
            </a:extLst>
          </p:cNvPr>
          <p:cNvSpPr>
            <a:spLocks noGrp="1"/>
          </p:cNvSpPr>
          <p:nvPr>
            <p:ph type="body" sz="quarter" idx="12"/>
          </p:nvPr>
        </p:nvSpPr>
        <p:spPr>
          <a:xfrm>
            <a:off x="5940411" y="1161471"/>
            <a:ext cx="4839312" cy="3937471"/>
          </a:xfrm>
        </p:spPr>
        <p:txBody>
          <a:bodyPr/>
          <a:lstStyle/>
          <a:p>
            <a:endParaRPr lang="en-US"/>
          </a:p>
        </p:txBody>
      </p:sp>
      <p:sp>
        <p:nvSpPr>
          <p:cNvPr id="6" name="Rectangle 3">
            <a:extLst>
              <a:ext uri="{FF2B5EF4-FFF2-40B4-BE49-F238E27FC236}">
                <a16:creationId xmlns:a16="http://schemas.microsoft.com/office/drawing/2014/main" id="{F7DB2E71-5F2B-068F-6196-F273E3CF2B5E}"/>
              </a:ext>
            </a:extLst>
          </p:cNvPr>
          <p:cNvSpPr txBox="1">
            <a:spLocks noChangeArrowheads="1"/>
          </p:cNvSpPr>
          <p:nvPr/>
        </p:nvSpPr>
        <p:spPr bwMode="auto">
          <a:xfrm>
            <a:off x="667394" y="1149730"/>
            <a:ext cx="4822001"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har char="•"/>
              <a:defRPr>
                <a:solidFill>
                  <a:schemeClr val="tx1"/>
                </a:solidFill>
                <a:latin typeface="+mn-lt"/>
                <a:ea typeface="+mn-ea"/>
                <a:cs typeface="+mn-cs"/>
              </a:defRPr>
            </a:lvl1pPr>
            <a:lvl2pPr marL="747713"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0"/>
              </a:spcBef>
              <a:buNone/>
            </a:pPr>
            <a:r>
              <a:rPr lang="en-US" sz="1500" b="1">
                <a:solidFill>
                  <a:schemeClr val="accent1"/>
                </a:solidFill>
                <a:latin typeface="Avenir Next LT Pro" panose="020B0504020202020204" pitchFamily="34" charset="77"/>
              </a:rPr>
              <a:t>THIS IS KEVIN’S STORY:</a:t>
            </a:r>
          </a:p>
          <a:p>
            <a:pPr marL="0" indent="0">
              <a:spcBef>
                <a:spcPts val="0"/>
              </a:spcBef>
              <a:buNone/>
            </a:pPr>
            <a:endParaRPr lang="en-US" sz="1500">
              <a:solidFill>
                <a:schemeClr val="accent1"/>
              </a:solidFill>
              <a:latin typeface="Avenir Next LT Pro" panose="020B0504020202020204" pitchFamily="34" charset="77"/>
            </a:endParaRPr>
          </a:p>
          <a:p>
            <a:pPr marL="0" indent="0">
              <a:spcBef>
                <a:spcPts val="0"/>
              </a:spcBef>
              <a:buNone/>
            </a:pPr>
            <a:r>
              <a:rPr lang="en-US" sz="1500">
                <a:solidFill>
                  <a:schemeClr val="accent1"/>
                </a:solidFill>
                <a:latin typeface="Avenir Next LT Pro" panose="020B0504020202020204" pitchFamily="34" charset="77"/>
              </a:rPr>
              <a:t>Kevin and his wife were always busy. If they weren’t putting in extra time at work, they were at their kids’ sporting events or starting a new project around </a:t>
            </a:r>
            <a:br>
              <a:rPr lang="en-US" sz="1500">
                <a:solidFill>
                  <a:schemeClr val="accent1"/>
                </a:solidFill>
                <a:latin typeface="Avenir Next LT Pro" panose="020B0504020202020204" pitchFamily="34" charset="77"/>
              </a:rPr>
            </a:br>
            <a:r>
              <a:rPr lang="en-US" sz="1500">
                <a:solidFill>
                  <a:schemeClr val="accent1"/>
                </a:solidFill>
                <a:latin typeface="Avenir Next LT Pro" panose="020B0504020202020204" pitchFamily="34" charset="77"/>
              </a:rPr>
              <a:t>the house.</a:t>
            </a:r>
          </a:p>
          <a:p>
            <a:pPr marL="0" indent="0">
              <a:spcBef>
                <a:spcPts val="0"/>
              </a:spcBef>
              <a:buNone/>
            </a:pPr>
            <a:endParaRPr lang="en-US" sz="1500">
              <a:solidFill>
                <a:schemeClr val="accent1"/>
              </a:solidFill>
              <a:latin typeface="Avenir Next LT Pro" panose="020B0504020202020204" pitchFamily="34" charset="77"/>
            </a:endParaRPr>
          </a:p>
          <a:p>
            <a:pPr marL="0" indent="0">
              <a:spcBef>
                <a:spcPts val="0"/>
              </a:spcBef>
              <a:buNone/>
            </a:pPr>
            <a:r>
              <a:rPr lang="en-US" sz="1500">
                <a:solidFill>
                  <a:schemeClr val="accent1"/>
                </a:solidFill>
                <a:latin typeface="Avenir Next LT Pro" panose="020B0504020202020204" pitchFamily="34" charset="77"/>
              </a:rPr>
              <a:t>Sadly, his wife passed away unexpectedly. After her passing, Kevin received a cash benefit from her Life insurance. She’d always checked the box for this coverage during open enrollment to provide financial protection for their family. She hadn’t known if they would ever need it, but knowing it was there gave them peace of mind. </a:t>
            </a:r>
          </a:p>
          <a:p>
            <a:pPr marL="0" indent="0">
              <a:spcBef>
                <a:spcPts val="0"/>
              </a:spcBef>
              <a:buNone/>
            </a:pPr>
            <a:endParaRPr lang="en-US" sz="1500">
              <a:solidFill>
                <a:schemeClr val="accent1"/>
              </a:solidFill>
              <a:latin typeface="Avenir Next LT Pro" panose="020B0504020202020204" pitchFamily="34" charset="77"/>
            </a:endParaRPr>
          </a:p>
          <a:p>
            <a:pPr marL="0" indent="0">
              <a:spcBef>
                <a:spcPts val="0"/>
              </a:spcBef>
              <a:buNone/>
            </a:pPr>
            <a:r>
              <a:rPr lang="en-US" sz="1500">
                <a:solidFill>
                  <a:schemeClr val="accent1"/>
                </a:solidFill>
                <a:latin typeface="Avenir Next LT Pro" panose="020B0504020202020204" pitchFamily="34" charset="77"/>
              </a:rPr>
              <a:t>The benefit helped pay the mortgage on their home and make college tuition payments for their kids. Getting his wife’s Life insurance benefit gave Kevin some much needed support during a difficult time. </a:t>
            </a:r>
          </a:p>
        </p:txBody>
      </p:sp>
      <p:pic>
        <p:nvPicPr>
          <p:cNvPr id="7" name="Picture 6" descr="A computer and a paper and a cup of coffee&#10;&#10;Description automatically generated">
            <a:extLst>
              <a:ext uri="{FF2B5EF4-FFF2-40B4-BE49-F238E27FC236}">
                <a16:creationId xmlns:a16="http://schemas.microsoft.com/office/drawing/2014/main" id="{1912073B-AB1E-DC85-6E5C-418C63FAA4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83"/>
          <a:stretch/>
        </p:blipFill>
        <p:spPr>
          <a:xfrm>
            <a:off x="5940410" y="1717206"/>
            <a:ext cx="4822001" cy="2784869"/>
          </a:xfrm>
          <a:prstGeom prst="rect">
            <a:avLst/>
          </a:prstGeom>
        </p:spPr>
      </p:pic>
      <p:sp>
        <p:nvSpPr>
          <p:cNvPr id="13" name="TextBox 12">
            <a:extLst>
              <a:ext uri="{FF2B5EF4-FFF2-40B4-BE49-F238E27FC236}">
                <a16:creationId xmlns:a16="http://schemas.microsoft.com/office/drawing/2014/main" id="{6BC8D213-C175-2604-F216-1B216513617F}"/>
              </a:ext>
            </a:extLst>
          </p:cNvPr>
          <p:cNvSpPr txBox="1"/>
          <p:nvPr/>
        </p:nvSpPr>
        <p:spPr>
          <a:xfrm>
            <a:off x="639090" y="6169580"/>
            <a:ext cx="4577740" cy="338554"/>
          </a:xfrm>
          <a:prstGeom prst="rect">
            <a:avLst/>
          </a:prstGeom>
          <a:noFill/>
        </p:spPr>
        <p:txBody>
          <a:bodyPr wrap="square" rtlCol="0">
            <a:spAutoFit/>
          </a:bodyPr>
          <a:lstStyle/>
          <a:p>
            <a:endParaRPr lang="en-US" sz="800">
              <a:latin typeface="Arial Narrow" panose="020B0606020202030204" pitchFamily="34" charset="0"/>
            </a:endParaRPr>
          </a:p>
          <a:p>
            <a:r>
              <a:rPr lang="en-US" sz="800">
                <a:latin typeface="Arial Narrow" panose="020B0606020202030204" pitchFamily="34" charset="0"/>
              </a:rPr>
              <a:t>Life Form Series includes GBD-1000, GBD-1100, or state equivalent.</a:t>
            </a:r>
          </a:p>
        </p:txBody>
      </p:sp>
      <p:sp>
        <p:nvSpPr>
          <p:cNvPr id="15" name="TextBox 14">
            <a:extLst>
              <a:ext uri="{FF2B5EF4-FFF2-40B4-BE49-F238E27FC236}">
                <a16:creationId xmlns:a16="http://schemas.microsoft.com/office/drawing/2014/main" id="{1FFBFB7E-6F25-A07D-09E7-CF0484EC17DF}"/>
              </a:ext>
            </a:extLst>
          </p:cNvPr>
          <p:cNvSpPr txBox="1"/>
          <p:nvPr/>
        </p:nvSpPr>
        <p:spPr>
          <a:xfrm>
            <a:off x="639090" y="6478379"/>
            <a:ext cx="6096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438220 09/24 © 2024 The Hartford. Confidential. No part of this document may be reproduced, published or posted without the permission of The Hartford. </a:t>
            </a:r>
          </a:p>
        </p:txBody>
      </p:sp>
      <p:sp>
        <p:nvSpPr>
          <p:cNvPr id="16" name="TextBox 15">
            <a:extLst>
              <a:ext uri="{FF2B5EF4-FFF2-40B4-BE49-F238E27FC236}">
                <a16:creationId xmlns:a16="http://schemas.microsoft.com/office/drawing/2014/main" id="{87BAE13A-4235-64DF-803A-3474C059AD4C}"/>
              </a:ext>
            </a:extLst>
          </p:cNvPr>
          <p:cNvSpPr txBox="1"/>
          <p:nvPr/>
        </p:nvSpPr>
        <p:spPr>
          <a:xfrm>
            <a:off x="639090" y="6150002"/>
            <a:ext cx="6096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Narrow" panose="020B0606020202030204" pitchFamily="34" charset="0"/>
                <a:cs typeface="Arial Narrow" panose="020B0604020202020204" pitchFamily="34" charset="0"/>
              </a:rPr>
              <a:t>These claim examples are for illustrative purposes only. </a:t>
            </a:r>
          </a:p>
        </p:txBody>
      </p:sp>
      <p:sp>
        <p:nvSpPr>
          <p:cNvPr id="3" name="Slide Number Placeholder 2">
            <a:extLst>
              <a:ext uri="{FF2B5EF4-FFF2-40B4-BE49-F238E27FC236}">
                <a16:creationId xmlns:a16="http://schemas.microsoft.com/office/drawing/2014/main" id="{AE1DCAC3-C9BF-8FE3-5D50-FBD59A37342C}"/>
              </a:ext>
            </a:extLst>
          </p:cNvPr>
          <p:cNvSpPr>
            <a:spLocks noGrp="1"/>
          </p:cNvSpPr>
          <p:nvPr>
            <p:ph type="sldNum" sz="quarter" idx="4"/>
          </p:nvPr>
        </p:nvSpPr>
        <p:spPr/>
        <p:txBody>
          <a:bodyPr/>
          <a:lstStyle/>
          <a:p>
            <a:fld id="{B6111AC5-A6EA-4123-B1C6-358C02E6D565}" type="slidenum">
              <a:rPr lang="en-US" smtClean="0"/>
              <a:pPr/>
              <a:t>11</a:t>
            </a:fld>
            <a:endParaRPr lang="en-US"/>
          </a:p>
        </p:txBody>
      </p:sp>
      <p:sp>
        <p:nvSpPr>
          <p:cNvPr id="4" name="Title 1">
            <a:extLst>
              <a:ext uri="{FF2B5EF4-FFF2-40B4-BE49-F238E27FC236}">
                <a16:creationId xmlns:a16="http://schemas.microsoft.com/office/drawing/2014/main" id="{C07225C6-FF2D-D0CD-DD79-0E3E3A0F9379}"/>
              </a:ext>
            </a:extLst>
          </p:cNvPr>
          <p:cNvSpPr txBox="1">
            <a:spLocks/>
          </p:cNvSpPr>
          <p:nvPr/>
        </p:nvSpPr>
        <p:spPr>
          <a:xfrm>
            <a:off x="747252" y="334678"/>
            <a:ext cx="3516995" cy="586972"/>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0"/>
              </a:spcAft>
            </a:pPr>
            <a:r>
              <a:rPr lang="en-US" sz="2800" cap="none" dirty="0">
                <a:solidFill>
                  <a:schemeClr val="tx2"/>
                </a:solidFill>
                <a:latin typeface="Century Gothic" panose="020B0502020202020204" pitchFamily="34" charset="0"/>
                <a:cs typeface="Arial" panose="020B0604020202020204" pitchFamily="34" charset="0"/>
              </a:rPr>
              <a:t>Life Insurance</a:t>
            </a:r>
            <a:endParaRPr lang="en-US" sz="2800" cap="none" spc="100" dirty="0">
              <a:solidFill>
                <a:schemeClr val="tx2"/>
              </a:solidFill>
              <a:latin typeface="Century Gothic" panose="020B0502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13F4955-D214-BE26-B4DD-AAC9E9017A1F}"/>
              </a:ext>
            </a:extLst>
          </p:cNvPr>
          <p:cNvSpPr/>
          <p:nvPr/>
        </p:nvSpPr>
        <p:spPr>
          <a:xfrm>
            <a:off x="543973" y="338918"/>
            <a:ext cx="95117" cy="5869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2"/>
              </a:solidFill>
            </a:endParaRPr>
          </a:p>
        </p:txBody>
      </p:sp>
    </p:spTree>
    <p:extLst>
      <p:ext uri="{BB962C8B-B14F-4D97-AF65-F5344CB8AC3E}">
        <p14:creationId xmlns:p14="http://schemas.microsoft.com/office/powerpoint/2010/main" val="1026255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32DFAB-DA99-0ED6-9311-30720E1A7EB2}"/>
              </a:ext>
            </a:extLst>
          </p:cNvPr>
          <p:cNvSpPr/>
          <p:nvPr/>
        </p:nvSpPr>
        <p:spPr>
          <a:xfrm>
            <a:off x="1004769" y="530719"/>
            <a:ext cx="5003917" cy="5505023"/>
          </a:xfrm>
          <a:prstGeom prst="rect">
            <a:avLst/>
          </a:prstGeom>
          <a:solidFill>
            <a:srgbClr val="3A5A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a:extLst>
              <a:ext uri="{FF2B5EF4-FFF2-40B4-BE49-F238E27FC236}">
                <a16:creationId xmlns:a16="http://schemas.microsoft.com/office/drawing/2014/main" id="{D8FCC640-06A8-56E3-51A7-2698C21A6558}"/>
              </a:ext>
            </a:extLst>
          </p:cNvPr>
          <p:cNvSpPr txBox="1"/>
          <p:nvPr/>
        </p:nvSpPr>
        <p:spPr>
          <a:xfrm>
            <a:off x="1320503" y="2755900"/>
            <a:ext cx="4459812" cy="2554545"/>
          </a:xfrm>
          <a:prstGeom prst="rect">
            <a:avLst/>
          </a:prstGeom>
          <a:noFill/>
        </p:spPr>
        <p:txBody>
          <a:bodyPr wrap="square" rtlCol="0">
            <a:spAutoFit/>
          </a:bodyPr>
          <a:lstStyle/>
          <a:p>
            <a:pPr marL="0" marR="0" lvl="0" indent="0" algn="l" defTabSz="914400" rtl="0" eaLnBrk="1" fontAlgn="auto" latinLnBrk="0" hangingPunct="1">
              <a:spcAft>
                <a:spcPts val="1200"/>
              </a:spcAft>
              <a:buClrTx/>
              <a:buSzTx/>
              <a:buFontTx/>
              <a:buNone/>
              <a:tabLst/>
              <a:defRPr/>
            </a:pPr>
            <a:r>
              <a:rPr kumimoji="0" lang="en-US" b="1" i="0" u="none" strike="noStrike" kern="1200" cap="none" spc="0" normalizeH="0" baseline="0" noProof="0" dirty="0">
                <a:ln>
                  <a:noFill/>
                </a:ln>
                <a:solidFill>
                  <a:schemeClr val="bg1"/>
                </a:solidFill>
                <a:effectLst/>
                <a:uLnTx/>
                <a:uFillTx/>
                <a:latin typeface="Avenir Next LT Pro" panose="020B0504020202020204" pitchFamily="34" charset="77"/>
              </a:rPr>
              <a:t>These benefits:</a:t>
            </a:r>
          </a:p>
          <a:p>
            <a:pPr marL="233363" indent="-233363">
              <a:spcAft>
                <a:spcPts val="1200"/>
              </a:spcAft>
              <a:buFont typeface="Arial" panose="020B0604020202020204" pitchFamily="34" charset="0"/>
              <a:buChar char="•"/>
              <a:defRPr/>
            </a:pPr>
            <a:r>
              <a:rPr kumimoji="0" lang="en-US" sz="1600" b="0" i="0" u="none" strike="noStrike" kern="1200" cap="none" spc="0" normalizeH="0" baseline="0" noProof="0" dirty="0">
                <a:ln>
                  <a:noFill/>
                </a:ln>
                <a:solidFill>
                  <a:schemeClr val="bg1"/>
                </a:solidFill>
                <a:effectLst/>
                <a:uLnTx/>
                <a:uFillTx/>
                <a:latin typeface="Avenir Next LT Pro" panose="020B0504020202020204" pitchFamily="34" charset="77"/>
              </a:rPr>
              <a:t>Cover you for an accidental loss of motion, sight, limb or life.</a:t>
            </a:r>
          </a:p>
          <a:p>
            <a:pPr marL="233363" indent="-233363">
              <a:spcAft>
                <a:spcPts val="1200"/>
              </a:spcAft>
              <a:buFont typeface="Arial" panose="020B0604020202020204" pitchFamily="34" charset="0"/>
              <a:buChar char="•"/>
              <a:defRPr/>
            </a:pPr>
            <a:r>
              <a:rPr kumimoji="0" lang="en-US" sz="1600" b="0" i="0" u="none" strike="noStrike" kern="1200" cap="none" spc="0" normalizeH="0" baseline="0" noProof="0" dirty="0">
                <a:ln>
                  <a:noFill/>
                </a:ln>
                <a:solidFill>
                  <a:schemeClr val="bg1"/>
                </a:solidFill>
                <a:effectLst/>
                <a:uLnTx/>
                <a:uFillTx/>
                <a:latin typeface="Avenir Next LT Pro" panose="020B0504020202020204" pitchFamily="34" charset="77"/>
              </a:rPr>
              <a:t>Ensure you are helping protect those who depend on you most when you cannot. </a:t>
            </a:r>
          </a:p>
          <a:p>
            <a:pPr marL="233363" indent="-233363">
              <a:spcAft>
                <a:spcPts val="1200"/>
              </a:spcAft>
              <a:buFont typeface="Arial" panose="020B0604020202020204" pitchFamily="34" charset="0"/>
              <a:buChar char="•"/>
              <a:defRPr/>
            </a:pPr>
            <a:r>
              <a:rPr kumimoji="0" lang="en-US" sz="1600" i="0" u="none" strike="noStrike" kern="1200" cap="none" spc="0" normalizeH="0" baseline="0" noProof="0" dirty="0">
                <a:ln>
                  <a:noFill/>
                </a:ln>
                <a:solidFill>
                  <a:schemeClr val="bg1"/>
                </a:solidFill>
                <a:effectLst/>
                <a:uLnTx/>
                <a:uFillTx/>
                <a:latin typeface="Avenir Next LT Pro" panose="020B0504020202020204" pitchFamily="34" charset="77"/>
              </a:rPr>
              <a:t>Can be used to help cover costs </a:t>
            </a:r>
            <a:br>
              <a:rPr kumimoji="0" lang="en-US" sz="1600" i="0" u="none" strike="noStrike" kern="1200" cap="none" spc="0" normalizeH="0" baseline="0" noProof="0" dirty="0">
                <a:ln>
                  <a:noFill/>
                </a:ln>
                <a:solidFill>
                  <a:schemeClr val="bg1"/>
                </a:solidFill>
                <a:effectLst/>
                <a:uLnTx/>
                <a:uFillTx/>
                <a:latin typeface="Avenir Next LT Pro" panose="020B0504020202020204" pitchFamily="34" charset="77"/>
              </a:rPr>
            </a:br>
            <a:r>
              <a:rPr kumimoji="0" lang="en-US" sz="1600" i="0" u="none" strike="noStrike" kern="1200" cap="none" spc="0" normalizeH="0" baseline="0" noProof="0" dirty="0">
                <a:ln>
                  <a:noFill/>
                </a:ln>
                <a:solidFill>
                  <a:schemeClr val="bg1"/>
                </a:solidFill>
                <a:effectLst/>
                <a:uLnTx/>
                <a:uFillTx/>
                <a:latin typeface="Avenir Next LT Pro" panose="020B0504020202020204" pitchFamily="34" charset="77"/>
              </a:rPr>
              <a:t>like housing, food, education or</a:t>
            </a:r>
            <a:br>
              <a:rPr kumimoji="0" lang="en-US" sz="1600" i="0" u="none" strike="noStrike" kern="1200" cap="none" spc="0" normalizeH="0" baseline="0" noProof="0" dirty="0">
                <a:ln>
                  <a:noFill/>
                </a:ln>
                <a:solidFill>
                  <a:schemeClr val="bg1"/>
                </a:solidFill>
                <a:effectLst/>
                <a:uLnTx/>
                <a:uFillTx/>
                <a:latin typeface="Avenir Next LT Pro" panose="020B0504020202020204" pitchFamily="34" charset="77"/>
              </a:rPr>
            </a:br>
            <a:r>
              <a:rPr kumimoji="0" lang="en-US" sz="1600" i="0" u="none" strike="noStrike" kern="1200" cap="none" spc="0" normalizeH="0" baseline="0" noProof="0" dirty="0">
                <a:ln>
                  <a:noFill/>
                </a:ln>
                <a:solidFill>
                  <a:schemeClr val="bg1"/>
                </a:solidFill>
                <a:effectLst/>
                <a:uLnTx/>
                <a:uFillTx/>
                <a:latin typeface="Avenir Next LT Pro" panose="020B0504020202020204" pitchFamily="34" charset="77"/>
              </a:rPr>
              <a:t>final arrangements.</a:t>
            </a:r>
          </a:p>
        </p:txBody>
      </p:sp>
      <p:sp>
        <p:nvSpPr>
          <p:cNvPr id="18" name="TextBox 17">
            <a:extLst>
              <a:ext uri="{FF2B5EF4-FFF2-40B4-BE49-F238E27FC236}">
                <a16:creationId xmlns:a16="http://schemas.microsoft.com/office/drawing/2014/main" id="{E180C02D-3EA3-C08E-575B-6D60B5271EF4}"/>
              </a:ext>
            </a:extLst>
          </p:cNvPr>
          <p:cNvSpPr txBox="1"/>
          <p:nvPr/>
        </p:nvSpPr>
        <p:spPr>
          <a:xfrm>
            <a:off x="1470726" y="1008895"/>
            <a:ext cx="4400199" cy="1261884"/>
          </a:xfrm>
          <a:prstGeom prst="rect">
            <a:avLst/>
          </a:prstGeom>
          <a:noFill/>
        </p:spPr>
        <p:txBody>
          <a:bodyPr wrap="square" rtlCol="0">
            <a:spAutoFit/>
          </a:bodyPr>
          <a:lstStyle/>
          <a:p>
            <a:pPr>
              <a:defRPr/>
            </a:pPr>
            <a:r>
              <a:rPr kumimoji="0" lang="en-US" sz="1400" b="0" i="0" u="none" strike="noStrike" kern="1200" cap="none" spc="0" normalizeH="0" baseline="0" noProof="0" dirty="0">
                <a:ln>
                  <a:noFill/>
                </a:ln>
                <a:solidFill>
                  <a:schemeClr val="bg1"/>
                </a:solidFill>
                <a:effectLst/>
                <a:uLnTx/>
                <a:uFillTx/>
                <a:latin typeface="Century Gothic" panose="020B0502020202020204" pitchFamily="34" charset="0"/>
              </a:rPr>
              <a:t>Accidental Death and Dismemberment Insurance, which we call: </a:t>
            </a:r>
            <a:br>
              <a:rPr kumimoji="0" lang="en-US" sz="1600" b="0" i="0" u="none" strike="noStrike" kern="1200" cap="none" spc="0" normalizeH="0" baseline="0" noProof="0" dirty="0">
                <a:ln>
                  <a:noFill/>
                </a:ln>
                <a:solidFill>
                  <a:schemeClr val="bg1"/>
                </a:solidFill>
                <a:effectLst/>
                <a:uLnTx/>
                <a:uFillTx/>
                <a:latin typeface="Century Gothic" panose="020B0502020202020204" pitchFamily="34" charset="0"/>
              </a:rPr>
            </a:br>
            <a:r>
              <a:rPr lang="en-US" sz="2400" cap="none" spc="100" dirty="0">
                <a:solidFill>
                  <a:schemeClr val="bg1"/>
                </a:solidFill>
                <a:latin typeface="Century Gothic" panose="020B0502020202020204" pitchFamily="34" charset="0"/>
                <a:cs typeface="Arial" panose="020B0604020202020204" pitchFamily="34" charset="0"/>
              </a:rPr>
              <a:t>Accidental Loss of Life and Severe Injury Benefits</a:t>
            </a:r>
            <a:endParaRPr lang="en-US" sz="2000" cap="none" spc="100" dirty="0">
              <a:solidFill>
                <a:schemeClr val="bg1"/>
              </a:solidFill>
              <a:latin typeface="Avenir Next LT Pro" panose="020B0504020202020204" pitchFamily="34" charset="77"/>
              <a:cs typeface="Arial" panose="020B0604020202020204" pitchFamily="34" charset="0"/>
            </a:endParaRPr>
          </a:p>
        </p:txBody>
      </p:sp>
      <p:pic>
        <p:nvPicPr>
          <p:cNvPr id="19" name="Picture 18" descr="A picture containing outdoor, water, sky, person&#10;&#10;Description automatically generated">
            <a:extLst>
              <a:ext uri="{FF2B5EF4-FFF2-40B4-BE49-F238E27FC236}">
                <a16:creationId xmlns:a16="http://schemas.microsoft.com/office/drawing/2014/main" id="{3F22D5CA-D3D0-A64E-5AAB-69AEA31D82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08686" y="530719"/>
            <a:ext cx="4274900" cy="5505023"/>
          </a:xfrm>
          <a:prstGeom prst="rect">
            <a:avLst/>
          </a:prstGeom>
        </p:spPr>
      </p:pic>
      <p:sp>
        <p:nvSpPr>
          <p:cNvPr id="23" name="TextBox 22">
            <a:extLst>
              <a:ext uri="{FF2B5EF4-FFF2-40B4-BE49-F238E27FC236}">
                <a16:creationId xmlns:a16="http://schemas.microsoft.com/office/drawing/2014/main" id="{600418D6-426A-D154-16C0-B63B869DD6ED}"/>
              </a:ext>
            </a:extLst>
          </p:cNvPr>
          <p:cNvSpPr txBox="1"/>
          <p:nvPr/>
        </p:nvSpPr>
        <p:spPr>
          <a:xfrm>
            <a:off x="639789" y="6138273"/>
            <a:ext cx="6096000" cy="215444"/>
          </a:xfrm>
          <a:prstGeom prst="rect">
            <a:avLst/>
          </a:prstGeom>
          <a:noFill/>
        </p:spPr>
        <p:txBody>
          <a:bodyPr wrap="square">
            <a:spAutoFit/>
          </a:bodyPr>
          <a:lstStyle/>
          <a:p>
            <a:pPr>
              <a:defRPr/>
            </a:pPr>
            <a:r>
              <a:rPr kumimoji="0" lang="en-US" sz="800" b="0" i="0" u="none" strike="noStrike" kern="1200" cap="none" spc="0" normalizeH="0" baseline="0" noProof="0">
                <a:ln>
                  <a:noFill/>
                </a:ln>
                <a:effectLst/>
                <a:uLnTx/>
                <a:uFillTx/>
                <a:latin typeface="Arial Narrow"/>
              </a:rPr>
              <a:t>Accident Form Series includes GBD-1000, GBD-1300, GBD-3300, GBD-3500, or state equivalent.​</a:t>
            </a:r>
            <a:endParaRPr lang="en-US" sz="800">
              <a:latin typeface="Arial Narrow"/>
            </a:endParaRPr>
          </a:p>
        </p:txBody>
      </p:sp>
      <p:sp>
        <p:nvSpPr>
          <p:cNvPr id="2" name="Text Placeholder 2">
            <a:extLst>
              <a:ext uri="{FF2B5EF4-FFF2-40B4-BE49-F238E27FC236}">
                <a16:creationId xmlns:a16="http://schemas.microsoft.com/office/drawing/2014/main" id="{E60B2510-60EF-733D-3898-85EB83F154BB}"/>
              </a:ext>
            </a:extLst>
          </p:cNvPr>
          <p:cNvSpPr txBox="1">
            <a:spLocks/>
          </p:cNvSpPr>
          <p:nvPr/>
        </p:nvSpPr>
        <p:spPr>
          <a:xfrm>
            <a:off x="639789" y="6488155"/>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rgbClr val="484848"/>
                </a:solidFill>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sp>
        <p:nvSpPr>
          <p:cNvPr id="3" name="Slide Number Placeholder 2">
            <a:extLst>
              <a:ext uri="{FF2B5EF4-FFF2-40B4-BE49-F238E27FC236}">
                <a16:creationId xmlns:a16="http://schemas.microsoft.com/office/drawing/2014/main" id="{E15BF3AD-9231-FB99-2028-9D6AFB89A218}"/>
              </a:ext>
            </a:extLst>
          </p:cNvPr>
          <p:cNvSpPr>
            <a:spLocks noGrp="1"/>
          </p:cNvSpPr>
          <p:nvPr>
            <p:ph type="sldNum" sz="quarter" idx="4"/>
          </p:nvPr>
        </p:nvSpPr>
        <p:spPr/>
        <p:txBody>
          <a:bodyPr/>
          <a:lstStyle/>
          <a:p>
            <a:fld id="{B6111AC5-A6EA-4123-B1C6-358C02E6D565}" type="slidenum">
              <a:rPr lang="en-US" smtClean="0"/>
              <a:pPr/>
              <a:t>12</a:t>
            </a:fld>
            <a:endParaRPr lang="en-US"/>
          </a:p>
        </p:txBody>
      </p:sp>
      <p:sp>
        <p:nvSpPr>
          <p:cNvPr id="4" name="Rectangle 3">
            <a:extLst>
              <a:ext uri="{FF2B5EF4-FFF2-40B4-BE49-F238E27FC236}">
                <a16:creationId xmlns:a16="http://schemas.microsoft.com/office/drawing/2014/main" id="{9D136DCB-540A-9758-0486-9E1803306CA6}"/>
              </a:ext>
            </a:extLst>
          </p:cNvPr>
          <p:cNvSpPr/>
          <p:nvPr/>
        </p:nvSpPr>
        <p:spPr>
          <a:xfrm>
            <a:off x="1320502" y="1066282"/>
            <a:ext cx="95117" cy="1188720"/>
          </a:xfrm>
          <a:prstGeom prst="rect">
            <a:avLst/>
          </a:prstGeom>
          <a:solidFill>
            <a:srgbClr val="169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9959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01D8D9D9-E4C3-AC63-CD08-FA16D4608D8F}"/>
              </a:ext>
            </a:extLst>
          </p:cNvPr>
          <p:cNvSpPr txBox="1">
            <a:spLocks/>
          </p:cNvSpPr>
          <p:nvPr/>
        </p:nvSpPr>
        <p:spPr>
          <a:xfrm>
            <a:off x="5977662" y="2423762"/>
            <a:ext cx="4391871" cy="3154975"/>
          </a:xfrm>
          <a:prstGeom prst="rect">
            <a:avLst/>
          </a:prstGeom>
        </p:spPr>
        <p:txBody>
          <a:bodyPr>
            <a:normAutofit/>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defRPr/>
            </a:pPr>
            <a:r>
              <a:rPr lang="en-US" sz="1600" b="1">
                <a:solidFill>
                  <a:schemeClr val="accent1"/>
                </a:solidFill>
              </a:rPr>
              <a:t>WHY DO I NEED IT?</a:t>
            </a:r>
          </a:p>
          <a:p>
            <a:pPr marL="0" indent="0">
              <a:spcAft>
                <a:spcPts val="600"/>
              </a:spcAft>
              <a:buNone/>
              <a:defRPr/>
            </a:pPr>
            <a:r>
              <a:rPr lang="en-US" altLang="en-US" sz="1600"/>
              <a:t>This affordable coverage provides a cash payment if you experience a loss of life, limb, motion, or sight, and other severe injuries as a result of a covered accident. </a:t>
            </a:r>
          </a:p>
          <a:p>
            <a:pPr marL="0" indent="0">
              <a:spcAft>
                <a:spcPts val="1800"/>
              </a:spcAft>
              <a:buNone/>
              <a:defRPr/>
            </a:pPr>
            <a:r>
              <a:rPr lang="en-US" altLang="en-US" sz="1600"/>
              <a:t>It covers accidents wherever they happen – including at home, at work or while traveling.</a:t>
            </a:r>
          </a:p>
          <a:p>
            <a:pPr marL="0" indent="0">
              <a:spcAft>
                <a:spcPts val="1800"/>
              </a:spcAft>
              <a:buFont typeface="Arial" panose="020B0604020202020204" pitchFamily="34" charset="0"/>
              <a:buNone/>
              <a:defRPr/>
            </a:pPr>
            <a:endParaRPr lang="en-US" altLang="en-US" sz="1600">
              <a:solidFill>
                <a:schemeClr val="accent1"/>
              </a:solidFill>
            </a:endParaRPr>
          </a:p>
          <a:p>
            <a:pPr>
              <a:spcAft>
                <a:spcPts val="1800"/>
              </a:spcAft>
              <a:defRPr/>
            </a:pPr>
            <a:endParaRPr lang="en-US" altLang="en-US" sz="1600">
              <a:solidFill>
                <a:schemeClr val="accent1"/>
              </a:solidFill>
            </a:endParaRPr>
          </a:p>
          <a:p>
            <a:pPr marL="461963" lvl="1" indent="0">
              <a:spcAft>
                <a:spcPts val="1200"/>
              </a:spcAft>
              <a:buFont typeface="Arial" panose="020B0604020202020204" pitchFamily="34" charset="0"/>
              <a:buNone/>
              <a:defRPr/>
            </a:pPr>
            <a:endParaRPr lang="en-US" altLang="en-US" sz="1600">
              <a:solidFill>
                <a:schemeClr val="accent1"/>
              </a:solidFill>
            </a:endParaRPr>
          </a:p>
          <a:p>
            <a:pPr marL="0" indent="0">
              <a:buFont typeface="Arial" panose="020B0604020202020204" pitchFamily="34" charset="0"/>
              <a:buNone/>
              <a:defRPr/>
            </a:pPr>
            <a:endParaRPr lang="en-US" altLang="en-US" sz="1600">
              <a:solidFill>
                <a:schemeClr val="accent1"/>
              </a:solidFill>
            </a:endParaRPr>
          </a:p>
          <a:p>
            <a:pPr marL="0" indent="0">
              <a:buFont typeface="Arial" panose="020B0604020202020204" pitchFamily="34" charset="0"/>
              <a:buNone/>
              <a:defRPr/>
            </a:pPr>
            <a:endParaRPr lang="en-US" altLang="en-US" sz="1600">
              <a:solidFill>
                <a:schemeClr val="accent1"/>
              </a:solidFill>
            </a:endParaRPr>
          </a:p>
          <a:p>
            <a:pPr marL="0" indent="0">
              <a:buFont typeface="Arial" panose="020B0604020202020204" pitchFamily="34" charset="0"/>
              <a:buNone/>
              <a:defRPr/>
            </a:pPr>
            <a:endParaRPr lang="en-US" altLang="en-US" sz="1600">
              <a:solidFill>
                <a:schemeClr val="accent1"/>
              </a:solidFill>
            </a:endParaRPr>
          </a:p>
          <a:p>
            <a:pPr marL="0" indent="0">
              <a:buFont typeface="Arial" panose="020B0604020202020204" pitchFamily="34" charset="0"/>
              <a:buNone/>
            </a:pPr>
            <a:endParaRPr lang="en-US" sz="1600">
              <a:solidFill>
                <a:schemeClr val="accent1"/>
              </a:solidFill>
            </a:endParaRPr>
          </a:p>
        </p:txBody>
      </p:sp>
      <p:sp>
        <p:nvSpPr>
          <p:cNvPr id="16" name="TextBox 15">
            <a:extLst>
              <a:ext uri="{FF2B5EF4-FFF2-40B4-BE49-F238E27FC236}">
                <a16:creationId xmlns:a16="http://schemas.microsoft.com/office/drawing/2014/main" id="{8B46E49A-74AB-2B00-A57F-D1D026F2CAF2}"/>
              </a:ext>
            </a:extLst>
          </p:cNvPr>
          <p:cNvSpPr txBox="1"/>
          <p:nvPr/>
        </p:nvSpPr>
        <p:spPr>
          <a:xfrm>
            <a:off x="639789" y="6139674"/>
            <a:ext cx="6096000" cy="215444"/>
          </a:xfrm>
          <a:prstGeom prst="rect">
            <a:avLst/>
          </a:prstGeom>
          <a:noFill/>
        </p:spPr>
        <p:txBody>
          <a:bodyPr wrap="square" lIns="91440" tIns="45720" rIns="91440" bIns="45720" anchor="t">
            <a:spAutoFit/>
          </a:bodyPr>
          <a:lstStyle/>
          <a:p>
            <a:pPr>
              <a:defRPr/>
            </a:pPr>
            <a:r>
              <a:rPr kumimoji="0" lang="en-US" sz="800" b="0" i="0" u="none" strike="noStrike" kern="1200" cap="none" spc="0" normalizeH="0" baseline="0" noProof="0">
                <a:ln>
                  <a:noFill/>
                </a:ln>
                <a:effectLst/>
                <a:uLnTx/>
                <a:uFillTx/>
                <a:latin typeface="Arial Narrow"/>
              </a:rPr>
              <a:t>Accident Form Series includes GBD-1000, GBD-1300, GBD-3300, GBD-3500, or state equivalent.​</a:t>
            </a:r>
            <a:endParaRPr lang="en-US">
              <a:latin typeface="Arial Narrow"/>
            </a:endParaRPr>
          </a:p>
        </p:txBody>
      </p:sp>
      <p:sp>
        <p:nvSpPr>
          <p:cNvPr id="6" name="Text Placeholder 2">
            <a:extLst>
              <a:ext uri="{FF2B5EF4-FFF2-40B4-BE49-F238E27FC236}">
                <a16:creationId xmlns:a16="http://schemas.microsoft.com/office/drawing/2014/main" id="{10FB5CF1-23A0-AC83-A468-CB902D56AC42}"/>
              </a:ext>
            </a:extLst>
          </p:cNvPr>
          <p:cNvSpPr txBox="1">
            <a:spLocks/>
          </p:cNvSpPr>
          <p:nvPr/>
        </p:nvSpPr>
        <p:spPr>
          <a:xfrm>
            <a:off x="624023" y="6474446"/>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rgbClr val="484848"/>
                </a:solidFill>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pic>
        <p:nvPicPr>
          <p:cNvPr id="7" name="Picture 6">
            <a:extLst>
              <a:ext uri="{FF2B5EF4-FFF2-40B4-BE49-F238E27FC236}">
                <a16:creationId xmlns:a16="http://schemas.microsoft.com/office/drawing/2014/main" id="{7C0F17C5-39FA-16B7-2D1E-5024B77940BF}"/>
              </a:ext>
            </a:extLst>
          </p:cNvPr>
          <p:cNvPicPr>
            <a:picLocks noChangeAspect="1"/>
          </p:cNvPicPr>
          <p:nvPr/>
        </p:nvPicPr>
        <p:blipFill rotWithShape="1">
          <a:blip r:embed="rId3">
            <a:extLst>
              <a:ext uri="{28A0092B-C50C-407E-A947-70E740481C1C}">
                <a14:useLocalDpi xmlns:a14="http://schemas.microsoft.com/office/drawing/2010/main" val="0"/>
              </a:ext>
            </a:extLst>
          </a:blip>
          <a:srcRect l="12902" t="1398" r="35710" b="-406"/>
          <a:stretch/>
        </p:blipFill>
        <p:spPr>
          <a:xfrm>
            <a:off x="763042" y="621851"/>
            <a:ext cx="4178668" cy="5517823"/>
          </a:xfrm>
          <a:prstGeom prst="rect">
            <a:avLst/>
          </a:prstGeom>
        </p:spPr>
      </p:pic>
      <p:sp>
        <p:nvSpPr>
          <p:cNvPr id="2" name="Slide Number Placeholder 1">
            <a:extLst>
              <a:ext uri="{FF2B5EF4-FFF2-40B4-BE49-F238E27FC236}">
                <a16:creationId xmlns:a16="http://schemas.microsoft.com/office/drawing/2014/main" id="{E2AF3F28-DFC6-DBBA-8D7C-3EE8ED5B0264}"/>
              </a:ext>
            </a:extLst>
          </p:cNvPr>
          <p:cNvSpPr>
            <a:spLocks noGrp="1"/>
          </p:cNvSpPr>
          <p:nvPr>
            <p:ph type="sldNum" sz="quarter" idx="4"/>
          </p:nvPr>
        </p:nvSpPr>
        <p:spPr/>
        <p:txBody>
          <a:bodyPr/>
          <a:lstStyle/>
          <a:p>
            <a:fld id="{B6111AC5-A6EA-4123-B1C6-358C02E6D565}" type="slidenum">
              <a:rPr lang="en-US" smtClean="0"/>
              <a:pPr/>
              <a:t>13</a:t>
            </a:fld>
            <a:endParaRPr lang="en-US"/>
          </a:p>
        </p:txBody>
      </p:sp>
      <p:sp>
        <p:nvSpPr>
          <p:cNvPr id="8" name="Title 1">
            <a:extLst>
              <a:ext uri="{FF2B5EF4-FFF2-40B4-BE49-F238E27FC236}">
                <a16:creationId xmlns:a16="http://schemas.microsoft.com/office/drawing/2014/main" id="{4A7BCFFA-27EC-04BD-9247-31E9FD859D28}"/>
              </a:ext>
            </a:extLst>
          </p:cNvPr>
          <p:cNvSpPr txBox="1">
            <a:spLocks/>
          </p:cNvSpPr>
          <p:nvPr/>
        </p:nvSpPr>
        <p:spPr>
          <a:xfrm>
            <a:off x="5966074" y="621851"/>
            <a:ext cx="5124595" cy="1240975"/>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spcAft>
                <a:spcPts val="600"/>
              </a:spcAft>
            </a:pPr>
            <a:r>
              <a:rPr lang="en-US" altLang="en-US" sz="1400" cap="none" spc="10">
                <a:solidFill>
                  <a:schemeClr val="accent1"/>
                </a:solidFill>
                <a:latin typeface="Century Gothic" panose="020B0502020202020204" pitchFamily="34" charset="0"/>
              </a:rPr>
              <a:t>Accidental Death and Dismemberment Insurance </a:t>
            </a:r>
            <a:endParaRPr lang="en-US" sz="1400" cap="none" spc="10">
              <a:solidFill>
                <a:schemeClr val="accent1"/>
              </a:solidFill>
              <a:latin typeface="Century Gothic" panose="020B0502020202020204" pitchFamily="34" charset="0"/>
              <a:cs typeface="Arial" panose="020B0604020202020204" pitchFamily="34" charset="0"/>
            </a:endParaRPr>
          </a:p>
          <a:p>
            <a:r>
              <a:rPr lang="en-US" sz="2800" cap="none" spc="100">
                <a:solidFill>
                  <a:schemeClr val="accent1"/>
                </a:solidFill>
                <a:latin typeface="Century Gothic" panose="020B0502020202020204" pitchFamily="34" charset="0"/>
                <a:cs typeface="Arial" panose="020B0604020202020204" pitchFamily="34" charset="0"/>
              </a:rPr>
              <a:t>Accidental Loss of Life </a:t>
            </a:r>
            <a:br>
              <a:rPr lang="en-US" sz="2800" cap="none" spc="100">
                <a:solidFill>
                  <a:schemeClr val="accent1"/>
                </a:solidFill>
                <a:latin typeface="Century Gothic" panose="020B0502020202020204" pitchFamily="34" charset="0"/>
                <a:cs typeface="Arial" panose="020B0604020202020204" pitchFamily="34" charset="0"/>
              </a:rPr>
            </a:br>
            <a:r>
              <a:rPr lang="en-US" sz="2800" cap="none" spc="100">
                <a:solidFill>
                  <a:schemeClr val="accent1"/>
                </a:solidFill>
                <a:latin typeface="Century Gothic" panose="020B0502020202020204" pitchFamily="34" charset="0"/>
                <a:cs typeface="Arial" panose="020B0604020202020204" pitchFamily="34" charset="0"/>
              </a:rPr>
              <a:t>and Severe Injury Benefits</a:t>
            </a:r>
          </a:p>
        </p:txBody>
      </p:sp>
      <p:sp>
        <p:nvSpPr>
          <p:cNvPr id="9" name="Rectangle 8">
            <a:extLst>
              <a:ext uri="{FF2B5EF4-FFF2-40B4-BE49-F238E27FC236}">
                <a16:creationId xmlns:a16="http://schemas.microsoft.com/office/drawing/2014/main" id="{367E7C98-591D-C413-75C4-B973E443E4D7}"/>
              </a:ext>
            </a:extLst>
          </p:cNvPr>
          <p:cNvSpPr/>
          <p:nvPr/>
        </p:nvSpPr>
        <p:spPr>
          <a:xfrm>
            <a:off x="5743632" y="690413"/>
            <a:ext cx="95117" cy="1188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60214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AA1C903-C5D4-303E-CE2E-4CCE3390FBD0}"/>
              </a:ext>
            </a:extLst>
          </p:cNvPr>
          <p:cNvSpPr txBox="1"/>
          <p:nvPr/>
        </p:nvSpPr>
        <p:spPr>
          <a:xfrm>
            <a:off x="5966074" y="2288155"/>
            <a:ext cx="4571998" cy="2708434"/>
          </a:xfrm>
          <a:prstGeom prst="rect">
            <a:avLst/>
          </a:prstGeom>
          <a:noFill/>
        </p:spPr>
        <p:txBody>
          <a:bodyPr wrap="square">
            <a:spAutoFit/>
          </a:bodyPr>
          <a:lstStyle/>
          <a:p>
            <a:pPr marL="0" indent="0">
              <a:spcAft>
                <a:spcPts val="600"/>
              </a:spcAft>
              <a:buFont typeface="Arial" panose="020B0604020202020204" pitchFamily="34" charset="0"/>
              <a:buNone/>
              <a:defRPr/>
            </a:pPr>
            <a:r>
              <a:rPr lang="en-US" sz="1600" b="1">
                <a:solidFill>
                  <a:schemeClr val="accent1"/>
                </a:solidFill>
                <a:latin typeface="Avenir Next LT Pro" panose="020B0504020202020204" pitchFamily="34" charset="77"/>
              </a:rPr>
              <a:t>HOW THE COVERAGE WORKS</a:t>
            </a:r>
            <a:r>
              <a:rPr lang="en-US" sz="1600">
                <a:solidFill>
                  <a:schemeClr val="accent1"/>
                </a:solidFill>
                <a:latin typeface="Avenir Next LT Pro" panose="020B0504020202020204" pitchFamily="34" charset="77"/>
              </a:rPr>
              <a:t> </a:t>
            </a:r>
            <a:br>
              <a:rPr lang="en-US" sz="1600">
                <a:solidFill>
                  <a:schemeClr val="accent1"/>
                </a:solidFill>
                <a:latin typeface="Avenir Next LT Pro" panose="020B0504020202020204" pitchFamily="34" charset="77"/>
              </a:rPr>
            </a:br>
            <a:endParaRPr lang="en-US" sz="1600">
              <a:solidFill>
                <a:schemeClr val="accent1"/>
              </a:solidFill>
              <a:latin typeface="Avenir Next LT Pro" panose="020B0504020202020204" pitchFamily="34" charset="77"/>
            </a:endParaRPr>
          </a:p>
          <a:p>
            <a:pPr>
              <a:spcAft>
                <a:spcPts val="600"/>
              </a:spcAft>
              <a:defRPr/>
            </a:pPr>
            <a:r>
              <a:rPr lang="en-US" altLang="en-US" sz="1600">
                <a:latin typeface="Avenir Next LT Pro" panose="020B0504020202020204" pitchFamily="34" charset="77"/>
              </a:rPr>
              <a:t>Benefits are paid in addition to any Life insurance you may have.</a:t>
            </a:r>
          </a:p>
          <a:p>
            <a:pPr>
              <a:defRPr/>
            </a:pPr>
            <a:r>
              <a:rPr lang="en-US" altLang="en-US" sz="1600">
                <a:latin typeface="Avenir Next LT Pro" panose="020B0504020202020204" pitchFamily="34" charset="77"/>
              </a:rPr>
              <a:t>The cash benefits can be used to pay for daily living expenses and other needs such as:</a:t>
            </a:r>
          </a:p>
          <a:p>
            <a:pPr marL="282575" lvl="1" indent="-177800">
              <a:buClr>
                <a:srgbClr val="3A5A78"/>
              </a:buClr>
              <a:buFont typeface="Arial" panose="020B0604020202020204" pitchFamily="34" charset="0"/>
              <a:buChar char="•"/>
              <a:defRPr/>
            </a:pPr>
            <a:r>
              <a:rPr lang="en-US" altLang="en-US" sz="1600">
                <a:latin typeface="Avenir Next LT Pro" panose="020B0504020202020204" pitchFamily="34" charset="77"/>
              </a:rPr>
              <a:t>Monthly bills and credit card debts</a:t>
            </a:r>
          </a:p>
          <a:p>
            <a:pPr marL="282575" lvl="1" indent="-177800">
              <a:buClr>
                <a:srgbClr val="3A5A78"/>
              </a:buClr>
              <a:buFont typeface="Arial" panose="020B0604020202020204" pitchFamily="34" charset="0"/>
              <a:buChar char="•"/>
              <a:defRPr/>
            </a:pPr>
            <a:r>
              <a:rPr lang="en-US" altLang="en-US" sz="1600">
                <a:latin typeface="Avenir Next LT Pro" panose="020B0504020202020204" pitchFamily="34" charset="77"/>
              </a:rPr>
              <a:t>Mortgage</a:t>
            </a:r>
          </a:p>
          <a:p>
            <a:pPr marL="282575" lvl="1" indent="-177800">
              <a:buClr>
                <a:srgbClr val="3A5A78"/>
              </a:buClr>
              <a:buFont typeface="Arial" panose="020B0604020202020204" pitchFamily="34" charset="0"/>
              <a:buChar char="•"/>
              <a:defRPr/>
            </a:pPr>
            <a:r>
              <a:rPr lang="en-US" altLang="en-US" sz="1600">
                <a:latin typeface="Avenir Next LT Pro" panose="020B0504020202020204" pitchFamily="34" charset="77"/>
              </a:rPr>
              <a:t>Childcare</a:t>
            </a:r>
          </a:p>
          <a:p>
            <a:pPr marL="282575" lvl="1" indent="-177800">
              <a:buClr>
                <a:srgbClr val="3A5A78"/>
              </a:buClr>
              <a:buFont typeface="Arial" panose="020B0604020202020204" pitchFamily="34" charset="0"/>
              <a:buChar char="•"/>
              <a:defRPr/>
            </a:pPr>
            <a:r>
              <a:rPr lang="en-US" altLang="en-US" sz="1600">
                <a:latin typeface="Avenir Next LT Pro" panose="020B0504020202020204" pitchFamily="34" charset="77"/>
              </a:rPr>
              <a:t>Funeral cost and final arrangements</a:t>
            </a:r>
          </a:p>
        </p:txBody>
      </p:sp>
      <p:sp>
        <p:nvSpPr>
          <p:cNvPr id="5" name="TextBox 4">
            <a:extLst>
              <a:ext uri="{FF2B5EF4-FFF2-40B4-BE49-F238E27FC236}">
                <a16:creationId xmlns:a16="http://schemas.microsoft.com/office/drawing/2014/main" id="{DAA3F21E-8807-2358-8EB2-4A2E1B0DDDA2}"/>
              </a:ext>
            </a:extLst>
          </p:cNvPr>
          <p:cNvSpPr txBox="1"/>
          <p:nvPr/>
        </p:nvSpPr>
        <p:spPr>
          <a:xfrm>
            <a:off x="639789" y="6139674"/>
            <a:ext cx="6096000" cy="215444"/>
          </a:xfrm>
          <a:prstGeom prst="rect">
            <a:avLst/>
          </a:prstGeom>
          <a:noFill/>
        </p:spPr>
        <p:txBody>
          <a:bodyPr wrap="square">
            <a:spAutoFit/>
          </a:bodyPr>
          <a:lstStyle/>
          <a:p>
            <a:pPr>
              <a:defRPr/>
            </a:pPr>
            <a:r>
              <a:rPr kumimoji="0" lang="en-US" sz="800" b="0" i="0" u="none" strike="noStrike" kern="1200" cap="none" spc="0" normalizeH="0" baseline="0" noProof="0">
                <a:ln>
                  <a:noFill/>
                </a:ln>
                <a:effectLst/>
                <a:uLnTx/>
                <a:uFillTx/>
                <a:latin typeface="Arial Narrow"/>
              </a:rPr>
              <a:t>Accident Form Series includes GBD-1000, GBD-1300, GBD-3300, GBD-3500, or state equivalent.​</a:t>
            </a:r>
            <a:endParaRPr lang="en-US" sz="800">
              <a:latin typeface="Arial Narrow"/>
            </a:endParaRPr>
          </a:p>
        </p:txBody>
      </p:sp>
      <p:sp>
        <p:nvSpPr>
          <p:cNvPr id="6" name="Text Placeholder 2">
            <a:extLst>
              <a:ext uri="{FF2B5EF4-FFF2-40B4-BE49-F238E27FC236}">
                <a16:creationId xmlns:a16="http://schemas.microsoft.com/office/drawing/2014/main" id="{E31A5187-95B0-5491-44F6-3348603828F1}"/>
              </a:ext>
            </a:extLst>
          </p:cNvPr>
          <p:cNvSpPr txBox="1">
            <a:spLocks/>
          </p:cNvSpPr>
          <p:nvPr/>
        </p:nvSpPr>
        <p:spPr>
          <a:xfrm>
            <a:off x="624023" y="6474446"/>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rgbClr val="484848"/>
                </a:solidFill>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pic>
        <p:nvPicPr>
          <p:cNvPr id="7" name="Picture 6">
            <a:extLst>
              <a:ext uri="{FF2B5EF4-FFF2-40B4-BE49-F238E27FC236}">
                <a16:creationId xmlns:a16="http://schemas.microsoft.com/office/drawing/2014/main" id="{AF809DC0-62CB-1417-CFC1-0833147F8881}"/>
              </a:ext>
            </a:extLst>
          </p:cNvPr>
          <p:cNvPicPr>
            <a:picLocks noChangeAspect="1"/>
          </p:cNvPicPr>
          <p:nvPr/>
        </p:nvPicPr>
        <p:blipFill rotWithShape="1">
          <a:blip r:embed="rId3">
            <a:extLst>
              <a:ext uri="{28A0092B-C50C-407E-A947-70E740481C1C}">
                <a14:useLocalDpi xmlns:a14="http://schemas.microsoft.com/office/drawing/2010/main" val="0"/>
              </a:ext>
            </a:extLst>
          </a:blip>
          <a:srcRect l="12902" t="1398" r="35710" b="-406"/>
          <a:stretch/>
        </p:blipFill>
        <p:spPr>
          <a:xfrm>
            <a:off x="763042" y="621851"/>
            <a:ext cx="4178668" cy="5517823"/>
          </a:xfrm>
          <a:prstGeom prst="rect">
            <a:avLst/>
          </a:prstGeom>
        </p:spPr>
      </p:pic>
      <p:sp>
        <p:nvSpPr>
          <p:cNvPr id="9" name="Slide Number Placeholder 8">
            <a:extLst>
              <a:ext uri="{FF2B5EF4-FFF2-40B4-BE49-F238E27FC236}">
                <a16:creationId xmlns:a16="http://schemas.microsoft.com/office/drawing/2014/main" id="{01CBCDBF-94D0-BB09-34C9-B63F5672D35B}"/>
              </a:ext>
            </a:extLst>
          </p:cNvPr>
          <p:cNvSpPr>
            <a:spLocks noGrp="1"/>
          </p:cNvSpPr>
          <p:nvPr>
            <p:ph type="sldNum" sz="quarter" idx="4"/>
          </p:nvPr>
        </p:nvSpPr>
        <p:spPr/>
        <p:txBody>
          <a:bodyPr/>
          <a:lstStyle/>
          <a:p>
            <a:fld id="{B6111AC5-A6EA-4123-B1C6-358C02E6D565}" type="slidenum">
              <a:rPr lang="en-US" smtClean="0"/>
              <a:pPr/>
              <a:t>14</a:t>
            </a:fld>
            <a:endParaRPr lang="en-US"/>
          </a:p>
        </p:txBody>
      </p:sp>
      <p:sp>
        <p:nvSpPr>
          <p:cNvPr id="12" name="Title 1">
            <a:extLst>
              <a:ext uri="{FF2B5EF4-FFF2-40B4-BE49-F238E27FC236}">
                <a16:creationId xmlns:a16="http://schemas.microsoft.com/office/drawing/2014/main" id="{B4A62034-2073-6FFF-9006-37DBDB27323B}"/>
              </a:ext>
            </a:extLst>
          </p:cNvPr>
          <p:cNvSpPr txBox="1">
            <a:spLocks/>
          </p:cNvSpPr>
          <p:nvPr/>
        </p:nvSpPr>
        <p:spPr>
          <a:xfrm>
            <a:off x="5966074" y="621851"/>
            <a:ext cx="5124595" cy="1240975"/>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spcAft>
                <a:spcPts val="600"/>
              </a:spcAft>
            </a:pPr>
            <a:r>
              <a:rPr lang="en-US" altLang="en-US" sz="1400" cap="none" spc="10">
                <a:solidFill>
                  <a:schemeClr val="accent1"/>
                </a:solidFill>
                <a:latin typeface="Century Gothic" panose="020B0502020202020204" pitchFamily="34" charset="0"/>
              </a:rPr>
              <a:t>Accidental Death and Dismemberment Insurance </a:t>
            </a:r>
            <a:endParaRPr lang="en-US" sz="1400" cap="none" spc="10">
              <a:solidFill>
                <a:schemeClr val="accent1"/>
              </a:solidFill>
              <a:latin typeface="Century Gothic" panose="020B0502020202020204" pitchFamily="34" charset="0"/>
              <a:cs typeface="Arial" panose="020B0604020202020204" pitchFamily="34" charset="0"/>
            </a:endParaRPr>
          </a:p>
          <a:p>
            <a:r>
              <a:rPr lang="en-US" sz="2800" cap="none" spc="100">
                <a:solidFill>
                  <a:schemeClr val="accent1"/>
                </a:solidFill>
                <a:latin typeface="Century Gothic" panose="020B0502020202020204" pitchFamily="34" charset="0"/>
                <a:cs typeface="Arial" panose="020B0604020202020204" pitchFamily="34" charset="0"/>
              </a:rPr>
              <a:t>Accidental Loss of Life </a:t>
            </a:r>
            <a:br>
              <a:rPr lang="en-US" sz="2800" cap="none" spc="100">
                <a:solidFill>
                  <a:schemeClr val="accent1"/>
                </a:solidFill>
                <a:latin typeface="Century Gothic" panose="020B0502020202020204" pitchFamily="34" charset="0"/>
                <a:cs typeface="Arial" panose="020B0604020202020204" pitchFamily="34" charset="0"/>
              </a:rPr>
            </a:br>
            <a:r>
              <a:rPr lang="en-US" sz="2800" cap="none" spc="100">
                <a:solidFill>
                  <a:schemeClr val="accent1"/>
                </a:solidFill>
                <a:latin typeface="Century Gothic" panose="020B0502020202020204" pitchFamily="34" charset="0"/>
                <a:cs typeface="Arial" panose="020B0604020202020204" pitchFamily="34" charset="0"/>
              </a:rPr>
              <a:t>and Severe Injury Benefits</a:t>
            </a:r>
          </a:p>
        </p:txBody>
      </p:sp>
      <p:sp>
        <p:nvSpPr>
          <p:cNvPr id="14" name="Rectangle 13">
            <a:extLst>
              <a:ext uri="{FF2B5EF4-FFF2-40B4-BE49-F238E27FC236}">
                <a16:creationId xmlns:a16="http://schemas.microsoft.com/office/drawing/2014/main" id="{1903CDB8-229E-1FB3-D0AD-0F58342A8C6C}"/>
              </a:ext>
            </a:extLst>
          </p:cNvPr>
          <p:cNvSpPr/>
          <p:nvPr/>
        </p:nvSpPr>
        <p:spPr>
          <a:xfrm>
            <a:off x="5743632" y="690413"/>
            <a:ext cx="95117" cy="1188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91785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FAA460-39CE-0498-4650-619FFBDBA308}"/>
              </a:ext>
            </a:extLst>
          </p:cNvPr>
          <p:cNvSpPr/>
          <p:nvPr/>
        </p:nvSpPr>
        <p:spPr>
          <a:xfrm>
            <a:off x="1004769" y="448504"/>
            <a:ext cx="4921617" cy="52344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1" name="Picture 20" descr="A person holding a baby&#10;&#10;Description automatically generated">
            <a:extLst>
              <a:ext uri="{FF2B5EF4-FFF2-40B4-BE49-F238E27FC236}">
                <a16:creationId xmlns:a16="http://schemas.microsoft.com/office/drawing/2014/main" id="{D9EEEDC9-3A7F-314C-2312-37C30C595E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926386" y="440340"/>
            <a:ext cx="4273019" cy="5242182"/>
          </a:xfrm>
          <a:prstGeom prst="rect">
            <a:avLst/>
          </a:prstGeom>
        </p:spPr>
      </p:pic>
      <p:sp>
        <p:nvSpPr>
          <p:cNvPr id="23" name="TextBox 22">
            <a:extLst>
              <a:ext uri="{FF2B5EF4-FFF2-40B4-BE49-F238E27FC236}">
                <a16:creationId xmlns:a16="http://schemas.microsoft.com/office/drawing/2014/main" id="{93601FC6-E3ED-B54D-4AE2-4EAE786CB78B}"/>
              </a:ext>
            </a:extLst>
          </p:cNvPr>
          <p:cNvSpPr txBox="1"/>
          <p:nvPr/>
        </p:nvSpPr>
        <p:spPr>
          <a:xfrm>
            <a:off x="1004769" y="5775864"/>
            <a:ext cx="8842021" cy="636072"/>
          </a:xfrm>
          <a:prstGeom prst="rect">
            <a:avLst/>
          </a:prstGeom>
          <a:noFill/>
        </p:spPr>
        <p:txBody>
          <a:bodyPr wrap="square" rtlCol="0">
            <a:spAutoFit/>
          </a:bodyPr>
          <a:lstStyle/>
          <a:p>
            <a:pPr>
              <a:spcAft>
                <a:spcPts val="400"/>
              </a:spcAft>
            </a:pPr>
            <a:r>
              <a:rPr lang="en-US" sz="800">
                <a:solidFill>
                  <a:srgbClr val="484848"/>
                </a:solidFill>
                <a:latin typeface="Arial Narrow" panose="020B0606020202030204" pitchFamily="34" charset="0"/>
              </a:rPr>
              <a:t>THE DISABILITY POLICY PROVIDES LIMITED BENEFITS.  This limited benefit plan (1) does not constitute major medical coverage, and (2) does not satisfy the individual mandate of the Affordable Care Act (ACA) because the coverage does not meet the requirements of minimum essential coverage. In New York:  This Disability policy provides disability income insurance only. It does NOT provide basic hospital, basic medical or major medical insurance as defined by the New York State Department of Financial Services.</a:t>
            </a:r>
          </a:p>
          <a:p>
            <a:pPr>
              <a:spcAft>
                <a:spcPts val="400"/>
              </a:spcAft>
            </a:pPr>
            <a:r>
              <a:rPr lang="en-US" sz="800">
                <a:solidFill>
                  <a:srgbClr val="484848"/>
                </a:solidFill>
                <a:latin typeface="Arial Narrow" panose="020B0606020202030204" pitchFamily="34" charset="0"/>
              </a:rPr>
              <a:t>Disability Form Series includes GBD-1000, GBD-1200, or state equivalent.</a:t>
            </a:r>
          </a:p>
        </p:txBody>
      </p:sp>
      <p:sp>
        <p:nvSpPr>
          <p:cNvPr id="2" name="Text Placeholder 2">
            <a:extLst>
              <a:ext uri="{FF2B5EF4-FFF2-40B4-BE49-F238E27FC236}">
                <a16:creationId xmlns:a16="http://schemas.microsoft.com/office/drawing/2014/main" id="{4281277B-7FA3-5A75-21DF-F9B6ED7AEBE8}"/>
              </a:ext>
            </a:extLst>
          </p:cNvPr>
          <p:cNvSpPr txBox="1">
            <a:spLocks/>
          </p:cNvSpPr>
          <p:nvPr/>
        </p:nvSpPr>
        <p:spPr>
          <a:xfrm>
            <a:off x="1004769" y="6454427"/>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rgbClr val="484848"/>
                </a:solidFill>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sp>
        <p:nvSpPr>
          <p:cNvPr id="3" name="Slide Number Placeholder 2">
            <a:extLst>
              <a:ext uri="{FF2B5EF4-FFF2-40B4-BE49-F238E27FC236}">
                <a16:creationId xmlns:a16="http://schemas.microsoft.com/office/drawing/2014/main" id="{EA745401-C6C1-8421-A905-602097F8D059}"/>
              </a:ext>
            </a:extLst>
          </p:cNvPr>
          <p:cNvSpPr>
            <a:spLocks noGrp="1"/>
          </p:cNvSpPr>
          <p:nvPr>
            <p:ph type="sldNum" sz="quarter" idx="4"/>
          </p:nvPr>
        </p:nvSpPr>
        <p:spPr/>
        <p:txBody>
          <a:bodyPr/>
          <a:lstStyle/>
          <a:p>
            <a:fld id="{B6111AC5-A6EA-4123-B1C6-358C02E6D565}" type="slidenum">
              <a:rPr lang="en-US" smtClean="0"/>
              <a:pPr/>
              <a:t>15</a:t>
            </a:fld>
            <a:endParaRPr lang="en-US"/>
          </a:p>
        </p:txBody>
      </p:sp>
      <p:sp>
        <p:nvSpPr>
          <p:cNvPr id="5" name="TextBox 4">
            <a:extLst>
              <a:ext uri="{FF2B5EF4-FFF2-40B4-BE49-F238E27FC236}">
                <a16:creationId xmlns:a16="http://schemas.microsoft.com/office/drawing/2014/main" id="{7382C246-C475-A9EA-2537-662266F6975D}"/>
              </a:ext>
            </a:extLst>
          </p:cNvPr>
          <p:cNvSpPr txBox="1"/>
          <p:nvPr/>
        </p:nvSpPr>
        <p:spPr>
          <a:xfrm>
            <a:off x="1521896" y="786106"/>
            <a:ext cx="4167968" cy="1169551"/>
          </a:xfrm>
          <a:prstGeom prst="rect">
            <a:avLst/>
          </a:prstGeom>
          <a:noFill/>
        </p:spPr>
        <p:txBody>
          <a:bodyPr wrap="square" rtlCol="0">
            <a:spAutoFit/>
          </a:bodyPr>
          <a:lstStyle/>
          <a:p>
            <a:pPr>
              <a:defRPr/>
            </a:pPr>
            <a:r>
              <a:rPr kumimoji="0" lang="en-US" sz="1400" b="0" i="0" u="none" strike="noStrike" kern="1200" cap="none" spc="0" normalizeH="0" baseline="0" noProof="0">
                <a:ln>
                  <a:noFill/>
                </a:ln>
                <a:solidFill>
                  <a:schemeClr val="bg1"/>
                </a:solidFill>
                <a:effectLst/>
                <a:uLnTx/>
                <a:uFillTx/>
                <a:latin typeface="Century Gothic" panose="020B0502020202020204" pitchFamily="34" charset="0"/>
              </a:rPr>
              <a:t>Short-term Disability Insurance, which we call: </a:t>
            </a:r>
            <a:br>
              <a:rPr kumimoji="0" lang="en-US" sz="1600" b="0" i="0" u="none" strike="noStrike" kern="1200" cap="none" spc="0" normalizeH="0" baseline="0" noProof="0">
                <a:ln>
                  <a:noFill/>
                </a:ln>
                <a:solidFill>
                  <a:schemeClr val="bg1"/>
                </a:solidFill>
                <a:effectLst/>
                <a:uLnTx/>
                <a:uFillTx/>
                <a:latin typeface="Century Gothic" panose="020B0502020202020204" pitchFamily="34" charset="0"/>
              </a:rPr>
            </a:br>
            <a:r>
              <a:rPr lang="en-US" sz="2800" cap="none" spc="100">
                <a:solidFill>
                  <a:schemeClr val="bg1"/>
                </a:solidFill>
                <a:latin typeface="Century Gothic" panose="020B0502020202020204" pitchFamily="34" charset="0"/>
                <a:cs typeface="Arial" panose="020B0604020202020204" pitchFamily="34" charset="0"/>
              </a:rPr>
              <a:t>Short-term Income</a:t>
            </a:r>
            <a:br>
              <a:rPr lang="en-US" sz="2800" cap="none" spc="100">
                <a:solidFill>
                  <a:schemeClr val="bg1"/>
                </a:solidFill>
                <a:latin typeface="Century Gothic" panose="020B0502020202020204" pitchFamily="34" charset="0"/>
                <a:cs typeface="Arial" panose="020B0604020202020204" pitchFamily="34" charset="0"/>
              </a:rPr>
            </a:br>
            <a:r>
              <a:rPr lang="en-US" sz="2800" cap="none" spc="100">
                <a:solidFill>
                  <a:schemeClr val="bg1"/>
                </a:solidFill>
                <a:latin typeface="Century Gothic" panose="020B0502020202020204" pitchFamily="34" charset="0"/>
                <a:cs typeface="Arial" panose="020B0604020202020204" pitchFamily="34" charset="0"/>
              </a:rPr>
              <a:t>Protection Benefits</a:t>
            </a:r>
            <a:endParaRPr lang="en-US" sz="2400" cap="none" spc="100">
              <a:solidFill>
                <a:schemeClr val="bg1"/>
              </a:solidFill>
              <a:latin typeface="Century Gothic" panose="020B0502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3F5CAB3-EF3C-1471-24AC-CB91F54E3807}"/>
              </a:ext>
            </a:extLst>
          </p:cNvPr>
          <p:cNvSpPr/>
          <p:nvPr/>
        </p:nvSpPr>
        <p:spPr>
          <a:xfrm>
            <a:off x="1377931" y="814230"/>
            <a:ext cx="91440" cy="1005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12857DDC-0F29-8EA8-A1DE-18DA6C917EA1}"/>
              </a:ext>
            </a:extLst>
          </p:cNvPr>
          <p:cNvSpPr txBox="1"/>
          <p:nvPr/>
        </p:nvSpPr>
        <p:spPr>
          <a:xfrm>
            <a:off x="1521895" y="2304969"/>
            <a:ext cx="4167968" cy="2893100"/>
          </a:xfrm>
          <a:prstGeom prst="rect">
            <a:avLst/>
          </a:prstGeom>
          <a:noFill/>
        </p:spPr>
        <p:txBody>
          <a:bodyPr wrap="square" rtlCol="0">
            <a:spAutoFit/>
          </a:bodyPr>
          <a:lstStyle/>
          <a:p>
            <a:pPr marL="0" marR="0" lvl="0" indent="0" algn="l" defTabSz="914400" rtl="0" eaLnBrk="1" fontAlgn="auto" latinLnBrk="0" hangingPunct="1">
              <a:spcAft>
                <a:spcPts val="600"/>
              </a:spcAft>
              <a:buClrTx/>
              <a:buSzTx/>
              <a:buFontTx/>
              <a:buNone/>
              <a:tabLst/>
              <a:defRPr/>
            </a:pPr>
            <a:r>
              <a:rPr kumimoji="0" lang="en-US" sz="1600" b="1" i="0" u="none" strike="noStrike" kern="1200" cap="none" spc="0" normalizeH="0" baseline="0" noProof="0">
                <a:ln>
                  <a:noFill/>
                </a:ln>
                <a:solidFill>
                  <a:schemeClr val="bg1"/>
                </a:solidFill>
                <a:effectLst/>
                <a:uLnTx/>
                <a:uFillTx/>
                <a:latin typeface="Avenir Next LT Pro" panose="020B0504020202020204" pitchFamily="34" charset="77"/>
              </a:rPr>
              <a:t>These benefits:</a:t>
            </a:r>
          </a:p>
          <a:p>
            <a:pPr marL="233363" indent="-233363">
              <a:spcAft>
                <a:spcPts val="600"/>
              </a:spcAft>
              <a:buFont typeface="Arial" panose="020B0604020202020204" pitchFamily="34" charset="0"/>
              <a:buChar char="•"/>
              <a:defRPr/>
            </a:pPr>
            <a:r>
              <a:rPr kumimoji="0" lang="en-US" sz="1400" b="0" i="0" u="none" strike="noStrike" kern="1200" cap="none" spc="0" normalizeH="0" baseline="0" noProof="0">
                <a:ln>
                  <a:noFill/>
                </a:ln>
                <a:solidFill>
                  <a:schemeClr val="bg1"/>
                </a:solidFill>
                <a:effectLst/>
                <a:uLnTx/>
                <a:uFillTx/>
                <a:latin typeface="Avenir Next LT Pro" panose="020B0504020202020204" pitchFamily="34" charset="77"/>
              </a:rPr>
              <a:t>Replace part of your income if you are unable to work due to childbirth, illness, or injury.</a:t>
            </a:r>
          </a:p>
          <a:p>
            <a:pPr marL="233363" indent="-233363">
              <a:spcAft>
                <a:spcPts val="600"/>
              </a:spcAft>
              <a:buFont typeface="Arial" panose="020B0604020202020204" pitchFamily="34" charset="0"/>
              <a:buChar char="•"/>
              <a:defRPr/>
            </a:pPr>
            <a:r>
              <a:rPr kumimoji="0" lang="en-US" sz="1400" b="0" i="0" u="none" strike="noStrike" kern="1200" cap="none" spc="0" normalizeH="0" baseline="0" noProof="0">
                <a:ln>
                  <a:noFill/>
                </a:ln>
                <a:solidFill>
                  <a:schemeClr val="bg1"/>
                </a:solidFill>
                <a:effectLst/>
                <a:uLnTx/>
                <a:uFillTx/>
                <a:latin typeface="Avenir Next LT Pro" panose="020B0504020202020204" pitchFamily="34" charset="77"/>
              </a:rPr>
              <a:t>Help create some stability in an unstable time.</a:t>
            </a:r>
          </a:p>
          <a:p>
            <a:pPr marL="233363" indent="-233363">
              <a:spcAft>
                <a:spcPts val="600"/>
              </a:spcAft>
              <a:buFont typeface="Arial" panose="020B0604020202020204" pitchFamily="34" charset="0"/>
              <a:buChar char="•"/>
              <a:defRPr/>
            </a:pPr>
            <a:r>
              <a:rPr kumimoji="0" lang="en-US" sz="1400" i="0" u="none" strike="noStrike" kern="1200" cap="none" spc="0" normalizeH="0" baseline="0" noProof="0">
                <a:ln>
                  <a:noFill/>
                </a:ln>
                <a:solidFill>
                  <a:schemeClr val="bg1"/>
                </a:solidFill>
                <a:effectLst/>
                <a:uLnTx/>
                <a:uFillTx/>
                <a:latin typeface="Avenir Next LT Pro" panose="020B0504020202020204" pitchFamily="34" charset="77"/>
              </a:rPr>
              <a:t>Can be used for anything you choose, like:</a:t>
            </a:r>
          </a:p>
          <a:p>
            <a:pPr marL="620712" lvl="1" indent="-285750">
              <a:spcAft>
                <a:spcPts val="600"/>
              </a:spcAft>
              <a:buFont typeface="Arial" panose="020B0604020202020204" pitchFamily="34" charset="0"/>
              <a:buChar char="‒"/>
              <a:defRPr/>
            </a:pPr>
            <a:r>
              <a:rPr lang="en-US" sz="1400">
                <a:solidFill>
                  <a:schemeClr val="bg1"/>
                </a:solidFill>
                <a:latin typeface="Avenir Next LT Pro" panose="020B0504020202020204" pitchFamily="34" charset="77"/>
              </a:rPr>
              <a:t>Rent or mortgage payments</a:t>
            </a:r>
          </a:p>
          <a:p>
            <a:pPr marL="620712" lvl="1" indent="-285750">
              <a:spcAft>
                <a:spcPts val="600"/>
              </a:spcAft>
              <a:buFont typeface="Arial" panose="020B0604020202020204" pitchFamily="34" charset="0"/>
              <a:buChar char="‒"/>
              <a:defRPr/>
            </a:pPr>
            <a:r>
              <a:rPr kumimoji="0" lang="en-US" sz="1400" i="0" u="none" strike="noStrike" kern="1200" cap="none" spc="0" normalizeH="0" baseline="0" noProof="0">
                <a:ln>
                  <a:noFill/>
                </a:ln>
                <a:solidFill>
                  <a:schemeClr val="bg1"/>
                </a:solidFill>
                <a:effectLst/>
                <a:uLnTx/>
                <a:uFillTx/>
                <a:latin typeface="Avenir Next LT Pro" panose="020B0504020202020204" pitchFamily="34" charset="77"/>
              </a:rPr>
              <a:t>Childcare</a:t>
            </a:r>
          </a:p>
          <a:p>
            <a:pPr marL="620712" lvl="1" indent="-285750">
              <a:spcAft>
                <a:spcPts val="600"/>
              </a:spcAft>
              <a:buFont typeface="Arial" panose="020B0604020202020204" pitchFamily="34" charset="0"/>
              <a:buChar char="‒"/>
              <a:defRPr/>
            </a:pPr>
            <a:r>
              <a:rPr lang="en-US" sz="1400">
                <a:solidFill>
                  <a:schemeClr val="bg1"/>
                </a:solidFill>
                <a:latin typeface="Avenir Next LT Pro" panose="020B0504020202020204" pitchFamily="34" charset="77"/>
              </a:rPr>
              <a:t>Medical deductibles</a:t>
            </a:r>
          </a:p>
          <a:p>
            <a:pPr marL="620712" lvl="1" indent="-285750">
              <a:spcAft>
                <a:spcPts val="600"/>
              </a:spcAft>
              <a:buFont typeface="Arial" panose="020B0604020202020204" pitchFamily="34" charset="0"/>
              <a:buChar char="‒"/>
              <a:defRPr/>
            </a:pPr>
            <a:r>
              <a:rPr kumimoji="0" lang="en-US" sz="1400" i="0" u="none" strike="noStrike" kern="1200" cap="none" spc="0" normalizeH="0" baseline="0" noProof="0">
                <a:ln>
                  <a:noFill/>
                </a:ln>
                <a:solidFill>
                  <a:schemeClr val="bg1"/>
                </a:solidFill>
                <a:effectLst/>
                <a:uLnTx/>
                <a:uFillTx/>
                <a:latin typeface="Avenir Next LT Pro" panose="020B0504020202020204" pitchFamily="34" charset="77"/>
              </a:rPr>
              <a:t>Bills </a:t>
            </a:r>
          </a:p>
          <a:p>
            <a:pPr marL="620712" lvl="1" indent="-285750">
              <a:spcAft>
                <a:spcPts val="600"/>
              </a:spcAft>
              <a:buFont typeface="Arial" panose="020B0604020202020204" pitchFamily="34" charset="0"/>
              <a:buChar char="‒"/>
              <a:defRPr/>
            </a:pPr>
            <a:r>
              <a:rPr lang="en-US" sz="1400">
                <a:solidFill>
                  <a:schemeClr val="bg1"/>
                </a:solidFill>
                <a:latin typeface="Avenir Next LT Pro" panose="020B0504020202020204" pitchFamily="34" charset="77"/>
              </a:rPr>
              <a:t>Groceries</a:t>
            </a:r>
            <a:endParaRPr kumimoji="0" lang="en-US" sz="1400" i="0" u="none" strike="noStrike" kern="1200" cap="none" spc="0" normalizeH="0" baseline="0" noProof="0">
              <a:ln>
                <a:noFill/>
              </a:ln>
              <a:solidFill>
                <a:schemeClr val="bg1"/>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3209005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9D18C489-6A33-76EA-3D76-89BC99F1D2F0}"/>
              </a:ext>
            </a:extLst>
          </p:cNvPr>
          <p:cNvSpPr>
            <a:spLocks noGrp="1"/>
          </p:cNvSpPr>
          <p:nvPr>
            <p:ph type="body" sz="quarter" idx="12"/>
          </p:nvPr>
        </p:nvSpPr>
        <p:spPr>
          <a:xfrm>
            <a:off x="5940411" y="1161471"/>
            <a:ext cx="4839312" cy="3937471"/>
          </a:xfrm>
        </p:spPr>
        <p:txBody>
          <a:bodyPr/>
          <a:lstStyle/>
          <a:p>
            <a:endParaRPr lang="en-US"/>
          </a:p>
        </p:txBody>
      </p:sp>
      <p:pic>
        <p:nvPicPr>
          <p:cNvPr id="10" name="Picture 9" descr="A screenshot of a grocery store&#10;&#10;Description automatically generated">
            <a:extLst>
              <a:ext uri="{FF2B5EF4-FFF2-40B4-BE49-F238E27FC236}">
                <a16:creationId xmlns:a16="http://schemas.microsoft.com/office/drawing/2014/main" id="{19F9DF00-7DB3-4C11-EA8C-2B19F17EF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411" y="1607674"/>
            <a:ext cx="4852045" cy="2723026"/>
          </a:xfrm>
          <a:prstGeom prst="rect">
            <a:avLst/>
          </a:prstGeom>
        </p:spPr>
      </p:pic>
      <p:sp>
        <p:nvSpPr>
          <p:cNvPr id="11" name="Content Placeholder 3">
            <a:extLst>
              <a:ext uri="{FF2B5EF4-FFF2-40B4-BE49-F238E27FC236}">
                <a16:creationId xmlns:a16="http://schemas.microsoft.com/office/drawing/2014/main" id="{66474D56-8584-16EA-9482-DC1983C68C08}"/>
              </a:ext>
            </a:extLst>
          </p:cNvPr>
          <p:cNvSpPr txBox="1">
            <a:spLocks/>
          </p:cNvSpPr>
          <p:nvPr/>
        </p:nvSpPr>
        <p:spPr>
          <a:xfrm>
            <a:off x="609599" y="1319754"/>
            <a:ext cx="4857554" cy="4399120"/>
          </a:xfrm>
          <a:prstGeom prst="rect">
            <a:avLst/>
          </a:prstGeom>
        </p:spPr>
        <p:txBody>
          <a:bodyPr>
            <a:noAutofit/>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500" b="1">
                <a:solidFill>
                  <a:schemeClr val="accent1"/>
                </a:solidFill>
              </a:rPr>
              <a:t>THIS IS JASMINE’S STORY: </a:t>
            </a:r>
          </a:p>
          <a:p>
            <a:pPr marL="0" indent="0">
              <a:buFont typeface="Arial" panose="020B0604020202020204" pitchFamily="34" charset="0"/>
              <a:buNone/>
            </a:pPr>
            <a:r>
              <a:rPr lang="en-US">
                <a:solidFill>
                  <a:schemeClr val="accent1"/>
                </a:solidFill>
              </a:rPr>
              <a:t>Jasmine was on a road trip to visit friends when she ran into a bad rainstorm. As she tried to avoid a car swerving into her lane, she lost control and went off the road. </a:t>
            </a:r>
          </a:p>
          <a:p>
            <a:pPr marL="0" indent="0">
              <a:buFont typeface="Arial" panose="020B0604020202020204" pitchFamily="34" charset="0"/>
              <a:buNone/>
            </a:pPr>
            <a:r>
              <a:rPr lang="en-US">
                <a:solidFill>
                  <a:schemeClr val="accent1"/>
                </a:solidFill>
              </a:rPr>
              <a:t>When she woke up in the hospital, her doctor told her that shattered glass had damaged her eyes and caused permanent sight loss. For months following the accident, all her energy went into recovering.</a:t>
            </a:r>
          </a:p>
          <a:p>
            <a:pPr marL="0" indent="0">
              <a:buFont typeface="Arial" panose="020B0604020202020204" pitchFamily="34" charset="0"/>
              <a:buNone/>
            </a:pPr>
            <a:r>
              <a:rPr lang="en-US">
                <a:solidFill>
                  <a:schemeClr val="accent1"/>
                </a:solidFill>
              </a:rPr>
              <a:t>Fortunately, she had financial support from her Accidental Death &amp; Dismemberment insurance, which we call Accidental Loss of Life and Severe Injury Benefits. </a:t>
            </a:r>
          </a:p>
          <a:p>
            <a:pPr marL="0" indent="0">
              <a:buFont typeface="Arial" panose="020B0604020202020204" pitchFamily="34" charset="0"/>
              <a:buNone/>
            </a:pPr>
            <a:r>
              <a:rPr lang="en-US">
                <a:solidFill>
                  <a:schemeClr val="accent1"/>
                </a:solidFill>
              </a:rPr>
              <a:t>Because she’d checked the box during her employer’s open enrollment, she got a cash payment that she could use to help pay for food, rent and anything else she needed while she adjusted to her new way of living.</a:t>
            </a:r>
          </a:p>
        </p:txBody>
      </p:sp>
      <p:sp>
        <p:nvSpPr>
          <p:cNvPr id="14" name="TextBox 13">
            <a:extLst>
              <a:ext uri="{FF2B5EF4-FFF2-40B4-BE49-F238E27FC236}">
                <a16:creationId xmlns:a16="http://schemas.microsoft.com/office/drawing/2014/main" id="{DBED261D-0377-8B5D-3E81-715AFC60CB87}"/>
              </a:ext>
            </a:extLst>
          </p:cNvPr>
          <p:cNvSpPr txBox="1"/>
          <p:nvPr/>
        </p:nvSpPr>
        <p:spPr>
          <a:xfrm>
            <a:off x="493542" y="6029538"/>
            <a:ext cx="70561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84848"/>
                </a:solidFill>
                <a:effectLst/>
                <a:uLnTx/>
                <a:uFillTx/>
                <a:latin typeface="Arial Narrow" panose="020B0604020202020204" pitchFamily="34" charset="0"/>
                <a:ea typeface="+mn-ea"/>
                <a:cs typeface="Arial Narrow" panose="020B0604020202020204" pitchFamily="34" charset="0"/>
              </a:rPr>
              <a:t>These claim examples are for illustrative purposes only. </a:t>
            </a:r>
          </a:p>
          <a:p>
            <a:endParaRPr lang="en-US" sz="800">
              <a:latin typeface="Arial Narrow" panose="020B0606020202030204" pitchFamily="34" charset="0"/>
            </a:endParaRPr>
          </a:p>
          <a:p>
            <a:pPr>
              <a:defRPr/>
            </a:pPr>
            <a:r>
              <a:rPr kumimoji="0" lang="en-US" sz="800" b="0" i="0" u="none" strike="noStrike" kern="1200" cap="none" spc="0" normalizeH="0" baseline="0" noProof="0">
                <a:ln>
                  <a:noFill/>
                </a:ln>
                <a:effectLst/>
                <a:uLnTx/>
                <a:uFillTx/>
                <a:latin typeface="Arial Narrow"/>
              </a:rPr>
              <a:t>Accident Form Series includes GBD-1000, GBD-1300, GBD-3300, GBD-3500, or state equivalent.​</a:t>
            </a:r>
            <a:endParaRPr lang="en-US" sz="800">
              <a:latin typeface="Arial Narrow"/>
            </a:endParaRPr>
          </a:p>
        </p:txBody>
      </p:sp>
      <p:sp>
        <p:nvSpPr>
          <p:cNvPr id="2" name="Text Placeholder 2">
            <a:extLst>
              <a:ext uri="{FF2B5EF4-FFF2-40B4-BE49-F238E27FC236}">
                <a16:creationId xmlns:a16="http://schemas.microsoft.com/office/drawing/2014/main" id="{A4813F38-C8FC-DFC9-EAF7-DF6D6532F7D7}"/>
              </a:ext>
            </a:extLst>
          </p:cNvPr>
          <p:cNvSpPr txBox="1">
            <a:spLocks/>
          </p:cNvSpPr>
          <p:nvPr/>
        </p:nvSpPr>
        <p:spPr>
          <a:xfrm>
            <a:off x="493542" y="6538617"/>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rgbClr val="484848"/>
                </a:solidFill>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sp>
        <p:nvSpPr>
          <p:cNvPr id="5" name="Slide Number Placeholder 4">
            <a:extLst>
              <a:ext uri="{FF2B5EF4-FFF2-40B4-BE49-F238E27FC236}">
                <a16:creationId xmlns:a16="http://schemas.microsoft.com/office/drawing/2014/main" id="{B58BFD27-14CC-DCEC-9C31-0D6E85C791DD}"/>
              </a:ext>
            </a:extLst>
          </p:cNvPr>
          <p:cNvSpPr>
            <a:spLocks noGrp="1"/>
          </p:cNvSpPr>
          <p:nvPr>
            <p:ph type="sldNum" sz="quarter" idx="4"/>
          </p:nvPr>
        </p:nvSpPr>
        <p:spPr/>
        <p:txBody>
          <a:bodyPr/>
          <a:lstStyle/>
          <a:p>
            <a:fld id="{B6111AC5-A6EA-4123-B1C6-358C02E6D565}" type="slidenum">
              <a:rPr lang="en-US" smtClean="0"/>
              <a:pPr/>
              <a:t>16</a:t>
            </a:fld>
            <a:endParaRPr lang="en-US"/>
          </a:p>
        </p:txBody>
      </p:sp>
      <p:sp>
        <p:nvSpPr>
          <p:cNvPr id="7" name="Title 1">
            <a:extLst>
              <a:ext uri="{FF2B5EF4-FFF2-40B4-BE49-F238E27FC236}">
                <a16:creationId xmlns:a16="http://schemas.microsoft.com/office/drawing/2014/main" id="{708F9CF1-CB21-24CF-E623-88A65C1ED289}"/>
              </a:ext>
            </a:extLst>
          </p:cNvPr>
          <p:cNvSpPr txBox="1">
            <a:spLocks/>
          </p:cNvSpPr>
          <p:nvPr/>
        </p:nvSpPr>
        <p:spPr>
          <a:xfrm>
            <a:off x="686873" y="-102612"/>
            <a:ext cx="9144439" cy="1064230"/>
          </a:xfrm>
          <a:prstGeom prst="rect">
            <a:avLst/>
          </a:prstGeom>
        </p:spPr>
        <p:txBody>
          <a:bodyPr lIns="0" tIns="45720" rIns="9144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spcAft>
                <a:spcPts val="600"/>
              </a:spcAft>
            </a:pPr>
            <a:r>
              <a:rPr lang="en-US" altLang="en-US" sz="1400" cap="none" spc="10" dirty="0">
                <a:solidFill>
                  <a:schemeClr val="tx2"/>
                </a:solidFill>
                <a:latin typeface="Century Gothic"/>
              </a:rPr>
              <a:t>Accidental Death and Dismemberment Insurance (AD&amp;D) </a:t>
            </a:r>
            <a:endParaRPr lang="en-US" sz="1400" cap="none" spc="10" dirty="0">
              <a:solidFill>
                <a:schemeClr val="tx2"/>
              </a:solidFill>
              <a:latin typeface="Century Gothic" panose="020B0502020202020204" pitchFamily="34" charset="0"/>
              <a:cs typeface="Arial" panose="020B0604020202020204" pitchFamily="34" charset="0"/>
            </a:endParaRPr>
          </a:p>
          <a:p>
            <a:r>
              <a:rPr lang="en-US" cap="none" spc="100" dirty="0">
                <a:solidFill>
                  <a:schemeClr val="tx2"/>
                </a:solidFill>
                <a:latin typeface="Century Gothic" panose="020B0502020202020204" pitchFamily="34" charset="0"/>
                <a:cs typeface="Arial" panose="020B0604020202020204" pitchFamily="34" charset="0"/>
              </a:rPr>
              <a:t>Accidental Loss of Life and Severe Injury Benefits</a:t>
            </a:r>
          </a:p>
        </p:txBody>
      </p:sp>
      <p:sp>
        <p:nvSpPr>
          <p:cNvPr id="8" name="Rectangle 7">
            <a:extLst>
              <a:ext uri="{FF2B5EF4-FFF2-40B4-BE49-F238E27FC236}">
                <a16:creationId xmlns:a16="http://schemas.microsoft.com/office/drawing/2014/main" id="{364834D2-584B-7614-0622-28B3F8646681}"/>
              </a:ext>
            </a:extLst>
          </p:cNvPr>
          <p:cNvSpPr/>
          <p:nvPr/>
        </p:nvSpPr>
        <p:spPr>
          <a:xfrm>
            <a:off x="383107" y="250484"/>
            <a:ext cx="95117" cy="7268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430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9D6C270-2E36-B410-C772-477FE043CD16}"/>
              </a:ext>
            </a:extLst>
          </p:cNvPr>
          <p:cNvSpPr txBox="1"/>
          <p:nvPr/>
        </p:nvSpPr>
        <p:spPr>
          <a:xfrm>
            <a:off x="1184772" y="2003009"/>
            <a:ext cx="4381029" cy="3600986"/>
          </a:xfrm>
          <a:prstGeom prst="rect">
            <a:avLst/>
          </a:prstGeom>
          <a:noFill/>
        </p:spPr>
        <p:txBody>
          <a:bodyPr wrap="square">
            <a:spAutoFit/>
          </a:bodyPr>
          <a:lstStyle/>
          <a:p>
            <a:pPr>
              <a:spcAft>
                <a:spcPts val="1200"/>
              </a:spcAft>
            </a:pPr>
            <a:r>
              <a:rPr lang="en-US" altLang="en-US" sz="1600" b="1" kern="0" dirty="0">
                <a:solidFill>
                  <a:schemeClr val="bg1"/>
                </a:solidFill>
                <a:latin typeface="Avenir Next LT Pro" panose="020B0504020202020204" pitchFamily="34" charset="77"/>
                <a:cs typeface="Arial" panose="020B0604020202020204" pitchFamily="34" charset="0"/>
              </a:rPr>
              <a:t>How much is provided by my employer?</a:t>
            </a:r>
          </a:p>
          <a:p>
            <a:pPr marL="742950" lvl="1" indent="-285750" eaLnBrk="1" hangingPunct="1">
              <a:spcAft>
                <a:spcPts val="1200"/>
              </a:spcAft>
              <a:buFontTx/>
              <a:buChar char="-"/>
            </a:pPr>
            <a:r>
              <a:rPr lang="en-US" altLang="en-US" sz="1600" dirty="0">
                <a:solidFill>
                  <a:schemeClr val="bg1"/>
                </a:solidFill>
                <a:latin typeface="Avenir Next LT Pro" panose="020B0504020202020204" pitchFamily="34" charset="77"/>
              </a:rPr>
              <a:t>All Full Time Active Employees working 30 hours a week, excluding office employees, temp, leased or seasonal receive 60% of your pre-disability earnings or; $750 reduced by other income benefits.</a:t>
            </a:r>
          </a:p>
          <a:p>
            <a:pPr marL="742950" lvl="1" indent="-285750" eaLnBrk="1" hangingPunct="1">
              <a:spcAft>
                <a:spcPts val="1200"/>
              </a:spcAft>
              <a:buFontTx/>
              <a:buChar char="-"/>
            </a:pPr>
            <a:r>
              <a:rPr lang="en-US" altLang="en-US" sz="1600" dirty="0">
                <a:solidFill>
                  <a:schemeClr val="bg1"/>
                </a:solidFill>
                <a:latin typeface="Avenir Next LT Pro" panose="020B0504020202020204" pitchFamily="34" charset="77"/>
              </a:rPr>
              <a:t>All Full Time office employees working 30 hours a week, excluding temp, leased or seasonal employees receive 66.67% of your pre-disability earnings or; $1500 reduced by other income benefits.</a:t>
            </a:r>
            <a:endParaRPr lang="en-US" altLang="en-US" sz="1600" kern="0" dirty="0">
              <a:solidFill>
                <a:schemeClr val="bg1"/>
              </a:solidFill>
              <a:latin typeface="Avenir Next LT Pro" panose="020B0504020202020204" pitchFamily="34" charset="77"/>
              <a:cs typeface="Arial" panose="020B0604020202020204" pitchFamily="34" charset="0"/>
            </a:endParaRPr>
          </a:p>
        </p:txBody>
      </p:sp>
      <p:sp>
        <p:nvSpPr>
          <p:cNvPr id="13" name="TextBox 12">
            <a:extLst>
              <a:ext uri="{FF2B5EF4-FFF2-40B4-BE49-F238E27FC236}">
                <a16:creationId xmlns:a16="http://schemas.microsoft.com/office/drawing/2014/main" id="{F5748F73-B48D-0849-CDF4-C8A51708EB3A}"/>
              </a:ext>
            </a:extLst>
          </p:cNvPr>
          <p:cNvSpPr txBox="1"/>
          <p:nvPr/>
        </p:nvSpPr>
        <p:spPr>
          <a:xfrm>
            <a:off x="6552893" y="1884515"/>
            <a:ext cx="3596937" cy="2031325"/>
          </a:xfrm>
          <a:prstGeom prst="rect">
            <a:avLst/>
          </a:prstGeom>
          <a:noFill/>
        </p:spPr>
        <p:txBody>
          <a:bodyPr wrap="square">
            <a:spAutoFit/>
          </a:bodyPr>
          <a:lstStyle/>
          <a:p>
            <a:pPr>
              <a:lnSpc>
                <a:spcPct val="150000"/>
              </a:lnSpc>
              <a:spcAft>
                <a:spcPts val="1200"/>
              </a:spcAft>
            </a:pPr>
            <a:r>
              <a:rPr lang="en-US" altLang="en-US" sz="1600" b="1" kern="0" dirty="0">
                <a:solidFill>
                  <a:schemeClr val="bg1"/>
                </a:solidFill>
                <a:latin typeface="Avenir Next LT Pro" panose="020B0504020202020204" pitchFamily="34" charset="77"/>
                <a:cs typeface="Arial" panose="020B0604020202020204" pitchFamily="34" charset="0"/>
              </a:rPr>
              <a:t>When can I elect my coverage? </a:t>
            </a:r>
          </a:p>
          <a:p>
            <a:pPr lvl="1">
              <a:spcAft>
                <a:spcPts val="1200"/>
              </a:spcAft>
            </a:pPr>
            <a:r>
              <a:rPr lang="en-US" altLang="en-US" sz="1600" kern="0" dirty="0">
                <a:solidFill>
                  <a:schemeClr val="bg1"/>
                </a:solidFill>
                <a:latin typeface="Avenir Next LT Pro" panose="020B0504020202020204" pitchFamily="34" charset="77"/>
                <a:cs typeface="Arial" panose="020B0604020202020204" pitchFamily="34" charset="0"/>
              </a:rPr>
              <a:t>October 27, 2025 through November 14, 2025</a:t>
            </a:r>
          </a:p>
          <a:p>
            <a:pPr>
              <a:lnSpc>
                <a:spcPct val="150000"/>
              </a:lnSpc>
              <a:spcAft>
                <a:spcPts val="1200"/>
              </a:spcAft>
            </a:pPr>
            <a:r>
              <a:rPr lang="en-US" altLang="en-US" sz="1600" b="1" kern="0" dirty="0">
                <a:solidFill>
                  <a:schemeClr val="bg1"/>
                </a:solidFill>
                <a:latin typeface="Avenir Next LT Pro" panose="020B0504020202020204" pitchFamily="34" charset="77"/>
                <a:cs typeface="Arial" panose="020B0604020202020204" pitchFamily="34" charset="0"/>
              </a:rPr>
              <a:t>When does my coverage begin?</a:t>
            </a:r>
          </a:p>
          <a:p>
            <a:pPr lvl="1">
              <a:spcAft>
                <a:spcPts val="1200"/>
              </a:spcAft>
            </a:pPr>
            <a:r>
              <a:rPr lang="en-US" altLang="en-US" sz="1600" kern="0" dirty="0">
                <a:solidFill>
                  <a:schemeClr val="bg1"/>
                </a:solidFill>
                <a:latin typeface="Avenir Next LT Pro" panose="020B0504020202020204" pitchFamily="34" charset="77"/>
                <a:cs typeface="Arial" panose="020B0604020202020204" pitchFamily="34" charset="0"/>
              </a:rPr>
              <a:t>January 1, 2026</a:t>
            </a:r>
          </a:p>
        </p:txBody>
      </p:sp>
      <p:sp>
        <p:nvSpPr>
          <p:cNvPr id="18" name="TextBox 17">
            <a:extLst>
              <a:ext uri="{FF2B5EF4-FFF2-40B4-BE49-F238E27FC236}">
                <a16:creationId xmlns:a16="http://schemas.microsoft.com/office/drawing/2014/main" id="{F53FC959-046C-8887-1BB2-075CE4998FA7}"/>
              </a:ext>
            </a:extLst>
          </p:cNvPr>
          <p:cNvSpPr txBox="1"/>
          <p:nvPr/>
        </p:nvSpPr>
        <p:spPr>
          <a:xfrm>
            <a:off x="565726" y="6127170"/>
            <a:ext cx="10240819" cy="512961"/>
          </a:xfrm>
          <a:prstGeom prst="rect">
            <a:avLst/>
          </a:prstGeom>
          <a:noFill/>
        </p:spPr>
        <p:txBody>
          <a:bodyPr wrap="square" rtlCol="0">
            <a:spAutoFit/>
          </a:bodyPr>
          <a:lstStyle/>
          <a:p>
            <a:pPr>
              <a:spcAft>
                <a:spcPts val="400"/>
              </a:spcAft>
            </a:pPr>
            <a:r>
              <a:rPr lang="en-US" sz="800">
                <a:latin typeface="Arial Narrow" panose="020B0606020202030204" pitchFamily="34" charset="0"/>
              </a:rPr>
              <a:t>THE DISABILITY POLICY PROVIDES LIMITED BENEFITS.  This limited benefit plan (1) does not constitute major medical coverage, and (2) does not satisfy the individual mandate of the Affordable Care Act (ACA) because the coverage does not meet the requirements of minimum essential coverage.  In New York:  This Disability policy provides disability income insurance only. It does NOT provide basic hospital, basic medical or major medical insurance as defined by the New York State Department of Financial Services.</a:t>
            </a:r>
          </a:p>
          <a:p>
            <a:pPr>
              <a:spcAft>
                <a:spcPts val="400"/>
              </a:spcAft>
            </a:pPr>
            <a:r>
              <a:rPr lang="en-US" sz="800">
                <a:latin typeface="Arial Narrow" panose="020B0606020202030204" pitchFamily="34" charset="0"/>
              </a:rPr>
              <a:t>Disability Form Series includes GBD-1000, GBD-1200, or state equivalent.</a:t>
            </a:r>
          </a:p>
        </p:txBody>
      </p:sp>
      <p:sp>
        <p:nvSpPr>
          <p:cNvPr id="2" name="Text Placeholder 2">
            <a:extLst>
              <a:ext uri="{FF2B5EF4-FFF2-40B4-BE49-F238E27FC236}">
                <a16:creationId xmlns:a16="http://schemas.microsoft.com/office/drawing/2014/main" id="{29BAE3D2-86EA-BA91-DA5E-F02F81E9BADD}"/>
              </a:ext>
            </a:extLst>
          </p:cNvPr>
          <p:cNvSpPr txBox="1">
            <a:spLocks/>
          </p:cNvSpPr>
          <p:nvPr/>
        </p:nvSpPr>
        <p:spPr>
          <a:xfrm>
            <a:off x="565726" y="6588835"/>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rgbClr val="484848"/>
                </a:solidFill>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sp>
        <p:nvSpPr>
          <p:cNvPr id="3" name="Slide Number Placeholder 2">
            <a:extLst>
              <a:ext uri="{FF2B5EF4-FFF2-40B4-BE49-F238E27FC236}">
                <a16:creationId xmlns:a16="http://schemas.microsoft.com/office/drawing/2014/main" id="{DB34BE37-4C81-145E-0BB2-0F201FCDBD68}"/>
              </a:ext>
            </a:extLst>
          </p:cNvPr>
          <p:cNvSpPr>
            <a:spLocks noGrp="1"/>
          </p:cNvSpPr>
          <p:nvPr>
            <p:ph type="sldNum" sz="quarter" idx="4"/>
          </p:nvPr>
        </p:nvSpPr>
        <p:spPr/>
        <p:txBody>
          <a:bodyPr/>
          <a:lstStyle/>
          <a:p>
            <a:fld id="{B6111AC5-A6EA-4123-B1C6-358C02E6D565}" type="slidenum">
              <a:rPr lang="en-US" smtClean="0"/>
              <a:pPr/>
              <a:t>17</a:t>
            </a:fld>
            <a:endParaRPr lang="en-US"/>
          </a:p>
        </p:txBody>
      </p:sp>
      <p:sp>
        <p:nvSpPr>
          <p:cNvPr id="6" name="Title 1">
            <a:extLst>
              <a:ext uri="{FF2B5EF4-FFF2-40B4-BE49-F238E27FC236}">
                <a16:creationId xmlns:a16="http://schemas.microsoft.com/office/drawing/2014/main" id="{1C42787F-1E0E-9F79-9F5E-749DB16E2882}"/>
              </a:ext>
            </a:extLst>
          </p:cNvPr>
          <p:cNvSpPr txBox="1">
            <a:spLocks/>
          </p:cNvSpPr>
          <p:nvPr/>
        </p:nvSpPr>
        <p:spPr>
          <a:xfrm>
            <a:off x="1323097" y="220430"/>
            <a:ext cx="9144439" cy="1064230"/>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spcAft>
                <a:spcPts val="600"/>
              </a:spcAft>
            </a:pPr>
            <a:r>
              <a:rPr lang="en-US" altLang="en-US" sz="1400" cap="none" spc="10">
                <a:latin typeface="Century Gothic" panose="020B0502020202020204" pitchFamily="34" charset="0"/>
              </a:rPr>
              <a:t>Short-term Disability Insurance</a:t>
            </a:r>
          </a:p>
          <a:p>
            <a:r>
              <a:rPr lang="en-US" sz="2800" cap="none" spc="100">
                <a:latin typeface="Century Gothic" panose="020B0502020202020204" pitchFamily="34" charset="0"/>
                <a:cs typeface="Arial" panose="020B0604020202020204" pitchFamily="34" charset="0"/>
              </a:rPr>
              <a:t>Short-term Income Protection Benefits</a:t>
            </a:r>
          </a:p>
        </p:txBody>
      </p:sp>
      <p:sp>
        <p:nvSpPr>
          <p:cNvPr id="7" name="Rectangle 6">
            <a:extLst>
              <a:ext uri="{FF2B5EF4-FFF2-40B4-BE49-F238E27FC236}">
                <a16:creationId xmlns:a16="http://schemas.microsoft.com/office/drawing/2014/main" id="{F6AAE812-7B9E-7140-57EF-0B7DE202C4E3}"/>
              </a:ext>
            </a:extLst>
          </p:cNvPr>
          <p:cNvSpPr/>
          <p:nvPr/>
        </p:nvSpPr>
        <p:spPr>
          <a:xfrm>
            <a:off x="1096605" y="535192"/>
            <a:ext cx="95117" cy="7268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14171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ctor with patient">
            <a:extLst>
              <a:ext uri="{FF2B5EF4-FFF2-40B4-BE49-F238E27FC236}">
                <a16:creationId xmlns:a16="http://schemas.microsoft.com/office/drawing/2014/main" id="{3D8686EA-A6FC-A464-F994-71A8CDC3CA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4958" y="340932"/>
            <a:ext cx="4464475" cy="5192765"/>
          </a:xfrm>
          <a:prstGeom prst="rect">
            <a:avLst/>
          </a:prstGeom>
        </p:spPr>
      </p:pic>
      <p:sp>
        <p:nvSpPr>
          <p:cNvPr id="6" name="Content Placeholder 3">
            <a:extLst>
              <a:ext uri="{FF2B5EF4-FFF2-40B4-BE49-F238E27FC236}">
                <a16:creationId xmlns:a16="http://schemas.microsoft.com/office/drawing/2014/main" id="{74FDF901-5604-98C3-1F16-4365351F531F}"/>
              </a:ext>
            </a:extLst>
          </p:cNvPr>
          <p:cNvSpPr txBox="1">
            <a:spLocks/>
          </p:cNvSpPr>
          <p:nvPr/>
        </p:nvSpPr>
        <p:spPr>
          <a:xfrm>
            <a:off x="5973340" y="1816707"/>
            <a:ext cx="4464475" cy="3561537"/>
          </a:xfrm>
          <a:prstGeom prst="rect">
            <a:avLst/>
          </a:prstGeom>
        </p:spPr>
        <p:txBody>
          <a:bodyPr>
            <a:noAutofit/>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defRPr/>
            </a:pPr>
            <a:r>
              <a:rPr lang="en-US" sz="1600" b="1">
                <a:solidFill>
                  <a:schemeClr val="accent1"/>
                </a:solidFill>
              </a:rPr>
              <a:t>WHY DO I NEED IT?</a:t>
            </a:r>
          </a:p>
          <a:p>
            <a:pPr marL="0" indent="0">
              <a:buNone/>
            </a:pPr>
            <a:r>
              <a:rPr lang="en-US" sz="1600"/>
              <a:t>Accidents are not the only cause of a disability, others include:</a:t>
            </a:r>
          </a:p>
          <a:p>
            <a:pPr marL="344488" lvl="1" indent="-227013">
              <a:buFont typeface="Arial" panose="020B0604020202020204" pitchFamily="34" charset="0"/>
              <a:buChar char="•"/>
            </a:pPr>
            <a:r>
              <a:rPr lang="en-US" sz="1600"/>
              <a:t>Back pain</a:t>
            </a:r>
          </a:p>
          <a:p>
            <a:pPr marL="344488" lvl="1" indent="-227013">
              <a:buFont typeface="Arial" panose="020B0604020202020204" pitchFamily="34" charset="0"/>
              <a:buChar char="•"/>
            </a:pPr>
            <a:r>
              <a:rPr lang="en-US" sz="1600"/>
              <a:t>Pregnancy </a:t>
            </a:r>
          </a:p>
          <a:p>
            <a:pPr marL="344488" lvl="1" indent="-227013">
              <a:buFont typeface="Arial" panose="020B0604020202020204" pitchFamily="34" charset="0"/>
              <a:buChar char="•"/>
            </a:pPr>
            <a:r>
              <a:rPr lang="en-US" sz="1600"/>
              <a:t>Heart Disease</a:t>
            </a:r>
          </a:p>
          <a:p>
            <a:pPr marL="344488" lvl="1" indent="-227013">
              <a:spcAft>
                <a:spcPts val="600"/>
              </a:spcAft>
              <a:buFont typeface="Arial" panose="020B0604020202020204" pitchFamily="34" charset="0"/>
              <a:buChar char="•"/>
            </a:pPr>
            <a:r>
              <a:rPr lang="en-US" sz="1600"/>
              <a:t>Mental illnesses and more</a:t>
            </a:r>
            <a:endParaRPr lang="en-US" altLang="en-US" sz="1600"/>
          </a:p>
          <a:p>
            <a:pPr marL="0" indent="0">
              <a:spcAft>
                <a:spcPts val="600"/>
              </a:spcAft>
              <a:buNone/>
            </a:pPr>
            <a:r>
              <a:rPr lang="en-US" altLang="en-US" sz="1600"/>
              <a:t>Whatever the cause, a disability can mean months out of work, without a paycheck.</a:t>
            </a:r>
            <a:endParaRPr lang="en-US" altLang="en-US" sz="1600">
              <a:solidFill>
                <a:schemeClr val="accent1"/>
              </a:solidFill>
            </a:endParaRPr>
          </a:p>
          <a:p>
            <a:pPr marL="0" indent="0">
              <a:buFont typeface="Arial" panose="020B0604020202020204" pitchFamily="34" charset="0"/>
              <a:buNone/>
              <a:defRPr/>
            </a:pPr>
            <a:endParaRPr lang="en-US" altLang="en-US" sz="1600">
              <a:solidFill>
                <a:schemeClr val="accent1"/>
              </a:solidFill>
            </a:endParaRPr>
          </a:p>
          <a:p>
            <a:pPr marL="0" indent="0">
              <a:buFont typeface="Arial" panose="020B0604020202020204" pitchFamily="34" charset="0"/>
              <a:buNone/>
              <a:defRPr/>
            </a:pPr>
            <a:endParaRPr lang="en-US" altLang="en-US" sz="1600">
              <a:solidFill>
                <a:schemeClr val="accent1"/>
              </a:solidFill>
            </a:endParaRPr>
          </a:p>
          <a:p>
            <a:pPr marL="0" indent="0">
              <a:buFont typeface="Arial" panose="020B0604020202020204" pitchFamily="34" charset="0"/>
              <a:buNone/>
              <a:defRPr/>
            </a:pPr>
            <a:endParaRPr lang="en-US" altLang="en-US" sz="1600">
              <a:solidFill>
                <a:schemeClr val="accent1"/>
              </a:solidFill>
            </a:endParaRPr>
          </a:p>
          <a:p>
            <a:pPr marL="0" indent="0">
              <a:buFont typeface="Arial" panose="020B0604020202020204" pitchFamily="34" charset="0"/>
              <a:buNone/>
            </a:pPr>
            <a:endParaRPr lang="en-US" sz="1600">
              <a:solidFill>
                <a:schemeClr val="accent1"/>
              </a:solidFill>
            </a:endParaRPr>
          </a:p>
        </p:txBody>
      </p:sp>
      <p:sp>
        <p:nvSpPr>
          <p:cNvPr id="13" name="TextBox 12">
            <a:extLst>
              <a:ext uri="{FF2B5EF4-FFF2-40B4-BE49-F238E27FC236}">
                <a16:creationId xmlns:a16="http://schemas.microsoft.com/office/drawing/2014/main" id="{CB13E06A-54E4-C888-8A20-C5E859827C75}"/>
              </a:ext>
            </a:extLst>
          </p:cNvPr>
          <p:cNvSpPr txBox="1"/>
          <p:nvPr/>
        </p:nvSpPr>
        <p:spPr>
          <a:xfrm>
            <a:off x="639789" y="5862319"/>
            <a:ext cx="10344985" cy="512961"/>
          </a:xfrm>
          <a:prstGeom prst="rect">
            <a:avLst/>
          </a:prstGeom>
          <a:noFill/>
        </p:spPr>
        <p:txBody>
          <a:bodyPr wrap="square" rtlCol="0">
            <a:spAutoFit/>
          </a:bodyPr>
          <a:lstStyle/>
          <a:p>
            <a:pPr>
              <a:spcAft>
                <a:spcPts val="400"/>
              </a:spcAft>
            </a:pPr>
            <a:r>
              <a:rPr lang="en-US" sz="800">
                <a:latin typeface="Arial Narrow" panose="020B0606020202030204" pitchFamily="34" charset="0"/>
              </a:rPr>
              <a:t>THE DISABILITY POLICY PROVIDES LIMITED BENEFITS.  This limited benefit plan (1) does not constitute major medical coverage, and (2) does not satisfy the individual mandate of the Affordable Care Act (ACA) because the coverage does not meet the requirements of minimum essential coverage.  In New York:  This Disability policy provides disability income insurance only. It does NOT provide basic hospital, basic medical or major medical insurance as defined by the New York State Department of Financial Services.</a:t>
            </a:r>
          </a:p>
          <a:p>
            <a:pPr>
              <a:spcAft>
                <a:spcPts val="400"/>
              </a:spcAft>
            </a:pPr>
            <a:r>
              <a:rPr lang="en-US" sz="800">
                <a:latin typeface="Arial Narrow" panose="020B0606020202030204" pitchFamily="34" charset="0"/>
              </a:rPr>
              <a:t>Disability Form Series includes GBD-1000, GBD-1200, or state equivalent.</a:t>
            </a:r>
          </a:p>
        </p:txBody>
      </p:sp>
      <p:sp>
        <p:nvSpPr>
          <p:cNvPr id="3" name="Text Placeholder 2">
            <a:extLst>
              <a:ext uri="{FF2B5EF4-FFF2-40B4-BE49-F238E27FC236}">
                <a16:creationId xmlns:a16="http://schemas.microsoft.com/office/drawing/2014/main" id="{DB425E75-0B6D-31B3-3955-FEFAAA11F238}"/>
              </a:ext>
            </a:extLst>
          </p:cNvPr>
          <p:cNvSpPr txBox="1">
            <a:spLocks/>
          </p:cNvSpPr>
          <p:nvPr/>
        </p:nvSpPr>
        <p:spPr>
          <a:xfrm>
            <a:off x="639789" y="6488155"/>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rgbClr val="484848"/>
                </a:solidFill>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sp>
        <p:nvSpPr>
          <p:cNvPr id="5" name="Slide Number Placeholder 4">
            <a:extLst>
              <a:ext uri="{FF2B5EF4-FFF2-40B4-BE49-F238E27FC236}">
                <a16:creationId xmlns:a16="http://schemas.microsoft.com/office/drawing/2014/main" id="{501A6BB7-CAFD-33F3-F572-D7FE30B0F8FD}"/>
              </a:ext>
            </a:extLst>
          </p:cNvPr>
          <p:cNvSpPr>
            <a:spLocks noGrp="1"/>
          </p:cNvSpPr>
          <p:nvPr>
            <p:ph type="sldNum" sz="quarter" idx="4"/>
          </p:nvPr>
        </p:nvSpPr>
        <p:spPr/>
        <p:txBody>
          <a:bodyPr/>
          <a:lstStyle/>
          <a:p>
            <a:fld id="{B6111AC5-A6EA-4123-B1C6-358C02E6D565}" type="slidenum">
              <a:rPr lang="en-US" smtClean="0"/>
              <a:pPr/>
              <a:t>18</a:t>
            </a:fld>
            <a:endParaRPr lang="en-US"/>
          </a:p>
        </p:txBody>
      </p:sp>
      <p:sp>
        <p:nvSpPr>
          <p:cNvPr id="8" name="Title 1">
            <a:extLst>
              <a:ext uri="{FF2B5EF4-FFF2-40B4-BE49-F238E27FC236}">
                <a16:creationId xmlns:a16="http://schemas.microsoft.com/office/drawing/2014/main" id="{5A239EF4-666C-40B2-3836-40142EB2B8DE}"/>
              </a:ext>
            </a:extLst>
          </p:cNvPr>
          <p:cNvSpPr txBox="1">
            <a:spLocks/>
          </p:cNvSpPr>
          <p:nvPr/>
        </p:nvSpPr>
        <p:spPr>
          <a:xfrm>
            <a:off x="5973340" y="411421"/>
            <a:ext cx="5124595" cy="1240975"/>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spcAft>
                <a:spcPts val="600"/>
              </a:spcAft>
            </a:pPr>
            <a:r>
              <a:rPr lang="en-US" altLang="en-US" sz="1400" cap="none" spc="10">
                <a:solidFill>
                  <a:schemeClr val="accent1"/>
                </a:solidFill>
                <a:latin typeface="Century Gothic" panose="020B0502020202020204" pitchFamily="34" charset="0"/>
              </a:rPr>
              <a:t>Short-term Disability Insurance</a:t>
            </a:r>
          </a:p>
          <a:p>
            <a:r>
              <a:rPr lang="en-US" sz="2800" cap="none" spc="100">
                <a:solidFill>
                  <a:schemeClr val="accent1"/>
                </a:solidFill>
                <a:latin typeface="Century Gothic" panose="020B0502020202020204" pitchFamily="34" charset="0"/>
                <a:cs typeface="Arial" panose="020B0604020202020204" pitchFamily="34" charset="0"/>
              </a:rPr>
              <a:t>Short-term Income Protection Benefits</a:t>
            </a:r>
          </a:p>
        </p:txBody>
      </p:sp>
      <p:sp>
        <p:nvSpPr>
          <p:cNvPr id="9" name="Rectangle 8">
            <a:extLst>
              <a:ext uri="{FF2B5EF4-FFF2-40B4-BE49-F238E27FC236}">
                <a16:creationId xmlns:a16="http://schemas.microsoft.com/office/drawing/2014/main" id="{C969FFF0-72E3-3E48-8D16-E1096438F047}"/>
              </a:ext>
            </a:extLst>
          </p:cNvPr>
          <p:cNvSpPr/>
          <p:nvPr/>
        </p:nvSpPr>
        <p:spPr>
          <a:xfrm>
            <a:off x="5746848" y="570915"/>
            <a:ext cx="95117" cy="10642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5332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ctor with patient">
            <a:extLst>
              <a:ext uri="{FF2B5EF4-FFF2-40B4-BE49-F238E27FC236}">
                <a16:creationId xmlns:a16="http://schemas.microsoft.com/office/drawing/2014/main" id="{3D8686EA-A6FC-A464-F994-71A8CDC3CA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4958" y="340932"/>
            <a:ext cx="4464475" cy="5192765"/>
          </a:xfrm>
          <a:prstGeom prst="rect">
            <a:avLst/>
          </a:prstGeom>
        </p:spPr>
      </p:pic>
      <p:sp>
        <p:nvSpPr>
          <p:cNvPr id="7" name="TextBox 6">
            <a:extLst>
              <a:ext uri="{FF2B5EF4-FFF2-40B4-BE49-F238E27FC236}">
                <a16:creationId xmlns:a16="http://schemas.microsoft.com/office/drawing/2014/main" id="{DB303BFC-D369-8183-71E5-6F5FD0637CA7}"/>
              </a:ext>
            </a:extLst>
          </p:cNvPr>
          <p:cNvSpPr txBox="1"/>
          <p:nvPr/>
        </p:nvSpPr>
        <p:spPr>
          <a:xfrm>
            <a:off x="5973340" y="1956353"/>
            <a:ext cx="4211184" cy="2693045"/>
          </a:xfrm>
          <a:prstGeom prst="rect">
            <a:avLst/>
          </a:prstGeom>
          <a:noFill/>
        </p:spPr>
        <p:txBody>
          <a:bodyPr wrap="square">
            <a:spAutoFit/>
          </a:bodyPr>
          <a:lstStyle/>
          <a:p>
            <a:pPr marL="0" indent="0">
              <a:spcAft>
                <a:spcPts val="600"/>
              </a:spcAft>
              <a:buFont typeface="Arial" panose="020B0604020202020204" pitchFamily="34" charset="0"/>
              <a:buNone/>
              <a:defRPr/>
            </a:pPr>
            <a:r>
              <a:rPr lang="en-US" sz="1600" b="1">
                <a:solidFill>
                  <a:schemeClr val="accent1"/>
                </a:solidFill>
                <a:latin typeface="Avenir Next LT Pro" panose="020B0504020202020204" pitchFamily="34" charset="77"/>
              </a:rPr>
              <a:t>CONSIDER THE FACTS </a:t>
            </a:r>
            <a:br>
              <a:rPr lang="en-US" sz="1600" b="1">
                <a:solidFill>
                  <a:schemeClr val="accent1"/>
                </a:solidFill>
                <a:latin typeface="Avenir Next LT Pro" panose="020B0504020202020204" pitchFamily="34" charset="77"/>
              </a:rPr>
            </a:br>
            <a:endParaRPr lang="en-US" sz="1600">
              <a:solidFill>
                <a:schemeClr val="accent1"/>
              </a:solidFill>
              <a:latin typeface="Avenir Next LT Pro" panose="020B0504020202020204" pitchFamily="34" charset="77"/>
            </a:endParaRPr>
          </a:p>
          <a:p>
            <a:pPr marL="225425" indent="-225425">
              <a:spcAft>
                <a:spcPts val="1200"/>
              </a:spcAft>
              <a:buFont typeface="Arial" panose="020B0604020202020204" pitchFamily="34" charset="0"/>
              <a:buChar char="•"/>
            </a:pPr>
            <a:r>
              <a:rPr lang="en-US" altLang="en-US" sz="1600">
                <a:latin typeface="Avenir Next LT Pro" panose="020B0504020202020204" pitchFamily="34" charset="77"/>
              </a:rPr>
              <a:t>Health insurance only covers medical bills. It won’t pay for groceries or monthly living expenses.</a:t>
            </a:r>
          </a:p>
          <a:p>
            <a:pPr marL="225425" indent="-225425">
              <a:spcAft>
                <a:spcPts val="1200"/>
              </a:spcAft>
              <a:buFont typeface="Arial" panose="020B0604020202020204" pitchFamily="34" charset="0"/>
              <a:buChar char="•"/>
            </a:pPr>
            <a:r>
              <a:rPr lang="en-US" altLang="en-US" sz="1600">
                <a:latin typeface="Avenir Next LT Pro" panose="020B0504020202020204" pitchFamily="34" charset="77"/>
              </a:rPr>
              <a:t>Workers’ Compensation kicks in only in the event of a work-related accident </a:t>
            </a:r>
            <a:br>
              <a:rPr lang="en-US" altLang="en-US" sz="1600">
                <a:latin typeface="Avenir Next LT Pro" panose="020B0504020202020204" pitchFamily="34" charset="77"/>
              </a:rPr>
            </a:br>
            <a:r>
              <a:rPr lang="en-US" altLang="en-US" sz="1600">
                <a:latin typeface="Avenir Next LT Pro" panose="020B0504020202020204" pitchFamily="34" charset="77"/>
              </a:rPr>
              <a:t>or injury.</a:t>
            </a:r>
            <a:endParaRPr lang="en-US" sz="1600"/>
          </a:p>
          <a:p>
            <a:pPr marL="742950" lvl="1" indent="-285750">
              <a:buClr>
                <a:srgbClr val="3A5A78"/>
              </a:buClr>
              <a:buFont typeface="Arial" panose="020B0604020202020204" pitchFamily="34" charset="0"/>
              <a:buChar char="•"/>
              <a:defRPr/>
            </a:pPr>
            <a:endParaRPr lang="en-US" altLang="en-US" sz="1600">
              <a:latin typeface="Avenir Next LT Pro" panose="020B0504020202020204" pitchFamily="34" charset="77"/>
            </a:endParaRPr>
          </a:p>
        </p:txBody>
      </p:sp>
      <p:sp>
        <p:nvSpPr>
          <p:cNvPr id="8" name="Text Placeholder 2">
            <a:extLst>
              <a:ext uri="{FF2B5EF4-FFF2-40B4-BE49-F238E27FC236}">
                <a16:creationId xmlns:a16="http://schemas.microsoft.com/office/drawing/2014/main" id="{5C29DD13-3C3D-6D91-AD20-10DED356654E}"/>
              </a:ext>
            </a:extLst>
          </p:cNvPr>
          <p:cNvSpPr txBox="1">
            <a:spLocks/>
          </p:cNvSpPr>
          <p:nvPr/>
        </p:nvSpPr>
        <p:spPr>
          <a:xfrm>
            <a:off x="639789" y="6488155"/>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rgbClr val="484848"/>
                </a:solidFill>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sp>
        <p:nvSpPr>
          <p:cNvPr id="11" name="TextBox 10">
            <a:extLst>
              <a:ext uri="{FF2B5EF4-FFF2-40B4-BE49-F238E27FC236}">
                <a16:creationId xmlns:a16="http://schemas.microsoft.com/office/drawing/2014/main" id="{35FA969E-35FD-C113-4081-FC7F1BF3E806}"/>
              </a:ext>
            </a:extLst>
          </p:cNvPr>
          <p:cNvSpPr txBox="1"/>
          <p:nvPr/>
        </p:nvSpPr>
        <p:spPr>
          <a:xfrm>
            <a:off x="639789" y="5862319"/>
            <a:ext cx="10344985" cy="512961"/>
          </a:xfrm>
          <a:prstGeom prst="rect">
            <a:avLst/>
          </a:prstGeom>
          <a:noFill/>
        </p:spPr>
        <p:txBody>
          <a:bodyPr wrap="square" rtlCol="0">
            <a:spAutoFit/>
          </a:bodyPr>
          <a:lstStyle/>
          <a:p>
            <a:pPr>
              <a:spcAft>
                <a:spcPts val="400"/>
              </a:spcAft>
            </a:pPr>
            <a:r>
              <a:rPr lang="en-US" sz="800">
                <a:latin typeface="Arial Narrow" panose="020B0606020202030204" pitchFamily="34" charset="0"/>
              </a:rPr>
              <a:t>THE DISABILITY POLICY PROVIDES LIMITED BENEFITS.  This limited benefit plan (1) does not constitute major medical coverage, and (2) does not satisfy the individual mandate of the Affordable Care Act (ACA) because the coverage does not meet the requirements of minimum essential coverage.  In New York:  This Disability policy provides disability income insurance only. It does NOT provide basic hospital, basic medical or major medical insurance as defined by the New York State Department of Financial Services.</a:t>
            </a:r>
          </a:p>
          <a:p>
            <a:pPr>
              <a:spcAft>
                <a:spcPts val="400"/>
              </a:spcAft>
            </a:pPr>
            <a:r>
              <a:rPr lang="en-US" sz="800">
                <a:latin typeface="Arial Narrow" panose="020B0606020202030204" pitchFamily="34" charset="0"/>
              </a:rPr>
              <a:t>Disability Form Series includes GBD-1000, GBD-1200, or state equivalent.</a:t>
            </a:r>
          </a:p>
        </p:txBody>
      </p:sp>
      <p:sp>
        <p:nvSpPr>
          <p:cNvPr id="12" name="Slide Number Placeholder 11">
            <a:extLst>
              <a:ext uri="{FF2B5EF4-FFF2-40B4-BE49-F238E27FC236}">
                <a16:creationId xmlns:a16="http://schemas.microsoft.com/office/drawing/2014/main" id="{54A76B49-AC27-3D17-5431-5F55C9F1E089}"/>
              </a:ext>
            </a:extLst>
          </p:cNvPr>
          <p:cNvSpPr>
            <a:spLocks noGrp="1"/>
          </p:cNvSpPr>
          <p:nvPr>
            <p:ph type="sldNum" sz="quarter" idx="4"/>
          </p:nvPr>
        </p:nvSpPr>
        <p:spPr/>
        <p:txBody>
          <a:bodyPr/>
          <a:lstStyle/>
          <a:p>
            <a:fld id="{B6111AC5-A6EA-4123-B1C6-358C02E6D565}" type="slidenum">
              <a:rPr lang="en-US" smtClean="0"/>
              <a:pPr/>
              <a:t>19</a:t>
            </a:fld>
            <a:endParaRPr lang="en-US"/>
          </a:p>
        </p:txBody>
      </p:sp>
      <p:sp>
        <p:nvSpPr>
          <p:cNvPr id="15" name="Title 1">
            <a:extLst>
              <a:ext uri="{FF2B5EF4-FFF2-40B4-BE49-F238E27FC236}">
                <a16:creationId xmlns:a16="http://schemas.microsoft.com/office/drawing/2014/main" id="{AA2730F5-59EE-04C6-39C3-3AC73729ABFC}"/>
              </a:ext>
            </a:extLst>
          </p:cNvPr>
          <p:cNvSpPr txBox="1">
            <a:spLocks/>
          </p:cNvSpPr>
          <p:nvPr/>
        </p:nvSpPr>
        <p:spPr>
          <a:xfrm>
            <a:off x="5973340" y="411421"/>
            <a:ext cx="5124595" cy="1240975"/>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spcAft>
                <a:spcPts val="600"/>
              </a:spcAft>
            </a:pPr>
            <a:r>
              <a:rPr lang="en-US" altLang="en-US" sz="1400" cap="none" spc="10">
                <a:solidFill>
                  <a:schemeClr val="accent1"/>
                </a:solidFill>
                <a:latin typeface="Century Gothic" panose="020B0502020202020204" pitchFamily="34" charset="0"/>
              </a:rPr>
              <a:t>Short-term Disability Insurance</a:t>
            </a:r>
          </a:p>
          <a:p>
            <a:r>
              <a:rPr lang="en-US" sz="2800" cap="none" spc="100">
                <a:solidFill>
                  <a:schemeClr val="accent1"/>
                </a:solidFill>
                <a:latin typeface="Century Gothic" panose="020B0502020202020204" pitchFamily="34" charset="0"/>
                <a:cs typeface="Arial" panose="020B0604020202020204" pitchFamily="34" charset="0"/>
              </a:rPr>
              <a:t>Short-term Income Protection Benefits</a:t>
            </a:r>
          </a:p>
        </p:txBody>
      </p:sp>
      <p:sp>
        <p:nvSpPr>
          <p:cNvPr id="16" name="Rectangle 15">
            <a:extLst>
              <a:ext uri="{FF2B5EF4-FFF2-40B4-BE49-F238E27FC236}">
                <a16:creationId xmlns:a16="http://schemas.microsoft.com/office/drawing/2014/main" id="{CFC997FE-51EC-EB12-307B-87616FBB7444}"/>
              </a:ext>
            </a:extLst>
          </p:cNvPr>
          <p:cNvSpPr/>
          <p:nvPr/>
        </p:nvSpPr>
        <p:spPr>
          <a:xfrm>
            <a:off x="5746848" y="570915"/>
            <a:ext cx="95117" cy="10642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1243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eople discussing in the office">
            <a:extLst>
              <a:ext uri="{FF2B5EF4-FFF2-40B4-BE49-F238E27FC236}">
                <a16:creationId xmlns:a16="http://schemas.microsoft.com/office/drawing/2014/main" id="{E5C84B25-745E-6057-BADF-5A2FAE679C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2"/>
          <a:stretch/>
        </p:blipFill>
        <p:spPr>
          <a:xfrm>
            <a:off x="836359" y="571109"/>
            <a:ext cx="4196580" cy="5572085"/>
          </a:xfrm>
          <a:prstGeom prst="rect">
            <a:avLst/>
          </a:prstGeom>
        </p:spPr>
      </p:pic>
      <p:sp>
        <p:nvSpPr>
          <p:cNvPr id="2" name="Rectangle 1">
            <a:hlinkClick r:id="rId4"/>
            <a:extLst>
              <a:ext uri="{FF2B5EF4-FFF2-40B4-BE49-F238E27FC236}">
                <a16:creationId xmlns:a16="http://schemas.microsoft.com/office/drawing/2014/main" id="{C7172C9A-EAE5-1D49-AFC4-6E3205E2C170}"/>
              </a:ext>
            </a:extLst>
          </p:cNvPr>
          <p:cNvSpPr/>
          <p:nvPr/>
        </p:nvSpPr>
        <p:spPr>
          <a:xfrm>
            <a:off x="2362200" y="5715000"/>
            <a:ext cx="3962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D176531-4FA4-F84D-A821-5DBFB5269E06}"/>
              </a:ext>
            </a:extLst>
          </p:cNvPr>
          <p:cNvSpPr/>
          <p:nvPr/>
        </p:nvSpPr>
        <p:spPr>
          <a:xfrm>
            <a:off x="5852293" y="2537207"/>
            <a:ext cx="5384457" cy="1615827"/>
          </a:xfrm>
          <a:prstGeom prst="rect">
            <a:avLst/>
          </a:prstGeom>
        </p:spPr>
        <p:txBody>
          <a:bodyPr wrap="square" lIns="0" tIns="0" rIns="0" bIns="0">
            <a:spAutoFit/>
          </a:bodyPr>
          <a:lstStyle/>
          <a:p>
            <a:pPr>
              <a:spcAft>
                <a:spcPts val="600"/>
              </a:spcAft>
              <a:buClr>
                <a:srgbClr val="484848"/>
              </a:buClr>
            </a:pPr>
            <a:r>
              <a:rPr lang="en-US" sz="1600" b="1" dirty="0">
                <a:latin typeface="Avenir Next LT Pro" panose="020B0504020202020204" pitchFamily="34" charset="0"/>
                <a:cs typeface="Times New Roman" panose="02020603050405020304" pitchFamily="18" charset="0"/>
              </a:rPr>
              <a:t>Helping protect your family’s financial future</a:t>
            </a:r>
          </a:p>
          <a:p>
            <a:pPr marL="238125" indent="-238125">
              <a:spcAft>
                <a:spcPts val="300"/>
              </a:spcAft>
              <a:buClr>
                <a:srgbClr val="484848"/>
              </a:buClr>
              <a:buFont typeface="Arial" panose="020B0604020202020204" pitchFamily="34" charset="0"/>
              <a:buChar char="•"/>
            </a:pPr>
            <a:r>
              <a:rPr lang="en-US" sz="1600" dirty="0">
                <a:latin typeface="Avenir Next LT Pro" panose="020B0504020202020204" pitchFamily="34" charset="0"/>
                <a:cs typeface="Times New Roman" panose="02020603050405020304" pitchFamily="18" charset="0"/>
              </a:rPr>
              <a:t>Life Insurance</a:t>
            </a:r>
          </a:p>
          <a:p>
            <a:pPr marL="238125" indent="-238125">
              <a:spcAft>
                <a:spcPts val="300"/>
              </a:spcAft>
              <a:buClr>
                <a:srgbClr val="484848"/>
              </a:buClr>
              <a:buFont typeface="Arial" panose="020B0604020202020204" pitchFamily="34" charset="0"/>
              <a:buChar char="•"/>
            </a:pPr>
            <a:r>
              <a:rPr lang="en-US" sz="1600" dirty="0">
                <a:latin typeface="Avenir Next LT Pro" panose="020B0504020202020204" pitchFamily="34" charset="0"/>
                <a:cs typeface="Times New Roman" panose="02020603050405020304" pitchFamily="18" charset="0"/>
              </a:rPr>
              <a:t>Accidental Death &amp; Dismemberment Insurance</a:t>
            </a:r>
          </a:p>
          <a:p>
            <a:pPr>
              <a:spcBef>
                <a:spcPts val="1200"/>
              </a:spcBef>
              <a:spcAft>
                <a:spcPts val="600"/>
              </a:spcAft>
              <a:buClr>
                <a:srgbClr val="484848"/>
              </a:buClr>
            </a:pPr>
            <a:r>
              <a:rPr lang="en-US" sz="1600" b="1" dirty="0">
                <a:latin typeface="Avenir Next LT Pro" panose="020B0504020202020204" pitchFamily="34" charset="0"/>
                <a:cs typeface="Times New Roman" panose="02020603050405020304" pitchFamily="18" charset="0"/>
              </a:rPr>
              <a:t>Income protection &amp; recovery support</a:t>
            </a:r>
          </a:p>
          <a:p>
            <a:pPr marL="238125" indent="-238125">
              <a:spcAft>
                <a:spcPts val="300"/>
              </a:spcAft>
              <a:buClr>
                <a:srgbClr val="484848"/>
              </a:buClr>
              <a:buFont typeface="Arial" panose="020B0604020202020204" pitchFamily="34" charset="0"/>
              <a:buChar char="•"/>
            </a:pPr>
            <a:r>
              <a:rPr lang="en-US" sz="1600" dirty="0">
                <a:latin typeface="Avenir Next LT Pro" panose="020B0504020202020204" pitchFamily="34" charset="0"/>
                <a:cs typeface="Times New Roman" panose="02020603050405020304" pitchFamily="18" charset="0"/>
              </a:rPr>
              <a:t>Short-term &amp; Long-term Disability Insurance</a:t>
            </a:r>
          </a:p>
        </p:txBody>
      </p:sp>
      <p:sp>
        <p:nvSpPr>
          <p:cNvPr id="3" name="TextBox 2">
            <a:extLst>
              <a:ext uri="{FF2B5EF4-FFF2-40B4-BE49-F238E27FC236}">
                <a16:creationId xmlns:a16="http://schemas.microsoft.com/office/drawing/2014/main" id="{9FDDD157-6060-BDDE-5BC3-DCEAA6A7E71A}"/>
              </a:ext>
            </a:extLst>
          </p:cNvPr>
          <p:cNvSpPr txBox="1"/>
          <p:nvPr/>
        </p:nvSpPr>
        <p:spPr>
          <a:xfrm>
            <a:off x="466359" y="6465926"/>
            <a:ext cx="6096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84848"/>
                </a:solidFill>
                <a:effectLst/>
                <a:uLnTx/>
                <a:uFillTx/>
                <a:latin typeface="Arial Narrow" panose="020B0604020202020204" pitchFamily="34" charset="0"/>
                <a:ea typeface="+mn-ea"/>
                <a:cs typeface="Arial Narrow" panose="020B0604020202020204" pitchFamily="34" charset="0"/>
              </a:rPr>
              <a:t>438220 09/24 © 2024 The Hartford. Confidential. No part of this document may be reproduced, published or posted without the permission of The Hartford. </a:t>
            </a:r>
          </a:p>
        </p:txBody>
      </p:sp>
      <p:sp>
        <p:nvSpPr>
          <p:cNvPr id="5" name="Slide Number Placeholder 4">
            <a:extLst>
              <a:ext uri="{FF2B5EF4-FFF2-40B4-BE49-F238E27FC236}">
                <a16:creationId xmlns:a16="http://schemas.microsoft.com/office/drawing/2014/main" id="{5F79521D-5FD9-DB08-7BDE-A7707C6A8B47}"/>
              </a:ext>
            </a:extLst>
          </p:cNvPr>
          <p:cNvSpPr>
            <a:spLocks noGrp="1"/>
          </p:cNvSpPr>
          <p:nvPr>
            <p:ph type="sldNum" sz="quarter" idx="4"/>
          </p:nvPr>
        </p:nvSpPr>
        <p:spPr bwMode="gray">
          <a:xfrm>
            <a:off x="11600156" y="1192327"/>
            <a:ext cx="368886" cy="184666"/>
          </a:xfrm>
          <a:prstGeom prst="rect">
            <a:avLst/>
          </a:prstGeom>
        </p:spPr>
        <p:txBody>
          <a:bodyPr/>
          <a:lstStyle>
            <a:defPPr>
              <a:defRPr lang="en-US"/>
            </a:defPPr>
            <a:lvl1pPr marL="0" algn="r" defTabSz="914400" rtl="0" eaLnBrk="1" latinLnBrk="0" hangingPunct="1">
              <a:defRPr lang="en-US" sz="900" b="0" i="0" kern="1200" smtClean="0">
                <a:solidFill>
                  <a:schemeClr val="tx1"/>
                </a:solidFill>
                <a:latin typeface="Avenir Next LT Pro"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11AC5-A6EA-4123-B1C6-358C02E6D565}" type="slidenum">
              <a:rPr lang="en-US" smtClean="0"/>
              <a:pPr/>
              <a:t>2</a:t>
            </a:fld>
            <a:endParaRPr lang="en-US"/>
          </a:p>
        </p:txBody>
      </p:sp>
      <p:sp>
        <p:nvSpPr>
          <p:cNvPr id="11" name="Rectangle 10">
            <a:extLst>
              <a:ext uri="{FF2B5EF4-FFF2-40B4-BE49-F238E27FC236}">
                <a16:creationId xmlns:a16="http://schemas.microsoft.com/office/drawing/2014/main" id="{2FD5D4A8-3268-409A-18E2-DF0A3E1C89E0}"/>
              </a:ext>
            </a:extLst>
          </p:cNvPr>
          <p:cNvSpPr/>
          <p:nvPr/>
        </p:nvSpPr>
        <p:spPr>
          <a:xfrm>
            <a:off x="5633573" y="1113230"/>
            <a:ext cx="95117" cy="8007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itle 1">
            <a:extLst>
              <a:ext uri="{FF2B5EF4-FFF2-40B4-BE49-F238E27FC236}">
                <a16:creationId xmlns:a16="http://schemas.microsoft.com/office/drawing/2014/main" id="{BBE99D1E-2063-8D35-B30C-58F466DD659F}"/>
              </a:ext>
            </a:extLst>
          </p:cNvPr>
          <p:cNvSpPr txBox="1">
            <a:spLocks/>
          </p:cNvSpPr>
          <p:nvPr/>
        </p:nvSpPr>
        <p:spPr>
          <a:xfrm>
            <a:off x="5928285" y="664172"/>
            <a:ext cx="4732992" cy="1240975"/>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spcAft>
                <a:spcPts val="600"/>
              </a:spcAft>
            </a:pPr>
            <a:r>
              <a:rPr lang="en-US" altLang="en-US" sz="1400" cap="none" spc="10">
                <a:solidFill>
                  <a:schemeClr val="accent1"/>
                </a:solidFill>
                <a:latin typeface="Century Gothic" panose="020B0502020202020204" pitchFamily="34" charset="0"/>
              </a:rPr>
              <a:t>Helping You Prepare for the Unexpected</a:t>
            </a:r>
          </a:p>
          <a:p>
            <a:pPr>
              <a:lnSpc>
                <a:spcPct val="100000"/>
              </a:lnSpc>
              <a:spcAft>
                <a:spcPts val="600"/>
              </a:spcAft>
            </a:pPr>
            <a:r>
              <a:rPr lang="en-US" altLang="en-US" sz="2800" cap="none">
                <a:solidFill>
                  <a:schemeClr val="accent1"/>
                </a:solidFill>
                <a:latin typeface="Century Gothic" panose="020B0502020202020204" pitchFamily="34" charset="0"/>
              </a:rPr>
              <a:t>Your Benefit Options</a:t>
            </a:r>
            <a:endParaRPr lang="en-US" sz="2800" cap="none">
              <a:solidFill>
                <a:schemeClr val="accent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702830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3EB7F30A-8362-838C-B07E-9F9C6C8C4D70}"/>
              </a:ext>
            </a:extLst>
          </p:cNvPr>
          <p:cNvSpPr txBox="1">
            <a:spLocks noChangeArrowheads="1"/>
          </p:cNvSpPr>
          <p:nvPr/>
        </p:nvSpPr>
        <p:spPr bwMode="auto">
          <a:xfrm>
            <a:off x="1269260" y="1700579"/>
            <a:ext cx="9987987" cy="38328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har char="•"/>
              <a:defRPr>
                <a:solidFill>
                  <a:schemeClr val="tx1"/>
                </a:solidFill>
                <a:latin typeface="+mn-lt"/>
                <a:ea typeface="+mn-ea"/>
                <a:cs typeface="+mn-cs"/>
              </a:defRPr>
            </a:lvl1pPr>
            <a:lvl2pPr marL="747713"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Aft>
                <a:spcPts val="600"/>
              </a:spcAft>
              <a:buNone/>
            </a:pPr>
            <a:r>
              <a:rPr lang="en-US" altLang="en-US" sz="1600" b="1" kern="0" dirty="0">
                <a:solidFill>
                  <a:schemeClr val="accent1"/>
                </a:solidFill>
                <a:latin typeface="Avenir Next LT Pro" panose="020B0504020202020204" pitchFamily="34" charset="77"/>
                <a:cs typeface="Arial" panose="020B0604020202020204" pitchFamily="34" charset="0"/>
              </a:rPr>
              <a:t>WHAT HAPPENS AFTER A CLAIM?</a:t>
            </a:r>
          </a:p>
          <a:p>
            <a:pPr marL="0" indent="0" eaLnBrk="1" hangingPunct="1">
              <a:spcAft>
                <a:spcPts val="300"/>
              </a:spcAft>
              <a:buNone/>
            </a:pPr>
            <a:r>
              <a:rPr lang="en-US" altLang="en-US" sz="1600" b="1" dirty="0">
                <a:latin typeface="Avenir Next LT Pro" panose="020B0504020202020204" pitchFamily="34" charset="77"/>
              </a:rPr>
              <a:t>How long before I receive benefits?</a:t>
            </a:r>
          </a:p>
          <a:p>
            <a:pPr lvl="1" eaLnBrk="1" hangingPunct="1">
              <a:spcAft>
                <a:spcPts val="800"/>
              </a:spcAft>
            </a:pPr>
            <a:r>
              <a:rPr lang="en-US" altLang="en-US" sz="1600" dirty="0">
                <a:latin typeface="Avenir Next LT Pro" panose="020B0504020202020204" pitchFamily="34" charset="77"/>
              </a:rPr>
              <a:t>On the 8</a:t>
            </a:r>
            <a:r>
              <a:rPr lang="en-US" altLang="en-US" sz="1600" baseline="30000" dirty="0">
                <a:latin typeface="Avenir Next LT Pro" panose="020B0504020202020204" pitchFamily="34" charset="77"/>
              </a:rPr>
              <a:t>th</a:t>
            </a:r>
            <a:r>
              <a:rPr lang="en-US" altLang="en-US" sz="1600" dirty="0">
                <a:latin typeface="Avenir Next LT Pro" panose="020B0504020202020204" pitchFamily="34" charset="77"/>
              </a:rPr>
              <a:t> day of your disability.</a:t>
            </a:r>
          </a:p>
          <a:p>
            <a:pPr marL="0" indent="0" eaLnBrk="1" hangingPunct="1">
              <a:spcAft>
                <a:spcPts val="300"/>
              </a:spcAft>
              <a:buNone/>
            </a:pPr>
            <a:r>
              <a:rPr lang="en-US" altLang="en-US" sz="1600" b="1" dirty="0">
                <a:latin typeface="Avenir Next LT Pro" panose="020B0504020202020204" pitchFamily="34" charset="77"/>
              </a:rPr>
              <a:t>When will my benefits end?</a:t>
            </a:r>
          </a:p>
          <a:p>
            <a:pPr lvl="1" eaLnBrk="1" hangingPunct="1">
              <a:spcAft>
                <a:spcPts val="800"/>
              </a:spcAft>
            </a:pPr>
            <a:r>
              <a:rPr lang="en-US" altLang="en-US" sz="1600" dirty="0">
                <a:latin typeface="Avenir Next LT Pro" panose="020B0504020202020204" pitchFamily="34" charset="77"/>
              </a:rPr>
              <a:t>After 12 weeks of not being able to work in your own occupation.</a:t>
            </a:r>
          </a:p>
        </p:txBody>
      </p:sp>
      <p:sp>
        <p:nvSpPr>
          <p:cNvPr id="8" name="TextBox 7">
            <a:extLst>
              <a:ext uri="{FF2B5EF4-FFF2-40B4-BE49-F238E27FC236}">
                <a16:creationId xmlns:a16="http://schemas.microsoft.com/office/drawing/2014/main" id="{73FF9F2E-C232-5286-AC7A-D5518D59F5B8}"/>
              </a:ext>
            </a:extLst>
          </p:cNvPr>
          <p:cNvSpPr txBox="1"/>
          <p:nvPr/>
        </p:nvSpPr>
        <p:spPr>
          <a:xfrm>
            <a:off x="565726" y="6035875"/>
            <a:ext cx="10240819" cy="584775"/>
          </a:xfrm>
          <a:prstGeom prst="rect">
            <a:avLst/>
          </a:prstGeom>
          <a:noFill/>
        </p:spPr>
        <p:txBody>
          <a:bodyPr wrap="square" rtlCol="0">
            <a:spAutoFit/>
          </a:bodyPr>
          <a:lstStyle/>
          <a:p>
            <a:r>
              <a:rPr lang="en-US" sz="800">
                <a:latin typeface="Arial Narrow" panose="020B0606020202030204" pitchFamily="34" charset="0"/>
              </a:rPr>
              <a:t>THE DISABILITY POLICY PROVIDES LIMITED BENEFITS.  This limited benefit plan (1) does not constitute major medical coverage, and (2) does not satisfy the individual mandate of the Affordable Care Act (ACA) because the coverage does not meet the requirements of minimum essential coverage.  In New York:  This Disability policy provides disability income insurance only. It does NOT provide basic hospital, basic medical or major medical insurance as defined by the New York State Department of Financial Services.</a:t>
            </a:r>
          </a:p>
          <a:p>
            <a:endParaRPr lang="en-US" sz="800">
              <a:latin typeface="Arial Narrow" panose="020B0606020202030204" pitchFamily="34" charset="0"/>
            </a:endParaRPr>
          </a:p>
          <a:p>
            <a:r>
              <a:rPr lang="en-US" sz="800">
                <a:latin typeface="Arial Narrow" panose="020B0606020202030204" pitchFamily="34" charset="0"/>
              </a:rPr>
              <a:t>Disability Form Series includes GBD-1000, GBD-1200, or state equivalent.</a:t>
            </a:r>
          </a:p>
        </p:txBody>
      </p:sp>
      <p:sp>
        <p:nvSpPr>
          <p:cNvPr id="2" name="Text Placeholder 2">
            <a:extLst>
              <a:ext uri="{FF2B5EF4-FFF2-40B4-BE49-F238E27FC236}">
                <a16:creationId xmlns:a16="http://schemas.microsoft.com/office/drawing/2014/main" id="{DE1EA6BD-00C6-2658-C95B-A10973E617CE}"/>
              </a:ext>
            </a:extLst>
          </p:cNvPr>
          <p:cNvSpPr txBox="1">
            <a:spLocks/>
          </p:cNvSpPr>
          <p:nvPr/>
        </p:nvSpPr>
        <p:spPr>
          <a:xfrm>
            <a:off x="567581" y="6582751"/>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rgbClr val="484848"/>
                </a:solidFill>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sp>
        <p:nvSpPr>
          <p:cNvPr id="3" name="Slide Number Placeholder 2">
            <a:extLst>
              <a:ext uri="{FF2B5EF4-FFF2-40B4-BE49-F238E27FC236}">
                <a16:creationId xmlns:a16="http://schemas.microsoft.com/office/drawing/2014/main" id="{B6258E95-61BF-437C-0031-E6E08F432D58}"/>
              </a:ext>
            </a:extLst>
          </p:cNvPr>
          <p:cNvSpPr>
            <a:spLocks noGrp="1"/>
          </p:cNvSpPr>
          <p:nvPr>
            <p:ph type="sldNum" sz="quarter" idx="4"/>
          </p:nvPr>
        </p:nvSpPr>
        <p:spPr/>
        <p:txBody>
          <a:bodyPr/>
          <a:lstStyle/>
          <a:p>
            <a:fld id="{B6111AC5-A6EA-4123-B1C6-358C02E6D565}" type="slidenum">
              <a:rPr lang="en-US" smtClean="0"/>
              <a:pPr/>
              <a:t>20</a:t>
            </a:fld>
            <a:endParaRPr lang="en-US"/>
          </a:p>
        </p:txBody>
      </p:sp>
      <p:sp>
        <p:nvSpPr>
          <p:cNvPr id="9" name="Title 1">
            <a:extLst>
              <a:ext uri="{FF2B5EF4-FFF2-40B4-BE49-F238E27FC236}">
                <a16:creationId xmlns:a16="http://schemas.microsoft.com/office/drawing/2014/main" id="{B3D6E2E6-46B7-F15A-D718-1C44288682B1}"/>
              </a:ext>
            </a:extLst>
          </p:cNvPr>
          <p:cNvSpPr txBox="1">
            <a:spLocks/>
          </p:cNvSpPr>
          <p:nvPr/>
        </p:nvSpPr>
        <p:spPr>
          <a:xfrm>
            <a:off x="1269260" y="175013"/>
            <a:ext cx="7712180" cy="1240975"/>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spcAft>
                <a:spcPts val="600"/>
              </a:spcAft>
            </a:pPr>
            <a:r>
              <a:rPr lang="en-US" altLang="en-US" sz="1400" cap="none" spc="10">
                <a:solidFill>
                  <a:schemeClr val="accent1"/>
                </a:solidFill>
                <a:latin typeface="Century Gothic" panose="020B0502020202020204" pitchFamily="34" charset="0"/>
              </a:rPr>
              <a:t>Short-term Disability Insurance</a:t>
            </a:r>
          </a:p>
          <a:p>
            <a:r>
              <a:rPr lang="en-US" sz="2800" cap="none" spc="100">
                <a:solidFill>
                  <a:schemeClr val="accent1"/>
                </a:solidFill>
                <a:latin typeface="Century Gothic" panose="020B0502020202020204" pitchFamily="34" charset="0"/>
                <a:cs typeface="Arial" panose="020B0604020202020204" pitchFamily="34" charset="0"/>
              </a:rPr>
              <a:t>Short-term Income Protection Benefits</a:t>
            </a:r>
          </a:p>
        </p:txBody>
      </p:sp>
      <p:sp>
        <p:nvSpPr>
          <p:cNvPr id="10" name="Rectangle 9">
            <a:extLst>
              <a:ext uri="{FF2B5EF4-FFF2-40B4-BE49-F238E27FC236}">
                <a16:creationId xmlns:a16="http://schemas.microsoft.com/office/drawing/2014/main" id="{91677D27-7F92-EFFA-C80A-33D41A976742}"/>
              </a:ext>
            </a:extLst>
          </p:cNvPr>
          <p:cNvSpPr/>
          <p:nvPr/>
        </p:nvSpPr>
        <p:spPr>
          <a:xfrm>
            <a:off x="1042768" y="715844"/>
            <a:ext cx="95117"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86433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9BEA9A-F41E-096D-00C7-E7BE13A38A74}"/>
              </a:ext>
            </a:extLst>
          </p:cNvPr>
          <p:cNvSpPr>
            <a:spLocks noGrp="1"/>
          </p:cNvSpPr>
          <p:nvPr>
            <p:ph type="body" sz="quarter" idx="12"/>
          </p:nvPr>
        </p:nvSpPr>
        <p:spPr>
          <a:xfrm>
            <a:off x="5852816" y="1126002"/>
            <a:ext cx="5132228" cy="4066618"/>
          </a:xfrm>
        </p:spPr>
        <p:txBody>
          <a:bodyPr/>
          <a:lstStyle/>
          <a:p>
            <a:endParaRPr lang="en-US"/>
          </a:p>
        </p:txBody>
      </p:sp>
      <p:sp>
        <p:nvSpPr>
          <p:cNvPr id="6" name="Content Placeholder 3">
            <a:extLst>
              <a:ext uri="{FF2B5EF4-FFF2-40B4-BE49-F238E27FC236}">
                <a16:creationId xmlns:a16="http://schemas.microsoft.com/office/drawing/2014/main" id="{7F64472C-79E2-DF8A-65FB-17BBFA4B9A72}"/>
              </a:ext>
            </a:extLst>
          </p:cNvPr>
          <p:cNvSpPr txBox="1">
            <a:spLocks/>
          </p:cNvSpPr>
          <p:nvPr/>
        </p:nvSpPr>
        <p:spPr>
          <a:xfrm>
            <a:off x="609600" y="1111012"/>
            <a:ext cx="4844143" cy="4399120"/>
          </a:xfrm>
          <a:prstGeom prst="rect">
            <a:avLst/>
          </a:prstGeom>
        </p:spPr>
        <p:txBody>
          <a:bodyPr>
            <a:noAutofit/>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500" b="1" dirty="0">
                <a:solidFill>
                  <a:schemeClr val="accent1"/>
                </a:solidFill>
              </a:rPr>
              <a:t>THIS IS ALEXIS’ STORY: </a:t>
            </a:r>
          </a:p>
          <a:p>
            <a:pPr marL="0" indent="0">
              <a:buNone/>
            </a:pPr>
            <a:r>
              <a:rPr lang="en-US" sz="1300" dirty="0">
                <a:solidFill>
                  <a:schemeClr val="accent1"/>
                </a:solidFill>
              </a:rPr>
              <a:t>Alexis knew how important her baby’s first few months would be. She wanted as much time as possible with her baby before going back to work. With some careful planning, she was able to take the time she needed away from work to be with her baby. </a:t>
            </a:r>
          </a:p>
          <a:p>
            <a:pPr marL="0" indent="0">
              <a:buNone/>
            </a:pPr>
            <a:r>
              <a:rPr lang="en-US" sz="1300" dirty="0">
                <a:solidFill>
                  <a:schemeClr val="accent1"/>
                </a:solidFill>
              </a:rPr>
              <a:t>A big part of making it work, was learning that giving birth qualifies for disability benefits to help with income protection. And let her focus on life with her new family. </a:t>
            </a:r>
          </a:p>
          <a:p>
            <a:pPr marL="0" indent="0">
              <a:buNone/>
            </a:pPr>
            <a:r>
              <a:rPr lang="en-US" sz="1300" dirty="0">
                <a:solidFill>
                  <a:schemeClr val="accent1"/>
                </a:solidFill>
              </a:rPr>
              <a:t>By checking the box for Short-term Disability insurance, which we call Short-term Income Protection Benefits, during her company’s open enrollment, Alexis was eligible for a cash benefit during her leave.</a:t>
            </a:r>
          </a:p>
          <a:p>
            <a:pPr marL="0" indent="0">
              <a:buNone/>
            </a:pPr>
            <a:r>
              <a:rPr lang="en-US" sz="1300" dirty="0">
                <a:solidFill>
                  <a:schemeClr val="accent1"/>
                </a:solidFill>
              </a:rPr>
              <a:t>The weekly payment replaced a big part of her paycheck while she wasn’t working. It took the worry out of paying her bills and having money for everyday needs like baby wipes and diapers, and let her focus on life with her </a:t>
            </a:r>
            <a:br>
              <a:rPr lang="en-US" sz="1300" dirty="0">
                <a:solidFill>
                  <a:schemeClr val="accent1"/>
                </a:solidFill>
              </a:rPr>
            </a:br>
            <a:r>
              <a:rPr lang="en-US" sz="1300" dirty="0">
                <a:solidFill>
                  <a:schemeClr val="accent1"/>
                </a:solidFill>
              </a:rPr>
              <a:t>new family.</a:t>
            </a:r>
          </a:p>
        </p:txBody>
      </p:sp>
      <p:pic>
        <p:nvPicPr>
          <p:cNvPr id="9" name="Picture 8" descr="A blue and white illustration of a store&#10;&#10;Description automatically generated with medium confidence">
            <a:extLst>
              <a:ext uri="{FF2B5EF4-FFF2-40B4-BE49-F238E27FC236}">
                <a16:creationId xmlns:a16="http://schemas.microsoft.com/office/drawing/2014/main" id="{72119457-DD4D-4491-B3E2-D3E40EAF77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2816" y="1695360"/>
            <a:ext cx="5134986" cy="2871846"/>
          </a:xfrm>
          <a:prstGeom prst="rect">
            <a:avLst/>
          </a:prstGeom>
        </p:spPr>
      </p:pic>
      <p:sp>
        <p:nvSpPr>
          <p:cNvPr id="10" name="TextBox 9">
            <a:extLst>
              <a:ext uri="{FF2B5EF4-FFF2-40B4-BE49-F238E27FC236}">
                <a16:creationId xmlns:a16="http://schemas.microsoft.com/office/drawing/2014/main" id="{A176B577-C406-C7C9-4C8B-7FBB4A9A8D82}"/>
              </a:ext>
            </a:extLst>
          </p:cNvPr>
          <p:cNvSpPr txBox="1"/>
          <p:nvPr/>
        </p:nvSpPr>
        <p:spPr>
          <a:xfrm>
            <a:off x="529914" y="5901134"/>
            <a:ext cx="36576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84848"/>
                </a:solidFill>
                <a:effectLst/>
                <a:uLnTx/>
                <a:uFillTx/>
                <a:latin typeface="Arial Narrow" panose="020B0604020202020204" pitchFamily="34" charset="0"/>
                <a:ea typeface="+mn-ea"/>
                <a:cs typeface="Arial Narrow" panose="020B0604020202020204" pitchFamily="34" charset="0"/>
              </a:rPr>
              <a:t>These claim examples are for illustrative purposes only. </a:t>
            </a:r>
          </a:p>
        </p:txBody>
      </p:sp>
      <p:sp>
        <p:nvSpPr>
          <p:cNvPr id="11" name="TextBox 10">
            <a:extLst>
              <a:ext uri="{FF2B5EF4-FFF2-40B4-BE49-F238E27FC236}">
                <a16:creationId xmlns:a16="http://schemas.microsoft.com/office/drawing/2014/main" id="{6EDF56BB-1389-314C-6CF2-EA871A85DA36}"/>
              </a:ext>
            </a:extLst>
          </p:cNvPr>
          <p:cNvSpPr txBox="1"/>
          <p:nvPr/>
        </p:nvSpPr>
        <p:spPr>
          <a:xfrm>
            <a:off x="529914" y="6116578"/>
            <a:ext cx="10240819" cy="461665"/>
          </a:xfrm>
          <a:prstGeom prst="rect">
            <a:avLst/>
          </a:prstGeom>
          <a:noFill/>
        </p:spPr>
        <p:txBody>
          <a:bodyPr wrap="square" rtlCol="0">
            <a:spAutoFit/>
          </a:bodyPr>
          <a:lstStyle/>
          <a:p>
            <a:r>
              <a:rPr lang="en-US" sz="800">
                <a:latin typeface="Arial Narrow" panose="020B0606020202030204" pitchFamily="34" charset="0"/>
              </a:rPr>
              <a:t>THE DISABILITY POLICY PROVIDES LIMITED BENEFITS.  This limited benefit plan (1) does not constitute major medical coverage, and (2) does not satisfy the individual mandate of the Affordable Care Act (ACA) because the coverage does not meet the requirements of minimum essential coverage.  In New York:  This Disability policy provides disability income insurance only. It does NOT provide basic hospital, basic medical or major medical insurance as defined by the New York State Department of Financial Services.</a:t>
            </a:r>
          </a:p>
          <a:p>
            <a:r>
              <a:rPr lang="en-US" sz="800">
                <a:latin typeface="Arial Narrow" panose="020B0606020202030204" pitchFamily="34" charset="0"/>
              </a:rPr>
              <a:t>Disability Form Series includes GBD-1000, GBD-1200, or state equivalent.</a:t>
            </a:r>
          </a:p>
        </p:txBody>
      </p:sp>
      <p:sp>
        <p:nvSpPr>
          <p:cNvPr id="3" name="Text Placeholder 2">
            <a:extLst>
              <a:ext uri="{FF2B5EF4-FFF2-40B4-BE49-F238E27FC236}">
                <a16:creationId xmlns:a16="http://schemas.microsoft.com/office/drawing/2014/main" id="{24B103DC-3B74-242F-0961-58E5179A5E1A}"/>
              </a:ext>
            </a:extLst>
          </p:cNvPr>
          <p:cNvSpPr txBox="1">
            <a:spLocks/>
          </p:cNvSpPr>
          <p:nvPr/>
        </p:nvSpPr>
        <p:spPr>
          <a:xfrm>
            <a:off x="529914" y="6613729"/>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rgbClr val="484848"/>
                </a:solidFill>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sp>
        <p:nvSpPr>
          <p:cNvPr id="4" name="Slide Number Placeholder 3">
            <a:extLst>
              <a:ext uri="{FF2B5EF4-FFF2-40B4-BE49-F238E27FC236}">
                <a16:creationId xmlns:a16="http://schemas.microsoft.com/office/drawing/2014/main" id="{D4363BBD-CB2E-7A9E-A0C7-60870A9EC28F}"/>
              </a:ext>
            </a:extLst>
          </p:cNvPr>
          <p:cNvSpPr>
            <a:spLocks noGrp="1"/>
          </p:cNvSpPr>
          <p:nvPr>
            <p:ph type="sldNum" sz="quarter" idx="4"/>
          </p:nvPr>
        </p:nvSpPr>
        <p:spPr/>
        <p:txBody>
          <a:bodyPr/>
          <a:lstStyle/>
          <a:p>
            <a:fld id="{B6111AC5-A6EA-4123-B1C6-358C02E6D565}" type="slidenum">
              <a:rPr lang="en-US" smtClean="0"/>
              <a:pPr/>
              <a:t>21</a:t>
            </a:fld>
            <a:endParaRPr lang="en-US"/>
          </a:p>
        </p:txBody>
      </p:sp>
      <p:sp>
        <p:nvSpPr>
          <p:cNvPr id="12" name="Title 1">
            <a:extLst>
              <a:ext uri="{FF2B5EF4-FFF2-40B4-BE49-F238E27FC236}">
                <a16:creationId xmlns:a16="http://schemas.microsoft.com/office/drawing/2014/main" id="{1A05E179-B2D4-FD25-FAAA-12A3DC12F5B4}"/>
              </a:ext>
            </a:extLst>
          </p:cNvPr>
          <p:cNvSpPr txBox="1">
            <a:spLocks/>
          </p:cNvSpPr>
          <p:nvPr/>
        </p:nvSpPr>
        <p:spPr>
          <a:xfrm>
            <a:off x="836092" y="-340731"/>
            <a:ext cx="7712180" cy="1240975"/>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spcAft>
                <a:spcPts val="600"/>
              </a:spcAft>
            </a:pPr>
            <a:r>
              <a:rPr lang="en-US" altLang="en-US" sz="1400" cap="none" spc="10">
                <a:solidFill>
                  <a:schemeClr val="accent1"/>
                </a:solidFill>
                <a:latin typeface="Century Gothic" panose="020B0502020202020204" pitchFamily="34" charset="0"/>
              </a:rPr>
              <a:t>Short-term Disability Insurance</a:t>
            </a:r>
          </a:p>
          <a:p>
            <a:r>
              <a:rPr lang="en-US" sz="2800" cap="none" spc="100">
                <a:solidFill>
                  <a:schemeClr val="accent1"/>
                </a:solidFill>
                <a:latin typeface="Century Gothic" panose="020B0502020202020204" pitchFamily="34" charset="0"/>
                <a:cs typeface="Arial" panose="020B0604020202020204" pitchFamily="34" charset="0"/>
              </a:rPr>
              <a:t>Short-term Income Protection Benefits</a:t>
            </a:r>
          </a:p>
        </p:txBody>
      </p:sp>
      <p:sp>
        <p:nvSpPr>
          <p:cNvPr id="13" name="Rectangle 12">
            <a:extLst>
              <a:ext uri="{FF2B5EF4-FFF2-40B4-BE49-F238E27FC236}">
                <a16:creationId xmlns:a16="http://schemas.microsoft.com/office/drawing/2014/main" id="{70AD1E1F-C46E-6B23-A5EA-F0C4C12B7C46}"/>
              </a:ext>
            </a:extLst>
          </p:cNvPr>
          <p:cNvSpPr/>
          <p:nvPr/>
        </p:nvSpPr>
        <p:spPr>
          <a:xfrm>
            <a:off x="609600" y="200100"/>
            <a:ext cx="95117"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848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F65A6F-922A-833D-50DC-E8A3AF9846B1}"/>
              </a:ext>
            </a:extLst>
          </p:cNvPr>
          <p:cNvSpPr/>
          <p:nvPr/>
        </p:nvSpPr>
        <p:spPr>
          <a:xfrm>
            <a:off x="1004769" y="160883"/>
            <a:ext cx="5003917" cy="55050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3" name="Picture 12" descr="Woman sitting in hospital bed">
            <a:extLst>
              <a:ext uri="{FF2B5EF4-FFF2-40B4-BE49-F238E27FC236}">
                <a16:creationId xmlns:a16="http://schemas.microsoft.com/office/drawing/2014/main" id="{F16780C3-A2C7-BC2E-57BC-B793340C062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08686" y="160883"/>
            <a:ext cx="4274900" cy="5505023"/>
          </a:xfrm>
          <a:prstGeom prst="rect">
            <a:avLst/>
          </a:prstGeom>
        </p:spPr>
      </p:pic>
      <p:sp>
        <p:nvSpPr>
          <p:cNvPr id="26" name="TextBox 25">
            <a:extLst>
              <a:ext uri="{FF2B5EF4-FFF2-40B4-BE49-F238E27FC236}">
                <a16:creationId xmlns:a16="http://schemas.microsoft.com/office/drawing/2014/main" id="{A88BFC67-9B01-F718-906D-9AD4FF4777CC}"/>
              </a:ext>
            </a:extLst>
          </p:cNvPr>
          <p:cNvSpPr txBox="1"/>
          <p:nvPr/>
        </p:nvSpPr>
        <p:spPr>
          <a:xfrm>
            <a:off x="1004769" y="5698885"/>
            <a:ext cx="9278818" cy="707886"/>
          </a:xfrm>
          <a:prstGeom prst="rect">
            <a:avLst/>
          </a:prstGeom>
          <a:noFill/>
        </p:spPr>
        <p:txBody>
          <a:bodyPr wrap="square" rtlCol="0">
            <a:spAutoFit/>
          </a:bodyPr>
          <a:lstStyle/>
          <a:p>
            <a:r>
              <a:rPr lang="en-US" sz="800">
                <a:latin typeface="Arial Narrow" panose="020B0606020202030204" pitchFamily="34" charset="0"/>
              </a:rPr>
              <a:t>THE DISABILITY POLICY PROVIDES LIMITED BENEFITS.  This limited benefit plan (1) does not constitute major medical coverage, and (2) does not satisfy the individual mandate of the Affordable Care Act (ACA) because the coverage does not meet the requirements of minimum essential coverage.  In New York:  This Disability policy provides disability income insurance only. It does NOT provide basic hospital, basic medical or major medical insurance as defined by the New York State Department of Financial Services.</a:t>
            </a:r>
          </a:p>
          <a:p>
            <a:endParaRPr lang="en-US" sz="800">
              <a:latin typeface="Arial Narrow" panose="020B0606020202030204" pitchFamily="34" charset="0"/>
            </a:endParaRPr>
          </a:p>
          <a:p>
            <a:r>
              <a:rPr lang="en-US" sz="800">
                <a:latin typeface="Arial Narrow" panose="020B0606020202030204" pitchFamily="34" charset="0"/>
              </a:rPr>
              <a:t>Disability Form Series includes GBD-1000, GBD-1200, or state equivalent.</a:t>
            </a:r>
          </a:p>
        </p:txBody>
      </p:sp>
      <p:sp>
        <p:nvSpPr>
          <p:cNvPr id="2" name="Text Placeholder 2">
            <a:extLst>
              <a:ext uri="{FF2B5EF4-FFF2-40B4-BE49-F238E27FC236}">
                <a16:creationId xmlns:a16="http://schemas.microsoft.com/office/drawing/2014/main" id="{915EB9E3-973B-CD5F-4145-8F533B4E0D99}"/>
              </a:ext>
            </a:extLst>
          </p:cNvPr>
          <p:cNvSpPr txBox="1">
            <a:spLocks/>
          </p:cNvSpPr>
          <p:nvPr/>
        </p:nvSpPr>
        <p:spPr>
          <a:xfrm>
            <a:off x="639789" y="6488155"/>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rgbClr val="484848"/>
                </a:solidFill>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sp>
        <p:nvSpPr>
          <p:cNvPr id="4" name="Slide Number Placeholder 3">
            <a:extLst>
              <a:ext uri="{FF2B5EF4-FFF2-40B4-BE49-F238E27FC236}">
                <a16:creationId xmlns:a16="http://schemas.microsoft.com/office/drawing/2014/main" id="{F93B6923-FF4F-EE58-DD7E-663D38B6DCE0}"/>
              </a:ext>
            </a:extLst>
          </p:cNvPr>
          <p:cNvSpPr>
            <a:spLocks noGrp="1"/>
          </p:cNvSpPr>
          <p:nvPr>
            <p:ph type="sldNum" sz="quarter" idx="4"/>
          </p:nvPr>
        </p:nvSpPr>
        <p:spPr/>
        <p:txBody>
          <a:bodyPr/>
          <a:lstStyle/>
          <a:p>
            <a:fld id="{B6111AC5-A6EA-4123-B1C6-358C02E6D565}" type="slidenum">
              <a:rPr lang="en-US" smtClean="0"/>
              <a:pPr/>
              <a:t>22</a:t>
            </a:fld>
            <a:endParaRPr lang="en-US"/>
          </a:p>
        </p:txBody>
      </p:sp>
      <p:sp>
        <p:nvSpPr>
          <p:cNvPr id="9" name="TextBox 8">
            <a:extLst>
              <a:ext uri="{FF2B5EF4-FFF2-40B4-BE49-F238E27FC236}">
                <a16:creationId xmlns:a16="http://schemas.microsoft.com/office/drawing/2014/main" id="{B9F224C5-2DF0-F1F8-E83E-2A7566710AD6}"/>
              </a:ext>
            </a:extLst>
          </p:cNvPr>
          <p:cNvSpPr txBox="1"/>
          <p:nvPr/>
        </p:nvSpPr>
        <p:spPr>
          <a:xfrm>
            <a:off x="1522470" y="576152"/>
            <a:ext cx="4077052" cy="1169551"/>
          </a:xfrm>
          <a:prstGeom prst="rect">
            <a:avLst/>
          </a:prstGeom>
          <a:noFill/>
        </p:spPr>
        <p:txBody>
          <a:bodyPr wrap="square" rtlCol="0">
            <a:spAutoFit/>
          </a:bodyPr>
          <a:lstStyle/>
          <a:p>
            <a:pPr>
              <a:defRPr/>
            </a:pPr>
            <a:r>
              <a:rPr kumimoji="0" lang="en-US" sz="1400" b="0" i="0" u="none" strike="noStrike" kern="1200" cap="none" spc="0" normalizeH="0" baseline="0" noProof="0">
                <a:ln>
                  <a:noFill/>
                </a:ln>
                <a:solidFill>
                  <a:schemeClr val="bg1"/>
                </a:solidFill>
                <a:effectLst/>
                <a:uLnTx/>
                <a:uFillTx/>
                <a:latin typeface="Century Gothic" panose="020B0502020202020204" pitchFamily="34" charset="0"/>
              </a:rPr>
              <a:t>Long-term Disability Insurance, which we call: </a:t>
            </a:r>
            <a:br>
              <a:rPr kumimoji="0" lang="en-US" sz="1600" b="0" i="0" u="none" strike="noStrike" kern="1200" cap="none" spc="0" normalizeH="0" baseline="0" noProof="0">
                <a:ln>
                  <a:noFill/>
                </a:ln>
                <a:solidFill>
                  <a:schemeClr val="bg1"/>
                </a:solidFill>
                <a:effectLst/>
                <a:uLnTx/>
                <a:uFillTx/>
                <a:latin typeface="Century Gothic" panose="020B0502020202020204" pitchFamily="34" charset="0"/>
              </a:rPr>
            </a:br>
            <a:r>
              <a:rPr lang="en-US" sz="2800" cap="none" spc="100">
                <a:solidFill>
                  <a:schemeClr val="bg1"/>
                </a:solidFill>
                <a:latin typeface="Century Gothic" panose="020B0502020202020204" pitchFamily="34" charset="0"/>
                <a:cs typeface="Arial" panose="020B0604020202020204" pitchFamily="34" charset="0"/>
              </a:rPr>
              <a:t>Long-term Income</a:t>
            </a:r>
            <a:br>
              <a:rPr lang="en-US" sz="2800" cap="none" spc="100">
                <a:solidFill>
                  <a:schemeClr val="bg1"/>
                </a:solidFill>
                <a:latin typeface="Century Gothic" panose="020B0502020202020204" pitchFamily="34" charset="0"/>
                <a:cs typeface="Arial" panose="020B0604020202020204" pitchFamily="34" charset="0"/>
              </a:rPr>
            </a:br>
            <a:r>
              <a:rPr lang="en-US" sz="2800" cap="none" spc="100">
                <a:solidFill>
                  <a:schemeClr val="bg1"/>
                </a:solidFill>
                <a:latin typeface="Century Gothic" panose="020B0502020202020204" pitchFamily="34" charset="0"/>
                <a:cs typeface="Arial" panose="020B0604020202020204" pitchFamily="34" charset="0"/>
              </a:rPr>
              <a:t>Protection Benefits</a:t>
            </a:r>
            <a:endParaRPr lang="en-US" sz="2400" cap="none" spc="100">
              <a:solidFill>
                <a:schemeClr val="bg1"/>
              </a:solidFill>
              <a:latin typeface="Century Gothic" panose="020B0502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6898825-CF61-1FD2-959D-6A302BE0F824}"/>
              </a:ext>
            </a:extLst>
          </p:cNvPr>
          <p:cNvSpPr/>
          <p:nvPr/>
        </p:nvSpPr>
        <p:spPr>
          <a:xfrm>
            <a:off x="1372247" y="627596"/>
            <a:ext cx="91440" cy="1005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649B30DD-41D5-78BB-8C25-C09D327C0896}"/>
              </a:ext>
            </a:extLst>
          </p:cNvPr>
          <p:cNvSpPr txBox="1"/>
          <p:nvPr/>
        </p:nvSpPr>
        <p:spPr>
          <a:xfrm>
            <a:off x="1522470" y="2005533"/>
            <a:ext cx="4182895" cy="2846933"/>
          </a:xfrm>
          <a:prstGeom prst="rect">
            <a:avLst/>
          </a:prstGeom>
          <a:noFill/>
        </p:spPr>
        <p:txBody>
          <a:bodyPr wrap="square" rtlCol="0">
            <a:spAutoFit/>
          </a:bodyPr>
          <a:lstStyle/>
          <a:p>
            <a:pPr marL="0" marR="0" lvl="0" indent="0" algn="l" defTabSz="914400" rtl="0" eaLnBrk="1" fontAlgn="auto" latinLnBrk="0" hangingPunct="1">
              <a:spcAft>
                <a:spcPts val="600"/>
              </a:spcAft>
              <a:buClrTx/>
              <a:buSzTx/>
              <a:buFontTx/>
              <a:buNone/>
              <a:tabLst/>
              <a:defRPr/>
            </a:pPr>
            <a:r>
              <a:rPr kumimoji="0" lang="en-US" sz="1600" b="1" i="0" u="none" strike="noStrike" kern="1200" cap="none" spc="0" normalizeH="0" baseline="0" noProof="0">
                <a:ln>
                  <a:noFill/>
                </a:ln>
                <a:solidFill>
                  <a:schemeClr val="bg1"/>
                </a:solidFill>
                <a:effectLst/>
                <a:uLnTx/>
                <a:uFillTx/>
                <a:latin typeface="Avenir Next LT Pro" panose="020B0504020202020204" pitchFamily="34" charset="77"/>
              </a:rPr>
              <a:t>These benefits:</a:t>
            </a:r>
          </a:p>
          <a:p>
            <a:pPr marL="233363" indent="-233363">
              <a:spcAft>
                <a:spcPts val="600"/>
              </a:spcAft>
              <a:buFont typeface="Arial" panose="020B0604020202020204" pitchFamily="34" charset="0"/>
              <a:buChar char="•"/>
              <a:defRPr/>
            </a:pPr>
            <a:r>
              <a:rPr kumimoji="0" lang="en-US" sz="1400" b="0" i="0" u="none" strike="noStrike" kern="1200" cap="none" spc="0" normalizeH="0" baseline="0" noProof="0">
                <a:ln>
                  <a:noFill/>
                </a:ln>
                <a:solidFill>
                  <a:schemeClr val="bg1"/>
                </a:solidFill>
                <a:effectLst/>
                <a:uLnTx/>
                <a:uFillTx/>
                <a:latin typeface="Avenir Next LT Pro" panose="020B0504020202020204" pitchFamily="34" charset="77"/>
              </a:rPr>
              <a:t>Replace part of your income if you are unable to work for an extended time due to an illness or injury.</a:t>
            </a:r>
          </a:p>
          <a:p>
            <a:pPr marL="233363" indent="-233363">
              <a:spcAft>
                <a:spcPts val="600"/>
              </a:spcAft>
              <a:buFont typeface="Arial" panose="020B0604020202020204" pitchFamily="34" charset="0"/>
              <a:buChar char="•"/>
              <a:defRPr/>
            </a:pPr>
            <a:r>
              <a:rPr kumimoji="0" lang="en-US" sz="1400" b="0" i="0" u="none" strike="noStrike" kern="1200" cap="none" spc="0" normalizeH="0" baseline="0" noProof="0">
                <a:ln>
                  <a:noFill/>
                </a:ln>
                <a:solidFill>
                  <a:schemeClr val="bg1"/>
                </a:solidFill>
                <a:effectLst/>
                <a:uLnTx/>
                <a:uFillTx/>
                <a:latin typeface="Avenir Next LT Pro" panose="020B0504020202020204" pitchFamily="34" charset="77"/>
              </a:rPr>
              <a:t>Help create some stability in an unstable time.</a:t>
            </a:r>
          </a:p>
          <a:p>
            <a:pPr marL="233363" indent="-233363">
              <a:spcAft>
                <a:spcPts val="600"/>
              </a:spcAft>
              <a:buFont typeface="Arial" panose="020B0604020202020204" pitchFamily="34" charset="0"/>
              <a:buChar char="•"/>
              <a:defRPr/>
            </a:pPr>
            <a:r>
              <a:rPr kumimoji="0" lang="en-US" sz="1400" i="0" u="none" strike="noStrike" kern="1200" cap="none" spc="0" normalizeH="0" baseline="0" noProof="0">
                <a:ln>
                  <a:noFill/>
                </a:ln>
                <a:solidFill>
                  <a:schemeClr val="bg1"/>
                </a:solidFill>
                <a:effectLst/>
                <a:uLnTx/>
                <a:uFillTx/>
                <a:latin typeface="Avenir Next LT Pro" panose="020B0504020202020204" pitchFamily="34" charset="77"/>
              </a:rPr>
              <a:t>Can be used for anything you choose, like</a:t>
            </a:r>
            <a:r>
              <a:rPr kumimoji="0" lang="en-US" sz="1600" i="0" u="none" strike="noStrike" kern="1200" cap="none" spc="0" normalizeH="0" baseline="0" noProof="0">
                <a:ln>
                  <a:noFill/>
                </a:ln>
                <a:solidFill>
                  <a:schemeClr val="bg1"/>
                </a:solidFill>
                <a:effectLst/>
                <a:uLnTx/>
                <a:uFillTx/>
                <a:latin typeface="Avenir Next LT Pro" panose="020B0504020202020204" pitchFamily="34" charset="77"/>
              </a:rPr>
              <a:t>:</a:t>
            </a:r>
          </a:p>
          <a:p>
            <a:pPr marL="574675" lvl="1" indent="-241300">
              <a:spcAft>
                <a:spcPts val="600"/>
              </a:spcAft>
              <a:buFont typeface="Arial" panose="020B0604020202020204" pitchFamily="34" charset="0"/>
              <a:buChar char="‒"/>
              <a:defRPr/>
            </a:pPr>
            <a:r>
              <a:rPr lang="en-US" sz="1400">
                <a:solidFill>
                  <a:schemeClr val="bg1"/>
                </a:solidFill>
                <a:latin typeface="Avenir Next LT Pro" panose="020B0504020202020204" pitchFamily="34" charset="77"/>
              </a:rPr>
              <a:t>Rent or mortgage payments</a:t>
            </a:r>
          </a:p>
          <a:p>
            <a:pPr marL="574675" lvl="1" indent="-241300">
              <a:spcAft>
                <a:spcPts val="600"/>
              </a:spcAft>
              <a:buFont typeface="Arial" panose="020B0604020202020204" pitchFamily="34" charset="0"/>
              <a:buChar char="‒"/>
              <a:defRPr/>
            </a:pPr>
            <a:r>
              <a:rPr lang="en-US" sz="1400">
                <a:solidFill>
                  <a:schemeClr val="bg1"/>
                </a:solidFill>
                <a:latin typeface="Avenir Next LT Pro" panose="020B0504020202020204" pitchFamily="34" charset="77"/>
              </a:rPr>
              <a:t>Medical deductibles</a:t>
            </a:r>
          </a:p>
          <a:p>
            <a:pPr marL="574675" lvl="1" indent="-241300">
              <a:spcAft>
                <a:spcPts val="600"/>
              </a:spcAft>
              <a:buFont typeface="Arial" panose="020B0604020202020204" pitchFamily="34" charset="0"/>
              <a:buChar char="‒"/>
              <a:defRPr/>
            </a:pPr>
            <a:r>
              <a:rPr kumimoji="0" lang="en-US" sz="1400" i="0" u="none" strike="noStrike" kern="1200" cap="none" spc="0" normalizeH="0" baseline="0" noProof="0">
                <a:ln>
                  <a:noFill/>
                </a:ln>
                <a:solidFill>
                  <a:schemeClr val="bg1"/>
                </a:solidFill>
                <a:effectLst/>
                <a:uLnTx/>
                <a:uFillTx/>
                <a:latin typeface="Avenir Next LT Pro" panose="020B0504020202020204" pitchFamily="34" charset="77"/>
              </a:rPr>
              <a:t>Bills </a:t>
            </a:r>
          </a:p>
          <a:p>
            <a:pPr marL="574675" lvl="1" indent="-241300">
              <a:spcAft>
                <a:spcPts val="600"/>
              </a:spcAft>
              <a:buFont typeface="Arial" panose="020B0604020202020204" pitchFamily="34" charset="0"/>
              <a:buChar char="‒"/>
              <a:defRPr/>
            </a:pPr>
            <a:r>
              <a:rPr lang="en-US" sz="1400">
                <a:solidFill>
                  <a:schemeClr val="bg1"/>
                </a:solidFill>
                <a:latin typeface="Avenir Next LT Pro" panose="020B0504020202020204" pitchFamily="34" charset="77"/>
              </a:rPr>
              <a:t>Groceries</a:t>
            </a:r>
            <a:endParaRPr kumimoji="0" lang="en-US" sz="1400" i="0" u="none" strike="noStrike" kern="1200" cap="none" spc="0" normalizeH="0" baseline="0" noProof="0">
              <a:ln>
                <a:noFill/>
              </a:ln>
              <a:solidFill>
                <a:schemeClr val="bg1"/>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942016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74FDF901-5604-98C3-1F16-4365351F531F}"/>
              </a:ext>
            </a:extLst>
          </p:cNvPr>
          <p:cNvSpPr txBox="1">
            <a:spLocks/>
          </p:cNvSpPr>
          <p:nvPr/>
        </p:nvSpPr>
        <p:spPr>
          <a:xfrm>
            <a:off x="5973340" y="1967053"/>
            <a:ext cx="5124595" cy="3566160"/>
          </a:xfrm>
          <a:prstGeom prst="rect">
            <a:avLst/>
          </a:prstGeom>
        </p:spPr>
        <p:txBody>
          <a:bodyPr>
            <a:noAutofit/>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 typeface="Arial" panose="020B0604020202020204" pitchFamily="34" charset="0"/>
              <a:buNone/>
              <a:defRPr/>
            </a:pPr>
            <a:r>
              <a:rPr lang="en-US" sz="1600" b="1">
                <a:solidFill>
                  <a:schemeClr val="accent1"/>
                </a:solidFill>
              </a:rPr>
              <a:t>WHAT IS IT?</a:t>
            </a:r>
          </a:p>
          <a:p>
            <a:pPr marL="0" indent="0" eaLnBrk="1" hangingPunct="1">
              <a:spcBef>
                <a:spcPts val="600"/>
              </a:spcBef>
              <a:spcAft>
                <a:spcPts val="600"/>
              </a:spcAft>
              <a:buNone/>
            </a:pPr>
            <a:r>
              <a:rPr lang="en-US" altLang="en-US" sz="1600"/>
              <a:t>Long-term Disability insurance helps protect your income if you are not able to work for an extended time due to due to an illness or injury. It’s: </a:t>
            </a:r>
          </a:p>
          <a:p>
            <a:pPr>
              <a:spcBef>
                <a:spcPts val="600"/>
              </a:spcBef>
              <a:spcAft>
                <a:spcPts val="600"/>
              </a:spcAft>
            </a:pPr>
            <a:r>
              <a:rPr lang="en-US" altLang="en-US" sz="1600"/>
              <a:t>A percentage of your income each month.</a:t>
            </a:r>
          </a:p>
          <a:p>
            <a:pPr>
              <a:spcBef>
                <a:spcPts val="600"/>
              </a:spcBef>
              <a:spcAft>
                <a:spcPts val="600"/>
              </a:spcAft>
            </a:pPr>
            <a:r>
              <a:rPr lang="en-US" altLang="en-US" sz="1600"/>
              <a:t>A source of professional help for disability-related challenges:</a:t>
            </a:r>
          </a:p>
          <a:p>
            <a:pPr marL="574675" lvl="1" indent="-234950">
              <a:spcAft>
                <a:spcPts val="600"/>
              </a:spcAft>
            </a:pPr>
            <a:r>
              <a:rPr lang="en-US" altLang="en-US" sz="1600"/>
              <a:t>Legal specialists </a:t>
            </a:r>
          </a:p>
          <a:p>
            <a:pPr marL="574675" lvl="1" indent="-234950">
              <a:spcAft>
                <a:spcPts val="600"/>
              </a:spcAft>
            </a:pPr>
            <a:r>
              <a:rPr lang="en-US" altLang="en-US" sz="1600"/>
              <a:t>Financial and therapeutic counselors </a:t>
            </a:r>
          </a:p>
          <a:p>
            <a:pPr>
              <a:spcBef>
                <a:spcPts val="600"/>
              </a:spcBef>
              <a:spcAft>
                <a:spcPts val="600"/>
              </a:spcAft>
            </a:pPr>
            <a:r>
              <a:rPr lang="en-US" altLang="en-US" sz="1600"/>
              <a:t>Affordable group rates with convenient payroll deduction.</a:t>
            </a:r>
          </a:p>
          <a:p>
            <a:pPr marL="0" indent="0">
              <a:spcBef>
                <a:spcPts val="600"/>
              </a:spcBef>
              <a:spcAft>
                <a:spcPts val="600"/>
              </a:spcAft>
              <a:buNone/>
              <a:defRPr/>
            </a:pPr>
            <a:endParaRPr lang="en-US" altLang="en-US" sz="1600">
              <a:solidFill>
                <a:schemeClr val="accent1"/>
              </a:solidFill>
            </a:endParaRPr>
          </a:p>
          <a:p>
            <a:pPr marL="461963" lvl="1" indent="0">
              <a:spcAft>
                <a:spcPts val="600"/>
              </a:spcAft>
              <a:buFont typeface="Arial" panose="020B0604020202020204" pitchFamily="34" charset="0"/>
              <a:buNone/>
              <a:defRPr/>
            </a:pPr>
            <a:endParaRPr lang="en-US" altLang="en-US" sz="1600">
              <a:solidFill>
                <a:schemeClr val="accent1"/>
              </a:solidFill>
            </a:endParaRPr>
          </a:p>
          <a:p>
            <a:pPr marL="0" indent="0">
              <a:spcBef>
                <a:spcPts val="600"/>
              </a:spcBef>
              <a:spcAft>
                <a:spcPts val="600"/>
              </a:spcAft>
              <a:buFont typeface="Arial" panose="020B0604020202020204" pitchFamily="34" charset="0"/>
              <a:buNone/>
              <a:defRPr/>
            </a:pPr>
            <a:endParaRPr lang="en-US" altLang="en-US" sz="1600">
              <a:solidFill>
                <a:schemeClr val="accent1"/>
              </a:solidFill>
            </a:endParaRPr>
          </a:p>
          <a:p>
            <a:pPr marL="0" indent="0">
              <a:spcBef>
                <a:spcPts val="600"/>
              </a:spcBef>
              <a:spcAft>
                <a:spcPts val="600"/>
              </a:spcAft>
              <a:buFont typeface="Arial" panose="020B0604020202020204" pitchFamily="34" charset="0"/>
              <a:buNone/>
              <a:defRPr/>
            </a:pPr>
            <a:endParaRPr lang="en-US" altLang="en-US" sz="1600">
              <a:solidFill>
                <a:schemeClr val="accent1"/>
              </a:solidFill>
            </a:endParaRPr>
          </a:p>
          <a:p>
            <a:pPr marL="0" indent="0">
              <a:spcBef>
                <a:spcPts val="600"/>
              </a:spcBef>
              <a:spcAft>
                <a:spcPts val="600"/>
              </a:spcAft>
              <a:buFont typeface="Arial" panose="020B0604020202020204" pitchFamily="34" charset="0"/>
              <a:buNone/>
              <a:defRPr/>
            </a:pPr>
            <a:endParaRPr lang="en-US" altLang="en-US" sz="1600">
              <a:solidFill>
                <a:schemeClr val="accent1"/>
              </a:solidFill>
            </a:endParaRPr>
          </a:p>
          <a:p>
            <a:pPr marL="0" indent="0">
              <a:spcBef>
                <a:spcPts val="600"/>
              </a:spcBef>
              <a:spcAft>
                <a:spcPts val="600"/>
              </a:spcAft>
              <a:buFont typeface="Arial" panose="020B0604020202020204" pitchFamily="34" charset="0"/>
              <a:buNone/>
            </a:pPr>
            <a:endParaRPr lang="en-US" sz="1600">
              <a:solidFill>
                <a:schemeClr val="accent1"/>
              </a:solidFill>
            </a:endParaRPr>
          </a:p>
        </p:txBody>
      </p:sp>
      <p:pic>
        <p:nvPicPr>
          <p:cNvPr id="8" name="Picture 7" descr="Device on a finger">
            <a:extLst>
              <a:ext uri="{FF2B5EF4-FFF2-40B4-BE49-F238E27FC236}">
                <a16:creationId xmlns:a16="http://schemas.microsoft.com/office/drawing/2014/main" id="{5B8F58D2-1ACC-EDBC-202B-C51AE8C693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531" y="369845"/>
            <a:ext cx="4450820" cy="5521290"/>
          </a:xfrm>
          <a:prstGeom prst="rect">
            <a:avLst/>
          </a:prstGeom>
        </p:spPr>
      </p:pic>
      <p:sp>
        <p:nvSpPr>
          <p:cNvPr id="2" name="TextBox 1">
            <a:extLst>
              <a:ext uri="{FF2B5EF4-FFF2-40B4-BE49-F238E27FC236}">
                <a16:creationId xmlns:a16="http://schemas.microsoft.com/office/drawing/2014/main" id="{0A95FAD8-7CA7-B961-CA35-011CA06CA4BE}"/>
              </a:ext>
            </a:extLst>
          </p:cNvPr>
          <p:cNvSpPr txBox="1"/>
          <p:nvPr/>
        </p:nvSpPr>
        <p:spPr>
          <a:xfrm>
            <a:off x="676952" y="5865122"/>
            <a:ext cx="10307822" cy="584775"/>
          </a:xfrm>
          <a:prstGeom prst="rect">
            <a:avLst/>
          </a:prstGeom>
          <a:noFill/>
        </p:spPr>
        <p:txBody>
          <a:bodyPr wrap="square" rtlCol="0">
            <a:spAutoFit/>
          </a:bodyPr>
          <a:lstStyle/>
          <a:p>
            <a:r>
              <a:rPr lang="en-US" sz="800">
                <a:latin typeface="Arial Narrow" panose="020B0606020202030204" pitchFamily="34" charset="0"/>
              </a:rPr>
              <a:t>THE DISABILITY POLICY PROVIDES LIMITED BENEFITS.  This limited benefit plan (1) does not constitute major medical coverage, and (2) does not satisfy the individual mandate of the Affordable Care Act (ACA) because the coverage does not meet the requirements of minimum essential coverage.  In New York:  This Disability policy provides disability income insurance only. It does NOT provide basic hospital, basic medical or major medical insurance as defined by the New York State Department of Financial Services.</a:t>
            </a:r>
          </a:p>
          <a:p>
            <a:endParaRPr lang="en-US" sz="800">
              <a:latin typeface="Arial Narrow" panose="020B0606020202030204" pitchFamily="34" charset="0"/>
            </a:endParaRPr>
          </a:p>
          <a:p>
            <a:r>
              <a:rPr lang="en-US" sz="800">
                <a:latin typeface="Arial Narrow" panose="020B0606020202030204" pitchFamily="34" charset="0"/>
              </a:rPr>
              <a:t>Disability Form Series includes GBD-1000, GBD-1200, or state equivalent.</a:t>
            </a:r>
          </a:p>
        </p:txBody>
      </p:sp>
      <p:sp>
        <p:nvSpPr>
          <p:cNvPr id="3" name="Text Placeholder 2">
            <a:extLst>
              <a:ext uri="{FF2B5EF4-FFF2-40B4-BE49-F238E27FC236}">
                <a16:creationId xmlns:a16="http://schemas.microsoft.com/office/drawing/2014/main" id="{A74A0659-A578-47B7-3C5E-494614D26376}"/>
              </a:ext>
            </a:extLst>
          </p:cNvPr>
          <p:cNvSpPr txBox="1">
            <a:spLocks/>
          </p:cNvSpPr>
          <p:nvPr/>
        </p:nvSpPr>
        <p:spPr>
          <a:xfrm>
            <a:off x="639789" y="6488155"/>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rgbClr val="484848"/>
                </a:solidFill>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sp>
        <p:nvSpPr>
          <p:cNvPr id="7" name="Slide Number Placeholder 6">
            <a:extLst>
              <a:ext uri="{FF2B5EF4-FFF2-40B4-BE49-F238E27FC236}">
                <a16:creationId xmlns:a16="http://schemas.microsoft.com/office/drawing/2014/main" id="{CF699E3D-3DBB-1B09-19F1-8FF6C7F062EA}"/>
              </a:ext>
            </a:extLst>
          </p:cNvPr>
          <p:cNvSpPr>
            <a:spLocks noGrp="1"/>
          </p:cNvSpPr>
          <p:nvPr>
            <p:ph type="sldNum" sz="quarter" idx="4"/>
          </p:nvPr>
        </p:nvSpPr>
        <p:spPr/>
        <p:txBody>
          <a:bodyPr/>
          <a:lstStyle/>
          <a:p>
            <a:fld id="{B6111AC5-A6EA-4123-B1C6-358C02E6D565}" type="slidenum">
              <a:rPr lang="en-US" smtClean="0"/>
              <a:pPr/>
              <a:t>23</a:t>
            </a:fld>
            <a:endParaRPr lang="en-US"/>
          </a:p>
        </p:txBody>
      </p:sp>
      <p:sp>
        <p:nvSpPr>
          <p:cNvPr id="12" name="Title 1">
            <a:extLst>
              <a:ext uri="{FF2B5EF4-FFF2-40B4-BE49-F238E27FC236}">
                <a16:creationId xmlns:a16="http://schemas.microsoft.com/office/drawing/2014/main" id="{BCD73357-7F76-6112-5238-3222D28571CC}"/>
              </a:ext>
            </a:extLst>
          </p:cNvPr>
          <p:cNvSpPr txBox="1">
            <a:spLocks/>
          </p:cNvSpPr>
          <p:nvPr/>
        </p:nvSpPr>
        <p:spPr>
          <a:xfrm>
            <a:off x="5973340" y="411421"/>
            <a:ext cx="5124595" cy="1240975"/>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spcAft>
                <a:spcPts val="600"/>
              </a:spcAft>
            </a:pPr>
            <a:r>
              <a:rPr lang="en-US" altLang="en-US" sz="1400" cap="none" spc="10">
                <a:solidFill>
                  <a:schemeClr val="accent1"/>
                </a:solidFill>
                <a:latin typeface="Century Gothic" panose="020B0502020202020204" pitchFamily="34" charset="0"/>
              </a:rPr>
              <a:t>Long-term Disability Insurance</a:t>
            </a:r>
          </a:p>
          <a:p>
            <a:r>
              <a:rPr lang="en-US" sz="2800" cap="none" spc="100">
                <a:solidFill>
                  <a:schemeClr val="accent1"/>
                </a:solidFill>
                <a:latin typeface="Century Gothic" panose="020B0502020202020204" pitchFamily="34" charset="0"/>
                <a:cs typeface="Arial" panose="020B0604020202020204" pitchFamily="34" charset="0"/>
              </a:rPr>
              <a:t>Long-term Income Protection Benefits</a:t>
            </a:r>
          </a:p>
        </p:txBody>
      </p:sp>
      <p:sp>
        <p:nvSpPr>
          <p:cNvPr id="13" name="Rectangle 12">
            <a:extLst>
              <a:ext uri="{FF2B5EF4-FFF2-40B4-BE49-F238E27FC236}">
                <a16:creationId xmlns:a16="http://schemas.microsoft.com/office/drawing/2014/main" id="{A8457798-C6B0-B434-13F5-BC5546738C11}"/>
              </a:ext>
            </a:extLst>
          </p:cNvPr>
          <p:cNvSpPr/>
          <p:nvPr/>
        </p:nvSpPr>
        <p:spPr>
          <a:xfrm>
            <a:off x="5746848" y="570915"/>
            <a:ext cx="95117" cy="10642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31547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303BFC-D369-8183-71E5-6F5FD0637CA7}"/>
              </a:ext>
            </a:extLst>
          </p:cNvPr>
          <p:cNvSpPr txBox="1"/>
          <p:nvPr/>
        </p:nvSpPr>
        <p:spPr>
          <a:xfrm>
            <a:off x="5973340" y="2297922"/>
            <a:ext cx="4242715" cy="3247043"/>
          </a:xfrm>
          <a:prstGeom prst="rect">
            <a:avLst/>
          </a:prstGeom>
          <a:noFill/>
        </p:spPr>
        <p:txBody>
          <a:bodyPr wrap="square">
            <a:spAutoFit/>
          </a:bodyPr>
          <a:lstStyle/>
          <a:p>
            <a:pPr marL="0" indent="0">
              <a:spcAft>
                <a:spcPts val="600"/>
              </a:spcAft>
              <a:buFont typeface="Arial" panose="020B0604020202020204" pitchFamily="34" charset="0"/>
              <a:buNone/>
              <a:defRPr/>
            </a:pPr>
            <a:r>
              <a:rPr lang="en-US" sz="1600" b="1">
                <a:solidFill>
                  <a:schemeClr val="accent1"/>
                </a:solidFill>
                <a:latin typeface="Avenir Next LT Pro" panose="020B0504020202020204" pitchFamily="34" charset="77"/>
              </a:rPr>
              <a:t>CONSIDER THE FACTS </a:t>
            </a:r>
            <a:br>
              <a:rPr lang="en-US" sz="1600" b="1">
                <a:solidFill>
                  <a:schemeClr val="accent1"/>
                </a:solidFill>
                <a:latin typeface="Avenir Next LT Pro" panose="020B0504020202020204" pitchFamily="34" charset="77"/>
              </a:rPr>
            </a:br>
            <a:endParaRPr lang="en-US" sz="1600">
              <a:solidFill>
                <a:schemeClr val="accent1"/>
              </a:solidFill>
              <a:latin typeface="Avenir Next LT Pro" panose="020B0504020202020204" pitchFamily="34" charset="77"/>
            </a:endParaRPr>
          </a:p>
          <a:p>
            <a:pPr eaLnBrk="1" hangingPunct="1">
              <a:spcAft>
                <a:spcPts val="1800"/>
              </a:spcAft>
            </a:pPr>
            <a:r>
              <a:rPr lang="en-US" altLang="en-US" sz="1600">
                <a:latin typeface="Avenir Next LT Pro" panose="020B0504020202020204" pitchFamily="34" charset="77"/>
              </a:rPr>
              <a:t>Health insurance only covers medical bills. It won’t pay for groceries or monthly </a:t>
            </a:r>
            <a:br>
              <a:rPr lang="en-US" altLang="en-US" sz="1600">
                <a:latin typeface="Avenir Next LT Pro" panose="020B0504020202020204" pitchFamily="34" charset="77"/>
              </a:rPr>
            </a:br>
            <a:r>
              <a:rPr lang="en-US" altLang="en-US" sz="1600">
                <a:latin typeface="Avenir Next LT Pro" panose="020B0504020202020204" pitchFamily="34" charset="77"/>
              </a:rPr>
              <a:t>living expenses.</a:t>
            </a:r>
          </a:p>
          <a:p>
            <a:pPr eaLnBrk="1" hangingPunct="1">
              <a:spcAft>
                <a:spcPts val="1800"/>
              </a:spcAft>
            </a:pPr>
            <a:r>
              <a:rPr lang="en-US" altLang="en-US" sz="1600">
                <a:latin typeface="Avenir Next LT Pro" panose="020B0504020202020204" pitchFamily="34" charset="77"/>
              </a:rPr>
              <a:t>Workers’ Compensation kicks in only in the event of a work-related accident or injury.</a:t>
            </a:r>
          </a:p>
          <a:p>
            <a:pPr marL="0" indent="-57150">
              <a:spcAft>
                <a:spcPts val="1200"/>
              </a:spcAft>
              <a:buNone/>
            </a:pPr>
            <a:endParaRPr lang="en-US" sz="1600"/>
          </a:p>
          <a:p>
            <a:pPr marL="461963" lvl="1" indent="0">
              <a:buNone/>
            </a:pPr>
            <a:endParaRPr lang="en-US" sz="1600"/>
          </a:p>
          <a:p>
            <a:pPr marL="742950" lvl="1" indent="-285750">
              <a:buClr>
                <a:srgbClr val="3A5A78"/>
              </a:buClr>
              <a:buFont typeface="Arial" panose="020B0604020202020204" pitchFamily="34" charset="0"/>
              <a:buChar char="•"/>
              <a:defRPr/>
            </a:pPr>
            <a:endParaRPr lang="en-US" altLang="en-US" sz="1600">
              <a:latin typeface="Avenir Next LT Pro" panose="020B0504020202020204" pitchFamily="34" charset="77"/>
            </a:endParaRPr>
          </a:p>
        </p:txBody>
      </p:sp>
      <p:pic>
        <p:nvPicPr>
          <p:cNvPr id="8" name="Picture 7" descr="Device on a finger">
            <a:extLst>
              <a:ext uri="{FF2B5EF4-FFF2-40B4-BE49-F238E27FC236}">
                <a16:creationId xmlns:a16="http://schemas.microsoft.com/office/drawing/2014/main" id="{5B8F58D2-1ACC-EDBC-202B-C51AE8C693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531" y="369845"/>
            <a:ext cx="4450820" cy="5521290"/>
          </a:xfrm>
          <a:prstGeom prst="rect">
            <a:avLst/>
          </a:prstGeom>
        </p:spPr>
      </p:pic>
      <p:sp>
        <p:nvSpPr>
          <p:cNvPr id="2" name="TextBox 1">
            <a:extLst>
              <a:ext uri="{FF2B5EF4-FFF2-40B4-BE49-F238E27FC236}">
                <a16:creationId xmlns:a16="http://schemas.microsoft.com/office/drawing/2014/main" id="{0A95FAD8-7CA7-B961-CA35-011CA06CA4BE}"/>
              </a:ext>
            </a:extLst>
          </p:cNvPr>
          <p:cNvSpPr txBox="1"/>
          <p:nvPr/>
        </p:nvSpPr>
        <p:spPr>
          <a:xfrm>
            <a:off x="676952" y="5865122"/>
            <a:ext cx="10307822" cy="512961"/>
          </a:xfrm>
          <a:prstGeom prst="rect">
            <a:avLst/>
          </a:prstGeom>
          <a:noFill/>
        </p:spPr>
        <p:txBody>
          <a:bodyPr wrap="square" rtlCol="0">
            <a:spAutoFit/>
          </a:bodyPr>
          <a:lstStyle/>
          <a:p>
            <a:pPr>
              <a:spcAft>
                <a:spcPts val="400"/>
              </a:spcAft>
            </a:pPr>
            <a:r>
              <a:rPr lang="en-US" sz="800">
                <a:latin typeface="Arial Narrow" panose="020B0606020202030204" pitchFamily="34" charset="0"/>
              </a:rPr>
              <a:t>THE DISABILITY POLICY PROVIDES LIMITED BENEFITS.  This limited benefit plan (1) does not constitute major medical coverage, and (2) does not satisfy the individual mandate of the Affordable Care Act (ACA) because the coverage does not meet the requirements of minimum essential coverage.  In New York:  This Disability policy provides disability income insurance only. It does NOT provide basic hospital, basic medical or major medical insurance as defined by the New York State Department of Financial Services.</a:t>
            </a:r>
          </a:p>
          <a:p>
            <a:pPr>
              <a:spcAft>
                <a:spcPts val="400"/>
              </a:spcAft>
            </a:pPr>
            <a:r>
              <a:rPr lang="en-US" sz="800">
                <a:latin typeface="Arial Narrow" panose="020B0606020202030204" pitchFamily="34" charset="0"/>
              </a:rPr>
              <a:t>Disability Form Series includes GBD-1000, GBD-1200, or state equivalent.</a:t>
            </a:r>
          </a:p>
        </p:txBody>
      </p:sp>
      <p:sp>
        <p:nvSpPr>
          <p:cNvPr id="12" name="Text Placeholder 2">
            <a:extLst>
              <a:ext uri="{FF2B5EF4-FFF2-40B4-BE49-F238E27FC236}">
                <a16:creationId xmlns:a16="http://schemas.microsoft.com/office/drawing/2014/main" id="{3C4B04A9-8FC8-7D01-646B-05F106D9EB61}"/>
              </a:ext>
            </a:extLst>
          </p:cNvPr>
          <p:cNvSpPr txBox="1">
            <a:spLocks/>
          </p:cNvSpPr>
          <p:nvPr/>
        </p:nvSpPr>
        <p:spPr>
          <a:xfrm>
            <a:off x="639789" y="6488155"/>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rgbClr val="484848"/>
                </a:solidFill>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sp>
        <p:nvSpPr>
          <p:cNvPr id="5" name="Slide Number Placeholder 4">
            <a:extLst>
              <a:ext uri="{FF2B5EF4-FFF2-40B4-BE49-F238E27FC236}">
                <a16:creationId xmlns:a16="http://schemas.microsoft.com/office/drawing/2014/main" id="{01B7A523-440A-358B-3349-A4205C015246}"/>
              </a:ext>
            </a:extLst>
          </p:cNvPr>
          <p:cNvSpPr>
            <a:spLocks noGrp="1"/>
          </p:cNvSpPr>
          <p:nvPr>
            <p:ph type="sldNum" sz="quarter" idx="4"/>
          </p:nvPr>
        </p:nvSpPr>
        <p:spPr/>
        <p:txBody>
          <a:bodyPr/>
          <a:lstStyle/>
          <a:p>
            <a:fld id="{B6111AC5-A6EA-4123-B1C6-358C02E6D565}" type="slidenum">
              <a:rPr lang="en-US" smtClean="0"/>
              <a:pPr/>
              <a:t>24</a:t>
            </a:fld>
            <a:endParaRPr lang="en-US"/>
          </a:p>
        </p:txBody>
      </p:sp>
      <p:sp>
        <p:nvSpPr>
          <p:cNvPr id="13" name="Title 1">
            <a:extLst>
              <a:ext uri="{FF2B5EF4-FFF2-40B4-BE49-F238E27FC236}">
                <a16:creationId xmlns:a16="http://schemas.microsoft.com/office/drawing/2014/main" id="{2D83FA10-85C0-E053-697B-CF3DC5A22514}"/>
              </a:ext>
            </a:extLst>
          </p:cNvPr>
          <p:cNvSpPr txBox="1">
            <a:spLocks/>
          </p:cNvSpPr>
          <p:nvPr/>
        </p:nvSpPr>
        <p:spPr>
          <a:xfrm>
            <a:off x="5973340" y="411421"/>
            <a:ext cx="5124595" cy="1240975"/>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spcAft>
                <a:spcPts val="600"/>
              </a:spcAft>
            </a:pPr>
            <a:r>
              <a:rPr lang="en-US" altLang="en-US" sz="1400" cap="none" spc="10">
                <a:solidFill>
                  <a:schemeClr val="accent1"/>
                </a:solidFill>
                <a:latin typeface="Century Gothic" panose="020B0502020202020204" pitchFamily="34" charset="0"/>
              </a:rPr>
              <a:t>Long-term Disability Insurance</a:t>
            </a:r>
          </a:p>
          <a:p>
            <a:r>
              <a:rPr lang="en-US" sz="2800" cap="none" spc="100">
                <a:solidFill>
                  <a:schemeClr val="accent1"/>
                </a:solidFill>
                <a:latin typeface="Century Gothic" panose="020B0502020202020204" pitchFamily="34" charset="0"/>
                <a:cs typeface="Arial" panose="020B0604020202020204" pitchFamily="34" charset="0"/>
              </a:rPr>
              <a:t>Long-term Income Protection Benefits</a:t>
            </a:r>
          </a:p>
        </p:txBody>
      </p:sp>
      <p:sp>
        <p:nvSpPr>
          <p:cNvPr id="14" name="Rectangle 13">
            <a:extLst>
              <a:ext uri="{FF2B5EF4-FFF2-40B4-BE49-F238E27FC236}">
                <a16:creationId xmlns:a16="http://schemas.microsoft.com/office/drawing/2014/main" id="{949F8BD1-5F09-1859-2E77-B35531DF2BB8}"/>
              </a:ext>
            </a:extLst>
          </p:cNvPr>
          <p:cNvSpPr/>
          <p:nvPr/>
        </p:nvSpPr>
        <p:spPr>
          <a:xfrm>
            <a:off x="5746848" y="570915"/>
            <a:ext cx="95117" cy="1064229"/>
          </a:xfrm>
          <a:prstGeom prst="rect">
            <a:avLst/>
          </a:prstGeom>
          <a:solidFill>
            <a:srgbClr val="169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03838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7E6B36-1108-6388-8C83-8C892FDFE10E}"/>
              </a:ext>
            </a:extLst>
          </p:cNvPr>
          <p:cNvSpPr txBox="1">
            <a:spLocks noChangeArrowheads="1"/>
          </p:cNvSpPr>
          <p:nvPr/>
        </p:nvSpPr>
        <p:spPr bwMode="auto">
          <a:xfrm>
            <a:off x="1269260" y="1374351"/>
            <a:ext cx="9504960" cy="4340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har char="•"/>
              <a:defRPr>
                <a:solidFill>
                  <a:schemeClr val="tx1"/>
                </a:solidFill>
                <a:latin typeface="+mn-lt"/>
                <a:ea typeface="+mn-ea"/>
                <a:cs typeface="+mn-cs"/>
              </a:defRPr>
            </a:lvl1pPr>
            <a:lvl2pPr marL="747713"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eaLnBrk="1" hangingPunct="1">
              <a:spcAft>
                <a:spcPts val="1200"/>
              </a:spcAft>
              <a:buNone/>
            </a:pPr>
            <a:r>
              <a:rPr lang="en-US" altLang="en-US" sz="1600" b="1">
                <a:solidFill>
                  <a:schemeClr val="accent1"/>
                </a:solidFill>
                <a:latin typeface="Avenir Next LT Pro" panose="020B0504020202020204" pitchFamily="34" charset="77"/>
              </a:rPr>
              <a:t>WHY DO I NEED IT?</a:t>
            </a:r>
          </a:p>
          <a:p>
            <a:pPr>
              <a:spcAft>
                <a:spcPts val="0"/>
              </a:spcAft>
              <a:buFont typeface="Arial" panose="020B0604020202020204" pitchFamily="34" charset="0"/>
              <a:buChar char="•"/>
            </a:pPr>
            <a:r>
              <a:rPr lang="en-US" altLang="en-US" sz="1600">
                <a:latin typeface="Avenir Next LT Pro" panose="020B0504020202020204" pitchFamily="34" charset="77"/>
              </a:rPr>
              <a:t>These benefits can offer financial support during your recovery from an injury or serious illness. Some reasons for might include:</a:t>
            </a:r>
          </a:p>
          <a:p>
            <a:pPr lvl="1">
              <a:spcAft>
                <a:spcPts val="0"/>
              </a:spcAft>
            </a:pPr>
            <a:r>
              <a:rPr lang="en-US" altLang="en-US" sz="1600">
                <a:latin typeface="Avenir Next LT Pro" panose="020B0504020202020204" pitchFamily="34" charset="77"/>
              </a:rPr>
              <a:t>Back pain</a:t>
            </a:r>
          </a:p>
          <a:p>
            <a:pPr lvl="1">
              <a:spcAft>
                <a:spcPts val="0"/>
              </a:spcAft>
            </a:pPr>
            <a:r>
              <a:rPr lang="en-US" altLang="en-US" sz="1600">
                <a:latin typeface="Avenir Next LT Pro" panose="020B0504020202020204" pitchFamily="34" charset="77"/>
              </a:rPr>
              <a:t>Heart disease</a:t>
            </a:r>
          </a:p>
          <a:p>
            <a:pPr lvl="1">
              <a:spcAft>
                <a:spcPts val="1200"/>
              </a:spcAft>
            </a:pPr>
            <a:r>
              <a:rPr lang="en-US" altLang="en-US" sz="1600">
                <a:latin typeface="Avenir Next LT Pro" panose="020B0504020202020204" pitchFamily="34" charset="77"/>
              </a:rPr>
              <a:t>Mental illnesses and more </a:t>
            </a:r>
          </a:p>
          <a:p>
            <a:pPr>
              <a:spcAft>
                <a:spcPts val="1800"/>
              </a:spcAft>
              <a:buFont typeface="Arial" panose="020B0604020202020204" pitchFamily="34" charset="0"/>
              <a:buChar char="•"/>
            </a:pPr>
            <a:r>
              <a:rPr lang="en-US" altLang="en-US" sz="1600">
                <a:latin typeface="Avenir Next LT Pro" panose="020B0504020202020204" pitchFamily="34" charset="77"/>
              </a:rPr>
              <a:t>Whatever the cause, a disability can mean months out of work, without a paycheck.</a:t>
            </a:r>
            <a:endParaRPr lang="en-US" altLang="en-US" sz="1600" b="1">
              <a:latin typeface="Avenir Next LT Pro" panose="020B0504020202020204" pitchFamily="34" charset="77"/>
            </a:endParaRPr>
          </a:p>
          <a:p>
            <a:pPr>
              <a:buFont typeface="Arial" panose="020B0604020202020204" pitchFamily="34" charset="0"/>
              <a:buChar char="•"/>
            </a:pPr>
            <a:r>
              <a:rPr lang="en-US" sz="1600">
                <a:latin typeface="Avenir Next LT Pro" panose="020B0504020202020204" pitchFamily="34" charset="77"/>
              </a:rPr>
              <a:t>You could risk getting behind on bills like:</a:t>
            </a:r>
          </a:p>
          <a:p>
            <a:pPr lvl="1">
              <a:spcAft>
                <a:spcPts val="0"/>
              </a:spcAft>
            </a:pPr>
            <a:r>
              <a:rPr lang="en-US" sz="1600">
                <a:latin typeface="Avenir Next LT Pro" panose="020B0504020202020204" pitchFamily="34" charset="77"/>
              </a:rPr>
              <a:t>The rent/mortgage</a:t>
            </a:r>
          </a:p>
          <a:p>
            <a:pPr lvl="1">
              <a:spcAft>
                <a:spcPts val="0"/>
              </a:spcAft>
            </a:pPr>
            <a:r>
              <a:rPr lang="en-US" sz="1600">
                <a:latin typeface="Avenir Next LT Pro" panose="020B0504020202020204" pitchFamily="34" charset="77"/>
              </a:rPr>
              <a:t>Car payments </a:t>
            </a:r>
          </a:p>
          <a:p>
            <a:pPr lvl="1">
              <a:spcAft>
                <a:spcPts val="0"/>
              </a:spcAft>
            </a:pPr>
            <a:r>
              <a:rPr lang="en-US" sz="1600">
                <a:latin typeface="Avenir Next LT Pro" panose="020B0504020202020204" pitchFamily="34" charset="77"/>
              </a:rPr>
              <a:t>Tuition </a:t>
            </a:r>
          </a:p>
          <a:p>
            <a:pPr lvl="1">
              <a:spcAft>
                <a:spcPts val="0"/>
              </a:spcAft>
            </a:pPr>
            <a:r>
              <a:rPr lang="en-US" sz="1600">
                <a:latin typeface="Avenir Next LT Pro" panose="020B0504020202020204" pitchFamily="34" charset="77"/>
              </a:rPr>
              <a:t>Utilities</a:t>
            </a:r>
            <a:endParaRPr lang="en-US" sz="1600" baseline="30000">
              <a:latin typeface="Avenir Next LT Pro" panose="020B0504020202020204" pitchFamily="34" charset="77"/>
            </a:endParaRPr>
          </a:p>
        </p:txBody>
      </p:sp>
      <p:sp>
        <p:nvSpPr>
          <p:cNvPr id="7" name="TextBox 6">
            <a:extLst>
              <a:ext uri="{FF2B5EF4-FFF2-40B4-BE49-F238E27FC236}">
                <a16:creationId xmlns:a16="http://schemas.microsoft.com/office/drawing/2014/main" id="{3A3BE8CA-6FD6-88CF-667C-1724C5F2A758}"/>
              </a:ext>
            </a:extLst>
          </p:cNvPr>
          <p:cNvSpPr txBox="1"/>
          <p:nvPr/>
        </p:nvSpPr>
        <p:spPr>
          <a:xfrm>
            <a:off x="533401" y="6028978"/>
            <a:ext cx="10240819" cy="584775"/>
          </a:xfrm>
          <a:prstGeom prst="rect">
            <a:avLst/>
          </a:prstGeom>
          <a:noFill/>
        </p:spPr>
        <p:txBody>
          <a:bodyPr wrap="square" rtlCol="0">
            <a:spAutoFit/>
          </a:bodyPr>
          <a:lstStyle/>
          <a:p>
            <a:r>
              <a:rPr lang="en-US" sz="800">
                <a:latin typeface="Arial Narrow" panose="020B0606020202030204" pitchFamily="34" charset="0"/>
              </a:rPr>
              <a:t>THE DISABILITY POLICY PROVIDES LIMITED BENEFITS.  This limited benefit plan (1) does not constitute major medical coverage, and (2) does not satisfy the individual mandate of the Affordable Care Act (ACA) because the coverage does not meet the requirements of minimum essential coverage.  In New York:  This Disability policy provides disability income insurance only. It does NOT provide basic hospital, basic medical or major medical insurance as defined by the New York State Department of Financial Services.</a:t>
            </a:r>
          </a:p>
          <a:p>
            <a:endParaRPr lang="en-US" sz="800">
              <a:latin typeface="Arial Narrow" panose="020B0606020202030204" pitchFamily="34" charset="0"/>
            </a:endParaRPr>
          </a:p>
          <a:p>
            <a:r>
              <a:rPr lang="en-US" sz="800">
                <a:latin typeface="Arial Narrow" panose="020B0606020202030204" pitchFamily="34" charset="0"/>
              </a:rPr>
              <a:t>Disability Form Series includes GBD-1000, GBD-1200, or state equivalent.</a:t>
            </a:r>
          </a:p>
        </p:txBody>
      </p:sp>
      <p:sp>
        <p:nvSpPr>
          <p:cNvPr id="2" name="Text Placeholder 2">
            <a:extLst>
              <a:ext uri="{FF2B5EF4-FFF2-40B4-BE49-F238E27FC236}">
                <a16:creationId xmlns:a16="http://schemas.microsoft.com/office/drawing/2014/main" id="{8A58A78E-61F6-0E6E-842D-614C61432052}"/>
              </a:ext>
            </a:extLst>
          </p:cNvPr>
          <p:cNvSpPr txBox="1">
            <a:spLocks/>
          </p:cNvSpPr>
          <p:nvPr/>
        </p:nvSpPr>
        <p:spPr>
          <a:xfrm>
            <a:off x="533401" y="6584985"/>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rgbClr val="484848"/>
                </a:solidFill>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sp>
        <p:nvSpPr>
          <p:cNvPr id="10" name="Slide Number Placeholder 9">
            <a:extLst>
              <a:ext uri="{FF2B5EF4-FFF2-40B4-BE49-F238E27FC236}">
                <a16:creationId xmlns:a16="http://schemas.microsoft.com/office/drawing/2014/main" id="{04A7CB79-69C3-4D7F-2E67-DB093BF5C2C9}"/>
              </a:ext>
            </a:extLst>
          </p:cNvPr>
          <p:cNvSpPr>
            <a:spLocks noGrp="1"/>
          </p:cNvSpPr>
          <p:nvPr>
            <p:ph type="sldNum" sz="quarter" idx="4"/>
          </p:nvPr>
        </p:nvSpPr>
        <p:spPr/>
        <p:txBody>
          <a:bodyPr/>
          <a:lstStyle/>
          <a:p>
            <a:fld id="{B6111AC5-A6EA-4123-B1C6-358C02E6D565}" type="slidenum">
              <a:rPr lang="en-US" smtClean="0"/>
              <a:pPr/>
              <a:t>25</a:t>
            </a:fld>
            <a:endParaRPr lang="en-US"/>
          </a:p>
        </p:txBody>
      </p:sp>
      <p:sp>
        <p:nvSpPr>
          <p:cNvPr id="8" name="Title 1">
            <a:extLst>
              <a:ext uri="{FF2B5EF4-FFF2-40B4-BE49-F238E27FC236}">
                <a16:creationId xmlns:a16="http://schemas.microsoft.com/office/drawing/2014/main" id="{1E85FA88-8056-11C5-68FB-26EE7A623A5C}"/>
              </a:ext>
            </a:extLst>
          </p:cNvPr>
          <p:cNvSpPr txBox="1">
            <a:spLocks/>
          </p:cNvSpPr>
          <p:nvPr/>
        </p:nvSpPr>
        <p:spPr>
          <a:xfrm>
            <a:off x="1269260" y="-180587"/>
            <a:ext cx="7712180" cy="1240975"/>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spcAft>
                <a:spcPts val="600"/>
              </a:spcAft>
            </a:pPr>
            <a:r>
              <a:rPr lang="en-US" altLang="en-US" sz="1400" cap="none" spc="10">
                <a:solidFill>
                  <a:schemeClr val="accent1"/>
                </a:solidFill>
                <a:latin typeface="Century Gothic" panose="020B0502020202020204" pitchFamily="34" charset="0"/>
              </a:rPr>
              <a:t>Long-term Disability Insurance</a:t>
            </a:r>
          </a:p>
          <a:p>
            <a:r>
              <a:rPr lang="en-US" sz="2800" cap="none" spc="100">
                <a:solidFill>
                  <a:schemeClr val="accent1"/>
                </a:solidFill>
                <a:latin typeface="Century Gothic" panose="020B0502020202020204" pitchFamily="34" charset="0"/>
                <a:cs typeface="Arial" panose="020B0604020202020204" pitchFamily="34" charset="0"/>
              </a:rPr>
              <a:t>Long-term Income Protection Benefits</a:t>
            </a:r>
          </a:p>
        </p:txBody>
      </p:sp>
      <p:sp>
        <p:nvSpPr>
          <p:cNvPr id="9" name="Rectangle 8">
            <a:extLst>
              <a:ext uri="{FF2B5EF4-FFF2-40B4-BE49-F238E27FC236}">
                <a16:creationId xmlns:a16="http://schemas.microsoft.com/office/drawing/2014/main" id="{DD036377-83DD-3E31-9310-DD9DD25F03DF}"/>
              </a:ext>
            </a:extLst>
          </p:cNvPr>
          <p:cNvSpPr/>
          <p:nvPr/>
        </p:nvSpPr>
        <p:spPr>
          <a:xfrm>
            <a:off x="1042768" y="360244"/>
            <a:ext cx="95117" cy="731520"/>
          </a:xfrm>
          <a:prstGeom prst="rect">
            <a:avLst/>
          </a:prstGeom>
          <a:solidFill>
            <a:srgbClr val="169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67614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9D6C270-2E36-B410-C772-477FE043CD16}"/>
              </a:ext>
            </a:extLst>
          </p:cNvPr>
          <p:cNvSpPr txBox="1"/>
          <p:nvPr/>
        </p:nvSpPr>
        <p:spPr>
          <a:xfrm>
            <a:off x="1184772" y="1742996"/>
            <a:ext cx="4381029" cy="3600986"/>
          </a:xfrm>
          <a:prstGeom prst="rect">
            <a:avLst/>
          </a:prstGeom>
          <a:noFill/>
        </p:spPr>
        <p:txBody>
          <a:bodyPr wrap="square">
            <a:spAutoFit/>
          </a:bodyPr>
          <a:lstStyle/>
          <a:p>
            <a:pPr>
              <a:spcAft>
                <a:spcPts val="1200"/>
              </a:spcAft>
            </a:pPr>
            <a:r>
              <a:rPr lang="en-US" altLang="en-US" sz="1600" b="1" kern="0" dirty="0">
                <a:solidFill>
                  <a:schemeClr val="bg1"/>
                </a:solidFill>
                <a:latin typeface="Avenir Next LT Pro" panose="020B0504020202020204" pitchFamily="34" charset="77"/>
                <a:cs typeface="Arial" panose="020B0604020202020204" pitchFamily="34" charset="0"/>
              </a:rPr>
              <a:t>How much is provided by my employer?</a:t>
            </a:r>
          </a:p>
          <a:p>
            <a:pPr marL="742950" lvl="1" indent="-285750" eaLnBrk="1" hangingPunct="1">
              <a:spcAft>
                <a:spcPts val="1200"/>
              </a:spcAft>
              <a:buFontTx/>
              <a:buChar char="-"/>
            </a:pPr>
            <a:r>
              <a:rPr lang="en-US" altLang="en-US" sz="1600" dirty="0">
                <a:solidFill>
                  <a:schemeClr val="bg1"/>
                </a:solidFill>
                <a:latin typeface="Avenir Next LT Pro" panose="020B0504020202020204" pitchFamily="34" charset="77"/>
              </a:rPr>
              <a:t>60% of your pre-disability earnings for the first 27 months of disability; after that 20%</a:t>
            </a:r>
          </a:p>
          <a:p>
            <a:pPr marL="742950" lvl="1" indent="-285750" eaLnBrk="1" hangingPunct="1">
              <a:spcAft>
                <a:spcPts val="1200"/>
              </a:spcAft>
              <a:buFontTx/>
              <a:buChar char="-"/>
            </a:pPr>
            <a:r>
              <a:rPr lang="en-US" altLang="en-US" sz="1600" dirty="0">
                <a:solidFill>
                  <a:schemeClr val="bg1"/>
                </a:solidFill>
                <a:latin typeface="Avenir Next LT Pro" panose="020B0504020202020204" pitchFamily="34" charset="77"/>
              </a:rPr>
              <a:t>Maximum Monthly Benefit: $5,000</a:t>
            </a:r>
          </a:p>
          <a:p>
            <a:pPr marL="742950" lvl="1" indent="-285750" eaLnBrk="1" hangingPunct="1">
              <a:spcAft>
                <a:spcPts val="1200"/>
              </a:spcAft>
              <a:buFontTx/>
              <a:buChar char="-"/>
            </a:pPr>
            <a:r>
              <a:rPr lang="en-US" altLang="en-US" sz="1600" dirty="0">
                <a:solidFill>
                  <a:schemeClr val="bg1"/>
                </a:solidFill>
                <a:latin typeface="Avenir Next LT Pro" panose="020B0504020202020204" pitchFamily="34" charset="77"/>
              </a:rPr>
              <a:t>Minimum Monthly Benefit: $100</a:t>
            </a:r>
          </a:p>
          <a:p>
            <a:pPr>
              <a:spcAft>
                <a:spcPts val="1200"/>
              </a:spcAft>
            </a:pPr>
            <a:r>
              <a:rPr lang="en-US" altLang="en-US" sz="1600" b="1" kern="0" dirty="0">
                <a:solidFill>
                  <a:schemeClr val="bg1"/>
                </a:solidFill>
                <a:latin typeface="Avenir Next LT Pro" panose="020B0504020202020204" pitchFamily="34" charset="77"/>
                <a:cs typeface="Arial" panose="020B0604020202020204" pitchFamily="34" charset="0"/>
              </a:rPr>
              <a:t>Who’s eligible?</a:t>
            </a:r>
          </a:p>
          <a:p>
            <a:pPr lvl="1">
              <a:spcAft>
                <a:spcPts val="1200"/>
              </a:spcAft>
            </a:pPr>
            <a:r>
              <a:rPr lang="en-US" altLang="en-US" sz="1600" kern="0" dirty="0">
                <a:solidFill>
                  <a:schemeClr val="bg1"/>
                </a:solidFill>
                <a:latin typeface="Avenir Next LT Pro" panose="020B0504020202020204" pitchFamily="34" charset="77"/>
                <a:cs typeface="Arial" panose="020B0604020202020204" pitchFamily="34" charset="0"/>
              </a:rPr>
              <a:t>All Full Time employees working 30 hours per week</a:t>
            </a:r>
          </a:p>
          <a:p>
            <a:pPr>
              <a:lnSpc>
                <a:spcPct val="150000"/>
              </a:lnSpc>
              <a:spcAft>
                <a:spcPts val="1200"/>
              </a:spcAft>
            </a:pPr>
            <a:endParaRPr lang="en-US" altLang="en-US" sz="1600" kern="0" dirty="0">
              <a:solidFill>
                <a:schemeClr val="bg1"/>
              </a:solidFill>
              <a:latin typeface="Avenir Next LT Pro" panose="020B0504020202020204" pitchFamily="34" charset="77"/>
              <a:cs typeface="Arial" panose="020B0604020202020204" pitchFamily="34" charset="0"/>
            </a:endParaRPr>
          </a:p>
        </p:txBody>
      </p:sp>
      <p:sp>
        <p:nvSpPr>
          <p:cNvPr id="13" name="TextBox 12">
            <a:extLst>
              <a:ext uri="{FF2B5EF4-FFF2-40B4-BE49-F238E27FC236}">
                <a16:creationId xmlns:a16="http://schemas.microsoft.com/office/drawing/2014/main" id="{F5748F73-B48D-0849-CDF4-C8A51708EB3A}"/>
              </a:ext>
            </a:extLst>
          </p:cNvPr>
          <p:cNvSpPr txBox="1"/>
          <p:nvPr/>
        </p:nvSpPr>
        <p:spPr>
          <a:xfrm>
            <a:off x="6552893" y="1742996"/>
            <a:ext cx="3986274" cy="4708981"/>
          </a:xfrm>
          <a:prstGeom prst="rect">
            <a:avLst/>
          </a:prstGeom>
          <a:noFill/>
        </p:spPr>
        <p:txBody>
          <a:bodyPr wrap="square">
            <a:spAutoFit/>
          </a:bodyPr>
          <a:lstStyle/>
          <a:p>
            <a:pPr>
              <a:spcAft>
                <a:spcPts val="1200"/>
              </a:spcAft>
            </a:pPr>
            <a:r>
              <a:rPr lang="en-US" altLang="en-US" sz="1600" b="1" kern="0" dirty="0">
                <a:solidFill>
                  <a:schemeClr val="bg1"/>
                </a:solidFill>
                <a:latin typeface="Avenir Next LT Pro" panose="020B0504020202020204" pitchFamily="34" charset="77"/>
                <a:cs typeface="Arial" panose="020B0604020202020204" pitchFamily="34" charset="0"/>
              </a:rPr>
              <a:t>When can I elect my coverage? </a:t>
            </a:r>
          </a:p>
          <a:p>
            <a:pPr lvl="1">
              <a:spcAft>
                <a:spcPts val="1200"/>
              </a:spcAft>
            </a:pPr>
            <a:r>
              <a:rPr lang="en-US" altLang="en-US" sz="1600" kern="0" dirty="0">
                <a:solidFill>
                  <a:schemeClr val="bg1"/>
                </a:solidFill>
                <a:latin typeface="Avenir Next LT Pro" panose="020B0504020202020204" pitchFamily="34" charset="77"/>
                <a:cs typeface="Arial" panose="020B0604020202020204" pitchFamily="34" charset="0"/>
              </a:rPr>
              <a:t>October 27, 2025 through November 14, 2025</a:t>
            </a:r>
          </a:p>
          <a:p>
            <a:pPr>
              <a:spcAft>
                <a:spcPts val="1200"/>
              </a:spcAft>
            </a:pPr>
            <a:r>
              <a:rPr lang="en-US" altLang="en-US" sz="1600" b="1" kern="0" dirty="0">
                <a:solidFill>
                  <a:schemeClr val="bg1"/>
                </a:solidFill>
                <a:latin typeface="Avenir Next LT Pro" panose="020B0504020202020204" pitchFamily="34" charset="77"/>
                <a:cs typeface="Arial" panose="020B0604020202020204" pitchFamily="34" charset="0"/>
              </a:rPr>
              <a:t>When does my coverage begin?</a:t>
            </a:r>
          </a:p>
          <a:p>
            <a:pPr lvl="1">
              <a:spcAft>
                <a:spcPts val="1200"/>
              </a:spcAft>
            </a:pPr>
            <a:r>
              <a:rPr lang="en-US" altLang="en-US" sz="1600" kern="0" dirty="0">
                <a:solidFill>
                  <a:schemeClr val="bg1"/>
                </a:solidFill>
                <a:latin typeface="Avenir Next LT Pro" panose="020B0504020202020204" pitchFamily="34" charset="77"/>
                <a:cs typeface="Arial" panose="020B0604020202020204" pitchFamily="34" charset="0"/>
              </a:rPr>
              <a:t>January 1, 2026</a:t>
            </a:r>
          </a:p>
          <a:p>
            <a:pPr>
              <a:spcAft>
                <a:spcPts val="1200"/>
              </a:spcAft>
            </a:pPr>
            <a:r>
              <a:rPr lang="en-US" altLang="en-US" sz="1600" b="1" kern="0" dirty="0">
                <a:solidFill>
                  <a:schemeClr val="bg1"/>
                </a:solidFill>
                <a:latin typeface="Avenir Next LT Pro" panose="020B0504020202020204" pitchFamily="34" charset="77"/>
                <a:cs typeface="Arial" panose="020B0604020202020204" pitchFamily="34" charset="0"/>
              </a:rPr>
              <a:t>Pre-Existing Condition</a:t>
            </a:r>
          </a:p>
          <a:p>
            <a:pPr marL="742950" lvl="1" indent="-285750">
              <a:spcAft>
                <a:spcPts val="1200"/>
              </a:spcAft>
              <a:buFontTx/>
              <a:buChar char="-"/>
            </a:pPr>
            <a:r>
              <a:rPr lang="en-US" altLang="en-US" sz="1600" kern="0" dirty="0">
                <a:solidFill>
                  <a:schemeClr val="bg1"/>
                </a:solidFill>
                <a:latin typeface="Avenir Next LT Pro" panose="020B0504020202020204" pitchFamily="34" charset="77"/>
                <a:cs typeface="Arial" panose="020B0604020202020204" pitchFamily="34" charset="0"/>
              </a:rPr>
              <a:t>Treatment Free 3 consecutive months before your plan begins.</a:t>
            </a:r>
          </a:p>
          <a:p>
            <a:pPr marL="742950" lvl="1" indent="-285750">
              <a:spcAft>
                <a:spcPts val="1200"/>
              </a:spcAft>
              <a:buFontTx/>
              <a:buChar char="-"/>
            </a:pPr>
            <a:r>
              <a:rPr lang="en-US" altLang="en-US" sz="1600" kern="0" dirty="0">
                <a:solidFill>
                  <a:schemeClr val="bg1"/>
                </a:solidFill>
                <a:latin typeface="Avenir Next LT Pro" panose="020B0504020202020204" pitchFamily="34" charset="77"/>
                <a:cs typeface="Arial" panose="020B0604020202020204" pitchFamily="34" charset="0"/>
              </a:rPr>
              <a:t>Must be continuously insured under the policy for 12 months</a:t>
            </a:r>
          </a:p>
          <a:p>
            <a:pPr marL="742950" lvl="1" indent="-285750">
              <a:spcAft>
                <a:spcPts val="1200"/>
              </a:spcAft>
              <a:buFontTx/>
              <a:buChar char="-"/>
            </a:pPr>
            <a:endParaRPr lang="en-US" altLang="en-US" sz="1600" kern="0" dirty="0">
              <a:solidFill>
                <a:schemeClr val="bg1"/>
              </a:solidFill>
              <a:latin typeface="Avenir Next LT Pro" panose="020B0504020202020204" pitchFamily="34" charset="77"/>
              <a:cs typeface="Arial" panose="020B0604020202020204" pitchFamily="34" charset="0"/>
            </a:endParaRPr>
          </a:p>
          <a:p>
            <a:pPr lvl="1">
              <a:spcAft>
                <a:spcPts val="1200"/>
              </a:spcAft>
            </a:pPr>
            <a:endParaRPr lang="en-US" altLang="en-US" sz="1600" kern="0" dirty="0">
              <a:solidFill>
                <a:schemeClr val="bg1"/>
              </a:solidFill>
              <a:latin typeface="Avenir Next LT Pro" panose="020B0504020202020204" pitchFamily="34" charset="77"/>
              <a:cs typeface="Arial" panose="020B0604020202020204" pitchFamily="34" charset="0"/>
            </a:endParaRPr>
          </a:p>
          <a:p>
            <a:pPr lvl="1">
              <a:spcAft>
                <a:spcPts val="1200"/>
              </a:spcAft>
            </a:pPr>
            <a:endParaRPr lang="en-US" dirty="0">
              <a:solidFill>
                <a:schemeClr val="bg1"/>
              </a:solidFill>
              <a:latin typeface="Avenir Next LT Pro" panose="020B0504020202020204" pitchFamily="34" charset="77"/>
            </a:endParaRPr>
          </a:p>
        </p:txBody>
      </p:sp>
      <p:sp>
        <p:nvSpPr>
          <p:cNvPr id="2" name="Rectangle 1">
            <a:extLst>
              <a:ext uri="{FF2B5EF4-FFF2-40B4-BE49-F238E27FC236}">
                <a16:creationId xmlns:a16="http://schemas.microsoft.com/office/drawing/2014/main" id="{898817F5-07B8-63C1-7158-EED312D4BED8}"/>
              </a:ext>
            </a:extLst>
          </p:cNvPr>
          <p:cNvSpPr/>
          <p:nvPr/>
        </p:nvSpPr>
        <p:spPr>
          <a:xfrm>
            <a:off x="455551" y="5521024"/>
            <a:ext cx="10450551" cy="215444"/>
          </a:xfrm>
          <a:prstGeom prst="rect">
            <a:avLst/>
          </a:prstGeom>
        </p:spPr>
        <p:txBody>
          <a:bodyPr wrap="square" lIns="91440" tIns="45720" rIns="91440" bIns="45720" anchor="t">
            <a:spAutoFit/>
          </a:bodyPr>
          <a:lstStyle/>
          <a:p>
            <a:r>
              <a:rPr lang="en-US" sz="800">
                <a:latin typeface="Arial Narrow" panose="020B0606020202030204" pitchFamily="34" charset="0"/>
              </a:rPr>
              <a:t>This policy is guaranteed issue, but does contain a Pre-Existing Condition Limitation.  Please refer to your plan documentation for more information on exclusions and limitations, such as Pre-Existing Conditions.</a:t>
            </a:r>
            <a:endParaRPr lang="en-US" sz="800">
              <a:latin typeface="Arial Narrow" panose="020B0606020202030204" pitchFamily="34" charset="0"/>
              <a:cs typeface="Calibri"/>
            </a:endParaRPr>
          </a:p>
        </p:txBody>
      </p:sp>
      <p:sp>
        <p:nvSpPr>
          <p:cNvPr id="3" name="TextBox 2">
            <a:extLst>
              <a:ext uri="{FF2B5EF4-FFF2-40B4-BE49-F238E27FC236}">
                <a16:creationId xmlns:a16="http://schemas.microsoft.com/office/drawing/2014/main" id="{0BEED4F5-B4E9-DF09-E82A-C6A12E240940}"/>
              </a:ext>
            </a:extLst>
          </p:cNvPr>
          <p:cNvSpPr txBox="1"/>
          <p:nvPr/>
        </p:nvSpPr>
        <p:spPr>
          <a:xfrm>
            <a:off x="455551" y="5738033"/>
            <a:ext cx="9565712" cy="636072"/>
          </a:xfrm>
          <a:prstGeom prst="rect">
            <a:avLst/>
          </a:prstGeom>
          <a:noFill/>
        </p:spPr>
        <p:txBody>
          <a:bodyPr wrap="square" rtlCol="0">
            <a:spAutoFit/>
          </a:bodyPr>
          <a:lstStyle/>
          <a:p>
            <a:pPr>
              <a:spcAft>
                <a:spcPts val="400"/>
              </a:spcAft>
            </a:pPr>
            <a:r>
              <a:rPr lang="en-US" sz="800">
                <a:latin typeface="Arial Narrow" panose="020B0606020202030204" pitchFamily="34" charset="0"/>
              </a:rPr>
              <a:t>THE DISABILITY POLICY PROVIDES LIMITED BENEFITS.  This limited benefit plan (1) does not constitute major medical coverage, and (2) does not satisfy the individual mandate of the Affordable Care Act (ACA) because the coverage does not meet the requirements of minimum essential coverage.  In New York:  This Disability policy provides disability income insurance only. It does NOT provide basic hospital, basic medical or major medical insurance as defined by the New York State Department of Financial Services.</a:t>
            </a:r>
          </a:p>
          <a:p>
            <a:pPr>
              <a:spcAft>
                <a:spcPts val="400"/>
              </a:spcAft>
            </a:pPr>
            <a:r>
              <a:rPr lang="en-US" sz="800">
                <a:latin typeface="Arial Narrow" panose="020B0606020202030204" pitchFamily="34" charset="0"/>
              </a:rPr>
              <a:t>Disability Form Series includes GBD-1000, GBD-1200, or state equivalent.</a:t>
            </a:r>
          </a:p>
        </p:txBody>
      </p:sp>
      <p:sp>
        <p:nvSpPr>
          <p:cNvPr id="4" name="Text Placeholder 2">
            <a:extLst>
              <a:ext uri="{FF2B5EF4-FFF2-40B4-BE49-F238E27FC236}">
                <a16:creationId xmlns:a16="http://schemas.microsoft.com/office/drawing/2014/main" id="{E63C80B4-0DAC-B046-2B1A-6A819512C578}"/>
              </a:ext>
            </a:extLst>
          </p:cNvPr>
          <p:cNvSpPr txBox="1">
            <a:spLocks/>
          </p:cNvSpPr>
          <p:nvPr/>
        </p:nvSpPr>
        <p:spPr>
          <a:xfrm>
            <a:off x="346664" y="6483392"/>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rgbClr val="484848"/>
                </a:solidFill>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sp>
        <p:nvSpPr>
          <p:cNvPr id="6" name="Slide Number Placeholder 5">
            <a:extLst>
              <a:ext uri="{FF2B5EF4-FFF2-40B4-BE49-F238E27FC236}">
                <a16:creationId xmlns:a16="http://schemas.microsoft.com/office/drawing/2014/main" id="{22AFD07D-E359-5ABD-CA45-A9E3C62A8F27}"/>
              </a:ext>
            </a:extLst>
          </p:cNvPr>
          <p:cNvSpPr>
            <a:spLocks noGrp="1"/>
          </p:cNvSpPr>
          <p:nvPr>
            <p:ph type="sldNum" sz="quarter" idx="4"/>
          </p:nvPr>
        </p:nvSpPr>
        <p:spPr/>
        <p:txBody>
          <a:bodyPr/>
          <a:lstStyle/>
          <a:p>
            <a:fld id="{B6111AC5-A6EA-4123-B1C6-358C02E6D565}" type="slidenum">
              <a:rPr lang="en-US" smtClean="0"/>
              <a:pPr/>
              <a:t>26</a:t>
            </a:fld>
            <a:endParaRPr lang="en-US"/>
          </a:p>
        </p:txBody>
      </p:sp>
      <p:sp>
        <p:nvSpPr>
          <p:cNvPr id="10" name="Title 1">
            <a:extLst>
              <a:ext uri="{FF2B5EF4-FFF2-40B4-BE49-F238E27FC236}">
                <a16:creationId xmlns:a16="http://schemas.microsoft.com/office/drawing/2014/main" id="{BFAB4BF9-C6C6-C41F-15E9-2F3BC74A9707}"/>
              </a:ext>
            </a:extLst>
          </p:cNvPr>
          <p:cNvSpPr txBox="1">
            <a:spLocks/>
          </p:cNvSpPr>
          <p:nvPr/>
        </p:nvSpPr>
        <p:spPr>
          <a:xfrm>
            <a:off x="1221497" y="220430"/>
            <a:ext cx="9144439" cy="1064230"/>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spcAft>
                <a:spcPts val="600"/>
              </a:spcAft>
            </a:pPr>
            <a:r>
              <a:rPr lang="en-US" altLang="en-US" sz="1400" cap="none" spc="10">
                <a:latin typeface="Century Gothic" panose="020B0502020202020204" pitchFamily="34" charset="0"/>
              </a:rPr>
              <a:t>Long-term Disability Insurance</a:t>
            </a:r>
          </a:p>
          <a:p>
            <a:r>
              <a:rPr lang="en-US" sz="2800" cap="none" spc="100">
                <a:latin typeface="Century Gothic" panose="020B0502020202020204" pitchFamily="34" charset="0"/>
                <a:cs typeface="Arial" panose="020B0604020202020204" pitchFamily="34" charset="0"/>
              </a:rPr>
              <a:t>Long-term Income Protection Benefits</a:t>
            </a:r>
          </a:p>
        </p:txBody>
      </p:sp>
      <p:sp>
        <p:nvSpPr>
          <p:cNvPr id="12" name="Rectangle 11">
            <a:extLst>
              <a:ext uri="{FF2B5EF4-FFF2-40B4-BE49-F238E27FC236}">
                <a16:creationId xmlns:a16="http://schemas.microsoft.com/office/drawing/2014/main" id="{05C8ADB5-0171-5FB0-33C7-5C46FCED59C9}"/>
              </a:ext>
            </a:extLst>
          </p:cNvPr>
          <p:cNvSpPr/>
          <p:nvPr/>
        </p:nvSpPr>
        <p:spPr>
          <a:xfrm>
            <a:off x="995005" y="535192"/>
            <a:ext cx="95117" cy="726883"/>
          </a:xfrm>
          <a:prstGeom prst="rect">
            <a:avLst/>
          </a:prstGeom>
          <a:solidFill>
            <a:srgbClr val="169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46743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3EB7F30A-8362-838C-B07E-9F9C6C8C4D70}"/>
              </a:ext>
            </a:extLst>
          </p:cNvPr>
          <p:cNvSpPr txBox="1">
            <a:spLocks noChangeArrowheads="1"/>
          </p:cNvSpPr>
          <p:nvPr/>
        </p:nvSpPr>
        <p:spPr bwMode="auto">
          <a:xfrm>
            <a:off x="1269260" y="1376993"/>
            <a:ext cx="9215860" cy="4210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har char="•"/>
              <a:defRPr>
                <a:solidFill>
                  <a:schemeClr val="tx1"/>
                </a:solidFill>
                <a:latin typeface="+mn-lt"/>
                <a:ea typeface="+mn-ea"/>
                <a:cs typeface="+mn-cs"/>
              </a:defRPr>
            </a:lvl1pPr>
            <a:lvl2pPr marL="747713"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spcBef>
                <a:spcPts val="600"/>
              </a:spcBef>
              <a:spcAft>
                <a:spcPts val="1200"/>
              </a:spcAft>
              <a:buNone/>
            </a:pPr>
            <a:r>
              <a:rPr lang="en-US" altLang="en-US" sz="1600" b="1" kern="0" dirty="0">
                <a:solidFill>
                  <a:schemeClr val="accent1"/>
                </a:solidFill>
                <a:latin typeface="Avenir Next LT Pro" panose="020B0504020202020204" pitchFamily="34" charset="77"/>
                <a:cs typeface="Arial" panose="020B0604020202020204" pitchFamily="34" charset="0"/>
              </a:rPr>
              <a:t>WHAT HAPPENS AFTER A CLAIM?</a:t>
            </a:r>
          </a:p>
          <a:p>
            <a:pPr marL="0" indent="0" eaLnBrk="1" hangingPunct="1">
              <a:spcBef>
                <a:spcPts val="600"/>
              </a:spcBef>
              <a:spcAft>
                <a:spcPts val="1200"/>
              </a:spcAft>
              <a:buNone/>
            </a:pPr>
            <a:r>
              <a:rPr lang="en-US" altLang="en-US" sz="1600" b="1" dirty="0">
                <a:latin typeface="Avenir Next LT Pro" panose="020B0504020202020204" pitchFamily="34" charset="77"/>
              </a:rPr>
              <a:t>How long before I receive benefits?</a:t>
            </a:r>
          </a:p>
          <a:p>
            <a:pPr lvl="1" eaLnBrk="1" hangingPunct="1">
              <a:spcBef>
                <a:spcPts val="600"/>
              </a:spcBef>
              <a:spcAft>
                <a:spcPts val="1200"/>
              </a:spcAft>
            </a:pPr>
            <a:r>
              <a:rPr lang="en-US" altLang="en-US" sz="1600" dirty="0">
                <a:latin typeface="Avenir Next LT Pro" panose="020B0504020202020204" pitchFamily="34" charset="77"/>
              </a:rPr>
              <a:t>On the 91</a:t>
            </a:r>
            <a:r>
              <a:rPr lang="en-US" altLang="en-US" sz="1600" baseline="30000" dirty="0">
                <a:latin typeface="Avenir Next LT Pro" panose="020B0504020202020204" pitchFamily="34" charset="77"/>
              </a:rPr>
              <a:t>st</a:t>
            </a:r>
            <a:r>
              <a:rPr lang="en-US" altLang="en-US" sz="1600" dirty="0">
                <a:latin typeface="Avenir Next LT Pro" panose="020B0504020202020204" pitchFamily="34" charset="77"/>
              </a:rPr>
              <a:t> day of your disability.</a:t>
            </a:r>
          </a:p>
          <a:p>
            <a:pPr marL="0" indent="0" eaLnBrk="1" hangingPunct="1">
              <a:spcBef>
                <a:spcPts val="600"/>
              </a:spcBef>
              <a:spcAft>
                <a:spcPts val="1200"/>
              </a:spcAft>
              <a:buNone/>
            </a:pPr>
            <a:r>
              <a:rPr lang="en-US" altLang="en-US" sz="1600" b="1" dirty="0">
                <a:latin typeface="Avenir Next LT Pro" panose="020B0504020202020204" pitchFamily="34" charset="77"/>
              </a:rPr>
              <a:t>When will my benefits end?</a:t>
            </a:r>
          </a:p>
          <a:p>
            <a:pPr lvl="1" eaLnBrk="1" hangingPunct="1">
              <a:spcBef>
                <a:spcPts val="600"/>
              </a:spcBef>
              <a:spcAft>
                <a:spcPts val="1200"/>
              </a:spcAft>
            </a:pPr>
            <a:r>
              <a:rPr lang="en-US" altLang="en-US" sz="1600" dirty="0">
                <a:latin typeface="Avenir Next LT Pro" panose="020B0504020202020204" pitchFamily="34" charset="77"/>
              </a:rPr>
              <a:t>After 24 months of not being able to work in your own occupation.</a:t>
            </a:r>
          </a:p>
          <a:p>
            <a:pPr marL="0" indent="0" eaLnBrk="1" hangingPunct="1">
              <a:spcBef>
                <a:spcPts val="600"/>
              </a:spcBef>
              <a:spcAft>
                <a:spcPts val="1200"/>
              </a:spcAft>
              <a:buNone/>
            </a:pPr>
            <a:r>
              <a:rPr lang="en-US" altLang="en-US" sz="1600" b="1" dirty="0">
                <a:latin typeface="Avenir Next LT Pro" panose="020B0504020202020204" pitchFamily="34" charset="77"/>
              </a:rPr>
              <a:t>What about pre-existing conditions?</a:t>
            </a:r>
          </a:p>
          <a:p>
            <a:pPr lvl="1" eaLnBrk="1" hangingPunct="1">
              <a:spcBef>
                <a:spcPts val="600"/>
              </a:spcBef>
              <a:spcAft>
                <a:spcPts val="1200"/>
              </a:spcAft>
            </a:pPr>
            <a:r>
              <a:rPr lang="en-US" altLang="en-US" sz="1600" dirty="0">
                <a:latin typeface="Avenir Next LT Pro" panose="020B0504020202020204" pitchFamily="34" charset="77"/>
              </a:rPr>
              <a:t>Must be treatment-free for 3 consecutive months before the date your plan begins.</a:t>
            </a:r>
          </a:p>
          <a:p>
            <a:pPr lvl="1" eaLnBrk="1" hangingPunct="1">
              <a:spcBef>
                <a:spcPts val="600"/>
              </a:spcBef>
              <a:spcAft>
                <a:spcPts val="1200"/>
              </a:spcAft>
            </a:pPr>
            <a:r>
              <a:rPr lang="en-US" altLang="en-US" sz="1600" dirty="0">
                <a:latin typeface="Avenir Next LT Pro" panose="020B0504020202020204" pitchFamily="34" charset="77"/>
              </a:rPr>
              <a:t>After your plan has been in effect for 12 months, no limitations on </a:t>
            </a:r>
            <a:br>
              <a:rPr lang="en-US" altLang="en-US" sz="1600" dirty="0">
                <a:latin typeface="Avenir Next LT Pro" panose="020B0504020202020204" pitchFamily="34" charset="77"/>
              </a:rPr>
            </a:br>
            <a:r>
              <a:rPr lang="en-US" altLang="en-US" sz="1600" dirty="0">
                <a:latin typeface="Avenir Next LT Pro" panose="020B0504020202020204" pitchFamily="34" charset="77"/>
              </a:rPr>
              <a:t>pre-existing conditions.</a:t>
            </a:r>
          </a:p>
        </p:txBody>
      </p:sp>
      <p:sp>
        <p:nvSpPr>
          <p:cNvPr id="8" name="TextBox 7">
            <a:extLst>
              <a:ext uri="{FF2B5EF4-FFF2-40B4-BE49-F238E27FC236}">
                <a16:creationId xmlns:a16="http://schemas.microsoft.com/office/drawing/2014/main" id="{73FF9F2E-C232-5286-AC7A-D5518D59F5B8}"/>
              </a:ext>
            </a:extLst>
          </p:cNvPr>
          <p:cNvSpPr txBox="1"/>
          <p:nvPr/>
        </p:nvSpPr>
        <p:spPr>
          <a:xfrm>
            <a:off x="565726" y="5984795"/>
            <a:ext cx="10240819" cy="512961"/>
          </a:xfrm>
          <a:prstGeom prst="rect">
            <a:avLst/>
          </a:prstGeom>
          <a:noFill/>
        </p:spPr>
        <p:txBody>
          <a:bodyPr wrap="square" rtlCol="0">
            <a:spAutoFit/>
          </a:bodyPr>
          <a:lstStyle/>
          <a:p>
            <a:pPr>
              <a:spcAft>
                <a:spcPts val="400"/>
              </a:spcAft>
            </a:pPr>
            <a:r>
              <a:rPr lang="en-US" sz="800">
                <a:latin typeface="Arial Narrow" panose="020B0606020202030204" pitchFamily="34" charset="0"/>
              </a:rPr>
              <a:t>THE DISABILITY POLICY PROVIDES LIMITED BENEFITS.  This limited benefit plan (1) does not constitute major medical coverage, and (2) does not satisfy the individual mandate of the Affordable Care Act (ACA) because the coverage does not meet the requirements of minimum essential coverage.  In New York:  This Disability policy provides disability income insurance only. It does NOT provide basic hospital, basic medical or major medical insurance as defined by the New York State Department of Financial Services.</a:t>
            </a:r>
          </a:p>
          <a:p>
            <a:pPr>
              <a:spcAft>
                <a:spcPts val="400"/>
              </a:spcAft>
            </a:pPr>
            <a:r>
              <a:rPr lang="en-US" sz="800">
                <a:latin typeface="Arial Narrow" panose="020B0606020202030204" pitchFamily="34" charset="0"/>
              </a:rPr>
              <a:t>Disability Form Series includes GBD-1000, GBD-1200, or state equivalent.</a:t>
            </a:r>
          </a:p>
        </p:txBody>
      </p:sp>
      <p:sp>
        <p:nvSpPr>
          <p:cNvPr id="2" name="Text Placeholder 2">
            <a:extLst>
              <a:ext uri="{FF2B5EF4-FFF2-40B4-BE49-F238E27FC236}">
                <a16:creationId xmlns:a16="http://schemas.microsoft.com/office/drawing/2014/main" id="{A57112DD-2E17-5205-B1C9-6D021A8B438C}"/>
              </a:ext>
            </a:extLst>
          </p:cNvPr>
          <p:cNvSpPr txBox="1">
            <a:spLocks/>
          </p:cNvSpPr>
          <p:nvPr/>
        </p:nvSpPr>
        <p:spPr>
          <a:xfrm>
            <a:off x="565726" y="6588252"/>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rgbClr val="484848"/>
                </a:solidFill>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sp>
        <p:nvSpPr>
          <p:cNvPr id="9" name="Slide Number Placeholder 8">
            <a:extLst>
              <a:ext uri="{FF2B5EF4-FFF2-40B4-BE49-F238E27FC236}">
                <a16:creationId xmlns:a16="http://schemas.microsoft.com/office/drawing/2014/main" id="{CCA93AB4-7710-7CB6-0E32-2CC129FDF2DE}"/>
              </a:ext>
            </a:extLst>
          </p:cNvPr>
          <p:cNvSpPr>
            <a:spLocks noGrp="1"/>
          </p:cNvSpPr>
          <p:nvPr>
            <p:ph type="sldNum" sz="quarter" idx="4"/>
          </p:nvPr>
        </p:nvSpPr>
        <p:spPr/>
        <p:txBody>
          <a:bodyPr/>
          <a:lstStyle/>
          <a:p>
            <a:fld id="{B6111AC5-A6EA-4123-B1C6-358C02E6D565}" type="slidenum">
              <a:rPr lang="en-US" smtClean="0"/>
              <a:pPr/>
              <a:t>27</a:t>
            </a:fld>
            <a:endParaRPr lang="en-US"/>
          </a:p>
        </p:txBody>
      </p:sp>
      <p:sp>
        <p:nvSpPr>
          <p:cNvPr id="10" name="Title 1">
            <a:extLst>
              <a:ext uri="{FF2B5EF4-FFF2-40B4-BE49-F238E27FC236}">
                <a16:creationId xmlns:a16="http://schemas.microsoft.com/office/drawing/2014/main" id="{38FE6584-2650-65D6-B6BF-C24BD9CEF6A4}"/>
              </a:ext>
            </a:extLst>
          </p:cNvPr>
          <p:cNvSpPr txBox="1">
            <a:spLocks/>
          </p:cNvSpPr>
          <p:nvPr/>
        </p:nvSpPr>
        <p:spPr>
          <a:xfrm>
            <a:off x="1269260" y="-180587"/>
            <a:ext cx="7712180" cy="1240975"/>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spcAft>
                <a:spcPts val="600"/>
              </a:spcAft>
            </a:pPr>
            <a:r>
              <a:rPr lang="en-US" altLang="en-US" sz="1400" cap="none" spc="10">
                <a:solidFill>
                  <a:schemeClr val="accent1"/>
                </a:solidFill>
                <a:latin typeface="Century Gothic" panose="020B0502020202020204" pitchFamily="34" charset="0"/>
              </a:rPr>
              <a:t>Long-term Disability Insurance</a:t>
            </a:r>
          </a:p>
          <a:p>
            <a:r>
              <a:rPr lang="en-US" sz="2800" cap="none" spc="100">
                <a:solidFill>
                  <a:schemeClr val="accent1"/>
                </a:solidFill>
                <a:latin typeface="Century Gothic" panose="020B0502020202020204" pitchFamily="34" charset="0"/>
                <a:cs typeface="Arial" panose="020B0604020202020204" pitchFamily="34" charset="0"/>
              </a:rPr>
              <a:t>Long-term Income Protection Benefits</a:t>
            </a:r>
          </a:p>
        </p:txBody>
      </p:sp>
      <p:sp>
        <p:nvSpPr>
          <p:cNvPr id="11" name="Rectangle 10">
            <a:extLst>
              <a:ext uri="{FF2B5EF4-FFF2-40B4-BE49-F238E27FC236}">
                <a16:creationId xmlns:a16="http://schemas.microsoft.com/office/drawing/2014/main" id="{CBB71B99-823B-C488-2785-A34A3204B80A}"/>
              </a:ext>
            </a:extLst>
          </p:cNvPr>
          <p:cNvSpPr/>
          <p:nvPr/>
        </p:nvSpPr>
        <p:spPr>
          <a:xfrm>
            <a:off x="1042768" y="360244"/>
            <a:ext cx="95117"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2998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9BEA9A-F41E-096D-00C7-E7BE13A38A74}"/>
              </a:ext>
            </a:extLst>
          </p:cNvPr>
          <p:cNvSpPr>
            <a:spLocks noGrp="1"/>
          </p:cNvSpPr>
          <p:nvPr>
            <p:ph type="body" sz="quarter" idx="12"/>
          </p:nvPr>
        </p:nvSpPr>
        <p:spPr>
          <a:xfrm>
            <a:off x="5852816" y="1126002"/>
            <a:ext cx="5132228" cy="4066618"/>
          </a:xfrm>
        </p:spPr>
        <p:txBody>
          <a:bodyPr/>
          <a:lstStyle/>
          <a:p>
            <a:endParaRPr lang="en-US"/>
          </a:p>
        </p:txBody>
      </p:sp>
      <p:sp>
        <p:nvSpPr>
          <p:cNvPr id="6" name="Content Placeholder 3">
            <a:extLst>
              <a:ext uri="{FF2B5EF4-FFF2-40B4-BE49-F238E27FC236}">
                <a16:creationId xmlns:a16="http://schemas.microsoft.com/office/drawing/2014/main" id="{7F64472C-79E2-DF8A-65FB-17BBFA4B9A72}"/>
              </a:ext>
            </a:extLst>
          </p:cNvPr>
          <p:cNvSpPr txBox="1">
            <a:spLocks/>
          </p:cNvSpPr>
          <p:nvPr/>
        </p:nvSpPr>
        <p:spPr>
          <a:xfrm>
            <a:off x="609600" y="1111012"/>
            <a:ext cx="4906780" cy="4399120"/>
          </a:xfrm>
          <a:prstGeom prst="rect">
            <a:avLst/>
          </a:prstGeom>
        </p:spPr>
        <p:txBody>
          <a:bodyPr>
            <a:noAutofit/>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a:solidFill>
                  <a:schemeClr val="accent1"/>
                </a:solidFill>
              </a:rPr>
              <a:t>THIS IS ELLIOT’S STORY: </a:t>
            </a:r>
          </a:p>
          <a:p>
            <a:pPr marL="0" indent="0">
              <a:buNone/>
            </a:pPr>
            <a:r>
              <a:rPr lang="en-US" sz="1400">
                <a:solidFill>
                  <a:schemeClr val="accent1"/>
                </a:solidFill>
              </a:rPr>
              <a:t>Elliot had always loved spending time with family and friends and was excited about the future. They enjoyed traveling, being outdoors and planning get-togethers. But after a knee injury and a long recovery that didn’t go as planned, that began to change.</a:t>
            </a:r>
          </a:p>
          <a:p>
            <a:pPr marL="0" indent="0">
              <a:buNone/>
            </a:pPr>
            <a:r>
              <a:rPr lang="en-US" sz="1400">
                <a:solidFill>
                  <a:schemeClr val="accent1"/>
                </a:solidFill>
              </a:rPr>
              <a:t>Elliot started having problems sleeping and was being less and less social. With support from loved ones, they decided to see a therapist to support their mental health.</a:t>
            </a:r>
          </a:p>
          <a:p>
            <a:pPr marL="0" indent="0">
              <a:buNone/>
            </a:pPr>
            <a:r>
              <a:rPr lang="en-US" sz="1400">
                <a:solidFill>
                  <a:schemeClr val="accent1"/>
                </a:solidFill>
              </a:rPr>
              <a:t>Their treatment plan included needing to take time off from work. Thankfully, Elliot had decided to check the box for Long-term Disability insurance, which we call Long-term Income Protection Benefits. </a:t>
            </a:r>
          </a:p>
          <a:p>
            <a:pPr marL="0" indent="0">
              <a:buNone/>
            </a:pPr>
            <a:r>
              <a:rPr lang="en-US" sz="1400">
                <a:solidFill>
                  <a:schemeClr val="accent1"/>
                </a:solidFill>
              </a:rPr>
              <a:t>The cash benefit helped cover day-to-day living expenses while they weren’t working, which provided much needed financial support so they could focus on their recovery.</a:t>
            </a:r>
          </a:p>
        </p:txBody>
      </p:sp>
      <p:pic>
        <p:nvPicPr>
          <p:cNvPr id="3" name="Picture 2">
            <a:extLst>
              <a:ext uri="{FF2B5EF4-FFF2-40B4-BE49-F238E27FC236}">
                <a16:creationId xmlns:a16="http://schemas.microsoft.com/office/drawing/2014/main" id="{5018D144-1F56-D3EB-DFF5-8848B8069A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2816" y="1665380"/>
            <a:ext cx="5132228" cy="2874204"/>
          </a:xfrm>
          <a:prstGeom prst="rect">
            <a:avLst/>
          </a:prstGeom>
        </p:spPr>
      </p:pic>
      <p:sp>
        <p:nvSpPr>
          <p:cNvPr id="4" name="TextBox 3">
            <a:extLst>
              <a:ext uri="{FF2B5EF4-FFF2-40B4-BE49-F238E27FC236}">
                <a16:creationId xmlns:a16="http://schemas.microsoft.com/office/drawing/2014/main" id="{E63010B2-4734-2540-24BB-57090B0039D7}"/>
              </a:ext>
            </a:extLst>
          </p:cNvPr>
          <p:cNvSpPr txBox="1"/>
          <p:nvPr/>
        </p:nvSpPr>
        <p:spPr>
          <a:xfrm>
            <a:off x="683160" y="5510901"/>
            <a:ext cx="976712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84848"/>
                </a:solidFill>
                <a:effectLst/>
                <a:uLnTx/>
                <a:uFillTx/>
                <a:latin typeface="Arial Narrow" panose="020B0604020202020204" pitchFamily="34" charset="0"/>
                <a:ea typeface="+mn-ea"/>
                <a:cs typeface="Arial Narrow" panose="020B0604020202020204" pitchFamily="34" charset="0"/>
              </a:rPr>
              <a:t>These claim examples are for illustrative purposes only.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84848"/>
              </a:solidFill>
              <a:effectLst/>
              <a:uLnTx/>
              <a:uFillTx/>
              <a:latin typeface="Arial Narrow" panose="020B0604020202020204" pitchFamily="34" charset="0"/>
              <a:ea typeface="+mn-ea"/>
              <a:cs typeface="Arial Narrow" panose="020B0604020202020204" pitchFamily="34" charset="0"/>
            </a:endParaRPr>
          </a:p>
          <a:p>
            <a:endParaRPr lang="en-US" sz="800">
              <a:latin typeface="Arial Narrow" panose="020B0606020202030204" pitchFamily="34" charset="0"/>
            </a:endParaRPr>
          </a:p>
          <a:p>
            <a:r>
              <a:rPr lang="en-US" sz="800">
                <a:latin typeface="Arial Narrow" panose="020B0606020202030204" pitchFamily="34" charset="0"/>
              </a:rPr>
              <a:t>THE DISABILITY POLICY PROVIDES LIMITED BENEFITS.  This limited benefit plan (1) does not constitute major medical coverage, and (2) does not satisfy the individual mandate of the Affordable Care Act (ACA) because the coverage does not meet the requirements of minimum essential coverage.  In New York:  This Disability policy provides disability income insurance only. It does NOT provide basic hospital, basic medical or major medical insurance as defined by the New York State Department of Financial Services.</a:t>
            </a:r>
          </a:p>
          <a:p>
            <a:endParaRPr lang="en-US" sz="800">
              <a:latin typeface="Arial Narrow" panose="020B0606020202030204" pitchFamily="34" charset="0"/>
            </a:endParaRPr>
          </a:p>
          <a:p>
            <a:r>
              <a:rPr lang="en-US" sz="800">
                <a:latin typeface="Arial Narrow" panose="020B0606020202030204" pitchFamily="34" charset="0"/>
              </a:rPr>
              <a:t>Disability Form Series includes GBD-1000, GBD-1200, or state equivalent.</a:t>
            </a:r>
          </a:p>
        </p:txBody>
      </p:sp>
      <p:sp>
        <p:nvSpPr>
          <p:cNvPr id="5" name="Text Placeholder 2">
            <a:extLst>
              <a:ext uri="{FF2B5EF4-FFF2-40B4-BE49-F238E27FC236}">
                <a16:creationId xmlns:a16="http://schemas.microsoft.com/office/drawing/2014/main" id="{09FFB5CE-A82C-D125-6C6E-7EB65EE7E16B}"/>
              </a:ext>
            </a:extLst>
          </p:cNvPr>
          <p:cNvSpPr txBox="1">
            <a:spLocks/>
          </p:cNvSpPr>
          <p:nvPr/>
        </p:nvSpPr>
        <p:spPr>
          <a:xfrm>
            <a:off x="683160" y="6579351"/>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rgbClr val="484848"/>
                </a:solidFill>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sp>
        <p:nvSpPr>
          <p:cNvPr id="10" name="Slide Number Placeholder 9">
            <a:extLst>
              <a:ext uri="{FF2B5EF4-FFF2-40B4-BE49-F238E27FC236}">
                <a16:creationId xmlns:a16="http://schemas.microsoft.com/office/drawing/2014/main" id="{4F2EAB9C-31F5-65F9-E70E-6F013D6C56E6}"/>
              </a:ext>
            </a:extLst>
          </p:cNvPr>
          <p:cNvSpPr>
            <a:spLocks noGrp="1"/>
          </p:cNvSpPr>
          <p:nvPr>
            <p:ph type="sldNum" sz="quarter" idx="4"/>
          </p:nvPr>
        </p:nvSpPr>
        <p:spPr/>
        <p:txBody>
          <a:bodyPr/>
          <a:lstStyle/>
          <a:p>
            <a:fld id="{B6111AC5-A6EA-4123-B1C6-358C02E6D565}" type="slidenum">
              <a:rPr lang="en-US" smtClean="0"/>
              <a:pPr/>
              <a:t>28</a:t>
            </a:fld>
            <a:endParaRPr lang="en-US"/>
          </a:p>
        </p:txBody>
      </p:sp>
      <p:sp>
        <p:nvSpPr>
          <p:cNvPr id="12" name="Title 1">
            <a:extLst>
              <a:ext uri="{FF2B5EF4-FFF2-40B4-BE49-F238E27FC236}">
                <a16:creationId xmlns:a16="http://schemas.microsoft.com/office/drawing/2014/main" id="{0F5841C1-C53E-ADE5-AF29-3EA7742184D3}"/>
              </a:ext>
            </a:extLst>
          </p:cNvPr>
          <p:cNvSpPr txBox="1">
            <a:spLocks/>
          </p:cNvSpPr>
          <p:nvPr/>
        </p:nvSpPr>
        <p:spPr>
          <a:xfrm>
            <a:off x="683160" y="-328314"/>
            <a:ext cx="7712180" cy="1240975"/>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spcAft>
                <a:spcPts val="600"/>
              </a:spcAft>
            </a:pPr>
            <a:r>
              <a:rPr lang="en-US" altLang="en-US" sz="1400" cap="none" spc="10">
                <a:solidFill>
                  <a:schemeClr val="accent1"/>
                </a:solidFill>
                <a:latin typeface="Century Gothic" panose="020B0502020202020204" pitchFamily="34" charset="0"/>
              </a:rPr>
              <a:t>Long-term Disability Insurance</a:t>
            </a:r>
          </a:p>
          <a:p>
            <a:r>
              <a:rPr lang="en-US" cap="none" spc="100">
                <a:solidFill>
                  <a:schemeClr val="accent1"/>
                </a:solidFill>
                <a:latin typeface="Century Gothic" panose="020B0502020202020204" pitchFamily="34" charset="0"/>
                <a:cs typeface="Arial" panose="020B0604020202020204" pitchFamily="34" charset="0"/>
              </a:rPr>
              <a:t>Long-term Income Protection Benefits</a:t>
            </a:r>
          </a:p>
        </p:txBody>
      </p:sp>
      <p:sp>
        <p:nvSpPr>
          <p:cNvPr id="13" name="Rectangle 12">
            <a:extLst>
              <a:ext uri="{FF2B5EF4-FFF2-40B4-BE49-F238E27FC236}">
                <a16:creationId xmlns:a16="http://schemas.microsoft.com/office/drawing/2014/main" id="{6BF6C63E-312E-40A1-34BD-DE9541EC75F1}"/>
              </a:ext>
            </a:extLst>
          </p:cNvPr>
          <p:cNvSpPr/>
          <p:nvPr/>
        </p:nvSpPr>
        <p:spPr>
          <a:xfrm>
            <a:off x="456668" y="212517"/>
            <a:ext cx="95117" cy="731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49858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ents and child walking in autumn park">
            <a:extLst>
              <a:ext uri="{FF2B5EF4-FFF2-40B4-BE49-F238E27FC236}">
                <a16:creationId xmlns:a16="http://schemas.microsoft.com/office/drawing/2014/main" id="{4226D199-289A-2D35-AC83-62BE0102745D}"/>
              </a:ext>
            </a:extLst>
          </p:cNvPr>
          <p:cNvPicPr>
            <a:picLocks noChangeAspect="1"/>
          </p:cNvPicPr>
          <p:nvPr/>
        </p:nvPicPr>
        <p:blipFill>
          <a:blip r:embed="rId3"/>
          <a:srcRect t="25940" b="25940"/>
          <a:stretch/>
        </p:blipFill>
        <p:spPr>
          <a:xfrm>
            <a:off x="265289" y="10637"/>
            <a:ext cx="11585906" cy="3716768"/>
          </a:xfrm>
          <a:prstGeom prst="rect">
            <a:avLst/>
          </a:prstGeom>
        </p:spPr>
      </p:pic>
      <p:pic>
        <p:nvPicPr>
          <p:cNvPr id="12" name="Picture Placeholder 4" descr="Logo&#10;&#10;Description automatically generated">
            <a:extLst>
              <a:ext uri="{FF2B5EF4-FFF2-40B4-BE49-F238E27FC236}">
                <a16:creationId xmlns:a16="http://schemas.microsoft.com/office/drawing/2014/main" id="{9F0FA288-C4DA-D246-A94C-0B98D4F4FBCC}"/>
              </a:ext>
            </a:extLst>
          </p:cNvPr>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a:stretch>
            <a:fillRect/>
          </a:stretch>
        </p:blipFill>
        <p:spPr>
          <a:xfrm>
            <a:off x="10709419" y="3409662"/>
            <a:ext cx="1009036" cy="1034909"/>
          </a:xfrm>
        </p:spPr>
      </p:pic>
      <p:sp>
        <p:nvSpPr>
          <p:cNvPr id="10" name="Text Placeholder 9">
            <a:extLst>
              <a:ext uri="{FF2B5EF4-FFF2-40B4-BE49-F238E27FC236}">
                <a16:creationId xmlns:a16="http://schemas.microsoft.com/office/drawing/2014/main" id="{2D659C75-E741-ED4C-9284-7D7534D99833}"/>
              </a:ext>
            </a:extLst>
          </p:cNvPr>
          <p:cNvSpPr>
            <a:spLocks noGrp="1"/>
          </p:cNvSpPr>
          <p:nvPr>
            <p:ph type="body" sz="quarter" idx="19"/>
          </p:nvPr>
        </p:nvSpPr>
        <p:spPr/>
        <p:txBody>
          <a:bodyPr/>
          <a:lstStyle/>
          <a:p>
            <a:pPr marL="171399"/>
            <a:endParaRPr lang="en-US"/>
          </a:p>
          <a:p>
            <a:pPr marL="171399"/>
            <a:endParaRPr lang="en-US" dirty="0"/>
          </a:p>
        </p:txBody>
      </p:sp>
      <p:sp>
        <p:nvSpPr>
          <p:cNvPr id="17" name="Slide Number Placeholder 5">
            <a:extLst>
              <a:ext uri="{FF2B5EF4-FFF2-40B4-BE49-F238E27FC236}">
                <a16:creationId xmlns:a16="http://schemas.microsoft.com/office/drawing/2014/main" id="{11264E4B-FBCC-8C43-B486-BAE4B1A07CB7}"/>
              </a:ext>
            </a:extLst>
          </p:cNvPr>
          <p:cNvSpPr txBox="1">
            <a:spLocks/>
          </p:cNvSpPr>
          <p:nvPr/>
        </p:nvSpPr>
        <p:spPr>
          <a:xfrm>
            <a:off x="11702860" y="6541661"/>
            <a:ext cx="487553" cy="169233"/>
          </a:xfrm>
          <a:prstGeom prst="rect">
            <a:avLst/>
          </a:prstGeom>
        </p:spPr>
        <p:txBody>
          <a:bodyPr/>
          <a:lstStyle>
            <a:defPPr>
              <a:defRPr lang="en-US"/>
            </a:defPPr>
            <a:lvl1pPr marL="0" algn="l" defTabSz="914400" rtl="0" eaLnBrk="1" latinLnBrk="0" hangingPunct="1">
              <a:defRPr sz="900" b="1" i="0" kern="1200">
                <a:solidFill>
                  <a:srgbClr val="3A5A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9D7834-DFC5-A746-9FF2-1DB185B1B93D}" type="slidenum">
              <a:rPr lang="en-US">
                <a:solidFill>
                  <a:schemeClr val="bg1"/>
                </a:solidFill>
              </a:rPr>
              <a:pPr/>
              <a:t>29</a:t>
            </a:fld>
            <a:endParaRPr lang="en-US" dirty="0">
              <a:solidFill>
                <a:schemeClr val="bg1"/>
              </a:solidFill>
            </a:endParaRPr>
          </a:p>
        </p:txBody>
      </p:sp>
      <p:sp>
        <p:nvSpPr>
          <p:cNvPr id="5" name="TextBox 4">
            <a:extLst>
              <a:ext uri="{FF2B5EF4-FFF2-40B4-BE49-F238E27FC236}">
                <a16:creationId xmlns:a16="http://schemas.microsoft.com/office/drawing/2014/main" id="{FEC4D737-348B-104F-AED5-8CCA2758D254}"/>
              </a:ext>
            </a:extLst>
          </p:cNvPr>
          <p:cNvSpPr txBox="1"/>
          <p:nvPr/>
        </p:nvSpPr>
        <p:spPr>
          <a:xfrm>
            <a:off x="1079316" y="4068480"/>
            <a:ext cx="7019742" cy="1461554"/>
          </a:xfrm>
          <a:prstGeom prst="rect">
            <a:avLst/>
          </a:prstGeom>
          <a:noFill/>
        </p:spPr>
        <p:txBody>
          <a:bodyPr wrap="square" rtlCol="0">
            <a:spAutoFit/>
          </a:bodyPr>
          <a:lstStyle/>
          <a:p>
            <a:pPr marL="6348" indent="-6348">
              <a:spcBef>
                <a:spcPts val="600"/>
              </a:spcBef>
            </a:pPr>
            <a:r>
              <a:rPr lang="en-US" sz="2799" dirty="0">
                <a:solidFill>
                  <a:schemeClr val="accent1"/>
                </a:solidFill>
                <a:latin typeface="Century Gothic" panose="020B0502020202020204" pitchFamily="34" charset="0"/>
              </a:rPr>
              <a:t>The Hartford Life Essentials</a:t>
            </a:r>
            <a:r>
              <a:rPr lang="en-US" sz="2799" baseline="30000" dirty="0">
                <a:solidFill>
                  <a:schemeClr val="accent1"/>
                </a:solidFill>
                <a:latin typeface="Century Gothic" panose="020B0502020202020204" pitchFamily="34" charset="0"/>
              </a:rPr>
              <a:t>SM</a:t>
            </a:r>
            <a:r>
              <a:rPr lang="en-US" sz="2799" dirty="0">
                <a:solidFill>
                  <a:schemeClr val="accent1"/>
                </a:solidFill>
                <a:latin typeface="Century Gothic" panose="020B0502020202020204" pitchFamily="34" charset="0"/>
              </a:rPr>
              <a:t> </a:t>
            </a:r>
            <a:br>
              <a:rPr lang="en-US" sz="2799" dirty="0">
                <a:solidFill>
                  <a:schemeClr val="accent1"/>
                </a:solidFill>
                <a:latin typeface="Century Gothic" panose="020B0502020202020204" pitchFamily="34" charset="0"/>
              </a:rPr>
            </a:br>
            <a:r>
              <a:rPr lang="en-US" sz="2799" dirty="0">
                <a:solidFill>
                  <a:schemeClr val="accent1"/>
                </a:solidFill>
                <a:latin typeface="Century Gothic" panose="020B0502020202020204" pitchFamily="34" charset="0"/>
              </a:rPr>
              <a:t>&amp; Value-Added Services</a:t>
            </a:r>
          </a:p>
          <a:p>
            <a:pPr marL="6348" indent="-6348">
              <a:spcBef>
                <a:spcPts val="600"/>
              </a:spcBef>
            </a:pPr>
            <a:r>
              <a:rPr lang="en-US" sz="2799" b="1" i="1" dirty="0">
                <a:solidFill>
                  <a:schemeClr val="accent1"/>
                </a:solidFill>
                <a:latin typeface="Century Gothic" panose="020B0502020202020204" pitchFamily="34" charset="0"/>
              </a:rPr>
              <a:t>Including Empathy</a:t>
            </a:r>
          </a:p>
        </p:txBody>
      </p:sp>
      <p:sp>
        <p:nvSpPr>
          <p:cNvPr id="16" name="Content Placeholder 10">
            <a:extLst>
              <a:ext uri="{FF2B5EF4-FFF2-40B4-BE49-F238E27FC236}">
                <a16:creationId xmlns:a16="http://schemas.microsoft.com/office/drawing/2014/main" id="{793EB56B-3505-DC4F-8881-249627D1A14F}"/>
              </a:ext>
            </a:extLst>
          </p:cNvPr>
          <p:cNvSpPr txBox="1">
            <a:spLocks/>
          </p:cNvSpPr>
          <p:nvPr/>
        </p:nvSpPr>
        <p:spPr>
          <a:xfrm>
            <a:off x="265289" y="3644955"/>
            <a:ext cx="10178842" cy="323474"/>
          </a:xfrm>
          <a:prstGeom prst="rect">
            <a:avLst/>
          </a:prstGeom>
          <a:solidFill>
            <a:srgbClr val="CFE3F2"/>
          </a:solidFill>
        </p:spPr>
        <p:txBody>
          <a:bodyPr vert="horz" lIns="91416" tIns="45708" rIns="91416" bIns="45708" rtlCol="0">
            <a:noAutofit/>
          </a:bodyPr>
          <a:lstStyle>
            <a:lvl1pPr marL="0" indent="0" algn="l" defTabSz="914400" rtl="0" eaLnBrk="1" latinLnBrk="0" hangingPunct="1">
              <a:lnSpc>
                <a:spcPct val="100000"/>
              </a:lnSpc>
              <a:spcBef>
                <a:spcPts val="1200"/>
              </a:spcBef>
              <a:buClr>
                <a:schemeClr val="tx1"/>
              </a:buClr>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endParaRPr lang="en-US" dirty="0"/>
          </a:p>
        </p:txBody>
      </p:sp>
      <p:sp>
        <p:nvSpPr>
          <p:cNvPr id="11" name="Vertical Color bar">
            <a:extLst>
              <a:ext uri="{FF2B5EF4-FFF2-40B4-BE49-F238E27FC236}">
                <a16:creationId xmlns:a16="http://schemas.microsoft.com/office/drawing/2014/main" id="{6513A1C8-7F6D-0193-3C04-3083BFB36CDA}"/>
              </a:ext>
            </a:extLst>
          </p:cNvPr>
          <p:cNvSpPr txBox="1">
            <a:spLocks/>
          </p:cNvSpPr>
          <p:nvPr/>
        </p:nvSpPr>
        <p:spPr>
          <a:xfrm flipH="1">
            <a:off x="876543" y="3261990"/>
            <a:ext cx="91946" cy="1689547"/>
          </a:xfrm>
          <a:prstGeom prst="rect">
            <a:avLst/>
          </a:prstGeom>
          <a:solidFill>
            <a:schemeClr val="accent2"/>
          </a:solidFill>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4" name="Text Placeholder 3">
            <a:extLst>
              <a:ext uri="{FF2B5EF4-FFF2-40B4-BE49-F238E27FC236}">
                <a16:creationId xmlns:a16="http://schemas.microsoft.com/office/drawing/2014/main" id="{2C8C5C2E-5EDD-B522-56D7-5C6CB207CEAC}"/>
              </a:ext>
            </a:extLst>
          </p:cNvPr>
          <p:cNvSpPr txBox="1">
            <a:spLocks/>
          </p:cNvSpPr>
          <p:nvPr/>
        </p:nvSpPr>
        <p:spPr>
          <a:xfrm>
            <a:off x="461772" y="6492178"/>
            <a:ext cx="10119360" cy="170346"/>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solidFill>
                  <a:srgbClr val="484848"/>
                </a:solidFill>
                <a:latin typeface="Arial Narrow" panose="020B0606020202030204" pitchFamily="34" charset="0"/>
              </a:rPr>
              <a:t>6082k NS 12/23 © 2023 </a:t>
            </a:r>
            <a:r>
              <a:rPr lang="en-US" sz="800" dirty="0">
                <a:latin typeface="Arial Narrow" panose="020B0604020202020204" pitchFamily="34" charset="0"/>
                <a:cs typeface="Arial Narrow" panose="020B0604020202020204" pitchFamily="34" charset="0"/>
              </a:rPr>
              <a:t>The Hartford. Confidential. No part of this document may be reproduced, published or posted without the permission of The Hartford.</a:t>
            </a:r>
          </a:p>
        </p:txBody>
      </p:sp>
      <p:sp>
        <p:nvSpPr>
          <p:cNvPr id="24" name="Slide Number Placeholder 2">
            <a:extLst>
              <a:ext uri="{FF2B5EF4-FFF2-40B4-BE49-F238E27FC236}">
                <a16:creationId xmlns:a16="http://schemas.microsoft.com/office/drawing/2014/main" id="{29995B4C-7830-47FB-99B7-6CCB621E8107}"/>
              </a:ext>
            </a:extLst>
          </p:cNvPr>
          <p:cNvSpPr txBox="1">
            <a:spLocks/>
          </p:cNvSpPr>
          <p:nvPr/>
        </p:nvSpPr>
        <p:spPr>
          <a:xfrm>
            <a:off x="189772" y="6469318"/>
            <a:ext cx="279620" cy="23018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fld id="{B6111AC5-A6EA-4123-B1C6-358C02E6D565}" type="slidenum">
              <a:rPr lang="en-US" sz="900" b="1">
                <a:solidFill>
                  <a:srgbClr val="3A5A78"/>
                </a:solidFill>
                <a:latin typeface="+mj-lt"/>
              </a:rPr>
              <a:pPr defTabSz="914126">
                <a:defRPr/>
              </a:pPr>
              <a:t>29</a:t>
            </a:fld>
            <a:endParaRPr lang="en-US" sz="800" b="1" dirty="0">
              <a:solidFill>
                <a:srgbClr val="3A5A78"/>
              </a:solidFill>
              <a:latin typeface="+mj-lt"/>
            </a:endParaRPr>
          </a:p>
        </p:txBody>
      </p:sp>
    </p:spTree>
    <p:extLst>
      <p:ext uri="{BB962C8B-B14F-4D97-AF65-F5344CB8AC3E}">
        <p14:creationId xmlns:p14="http://schemas.microsoft.com/office/powerpoint/2010/main" val="2863215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C7172C9A-EAE5-1D49-AFC4-6E3205E2C170}"/>
              </a:ext>
            </a:extLst>
          </p:cNvPr>
          <p:cNvSpPr/>
          <p:nvPr/>
        </p:nvSpPr>
        <p:spPr>
          <a:xfrm>
            <a:off x="2362200" y="5715000"/>
            <a:ext cx="3962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D176531-4FA4-F84D-A821-5DBFB5269E06}"/>
              </a:ext>
            </a:extLst>
          </p:cNvPr>
          <p:cNvSpPr/>
          <p:nvPr/>
        </p:nvSpPr>
        <p:spPr>
          <a:xfrm>
            <a:off x="5852293" y="2467384"/>
            <a:ext cx="5111079" cy="3154710"/>
          </a:xfrm>
          <a:prstGeom prst="rect">
            <a:avLst/>
          </a:prstGeom>
        </p:spPr>
        <p:txBody>
          <a:bodyPr wrap="square" lIns="0" tIns="0" rIns="0" bIns="0">
            <a:spAutoFit/>
          </a:bodyPr>
          <a:lstStyle/>
          <a:p>
            <a:pPr>
              <a:spcAft>
                <a:spcPts val="600"/>
              </a:spcAft>
              <a:buClr>
                <a:srgbClr val="484848"/>
              </a:buClr>
            </a:pPr>
            <a:r>
              <a:rPr lang="en-US" sz="1600" b="1" dirty="0">
                <a:latin typeface="Avenir Next LT Pro" panose="020B0504020202020204" pitchFamily="34" charset="77"/>
                <a:cs typeface="Times New Roman" panose="02020603050405020304" pitchFamily="18" charset="0"/>
              </a:rPr>
              <a:t>Who is eligible?</a:t>
            </a:r>
          </a:p>
          <a:p>
            <a:pPr>
              <a:spcAft>
                <a:spcPts val="300"/>
              </a:spcAft>
              <a:buClr>
                <a:srgbClr val="484848"/>
              </a:buClr>
            </a:pPr>
            <a:r>
              <a:rPr lang="en-US" sz="1600" dirty="0">
                <a:latin typeface="Avenir Next LT Pro" panose="020B0504020202020204" pitchFamily="34" charset="77"/>
                <a:cs typeface="Times New Roman" panose="02020603050405020304" pitchFamily="18" charset="0"/>
              </a:rPr>
              <a:t>All Active Full-Time employees of The Paper Store who work at least 30 hours per week on a regularly scheduled basis.</a:t>
            </a:r>
          </a:p>
          <a:p>
            <a:pPr>
              <a:spcBef>
                <a:spcPts val="1200"/>
              </a:spcBef>
              <a:spcAft>
                <a:spcPts val="600"/>
              </a:spcAft>
              <a:buClr>
                <a:srgbClr val="484848"/>
              </a:buClr>
            </a:pPr>
            <a:r>
              <a:rPr lang="en-US" sz="1600" b="1" dirty="0">
                <a:latin typeface="Avenir Next LT Pro" panose="020B0504020202020204" pitchFamily="34" charset="77"/>
                <a:cs typeface="Times New Roman" panose="02020603050405020304" pitchFamily="18" charset="0"/>
              </a:rPr>
              <a:t>When can you enroll?</a:t>
            </a:r>
          </a:p>
          <a:p>
            <a:pPr>
              <a:spcAft>
                <a:spcPts val="300"/>
              </a:spcAft>
              <a:buClr>
                <a:srgbClr val="484848"/>
              </a:buClr>
            </a:pPr>
            <a:r>
              <a:rPr lang="en-US" sz="1600" dirty="0">
                <a:latin typeface="Avenir Next LT Pro" panose="020B0504020202020204" pitchFamily="34" charset="77"/>
                <a:cs typeface="Times New Roman" panose="02020603050405020304" pitchFamily="18" charset="0"/>
              </a:rPr>
              <a:t>October 27, 2025 – November 14, 2025</a:t>
            </a:r>
          </a:p>
          <a:p>
            <a:pPr>
              <a:spcBef>
                <a:spcPts val="1200"/>
              </a:spcBef>
              <a:spcAft>
                <a:spcPts val="600"/>
              </a:spcAft>
              <a:buClr>
                <a:srgbClr val="484848"/>
              </a:buClr>
            </a:pPr>
            <a:r>
              <a:rPr lang="en-US" sz="1600" b="1" dirty="0">
                <a:latin typeface="Avenir Next LT Pro" panose="020B0504020202020204" pitchFamily="34" charset="77"/>
                <a:cs typeface="Times New Roman" panose="02020603050405020304" pitchFamily="18" charset="0"/>
              </a:rPr>
              <a:t>When does coverage begin?</a:t>
            </a:r>
          </a:p>
          <a:p>
            <a:pPr>
              <a:spcAft>
                <a:spcPts val="300"/>
              </a:spcAft>
              <a:buClr>
                <a:srgbClr val="484848"/>
              </a:buClr>
            </a:pPr>
            <a:r>
              <a:rPr lang="en-US" sz="1600" dirty="0">
                <a:latin typeface="Avenir Next LT Pro" panose="020B0504020202020204" pitchFamily="34" charset="77"/>
                <a:cs typeface="Times New Roman" panose="02020603050405020304" pitchFamily="18" charset="0"/>
              </a:rPr>
              <a:t>January 1, 2026</a:t>
            </a:r>
          </a:p>
          <a:p>
            <a:pPr marL="285750" indent="-285750">
              <a:spcAft>
                <a:spcPts val="300"/>
              </a:spcAft>
              <a:buClr>
                <a:srgbClr val="484848"/>
              </a:buClr>
              <a:buFont typeface="Arial" panose="020B0604020202020204" pitchFamily="34" charset="0"/>
              <a:buChar char="•"/>
            </a:pPr>
            <a:endParaRPr lang="en-US" sz="1600" dirty="0">
              <a:latin typeface="Avenir Next LT Pro" panose="020B0504020202020204" pitchFamily="34" charset="77"/>
              <a:cs typeface="Times New Roman" panose="02020603050405020304" pitchFamily="18" charset="0"/>
            </a:endParaRPr>
          </a:p>
          <a:p>
            <a:pPr marL="285750" indent="-285750">
              <a:spcAft>
                <a:spcPts val="600"/>
              </a:spcAft>
              <a:buClr>
                <a:srgbClr val="484848"/>
              </a:buClr>
              <a:buFont typeface="Arial" panose="020B0604020202020204" pitchFamily="34" charset="0"/>
              <a:buChar char="•"/>
            </a:pPr>
            <a:endParaRPr lang="en-US" sz="1600" dirty="0">
              <a:latin typeface="Avenir Next LT Pro" panose="020B0504020202020204" pitchFamily="34" charset="77"/>
              <a:cs typeface="Times New Roman" panose="02020603050405020304" pitchFamily="18" charset="0"/>
            </a:endParaRPr>
          </a:p>
        </p:txBody>
      </p:sp>
      <p:sp>
        <p:nvSpPr>
          <p:cNvPr id="5" name="TextBox 4">
            <a:extLst>
              <a:ext uri="{FF2B5EF4-FFF2-40B4-BE49-F238E27FC236}">
                <a16:creationId xmlns:a16="http://schemas.microsoft.com/office/drawing/2014/main" id="{2114D2B7-FCA1-CCC5-78CF-5C0DD199C2C5}"/>
              </a:ext>
            </a:extLst>
          </p:cNvPr>
          <p:cNvSpPr txBox="1"/>
          <p:nvPr/>
        </p:nvSpPr>
        <p:spPr>
          <a:xfrm>
            <a:off x="466359" y="6465926"/>
            <a:ext cx="6096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84848"/>
                </a:solidFill>
                <a:effectLst/>
                <a:uLnTx/>
                <a:uFillTx/>
                <a:latin typeface="Arial Narrow" panose="020B0604020202020204" pitchFamily="34" charset="0"/>
                <a:ea typeface="+mn-ea"/>
                <a:cs typeface="Arial Narrow" panose="020B0604020202020204" pitchFamily="34" charset="0"/>
              </a:rPr>
              <a:t>438220 09/24 © 2024 The Hartford. Confidential. No part of this document may be reproduced, published or posted without the permission of The Hartford. </a:t>
            </a:r>
          </a:p>
        </p:txBody>
      </p:sp>
      <p:pic>
        <p:nvPicPr>
          <p:cNvPr id="8" name="Picture 7" descr="People discussing in the office">
            <a:extLst>
              <a:ext uri="{FF2B5EF4-FFF2-40B4-BE49-F238E27FC236}">
                <a16:creationId xmlns:a16="http://schemas.microsoft.com/office/drawing/2014/main" id="{B4336099-83B1-D502-7E84-4D235814CD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42"/>
          <a:stretch/>
        </p:blipFill>
        <p:spPr>
          <a:xfrm>
            <a:off x="836359" y="571109"/>
            <a:ext cx="4196580" cy="5572085"/>
          </a:xfrm>
          <a:prstGeom prst="rect">
            <a:avLst/>
          </a:prstGeom>
        </p:spPr>
      </p:pic>
      <p:sp>
        <p:nvSpPr>
          <p:cNvPr id="7" name="Slide Number Placeholder 6">
            <a:extLst>
              <a:ext uri="{FF2B5EF4-FFF2-40B4-BE49-F238E27FC236}">
                <a16:creationId xmlns:a16="http://schemas.microsoft.com/office/drawing/2014/main" id="{8FA8DF7C-C704-52F4-089F-D68CC63D6ABA}"/>
              </a:ext>
            </a:extLst>
          </p:cNvPr>
          <p:cNvSpPr>
            <a:spLocks noGrp="1"/>
          </p:cNvSpPr>
          <p:nvPr>
            <p:ph type="sldNum" sz="quarter" idx="4"/>
          </p:nvPr>
        </p:nvSpPr>
        <p:spPr bwMode="gray">
          <a:xfrm>
            <a:off x="11600156" y="1192327"/>
            <a:ext cx="368886" cy="184666"/>
          </a:xfrm>
          <a:prstGeom prst="rect">
            <a:avLst/>
          </a:prstGeom>
        </p:spPr>
        <p:txBody>
          <a:bodyPr/>
          <a:lstStyle>
            <a:defPPr>
              <a:defRPr lang="en-US"/>
            </a:defPPr>
            <a:lvl1pPr marL="0" algn="r" defTabSz="914400" rtl="0" eaLnBrk="1" latinLnBrk="0" hangingPunct="1">
              <a:defRPr lang="en-US" sz="900" b="0" i="0" kern="1200" smtClean="0">
                <a:solidFill>
                  <a:schemeClr val="tx1"/>
                </a:solidFill>
                <a:latin typeface="Avenir Next LT Pro"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11AC5-A6EA-4123-B1C6-358C02E6D565}" type="slidenum">
              <a:rPr lang="en-US" smtClean="0"/>
              <a:pPr/>
              <a:t>3</a:t>
            </a:fld>
            <a:endParaRPr lang="en-US"/>
          </a:p>
        </p:txBody>
      </p:sp>
      <p:sp>
        <p:nvSpPr>
          <p:cNvPr id="11" name="Rectangle 10">
            <a:extLst>
              <a:ext uri="{FF2B5EF4-FFF2-40B4-BE49-F238E27FC236}">
                <a16:creationId xmlns:a16="http://schemas.microsoft.com/office/drawing/2014/main" id="{B0FB0211-4774-F72E-43BB-C56E6F39CF1C}"/>
              </a:ext>
            </a:extLst>
          </p:cNvPr>
          <p:cNvSpPr/>
          <p:nvPr/>
        </p:nvSpPr>
        <p:spPr>
          <a:xfrm>
            <a:off x="5633573" y="1113230"/>
            <a:ext cx="95117" cy="8007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itle 1">
            <a:extLst>
              <a:ext uri="{FF2B5EF4-FFF2-40B4-BE49-F238E27FC236}">
                <a16:creationId xmlns:a16="http://schemas.microsoft.com/office/drawing/2014/main" id="{1EC8AE8D-BD1A-CD52-512D-0DDE6E57328C}"/>
              </a:ext>
            </a:extLst>
          </p:cNvPr>
          <p:cNvSpPr txBox="1">
            <a:spLocks/>
          </p:cNvSpPr>
          <p:nvPr/>
        </p:nvSpPr>
        <p:spPr>
          <a:xfrm>
            <a:off x="5928285" y="664172"/>
            <a:ext cx="4732992" cy="1240975"/>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spcAft>
                <a:spcPts val="600"/>
              </a:spcAft>
            </a:pPr>
            <a:r>
              <a:rPr lang="en-US" altLang="en-US" sz="1400" cap="none" spc="10">
                <a:solidFill>
                  <a:schemeClr val="accent1"/>
                </a:solidFill>
                <a:latin typeface="Century Gothic" panose="020B0502020202020204" pitchFamily="34" charset="0"/>
              </a:rPr>
              <a:t>Helping You Prepare for the Unexpected</a:t>
            </a:r>
          </a:p>
          <a:p>
            <a:pPr>
              <a:lnSpc>
                <a:spcPct val="100000"/>
              </a:lnSpc>
              <a:spcAft>
                <a:spcPts val="600"/>
              </a:spcAft>
            </a:pPr>
            <a:r>
              <a:rPr lang="en-US" altLang="en-US" sz="2800" cap="none">
                <a:solidFill>
                  <a:schemeClr val="accent1"/>
                </a:solidFill>
                <a:latin typeface="Century Gothic" panose="020B0502020202020204" pitchFamily="34" charset="0"/>
              </a:rPr>
              <a:t>Your Benefit Options</a:t>
            </a:r>
            <a:endParaRPr lang="en-US" sz="2800" cap="none">
              <a:solidFill>
                <a:schemeClr val="accent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4073046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erson hugging a child in front of a house&#10;&#10;Description automatically generated with medium confidence">
            <a:extLst>
              <a:ext uri="{FF2B5EF4-FFF2-40B4-BE49-F238E27FC236}">
                <a16:creationId xmlns:a16="http://schemas.microsoft.com/office/drawing/2014/main" id="{97B00724-E593-ECBA-2D65-3399DC21A8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9"/>
          <a:stretch/>
        </p:blipFill>
        <p:spPr>
          <a:xfrm>
            <a:off x="766130" y="685800"/>
            <a:ext cx="4541044" cy="5486400"/>
          </a:xfrm>
          <a:prstGeom prst="rect">
            <a:avLst/>
          </a:prstGeom>
        </p:spPr>
      </p:pic>
      <p:sp>
        <p:nvSpPr>
          <p:cNvPr id="25" name="Text Placeholder 3">
            <a:extLst>
              <a:ext uri="{FF2B5EF4-FFF2-40B4-BE49-F238E27FC236}">
                <a16:creationId xmlns:a16="http://schemas.microsoft.com/office/drawing/2014/main" id="{D67DD675-A521-C26B-30E0-A324168DF93B}"/>
              </a:ext>
            </a:extLst>
          </p:cNvPr>
          <p:cNvSpPr txBox="1">
            <a:spLocks/>
          </p:cNvSpPr>
          <p:nvPr/>
        </p:nvSpPr>
        <p:spPr>
          <a:xfrm>
            <a:off x="670499" y="6451768"/>
            <a:ext cx="4772358" cy="253832"/>
          </a:xfrm>
          <a:prstGeom prst="rect">
            <a:avLst/>
          </a:prstGeom>
        </p:spPr>
        <p:txBody>
          <a:bodyPr vert="horz" lIns="91440" tIns="45720" rIns="91440" bIns="45720" rtlCol="0" anchor="t">
            <a:noAutofit/>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800" b="1" kern="1200">
                <a:solidFill>
                  <a:srgbClr val="4848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Clr>
                <a:schemeClr val="tx1"/>
              </a:buClr>
              <a:buFont typeface="Courier New" panose="02070309020205020404" pitchFamily="49" charset="0"/>
              <a:buChar char="o"/>
              <a:defRPr sz="1800" kern="1200">
                <a:solidFill>
                  <a:srgbClr val="484848"/>
                </a:solidFill>
                <a:latin typeface="Arial" panose="020B0604020202020204" pitchFamily="34" charset="0"/>
                <a:ea typeface="+mn-ea"/>
                <a:cs typeface="Arial" panose="020B0604020202020204" pitchFamily="34" charset="0"/>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800" kern="1200">
                <a:solidFill>
                  <a:srgbClr val="4848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Clr>
                <a:schemeClr val="tx1"/>
              </a:buClr>
              <a:buFont typeface="Courier New" panose="02070309020205020404" pitchFamily="49" charset="0"/>
              <a:buChar char="o"/>
              <a:defRPr sz="1800" kern="1200">
                <a:solidFill>
                  <a:srgbClr val="484848"/>
                </a:solidFill>
                <a:latin typeface="Arial" panose="020B0604020202020204" pitchFamily="34" charset="0"/>
                <a:ea typeface="+mn-ea"/>
                <a:cs typeface="Arial" panose="020B0604020202020204" pitchFamily="34" charset="0"/>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800" kern="1200">
                <a:solidFill>
                  <a:srgbClr val="48484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en-US" sz="800" b="0" i="0" u="none" strike="noStrike" kern="1200" cap="none" spc="0" normalizeH="0" baseline="0" noProof="0" dirty="0">
                <a:ln>
                  <a:noFill/>
                </a:ln>
                <a:solidFill>
                  <a:schemeClr val="tx1"/>
                </a:solidFill>
                <a:effectLst/>
                <a:uLnTx/>
                <a:uFillTx/>
                <a:latin typeface="Arial Narrow" panose="020B0604020202020204" pitchFamily="34" charset="0"/>
                <a:ea typeface="+mn-ea"/>
                <a:cs typeface="Arial Narrow" panose="020B0604020202020204" pitchFamily="34" charset="0"/>
              </a:rPr>
              <a:t>438220 09/24 </a:t>
            </a:r>
            <a:r>
              <a:rPr lang="en-US" sz="800" b="0" dirty="0">
                <a:solidFill>
                  <a:schemeClr val="tx1"/>
                </a:solidFill>
                <a:latin typeface="Arial Narrow" panose="020B0604020202020204" pitchFamily="34" charset="0"/>
                <a:cs typeface="Arial Narrow" panose="020B0604020202020204" pitchFamily="34" charset="0"/>
              </a:rPr>
              <a:t>© 2024 The Hartford. Confidential. No part of this document may be reproduced, published or posted without the permission of The Hartford. </a:t>
            </a:r>
          </a:p>
        </p:txBody>
      </p:sp>
      <p:sp>
        <p:nvSpPr>
          <p:cNvPr id="13" name="TextBox 12">
            <a:extLst>
              <a:ext uri="{FF2B5EF4-FFF2-40B4-BE49-F238E27FC236}">
                <a16:creationId xmlns:a16="http://schemas.microsoft.com/office/drawing/2014/main" id="{8915BD36-EF9B-C9BA-DC66-A5989DB89B34}"/>
              </a:ext>
            </a:extLst>
          </p:cNvPr>
          <p:cNvSpPr txBox="1"/>
          <p:nvPr/>
        </p:nvSpPr>
        <p:spPr>
          <a:xfrm>
            <a:off x="6004613" y="1639437"/>
            <a:ext cx="4789078"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venir Next LT Pro" panose="020B0504020202020204" pitchFamily="34" charset="77"/>
                <a:cs typeface="Calibri"/>
              </a:rPr>
              <a:t>Take advantage of additional benefits that come with your insurance plan.</a:t>
            </a:r>
          </a:p>
          <a:p>
            <a:pPr algn="l" rtl="0"/>
            <a:endParaRPr lang="en-US" sz="1400" dirty="0">
              <a:latin typeface="Avenir Next LT Pro" panose="020B0504020202020204" pitchFamily="34" charset="77"/>
              <a:cs typeface="Calibri"/>
            </a:endParaRPr>
          </a:p>
          <a:p>
            <a:pPr marL="227013" indent="-227013" algn="l" rtl="0">
              <a:spcAft>
                <a:spcPts val="600"/>
              </a:spcAft>
              <a:buFont typeface="Arial" panose="020B0604020202020204" pitchFamily="34" charset="0"/>
              <a:buChar char="•"/>
            </a:pPr>
            <a:r>
              <a:rPr lang="en-US" sz="1400" dirty="0">
                <a:latin typeface="Avenir Next LT Pro" panose="020B0504020202020204" pitchFamily="34" charset="77"/>
                <a:cs typeface="Calibri"/>
              </a:rPr>
              <a:t>Funeral Planning Services</a:t>
            </a:r>
            <a:r>
              <a:rPr lang="en-US" sz="1400" baseline="30000" dirty="0">
                <a:latin typeface="Avenir Next LT Pro" panose="020B0504020202020204" pitchFamily="34" charset="77"/>
                <a:cs typeface="Calibri"/>
              </a:rPr>
              <a:t>1</a:t>
            </a:r>
            <a:r>
              <a:rPr lang="en-US" sz="1400" dirty="0">
                <a:latin typeface="Avenir Next LT Pro" panose="020B0504020202020204" pitchFamily="34" charset="77"/>
                <a:cs typeface="Calibri"/>
              </a:rPr>
              <a:t> </a:t>
            </a:r>
          </a:p>
          <a:p>
            <a:pPr marL="227013" indent="-227013" algn="l" rtl="0">
              <a:spcAft>
                <a:spcPts val="600"/>
              </a:spcAft>
              <a:buFont typeface="Arial" panose="020B0604020202020204" pitchFamily="34" charset="0"/>
              <a:buChar char="•"/>
            </a:pPr>
            <a:r>
              <a:rPr lang="en-US" sz="1400" dirty="0">
                <a:latin typeface="Avenir Next LT Pro" panose="020B0504020202020204" pitchFamily="34" charset="77"/>
                <a:cs typeface="Calibri"/>
              </a:rPr>
              <a:t>Will Prep Services.</a:t>
            </a:r>
            <a:r>
              <a:rPr lang="en-US" sz="1400" baseline="30000" dirty="0">
                <a:latin typeface="Avenir Next LT Pro" panose="020B0504020202020204" pitchFamily="34" charset="77"/>
                <a:cs typeface="Calibri"/>
              </a:rPr>
              <a:t>1 </a:t>
            </a:r>
          </a:p>
          <a:p>
            <a:pPr marL="227013" indent="-227013" algn="l" rtl="0">
              <a:spcAft>
                <a:spcPts val="600"/>
              </a:spcAft>
              <a:buFont typeface="Arial" panose="020B0604020202020204" pitchFamily="34" charset="0"/>
              <a:buChar char="•"/>
            </a:pPr>
            <a:r>
              <a:rPr lang="en-US" sz="1400" dirty="0">
                <a:latin typeface="Avenir Next LT Pro" panose="020B0504020202020204" pitchFamily="34" charset="77"/>
                <a:cs typeface="Calibri"/>
              </a:rPr>
              <a:t>Travel Assistance and ID Theft and Protection Services.</a:t>
            </a:r>
            <a:r>
              <a:rPr lang="en-US" sz="1400" baseline="30000" dirty="0">
                <a:latin typeface="Avenir Next LT Pro" panose="020B0504020202020204" pitchFamily="34" charset="77"/>
                <a:cs typeface="Calibri"/>
              </a:rPr>
              <a:t>1 </a:t>
            </a:r>
          </a:p>
          <a:p>
            <a:pPr marL="227013" indent="-227013" algn="l" rtl="0">
              <a:spcAft>
                <a:spcPts val="600"/>
              </a:spcAft>
              <a:buFont typeface="Arial" panose="020B0604020202020204" pitchFamily="34" charset="0"/>
              <a:buChar char="•"/>
            </a:pPr>
            <a:r>
              <a:rPr lang="en-US" sz="1400" dirty="0">
                <a:latin typeface="Avenir Next LT Pro" panose="020B0504020202020204" pitchFamily="34" charset="77"/>
                <a:cs typeface="Calibri"/>
              </a:rPr>
              <a:t>Ability Assist</a:t>
            </a:r>
            <a:r>
              <a:rPr lang="en-US" sz="1400" baseline="30000" dirty="0">
                <a:latin typeface="Avenir Next LT Pro" panose="020B0504020202020204" pitchFamily="34" charset="77"/>
                <a:cs typeface="Calibri"/>
              </a:rPr>
              <a:t>®</a:t>
            </a:r>
            <a:r>
              <a:rPr lang="en-US" sz="1400" dirty="0">
                <a:latin typeface="Avenir Next LT Pro" panose="020B0504020202020204" pitchFamily="34" charset="77"/>
                <a:cs typeface="Calibri"/>
              </a:rPr>
              <a:t> Counseling Services.</a:t>
            </a:r>
            <a:r>
              <a:rPr lang="en-US" sz="1400" baseline="30000" dirty="0">
                <a:latin typeface="Avenir Next LT Pro" panose="020B0504020202020204" pitchFamily="34" charset="77"/>
                <a:cs typeface="Calibri"/>
              </a:rPr>
              <a:t>1</a:t>
            </a:r>
          </a:p>
          <a:p>
            <a:pPr marL="227013" indent="-227013" algn="l" rtl="0">
              <a:spcAft>
                <a:spcPts val="600"/>
              </a:spcAft>
              <a:buFont typeface="Arial" panose="020B0604020202020204" pitchFamily="34" charset="0"/>
              <a:buChar char="•"/>
            </a:pPr>
            <a:r>
              <a:rPr lang="en-US" sz="1400" dirty="0" err="1">
                <a:latin typeface="Avenir Next LT Pro" panose="020B0504020202020204" pitchFamily="34" charset="77"/>
                <a:cs typeface="Calibri"/>
              </a:rPr>
              <a:t>HealthChampion</a:t>
            </a:r>
            <a:r>
              <a:rPr lang="en-US" sz="1400" baseline="30000" dirty="0" err="1">
                <a:latin typeface="Avenir Next LT Pro" panose="020B0504020202020204" pitchFamily="34" charset="77"/>
                <a:cs typeface="Calibri"/>
              </a:rPr>
              <a:t>SM</a:t>
            </a:r>
            <a:r>
              <a:rPr lang="en-US" sz="1400" baseline="30000" dirty="0">
                <a:latin typeface="Avenir Next LT Pro" panose="020B0504020202020204" pitchFamily="34" charset="77"/>
                <a:cs typeface="Calibri"/>
              </a:rPr>
              <a:t> </a:t>
            </a:r>
            <a:r>
              <a:rPr lang="en-US" sz="1400" dirty="0">
                <a:latin typeface="Avenir Next LT Pro" panose="020B0504020202020204" pitchFamily="34" charset="77"/>
                <a:cs typeface="Calibri"/>
              </a:rPr>
              <a:t>Health Care Support Services.</a:t>
            </a:r>
            <a:r>
              <a:rPr lang="en-US" sz="1400" baseline="30000" dirty="0">
                <a:latin typeface="Avenir Next LT Pro" panose="020B0504020202020204" pitchFamily="34" charset="77"/>
                <a:cs typeface="Calibri"/>
              </a:rPr>
              <a:t>1,2</a:t>
            </a:r>
            <a:endParaRPr lang="en-US" sz="1400" i="1" dirty="0">
              <a:highlight>
                <a:srgbClr val="FF0000"/>
              </a:highlight>
              <a:latin typeface="Avenir Next LT Pro" panose="020B0504020202020204" pitchFamily="34" charset="77"/>
              <a:cs typeface="Calibri"/>
            </a:endParaRPr>
          </a:p>
        </p:txBody>
      </p:sp>
      <p:sp>
        <p:nvSpPr>
          <p:cNvPr id="6" name="Slide Number Placeholder 5">
            <a:extLst>
              <a:ext uri="{FF2B5EF4-FFF2-40B4-BE49-F238E27FC236}">
                <a16:creationId xmlns:a16="http://schemas.microsoft.com/office/drawing/2014/main" id="{A7780010-424A-D8C3-4D1D-981AF1200B78}"/>
              </a:ext>
            </a:extLst>
          </p:cNvPr>
          <p:cNvSpPr>
            <a:spLocks noGrp="1"/>
          </p:cNvSpPr>
          <p:nvPr>
            <p:ph type="sldNum" sz="quarter" idx="4"/>
          </p:nvPr>
        </p:nvSpPr>
        <p:spPr bwMode="gray">
          <a:xfrm>
            <a:off x="11600156" y="1192327"/>
            <a:ext cx="368886" cy="184666"/>
          </a:xfrm>
          <a:prstGeom prst="rect">
            <a:avLst/>
          </a:prstGeom>
        </p:spPr>
        <p:txBody>
          <a:bodyPr/>
          <a:lstStyle>
            <a:defPPr>
              <a:defRPr lang="en-US"/>
            </a:defPPr>
            <a:lvl1pPr marL="0" algn="r" defTabSz="914400" rtl="0" eaLnBrk="1" latinLnBrk="0" hangingPunct="1">
              <a:defRPr lang="en-US" sz="900" b="0" i="0" kern="1200" smtClean="0">
                <a:solidFill>
                  <a:schemeClr val="tx1"/>
                </a:solidFill>
                <a:latin typeface="Avenir Next LT Pro"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11AC5-A6EA-4123-B1C6-358C02E6D565}" type="slidenum">
              <a:rPr lang="en-US" smtClean="0"/>
              <a:pPr/>
              <a:t>30</a:t>
            </a:fld>
            <a:endParaRPr lang="en-US"/>
          </a:p>
        </p:txBody>
      </p:sp>
      <p:sp>
        <p:nvSpPr>
          <p:cNvPr id="3" name="Title 1">
            <a:extLst>
              <a:ext uri="{FF2B5EF4-FFF2-40B4-BE49-F238E27FC236}">
                <a16:creationId xmlns:a16="http://schemas.microsoft.com/office/drawing/2014/main" id="{A372BAF8-0008-1113-B762-3359F46E71C0}"/>
              </a:ext>
            </a:extLst>
          </p:cNvPr>
          <p:cNvSpPr txBox="1">
            <a:spLocks/>
          </p:cNvSpPr>
          <p:nvPr/>
        </p:nvSpPr>
        <p:spPr>
          <a:xfrm>
            <a:off x="6004613" y="533882"/>
            <a:ext cx="5124595" cy="843111"/>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r>
              <a:rPr lang="en-US" sz="2800" cap="none" spc="100" dirty="0">
                <a:solidFill>
                  <a:schemeClr val="accent1"/>
                </a:solidFill>
                <a:latin typeface="Century Gothic" panose="020B0502020202020204" pitchFamily="34" charset="0"/>
                <a:cs typeface="Arial" panose="020B0604020202020204" pitchFamily="34" charset="0"/>
              </a:rPr>
              <a:t>Additional Services</a:t>
            </a:r>
          </a:p>
        </p:txBody>
      </p:sp>
      <p:sp>
        <p:nvSpPr>
          <p:cNvPr id="4" name="Rectangle 3">
            <a:extLst>
              <a:ext uri="{FF2B5EF4-FFF2-40B4-BE49-F238E27FC236}">
                <a16:creationId xmlns:a16="http://schemas.microsoft.com/office/drawing/2014/main" id="{4E6FE856-786C-9AAA-82B7-07BA686254C6}"/>
              </a:ext>
            </a:extLst>
          </p:cNvPr>
          <p:cNvSpPr/>
          <p:nvPr/>
        </p:nvSpPr>
        <p:spPr>
          <a:xfrm>
            <a:off x="5778121" y="919793"/>
            <a:ext cx="95117"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D61119DF-1A10-DCD9-7F9C-2CE3915A1A65}"/>
              </a:ext>
            </a:extLst>
          </p:cNvPr>
          <p:cNvSpPr txBox="1"/>
          <p:nvPr/>
        </p:nvSpPr>
        <p:spPr>
          <a:xfrm>
            <a:off x="5442857" y="5725924"/>
            <a:ext cx="5825218" cy="892552"/>
          </a:xfrm>
          <a:prstGeom prst="rect">
            <a:avLst/>
          </a:prstGeom>
          <a:noFill/>
        </p:spPr>
        <p:txBody>
          <a:bodyPr wrap="square">
            <a:spAutoFit/>
          </a:bodyPr>
          <a:lstStyle/>
          <a:p>
            <a:pPr algn="l"/>
            <a:endParaRPr lang="en-US" sz="600" b="0" i="0" u="none" strike="noStrike" baseline="0" dirty="0">
              <a:solidFill>
                <a:srgbClr val="4D4D4F"/>
              </a:solidFill>
              <a:latin typeface="Arial Narrow" panose="020B0606020202030204" pitchFamily="34" charset="0"/>
            </a:endParaRPr>
          </a:p>
          <a:p>
            <a:pPr algn="l"/>
            <a:r>
              <a:rPr lang="en-US" sz="800" baseline="30000" dirty="0">
                <a:solidFill>
                  <a:srgbClr val="4D4D4F"/>
                </a:solidFill>
                <a:latin typeface="Arial Narrow" panose="020B0606020202030204" pitchFamily="34" charset="0"/>
              </a:rPr>
              <a:t>1</a:t>
            </a:r>
            <a:r>
              <a:rPr lang="en-US" sz="800" b="0" i="0" u="none" strike="noStrike" baseline="30000" dirty="0">
                <a:solidFill>
                  <a:srgbClr val="4D4D4F"/>
                </a:solidFill>
                <a:latin typeface="Arial Narrow" panose="020B0606020202030204" pitchFamily="34" charset="0"/>
              </a:rPr>
              <a:t> </a:t>
            </a:r>
            <a:r>
              <a:rPr lang="en-US" sz="800" b="0" i="0" u="none" strike="noStrike" baseline="0" dirty="0">
                <a:solidFill>
                  <a:srgbClr val="4D4D4F"/>
                </a:solidFill>
                <a:latin typeface="Arial Narrow" panose="020B0606020202030204" pitchFamily="34" charset="0"/>
              </a:rPr>
              <a:t>Services are offered through vendors which are not affiliated with The Hartford and these services are not insurance.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algn="l"/>
            <a:endParaRPr lang="en-US" sz="600" b="0" i="0" u="none" strike="noStrike" baseline="0" dirty="0">
              <a:solidFill>
                <a:srgbClr val="4D4D4F"/>
              </a:solidFill>
              <a:latin typeface="Arial Narrow" panose="020B0606020202030204" pitchFamily="34" charset="0"/>
            </a:endParaRPr>
          </a:p>
          <a:p>
            <a:pPr algn="l"/>
            <a:r>
              <a:rPr lang="en-US" sz="800" baseline="30000" dirty="0">
                <a:solidFill>
                  <a:srgbClr val="484848"/>
                </a:solidFill>
                <a:latin typeface="Arial Narrow" panose="020B0606020202030204" pitchFamily="34" charset="0"/>
              </a:rPr>
              <a:t>2</a:t>
            </a:r>
            <a:r>
              <a:rPr lang="en-US" sz="800" b="0" i="0" u="none" strike="noStrike" baseline="30000" dirty="0">
                <a:solidFill>
                  <a:srgbClr val="484848"/>
                </a:solidFill>
                <a:latin typeface="Arial Narrow" panose="020B0606020202030204" pitchFamily="34" charset="0"/>
              </a:rPr>
              <a:t> </a:t>
            </a:r>
            <a:r>
              <a:rPr lang="en-US" sz="800" b="0" i="0" u="none" strike="noStrike" baseline="0" dirty="0" err="1">
                <a:solidFill>
                  <a:srgbClr val="484848"/>
                </a:solidFill>
                <a:latin typeface="Arial Narrow" panose="020B0606020202030204" pitchFamily="34" charset="0"/>
              </a:rPr>
              <a:t>HealthChampion</a:t>
            </a:r>
            <a:r>
              <a:rPr lang="en-US" sz="800" b="0" i="0" u="none" strike="noStrike" baseline="30000" dirty="0" err="1">
                <a:solidFill>
                  <a:srgbClr val="484848"/>
                </a:solidFill>
                <a:latin typeface="Arial Narrow" panose="020B0606020202030204" pitchFamily="34" charset="0"/>
              </a:rPr>
              <a:t>SM</a:t>
            </a:r>
            <a:r>
              <a:rPr lang="en-US" sz="800" b="0" i="0" u="none" strike="noStrike" baseline="30000" dirty="0">
                <a:solidFill>
                  <a:srgbClr val="484848"/>
                </a:solidFill>
                <a:latin typeface="Arial Narrow" panose="020B0606020202030204" pitchFamily="34" charset="0"/>
              </a:rPr>
              <a:t> </a:t>
            </a:r>
            <a:r>
              <a:rPr lang="en-US" sz="800" b="0" i="0" u="none" strike="noStrike" baseline="0" dirty="0">
                <a:solidFill>
                  <a:srgbClr val="484848"/>
                </a:solidFill>
                <a:latin typeface="Arial Narrow" panose="020B0606020202030204" pitchFamily="34" charset="0"/>
              </a:rPr>
              <a:t>specialists are only available during business hours. Inquiries outside of this timeframe can either request a call-back the next day  or schedule an appointment.</a:t>
            </a:r>
          </a:p>
        </p:txBody>
      </p:sp>
    </p:spTree>
    <p:extLst>
      <p:ext uri="{BB962C8B-B14F-4D97-AF65-F5344CB8AC3E}">
        <p14:creationId xmlns:p14="http://schemas.microsoft.com/office/powerpoint/2010/main" val="1822244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10A-164A-F84D-AC4A-1B6496F04215}"/>
              </a:ext>
            </a:extLst>
          </p:cNvPr>
          <p:cNvSpPr>
            <a:spLocks noGrp="1"/>
          </p:cNvSpPr>
          <p:nvPr>
            <p:ph type="title"/>
          </p:nvPr>
        </p:nvSpPr>
        <p:spPr>
          <a:xfrm>
            <a:off x="497450" y="291789"/>
            <a:ext cx="10972800" cy="822960"/>
          </a:xfrm>
        </p:spPr>
        <p:txBody>
          <a:bodyPr/>
          <a:lstStyle/>
          <a:p>
            <a:pPr>
              <a:tabLst>
                <a:tab pos="2794000" algn="l"/>
              </a:tabLst>
            </a:pPr>
            <a:r>
              <a:rPr lang="en-US" dirty="0"/>
              <a:t>The Hartford Life Essentials &amp; Value-Added Services</a:t>
            </a:r>
            <a:r>
              <a:rPr lang="en-US" baseline="30000" dirty="0"/>
              <a:t>1</a:t>
            </a:r>
            <a:endParaRPr lang="en-US" b="0" baseline="30000" dirty="0"/>
          </a:p>
        </p:txBody>
      </p:sp>
      <p:sp>
        <p:nvSpPr>
          <p:cNvPr id="3" name="Content Placeholder 2">
            <a:extLst>
              <a:ext uri="{FF2B5EF4-FFF2-40B4-BE49-F238E27FC236}">
                <a16:creationId xmlns:a16="http://schemas.microsoft.com/office/drawing/2014/main" id="{84CB20BB-50A3-204F-843B-0538532F7749}"/>
              </a:ext>
            </a:extLst>
          </p:cNvPr>
          <p:cNvSpPr>
            <a:spLocks noGrp="1"/>
          </p:cNvSpPr>
          <p:nvPr>
            <p:ph sz="quarter" idx="11"/>
          </p:nvPr>
        </p:nvSpPr>
        <p:spPr>
          <a:xfrm>
            <a:off x="559753" y="1114749"/>
            <a:ext cx="10972800" cy="320768"/>
          </a:xfrm>
        </p:spPr>
        <p:txBody>
          <a:bodyPr/>
          <a:lstStyle/>
          <a:p>
            <a:r>
              <a:rPr lang="en-US" sz="1800" b="0" dirty="0">
                <a:solidFill>
                  <a:schemeClr val="accent2"/>
                </a:solidFill>
              </a:rPr>
              <a:t>Services for all stages of life</a:t>
            </a:r>
          </a:p>
        </p:txBody>
      </p:sp>
      <p:sp>
        <p:nvSpPr>
          <p:cNvPr id="4" name="Text Placeholder 3">
            <a:extLst>
              <a:ext uri="{FF2B5EF4-FFF2-40B4-BE49-F238E27FC236}">
                <a16:creationId xmlns:a16="http://schemas.microsoft.com/office/drawing/2014/main" id="{42CAA81D-51CE-6241-B038-5EAACECF59D6}"/>
              </a:ext>
            </a:extLst>
          </p:cNvPr>
          <p:cNvSpPr>
            <a:spLocks noGrp="1"/>
          </p:cNvSpPr>
          <p:nvPr>
            <p:ph type="body" sz="quarter" idx="13"/>
          </p:nvPr>
        </p:nvSpPr>
        <p:spPr>
          <a:xfrm>
            <a:off x="667390" y="5953803"/>
            <a:ext cx="9494377" cy="716690"/>
          </a:xfrm>
        </p:spPr>
        <p:txBody>
          <a:bodyPr>
            <a:normAutofit fontScale="25000" lnSpcReduction="20000"/>
          </a:bodyPr>
          <a:lstStyle/>
          <a:p>
            <a:pPr marL="0" indent="0"/>
            <a:r>
              <a:rPr lang="en-US" baseline="30000" dirty="0"/>
              <a:t>1 </a:t>
            </a:r>
            <a:r>
              <a:rPr lang="en-US" dirty="0"/>
              <a:t>Services are offered through vendors which are not affiliated with The Hartford and these services are not insurance. The Hartford is not responsible and assumes no liability for the goods and services described in this material and reserves the right to discontinue any of these services at any time. Services may vary and may not be available in all states. Visit https://www.thehartford.com/employee-benefits/value-added-services for more information.</a:t>
            </a:r>
          </a:p>
          <a:p>
            <a:pPr marL="0" indent="0"/>
            <a:endParaRPr lang="en-US" dirty="0"/>
          </a:p>
          <a:p>
            <a:r>
              <a:rPr lang="en-US" dirty="0"/>
              <a:t>6082k 12/23 © 2023 The Hartford. Confidential. No part of this document may be reproduced, published or posted without the permission of The Hartford.</a:t>
            </a:r>
          </a:p>
        </p:txBody>
      </p:sp>
      <p:sp>
        <p:nvSpPr>
          <p:cNvPr id="5" name="Slide Number Placeholder 4">
            <a:extLst>
              <a:ext uri="{FF2B5EF4-FFF2-40B4-BE49-F238E27FC236}">
                <a16:creationId xmlns:a16="http://schemas.microsoft.com/office/drawing/2014/main" id="{3B40B875-FFE7-4A4A-8DA8-A93DAD592A78}"/>
              </a:ext>
            </a:extLst>
          </p:cNvPr>
          <p:cNvSpPr>
            <a:spLocks noGrp="1"/>
          </p:cNvSpPr>
          <p:nvPr>
            <p:ph type="sldNum" sz="quarter" idx="14"/>
          </p:nvPr>
        </p:nvSpPr>
        <p:spPr/>
        <p:txBody>
          <a:bodyPr/>
          <a:lstStyle/>
          <a:p>
            <a:fld id="{B6111AC5-A6EA-4123-B1C6-358C02E6D565}" type="slidenum">
              <a:rPr lang="en-US" smtClean="0"/>
              <a:pPr/>
              <a:t>31</a:t>
            </a:fld>
            <a:endParaRPr lang="en-US" dirty="0"/>
          </a:p>
        </p:txBody>
      </p:sp>
      <p:graphicFrame>
        <p:nvGraphicFramePr>
          <p:cNvPr id="6" name="Group 30">
            <a:extLst>
              <a:ext uri="{FF2B5EF4-FFF2-40B4-BE49-F238E27FC236}">
                <a16:creationId xmlns:a16="http://schemas.microsoft.com/office/drawing/2014/main" id="{691F7173-217A-3C4E-AEDD-B8708FEBEE2E}"/>
              </a:ext>
            </a:extLst>
          </p:cNvPr>
          <p:cNvGraphicFramePr>
            <a:graphicFrameLocks noGrp="1"/>
          </p:cNvGraphicFramePr>
          <p:nvPr/>
        </p:nvGraphicFramePr>
        <p:xfrm>
          <a:off x="609600" y="1729860"/>
          <a:ext cx="3427229" cy="3309983"/>
        </p:xfrm>
        <a:graphic>
          <a:graphicData uri="http://schemas.openxmlformats.org/drawingml/2006/table">
            <a:tbl>
              <a:tblPr/>
              <a:tblGrid>
                <a:gridCol w="3427229">
                  <a:extLst>
                    <a:ext uri="{9D8B030D-6E8A-4147-A177-3AD203B41FA5}">
                      <a16:colId xmlns:a16="http://schemas.microsoft.com/office/drawing/2014/main" val="20000"/>
                    </a:ext>
                  </a:extLst>
                </a:gridCol>
              </a:tblGrid>
              <a:tr h="456952">
                <a:tc>
                  <a:txBody>
                    <a:bodyPr/>
                    <a:lstStyle>
                      <a:lvl1pPr eaLnBrk="0" hangingPunct="0">
                        <a:lnSpc>
                          <a:spcPct val="95000"/>
                        </a:lnSpc>
                        <a:spcBef>
                          <a:spcPct val="25000"/>
                        </a:spcBef>
                        <a:buFont typeface="Times" pitchFamily="18" charset="0"/>
                        <a:defRPr>
                          <a:solidFill>
                            <a:schemeClr val="tx1"/>
                          </a:solidFill>
                          <a:latin typeface="Arial" charset="0"/>
                          <a:ea typeface="ＭＳ Ｐゴシック" charset="-128"/>
                        </a:defRPr>
                      </a:lvl1pPr>
                      <a:lvl2pPr marL="742950" indent="-285750" eaLnBrk="0" hangingPunct="0">
                        <a:lnSpc>
                          <a:spcPct val="95000"/>
                        </a:lnSpc>
                        <a:spcBef>
                          <a:spcPct val="25000"/>
                        </a:spcBef>
                        <a:buFont typeface="Times" pitchFamily="18" charset="0"/>
                        <a:defRPr>
                          <a:solidFill>
                            <a:schemeClr val="tx1"/>
                          </a:solidFill>
                          <a:latin typeface="Arial" charset="0"/>
                          <a:ea typeface="ＭＳ Ｐゴシック" charset="-128"/>
                        </a:defRPr>
                      </a:lvl2pPr>
                      <a:lvl3pPr marL="1143000" indent="-228600" eaLnBrk="0" hangingPunct="0">
                        <a:lnSpc>
                          <a:spcPct val="95000"/>
                        </a:lnSpc>
                        <a:spcBef>
                          <a:spcPct val="25000"/>
                        </a:spcBef>
                        <a:defRPr sz="1600">
                          <a:solidFill>
                            <a:schemeClr val="tx1"/>
                          </a:solidFill>
                          <a:latin typeface="Arial" charset="0"/>
                          <a:ea typeface="ＭＳ Ｐゴシック" charset="-128"/>
                        </a:defRPr>
                      </a:lvl3pPr>
                      <a:lvl4pPr marL="1600200" indent="-228600" eaLnBrk="0" hangingPunct="0">
                        <a:lnSpc>
                          <a:spcPct val="95000"/>
                        </a:lnSpc>
                        <a:spcBef>
                          <a:spcPct val="25000"/>
                        </a:spcBef>
                        <a:defRPr sz="1600">
                          <a:solidFill>
                            <a:schemeClr val="tx1"/>
                          </a:solidFill>
                          <a:latin typeface="Arial" charset="0"/>
                          <a:ea typeface="ＭＳ Ｐゴシック" charset="-128"/>
                        </a:defRPr>
                      </a:lvl4pPr>
                      <a:lvl5pPr marL="2057400" indent="-228600" eaLnBrk="0" hangingPunct="0">
                        <a:lnSpc>
                          <a:spcPct val="95000"/>
                        </a:lnSpc>
                        <a:spcBef>
                          <a:spcPct val="25000"/>
                        </a:spcBef>
                        <a:defRPr sz="1600">
                          <a:solidFill>
                            <a:schemeClr val="tx1"/>
                          </a:solidFill>
                          <a:latin typeface="Arial" charset="0"/>
                          <a:ea typeface="ＭＳ Ｐゴシック" charset="-128"/>
                        </a:defRPr>
                      </a:lvl5pPr>
                      <a:lvl6pPr marL="25146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6pPr>
                      <a:lvl7pPr marL="29718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7pPr>
                      <a:lvl8pPr marL="34290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8pPr>
                      <a:lvl9pPr marL="38862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ts val="0"/>
                        </a:spcBef>
                        <a:spcAft>
                          <a:spcPct val="0"/>
                        </a:spcAft>
                        <a:buClrTx/>
                        <a:buSzTx/>
                        <a:buFont typeface="Arial" charset="0"/>
                        <a:buNone/>
                        <a:tabLst/>
                      </a:pPr>
                      <a:endParaRPr kumimoji="0" lang="en-US" altLang="en-US" sz="1800" b="1" i="0" u="none" strike="noStrike" cap="none" normalizeH="0" baseline="0" dirty="0">
                        <a:ln>
                          <a:noFill/>
                        </a:ln>
                        <a:solidFill>
                          <a:srgbClr val="B6D3E9"/>
                        </a:solidFill>
                        <a:effectLst/>
                        <a:latin typeface="Avenir Next LT Pro" panose="020B0504020202020204" pitchFamily="34" charset="0"/>
                        <a:ea typeface="ＭＳ Ｐゴシック" charset="-128"/>
                        <a:cs typeface="Arial" charset="0"/>
                        <a:sym typeface="Arial" charset="0"/>
                      </a:endParaRPr>
                    </a:p>
                  </a:txBody>
                  <a:tcPr marT="45691" marB="45691" anchor="ctr" horzOverflow="overflow">
                    <a:lnL cap="flat">
                      <a:noFill/>
                    </a:lnL>
                    <a:lnR cap="flat">
                      <a:noFill/>
                    </a:lnR>
                    <a:lnT cap="fla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53031">
                <a:tc>
                  <a:txBody>
                    <a:bodyPr/>
                    <a:lstStyle/>
                    <a:p>
                      <a:pPr marL="182880" lvl="2" indent="-182880">
                        <a:spcBef>
                          <a:spcPts val="900"/>
                        </a:spcBef>
                        <a:spcAft>
                          <a:spcPts val="600"/>
                        </a:spcAft>
                        <a:buFont typeface="Arial" panose="020B0604020202020204" pitchFamily="34" charset="0"/>
                        <a:buChar char="•"/>
                      </a:pPr>
                      <a:endParaRPr lang="en-US" sz="1600" dirty="0">
                        <a:solidFill>
                          <a:schemeClr val="bg1"/>
                        </a:solidFill>
                        <a:latin typeface="Avenir Next LT Pro" panose="020B0504020202020204" pitchFamily="34" charset="0"/>
                      </a:endParaRPr>
                    </a:p>
                    <a:p>
                      <a:pPr marL="182880" lvl="2" indent="-182880">
                        <a:spcBef>
                          <a:spcPts val="900"/>
                        </a:spcBef>
                        <a:spcAft>
                          <a:spcPts val="600"/>
                        </a:spcAft>
                        <a:buFont typeface="Arial" panose="020B0604020202020204" pitchFamily="34" charset="0"/>
                        <a:buChar char="•"/>
                      </a:pPr>
                      <a:r>
                        <a:rPr lang="en-US" sz="1600" dirty="0">
                          <a:solidFill>
                            <a:schemeClr val="bg1"/>
                          </a:solidFill>
                          <a:latin typeface="Avenir Next LT Pro" panose="020B0504020202020204" pitchFamily="34" charset="0"/>
                        </a:rPr>
                        <a:t>Travel Assistance Services</a:t>
                      </a:r>
                      <a:endParaRPr lang="en-US" sz="1600" baseline="30000" dirty="0">
                        <a:solidFill>
                          <a:schemeClr val="bg1"/>
                        </a:solidFill>
                        <a:latin typeface="Avenir Next LT Pro" panose="020B0504020202020204" pitchFamily="34" charset="0"/>
                      </a:endParaRPr>
                    </a:p>
                    <a:p>
                      <a:pPr marL="182880" lvl="2" indent="-182880">
                        <a:spcBef>
                          <a:spcPts val="900"/>
                        </a:spcBef>
                        <a:spcAft>
                          <a:spcPts val="600"/>
                        </a:spcAft>
                        <a:buFont typeface="Arial" panose="020B0604020202020204" pitchFamily="34" charset="0"/>
                        <a:buChar char="•"/>
                      </a:pPr>
                      <a:r>
                        <a:rPr lang="en-US" sz="1600" dirty="0">
                          <a:solidFill>
                            <a:schemeClr val="bg1"/>
                          </a:solidFill>
                          <a:latin typeface="Avenir Next LT Pro" panose="020B0504020202020204" pitchFamily="34" charset="0"/>
                        </a:rPr>
                        <a:t>Will Preparation Services</a:t>
                      </a:r>
                      <a:endParaRPr lang="en-US" sz="1600" baseline="30000" dirty="0">
                        <a:solidFill>
                          <a:schemeClr val="bg1"/>
                        </a:solidFill>
                        <a:latin typeface="Avenir Next LT Pro" panose="020B0504020202020204" pitchFamily="34" charset="0"/>
                      </a:endParaRPr>
                    </a:p>
                    <a:p>
                      <a:pPr marL="182880" lvl="2" indent="-182880">
                        <a:spcBef>
                          <a:spcPts val="900"/>
                        </a:spcBef>
                        <a:spcAft>
                          <a:spcPts val="600"/>
                        </a:spcAft>
                        <a:buFont typeface="Arial" panose="020B0604020202020204" pitchFamily="34" charset="0"/>
                        <a:buChar char="•"/>
                      </a:pPr>
                      <a:r>
                        <a:rPr lang="en-US" sz="1600" dirty="0">
                          <a:solidFill>
                            <a:schemeClr val="bg1"/>
                          </a:solidFill>
                          <a:latin typeface="Avenir Next LT Pro" panose="020B0504020202020204" pitchFamily="34" charset="0"/>
                        </a:rPr>
                        <a:t>Funeral Planning Services</a:t>
                      </a:r>
                    </a:p>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lang="en-US" sz="1600" baseline="0" dirty="0">
                          <a:solidFill>
                            <a:schemeClr val="bg1"/>
                          </a:solidFill>
                          <a:latin typeface="Avenir Next LT Pro" panose="020B0504020202020204" pitchFamily="34" charset="0"/>
                        </a:rPr>
                        <a:t>Employee Assistance Program (EAP)</a:t>
                      </a:r>
                      <a:endParaRPr lang="en-US" sz="1600" baseline="30000" dirty="0">
                        <a:solidFill>
                          <a:schemeClr val="bg1"/>
                        </a:solidFill>
                        <a:latin typeface="Avenir Next LT Pro" panose="020B0504020202020204" pitchFamily="34" charset="0"/>
                      </a:endParaRPr>
                    </a:p>
                  </a:txBody>
                  <a:tcPr marL="137160" marR="137160" marT="137160" horzOverflow="overflow">
                    <a:lnL cap="flat">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30">
            <a:extLst>
              <a:ext uri="{FF2B5EF4-FFF2-40B4-BE49-F238E27FC236}">
                <a16:creationId xmlns:a16="http://schemas.microsoft.com/office/drawing/2014/main" id="{9FF2219A-D064-E84A-B76B-2EC2FCC78ECD}"/>
              </a:ext>
            </a:extLst>
          </p:cNvPr>
          <p:cNvGraphicFramePr>
            <a:graphicFrameLocks noGrp="1"/>
          </p:cNvGraphicFramePr>
          <p:nvPr/>
        </p:nvGraphicFramePr>
        <p:xfrm>
          <a:off x="4719291" y="1621608"/>
          <a:ext cx="3346358" cy="3172959"/>
        </p:xfrm>
        <a:graphic>
          <a:graphicData uri="http://schemas.openxmlformats.org/drawingml/2006/table">
            <a:tbl>
              <a:tblPr/>
              <a:tblGrid>
                <a:gridCol w="3346358">
                  <a:extLst>
                    <a:ext uri="{9D8B030D-6E8A-4147-A177-3AD203B41FA5}">
                      <a16:colId xmlns:a16="http://schemas.microsoft.com/office/drawing/2014/main" val="20000"/>
                    </a:ext>
                  </a:extLst>
                </a:gridCol>
              </a:tblGrid>
              <a:tr h="609927">
                <a:tc>
                  <a:txBody>
                    <a:bodyPr/>
                    <a:lstStyle>
                      <a:lvl1pPr eaLnBrk="0" hangingPunct="0">
                        <a:lnSpc>
                          <a:spcPct val="95000"/>
                        </a:lnSpc>
                        <a:spcBef>
                          <a:spcPct val="25000"/>
                        </a:spcBef>
                        <a:buFont typeface="Times" pitchFamily="18" charset="0"/>
                        <a:defRPr>
                          <a:solidFill>
                            <a:schemeClr val="tx1"/>
                          </a:solidFill>
                          <a:latin typeface="Arial" charset="0"/>
                          <a:ea typeface="ＭＳ Ｐゴシック" charset="-128"/>
                        </a:defRPr>
                      </a:lvl1pPr>
                      <a:lvl2pPr marL="742950" indent="-285750" eaLnBrk="0" hangingPunct="0">
                        <a:lnSpc>
                          <a:spcPct val="95000"/>
                        </a:lnSpc>
                        <a:spcBef>
                          <a:spcPct val="25000"/>
                        </a:spcBef>
                        <a:buFont typeface="Times" pitchFamily="18" charset="0"/>
                        <a:defRPr>
                          <a:solidFill>
                            <a:schemeClr val="tx1"/>
                          </a:solidFill>
                          <a:latin typeface="Arial" charset="0"/>
                          <a:ea typeface="ＭＳ Ｐゴシック" charset="-128"/>
                        </a:defRPr>
                      </a:lvl2pPr>
                      <a:lvl3pPr marL="1143000" indent="-228600" eaLnBrk="0" hangingPunct="0">
                        <a:lnSpc>
                          <a:spcPct val="95000"/>
                        </a:lnSpc>
                        <a:spcBef>
                          <a:spcPct val="25000"/>
                        </a:spcBef>
                        <a:defRPr sz="1600">
                          <a:solidFill>
                            <a:schemeClr val="tx1"/>
                          </a:solidFill>
                          <a:latin typeface="Arial" charset="0"/>
                          <a:ea typeface="ＭＳ Ｐゴシック" charset="-128"/>
                        </a:defRPr>
                      </a:lvl3pPr>
                      <a:lvl4pPr marL="1600200" indent="-228600" eaLnBrk="0" hangingPunct="0">
                        <a:lnSpc>
                          <a:spcPct val="95000"/>
                        </a:lnSpc>
                        <a:spcBef>
                          <a:spcPct val="25000"/>
                        </a:spcBef>
                        <a:defRPr sz="1600">
                          <a:solidFill>
                            <a:schemeClr val="tx1"/>
                          </a:solidFill>
                          <a:latin typeface="Arial" charset="0"/>
                          <a:ea typeface="ＭＳ Ｐゴシック" charset="-128"/>
                        </a:defRPr>
                      </a:lvl4pPr>
                      <a:lvl5pPr marL="2057400" indent="-228600" eaLnBrk="0" hangingPunct="0">
                        <a:lnSpc>
                          <a:spcPct val="95000"/>
                        </a:lnSpc>
                        <a:spcBef>
                          <a:spcPct val="25000"/>
                        </a:spcBef>
                        <a:defRPr sz="1600">
                          <a:solidFill>
                            <a:schemeClr val="tx1"/>
                          </a:solidFill>
                          <a:latin typeface="Arial" charset="0"/>
                          <a:ea typeface="ＭＳ Ｐゴシック" charset="-128"/>
                        </a:defRPr>
                      </a:lvl5pPr>
                      <a:lvl6pPr marL="25146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6pPr>
                      <a:lvl7pPr marL="29718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7pPr>
                      <a:lvl8pPr marL="34290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8pPr>
                      <a:lvl9pPr marL="38862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ts val="0"/>
                        </a:spcBef>
                        <a:spcAft>
                          <a:spcPct val="0"/>
                        </a:spcAft>
                        <a:buClrTx/>
                        <a:buSzTx/>
                        <a:buFont typeface="Arial" charset="0"/>
                        <a:buNone/>
                        <a:tabLst/>
                      </a:pPr>
                      <a:endParaRPr kumimoji="0" lang="en-US" altLang="en-US" sz="1800" b="1" i="0" u="none" strike="noStrike" cap="none" normalizeH="0" baseline="0" dirty="0">
                        <a:ln>
                          <a:noFill/>
                        </a:ln>
                        <a:solidFill>
                          <a:srgbClr val="B6D3E9"/>
                        </a:solidFill>
                        <a:effectLst/>
                        <a:latin typeface="Avenir Next LT Pro" panose="020B0504020202020204" pitchFamily="34" charset="0"/>
                        <a:ea typeface="ＭＳ Ｐゴシック" charset="-128"/>
                        <a:cs typeface="Arial" charset="0"/>
                        <a:sym typeface="Arial" charset="0"/>
                      </a:endParaRPr>
                    </a:p>
                  </a:txBody>
                  <a:tcPr marT="45691" marB="45691" anchor="ctr" horzOverflow="overflow">
                    <a:lnL cap="flat">
                      <a:noFill/>
                    </a:lnL>
                    <a:lnR cap="flat">
                      <a:noFill/>
                    </a:lnR>
                    <a:lnT cap="fla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63032">
                <a:tc>
                  <a:txBody>
                    <a:bodyPr/>
                    <a:lstStyle/>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endParaRPr>
                    </a:p>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Travel Assistance </a:t>
                      </a:r>
                      <a:r>
                        <a:rPr kumimoji="0" lang="en-US" sz="1600" b="0"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rPr>
                        <a:t>Services </a:t>
                      </a:r>
                    </a:p>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rPr>
                        <a:t>Will Preparation Services</a:t>
                      </a:r>
                    </a:p>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rPr>
                        <a:t>Funeral Planning Services</a:t>
                      </a:r>
                    </a:p>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rPr>
                        <a:t>Employee Assistance Program (EAP)</a:t>
                      </a:r>
                      <a:br>
                        <a:rPr kumimoji="0" lang="en-US" sz="1600" b="0"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rPr>
                      </a:br>
                      <a:endPar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endParaRPr>
                    </a:p>
                  </a:txBody>
                  <a:tcPr marL="137160" marR="137160" marT="137160" horzOverflow="overflow">
                    <a:lnL cap="flat">
                      <a:noFill/>
                    </a:lnL>
                    <a:lnR cap="flat">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0" name="Group 30">
            <a:extLst>
              <a:ext uri="{FF2B5EF4-FFF2-40B4-BE49-F238E27FC236}">
                <a16:creationId xmlns:a16="http://schemas.microsoft.com/office/drawing/2014/main" id="{D382A754-FD95-A44C-964C-3E4A5274F7DA}"/>
              </a:ext>
            </a:extLst>
          </p:cNvPr>
          <p:cNvGraphicFramePr>
            <a:graphicFrameLocks noGrp="1"/>
          </p:cNvGraphicFramePr>
          <p:nvPr/>
        </p:nvGraphicFramePr>
        <p:xfrm>
          <a:off x="8661101" y="1715403"/>
          <a:ext cx="3044952" cy="5655084"/>
        </p:xfrm>
        <a:graphic>
          <a:graphicData uri="http://schemas.openxmlformats.org/drawingml/2006/table">
            <a:tbl>
              <a:tblPr/>
              <a:tblGrid>
                <a:gridCol w="3044952">
                  <a:extLst>
                    <a:ext uri="{9D8B030D-6E8A-4147-A177-3AD203B41FA5}">
                      <a16:colId xmlns:a16="http://schemas.microsoft.com/office/drawing/2014/main" val="20000"/>
                    </a:ext>
                  </a:extLst>
                </a:gridCol>
              </a:tblGrid>
              <a:tr h="424716">
                <a:tc>
                  <a:txBody>
                    <a:bodyPr/>
                    <a:lstStyle>
                      <a:lvl1pPr eaLnBrk="0" hangingPunct="0">
                        <a:lnSpc>
                          <a:spcPct val="95000"/>
                        </a:lnSpc>
                        <a:spcBef>
                          <a:spcPct val="25000"/>
                        </a:spcBef>
                        <a:buFont typeface="Times" pitchFamily="18" charset="0"/>
                        <a:defRPr>
                          <a:solidFill>
                            <a:schemeClr val="tx1"/>
                          </a:solidFill>
                          <a:latin typeface="Arial" charset="0"/>
                          <a:ea typeface="ＭＳ Ｐゴシック" charset="-128"/>
                        </a:defRPr>
                      </a:lvl1pPr>
                      <a:lvl2pPr marL="742950" indent="-285750" eaLnBrk="0" hangingPunct="0">
                        <a:lnSpc>
                          <a:spcPct val="95000"/>
                        </a:lnSpc>
                        <a:spcBef>
                          <a:spcPct val="25000"/>
                        </a:spcBef>
                        <a:buFont typeface="Times" pitchFamily="18" charset="0"/>
                        <a:defRPr>
                          <a:solidFill>
                            <a:schemeClr val="tx1"/>
                          </a:solidFill>
                          <a:latin typeface="Arial" charset="0"/>
                          <a:ea typeface="ＭＳ Ｐゴシック" charset="-128"/>
                        </a:defRPr>
                      </a:lvl2pPr>
                      <a:lvl3pPr marL="1143000" indent="-228600" eaLnBrk="0" hangingPunct="0">
                        <a:lnSpc>
                          <a:spcPct val="95000"/>
                        </a:lnSpc>
                        <a:spcBef>
                          <a:spcPct val="25000"/>
                        </a:spcBef>
                        <a:defRPr sz="1600">
                          <a:solidFill>
                            <a:schemeClr val="tx1"/>
                          </a:solidFill>
                          <a:latin typeface="Arial" charset="0"/>
                          <a:ea typeface="ＭＳ Ｐゴシック" charset="-128"/>
                        </a:defRPr>
                      </a:lvl3pPr>
                      <a:lvl4pPr marL="1600200" indent="-228600" eaLnBrk="0" hangingPunct="0">
                        <a:lnSpc>
                          <a:spcPct val="95000"/>
                        </a:lnSpc>
                        <a:spcBef>
                          <a:spcPct val="25000"/>
                        </a:spcBef>
                        <a:defRPr sz="1600">
                          <a:solidFill>
                            <a:schemeClr val="tx1"/>
                          </a:solidFill>
                          <a:latin typeface="Arial" charset="0"/>
                          <a:ea typeface="ＭＳ Ｐゴシック" charset="-128"/>
                        </a:defRPr>
                      </a:lvl4pPr>
                      <a:lvl5pPr marL="2057400" indent="-228600" eaLnBrk="0" hangingPunct="0">
                        <a:lnSpc>
                          <a:spcPct val="95000"/>
                        </a:lnSpc>
                        <a:spcBef>
                          <a:spcPct val="25000"/>
                        </a:spcBef>
                        <a:defRPr sz="1600">
                          <a:solidFill>
                            <a:schemeClr val="tx1"/>
                          </a:solidFill>
                          <a:latin typeface="Arial" charset="0"/>
                          <a:ea typeface="ＭＳ Ｐゴシック" charset="-128"/>
                        </a:defRPr>
                      </a:lvl5pPr>
                      <a:lvl6pPr marL="25146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6pPr>
                      <a:lvl7pPr marL="29718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7pPr>
                      <a:lvl8pPr marL="34290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8pPr>
                      <a:lvl9pPr marL="38862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ts val="0"/>
                        </a:spcBef>
                        <a:spcAft>
                          <a:spcPct val="0"/>
                        </a:spcAft>
                        <a:buClrTx/>
                        <a:buSzTx/>
                        <a:buFont typeface="Arial" charset="0"/>
                        <a:buNone/>
                        <a:tabLst/>
                      </a:pPr>
                      <a:endParaRPr kumimoji="0" lang="en-US" altLang="en-US" sz="1800" b="1" i="0" u="none" strike="noStrike" cap="none" normalizeH="0" baseline="0" dirty="0">
                        <a:ln>
                          <a:noFill/>
                        </a:ln>
                        <a:solidFill>
                          <a:srgbClr val="B6D3E9"/>
                        </a:solidFill>
                        <a:effectLst/>
                        <a:latin typeface="Avenir Next LT Pro" panose="020B0504020202020204" pitchFamily="34" charset="0"/>
                        <a:ea typeface="ＭＳ Ｐゴシック" charset="-128"/>
                        <a:cs typeface="Arial" charset="0"/>
                        <a:sym typeface="Arial" charset="0"/>
                      </a:endParaRPr>
                    </a:p>
                  </a:txBody>
                  <a:tcPr marT="45691" marB="45691" anchor="ctr" horzOverflow="overflow">
                    <a:lnL cap="flat">
                      <a:noFill/>
                    </a:lnL>
                    <a:lnR cap="flat">
                      <a:noFill/>
                    </a:lnR>
                    <a:lnT cap="fla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4208">
                <a:tc>
                  <a:txBody>
                    <a:bodyPr/>
                    <a:lstStyle/>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endParaRPr>
                    </a:p>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Travel Assistance Services</a:t>
                      </a:r>
                    </a:p>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Access to Empathy suite of bereavement services</a:t>
                      </a:r>
                      <a:endParaRPr kumimoji="0" lang="en-US" sz="1600" b="0" i="0" u="none" strike="noStrike" kern="1200" cap="none" spc="0" normalizeH="0" baseline="30000" noProof="0" dirty="0">
                        <a:ln>
                          <a:noFill/>
                        </a:ln>
                        <a:solidFill>
                          <a:srgbClr val="FFFFFF"/>
                        </a:solidFill>
                        <a:effectLst/>
                        <a:uLnTx/>
                        <a:uFillTx/>
                        <a:latin typeface="Avenir Next LT Pro" panose="020B0504020202020204" pitchFamily="34" charset="0"/>
                        <a:ea typeface="+mn-ea"/>
                        <a:cs typeface="+mn-cs"/>
                      </a:endParaRPr>
                    </a:p>
                    <a:p>
                      <a:pPr marL="64008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Grief Guidance</a:t>
                      </a:r>
                    </a:p>
                    <a:p>
                      <a:pPr marL="64008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Funeral Planning</a:t>
                      </a:r>
                    </a:p>
                    <a:p>
                      <a:pPr marL="64008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Obituary Writing</a:t>
                      </a:r>
                    </a:p>
                    <a:p>
                      <a:pPr marL="64008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Estate Planning</a:t>
                      </a:r>
                    </a:p>
                    <a:p>
                      <a:pPr marL="64008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ID Theft</a:t>
                      </a:r>
                    </a:p>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Dedicated Care Manager</a:t>
                      </a:r>
                    </a:p>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Access to digital app</a:t>
                      </a:r>
                    </a:p>
                  </a:txBody>
                  <a:tcPr marL="137160" marR="137160" marT="137160" horzOverflow="overflow">
                    <a:lnL cap="flat">
                      <a:noFill/>
                    </a:lnL>
                    <a:lnR cap="flat">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64208">
                <a:tc>
                  <a:txBody>
                    <a:bodyPr/>
                    <a:lstStyle/>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endParaRPr>
                    </a:p>
                  </a:txBody>
                  <a:tcPr marL="137160" marR="137160" marT="137160" horzOverflow="overflow">
                    <a:lnL cap="flat">
                      <a:noFill/>
                    </a:lnL>
                    <a:lnR cap="flat">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933388"/>
                  </a:ext>
                </a:extLst>
              </a:tr>
            </a:tbl>
          </a:graphicData>
        </a:graphic>
      </p:graphicFrame>
      <p:cxnSp>
        <p:nvCxnSpPr>
          <p:cNvPr id="12" name="Straight Connector 11">
            <a:extLst>
              <a:ext uri="{FF2B5EF4-FFF2-40B4-BE49-F238E27FC236}">
                <a16:creationId xmlns:a16="http://schemas.microsoft.com/office/drawing/2014/main" id="{AA8699BA-32F0-4647-B174-D3B6B40359CC}"/>
              </a:ext>
            </a:extLst>
          </p:cNvPr>
          <p:cNvCxnSpPr>
            <a:cxnSpLocks/>
          </p:cNvCxnSpPr>
          <p:nvPr/>
        </p:nvCxnSpPr>
        <p:spPr>
          <a:xfrm>
            <a:off x="763480" y="2476323"/>
            <a:ext cx="2959619" cy="0"/>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1DF5B9-ED69-0446-A3E6-538AB67A4068}"/>
              </a:ext>
            </a:extLst>
          </p:cNvPr>
          <p:cNvCxnSpPr>
            <a:cxnSpLocks/>
          </p:cNvCxnSpPr>
          <p:nvPr/>
        </p:nvCxnSpPr>
        <p:spPr>
          <a:xfrm>
            <a:off x="4719291" y="2476323"/>
            <a:ext cx="2959619" cy="0"/>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0BF2E50-539A-974E-B74A-A85B4A4BC736}"/>
              </a:ext>
            </a:extLst>
          </p:cNvPr>
          <p:cNvCxnSpPr>
            <a:cxnSpLocks/>
          </p:cNvCxnSpPr>
          <p:nvPr/>
        </p:nvCxnSpPr>
        <p:spPr>
          <a:xfrm>
            <a:off x="8746434" y="2476323"/>
            <a:ext cx="2959619" cy="0"/>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B45A08F-7BF4-3872-52DF-A503374BEC07}"/>
              </a:ext>
            </a:extLst>
          </p:cNvPr>
          <p:cNvSpPr txBox="1"/>
          <p:nvPr/>
        </p:nvSpPr>
        <p:spPr>
          <a:xfrm>
            <a:off x="667390" y="1977899"/>
            <a:ext cx="2588950" cy="369332"/>
          </a:xfrm>
          <a:prstGeom prst="rect">
            <a:avLst/>
          </a:prstGeom>
          <a:noFill/>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 typeface="Arial" charset="0"/>
              <a:buNone/>
              <a:tabLst/>
            </a:pPr>
            <a:r>
              <a:rPr kumimoji="0" lang="en-US" altLang="en-US" sz="1800" b="1" i="0" u="none" strike="noStrike" cap="none" normalizeH="0" baseline="0" dirty="0">
                <a:ln>
                  <a:noFill/>
                </a:ln>
                <a:solidFill>
                  <a:srgbClr val="B6D3E9"/>
                </a:solidFill>
                <a:effectLst/>
                <a:latin typeface="Avenir Next LT Pro" panose="020B0504020202020204" pitchFamily="34" charset="0"/>
                <a:ea typeface="ＭＳ Ｐゴシック" charset="-128"/>
                <a:cs typeface="Arial" charset="0"/>
                <a:sym typeface="Arial" charset="0"/>
              </a:rPr>
              <a:t>Life</a:t>
            </a:r>
          </a:p>
        </p:txBody>
      </p:sp>
      <p:sp>
        <p:nvSpPr>
          <p:cNvPr id="11" name="TextBox 10">
            <a:extLst>
              <a:ext uri="{FF2B5EF4-FFF2-40B4-BE49-F238E27FC236}">
                <a16:creationId xmlns:a16="http://schemas.microsoft.com/office/drawing/2014/main" id="{08EE8DB6-D1B0-3BCD-883E-0D3F45606D5D}"/>
              </a:ext>
            </a:extLst>
          </p:cNvPr>
          <p:cNvSpPr txBox="1"/>
          <p:nvPr/>
        </p:nvSpPr>
        <p:spPr>
          <a:xfrm>
            <a:off x="4632281" y="1983624"/>
            <a:ext cx="2588950" cy="369332"/>
          </a:xfrm>
          <a:prstGeom prst="rect">
            <a:avLst/>
          </a:prstGeom>
          <a:noFill/>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 typeface="Arial" charset="0"/>
              <a:buNone/>
              <a:tabLst/>
            </a:pPr>
            <a:r>
              <a:rPr kumimoji="0" lang="en-US" altLang="en-US" sz="1800" b="1" i="0" u="none" strike="noStrike" cap="none" normalizeH="0" baseline="0" dirty="0">
                <a:ln>
                  <a:noFill/>
                </a:ln>
                <a:solidFill>
                  <a:srgbClr val="B6D3E9"/>
                </a:solidFill>
                <a:effectLst/>
                <a:latin typeface="Avenir Next LT Pro" panose="020B0504020202020204" pitchFamily="34" charset="0"/>
                <a:ea typeface="ＭＳ Ｐゴシック" charset="-128"/>
                <a:cs typeface="Arial" charset="0"/>
                <a:sym typeface="Arial" charset="0"/>
              </a:rPr>
              <a:t>End of Life </a:t>
            </a:r>
          </a:p>
        </p:txBody>
      </p:sp>
      <p:sp>
        <p:nvSpPr>
          <p:cNvPr id="14" name="TextBox 13">
            <a:extLst>
              <a:ext uri="{FF2B5EF4-FFF2-40B4-BE49-F238E27FC236}">
                <a16:creationId xmlns:a16="http://schemas.microsoft.com/office/drawing/2014/main" id="{EBC8C25F-A531-D939-6A1D-AEC910CD5C41}"/>
              </a:ext>
            </a:extLst>
          </p:cNvPr>
          <p:cNvSpPr txBox="1"/>
          <p:nvPr/>
        </p:nvSpPr>
        <p:spPr>
          <a:xfrm>
            <a:off x="8653571" y="1977899"/>
            <a:ext cx="6104964" cy="369332"/>
          </a:xfrm>
          <a:prstGeom prst="rect">
            <a:avLst/>
          </a:prstGeom>
          <a:noFill/>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 typeface="Arial" charset="0"/>
              <a:buNone/>
              <a:tabLst/>
            </a:pPr>
            <a:r>
              <a:rPr kumimoji="0" lang="en-US" altLang="en-US" sz="1800" b="1" i="0" u="none" strike="noStrike" cap="none" normalizeH="0" baseline="0" dirty="0">
                <a:ln>
                  <a:noFill/>
                </a:ln>
                <a:solidFill>
                  <a:srgbClr val="B6D3E9"/>
                </a:solidFill>
                <a:effectLst/>
                <a:latin typeface="Avenir Next LT Pro" panose="020B0504020202020204" pitchFamily="34" charset="0"/>
                <a:ea typeface="ＭＳ Ｐゴシック" charset="-128"/>
                <a:cs typeface="Arial" charset="0"/>
                <a:sym typeface="Arial" charset="0"/>
              </a:rPr>
              <a:t>Beneficiary</a:t>
            </a:r>
          </a:p>
        </p:txBody>
      </p:sp>
    </p:spTree>
    <p:extLst>
      <p:ext uri="{BB962C8B-B14F-4D97-AF65-F5344CB8AC3E}">
        <p14:creationId xmlns:p14="http://schemas.microsoft.com/office/powerpoint/2010/main" val="3576985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1" y="0"/>
            <a:ext cx="12192000" cy="6856216"/>
          </a:xfrm>
          <a:prstGeom prst="rect">
            <a:avLst/>
          </a:pr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6027" y="893"/>
            <a:ext cx="5955973" cy="685621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4774"/>
            <a:ext cx="487236" cy="169819"/>
          </a:xfrm>
        </p:spPr>
        <p:txBody>
          <a:bodyPr/>
          <a:lstStyle/>
          <a:p>
            <a:fld id="{B6111AC5-A6EA-4123-B1C6-358C02E6D565}" type="slidenum">
              <a:rPr lang="en-US" smtClean="0"/>
              <a:pPr/>
              <a:t>32</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70856" y="3026667"/>
            <a:ext cx="1460335" cy="7000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17" name="Title 1">
            <a:extLst>
              <a:ext uri="{FF2B5EF4-FFF2-40B4-BE49-F238E27FC236}">
                <a16:creationId xmlns:a16="http://schemas.microsoft.com/office/drawing/2014/main" id="{DE56BD78-C598-43FE-85C4-9487E427A0B1}"/>
              </a:ext>
            </a:extLst>
          </p:cNvPr>
          <p:cNvSpPr txBox="1">
            <a:spLocks/>
          </p:cNvSpPr>
          <p:nvPr/>
        </p:nvSpPr>
        <p:spPr>
          <a:xfrm>
            <a:off x="671438" y="1541143"/>
            <a:ext cx="3889153" cy="963194"/>
          </a:xfrm>
          <a:prstGeom prst="rect">
            <a:avLst/>
          </a:prstGeom>
        </p:spPr>
        <p:txBody>
          <a:bodyPr/>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a:defRPr/>
            </a:pPr>
            <a:r>
              <a:rPr lang="en-US" sz="2800" b="0" dirty="0">
                <a:solidFill>
                  <a:schemeClr val="bg1"/>
                </a:solidFill>
                <a:latin typeface="Century Gothic" panose="020B0502020202020204" pitchFamily="34" charset="0"/>
              </a:rPr>
              <a:t>Ability Assist</a:t>
            </a:r>
            <a:r>
              <a:rPr lang="en-US" sz="2000" b="0" baseline="30000" dirty="0">
                <a:solidFill>
                  <a:schemeClr val="bg1"/>
                </a:solidFill>
                <a:latin typeface="Century Gothic" panose="020B0502020202020204" pitchFamily="34" charset="0"/>
              </a:rPr>
              <a:t>®</a:t>
            </a:r>
            <a:br>
              <a:rPr lang="en-US" sz="2800" b="0" dirty="0">
                <a:solidFill>
                  <a:schemeClr val="bg1"/>
                </a:solidFill>
                <a:latin typeface="Century Gothic" panose="020B0502020202020204" pitchFamily="34" charset="0"/>
              </a:rPr>
            </a:br>
            <a:r>
              <a:rPr lang="en-US" sz="2800" b="0" dirty="0">
                <a:solidFill>
                  <a:schemeClr val="bg1"/>
                </a:solidFill>
                <a:latin typeface="Century Gothic" panose="020B0502020202020204" pitchFamily="34" charset="0"/>
              </a:rPr>
              <a:t>Counseling Services</a:t>
            </a:r>
          </a:p>
        </p:txBody>
      </p:sp>
      <p:sp>
        <p:nvSpPr>
          <p:cNvPr id="18" name="Rectangle 17">
            <a:extLst>
              <a:ext uri="{FF2B5EF4-FFF2-40B4-BE49-F238E27FC236}">
                <a16:creationId xmlns:a16="http://schemas.microsoft.com/office/drawing/2014/main" id="{50463B01-FF78-4FB7-89AF-EB3EA8D35986}"/>
              </a:ext>
            </a:extLst>
          </p:cNvPr>
          <p:cNvSpPr/>
          <p:nvPr/>
        </p:nvSpPr>
        <p:spPr>
          <a:xfrm rot="16200000">
            <a:off x="18952" y="2171788"/>
            <a:ext cx="1096059" cy="46571"/>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a:latin typeface="Century Gothic" panose="020B0502020202020204" pitchFamily="34" charset="0"/>
            </a:endParaRPr>
          </a:p>
        </p:txBody>
      </p:sp>
      <p:sp>
        <p:nvSpPr>
          <p:cNvPr id="19" name="TextBox 18">
            <a:extLst>
              <a:ext uri="{FF2B5EF4-FFF2-40B4-BE49-F238E27FC236}">
                <a16:creationId xmlns:a16="http://schemas.microsoft.com/office/drawing/2014/main" id="{FD27312C-4AA5-4FD9-8BE2-6CDABD07C844}"/>
              </a:ext>
            </a:extLst>
          </p:cNvPr>
          <p:cNvSpPr txBox="1"/>
          <p:nvPr/>
        </p:nvSpPr>
        <p:spPr>
          <a:xfrm>
            <a:off x="671438" y="2529671"/>
            <a:ext cx="4409287" cy="276999"/>
          </a:xfrm>
          <a:prstGeom prst="rect">
            <a:avLst/>
          </a:prstGeom>
          <a:noFill/>
        </p:spPr>
        <p:txBody>
          <a:bodyPr wrap="square" rtlCol="0">
            <a:spAutoFit/>
          </a:bodyPr>
          <a:lstStyle/>
          <a:p>
            <a:pPr>
              <a:spcBef>
                <a:spcPts val="600"/>
              </a:spcBef>
            </a:pPr>
            <a:r>
              <a:rPr lang="en-US" sz="1200" dirty="0">
                <a:solidFill>
                  <a:schemeClr val="bg1"/>
                </a:solidFill>
                <a:latin typeface="Avenir Next LT Pro" panose="020B0504020202020204" pitchFamily="34" charset="0"/>
              </a:rPr>
              <a:t>Provided by ComPsych</a:t>
            </a:r>
            <a:r>
              <a:rPr lang="en-US" sz="1200" baseline="30000" dirty="0">
                <a:solidFill>
                  <a:schemeClr val="bg1"/>
                </a:solidFill>
                <a:latin typeface="Avenir Next LT Pro" panose="020B0504020202020204" pitchFamily="34" charset="0"/>
              </a:rPr>
              <a:t>®1</a:t>
            </a:r>
          </a:p>
        </p:txBody>
      </p:sp>
      <p:sp>
        <p:nvSpPr>
          <p:cNvPr id="20" name="Content Placeholder 5">
            <a:extLst>
              <a:ext uri="{FF2B5EF4-FFF2-40B4-BE49-F238E27FC236}">
                <a16:creationId xmlns:a16="http://schemas.microsoft.com/office/drawing/2014/main" id="{8874D564-356B-4C32-8CDB-2FE24F5FB650}"/>
              </a:ext>
            </a:extLst>
          </p:cNvPr>
          <p:cNvSpPr txBox="1">
            <a:spLocks/>
          </p:cNvSpPr>
          <p:nvPr/>
        </p:nvSpPr>
        <p:spPr>
          <a:xfrm>
            <a:off x="6878810" y="1780077"/>
            <a:ext cx="4962149" cy="2779816"/>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Available to eligible employees, immediate family and household members </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24/7 toll-free access to Masters-level counselors</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Three face-to-face counseling sessions per occurrence per year per family member</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Unlimited phone and web access</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HealthChampion</a:t>
            </a:r>
            <a:r>
              <a:rPr lang="en-US" sz="1600" baseline="30000" dirty="0">
                <a:solidFill>
                  <a:srgbClr val="484848"/>
                </a:solidFill>
                <a:latin typeface="Avenir Next LT Pro" panose="020B0504020202020204" pitchFamily="34" charset="0"/>
              </a:rPr>
              <a:t>SM</a:t>
            </a:r>
            <a:r>
              <a:rPr lang="en-US" sz="1600" dirty="0">
                <a:solidFill>
                  <a:srgbClr val="484848"/>
                </a:solidFill>
                <a:latin typeface="Avenir Next LT Pro" panose="020B0504020202020204" pitchFamily="34" charset="0"/>
              </a:rPr>
              <a:t> health care navigation support services</a:t>
            </a:r>
            <a:endParaRPr lang="en-US" sz="1600" baseline="30000" dirty="0">
              <a:solidFill>
                <a:srgbClr val="484848"/>
              </a:solidFill>
              <a:latin typeface="Avenir Next LT Pro" panose="020B0504020202020204" pitchFamily="34" charset="0"/>
            </a:endParaRPr>
          </a:p>
        </p:txBody>
      </p:sp>
      <p:sp>
        <p:nvSpPr>
          <p:cNvPr id="29" name="Rectangle 28">
            <a:extLst>
              <a:ext uri="{FF2B5EF4-FFF2-40B4-BE49-F238E27FC236}">
                <a16:creationId xmlns:a16="http://schemas.microsoft.com/office/drawing/2014/main" id="{F2B9D901-3DF5-4B22-BF97-F8C876C8C33A}"/>
              </a:ext>
            </a:extLst>
          </p:cNvPr>
          <p:cNvSpPr/>
          <p:nvPr/>
        </p:nvSpPr>
        <p:spPr>
          <a:xfrm>
            <a:off x="537751" y="3791837"/>
            <a:ext cx="105032" cy="105032"/>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30" name="Rectangle 29">
            <a:extLst>
              <a:ext uri="{FF2B5EF4-FFF2-40B4-BE49-F238E27FC236}">
                <a16:creationId xmlns:a16="http://schemas.microsoft.com/office/drawing/2014/main" id="{79EF2D03-2898-4CDE-BBD2-DDB90977DCA8}"/>
              </a:ext>
            </a:extLst>
          </p:cNvPr>
          <p:cNvSpPr/>
          <p:nvPr/>
        </p:nvSpPr>
        <p:spPr>
          <a:xfrm>
            <a:off x="682847" y="3655185"/>
            <a:ext cx="8381299" cy="369332"/>
          </a:xfrm>
          <a:prstGeom prst="rect">
            <a:avLst/>
          </a:prstGeom>
        </p:spPr>
        <p:txBody>
          <a:bodyPr wrap="square">
            <a:spAutoFit/>
          </a:bodyPr>
          <a:lstStyle/>
          <a:p>
            <a:pPr lvl="0" eaLnBrk="0" fontAlgn="base" hangingPunct="0">
              <a:spcAft>
                <a:spcPct val="0"/>
              </a:spcAft>
              <a:defRPr/>
            </a:pPr>
            <a:r>
              <a:rPr lang="en-US" altLang="en-US" dirty="0">
                <a:solidFill>
                  <a:srgbClr val="EFC21B"/>
                </a:solidFill>
                <a:latin typeface="Avenir Next LT Pro" panose="020B0504020202020204" pitchFamily="34" charset="77"/>
                <a:ea typeface="ＭＳ Ｐゴシック"/>
                <a:cs typeface="Arial"/>
                <a:sym typeface="Arial" charset="0"/>
              </a:rPr>
              <a:t>Flexible Access to Counseling Services</a:t>
            </a:r>
            <a:endParaRPr lang="en-US" sz="1600" dirty="0">
              <a:solidFill>
                <a:srgbClr val="EFC21B"/>
              </a:solidFill>
              <a:latin typeface="Avenir Next LT Pro" panose="020B0504020202020204" pitchFamily="34" charset="77"/>
              <a:ea typeface="ＭＳ Ｐゴシック"/>
              <a:cs typeface="Arial"/>
            </a:endParaRPr>
          </a:p>
        </p:txBody>
      </p:sp>
      <p:sp>
        <p:nvSpPr>
          <p:cNvPr id="31" name="Rectangle 30">
            <a:hlinkClick r:id="rId3" action="ppaction://hlinksldjump"/>
            <a:extLst>
              <a:ext uri="{FF2B5EF4-FFF2-40B4-BE49-F238E27FC236}">
                <a16:creationId xmlns:a16="http://schemas.microsoft.com/office/drawing/2014/main" id="{98675C27-9C44-47A5-9852-1D790889FBA2}"/>
              </a:ext>
            </a:extLst>
          </p:cNvPr>
          <p:cNvSpPr/>
          <p:nvPr/>
        </p:nvSpPr>
        <p:spPr>
          <a:xfrm>
            <a:off x="682847" y="4190561"/>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Wide-ranging Support</a:t>
            </a:r>
          </a:p>
        </p:txBody>
      </p:sp>
      <p:sp>
        <p:nvSpPr>
          <p:cNvPr id="32" name="Text Placeholder 2">
            <a:extLst>
              <a:ext uri="{FF2B5EF4-FFF2-40B4-BE49-F238E27FC236}">
                <a16:creationId xmlns:a16="http://schemas.microsoft.com/office/drawing/2014/main" id="{55073DDD-FEB2-4E5F-BC69-316EACC318FA}"/>
              </a:ext>
            </a:extLst>
          </p:cNvPr>
          <p:cNvSpPr txBox="1">
            <a:spLocks/>
          </p:cNvSpPr>
          <p:nvPr/>
        </p:nvSpPr>
        <p:spPr>
          <a:xfrm>
            <a:off x="246122" y="5616460"/>
            <a:ext cx="5849879" cy="1096059"/>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r>
              <a:rPr lang="en-US" sz="800" baseline="30000" dirty="0">
                <a:solidFill>
                  <a:schemeClr val="bg1"/>
                </a:solidFill>
                <a:latin typeface="Arial Narrow" panose="020B0606020202030204" pitchFamily="34" charset="0"/>
              </a:rPr>
              <a:t>1 </a:t>
            </a:r>
            <a:r>
              <a:rPr lang="en-US" sz="800" dirty="0">
                <a:solidFill>
                  <a:schemeClr val="bg1"/>
                </a:solidFill>
                <a:latin typeface="Arial Narrow" panose="020B0606020202030204" pitchFamily="34" charset="0"/>
              </a:rPr>
              <a:t>The services described in this material are offered through The Hartford by ComPsych® Corporation. ComPsych® is not affiliated with The Hartford and is not a provider of insurance services. The Hartford is not responsible and assumes no liability for the goods and services provided by ComPsych® and reserves the right to discontinue any of these services at any time. Services may not be available in all states. Visit www.TheHartford.com/employee-benefits/value-added-services for more information.</a:t>
            </a:r>
          </a:p>
          <a:p>
            <a:pPr>
              <a:spcBef>
                <a:spcPts val="0"/>
              </a:spcBef>
              <a:spcAft>
                <a:spcPts val="300"/>
              </a:spcAft>
            </a:pPr>
            <a:endParaRPr lang="en-US" sz="800" dirty="0">
              <a:solidFill>
                <a:schemeClr val="bg1"/>
              </a:solidFill>
              <a:latin typeface="Arial Narrow" panose="020B0606020202030204" pitchFamily="34" charset="0"/>
            </a:endParaRPr>
          </a:p>
          <a:p>
            <a:pPr marL="0" indent="0">
              <a:spcBef>
                <a:spcPts val="0"/>
              </a:spcBef>
              <a:spcAft>
                <a:spcPts val="300"/>
              </a:spcAft>
              <a:buNone/>
            </a:pPr>
            <a:r>
              <a:rPr lang="en-US" sz="800" dirty="0">
                <a:solidFill>
                  <a:schemeClr val="bg1"/>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a:p>
            <a:pPr marL="60325" indent="-60325">
              <a:spcBef>
                <a:spcPts val="0"/>
              </a:spcBef>
              <a:spcAft>
                <a:spcPts val="300"/>
              </a:spcAft>
              <a:buNone/>
            </a:pPr>
            <a:endParaRPr lang="en-US" sz="800" dirty="0">
              <a:solidFill>
                <a:schemeClr val="bg1"/>
              </a:solidFill>
              <a:latin typeface="Arial Narrow" panose="020B0604020202020204" pitchFamily="34" charset="0"/>
              <a:cs typeface="Arial Narrow" panose="020B0604020202020204" pitchFamily="34" charset="0"/>
            </a:endParaRPr>
          </a:p>
        </p:txBody>
      </p:sp>
      <p:pic>
        <p:nvPicPr>
          <p:cNvPr id="3" name="Picture 2" descr="A black letter and a white background&#10;&#10;AI-generated content may be incorrect.">
            <a:extLst>
              <a:ext uri="{FF2B5EF4-FFF2-40B4-BE49-F238E27FC236}">
                <a16:creationId xmlns:a16="http://schemas.microsoft.com/office/drawing/2014/main" id="{B2BB916E-C8F6-2BC5-3CF2-99651D704D35}"/>
              </a:ext>
            </a:extLst>
          </p:cNvPr>
          <p:cNvPicPr>
            <a:picLocks noChangeAspect="1"/>
          </p:cNvPicPr>
          <p:nvPr/>
        </p:nvPicPr>
        <p:blipFill>
          <a:blip r:embed="rId4"/>
          <a:stretch>
            <a:fillRect/>
          </a:stretch>
        </p:blipFill>
        <p:spPr>
          <a:xfrm>
            <a:off x="9669428" y="6196084"/>
            <a:ext cx="2313046" cy="447189"/>
          </a:xfrm>
          <a:prstGeom prst="rect">
            <a:avLst/>
          </a:prstGeom>
        </p:spPr>
      </p:pic>
    </p:spTree>
    <p:extLst>
      <p:ext uri="{BB962C8B-B14F-4D97-AF65-F5344CB8AC3E}">
        <p14:creationId xmlns:p14="http://schemas.microsoft.com/office/powerpoint/2010/main" val="324329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0" y="1784"/>
            <a:ext cx="12192000" cy="6856216"/>
          </a:xfrm>
          <a:prstGeom prst="rect">
            <a:avLst/>
          </a:pr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6027" y="893"/>
            <a:ext cx="5955973" cy="685621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4774"/>
            <a:ext cx="487236" cy="169819"/>
          </a:xfrm>
        </p:spPr>
        <p:txBody>
          <a:bodyPr/>
          <a:lstStyle/>
          <a:p>
            <a:fld id="{B6111AC5-A6EA-4123-B1C6-358C02E6D565}" type="slidenum">
              <a:rPr lang="en-US" smtClean="0"/>
              <a:pPr/>
              <a:t>33</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70856" y="3026667"/>
            <a:ext cx="1460335" cy="7000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17" name="Title 1">
            <a:extLst>
              <a:ext uri="{FF2B5EF4-FFF2-40B4-BE49-F238E27FC236}">
                <a16:creationId xmlns:a16="http://schemas.microsoft.com/office/drawing/2014/main" id="{DE56BD78-C598-43FE-85C4-9487E427A0B1}"/>
              </a:ext>
            </a:extLst>
          </p:cNvPr>
          <p:cNvSpPr txBox="1">
            <a:spLocks/>
          </p:cNvSpPr>
          <p:nvPr/>
        </p:nvSpPr>
        <p:spPr>
          <a:xfrm>
            <a:off x="671438" y="1541143"/>
            <a:ext cx="3889153" cy="963194"/>
          </a:xfrm>
          <a:prstGeom prst="rect">
            <a:avLst/>
          </a:prstGeom>
        </p:spPr>
        <p:txBody>
          <a:bodyPr/>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a:defRPr/>
            </a:pPr>
            <a:r>
              <a:rPr lang="en-US" sz="2800" b="0" dirty="0">
                <a:solidFill>
                  <a:schemeClr val="bg1"/>
                </a:solidFill>
                <a:latin typeface="Century Gothic" panose="020B0502020202020204" pitchFamily="34" charset="0"/>
              </a:rPr>
              <a:t>Ability Assist</a:t>
            </a:r>
            <a:r>
              <a:rPr lang="en-US" sz="2000" b="0" baseline="30000" dirty="0">
                <a:solidFill>
                  <a:schemeClr val="bg1"/>
                </a:solidFill>
                <a:latin typeface="Century Gothic" panose="020B0502020202020204" pitchFamily="34" charset="0"/>
              </a:rPr>
              <a:t>®</a:t>
            </a:r>
            <a:br>
              <a:rPr lang="en-US" sz="2800" b="0" dirty="0">
                <a:solidFill>
                  <a:schemeClr val="bg1"/>
                </a:solidFill>
                <a:latin typeface="Century Gothic" panose="020B0502020202020204" pitchFamily="34" charset="0"/>
              </a:rPr>
            </a:br>
            <a:r>
              <a:rPr lang="en-US" sz="2800" b="0" dirty="0">
                <a:solidFill>
                  <a:schemeClr val="bg1"/>
                </a:solidFill>
                <a:latin typeface="Century Gothic" panose="020B0502020202020204" pitchFamily="34" charset="0"/>
              </a:rPr>
              <a:t>Counseling Services</a:t>
            </a:r>
          </a:p>
        </p:txBody>
      </p:sp>
      <p:sp>
        <p:nvSpPr>
          <p:cNvPr id="18" name="Rectangle 17">
            <a:extLst>
              <a:ext uri="{FF2B5EF4-FFF2-40B4-BE49-F238E27FC236}">
                <a16:creationId xmlns:a16="http://schemas.microsoft.com/office/drawing/2014/main" id="{50463B01-FF78-4FB7-89AF-EB3EA8D35986}"/>
              </a:ext>
            </a:extLst>
          </p:cNvPr>
          <p:cNvSpPr/>
          <p:nvPr/>
        </p:nvSpPr>
        <p:spPr>
          <a:xfrm rot="16200000">
            <a:off x="18952" y="2171788"/>
            <a:ext cx="1096059" cy="46571"/>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a:latin typeface="Century Gothic" panose="020B0502020202020204" pitchFamily="34" charset="0"/>
            </a:endParaRPr>
          </a:p>
        </p:txBody>
      </p:sp>
      <p:sp>
        <p:nvSpPr>
          <p:cNvPr id="19" name="TextBox 18">
            <a:extLst>
              <a:ext uri="{FF2B5EF4-FFF2-40B4-BE49-F238E27FC236}">
                <a16:creationId xmlns:a16="http://schemas.microsoft.com/office/drawing/2014/main" id="{FD27312C-4AA5-4FD9-8BE2-6CDABD07C844}"/>
              </a:ext>
            </a:extLst>
          </p:cNvPr>
          <p:cNvSpPr txBox="1"/>
          <p:nvPr/>
        </p:nvSpPr>
        <p:spPr>
          <a:xfrm>
            <a:off x="671438" y="2529671"/>
            <a:ext cx="4409287" cy="276999"/>
          </a:xfrm>
          <a:prstGeom prst="rect">
            <a:avLst/>
          </a:prstGeom>
          <a:noFill/>
        </p:spPr>
        <p:txBody>
          <a:bodyPr wrap="square" rtlCol="0">
            <a:spAutoFit/>
          </a:bodyPr>
          <a:lstStyle/>
          <a:p>
            <a:pPr>
              <a:spcBef>
                <a:spcPts val="600"/>
              </a:spcBef>
            </a:pPr>
            <a:r>
              <a:rPr lang="en-US" sz="1200" dirty="0">
                <a:solidFill>
                  <a:schemeClr val="bg1"/>
                </a:solidFill>
                <a:latin typeface="Avenir Next LT Pro" panose="020B0504020202020204" pitchFamily="34" charset="0"/>
              </a:rPr>
              <a:t>Provided by ComPsych</a:t>
            </a:r>
            <a:r>
              <a:rPr lang="en-US" sz="1200" baseline="30000" dirty="0">
                <a:solidFill>
                  <a:schemeClr val="bg1"/>
                </a:solidFill>
                <a:latin typeface="Avenir Next LT Pro" panose="020B0504020202020204" pitchFamily="34" charset="0"/>
              </a:rPr>
              <a:t>®1</a:t>
            </a:r>
          </a:p>
        </p:txBody>
      </p:sp>
      <p:sp>
        <p:nvSpPr>
          <p:cNvPr id="20" name="Content Placeholder 5">
            <a:extLst>
              <a:ext uri="{FF2B5EF4-FFF2-40B4-BE49-F238E27FC236}">
                <a16:creationId xmlns:a16="http://schemas.microsoft.com/office/drawing/2014/main" id="{8874D564-356B-4C32-8CDB-2FE24F5FB650}"/>
              </a:ext>
            </a:extLst>
          </p:cNvPr>
          <p:cNvSpPr txBox="1">
            <a:spLocks/>
          </p:cNvSpPr>
          <p:nvPr/>
        </p:nvSpPr>
        <p:spPr>
          <a:xfrm>
            <a:off x="6887564" y="2504336"/>
            <a:ext cx="4962149" cy="2606981"/>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lvl="3" indent="-227013">
              <a:spcAft>
                <a:spcPts val="600"/>
              </a:spcAft>
              <a:buClr>
                <a:srgbClr val="484848"/>
              </a:buClr>
              <a:buFont typeface="Arial" panose="020B0604020202020204" pitchFamily="34" charset="0"/>
              <a:buChar char="•"/>
            </a:pPr>
            <a:r>
              <a:rPr lang="en-US" sz="1800" dirty="0">
                <a:solidFill>
                  <a:srgbClr val="484848"/>
                </a:solidFill>
                <a:latin typeface="Avenir Next LT Pro" panose="020B0504020202020204" pitchFamily="34" charset="0"/>
              </a:rPr>
              <a:t>Emotional and Work-Life Counseling</a:t>
            </a:r>
          </a:p>
          <a:p>
            <a:pPr marL="227013" lvl="3" indent="-227013">
              <a:spcAft>
                <a:spcPts val="600"/>
              </a:spcAft>
              <a:buClr>
                <a:srgbClr val="484848"/>
              </a:buClr>
              <a:buFont typeface="Arial" panose="020B0604020202020204" pitchFamily="34" charset="0"/>
              <a:buChar char="•"/>
            </a:pPr>
            <a:r>
              <a:rPr lang="en-US" sz="1800" dirty="0">
                <a:solidFill>
                  <a:srgbClr val="484848"/>
                </a:solidFill>
                <a:latin typeface="Avenir Next LT Pro" panose="020B0504020202020204" pitchFamily="34" charset="0"/>
              </a:rPr>
              <a:t>Financial Guidance Resources </a:t>
            </a:r>
          </a:p>
          <a:p>
            <a:pPr marL="227013" lvl="3" indent="-227013">
              <a:spcAft>
                <a:spcPts val="600"/>
              </a:spcAft>
              <a:buClr>
                <a:srgbClr val="484848"/>
              </a:buClr>
              <a:buFont typeface="Arial" panose="020B0604020202020204" pitchFamily="34" charset="0"/>
              <a:buChar char="•"/>
            </a:pPr>
            <a:r>
              <a:rPr lang="en-US" sz="1800" dirty="0">
                <a:solidFill>
                  <a:srgbClr val="484848"/>
                </a:solidFill>
                <a:latin typeface="Avenir Next LT Pro" panose="020B0504020202020204" pitchFamily="34" charset="0"/>
              </a:rPr>
              <a:t>Legal Support Resources</a:t>
            </a:r>
          </a:p>
        </p:txBody>
      </p:sp>
      <p:sp>
        <p:nvSpPr>
          <p:cNvPr id="23" name="Rectangle 22">
            <a:extLst>
              <a:ext uri="{FF2B5EF4-FFF2-40B4-BE49-F238E27FC236}">
                <a16:creationId xmlns:a16="http://schemas.microsoft.com/office/drawing/2014/main" id="{566A8541-D008-4245-8244-BEBC4FB21F6E}"/>
              </a:ext>
            </a:extLst>
          </p:cNvPr>
          <p:cNvSpPr/>
          <p:nvPr/>
        </p:nvSpPr>
        <p:spPr>
          <a:xfrm>
            <a:off x="537751" y="4344287"/>
            <a:ext cx="105032" cy="105032"/>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24" name="Rectangle 23">
            <a:hlinkClick r:id="rId3" action="ppaction://hlinksldjump"/>
            <a:extLst>
              <a:ext uri="{FF2B5EF4-FFF2-40B4-BE49-F238E27FC236}">
                <a16:creationId xmlns:a16="http://schemas.microsoft.com/office/drawing/2014/main" id="{727774F1-72D9-4D5C-B94A-26FFEF436114}"/>
              </a:ext>
            </a:extLst>
          </p:cNvPr>
          <p:cNvSpPr/>
          <p:nvPr/>
        </p:nvSpPr>
        <p:spPr>
          <a:xfrm>
            <a:off x="682847" y="3655185"/>
            <a:ext cx="8381299"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Flexible Access to Counseling Services</a:t>
            </a:r>
            <a:endParaRPr lang="en-US" sz="1600" dirty="0">
              <a:solidFill>
                <a:schemeClr val="bg1"/>
              </a:solidFill>
              <a:latin typeface="Avenir Next LT Pro" panose="020B0504020202020204" pitchFamily="34" charset="77"/>
              <a:ea typeface="ＭＳ Ｐゴシック"/>
              <a:cs typeface="Arial"/>
            </a:endParaRPr>
          </a:p>
        </p:txBody>
      </p:sp>
      <p:sp>
        <p:nvSpPr>
          <p:cNvPr id="25" name="Rectangle 24">
            <a:extLst>
              <a:ext uri="{FF2B5EF4-FFF2-40B4-BE49-F238E27FC236}">
                <a16:creationId xmlns:a16="http://schemas.microsoft.com/office/drawing/2014/main" id="{DDB2E8DB-8583-44A0-A617-BA433903A208}"/>
              </a:ext>
            </a:extLst>
          </p:cNvPr>
          <p:cNvSpPr/>
          <p:nvPr/>
        </p:nvSpPr>
        <p:spPr>
          <a:xfrm>
            <a:off x="682847" y="4190561"/>
            <a:ext cx="3552911" cy="369332"/>
          </a:xfrm>
          <a:prstGeom prst="rect">
            <a:avLst/>
          </a:prstGeom>
        </p:spPr>
        <p:txBody>
          <a:bodyPr wrap="square">
            <a:spAutoFit/>
          </a:bodyPr>
          <a:lstStyle/>
          <a:p>
            <a:pPr lvl="0" eaLnBrk="0" fontAlgn="base" hangingPunct="0">
              <a:spcAft>
                <a:spcPct val="0"/>
              </a:spcAft>
              <a:defRPr/>
            </a:pPr>
            <a:r>
              <a:rPr lang="en-US" altLang="en-US" dirty="0">
                <a:solidFill>
                  <a:srgbClr val="EFC21B"/>
                </a:solidFill>
                <a:latin typeface="Avenir Next LT Pro" panose="020B0504020202020204" pitchFamily="34" charset="77"/>
                <a:ea typeface="ＭＳ Ｐゴシック"/>
                <a:cs typeface="Arial"/>
                <a:sym typeface="Arial" charset="0"/>
              </a:rPr>
              <a:t>Wide-ranging Support</a:t>
            </a:r>
          </a:p>
        </p:txBody>
      </p:sp>
      <p:sp>
        <p:nvSpPr>
          <p:cNvPr id="5" name="Text Placeholder 2">
            <a:extLst>
              <a:ext uri="{FF2B5EF4-FFF2-40B4-BE49-F238E27FC236}">
                <a16:creationId xmlns:a16="http://schemas.microsoft.com/office/drawing/2014/main" id="{5062916D-F8DF-2541-8F56-2CCEA169D8B8}"/>
              </a:ext>
            </a:extLst>
          </p:cNvPr>
          <p:cNvSpPr txBox="1">
            <a:spLocks/>
          </p:cNvSpPr>
          <p:nvPr/>
        </p:nvSpPr>
        <p:spPr>
          <a:xfrm>
            <a:off x="246122" y="5616460"/>
            <a:ext cx="5849879" cy="1096059"/>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r>
              <a:rPr lang="en-US" sz="800" baseline="30000" dirty="0">
                <a:solidFill>
                  <a:schemeClr val="bg1"/>
                </a:solidFill>
                <a:latin typeface="Arial Narrow" panose="020B0606020202030204" pitchFamily="34" charset="0"/>
              </a:rPr>
              <a:t>1 </a:t>
            </a:r>
            <a:r>
              <a:rPr lang="en-US" sz="800" dirty="0">
                <a:solidFill>
                  <a:schemeClr val="bg1"/>
                </a:solidFill>
                <a:latin typeface="Arial Narrow" panose="020B0606020202030204" pitchFamily="34" charset="0"/>
              </a:rPr>
              <a:t>The services described in this material are offered through The Hartford by ComPsych® Corporation. ComPsych® is not affiliated with The Hartford and is not a provider of insurance services. The Hartford is not responsible and assumes no liability for the goods and services provided by ComPsych® and reserves the right to discontinue any of these services at any time. Services may not be available in all states. Visit www.TheHartford.com/employee-benefits/value-added-services for more information.</a:t>
            </a:r>
          </a:p>
          <a:p>
            <a:pPr>
              <a:spcBef>
                <a:spcPts val="0"/>
              </a:spcBef>
              <a:spcAft>
                <a:spcPts val="300"/>
              </a:spcAft>
            </a:pPr>
            <a:endParaRPr lang="en-US" sz="800" dirty="0">
              <a:solidFill>
                <a:schemeClr val="bg1"/>
              </a:solidFill>
              <a:latin typeface="Arial Narrow" panose="020B0606020202030204" pitchFamily="34" charset="0"/>
            </a:endParaRPr>
          </a:p>
          <a:p>
            <a:pPr marL="0" indent="0">
              <a:spcBef>
                <a:spcPts val="0"/>
              </a:spcBef>
              <a:spcAft>
                <a:spcPts val="300"/>
              </a:spcAft>
              <a:buNone/>
            </a:pPr>
            <a:r>
              <a:rPr lang="en-US" sz="800" dirty="0">
                <a:solidFill>
                  <a:schemeClr val="bg1"/>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pic>
        <p:nvPicPr>
          <p:cNvPr id="3" name="Picture 2" descr="A black letter and a white background&#10;&#10;AI-generated content may be incorrect.">
            <a:extLst>
              <a:ext uri="{FF2B5EF4-FFF2-40B4-BE49-F238E27FC236}">
                <a16:creationId xmlns:a16="http://schemas.microsoft.com/office/drawing/2014/main" id="{1C86C585-F183-18FE-C6B1-3178ECA48CF4}"/>
              </a:ext>
            </a:extLst>
          </p:cNvPr>
          <p:cNvPicPr>
            <a:picLocks noChangeAspect="1"/>
          </p:cNvPicPr>
          <p:nvPr/>
        </p:nvPicPr>
        <p:blipFill>
          <a:blip r:embed="rId4"/>
          <a:stretch>
            <a:fillRect/>
          </a:stretch>
        </p:blipFill>
        <p:spPr>
          <a:xfrm>
            <a:off x="9669428" y="6196084"/>
            <a:ext cx="2313046" cy="447189"/>
          </a:xfrm>
          <a:prstGeom prst="rect">
            <a:avLst/>
          </a:prstGeom>
        </p:spPr>
      </p:pic>
    </p:spTree>
    <p:extLst>
      <p:ext uri="{BB962C8B-B14F-4D97-AF65-F5344CB8AC3E}">
        <p14:creationId xmlns:p14="http://schemas.microsoft.com/office/powerpoint/2010/main" val="3673201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0" y="0"/>
            <a:ext cx="12192000" cy="6856216"/>
          </a:xfrm>
          <a:prstGeom prst="rect">
            <a:avLst/>
          </a:pr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6027" y="893"/>
            <a:ext cx="5955973" cy="685621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4774"/>
            <a:ext cx="487236" cy="169819"/>
          </a:xfrm>
        </p:spPr>
        <p:txBody>
          <a:bodyPr/>
          <a:lstStyle/>
          <a:p>
            <a:fld id="{B6111AC5-A6EA-4123-B1C6-358C02E6D565}" type="slidenum">
              <a:rPr lang="en-US" smtClean="0"/>
              <a:pPr/>
              <a:t>34</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70856" y="3026667"/>
            <a:ext cx="1460335" cy="7000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17" name="Title 1">
            <a:extLst>
              <a:ext uri="{FF2B5EF4-FFF2-40B4-BE49-F238E27FC236}">
                <a16:creationId xmlns:a16="http://schemas.microsoft.com/office/drawing/2014/main" id="{DE56BD78-C598-43FE-85C4-9487E427A0B1}"/>
              </a:ext>
            </a:extLst>
          </p:cNvPr>
          <p:cNvSpPr txBox="1">
            <a:spLocks/>
          </p:cNvSpPr>
          <p:nvPr/>
        </p:nvSpPr>
        <p:spPr>
          <a:xfrm>
            <a:off x="671438" y="1541143"/>
            <a:ext cx="4319662" cy="963194"/>
          </a:xfrm>
          <a:prstGeom prst="rect">
            <a:avLst/>
          </a:prstGeom>
        </p:spPr>
        <p:txBody>
          <a:bodyPr/>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a:defRPr/>
            </a:pPr>
            <a:r>
              <a:rPr lang="en-US" sz="2800" b="0" dirty="0" err="1">
                <a:solidFill>
                  <a:schemeClr val="bg1"/>
                </a:solidFill>
                <a:latin typeface="Century Gothic" panose="020B0502020202020204" pitchFamily="34" charset="0"/>
              </a:rPr>
              <a:t>HealthChampion</a:t>
            </a:r>
            <a:r>
              <a:rPr lang="en-US" sz="2000" b="0" baseline="30000" dirty="0" err="1">
                <a:solidFill>
                  <a:schemeClr val="bg1"/>
                </a:solidFill>
                <a:latin typeface="Century Gothic" panose="020B0502020202020204" pitchFamily="34" charset="0"/>
              </a:rPr>
              <a:t>SM</a:t>
            </a:r>
            <a:r>
              <a:rPr lang="en-US" sz="2800" b="0" baseline="30000" dirty="0">
                <a:solidFill>
                  <a:schemeClr val="bg1"/>
                </a:solidFill>
                <a:latin typeface="Century Gothic" panose="020B0502020202020204" pitchFamily="34" charset="0"/>
              </a:rPr>
              <a:t> </a:t>
            </a:r>
            <a:r>
              <a:rPr lang="en-US" sz="2000" b="0" baseline="30000" dirty="0">
                <a:solidFill>
                  <a:schemeClr val="bg1"/>
                </a:solidFill>
                <a:latin typeface="Century Gothic" panose="020B0502020202020204" pitchFamily="34" charset="0"/>
              </a:rPr>
              <a:t>1</a:t>
            </a:r>
            <a:r>
              <a:rPr lang="en-US" sz="2800" b="0" baseline="30000" dirty="0">
                <a:solidFill>
                  <a:schemeClr val="bg1"/>
                </a:solidFill>
                <a:latin typeface="Century Gothic" panose="020B0502020202020204" pitchFamily="34" charset="0"/>
              </a:rPr>
              <a:t> </a:t>
            </a:r>
            <a:br>
              <a:rPr lang="en-US" sz="2800" b="0" dirty="0">
                <a:solidFill>
                  <a:schemeClr val="bg1"/>
                </a:solidFill>
                <a:latin typeface="Century Gothic" panose="020B0502020202020204" pitchFamily="34" charset="0"/>
              </a:rPr>
            </a:br>
            <a:r>
              <a:rPr lang="en-US" sz="2800" b="0" dirty="0">
                <a:solidFill>
                  <a:schemeClr val="bg1"/>
                </a:solidFill>
                <a:latin typeface="Century Gothic" panose="020B0502020202020204" pitchFamily="34" charset="0"/>
              </a:rPr>
              <a:t>Health Care Navigation</a:t>
            </a:r>
          </a:p>
        </p:txBody>
      </p:sp>
      <p:sp>
        <p:nvSpPr>
          <p:cNvPr id="18" name="Rectangle 17">
            <a:extLst>
              <a:ext uri="{FF2B5EF4-FFF2-40B4-BE49-F238E27FC236}">
                <a16:creationId xmlns:a16="http://schemas.microsoft.com/office/drawing/2014/main" id="{50463B01-FF78-4FB7-89AF-EB3EA8D35986}"/>
              </a:ext>
            </a:extLst>
          </p:cNvPr>
          <p:cNvSpPr/>
          <p:nvPr/>
        </p:nvSpPr>
        <p:spPr>
          <a:xfrm rot="16200000">
            <a:off x="18952" y="2171788"/>
            <a:ext cx="1096059" cy="46571"/>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a:latin typeface="Century Gothic" panose="020B0502020202020204" pitchFamily="34" charset="0"/>
            </a:endParaRPr>
          </a:p>
        </p:txBody>
      </p:sp>
      <p:sp>
        <p:nvSpPr>
          <p:cNvPr id="19" name="TextBox 18">
            <a:extLst>
              <a:ext uri="{FF2B5EF4-FFF2-40B4-BE49-F238E27FC236}">
                <a16:creationId xmlns:a16="http://schemas.microsoft.com/office/drawing/2014/main" id="{FD27312C-4AA5-4FD9-8BE2-6CDABD07C844}"/>
              </a:ext>
            </a:extLst>
          </p:cNvPr>
          <p:cNvSpPr txBox="1"/>
          <p:nvPr/>
        </p:nvSpPr>
        <p:spPr>
          <a:xfrm>
            <a:off x="671438" y="2529671"/>
            <a:ext cx="4409287" cy="276999"/>
          </a:xfrm>
          <a:prstGeom prst="rect">
            <a:avLst/>
          </a:prstGeom>
          <a:noFill/>
        </p:spPr>
        <p:txBody>
          <a:bodyPr wrap="square" rtlCol="0">
            <a:spAutoFit/>
          </a:bodyPr>
          <a:lstStyle/>
          <a:p>
            <a:pPr>
              <a:spcBef>
                <a:spcPts val="600"/>
              </a:spcBef>
            </a:pPr>
            <a:r>
              <a:rPr lang="en-US" sz="1200" dirty="0">
                <a:solidFill>
                  <a:schemeClr val="bg1"/>
                </a:solidFill>
                <a:latin typeface="Avenir Next LT Pro" panose="020B0504020202020204" pitchFamily="34" charset="0"/>
              </a:rPr>
              <a:t>Provided by ComPsych</a:t>
            </a:r>
            <a:r>
              <a:rPr lang="en-US" sz="1200" baseline="30000" dirty="0">
                <a:solidFill>
                  <a:schemeClr val="bg1"/>
                </a:solidFill>
                <a:latin typeface="Avenir Next LT Pro" panose="020B0504020202020204" pitchFamily="34" charset="0"/>
              </a:rPr>
              <a:t>®2</a:t>
            </a:r>
          </a:p>
        </p:txBody>
      </p:sp>
      <p:sp>
        <p:nvSpPr>
          <p:cNvPr id="20" name="Content Placeholder 5">
            <a:extLst>
              <a:ext uri="{FF2B5EF4-FFF2-40B4-BE49-F238E27FC236}">
                <a16:creationId xmlns:a16="http://schemas.microsoft.com/office/drawing/2014/main" id="{8874D564-356B-4C32-8CDB-2FE24F5FB650}"/>
              </a:ext>
            </a:extLst>
          </p:cNvPr>
          <p:cNvSpPr txBox="1">
            <a:spLocks/>
          </p:cNvSpPr>
          <p:nvPr/>
        </p:nvSpPr>
        <p:spPr>
          <a:xfrm>
            <a:off x="6878810" y="1780077"/>
            <a:ext cx="4962149" cy="2779816"/>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Easy-to-understand explanation of benefits</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Cost estimates for covered &amp; non-covered treatments</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Fee &amp; payment negotiation</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Referral to financial resources for under- </a:t>
            </a:r>
            <a:br>
              <a:rPr lang="en-US" sz="1600" dirty="0">
                <a:solidFill>
                  <a:srgbClr val="484848"/>
                </a:solidFill>
                <a:latin typeface="Avenir Next LT Pro" panose="020B0504020202020204" pitchFamily="34" charset="0"/>
              </a:rPr>
            </a:br>
            <a:r>
              <a:rPr lang="en-US" sz="1600" dirty="0">
                <a:solidFill>
                  <a:srgbClr val="484848"/>
                </a:solidFill>
                <a:latin typeface="Avenir Next LT Pro" panose="020B0504020202020204" pitchFamily="34" charset="0"/>
              </a:rPr>
              <a:t>or uninsured</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Explanation of the appeals process</a:t>
            </a:r>
            <a:endParaRPr lang="en-US" sz="1600" baseline="30000" dirty="0">
              <a:solidFill>
                <a:srgbClr val="484848"/>
              </a:solidFill>
              <a:latin typeface="Avenir Next LT Pro" panose="020B0504020202020204" pitchFamily="34" charset="0"/>
            </a:endParaRPr>
          </a:p>
        </p:txBody>
      </p:sp>
      <p:sp>
        <p:nvSpPr>
          <p:cNvPr id="29" name="Rectangle 28">
            <a:extLst>
              <a:ext uri="{FF2B5EF4-FFF2-40B4-BE49-F238E27FC236}">
                <a16:creationId xmlns:a16="http://schemas.microsoft.com/office/drawing/2014/main" id="{F2B9D901-3DF5-4B22-BF97-F8C876C8C33A}"/>
              </a:ext>
            </a:extLst>
          </p:cNvPr>
          <p:cNvSpPr/>
          <p:nvPr/>
        </p:nvSpPr>
        <p:spPr>
          <a:xfrm>
            <a:off x="537751" y="3791837"/>
            <a:ext cx="105032" cy="105032"/>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32" name="Text Placeholder 2">
            <a:extLst>
              <a:ext uri="{FF2B5EF4-FFF2-40B4-BE49-F238E27FC236}">
                <a16:creationId xmlns:a16="http://schemas.microsoft.com/office/drawing/2014/main" id="{55073DDD-FEB2-4E5F-BC69-316EACC318FA}"/>
              </a:ext>
            </a:extLst>
          </p:cNvPr>
          <p:cNvSpPr txBox="1">
            <a:spLocks/>
          </p:cNvSpPr>
          <p:nvPr/>
        </p:nvSpPr>
        <p:spPr>
          <a:xfrm>
            <a:off x="635727" y="5032225"/>
            <a:ext cx="5320247" cy="1680294"/>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endParaRPr lang="en-US" sz="800" dirty="0">
              <a:solidFill>
                <a:schemeClr val="bg1"/>
              </a:solidFill>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821FA10E-3E39-4C51-93CE-0E546D392EB9}"/>
              </a:ext>
            </a:extLst>
          </p:cNvPr>
          <p:cNvSpPr/>
          <p:nvPr/>
        </p:nvSpPr>
        <p:spPr>
          <a:xfrm>
            <a:off x="682847" y="3655185"/>
            <a:ext cx="8381299" cy="369332"/>
          </a:xfrm>
          <a:prstGeom prst="rect">
            <a:avLst/>
          </a:prstGeom>
        </p:spPr>
        <p:txBody>
          <a:bodyPr wrap="square">
            <a:spAutoFit/>
          </a:bodyPr>
          <a:lstStyle/>
          <a:p>
            <a:pPr lvl="0" eaLnBrk="0" fontAlgn="base" hangingPunct="0">
              <a:spcAft>
                <a:spcPct val="0"/>
              </a:spcAft>
              <a:defRPr/>
            </a:pPr>
            <a:r>
              <a:rPr lang="en-US" altLang="en-US" dirty="0">
                <a:solidFill>
                  <a:srgbClr val="EFC21B"/>
                </a:solidFill>
                <a:latin typeface="Avenir Next LT Pro" panose="020B0504020202020204" pitchFamily="34" charset="77"/>
                <a:ea typeface="ＭＳ Ｐゴシック"/>
                <a:cs typeface="Arial"/>
                <a:sym typeface="Arial" charset="0"/>
              </a:rPr>
              <a:t>Administrative Support</a:t>
            </a:r>
            <a:endParaRPr lang="en-US" sz="1600" dirty="0">
              <a:solidFill>
                <a:srgbClr val="EFC21B"/>
              </a:solidFill>
              <a:latin typeface="Avenir Next LT Pro" panose="020B0504020202020204" pitchFamily="34" charset="77"/>
              <a:ea typeface="ＭＳ Ｐゴシック"/>
              <a:cs typeface="Arial"/>
            </a:endParaRPr>
          </a:p>
        </p:txBody>
      </p:sp>
      <p:sp>
        <p:nvSpPr>
          <p:cNvPr id="23" name="Rectangle 22">
            <a:hlinkClick r:id="rId3" action="ppaction://hlinksldjump"/>
            <a:extLst>
              <a:ext uri="{FF2B5EF4-FFF2-40B4-BE49-F238E27FC236}">
                <a16:creationId xmlns:a16="http://schemas.microsoft.com/office/drawing/2014/main" id="{AAF2B16B-47DC-49C7-97DD-0915DE7A42EA}"/>
              </a:ext>
            </a:extLst>
          </p:cNvPr>
          <p:cNvSpPr/>
          <p:nvPr/>
        </p:nvSpPr>
        <p:spPr>
          <a:xfrm>
            <a:off x="682847" y="4190561"/>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Clinical Support</a:t>
            </a:r>
          </a:p>
        </p:txBody>
      </p:sp>
      <p:sp>
        <p:nvSpPr>
          <p:cNvPr id="4" name="Text Placeholder 2">
            <a:extLst>
              <a:ext uri="{FF2B5EF4-FFF2-40B4-BE49-F238E27FC236}">
                <a16:creationId xmlns:a16="http://schemas.microsoft.com/office/drawing/2014/main" id="{60D8504C-F218-47AD-0BDA-EA6A10C8B89A}"/>
              </a:ext>
            </a:extLst>
          </p:cNvPr>
          <p:cNvSpPr txBox="1">
            <a:spLocks/>
          </p:cNvSpPr>
          <p:nvPr/>
        </p:nvSpPr>
        <p:spPr>
          <a:xfrm>
            <a:off x="246122" y="5616460"/>
            <a:ext cx="5849879" cy="1096059"/>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r>
              <a:rPr lang="en-US" sz="800" baseline="30000" dirty="0">
                <a:solidFill>
                  <a:schemeClr val="bg1"/>
                </a:solidFill>
                <a:latin typeface="Arial Narrow" panose="020B0606020202030204" pitchFamily="34" charset="0"/>
              </a:rPr>
              <a:t>1 </a:t>
            </a:r>
            <a:r>
              <a:rPr lang="en-US" sz="800" dirty="0" err="1">
                <a:solidFill>
                  <a:schemeClr val="bg1"/>
                </a:solidFill>
                <a:latin typeface="Arial Narrow" panose="020B0606020202030204" pitchFamily="34" charset="0"/>
              </a:rPr>
              <a:t>HealthChampion</a:t>
            </a:r>
            <a:r>
              <a:rPr lang="en-US" sz="800" baseline="30000" dirty="0" err="1">
                <a:solidFill>
                  <a:schemeClr val="bg1"/>
                </a:solidFill>
                <a:latin typeface="Arial Narrow" panose="020B0606020202030204" pitchFamily="34" charset="0"/>
              </a:rPr>
              <a:t>SM</a:t>
            </a:r>
            <a:r>
              <a:rPr lang="en-US" sz="800" dirty="0">
                <a:solidFill>
                  <a:schemeClr val="bg1"/>
                </a:solidFill>
                <a:latin typeface="Arial Narrow" panose="020B0606020202030204" pitchFamily="34" charset="0"/>
              </a:rPr>
              <a:t> specialists are only available during business hours. Inquiries outside of this timeframe can either request a call-back the next day or schedule an appointment.</a:t>
            </a:r>
          </a:p>
          <a:p>
            <a:pPr marL="0" indent="0">
              <a:spcBef>
                <a:spcPts val="0"/>
              </a:spcBef>
              <a:spcAft>
                <a:spcPts val="300"/>
              </a:spcAft>
              <a:buNone/>
            </a:pPr>
            <a:r>
              <a:rPr lang="en-US" sz="800" baseline="30000" dirty="0">
                <a:solidFill>
                  <a:schemeClr val="bg1"/>
                </a:solidFill>
                <a:latin typeface="Arial Narrow" panose="020B0606020202030204" pitchFamily="34" charset="0"/>
              </a:rPr>
              <a:t>2 </a:t>
            </a:r>
            <a:r>
              <a:rPr lang="en-US" sz="800" dirty="0">
                <a:solidFill>
                  <a:schemeClr val="bg1"/>
                </a:solidFill>
                <a:latin typeface="Arial Narrow" panose="020B0606020202030204" pitchFamily="34" charset="0"/>
              </a:rPr>
              <a:t>The services described in this material are offered through The Hartford by ComPsych® Corporation. ComPsych® is not affiliated with The Hartford and is not a provider of insurance services. The Hartford is not responsible and assumes no liability for the goods and services provided by ComPsych® and reserves the right to discontinue any of these services at any time. Services may not be available in all states. Visit www.TheHartford.com/employee-benefits/value-added-services for more information.</a:t>
            </a:r>
          </a:p>
          <a:p>
            <a:pPr marL="0" indent="0">
              <a:spcBef>
                <a:spcPts val="0"/>
              </a:spcBef>
              <a:spcAft>
                <a:spcPts val="300"/>
              </a:spcAft>
              <a:buNone/>
            </a:pPr>
            <a:r>
              <a:rPr lang="en-US" sz="800" dirty="0">
                <a:solidFill>
                  <a:schemeClr val="bg1"/>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pic>
        <p:nvPicPr>
          <p:cNvPr id="3" name="Picture 2" descr="A black letter and a white background&#10;&#10;AI-generated content may be incorrect.">
            <a:extLst>
              <a:ext uri="{FF2B5EF4-FFF2-40B4-BE49-F238E27FC236}">
                <a16:creationId xmlns:a16="http://schemas.microsoft.com/office/drawing/2014/main" id="{1742B6EF-AE24-208A-DDF0-BBB629A858C4}"/>
              </a:ext>
            </a:extLst>
          </p:cNvPr>
          <p:cNvPicPr>
            <a:picLocks noChangeAspect="1"/>
          </p:cNvPicPr>
          <p:nvPr/>
        </p:nvPicPr>
        <p:blipFill>
          <a:blip r:embed="rId4"/>
          <a:stretch>
            <a:fillRect/>
          </a:stretch>
        </p:blipFill>
        <p:spPr>
          <a:xfrm>
            <a:off x="9669428" y="6196084"/>
            <a:ext cx="2313046" cy="447189"/>
          </a:xfrm>
          <a:prstGeom prst="rect">
            <a:avLst/>
          </a:prstGeom>
        </p:spPr>
      </p:pic>
    </p:spTree>
    <p:extLst>
      <p:ext uri="{BB962C8B-B14F-4D97-AF65-F5344CB8AC3E}">
        <p14:creationId xmlns:p14="http://schemas.microsoft.com/office/powerpoint/2010/main" val="3287739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0" y="0"/>
            <a:ext cx="12192000" cy="6856216"/>
          </a:xfrm>
          <a:prstGeom prst="rect">
            <a:avLst/>
          </a:pr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6027" y="893"/>
            <a:ext cx="5955973" cy="685621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4774"/>
            <a:ext cx="487236" cy="169819"/>
          </a:xfrm>
        </p:spPr>
        <p:txBody>
          <a:bodyPr/>
          <a:lstStyle/>
          <a:p>
            <a:fld id="{B6111AC5-A6EA-4123-B1C6-358C02E6D565}" type="slidenum">
              <a:rPr lang="en-US" smtClean="0"/>
              <a:pPr/>
              <a:t>35</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70856" y="3026667"/>
            <a:ext cx="1460335" cy="7000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17" name="Title 1">
            <a:extLst>
              <a:ext uri="{FF2B5EF4-FFF2-40B4-BE49-F238E27FC236}">
                <a16:creationId xmlns:a16="http://schemas.microsoft.com/office/drawing/2014/main" id="{DE56BD78-C598-43FE-85C4-9487E427A0B1}"/>
              </a:ext>
            </a:extLst>
          </p:cNvPr>
          <p:cNvSpPr txBox="1">
            <a:spLocks/>
          </p:cNvSpPr>
          <p:nvPr/>
        </p:nvSpPr>
        <p:spPr>
          <a:xfrm>
            <a:off x="671438" y="1541143"/>
            <a:ext cx="4409287" cy="963194"/>
          </a:xfrm>
          <a:prstGeom prst="rect">
            <a:avLst/>
          </a:prstGeom>
        </p:spPr>
        <p:txBody>
          <a:bodyPr/>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a:defRPr/>
            </a:pPr>
            <a:r>
              <a:rPr lang="en-US" sz="2800" b="0" dirty="0" err="1">
                <a:solidFill>
                  <a:schemeClr val="bg1"/>
                </a:solidFill>
                <a:latin typeface="Century Gothic" panose="020B0502020202020204" pitchFamily="34" charset="0"/>
              </a:rPr>
              <a:t>HealthChampion</a:t>
            </a:r>
            <a:r>
              <a:rPr lang="en-US" sz="2000" b="0" baseline="30000" dirty="0" err="1">
                <a:solidFill>
                  <a:schemeClr val="bg1"/>
                </a:solidFill>
                <a:latin typeface="Century Gothic" panose="020B0502020202020204" pitchFamily="34" charset="0"/>
              </a:rPr>
              <a:t>SM</a:t>
            </a:r>
            <a:r>
              <a:rPr lang="en-US" sz="2000" b="0" baseline="30000" dirty="0">
                <a:solidFill>
                  <a:schemeClr val="bg1"/>
                </a:solidFill>
                <a:latin typeface="Century Gothic" panose="020B0502020202020204" pitchFamily="34" charset="0"/>
              </a:rPr>
              <a:t> 1</a:t>
            </a:r>
            <a:br>
              <a:rPr lang="en-US" sz="2800" b="0" dirty="0">
                <a:solidFill>
                  <a:schemeClr val="bg1"/>
                </a:solidFill>
                <a:latin typeface="Century Gothic" panose="020B0502020202020204" pitchFamily="34" charset="0"/>
              </a:rPr>
            </a:br>
            <a:r>
              <a:rPr lang="en-US" sz="2800" b="0" dirty="0">
                <a:solidFill>
                  <a:schemeClr val="bg1"/>
                </a:solidFill>
                <a:latin typeface="Century Gothic" panose="020B0502020202020204" pitchFamily="34" charset="0"/>
              </a:rPr>
              <a:t>Health Care Navigation</a:t>
            </a:r>
          </a:p>
        </p:txBody>
      </p:sp>
      <p:sp>
        <p:nvSpPr>
          <p:cNvPr id="18" name="Rectangle 17">
            <a:extLst>
              <a:ext uri="{FF2B5EF4-FFF2-40B4-BE49-F238E27FC236}">
                <a16:creationId xmlns:a16="http://schemas.microsoft.com/office/drawing/2014/main" id="{50463B01-FF78-4FB7-89AF-EB3EA8D35986}"/>
              </a:ext>
            </a:extLst>
          </p:cNvPr>
          <p:cNvSpPr/>
          <p:nvPr/>
        </p:nvSpPr>
        <p:spPr>
          <a:xfrm rot="16200000">
            <a:off x="18952" y="2171788"/>
            <a:ext cx="1096059" cy="46571"/>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a:latin typeface="Century Gothic" panose="020B0502020202020204" pitchFamily="34" charset="0"/>
            </a:endParaRPr>
          </a:p>
        </p:txBody>
      </p:sp>
      <p:sp>
        <p:nvSpPr>
          <p:cNvPr id="19" name="TextBox 18">
            <a:extLst>
              <a:ext uri="{FF2B5EF4-FFF2-40B4-BE49-F238E27FC236}">
                <a16:creationId xmlns:a16="http://schemas.microsoft.com/office/drawing/2014/main" id="{FD27312C-4AA5-4FD9-8BE2-6CDABD07C844}"/>
              </a:ext>
            </a:extLst>
          </p:cNvPr>
          <p:cNvSpPr txBox="1"/>
          <p:nvPr/>
        </p:nvSpPr>
        <p:spPr>
          <a:xfrm>
            <a:off x="671438" y="2529671"/>
            <a:ext cx="4409287" cy="276999"/>
          </a:xfrm>
          <a:prstGeom prst="rect">
            <a:avLst/>
          </a:prstGeom>
          <a:noFill/>
        </p:spPr>
        <p:txBody>
          <a:bodyPr wrap="square" rtlCol="0">
            <a:spAutoFit/>
          </a:bodyPr>
          <a:lstStyle/>
          <a:p>
            <a:pPr>
              <a:spcBef>
                <a:spcPts val="600"/>
              </a:spcBef>
            </a:pPr>
            <a:r>
              <a:rPr lang="en-US" sz="1200" dirty="0">
                <a:solidFill>
                  <a:schemeClr val="bg1"/>
                </a:solidFill>
                <a:latin typeface="Avenir Next LT Pro" panose="020B0504020202020204" pitchFamily="34" charset="0"/>
              </a:rPr>
              <a:t>Provided by ComPsych</a:t>
            </a:r>
            <a:r>
              <a:rPr lang="en-US" sz="1200" baseline="30000" dirty="0">
                <a:solidFill>
                  <a:schemeClr val="bg1"/>
                </a:solidFill>
                <a:latin typeface="Avenir Next LT Pro" panose="020B0504020202020204" pitchFamily="34" charset="0"/>
              </a:rPr>
              <a:t>®2</a:t>
            </a:r>
          </a:p>
        </p:txBody>
      </p:sp>
      <p:sp>
        <p:nvSpPr>
          <p:cNvPr id="20" name="Content Placeholder 5">
            <a:extLst>
              <a:ext uri="{FF2B5EF4-FFF2-40B4-BE49-F238E27FC236}">
                <a16:creationId xmlns:a16="http://schemas.microsoft.com/office/drawing/2014/main" id="{8874D564-356B-4C32-8CDB-2FE24F5FB650}"/>
              </a:ext>
            </a:extLst>
          </p:cNvPr>
          <p:cNvSpPr txBox="1">
            <a:spLocks/>
          </p:cNvSpPr>
          <p:nvPr/>
        </p:nvSpPr>
        <p:spPr>
          <a:xfrm>
            <a:off x="6887564" y="2504336"/>
            <a:ext cx="4962149" cy="2606981"/>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Preparation for doctor’s visits</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Straightforward answers on treatment options</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Coordination with healthcare providers</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Community resource &amp; support group referrals</a:t>
            </a:r>
          </a:p>
        </p:txBody>
      </p:sp>
      <p:sp>
        <p:nvSpPr>
          <p:cNvPr id="32" name="Text Placeholder 2">
            <a:extLst>
              <a:ext uri="{FF2B5EF4-FFF2-40B4-BE49-F238E27FC236}">
                <a16:creationId xmlns:a16="http://schemas.microsoft.com/office/drawing/2014/main" id="{55073DDD-FEB2-4E5F-BC69-316EACC318FA}"/>
              </a:ext>
            </a:extLst>
          </p:cNvPr>
          <p:cNvSpPr txBox="1">
            <a:spLocks/>
          </p:cNvSpPr>
          <p:nvPr/>
        </p:nvSpPr>
        <p:spPr>
          <a:xfrm>
            <a:off x="635727" y="6171021"/>
            <a:ext cx="4993548" cy="541497"/>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endParaRPr lang="en-US" sz="800" dirty="0">
              <a:solidFill>
                <a:schemeClr val="bg1"/>
              </a:solidFill>
              <a:latin typeface="Arial Narrow" panose="020B0604020202020204" pitchFamily="34" charset="0"/>
              <a:cs typeface="Arial Narrow" panose="020B0604020202020204" pitchFamily="34" charset="0"/>
            </a:endParaRPr>
          </a:p>
        </p:txBody>
      </p:sp>
      <p:sp>
        <p:nvSpPr>
          <p:cNvPr id="23" name="Rectangle 22">
            <a:extLst>
              <a:ext uri="{FF2B5EF4-FFF2-40B4-BE49-F238E27FC236}">
                <a16:creationId xmlns:a16="http://schemas.microsoft.com/office/drawing/2014/main" id="{566A8541-D008-4245-8244-BEBC4FB21F6E}"/>
              </a:ext>
            </a:extLst>
          </p:cNvPr>
          <p:cNvSpPr/>
          <p:nvPr/>
        </p:nvSpPr>
        <p:spPr>
          <a:xfrm>
            <a:off x="537751" y="4344287"/>
            <a:ext cx="105032" cy="105032"/>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21" name="Rectangle 20">
            <a:hlinkClick r:id="rId3" action="ppaction://hlinksldjump"/>
            <a:extLst>
              <a:ext uri="{FF2B5EF4-FFF2-40B4-BE49-F238E27FC236}">
                <a16:creationId xmlns:a16="http://schemas.microsoft.com/office/drawing/2014/main" id="{110ED064-6780-4068-A415-7491BA01DF97}"/>
              </a:ext>
            </a:extLst>
          </p:cNvPr>
          <p:cNvSpPr/>
          <p:nvPr/>
        </p:nvSpPr>
        <p:spPr>
          <a:xfrm>
            <a:off x="682847" y="3655185"/>
            <a:ext cx="8381299"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Administrative Support</a:t>
            </a:r>
            <a:endParaRPr lang="en-US" sz="1600" dirty="0">
              <a:solidFill>
                <a:schemeClr val="bg1"/>
              </a:solidFill>
              <a:latin typeface="Avenir Next LT Pro" panose="020B0504020202020204" pitchFamily="34" charset="77"/>
              <a:ea typeface="ＭＳ Ｐゴシック"/>
              <a:cs typeface="Arial"/>
            </a:endParaRPr>
          </a:p>
        </p:txBody>
      </p:sp>
      <p:sp>
        <p:nvSpPr>
          <p:cNvPr id="27" name="Rectangle 26">
            <a:extLst>
              <a:ext uri="{FF2B5EF4-FFF2-40B4-BE49-F238E27FC236}">
                <a16:creationId xmlns:a16="http://schemas.microsoft.com/office/drawing/2014/main" id="{4E278AD2-D46A-4E5C-BD14-15B34AE0F592}"/>
              </a:ext>
            </a:extLst>
          </p:cNvPr>
          <p:cNvSpPr/>
          <p:nvPr/>
        </p:nvSpPr>
        <p:spPr>
          <a:xfrm>
            <a:off x="682847" y="4190561"/>
            <a:ext cx="3552911" cy="369332"/>
          </a:xfrm>
          <a:prstGeom prst="rect">
            <a:avLst/>
          </a:prstGeom>
        </p:spPr>
        <p:txBody>
          <a:bodyPr wrap="square">
            <a:spAutoFit/>
          </a:bodyPr>
          <a:lstStyle/>
          <a:p>
            <a:pPr lvl="0" eaLnBrk="0" fontAlgn="base" hangingPunct="0">
              <a:spcAft>
                <a:spcPct val="0"/>
              </a:spcAft>
              <a:defRPr/>
            </a:pPr>
            <a:r>
              <a:rPr lang="en-US" altLang="en-US" dirty="0">
                <a:solidFill>
                  <a:srgbClr val="EFC21B"/>
                </a:solidFill>
                <a:latin typeface="Avenir Next LT Pro" panose="020B0504020202020204" pitchFamily="34" charset="77"/>
                <a:ea typeface="ＭＳ Ｐゴシック"/>
                <a:cs typeface="Arial"/>
                <a:sym typeface="Arial" charset="0"/>
              </a:rPr>
              <a:t>Clinical Support</a:t>
            </a:r>
          </a:p>
        </p:txBody>
      </p:sp>
      <p:sp>
        <p:nvSpPr>
          <p:cNvPr id="3" name="Text Placeholder 2">
            <a:extLst>
              <a:ext uri="{FF2B5EF4-FFF2-40B4-BE49-F238E27FC236}">
                <a16:creationId xmlns:a16="http://schemas.microsoft.com/office/drawing/2014/main" id="{FE5E1D6E-410F-06A7-234F-40C0611370F5}"/>
              </a:ext>
            </a:extLst>
          </p:cNvPr>
          <p:cNvSpPr txBox="1">
            <a:spLocks/>
          </p:cNvSpPr>
          <p:nvPr/>
        </p:nvSpPr>
        <p:spPr>
          <a:xfrm>
            <a:off x="246122" y="5616460"/>
            <a:ext cx="5849879" cy="1096059"/>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r>
              <a:rPr lang="en-US" sz="800" baseline="30000" dirty="0">
                <a:solidFill>
                  <a:schemeClr val="bg1"/>
                </a:solidFill>
                <a:latin typeface="Arial Narrow" panose="020B0606020202030204" pitchFamily="34" charset="0"/>
              </a:rPr>
              <a:t>1 </a:t>
            </a:r>
            <a:r>
              <a:rPr lang="en-US" sz="800" dirty="0" err="1">
                <a:solidFill>
                  <a:schemeClr val="bg1"/>
                </a:solidFill>
                <a:latin typeface="Arial Narrow" panose="020B0606020202030204" pitchFamily="34" charset="0"/>
              </a:rPr>
              <a:t>HealthChampion</a:t>
            </a:r>
            <a:r>
              <a:rPr lang="en-US" sz="800" baseline="30000" dirty="0" err="1">
                <a:solidFill>
                  <a:schemeClr val="bg1"/>
                </a:solidFill>
                <a:latin typeface="Arial Narrow" panose="020B0606020202030204" pitchFamily="34" charset="0"/>
              </a:rPr>
              <a:t>SM</a:t>
            </a:r>
            <a:r>
              <a:rPr lang="en-US" sz="800" dirty="0">
                <a:solidFill>
                  <a:schemeClr val="bg1"/>
                </a:solidFill>
                <a:latin typeface="Arial Narrow" panose="020B0606020202030204" pitchFamily="34" charset="0"/>
              </a:rPr>
              <a:t> specialists are only available during business hours. Inquiries outside of this timeframe can either request a call-back the next day or schedule an appointment.</a:t>
            </a:r>
          </a:p>
          <a:p>
            <a:pPr marL="0" indent="0">
              <a:spcBef>
                <a:spcPts val="0"/>
              </a:spcBef>
              <a:spcAft>
                <a:spcPts val="300"/>
              </a:spcAft>
              <a:buNone/>
            </a:pPr>
            <a:r>
              <a:rPr lang="en-US" sz="800" baseline="30000" dirty="0">
                <a:solidFill>
                  <a:schemeClr val="bg1"/>
                </a:solidFill>
                <a:latin typeface="Arial Narrow" panose="020B0606020202030204" pitchFamily="34" charset="0"/>
              </a:rPr>
              <a:t>2 </a:t>
            </a:r>
            <a:r>
              <a:rPr lang="en-US" sz="800" dirty="0">
                <a:solidFill>
                  <a:schemeClr val="bg1"/>
                </a:solidFill>
                <a:latin typeface="Arial Narrow" panose="020B0606020202030204" pitchFamily="34" charset="0"/>
              </a:rPr>
              <a:t>The services described in this material are offered through The Hartford by ComPsych® Corporation. ComPsych® is not affiliated with The Hartford and is not a provider of insurance services. The Hartford is not responsible and assumes no liability for the goods and services provided by ComPsych® and reserves the right to discontinue any of these services at any time. Services may not be available in all states. Visit www.TheHartford.com/employee-benefits/value-added-services for more information.</a:t>
            </a:r>
          </a:p>
          <a:p>
            <a:pPr marL="0" indent="0">
              <a:spcBef>
                <a:spcPts val="0"/>
              </a:spcBef>
              <a:spcAft>
                <a:spcPts val="300"/>
              </a:spcAft>
              <a:buNone/>
            </a:pPr>
            <a:r>
              <a:rPr lang="en-US" sz="800" dirty="0">
                <a:solidFill>
                  <a:schemeClr val="bg1"/>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pic>
        <p:nvPicPr>
          <p:cNvPr id="4" name="Picture 3" descr="A black letter and a white background&#10;&#10;AI-generated content may be incorrect.">
            <a:extLst>
              <a:ext uri="{FF2B5EF4-FFF2-40B4-BE49-F238E27FC236}">
                <a16:creationId xmlns:a16="http://schemas.microsoft.com/office/drawing/2014/main" id="{A5D7BCAD-9242-CD5E-56C3-B0639607AB5D}"/>
              </a:ext>
            </a:extLst>
          </p:cNvPr>
          <p:cNvPicPr>
            <a:picLocks noChangeAspect="1"/>
          </p:cNvPicPr>
          <p:nvPr/>
        </p:nvPicPr>
        <p:blipFill>
          <a:blip r:embed="rId4"/>
          <a:stretch>
            <a:fillRect/>
          </a:stretch>
        </p:blipFill>
        <p:spPr>
          <a:xfrm>
            <a:off x="9669428" y="6196084"/>
            <a:ext cx="2313046" cy="447189"/>
          </a:xfrm>
          <a:prstGeom prst="rect">
            <a:avLst/>
          </a:prstGeom>
        </p:spPr>
      </p:pic>
    </p:spTree>
    <p:extLst>
      <p:ext uri="{BB962C8B-B14F-4D97-AF65-F5344CB8AC3E}">
        <p14:creationId xmlns:p14="http://schemas.microsoft.com/office/powerpoint/2010/main" val="984989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0" y="1784"/>
            <a:ext cx="12192000" cy="6856216"/>
          </a:xfrm>
          <a:prstGeom prst="rect">
            <a:avLst/>
          </a:pr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6027" y="893"/>
            <a:ext cx="5955973" cy="6857107"/>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4774"/>
            <a:ext cx="487236" cy="169819"/>
          </a:xfrm>
        </p:spPr>
        <p:txBody>
          <a:bodyPr/>
          <a:lstStyle/>
          <a:p>
            <a:fld id="{B6111AC5-A6EA-4123-B1C6-358C02E6D565}" type="slidenum">
              <a:rPr lang="en-US" smtClean="0"/>
              <a:pPr/>
              <a:t>36</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70856" y="3026667"/>
            <a:ext cx="1460335" cy="7000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28" name="Rectangle 27">
            <a:extLst>
              <a:ext uri="{FF2B5EF4-FFF2-40B4-BE49-F238E27FC236}">
                <a16:creationId xmlns:a16="http://schemas.microsoft.com/office/drawing/2014/main" id="{F5C3FC1D-F227-47B8-8B4A-6136ED9AA3B8}"/>
              </a:ext>
            </a:extLst>
          </p:cNvPr>
          <p:cNvSpPr/>
          <p:nvPr/>
        </p:nvSpPr>
        <p:spPr>
          <a:xfrm>
            <a:off x="671438" y="3244334"/>
            <a:ext cx="3552911" cy="369332"/>
          </a:xfrm>
          <a:prstGeom prst="rect">
            <a:avLst/>
          </a:prstGeom>
        </p:spPr>
        <p:txBody>
          <a:bodyPr wrap="square">
            <a:spAutoFit/>
          </a:bodyPr>
          <a:lstStyle/>
          <a:p>
            <a:pPr lvl="0" eaLnBrk="0" fontAlgn="base" hangingPunct="0">
              <a:spcAft>
                <a:spcPct val="0"/>
              </a:spcAft>
              <a:defRPr/>
            </a:pPr>
            <a:r>
              <a:rPr lang="en-US" altLang="en-US" dirty="0">
                <a:solidFill>
                  <a:srgbClr val="EFC21B"/>
                </a:solidFill>
                <a:latin typeface="Avenir Next LT Pro" panose="020B0504020202020204" pitchFamily="34" charset="77"/>
                <a:ea typeface="ＭＳ Ｐゴシック"/>
                <a:cs typeface="Arial"/>
                <a:sym typeface="Arial" charset="0"/>
              </a:rPr>
              <a:t>Overview</a:t>
            </a:r>
            <a:endParaRPr lang="en-US" sz="1600" dirty="0">
              <a:solidFill>
                <a:srgbClr val="EFC21B"/>
              </a:solidFill>
              <a:latin typeface="Avenir Next LT Pro" panose="020B0504020202020204" pitchFamily="34" charset="77"/>
              <a:ea typeface="ＭＳ Ｐゴシック"/>
              <a:cs typeface="Arial"/>
            </a:endParaRPr>
          </a:p>
        </p:txBody>
      </p:sp>
      <p:sp>
        <p:nvSpPr>
          <p:cNvPr id="44" name="Rectangle 43">
            <a:extLst>
              <a:ext uri="{FF2B5EF4-FFF2-40B4-BE49-F238E27FC236}">
                <a16:creationId xmlns:a16="http://schemas.microsoft.com/office/drawing/2014/main" id="{44D0E085-07CE-4D35-9E26-1AA31382495F}"/>
              </a:ext>
            </a:extLst>
          </p:cNvPr>
          <p:cNvSpPr/>
          <p:nvPr/>
        </p:nvSpPr>
        <p:spPr>
          <a:xfrm>
            <a:off x="537751" y="3380357"/>
            <a:ext cx="105032" cy="105032"/>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45" name="Text Placeholder 2">
            <a:extLst>
              <a:ext uri="{FF2B5EF4-FFF2-40B4-BE49-F238E27FC236}">
                <a16:creationId xmlns:a16="http://schemas.microsoft.com/office/drawing/2014/main" id="{C6232A03-874A-4BEB-A5CB-73C9937F231C}"/>
              </a:ext>
            </a:extLst>
          </p:cNvPr>
          <p:cNvSpPr txBox="1">
            <a:spLocks/>
          </p:cNvSpPr>
          <p:nvPr/>
        </p:nvSpPr>
        <p:spPr>
          <a:xfrm>
            <a:off x="635727" y="5683935"/>
            <a:ext cx="5320247" cy="1028583"/>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r>
              <a:rPr lang="en-US" sz="800" baseline="30000" dirty="0">
                <a:solidFill>
                  <a:schemeClr val="bg1"/>
                </a:solidFill>
                <a:latin typeface="Arial Narrow" panose="020B0604020202020204" pitchFamily="34" charset="0"/>
                <a:cs typeface="Arial Narrow" panose="020B0604020202020204" pitchFamily="34" charset="0"/>
              </a:rPr>
              <a:t>1</a:t>
            </a:r>
            <a:r>
              <a:rPr lang="en-US" sz="800" dirty="0">
                <a:solidFill>
                  <a:schemeClr val="bg1"/>
                </a:solidFill>
                <a:latin typeface="Arial Narrow" panose="020B0604020202020204" pitchFamily="34" charset="0"/>
                <a:cs typeface="Arial Narrow" panose="020B0604020202020204" pitchFamily="34" charset="0"/>
              </a:rPr>
              <a:t> Services are offered through vendors which are not affiliated with The Hartford and these services are not insurance.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a:spcBef>
                <a:spcPts val="0"/>
              </a:spcBef>
              <a:spcAft>
                <a:spcPts val="300"/>
              </a:spcAft>
              <a:buNone/>
            </a:pPr>
            <a:r>
              <a:rPr lang="en-US" sz="800" dirty="0">
                <a:solidFill>
                  <a:schemeClr val="bg1"/>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21" name="Title 1">
            <a:extLst>
              <a:ext uri="{FF2B5EF4-FFF2-40B4-BE49-F238E27FC236}">
                <a16:creationId xmlns:a16="http://schemas.microsoft.com/office/drawing/2014/main" id="{ED29B394-F4DF-4B95-834E-A150066A9E23}"/>
              </a:ext>
            </a:extLst>
          </p:cNvPr>
          <p:cNvSpPr txBox="1">
            <a:spLocks/>
          </p:cNvSpPr>
          <p:nvPr/>
        </p:nvSpPr>
        <p:spPr>
          <a:xfrm>
            <a:off x="671438" y="1342169"/>
            <a:ext cx="4409287" cy="963194"/>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a:defRPr/>
            </a:pPr>
            <a:r>
              <a:rPr lang="en-US" sz="2800" b="0" dirty="0">
                <a:solidFill>
                  <a:schemeClr val="bg1"/>
                </a:solidFill>
                <a:latin typeface="Century Gothic" panose="020B0502020202020204" pitchFamily="34" charset="0"/>
              </a:rPr>
              <a:t>Making Travel Safer</a:t>
            </a:r>
          </a:p>
        </p:txBody>
      </p:sp>
      <p:sp>
        <p:nvSpPr>
          <p:cNvPr id="23" name="Rectangle 22">
            <a:extLst>
              <a:ext uri="{FF2B5EF4-FFF2-40B4-BE49-F238E27FC236}">
                <a16:creationId xmlns:a16="http://schemas.microsoft.com/office/drawing/2014/main" id="{F50EF520-70C7-421D-8988-01EAB125AC10}"/>
              </a:ext>
            </a:extLst>
          </p:cNvPr>
          <p:cNvSpPr/>
          <p:nvPr/>
        </p:nvSpPr>
        <p:spPr>
          <a:xfrm rot="16200000">
            <a:off x="192670" y="2181620"/>
            <a:ext cx="748623" cy="46571"/>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a:latin typeface="Century Gothic" panose="020B0502020202020204" pitchFamily="34" charset="0"/>
            </a:endParaRPr>
          </a:p>
        </p:txBody>
      </p:sp>
      <p:sp>
        <p:nvSpPr>
          <p:cNvPr id="29" name="TextBox 28">
            <a:extLst>
              <a:ext uri="{FF2B5EF4-FFF2-40B4-BE49-F238E27FC236}">
                <a16:creationId xmlns:a16="http://schemas.microsoft.com/office/drawing/2014/main" id="{2879396F-7E83-46FE-B2CA-C923DFD55130}"/>
              </a:ext>
            </a:extLst>
          </p:cNvPr>
          <p:cNvSpPr txBox="1"/>
          <p:nvPr/>
        </p:nvSpPr>
        <p:spPr>
          <a:xfrm>
            <a:off x="671438" y="2300217"/>
            <a:ext cx="4409287" cy="338554"/>
          </a:xfrm>
          <a:prstGeom prst="rect">
            <a:avLst/>
          </a:prstGeom>
          <a:noFill/>
        </p:spPr>
        <p:txBody>
          <a:bodyPr wrap="square" rtlCol="0">
            <a:spAutoFit/>
          </a:bodyPr>
          <a:lstStyle/>
          <a:p>
            <a:pPr>
              <a:spcBef>
                <a:spcPts val="600"/>
              </a:spcBef>
            </a:pPr>
            <a:r>
              <a:rPr lang="en-US" sz="1600" dirty="0">
                <a:solidFill>
                  <a:schemeClr val="bg1"/>
                </a:solidFill>
                <a:latin typeface="Avenir Next LT Pro" panose="020B0504020202020204" pitchFamily="34" charset="0"/>
              </a:rPr>
              <a:t>Travel Assistance</a:t>
            </a:r>
            <a:r>
              <a:rPr lang="en-US" sz="1600" baseline="30000" dirty="0">
                <a:solidFill>
                  <a:schemeClr val="bg1"/>
                </a:solidFill>
                <a:latin typeface="Avenir Next LT Pro" panose="020B0504020202020204" pitchFamily="34" charset="0"/>
              </a:rPr>
              <a:t>1</a:t>
            </a:r>
          </a:p>
        </p:txBody>
      </p:sp>
      <p:sp>
        <p:nvSpPr>
          <p:cNvPr id="32" name="Rectangle 31">
            <a:hlinkClick r:id="rId3" action="ppaction://hlinksldjump"/>
            <a:extLst>
              <a:ext uri="{FF2B5EF4-FFF2-40B4-BE49-F238E27FC236}">
                <a16:creationId xmlns:a16="http://schemas.microsoft.com/office/drawing/2014/main" id="{9A9D7436-CCA0-4F68-B354-E6D15CEDA363}"/>
              </a:ext>
            </a:extLst>
          </p:cNvPr>
          <p:cNvSpPr/>
          <p:nvPr/>
        </p:nvSpPr>
        <p:spPr>
          <a:xfrm>
            <a:off x="671438" y="3766862"/>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Emergency Transport Services</a:t>
            </a:r>
          </a:p>
        </p:txBody>
      </p:sp>
      <p:sp>
        <p:nvSpPr>
          <p:cNvPr id="39" name="Rectangle 38">
            <a:hlinkClick r:id="rId4" action="ppaction://hlinksldjump"/>
            <a:extLst>
              <a:ext uri="{FF2B5EF4-FFF2-40B4-BE49-F238E27FC236}">
                <a16:creationId xmlns:a16="http://schemas.microsoft.com/office/drawing/2014/main" id="{00AB0619-A860-48DE-89A7-AE0F47DB2FF7}"/>
              </a:ext>
            </a:extLst>
          </p:cNvPr>
          <p:cNvSpPr/>
          <p:nvPr/>
        </p:nvSpPr>
        <p:spPr>
          <a:xfrm>
            <a:off x="671438" y="428939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Medical Assistance</a:t>
            </a:r>
            <a:endParaRPr lang="en-US" sz="1600" dirty="0">
              <a:solidFill>
                <a:schemeClr val="bg1"/>
              </a:solidFill>
              <a:latin typeface="Avenir Next LT Pro" panose="020B0504020202020204" pitchFamily="34" charset="77"/>
              <a:ea typeface="ＭＳ Ｐゴシック"/>
              <a:cs typeface="Arial"/>
            </a:endParaRPr>
          </a:p>
        </p:txBody>
      </p:sp>
      <p:sp>
        <p:nvSpPr>
          <p:cNvPr id="40" name="Rectangle 39">
            <a:hlinkClick r:id="rId5" action="ppaction://hlinksldjump"/>
            <a:extLst>
              <a:ext uri="{FF2B5EF4-FFF2-40B4-BE49-F238E27FC236}">
                <a16:creationId xmlns:a16="http://schemas.microsoft.com/office/drawing/2014/main" id="{454F9F92-4837-4C81-8D94-B4E2EA650223}"/>
              </a:ext>
            </a:extLst>
          </p:cNvPr>
          <p:cNvSpPr/>
          <p:nvPr/>
        </p:nvSpPr>
        <p:spPr>
          <a:xfrm>
            <a:off x="671438" y="4811918"/>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Other Travel Services</a:t>
            </a:r>
          </a:p>
        </p:txBody>
      </p:sp>
      <p:sp>
        <p:nvSpPr>
          <p:cNvPr id="41" name="Content Placeholder 5">
            <a:extLst>
              <a:ext uri="{FF2B5EF4-FFF2-40B4-BE49-F238E27FC236}">
                <a16:creationId xmlns:a16="http://schemas.microsoft.com/office/drawing/2014/main" id="{7EEA3957-5CC9-47EC-95BF-E0308F20BD82}"/>
              </a:ext>
            </a:extLst>
          </p:cNvPr>
          <p:cNvSpPr txBox="1">
            <a:spLocks/>
          </p:cNvSpPr>
          <p:nvPr/>
        </p:nvSpPr>
        <p:spPr>
          <a:xfrm>
            <a:off x="6732938" y="2712630"/>
            <a:ext cx="4962149" cy="1576760"/>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lvl="3" indent="-225425">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For business or pleasure</a:t>
            </a:r>
          </a:p>
          <a:p>
            <a:pPr marL="457200" lvl="4" indent="-231775">
              <a:spcAft>
                <a:spcPts val="600"/>
              </a:spcAft>
              <a:buClr>
                <a:srgbClr val="484848"/>
              </a:buClr>
              <a:buFont typeface="Arial" panose="020B0604020202020204" pitchFamily="34" charset="0"/>
              <a:buChar char="‒"/>
            </a:pPr>
            <a:r>
              <a:rPr lang="en-US" dirty="0">
                <a:solidFill>
                  <a:srgbClr val="484848"/>
                </a:solidFill>
                <a:latin typeface="Avenir Next LT Pro" panose="020B0504020202020204" pitchFamily="34" charset="0"/>
              </a:rPr>
              <a:t>Over 100 miles from home for 90 days or less</a:t>
            </a:r>
          </a:p>
          <a:p>
            <a:pPr marL="225425" lvl="3" indent="-225425">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For employee, spouse and dependent children under age 26</a:t>
            </a:r>
          </a:p>
        </p:txBody>
      </p:sp>
      <p:pic>
        <p:nvPicPr>
          <p:cNvPr id="3" name="Picture 2" descr="A black letter and a white background&#10;&#10;AI-generated content may be incorrect.">
            <a:extLst>
              <a:ext uri="{FF2B5EF4-FFF2-40B4-BE49-F238E27FC236}">
                <a16:creationId xmlns:a16="http://schemas.microsoft.com/office/drawing/2014/main" id="{3A411B51-CDF3-02EF-9A3F-4FC80665133E}"/>
              </a:ext>
            </a:extLst>
          </p:cNvPr>
          <p:cNvPicPr>
            <a:picLocks noChangeAspect="1"/>
          </p:cNvPicPr>
          <p:nvPr/>
        </p:nvPicPr>
        <p:blipFill>
          <a:blip r:embed="rId6"/>
          <a:stretch>
            <a:fillRect/>
          </a:stretch>
        </p:blipFill>
        <p:spPr>
          <a:xfrm>
            <a:off x="9669428" y="6196084"/>
            <a:ext cx="2313046" cy="447189"/>
          </a:xfrm>
          <a:prstGeom prst="rect">
            <a:avLst/>
          </a:prstGeom>
        </p:spPr>
      </p:pic>
    </p:spTree>
    <p:extLst>
      <p:ext uri="{BB962C8B-B14F-4D97-AF65-F5344CB8AC3E}">
        <p14:creationId xmlns:p14="http://schemas.microsoft.com/office/powerpoint/2010/main" val="1336745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0" y="1784"/>
            <a:ext cx="12192000" cy="6856216"/>
          </a:xfrm>
          <a:prstGeom prst="rect">
            <a:avLst/>
          </a:pr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6027" y="893"/>
            <a:ext cx="5955973" cy="6857107"/>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70856" y="3026667"/>
            <a:ext cx="1460335" cy="7000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28" name="Rectangle 27">
            <a:hlinkClick r:id="rId3" action="ppaction://hlinksldjump"/>
            <a:extLst>
              <a:ext uri="{FF2B5EF4-FFF2-40B4-BE49-F238E27FC236}">
                <a16:creationId xmlns:a16="http://schemas.microsoft.com/office/drawing/2014/main" id="{F5C3FC1D-F227-47B8-8B4A-6136ED9AA3B8}"/>
              </a:ext>
            </a:extLst>
          </p:cNvPr>
          <p:cNvSpPr/>
          <p:nvPr/>
        </p:nvSpPr>
        <p:spPr>
          <a:xfrm>
            <a:off x="671438" y="3244334"/>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Overview</a:t>
            </a:r>
            <a:endParaRPr lang="en-US" sz="1600" dirty="0">
              <a:solidFill>
                <a:schemeClr val="bg1"/>
              </a:solidFill>
              <a:latin typeface="Avenir Next LT Pro" panose="020B0504020202020204" pitchFamily="34" charset="77"/>
              <a:ea typeface="ＭＳ Ｐゴシック"/>
              <a:cs typeface="Arial"/>
            </a:endParaRPr>
          </a:p>
        </p:txBody>
      </p:sp>
      <p:sp>
        <p:nvSpPr>
          <p:cNvPr id="30" name="Rectangle 29">
            <a:extLst>
              <a:ext uri="{FF2B5EF4-FFF2-40B4-BE49-F238E27FC236}">
                <a16:creationId xmlns:a16="http://schemas.microsoft.com/office/drawing/2014/main" id="{0307A798-EBD6-4EAC-8C5F-E22E8BBC5B22}"/>
              </a:ext>
            </a:extLst>
          </p:cNvPr>
          <p:cNvSpPr/>
          <p:nvPr/>
        </p:nvSpPr>
        <p:spPr>
          <a:xfrm>
            <a:off x="671438" y="3766862"/>
            <a:ext cx="3552911" cy="369332"/>
          </a:xfrm>
          <a:prstGeom prst="rect">
            <a:avLst/>
          </a:prstGeom>
        </p:spPr>
        <p:txBody>
          <a:bodyPr wrap="square">
            <a:spAutoFit/>
          </a:bodyPr>
          <a:lstStyle/>
          <a:p>
            <a:pPr lvl="0" eaLnBrk="0" fontAlgn="base" hangingPunct="0">
              <a:spcAft>
                <a:spcPct val="0"/>
              </a:spcAft>
              <a:defRPr/>
            </a:pPr>
            <a:r>
              <a:rPr lang="en-US" altLang="en-US" dirty="0">
                <a:solidFill>
                  <a:srgbClr val="EFC21B"/>
                </a:solidFill>
                <a:latin typeface="Avenir Next LT Pro" panose="020B0504020202020204" pitchFamily="34" charset="77"/>
                <a:ea typeface="ＭＳ Ｐゴシック"/>
                <a:cs typeface="Arial"/>
                <a:sym typeface="Arial" charset="0"/>
              </a:rPr>
              <a:t>Emergency Transport Services</a:t>
            </a:r>
          </a:p>
        </p:txBody>
      </p:sp>
      <p:sp>
        <p:nvSpPr>
          <p:cNvPr id="44" name="Rectangle 43">
            <a:extLst>
              <a:ext uri="{FF2B5EF4-FFF2-40B4-BE49-F238E27FC236}">
                <a16:creationId xmlns:a16="http://schemas.microsoft.com/office/drawing/2014/main" id="{44D0E085-07CE-4D35-9E26-1AA31382495F}"/>
              </a:ext>
            </a:extLst>
          </p:cNvPr>
          <p:cNvSpPr/>
          <p:nvPr/>
        </p:nvSpPr>
        <p:spPr>
          <a:xfrm>
            <a:off x="537751" y="3913757"/>
            <a:ext cx="105032" cy="105032"/>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18" name="Title 1">
            <a:extLst>
              <a:ext uri="{FF2B5EF4-FFF2-40B4-BE49-F238E27FC236}">
                <a16:creationId xmlns:a16="http://schemas.microsoft.com/office/drawing/2014/main" id="{C65BAB94-C098-403F-9479-5C5AD3B8B0E1}"/>
              </a:ext>
            </a:extLst>
          </p:cNvPr>
          <p:cNvSpPr txBox="1">
            <a:spLocks/>
          </p:cNvSpPr>
          <p:nvPr/>
        </p:nvSpPr>
        <p:spPr>
          <a:xfrm>
            <a:off x="671438" y="1342169"/>
            <a:ext cx="4409287" cy="963194"/>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a:defRPr/>
            </a:pPr>
            <a:r>
              <a:rPr lang="en-US" sz="2800" b="0" dirty="0">
                <a:solidFill>
                  <a:schemeClr val="bg1"/>
                </a:solidFill>
                <a:latin typeface="Century Gothic" panose="020B0502020202020204" pitchFamily="34" charset="0"/>
              </a:rPr>
              <a:t>Making Travel Safer</a:t>
            </a:r>
          </a:p>
        </p:txBody>
      </p:sp>
      <p:sp>
        <p:nvSpPr>
          <p:cNvPr id="19" name="Rectangle 18">
            <a:extLst>
              <a:ext uri="{FF2B5EF4-FFF2-40B4-BE49-F238E27FC236}">
                <a16:creationId xmlns:a16="http://schemas.microsoft.com/office/drawing/2014/main" id="{A7D3139D-C191-4528-805C-9053E0B8B545}"/>
              </a:ext>
            </a:extLst>
          </p:cNvPr>
          <p:cNvSpPr/>
          <p:nvPr/>
        </p:nvSpPr>
        <p:spPr>
          <a:xfrm rot="16200000">
            <a:off x="192670" y="2181620"/>
            <a:ext cx="748623" cy="46571"/>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a:latin typeface="Century Gothic" panose="020B0502020202020204" pitchFamily="34" charset="0"/>
            </a:endParaRPr>
          </a:p>
        </p:txBody>
      </p:sp>
      <p:sp>
        <p:nvSpPr>
          <p:cNvPr id="20" name="TextBox 19">
            <a:extLst>
              <a:ext uri="{FF2B5EF4-FFF2-40B4-BE49-F238E27FC236}">
                <a16:creationId xmlns:a16="http://schemas.microsoft.com/office/drawing/2014/main" id="{48AC38BC-C8A0-455C-926A-352B1ED3A2CC}"/>
              </a:ext>
            </a:extLst>
          </p:cNvPr>
          <p:cNvSpPr txBox="1"/>
          <p:nvPr/>
        </p:nvSpPr>
        <p:spPr>
          <a:xfrm>
            <a:off x="671438" y="2300217"/>
            <a:ext cx="4409287" cy="338554"/>
          </a:xfrm>
          <a:prstGeom prst="rect">
            <a:avLst/>
          </a:prstGeom>
          <a:noFill/>
        </p:spPr>
        <p:txBody>
          <a:bodyPr wrap="square" rtlCol="0">
            <a:spAutoFit/>
          </a:bodyPr>
          <a:lstStyle/>
          <a:p>
            <a:pPr>
              <a:spcBef>
                <a:spcPts val="600"/>
              </a:spcBef>
            </a:pPr>
            <a:r>
              <a:rPr lang="en-US" sz="1600" dirty="0">
                <a:solidFill>
                  <a:schemeClr val="bg1"/>
                </a:solidFill>
                <a:latin typeface="Avenir Next LT Pro" panose="020B0504020202020204" pitchFamily="34" charset="0"/>
              </a:rPr>
              <a:t>Travel Assistance</a:t>
            </a:r>
            <a:r>
              <a:rPr lang="en-US" sz="1600" baseline="30000" dirty="0">
                <a:solidFill>
                  <a:schemeClr val="bg1"/>
                </a:solidFill>
                <a:latin typeface="Avenir Next LT Pro" panose="020B0504020202020204" pitchFamily="34" charset="0"/>
              </a:rPr>
              <a:t>1</a:t>
            </a:r>
          </a:p>
        </p:txBody>
      </p:sp>
      <p:sp>
        <p:nvSpPr>
          <p:cNvPr id="21" name="Content Placeholder 5">
            <a:extLst>
              <a:ext uri="{FF2B5EF4-FFF2-40B4-BE49-F238E27FC236}">
                <a16:creationId xmlns:a16="http://schemas.microsoft.com/office/drawing/2014/main" id="{B65AFA0C-1757-4832-9200-675B159B5552}"/>
              </a:ext>
            </a:extLst>
          </p:cNvPr>
          <p:cNvSpPr txBox="1">
            <a:spLocks/>
          </p:cNvSpPr>
          <p:nvPr/>
        </p:nvSpPr>
        <p:spPr>
          <a:xfrm>
            <a:off x="6732938" y="2829135"/>
            <a:ext cx="4962149" cy="10846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a:spcAft>
                <a:spcPts val="600"/>
              </a:spcAft>
              <a:buClr>
                <a:srgbClr val="484848"/>
              </a:buClr>
              <a:buNone/>
            </a:pPr>
            <a:r>
              <a:rPr lang="en-US" sz="1600" dirty="0">
                <a:solidFill>
                  <a:srgbClr val="484848"/>
                </a:solidFill>
                <a:latin typeface="Avenir Next LT Pro" panose="020B0504020202020204" pitchFamily="34" charset="0"/>
              </a:rPr>
              <a:t>Such as medical evacuations, repatriations of remains and more.</a:t>
            </a:r>
          </a:p>
        </p:txBody>
      </p:sp>
      <p:sp>
        <p:nvSpPr>
          <p:cNvPr id="32" name="Text Placeholder 2">
            <a:extLst>
              <a:ext uri="{FF2B5EF4-FFF2-40B4-BE49-F238E27FC236}">
                <a16:creationId xmlns:a16="http://schemas.microsoft.com/office/drawing/2014/main" id="{62B4C78A-C7F3-4D1E-B9A7-A54E491639F6}"/>
              </a:ext>
            </a:extLst>
          </p:cNvPr>
          <p:cNvSpPr txBox="1">
            <a:spLocks/>
          </p:cNvSpPr>
          <p:nvPr/>
        </p:nvSpPr>
        <p:spPr>
          <a:xfrm>
            <a:off x="635727" y="5683935"/>
            <a:ext cx="5320247" cy="1028583"/>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r>
              <a:rPr lang="en-US" sz="800" baseline="30000" dirty="0">
                <a:solidFill>
                  <a:schemeClr val="bg1"/>
                </a:solidFill>
                <a:latin typeface="Arial Narrow" panose="020B0604020202020204" pitchFamily="34" charset="0"/>
                <a:cs typeface="Arial Narrow" panose="020B0604020202020204" pitchFamily="34" charset="0"/>
              </a:rPr>
              <a:t>1</a:t>
            </a:r>
            <a:r>
              <a:rPr lang="en-US" sz="800" dirty="0">
                <a:solidFill>
                  <a:schemeClr val="bg1"/>
                </a:solidFill>
                <a:latin typeface="Arial Narrow" panose="020B0604020202020204" pitchFamily="34" charset="0"/>
                <a:cs typeface="Arial Narrow" panose="020B0604020202020204" pitchFamily="34" charset="0"/>
              </a:rPr>
              <a:t> Services are offered through vendors which are not affiliated with The Hartford and these services are not insurance.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a:spcBef>
                <a:spcPts val="0"/>
              </a:spcBef>
              <a:spcAft>
                <a:spcPts val="300"/>
              </a:spcAft>
              <a:buNone/>
            </a:pPr>
            <a:r>
              <a:rPr lang="en-US" sz="800" dirty="0">
                <a:solidFill>
                  <a:schemeClr val="bg1"/>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34" name="Rectangle 33">
            <a:hlinkClick r:id="rId4" action="ppaction://hlinksldjump"/>
            <a:extLst>
              <a:ext uri="{FF2B5EF4-FFF2-40B4-BE49-F238E27FC236}">
                <a16:creationId xmlns:a16="http://schemas.microsoft.com/office/drawing/2014/main" id="{B669FAC4-773D-4A0B-8B52-9280E1F1ACC1}"/>
              </a:ext>
            </a:extLst>
          </p:cNvPr>
          <p:cNvSpPr/>
          <p:nvPr/>
        </p:nvSpPr>
        <p:spPr>
          <a:xfrm>
            <a:off x="671438" y="428939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Medical Assistance</a:t>
            </a:r>
            <a:endParaRPr lang="en-US" sz="1600" dirty="0">
              <a:solidFill>
                <a:schemeClr val="bg1"/>
              </a:solidFill>
              <a:latin typeface="Avenir Next LT Pro" panose="020B0504020202020204" pitchFamily="34" charset="77"/>
              <a:ea typeface="ＭＳ Ｐゴシック"/>
              <a:cs typeface="Arial"/>
            </a:endParaRPr>
          </a:p>
        </p:txBody>
      </p:sp>
      <p:sp>
        <p:nvSpPr>
          <p:cNvPr id="35" name="Rectangle 34">
            <a:hlinkClick r:id="rId5" action="ppaction://hlinksldjump"/>
            <a:extLst>
              <a:ext uri="{FF2B5EF4-FFF2-40B4-BE49-F238E27FC236}">
                <a16:creationId xmlns:a16="http://schemas.microsoft.com/office/drawing/2014/main" id="{216821CF-43C6-4B5A-B58F-D73CAC9B145C}"/>
              </a:ext>
            </a:extLst>
          </p:cNvPr>
          <p:cNvSpPr/>
          <p:nvPr/>
        </p:nvSpPr>
        <p:spPr>
          <a:xfrm>
            <a:off x="671438" y="4811918"/>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Other Travel Services</a:t>
            </a:r>
          </a:p>
        </p:txBody>
      </p:sp>
      <p:pic>
        <p:nvPicPr>
          <p:cNvPr id="2" name="Picture 1" descr="A black letter and a white background&#10;&#10;AI-generated content may be incorrect.">
            <a:extLst>
              <a:ext uri="{FF2B5EF4-FFF2-40B4-BE49-F238E27FC236}">
                <a16:creationId xmlns:a16="http://schemas.microsoft.com/office/drawing/2014/main" id="{00AD8CB2-708F-6C0B-BB8E-3C8AD8226F33}"/>
              </a:ext>
            </a:extLst>
          </p:cNvPr>
          <p:cNvPicPr>
            <a:picLocks noChangeAspect="1"/>
          </p:cNvPicPr>
          <p:nvPr/>
        </p:nvPicPr>
        <p:blipFill>
          <a:blip r:embed="rId6"/>
          <a:stretch>
            <a:fillRect/>
          </a:stretch>
        </p:blipFill>
        <p:spPr>
          <a:xfrm>
            <a:off x="9669428" y="6196084"/>
            <a:ext cx="2313046" cy="447189"/>
          </a:xfrm>
          <a:prstGeom prst="rect">
            <a:avLst/>
          </a:prstGeom>
        </p:spPr>
      </p:pic>
    </p:spTree>
    <p:extLst>
      <p:ext uri="{BB962C8B-B14F-4D97-AF65-F5344CB8AC3E}">
        <p14:creationId xmlns:p14="http://schemas.microsoft.com/office/powerpoint/2010/main" val="453349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0" y="1784"/>
            <a:ext cx="12192000" cy="6856216"/>
          </a:xfrm>
          <a:prstGeom prst="rect">
            <a:avLst/>
          </a:pr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6027" y="893"/>
            <a:ext cx="5955973" cy="6857107"/>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4774"/>
            <a:ext cx="487236" cy="169819"/>
          </a:xfrm>
        </p:spPr>
        <p:txBody>
          <a:bodyPr/>
          <a:lstStyle/>
          <a:p>
            <a:fld id="{B6111AC5-A6EA-4123-B1C6-358C02E6D565}" type="slidenum">
              <a:rPr lang="en-US" smtClean="0"/>
              <a:pPr/>
              <a:t>38</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70856" y="3026667"/>
            <a:ext cx="1460335" cy="7000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31" name="Rectangle 30">
            <a:extLst>
              <a:ext uri="{FF2B5EF4-FFF2-40B4-BE49-F238E27FC236}">
                <a16:creationId xmlns:a16="http://schemas.microsoft.com/office/drawing/2014/main" id="{918FF160-D598-4575-BAAD-63252EDFB39C}"/>
              </a:ext>
            </a:extLst>
          </p:cNvPr>
          <p:cNvSpPr/>
          <p:nvPr/>
        </p:nvSpPr>
        <p:spPr>
          <a:xfrm>
            <a:off x="671438" y="4289390"/>
            <a:ext cx="3552911" cy="369332"/>
          </a:xfrm>
          <a:prstGeom prst="rect">
            <a:avLst/>
          </a:prstGeom>
        </p:spPr>
        <p:txBody>
          <a:bodyPr wrap="square">
            <a:spAutoFit/>
          </a:bodyPr>
          <a:lstStyle/>
          <a:p>
            <a:pPr lvl="0" eaLnBrk="0" fontAlgn="base" hangingPunct="0">
              <a:spcAft>
                <a:spcPct val="0"/>
              </a:spcAft>
              <a:defRPr/>
            </a:pPr>
            <a:r>
              <a:rPr lang="en-US" altLang="en-US" dirty="0">
                <a:solidFill>
                  <a:srgbClr val="EFC21B"/>
                </a:solidFill>
                <a:latin typeface="Avenir Next LT Pro" panose="020B0504020202020204" pitchFamily="34" charset="77"/>
                <a:ea typeface="ＭＳ Ｐゴシック"/>
                <a:cs typeface="Arial"/>
                <a:sym typeface="Arial" charset="0"/>
              </a:rPr>
              <a:t>Medical Assistance</a:t>
            </a:r>
            <a:endParaRPr lang="en-US" sz="1600" dirty="0">
              <a:solidFill>
                <a:srgbClr val="EFC21B"/>
              </a:solidFill>
              <a:latin typeface="Avenir Next LT Pro" panose="020B0504020202020204" pitchFamily="34" charset="77"/>
              <a:ea typeface="ＭＳ Ｐゴシック"/>
              <a:cs typeface="Arial"/>
            </a:endParaRPr>
          </a:p>
        </p:txBody>
      </p:sp>
      <p:sp>
        <p:nvSpPr>
          <p:cNvPr id="44" name="Rectangle 43">
            <a:extLst>
              <a:ext uri="{FF2B5EF4-FFF2-40B4-BE49-F238E27FC236}">
                <a16:creationId xmlns:a16="http://schemas.microsoft.com/office/drawing/2014/main" id="{44D0E085-07CE-4D35-9E26-1AA31382495F}"/>
              </a:ext>
            </a:extLst>
          </p:cNvPr>
          <p:cNvSpPr/>
          <p:nvPr/>
        </p:nvSpPr>
        <p:spPr>
          <a:xfrm>
            <a:off x="537751" y="4424297"/>
            <a:ext cx="105032" cy="105032"/>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23" name="Content Placeholder 5">
            <a:extLst>
              <a:ext uri="{FF2B5EF4-FFF2-40B4-BE49-F238E27FC236}">
                <a16:creationId xmlns:a16="http://schemas.microsoft.com/office/drawing/2014/main" id="{85EFE2F9-A897-4F67-8881-BBA5BF836BFA}"/>
              </a:ext>
            </a:extLst>
          </p:cNvPr>
          <p:cNvSpPr txBox="1">
            <a:spLocks/>
          </p:cNvSpPr>
          <p:nvPr/>
        </p:nvSpPr>
        <p:spPr>
          <a:xfrm>
            <a:off x="6878810" y="2576415"/>
            <a:ext cx="4962149" cy="1705171"/>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3" indent="-285750">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World-wide medical referrals</a:t>
            </a:r>
          </a:p>
          <a:p>
            <a:pPr marL="285750" lvl="3" indent="-285750">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Medical monitoring</a:t>
            </a:r>
          </a:p>
          <a:p>
            <a:pPr marL="285750" lvl="3" indent="-285750">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Assistance with prescriptions</a:t>
            </a:r>
          </a:p>
          <a:p>
            <a:pPr marL="285750" lvl="3" indent="-285750">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Replacing medical devices</a:t>
            </a:r>
          </a:p>
        </p:txBody>
      </p:sp>
      <p:sp>
        <p:nvSpPr>
          <p:cNvPr id="18" name="Rectangle 17">
            <a:hlinkClick r:id="rId3" action="ppaction://hlinksldjump"/>
            <a:extLst>
              <a:ext uri="{FF2B5EF4-FFF2-40B4-BE49-F238E27FC236}">
                <a16:creationId xmlns:a16="http://schemas.microsoft.com/office/drawing/2014/main" id="{10D88C90-C4EE-4CA4-9AF1-680032717206}"/>
              </a:ext>
            </a:extLst>
          </p:cNvPr>
          <p:cNvSpPr/>
          <p:nvPr/>
        </p:nvSpPr>
        <p:spPr>
          <a:xfrm>
            <a:off x="671438" y="3766862"/>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Emergency Transport Services</a:t>
            </a:r>
          </a:p>
        </p:txBody>
      </p:sp>
      <p:sp>
        <p:nvSpPr>
          <p:cNvPr id="20" name="Title 1">
            <a:extLst>
              <a:ext uri="{FF2B5EF4-FFF2-40B4-BE49-F238E27FC236}">
                <a16:creationId xmlns:a16="http://schemas.microsoft.com/office/drawing/2014/main" id="{4BE43153-25F4-4EFF-A10E-128CB117B196}"/>
              </a:ext>
            </a:extLst>
          </p:cNvPr>
          <p:cNvSpPr txBox="1">
            <a:spLocks/>
          </p:cNvSpPr>
          <p:nvPr/>
        </p:nvSpPr>
        <p:spPr>
          <a:xfrm>
            <a:off x="671438" y="1342169"/>
            <a:ext cx="4409287" cy="963194"/>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a:defRPr/>
            </a:pPr>
            <a:r>
              <a:rPr lang="en-US" sz="2800" b="0" dirty="0">
                <a:solidFill>
                  <a:schemeClr val="bg1"/>
                </a:solidFill>
                <a:latin typeface="Century Gothic" panose="020B0502020202020204" pitchFamily="34" charset="0"/>
              </a:rPr>
              <a:t>Making Travel Safer</a:t>
            </a:r>
          </a:p>
        </p:txBody>
      </p:sp>
      <p:sp>
        <p:nvSpPr>
          <p:cNvPr id="21" name="Rectangle 20">
            <a:extLst>
              <a:ext uri="{FF2B5EF4-FFF2-40B4-BE49-F238E27FC236}">
                <a16:creationId xmlns:a16="http://schemas.microsoft.com/office/drawing/2014/main" id="{83B18B31-28E0-4BC2-8EC7-C4242C2A92D5}"/>
              </a:ext>
            </a:extLst>
          </p:cNvPr>
          <p:cNvSpPr/>
          <p:nvPr/>
        </p:nvSpPr>
        <p:spPr>
          <a:xfrm rot="16200000">
            <a:off x="192670" y="2181620"/>
            <a:ext cx="748623" cy="46571"/>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a:latin typeface="Century Gothic" panose="020B0502020202020204" pitchFamily="34" charset="0"/>
            </a:endParaRPr>
          </a:p>
        </p:txBody>
      </p:sp>
      <p:sp>
        <p:nvSpPr>
          <p:cNvPr id="32" name="TextBox 31">
            <a:extLst>
              <a:ext uri="{FF2B5EF4-FFF2-40B4-BE49-F238E27FC236}">
                <a16:creationId xmlns:a16="http://schemas.microsoft.com/office/drawing/2014/main" id="{7E1FAB0E-C755-4581-95E7-2F18B7C02CEA}"/>
              </a:ext>
            </a:extLst>
          </p:cNvPr>
          <p:cNvSpPr txBox="1"/>
          <p:nvPr/>
        </p:nvSpPr>
        <p:spPr>
          <a:xfrm>
            <a:off x="671438" y="2300217"/>
            <a:ext cx="4409287" cy="338554"/>
          </a:xfrm>
          <a:prstGeom prst="rect">
            <a:avLst/>
          </a:prstGeom>
          <a:noFill/>
        </p:spPr>
        <p:txBody>
          <a:bodyPr wrap="square" rtlCol="0">
            <a:spAutoFit/>
          </a:bodyPr>
          <a:lstStyle/>
          <a:p>
            <a:pPr>
              <a:spcBef>
                <a:spcPts val="600"/>
              </a:spcBef>
            </a:pPr>
            <a:r>
              <a:rPr lang="en-US" sz="1600" dirty="0">
                <a:solidFill>
                  <a:schemeClr val="bg1"/>
                </a:solidFill>
                <a:latin typeface="Avenir Next LT Pro" panose="020B0504020202020204" pitchFamily="34" charset="0"/>
              </a:rPr>
              <a:t>Travel Assistance</a:t>
            </a:r>
            <a:r>
              <a:rPr lang="en-US" sz="1600" baseline="30000" dirty="0">
                <a:solidFill>
                  <a:schemeClr val="bg1"/>
                </a:solidFill>
                <a:latin typeface="Avenir Next LT Pro" panose="020B0504020202020204" pitchFamily="34" charset="0"/>
              </a:rPr>
              <a:t>1</a:t>
            </a:r>
          </a:p>
        </p:txBody>
      </p:sp>
      <p:sp>
        <p:nvSpPr>
          <p:cNvPr id="34" name="Text Placeholder 2">
            <a:extLst>
              <a:ext uri="{FF2B5EF4-FFF2-40B4-BE49-F238E27FC236}">
                <a16:creationId xmlns:a16="http://schemas.microsoft.com/office/drawing/2014/main" id="{65675F18-804B-4DA3-86ED-DDBE7684CC15}"/>
              </a:ext>
            </a:extLst>
          </p:cNvPr>
          <p:cNvSpPr txBox="1">
            <a:spLocks/>
          </p:cNvSpPr>
          <p:nvPr/>
        </p:nvSpPr>
        <p:spPr>
          <a:xfrm>
            <a:off x="635727" y="5683935"/>
            <a:ext cx="5320247" cy="1028583"/>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r>
              <a:rPr lang="en-US" sz="800" baseline="30000" dirty="0">
                <a:solidFill>
                  <a:schemeClr val="bg1"/>
                </a:solidFill>
                <a:latin typeface="Arial Narrow" panose="020B0604020202020204" pitchFamily="34" charset="0"/>
                <a:cs typeface="Arial Narrow" panose="020B0604020202020204" pitchFamily="34" charset="0"/>
              </a:rPr>
              <a:t>1</a:t>
            </a:r>
            <a:r>
              <a:rPr lang="en-US" sz="800" dirty="0">
                <a:solidFill>
                  <a:schemeClr val="bg1"/>
                </a:solidFill>
                <a:latin typeface="Arial Narrow" panose="020B0604020202020204" pitchFamily="34" charset="0"/>
                <a:cs typeface="Arial Narrow" panose="020B0604020202020204" pitchFamily="34" charset="0"/>
              </a:rPr>
              <a:t> Services are offered through vendors which are not affiliated with The Hartford and these services are not insurance.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a:spcBef>
                <a:spcPts val="0"/>
              </a:spcBef>
              <a:spcAft>
                <a:spcPts val="300"/>
              </a:spcAft>
              <a:buNone/>
            </a:pPr>
            <a:r>
              <a:rPr lang="en-US" sz="800" dirty="0">
                <a:solidFill>
                  <a:schemeClr val="bg1"/>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35" name="Rectangle 34">
            <a:hlinkClick r:id="rId4" action="ppaction://hlinksldjump"/>
            <a:extLst>
              <a:ext uri="{FF2B5EF4-FFF2-40B4-BE49-F238E27FC236}">
                <a16:creationId xmlns:a16="http://schemas.microsoft.com/office/drawing/2014/main" id="{0326DB16-F9D9-4FDF-BA56-AE7865D54E5D}"/>
              </a:ext>
            </a:extLst>
          </p:cNvPr>
          <p:cNvSpPr/>
          <p:nvPr/>
        </p:nvSpPr>
        <p:spPr>
          <a:xfrm>
            <a:off x="671438" y="3244334"/>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Overview</a:t>
            </a:r>
            <a:endParaRPr lang="en-US" sz="1600" dirty="0">
              <a:solidFill>
                <a:schemeClr val="bg1"/>
              </a:solidFill>
              <a:latin typeface="Avenir Next LT Pro" panose="020B0504020202020204" pitchFamily="34" charset="77"/>
              <a:ea typeface="ＭＳ Ｐゴシック"/>
              <a:cs typeface="Arial"/>
            </a:endParaRPr>
          </a:p>
        </p:txBody>
      </p:sp>
      <p:sp>
        <p:nvSpPr>
          <p:cNvPr id="36" name="Rectangle 35">
            <a:hlinkClick r:id="rId5" action="ppaction://hlinksldjump"/>
            <a:extLst>
              <a:ext uri="{FF2B5EF4-FFF2-40B4-BE49-F238E27FC236}">
                <a16:creationId xmlns:a16="http://schemas.microsoft.com/office/drawing/2014/main" id="{AE66F656-CCC3-4DED-B88A-3AAEB7F58940}"/>
              </a:ext>
            </a:extLst>
          </p:cNvPr>
          <p:cNvSpPr/>
          <p:nvPr/>
        </p:nvSpPr>
        <p:spPr>
          <a:xfrm>
            <a:off x="671438" y="4811918"/>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Other Travel Services</a:t>
            </a:r>
          </a:p>
        </p:txBody>
      </p:sp>
      <p:pic>
        <p:nvPicPr>
          <p:cNvPr id="3" name="Picture 2" descr="A black letter and a white background&#10;&#10;AI-generated content may be incorrect.">
            <a:extLst>
              <a:ext uri="{FF2B5EF4-FFF2-40B4-BE49-F238E27FC236}">
                <a16:creationId xmlns:a16="http://schemas.microsoft.com/office/drawing/2014/main" id="{A7C0EFEA-06E9-B5F4-5F68-5C8B2900C470}"/>
              </a:ext>
            </a:extLst>
          </p:cNvPr>
          <p:cNvPicPr>
            <a:picLocks noChangeAspect="1"/>
          </p:cNvPicPr>
          <p:nvPr/>
        </p:nvPicPr>
        <p:blipFill>
          <a:blip r:embed="rId6"/>
          <a:stretch>
            <a:fillRect/>
          </a:stretch>
        </p:blipFill>
        <p:spPr>
          <a:xfrm>
            <a:off x="9669428" y="6196084"/>
            <a:ext cx="2313046" cy="447189"/>
          </a:xfrm>
          <a:prstGeom prst="rect">
            <a:avLst/>
          </a:prstGeom>
        </p:spPr>
      </p:pic>
    </p:spTree>
    <p:extLst>
      <p:ext uri="{BB962C8B-B14F-4D97-AF65-F5344CB8AC3E}">
        <p14:creationId xmlns:p14="http://schemas.microsoft.com/office/powerpoint/2010/main" val="657352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0" y="1784"/>
            <a:ext cx="12192000" cy="6856216"/>
          </a:xfrm>
          <a:prstGeom prst="rect">
            <a:avLst/>
          </a:pr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6027" y="-5807"/>
            <a:ext cx="5955973" cy="687185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4774"/>
            <a:ext cx="487236" cy="169819"/>
          </a:xfrm>
        </p:spPr>
        <p:txBody>
          <a:bodyPr/>
          <a:lstStyle/>
          <a:p>
            <a:fld id="{B6111AC5-A6EA-4123-B1C6-358C02E6D565}" type="slidenum">
              <a:rPr lang="en-US" smtClean="0"/>
              <a:pPr/>
              <a:t>39</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70856" y="3026667"/>
            <a:ext cx="1460335" cy="7000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33" name="Rectangle 32">
            <a:extLst>
              <a:ext uri="{FF2B5EF4-FFF2-40B4-BE49-F238E27FC236}">
                <a16:creationId xmlns:a16="http://schemas.microsoft.com/office/drawing/2014/main" id="{321A0E0E-4F54-4984-B04D-D88E4BF49FCD}"/>
              </a:ext>
            </a:extLst>
          </p:cNvPr>
          <p:cNvSpPr/>
          <p:nvPr/>
        </p:nvSpPr>
        <p:spPr>
          <a:xfrm>
            <a:off x="671438" y="4811918"/>
            <a:ext cx="3552911" cy="369332"/>
          </a:xfrm>
          <a:prstGeom prst="rect">
            <a:avLst/>
          </a:prstGeom>
        </p:spPr>
        <p:txBody>
          <a:bodyPr wrap="square">
            <a:spAutoFit/>
          </a:bodyPr>
          <a:lstStyle/>
          <a:p>
            <a:pPr lvl="0" eaLnBrk="0" fontAlgn="base" hangingPunct="0">
              <a:spcAft>
                <a:spcPct val="0"/>
              </a:spcAft>
              <a:defRPr/>
            </a:pPr>
            <a:r>
              <a:rPr lang="en-US" altLang="en-US" dirty="0">
                <a:solidFill>
                  <a:srgbClr val="EFC21B"/>
                </a:solidFill>
                <a:latin typeface="Avenir Next LT Pro" panose="020B0504020202020204" pitchFamily="34" charset="77"/>
                <a:ea typeface="ＭＳ Ｐゴシック"/>
                <a:cs typeface="Arial"/>
                <a:sym typeface="Arial" charset="0"/>
              </a:rPr>
              <a:t>Other Travel Services</a:t>
            </a:r>
          </a:p>
        </p:txBody>
      </p:sp>
      <p:sp>
        <p:nvSpPr>
          <p:cNvPr id="44" name="Rectangle 43">
            <a:extLst>
              <a:ext uri="{FF2B5EF4-FFF2-40B4-BE49-F238E27FC236}">
                <a16:creationId xmlns:a16="http://schemas.microsoft.com/office/drawing/2014/main" id="{44D0E085-07CE-4D35-9E26-1AA31382495F}"/>
              </a:ext>
            </a:extLst>
          </p:cNvPr>
          <p:cNvSpPr/>
          <p:nvPr/>
        </p:nvSpPr>
        <p:spPr>
          <a:xfrm>
            <a:off x="537751" y="4957697"/>
            <a:ext cx="105032" cy="105032"/>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23" name="Content Placeholder 5">
            <a:extLst>
              <a:ext uri="{FF2B5EF4-FFF2-40B4-BE49-F238E27FC236}">
                <a16:creationId xmlns:a16="http://schemas.microsoft.com/office/drawing/2014/main" id="{258B3D16-0BB5-44AD-809D-6FAB3669A227}"/>
              </a:ext>
            </a:extLst>
          </p:cNvPr>
          <p:cNvSpPr txBox="1">
            <a:spLocks/>
          </p:cNvSpPr>
          <p:nvPr/>
        </p:nvSpPr>
        <p:spPr>
          <a:xfrm>
            <a:off x="6756288" y="2827739"/>
            <a:ext cx="4962149" cy="1204763"/>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Pre-trip information</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Lost luggage/document assistance</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Legal referrals</a:t>
            </a:r>
          </a:p>
        </p:txBody>
      </p:sp>
      <p:sp>
        <p:nvSpPr>
          <p:cNvPr id="19" name="Rectangle 18">
            <a:hlinkClick r:id="rId3" action="ppaction://hlinksldjump"/>
            <a:extLst>
              <a:ext uri="{FF2B5EF4-FFF2-40B4-BE49-F238E27FC236}">
                <a16:creationId xmlns:a16="http://schemas.microsoft.com/office/drawing/2014/main" id="{3A3BEDF9-7635-4E88-A730-40F68674CDAB}"/>
              </a:ext>
            </a:extLst>
          </p:cNvPr>
          <p:cNvSpPr/>
          <p:nvPr/>
        </p:nvSpPr>
        <p:spPr>
          <a:xfrm>
            <a:off x="671438" y="428939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Medical Assistance</a:t>
            </a:r>
            <a:endParaRPr lang="en-US" sz="1600" dirty="0">
              <a:solidFill>
                <a:schemeClr val="bg1"/>
              </a:solidFill>
              <a:latin typeface="Avenir Next LT Pro" panose="020B0504020202020204" pitchFamily="34" charset="77"/>
              <a:ea typeface="ＭＳ Ｐゴシック"/>
              <a:cs typeface="Arial"/>
            </a:endParaRPr>
          </a:p>
        </p:txBody>
      </p:sp>
      <p:sp>
        <p:nvSpPr>
          <p:cNvPr id="20" name="Title 1">
            <a:extLst>
              <a:ext uri="{FF2B5EF4-FFF2-40B4-BE49-F238E27FC236}">
                <a16:creationId xmlns:a16="http://schemas.microsoft.com/office/drawing/2014/main" id="{DBB616E8-3E16-497C-AE87-022969AB5468}"/>
              </a:ext>
            </a:extLst>
          </p:cNvPr>
          <p:cNvSpPr txBox="1">
            <a:spLocks/>
          </p:cNvSpPr>
          <p:nvPr/>
        </p:nvSpPr>
        <p:spPr>
          <a:xfrm>
            <a:off x="671438" y="1342169"/>
            <a:ext cx="4409287" cy="963194"/>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a:defRPr/>
            </a:pPr>
            <a:r>
              <a:rPr lang="en-US" sz="2800" b="0" dirty="0">
                <a:solidFill>
                  <a:schemeClr val="bg1"/>
                </a:solidFill>
                <a:latin typeface="Century Gothic" panose="020B0502020202020204" pitchFamily="34" charset="0"/>
              </a:rPr>
              <a:t>Making Travel Safer</a:t>
            </a:r>
          </a:p>
        </p:txBody>
      </p:sp>
      <p:sp>
        <p:nvSpPr>
          <p:cNvPr id="21" name="Rectangle 20">
            <a:extLst>
              <a:ext uri="{FF2B5EF4-FFF2-40B4-BE49-F238E27FC236}">
                <a16:creationId xmlns:a16="http://schemas.microsoft.com/office/drawing/2014/main" id="{2C8986D2-7AC0-48F5-B894-C7D72246123B}"/>
              </a:ext>
            </a:extLst>
          </p:cNvPr>
          <p:cNvSpPr/>
          <p:nvPr/>
        </p:nvSpPr>
        <p:spPr>
          <a:xfrm rot="16200000">
            <a:off x="192670" y="2181620"/>
            <a:ext cx="748623" cy="46571"/>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a:latin typeface="Century Gothic" panose="020B0502020202020204" pitchFamily="34" charset="0"/>
            </a:endParaRPr>
          </a:p>
        </p:txBody>
      </p:sp>
      <p:sp>
        <p:nvSpPr>
          <p:cNvPr id="29" name="TextBox 28">
            <a:extLst>
              <a:ext uri="{FF2B5EF4-FFF2-40B4-BE49-F238E27FC236}">
                <a16:creationId xmlns:a16="http://schemas.microsoft.com/office/drawing/2014/main" id="{103DA2F9-4C2D-4D7A-8FDD-596C37354E7B}"/>
              </a:ext>
            </a:extLst>
          </p:cNvPr>
          <p:cNvSpPr txBox="1"/>
          <p:nvPr/>
        </p:nvSpPr>
        <p:spPr>
          <a:xfrm>
            <a:off x="671438" y="2300217"/>
            <a:ext cx="4409287" cy="338554"/>
          </a:xfrm>
          <a:prstGeom prst="rect">
            <a:avLst/>
          </a:prstGeom>
          <a:noFill/>
        </p:spPr>
        <p:txBody>
          <a:bodyPr wrap="square" rtlCol="0">
            <a:spAutoFit/>
          </a:bodyPr>
          <a:lstStyle/>
          <a:p>
            <a:pPr>
              <a:spcBef>
                <a:spcPts val="600"/>
              </a:spcBef>
            </a:pPr>
            <a:r>
              <a:rPr lang="en-US" sz="1600" dirty="0">
                <a:solidFill>
                  <a:schemeClr val="bg1"/>
                </a:solidFill>
                <a:latin typeface="Avenir Next LT Pro" panose="020B0504020202020204" pitchFamily="34" charset="0"/>
              </a:rPr>
              <a:t>Travel Assistance</a:t>
            </a:r>
            <a:r>
              <a:rPr lang="en-US" sz="1600" baseline="30000" dirty="0">
                <a:solidFill>
                  <a:schemeClr val="bg1"/>
                </a:solidFill>
                <a:latin typeface="Avenir Next LT Pro" panose="020B0504020202020204" pitchFamily="34" charset="0"/>
              </a:rPr>
              <a:t>1</a:t>
            </a:r>
          </a:p>
        </p:txBody>
      </p:sp>
      <p:sp>
        <p:nvSpPr>
          <p:cNvPr id="34" name="Text Placeholder 2">
            <a:extLst>
              <a:ext uri="{FF2B5EF4-FFF2-40B4-BE49-F238E27FC236}">
                <a16:creationId xmlns:a16="http://schemas.microsoft.com/office/drawing/2014/main" id="{E4665156-685A-4AF2-85D6-454150502C6B}"/>
              </a:ext>
            </a:extLst>
          </p:cNvPr>
          <p:cNvSpPr txBox="1">
            <a:spLocks/>
          </p:cNvSpPr>
          <p:nvPr/>
        </p:nvSpPr>
        <p:spPr>
          <a:xfrm>
            <a:off x="635727" y="5683935"/>
            <a:ext cx="5320247" cy="1028583"/>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r>
              <a:rPr lang="en-US" sz="800" baseline="30000" dirty="0">
                <a:solidFill>
                  <a:schemeClr val="bg1"/>
                </a:solidFill>
                <a:latin typeface="Arial Narrow" panose="020B0604020202020204" pitchFamily="34" charset="0"/>
                <a:cs typeface="Arial Narrow" panose="020B0604020202020204" pitchFamily="34" charset="0"/>
              </a:rPr>
              <a:t>1</a:t>
            </a:r>
            <a:r>
              <a:rPr lang="en-US" sz="800" dirty="0">
                <a:solidFill>
                  <a:schemeClr val="bg1"/>
                </a:solidFill>
                <a:latin typeface="Arial Narrow" panose="020B0604020202020204" pitchFamily="34" charset="0"/>
                <a:cs typeface="Arial Narrow" panose="020B0604020202020204" pitchFamily="34" charset="0"/>
              </a:rPr>
              <a:t> Services are offered through vendors which are not affiliated with The Hartford and these services are not insurance.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a:spcBef>
                <a:spcPts val="0"/>
              </a:spcBef>
              <a:spcAft>
                <a:spcPts val="300"/>
              </a:spcAft>
              <a:buNone/>
            </a:pPr>
            <a:r>
              <a:rPr lang="en-US" sz="800" dirty="0">
                <a:solidFill>
                  <a:schemeClr val="bg1"/>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35" name="Rectangle 34">
            <a:hlinkClick r:id="rId4" action="ppaction://hlinksldjump"/>
            <a:extLst>
              <a:ext uri="{FF2B5EF4-FFF2-40B4-BE49-F238E27FC236}">
                <a16:creationId xmlns:a16="http://schemas.microsoft.com/office/drawing/2014/main" id="{539FB158-6A96-44E6-BB2F-AC7EF1D24396}"/>
              </a:ext>
            </a:extLst>
          </p:cNvPr>
          <p:cNvSpPr/>
          <p:nvPr/>
        </p:nvSpPr>
        <p:spPr>
          <a:xfrm>
            <a:off x="671438" y="3766862"/>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Emergency Transport Services</a:t>
            </a:r>
          </a:p>
        </p:txBody>
      </p:sp>
      <p:sp>
        <p:nvSpPr>
          <p:cNvPr id="36" name="Rectangle 35">
            <a:hlinkClick r:id="rId5" action="ppaction://hlinksldjump"/>
            <a:extLst>
              <a:ext uri="{FF2B5EF4-FFF2-40B4-BE49-F238E27FC236}">
                <a16:creationId xmlns:a16="http://schemas.microsoft.com/office/drawing/2014/main" id="{C0F6917B-5D24-4952-8C0C-5A7DFBDF9515}"/>
              </a:ext>
            </a:extLst>
          </p:cNvPr>
          <p:cNvSpPr/>
          <p:nvPr/>
        </p:nvSpPr>
        <p:spPr>
          <a:xfrm>
            <a:off x="671438" y="3244334"/>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Overview</a:t>
            </a:r>
            <a:endParaRPr lang="en-US" sz="1600" dirty="0">
              <a:solidFill>
                <a:schemeClr val="bg1"/>
              </a:solidFill>
              <a:latin typeface="Avenir Next LT Pro" panose="020B0504020202020204" pitchFamily="34" charset="77"/>
              <a:ea typeface="ＭＳ Ｐゴシック"/>
              <a:cs typeface="Arial"/>
            </a:endParaRPr>
          </a:p>
        </p:txBody>
      </p:sp>
      <p:pic>
        <p:nvPicPr>
          <p:cNvPr id="3" name="Picture 2" descr="A black letter and a white background&#10;&#10;AI-generated content may be incorrect.">
            <a:extLst>
              <a:ext uri="{FF2B5EF4-FFF2-40B4-BE49-F238E27FC236}">
                <a16:creationId xmlns:a16="http://schemas.microsoft.com/office/drawing/2014/main" id="{D8E4D83C-691E-25C0-60FA-4DEF333F8B7F}"/>
              </a:ext>
            </a:extLst>
          </p:cNvPr>
          <p:cNvPicPr>
            <a:picLocks noChangeAspect="1"/>
          </p:cNvPicPr>
          <p:nvPr/>
        </p:nvPicPr>
        <p:blipFill>
          <a:blip r:embed="rId6"/>
          <a:stretch>
            <a:fillRect/>
          </a:stretch>
        </p:blipFill>
        <p:spPr>
          <a:xfrm>
            <a:off x="9669428" y="6196084"/>
            <a:ext cx="2313046" cy="447189"/>
          </a:xfrm>
          <a:prstGeom prst="rect">
            <a:avLst/>
          </a:prstGeom>
        </p:spPr>
      </p:pic>
    </p:spTree>
    <p:extLst>
      <p:ext uri="{BB962C8B-B14F-4D97-AF65-F5344CB8AC3E}">
        <p14:creationId xmlns:p14="http://schemas.microsoft.com/office/powerpoint/2010/main" val="1034344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8DBC258B-22FC-1361-DE3F-103909D5D430}"/>
              </a:ext>
            </a:extLst>
          </p:cNvPr>
          <p:cNvSpPr txBox="1"/>
          <p:nvPr/>
        </p:nvSpPr>
        <p:spPr>
          <a:xfrm>
            <a:off x="1187316" y="1014427"/>
            <a:ext cx="9570240"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i="0" u="none" strike="noStrike" kern="1200" cap="none" spc="0" normalizeH="0" baseline="0" noProof="0" dirty="0">
                <a:ln>
                  <a:noFill/>
                </a:ln>
                <a:solidFill>
                  <a:schemeClr val="accent1"/>
                </a:solidFill>
                <a:effectLst/>
                <a:uLnTx/>
                <a:uFillTx/>
                <a:latin typeface="Avenir Next LT Pro" panose="020B0504020202020204" pitchFamily="34" charset="0"/>
              </a:rPr>
              <a:t>One-third of workers do not feel secure about their household financial situation. This is highest among Millennials </a:t>
            </a:r>
            <a:r>
              <a:rPr kumimoji="0" lang="en-US" sz="1400" b="1" i="0" u="none" strike="noStrike" kern="1200" cap="none" spc="0" normalizeH="0" baseline="0" noProof="0" dirty="0">
                <a:ln>
                  <a:noFill/>
                </a:ln>
                <a:solidFill>
                  <a:schemeClr val="accent1"/>
                </a:solidFill>
                <a:effectLst/>
                <a:uLnTx/>
                <a:uFillTx/>
                <a:latin typeface="Avenir Next LT Pro" panose="020B0504020202020204" pitchFamily="34" charset="0"/>
              </a:rPr>
              <a:t>(38%)</a:t>
            </a:r>
            <a:r>
              <a:rPr kumimoji="0" lang="en-US" sz="1400" i="0" u="none" strike="noStrike" kern="1200" cap="none" spc="0" normalizeH="0" baseline="0" noProof="0" dirty="0">
                <a:ln>
                  <a:noFill/>
                </a:ln>
                <a:solidFill>
                  <a:schemeClr val="accent1"/>
                </a:solidFill>
                <a:effectLst/>
                <a:uLnTx/>
                <a:uFillTx/>
                <a:latin typeface="Avenir Next LT Pro" panose="020B0504020202020204" pitchFamily="34" charset="0"/>
              </a:rPr>
              <a:t> compared to Baby Boomer </a:t>
            </a:r>
            <a:r>
              <a:rPr kumimoji="0" lang="en-US" sz="1400" b="1" i="0" u="none" strike="noStrike" kern="1200" cap="none" spc="0" normalizeH="0" baseline="0" noProof="0" dirty="0">
                <a:ln>
                  <a:noFill/>
                </a:ln>
                <a:solidFill>
                  <a:schemeClr val="accent1"/>
                </a:solidFill>
                <a:effectLst/>
                <a:uLnTx/>
                <a:uFillTx/>
                <a:latin typeface="Avenir Next LT Pro" panose="020B0504020202020204" pitchFamily="34" charset="0"/>
              </a:rPr>
              <a:t>(29%)</a:t>
            </a:r>
            <a:r>
              <a:rPr kumimoji="0" lang="en-US" sz="1400" i="0" u="none" strike="noStrike" kern="1200" cap="none" spc="0" normalizeH="0" baseline="0" noProof="0" dirty="0">
                <a:ln>
                  <a:noFill/>
                </a:ln>
                <a:solidFill>
                  <a:schemeClr val="accent1"/>
                </a:solidFill>
                <a:effectLst/>
                <a:uLnTx/>
                <a:uFillTx/>
                <a:latin typeface="Avenir Next LT Pro" panose="020B0504020202020204" pitchFamily="34" charset="0"/>
              </a:rPr>
              <a:t>, Gen X </a:t>
            </a:r>
            <a:r>
              <a:rPr kumimoji="0" lang="en-US" sz="1400" b="1" i="0" u="none" strike="noStrike" kern="1200" cap="none" spc="0" normalizeH="0" baseline="0" noProof="0" dirty="0">
                <a:ln>
                  <a:noFill/>
                </a:ln>
                <a:solidFill>
                  <a:schemeClr val="accent1"/>
                </a:solidFill>
                <a:effectLst/>
                <a:uLnTx/>
                <a:uFillTx/>
                <a:latin typeface="Avenir Next LT Pro" panose="020B0504020202020204" pitchFamily="34" charset="0"/>
              </a:rPr>
              <a:t>(31%)</a:t>
            </a:r>
            <a:r>
              <a:rPr kumimoji="0" lang="en-US" sz="1400" i="0" u="none" strike="noStrike" kern="1200" cap="none" spc="0" normalizeH="0" baseline="0" noProof="0" dirty="0">
                <a:ln>
                  <a:noFill/>
                </a:ln>
                <a:solidFill>
                  <a:schemeClr val="accent1"/>
                </a:solidFill>
                <a:effectLst/>
                <a:uLnTx/>
                <a:uFillTx/>
                <a:latin typeface="Avenir Next LT Pro" panose="020B0504020202020204" pitchFamily="34" charset="0"/>
              </a:rPr>
              <a:t> and Gen Z </a:t>
            </a:r>
            <a:r>
              <a:rPr kumimoji="0" lang="en-US" sz="1400" b="1" i="0" u="none" strike="noStrike" kern="1200" cap="none" spc="0" normalizeH="0" baseline="0" noProof="0" dirty="0">
                <a:ln>
                  <a:noFill/>
                </a:ln>
                <a:solidFill>
                  <a:schemeClr val="accent1"/>
                </a:solidFill>
                <a:effectLst/>
                <a:uLnTx/>
                <a:uFillTx/>
                <a:latin typeface="Avenir Next LT Pro" panose="020B0504020202020204" pitchFamily="34" charset="0"/>
              </a:rPr>
              <a:t>(28%)</a:t>
            </a:r>
          </a:p>
        </p:txBody>
      </p:sp>
      <p:grpSp>
        <p:nvGrpSpPr>
          <p:cNvPr id="18" name="Group 17">
            <a:extLst>
              <a:ext uri="{FF2B5EF4-FFF2-40B4-BE49-F238E27FC236}">
                <a16:creationId xmlns:a16="http://schemas.microsoft.com/office/drawing/2014/main" id="{2B9410F7-ECAE-0BEB-973C-59F4368D358F}"/>
              </a:ext>
            </a:extLst>
          </p:cNvPr>
          <p:cNvGrpSpPr/>
          <p:nvPr/>
        </p:nvGrpSpPr>
        <p:grpSpPr>
          <a:xfrm>
            <a:off x="1189115" y="1706285"/>
            <a:ext cx="9002425" cy="2026510"/>
            <a:chOff x="985215" y="1682571"/>
            <a:chExt cx="9731091" cy="2190540"/>
          </a:xfrm>
        </p:grpSpPr>
        <p:sp>
          <p:nvSpPr>
            <p:cNvPr id="19" name="TextBox 18">
              <a:extLst>
                <a:ext uri="{FF2B5EF4-FFF2-40B4-BE49-F238E27FC236}">
                  <a16:creationId xmlns:a16="http://schemas.microsoft.com/office/drawing/2014/main" id="{F418B076-AA11-BF55-A62F-D1684C5526A2}"/>
                </a:ext>
              </a:extLst>
            </p:cNvPr>
            <p:cNvSpPr txBox="1"/>
            <p:nvPr/>
          </p:nvSpPr>
          <p:spPr>
            <a:xfrm>
              <a:off x="985215" y="1682571"/>
              <a:ext cx="7028251" cy="332689"/>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2"/>
                  </a:solidFill>
                  <a:effectLst/>
                  <a:uLnTx/>
                  <a:uFillTx/>
                  <a:latin typeface="Avenir Next LT Pro" panose="020B0504020202020204" pitchFamily="34" charset="0"/>
                  <a:ea typeface="Arial"/>
                  <a:cs typeface="Arial"/>
                </a:rPr>
                <a:t>How stressed U.S. workers feel when thinking about their household finances:</a:t>
              </a:r>
              <a:endParaRPr kumimoji="0" lang="en-US" sz="1400" b="0" i="0" u="none" strike="noStrike" kern="1200" cap="none" spc="0" normalizeH="0" baseline="0" noProof="0">
                <a:ln>
                  <a:noFill/>
                </a:ln>
                <a:solidFill>
                  <a:schemeClr val="tx2"/>
                </a:solidFill>
                <a:effectLst/>
                <a:uLnTx/>
                <a:uFillTx/>
                <a:latin typeface="Avenir Next LT Pro" panose="020B0504020202020204" pitchFamily="34" charset="0"/>
              </a:endParaRPr>
            </a:p>
          </p:txBody>
        </p:sp>
        <p:cxnSp>
          <p:nvCxnSpPr>
            <p:cNvPr id="88" name="Straight Connector 87">
              <a:extLst>
                <a:ext uri="{FF2B5EF4-FFF2-40B4-BE49-F238E27FC236}">
                  <a16:creationId xmlns:a16="http://schemas.microsoft.com/office/drawing/2014/main" id="{805A9BE1-DBA2-BC01-4321-0A0CA6136219}"/>
                </a:ext>
              </a:extLst>
            </p:cNvPr>
            <p:cNvCxnSpPr>
              <a:cxnSpLocks/>
            </p:cNvCxnSpPr>
            <p:nvPr/>
          </p:nvCxnSpPr>
          <p:spPr>
            <a:xfrm flipV="1">
              <a:off x="3127853" y="2567420"/>
              <a:ext cx="0" cy="354157"/>
            </a:xfrm>
            <a:prstGeom prst="line">
              <a:avLst/>
            </a:prstGeom>
            <a:ln w="12700">
              <a:solidFill>
                <a:srgbClr val="3A5A78"/>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CCCD902-B5DF-0D49-2CB8-7C9521E382E1}"/>
                </a:ext>
              </a:extLst>
            </p:cNvPr>
            <p:cNvCxnSpPr>
              <a:cxnSpLocks/>
            </p:cNvCxnSpPr>
            <p:nvPr/>
          </p:nvCxnSpPr>
          <p:spPr>
            <a:xfrm flipV="1">
              <a:off x="4576659" y="2567420"/>
              <a:ext cx="0" cy="354157"/>
            </a:xfrm>
            <a:prstGeom prst="line">
              <a:avLst/>
            </a:prstGeom>
            <a:ln w="12700">
              <a:solidFill>
                <a:srgbClr val="3A5A78"/>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A04E089-554E-1169-9273-1F74BC0160F5}"/>
                </a:ext>
              </a:extLst>
            </p:cNvPr>
            <p:cNvCxnSpPr>
              <a:cxnSpLocks/>
            </p:cNvCxnSpPr>
            <p:nvPr/>
          </p:nvCxnSpPr>
          <p:spPr>
            <a:xfrm flipV="1">
              <a:off x="6873350" y="2567420"/>
              <a:ext cx="0" cy="354157"/>
            </a:xfrm>
            <a:prstGeom prst="line">
              <a:avLst/>
            </a:prstGeom>
            <a:ln w="12700">
              <a:solidFill>
                <a:srgbClr val="3A5A78"/>
              </a:solidFill>
              <a:prstDash val="sysDot"/>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007F0585-1A56-304E-83EC-AEC459BC5A0C}"/>
                </a:ext>
              </a:extLst>
            </p:cNvPr>
            <p:cNvSpPr txBox="1"/>
            <p:nvPr/>
          </p:nvSpPr>
          <p:spPr>
            <a:xfrm>
              <a:off x="2642127" y="3374077"/>
              <a:ext cx="971450" cy="499033"/>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Arial"/>
                  <a:cs typeface="Arial"/>
                </a:rPr>
                <a:t>Extremely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mn-ea"/>
                  <a:cs typeface="Arial"/>
                </a:rPr>
                <a:t>Stressed</a:t>
              </a:r>
              <a:endPar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mn-ea"/>
                <a:cs typeface="+mn-cs"/>
              </a:endParaRPr>
            </a:p>
          </p:txBody>
        </p:sp>
        <p:sp>
          <p:nvSpPr>
            <p:cNvPr id="99" name="TextBox 98">
              <a:extLst>
                <a:ext uri="{FF2B5EF4-FFF2-40B4-BE49-F238E27FC236}">
                  <a16:creationId xmlns:a16="http://schemas.microsoft.com/office/drawing/2014/main" id="{DDE7AA50-A227-7D56-BE0D-F72C670F97EA}"/>
                </a:ext>
              </a:extLst>
            </p:cNvPr>
            <p:cNvSpPr txBox="1"/>
            <p:nvPr/>
          </p:nvSpPr>
          <p:spPr>
            <a:xfrm>
              <a:off x="2500406" y="2954917"/>
              <a:ext cx="1254894" cy="432496"/>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000" b="1" i="0" u="none" strike="noStrike" kern="0" cap="none" spc="80" normalizeH="0" baseline="0" noProof="0">
                  <a:ln>
                    <a:noFill/>
                  </a:ln>
                  <a:solidFill>
                    <a:schemeClr val="tx2"/>
                  </a:solidFill>
                  <a:effectLst/>
                  <a:uLnTx/>
                  <a:uFillTx/>
                  <a:latin typeface="Avenir Next LT Pro" panose="020B0504020202020204" pitchFamily="34" charset="0"/>
                  <a:ea typeface="+mn-ea"/>
                  <a:cs typeface="+mn-cs"/>
                </a:rPr>
                <a:t>16%</a:t>
              </a:r>
            </a:p>
          </p:txBody>
        </p:sp>
        <p:cxnSp>
          <p:nvCxnSpPr>
            <p:cNvPr id="100" name="Straight Connector 99">
              <a:extLst>
                <a:ext uri="{FF2B5EF4-FFF2-40B4-BE49-F238E27FC236}">
                  <a16:creationId xmlns:a16="http://schemas.microsoft.com/office/drawing/2014/main" id="{206A9AA1-9ED1-A29D-5081-BF69E704A086}"/>
                </a:ext>
              </a:extLst>
            </p:cNvPr>
            <p:cNvCxnSpPr>
              <a:cxnSpLocks/>
            </p:cNvCxnSpPr>
            <p:nvPr/>
          </p:nvCxnSpPr>
          <p:spPr>
            <a:xfrm>
              <a:off x="2765160" y="3355027"/>
              <a:ext cx="738187" cy="0"/>
            </a:xfrm>
            <a:prstGeom prst="line">
              <a:avLst/>
            </a:prstGeom>
            <a:ln w="9525">
              <a:solidFill>
                <a:srgbClr val="484848"/>
              </a:solidFill>
              <a:prstDash val="sysDot"/>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5C479051-E949-D6AC-8B5F-EF7E805064EE}"/>
                </a:ext>
              </a:extLst>
            </p:cNvPr>
            <p:cNvSpPr txBox="1"/>
            <p:nvPr/>
          </p:nvSpPr>
          <p:spPr>
            <a:xfrm>
              <a:off x="4151721" y="3374077"/>
              <a:ext cx="849880" cy="499033"/>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Arial"/>
                  <a:cs typeface="Arial"/>
                </a:rPr>
                <a:t>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mn-ea"/>
                  <a:cs typeface="Arial"/>
                </a:rPr>
                <a:t>Stressed</a:t>
              </a:r>
              <a:endPar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mn-ea"/>
                <a:cs typeface="+mn-cs"/>
              </a:endParaRPr>
            </a:p>
          </p:txBody>
        </p:sp>
        <p:sp>
          <p:nvSpPr>
            <p:cNvPr id="106" name="TextBox 105">
              <a:extLst>
                <a:ext uri="{FF2B5EF4-FFF2-40B4-BE49-F238E27FC236}">
                  <a16:creationId xmlns:a16="http://schemas.microsoft.com/office/drawing/2014/main" id="{A1A7EF8A-98F1-94CC-4371-FA14B63AF778}"/>
                </a:ext>
              </a:extLst>
            </p:cNvPr>
            <p:cNvSpPr txBox="1"/>
            <p:nvPr/>
          </p:nvSpPr>
          <p:spPr>
            <a:xfrm>
              <a:off x="3949212" y="2954917"/>
              <a:ext cx="1254894" cy="432496"/>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000" b="1" i="0" u="none" strike="noStrike" kern="0" cap="none" spc="80" normalizeH="0" baseline="0" noProof="0">
                  <a:ln>
                    <a:noFill/>
                  </a:ln>
                  <a:solidFill>
                    <a:schemeClr val="tx2"/>
                  </a:solidFill>
                  <a:effectLst/>
                  <a:uLnTx/>
                  <a:uFillTx/>
                  <a:latin typeface="Avenir Next LT Pro" panose="020B0504020202020204" pitchFamily="34" charset="0"/>
                  <a:ea typeface="+mn-ea"/>
                  <a:cs typeface="+mn-cs"/>
                </a:rPr>
                <a:t>23%</a:t>
              </a:r>
            </a:p>
          </p:txBody>
        </p:sp>
        <p:cxnSp>
          <p:nvCxnSpPr>
            <p:cNvPr id="107" name="Straight Connector 106">
              <a:extLst>
                <a:ext uri="{FF2B5EF4-FFF2-40B4-BE49-F238E27FC236}">
                  <a16:creationId xmlns:a16="http://schemas.microsoft.com/office/drawing/2014/main" id="{22F6715E-478A-62DE-19BC-379331A4D148}"/>
                </a:ext>
              </a:extLst>
            </p:cNvPr>
            <p:cNvCxnSpPr>
              <a:cxnSpLocks/>
            </p:cNvCxnSpPr>
            <p:nvPr/>
          </p:nvCxnSpPr>
          <p:spPr>
            <a:xfrm>
              <a:off x="4213966" y="3355027"/>
              <a:ext cx="738187" cy="0"/>
            </a:xfrm>
            <a:prstGeom prst="line">
              <a:avLst/>
            </a:prstGeom>
            <a:ln w="9525">
              <a:solidFill>
                <a:srgbClr val="484848"/>
              </a:solidFill>
              <a:prstDash val="sysDot"/>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28CBAF76-39A7-E3EF-8E49-F6B85EF187EB}"/>
                </a:ext>
              </a:extLst>
            </p:cNvPr>
            <p:cNvSpPr txBox="1"/>
            <p:nvPr/>
          </p:nvSpPr>
          <p:spPr>
            <a:xfrm>
              <a:off x="6364733" y="3374077"/>
              <a:ext cx="1015878" cy="499033"/>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Arial"/>
                  <a:cs typeface="Arial"/>
                </a:rPr>
                <a:t>Somewhat</a:t>
              </a:r>
              <a:br>
                <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Arial"/>
                  <a:cs typeface="Arial"/>
                </a:rPr>
              </a:br>
              <a:r>
                <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Arial"/>
                  <a:cs typeface="Arial"/>
                </a:rPr>
                <a:t>Stressed</a:t>
              </a:r>
              <a:endPar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mn-ea"/>
                <a:cs typeface="+mn-cs"/>
              </a:endParaRPr>
            </a:p>
          </p:txBody>
        </p:sp>
        <p:sp>
          <p:nvSpPr>
            <p:cNvPr id="109" name="TextBox 108">
              <a:extLst>
                <a:ext uri="{FF2B5EF4-FFF2-40B4-BE49-F238E27FC236}">
                  <a16:creationId xmlns:a16="http://schemas.microsoft.com/office/drawing/2014/main" id="{C8EA9011-FCD0-1A06-E4EB-BE75A44CB6C6}"/>
                </a:ext>
              </a:extLst>
            </p:cNvPr>
            <p:cNvSpPr txBox="1"/>
            <p:nvPr/>
          </p:nvSpPr>
          <p:spPr>
            <a:xfrm>
              <a:off x="6245225" y="2954917"/>
              <a:ext cx="1254894" cy="432496"/>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000" b="1" i="0" u="none" strike="noStrike" kern="0" cap="none" spc="80" normalizeH="0" baseline="0" noProof="0">
                  <a:ln>
                    <a:noFill/>
                  </a:ln>
                  <a:solidFill>
                    <a:schemeClr val="tx2"/>
                  </a:solidFill>
                  <a:effectLst/>
                  <a:uLnTx/>
                  <a:uFillTx/>
                  <a:latin typeface="Avenir Next LT Pro" panose="020B0504020202020204" pitchFamily="34" charset="0"/>
                  <a:ea typeface="+mn-ea"/>
                  <a:cs typeface="+mn-cs"/>
                </a:rPr>
                <a:t>37%</a:t>
              </a:r>
            </a:p>
          </p:txBody>
        </p:sp>
        <p:cxnSp>
          <p:nvCxnSpPr>
            <p:cNvPr id="110" name="Straight Connector 109">
              <a:extLst>
                <a:ext uri="{FF2B5EF4-FFF2-40B4-BE49-F238E27FC236}">
                  <a16:creationId xmlns:a16="http://schemas.microsoft.com/office/drawing/2014/main" id="{90BBB012-A704-82BB-D313-8B376D926A25}"/>
                </a:ext>
              </a:extLst>
            </p:cNvPr>
            <p:cNvCxnSpPr>
              <a:cxnSpLocks/>
            </p:cNvCxnSpPr>
            <p:nvPr/>
          </p:nvCxnSpPr>
          <p:spPr>
            <a:xfrm>
              <a:off x="6509979" y="3355027"/>
              <a:ext cx="738187" cy="0"/>
            </a:xfrm>
            <a:prstGeom prst="line">
              <a:avLst/>
            </a:prstGeom>
            <a:ln w="9525">
              <a:solidFill>
                <a:srgbClr val="484848"/>
              </a:solidFill>
              <a:prstDash val="sysDot"/>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2892D123-50E9-6F03-AC03-6216081CB16E}"/>
                </a:ext>
              </a:extLst>
            </p:cNvPr>
            <p:cNvSpPr txBox="1"/>
            <p:nvPr/>
          </p:nvSpPr>
          <p:spPr>
            <a:xfrm>
              <a:off x="8249554" y="3374078"/>
              <a:ext cx="860139" cy="499033"/>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Arial"/>
                  <a:cs typeface="Arial"/>
                </a:rPr>
                <a:t>Not 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mn-ea"/>
                  <a:cs typeface="Arial"/>
                </a:rPr>
                <a:t>Stressed</a:t>
              </a:r>
              <a:endPar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mn-ea"/>
                <a:cs typeface="+mn-cs"/>
              </a:endParaRPr>
            </a:p>
          </p:txBody>
        </p:sp>
        <p:sp>
          <p:nvSpPr>
            <p:cNvPr id="112" name="TextBox 111">
              <a:extLst>
                <a:ext uri="{FF2B5EF4-FFF2-40B4-BE49-F238E27FC236}">
                  <a16:creationId xmlns:a16="http://schemas.microsoft.com/office/drawing/2014/main" id="{D85325F9-A2B3-20D2-2A49-D02D3C55CF55}"/>
                </a:ext>
              </a:extLst>
            </p:cNvPr>
            <p:cNvSpPr txBox="1"/>
            <p:nvPr/>
          </p:nvSpPr>
          <p:spPr>
            <a:xfrm>
              <a:off x="8052176" y="2954918"/>
              <a:ext cx="1254894" cy="432496"/>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000" b="1" i="0" u="none" strike="noStrike" kern="0" cap="none" spc="80" normalizeH="0" baseline="0" noProof="0">
                  <a:ln>
                    <a:noFill/>
                  </a:ln>
                  <a:solidFill>
                    <a:schemeClr val="tx2"/>
                  </a:solidFill>
                  <a:effectLst/>
                  <a:uLnTx/>
                  <a:uFillTx/>
                  <a:latin typeface="Avenir Next LT Pro" panose="020B0504020202020204" pitchFamily="34" charset="0"/>
                  <a:ea typeface="+mn-ea"/>
                  <a:cs typeface="+mn-cs"/>
                </a:rPr>
                <a:t>20%</a:t>
              </a:r>
            </a:p>
          </p:txBody>
        </p:sp>
        <p:cxnSp>
          <p:nvCxnSpPr>
            <p:cNvPr id="113" name="Straight Connector 112">
              <a:extLst>
                <a:ext uri="{FF2B5EF4-FFF2-40B4-BE49-F238E27FC236}">
                  <a16:creationId xmlns:a16="http://schemas.microsoft.com/office/drawing/2014/main" id="{F3082601-AF65-BBD7-2DE9-4D1EACBAA555}"/>
                </a:ext>
              </a:extLst>
            </p:cNvPr>
            <p:cNvCxnSpPr>
              <a:cxnSpLocks/>
            </p:cNvCxnSpPr>
            <p:nvPr/>
          </p:nvCxnSpPr>
          <p:spPr>
            <a:xfrm>
              <a:off x="8316930" y="3355028"/>
              <a:ext cx="738187" cy="0"/>
            </a:xfrm>
            <a:prstGeom prst="line">
              <a:avLst/>
            </a:prstGeom>
            <a:ln w="9525">
              <a:solidFill>
                <a:srgbClr val="484848"/>
              </a:solidFill>
              <a:prstDash val="sysDot"/>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C57B3201-CFCF-40C2-94CB-4AE977967802}"/>
                </a:ext>
              </a:extLst>
            </p:cNvPr>
            <p:cNvCxnSpPr>
              <a:cxnSpLocks/>
            </p:cNvCxnSpPr>
            <p:nvPr/>
          </p:nvCxnSpPr>
          <p:spPr>
            <a:xfrm rot="5400000">
              <a:off x="8654250" y="2589222"/>
              <a:ext cx="354157" cy="310554"/>
            </a:xfrm>
            <a:prstGeom prst="bentConnector3">
              <a:avLst/>
            </a:prstGeom>
            <a:ln w="12700">
              <a:solidFill>
                <a:srgbClr val="484848"/>
              </a:solidFill>
              <a:prstDash val="sysDot"/>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CDF17028-D431-A1DE-EA9F-BAEA89B31DB2}"/>
                </a:ext>
              </a:extLst>
            </p:cNvPr>
            <p:cNvSpPr txBox="1"/>
            <p:nvPr/>
          </p:nvSpPr>
          <p:spPr>
            <a:xfrm>
              <a:off x="9617484" y="3374078"/>
              <a:ext cx="942756" cy="499033"/>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Arial"/>
                  <a:cs typeface="Arial"/>
                </a:rPr>
                <a:t>Not At 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mn-ea"/>
                  <a:cs typeface="Arial"/>
                </a:rPr>
                <a:t>Stressed</a:t>
              </a:r>
              <a:endPar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mn-ea"/>
                <a:cs typeface="+mn-cs"/>
              </a:endParaRPr>
            </a:p>
          </p:txBody>
        </p:sp>
        <p:sp>
          <p:nvSpPr>
            <p:cNvPr id="119" name="TextBox 118">
              <a:extLst>
                <a:ext uri="{FF2B5EF4-FFF2-40B4-BE49-F238E27FC236}">
                  <a16:creationId xmlns:a16="http://schemas.microsoft.com/office/drawing/2014/main" id="{36196DD8-18D3-9074-6A68-AC094F55465D}"/>
                </a:ext>
              </a:extLst>
            </p:cNvPr>
            <p:cNvSpPr txBox="1"/>
            <p:nvPr/>
          </p:nvSpPr>
          <p:spPr>
            <a:xfrm>
              <a:off x="9461412" y="2954918"/>
              <a:ext cx="1254894" cy="432496"/>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000" b="1" i="0" u="none" strike="noStrike" kern="0" cap="none" spc="80" normalizeH="0" baseline="0" noProof="0">
                  <a:ln>
                    <a:noFill/>
                  </a:ln>
                  <a:solidFill>
                    <a:schemeClr val="tx2"/>
                  </a:solidFill>
                  <a:effectLst/>
                  <a:uLnTx/>
                  <a:uFillTx/>
                  <a:latin typeface="Avenir Next LT Pro" panose="020B0504020202020204" pitchFamily="34" charset="0"/>
                  <a:ea typeface="+mn-ea"/>
                  <a:cs typeface="+mn-cs"/>
                </a:rPr>
                <a:t>4%</a:t>
              </a:r>
            </a:p>
          </p:txBody>
        </p:sp>
        <p:cxnSp>
          <p:nvCxnSpPr>
            <p:cNvPr id="120" name="Straight Connector 119">
              <a:extLst>
                <a:ext uri="{FF2B5EF4-FFF2-40B4-BE49-F238E27FC236}">
                  <a16:creationId xmlns:a16="http://schemas.microsoft.com/office/drawing/2014/main" id="{FF57801A-416B-2A3D-9061-C3AEA5B66F46}"/>
                </a:ext>
              </a:extLst>
            </p:cNvPr>
            <p:cNvCxnSpPr>
              <a:cxnSpLocks/>
            </p:cNvCxnSpPr>
            <p:nvPr/>
          </p:nvCxnSpPr>
          <p:spPr>
            <a:xfrm>
              <a:off x="9726166" y="3355028"/>
              <a:ext cx="738187" cy="0"/>
            </a:xfrm>
            <a:prstGeom prst="line">
              <a:avLst/>
            </a:prstGeom>
            <a:ln w="9525">
              <a:solidFill>
                <a:srgbClr val="484848"/>
              </a:solidFill>
              <a:prstDash val="sysDot"/>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11B1E716-9EE1-8686-D91F-70621479257C}"/>
                </a:ext>
              </a:extLst>
            </p:cNvPr>
            <p:cNvCxnSpPr>
              <a:cxnSpLocks/>
            </p:cNvCxnSpPr>
            <p:nvPr/>
          </p:nvCxnSpPr>
          <p:spPr>
            <a:xfrm rot="16200000" flipH="1">
              <a:off x="9754440" y="2589284"/>
              <a:ext cx="354157" cy="310430"/>
            </a:xfrm>
            <a:prstGeom prst="bentConnector3">
              <a:avLst/>
            </a:prstGeom>
            <a:ln w="12700">
              <a:solidFill>
                <a:srgbClr val="484848"/>
              </a:solidFill>
              <a:prstDash val="sysDot"/>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002406DD-8CCA-1C11-9D50-2B56FC8F9156}"/>
                </a:ext>
              </a:extLst>
            </p:cNvPr>
            <p:cNvGrpSpPr/>
            <p:nvPr/>
          </p:nvGrpSpPr>
          <p:grpSpPr>
            <a:xfrm>
              <a:off x="2561166" y="2126604"/>
              <a:ext cx="1173480" cy="400110"/>
              <a:chOff x="1943100" y="4766387"/>
              <a:chExt cx="1173480" cy="732818"/>
            </a:xfrm>
            <a:solidFill>
              <a:srgbClr val="169198"/>
            </a:solidFill>
          </p:grpSpPr>
          <p:sp>
            <p:nvSpPr>
              <p:cNvPr id="37" name="Rectangle 36">
                <a:extLst>
                  <a:ext uri="{FF2B5EF4-FFF2-40B4-BE49-F238E27FC236}">
                    <a16:creationId xmlns:a16="http://schemas.microsoft.com/office/drawing/2014/main" id="{D02E68DE-40B3-D858-EC29-13194DA549F1}"/>
                  </a:ext>
                </a:extLst>
              </p:cNvPr>
              <p:cNvSpPr/>
              <p:nvPr/>
            </p:nvSpPr>
            <p:spPr>
              <a:xfrm>
                <a:off x="1943100" y="4766387"/>
                <a:ext cx="732818" cy="732818"/>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solidFill>
                    <a:schemeClr val="tx2"/>
                  </a:solidFill>
                </a:endParaRPr>
              </a:p>
            </p:txBody>
          </p:sp>
          <p:sp>
            <p:nvSpPr>
              <p:cNvPr id="38" name="Rectangle 37">
                <a:extLst>
                  <a:ext uri="{FF2B5EF4-FFF2-40B4-BE49-F238E27FC236}">
                    <a16:creationId xmlns:a16="http://schemas.microsoft.com/office/drawing/2014/main" id="{F96AA947-DE61-96E3-57B5-0C6B73C1C8B3}"/>
                  </a:ext>
                </a:extLst>
              </p:cNvPr>
              <p:cNvSpPr/>
              <p:nvPr/>
            </p:nvSpPr>
            <p:spPr>
              <a:xfrm>
                <a:off x="2675918" y="4766387"/>
                <a:ext cx="440662" cy="732818"/>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solidFill>
                    <a:schemeClr val="tx2"/>
                  </a:solidFill>
                </a:endParaRPr>
              </a:p>
            </p:txBody>
          </p:sp>
        </p:grpSp>
        <p:grpSp>
          <p:nvGrpSpPr>
            <p:cNvPr id="47" name="Group 46">
              <a:extLst>
                <a:ext uri="{FF2B5EF4-FFF2-40B4-BE49-F238E27FC236}">
                  <a16:creationId xmlns:a16="http://schemas.microsoft.com/office/drawing/2014/main" id="{6CBF6154-30EE-EBE6-765E-7D4748289DEA}"/>
                </a:ext>
              </a:extLst>
            </p:cNvPr>
            <p:cNvGrpSpPr/>
            <p:nvPr/>
          </p:nvGrpSpPr>
          <p:grpSpPr>
            <a:xfrm>
              <a:off x="3734646" y="2126604"/>
              <a:ext cx="1704284" cy="400110"/>
              <a:chOff x="3116580" y="4766387"/>
              <a:chExt cx="1704284" cy="732818"/>
            </a:xfrm>
            <a:solidFill>
              <a:srgbClr val="4E4369"/>
            </a:solidFill>
          </p:grpSpPr>
          <p:sp>
            <p:nvSpPr>
              <p:cNvPr id="39" name="Rectangle 38">
                <a:extLst>
                  <a:ext uri="{FF2B5EF4-FFF2-40B4-BE49-F238E27FC236}">
                    <a16:creationId xmlns:a16="http://schemas.microsoft.com/office/drawing/2014/main" id="{309C0802-8B02-4DC4-78E5-B261EB9A40E0}"/>
                  </a:ext>
                </a:extLst>
              </p:cNvPr>
              <p:cNvSpPr/>
              <p:nvPr/>
            </p:nvSpPr>
            <p:spPr>
              <a:xfrm>
                <a:off x="3116580" y="4766387"/>
                <a:ext cx="732818" cy="732818"/>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solidFill>
                    <a:schemeClr val="tx2"/>
                  </a:solidFill>
                </a:endParaRPr>
              </a:p>
            </p:txBody>
          </p:sp>
          <p:sp>
            <p:nvSpPr>
              <p:cNvPr id="40" name="Rectangle 39">
                <a:extLst>
                  <a:ext uri="{FF2B5EF4-FFF2-40B4-BE49-F238E27FC236}">
                    <a16:creationId xmlns:a16="http://schemas.microsoft.com/office/drawing/2014/main" id="{F066E6EA-D9DB-51CA-B385-9AD97B49498C}"/>
                  </a:ext>
                </a:extLst>
              </p:cNvPr>
              <p:cNvSpPr/>
              <p:nvPr/>
            </p:nvSpPr>
            <p:spPr>
              <a:xfrm>
                <a:off x="3849398" y="4766387"/>
                <a:ext cx="732818" cy="732818"/>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solidFill>
                    <a:schemeClr val="tx2"/>
                  </a:solidFill>
                </a:endParaRPr>
              </a:p>
            </p:txBody>
          </p:sp>
          <p:sp>
            <p:nvSpPr>
              <p:cNvPr id="41" name="Rectangle 40">
                <a:extLst>
                  <a:ext uri="{FF2B5EF4-FFF2-40B4-BE49-F238E27FC236}">
                    <a16:creationId xmlns:a16="http://schemas.microsoft.com/office/drawing/2014/main" id="{383CBB42-74D2-32DA-6F5A-1FE48E2A0099}"/>
                  </a:ext>
                </a:extLst>
              </p:cNvPr>
              <p:cNvSpPr/>
              <p:nvPr/>
            </p:nvSpPr>
            <p:spPr>
              <a:xfrm>
                <a:off x="4582216" y="4766387"/>
                <a:ext cx="238648" cy="732818"/>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solidFill>
                    <a:schemeClr val="tx2"/>
                  </a:solidFill>
                </a:endParaRPr>
              </a:p>
            </p:txBody>
          </p:sp>
        </p:grpSp>
        <p:grpSp>
          <p:nvGrpSpPr>
            <p:cNvPr id="55" name="Group 54">
              <a:extLst>
                <a:ext uri="{FF2B5EF4-FFF2-40B4-BE49-F238E27FC236}">
                  <a16:creationId xmlns:a16="http://schemas.microsoft.com/office/drawing/2014/main" id="{86217630-67CD-3CCE-D75D-38A899C9AD2E}"/>
                </a:ext>
              </a:extLst>
            </p:cNvPr>
            <p:cNvGrpSpPr/>
            <p:nvPr/>
          </p:nvGrpSpPr>
          <p:grpSpPr>
            <a:xfrm>
              <a:off x="5438930" y="2126604"/>
              <a:ext cx="2756453" cy="400110"/>
              <a:chOff x="5726412" y="2346036"/>
              <a:chExt cx="2756453" cy="271236"/>
            </a:xfrm>
            <a:solidFill>
              <a:srgbClr val="BAD7EC"/>
            </a:solidFill>
          </p:grpSpPr>
          <p:sp>
            <p:nvSpPr>
              <p:cNvPr id="42" name="Rectangle 41">
                <a:extLst>
                  <a:ext uri="{FF2B5EF4-FFF2-40B4-BE49-F238E27FC236}">
                    <a16:creationId xmlns:a16="http://schemas.microsoft.com/office/drawing/2014/main" id="{E812CC4A-0329-C242-E9DD-F789899C69DA}"/>
                  </a:ext>
                </a:extLst>
              </p:cNvPr>
              <p:cNvSpPr/>
              <p:nvPr/>
            </p:nvSpPr>
            <p:spPr>
              <a:xfrm>
                <a:off x="5726412" y="2346036"/>
                <a:ext cx="732818" cy="271236"/>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solidFill>
                    <a:schemeClr val="tx2"/>
                  </a:solidFill>
                </a:endParaRPr>
              </a:p>
            </p:txBody>
          </p:sp>
          <p:sp>
            <p:nvSpPr>
              <p:cNvPr id="43" name="Rectangle 42">
                <a:extLst>
                  <a:ext uri="{FF2B5EF4-FFF2-40B4-BE49-F238E27FC236}">
                    <a16:creationId xmlns:a16="http://schemas.microsoft.com/office/drawing/2014/main" id="{63214374-9BC7-1A48-03C0-FFD4B17ABC66}"/>
                  </a:ext>
                </a:extLst>
              </p:cNvPr>
              <p:cNvSpPr/>
              <p:nvPr/>
            </p:nvSpPr>
            <p:spPr>
              <a:xfrm>
                <a:off x="6459230" y="2346036"/>
                <a:ext cx="732818" cy="271236"/>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solidFill>
                    <a:schemeClr val="tx2"/>
                  </a:solidFill>
                </a:endParaRPr>
              </a:p>
            </p:txBody>
          </p:sp>
          <p:sp>
            <p:nvSpPr>
              <p:cNvPr id="44" name="Rectangle 43">
                <a:extLst>
                  <a:ext uri="{FF2B5EF4-FFF2-40B4-BE49-F238E27FC236}">
                    <a16:creationId xmlns:a16="http://schemas.microsoft.com/office/drawing/2014/main" id="{C8C374C6-E140-FC05-49BB-013DBEE363C3}"/>
                  </a:ext>
                </a:extLst>
              </p:cNvPr>
              <p:cNvSpPr/>
              <p:nvPr/>
            </p:nvSpPr>
            <p:spPr>
              <a:xfrm>
                <a:off x="7192048" y="2346036"/>
                <a:ext cx="732818" cy="271236"/>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solidFill>
                    <a:schemeClr val="tx2"/>
                  </a:solidFill>
                </a:endParaRPr>
              </a:p>
            </p:txBody>
          </p:sp>
          <p:sp>
            <p:nvSpPr>
              <p:cNvPr id="45" name="Rectangle 44">
                <a:extLst>
                  <a:ext uri="{FF2B5EF4-FFF2-40B4-BE49-F238E27FC236}">
                    <a16:creationId xmlns:a16="http://schemas.microsoft.com/office/drawing/2014/main" id="{2E7A5563-8FA5-D29B-4D08-F88EEAA2378F}"/>
                  </a:ext>
                </a:extLst>
              </p:cNvPr>
              <p:cNvSpPr/>
              <p:nvPr/>
            </p:nvSpPr>
            <p:spPr>
              <a:xfrm>
                <a:off x="7924866" y="2346036"/>
                <a:ext cx="557999" cy="271236"/>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solidFill>
                    <a:schemeClr val="tx2"/>
                  </a:solidFill>
                </a:endParaRPr>
              </a:p>
            </p:txBody>
          </p:sp>
        </p:grpSp>
        <p:grpSp>
          <p:nvGrpSpPr>
            <p:cNvPr id="53" name="Group 52">
              <a:extLst>
                <a:ext uri="{FF2B5EF4-FFF2-40B4-BE49-F238E27FC236}">
                  <a16:creationId xmlns:a16="http://schemas.microsoft.com/office/drawing/2014/main" id="{457C5D23-6AFC-6AB2-3D02-DFE7CC91A05F}"/>
                </a:ext>
              </a:extLst>
            </p:cNvPr>
            <p:cNvGrpSpPr/>
            <p:nvPr/>
          </p:nvGrpSpPr>
          <p:grpSpPr>
            <a:xfrm>
              <a:off x="8195383" y="2126604"/>
              <a:ext cx="1465636" cy="400110"/>
              <a:chOff x="7577317" y="4766387"/>
              <a:chExt cx="1465636" cy="732818"/>
            </a:xfrm>
            <a:solidFill>
              <a:srgbClr val="484848"/>
            </a:solidFill>
          </p:grpSpPr>
          <p:sp>
            <p:nvSpPr>
              <p:cNvPr id="46" name="Rectangle 45">
                <a:extLst>
                  <a:ext uri="{FF2B5EF4-FFF2-40B4-BE49-F238E27FC236}">
                    <a16:creationId xmlns:a16="http://schemas.microsoft.com/office/drawing/2014/main" id="{FFAA3F0D-E7B4-77E7-36DD-7A38FC386414}"/>
                  </a:ext>
                </a:extLst>
              </p:cNvPr>
              <p:cNvSpPr/>
              <p:nvPr/>
            </p:nvSpPr>
            <p:spPr>
              <a:xfrm>
                <a:off x="7577317" y="4766387"/>
                <a:ext cx="732818" cy="732818"/>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solidFill>
                    <a:schemeClr val="tx2"/>
                  </a:solidFill>
                </a:endParaRPr>
              </a:p>
            </p:txBody>
          </p:sp>
          <p:sp>
            <p:nvSpPr>
              <p:cNvPr id="52" name="Rectangle 51">
                <a:extLst>
                  <a:ext uri="{FF2B5EF4-FFF2-40B4-BE49-F238E27FC236}">
                    <a16:creationId xmlns:a16="http://schemas.microsoft.com/office/drawing/2014/main" id="{97A9716A-6CFC-5567-86AF-0C75707EFE5A}"/>
                  </a:ext>
                </a:extLst>
              </p:cNvPr>
              <p:cNvSpPr/>
              <p:nvPr/>
            </p:nvSpPr>
            <p:spPr>
              <a:xfrm>
                <a:off x="8310135" y="4766387"/>
                <a:ext cx="732818" cy="732818"/>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solidFill>
                    <a:schemeClr val="tx2"/>
                  </a:solidFill>
                </a:endParaRPr>
              </a:p>
            </p:txBody>
          </p:sp>
        </p:grpSp>
        <p:sp>
          <p:nvSpPr>
            <p:cNvPr id="54" name="Rectangle 53">
              <a:extLst>
                <a:ext uri="{FF2B5EF4-FFF2-40B4-BE49-F238E27FC236}">
                  <a16:creationId xmlns:a16="http://schemas.microsoft.com/office/drawing/2014/main" id="{8F7AE909-5B62-6FC8-D3F8-379CC1C28090}"/>
                </a:ext>
              </a:extLst>
            </p:cNvPr>
            <p:cNvSpPr/>
            <p:nvPr/>
          </p:nvSpPr>
          <p:spPr>
            <a:xfrm>
              <a:off x="9661018" y="2126604"/>
              <a:ext cx="232029" cy="400110"/>
            </a:xfrm>
            <a:prstGeom prst="rect">
              <a:avLst/>
            </a:prstGeom>
            <a:solidFill>
              <a:srgbClr val="159CD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solidFill>
                  <a:schemeClr val="tx2"/>
                </a:solidFill>
              </a:endParaRPr>
            </a:p>
          </p:txBody>
        </p:sp>
      </p:grpSp>
      <p:grpSp>
        <p:nvGrpSpPr>
          <p:cNvPr id="20" name="Group 19">
            <a:extLst>
              <a:ext uri="{FF2B5EF4-FFF2-40B4-BE49-F238E27FC236}">
                <a16:creationId xmlns:a16="http://schemas.microsoft.com/office/drawing/2014/main" id="{6FE0D676-D123-3ADE-EED5-FEF0B9A6119C}"/>
              </a:ext>
            </a:extLst>
          </p:cNvPr>
          <p:cNvGrpSpPr/>
          <p:nvPr/>
        </p:nvGrpSpPr>
        <p:grpSpPr>
          <a:xfrm>
            <a:off x="1187316" y="3831086"/>
            <a:ext cx="8809709" cy="2049132"/>
            <a:chOff x="789867" y="3988358"/>
            <a:chExt cx="9364464" cy="2178167"/>
          </a:xfrm>
        </p:grpSpPr>
        <p:sp>
          <p:nvSpPr>
            <p:cNvPr id="25" name="TextBox 24">
              <a:extLst>
                <a:ext uri="{FF2B5EF4-FFF2-40B4-BE49-F238E27FC236}">
                  <a16:creationId xmlns:a16="http://schemas.microsoft.com/office/drawing/2014/main" id="{8A22F412-B8A7-98F0-DFC9-4E42A1461FF2}"/>
                </a:ext>
              </a:extLst>
            </p:cNvPr>
            <p:cNvSpPr txBox="1"/>
            <p:nvPr/>
          </p:nvSpPr>
          <p:spPr>
            <a:xfrm>
              <a:off x="789867" y="3988358"/>
              <a:ext cx="4517364" cy="327158"/>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venir Next LT Pro" panose="020B0504020202020204" pitchFamily="34" charset="0"/>
                  <a:ea typeface="Arial"/>
                  <a:cs typeface="Arial"/>
                </a:rPr>
                <a:t>How secure U.S. workers feel about their finances:</a:t>
              </a:r>
              <a:endParaRPr kumimoji="0" lang="en-US" sz="1400" b="0" i="0" u="none" strike="noStrike" kern="1200" cap="none" spc="0" normalizeH="0" baseline="0" noProof="0" dirty="0">
                <a:ln>
                  <a:noFill/>
                </a:ln>
                <a:solidFill>
                  <a:schemeClr val="tx2"/>
                </a:solidFill>
                <a:effectLst/>
                <a:uLnTx/>
                <a:uFillTx/>
                <a:latin typeface="Avenir Next LT Pro" panose="020B0504020202020204" pitchFamily="34" charset="0"/>
              </a:endParaRPr>
            </a:p>
          </p:txBody>
        </p:sp>
        <p:grpSp>
          <p:nvGrpSpPr>
            <p:cNvPr id="129" name="Group 128">
              <a:extLst>
                <a:ext uri="{FF2B5EF4-FFF2-40B4-BE49-F238E27FC236}">
                  <a16:creationId xmlns:a16="http://schemas.microsoft.com/office/drawing/2014/main" id="{5ADD387D-F228-5D8B-54C3-0353BEC217B3}"/>
                </a:ext>
              </a:extLst>
            </p:cNvPr>
            <p:cNvGrpSpPr/>
            <p:nvPr/>
          </p:nvGrpSpPr>
          <p:grpSpPr>
            <a:xfrm>
              <a:off x="2561166" y="4429743"/>
              <a:ext cx="7328180" cy="400110"/>
              <a:chOff x="1943100" y="4815752"/>
              <a:chExt cx="7328180" cy="732818"/>
            </a:xfrm>
          </p:grpSpPr>
          <p:sp>
            <p:nvSpPr>
              <p:cNvPr id="92" name="Rectangle 91">
                <a:extLst>
                  <a:ext uri="{FF2B5EF4-FFF2-40B4-BE49-F238E27FC236}">
                    <a16:creationId xmlns:a16="http://schemas.microsoft.com/office/drawing/2014/main" id="{69993666-CCDF-66BB-7555-23E74E6A6CC8}"/>
                  </a:ext>
                </a:extLst>
              </p:cNvPr>
              <p:cNvSpPr/>
              <p:nvPr/>
            </p:nvSpPr>
            <p:spPr>
              <a:xfrm>
                <a:off x="1943100" y="4815752"/>
                <a:ext cx="302419" cy="732818"/>
              </a:xfrm>
              <a:prstGeom prst="rect">
                <a:avLst/>
              </a:prstGeom>
              <a:solidFill>
                <a:srgbClr val="16919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grpSp>
            <p:nvGrpSpPr>
              <p:cNvPr id="122" name="Group 121">
                <a:extLst>
                  <a:ext uri="{FF2B5EF4-FFF2-40B4-BE49-F238E27FC236}">
                    <a16:creationId xmlns:a16="http://schemas.microsoft.com/office/drawing/2014/main" id="{99B7BB5B-DFB0-0D1F-CAE6-219397AC6AC8}"/>
                  </a:ext>
                </a:extLst>
              </p:cNvPr>
              <p:cNvGrpSpPr/>
              <p:nvPr/>
            </p:nvGrpSpPr>
            <p:grpSpPr>
              <a:xfrm>
                <a:off x="2245513" y="4815752"/>
                <a:ext cx="1191232" cy="732818"/>
                <a:chOff x="2675918" y="4815752"/>
                <a:chExt cx="1191232" cy="732818"/>
              </a:xfrm>
              <a:solidFill>
                <a:srgbClr val="4E4369"/>
              </a:solidFill>
            </p:grpSpPr>
            <p:sp>
              <p:nvSpPr>
                <p:cNvPr id="94" name="Rectangle 93">
                  <a:extLst>
                    <a:ext uri="{FF2B5EF4-FFF2-40B4-BE49-F238E27FC236}">
                      <a16:creationId xmlns:a16="http://schemas.microsoft.com/office/drawing/2014/main" id="{EB9F47E0-3F0E-AEA9-E72F-BF7FF9110210}"/>
                    </a:ext>
                  </a:extLst>
                </p:cNvPr>
                <p:cNvSpPr/>
                <p:nvPr/>
              </p:nvSpPr>
              <p:spPr>
                <a:xfrm>
                  <a:off x="2675918" y="4815752"/>
                  <a:ext cx="732818" cy="732818"/>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96" name="Rectangle 95">
                  <a:extLst>
                    <a:ext uri="{FF2B5EF4-FFF2-40B4-BE49-F238E27FC236}">
                      <a16:creationId xmlns:a16="http://schemas.microsoft.com/office/drawing/2014/main" id="{A68DE9DD-D97A-A5E3-DFBB-684CAF1D4068}"/>
                    </a:ext>
                  </a:extLst>
                </p:cNvPr>
                <p:cNvSpPr/>
                <p:nvPr/>
              </p:nvSpPr>
              <p:spPr>
                <a:xfrm>
                  <a:off x="3408736" y="4815752"/>
                  <a:ext cx="458414" cy="732818"/>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grpSp>
          <p:grpSp>
            <p:nvGrpSpPr>
              <p:cNvPr id="123" name="Group 122">
                <a:extLst>
                  <a:ext uri="{FF2B5EF4-FFF2-40B4-BE49-F238E27FC236}">
                    <a16:creationId xmlns:a16="http://schemas.microsoft.com/office/drawing/2014/main" id="{AECFB144-34A7-8408-91A0-423AD511753D}"/>
                  </a:ext>
                </a:extLst>
              </p:cNvPr>
              <p:cNvGrpSpPr/>
              <p:nvPr/>
            </p:nvGrpSpPr>
            <p:grpSpPr>
              <a:xfrm>
                <a:off x="3436745" y="4815752"/>
                <a:ext cx="3364146" cy="732818"/>
                <a:chOff x="4141554" y="4815752"/>
                <a:chExt cx="3364146" cy="732818"/>
              </a:xfrm>
              <a:solidFill>
                <a:srgbClr val="BAD7EC"/>
              </a:solidFill>
            </p:grpSpPr>
            <p:sp>
              <p:nvSpPr>
                <p:cNvPr id="97" name="Rectangle 96">
                  <a:extLst>
                    <a:ext uri="{FF2B5EF4-FFF2-40B4-BE49-F238E27FC236}">
                      <a16:creationId xmlns:a16="http://schemas.microsoft.com/office/drawing/2014/main" id="{2E0FEEDE-1D25-38A6-0E3D-B738D2AE5273}"/>
                    </a:ext>
                  </a:extLst>
                </p:cNvPr>
                <p:cNvSpPr/>
                <p:nvPr/>
              </p:nvSpPr>
              <p:spPr>
                <a:xfrm>
                  <a:off x="4141554" y="4815752"/>
                  <a:ext cx="732818" cy="732818"/>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101" name="Rectangle 100">
                  <a:extLst>
                    <a:ext uri="{FF2B5EF4-FFF2-40B4-BE49-F238E27FC236}">
                      <a16:creationId xmlns:a16="http://schemas.microsoft.com/office/drawing/2014/main" id="{48F39EC0-E290-1974-B85B-6FE3D60F842A}"/>
                    </a:ext>
                  </a:extLst>
                </p:cNvPr>
                <p:cNvSpPr/>
                <p:nvPr/>
              </p:nvSpPr>
              <p:spPr>
                <a:xfrm>
                  <a:off x="4874372" y="4815752"/>
                  <a:ext cx="732818" cy="732818"/>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102" name="Rectangle 101">
                  <a:extLst>
                    <a:ext uri="{FF2B5EF4-FFF2-40B4-BE49-F238E27FC236}">
                      <a16:creationId xmlns:a16="http://schemas.microsoft.com/office/drawing/2014/main" id="{A8F9E517-F197-B33B-88D6-9D290247B08E}"/>
                    </a:ext>
                  </a:extLst>
                </p:cNvPr>
                <p:cNvSpPr/>
                <p:nvPr/>
              </p:nvSpPr>
              <p:spPr>
                <a:xfrm>
                  <a:off x="5607190" y="4815752"/>
                  <a:ext cx="732818" cy="732818"/>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103" name="Rectangle 102">
                  <a:extLst>
                    <a:ext uri="{FF2B5EF4-FFF2-40B4-BE49-F238E27FC236}">
                      <a16:creationId xmlns:a16="http://schemas.microsoft.com/office/drawing/2014/main" id="{B3C13E64-1011-BEA7-3B18-5E6458EA4A62}"/>
                    </a:ext>
                  </a:extLst>
                </p:cNvPr>
                <p:cNvSpPr/>
                <p:nvPr/>
              </p:nvSpPr>
              <p:spPr>
                <a:xfrm>
                  <a:off x="6340008" y="4815752"/>
                  <a:ext cx="732818" cy="732818"/>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104" name="Rectangle 103">
                  <a:extLst>
                    <a:ext uri="{FF2B5EF4-FFF2-40B4-BE49-F238E27FC236}">
                      <a16:creationId xmlns:a16="http://schemas.microsoft.com/office/drawing/2014/main" id="{C90C56AD-F30D-09D9-2DA6-AAA6F7CCFDD4}"/>
                    </a:ext>
                  </a:extLst>
                </p:cNvPr>
                <p:cNvSpPr/>
                <p:nvPr/>
              </p:nvSpPr>
              <p:spPr>
                <a:xfrm>
                  <a:off x="7072826" y="4815752"/>
                  <a:ext cx="432874" cy="732818"/>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grpSp>
          <p:grpSp>
            <p:nvGrpSpPr>
              <p:cNvPr id="128" name="Group 127">
                <a:extLst>
                  <a:ext uri="{FF2B5EF4-FFF2-40B4-BE49-F238E27FC236}">
                    <a16:creationId xmlns:a16="http://schemas.microsoft.com/office/drawing/2014/main" id="{6242ABED-DC76-8744-A8E1-597C7D7C2941}"/>
                  </a:ext>
                </a:extLst>
              </p:cNvPr>
              <p:cNvGrpSpPr/>
              <p:nvPr/>
            </p:nvGrpSpPr>
            <p:grpSpPr>
              <a:xfrm>
                <a:off x="6800891" y="4815752"/>
                <a:ext cx="1737571" cy="732818"/>
                <a:chOff x="6800891" y="4815752"/>
                <a:chExt cx="1737571" cy="732818"/>
              </a:xfrm>
            </p:grpSpPr>
            <p:sp>
              <p:nvSpPr>
                <p:cNvPr id="114" name="Rectangle 113">
                  <a:extLst>
                    <a:ext uri="{FF2B5EF4-FFF2-40B4-BE49-F238E27FC236}">
                      <a16:creationId xmlns:a16="http://schemas.microsoft.com/office/drawing/2014/main" id="{4600DB41-3C8B-8F73-4988-5462A4AC3510}"/>
                    </a:ext>
                  </a:extLst>
                </p:cNvPr>
                <p:cNvSpPr/>
                <p:nvPr/>
              </p:nvSpPr>
              <p:spPr>
                <a:xfrm>
                  <a:off x="7533708" y="4815752"/>
                  <a:ext cx="732817" cy="732818"/>
                </a:xfrm>
                <a:prstGeom prst="rect">
                  <a:avLst/>
                </a:prstGeom>
                <a:solidFill>
                  <a:srgbClr val="48484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116" name="Rectangle 115">
                  <a:extLst>
                    <a:ext uri="{FF2B5EF4-FFF2-40B4-BE49-F238E27FC236}">
                      <a16:creationId xmlns:a16="http://schemas.microsoft.com/office/drawing/2014/main" id="{90608E11-0F8E-A907-CFB3-517FF74DBB22}"/>
                    </a:ext>
                  </a:extLst>
                </p:cNvPr>
                <p:cNvSpPr/>
                <p:nvPr/>
              </p:nvSpPr>
              <p:spPr>
                <a:xfrm>
                  <a:off x="8266527" y="4815752"/>
                  <a:ext cx="271935" cy="732818"/>
                </a:xfrm>
                <a:prstGeom prst="rect">
                  <a:avLst/>
                </a:prstGeom>
                <a:solidFill>
                  <a:srgbClr val="48484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124" name="Rectangle 123">
                  <a:extLst>
                    <a:ext uri="{FF2B5EF4-FFF2-40B4-BE49-F238E27FC236}">
                      <a16:creationId xmlns:a16="http://schemas.microsoft.com/office/drawing/2014/main" id="{31A693B3-079A-89DA-5D21-21657BC87360}"/>
                    </a:ext>
                  </a:extLst>
                </p:cNvPr>
                <p:cNvSpPr/>
                <p:nvPr/>
              </p:nvSpPr>
              <p:spPr>
                <a:xfrm>
                  <a:off x="6800891" y="4815752"/>
                  <a:ext cx="732817" cy="732818"/>
                </a:xfrm>
                <a:prstGeom prst="rect">
                  <a:avLst/>
                </a:prstGeom>
                <a:solidFill>
                  <a:srgbClr val="48484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grpSp>
          <p:sp>
            <p:nvSpPr>
              <p:cNvPr id="127" name="Rectangle 126">
                <a:extLst>
                  <a:ext uri="{FF2B5EF4-FFF2-40B4-BE49-F238E27FC236}">
                    <a16:creationId xmlns:a16="http://schemas.microsoft.com/office/drawing/2014/main" id="{5DC53678-2923-9CAA-3EED-3357F06D9B08}"/>
                  </a:ext>
                </a:extLst>
              </p:cNvPr>
              <p:cNvSpPr/>
              <p:nvPr/>
            </p:nvSpPr>
            <p:spPr>
              <a:xfrm>
                <a:off x="8538462" y="4815752"/>
                <a:ext cx="732818" cy="732818"/>
              </a:xfrm>
              <a:prstGeom prst="rect">
                <a:avLst/>
              </a:prstGeom>
              <a:solidFill>
                <a:srgbClr val="159CD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grpSp>
        <p:cxnSp>
          <p:nvCxnSpPr>
            <p:cNvPr id="132" name="Straight Connector 131">
              <a:extLst>
                <a:ext uri="{FF2B5EF4-FFF2-40B4-BE49-F238E27FC236}">
                  <a16:creationId xmlns:a16="http://schemas.microsoft.com/office/drawing/2014/main" id="{1E5033FC-A1D4-72DA-53F3-264B37D02E88}"/>
                </a:ext>
              </a:extLst>
            </p:cNvPr>
            <p:cNvCxnSpPr>
              <a:cxnSpLocks/>
            </p:cNvCxnSpPr>
            <p:nvPr/>
          </p:nvCxnSpPr>
          <p:spPr>
            <a:xfrm flipV="1">
              <a:off x="5777812" y="4869131"/>
              <a:ext cx="0" cy="354157"/>
            </a:xfrm>
            <a:prstGeom prst="line">
              <a:avLst/>
            </a:prstGeom>
            <a:ln w="12700">
              <a:solidFill>
                <a:srgbClr val="3A5A78"/>
              </a:solidFill>
              <a:prstDash val="sysDot"/>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A5EA8A09-355C-AF05-A1B0-ADFC8EC343D2}"/>
                </a:ext>
              </a:extLst>
            </p:cNvPr>
            <p:cNvSpPr txBox="1"/>
            <p:nvPr/>
          </p:nvSpPr>
          <p:spPr>
            <a:xfrm>
              <a:off x="1928049" y="5675788"/>
              <a:ext cx="955301" cy="490736"/>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2"/>
                  </a:solidFill>
                  <a:effectLst/>
                  <a:uLnTx/>
                  <a:uFillTx/>
                  <a:latin typeface="Avenir Next LT Pro Demi" panose="020B0704020202020204" pitchFamily="34" charset="0"/>
                  <a:ea typeface="Arial"/>
                  <a:cs typeface="Arial"/>
                </a:rPr>
                <a:t>Extremely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2"/>
                  </a:solidFill>
                  <a:effectLst/>
                  <a:uLnTx/>
                  <a:uFillTx/>
                  <a:latin typeface="Avenir Next LT Pro Demi" panose="020B0704020202020204" pitchFamily="34" charset="0"/>
                  <a:ea typeface="+mn-ea"/>
                  <a:cs typeface="Arial"/>
                </a:rPr>
                <a:t>Secure</a:t>
              </a:r>
              <a:endParaRPr kumimoji="0" lang="en-US" sz="1200" b="0" i="0" u="none" strike="noStrike" kern="1200" cap="none" spc="0" normalizeH="0" baseline="0" noProof="0" dirty="0">
                <a:ln>
                  <a:noFill/>
                </a:ln>
                <a:solidFill>
                  <a:schemeClr val="tx2"/>
                </a:solidFill>
                <a:effectLst/>
                <a:uLnTx/>
                <a:uFillTx/>
                <a:latin typeface="Avenir Next LT Pro Demi" panose="020B0704020202020204" pitchFamily="34" charset="0"/>
                <a:ea typeface="+mn-ea"/>
                <a:cs typeface="+mn-cs"/>
              </a:endParaRPr>
            </a:p>
          </p:txBody>
        </p:sp>
        <p:sp>
          <p:nvSpPr>
            <p:cNvPr id="139" name="TextBox 138">
              <a:extLst>
                <a:ext uri="{FF2B5EF4-FFF2-40B4-BE49-F238E27FC236}">
                  <a16:creationId xmlns:a16="http://schemas.microsoft.com/office/drawing/2014/main" id="{A1014F1A-1A75-0614-C08D-DD10F49F8634}"/>
                </a:ext>
              </a:extLst>
            </p:cNvPr>
            <p:cNvSpPr txBox="1"/>
            <p:nvPr/>
          </p:nvSpPr>
          <p:spPr>
            <a:xfrm>
              <a:off x="1778255" y="5256628"/>
              <a:ext cx="1254895" cy="425305"/>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2000" b="1" kern="0" spc="80" dirty="0">
                  <a:solidFill>
                    <a:schemeClr val="tx2"/>
                  </a:solidFill>
                  <a:latin typeface="Avenir Next LT Pro" panose="020B0504020202020204" pitchFamily="34" charset="0"/>
                </a:rPr>
                <a:t>3</a:t>
              </a:r>
              <a:r>
                <a:rPr kumimoji="0" lang="en-US" sz="2000" b="1" i="0" u="none" strike="noStrike" kern="0" cap="none" spc="80" normalizeH="0" baseline="0" noProof="0" dirty="0">
                  <a:ln>
                    <a:noFill/>
                  </a:ln>
                  <a:solidFill>
                    <a:schemeClr val="tx2"/>
                  </a:solidFill>
                  <a:effectLst/>
                  <a:uLnTx/>
                  <a:uFillTx/>
                  <a:latin typeface="Avenir Next LT Pro" panose="020B0504020202020204" pitchFamily="34" charset="0"/>
                  <a:ea typeface="+mn-ea"/>
                  <a:cs typeface="+mn-cs"/>
                </a:rPr>
                <a:t>%</a:t>
              </a:r>
            </a:p>
          </p:txBody>
        </p:sp>
        <p:cxnSp>
          <p:nvCxnSpPr>
            <p:cNvPr id="140" name="Straight Connector 139">
              <a:extLst>
                <a:ext uri="{FF2B5EF4-FFF2-40B4-BE49-F238E27FC236}">
                  <a16:creationId xmlns:a16="http://schemas.microsoft.com/office/drawing/2014/main" id="{7C496E7A-24A4-735F-D76B-255C134CF448}"/>
                </a:ext>
              </a:extLst>
            </p:cNvPr>
            <p:cNvCxnSpPr>
              <a:cxnSpLocks/>
            </p:cNvCxnSpPr>
            <p:nvPr/>
          </p:nvCxnSpPr>
          <p:spPr>
            <a:xfrm>
              <a:off x="2043009" y="5656738"/>
              <a:ext cx="738187" cy="0"/>
            </a:xfrm>
            <a:prstGeom prst="line">
              <a:avLst/>
            </a:prstGeom>
            <a:ln w="9525">
              <a:solidFill>
                <a:srgbClr val="484848"/>
              </a:solidFill>
              <a:prstDash val="sysDot"/>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5D7261F0-D49A-CF7F-0084-9F5474A82E43}"/>
                </a:ext>
              </a:extLst>
            </p:cNvPr>
            <p:cNvSpPr txBox="1"/>
            <p:nvPr/>
          </p:nvSpPr>
          <p:spPr>
            <a:xfrm>
              <a:off x="3423300" y="5675788"/>
              <a:ext cx="706524" cy="490736"/>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2"/>
                  </a:solidFill>
                  <a:effectLst/>
                  <a:uLnTx/>
                  <a:uFillTx/>
                  <a:latin typeface="Avenir Next LT Pro Demi" panose="020B0704020202020204" pitchFamily="34" charset="0"/>
                  <a:ea typeface="Arial"/>
                  <a:cs typeface="Arial"/>
                </a:rPr>
                <a:t>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2"/>
                  </a:solidFill>
                  <a:effectLst/>
                  <a:uLnTx/>
                  <a:uFillTx/>
                  <a:latin typeface="Avenir Next LT Pro Demi" panose="020B0704020202020204" pitchFamily="34" charset="0"/>
                  <a:ea typeface="+mn-ea"/>
                  <a:cs typeface="Arial"/>
                </a:rPr>
                <a:t>Secure</a:t>
              </a:r>
              <a:endParaRPr kumimoji="0" lang="en-US" sz="1200" b="0" i="0" u="none" strike="noStrike" kern="1200" cap="none" spc="0" normalizeH="0" baseline="0" noProof="0" dirty="0">
                <a:ln>
                  <a:noFill/>
                </a:ln>
                <a:solidFill>
                  <a:schemeClr val="tx2"/>
                </a:solidFill>
                <a:effectLst/>
                <a:uLnTx/>
                <a:uFillTx/>
                <a:latin typeface="Avenir Next LT Pro Demi" panose="020B0704020202020204" pitchFamily="34" charset="0"/>
                <a:ea typeface="+mn-ea"/>
                <a:cs typeface="+mn-cs"/>
              </a:endParaRPr>
            </a:p>
          </p:txBody>
        </p:sp>
        <p:sp>
          <p:nvSpPr>
            <p:cNvPr id="171" name="TextBox 170">
              <a:extLst>
                <a:ext uri="{FF2B5EF4-FFF2-40B4-BE49-F238E27FC236}">
                  <a16:creationId xmlns:a16="http://schemas.microsoft.com/office/drawing/2014/main" id="{2357A605-AA5D-36E7-5FA1-92A5F291962C}"/>
                </a:ext>
              </a:extLst>
            </p:cNvPr>
            <p:cNvSpPr txBox="1"/>
            <p:nvPr/>
          </p:nvSpPr>
          <p:spPr>
            <a:xfrm>
              <a:off x="3149112" y="5256628"/>
              <a:ext cx="1254895" cy="425305"/>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2000" b="1" kern="0" spc="80" dirty="0">
                  <a:solidFill>
                    <a:schemeClr val="tx2"/>
                  </a:solidFill>
                  <a:latin typeface="Avenir Next LT Pro" panose="020B0504020202020204" pitchFamily="34" charset="0"/>
                </a:rPr>
                <a:t>17</a:t>
              </a:r>
              <a:r>
                <a:rPr kumimoji="0" lang="en-US" sz="2000" b="1" i="0" u="none" strike="noStrike" kern="0" cap="none" spc="80" normalizeH="0" baseline="0" noProof="0" dirty="0">
                  <a:ln>
                    <a:noFill/>
                  </a:ln>
                  <a:solidFill>
                    <a:schemeClr val="tx2"/>
                  </a:solidFill>
                  <a:effectLst/>
                  <a:uLnTx/>
                  <a:uFillTx/>
                  <a:latin typeface="Avenir Next LT Pro" panose="020B0504020202020204" pitchFamily="34" charset="0"/>
                  <a:ea typeface="+mn-ea"/>
                  <a:cs typeface="+mn-cs"/>
                </a:rPr>
                <a:t>%</a:t>
              </a:r>
            </a:p>
          </p:txBody>
        </p:sp>
        <p:cxnSp>
          <p:nvCxnSpPr>
            <p:cNvPr id="172" name="Straight Connector 171">
              <a:extLst>
                <a:ext uri="{FF2B5EF4-FFF2-40B4-BE49-F238E27FC236}">
                  <a16:creationId xmlns:a16="http://schemas.microsoft.com/office/drawing/2014/main" id="{35C84C2A-F837-3899-B4A6-B86738088A9B}"/>
                </a:ext>
              </a:extLst>
            </p:cNvPr>
            <p:cNvCxnSpPr>
              <a:cxnSpLocks/>
            </p:cNvCxnSpPr>
            <p:nvPr/>
          </p:nvCxnSpPr>
          <p:spPr>
            <a:xfrm>
              <a:off x="3413866" y="5656738"/>
              <a:ext cx="738187" cy="0"/>
            </a:xfrm>
            <a:prstGeom prst="line">
              <a:avLst/>
            </a:prstGeom>
            <a:ln w="9525">
              <a:solidFill>
                <a:srgbClr val="484848"/>
              </a:solidFill>
              <a:prstDash val="sysDot"/>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2E31C188-19F9-52AF-89EE-9FFFE4E7A45C}"/>
                </a:ext>
              </a:extLst>
            </p:cNvPr>
            <p:cNvSpPr txBox="1"/>
            <p:nvPr/>
          </p:nvSpPr>
          <p:spPr>
            <a:xfrm>
              <a:off x="5277639" y="5675788"/>
              <a:ext cx="998990" cy="490736"/>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2"/>
                  </a:solidFill>
                  <a:effectLst/>
                  <a:uLnTx/>
                  <a:uFillTx/>
                  <a:latin typeface="Avenir Next LT Pro Demi" panose="020B0704020202020204" pitchFamily="34" charset="0"/>
                  <a:ea typeface="Arial"/>
                  <a:cs typeface="Arial"/>
                </a:rPr>
                <a:t>Somewhat</a:t>
              </a:r>
              <a:br>
                <a:rPr kumimoji="0" lang="en-US" sz="1200" b="0" i="0" u="none" strike="noStrike" kern="1200" cap="none" spc="0" normalizeH="0" baseline="0" noProof="0" dirty="0">
                  <a:ln>
                    <a:noFill/>
                  </a:ln>
                  <a:solidFill>
                    <a:schemeClr val="tx2"/>
                  </a:solidFill>
                  <a:effectLst/>
                  <a:uLnTx/>
                  <a:uFillTx/>
                  <a:latin typeface="Avenir Next LT Pro Demi" panose="020B0704020202020204" pitchFamily="34" charset="0"/>
                  <a:ea typeface="Arial"/>
                  <a:cs typeface="Arial"/>
                </a:rPr>
              </a:br>
              <a:r>
                <a:rPr kumimoji="0" lang="en-US" sz="1200" b="0" i="0" u="none" strike="noStrike" kern="1200" cap="none" spc="0" normalizeH="0" baseline="0" noProof="0" dirty="0">
                  <a:ln>
                    <a:noFill/>
                  </a:ln>
                  <a:solidFill>
                    <a:schemeClr val="tx2"/>
                  </a:solidFill>
                  <a:effectLst/>
                  <a:uLnTx/>
                  <a:uFillTx/>
                  <a:latin typeface="Avenir Next LT Pro Demi" panose="020B0704020202020204" pitchFamily="34" charset="0"/>
                  <a:ea typeface="Arial"/>
                  <a:cs typeface="Arial"/>
                </a:rPr>
                <a:t>Secure</a:t>
              </a:r>
              <a:endParaRPr kumimoji="0" lang="en-US" sz="1200" b="0" i="0" u="none" strike="noStrike" kern="1200" cap="none" spc="0" normalizeH="0" baseline="0" noProof="0" dirty="0">
                <a:ln>
                  <a:noFill/>
                </a:ln>
                <a:solidFill>
                  <a:schemeClr val="tx2"/>
                </a:solidFill>
                <a:effectLst/>
                <a:uLnTx/>
                <a:uFillTx/>
                <a:latin typeface="Avenir Next LT Pro Demi" panose="020B0704020202020204" pitchFamily="34" charset="0"/>
                <a:ea typeface="+mn-ea"/>
                <a:cs typeface="+mn-cs"/>
              </a:endParaRPr>
            </a:p>
          </p:txBody>
        </p:sp>
        <p:sp>
          <p:nvSpPr>
            <p:cNvPr id="174" name="TextBox 173">
              <a:extLst>
                <a:ext uri="{FF2B5EF4-FFF2-40B4-BE49-F238E27FC236}">
                  <a16:creationId xmlns:a16="http://schemas.microsoft.com/office/drawing/2014/main" id="{17BA4EF7-D3DB-5AB8-5DB5-6BFA208CE089}"/>
                </a:ext>
              </a:extLst>
            </p:cNvPr>
            <p:cNvSpPr txBox="1"/>
            <p:nvPr/>
          </p:nvSpPr>
          <p:spPr>
            <a:xfrm>
              <a:off x="5149687" y="5256628"/>
              <a:ext cx="1254895" cy="425305"/>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2000" b="1" kern="0" spc="80" dirty="0">
                  <a:solidFill>
                    <a:schemeClr val="tx2"/>
                  </a:solidFill>
                  <a:latin typeface="Avenir Next LT Pro" panose="020B0504020202020204" pitchFamily="34" charset="0"/>
                </a:rPr>
                <a:t>47</a:t>
              </a:r>
              <a:r>
                <a:rPr kumimoji="0" lang="en-US" sz="2000" b="1" i="0" u="none" strike="noStrike" kern="0" cap="none" spc="80" normalizeH="0" baseline="0" noProof="0" dirty="0">
                  <a:ln>
                    <a:noFill/>
                  </a:ln>
                  <a:solidFill>
                    <a:schemeClr val="tx2"/>
                  </a:solidFill>
                  <a:effectLst/>
                  <a:uLnTx/>
                  <a:uFillTx/>
                  <a:latin typeface="Avenir Next LT Pro" panose="020B0504020202020204" pitchFamily="34" charset="0"/>
                  <a:ea typeface="+mn-ea"/>
                  <a:cs typeface="+mn-cs"/>
                </a:rPr>
                <a:t>%</a:t>
              </a:r>
            </a:p>
          </p:txBody>
        </p:sp>
        <p:cxnSp>
          <p:nvCxnSpPr>
            <p:cNvPr id="175" name="Straight Connector 174">
              <a:extLst>
                <a:ext uri="{FF2B5EF4-FFF2-40B4-BE49-F238E27FC236}">
                  <a16:creationId xmlns:a16="http://schemas.microsoft.com/office/drawing/2014/main" id="{7CE75BBC-FA33-048C-BC4A-55CAF8C31A3D}"/>
                </a:ext>
              </a:extLst>
            </p:cNvPr>
            <p:cNvCxnSpPr>
              <a:cxnSpLocks/>
            </p:cNvCxnSpPr>
            <p:nvPr/>
          </p:nvCxnSpPr>
          <p:spPr>
            <a:xfrm>
              <a:off x="5414441" y="5656738"/>
              <a:ext cx="738187" cy="0"/>
            </a:xfrm>
            <a:prstGeom prst="line">
              <a:avLst/>
            </a:prstGeom>
            <a:ln w="9525">
              <a:solidFill>
                <a:srgbClr val="484848"/>
              </a:solidFill>
              <a:prstDash val="sysDot"/>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1F41C522-4592-990E-5023-3A5F4F3A6E3A}"/>
                </a:ext>
              </a:extLst>
            </p:cNvPr>
            <p:cNvSpPr txBox="1"/>
            <p:nvPr/>
          </p:nvSpPr>
          <p:spPr>
            <a:xfrm>
              <a:off x="7894754" y="5675789"/>
              <a:ext cx="845840" cy="490736"/>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Arial"/>
                  <a:cs typeface="Arial"/>
                </a:rPr>
                <a:t>Not 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mn-ea"/>
                  <a:cs typeface="Arial"/>
                </a:rPr>
                <a:t>Secure</a:t>
              </a:r>
              <a:endParaRPr kumimoji="0" lang="en-US" sz="1200" b="0" i="0" u="none" strike="noStrike" kern="1200" cap="none" spc="0" normalizeH="0" baseline="0" noProof="0">
                <a:ln>
                  <a:noFill/>
                </a:ln>
                <a:solidFill>
                  <a:schemeClr val="tx2"/>
                </a:solidFill>
                <a:effectLst/>
                <a:uLnTx/>
                <a:uFillTx/>
                <a:latin typeface="Avenir Next LT Pro Demi" panose="020B0704020202020204" pitchFamily="34" charset="0"/>
                <a:ea typeface="+mn-ea"/>
                <a:cs typeface="+mn-cs"/>
              </a:endParaRPr>
            </a:p>
          </p:txBody>
        </p:sp>
        <p:sp>
          <p:nvSpPr>
            <p:cNvPr id="177" name="TextBox 176">
              <a:extLst>
                <a:ext uri="{FF2B5EF4-FFF2-40B4-BE49-F238E27FC236}">
                  <a16:creationId xmlns:a16="http://schemas.microsoft.com/office/drawing/2014/main" id="{CB7615BB-041A-414C-3C38-A19965D45D69}"/>
                </a:ext>
              </a:extLst>
            </p:cNvPr>
            <p:cNvSpPr txBox="1"/>
            <p:nvPr/>
          </p:nvSpPr>
          <p:spPr>
            <a:xfrm>
              <a:off x="7690226" y="5256629"/>
              <a:ext cx="1254895" cy="425305"/>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000" b="1" i="0" u="none" strike="noStrike" kern="0" cap="none" spc="80" normalizeH="0" baseline="0" noProof="0" dirty="0">
                  <a:ln>
                    <a:noFill/>
                  </a:ln>
                  <a:solidFill>
                    <a:schemeClr val="tx2"/>
                  </a:solidFill>
                  <a:effectLst/>
                  <a:uLnTx/>
                  <a:uFillTx/>
                  <a:latin typeface="Avenir Next LT Pro" panose="020B0504020202020204" pitchFamily="34" charset="0"/>
                  <a:ea typeface="+mn-ea"/>
                  <a:cs typeface="+mn-cs"/>
                </a:rPr>
                <a:t>23%</a:t>
              </a:r>
            </a:p>
          </p:txBody>
        </p:sp>
        <p:cxnSp>
          <p:nvCxnSpPr>
            <p:cNvPr id="178" name="Straight Connector 177">
              <a:extLst>
                <a:ext uri="{FF2B5EF4-FFF2-40B4-BE49-F238E27FC236}">
                  <a16:creationId xmlns:a16="http://schemas.microsoft.com/office/drawing/2014/main" id="{CDC6DFD1-068A-F3B0-7763-8B598E60767B}"/>
                </a:ext>
              </a:extLst>
            </p:cNvPr>
            <p:cNvCxnSpPr>
              <a:cxnSpLocks/>
            </p:cNvCxnSpPr>
            <p:nvPr/>
          </p:nvCxnSpPr>
          <p:spPr>
            <a:xfrm>
              <a:off x="7954980" y="5656739"/>
              <a:ext cx="738187" cy="0"/>
            </a:xfrm>
            <a:prstGeom prst="line">
              <a:avLst/>
            </a:prstGeom>
            <a:ln w="9525">
              <a:solidFill>
                <a:srgbClr val="484848"/>
              </a:solidFill>
              <a:prstDash val="sysDot"/>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1FDAC4AC-CCDB-5F37-267E-18D6DF4FE889}"/>
                </a:ext>
              </a:extLst>
            </p:cNvPr>
            <p:cNvSpPr txBox="1"/>
            <p:nvPr/>
          </p:nvSpPr>
          <p:spPr>
            <a:xfrm>
              <a:off x="9063347" y="5675789"/>
              <a:ext cx="927083" cy="490736"/>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2"/>
                  </a:solidFill>
                  <a:effectLst/>
                  <a:uLnTx/>
                  <a:uFillTx/>
                  <a:latin typeface="Avenir Next LT Pro Demi" panose="020B0704020202020204" pitchFamily="34" charset="0"/>
                  <a:ea typeface="Arial"/>
                  <a:cs typeface="Arial"/>
                </a:rPr>
                <a:t>Not At 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2"/>
                  </a:solidFill>
                  <a:effectLst/>
                  <a:uLnTx/>
                  <a:uFillTx/>
                  <a:latin typeface="Avenir Next LT Pro Demi" panose="020B0704020202020204" pitchFamily="34" charset="0"/>
                  <a:ea typeface="+mn-ea"/>
                  <a:cs typeface="Arial"/>
                </a:rPr>
                <a:t>Secure</a:t>
              </a:r>
              <a:endParaRPr kumimoji="0" lang="en-US" sz="1200" b="0" i="0" u="none" strike="noStrike" kern="1200" cap="none" spc="0" normalizeH="0" baseline="0" noProof="0" dirty="0">
                <a:ln>
                  <a:noFill/>
                </a:ln>
                <a:solidFill>
                  <a:schemeClr val="tx2"/>
                </a:solidFill>
                <a:effectLst/>
                <a:uLnTx/>
                <a:uFillTx/>
                <a:latin typeface="Avenir Next LT Pro Demi" panose="020B0704020202020204" pitchFamily="34" charset="0"/>
                <a:ea typeface="+mn-ea"/>
                <a:cs typeface="+mn-cs"/>
              </a:endParaRPr>
            </a:p>
          </p:txBody>
        </p:sp>
        <p:sp>
          <p:nvSpPr>
            <p:cNvPr id="181" name="TextBox 180">
              <a:extLst>
                <a:ext uri="{FF2B5EF4-FFF2-40B4-BE49-F238E27FC236}">
                  <a16:creationId xmlns:a16="http://schemas.microsoft.com/office/drawing/2014/main" id="{AFBF6D71-83BB-1CE8-5722-CCA37EFADCA7}"/>
                </a:ext>
              </a:extLst>
            </p:cNvPr>
            <p:cNvSpPr txBox="1"/>
            <p:nvPr/>
          </p:nvSpPr>
          <p:spPr>
            <a:xfrm>
              <a:off x="8899436" y="5256629"/>
              <a:ext cx="1254895" cy="425305"/>
            </a:xfrm>
            <a:prstGeom prst="rect">
              <a:avLst/>
            </a:prstGeom>
            <a:noFill/>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US" sz="2000" b="1" kern="0" spc="80" dirty="0">
                  <a:solidFill>
                    <a:schemeClr val="tx2"/>
                  </a:solidFill>
                  <a:latin typeface="Avenir Next LT Pro" panose="020B0504020202020204" pitchFamily="34" charset="0"/>
                </a:rPr>
                <a:t>10</a:t>
              </a:r>
              <a:r>
                <a:rPr kumimoji="0" lang="en-US" sz="2000" b="1" i="0" u="none" strike="noStrike" kern="0" cap="none" spc="80" normalizeH="0" baseline="0" noProof="0" dirty="0">
                  <a:ln>
                    <a:noFill/>
                  </a:ln>
                  <a:solidFill>
                    <a:schemeClr val="tx2"/>
                  </a:solidFill>
                  <a:effectLst/>
                  <a:uLnTx/>
                  <a:uFillTx/>
                  <a:latin typeface="Avenir Next LT Pro" panose="020B0504020202020204" pitchFamily="34" charset="0"/>
                  <a:ea typeface="+mn-ea"/>
                  <a:cs typeface="+mn-cs"/>
                </a:rPr>
                <a:t>%</a:t>
              </a:r>
            </a:p>
          </p:txBody>
        </p:sp>
        <p:cxnSp>
          <p:nvCxnSpPr>
            <p:cNvPr id="182" name="Straight Connector 181">
              <a:extLst>
                <a:ext uri="{FF2B5EF4-FFF2-40B4-BE49-F238E27FC236}">
                  <a16:creationId xmlns:a16="http://schemas.microsoft.com/office/drawing/2014/main" id="{90A4A732-05CD-5E8E-4D43-F976A0A57033}"/>
                </a:ext>
              </a:extLst>
            </p:cNvPr>
            <p:cNvCxnSpPr>
              <a:cxnSpLocks/>
            </p:cNvCxnSpPr>
            <p:nvPr/>
          </p:nvCxnSpPr>
          <p:spPr>
            <a:xfrm>
              <a:off x="9164191" y="5656739"/>
              <a:ext cx="738187" cy="0"/>
            </a:xfrm>
            <a:prstGeom prst="line">
              <a:avLst/>
            </a:prstGeom>
            <a:ln w="9525">
              <a:solidFill>
                <a:srgbClr val="484848"/>
              </a:solidFill>
              <a:prstDash val="sysDot"/>
            </a:ln>
          </p:spPr>
          <p:style>
            <a:lnRef idx="1">
              <a:schemeClr val="accent1"/>
            </a:lnRef>
            <a:fillRef idx="0">
              <a:schemeClr val="accent1"/>
            </a:fillRef>
            <a:effectRef idx="0">
              <a:schemeClr val="accent1"/>
            </a:effectRef>
            <a:fontRef idx="minor">
              <a:schemeClr val="tx1"/>
            </a:fontRef>
          </p:style>
        </p:cxnSp>
        <p:cxnSp>
          <p:nvCxnSpPr>
            <p:cNvPr id="184" name="Connector: Elbow 183">
              <a:extLst>
                <a:ext uri="{FF2B5EF4-FFF2-40B4-BE49-F238E27FC236}">
                  <a16:creationId xmlns:a16="http://schemas.microsoft.com/office/drawing/2014/main" id="{1EEC1359-9EF7-2716-D679-353ECF35E12D}"/>
                </a:ext>
              </a:extLst>
            </p:cNvPr>
            <p:cNvCxnSpPr>
              <a:cxnSpLocks/>
            </p:cNvCxnSpPr>
            <p:nvPr/>
          </p:nvCxnSpPr>
          <p:spPr>
            <a:xfrm rot="5400000">
              <a:off x="2380017" y="4890933"/>
              <a:ext cx="354157" cy="310554"/>
            </a:xfrm>
            <a:prstGeom prst="bentConnector3">
              <a:avLst/>
            </a:prstGeom>
            <a:ln w="12700">
              <a:solidFill>
                <a:srgbClr val="484848"/>
              </a:solidFill>
              <a:prstDash val="sysDot"/>
            </a:ln>
          </p:spPr>
          <p:style>
            <a:lnRef idx="1">
              <a:schemeClr val="accent1"/>
            </a:lnRef>
            <a:fillRef idx="0">
              <a:schemeClr val="accent1"/>
            </a:fillRef>
            <a:effectRef idx="0">
              <a:schemeClr val="accent1"/>
            </a:effectRef>
            <a:fontRef idx="minor">
              <a:schemeClr val="tx1"/>
            </a:fontRef>
          </p:style>
        </p:cxnSp>
        <p:cxnSp>
          <p:nvCxnSpPr>
            <p:cNvPr id="185" name="Connector: Elbow 184">
              <a:extLst>
                <a:ext uri="{FF2B5EF4-FFF2-40B4-BE49-F238E27FC236}">
                  <a16:creationId xmlns:a16="http://schemas.microsoft.com/office/drawing/2014/main" id="{EB6ED43F-95C5-F754-CEAF-CC2497FA77FD}"/>
                </a:ext>
              </a:extLst>
            </p:cNvPr>
            <p:cNvCxnSpPr>
              <a:cxnSpLocks/>
            </p:cNvCxnSpPr>
            <p:nvPr/>
          </p:nvCxnSpPr>
          <p:spPr>
            <a:xfrm rot="16200000" flipH="1">
              <a:off x="3437034" y="4890996"/>
              <a:ext cx="354157" cy="310430"/>
            </a:xfrm>
            <a:prstGeom prst="bentConnector3">
              <a:avLst/>
            </a:prstGeom>
            <a:ln w="12700">
              <a:solidFill>
                <a:srgbClr val="484848"/>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6E92D0B-2AA0-EE98-00CD-452DF4CCD282}"/>
                </a:ext>
              </a:extLst>
            </p:cNvPr>
            <p:cNvCxnSpPr>
              <a:cxnSpLocks/>
            </p:cNvCxnSpPr>
            <p:nvPr/>
          </p:nvCxnSpPr>
          <p:spPr>
            <a:xfrm flipV="1">
              <a:off x="8316930" y="4869131"/>
              <a:ext cx="0" cy="354157"/>
            </a:xfrm>
            <a:prstGeom prst="line">
              <a:avLst/>
            </a:prstGeom>
            <a:ln w="12700">
              <a:solidFill>
                <a:srgbClr val="3A5A78"/>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148E235-9841-9715-9ECD-FBCD35809AB0}"/>
                </a:ext>
              </a:extLst>
            </p:cNvPr>
            <p:cNvCxnSpPr>
              <a:cxnSpLocks/>
            </p:cNvCxnSpPr>
            <p:nvPr/>
          </p:nvCxnSpPr>
          <p:spPr>
            <a:xfrm flipV="1">
              <a:off x="9518562" y="4869131"/>
              <a:ext cx="0" cy="354157"/>
            </a:xfrm>
            <a:prstGeom prst="line">
              <a:avLst/>
            </a:prstGeom>
            <a:ln w="12700">
              <a:solidFill>
                <a:srgbClr val="3A5A78"/>
              </a:solidFill>
              <a:prstDash val="sysDot"/>
            </a:ln>
          </p:spPr>
          <p:style>
            <a:lnRef idx="1">
              <a:schemeClr val="accent1"/>
            </a:lnRef>
            <a:fillRef idx="0">
              <a:schemeClr val="accent1"/>
            </a:fillRef>
            <a:effectRef idx="0">
              <a:schemeClr val="accent1"/>
            </a:effectRef>
            <a:fontRef idx="minor">
              <a:schemeClr val="tx1"/>
            </a:fontRef>
          </p:style>
        </p:cxnSp>
      </p:grpSp>
      <p:sp>
        <p:nvSpPr>
          <p:cNvPr id="22" name="Title 1">
            <a:extLst>
              <a:ext uri="{FF2B5EF4-FFF2-40B4-BE49-F238E27FC236}">
                <a16:creationId xmlns:a16="http://schemas.microsoft.com/office/drawing/2014/main" id="{51B00F47-16EB-F98C-386A-5D1790D9AD0E}"/>
              </a:ext>
            </a:extLst>
          </p:cNvPr>
          <p:cNvSpPr txBox="1">
            <a:spLocks/>
          </p:cNvSpPr>
          <p:nvPr/>
        </p:nvSpPr>
        <p:spPr>
          <a:xfrm>
            <a:off x="1067507" y="-1"/>
            <a:ext cx="8823633" cy="857943"/>
          </a:xfrm>
          <a:prstGeom prst="rect">
            <a:avLst/>
          </a:prstGeom>
        </p:spPr>
        <p:txBody>
          <a:bodyPr lIns="91440" tIns="45720" rIns="91440" bIns="0" anchor="b">
            <a:norm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pPr>
            <a:r>
              <a:rPr lang="en-US" altLang="en-US" sz="1400" cap="none" spc="100">
                <a:solidFill>
                  <a:schemeClr val="accent1"/>
                </a:solidFill>
                <a:latin typeface="Century Gothic"/>
                <a:ea typeface="+mn-ea"/>
                <a:cs typeface="Arial"/>
              </a:rPr>
              <a:t>Beyond Benefits </a:t>
            </a:r>
          </a:p>
          <a:p>
            <a:pPr>
              <a:lnSpc>
                <a:spcPct val="100000"/>
              </a:lnSpc>
            </a:pPr>
            <a:r>
              <a:rPr lang="en-US" altLang="en-US" sz="2800" cap="none" spc="100">
                <a:solidFill>
                  <a:schemeClr val="accent1"/>
                </a:solidFill>
                <a:latin typeface="Century Gothic"/>
                <a:ea typeface="+mn-ea"/>
                <a:cs typeface="Arial"/>
              </a:rPr>
              <a:t>Financial Stress and Productivity</a:t>
            </a:r>
            <a:endParaRPr lang="en-US">
              <a:solidFill>
                <a:schemeClr val="accent1"/>
              </a:solidFill>
              <a:latin typeface="Century Gothic"/>
              <a:ea typeface="+mn-ea"/>
              <a:cs typeface="Arial"/>
            </a:endParaRPr>
          </a:p>
        </p:txBody>
      </p:sp>
      <p:sp>
        <p:nvSpPr>
          <p:cNvPr id="28" name="TextBox 27">
            <a:extLst>
              <a:ext uri="{FF2B5EF4-FFF2-40B4-BE49-F238E27FC236}">
                <a16:creationId xmlns:a16="http://schemas.microsoft.com/office/drawing/2014/main" id="{772599D8-DE65-C8F8-E71B-22E84783639D}"/>
              </a:ext>
            </a:extLst>
          </p:cNvPr>
          <p:cNvSpPr txBox="1"/>
          <p:nvPr/>
        </p:nvSpPr>
        <p:spPr>
          <a:xfrm>
            <a:off x="466359" y="6465926"/>
            <a:ext cx="6096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84848"/>
                </a:solidFill>
                <a:effectLst/>
                <a:uLnTx/>
                <a:uFillTx/>
                <a:latin typeface="Arial Narrow" panose="020B0604020202020204" pitchFamily="34" charset="0"/>
                <a:ea typeface="+mn-ea"/>
                <a:cs typeface="Arial Narrow" panose="020B0604020202020204" pitchFamily="34" charset="0"/>
              </a:rPr>
              <a:t>438220 09/24 © 2024 The Hartford. Confidential. No part of this document may be reproduced, published or posted without the permission of The Hartford. </a:t>
            </a:r>
          </a:p>
        </p:txBody>
      </p:sp>
      <p:sp>
        <p:nvSpPr>
          <p:cNvPr id="2" name="Slide Number Placeholder 1">
            <a:extLst>
              <a:ext uri="{FF2B5EF4-FFF2-40B4-BE49-F238E27FC236}">
                <a16:creationId xmlns:a16="http://schemas.microsoft.com/office/drawing/2014/main" id="{A51EEC48-876B-06DC-88EB-293597CF26D8}"/>
              </a:ext>
            </a:extLst>
          </p:cNvPr>
          <p:cNvSpPr>
            <a:spLocks noGrp="1"/>
          </p:cNvSpPr>
          <p:nvPr>
            <p:ph type="sldNum" sz="quarter" idx="4"/>
          </p:nvPr>
        </p:nvSpPr>
        <p:spPr/>
        <p:txBody>
          <a:bodyPr/>
          <a:lstStyle/>
          <a:p>
            <a:fld id="{B6111AC5-A6EA-4123-B1C6-358C02E6D565}" type="slidenum">
              <a:rPr lang="en-US" smtClean="0"/>
              <a:pPr/>
              <a:t>4</a:t>
            </a:fld>
            <a:endParaRPr lang="en-US"/>
          </a:p>
        </p:txBody>
      </p:sp>
      <p:sp>
        <p:nvSpPr>
          <p:cNvPr id="3" name="Rectangle 2">
            <a:extLst>
              <a:ext uri="{FF2B5EF4-FFF2-40B4-BE49-F238E27FC236}">
                <a16:creationId xmlns:a16="http://schemas.microsoft.com/office/drawing/2014/main" id="{87D67E58-D5C4-7641-A98C-5906EF24752C}"/>
              </a:ext>
            </a:extLst>
          </p:cNvPr>
          <p:cNvSpPr/>
          <p:nvPr/>
        </p:nvSpPr>
        <p:spPr>
          <a:xfrm>
            <a:off x="919151" y="75415"/>
            <a:ext cx="95117" cy="7851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19D7BB01-037B-0362-3BA7-359C0865D443}"/>
              </a:ext>
            </a:extLst>
          </p:cNvPr>
          <p:cNvSpPr txBox="1"/>
          <p:nvPr/>
        </p:nvSpPr>
        <p:spPr>
          <a:xfrm>
            <a:off x="466359" y="6145711"/>
            <a:ext cx="2440092" cy="230832"/>
          </a:xfrm>
          <a:prstGeom prst="rect">
            <a:avLst/>
          </a:prstGeom>
          <a:noFill/>
        </p:spPr>
        <p:txBody>
          <a:bodyPr wrap="none" rtlCol="0">
            <a:spAutoFit/>
          </a:bodyPr>
          <a:lstStyle/>
          <a:p>
            <a:pPr algn="l">
              <a:spcBef>
                <a:spcPts val="600"/>
              </a:spcBef>
            </a:pPr>
            <a:r>
              <a:rPr lang="en-US" sz="900" dirty="0">
                <a:latin typeface="Arial Narrow" panose="020B0606020202030204" pitchFamily="34" charset="0"/>
              </a:rPr>
              <a:t>Source: The Hartford’s 2024 Future of Benefits Study </a:t>
            </a:r>
          </a:p>
        </p:txBody>
      </p:sp>
    </p:spTree>
    <p:extLst>
      <p:ext uri="{BB962C8B-B14F-4D97-AF65-F5344CB8AC3E}">
        <p14:creationId xmlns:p14="http://schemas.microsoft.com/office/powerpoint/2010/main" val="3937894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0" y="-9102"/>
            <a:ext cx="12192000" cy="6856216"/>
          </a:xfrm>
          <a:prstGeom prst="rect">
            <a:avLst/>
          </a:pr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4774"/>
            <a:ext cx="487236" cy="169819"/>
          </a:xfrm>
        </p:spPr>
        <p:txBody>
          <a:bodyPr/>
          <a:lstStyle/>
          <a:p>
            <a:fld id="{B6111AC5-A6EA-4123-B1C6-358C02E6D565}" type="slidenum">
              <a:rPr lang="en-US" smtClean="0"/>
              <a:pPr/>
              <a:t>40</a:t>
            </a:fld>
            <a:endParaRPr lang="en-US"/>
          </a:p>
        </p:txBody>
      </p:sp>
      <p:sp>
        <p:nvSpPr>
          <p:cNvPr id="45" name="Text Placeholder 2">
            <a:extLst>
              <a:ext uri="{FF2B5EF4-FFF2-40B4-BE49-F238E27FC236}">
                <a16:creationId xmlns:a16="http://schemas.microsoft.com/office/drawing/2014/main" id="{C6232A03-874A-4BEB-A5CB-73C9937F231C}"/>
              </a:ext>
            </a:extLst>
          </p:cNvPr>
          <p:cNvSpPr txBox="1">
            <a:spLocks/>
          </p:cNvSpPr>
          <p:nvPr/>
        </p:nvSpPr>
        <p:spPr>
          <a:xfrm>
            <a:off x="635727" y="5683935"/>
            <a:ext cx="8698773" cy="1028583"/>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r>
              <a:rPr lang="en-US" sz="800" baseline="30000" dirty="0">
                <a:solidFill>
                  <a:schemeClr val="bg1"/>
                </a:solidFill>
                <a:latin typeface="Arial Narrow" panose="020B0604020202020204" pitchFamily="34" charset="0"/>
                <a:cs typeface="Arial Narrow" panose="020B0604020202020204" pitchFamily="34" charset="0"/>
              </a:rPr>
              <a:t>1</a:t>
            </a:r>
            <a:r>
              <a:rPr lang="en-US" sz="800" dirty="0">
                <a:solidFill>
                  <a:schemeClr val="bg1"/>
                </a:solidFill>
                <a:latin typeface="Arial Narrow" panose="020B0604020202020204" pitchFamily="34" charset="0"/>
                <a:cs typeface="Arial Narrow" panose="020B0604020202020204" pitchFamily="34" charset="0"/>
              </a:rPr>
              <a:t> Services are offered through vendors which are not affiliated with The Hartford and these services are not insurance.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a:spcBef>
                <a:spcPts val="0"/>
              </a:spcBef>
              <a:spcAft>
                <a:spcPts val="300"/>
              </a:spcAft>
              <a:buNone/>
            </a:pPr>
            <a:r>
              <a:rPr lang="en-US" sz="800" dirty="0">
                <a:solidFill>
                  <a:schemeClr val="bg1"/>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21" name="Title 1">
            <a:extLst>
              <a:ext uri="{FF2B5EF4-FFF2-40B4-BE49-F238E27FC236}">
                <a16:creationId xmlns:a16="http://schemas.microsoft.com/office/drawing/2014/main" id="{ED29B394-F4DF-4B95-834E-A150066A9E23}"/>
              </a:ext>
            </a:extLst>
          </p:cNvPr>
          <p:cNvSpPr txBox="1">
            <a:spLocks/>
          </p:cNvSpPr>
          <p:nvPr/>
        </p:nvSpPr>
        <p:spPr>
          <a:xfrm>
            <a:off x="671438" y="1704395"/>
            <a:ext cx="4409287" cy="963194"/>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a:defRPr/>
            </a:pPr>
            <a:r>
              <a:rPr lang="en-US" sz="2800" b="0" dirty="0">
                <a:solidFill>
                  <a:schemeClr val="bg1"/>
                </a:solidFill>
                <a:latin typeface="Century Gothic" panose="020B0502020202020204" pitchFamily="34" charset="0"/>
              </a:rPr>
              <a:t>Identity Theft </a:t>
            </a:r>
            <a:br>
              <a:rPr lang="en-US" sz="2800" b="0" dirty="0">
                <a:solidFill>
                  <a:schemeClr val="bg1"/>
                </a:solidFill>
                <a:latin typeface="Century Gothic" panose="020B0502020202020204" pitchFamily="34" charset="0"/>
              </a:rPr>
            </a:br>
            <a:r>
              <a:rPr lang="en-US" sz="2800" b="0" dirty="0">
                <a:solidFill>
                  <a:schemeClr val="bg1"/>
                </a:solidFill>
                <a:latin typeface="Century Gothic" panose="020B0502020202020204" pitchFamily="34" charset="0"/>
              </a:rPr>
              <a:t>Support Services</a:t>
            </a:r>
            <a:r>
              <a:rPr lang="en-US" sz="2800" b="0" baseline="30000" dirty="0">
                <a:solidFill>
                  <a:schemeClr val="bg1"/>
                </a:solidFill>
                <a:latin typeface="Century Gothic" panose="020B0502020202020204" pitchFamily="34" charset="0"/>
              </a:rPr>
              <a:t>1</a:t>
            </a:r>
          </a:p>
        </p:txBody>
      </p:sp>
      <p:sp>
        <p:nvSpPr>
          <p:cNvPr id="23" name="Rectangle 22">
            <a:extLst>
              <a:ext uri="{FF2B5EF4-FFF2-40B4-BE49-F238E27FC236}">
                <a16:creationId xmlns:a16="http://schemas.microsoft.com/office/drawing/2014/main" id="{F50EF520-70C7-421D-8988-01EAB125AC10}"/>
              </a:ext>
            </a:extLst>
          </p:cNvPr>
          <p:cNvSpPr/>
          <p:nvPr/>
        </p:nvSpPr>
        <p:spPr>
          <a:xfrm rot="16200000">
            <a:off x="155239" y="2181620"/>
            <a:ext cx="823485" cy="46571"/>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a:latin typeface="Century Gothic" panose="020B0502020202020204" pitchFamily="34" charset="0"/>
            </a:endParaRPr>
          </a:p>
        </p:txBody>
      </p:sp>
      <p:sp>
        <p:nvSpPr>
          <p:cNvPr id="41" name="Content Placeholder 5">
            <a:extLst>
              <a:ext uri="{FF2B5EF4-FFF2-40B4-BE49-F238E27FC236}">
                <a16:creationId xmlns:a16="http://schemas.microsoft.com/office/drawing/2014/main" id="{7EEA3957-5CC9-47EC-95BF-E0308F20BD82}"/>
              </a:ext>
            </a:extLst>
          </p:cNvPr>
          <p:cNvSpPr txBox="1">
            <a:spLocks/>
          </p:cNvSpPr>
          <p:nvPr/>
        </p:nvSpPr>
        <p:spPr>
          <a:xfrm>
            <a:off x="671438" y="3031383"/>
            <a:ext cx="7358137" cy="2507070"/>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lvl="3" indent="-225425">
              <a:spcAft>
                <a:spcPts val="600"/>
              </a:spcAft>
              <a:buClrTx/>
              <a:buFont typeface="Arial" panose="020B0604020202020204" pitchFamily="34" charset="0"/>
              <a:buChar char="•"/>
            </a:pPr>
            <a:r>
              <a:rPr lang="en-US" sz="1600" dirty="0">
                <a:solidFill>
                  <a:schemeClr val="bg1"/>
                </a:solidFill>
                <a:latin typeface="Avenir Next LT Pro" panose="020B0504020202020204" pitchFamily="34" charset="0"/>
              </a:rPr>
              <a:t>Education on prevention and steps to take following theft</a:t>
            </a:r>
          </a:p>
          <a:p>
            <a:pPr marL="225425" lvl="3" indent="-225425">
              <a:spcAft>
                <a:spcPts val="600"/>
              </a:spcAft>
              <a:buClrTx/>
              <a:buFont typeface="Arial" panose="020B0604020202020204" pitchFamily="34" charset="0"/>
              <a:buChar char="•"/>
            </a:pPr>
            <a:r>
              <a:rPr lang="en-US" sz="1600" dirty="0">
                <a:solidFill>
                  <a:schemeClr val="bg1"/>
                </a:solidFill>
                <a:latin typeface="Avenir Next LT Pro" panose="020B0504020202020204" pitchFamily="34" charset="0"/>
              </a:rPr>
              <a:t>Credit bureau notification</a:t>
            </a:r>
          </a:p>
          <a:p>
            <a:pPr marL="225425" lvl="3" indent="-225425">
              <a:spcAft>
                <a:spcPts val="600"/>
              </a:spcAft>
              <a:buClrTx/>
              <a:buFont typeface="Arial" panose="020B0604020202020204" pitchFamily="34" charset="0"/>
              <a:buChar char="•"/>
            </a:pPr>
            <a:r>
              <a:rPr lang="en-US" sz="1600" dirty="0">
                <a:solidFill>
                  <a:schemeClr val="bg1"/>
                </a:solidFill>
                <a:latin typeface="Avenir Next LT Pro" panose="020B0504020202020204" pitchFamily="34" charset="0"/>
              </a:rPr>
              <a:t>Credit information review</a:t>
            </a:r>
          </a:p>
          <a:p>
            <a:pPr marL="225425" lvl="3" indent="-225425">
              <a:spcAft>
                <a:spcPts val="600"/>
              </a:spcAft>
              <a:buClrTx/>
              <a:buFont typeface="Arial" panose="020B0604020202020204" pitchFamily="34" charset="0"/>
              <a:buChar char="•"/>
            </a:pPr>
            <a:r>
              <a:rPr lang="en-US" sz="1600" dirty="0">
                <a:solidFill>
                  <a:schemeClr val="bg1"/>
                </a:solidFill>
                <a:latin typeface="Avenir Next LT Pro" panose="020B0504020202020204" pitchFamily="34" charset="0"/>
              </a:rPr>
              <a:t>Identity theft affidavit assistance</a:t>
            </a:r>
          </a:p>
          <a:p>
            <a:pPr marL="225425" lvl="3" indent="-225425">
              <a:spcAft>
                <a:spcPts val="600"/>
              </a:spcAft>
              <a:buClrTx/>
              <a:buFont typeface="Arial" panose="020B0604020202020204" pitchFamily="34" charset="0"/>
              <a:buChar char="•"/>
            </a:pPr>
            <a:r>
              <a:rPr lang="en-US" sz="1600" dirty="0">
                <a:solidFill>
                  <a:schemeClr val="bg1"/>
                </a:solidFill>
                <a:latin typeface="Avenir Next LT Pro" panose="020B0504020202020204" pitchFamily="34" charset="0"/>
              </a:rPr>
              <a:t>Card replacement</a:t>
            </a:r>
          </a:p>
          <a:p>
            <a:pPr marL="225425" lvl="3" indent="-225425">
              <a:spcAft>
                <a:spcPts val="600"/>
              </a:spcAft>
              <a:buClrTx/>
              <a:buFont typeface="Arial" panose="020B0604020202020204" pitchFamily="34" charset="0"/>
              <a:buChar char="•"/>
            </a:pPr>
            <a:r>
              <a:rPr lang="en-US" sz="1600" dirty="0">
                <a:solidFill>
                  <a:schemeClr val="bg1"/>
                </a:solidFill>
                <a:latin typeface="Avenir Next LT Pro" panose="020B0504020202020204" pitchFamily="34" charset="0"/>
              </a:rPr>
              <a:t>Translation and emergency cash advance</a:t>
            </a:r>
          </a:p>
        </p:txBody>
      </p:sp>
      <p:pic>
        <p:nvPicPr>
          <p:cNvPr id="3" name="Picture 2" descr="A black letter and a white background&#10;&#10;AI-generated content may be incorrect.">
            <a:extLst>
              <a:ext uri="{FF2B5EF4-FFF2-40B4-BE49-F238E27FC236}">
                <a16:creationId xmlns:a16="http://schemas.microsoft.com/office/drawing/2014/main" id="{66531A4E-4DAD-DBF1-0461-2F8EC6B3CB6F}"/>
              </a:ext>
            </a:extLst>
          </p:cNvPr>
          <p:cNvPicPr>
            <a:picLocks noChangeAspect="1"/>
          </p:cNvPicPr>
          <p:nvPr/>
        </p:nvPicPr>
        <p:blipFill>
          <a:blip r:embed="rId3"/>
          <a:stretch>
            <a:fillRect/>
          </a:stretch>
        </p:blipFill>
        <p:spPr>
          <a:xfrm>
            <a:off x="9669428" y="6196084"/>
            <a:ext cx="2313046" cy="447189"/>
          </a:xfrm>
          <a:prstGeom prst="rect">
            <a:avLst/>
          </a:prstGeom>
        </p:spPr>
      </p:pic>
    </p:spTree>
    <p:extLst>
      <p:ext uri="{BB962C8B-B14F-4D97-AF65-F5344CB8AC3E}">
        <p14:creationId xmlns:p14="http://schemas.microsoft.com/office/powerpoint/2010/main" val="4221503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07CC1D-E5F2-6C83-ACC6-01F05D29C185}"/>
              </a:ext>
            </a:extLst>
          </p:cNvPr>
          <p:cNvSpPr>
            <a:spLocks noGrp="1"/>
          </p:cNvSpPr>
          <p:nvPr>
            <p:ph type="sldNum" sz="quarter" idx="15"/>
          </p:nvPr>
        </p:nvSpPr>
        <p:spPr/>
        <p:txBody>
          <a:bodyPr/>
          <a:lstStyle/>
          <a:p>
            <a:fld id="{B6111AC5-A6EA-4123-B1C6-358C02E6D565}" type="slidenum">
              <a:rPr lang="en-US" smtClean="0"/>
              <a:pPr/>
              <a:t>41</a:t>
            </a:fld>
            <a:endParaRPr lang="en-US" dirty="0"/>
          </a:p>
        </p:txBody>
      </p:sp>
      <p:sp>
        <p:nvSpPr>
          <p:cNvPr id="5" name="Slide Number Placeholder 1">
            <a:extLst>
              <a:ext uri="{FF2B5EF4-FFF2-40B4-BE49-F238E27FC236}">
                <a16:creationId xmlns:a16="http://schemas.microsoft.com/office/drawing/2014/main" id="{E829704A-5FB2-1BAE-58EE-7B008383D7AB}"/>
              </a:ext>
            </a:extLst>
          </p:cNvPr>
          <p:cNvSpPr txBox="1">
            <a:spLocks/>
          </p:cNvSpPr>
          <p:nvPr/>
        </p:nvSpPr>
        <p:spPr>
          <a:xfrm>
            <a:off x="121920" y="6490455"/>
            <a:ext cx="487680" cy="1846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6111AC5-A6EA-4123-B1C6-358C02E6D565}" type="slidenum">
              <a:rPr lang="en-US" sz="900" b="1" smtClean="0">
                <a:solidFill>
                  <a:srgbClr val="3A5A78"/>
                </a:solidFill>
                <a:latin typeface="Arial" panose="020B0604020202020204" pitchFamily="34" charset="0"/>
                <a:cs typeface="Arial" panose="020B0604020202020204" pitchFamily="34" charset="0"/>
              </a:rPr>
              <a:pPr algn="r">
                <a:defRPr/>
              </a:pPr>
              <a:t>41</a:t>
            </a:fld>
            <a:endParaRPr lang="en-US" sz="900" b="1" dirty="0">
              <a:solidFill>
                <a:srgbClr val="3A5A78"/>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E6B9C6F-CFD6-FDFE-9FCE-46E54803EDFC}"/>
              </a:ext>
            </a:extLst>
          </p:cNvPr>
          <p:cNvSpPr txBox="1">
            <a:spLocks/>
          </p:cNvSpPr>
          <p:nvPr/>
        </p:nvSpPr>
        <p:spPr>
          <a:xfrm>
            <a:off x="483610" y="520041"/>
            <a:ext cx="11593158" cy="557145"/>
          </a:xfrm>
          <a:prstGeom prst="rect">
            <a:avLst/>
          </a:prstGeom>
        </p:spPr>
        <p:txBody>
          <a:bodyPr/>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99" b="0" i="0" u="none" strike="noStrike" kern="1200" cap="none" spc="0" normalizeH="0" baseline="0" noProof="0" dirty="0">
                <a:ln>
                  <a:noFill/>
                </a:ln>
                <a:solidFill>
                  <a:srgbClr val="FFFFFF"/>
                </a:solidFill>
                <a:effectLst/>
                <a:uLnTx/>
                <a:uFillTx/>
                <a:latin typeface="Century Gothic" panose="020B0502020202020204" pitchFamily="34" charset="0"/>
                <a:ea typeface="+mj-ea"/>
                <a:cs typeface="Gotham Light" pitchFamily="2" charset="0"/>
              </a:rPr>
              <a:t>Empathy Bereavement Services</a:t>
            </a:r>
            <a:r>
              <a:rPr kumimoji="0" lang="en-US" sz="2600" b="0" i="0" u="none" strike="noStrike" kern="1200" cap="none" spc="0" normalizeH="0" baseline="30000" noProof="0" dirty="0">
                <a:ln>
                  <a:noFill/>
                </a:ln>
                <a:solidFill>
                  <a:srgbClr val="FFFFFF"/>
                </a:solidFill>
                <a:effectLst/>
                <a:uLnTx/>
                <a:uFillTx/>
                <a:latin typeface="Century Gothic" panose="020B0502020202020204" pitchFamily="34" charset="0"/>
                <a:ea typeface="+mj-ea"/>
                <a:cs typeface="Gotham Light" pitchFamily="2" charset="0"/>
              </a:rPr>
              <a:t>1</a:t>
            </a:r>
            <a:r>
              <a:rPr kumimoji="0" lang="en-US" sz="2799" b="0" i="0" u="none" strike="noStrike" kern="1200" cap="none" spc="0" normalizeH="0" baseline="0" noProof="0" dirty="0">
                <a:ln>
                  <a:noFill/>
                </a:ln>
                <a:solidFill>
                  <a:srgbClr val="FFFFFF"/>
                </a:solidFill>
                <a:effectLst/>
                <a:uLnTx/>
                <a:uFillTx/>
                <a:latin typeface="Century Gothic" panose="020B0502020202020204" pitchFamily="34" charset="0"/>
                <a:ea typeface="+mj-ea"/>
                <a:cs typeface="Gotham Light" pitchFamily="2" charset="0"/>
              </a:rPr>
              <a:t> that go beyond the benefit</a:t>
            </a:r>
          </a:p>
        </p:txBody>
      </p:sp>
      <p:sp>
        <p:nvSpPr>
          <p:cNvPr id="7" name="Title 1">
            <a:extLst>
              <a:ext uri="{FF2B5EF4-FFF2-40B4-BE49-F238E27FC236}">
                <a16:creationId xmlns:a16="http://schemas.microsoft.com/office/drawing/2014/main" id="{60B761DA-E9C3-19A2-4203-F83F760C9BB3}"/>
              </a:ext>
            </a:extLst>
          </p:cNvPr>
          <p:cNvSpPr txBox="1">
            <a:spLocks/>
          </p:cNvSpPr>
          <p:nvPr/>
        </p:nvSpPr>
        <p:spPr>
          <a:xfrm>
            <a:off x="121920" y="297446"/>
            <a:ext cx="1744603" cy="301919"/>
          </a:xfrm>
          <a:prstGeom prst="rect">
            <a:avLst/>
          </a:prstGeom>
        </p:spPr>
        <p:txBody>
          <a:bodyPr/>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venir Next LT Pro" panose="020B0504020202020204" pitchFamily="34" charset="0"/>
              <a:ea typeface="+mj-ea"/>
              <a:cs typeface="Gotham Light" pitchFamily="2" charset="0"/>
            </a:endParaRPr>
          </a:p>
        </p:txBody>
      </p:sp>
      <p:sp>
        <p:nvSpPr>
          <p:cNvPr id="8" name="TextBox 7">
            <a:extLst>
              <a:ext uri="{FF2B5EF4-FFF2-40B4-BE49-F238E27FC236}">
                <a16:creationId xmlns:a16="http://schemas.microsoft.com/office/drawing/2014/main" id="{C9FC1389-3E84-79FC-20A1-0A47C3275884}"/>
              </a:ext>
            </a:extLst>
          </p:cNvPr>
          <p:cNvSpPr txBox="1"/>
          <p:nvPr/>
        </p:nvSpPr>
        <p:spPr>
          <a:xfrm>
            <a:off x="560683" y="6026965"/>
            <a:ext cx="8317064" cy="830997"/>
          </a:xfrm>
          <a:prstGeom prst="rect">
            <a:avLst/>
          </a:prstGeom>
          <a:noFill/>
        </p:spPr>
        <p:txBody>
          <a:bodyPr wrap="square" rtlCol="0">
            <a:spAutoFit/>
          </a:bodyPr>
          <a:lstStyle/>
          <a:p>
            <a:pPr>
              <a:spcBef>
                <a:spcPts val="600"/>
              </a:spcBef>
            </a:pPr>
            <a:r>
              <a:rPr lang="en-US" sz="800" baseline="30000" dirty="0">
                <a:latin typeface="Arial Narrow" panose="020B0606020202030204" pitchFamily="34" charset="0"/>
              </a:rPr>
              <a:t>1</a:t>
            </a:r>
            <a:r>
              <a:rPr lang="en-US" sz="800" dirty="0">
                <a:latin typeface="Arial Narrow" panose="020B0606020202030204" pitchFamily="34" charset="0"/>
              </a:rPr>
              <a:t> Bereavement Services, Funeral Planning Services and Will Prep Services are provided through The Hartford by Empathy. Empathy is not affiliated with The Hartford and is not a provider of insurance services.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a:spcBef>
                <a:spcPts val="600"/>
              </a:spcBef>
            </a:pPr>
            <a:r>
              <a:rPr lang="en-US" sz="800" dirty="0">
                <a:latin typeface="Arial Narrow" panose="020B0606020202030204" pitchFamily="34" charset="0"/>
                <a:cs typeface="Arial Narrow" panose="020B0604020202020204" pitchFamily="34" charset="0"/>
              </a:rPr>
              <a:t>6082k NS 12/23 © 2023 The Hartford. Confidential. No part of this document may be reproduced, published or posted without the permission of The Hartford.</a:t>
            </a:r>
          </a:p>
          <a:p>
            <a:pPr>
              <a:spcBef>
                <a:spcPts val="600"/>
              </a:spcBef>
            </a:pPr>
            <a:endParaRPr lang="en-US" sz="600" dirty="0"/>
          </a:p>
        </p:txBody>
      </p:sp>
      <p:sp>
        <p:nvSpPr>
          <p:cNvPr id="9" name="TextBox 8">
            <a:extLst>
              <a:ext uri="{FF2B5EF4-FFF2-40B4-BE49-F238E27FC236}">
                <a16:creationId xmlns:a16="http://schemas.microsoft.com/office/drawing/2014/main" id="{61067E16-3F52-EDD3-2CBB-241C8117B00B}"/>
              </a:ext>
            </a:extLst>
          </p:cNvPr>
          <p:cNvSpPr txBox="1"/>
          <p:nvPr/>
        </p:nvSpPr>
        <p:spPr>
          <a:xfrm>
            <a:off x="483610" y="1703003"/>
            <a:ext cx="2162288" cy="1277273"/>
          </a:xfrm>
          <a:prstGeom prst="rect">
            <a:avLst/>
          </a:prstGeom>
          <a:noFill/>
        </p:spPr>
        <p:txBody>
          <a:bodyPr wrap="square" rtlCol="0">
            <a:spAutoFit/>
          </a:bodyPr>
          <a:lstStyle/>
          <a:p>
            <a:pPr algn="ctr">
              <a:spcBef>
                <a:spcPts val="600"/>
              </a:spcBef>
            </a:pPr>
            <a:r>
              <a:rPr lang="en-US" sz="1400" b="1" dirty="0">
                <a:solidFill>
                  <a:schemeClr val="bg1"/>
                </a:solidFill>
                <a:latin typeface="Avenir Next LT Pro" panose="020B0504020202020204" pitchFamily="34" charset="77"/>
              </a:rPr>
              <a:t>Grief Guidance </a:t>
            </a:r>
          </a:p>
          <a:p>
            <a:pPr algn="ctr">
              <a:spcBef>
                <a:spcPts val="600"/>
              </a:spcBef>
            </a:pPr>
            <a:endParaRPr lang="en-US" sz="1400" dirty="0">
              <a:solidFill>
                <a:schemeClr val="bg1"/>
              </a:solidFill>
              <a:latin typeface="Avenir Next LT Pro" panose="020B0504020202020204" pitchFamily="34" charset="77"/>
            </a:endParaRPr>
          </a:p>
          <a:p>
            <a:pPr algn="ctr">
              <a:spcBef>
                <a:spcPts val="600"/>
              </a:spcBef>
            </a:pPr>
            <a:r>
              <a:rPr lang="en-US" sz="1300" dirty="0">
                <a:solidFill>
                  <a:schemeClr val="bg1"/>
                </a:solidFill>
                <a:latin typeface="Avenir Next LT Pro" panose="020B0504020202020204" pitchFamily="34" charset="77"/>
              </a:rPr>
              <a:t>Help for all the difficult emotions they may </a:t>
            </a:r>
            <a:br>
              <a:rPr lang="en-US" sz="1300" dirty="0">
                <a:solidFill>
                  <a:schemeClr val="bg1"/>
                </a:solidFill>
                <a:latin typeface="Avenir Next LT Pro" panose="020B0504020202020204" pitchFamily="34" charset="77"/>
              </a:rPr>
            </a:br>
            <a:r>
              <a:rPr lang="en-US" sz="1300" dirty="0">
                <a:solidFill>
                  <a:schemeClr val="bg1"/>
                </a:solidFill>
                <a:latin typeface="Avenir Next LT Pro" panose="020B0504020202020204" pitchFamily="34" charset="77"/>
              </a:rPr>
              <a:t>be feeling</a:t>
            </a:r>
          </a:p>
        </p:txBody>
      </p:sp>
      <p:sp>
        <p:nvSpPr>
          <p:cNvPr id="10" name="TextBox 9">
            <a:extLst>
              <a:ext uri="{FF2B5EF4-FFF2-40B4-BE49-F238E27FC236}">
                <a16:creationId xmlns:a16="http://schemas.microsoft.com/office/drawing/2014/main" id="{926207D7-C1D3-0C0B-D4B6-48283E494CD2}"/>
              </a:ext>
            </a:extLst>
          </p:cNvPr>
          <p:cNvSpPr txBox="1"/>
          <p:nvPr/>
        </p:nvSpPr>
        <p:spPr>
          <a:xfrm>
            <a:off x="2867739" y="1687977"/>
            <a:ext cx="1925814" cy="1277273"/>
          </a:xfrm>
          <a:prstGeom prst="rect">
            <a:avLst/>
          </a:prstGeom>
          <a:noFill/>
        </p:spPr>
        <p:txBody>
          <a:bodyPr wrap="square" rtlCol="0">
            <a:spAutoFit/>
          </a:bodyPr>
          <a:lstStyle/>
          <a:p>
            <a:pPr algn="ctr">
              <a:spcBef>
                <a:spcPts val="600"/>
              </a:spcBef>
            </a:pPr>
            <a:r>
              <a:rPr lang="en-US" sz="1400" b="1" dirty="0">
                <a:solidFill>
                  <a:schemeClr val="bg1"/>
                </a:solidFill>
                <a:latin typeface="Avenir Next LT Pro" panose="020B0504020202020204" pitchFamily="34" charset="77"/>
              </a:rPr>
              <a:t>Funeral Planning </a:t>
            </a:r>
          </a:p>
          <a:p>
            <a:pPr algn="ctr">
              <a:spcBef>
                <a:spcPts val="600"/>
              </a:spcBef>
            </a:pPr>
            <a:endParaRPr lang="en-US" sz="1400" dirty="0">
              <a:solidFill>
                <a:schemeClr val="bg1"/>
              </a:solidFill>
              <a:latin typeface="Avenir Next LT Pro" panose="020B0504020202020204" pitchFamily="34" charset="77"/>
            </a:endParaRPr>
          </a:p>
          <a:p>
            <a:pPr algn="ctr">
              <a:spcBef>
                <a:spcPts val="600"/>
              </a:spcBef>
            </a:pPr>
            <a:r>
              <a:rPr lang="en-US" sz="1300" dirty="0">
                <a:solidFill>
                  <a:schemeClr val="bg1"/>
                </a:solidFill>
                <a:latin typeface="Avenir Next LT Pro" panose="020B0504020202020204" pitchFamily="34" charset="77"/>
              </a:rPr>
              <a:t>Checklists and templates to stay on top of every detail </a:t>
            </a:r>
          </a:p>
        </p:txBody>
      </p:sp>
      <p:sp>
        <p:nvSpPr>
          <p:cNvPr id="11" name="TextBox 10">
            <a:extLst>
              <a:ext uri="{FF2B5EF4-FFF2-40B4-BE49-F238E27FC236}">
                <a16:creationId xmlns:a16="http://schemas.microsoft.com/office/drawing/2014/main" id="{F06CEE18-72C2-F167-BDFA-86A582EE1397}"/>
              </a:ext>
            </a:extLst>
          </p:cNvPr>
          <p:cNvSpPr txBox="1"/>
          <p:nvPr/>
        </p:nvSpPr>
        <p:spPr>
          <a:xfrm>
            <a:off x="5237237" y="1687978"/>
            <a:ext cx="1925815" cy="1277273"/>
          </a:xfrm>
          <a:prstGeom prst="rect">
            <a:avLst/>
          </a:prstGeom>
          <a:noFill/>
        </p:spPr>
        <p:txBody>
          <a:bodyPr wrap="square" rtlCol="0">
            <a:spAutoFit/>
          </a:bodyPr>
          <a:lstStyle/>
          <a:p>
            <a:pPr algn="ctr">
              <a:spcBef>
                <a:spcPts val="600"/>
              </a:spcBef>
            </a:pPr>
            <a:r>
              <a:rPr lang="en-US" sz="1400" b="1" dirty="0">
                <a:solidFill>
                  <a:schemeClr val="bg1"/>
                </a:solidFill>
                <a:latin typeface="Avenir Next LT Pro" panose="020B0504020202020204" pitchFamily="34" charset="77"/>
              </a:rPr>
              <a:t>Obituary Writer</a:t>
            </a:r>
          </a:p>
          <a:p>
            <a:pPr algn="ctr">
              <a:spcBef>
                <a:spcPts val="600"/>
              </a:spcBef>
            </a:pPr>
            <a:endParaRPr lang="en-US" sz="1400" dirty="0">
              <a:solidFill>
                <a:schemeClr val="bg1"/>
              </a:solidFill>
              <a:latin typeface="Avenir Next LT Pro" panose="020B0504020202020204" pitchFamily="34" charset="77"/>
            </a:endParaRPr>
          </a:p>
          <a:p>
            <a:pPr algn="ctr">
              <a:spcBef>
                <a:spcPts val="600"/>
              </a:spcBef>
            </a:pPr>
            <a:r>
              <a:rPr lang="en-US" sz="1300" dirty="0">
                <a:solidFill>
                  <a:schemeClr val="bg1"/>
                </a:solidFill>
                <a:latin typeface="Avenir Next LT Pro" panose="020B0504020202020204" pitchFamily="34" charset="77"/>
              </a:rPr>
              <a:t>A professionally written obituary</a:t>
            </a:r>
            <a:br>
              <a:rPr lang="en-US" sz="1300" dirty="0">
                <a:solidFill>
                  <a:schemeClr val="bg1"/>
                </a:solidFill>
                <a:latin typeface="Avenir Next LT Pro" panose="020B0504020202020204" pitchFamily="34" charset="77"/>
              </a:rPr>
            </a:br>
            <a:r>
              <a:rPr lang="en-US" sz="1300" dirty="0">
                <a:solidFill>
                  <a:schemeClr val="bg1"/>
                </a:solidFill>
                <a:latin typeface="Avenir Next LT Pro" panose="020B0504020202020204" pitchFamily="34" charset="77"/>
              </a:rPr>
              <a:t> in minutes </a:t>
            </a:r>
          </a:p>
        </p:txBody>
      </p:sp>
      <p:sp>
        <p:nvSpPr>
          <p:cNvPr id="12" name="TextBox 11">
            <a:extLst>
              <a:ext uri="{FF2B5EF4-FFF2-40B4-BE49-F238E27FC236}">
                <a16:creationId xmlns:a16="http://schemas.microsoft.com/office/drawing/2014/main" id="{85434757-6534-9E98-8066-5BE0BAE84CA1}"/>
              </a:ext>
            </a:extLst>
          </p:cNvPr>
          <p:cNvSpPr txBox="1"/>
          <p:nvPr/>
        </p:nvSpPr>
        <p:spPr>
          <a:xfrm>
            <a:off x="7606735" y="1659129"/>
            <a:ext cx="1821407" cy="1277273"/>
          </a:xfrm>
          <a:prstGeom prst="rect">
            <a:avLst/>
          </a:prstGeom>
          <a:noFill/>
        </p:spPr>
        <p:txBody>
          <a:bodyPr wrap="square" rtlCol="0">
            <a:spAutoFit/>
          </a:bodyPr>
          <a:lstStyle/>
          <a:p>
            <a:pPr algn="ctr">
              <a:spcBef>
                <a:spcPts val="600"/>
              </a:spcBef>
            </a:pPr>
            <a:r>
              <a:rPr lang="en-US" sz="1400" b="1" dirty="0">
                <a:solidFill>
                  <a:schemeClr val="bg1"/>
                </a:solidFill>
                <a:latin typeface="Avenir Next LT Pro" panose="020B0504020202020204" pitchFamily="34" charset="77"/>
              </a:rPr>
              <a:t>Care Manager</a:t>
            </a:r>
          </a:p>
          <a:p>
            <a:pPr algn="ctr">
              <a:spcBef>
                <a:spcPts val="600"/>
              </a:spcBef>
            </a:pPr>
            <a:endParaRPr lang="en-US" sz="1400" dirty="0">
              <a:solidFill>
                <a:schemeClr val="bg1"/>
              </a:solidFill>
              <a:latin typeface="Avenir Next LT Pro" panose="020B0504020202020204" pitchFamily="34" charset="77"/>
            </a:endParaRPr>
          </a:p>
          <a:p>
            <a:pPr algn="ctr">
              <a:spcBef>
                <a:spcPts val="600"/>
              </a:spcBef>
            </a:pPr>
            <a:r>
              <a:rPr lang="en-US" sz="1300" dirty="0">
                <a:solidFill>
                  <a:schemeClr val="bg1"/>
                </a:solidFill>
                <a:latin typeface="Avenir Next LT Pro" panose="020B0504020202020204" pitchFamily="34" charset="77"/>
              </a:rPr>
              <a:t>1:1 chat with a dedicated expert </a:t>
            </a:r>
            <a:br>
              <a:rPr lang="en-US" sz="1300" dirty="0">
                <a:solidFill>
                  <a:schemeClr val="bg1"/>
                </a:solidFill>
                <a:latin typeface="Avenir Next LT Pro" panose="020B0504020202020204" pitchFamily="34" charset="77"/>
              </a:rPr>
            </a:br>
            <a:r>
              <a:rPr lang="en-US" sz="1300" dirty="0">
                <a:solidFill>
                  <a:schemeClr val="bg1"/>
                </a:solidFill>
                <a:latin typeface="Avenir Next LT Pro" panose="020B0504020202020204" pitchFamily="34" charset="77"/>
              </a:rPr>
              <a:t>for guidance </a:t>
            </a:r>
          </a:p>
        </p:txBody>
      </p:sp>
      <p:sp>
        <p:nvSpPr>
          <p:cNvPr id="13" name="TextBox 12">
            <a:extLst>
              <a:ext uri="{FF2B5EF4-FFF2-40B4-BE49-F238E27FC236}">
                <a16:creationId xmlns:a16="http://schemas.microsoft.com/office/drawing/2014/main" id="{04975119-FF9B-75D0-1190-438BE1B275D6}"/>
              </a:ext>
            </a:extLst>
          </p:cNvPr>
          <p:cNvSpPr txBox="1"/>
          <p:nvPr/>
        </p:nvSpPr>
        <p:spPr>
          <a:xfrm>
            <a:off x="9729976" y="1620658"/>
            <a:ext cx="2320176" cy="1277273"/>
          </a:xfrm>
          <a:prstGeom prst="rect">
            <a:avLst/>
          </a:prstGeom>
          <a:noFill/>
        </p:spPr>
        <p:txBody>
          <a:bodyPr wrap="square" rtlCol="0">
            <a:spAutoFit/>
          </a:bodyPr>
          <a:lstStyle/>
          <a:p>
            <a:pPr algn="ctr">
              <a:spcBef>
                <a:spcPts val="600"/>
              </a:spcBef>
            </a:pPr>
            <a:r>
              <a:rPr lang="en-US" sz="1400" b="1" dirty="0">
                <a:solidFill>
                  <a:schemeClr val="bg1"/>
                </a:solidFill>
                <a:latin typeface="Avenir Next LT Pro" panose="020B0504020202020204" pitchFamily="34" charset="77"/>
              </a:rPr>
              <a:t>Family Collaboration</a:t>
            </a:r>
          </a:p>
          <a:p>
            <a:pPr algn="ctr">
              <a:spcBef>
                <a:spcPts val="600"/>
              </a:spcBef>
            </a:pPr>
            <a:endParaRPr lang="en-US" sz="1400" dirty="0">
              <a:solidFill>
                <a:schemeClr val="bg1"/>
              </a:solidFill>
              <a:latin typeface="Avenir Next LT Pro" panose="020B0504020202020204" pitchFamily="34" charset="77"/>
            </a:endParaRPr>
          </a:p>
          <a:p>
            <a:pPr algn="ctr">
              <a:spcBef>
                <a:spcPts val="600"/>
              </a:spcBef>
            </a:pPr>
            <a:r>
              <a:rPr lang="en-US" sz="1300" dirty="0">
                <a:solidFill>
                  <a:schemeClr val="bg1"/>
                </a:solidFill>
                <a:latin typeface="Avenir Next LT Pro" panose="020B0504020202020204" pitchFamily="34" charset="77"/>
              </a:rPr>
              <a:t>Support for the process </a:t>
            </a:r>
            <a:br>
              <a:rPr lang="en-US" sz="1300" dirty="0">
                <a:solidFill>
                  <a:schemeClr val="bg1"/>
                </a:solidFill>
                <a:latin typeface="Avenir Next LT Pro" panose="020B0504020202020204" pitchFamily="34" charset="77"/>
              </a:rPr>
            </a:br>
            <a:r>
              <a:rPr lang="en-US" sz="1300" dirty="0">
                <a:solidFill>
                  <a:schemeClr val="bg1"/>
                </a:solidFill>
                <a:latin typeface="Avenir Next LT Pro" panose="020B0504020202020204" pitchFamily="34" charset="77"/>
              </a:rPr>
              <a:t>by sharing with up to </a:t>
            </a:r>
            <a:br>
              <a:rPr lang="en-US" sz="1300" dirty="0">
                <a:solidFill>
                  <a:schemeClr val="bg1"/>
                </a:solidFill>
                <a:latin typeface="Avenir Next LT Pro" panose="020B0504020202020204" pitchFamily="34" charset="77"/>
              </a:rPr>
            </a:br>
            <a:r>
              <a:rPr lang="en-US" sz="1300" dirty="0">
                <a:solidFill>
                  <a:schemeClr val="bg1"/>
                </a:solidFill>
                <a:latin typeface="Avenir Next LT Pro" panose="020B0504020202020204" pitchFamily="34" charset="77"/>
              </a:rPr>
              <a:t>10 others on an account</a:t>
            </a:r>
          </a:p>
        </p:txBody>
      </p:sp>
      <p:sp>
        <p:nvSpPr>
          <p:cNvPr id="14" name="TextBox 13">
            <a:extLst>
              <a:ext uri="{FF2B5EF4-FFF2-40B4-BE49-F238E27FC236}">
                <a16:creationId xmlns:a16="http://schemas.microsoft.com/office/drawing/2014/main" id="{6B03F3ED-9684-25B5-E7DB-98B532CCB087}"/>
              </a:ext>
            </a:extLst>
          </p:cNvPr>
          <p:cNvSpPr txBox="1"/>
          <p:nvPr/>
        </p:nvSpPr>
        <p:spPr>
          <a:xfrm>
            <a:off x="456476" y="3898578"/>
            <a:ext cx="2162288" cy="1277273"/>
          </a:xfrm>
          <a:prstGeom prst="rect">
            <a:avLst/>
          </a:prstGeom>
          <a:noFill/>
        </p:spPr>
        <p:txBody>
          <a:bodyPr wrap="square" rtlCol="0">
            <a:spAutoFit/>
          </a:bodyPr>
          <a:lstStyle/>
          <a:p>
            <a:pPr algn="ctr">
              <a:spcBef>
                <a:spcPts val="600"/>
              </a:spcBef>
            </a:pPr>
            <a:r>
              <a:rPr lang="en-US" sz="1400" b="1" dirty="0">
                <a:solidFill>
                  <a:schemeClr val="bg1"/>
                </a:solidFill>
                <a:latin typeface="Avenir Next LT Pro" panose="020B0504020202020204" pitchFamily="34" charset="77"/>
              </a:rPr>
              <a:t>Secure Vault </a:t>
            </a:r>
          </a:p>
          <a:p>
            <a:pPr algn="ctr">
              <a:spcBef>
                <a:spcPts val="600"/>
              </a:spcBef>
            </a:pPr>
            <a:endParaRPr lang="en-US" sz="1400" dirty="0">
              <a:solidFill>
                <a:schemeClr val="bg1"/>
              </a:solidFill>
              <a:latin typeface="Avenir Next LT Pro" panose="020B0504020202020204" pitchFamily="34" charset="77"/>
            </a:endParaRPr>
          </a:p>
          <a:p>
            <a:pPr algn="ctr">
              <a:spcBef>
                <a:spcPts val="600"/>
              </a:spcBef>
            </a:pPr>
            <a:r>
              <a:rPr lang="en-US" sz="1300" dirty="0">
                <a:solidFill>
                  <a:schemeClr val="bg1"/>
                </a:solidFill>
                <a:latin typeface="Avenir Next LT Pro" panose="020B0504020202020204" pitchFamily="34" charset="77"/>
              </a:rPr>
              <a:t>A safe place to upload, organize, and share crucial documents </a:t>
            </a:r>
          </a:p>
        </p:txBody>
      </p:sp>
      <p:sp>
        <p:nvSpPr>
          <p:cNvPr id="15" name="TextBox 14">
            <a:extLst>
              <a:ext uri="{FF2B5EF4-FFF2-40B4-BE49-F238E27FC236}">
                <a16:creationId xmlns:a16="http://schemas.microsoft.com/office/drawing/2014/main" id="{50195BEB-DC45-4D6C-6EBE-702F9CDBA952}"/>
              </a:ext>
            </a:extLst>
          </p:cNvPr>
          <p:cNvSpPr txBox="1"/>
          <p:nvPr/>
        </p:nvSpPr>
        <p:spPr>
          <a:xfrm>
            <a:off x="2775056" y="3892262"/>
            <a:ext cx="2114112" cy="1323439"/>
          </a:xfrm>
          <a:prstGeom prst="rect">
            <a:avLst/>
          </a:prstGeom>
          <a:noFill/>
        </p:spPr>
        <p:txBody>
          <a:bodyPr wrap="square" rtlCol="0">
            <a:spAutoFit/>
          </a:bodyPr>
          <a:lstStyle/>
          <a:p>
            <a:pPr algn="ctr">
              <a:spcBef>
                <a:spcPts val="600"/>
              </a:spcBef>
            </a:pPr>
            <a:r>
              <a:rPr lang="en-US" sz="1400" b="1" dirty="0">
                <a:solidFill>
                  <a:schemeClr val="bg1"/>
                </a:solidFill>
                <a:latin typeface="Avenir Next LT Pro" panose="020B0504020202020204" pitchFamily="34" charset="77"/>
              </a:rPr>
              <a:t>Estate Administration</a:t>
            </a:r>
          </a:p>
          <a:p>
            <a:pPr algn="ctr">
              <a:spcBef>
                <a:spcPts val="600"/>
              </a:spcBef>
            </a:pPr>
            <a:endParaRPr lang="en-US" sz="1400" dirty="0">
              <a:solidFill>
                <a:schemeClr val="bg1"/>
              </a:solidFill>
              <a:latin typeface="Avenir Next LT Pro" panose="020B0504020202020204" pitchFamily="34" charset="77"/>
            </a:endParaRPr>
          </a:p>
          <a:p>
            <a:pPr algn="ctr">
              <a:spcBef>
                <a:spcPts val="600"/>
              </a:spcBef>
            </a:pPr>
            <a:r>
              <a:rPr lang="en-US" sz="1300" dirty="0">
                <a:solidFill>
                  <a:schemeClr val="bg1"/>
                </a:solidFill>
                <a:latin typeface="Avenir Next LT Pro" panose="020B0504020202020204" pitchFamily="34" charset="77"/>
              </a:rPr>
              <a:t>Guidance to the ins and outs of this complex process</a:t>
            </a:r>
          </a:p>
        </p:txBody>
      </p:sp>
      <p:sp>
        <p:nvSpPr>
          <p:cNvPr id="16" name="TextBox 15">
            <a:extLst>
              <a:ext uri="{FF2B5EF4-FFF2-40B4-BE49-F238E27FC236}">
                <a16:creationId xmlns:a16="http://schemas.microsoft.com/office/drawing/2014/main" id="{8B35389B-C44A-1718-D6C3-7FEF519ADF36}"/>
              </a:ext>
            </a:extLst>
          </p:cNvPr>
          <p:cNvSpPr txBox="1"/>
          <p:nvPr/>
        </p:nvSpPr>
        <p:spPr>
          <a:xfrm>
            <a:off x="5042000" y="3886999"/>
            <a:ext cx="2221054" cy="1323439"/>
          </a:xfrm>
          <a:prstGeom prst="rect">
            <a:avLst/>
          </a:prstGeom>
          <a:noFill/>
        </p:spPr>
        <p:txBody>
          <a:bodyPr wrap="square" rtlCol="0">
            <a:spAutoFit/>
          </a:bodyPr>
          <a:lstStyle/>
          <a:p>
            <a:pPr algn="ctr">
              <a:spcBef>
                <a:spcPts val="600"/>
              </a:spcBef>
            </a:pPr>
            <a:r>
              <a:rPr lang="en-US" sz="1400" b="1" dirty="0">
                <a:solidFill>
                  <a:schemeClr val="bg1"/>
                </a:solidFill>
                <a:latin typeface="Avenir Next LT Pro" panose="020B0504020202020204" pitchFamily="34" charset="77"/>
              </a:rPr>
              <a:t>Account Deactivation </a:t>
            </a:r>
          </a:p>
          <a:p>
            <a:pPr algn="ctr">
              <a:spcBef>
                <a:spcPts val="600"/>
              </a:spcBef>
            </a:pPr>
            <a:endParaRPr lang="en-US" sz="1400" dirty="0">
              <a:solidFill>
                <a:schemeClr val="bg1"/>
              </a:solidFill>
              <a:latin typeface="Avenir Next LT Pro" panose="020B0504020202020204" pitchFamily="34" charset="77"/>
            </a:endParaRPr>
          </a:p>
          <a:p>
            <a:pPr algn="ctr">
              <a:spcBef>
                <a:spcPts val="600"/>
              </a:spcBef>
            </a:pPr>
            <a:r>
              <a:rPr lang="en-US" sz="1300" dirty="0">
                <a:solidFill>
                  <a:schemeClr val="bg1"/>
                </a:solidFill>
                <a:latin typeface="Avenir Next LT Pro" panose="020B0504020202020204" pitchFamily="34" charset="77"/>
              </a:rPr>
              <a:t>Automated canceling of memberships, accounts and subscriptions </a:t>
            </a:r>
          </a:p>
        </p:txBody>
      </p:sp>
      <p:sp>
        <p:nvSpPr>
          <p:cNvPr id="17" name="TextBox 16">
            <a:extLst>
              <a:ext uri="{FF2B5EF4-FFF2-40B4-BE49-F238E27FC236}">
                <a16:creationId xmlns:a16="http://schemas.microsoft.com/office/drawing/2014/main" id="{B3C71C31-B299-D2E6-2ECD-046FC1CF90FE}"/>
              </a:ext>
            </a:extLst>
          </p:cNvPr>
          <p:cNvSpPr txBox="1"/>
          <p:nvPr/>
        </p:nvSpPr>
        <p:spPr>
          <a:xfrm>
            <a:off x="7551756" y="3901680"/>
            <a:ext cx="1950116" cy="1277273"/>
          </a:xfrm>
          <a:prstGeom prst="rect">
            <a:avLst/>
          </a:prstGeom>
          <a:noFill/>
        </p:spPr>
        <p:txBody>
          <a:bodyPr wrap="square" rtlCol="0">
            <a:spAutoFit/>
          </a:bodyPr>
          <a:lstStyle/>
          <a:p>
            <a:pPr algn="ctr">
              <a:spcBef>
                <a:spcPts val="600"/>
              </a:spcBef>
            </a:pPr>
            <a:r>
              <a:rPr lang="en-US" sz="1400" b="1" dirty="0">
                <a:solidFill>
                  <a:schemeClr val="bg1"/>
                </a:solidFill>
                <a:latin typeface="Avenir Next LT Pro" panose="020B0504020202020204" pitchFamily="34" charset="77"/>
              </a:rPr>
              <a:t>Estate Planning </a:t>
            </a:r>
          </a:p>
          <a:p>
            <a:pPr algn="ctr">
              <a:spcBef>
                <a:spcPts val="600"/>
              </a:spcBef>
            </a:pPr>
            <a:endParaRPr lang="en-US" sz="1400" dirty="0">
              <a:solidFill>
                <a:schemeClr val="bg1"/>
              </a:solidFill>
              <a:latin typeface="Avenir Next LT Pro" panose="020B0504020202020204" pitchFamily="34" charset="77"/>
            </a:endParaRPr>
          </a:p>
          <a:p>
            <a:pPr algn="ctr">
              <a:spcBef>
                <a:spcPts val="600"/>
              </a:spcBef>
            </a:pPr>
            <a:r>
              <a:rPr lang="en-US" sz="1300" dirty="0">
                <a:solidFill>
                  <a:schemeClr val="bg1"/>
                </a:solidFill>
                <a:latin typeface="Avenir Next LT Pro" panose="020B0504020202020204" pitchFamily="34" charset="77"/>
              </a:rPr>
              <a:t>Every detail worked out to save the family time and headaches</a:t>
            </a:r>
          </a:p>
        </p:txBody>
      </p:sp>
      <p:sp>
        <p:nvSpPr>
          <p:cNvPr id="18" name="TextBox 17">
            <a:extLst>
              <a:ext uri="{FF2B5EF4-FFF2-40B4-BE49-F238E27FC236}">
                <a16:creationId xmlns:a16="http://schemas.microsoft.com/office/drawing/2014/main" id="{D01C8B62-064A-E507-3070-D2E2C609F750}"/>
              </a:ext>
            </a:extLst>
          </p:cNvPr>
          <p:cNvSpPr txBox="1"/>
          <p:nvPr/>
        </p:nvSpPr>
        <p:spPr>
          <a:xfrm>
            <a:off x="9926156" y="3886999"/>
            <a:ext cx="1983103" cy="1077218"/>
          </a:xfrm>
          <a:prstGeom prst="rect">
            <a:avLst/>
          </a:prstGeom>
          <a:noFill/>
        </p:spPr>
        <p:txBody>
          <a:bodyPr wrap="square" rtlCol="0">
            <a:spAutoFit/>
          </a:bodyPr>
          <a:lstStyle/>
          <a:p>
            <a:pPr algn="ctr">
              <a:spcBef>
                <a:spcPts val="600"/>
              </a:spcBef>
            </a:pPr>
            <a:r>
              <a:rPr lang="en-US" sz="1400" b="1" dirty="0">
                <a:solidFill>
                  <a:schemeClr val="bg1"/>
                </a:solidFill>
                <a:latin typeface="Avenir Next LT Pro" panose="020B0504020202020204" pitchFamily="34" charset="77"/>
              </a:rPr>
              <a:t>Knowledge Base</a:t>
            </a:r>
          </a:p>
          <a:p>
            <a:pPr algn="ctr">
              <a:spcBef>
                <a:spcPts val="600"/>
              </a:spcBef>
            </a:pPr>
            <a:endParaRPr lang="en-US" sz="1400" dirty="0">
              <a:solidFill>
                <a:schemeClr val="bg1"/>
              </a:solidFill>
              <a:latin typeface="Avenir Next LT Pro" panose="020B0504020202020204" pitchFamily="34" charset="77"/>
            </a:endParaRPr>
          </a:p>
          <a:p>
            <a:pPr algn="ctr">
              <a:spcBef>
                <a:spcPts val="600"/>
              </a:spcBef>
            </a:pPr>
            <a:r>
              <a:rPr lang="en-US" sz="1300" dirty="0">
                <a:solidFill>
                  <a:schemeClr val="bg1"/>
                </a:solidFill>
                <a:latin typeface="Avenir Next LT Pro" panose="020B0504020202020204" pitchFamily="34" charset="77"/>
              </a:rPr>
              <a:t>In-depth information </a:t>
            </a:r>
            <a:br>
              <a:rPr lang="en-US" sz="1300" dirty="0">
                <a:solidFill>
                  <a:schemeClr val="bg1"/>
                </a:solidFill>
                <a:latin typeface="Avenir Next LT Pro" panose="020B0504020202020204" pitchFamily="34" charset="77"/>
              </a:rPr>
            </a:br>
            <a:r>
              <a:rPr lang="en-US" sz="1300" dirty="0">
                <a:solidFill>
                  <a:schemeClr val="bg1"/>
                </a:solidFill>
                <a:latin typeface="Avenir Next LT Pro" panose="020B0504020202020204" pitchFamily="34" charset="77"/>
              </a:rPr>
              <a:t>on any topic</a:t>
            </a:r>
          </a:p>
        </p:txBody>
      </p:sp>
      <p:sp>
        <p:nvSpPr>
          <p:cNvPr id="19" name="Rectangle 18">
            <a:extLst>
              <a:ext uri="{FF2B5EF4-FFF2-40B4-BE49-F238E27FC236}">
                <a16:creationId xmlns:a16="http://schemas.microsoft.com/office/drawing/2014/main" id="{D656BDD9-5A68-883D-5168-D33FE30B18CC}"/>
              </a:ext>
            </a:extLst>
          </p:cNvPr>
          <p:cNvSpPr/>
          <p:nvPr/>
        </p:nvSpPr>
        <p:spPr>
          <a:xfrm>
            <a:off x="646600" y="2022525"/>
            <a:ext cx="1777139" cy="46495"/>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20" name="Rectangle 19">
            <a:extLst>
              <a:ext uri="{FF2B5EF4-FFF2-40B4-BE49-F238E27FC236}">
                <a16:creationId xmlns:a16="http://schemas.microsoft.com/office/drawing/2014/main" id="{46FF39F4-7450-3614-5615-EFA0C56DD2A6}"/>
              </a:ext>
            </a:extLst>
          </p:cNvPr>
          <p:cNvSpPr/>
          <p:nvPr/>
        </p:nvSpPr>
        <p:spPr>
          <a:xfrm>
            <a:off x="2942076" y="2022526"/>
            <a:ext cx="1777139" cy="46495"/>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21" name="Rectangle 20">
            <a:extLst>
              <a:ext uri="{FF2B5EF4-FFF2-40B4-BE49-F238E27FC236}">
                <a16:creationId xmlns:a16="http://schemas.microsoft.com/office/drawing/2014/main" id="{4A225D3C-74C3-B92D-CE09-297CA4ACD145}"/>
              </a:ext>
            </a:extLst>
          </p:cNvPr>
          <p:cNvSpPr/>
          <p:nvPr/>
        </p:nvSpPr>
        <p:spPr>
          <a:xfrm>
            <a:off x="5311574" y="2025097"/>
            <a:ext cx="1777139" cy="46495"/>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22" name="Rectangle 21">
            <a:extLst>
              <a:ext uri="{FF2B5EF4-FFF2-40B4-BE49-F238E27FC236}">
                <a16:creationId xmlns:a16="http://schemas.microsoft.com/office/drawing/2014/main" id="{37874DAF-3E42-6EE8-EDB7-1514C904ABB8}"/>
              </a:ext>
            </a:extLst>
          </p:cNvPr>
          <p:cNvSpPr/>
          <p:nvPr/>
        </p:nvSpPr>
        <p:spPr>
          <a:xfrm>
            <a:off x="7628868" y="2025097"/>
            <a:ext cx="1777139" cy="46495"/>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23" name="Rectangle 22">
            <a:extLst>
              <a:ext uri="{FF2B5EF4-FFF2-40B4-BE49-F238E27FC236}">
                <a16:creationId xmlns:a16="http://schemas.microsoft.com/office/drawing/2014/main" id="{8327E579-5A60-3427-BB04-C3D02D6D39FC}"/>
              </a:ext>
            </a:extLst>
          </p:cNvPr>
          <p:cNvSpPr/>
          <p:nvPr/>
        </p:nvSpPr>
        <p:spPr>
          <a:xfrm>
            <a:off x="10009975" y="2022527"/>
            <a:ext cx="1777139" cy="46495"/>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26" name="Rectangle 25">
            <a:extLst>
              <a:ext uri="{FF2B5EF4-FFF2-40B4-BE49-F238E27FC236}">
                <a16:creationId xmlns:a16="http://schemas.microsoft.com/office/drawing/2014/main" id="{33A4B5E9-A249-D456-D252-50CD78ADE1FE}"/>
              </a:ext>
            </a:extLst>
          </p:cNvPr>
          <p:cNvSpPr/>
          <p:nvPr/>
        </p:nvSpPr>
        <p:spPr>
          <a:xfrm>
            <a:off x="726130" y="4286564"/>
            <a:ext cx="1777139" cy="46495"/>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27" name="Rectangle 26">
            <a:extLst>
              <a:ext uri="{FF2B5EF4-FFF2-40B4-BE49-F238E27FC236}">
                <a16:creationId xmlns:a16="http://schemas.microsoft.com/office/drawing/2014/main" id="{A23B8597-4548-322E-02AE-7CDE12500411}"/>
              </a:ext>
            </a:extLst>
          </p:cNvPr>
          <p:cNvSpPr/>
          <p:nvPr/>
        </p:nvSpPr>
        <p:spPr>
          <a:xfrm>
            <a:off x="10029139" y="4288956"/>
            <a:ext cx="1777139" cy="46495"/>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28" name="Rectangle 27">
            <a:extLst>
              <a:ext uri="{FF2B5EF4-FFF2-40B4-BE49-F238E27FC236}">
                <a16:creationId xmlns:a16="http://schemas.microsoft.com/office/drawing/2014/main" id="{9AA1EAEF-7FC9-B499-4E9B-0F75A33690E0}"/>
              </a:ext>
            </a:extLst>
          </p:cNvPr>
          <p:cNvSpPr/>
          <p:nvPr/>
        </p:nvSpPr>
        <p:spPr>
          <a:xfrm>
            <a:off x="5286557" y="4286567"/>
            <a:ext cx="1777139" cy="46495"/>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29" name="Rectangle 28">
            <a:extLst>
              <a:ext uri="{FF2B5EF4-FFF2-40B4-BE49-F238E27FC236}">
                <a16:creationId xmlns:a16="http://schemas.microsoft.com/office/drawing/2014/main" id="{CF9B2461-DEE2-0762-B0F9-88C14AB328A7}"/>
              </a:ext>
            </a:extLst>
          </p:cNvPr>
          <p:cNvSpPr/>
          <p:nvPr/>
        </p:nvSpPr>
        <p:spPr>
          <a:xfrm>
            <a:off x="2952285" y="4286565"/>
            <a:ext cx="1777139" cy="46495"/>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30" name="Rectangle 29">
            <a:extLst>
              <a:ext uri="{FF2B5EF4-FFF2-40B4-BE49-F238E27FC236}">
                <a16:creationId xmlns:a16="http://schemas.microsoft.com/office/drawing/2014/main" id="{8F7513E8-3D6D-D614-E47D-9D5A49859F05}"/>
              </a:ext>
            </a:extLst>
          </p:cNvPr>
          <p:cNvSpPr/>
          <p:nvPr/>
        </p:nvSpPr>
        <p:spPr>
          <a:xfrm>
            <a:off x="7662535" y="4286566"/>
            <a:ext cx="1777139" cy="46495"/>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31" name="Rectangle 30">
            <a:extLst>
              <a:ext uri="{FF2B5EF4-FFF2-40B4-BE49-F238E27FC236}">
                <a16:creationId xmlns:a16="http://schemas.microsoft.com/office/drawing/2014/main" id="{95D809B0-2739-881F-030B-771162887611}"/>
              </a:ext>
            </a:extLst>
          </p:cNvPr>
          <p:cNvSpPr/>
          <p:nvPr/>
        </p:nvSpPr>
        <p:spPr>
          <a:xfrm>
            <a:off x="483610" y="1576841"/>
            <a:ext cx="2103120" cy="1521489"/>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32" name="Rectangle 31">
            <a:extLst>
              <a:ext uri="{FF2B5EF4-FFF2-40B4-BE49-F238E27FC236}">
                <a16:creationId xmlns:a16="http://schemas.microsoft.com/office/drawing/2014/main" id="{D5B747E7-AC66-4B57-4BFB-37C580C7D5E4}"/>
              </a:ext>
            </a:extLst>
          </p:cNvPr>
          <p:cNvSpPr/>
          <p:nvPr/>
        </p:nvSpPr>
        <p:spPr>
          <a:xfrm>
            <a:off x="2786048" y="1557853"/>
            <a:ext cx="2103120" cy="1540478"/>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33" name="Rectangle 32">
            <a:extLst>
              <a:ext uri="{FF2B5EF4-FFF2-40B4-BE49-F238E27FC236}">
                <a16:creationId xmlns:a16="http://schemas.microsoft.com/office/drawing/2014/main" id="{5201D178-20CC-61C0-69DB-C1FA43D39532}"/>
              </a:ext>
            </a:extLst>
          </p:cNvPr>
          <p:cNvSpPr/>
          <p:nvPr/>
        </p:nvSpPr>
        <p:spPr>
          <a:xfrm>
            <a:off x="5132829" y="1552627"/>
            <a:ext cx="2103120" cy="1540478"/>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34" name="Rectangle 33">
            <a:extLst>
              <a:ext uri="{FF2B5EF4-FFF2-40B4-BE49-F238E27FC236}">
                <a16:creationId xmlns:a16="http://schemas.microsoft.com/office/drawing/2014/main" id="{51161F53-4F25-456B-B03B-FE97CD96A7F7}"/>
              </a:ext>
            </a:extLst>
          </p:cNvPr>
          <p:cNvSpPr/>
          <p:nvPr/>
        </p:nvSpPr>
        <p:spPr>
          <a:xfrm>
            <a:off x="7485276" y="1552625"/>
            <a:ext cx="2103120" cy="1540479"/>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35" name="Rectangle 34">
            <a:extLst>
              <a:ext uri="{FF2B5EF4-FFF2-40B4-BE49-F238E27FC236}">
                <a16:creationId xmlns:a16="http://schemas.microsoft.com/office/drawing/2014/main" id="{E564D98B-D004-2E22-5FE2-8541DC8F0697}"/>
              </a:ext>
            </a:extLst>
          </p:cNvPr>
          <p:cNvSpPr/>
          <p:nvPr/>
        </p:nvSpPr>
        <p:spPr>
          <a:xfrm>
            <a:off x="9832057" y="1543239"/>
            <a:ext cx="2103120" cy="1549866"/>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36" name="Rectangle 35">
            <a:extLst>
              <a:ext uri="{FF2B5EF4-FFF2-40B4-BE49-F238E27FC236}">
                <a16:creationId xmlns:a16="http://schemas.microsoft.com/office/drawing/2014/main" id="{19BBDDBD-F69F-7009-C965-B286FD4D15CD}"/>
              </a:ext>
            </a:extLst>
          </p:cNvPr>
          <p:cNvSpPr/>
          <p:nvPr/>
        </p:nvSpPr>
        <p:spPr>
          <a:xfrm>
            <a:off x="513194" y="3759670"/>
            <a:ext cx="2103120" cy="1555091"/>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37" name="Rectangle 36">
            <a:extLst>
              <a:ext uri="{FF2B5EF4-FFF2-40B4-BE49-F238E27FC236}">
                <a16:creationId xmlns:a16="http://schemas.microsoft.com/office/drawing/2014/main" id="{9610BEA5-D208-5587-1A81-8BE9D73A83A3}"/>
              </a:ext>
            </a:extLst>
          </p:cNvPr>
          <p:cNvSpPr/>
          <p:nvPr/>
        </p:nvSpPr>
        <p:spPr>
          <a:xfrm>
            <a:off x="2814801" y="3759670"/>
            <a:ext cx="2103120" cy="1555092"/>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38" name="Rectangle 37">
            <a:extLst>
              <a:ext uri="{FF2B5EF4-FFF2-40B4-BE49-F238E27FC236}">
                <a16:creationId xmlns:a16="http://schemas.microsoft.com/office/drawing/2014/main" id="{2F3F7829-4E51-9688-629B-3DE50859414E}"/>
              </a:ext>
            </a:extLst>
          </p:cNvPr>
          <p:cNvSpPr/>
          <p:nvPr/>
        </p:nvSpPr>
        <p:spPr>
          <a:xfrm>
            <a:off x="5123567" y="3759670"/>
            <a:ext cx="2103120" cy="1555092"/>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39" name="Rectangle 38">
            <a:extLst>
              <a:ext uri="{FF2B5EF4-FFF2-40B4-BE49-F238E27FC236}">
                <a16:creationId xmlns:a16="http://schemas.microsoft.com/office/drawing/2014/main" id="{BC557C61-DC74-06F0-7013-EC64935D99FC}"/>
              </a:ext>
            </a:extLst>
          </p:cNvPr>
          <p:cNvSpPr/>
          <p:nvPr/>
        </p:nvSpPr>
        <p:spPr>
          <a:xfrm>
            <a:off x="7485276" y="3727472"/>
            <a:ext cx="2103120" cy="1587289"/>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
        <p:nvSpPr>
          <p:cNvPr id="40" name="Rectangle 39">
            <a:extLst>
              <a:ext uri="{FF2B5EF4-FFF2-40B4-BE49-F238E27FC236}">
                <a16:creationId xmlns:a16="http://schemas.microsoft.com/office/drawing/2014/main" id="{ECC7EA00-7BB3-89FB-4718-255669C848DB}"/>
              </a:ext>
            </a:extLst>
          </p:cNvPr>
          <p:cNvSpPr/>
          <p:nvPr/>
        </p:nvSpPr>
        <p:spPr>
          <a:xfrm>
            <a:off x="9846985" y="3734304"/>
            <a:ext cx="2103120" cy="1580457"/>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dirty="0"/>
          </a:p>
        </p:txBody>
      </p:sp>
    </p:spTree>
    <p:extLst>
      <p:ext uri="{BB962C8B-B14F-4D97-AF65-F5344CB8AC3E}">
        <p14:creationId xmlns:p14="http://schemas.microsoft.com/office/powerpoint/2010/main" val="3239549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0" y="9832"/>
            <a:ext cx="12192000" cy="6856216"/>
          </a:xfrm>
          <a:prstGeom prst="rect">
            <a:avLst/>
          </a:pr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6027" y="-5807"/>
            <a:ext cx="5955973" cy="687185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4774"/>
            <a:ext cx="487236" cy="169819"/>
          </a:xfrm>
        </p:spPr>
        <p:txBody>
          <a:bodyPr/>
          <a:lstStyle/>
          <a:p>
            <a:fld id="{B6111AC5-A6EA-4123-B1C6-358C02E6D565}" type="slidenum">
              <a:rPr lang="en-US" smtClean="0"/>
              <a:pPr/>
              <a:t>42</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70856" y="3026667"/>
            <a:ext cx="1460335" cy="7000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33" name="Rectangle 32">
            <a:extLst>
              <a:ext uri="{FF2B5EF4-FFF2-40B4-BE49-F238E27FC236}">
                <a16:creationId xmlns:a16="http://schemas.microsoft.com/office/drawing/2014/main" id="{321A0E0E-4F54-4984-B04D-D88E4BF49FCD}"/>
              </a:ext>
            </a:extLst>
          </p:cNvPr>
          <p:cNvSpPr/>
          <p:nvPr/>
        </p:nvSpPr>
        <p:spPr>
          <a:xfrm>
            <a:off x="641395" y="4078008"/>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Estate Planning</a:t>
            </a:r>
          </a:p>
        </p:txBody>
      </p:sp>
      <p:sp>
        <p:nvSpPr>
          <p:cNvPr id="44" name="Rectangle 43">
            <a:extLst>
              <a:ext uri="{FF2B5EF4-FFF2-40B4-BE49-F238E27FC236}">
                <a16:creationId xmlns:a16="http://schemas.microsoft.com/office/drawing/2014/main" id="{44D0E085-07CE-4D35-9E26-1AA31382495F}"/>
              </a:ext>
            </a:extLst>
          </p:cNvPr>
          <p:cNvSpPr/>
          <p:nvPr/>
        </p:nvSpPr>
        <p:spPr>
          <a:xfrm>
            <a:off x="566981" y="3087337"/>
            <a:ext cx="105032" cy="105032"/>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23" name="Content Placeholder 5">
            <a:extLst>
              <a:ext uri="{FF2B5EF4-FFF2-40B4-BE49-F238E27FC236}">
                <a16:creationId xmlns:a16="http://schemas.microsoft.com/office/drawing/2014/main" id="{258B3D16-0BB5-44AD-809D-6FAB3669A227}"/>
              </a:ext>
            </a:extLst>
          </p:cNvPr>
          <p:cNvSpPr txBox="1">
            <a:spLocks/>
          </p:cNvSpPr>
          <p:nvPr/>
        </p:nvSpPr>
        <p:spPr>
          <a:xfrm>
            <a:off x="6756288" y="2827739"/>
            <a:ext cx="5286776" cy="1204763"/>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Licensed social workers provide emotional guidance</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Guided meditation helps loved ones find encouragement</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Self-care tools and reflection workflows</a:t>
            </a:r>
          </a:p>
        </p:txBody>
      </p:sp>
      <p:sp>
        <p:nvSpPr>
          <p:cNvPr id="19" name="Rectangle 18">
            <a:hlinkClick r:id="rId3" action="ppaction://hlinksldjump"/>
            <a:extLst>
              <a:ext uri="{FF2B5EF4-FFF2-40B4-BE49-F238E27FC236}">
                <a16:creationId xmlns:a16="http://schemas.microsoft.com/office/drawing/2014/main" id="{3A3BEDF9-7635-4E88-A730-40F68674CDAB}"/>
              </a:ext>
            </a:extLst>
          </p:cNvPr>
          <p:cNvSpPr/>
          <p:nvPr/>
        </p:nvSpPr>
        <p:spPr>
          <a:xfrm>
            <a:off x="653743" y="369070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Obituary Writing</a:t>
            </a:r>
            <a:endParaRPr lang="en-US" sz="1600" dirty="0">
              <a:solidFill>
                <a:schemeClr val="bg1"/>
              </a:solidFill>
              <a:latin typeface="Avenir Next LT Pro" panose="020B0504020202020204" pitchFamily="34" charset="77"/>
              <a:ea typeface="ＭＳ Ｐゴシック"/>
              <a:cs typeface="Arial"/>
            </a:endParaRPr>
          </a:p>
        </p:txBody>
      </p:sp>
      <p:sp>
        <p:nvSpPr>
          <p:cNvPr id="20" name="Title 1">
            <a:extLst>
              <a:ext uri="{FF2B5EF4-FFF2-40B4-BE49-F238E27FC236}">
                <a16:creationId xmlns:a16="http://schemas.microsoft.com/office/drawing/2014/main" id="{DBB616E8-3E16-497C-AE87-022969AB5468}"/>
              </a:ext>
            </a:extLst>
          </p:cNvPr>
          <p:cNvSpPr txBox="1">
            <a:spLocks/>
          </p:cNvSpPr>
          <p:nvPr/>
        </p:nvSpPr>
        <p:spPr>
          <a:xfrm>
            <a:off x="671438" y="1342169"/>
            <a:ext cx="4409287" cy="963194"/>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a:defRPr/>
            </a:pPr>
            <a:r>
              <a:rPr lang="en-US" sz="2800" b="0" dirty="0">
                <a:solidFill>
                  <a:schemeClr val="bg1"/>
                </a:solidFill>
                <a:latin typeface="Century Gothic" panose="020B0502020202020204" pitchFamily="34" charset="0"/>
              </a:rPr>
              <a:t>Bereavement Services</a:t>
            </a:r>
          </a:p>
        </p:txBody>
      </p:sp>
      <p:sp>
        <p:nvSpPr>
          <p:cNvPr id="21" name="Rectangle 20">
            <a:extLst>
              <a:ext uri="{FF2B5EF4-FFF2-40B4-BE49-F238E27FC236}">
                <a16:creationId xmlns:a16="http://schemas.microsoft.com/office/drawing/2014/main" id="{2C8986D2-7AC0-48F5-B894-C7D72246123B}"/>
              </a:ext>
            </a:extLst>
          </p:cNvPr>
          <p:cNvSpPr/>
          <p:nvPr/>
        </p:nvSpPr>
        <p:spPr>
          <a:xfrm rot="16200000">
            <a:off x="192670" y="2181620"/>
            <a:ext cx="748623" cy="46571"/>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a:latin typeface="Century Gothic" panose="020B0502020202020204" pitchFamily="34" charset="0"/>
            </a:endParaRPr>
          </a:p>
        </p:txBody>
      </p:sp>
      <p:sp>
        <p:nvSpPr>
          <p:cNvPr id="29" name="TextBox 28">
            <a:extLst>
              <a:ext uri="{FF2B5EF4-FFF2-40B4-BE49-F238E27FC236}">
                <a16:creationId xmlns:a16="http://schemas.microsoft.com/office/drawing/2014/main" id="{103DA2F9-4C2D-4D7A-8FDD-596C37354E7B}"/>
              </a:ext>
            </a:extLst>
          </p:cNvPr>
          <p:cNvSpPr txBox="1"/>
          <p:nvPr/>
        </p:nvSpPr>
        <p:spPr>
          <a:xfrm>
            <a:off x="671438" y="2300217"/>
            <a:ext cx="4409287" cy="338554"/>
          </a:xfrm>
          <a:prstGeom prst="rect">
            <a:avLst/>
          </a:prstGeom>
          <a:noFill/>
        </p:spPr>
        <p:txBody>
          <a:bodyPr wrap="square" rtlCol="0">
            <a:spAutoFit/>
          </a:bodyPr>
          <a:lstStyle/>
          <a:p>
            <a:pPr>
              <a:spcBef>
                <a:spcPts val="600"/>
              </a:spcBef>
            </a:pPr>
            <a:r>
              <a:rPr lang="en-US" sz="1600" dirty="0">
                <a:solidFill>
                  <a:schemeClr val="bg1"/>
                </a:solidFill>
                <a:latin typeface="Avenir Next LT Pro" panose="020B0504020202020204" pitchFamily="34" charset="0"/>
              </a:rPr>
              <a:t>Provided by Empathy</a:t>
            </a:r>
            <a:r>
              <a:rPr lang="en-US" sz="1600" baseline="30000" dirty="0">
                <a:solidFill>
                  <a:schemeClr val="bg1"/>
                </a:solidFill>
                <a:latin typeface="Avenir Next LT Pro" panose="020B0504020202020204" pitchFamily="34" charset="0"/>
              </a:rPr>
              <a:t>1</a:t>
            </a:r>
          </a:p>
        </p:txBody>
      </p:sp>
      <p:sp>
        <p:nvSpPr>
          <p:cNvPr id="34" name="Text Placeholder 2">
            <a:extLst>
              <a:ext uri="{FF2B5EF4-FFF2-40B4-BE49-F238E27FC236}">
                <a16:creationId xmlns:a16="http://schemas.microsoft.com/office/drawing/2014/main" id="{E4665156-685A-4AF2-85D6-454150502C6B}"/>
              </a:ext>
            </a:extLst>
          </p:cNvPr>
          <p:cNvSpPr txBox="1">
            <a:spLocks/>
          </p:cNvSpPr>
          <p:nvPr/>
        </p:nvSpPr>
        <p:spPr>
          <a:xfrm>
            <a:off x="635727" y="5683935"/>
            <a:ext cx="5320247" cy="1028583"/>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r>
              <a:rPr lang="en-US" sz="800" baseline="30000" dirty="0">
                <a:solidFill>
                  <a:schemeClr val="bg1"/>
                </a:solidFill>
                <a:latin typeface="Arial Narrow" panose="020B0606020202030204" pitchFamily="34" charset="0"/>
              </a:rPr>
              <a:t>1</a:t>
            </a:r>
            <a:r>
              <a:rPr lang="en-US" sz="800" dirty="0">
                <a:solidFill>
                  <a:schemeClr val="bg1"/>
                </a:solidFill>
                <a:latin typeface="Arial Narrow" panose="020B0606020202030204" pitchFamily="34" charset="0"/>
              </a:rPr>
              <a:t> Bereavement Services, Funeral Planning Services and Will Prep Services are provided through The Hartford by Empathy. Empathy is not affiliated with The Hartford and is not a provider of insurance services.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a:spcBef>
                <a:spcPts val="0"/>
              </a:spcBef>
              <a:spcAft>
                <a:spcPts val="300"/>
              </a:spcAft>
              <a:buNone/>
            </a:pPr>
            <a:r>
              <a:rPr lang="en-US" sz="800" dirty="0">
                <a:solidFill>
                  <a:schemeClr val="bg1"/>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35" name="Rectangle 34">
            <a:hlinkClick r:id="rId4" action="ppaction://hlinksldjump"/>
            <a:extLst>
              <a:ext uri="{FF2B5EF4-FFF2-40B4-BE49-F238E27FC236}">
                <a16:creationId xmlns:a16="http://schemas.microsoft.com/office/drawing/2014/main" id="{539FB158-6A96-44E6-BB2F-AC7EF1D24396}"/>
              </a:ext>
            </a:extLst>
          </p:cNvPr>
          <p:cNvSpPr/>
          <p:nvPr/>
        </p:nvSpPr>
        <p:spPr>
          <a:xfrm>
            <a:off x="671437" y="3333713"/>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Funeral Planning Services</a:t>
            </a:r>
          </a:p>
        </p:txBody>
      </p:sp>
      <p:sp>
        <p:nvSpPr>
          <p:cNvPr id="36" name="Rectangle 35">
            <a:hlinkClick r:id="rId5" action="ppaction://hlinksldjump"/>
            <a:extLst>
              <a:ext uri="{FF2B5EF4-FFF2-40B4-BE49-F238E27FC236}">
                <a16:creationId xmlns:a16="http://schemas.microsoft.com/office/drawing/2014/main" id="{C0F6917B-5D24-4952-8C0C-5A7DFBDF9515}"/>
              </a:ext>
            </a:extLst>
          </p:cNvPr>
          <p:cNvSpPr/>
          <p:nvPr/>
        </p:nvSpPr>
        <p:spPr>
          <a:xfrm>
            <a:off x="671438" y="295679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accent2"/>
                </a:solidFill>
                <a:latin typeface="Avenir Next LT Pro" panose="020B0504020202020204" pitchFamily="34" charset="77"/>
                <a:ea typeface="ＭＳ Ｐゴシック"/>
                <a:cs typeface="Arial"/>
                <a:sym typeface="Arial" charset="0"/>
              </a:rPr>
              <a:t>Grief Guidance</a:t>
            </a:r>
            <a:endParaRPr lang="en-US" sz="1600" dirty="0">
              <a:solidFill>
                <a:schemeClr val="accent2"/>
              </a:solidFill>
              <a:latin typeface="Avenir Next LT Pro" panose="020B0504020202020204" pitchFamily="34" charset="77"/>
              <a:ea typeface="ＭＳ Ｐゴシック"/>
              <a:cs typeface="Arial"/>
            </a:endParaRPr>
          </a:p>
        </p:txBody>
      </p:sp>
      <p:sp>
        <p:nvSpPr>
          <p:cNvPr id="3" name="Rectangle 2">
            <a:extLst>
              <a:ext uri="{FF2B5EF4-FFF2-40B4-BE49-F238E27FC236}">
                <a16:creationId xmlns:a16="http://schemas.microsoft.com/office/drawing/2014/main" id="{204B3F9E-5C3F-2917-F49F-34118582DEC8}"/>
              </a:ext>
            </a:extLst>
          </p:cNvPr>
          <p:cNvSpPr/>
          <p:nvPr/>
        </p:nvSpPr>
        <p:spPr>
          <a:xfrm>
            <a:off x="635727" y="446826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Account Deactivation</a:t>
            </a:r>
          </a:p>
        </p:txBody>
      </p:sp>
      <p:sp>
        <p:nvSpPr>
          <p:cNvPr id="4" name="Rectangle 3">
            <a:extLst>
              <a:ext uri="{FF2B5EF4-FFF2-40B4-BE49-F238E27FC236}">
                <a16:creationId xmlns:a16="http://schemas.microsoft.com/office/drawing/2014/main" id="{7B7603F1-CFAF-D06D-E986-FFE81AC406F9}"/>
              </a:ext>
            </a:extLst>
          </p:cNvPr>
          <p:cNvSpPr/>
          <p:nvPr/>
        </p:nvSpPr>
        <p:spPr>
          <a:xfrm>
            <a:off x="635727" y="4880971"/>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Dedicated Care Manager</a:t>
            </a:r>
          </a:p>
        </p:txBody>
      </p:sp>
      <p:pic>
        <p:nvPicPr>
          <p:cNvPr id="5" name="Picture 4" descr="A black letter and a white background&#10;&#10;AI-generated content may be incorrect.">
            <a:extLst>
              <a:ext uri="{FF2B5EF4-FFF2-40B4-BE49-F238E27FC236}">
                <a16:creationId xmlns:a16="http://schemas.microsoft.com/office/drawing/2014/main" id="{B62FD976-667C-D746-FEE2-D8E195D73447}"/>
              </a:ext>
            </a:extLst>
          </p:cNvPr>
          <p:cNvPicPr>
            <a:picLocks noChangeAspect="1"/>
          </p:cNvPicPr>
          <p:nvPr/>
        </p:nvPicPr>
        <p:blipFill>
          <a:blip r:embed="rId6"/>
          <a:stretch>
            <a:fillRect/>
          </a:stretch>
        </p:blipFill>
        <p:spPr>
          <a:xfrm>
            <a:off x="9669428" y="6196084"/>
            <a:ext cx="2313046" cy="447189"/>
          </a:xfrm>
          <a:prstGeom prst="rect">
            <a:avLst/>
          </a:prstGeom>
        </p:spPr>
      </p:pic>
    </p:spTree>
    <p:extLst>
      <p:ext uri="{BB962C8B-B14F-4D97-AF65-F5344CB8AC3E}">
        <p14:creationId xmlns:p14="http://schemas.microsoft.com/office/powerpoint/2010/main" val="3561848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0" y="-5807"/>
            <a:ext cx="12192000" cy="6856216"/>
          </a:xfrm>
          <a:prstGeom prst="rect">
            <a:avLst/>
          </a:pr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6027" y="-5807"/>
            <a:ext cx="5955973" cy="687185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4774"/>
            <a:ext cx="487236" cy="169819"/>
          </a:xfrm>
        </p:spPr>
        <p:txBody>
          <a:bodyPr/>
          <a:lstStyle/>
          <a:p>
            <a:fld id="{B6111AC5-A6EA-4123-B1C6-358C02E6D565}" type="slidenum">
              <a:rPr lang="en-US" smtClean="0"/>
              <a:pPr/>
              <a:t>43</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70856" y="3026667"/>
            <a:ext cx="1460335" cy="7000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33" name="Rectangle 32">
            <a:extLst>
              <a:ext uri="{FF2B5EF4-FFF2-40B4-BE49-F238E27FC236}">
                <a16:creationId xmlns:a16="http://schemas.microsoft.com/office/drawing/2014/main" id="{321A0E0E-4F54-4984-B04D-D88E4BF49FCD}"/>
              </a:ext>
            </a:extLst>
          </p:cNvPr>
          <p:cNvSpPr/>
          <p:nvPr/>
        </p:nvSpPr>
        <p:spPr>
          <a:xfrm>
            <a:off x="641395" y="4078008"/>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Estate Planning</a:t>
            </a:r>
          </a:p>
        </p:txBody>
      </p:sp>
      <p:sp>
        <p:nvSpPr>
          <p:cNvPr id="44" name="Rectangle 43">
            <a:extLst>
              <a:ext uri="{FF2B5EF4-FFF2-40B4-BE49-F238E27FC236}">
                <a16:creationId xmlns:a16="http://schemas.microsoft.com/office/drawing/2014/main" id="{44D0E085-07CE-4D35-9E26-1AA31382495F}"/>
              </a:ext>
            </a:extLst>
          </p:cNvPr>
          <p:cNvSpPr/>
          <p:nvPr/>
        </p:nvSpPr>
        <p:spPr>
          <a:xfrm>
            <a:off x="583211" y="3452099"/>
            <a:ext cx="105032" cy="105032"/>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23" name="Content Placeholder 5">
            <a:extLst>
              <a:ext uri="{FF2B5EF4-FFF2-40B4-BE49-F238E27FC236}">
                <a16:creationId xmlns:a16="http://schemas.microsoft.com/office/drawing/2014/main" id="{258B3D16-0BB5-44AD-809D-6FAB3669A227}"/>
              </a:ext>
            </a:extLst>
          </p:cNvPr>
          <p:cNvSpPr txBox="1">
            <a:spLocks/>
          </p:cNvSpPr>
          <p:nvPr/>
        </p:nvSpPr>
        <p:spPr>
          <a:xfrm>
            <a:off x="6756288" y="2827739"/>
            <a:ext cx="5286776" cy="1204763"/>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Detailed instructions and on-demand assistance with finding a funeral home</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Help with identifying vendors, planning events and arranging all details</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Funeral home cost negotiation assistance</a:t>
            </a:r>
          </a:p>
        </p:txBody>
      </p:sp>
      <p:sp>
        <p:nvSpPr>
          <p:cNvPr id="19" name="Rectangle 18">
            <a:hlinkClick r:id="rId3" action="ppaction://hlinksldjump"/>
            <a:extLst>
              <a:ext uri="{FF2B5EF4-FFF2-40B4-BE49-F238E27FC236}">
                <a16:creationId xmlns:a16="http://schemas.microsoft.com/office/drawing/2014/main" id="{3A3BEDF9-7635-4E88-A730-40F68674CDAB}"/>
              </a:ext>
            </a:extLst>
          </p:cNvPr>
          <p:cNvSpPr/>
          <p:nvPr/>
        </p:nvSpPr>
        <p:spPr>
          <a:xfrm>
            <a:off x="653743" y="369070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Obituary Writing</a:t>
            </a:r>
            <a:endParaRPr lang="en-US" sz="1600" dirty="0">
              <a:solidFill>
                <a:schemeClr val="bg1"/>
              </a:solidFill>
              <a:latin typeface="Avenir Next LT Pro" panose="020B0504020202020204" pitchFamily="34" charset="77"/>
              <a:ea typeface="ＭＳ Ｐゴシック"/>
              <a:cs typeface="Arial"/>
            </a:endParaRPr>
          </a:p>
        </p:txBody>
      </p:sp>
      <p:sp>
        <p:nvSpPr>
          <p:cNvPr id="20" name="Title 1">
            <a:extLst>
              <a:ext uri="{FF2B5EF4-FFF2-40B4-BE49-F238E27FC236}">
                <a16:creationId xmlns:a16="http://schemas.microsoft.com/office/drawing/2014/main" id="{DBB616E8-3E16-497C-AE87-022969AB5468}"/>
              </a:ext>
            </a:extLst>
          </p:cNvPr>
          <p:cNvSpPr txBox="1">
            <a:spLocks/>
          </p:cNvSpPr>
          <p:nvPr/>
        </p:nvSpPr>
        <p:spPr>
          <a:xfrm>
            <a:off x="671438" y="1342169"/>
            <a:ext cx="4409287" cy="963194"/>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a:defRPr/>
            </a:pPr>
            <a:r>
              <a:rPr lang="en-US" sz="2800" b="0" dirty="0">
                <a:solidFill>
                  <a:schemeClr val="bg1"/>
                </a:solidFill>
                <a:latin typeface="Century Gothic" panose="020B0502020202020204" pitchFamily="34" charset="0"/>
              </a:rPr>
              <a:t>Bereavement Services</a:t>
            </a:r>
          </a:p>
        </p:txBody>
      </p:sp>
      <p:sp>
        <p:nvSpPr>
          <p:cNvPr id="21" name="Rectangle 20">
            <a:extLst>
              <a:ext uri="{FF2B5EF4-FFF2-40B4-BE49-F238E27FC236}">
                <a16:creationId xmlns:a16="http://schemas.microsoft.com/office/drawing/2014/main" id="{2C8986D2-7AC0-48F5-B894-C7D72246123B}"/>
              </a:ext>
            </a:extLst>
          </p:cNvPr>
          <p:cNvSpPr/>
          <p:nvPr/>
        </p:nvSpPr>
        <p:spPr>
          <a:xfrm rot="16200000">
            <a:off x="192670" y="2181620"/>
            <a:ext cx="748623" cy="46571"/>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a:latin typeface="Century Gothic" panose="020B0502020202020204" pitchFamily="34" charset="0"/>
            </a:endParaRPr>
          </a:p>
        </p:txBody>
      </p:sp>
      <p:sp>
        <p:nvSpPr>
          <p:cNvPr id="29" name="TextBox 28">
            <a:extLst>
              <a:ext uri="{FF2B5EF4-FFF2-40B4-BE49-F238E27FC236}">
                <a16:creationId xmlns:a16="http://schemas.microsoft.com/office/drawing/2014/main" id="{103DA2F9-4C2D-4D7A-8FDD-596C37354E7B}"/>
              </a:ext>
            </a:extLst>
          </p:cNvPr>
          <p:cNvSpPr txBox="1"/>
          <p:nvPr/>
        </p:nvSpPr>
        <p:spPr>
          <a:xfrm>
            <a:off x="671438" y="2300217"/>
            <a:ext cx="4409287" cy="338554"/>
          </a:xfrm>
          <a:prstGeom prst="rect">
            <a:avLst/>
          </a:prstGeom>
          <a:noFill/>
        </p:spPr>
        <p:txBody>
          <a:bodyPr wrap="square" rtlCol="0">
            <a:spAutoFit/>
          </a:bodyPr>
          <a:lstStyle/>
          <a:p>
            <a:pPr>
              <a:spcBef>
                <a:spcPts val="600"/>
              </a:spcBef>
            </a:pPr>
            <a:r>
              <a:rPr lang="en-US" sz="1600" dirty="0">
                <a:solidFill>
                  <a:schemeClr val="bg1"/>
                </a:solidFill>
                <a:latin typeface="Avenir Next LT Pro" panose="020B0504020202020204" pitchFamily="34" charset="0"/>
              </a:rPr>
              <a:t>Provided by Empathy</a:t>
            </a:r>
            <a:r>
              <a:rPr lang="en-US" sz="1600" baseline="30000" dirty="0">
                <a:solidFill>
                  <a:schemeClr val="bg1"/>
                </a:solidFill>
                <a:latin typeface="Avenir Next LT Pro" panose="020B0504020202020204" pitchFamily="34" charset="0"/>
              </a:rPr>
              <a:t>1</a:t>
            </a:r>
          </a:p>
        </p:txBody>
      </p:sp>
      <p:sp>
        <p:nvSpPr>
          <p:cNvPr id="34" name="Text Placeholder 2">
            <a:extLst>
              <a:ext uri="{FF2B5EF4-FFF2-40B4-BE49-F238E27FC236}">
                <a16:creationId xmlns:a16="http://schemas.microsoft.com/office/drawing/2014/main" id="{E4665156-685A-4AF2-85D6-454150502C6B}"/>
              </a:ext>
            </a:extLst>
          </p:cNvPr>
          <p:cNvSpPr txBox="1">
            <a:spLocks/>
          </p:cNvSpPr>
          <p:nvPr/>
        </p:nvSpPr>
        <p:spPr>
          <a:xfrm>
            <a:off x="635727" y="5683935"/>
            <a:ext cx="5320247" cy="1028583"/>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r>
              <a:rPr lang="en-US" sz="800" baseline="30000" dirty="0">
                <a:solidFill>
                  <a:schemeClr val="bg1"/>
                </a:solidFill>
                <a:latin typeface="Arial Narrow" panose="020B0606020202030204" pitchFamily="34" charset="0"/>
              </a:rPr>
              <a:t>1</a:t>
            </a:r>
            <a:r>
              <a:rPr lang="en-US" sz="800" dirty="0">
                <a:solidFill>
                  <a:schemeClr val="bg1"/>
                </a:solidFill>
                <a:latin typeface="Arial Narrow" panose="020B0606020202030204" pitchFamily="34" charset="0"/>
              </a:rPr>
              <a:t> Bereavement Services, Funeral Planning Services and Will Prep Services are provided through The Hartford by Empathy. Empathy is not affiliated with The Hartford and is not a provider of insurance services.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a:spcBef>
                <a:spcPts val="0"/>
              </a:spcBef>
              <a:spcAft>
                <a:spcPts val="300"/>
              </a:spcAft>
              <a:buNone/>
            </a:pPr>
            <a:r>
              <a:rPr lang="en-US" sz="800" dirty="0">
                <a:solidFill>
                  <a:schemeClr val="bg1"/>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35" name="Rectangle 34">
            <a:hlinkClick r:id="rId4" action="ppaction://hlinksldjump"/>
            <a:extLst>
              <a:ext uri="{FF2B5EF4-FFF2-40B4-BE49-F238E27FC236}">
                <a16:creationId xmlns:a16="http://schemas.microsoft.com/office/drawing/2014/main" id="{539FB158-6A96-44E6-BB2F-AC7EF1D24396}"/>
              </a:ext>
            </a:extLst>
          </p:cNvPr>
          <p:cNvSpPr/>
          <p:nvPr/>
        </p:nvSpPr>
        <p:spPr>
          <a:xfrm>
            <a:off x="671437" y="3333713"/>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accent2"/>
                </a:solidFill>
                <a:latin typeface="Avenir Next LT Pro" panose="020B0504020202020204" pitchFamily="34" charset="77"/>
                <a:ea typeface="ＭＳ Ｐゴシック"/>
                <a:cs typeface="Arial"/>
                <a:sym typeface="Arial" charset="0"/>
              </a:rPr>
              <a:t>Funeral Planning Services</a:t>
            </a:r>
          </a:p>
        </p:txBody>
      </p:sp>
      <p:sp>
        <p:nvSpPr>
          <p:cNvPr id="36" name="Rectangle 35">
            <a:hlinkClick r:id="rId5" action="ppaction://hlinksldjump"/>
            <a:extLst>
              <a:ext uri="{FF2B5EF4-FFF2-40B4-BE49-F238E27FC236}">
                <a16:creationId xmlns:a16="http://schemas.microsoft.com/office/drawing/2014/main" id="{C0F6917B-5D24-4952-8C0C-5A7DFBDF9515}"/>
              </a:ext>
            </a:extLst>
          </p:cNvPr>
          <p:cNvSpPr/>
          <p:nvPr/>
        </p:nvSpPr>
        <p:spPr>
          <a:xfrm>
            <a:off x="671438" y="295679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Grief Guidance</a:t>
            </a:r>
            <a:endParaRPr lang="en-US" sz="1600" dirty="0">
              <a:solidFill>
                <a:schemeClr val="bg1"/>
              </a:solidFill>
              <a:latin typeface="Avenir Next LT Pro" panose="020B0504020202020204" pitchFamily="34" charset="77"/>
              <a:ea typeface="ＭＳ Ｐゴシック"/>
              <a:cs typeface="Arial"/>
            </a:endParaRPr>
          </a:p>
        </p:txBody>
      </p:sp>
      <p:sp>
        <p:nvSpPr>
          <p:cNvPr id="3" name="Rectangle 2">
            <a:extLst>
              <a:ext uri="{FF2B5EF4-FFF2-40B4-BE49-F238E27FC236}">
                <a16:creationId xmlns:a16="http://schemas.microsoft.com/office/drawing/2014/main" id="{204B3F9E-5C3F-2917-F49F-34118582DEC8}"/>
              </a:ext>
            </a:extLst>
          </p:cNvPr>
          <p:cNvSpPr/>
          <p:nvPr/>
        </p:nvSpPr>
        <p:spPr>
          <a:xfrm>
            <a:off x="635727" y="446826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Account Deactivation</a:t>
            </a:r>
          </a:p>
        </p:txBody>
      </p:sp>
      <p:sp>
        <p:nvSpPr>
          <p:cNvPr id="4" name="Rectangle 3">
            <a:extLst>
              <a:ext uri="{FF2B5EF4-FFF2-40B4-BE49-F238E27FC236}">
                <a16:creationId xmlns:a16="http://schemas.microsoft.com/office/drawing/2014/main" id="{7B7603F1-CFAF-D06D-E986-FFE81AC406F9}"/>
              </a:ext>
            </a:extLst>
          </p:cNvPr>
          <p:cNvSpPr/>
          <p:nvPr/>
        </p:nvSpPr>
        <p:spPr>
          <a:xfrm>
            <a:off x="635727" y="4880971"/>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Dedicated Care Manager</a:t>
            </a:r>
          </a:p>
        </p:txBody>
      </p:sp>
      <p:pic>
        <p:nvPicPr>
          <p:cNvPr id="5" name="Picture 4" descr="A black letter and a white background&#10;&#10;AI-generated content may be incorrect.">
            <a:extLst>
              <a:ext uri="{FF2B5EF4-FFF2-40B4-BE49-F238E27FC236}">
                <a16:creationId xmlns:a16="http://schemas.microsoft.com/office/drawing/2014/main" id="{5897D53D-D1D6-918C-7085-ADA740924944}"/>
              </a:ext>
            </a:extLst>
          </p:cNvPr>
          <p:cNvPicPr>
            <a:picLocks noChangeAspect="1"/>
          </p:cNvPicPr>
          <p:nvPr/>
        </p:nvPicPr>
        <p:blipFill>
          <a:blip r:embed="rId6"/>
          <a:stretch>
            <a:fillRect/>
          </a:stretch>
        </p:blipFill>
        <p:spPr>
          <a:xfrm>
            <a:off x="9669428" y="6196084"/>
            <a:ext cx="2313046" cy="447189"/>
          </a:xfrm>
          <a:prstGeom prst="rect">
            <a:avLst/>
          </a:prstGeom>
        </p:spPr>
      </p:pic>
    </p:spTree>
    <p:extLst>
      <p:ext uri="{BB962C8B-B14F-4D97-AF65-F5344CB8AC3E}">
        <p14:creationId xmlns:p14="http://schemas.microsoft.com/office/powerpoint/2010/main" val="968905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1" y="-16440"/>
            <a:ext cx="12192000" cy="6856216"/>
          </a:xfrm>
          <a:prstGeom prst="rect">
            <a:avLst/>
          </a:pr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6027" y="-5807"/>
            <a:ext cx="5955973" cy="687185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4774"/>
            <a:ext cx="487236" cy="169819"/>
          </a:xfrm>
        </p:spPr>
        <p:txBody>
          <a:bodyPr/>
          <a:lstStyle/>
          <a:p>
            <a:fld id="{B6111AC5-A6EA-4123-B1C6-358C02E6D565}" type="slidenum">
              <a:rPr lang="en-US" smtClean="0"/>
              <a:pPr/>
              <a:t>44</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70856" y="3026667"/>
            <a:ext cx="1460335" cy="7000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33" name="Rectangle 32">
            <a:extLst>
              <a:ext uri="{FF2B5EF4-FFF2-40B4-BE49-F238E27FC236}">
                <a16:creationId xmlns:a16="http://schemas.microsoft.com/office/drawing/2014/main" id="{321A0E0E-4F54-4984-B04D-D88E4BF49FCD}"/>
              </a:ext>
            </a:extLst>
          </p:cNvPr>
          <p:cNvSpPr/>
          <p:nvPr/>
        </p:nvSpPr>
        <p:spPr>
          <a:xfrm>
            <a:off x="641395" y="4078008"/>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Estate Planning</a:t>
            </a:r>
          </a:p>
        </p:txBody>
      </p:sp>
      <p:sp>
        <p:nvSpPr>
          <p:cNvPr id="44" name="Rectangle 43">
            <a:extLst>
              <a:ext uri="{FF2B5EF4-FFF2-40B4-BE49-F238E27FC236}">
                <a16:creationId xmlns:a16="http://schemas.microsoft.com/office/drawing/2014/main" id="{44D0E085-07CE-4D35-9E26-1AA31382495F}"/>
              </a:ext>
            </a:extLst>
          </p:cNvPr>
          <p:cNvSpPr/>
          <p:nvPr/>
        </p:nvSpPr>
        <p:spPr>
          <a:xfrm>
            <a:off x="550592" y="3848295"/>
            <a:ext cx="105032" cy="105032"/>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23" name="Content Placeholder 5">
            <a:extLst>
              <a:ext uri="{FF2B5EF4-FFF2-40B4-BE49-F238E27FC236}">
                <a16:creationId xmlns:a16="http://schemas.microsoft.com/office/drawing/2014/main" id="{258B3D16-0BB5-44AD-809D-6FAB3669A227}"/>
              </a:ext>
            </a:extLst>
          </p:cNvPr>
          <p:cNvSpPr txBox="1">
            <a:spLocks/>
          </p:cNvSpPr>
          <p:nvPr/>
        </p:nvSpPr>
        <p:spPr>
          <a:xfrm>
            <a:off x="6756288" y="2827739"/>
            <a:ext cx="5286776" cy="1204763"/>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Online obituary writing wizard tool offers step-by-step guide </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Details collected and crafted into beautiful tribute</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Ready for publication in minutes</a:t>
            </a:r>
          </a:p>
        </p:txBody>
      </p:sp>
      <p:sp>
        <p:nvSpPr>
          <p:cNvPr id="19" name="Rectangle 18">
            <a:hlinkClick r:id="rId3" action="ppaction://hlinksldjump"/>
            <a:extLst>
              <a:ext uri="{FF2B5EF4-FFF2-40B4-BE49-F238E27FC236}">
                <a16:creationId xmlns:a16="http://schemas.microsoft.com/office/drawing/2014/main" id="{3A3BEDF9-7635-4E88-A730-40F68674CDAB}"/>
              </a:ext>
            </a:extLst>
          </p:cNvPr>
          <p:cNvSpPr/>
          <p:nvPr/>
        </p:nvSpPr>
        <p:spPr>
          <a:xfrm>
            <a:off x="653743" y="369070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accent2"/>
                </a:solidFill>
                <a:latin typeface="Avenir Next LT Pro" panose="020B0504020202020204" pitchFamily="34" charset="77"/>
                <a:ea typeface="ＭＳ Ｐゴシック"/>
                <a:cs typeface="Arial"/>
                <a:sym typeface="Arial" charset="0"/>
              </a:rPr>
              <a:t>Obituary Writing</a:t>
            </a:r>
            <a:endParaRPr lang="en-US" sz="1600" dirty="0">
              <a:solidFill>
                <a:schemeClr val="accent2"/>
              </a:solidFill>
              <a:latin typeface="Avenir Next LT Pro" panose="020B0504020202020204" pitchFamily="34" charset="77"/>
              <a:ea typeface="ＭＳ Ｐゴシック"/>
              <a:cs typeface="Arial"/>
            </a:endParaRPr>
          </a:p>
        </p:txBody>
      </p:sp>
      <p:sp>
        <p:nvSpPr>
          <p:cNvPr id="20" name="Title 1">
            <a:extLst>
              <a:ext uri="{FF2B5EF4-FFF2-40B4-BE49-F238E27FC236}">
                <a16:creationId xmlns:a16="http://schemas.microsoft.com/office/drawing/2014/main" id="{DBB616E8-3E16-497C-AE87-022969AB5468}"/>
              </a:ext>
            </a:extLst>
          </p:cNvPr>
          <p:cNvSpPr txBox="1">
            <a:spLocks/>
          </p:cNvSpPr>
          <p:nvPr/>
        </p:nvSpPr>
        <p:spPr>
          <a:xfrm>
            <a:off x="671438" y="1342169"/>
            <a:ext cx="4409287" cy="963194"/>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a:defRPr/>
            </a:pPr>
            <a:r>
              <a:rPr lang="en-US" sz="2800" b="0" dirty="0">
                <a:solidFill>
                  <a:schemeClr val="bg1"/>
                </a:solidFill>
                <a:latin typeface="Century Gothic" panose="020B0502020202020204" pitchFamily="34" charset="0"/>
              </a:rPr>
              <a:t>Bereavement Services</a:t>
            </a:r>
          </a:p>
        </p:txBody>
      </p:sp>
      <p:sp>
        <p:nvSpPr>
          <p:cNvPr id="21" name="Rectangle 20">
            <a:extLst>
              <a:ext uri="{FF2B5EF4-FFF2-40B4-BE49-F238E27FC236}">
                <a16:creationId xmlns:a16="http://schemas.microsoft.com/office/drawing/2014/main" id="{2C8986D2-7AC0-48F5-B894-C7D72246123B}"/>
              </a:ext>
            </a:extLst>
          </p:cNvPr>
          <p:cNvSpPr/>
          <p:nvPr/>
        </p:nvSpPr>
        <p:spPr>
          <a:xfrm rot="16200000">
            <a:off x="192670" y="2181620"/>
            <a:ext cx="748623" cy="46571"/>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a:latin typeface="Century Gothic" panose="020B0502020202020204" pitchFamily="34" charset="0"/>
            </a:endParaRPr>
          </a:p>
        </p:txBody>
      </p:sp>
      <p:sp>
        <p:nvSpPr>
          <p:cNvPr id="29" name="TextBox 28">
            <a:extLst>
              <a:ext uri="{FF2B5EF4-FFF2-40B4-BE49-F238E27FC236}">
                <a16:creationId xmlns:a16="http://schemas.microsoft.com/office/drawing/2014/main" id="{103DA2F9-4C2D-4D7A-8FDD-596C37354E7B}"/>
              </a:ext>
            </a:extLst>
          </p:cNvPr>
          <p:cNvSpPr txBox="1"/>
          <p:nvPr/>
        </p:nvSpPr>
        <p:spPr>
          <a:xfrm>
            <a:off x="671438" y="2300217"/>
            <a:ext cx="4409287" cy="338554"/>
          </a:xfrm>
          <a:prstGeom prst="rect">
            <a:avLst/>
          </a:prstGeom>
          <a:noFill/>
        </p:spPr>
        <p:txBody>
          <a:bodyPr wrap="square" rtlCol="0">
            <a:spAutoFit/>
          </a:bodyPr>
          <a:lstStyle/>
          <a:p>
            <a:pPr>
              <a:spcBef>
                <a:spcPts val="600"/>
              </a:spcBef>
            </a:pPr>
            <a:r>
              <a:rPr lang="en-US" sz="1600" dirty="0">
                <a:solidFill>
                  <a:schemeClr val="bg1"/>
                </a:solidFill>
                <a:latin typeface="Avenir Next LT Pro" panose="020B0504020202020204" pitchFamily="34" charset="0"/>
              </a:rPr>
              <a:t>Provided by Empathy</a:t>
            </a:r>
            <a:r>
              <a:rPr lang="en-US" sz="1600" baseline="30000" dirty="0">
                <a:solidFill>
                  <a:schemeClr val="bg1"/>
                </a:solidFill>
                <a:latin typeface="Avenir Next LT Pro" panose="020B0504020202020204" pitchFamily="34" charset="0"/>
              </a:rPr>
              <a:t>1</a:t>
            </a:r>
          </a:p>
        </p:txBody>
      </p:sp>
      <p:sp>
        <p:nvSpPr>
          <p:cNvPr id="34" name="Text Placeholder 2">
            <a:extLst>
              <a:ext uri="{FF2B5EF4-FFF2-40B4-BE49-F238E27FC236}">
                <a16:creationId xmlns:a16="http://schemas.microsoft.com/office/drawing/2014/main" id="{E4665156-685A-4AF2-85D6-454150502C6B}"/>
              </a:ext>
            </a:extLst>
          </p:cNvPr>
          <p:cNvSpPr txBox="1">
            <a:spLocks/>
          </p:cNvSpPr>
          <p:nvPr/>
        </p:nvSpPr>
        <p:spPr>
          <a:xfrm>
            <a:off x="635727" y="5683935"/>
            <a:ext cx="5320247" cy="1028583"/>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r>
              <a:rPr lang="en-US" sz="800" baseline="30000" dirty="0">
                <a:solidFill>
                  <a:schemeClr val="bg1"/>
                </a:solidFill>
                <a:latin typeface="Arial Narrow" panose="020B0606020202030204" pitchFamily="34" charset="0"/>
              </a:rPr>
              <a:t>1</a:t>
            </a:r>
            <a:r>
              <a:rPr lang="en-US" sz="800" dirty="0">
                <a:solidFill>
                  <a:schemeClr val="bg1"/>
                </a:solidFill>
                <a:latin typeface="Arial Narrow" panose="020B0606020202030204" pitchFamily="34" charset="0"/>
              </a:rPr>
              <a:t> Bereavement Services, Funeral Planning Services and Will Prep Services are provided through The Hartford by Empathy. Empathy is not affiliated with The Hartford and is not a provider of insurance services.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a:spcBef>
                <a:spcPts val="0"/>
              </a:spcBef>
              <a:spcAft>
                <a:spcPts val="300"/>
              </a:spcAft>
              <a:buNone/>
            </a:pPr>
            <a:r>
              <a:rPr lang="en-US" sz="800" dirty="0">
                <a:solidFill>
                  <a:schemeClr val="bg1"/>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35" name="Rectangle 34">
            <a:hlinkClick r:id="rId4" action="ppaction://hlinksldjump"/>
            <a:extLst>
              <a:ext uri="{FF2B5EF4-FFF2-40B4-BE49-F238E27FC236}">
                <a16:creationId xmlns:a16="http://schemas.microsoft.com/office/drawing/2014/main" id="{539FB158-6A96-44E6-BB2F-AC7EF1D24396}"/>
              </a:ext>
            </a:extLst>
          </p:cNvPr>
          <p:cNvSpPr/>
          <p:nvPr/>
        </p:nvSpPr>
        <p:spPr>
          <a:xfrm>
            <a:off x="671437" y="3333713"/>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Funeral Planning Services</a:t>
            </a:r>
          </a:p>
        </p:txBody>
      </p:sp>
      <p:sp>
        <p:nvSpPr>
          <p:cNvPr id="36" name="Rectangle 35">
            <a:hlinkClick r:id="rId5" action="ppaction://hlinksldjump"/>
            <a:extLst>
              <a:ext uri="{FF2B5EF4-FFF2-40B4-BE49-F238E27FC236}">
                <a16:creationId xmlns:a16="http://schemas.microsoft.com/office/drawing/2014/main" id="{C0F6917B-5D24-4952-8C0C-5A7DFBDF9515}"/>
              </a:ext>
            </a:extLst>
          </p:cNvPr>
          <p:cNvSpPr/>
          <p:nvPr/>
        </p:nvSpPr>
        <p:spPr>
          <a:xfrm>
            <a:off x="671438" y="295679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Grief Guidance</a:t>
            </a:r>
            <a:endParaRPr lang="en-US" sz="1600" dirty="0">
              <a:solidFill>
                <a:schemeClr val="bg1"/>
              </a:solidFill>
              <a:latin typeface="Avenir Next LT Pro" panose="020B0504020202020204" pitchFamily="34" charset="77"/>
              <a:ea typeface="ＭＳ Ｐゴシック"/>
              <a:cs typeface="Arial"/>
            </a:endParaRPr>
          </a:p>
        </p:txBody>
      </p:sp>
      <p:sp>
        <p:nvSpPr>
          <p:cNvPr id="3" name="Rectangle 2">
            <a:extLst>
              <a:ext uri="{FF2B5EF4-FFF2-40B4-BE49-F238E27FC236}">
                <a16:creationId xmlns:a16="http://schemas.microsoft.com/office/drawing/2014/main" id="{204B3F9E-5C3F-2917-F49F-34118582DEC8}"/>
              </a:ext>
            </a:extLst>
          </p:cNvPr>
          <p:cNvSpPr/>
          <p:nvPr/>
        </p:nvSpPr>
        <p:spPr>
          <a:xfrm>
            <a:off x="635727" y="446826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Account Deactivation</a:t>
            </a:r>
          </a:p>
        </p:txBody>
      </p:sp>
      <p:sp>
        <p:nvSpPr>
          <p:cNvPr id="4" name="Rectangle 3">
            <a:extLst>
              <a:ext uri="{FF2B5EF4-FFF2-40B4-BE49-F238E27FC236}">
                <a16:creationId xmlns:a16="http://schemas.microsoft.com/office/drawing/2014/main" id="{7B7603F1-CFAF-D06D-E986-FFE81AC406F9}"/>
              </a:ext>
            </a:extLst>
          </p:cNvPr>
          <p:cNvSpPr/>
          <p:nvPr/>
        </p:nvSpPr>
        <p:spPr>
          <a:xfrm>
            <a:off x="635727" y="4880971"/>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Dedicated Care Manager</a:t>
            </a:r>
          </a:p>
        </p:txBody>
      </p:sp>
      <p:pic>
        <p:nvPicPr>
          <p:cNvPr id="5" name="Picture 4" descr="A black letter and a white background&#10;&#10;AI-generated content may be incorrect.">
            <a:extLst>
              <a:ext uri="{FF2B5EF4-FFF2-40B4-BE49-F238E27FC236}">
                <a16:creationId xmlns:a16="http://schemas.microsoft.com/office/drawing/2014/main" id="{C0466808-D6DD-935C-D3CF-D35ECB917EF6}"/>
              </a:ext>
            </a:extLst>
          </p:cNvPr>
          <p:cNvPicPr>
            <a:picLocks noChangeAspect="1"/>
          </p:cNvPicPr>
          <p:nvPr/>
        </p:nvPicPr>
        <p:blipFill>
          <a:blip r:embed="rId6"/>
          <a:stretch>
            <a:fillRect/>
          </a:stretch>
        </p:blipFill>
        <p:spPr>
          <a:xfrm>
            <a:off x="9669428" y="6196084"/>
            <a:ext cx="2313046" cy="447189"/>
          </a:xfrm>
          <a:prstGeom prst="rect">
            <a:avLst/>
          </a:prstGeom>
        </p:spPr>
      </p:pic>
    </p:spTree>
    <p:extLst>
      <p:ext uri="{BB962C8B-B14F-4D97-AF65-F5344CB8AC3E}">
        <p14:creationId xmlns:p14="http://schemas.microsoft.com/office/powerpoint/2010/main" val="1852830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0" y="9832"/>
            <a:ext cx="12192000" cy="6856216"/>
          </a:xfrm>
          <a:prstGeom prst="rect">
            <a:avLst/>
          </a:pr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6027" y="-5807"/>
            <a:ext cx="5955973" cy="687185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4774"/>
            <a:ext cx="487236" cy="169819"/>
          </a:xfrm>
        </p:spPr>
        <p:txBody>
          <a:bodyPr/>
          <a:lstStyle/>
          <a:p>
            <a:fld id="{B6111AC5-A6EA-4123-B1C6-358C02E6D565}" type="slidenum">
              <a:rPr lang="en-US" smtClean="0"/>
              <a:pPr/>
              <a:t>45</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70856" y="3026667"/>
            <a:ext cx="1460335" cy="7000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33" name="Rectangle 32">
            <a:extLst>
              <a:ext uri="{FF2B5EF4-FFF2-40B4-BE49-F238E27FC236}">
                <a16:creationId xmlns:a16="http://schemas.microsoft.com/office/drawing/2014/main" id="{321A0E0E-4F54-4984-B04D-D88E4BF49FCD}"/>
              </a:ext>
            </a:extLst>
          </p:cNvPr>
          <p:cNvSpPr/>
          <p:nvPr/>
        </p:nvSpPr>
        <p:spPr>
          <a:xfrm>
            <a:off x="641395" y="4078008"/>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accent2"/>
                </a:solidFill>
                <a:latin typeface="Avenir Next LT Pro" panose="020B0504020202020204" pitchFamily="34" charset="77"/>
                <a:ea typeface="ＭＳ Ｐゴシック"/>
                <a:cs typeface="Arial"/>
                <a:sym typeface="Arial" charset="0"/>
              </a:rPr>
              <a:t>Estate Planning/Administration</a:t>
            </a:r>
          </a:p>
        </p:txBody>
      </p:sp>
      <p:sp>
        <p:nvSpPr>
          <p:cNvPr id="44" name="Rectangle 43">
            <a:extLst>
              <a:ext uri="{FF2B5EF4-FFF2-40B4-BE49-F238E27FC236}">
                <a16:creationId xmlns:a16="http://schemas.microsoft.com/office/drawing/2014/main" id="{44D0E085-07CE-4D35-9E26-1AA31382495F}"/>
              </a:ext>
            </a:extLst>
          </p:cNvPr>
          <p:cNvSpPr/>
          <p:nvPr/>
        </p:nvSpPr>
        <p:spPr>
          <a:xfrm>
            <a:off x="543696" y="4224331"/>
            <a:ext cx="105032" cy="105032"/>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23" name="Content Placeholder 5">
            <a:extLst>
              <a:ext uri="{FF2B5EF4-FFF2-40B4-BE49-F238E27FC236}">
                <a16:creationId xmlns:a16="http://schemas.microsoft.com/office/drawing/2014/main" id="{258B3D16-0BB5-44AD-809D-6FAB3669A227}"/>
              </a:ext>
            </a:extLst>
          </p:cNvPr>
          <p:cNvSpPr txBox="1">
            <a:spLocks/>
          </p:cNvSpPr>
          <p:nvPr/>
        </p:nvSpPr>
        <p:spPr>
          <a:xfrm>
            <a:off x="6756288" y="2827739"/>
            <a:ext cx="5286776" cy="1204763"/>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Estate administration experts available for on-demand support</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Assistance with drafting a will and creating a last wishes document</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Probate guidance and resources</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Personalized guidance with state-specific instructions</a:t>
            </a:r>
          </a:p>
        </p:txBody>
      </p:sp>
      <p:sp>
        <p:nvSpPr>
          <p:cNvPr id="19" name="Rectangle 18">
            <a:hlinkClick r:id="rId3" action="ppaction://hlinksldjump"/>
            <a:extLst>
              <a:ext uri="{FF2B5EF4-FFF2-40B4-BE49-F238E27FC236}">
                <a16:creationId xmlns:a16="http://schemas.microsoft.com/office/drawing/2014/main" id="{3A3BEDF9-7635-4E88-A730-40F68674CDAB}"/>
              </a:ext>
            </a:extLst>
          </p:cNvPr>
          <p:cNvSpPr/>
          <p:nvPr/>
        </p:nvSpPr>
        <p:spPr>
          <a:xfrm>
            <a:off x="653743" y="369070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Obituary Writing</a:t>
            </a:r>
            <a:endParaRPr lang="en-US" sz="1600" dirty="0">
              <a:solidFill>
                <a:schemeClr val="bg1"/>
              </a:solidFill>
              <a:latin typeface="Avenir Next LT Pro" panose="020B0504020202020204" pitchFamily="34" charset="77"/>
              <a:ea typeface="ＭＳ Ｐゴシック"/>
              <a:cs typeface="Arial"/>
            </a:endParaRPr>
          </a:p>
        </p:txBody>
      </p:sp>
      <p:sp>
        <p:nvSpPr>
          <p:cNvPr id="20" name="Title 1">
            <a:extLst>
              <a:ext uri="{FF2B5EF4-FFF2-40B4-BE49-F238E27FC236}">
                <a16:creationId xmlns:a16="http://schemas.microsoft.com/office/drawing/2014/main" id="{DBB616E8-3E16-497C-AE87-022969AB5468}"/>
              </a:ext>
            </a:extLst>
          </p:cNvPr>
          <p:cNvSpPr txBox="1">
            <a:spLocks/>
          </p:cNvSpPr>
          <p:nvPr/>
        </p:nvSpPr>
        <p:spPr>
          <a:xfrm>
            <a:off x="671438" y="1342169"/>
            <a:ext cx="4409287" cy="963194"/>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a:defRPr/>
            </a:pPr>
            <a:r>
              <a:rPr lang="en-US" sz="2800" b="0" dirty="0">
                <a:solidFill>
                  <a:schemeClr val="bg1"/>
                </a:solidFill>
                <a:latin typeface="Century Gothic" panose="020B0502020202020204" pitchFamily="34" charset="0"/>
              </a:rPr>
              <a:t>Bereavement Services</a:t>
            </a:r>
          </a:p>
        </p:txBody>
      </p:sp>
      <p:sp>
        <p:nvSpPr>
          <p:cNvPr id="21" name="Rectangle 20">
            <a:extLst>
              <a:ext uri="{FF2B5EF4-FFF2-40B4-BE49-F238E27FC236}">
                <a16:creationId xmlns:a16="http://schemas.microsoft.com/office/drawing/2014/main" id="{2C8986D2-7AC0-48F5-B894-C7D72246123B}"/>
              </a:ext>
            </a:extLst>
          </p:cNvPr>
          <p:cNvSpPr/>
          <p:nvPr/>
        </p:nvSpPr>
        <p:spPr>
          <a:xfrm rot="16200000">
            <a:off x="192670" y="2181620"/>
            <a:ext cx="748623" cy="46571"/>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a:latin typeface="Century Gothic" panose="020B0502020202020204" pitchFamily="34" charset="0"/>
            </a:endParaRPr>
          </a:p>
        </p:txBody>
      </p:sp>
      <p:sp>
        <p:nvSpPr>
          <p:cNvPr id="29" name="TextBox 28">
            <a:extLst>
              <a:ext uri="{FF2B5EF4-FFF2-40B4-BE49-F238E27FC236}">
                <a16:creationId xmlns:a16="http://schemas.microsoft.com/office/drawing/2014/main" id="{103DA2F9-4C2D-4D7A-8FDD-596C37354E7B}"/>
              </a:ext>
            </a:extLst>
          </p:cNvPr>
          <p:cNvSpPr txBox="1"/>
          <p:nvPr/>
        </p:nvSpPr>
        <p:spPr>
          <a:xfrm>
            <a:off x="671438" y="2300217"/>
            <a:ext cx="4409287" cy="338554"/>
          </a:xfrm>
          <a:prstGeom prst="rect">
            <a:avLst/>
          </a:prstGeom>
          <a:noFill/>
        </p:spPr>
        <p:txBody>
          <a:bodyPr wrap="square" rtlCol="0">
            <a:spAutoFit/>
          </a:bodyPr>
          <a:lstStyle/>
          <a:p>
            <a:pPr>
              <a:spcBef>
                <a:spcPts val="600"/>
              </a:spcBef>
            </a:pPr>
            <a:r>
              <a:rPr lang="en-US" sz="1600" dirty="0">
                <a:solidFill>
                  <a:schemeClr val="bg1"/>
                </a:solidFill>
                <a:latin typeface="Avenir Next LT Pro" panose="020B0504020202020204" pitchFamily="34" charset="0"/>
              </a:rPr>
              <a:t>Provided by Empathy</a:t>
            </a:r>
            <a:r>
              <a:rPr lang="en-US" sz="1600" baseline="30000" dirty="0">
                <a:solidFill>
                  <a:schemeClr val="bg1"/>
                </a:solidFill>
                <a:latin typeface="Avenir Next LT Pro" panose="020B0504020202020204" pitchFamily="34" charset="0"/>
              </a:rPr>
              <a:t>1</a:t>
            </a:r>
          </a:p>
        </p:txBody>
      </p:sp>
      <p:sp>
        <p:nvSpPr>
          <p:cNvPr id="34" name="Text Placeholder 2">
            <a:extLst>
              <a:ext uri="{FF2B5EF4-FFF2-40B4-BE49-F238E27FC236}">
                <a16:creationId xmlns:a16="http://schemas.microsoft.com/office/drawing/2014/main" id="{E4665156-685A-4AF2-85D6-454150502C6B}"/>
              </a:ext>
            </a:extLst>
          </p:cNvPr>
          <p:cNvSpPr txBox="1">
            <a:spLocks/>
          </p:cNvSpPr>
          <p:nvPr/>
        </p:nvSpPr>
        <p:spPr>
          <a:xfrm>
            <a:off x="635727" y="5683935"/>
            <a:ext cx="5320247" cy="1028583"/>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r>
              <a:rPr lang="en-US" sz="800" baseline="30000" dirty="0">
                <a:solidFill>
                  <a:schemeClr val="bg1"/>
                </a:solidFill>
                <a:latin typeface="Arial Narrow" panose="020B0606020202030204" pitchFamily="34" charset="0"/>
              </a:rPr>
              <a:t>1</a:t>
            </a:r>
            <a:r>
              <a:rPr lang="en-US" sz="800" dirty="0">
                <a:solidFill>
                  <a:schemeClr val="bg1"/>
                </a:solidFill>
                <a:latin typeface="Arial Narrow" panose="020B0606020202030204" pitchFamily="34" charset="0"/>
              </a:rPr>
              <a:t> Bereavement Services, Funeral Planning Services and Will Prep Services are provided through The Hartford by Empathy. Empathy is not affiliated with The Hartford and is not a provider of insurance services.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a:spcBef>
                <a:spcPts val="0"/>
              </a:spcBef>
              <a:spcAft>
                <a:spcPts val="300"/>
              </a:spcAft>
              <a:buNone/>
            </a:pPr>
            <a:r>
              <a:rPr lang="en-US" sz="800" dirty="0">
                <a:solidFill>
                  <a:schemeClr val="bg1"/>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35" name="Rectangle 34">
            <a:hlinkClick r:id="rId4" action="ppaction://hlinksldjump"/>
            <a:extLst>
              <a:ext uri="{FF2B5EF4-FFF2-40B4-BE49-F238E27FC236}">
                <a16:creationId xmlns:a16="http://schemas.microsoft.com/office/drawing/2014/main" id="{539FB158-6A96-44E6-BB2F-AC7EF1D24396}"/>
              </a:ext>
            </a:extLst>
          </p:cNvPr>
          <p:cNvSpPr/>
          <p:nvPr/>
        </p:nvSpPr>
        <p:spPr>
          <a:xfrm>
            <a:off x="671437" y="3333713"/>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Funeral Planning Services</a:t>
            </a:r>
          </a:p>
        </p:txBody>
      </p:sp>
      <p:sp>
        <p:nvSpPr>
          <p:cNvPr id="36" name="Rectangle 35">
            <a:hlinkClick r:id="rId5" action="ppaction://hlinksldjump"/>
            <a:extLst>
              <a:ext uri="{FF2B5EF4-FFF2-40B4-BE49-F238E27FC236}">
                <a16:creationId xmlns:a16="http://schemas.microsoft.com/office/drawing/2014/main" id="{C0F6917B-5D24-4952-8C0C-5A7DFBDF9515}"/>
              </a:ext>
            </a:extLst>
          </p:cNvPr>
          <p:cNvSpPr/>
          <p:nvPr/>
        </p:nvSpPr>
        <p:spPr>
          <a:xfrm>
            <a:off x="671438" y="295679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Grief Guidance</a:t>
            </a:r>
            <a:endParaRPr lang="en-US" sz="1600" dirty="0">
              <a:solidFill>
                <a:schemeClr val="bg1"/>
              </a:solidFill>
              <a:latin typeface="Avenir Next LT Pro" panose="020B0504020202020204" pitchFamily="34" charset="77"/>
              <a:ea typeface="ＭＳ Ｐゴシック"/>
              <a:cs typeface="Arial"/>
            </a:endParaRPr>
          </a:p>
        </p:txBody>
      </p:sp>
      <p:sp>
        <p:nvSpPr>
          <p:cNvPr id="3" name="Rectangle 2">
            <a:extLst>
              <a:ext uri="{FF2B5EF4-FFF2-40B4-BE49-F238E27FC236}">
                <a16:creationId xmlns:a16="http://schemas.microsoft.com/office/drawing/2014/main" id="{204B3F9E-5C3F-2917-F49F-34118582DEC8}"/>
              </a:ext>
            </a:extLst>
          </p:cNvPr>
          <p:cNvSpPr/>
          <p:nvPr/>
        </p:nvSpPr>
        <p:spPr>
          <a:xfrm>
            <a:off x="635727" y="446826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Account Deactivation</a:t>
            </a:r>
          </a:p>
        </p:txBody>
      </p:sp>
      <p:sp>
        <p:nvSpPr>
          <p:cNvPr id="4" name="Rectangle 3">
            <a:extLst>
              <a:ext uri="{FF2B5EF4-FFF2-40B4-BE49-F238E27FC236}">
                <a16:creationId xmlns:a16="http://schemas.microsoft.com/office/drawing/2014/main" id="{7B7603F1-CFAF-D06D-E986-FFE81AC406F9}"/>
              </a:ext>
            </a:extLst>
          </p:cNvPr>
          <p:cNvSpPr/>
          <p:nvPr/>
        </p:nvSpPr>
        <p:spPr>
          <a:xfrm>
            <a:off x="635727" y="4880971"/>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Dedicated Care Manager</a:t>
            </a:r>
          </a:p>
        </p:txBody>
      </p:sp>
      <p:pic>
        <p:nvPicPr>
          <p:cNvPr id="5" name="Picture 4" descr="A black letter and a white background&#10;&#10;AI-generated content may be incorrect.">
            <a:extLst>
              <a:ext uri="{FF2B5EF4-FFF2-40B4-BE49-F238E27FC236}">
                <a16:creationId xmlns:a16="http://schemas.microsoft.com/office/drawing/2014/main" id="{8FDE3F4D-0539-E64B-9E12-083E586FB70B}"/>
              </a:ext>
            </a:extLst>
          </p:cNvPr>
          <p:cNvPicPr>
            <a:picLocks noChangeAspect="1"/>
          </p:cNvPicPr>
          <p:nvPr/>
        </p:nvPicPr>
        <p:blipFill>
          <a:blip r:embed="rId6"/>
          <a:stretch>
            <a:fillRect/>
          </a:stretch>
        </p:blipFill>
        <p:spPr>
          <a:xfrm>
            <a:off x="9669428" y="6196084"/>
            <a:ext cx="2313046" cy="447189"/>
          </a:xfrm>
          <a:prstGeom prst="rect">
            <a:avLst/>
          </a:prstGeom>
        </p:spPr>
      </p:pic>
    </p:spTree>
    <p:extLst>
      <p:ext uri="{BB962C8B-B14F-4D97-AF65-F5344CB8AC3E}">
        <p14:creationId xmlns:p14="http://schemas.microsoft.com/office/powerpoint/2010/main" val="746563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0" y="9832"/>
            <a:ext cx="12192000" cy="6856216"/>
          </a:xfrm>
          <a:prstGeom prst="rect">
            <a:avLst/>
          </a:pr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6027" y="-5807"/>
            <a:ext cx="5955973" cy="687185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4774"/>
            <a:ext cx="487236" cy="169819"/>
          </a:xfrm>
        </p:spPr>
        <p:txBody>
          <a:bodyPr/>
          <a:lstStyle/>
          <a:p>
            <a:fld id="{B6111AC5-A6EA-4123-B1C6-358C02E6D565}" type="slidenum">
              <a:rPr lang="en-US" smtClean="0"/>
              <a:pPr/>
              <a:t>46</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70856" y="3026667"/>
            <a:ext cx="1460335" cy="7000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33" name="Rectangle 32">
            <a:extLst>
              <a:ext uri="{FF2B5EF4-FFF2-40B4-BE49-F238E27FC236}">
                <a16:creationId xmlns:a16="http://schemas.microsoft.com/office/drawing/2014/main" id="{321A0E0E-4F54-4984-B04D-D88E4BF49FCD}"/>
              </a:ext>
            </a:extLst>
          </p:cNvPr>
          <p:cNvSpPr/>
          <p:nvPr/>
        </p:nvSpPr>
        <p:spPr>
          <a:xfrm>
            <a:off x="641395" y="4078008"/>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Estate Planning/Administration</a:t>
            </a:r>
          </a:p>
        </p:txBody>
      </p:sp>
      <p:sp>
        <p:nvSpPr>
          <p:cNvPr id="44" name="Rectangle 43">
            <a:extLst>
              <a:ext uri="{FF2B5EF4-FFF2-40B4-BE49-F238E27FC236}">
                <a16:creationId xmlns:a16="http://schemas.microsoft.com/office/drawing/2014/main" id="{44D0E085-07CE-4D35-9E26-1AA31382495F}"/>
              </a:ext>
            </a:extLst>
          </p:cNvPr>
          <p:cNvSpPr/>
          <p:nvPr/>
        </p:nvSpPr>
        <p:spPr>
          <a:xfrm>
            <a:off x="543696" y="4600410"/>
            <a:ext cx="105032" cy="105032"/>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23" name="Content Placeholder 5">
            <a:extLst>
              <a:ext uri="{FF2B5EF4-FFF2-40B4-BE49-F238E27FC236}">
                <a16:creationId xmlns:a16="http://schemas.microsoft.com/office/drawing/2014/main" id="{258B3D16-0BB5-44AD-809D-6FAB3669A227}"/>
              </a:ext>
            </a:extLst>
          </p:cNvPr>
          <p:cNvSpPr txBox="1">
            <a:spLocks/>
          </p:cNvSpPr>
          <p:nvPr/>
        </p:nvSpPr>
        <p:spPr>
          <a:xfrm>
            <a:off x="6756288" y="2354408"/>
            <a:ext cx="5286776" cy="1204763"/>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Assistance with closing personal accounts on family’s behalf</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Includes financial, memberships, subscriptions and social media accounts</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Empathy will manage all necessary communications and avoid unnecessary charges</a:t>
            </a:r>
          </a:p>
        </p:txBody>
      </p:sp>
      <p:sp>
        <p:nvSpPr>
          <p:cNvPr id="19" name="Rectangle 18">
            <a:hlinkClick r:id="rId3" action="ppaction://hlinksldjump"/>
            <a:extLst>
              <a:ext uri="{FF2B5EF4-FFF2-40B4-BE49-F238E27FC236}">
                <a16:creationId xmlns:a16="http://schemas.microsoft.com/office/drawing/2014/main" id="{3A3BEDF9-7635-4E88-A730-40F68674CDAB}"/>
              </a:ext>
            </a:extLst>
          </p:cNvPr>
          <p:cNvSpPr/>
          <p:nvPr/>
        </p:nvSpPr>
        <p:spPr>
          <a:xfrm>
            <a:off x="653743" y="369070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Obituary Writing</a:t>
            </a:r>
            <a:endParaRPr lang="en-US" sz="1600" dirty="0">
              <a:solidFill>
                <a:schemeClr val="bg1"/>
              </a:solidFill>
              <a:latin typeface="Avenir Next LT Pro" panose="020B0504020202020204" pitchFamily="34" charset="77"/>
              <a:ea typeface="ＭＳ Ｐゴシック"/>
              <a:cs typeface="Arial"/>
            </a:endParaRPr>
          </a:p>
        </p:txBody>
      </p:sp>
      <p:sp>
        <p:nvSpPr>
          <p:cNvPr id="20" name="Title 1">
            <a:extLst>
              <a:ext uri="{FF2B5EF4-FFF2-40B4-BE49-F238E27FC236}">
                <a16:creationId xmlns:a16="http://schemas.microsoft.com/office/drawing/2014/main" id="{DBB616E8-3E16-497C-AE87-022969AB5468}"/>
              </a:ext>
            </a:extLst>
          </p:cNvPr>
          <p:cNvSpPr txBox="1">
            <a:spLocks/>
          </p:cNvSpPr>
          <p:nvPr/>
        </p:nvSpPr>
        <p:spPr>
          <a:xfrm>
            <a:off x="671438" y="1342169"/>
            <a:ext cx="4409287" cy="963194"/>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a:defRPr/>
            </a:pPr>
            <a:r>
              <a:rPr lang="en-US" sz="2800" b="0" dirty="0">
                <a:solidFill>
                  <a:schemeClr val="bg1"/>
                </a:solidFill>
                <a:latin typeface="Century Gothic" panose="020B0502020202020204" pitchFamily="34" charset="0"/>
              </a:rPr>
              <a:t>Bereavement Services</a:t>
            </a:r>
          </a:p>
        </p:txBody>
      </p:sp>
      <p:sp>
        <p:nvSpPr>
          <p:cNvPr id="21" name="Rectangle 20">
            <a:extLst>
              <a:ext uri="{FF2B5EF4-FFF2-40B4-BE49-F238E27FC236}">
                <a16:creationId xmlns:a16="http://schemas.microsoft.com/office/drawing/2014/main" id="{2C8986D2-7AC0-48F5-B894-C7D72246123B}"/>
              </a:ext>
            </a:extLst>
          </p:cNvPr>
          <p:cNvSpPr/>
          <p:nvPr/>
        </p:nvSpPr>
        <p:spPr>
          <a:xfrm rot="16200000">
            <a:off x="192670" y="2181620"/>
            <a:ext cx="748623" cy="46571"/>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a:latin typeface="Century Gothic" panose="020B0502020202020204" pitchFamily="34" charset="0"/>
            </a:endParaRPr>
          </a:p>
        </p:txBody>
      </p:sp>
      <p:sp>
        <p:nvSpPr>
          <p:cNvPr id="29" name="TextBox 28">
            <a:extLst>
              <a:ext uri="{FF2B5EF4-FFF2-40B4-BE49-F238E27FC236}">
                <a16:creationId xmlns:a16="http://schemas.microsoft.com/office/drawing/2014/main" id="{103DA2F9-4C2D-4D7A-8FDD-596C37354E7B}"/>
              </a:ext>
            </a:extLst>
          </p:cNvPr>
          <p:cNvSpPr txBox="1"/>
          <p:nvPr/>
        </p:nvSpPr>
        <p:spPr>
          <a:xfrm>
            <a:off x="671438" y="2300217"/>
            <a:ext cx="4409287" cy="338554"/>
          </a:xfrm>
          <a:prstGeom prst="rect">
            <a:avLst/>
          </a:prstGeom>
          <a:noFill/>
        </p:spPr>
        <p:txBody>
          <a:bodyPr wrap="square" rtlCol="0">
            <a:spAutoFit/>
          </a:bodyPr>
          <a:lstStyle/>
          <a:p>
            <a:pPr>
              <a:spcBef>
                <a:spcPts val="600"/>
              </a:spcBef>
            </a:pPr>
            <a:r>
              <a:rPr lang="en-US" sz="1600" dirty="0">
                <a:solidFill>
                  <a:schemeClr val="bg1"/>
                </a:solidFill>
                <a:latin typeface="Avenir Next LT Pro" panose="020B0504020202020204" pitchFamily="34" charset="0"/>
              </a:rPr>
              <a:t>Provided by Empathy</a:t>
            </a:r>
            <a:r>
              <a:rPr lang="en-US" sz="1600" baseline="30000" dirty="0">
                <a:solidFill>
                  <a:schemeClr val="bg1"/>
                </a:solidFill>
                <a:latin typeface="Avenir Next LT Pro" panose="020B0504020202020204" pitchFamily="34" charset="0"/>
              </a:rPr>
              <a:t>1</a:t>
            </a:r>
          </a:p>
        </p:txBody>
      </p:sp>
      <p:sp>
        <p:nvSpPr>
          <p:cNvPr id="34" name="Text Placeholder 2">
            <a:extLst>
              <a:ext uri="{FF2B5EF4-FFF2-40B4-BE49-F238E27FC236}">
                <a16:creationId xmlns:a16="http://schemas.microsoft.com/office/drawing/2014/main" id="{E4665156-685A-4AF2-85D6-454150502C6B}"/>
              </a:ext>
            </a:extLst>
          </p:cNvPr>
          <p:cNvSpPr txBox="1">
            <a:spLocks/>
          </p:cNvSpPr>
          <p:nvPr/>
        </p:nvSpPr>
        <p:spPr>
          <a:xfrm>
            <a:off x="635727" y="5683935"/>
            <a:ext cx="5320247" cy="1028583"/>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r>
              <a:rPr lang="en-US" sz="800" baseline="30000" dirty="0">
                <a:solidFill>
                  <a:schemeClr val="bg1"/>
                </a:solidFill>
                <a:latin typeface="Arial Narrow" panose="020B0606020202030204" pitchFamily="34" charset="0"/>
              </a:rPr>
              <a:t>1</a:t>
            </a:r>
            <a:r>
              <a:rPr lang="en-US" sz="800" dirty="0">
                <a:solidFill>
                  <a:schemeClr val="bg1"/>
                </a:solidFill>
                <a:latin typeface="Arial Narrow" panose="020B0606020202030204" pitchFamily="34" charset="0"/>
              </a:rPr>
              <a:t> Bereavement Services, Funeral Planning Services and Will Prep Services are provided through The Hartford by Empathy. Empathy is not affiliated with The Hartford and is not a provider of insurance services.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a:spcBef>
                <a:spcPts val="0"/>
              </a:spcBef>
              <a:spcAft>
                <a:spcPts val="300"/>
              </a:spcAft>
              <a:buNone/>
            </a:pPr>
            <a:r>
              <a:rPr lang="en-US" sz="800" dirty="0">
                <a:solidFill>
                  <a:schemeClr val="bg1"/>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35" name="Rectangle 34">
            <a:hlinkClick r:id="rId4" action="ppaction://hlinksldjump"/>
            <a:extLst>
              <a:ext uri="{FF2B5EF4-FFF2-40B4-BE49-F238E27FC236}">
                <a16:creationId xmlns:a16="http://schemas.microsoft.com/office/drawing/2014/main" id="{539FB158-6A96-44E6-BB2F-AC7EF1D24396}"/>
              </a:ext>
            </a:extLst>
          </p:cNvPr>
          <p:cNvSpPr/>
          <p:nvPr/>
        </p:nvSpPr>
        <p:spPr>
          <a:xfrm>
            <a:off x="671437" y="3333713"/>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Funeral Planning Services</a:t>
            </a:r>
          </a:p>
        </p:txBody>
      </p:sp>
      <p:sp>
        <p:nvSpPr>
          <p:cNvPr id="36" name="Rectangle 35">
            <a:hlinkClick r:id="rId5" action="ppaction://hlinksldjump"/>
            <a:extLst>
              <a:ext uri="{FF2B5EF4-FFF2-40B4-BE49-F238E27FC236}">
                <a16:creationId xmlns:a16="http://schemas.microsoft.com/office/drawing/2014/main" id="{C0F6917B-5D24-4952-8C0C-5A7DFBDF9515}"/>
              </a:ext>
            </a:extLst>
          </p:cNvPr>
          <p:cNvSpPr/>
          <p:nvPr/>
        </p:nvSpPr>
        <p:spPr>
          <a:xfrm>
            <a:off x="671438" y="295679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Grief Guidance</a:t>
            </a:r>
            <a:endParaRPr lang="en-US" sz="1600" dirty="0">
              <a:solidFill>
                <a:schemeClr val="bg1"/>
              </a:solidFill>
              <a:latin typeface="Avenir Next LT Pro" panose="020B0504020202020204" pitchFamily="34" charset="77"/>
              <a:ea typeface="ＭＳ Ｐゴシック"/>
              <a:cs typeface="Arial"/>
            </a:endParaRPr>
          </a:p>
        </p:txBody>
      </p:sp>
      <p:sp>
        <p:nvSpPr>
          <p:cNvPr id="3" name="Rectangle 2">
            <a:extLst>
              <a:ext uri="{FF2B5EF4-FFF2-40B4-BE49-F238E27FC236}">
                <a16:creationId xmlns:a16="http://schemas.microsoft.com/office/drawing/2014/main" id="{204B3F9E-5C3F-2917-F49F-34118582DEC8}"/>
              </a:ext>
            </a:extLst>
          </p:cNvPr>
          <p:cNvSpPr/>
          <p:nvPr/>
        </p:nvSpPr>
        <p:spPr>
          <a:xfrm>
            <a:off x="635727" y="446826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accent2"/>
                </a:solidFill>
                <a:latin typeface="Avenir Next LT Pro" panose="020B0504020202020204" pitchFamily="34" charset="77"/>
                <a:ea typeface="ＭＳ Ｐゴシック"/>
                <a:cs typeface="Arial"/>
                <a:sym typeface="Arial" charset="0"/>
              </a:rPr>
              <a:t>Account Deactivation</a:t>
            </a:r>
          </a:p>
        </p:txBody>
      </p:sp>
      <p:sp>
        <p:nvSpPr>
          <p:cNvPr id="4" name="Rectangle 3">
            <a:extLst>
              <a:ext uri="{FF2B5EF4-FFF2-40B4-BE49-F238E27FC236}">
                <a16:creationId xmlns:a16="http://schemas.microsoft.com/office/drawing/2014/main" id="{7B7603F1-CFAF-D06D-E986-FFE81AC406F9}"/>
              </a:ext>
            </a:extLst>
          </p:cNvPr>
          <p:cNvSpPr/>
          <p:nvPr/>
        </p:nvSpPr>
        <p:spPr>
          <a:xfrm>
            <a:off x="635727" y="4880971"/>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Dedicated Care Manager</a:t>
            </a:r>
          </a:p>
        </p:txBody>
      </p:sp>
      <p:pic>
        <p:nvPicPr>
          <p:cNvPr id="5" name="Picture 4" descr="A black letter and a white background&#10;&#10;AI-generated content may be incorrect.">
            <a:extLst>
              <a:ext uri="{FF2B5EF4-FFF2-40B4-BE49-F238E27FC236}">
                <a16:creationId xmlns:a16="http://schemas.microsoft.com/office/drawing/2014/main" id="{91FA5E13-FC87-68F9-070D-E19FC57C5556}"/>
              </a:ext>
            </a:extLst>
          </p:cNvPr>
          <p:cNvPicPr>
            <a:picLocks noChangeAspect="1"/>
          </p:cNvPicPr>
          <p:nvPr/>
        </p:nvPicPr>
        <p:blipFill>
          <a:blip r:embed="rId6"/>
          <a:stretch>
            <a:fillRect/>
          </a:stretch>
        </p:blipFill>
        <p:spPr>
          <a:xfrm>
            <a:off x="9669428" y="6196084"/>
            <a:ext cx="2313046" cy="447189"/>
          </a:xfrm>
          <a:prstGeom prst="rect">
            <a:avLst/>
          </a:prstGeom>
        </p:spPr>
      </p:pic>
    </p:spTree>
    <p:extLst>
      <p:ext uri="{BB962C8B-B14F-4D97-AF65-F5344CB8AC3E}">
        <p14:creationId xmlns:p14="http://schemas.microsoft.com/office/powerpoint/2010/main" val="2135736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0" y="9832"/>
            <a:ext cx="12192000" cy="6856216"/>
          </a:xfrm>
          <a:prstGeom prst="rect">
            <a:avLst/>
          </a:prstGeom>
          <a:solidFill>
            <a:schemeClr val="tx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01023" y="9832"/>
            <a:ext cx="5955973" cy="687185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26" name="Picture Placeholder 25">
            <a:extLst>
              <a:ext uri="{FF2B5EF4-FFF2-40B4-BE49-F238E27FC236}">
                <a16:creationId xmlns:a16="http://schemas.microsoft.com/office/drawing/2014/main" id="{C599C854-6D27-3151-5DDB-D572F2C4CE91}"/>
              </a:ext>
            </a:extLst>
          </p:cNvPr>
          <p:cNvSpPr>
            <a:spLocks noGrp="1"/>
          </p:cNvSpPr>
          <p:nvPr>
            <p:ph type="pic" sz="quarter" idx="18"/>
          </p:nvPr>
        </p:nvSpPr>
        <p:spPr/>
        <p:txBody>
          <a:bodyPr/>
          <a:lstStyle/>
          <a:p>
            <a:endParaRPr lang="en-US"/>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4774"/>
            <a:ext cx="487236" cy="169819"/>
          </a:xfrm>
        </p:spPr>
        <p:txBody>
          <a:bodyPr/>
          <a:lstStyle/>
          <a:p>
            <a:fld id="{B6111AC5-A6EA-4123-B1C6-358C02E6D565}" type="slidenum">
              <a:rPr lang="en-US" smtClean="0"/>
              <a:pPr/>
              <a:t>47</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70856" y="3026667"/>
            <a:ext cx="1460335" cy="7000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a:latin typeface="Century Gothic" panose="020B0502020202020204" pitchFamily="34" charset="0"/>
            </a:endParaRPr>
          </a:p>
        </p:txBody>
      </p:sp>
      <p:sp>
        <p:nvSpPr>
          <p:cNvPr id="33" name="Rectangle 32">
            <a:extLst>
              <a:ext uri="{FF2B5EF4-FFF2-40B4-BE49-F238E27FC236}">
                <a16:creationId xmlns:a16="http://schemas.microsoft.com/office/drawing/2014/main" id="{321A0E0E-4F54-4984-B04D-D88E4BF49FCD}"/>
              </a:ext>
            </a:extLst>
          </p:cNvPr>
          <p:cNvSpPr/>
          <p:nvPr/>
        </p:nvSpPr>
        <p:spPr>
          <a:xfrm>
            <a:off x="641395" y="4078008"/>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Estate Planning/Administration</a:t>
            </a:r>
          </a:p>
        </p:txBody>
      </p:sp>
      <p:sp>
        <p:nvSpPr>
          <p:cNvPr id="44" name="Rectangle 43">
            <a:extLst>
              <a:ext uri="{FF2B5EF4-FFF2-40B4-BE49-F238E27FC236}">
                <a16:creationId xmlns:a16="http://schemas.microsoft.com/office/drawing/2014/main" id="{44D0E085-07CE-4D35-9E26-1AA31382495F}"/>
              </a:ext>
            </a:extLst>
          </p:cNvPr>
          <p:cNvSpPr/>
          <p:nvPr/>
        </p:nvSpPr>
        <p:spPr>
          <a:xfrm>
            <a:off x="543696" y="5006929"/>
            <a:ext cx="105032" cy="105032"/>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b="1"/>
          </a:p>
        </p:txBody>
      </p:sp>
      <p:sp>
        <p:nvSpPr>
          <p:cNvPr id="23" name="Content Placeholder 5">
            <a:extLst>
              <a:ext uri="{FF2B5EF4-FFF2-40B4-BE49-F238E27FC236}">
                <a16:creationId xmlns:a16="http://schemas.microsoft.com/office/drawing/2014/main" id="{258B3D16-0BB5-44AD-809D-6FAB3669A227}"/>
              </a:ext>
            </a:extLst>
          </p:cNvPr>
          <p:cNvSpPr txBox="1">
            <a:spLocks/>
          </p:cNvSpPr>
          <p:nvPr/>
        </p:nvSpPr>
        <p:spPr>
          <a:xfrm>
            <a:off x="6756288" y="2827739"/>
            <a:ext cx="5286776" cy="1204763"/>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lvl="3" indent="-227013">
              <a:spcAft>
                <a:spcPts val="600"/>
              </a:spcAft>
              <a:buClr>
                <a:srgbClr val="484848"/>
              </a:buClr>
              <a:buFont typeface="Arial" panose="020B0604020202020204" pitchFamily="34" charset="0"/>
              <a:buChar char="•"/>
            </a:pPr>
            <a:endParaRPr lang="en-US" sz="1600" dirty="0">
              <a:solidFill>
                <a:srgbClr val="484848"/>
              </a:solidFill>
              <a:latin typeface="Avenir Next LT Pro" panose="020B0504020202020204" pitchFamily="34" charset="0"/>
            </a:endParaRPr>
          </a:p>
        </p:txBody>
      </p:sp>
      <p:sp>
        <p:nvSpPr>
          <p:cNvPr id="19" name="Rectangle 18">
            <a:hlinkClick r:id="rId3" action="ppaction://hlinksldjump"/>
            <a:extLst>
              <a:ext uri="{FF2B5EF4-FFF2-40B4-BE49-F238E27FC236}">
                <a16:creationId xmlns:a16="http://schemas.microsoft.com/office/drawing/2014/main" id="{3A3BEDF9-7635-4E88-A730-40F68674CDAB}"/>
              </a:ext>
            </a:extLst>
          </p:cNvPr>
          <p:cNvSpPr/>
          <p:nvPr/>
        </p:nvSpPr>
        <p:spPr>
          <a:xfrm>
            <a:off x="653743" y="369070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Obituary Writing</a:t>
            </a:r>
            <a:endParaRPr lang="en-US" sz="1600" dirty="0">
              <a:solidFill>
                <a:schemeClr val="bg1"/>
              </a:solidFill>
              <a:latin typeface="Avenir Next LT Pro" panose="020B0504020202020204" pitchFamily="34" charset="77"/>
              <a:ea typeface="ＭＳ Ｐゴシック"/>
              <a:cs typeface="Arial"/>
            </a:endParaRPr>
          </a:p>
        </p:txBody>
      </p:sp>
      <p:sp>
        <p:nvSpPr>
          <p:cNvPr id="20" name="Title 1">
            <a:extLst>
              <a:ext uri="{FF2B5EF4-FFF2-40B4-BE49-F238E27FC236}">
                <a16:creationId xmlns:a16="http://schemas.microsoft.com/office/drawing/2014/main" id="{DBB616E8-3E16-497C-AE87-022969AB5468}"/>
              </a:ext>
            </a:extLst>
          </p:cNvPr>
          <p:cNvSpPr txBox="1">
            <a:spLocks/>
          </p:cNvSpPr>
          <p:nvPr/>
        </p:nvSpPr>
        <p:spPr>
          <a:xfrm>
            <a:off x="671438" y="1342169"/>
            <a:ext cx="4409287" cy="963194"/>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a:defRPr/>
            </a:pPr>
            <a:r>
              <a:rPr lang="en-US" sz="2800" b="0" dirty="0">
                <a:solidFill>
                  <a:schemeClr val="bg1"/>
                </a:solidFill>
                <a:latin typeface="Century Gothic" panose="020B0502020202020204" pitchFamily="34" charset="0"/>
              </a:rPr>
              <a:t>Bereavement Services</a:t>
            </a:r>
          </a:p>
        </p:txBody>
      </p:sp>
      <p:sp>
        <p:nvSpPr>
          <p:cNvPr id="21" name="Rectangle 20">
            <a:extLst>
              <a:ext uri="{FF2B5EF4-FFF2-40B4-BE49-F238E27FC236}">
                <a16:creationId xmlns:a16="http://schemas.microsoft.com/office/drawing/2014/main" id="{2C8986D2-7AC0-48F5-B894-C7D72246123B}"/>
              </a:ext>
            </a:extLst>
          </p:cNvPr>
          <p:cNvSpPr/>
          <p:nvPr/>
        </p:nvSpPr>
        <p:spPr>
          <a:xfrm rot="16200000">
            <a:off x="192670" y="2181620"/>
            <a:ext cx="748623" cy="46571"/>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400">
              <a:latin typeface="Century Gothic" panose="020B0502020202020204" pitchFamily="34" charset="0"/>
            </a:endParaRPr>
          </a:p>
        </p:txBody>
      </p:sp>
      <p:sp>
        <p:nvSpPr>
          <p:cNvPr id="29" name="TextBox 28">
            <a:extLst>
              <a:ext uri="{FF2B5EF4-FFF2-40B4-BE49-F238E27FC236}">
                <a16:creationId xmlns:a16="http://schemas.microsoft.com/office/drawing/2014/main" id="{103DA2F9-4C2D-4D7A-8FDD-596C37354E7B}"/>
              </a:ext>
            </a:extLst>
          </p:cNvPr>
          <p:cNvSpPr txBox="1"/>
          <p:nvPr/>
        </p:nvSpPr>
        <p:spPr>
          <a:xfrm>
            <a:off x="671438" y="2300217"/>
            <a:ext cx="4409287" cy="338554"/>
          </a:xfrm>
          <a:prstGeom prst="rect">
            <a:avLst/>
          </a:prstGeom>
          <a:noFill/>
        </p:spPr>
        <p:txBody>
          <a:bodyPr wrap="square" rtlCol="0">
            <a:spAutoFit/>
          </a:bodyPr>
          <a:lstStyle/>
          <a:p>
            <a:pPr>
              <a:spcBef>
                <a:spcPts val="600"/>
              </a:spcBef>
            </a:pPr>
            <a:r>
              <a:rPr lang="en-US" sz="1600" dirty="0">
                <a:solidFill>
                  <a:schemeClr val="bg1"/>
                </a:solidFill>
                <a:latin typeface="Avenir Next LT Pro" panose="020B0504020202020204" pitchFamily="34" charset="0"/>
              </a:rPr>
              <a:t>Provided by Empathy</a:t>
            </a:r>
            <a:r>
              <a:rPr lang="en-US" sz="1600" baseline="30000" dirty="0">
                <a:solidFill>
                  <a:schemeClr val="bg1"/>
                </a:solidFill>
                <a:latin typeface="Avenir Next LT Pro" panose="020B0504020202020204" pitchFamily="34" charset="0"/>
              </a:rPr>
              <a:t>1</a:t>
            </a:r>
          </a:p>
        </p:txBody>
      </p:sp>
      <p:sp>
        <p:nvSpPr>
          <p:cNvPr id="34" name="Text Placeholder 2">
            <a:extLst>
              <a:ext uri="{FF2B5EF4-FFF2-40B4-BE49-F238E27FC236}">
                <a16:creationId xmlns:a16="http://schemas.microsoft.com/office/drawing/2014/main" id="{E4665156-685A-4AF2-85D6-454150502C6B}"/>
              </a:ext>
            </a:extLst>
          </p:cNvPr>
          <p:cNvSpPr txBox="1">
            <a:spLocks/>
          </p:cNvSpPr>
          <p:nvPr/>
        </p:nvSpPr>
        <p:spPr>
          <a:xfrm>
            <a:off x="635727" y="5683935"/>
            <a:ext cx="5320247" cy="1028583"/>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None/>
            </a:pPr>
            <a:r>
              <a:rPr lang="en-US" sz="800" baseline="30000" dirty="0">
                <a:solidFill>
                  <a:schemeClr val="bg1"/>
                </a:solidFill>
                <a:latin typeface="Arial Narrow" panose="020B0606020202030204" pitchFamily="34" charset="0"/>
              </a:rPr>
              <a:t>1</a:t>
            </a:r>
            <a:r>
              <a:rPr lang="en-US" sz="800" dirty="0">
                <a:solidFill>
                  <a:schemeClr val="bg1"/>
                </a:solidFill>
                <a:latin typeface="Arial Narrow" panose="020B0606020202030204" pitchFamily="34" charset="0"/>
              </a:rPr>
              <a:t> Bereavement Services, Funeral Planning Services and Will Prep Services are provided through The Hartford by Empathy. Empathy is not affiliated with The Hartford and is not a provider of insurance services.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a:spcBef>
                <a:spcPts val="0"/>
              </a:spcBef>
              <a:spcAft>
                <a:spcPts val="300"/>
              </a:spcAft>
              <a:buNone/>
            </a:pPr>
            <a:r>
              <a:rPr lang="en-US" sz="800" dirty="0">
                <a:solidFill>
                  <a:schemeClr val="bg1"/>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35" name="Rectangle 34">
            <a:hlinkClick r:id="rId4" action="ppaction://hlinksldjump"/>
            <a:extLst>
              <a:ext uri="{FF2B5EF4-FFF2-40B4-BE49-F238E27FC236}">
                <a16:creationId xmlns:a16="http://schemas.microsoft.com/office/drawing/2014/main" id="{539FB158-6A96-44E6-BB2F-AC7EF1D24396}"/>
              </a:ext>
            </a:extLst>
          </p:cNvPr>
          <p:cNvSpPr/>
          <p:nvPr/>
        </p:nvSpPr>
        <p:spPr>
          <a:xfrm>
            <a:off x="671437" y="3333713"/>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Funeral Planning Services</a:t>
            </a:r>
          </a:p>
        </p:txBody>
      </p:sp>
      <p:sp>
        <p:nvSpPr>
          <p:cNvPr id="36" name="Rectangle 35">
            <a:hlinkClick r:id="rId5" action="ppaction://hlinksldjump"/>
            <a:extLst>
              <a:ext uri="{FF2B5EF4-FFF2-40B4-BE49-F238E27FC236}">
                <a16:creationId xmlns:a16="http://schemas.microsoft.com/office/drawing/2014/main" id="{C0F6917B-5D24-4952-8C0C-5A7DFBDF9515}"/>
              </a:ext>
            </a:extLst>
          </p:cNvPr>
          <p:cNvSpPr/>
          <p:nvPr/>
        </p:nvSpPr>
        <p:spPr>
          <a:xfrm>
            <a:off x="671438" y="295679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Grief Guidance</a:t>
            </a:r>
            <a:endParaRPr lang="en-US" sz="1600" dirty="0">
              <a:solidFill>
                <a:schemeClr val="bg1"/>
              </a:solidFill>
              <a:latin typeface="Avenir Next LT Pro" panose="020B0504020202020204" pitchFamily="34" charset="77"/>
              <a:ea typeface="ＭＳ Ｐゴシック"/>
              <a:cs typeface="Arial"/>
            </a:endParaRPr>
          </a:p>
        </p:txBody>
      </p:sp>
      <p:sp>
        <p:nvSpPr>
          <p:cNvPr id="3" name="Rectangle 2">
            <a:extLst>
              <a:ext uri="{FF2B5EF4-FFF2-40B4-BE49-F238E27FC236}">
                <a16:creationId xmlns:a16="http://schemas.microsoft.com/office/drawing/2014/main" id="{204B3F9E-5C3F-2917-F49F-34118582DEC8}"/>
              </a:ext>
            </a:extLst>
          </p:cNvPr>
          <p:cNvSpPr/>
          <p:nvPr/>
        </p:nvSpPr>
        <p:spPr>
          <a:xfrm>
            <a:off x="635727" y="4468260"/>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bg1"/>
                </a:solidFill>
                <a:latin typeface="Avenir Next LT Pro" panose="020B0504020202020204" pitchFamily="34" charset="77"/>
                <a:ea typeface="ＭＳ Ｐゴシック"/>
                <a:cs typeface="Arial"/>
                <a:sym typeface="Arial" charset="0"/>
              </a:rPr>
              <a:t>Account Deactivation</a:t>
            </a:r>
          </a:p>
        </p:txBody>
      </p:sp>
      <p:sp>
        <p:nvSpPr>
          <p:cNvPr id="4" name="Rectangle 3">
            <a:extLst>
              <a:ext uri="{FF2B5EF4-FFF2-40B4-BE49-F238E27FC236}">
                <a16:creationId xmlns:a16="http://schemas.microsoft.com/office/drawing/2014/main" id="{7B7603F1-CFAF-D06D-E986-FFE81AC406F9}"/>
              </a:ext>
            </a:extLst>
          </p:cNvPr>
          <p:cNvSpPr/>
          <p:nvPr/>
        </p:nvSpPr>
        <p:spPr>
          <a:xfrm>
            <a:off x="635727" y="4880971"/>
            <a:ext cx="3552911" cy="369332"/>
          </a:xfrm>
          <a:prstGeom prst="rect">
            <a:avLst/>
          </a:prstGeom>
        </p:spPr>
        <p:txBody>
          <a:bodyPr wrap="square">
            <a:spAutoFit/>
          </a:bodyPr>
          <a:lstStyle/>
          <a:p>
            <a:pPr lvl="0" eaLnBrk="0" fontAlgn="base" hangingPunct="0">
              <a:spcAft>
                <a:spcPct val="0"/>
              </a:spcAft>
              <a:defRPr/>
            </a:pPr>
            <a:r>
              <a:rPr lang="en-US" altLang="en-US" dirty="0">
                <a:solidFill>
                  <a:schemeClr val="accent2"/>
                </a:solidFill>
                <a:latin typeface="Avenir Next LT Pro" panose="020B0504020202020204" pitchFamily="34" charset="77"/>
                <a:ea typeface="ＭＳ Ｐゴシック"/>
                <a:cs typeface="Arial"/>
                <a:sym typeface="Arial" charset="0"/>
              </a:rPr>
              <a:t>Dedicated Care Manager</a:t>
            </a:r>
          </a:p>
        </p:txBody>
      </p:sp>
      <p:sp>
        <p:nvSpPr>
          <p:cNvPr id="5" name="Content Placeholder 5">
            <a:extLst>
              <a:ext uri="{FF2B5EF4-FFF2-40B4-BE49-F238E27FC236}">
                <a16:creationId xmlns:a16="http://schemas.microsoft.com/office/drawing/2014/main" id="{65225A8F-1E26-1EF7-69A7-38678F277AFE}"/>
              </a:ext>
            </a:extLst>
          </p:cNvPr>
          <p:cNvSpPr txBox="1">
            <a:spLocks/>
          </p:cNvSpPr>
          <p:nvPr/>
        </p:nvSpPr>
        <p:spPr>
          <a:xfrm>
            <a:off x="6870220" y="2264425"/>
            <a:ext cx="5286776" cy="1204763"/>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Care Manager interacts with family in way that works best for them (phone, email, text and digital app)</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Dedicated Care Manager to assist through a multi-step process, adapted to each family’s unique needs</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Personalized Care Plan created</a:t>
            </a:r>
          </a:p>
          <a:p>
            <a:pPr marL="227013" lvl="3" indent="-227013">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Care Manager provides outlet for emotional challenges throughout the process</a:t>
            </a:r>
          </a:p>
        </p:txBody>
      </p:sp>
    </p:spTree>
    <p:extLst>
      <p:ext uri="{BB962C8B-B14F-4D97-AF65-F5344CB8AC3E}">
        <p14:creationId xmlns:p14="http://schemas.microsoft.com/office/powerpoint/2010/main" val="4022131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C7172C9A-EAE5-1D49-AFC4-6E3205E2C170}"/>
              </a:ext>
            </a:extLst>
          </p:cNvPr>
          <p:cNvSpPr/>
          <p:nvPr/>
        </p:nvSpPr>
        <p:spPr>
          <a:xfrm>
            <a:off x="2362200" y="5715000"/>
            <a:ext cx="3962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9D176531-4FA4-F84D-A821-5DBFB5269E06}"/>
              </a:ext>
            </a:extLst>
          </p:cNvPr>
          <p:cNvSpPr/>
          <p:nvPr/>
        </p:nvSpPr>
        <p:spPr>
          <a:xfrm>
            <a:off x="5852293" y="2267694"/>
            <a:ext cx="5747863" cy="293157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rgbClr val="484848"/>
              </a:buClr>
              <a:buSzTx/>
              <a:buFontTx/>
              <a:buNone/>
              <a:tabLst/>
              <a:defRPr/>
            </a:pPr>
            <a:r>
              <a:rPr kumimoji="0" lang="en-US" sz="1600" b="1" i="0" u="none" strike="noStrike" kern="1200" cap="none" spc="0" normalizeH="0" baseline="0" noProof="0" dirty="0">
                <a:ln>
                  <a:noFill/>
                </a:ln>
                <a:effectLst/>
                <a:uLnTx/>
                <a:uFillTx/>
                <a:latin typeface="Avenir Next LT Pro" panose="020B0504020202020204" pitchFamily="34" charset="77"/>
                <a:ea typeface="+mn-ea"/>
                <a:cs typeface="Times New Roman" panose="02020603050405020304" pitchFamily="18" charset="0"/>
              </a:rPr>
              <a:t>Available Plans</a:t>
            </a:r>
          </a:p>
          <a:p>
            <a:pPr marL="238125" indent="-238125">
              <a:spcAft>
                <a:spcPts val="300"/>
              </a:spcAft>
              <a:buClr>
                <a:srgbClr val="484848"/>
              </a:buClr>
              <a:buFont typeface="Arial" panose="020B0604020202020204" pitchFamily="34" charset="0"/>
              <a:buChar char="•"/>
            </a:pPr>
            <a:r>
              <a:rPr lang="en-US" sz="1600" dirty="0">
                <a:latin typeface="Avenir Next LT Pro" panose="020B0504020202020204" pitchFamily="34" charset="0"/>
                <a:cs typeface="Times New Roman" panose="02020603050405020304" pitchFamily="18" charset="0"/>
              </a:rPr>
              <a:t>Life Insurance </a:t>
            </a:r>
            <a:r>
              <a:rPr lang="en-US" sz="1600" i="1" dirty="0">
                <a:latin typeface="Avenir Next LT Pro" panose="020B0504020202020204" pitchFamily="34" charset="0"/>
                <a:cs typeface="Times New Roman" panose="02020603050405020304" pitchFamily="18" charset="0"/>
              </a:rPr>
              <a:t>(</a:t>
            </a:r>
            <a:r>
              <a:rPr lang="en-US" sz="1200" i="1" dirty="0">
                <a:latin typeface="Avenir Next LT Pro" panose="020B0504020202020204" pitchFamily="34" charset="0"/>
                <a:cs typeface="Times New Roman" panose="02020603050405020304" pitchFamily="18" charset="0"/>
              </a:rPr>
              <a:t>Life Insurance</a:t>
            </a:r>
            <a:r>
              <a:rPr lang="en-US" sz="1600" i="1" dirty="0">
                <a:latin typeface="Avenir Next LT Pro" panose="020B0504020202020204" pitchFamily="34" charset="0"/>
                <a:cs typeface="Times New Roman" panose="02020603050405020304" pitchFamily="18" charset="0"/>
              </a:rPr>
              <a:t>)</a:t>
            </a:r>
            <a:endParaRPr lang="en-US" sz="1600" dirty="0">
              <a:latin typeface="Avenir Next LT Pro" panose="020B0504020202020204" pitchFamily="34" charset="0"/>
              <a:cs typeface="Times New Roman" panose="02020603050405020304" pitchFamily="18" charset="0"/>
            </a:endParaRPr>
          </a:p>
          <a:p>
            <a:pPr marL="238125" indent="-238125">
              <a:spcAft>
                <a:spcPts val="300"/>
              </a:spcAft>
              <a:buClr>
                <a:srgbClr val="484848"/>
              </a:buClr>
              <a:buFont typeface="Arial" panose="020B0604020202020204" pitchFamily="34" charset="0"/>
              <a:buChar char="•"/>
            </a:pPr>
            <a:r>
              <a:rPr lang="en-US" sz="1600" dirty="0">
                <a:latin typeface="Avenir Next LT Pro" panose="020B0504020202020204" pitchFamily="34" charset="0"/>
                <a:cs typeface="Times New Roman" panose="02020603050405020304" pitchFamily="18" charset="0"/>
              </a:rPr>
              <a:t>Accidental Death and Dismemberment Insurance</a:t>
            </a:r>
            <a:r>
              <a:rPr lang="en-US" sz="1600" i="1" dirty="0">
                <a:latin typeface="Avenir Next LT Pro" panose="020B0504020202020204" pitchFamily="34" charset="0"/>
                <a:cs typeface="Times New Roman" panose="02020603050405020304" pitchFamily="18" charset="0"/>
              </a:rPr>
              <a:t>     </a:t>
            </a:r>
            <a:r>
              <a:rPr lang="en-US" sz="1200" i="1" dirty="0">
                <a:latin typeface="Avenir Next LT Pro" panose="020B0504020202020204" pitchFamily="34" charset="0"/>
                <a:cs typeface="Times New Roman" panose="02020603050405020304" pitchFamily="18" charset="0"/>
              </a:rPr>
              <a:t>(Accidental Loss of Life and Severe Injury Benefits)</a:t>
            </a:r>
            <a:endParaRPr lang="en-US" sz="1600" dirty="0">
              <a:latin typeface="Avenir Next LT Pro" panose="020B0504020202020204" pitchFamily="34" charset="0"/>
              <a:cs typeface="Times New Roman" panose="02020603050405020304" pitchFamily="18" charset="0"/>
            </a:endParaRPr>
          </a:p>
          <a:p>
            <a:pPr marL="238125" indent="-238125">
              <a:spcAft>
                <a:spcPts val="300"/>
              </a:spcAft>
              <a:buClr>
                <a:srgbClr val="484848"/>
              </a:buClr>
              <a:buFont typeface="Arial" panose="020B0604020202020204" pitchFamily="34" charset="0"/>
              <a:buChar char="•"/>
            </a:pPr>
            <a:r>
              <a:rPr lang="en-US" sz="1600" dirty="0">
                <a:latin typeface="Avenir Next LT Pro" panose="020B0504020202020204" pitchFamily="34" charset="0"/>
                <a:cs typeface="Times New Roman" panose="02020603050405020304" pitchFamily="18" charset="0"/>
              </a:rPr>
              <a:t>Short-term &amp; Long-term Disability Insurance                   </a:t>
            </a:r>
            <a:r>
              <a:rPr lang="en-US" sz="1200" i="1" dirty="0">
                <a:latin typeface="Avenir Next LT Pro" panose="020B0504020202020204" pitchFamily="34" charset="0"/>
                <a:cs typeface="Times New Roman" panose="02020603050405020304" pitchFamily="18" charset="0"/>
              </a:rPr>
              <a:t>(Income Protection Benefits)</a:t>
            </a:r>
          </a:p>
          <a:p>
            <a:pPr>
              <a:spcAft>
                <a:spcPts val="300"/>
              </a:spcAft>
              <a:buClr>
                <a:srgbClr val="484848"/>
              </a:buClr>
            </a:pPr>
            <a:endParaRPr kumimoji="0" lang="en-US" sz="1600" b="1" i="0" u="none" strike="noStrike" kern="1200" cap="none" spc="0" normalizeH="0" baseline="0" noProof="0" dirty="0">
              <a:ln>
                <a:noFill/>
              </a:ln>
              <a:effectLst/>
              <a:highlight>
                <a:srgbClr val="FF0000"/>
              </a:highlight>
              <a:uLnTx/>
              <a:uFillTx/>
              <a:latin typeface="Avenir Next LT Pro" panose="020B0504020202020204" pitchFamily="34" charset="0"/>
              <a:ea typeface="+mn-ea"/>
              <a:cs typeface="Times New Roman" panose="02020603050405020304" pitchFamily="18" charset="0"/>
            </a:endParaRPr>
          </a:p>
          <a:p>
            <a:pPr>
              <a:spcAft>
                <a:spcPts val="300"/>
              </a:spcAft>
              <a:buClr>
                <a:srgbClr val="484848"/>
              </a:buClr>
            </a:pPr>
            <a:r>
              <a:rPr kumimoji="0" lang="en-US" sz="1600" b="1" i="0" u="none" strike="noStrike" kern="1200" cap="none" spc="0" normalizeH="0" baseline="0" noProof="0" dirty="0">
                <a:ln>
                  <a:noFill/>
                </a:ln>
                <a:effectLst/>
                <a:uLnTx/>
                <a:uFillTx/>
                <a:latin typeface="Avenir Next LT Pro" panose="020B0504020202020204" pitchFamily="34" charset="77"/>
                <a:ea typeface="+mn-ea"/>
                <a:cs typeface="Times New Roman" panose="02020603050405020304" pitchFamily="18" charset="0"/>
              </a:rPr>
              <a:t>Important Dates</a:t>
            </a:r>
          </a:p>
          <a:p>
            <a:pPr marL="0" marR="0" lvl="0" indent="0" algn="l" defTabSz="914400" rtl="0" eaLnBrk="1" fontAlgn="auto" latinLnBrk="0" hangingPunct="1">
              <a:lnSpc>
                <a:spcPct val="100000"/>
              </a:lnSpc>
              <a:spcBef>
                <a:spcPts val="0"/>
              </a:spcBef>
              <a:spcAft>
                <a:spcPts val="300"/>
              </a:spcAft>
              <a:buClr>
                <a:srgbClr val="484848"/>
              </a:buClr>
              <a:buSzTx/>
              <a:buFontTx/>
              <a:buNone/>
              <a:tabLst/>
              <a:defRPr/>
            </a:pPr>
            <a:r>
              <a:rPr kumimoji="0" lang="en-US" sz="1600" b="0" i="0" u="none" strike="noStrike" kern="1200" cap="none" spc="0" normalizeH="0" baseline="0" noProof="0" dirty="0">
                <a:ln>
                  <a:noFill/>
                </a:ln>
                <a:effectLst/>
                <a:uLnTx/>
                <a:uFillTx/>
                <a:latin typeface="Avenir Next LT Pro" panose="020B0504020202020204" pitchFamily="34" charset="77"/>
                <a:ea typeface="+mn-ea"/>
                <a:cs typeface="Times New Roman" panose="02020603050405020304" pitchFamily="18" charset="0"/>
              </a:rPr>
              <a:t>Enrollment period is October 27, 2025 – November 14, 2025</a:t>
            </a:r>
          </a:p>
          <a:p>
            <a:pPr marR="0" lvl="0" algn="l" defTabSz="914400" rtl="0" eaLnBrk="1" fontAlgn="auto" latinLnBrk="0" hangingPunct="1">
              <a:lnSpc>
                <a:spcPct val="100000"/>
              </a:lnSpc>
              <a:spcBef>
                <a:spcPts val="0"/>
              </a:spcBef>
              <a:spcAft>
                <a:spcPts val="300"/>
              </a:spcAft>
              <a:buClr>
                <a:srgbClr val="484848"/>
              </a:buClr>
              <a:buSzTx/>
              <a:tabLst/>
              <a:defRPr/>
            </a:pPr>
            <a:r>
              <a:rPr kumimoji="0" lang="en-US" sz="1600" b="0" i="0" u="none" strike="noStrike" kern="1200" cap="none" spc="0" normalizeH="0" baseline="0" noProof="0" dirty="0">
                <a:ln>
                  <a:noFill/>
                </a:ln>
                <a:effectLst/>
                <a:uLnTx/>
                <a:uFillTx/>
                <a:latin typeface="Avenir Next LT Pro" panose="020B0504020202020204" pitchFamily="34" charset="77"/>
                <a:ea typeface="+mn-ea"/>
                <a:cs typeface="Times New Roman" panose="02020603050405020304" pitchFamily="18" charset="0"/>
              </a:rPr>
              <a:t>Coverage starts January 1, 2026</a:t>
            </a:r>
          </a:p>
          <a:p>
            <a:pPr marL="285750" marR="0" lvl="0" indent="-285750" algn="l" defTabSz="914400" rtl="0" eaLnBrk="1" fontAlgn="auto" latinLnBrk="0" hangingPunct="1">
              <a:lnSpc>
                <a:spcPct val="100000"/>
              </a:lnSpc>
              <a:spcBef>
                <a:spcPts val="0"/>
              </a:spcBef>
              <a:spcAft>
                <a:spcPts val="600"/>
              </a:spcAft>
              <a:buClr>
                <a:srgbClr val="484848"/>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484848"/>
              </a:solidFill>
              <a:effectLst/>
              <a:uLnTx/>
              <a:uFillTx/>
              <a:latin typeface="Avenir Next LT Pro" panose="020B0504020202020204" pitchFamily="34" charset="77"/>
              <a:ea typeface="+mn-ea"/>
              <a:cs typeface="Times New Roman" panose="02020603050405020304" pitchFamily="18" charset="0"/>
            </a:endParaRPr>
          </a:p>
        </p:txBody>
      </p:sp>
      <p:sp>
        <p:nvSpPr>
          <p:cNvPr id="5" name="TextBox 4">
            <a:extLst>
              <a:ext uri="{FF2B5EF4-FFF2-40B4-BE49-F238E27FC236}">
                <a16:creationId xmlns:a16="http://schemas.microsoft.com/office/drawing/2014/main" id="{2114D2B7-FCA1-CCC5-78CF-5C0DD199C2C5}"/>
              </a:ext>
            </a:extLst>
          </p:cNvPr>
          <p:cNvSpPr txBox="1"/>
          <p:nvPr/>
        </p:nvSpPr>
        <p:spPr>
          <a:xfrm>
            <a:off x="466359" y="6465926"/>
            <a:ext cx="6096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84848"/>
                </a:solidFill>
                <a:effectLst/>
                <a:uLnTx/>
                <a:uFillTx/>
                <a:latin typeface="Arial Narrow" panose="020B0604020202020204" pitchFamily="34" charset="0"/>
                <a:ea typeface="+mn-ea"/>
                <a:cs typeface="Arial Narrow" panose="020B0604020202020204" pitchFamily="34" charset="0"/>
              </a:rPr>
              <a:t>438220 09/24 © 2024 The Hartford. Confidential. No part of this document may be reproduced, published or posted without the permission of The Hartford. </a:t>
            </a:r>
          </a:p>
        </p:txBody>
      </p:sp>
      <p:pic>
        <p:nvPicPr>
          <p:cNvPr id="8" name="Picture 7" descr="People discussing in the office">
            <a:extLst>
              <a:ext uri="{FF2B5EF4-FFF2-40B4-BE49-F238E27FC236}">
                <a16:creationId xmlns:a16="http://schemas.microsoft.com/office/drawing/2014/main" id="{B4336099-83B1-D502-7E84-4D235814CD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42"/>
          <a:stretch/>
        </p:blipFill>
        <p:spPr>
          <a:xfrm>
            <a:off x="836359" y="571109"/>
            <a:ext cx="4196580" cy="5572085"/>
          </a:xfrm>
          <a:prstGeom prst="rect">
            <a:avLst/>
          </a:prstGeom>
        </p:spPr>
      </p:pic>
      <p:sp>
        <p:nvSpPr>
          <p:cNvPr id="7" name="Slide Number Placeholder 6">
            <a:extLst>
              <a:ext uri="{FF2B5EF4-FFF2-40B4-BE49-F238E27FC236}">
                <a16:creationId xmlns:a16="http://schemas.microsoft.com/office/drawing/2014/main" id="{8FA8DF7C-C704-52F4-089F-D68CC63D6ABA}"/>
              </a:ext>
            </a:extLst>
          </p:cNvPr>
          <p:cNvSpPr>
            <a:spLocks noGrp="1"/>
          </p:cNvSpPr>
          <p:nvPr>
            <p:ph type="sldNum" sz="quarter" idx="4"/>
          </p:nvPr>
        </p:nvSpPr>
        <p:spPr bwMode="gray">
          <a:xfrm>
            <a:off x="11600156" y="1192327"/>
            <a:ext cx="368886" cy="184666"/>
          </a:xfrm>
          <a:prstGeom prst="rect">
            <a:avLst/>
          </a:prstGeom>
        </p:spPr>
        <p:txBody>
          <a:bodyPr/>
          <a:lstStyle>
            <a:defPPr>
              <a:defRPr lang="en-US"/>
            </a:defPPr>
            <a:lvl1pPr marL="0" algn="r" defTabSz="914400" rtl="0" eaLnBrk="1" latinLnBrk="0" hangingPunct="1">
              <a:defRPr lang="en-US" sz="900" b="0" i="0" kern="1200" smtClean="0">
                <a:solidFill>
                  <a:schemeClr val="tx1"/>
                </a:solidFill>
                <a:latin typeface="Avenir Next LT Pro"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111AC5-A6EA-4123-B1C6-358C02E6D56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B0FB0211-4774-F72E-43BB-C56E6F39CF1C}"/>
              </a:ext>
            </a:extLst>
          </p:cNvPr>
          <p:cNvSpPr/>
          <p:nvPr/>
        </p:nvSpPr>
        <p:spPr>
          <a:xfrm>
            <a:off x="5633573" y="1113230"/>
            <a:ext cx="95117" cy="8007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itle 1">
            <a:extLst>
              <a:ext uri="{FF2B5EF4-FFF2-40B4-BE49-F238E27FC236}">
                <a16:creationId xmlns:a16="http://schemas.microsoft.com/office/drawing/2014/main" id="{1EC8AE8D-BD1A-CD52-512D-0DDE6E57328C}"/>
              </a:ext>
            </a:extLst>
          </p:cNvPr>
          <p:cNvSpPr txBox="1">
            <a:spLocks/>
          </p:cNvSpPr>
          <p:nvPr/>
        </p:nvSpPr>
        <p:spPr>
          <a:xfrm>
            <a:off x="5928285" y="664172"/>
            <a:ext cx="4732992" cy="1240975"/>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altLang="en-US" sz="2800" b="0" i="0" u="none" strike="noStrike" kern="1200" cap="none" spc="0" normalizeH="0" baseline="0" noProof="0" dirty="0">
                <a:ln>
                  <a:noFill/>
                </a:ln>
                <a:solidFill>
                  <a:schemeClr val="accent1"/>
                </a:solidFill>
                <a:effectLst/>
                <a:uLnTx/>
                <a:uFillTx/>
                <a:latin typeface="Century Gothic" panose="020B0502020202020204" pitchFamily="34" charset="0"/>
                <a:ea typeface="+mj-ea"/>
                <a:cs typeface="+mj-cs"/>
              </a:rPr>
              <a:t>Wrap Up and Questions</a:t>
            </a:r>
            <a:endParaRPr kumimoji="0" lang="en-US" sz="2800" b="0" i="0" u="none" strike="noStrike" kern="1200" cap="none" spc="0" normalizeH="0" baseline="0" noProof="0" dirty="0">
              <a:ln>
                <a:noFill/>
              </a:ln>
              <a:solidFill>
                <a:schemeClr val="accent1"/>
              </a:solidFill>
              <a:effectLst/>
              <a:uLnTx/>
              <a:uFillTx/>
              <a:latin typeface="Century Gothic" panose="020B0502020202020204" pitchFamily="34" charset="0"/>
              <a:ea typeface="+mj-ea"/>
              <a:cs typeface="Arial" panose="020B0604020202020204" pitchFamily="34" charset="0"/>
            </a:endParaRPr>
          </a:p>
        </p:txBody>
      </p:sp>
    </p:spTree>
    <p:extLst>
      <p:ext uri="{BB962C8B-B14F-4D97-AF65-F5344CB8AC3E}">
        <p14:creationId xmlns:p14="http://schemas.microsoft.com/office/powerpoint/2010/main" val="1772582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06F2F7-D7E2-3481-9F92-71631D5EE654}"/>
              </a:ext>
            </a:extLst>
          </p:cNvPr>
          <p:cNvSpPr txBox="1">
            <a:spLocks/>
          </p:cNvSpPr>
          <p:nvPr/>
        </p:nvSpPr>
        <p:spPr>
          <a:xfrm>
            <a:off x="568683" y="1442007"/>
            <a:ext cx="3838719" cy="1944802"/>
          </a:xfrm>
          <a:prstGeom prst="rect">
            <a:avLst/>
          </a:prstGeom>
        </p:spPr>
        <p:txBody>
          <a:bodyPr bIns="0" anchor="b">
            <a:norm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pPr>
            <a:r>
              <a:rPr lang="en-US" altLang="en-US" sz="1400" cap="none" spc="100">
                <a:solidFill>
                  <a:schemeClr val="tx2"/>
                </a:solidFill>
                <a:latin typeface="Century Gothic"/>
                <a:ea typeface="+mn-ea"/>
                <a:cs typeface="Arial"/>
              </a:rPr>
              <a:t>Beyond Benefits</a:t>
            </a:r>
          </a:p>
          <a:p>
            <a:pPr>
              <a:lnSpc>
                <a:spcPct val="100000"/>
              </a:lnSpc>
            </a:pPr>
            <a:r>
              <a:rPr lang="en-US" altLang="en-US" sz="2500" cap="none" spc="100">
                <a:solidFill>
                  <a:schemeClr val="tx2"/>
                </a:solidFill>
                <a:latin typeface="Century Gothic" panose="020B0502020202020204" pitchFamily="34" charset="0"/>
                <a:ea typeface="+mn-ea"/>
                <a:cs typeface="Arial" panose="020B0604020202020204" pitchFamily="34" charset="0"/>
              </a:rPr>
              <a:t>Factors Affecting Productivity and </a:t>
            </a:r>
            <a:br>
              <a:rPr lang="en-US" altLang="en-US" sz="2500" cap="none" spc="100">
                <a:solidFill>
                  <a:schemeClr val="tx2"/>
                </a:solidFill>
                <a:latin typeface="Century Gothic" panose="020B0502020202020204" pitchFamily="34" charset="0"/>
                <a:ea typeface="+mn-ea"/>
                <a:cs typeface="Arial" panose="020B0604020202020204" pitchFamily="34" charset="0"/>
              </a:rPr>
            </a:br>
            <a:r>
              <a:rPr lang="en-US" altLang="en-US" sz="2500" cap="none" spc="100">
                <a:solidFill>
                  <a:schemeClr val="tx2"/>
                </a:solidFill>
                <a:latin typeface="Century Gothic" panose="020B0502020202020204" pitchFamily="34" charset="0"/>
                <a:ea typeface="+mn-ea"/>
                <a:cs typeface="Arial" panose="020B0604020202020204" pitchFamily="34" charset="0"/>
              </a:rPr>
              <a:t>Financial Stress</a:t>
            </a:r>
          </a:p>
        </p:txBody>
      </p:sp>
      <p:sp>
        <p:nvSpPr>
          <p:cNvPr id="6" name="TextBox 5">
            <a:extLst>
              <a:ext uri="{FF2B5EF4-FFF2-40B4-BE49-F238E27FC236}">
                <a16:creationId xmlns:a16="http://schemas.microsoft.com/office/drawing/2014/main" id="{3A9778AC-2C68-C7E5-789F-1B935BA78B03}"/>
              </a:ext>
            </a:extLst>
          </p:cNvPr>
          <p:cNvSpPr txBox="1"/>
          <p:nvPr/>
        </p:nvSpPr>
        <p:spPr>
          <a:xfrm>
            <a:off x="4302876" y="330286"/>
            <a:ext cx="58608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2"/>
                </a:solidFill>
                <a:effectLst/>
                <a:uLnTx/>
                <a:uFillTx/>
                <a:latin typeface="Avenir Next LT Pro" panose="020B0504020202020204" pitchFamily="34" charset="0"/>
                <a:ea typeface="+mn-ea"/>
                <a:cs typeface="+mn-cs"/>
              </a:rPr>
              <a:t>U.S. workers </a:t>
            </a:r>
            <a:r>
              <a:rPr kumimoji="0" lang="en-US" i="0" u="none" strike="noStrike" kern="1200" cap="none" spc="0" normalizeH="0" baseline="0" noProof="0">
                <a:ln>
                  <a:noFill/>
                </a:ln>
                <a:solidFill>
                  <a:schemeClr val="tx2"/>
                </a:solidFill>
                <a:effectLst/>
                <a:uLnTx/>
                <a:uFillTx/>
                <a:latin typeface="Avenir Next LT Pro" panose="020B0504020202020204" pitchFamily="34" charset="0"/>
                <a:ea typeface="+mn-ea"/>
                <a:cs typeface="+mn-cs"/>
              </a:rPr>
              <a:t>who say the following always or almost always affects their productivity at work:</a:t>
            </a:r>
            <a:endParaRPr kumimoji="0" lang="en-US" i="0" u="none" strike="noStrike" kern="1200" cap="none" spc="0" normalizeH="0" baseline="0" noProof="0">
              <a:ln>
                <a:noFill/>
              </a:ln>
              <a:solidFill>
                <a:schemeClr val="tx2"/>
              </a:solidFill>
              <a:effectLst/>
              <a:uLnTx/>
              <a:uFillTx/>
              <a:latin typeface="Avenir Next LT Pro" panose="020B0504020202020204" pitchFamily="34" charset="0"/>
              <a:ea typeface="Arial"/>
              <a:cs typeface="Arial"/>
            </a:endParaRPr>
          </a:p>
        </p:txBody>
      </p:sp>
      <p:sp>
        <p:nvSpPr>
          <p:cNvPr id="7" name="Graphic 35">
            <a:extLst>
              <a:ext uri="{FF2B5EF4-FFF2-40B4-BE49-F238E27FC236}">
                <a16:creationId xmlns:a16="http://schemas.microsoft.com/office/drawing/2014/main" id="{E9C1ECE5-834B-04A8-26F8-2E10C7BF1860}"/>
              </a:ext>
            </a:extLst>
          </p:cNvPr>
          <p:cNvSpPr/>
          <p:nvPr/>
        </p:nvSpPr>
        <p:spPr>
          <a:xfrm>
            <a:off x="4436176" y="1182362"/>
            <a:ext cx="361586" cy="307777"/>
          </a:xfrm>
          <a:custGeom>
            <a:avLst/>
            <a:gdLst>
              <a:gd name="connsiteX0" fmla="*/ 341422 w 424927"/>
              <a:gd name="connsiteY0" fmla="*/ 207181 h 404491"/>
              <a:gd name="connsiteX1" fmla="*/ 334561 w 424927"/>
              <a:gd name="connsiteY1" fmla="*/ 200320 h 404491"/>
              <a:gd name="connsiteX2" fmla="*/ 334561 w 424927"/>
              <a:gd name="connsiteY2" fmla="*/ 185193 h 404491"/>
              <a:gd name="connsiteX3" fmla="*/ 341422 w 424927"/>
              <a:gd name="connsiteY3" fmla="*/ 178343 h 404491"/>
              <a:gd name="connsiteX4" fmla="*/ 348283 w 424927"/>
              <a:gd name="connsiteY4" fmla="*/ 185193 h 404491"/>
              <a:gd name="connsiteX5" fmla="*/ 348283 w 424927"/>
              <a:gd name="connsiteY5" fmla="*/ 200320 h 404491"/>
              <a:gd name="connsiteX6" fmla="*/ 341422 w 424927"/>
              <a:gd name="connsiteY6" fmla="*/ 207181 h 404491"/>
              <a:gd name="connsiteX7" fmla="*/ 341422 w 424927"/>
              <a:gd name="connsiteY7" fmla="*/ 207181 h 404491"/>
              <a:gd name="connsiteX8" fmla="*/ 424927 w 424927"/>
              <a:gd name="connsiteY8" fmla="*/ 220704 h 404491"/>
              <a:gd name="connsiteX9" fmla="*/ 424927 w 424927"/>
              <a:gd name="connsiteY9" fmla="*/ 260011 h 404491"/>
              <a:gd name="connsiteX10" fmla="*/ 399962 w 424927"/>
              <a:gd name="connsiteY10" fmla="*/ 285043 h 404491"/>
              <a:gd name="connsiteX11" fmla="*/ 374598 w 424927"/>
              <a:gd name="connsiteY11" fmla="*/ 285043 h 404491"/>
              <a:gd name="connsiteX12" fmla="*/ 336353 w 424927"/>
              <a:gd name="connsiteY12" fmla="*/ 329197 h 404491"/>
              <a:gd name="connsiteX13" fmla="*/ 332104 w 424927"/>
              <a:gd name="connsiteY13" fmla="*/ 376406 h 404491"/>
              <a:gd name="connsiteX14" fmla="*/ 301428 w 424927"/>
              <a:gd name="connsiteY14" fmla="*/ 404492 h 404491"/>
              <a:gd name="connsiteX15" fmla="*/ 271417 w 424927"/>
              <a:gd name="connsiteY15" fmla="*/ 380522 h 404491"/>
              <a:gd name="connsiteX16" fmla="*/ 267433 w 424927"/>
              <a:gd name="connsiteY16" fmla="*/ 362994 h 404491"/>
              <a:gd name="connsiteX17" fmla="*/ 166576 w 424927"/>
              <a:gd name="connsiteY17" fmla="*/ 362994 h 404491"/>
              <a:gd name="connsiteX18" fmla="*/ 162592 w 424927"/>
              <a:gd name="connsiteY18" fmla="*/ 380522 h 404491"/>
              <a:gd name="connsiteX19" fmla="*/ 132580 w 424927"/>
              <a:gd name="connsiteY19" fmla="*/ 404492 h 404491"/>
              <a:gd name="connsiteX20" fmla="*/ 101971 w 424927"/>
              <a:gd name="connsiteY20" fmla="*/ 376406 h 404491"/>
              <a:gd name="connsiteX21" fmla="*/ 97722 w 424927"/>
              <a:gd name="connsiteY21" fmla="*/ 329197 h 404491"/>
              <a:gd name="connsiteX22" fmla="*/ 42280 w 424927"/>
              <a:gd name="connsiteY22" fmla="*/ 226791 h 404491"/>
              <a:gd name="connsiteX23" fmla="*/ 33449 w 424927"/>
              <a:gd name="connsiteY23" fmla="*/ 227875 h 404491"/>
              <a:gd name="connsiteX24" fmla="*/ 32520 w 424927"/>
              <a:gd name="connsiteY24" fmla="*/ 227875 h 404491"/>
              <a:gd name="connsiteX25" fmla="*/ 8882 w 424927"/>
              <a:gd name="connsiteY25" fmla="*/ 217783 h 404491"/>
              <a:gd name="connsiteX26" fmla="*/ 4766 w 424927"/>
              <a:gd name="connsiteY26" fmla="*/ 176285 h 404491"/>
              <a:gd name="connsiteX27" fmla="*/ 14061 w 424927"/>
              <a:gd name="connsiteY27" fmla="*/ 173562 h 404491"/>
              <a:gd name="connsiteX28" fmla="*/ 16717 w 424927"/>
              <a:gd name="connsiteY28" fmla="*/ 182924 h 404491"/>
              <a:gd name="connsiteX29" fmla="*/ 18842 w 424927"/>
              <a:gd name="connsiteY29" fmla="*/ 208354 h 404491"/>
              <a:gd name="connsiteX30" fmla="*/ 32852 w 424927"/>
              <a:gd name="connsiteY30" fmla="*/ 214197 h 404491"/>
              <a:gd name="connsiteX31" fmla="*/ 42457 w 424927"/>
              <a:gd name="connsiteY31" fmla="*/ 212261 h 404491"/>
              <a:gd name="connsiteX32" fmla="*/ 154469 w 424927"/>
              <a:gd name="connsiteY32" fmla="*/ 81126 h 404491"/>
              <a:gd name="connsiteX33" fmla="*/ 152300 w 424927"/>
              <a:gd name="connsiteY33" fmla="*/ 64737 h 404491"/>
              <a:gd name="connsiteX34" fmla="*/ 217038 w 424927"/>
              <a:gd name="connsiteY34" fmla="*/ 0 h 404491"/>
              <a:gd name="connsiteX35" fmla="*/ 281775 w 424927"/>
              <a:gd name="connsiteY35" fmla="*/ 64737 h 404491"/>
              <a:gd name="connsiteX36" fmla="*/ 279617 w 424927"/>
              <a:gd name="connsiteY36" fmla="*/ 81038 h 404491"/>
              <a:gd name="connsiteX37" fmla="*/ 316766 w 424927"/>
              <a:gd name="connsiteY37" fmla="*/ 97737 h 404491"/>
              <a:gd name="connsiteX38" fmla="*/ 329315 w 424927"/>
              <a:gd name="connsiteY38" fmla="*/ 90632 h 404491"/>
              <a:gd name="connsiteX39" fmla="*/ 364107 w 424927"/>
              <a:gd name="connsiteY39" fmla="*/ 86051 h 404491"/>
              <a:gd name="connsiteX40" fmla="*/ 373137 w 424927"/>
              <a:gd name="connsiteY40" fmla="*/ 93487 h 404491"/>
              <a:gd name="connsiteX41" fmla="*/ 366896 w 424927"/>
              <a:gd name="connsiteY41" fmla="*/ 143352 h 404491"/>
              <a:gd name="connsiteX42" fmla="*/ 389537 w 424927"/>
              <a:gd name="connsiteY42" fmla="*/ 195673 h 404491"/>
              <a:gd name="connsiteX43" fmla="*/ 399962 w 424927"/>
              <a:gd name="connsiteY43" fmla="*/ 195673 h 404491"/>
              <a:gd name="connsiteX44" fmla="*/ 424927 w 424927"/>
              <a:gd name="connsiteY44" fmla="*/ 220704 h 404491"/>
              <a:gd name="connsiteX45" fmla="*/ 424927 w 424927"/>
              <a:gd name="connsiteY45" fmla="*/ 220704 h 404491"/>
              <a:gd name="connsiteX46" fmla="*/ 165967 w 424927"/>
              <a:gd name="connsiteY46" fmla="*/ 64726 h 404491"/>
              <a:gd name="connsiteX47" fmla="*/ 187026 w 424927"/>
              <a:gd name="connsiteY47" fmla="*/ 105848 h 404491"/>
              <a:gd name="connsiteX48" fmla="*/ 247027 w 424927"/>
              <a:gd name="connsiteY48" fmla="*/ 105859 h 404491"/>
              <a:gd name="connsiteX49" fmla="*/ 268086 w 424927"/>
              <a:gd name="connsiteY49" fmla="*/ 64726 h 404491"/>
              <a:gd name="connsiteX50" fmla="*/ 217026 w 424927"/>
              <a:gd name="connsiteY50" fmla="*/ 13733 h 404491"/>
              <a:gd name="connsiteX51" fmla="*/ 165967 w 424927"/>
              <a:gd name="connsiteY51" fmla="*/ 64726 h 404491"/>
              <a:gd name="connsiteX52" fmla="*/ 165967 w 424927"/>
              <a:gd name="connsiteY52" fmla="*/ 64726 h 404491"/>
              <a:gd name="connsiteX53" fmla="*/ 411249 w 424927"/>
              <a:gd name="connsiteY53" fmla="*/ 220704 h 404491"/>
              <a:gd name="connsiteX54" fmla="*/ 399962 w 424927"/>
              <a:gd name="connsiteY54" fmla="*/ 209417 h 404491"/>
              <a:gd name="connsiteX55" fmla="*/ 383694 w 424927"/>
              <a:gd name="connsiteY55" fmla="*/ 209417 h 404491"/>
              <a:gd name="connsiteX56" fmla="*/ 376922 w 424927"/>
              <a:gd name="connsiteY56" fmla="*/ 203574 h 404491"/>
              <a:gd name="connsiteX57" fmla="*/ 353683 w 424927"/>
              <a:gd name="connsiteY57" fmla="*/ 148464 h 404491"/>
              <a:gd name="connsiteX58" fmla="*/ 352886 w 424927"/>
              <a:gd name="connsiteY58" fmla="*/ 141692 h 404491"/>
              <a:gd name="connsiteX59" fmla="*/ 360588 w 424927"/>
              <a:gd name="connsiteY59" fmla="*/ 99197 h 404491"/>
              <a:gd name="connsiteX60" fmla="*/ 334959 w 424927"/>
              <a:gd name="connsiteY60" fmla="*/ 103115 h 404491"/>
              <a:gd name="connsiteX61" fmla="*/ 321348 w 424927"/>
              <a:gd name="connsiteY61" fmla="*/ 111348 h 404491"/>
              <a:gd name="connsiteX62" fmla="*/ 313513 w 424927"/>
              <a:gd name="connsiteY62" fmla="*/ 111747 h 404491"/>
              <a:gd name="connsiteX63" fmla="*/ 274803 w 424927"/>
              <a:gd name="connsiteY63" fmla="*/ 93852 h 404491"/>
              <a:gd name="connsiteX64" fmla="*/ 263604 w 424927"/>
              <a:gd name="connsiteY64" fmla="*/ 109622 h 404491"/>
              <a:gd name="connsiteX65" fmla="*/ 280889 w 424927"/>
              <a:gd name="connsiteY65" fmla="*/ 115553 h 404491"/>
              <a:gd name="connsiteX66" fmla="*/ 284608 w 424927"/>
              <a:gd name="connsiteY66" fmla="*/ 124506 h 404491"/>
              <a:gd name="connsiteX67" fmla="*/ 275666 w 424927"/>
              <a:gd name="connsiteY67" fmla="*/ 128224 h 404491"/>
              <a:gd name="connsiteX68" fmla="*/ 158442 w 424927"/>
              <a:gd name="connsiteY68" fmla="*/ 128224 h 404491"/>
              <a:gd name="connsiteX69" fmla="*/ 155808 w 424927"/>
              <a:gd name="connsiteY69" fmla="*/ 128744 h 404491"/>
              <a:gd name="connsiteX70" fmla="*/ 149478 w 424927"/>
              <a:gd name="connsiteY70" fmla="*/ 124517 h 404491"/>
              <a:gd name="connsiteX71" fmla="*/ 153186 w 424927"/>
              <a:gd name="connsiteY71" fmla="*/ 115564 h 404491"/>
              <a:gd name="connsiteX72" fmla="*/ 170427 w 424927"/>
              <a:gd name="connsiteY72" fmla="*/ 109633 h 404491"/>
              <a:gd name="connsiteX73" fmla="*/ 159316 w 424927"/>
              <a:gd name="connsiteY73" fmla="*/ 93996 h 404491"/>
              <a:gd name="connsiteX74" fmla="*/ 55814 w 424927"/>
              <a:gd name="connsiteY74" fmla="*/ 220251 h 404491"/>
              <a:gd name="connsiteX75" fmla="*/ 108401 w 424927"/>
              <a:gd name="connsiteY75" fmla="*/ 320178 h 404491"/>
              <a:gd name="connsiteX76" fmla="*/ 111123 w 424927"/>
              <a:gd name="connsiteY76" fmla="*/ 325025 h 404491"/>
              <a:gd name="connsiteX77" fmla="*/ 115572 w 424927"/>
              <a:gd name="connsiteY77" fmla="*/ 375222 h 404491"/>
              <a:gd name="connsiteX78" fmla="*/ 132569 w 424927"/>
              <a:gd name="connsiteY78" fmla="*/ 390759 h 404491"/>
              <a:gd name="connsiteX79" fmla="*/ 149235 w 424927"/>
              <a:gd name="connsiteY79" fmla="*/ 377479 h 404491"/>
              <a:gd name="connsiteX80" fmla="*/ 154812 w 424927"/>
              <a:gd name="connsiteY80" fmla="*/ 352979 h 404491"/>
              <a:gd name="connsiteX81" fmla="*/ 158066 w 424927"/>
              <a:gd name="connsiteY81" fmla="*/ 348530 h 404491"/>
              <a:gd name="connsiteX82" fmla="*/ 163444 w 424927"/>
              <a:gd name="connsiteY82" fmla="*/ 347932 h 404491"/>
              <a:gd name="connsiteX83" fmla="*/ 270609 w 424927"/>
              <a:gd name="connsiteY83" fmla="*/ 347932 h 404491"/>
              <a:gd name="connsiteX84" fmla="*/ 272535 w 424927"/>
              <a:gd name="connsiteY84" fmla="*/ 347600 h 404491"/>
              <a:gd name="connsiteX85" fmla="*/ 275987 w 424927"/>
              <a:gd name="connsiteY85" fmla="*/ 348530 h 404491"/>
              <a:gd name="connsiteX86" fmla="*/ 279241 w 424927"/>
              <a:gd name="connsiteY86" fmla="*/ 352979 h 404491"/>
              <a:gd name="connsiteX87" fmla="*/ 284818 w 424927"/>
              <a:gd name="connsiteY87" fmla="*/ 377479 h 404491"/>
              <a:gd name="connsiteX88" fmla="*/ 301417 w 424927"/>
              <a:gd name="connsiteY88" fmla="*/ 390759 h 404491"/>
              <a:gd name="connsiteX89" fmla="*/ 318481 w 424927"/>
              <a:gd name="connsiteY89" fmla="*/ 375222 h 404491"/>
              <a:gd name="connsiteX90" fmla="*/ 322930 w 424927"/>
              <a:gd name="connsiteY90" fmla="*/ 325025 h 404491"/>
              <a:gd name="connsiteX91" fmla="*/ 325586 w 424927"/>
              <a:gd name="connsiteY91" fmla="*/ 320178 h 404491"/>
              <a:gd name="connsiteX92" fmla="*/ 364428 w 424927"/>
              <a:gd name="connsiteY92" fmla="*/ 274962 h 404491"/>
              <a:gd name="connsiteX93" fmla="*/ 370537 w 424927"/>
              <a:gd name="connsiteY93" fmla="*/ 271310 h 404491"/>
              <a:gd name="connsiteX94" fmla="*/ 399951 w 424927"/>
              <a:gd name="connsiteY94" fmla="*/ 271310 h 404491"/>
              <a:gd name="connsiteX95" fmla="*/ 411238 w 424927"/>
              <a:gd name="connsiteY95" fmla="*/ 260023 h 404491"/>
              <a:gd name="connsiteX96" fmla="*/ 411238 w 424927"/>
              <a:gd name="connsiteY96" fmla="*/ 220704 h 404491"/>
              <a:gd name="connsiteX97" fmla="*/ 180785 w 424927"/>
              <a:gd name="connsiteY97" fmla="*/ 64759 h 404491"/>
              <a:gd name="connsiteX98" fmla="*/ 217026 w 424927"/>
              <a:gd name="connsiteY98" fmla="*/ 28507 h 404491"/>
              <a:gd name="connsiteX99" fmla="*/ 253279 w 424927"/>
              <a:gd name="connsiteY99" fmla="*/ 64759 h 404491"/>
              <a:gd name="connsiteX100" fmla="*/ 217026 w 424927"/>
              <a:gd name="connsiteY100" fmla="*/ 101012 h 404491"/>
              <a:gd name="connsiteX101" fmla="*/ 180785 w 424927"/>
              <a:gd name="connsiteY101" fmla="*/ 64759 h 404491"/>
              <a:gd name="connsiteX102" fmla="*/ 180785 w 424927"/>
              <a:gd name="connsiteY102" fmla="*/ 64759 h 404491"/>
              <a:gd name="connsiteX103" fmla="*/ 194496 w 424927"/>
              <a:gd name="connsiteY103" fmla="*/ 64759 h 404491"/>
              <a:gd name="connsiteX104" fmla="*/ 217038 w 424927"/>
              <a:gd name="connsiteY104" fmla="*/ 87301 h 404491"/>
              <a:gd name="connsiteX105" fmla="*/ 239579 w 424927"/>
              <a:gd name="connsiteY105" fmla="*/ 64759 h 404491"/>
              <a:gd name="connsiteX106" fmla="*/ 217038 w 424927"/>
              <a:gd name="connsiteY106" fmla="*/ 42218 h 404491"/>
              <a:gd name="connsiteX107" fmla="*/ 194496 w 424927"/>
              <a:gd name="connsiteY107" fmla="*/ 64759 h 404491"/>
              <a:gd name="connsiteX108" fmla="*/ 194496 w 424927"/>
              <a:gd name="connsiteY108" fmla="*/ 64759 h 40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24927" h="404491">
                <a:moveTo>
                  <a:pt x="341422" y="207181"/>
                </a:moveTo>
                <a:cubicBezTo>
                  <a:pt x="337626" y="207181"/>
                  <a:pt x="334561" y="204116"/>
                  <a:pt x="334561" y="200320"/>
                </a:cubicBezTo>
                <a:lnTo>
                  <a:pt x="334561" y="185193"/>
                </a:lnTo>
                <a:cubicBezTo>
                  <a:pt x="334561" y="181408"/>
                  <a:pt x="337626" y="178343"/>
                  <a:pt x="341422" y="178343"/>
                </a:cubicBezTo>
                <a:cubicBezTo>
                  <a:pt x="345206" y="178343"/>
                  <a:pt x="348283" y="181408"/>
                  <a:pt x="348283" y="185193"/>
                </a:cubicBezTo>
                <a:lnTo>
                  <a:pt x="348283" y="200320"/>
                </a:lnTo>
                <a:cubicBezTo>
                  <a:pt x="348272" y="204105"/>
                  <a:pt x="345206" y="207181"/>
                  <a:pt x="341422" y="207181"/>
                </a:cubicBezTo>
                <a:lnTo>
                  <a:pt x="341422" y="207181"/>
                </a:lnTo>
                <a:close/>
                <a:moveTo>
                  <a:pt x="424927" y="220704"/>
                </a:moveTo>
                <a:lnTo>
                  <a:pt x="424927" y="260011"/>
                </a:lnTo>
                <a:cubicBezTo>
                  <a:pt x="424927" y="273822"/>
                  <a:pt x="413706" y="285043"/>
                  <a:pt x="399962" y="285043"/>
                </a:cubicBezTo>
                <a:lnTo>
                  <a:pt x="374598" y="285043"/>
                </a:lnTo>
                <a:cubicBezTo>
                  <a:pt x="365170" y="301643"/>
                  <a:pt x="352289" y="316516"/>
                  <a:pt x="336353" y="329197"/>
                </a:cubicBezTo>
                <a:lnTo>
                  <a:pt x="332104" y="376406"/>
                </a:lnTo>
                <a:cubicBezTo>
                  <a:pt x="330643" y="392408"/>
                  <a:pt x="317496" y="404492"/>
                  <a:pt x="301428" y="404492"/>
                </a:cubicBezTo>
                <a:cubicBezTo>
                  <a:pt x="287020" y="404492"/>
                  <a:pt x="274670" y="394599"/>
                  <a:pt x="271417" y="380522"/>
                </a:cubicBezTo>
                <a:lnTo>
                  <a:pt x="267433" y="362994"/>
                </a:lnTo>
                <a:cubicBezTo>
                  <a:pt x="234633" y="371426"/>
                  <a:pt x="199442" y="371426"/>
                  <a:pt x="166576" y="362994"/>
                </a:cubicBezTo>
                <a:lnTo>
                  <a:pt x="162592" y="380522"/>
                </a:lnTo>
                <a:cubicBezTo>
                  <a:pt x="159405" y="394599"/>
                  <a:pt x="147055" y="404492"/>
                  <a:pt x="132580" y="404492"/>
                </a:cubicBezTo>
                <a:cubicBezTo>
                  <a:pt x="116579" y="404492"/>
                  <a:pt x="103366" y="392408"/>
                  <a:pt x="101971" y="376406"/>
                </a:cubicBezTo>
                <a:lnTo>
                  <a:pt x="97722" y="329197"/>
                </a:lnTo>
                <a:cubicBezTo>
                  <a:pt x="64213" y="302539"/>
                  <a:pt x="44305" y="265644"/>
                  <a:pt x="42280" y="226791"/>
                </a:cubicBezTo>
                <a:cubicBezTo>
                  <a:pt x="39414" y="227488"/>
                  <a:pt x="36448" y="227875"/>
                  <a:pt x="33449" y="227875"/>
                </a:cubicBezTo>
                <a:lnTo>
                  <a:pt x="32520" y="227875"/>
                </a:lnTo>
                <a:cubicBezTo>
                  <a:pt x="23224" y="227676"/>
                  <a:pt x="14858" y="224091"/>
                  <a:pt x="8882" y="217783"/>
                </a:cubicBezTo>
                <a:cubicBezTo>
                  <a:pt x="-1210" y="207159"/>
                  <a:pt x="-2870" y="190095"/>
                  <a:pt x="4766" y="176285"/>
                </a:cubicBezTo>
                <a:cubicBezTo>
                  <a:pt x="6625" y="172965"/>
                  <a:pt x="10741" y="171770"/>
                  <a:pt x="14061" y="173562"/>
                </a:cubicBezTo>
                <a:cubicBezTo>
                  <a:pt x="17381" y="175421"/>
                  <a:pt x="18576" y="179604"/>
                  <a:pt x="16717" y="182924"/>
                </a:cubicBezTo>
                <a:cubicBezTo>
                  <a:pt x="11937" y="191556"/>
                  <a:pt x="12800" y="201980"/>
                  <a:pt x="18842" y="208354"/>
                </a:cubicBezTo>
                <a:cubicBezTo>
                  <a:pt x="22228" y="211940"/>
                  <a:pt x="27341" y="214065"/>
                  <a:pt x="32852" y="214197"/>
                </a:cubicBezTo>
                <a:cubicBezTo>
                  <a:pt x="36216" y="214120"/>
                  <a:pt x="39447" y="213467"/>
                  <a:pt x="42457" y="212261"/>
                </a:cubicBezTo>
                <a:cubicBezTo>
                  <a:pt x="46198" y="152337"/>
                  <a:pt x="91602" y="101743"/>
                  <a:pt x="154469" y="81126"/>
                </a:cubicBezTo>
                <a:cubicBezTo>
                  <a:pt x="153097" y="75881"/>
                  <a:pt x="152300" y="70414"/>
                  <a:pt x="152300" y="64737"/>
                </a:cubicBezTo>
                <a:cubicBezTo>
                  <a:pt x="152300" y="29082"/>
                  <a:pt x="181316" y="0"/>
                  <a:pt x="217038" y="0"/>
                </a:cubicBezTo>
                <a:cubicBezTo>
                  <a:pt x="252759" y="0"/>
                  <a:pt x="281775" y="29082"/>
                  <a:pt x="281775" y="64737"/>
                </a:cubicBezTo>
                <a:cubicBezTo>
                  <a:pt x="281775" y="70370"/>
                  <a:pt x="280989" y="75826"/>
                  <a:pt x="279617" y="81038"/>
                </a:cubicBezTo>
                <a:cubicBezTo>
                  <a:pt x="292631" y="85309"/>
                  <a:pt x="305080" y="90842"/>
                  <a:pt x="316766" y="97737"/>
                </a:cubicBezTo>
                <a:cubicBezTo>
                  <a:pt x="320816" y="94948"/>
                  <a:pt x="324933" y="92558"/>
                  <a:pt x="329315" y="90632"/>
                </a:cubicBezTo>
                <a:cubicBezTo>
                  <a:pt x="338611" y="86449"/>
                  <a:pt x="353949" y="83395"/>
                  <a:pt x="364107" y="86051"/>
                </a:cubicBezTo>
                <a:cubicBezTo>
                  <a:pt x="368091" y="87047"/>
                  <a:pt x="371212" y="89636"/>
                  <a:pt x="373137" y="93487"/>
                </a:cubicBezTo>
                <a:cubicBezTo>
                  <a:pt x="379578" y="106568"/>
                  <a:pt x="370614" y="133525"/>
                  <a:pt x="366896" y="143352"/>
                </a:cubicBezTo>
                <a:cubicBezTo>
                  <a:pt x="378316" y="159486"/>
                  <a:pt x="385886" y="177015"/>
                  <a:pt x="389537" y="195673"/>
                </a:cubicBezTo>
                <a:lnTo>
                  <a:pt x="399962" y="195673"/>
                </a:lnTo>
                <a:cubicBezTo>
                  <a:pt x="413706" y="195673"/>
                  <a:pt x="424927" y="206894"/>
                  <a:pt x="424927" y="220704"/>
                </a:cubicBezTo>
                <a:lnTo>
                  <a:pt x="424927" y="220704"/>
                </a:lnTo>
                <a:close/>
                <a:moveTo>
                  <a:pt x="165967" y="64726"/>
                </a:moveTo>
                <a:cubicBezTo>
                  <a:pt x="165967" y="81635"/>
                  <a:pt x="174311" y="96542"/>
                  <a:pt x="187026" y="105848"/>
                </a:cubicBezTo>
                <a:cubicBezTo>
                  <a:pt x="206735" y="102407"/>
                  <a:pt x="227274" y="102407"/>
                  <a:pt x="247027" y="105859"/>
                </a:cubicBezTo>
                <a:cubicBezTo>
                  <a:pt x="259753" y="96575"/>
                  <a:pt x="268086" y="81669"/>
                  <a:pt x="268086" y="64726"/>
                </a:cubicBezTo>
                <a:cubicBezTo>
                  <a:pt x="268086" y="36640"/>
                  <a:pt x="245179" y="13733"/>
                  <a:pt x="217026" y="13733"/>
                </a:cubicBezTo>
                <a:cubicBezTo>
                  <a:pt x="188874" y="13733"/>
                  <a:pt x="165967" y="36651"/>
                  <a:pt x="165967" y="64726"/>
                </a:cubicBezTo>
                <a:lnTo>
                  <a:pt x="165967" y="64726"/>
                </a:lnTo>
                <a:close/>
                <a:moveTo>
                  <a:pt x="411249" y="220704"/>
                </a:moveTo>
                <a:cubicBezTo>
                  <a:pt x="411249" y="214463"/>
                  <a:pt x="406137" y="209417"/>
                  <a:pt x="399962" y="209417"/>
                </a:cubicBezTo>
                <a:lnTo>
                  <a:pt x="383694" y="209417"/>
                </a:lnTo>
                <a:cubicBezTo>
                  <a:pt x="380308" y="209417"/>
                  <a:pt x="377453" y="206894"/>
                  <a:pt x="376922" y="203574"/>
                </a:cubicBezTo>
                <a:cubicBezTo>
                  <a:pt x="374000" y="183788"/>
                  <a:pt x="366166" y="165196"/>
                  <a:pt x="353683" y="148464"/>
                </a:cubicBezTo>
                <a:cubicBezTo>
                  <a:pt x="352222" y="146472"/>
                  <a:pt x="351890" y="143883"/>
                  <a:pt x="352886" y="141692"/>
                </a:cubicBezTo>
                <a:cubicBezTo>
                  <a:pt x="359725" y="125624"/>
                  <a:pt x="363908" y="102584"/>
                  <a:pt x="360588" y="99197"/>
                </a:cubicBezTo>
                <a:cubicBezTo>
                  <a:pt x="354745" y="97737"/>
                  <a:pt x="342927" y="99529"/>
                  <a:pt x="334959" y="103115"/>
                </a:cubicBezTo>
                <a:cubicBezTo>
                  <a:pt x="330178" y="105306"/>
                  <a:pt x="325730" y="107962"/>
                  <a:pt x="321348" y="111348"/>
                </a:cubicBezTo>
                <a:cubicBezTo>
                  <a:pt x="319090" y="113141"/>
                  <a:pt x="315903" y="113274"/>
                  <a:pt x="313513" y="111747"/>
                </a:cubicBezTo>
                <a:cubicBezTo>
                  <a:pt x="301495" y="104188"/>
                  <a:pt x="288492" y="98268"/>
                  <a:pt x="274803" y="93852"/>
                </a:cubicBezTo>
                <a:cubicBezTo>
                  <a:pt x="271859" y="99673"/>
                  <a:pt x="268075" y="104974"/>
                  <a:pt x="263604" y="109622"/>
                </a:cubicBezTo>
                <a:cubicBezTo>
                  <a:pt x="269502" y="111282"/>
                  <a:pt x="275290" y="113240"/>
                  <a:pt x="280889" y="115553"/>
                </a:cubicBezTo>
                <a:cubicBezTo>
                  <a:pt x="284397" y="116992"/>
                  <a:pt x="286057" y="120998"/>
                  <a:pt x="284608" y="124506"/>
                </a:cubicBezTo>
                <a:cubicBezTo>
                  <a:pt x="283180" y="128003"/>
                  <a:pt x="279185" y="129685"/>
                  <a:pt x="275666" y="128224"/>
                </a:cubicBezTo>
                <a:cubicBezTo>
                  <a:pt x="239203" y="113163"/>
                  <a:pt x="194662" y="113207"/>
                  <a:pt x="158442" y="128224"/>
                </a:cubicBezTo>
                <a:cubicBezTo>
                  <a:pt x="157579" y="128578"/>
                  <a:pt x="156694" y="128744"/>
                  <a:pt x="155808" y="128744"/>
                </a:cubicBezTo>
                <a:cubicBezTo>
                  <a:pt x="153130" y="128744"/>
                  <a:pt x="150574" y="127151"/>
                  <a:pt x="149478" y="124517"/>
                </a:cubicBezTo>
                <a:cubicBezTo>
                  <a:pt x="148029" y="121020"/>
                  <a:pt x="149689" y="117014"/>
                  <a:pt x="153186" y="115564"/>
                </a:cubicBezTo>
                <a:cubicBezTo>
                  <a:pt x="158763" y="113252"/>
                  <a:pt x="164539" y="111293"/>
                  <a:pt x="170427" y="109633"/>
                </a:cubicBezTo>
                <a:cubicBezTo>
                  <a:pt x="165989" y="105007"/>
                  <a:pt x="162249" y="99751"/>
                  <a:pt x="159316" y="93996"/>
                </a:cubicBezTo>
                <a:cubicBezTo>
                  <a:pt x="98839" y="113484"/>
                  <a:pt x="55814" y="162706"/>
                  <a:pt x="55814" y="220251"/>
                </a:cubicBezTo>
                <a:cubicBezTo>
                  <a:pt x="55814" y="258097"/>
                  <a:pt x="75003" y="294549"/>
                  <a:pt x="108401" y="320178"/>
                </a:cubicBezTo>
                <a:cubicBezTo>
                  <a:pt x="109928" y="321374"/>
                  <a:pt x="110924" y="323100"/>
                  <a:pt x="111123" y="325025"/>
                </a:cubicBezTo>
                <a:lnTo>
                  <a:pt x="115572" y="375222"/>
                </a:lnTo>
                <a:cubicBezTo>
                  <a:pt x="116368" y="384119"/>
                  <a:pt x="123672" y="390759"/>
                  <a:pt x="132569" y="390759"/>
                </a:cubicBezTo>
                <a:cubicBezTo>
                  <a:pt x="140603" y="390759"/>
                  <a:pt x="147442" y="385314"/>
                  <a:pt x="149235" y="377479"/>
                </a:cubicBezTo>
                <a:lnTo>
                  <a:pt x="154812" y="352979"/>
                </a:lnTo>
                <a:cubicBezTo>
                  <a:pt x="155211" y="351120"/>
                  <a:pt x="156406" y="349526"/>
                  <a:pt x="158066" y="348530"/>
                </a:cubicBezTo>
                <a:cubicBezTo>
                  <a:pt x="159659" y="347600"/>
                  <a:pt x="161651" y="347401"/>
                  <a:pt x="163444" y="347932"/>
                </a:cubicBezTo>
                <a:cubicBezTo>
                  <a:pt x="198103" y="358158"/>
                  <a:pt x="235950" y="358158"/>
                  <a:pt x="270609" y="347932"/>
                </a:cubicBezTo>
                <a:cubicBezTo>
                  <a:pt x="271207" y="347733"/>
                  <a:pt x="271871" y="347600"/>
                  <a:pt x="272535" y="347600"/>
                </a:cubicBezTo>
                <a:cubicBezTo>
                  <a:pt x="273730" y="347600"/>
                  <a:pt x="274925" y="347932"/>
                  <a:pt x="275987" y="348530"/>
                </a:cubicBezTo>
                <a:cubicBezTo>
                  <a:pt x="277647" y="349526"/>
                  <a:pt x="278776" y="351120"/>
                  <a:pt x="279241" y="352979"/>
                </a:cubicBezTo>
                <a:lnTo>
                  <a:pt x="284818" y="377479"/>
                </a:lnTo>
                <a:cubicBezTo>
                  <a:pt x="286544" y="385314"/>
                  <a:pt x="293450" y="390759"/>
                  <a:pt x="301417" y="390759"/>
                </a:cubicBezTo>
                <a:cubicBezTo>
                  <a:pt x="310315" y="390759"/>
                  <a:pt x="317618" y="384053"/>
                  <a:pt x="318481" y="375222"/>
                </a:cubicBezTo>
                <a:lnTo>
                  <a:pt x="322930" y="325025"/>
                </a:lnTo>
                <a:cubicBezTo>
                  <a:pt x="323129" y="323100"/>
                  <a:pt x="324059" y="321374"/>
                  <a:pt x="325586" y="320178"/>
                </a:cubicBezTo>
                <a:cubicBezTo>
                  <a:pt x="342252" y="307364"/>
                  <a:pt x="355332" y="292159"/>
                  <a:pt x="364428" y="274962"/>
                </a:cubicBezTo>
                <a:cubicBezTo>
                  <a:pt x="365623" y="272704"/>
                  <a:pt x="367947" y="271310"/>
                  <a:pt x="370537" y="271310"/>
                </a:cubicBezTo>
                <a:lnTo>
                  <a:pt x="399951" y="271310"/>
                </a:lnTo>
                <a:cubicBezTo>
                  <a:pt x="406126" y="271310"/>
                  <a:pt x="411238" y="266264"/>
                  <a:pt x="411238" y="260023"/>
                </a:cubicBezTo>
                <a:lnTo>
                  <a:pt x="411238" y="220704"/>
                </a:lnTo>
                <a:close/>
                <a:moveTo>
                  <a:pt x="180785" y="64759"/>
                </a:moveTo>
                <a:cubicBezTo>
                  <a:pt x="180785" y="44774"/>
                  <a:pt x="197041" y="28507"/>
                  <a:pt x="217026" y="28507"/>
                </a:cubicBezTo>
                <a:cubicBezTo>
                  <a:pt x="237012" y="28507"/>
                  <a:pt x="253279" y="44774"/>
                  <a:pt x="253279" y="64759"/>
                </a:cubicBezTo>
                <a:cubicBezTo>
                  <a:pt x="253279" y="84745"/>
                  <a:pt x="237012" y="101012"/>
                  <a:pt x="217026" y="101012"/>
                </a:cubicBezTo>
                <a:cubicBezTo>
                  <a:pt x="197041" y="101012"/>
                  <a:pt x="180785" y="84745"/>
                  <a:pt x="180785" y="64759"/>
                </a:cubicBezTo>
                <a:lnTo>
                  <a:pt x="180785" y="64759"/>
                </a:lnTo>
                <a:close/>
                <a:moveTo>
                  <a:pt x="194496" y="64759"/>
                </a:moveTo>
                <a:cubicBezTo>
                  <a:pt x="194496" y="77187"/>
                  <a:pt x="204599" y="87301"/>
                  <a:pt x="217038" y="87301"/>
                </a:cubicBezTo>
                <a:cubicBezTo>
                  <a:pt x="229476" y="87301"/>
                  <a:pt x="239579" y="77187"/>
                  <a:pt x="239579" y="64759"/>
                </a:cubicBezTo>
                <a:cubicBezTo>
                  <a:pt x="239579" y="52332"/>
                  <a:pt x="229476" y="42218"/>
                  <a:pt x="217038" y="42218"/>
                </a:cubicBezTo>
                <a:cubicBezTo>
                  <a:pt x="204599" y="42218"/>
                  <a:pt x="194496" y="52332"/>
                  <a:pt x="194496" y="64759"/>
                </a:cubicBezTo>
                <a:lnTo>
                  <a:pt x="194496" y="64759"/>
                </a:lnTo>
                <a:close/>
              </a:path>
            </a:pathLst>
          </a:custGeom>
          <a:solidFill>
            <a:srgbClr val="169198"/>
          </a:solidFill>
          <a:ln w="1091" cap="flat">
            <a:solidFill>
              <a:schemeClr val="accent2"/>
            </a:solidFill>
            <a:prstDash val="solid"/>
            <a:miter/>
          </a:ln>
        </p:spPr>
        <p:txBody>
          <a:bodyPr rtlCol="0" anchor="ctr"/>
          <a:lstStyle/>
          <a:p>
            <a:endParaRPr lang="en-US">
              <a:solidFill>
                <a:schemeClr val="tx2"/>
              </a:solidFill>
            </a:endParaRPr>
          </a:p>
        </p:txBody>
      </p:sp>
      <p:sp>
        <p:nvSpPr>
          <p:cNvPr id="8" name="TextBox 7">
            <a:extLst>
              <a:ext uri="{FF2B5EF4-FFF2-40B4-BE49-F238E27FC236}">
                <a16:creationId xmlns:a16="http://schemas.microsoft.com/office/drawing/2014/main" id="{179AC3A7-9C7C-1E15-BC52-F414D6985D9D}"/>
              </a:ext>
            </a:extLst>
          </p:cNvPr>
          <p:cNvSpPr txBox="1"/>
          <p:nvPr/>
        </p:nvSpPr>
        <p:spPr>
          <a:xfrm>
            <a:off x="5252683" y="1145625"/>
            <a:ext cx="201222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2"/>
                </a:solidFill>
                <a:effectLst/>
                <a:uLnTx/>
                <a:uFillTx/>
                <a:latin typeface="Avenir Next LT Pro" panose="020B0504020202020204" pitchFamily="34" charset="0"/>
                <a:ea typeface="+mn-ea"/>
                <a:cs typeface="+mn-cs"/>
              </a:rPr>
              <a:t>Financial health</a:t>
            </a:r>
            <a:endParaRPr kumimoji="0" lang="en-US" sz="1600" b="0" i="0" u="none" strike="noStrike" kern="1200" cap="none" spc="0" normalizeH="0" baseline="0" noProof="0">
              <a:ln>
                <a:noFill/>
              </a:ln>
              <a:solidFill>
                <a:schemeClr val="tx2"/>
              </a:solidFill>
              <a:effectLst/>
              <a:uLnTx/>
              <a:uFillTx/>
              <a:latin typeface="Avenir Next LT Pro" panose="020B0504020202020204" pitchFamily="34" charset="0"/>
              <a:ea typeface="Arial"/>
              <a:cs typeface="Arial"/>
            </a:endParaRPr>
          </a:p>
        </p:txBody>
      </p:sp>
      <p:sp>
        <p:nvSpPr>
          <p:cNvPr id="9" name="TextBox 8">
            <a:extLst>
              <a:ext uri="{FF2B5EF4-FFF2-40B4-BE49-F238E27FC236}">
                <a16:creationId xmlns:a16="http://schemas.microsoft.com/office/drawing/2014/main" id="{87DDF60A-A4DF-F47E-D883-B3D368EC644B}"/>
              </a:ext>
            </a:extLst>
          </p:cNvPr>
          <p:cNvSpPr txBox="1"/>
          <p:nvPr/>
        </p:nvSpPr>
        <p:spPr>
          <a:xfrm>
            <a:off x="5251732" y="1783504"/>
            <a:ext cx="201317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2"/>
                </a:solidFill>
                <a:effectLst/>
                <a:uLnTx/>
                <a:uFillTx/>
                <a:latin typeface="Avenir Next LT Pro" panose="020B0504020202020204" pitchFamily="34" charset="0"/>
                <a:ea typeface="+mn-ea"/>
                <a:cs typeface="+mn-cs"/>
              </a:rPr>
              <a:t>Mental Health</a:t>
            </a:r>
            <a:endParaRPr kumimoji="0" lang="en-US" sz="1600" b="0" i="0" u="none" strike="noStrike" kern="1200" cap="none" spc="0" normalizeH="0" baseline="0" noProof="0">
              <a:ln>
                <a:noFill/>
              </a:ln>
              <a:solidFill>
                <a:schemeClr val="tx2"/>
              </a:solidFill>
              <a:effectLst/>
              <a:uLnTx/>
              <a:uFillTx/>
              <a:latin typeface="Avenir Next LT Pro" panose="020B0504020202020204" pitchFamily="34" charset="0"/>
              <a:ea typeface="Arial"/>
              <a:cs typeface="Arial"/>
            </a:endParaRPr>
          </a:p>
        </p:txBody>
      </p:sp>
      <p:sp>
        <p:nvSpPr>
          <p:cNvPr id="10" name="TextBox 9">
            <a:extLst>
              <a:ext uri="{FF2B5EF4-FFF2-40B4-BE49-F238E27FC236}">
                <a16:creationId xmlns:a16="http://schemas.microsoft.com/office/drawing/2014/main" id="{D93F462B-D48D-ADD8-A2AA-D4639DF866D8}"/>
              </a:ext>
            </a:extLst>
          </p:cNvPr>
          <p:cNvSpPr txBox="1"/>
          <p:nvPr/>
        </p:nvSpPr>
        <p:spPr>
          <a:xfrm>
            <a:off x="5251732" y="2421383"/>
            <a:ext cx="19736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2"/>
                </a:solidFill>
                <a:effectLst/>
                <a:uLnTx/>
                <a:uFillTx/>
                <a:latin typeface="Avenir Next LT Pro" panose="020B0504020202020204" pitchFamily="34" charset="0"/>
                <a:ea typeface="+mn-ea"/>
                <a:cs typeface="+mn-cs"/>
              </a:rPr>
              <a:t>Physical Health</a:t>
            </a:r>
            <a:endParaRPr kumimoji="0" lang="en-US" sz="1600" b="0" i="0" u="none" strike="noStrike" kern="1200" cap="none" spc="0" normalizeH="0" baseline="0" noProof="0">
              <a:ln>
                <a:noFill/>
              </a:ln>
              <a:solidFill>
                <a:schemeClr val="tx2"/>
              </a:solidFill>
              <a:effectLst/>
              <a:uLnTx/>
              <a:uFillTx/>
              <a:latin typeface="Avenir Next LT Pro" panose="020B0504020202020204" pitchFamily="34" charset="0"/>
              <a:ea typeface="Arial"/>
              <a:cs typeface="Arial"/>
            </a:endParaRPr>
          </a:p>
        </p:txBody>
      </p:sp>
      <p:sp>
        <p:nvSpPr>
          <p:cNvPr id="11" name="TextBox 10">
            <a:extLst>
              <a:ext uri="{FF2B5EF4-FFF2-40B4-BE49-F238E27FC236}">
                <a16:creationId xmlns:a16="http://schemas.microsoft.com/office/drawing/2014/main" id="{4C00A3B5-8B2D-93B4-1F35-CF19D6E4F67A}"/>
              </a:ext>
            </a:extLst>
          </p:cNvPr>
          <p:cNvSpPr txBox="1"/>
          <p:nvPr/>
        </p:nvSpPr>
        <p:spPr>
          <a:xfrm>
            <a:off x="8645085" y="1752726"/>
            <a:ext cx="6871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2"/>
                </a:solidFill>
                <a:effectLst/>
                <a:uLnTx/>
                <a:uFillTx/>
                <a:latin typeface="Avenir Next LT Pro" panose="020B0504020202020204" pitchFamily="34" charset="0"/>
                <a:ea typeface="+mn-ea"/>
                <a:cs typeface="+mn-cs"/>
              </a:rPr>
              <a:t>24%</a:t>
            </a:r>
            <a:endParaRPr kumimoji="0" lang="en-US" b="1" i="0" u="none" strike="noStrike" kern="1200" cap="none" spc="0" normalizeH="0" baseline="0" noProof="0">
              <a:ln>
                <a:noFill/>
              </a:ln>
              <a:solidFill>
                <a:schemeClr val="tx2"/>
              </a:solidFill>
              <a:effectLst/>
              <a:uLnTx/>
              <a:uFillTx/>
              <a:latin typeface="Avenir Next LT Pro" panose="020B0504020202020204" pitchFamily="34" charset="0"/>
              <a:ea typeface="Arial"/>
              <a:cs typeface="Arial"/>
            </a:endParaRPr>
          </a:p>
        </p:txBody>
      </p:sp>
      <p:sp>
        <p:nvSpPr>
          <p:cNvPr id="12" name="TextBox 11">
            <a:extLst>
              <a:ext uri="{FF2B5EF4-FFF2-40B4-BE49-F238E27FC236}">
                <a16:creationId xmlns:a16="http://schemas.microsoft.com/office/drawing/2014/main" id="{F336508B-6652-CD58-0559-532D1270D22E}"/>
              </a:ext>
            </a:extLst>
          </p:cNvPr>
          <p:cNvSpPr txBox="1"/>
          <p:nvPr/>
        </p:nvSpPr>
        <p:spPr>
          <a:xfrm>
            <a:off x="8621017" y="1106741"/>
            <a:ext cx="6871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tx2"/>
                </a:solidFill>
                <a:latin typeface="Avenir Next LT Pro" panose="020B0504020202020204" pitchFamily="34" charset="0"/>
              </a:rPr>
              <a:t>30</a:t>
            </a:r>
            <a:r>
              <a:rPr kumimoji="0" lang="en-US" b="1" i="0" u="none" strike="noStrike" kern="1200" cap="none" spc="0" normalizeH="0" baseline="0" noProof="0">
                <a:ln>
                  <a:noFill/>
                </a:ln>
                <a:solidFill>
                  <a:schemeClr val="tx2"/>
                </a:solidFill>
                <a:effectLst/>
                <a:uLnTx/>
                <a:uFillTx/>
                <a:latin typeface="Avenir Next LT Pro" panose="020B0504020202020204" pitchFamily="34" charset="0"/>
                <a:ea typeface="+mn-ea"/>
                <a:cs typeface="+mn-cs"/>
              </a:rPr>
              <a:t>%</a:t>
            </a:r>
            <a:endParaRPr kumimoji="0" lang="en-US" b="1" i="0" u="none" strike="noStrike" kern="1200" cap="none" spc="0" normalizeH="0" baseline="0" noProof="0">
              <a:ln>
                <a:noFill/>
              </a:ln>
              <a:solidFill>
                <a:schemeClr val="tx2"/>
              </a:solidFill>
              <a:effectLst/>
              <a:uLnTx/>
              <a:uFillTx/>
              <a:latin typeface="Avenir Next LT Pro" panose="020B0504020202020204" pitchFamily="34" charset="0"/>
              <a:ea typeface="Arial"/>
              <a:cs typeface="Arial"/>
            </a:endParaRPr>
          </a:p>
        </p:txBody>
      </p:sp>
      <p:sp>
        <p:nvSpPr>
          <p:cNvPr id="13" name="TextBox 12">
            <a:extLst>
              <a:ext uri="{FF2B5EF4-FFF2-40B4-BE49-F238E27FC236}">
                <a16:creationId xmlns:a16="http://schemas.microsoft.com/office/drawing/2014/main" id="{1D241FB1-56C7-8B7E-96AD-7C8438706CAF}"/>
              </a:ext>
            </a:extLst>
          </p:cNvPr>
          <p:cNvSpPr txBox="1"/>
          <p:nvPr/>
        </p:nvSpPr>
        <p:spPr>
          <a:xfrm>
            <a:off x="8645085" y="2441258"/>
            <a:ext cx="6871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2"/>
                </a:solidFill>
                <a:effectLst/>
                <a:uLnTx/>
                <a:uFillTx/>
                <a:latin typeface="Avenir Next LT Pro" panose="020B0504020202020204" pitchFamily="34" charset="0"/>
                <a:ea typeface="+mn-ea"/>
                <a:cs typeface="+mn-cs"/>
              </a:rPr>
              <a:t>18%</a:t>
            </a:r>
            <a:endParaRPr kumimoji="0" lang="en-US" b="1" i="0" u="none" strike="noStrike" kern="1200" cap="none" spc="0" normalizeH="0" baseline="0" noProof="0">
              <a:ln>
                <a:noFill/>
              </a:ln>
              <a:solidFill>
                <a:schemeClr val="tx2"/>
              </a:solidFill>
              <a:effectLst/>
              <a:uLnTx/>
              <a:uFillTx/>
              <a:latin typeface="Avenir Next LT Pro" panose="020B0504020202020204" pitchFamily="34" charset="0"/>
              <a:ea typeface="Arial"/>
              <a:cs typeface="Arial"/>
            </a:endParaRPr>
          </a:p>
        </p:txBody>
      </p:sp>
      <p:cxnSp>
        <p:nvCxnSpPr>
          <p:cNvPr id="14" name="Straight Connector 13">
            <a:extLst>
              <a:ext uri="{FF2B5EF4-FFF2-40B4-BE49-F238E27FC236}">
                <a16:creationId xmlns:a16="http://schemas.microsoft.com/office/drawing/2014/main" id="{00916059-8527-8024-CC0D-DD0C6AB70629}"/>
              </a:ext>
            </a:extLst>
          </p:cNvPr>
          <p:cNvCxnSpPr>
            <a:cxnSpLocks/>
          </p:cNvCxnSpPr>
          <p:nvPr/>
        </p:nvCxnSpPr>
        <p:spPr>
          <a:xfrm flipH="1">
            <a:off x="4436176" y="3011381"/>
            <a:ext cx="5188291" cy="0"/>
          </a:xfrm>
          <a:prstGeom prst="line">
            <a:avLst/>
          </a:prstGeom>
          <a:ln w="19050">
            <a:solidFill>
              <a:srgbClr val="AC9E6E"/>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BEA06B6-B16D-6AE0-DD57-6889E9A21EAB}"/>
              </a:ext>
            </a:extLst>
          </p:cNvPr>
          <p:cNvSpPr txBox="1"/>
          <p:nvPr/>
        </p:nvSpPr>
        <p:spPr>
          <a:xfrm>
            <a:off x="4302876" y="3222068"/>
            <a:ext cx="58179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b="1">
                <a:solidFill>
                  <a:schemeClr val="tx2"/>
                </a:solidFill>
                <a:latin typeface="Avenir Next LT Pro" panose="020B0504020202020204" pitchFamily="34" charset="0"/>
              </a:rPr>
              <a:t>U.S. workers </a:t>
            </a:r>
            <a:r>
              <a:rPr kumimoji="0" lang="en-US" i="0" u="none" strike="noStrike" kern="1200" cap="none" spc="0" normalizeH="0" baseline="0" noProof="0">
                <a:ln>
                  <a:noFill/>
                </a:ln>
                <a:solidFill>
                  <a:schemeClr val="tx2"/>
                </a:solidFill>
                <a:effectLst/>
                <a:uLnTx/>
                <a:uFillTx/>
                <a:latin typeface="Avenir Next LT Pro" panose="020B0504020202020204" pitchFamily="34" charset="0"/>
                <a:ea typeface="+mn-ea"/>
                <a:cs typeface="+mn-cs"/>
              </a:rPr>
              <a:t>would welcome financial education, including topics like:</a:t>
            </a:r>
            <a:endParaRPr kumimoji="0" lang="en-US" i="0" u="none" strike="noStrike" kern="1200" cap="none" spc="0" normalizeH="0" baseline="0" noProof="0">
              <a:ln>
                <a:noFill/>
              </a:ln>
              <a:solidFill>
                <a:schemeClr val="tx2"/>
              </a:solidFill>
              <a:effectLst/>
              <a:uLnTx/>
              <a:uFillTx/>
              <a:latin typeface="Avenir Next LT Pro" panose="020B0504020202020204" pitchFamily="34" charset="0"/>
              <a:ea typeface="Arial"/>
              <a:cs typeface="Arial"/>
            </a:endParaRPr>
          </a:p>
        </p:txBody>
      </p:sp>
      <p:sp>
        <p:nvSpPr>
          <p:cNvPr id="16" name="TextBox 15">
            <a:extLst>
              <a:ext uri="{FF2B5EF4-FFF2-40B4-BE49-F238E27FC236}">
                <a16:creationId xmlns:a16="http://schemas.microsoft.com/office/drawing/2014/main" id="{A234B120-7412-2E19-1E5E-A49EDE67E006}"/>
              </a:ext>
            </a:extLst>
          </p:cNvPr>
          <p:cNvSpPr txBox="1"/>
          <p:nvPr/>
        </p:nvSpPr>
        <p:spPr>
          <a:xfrm>
            <a:off x="5291249" y="5256902"/>
            <a:ext cx="207991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2"/>
                </a:solidFill>
                <a:effectLst/>
                <a:uLnTx/>
                <a:uFillTx/>
                <a:latin typeface="Avenir Next LT Pro" panose="020B0504020202020204" pitchFamily="34" charset="0"/>
                <a:ea typeface="+mn-ea"/>
                <a:cs typeface="+mn-cs"/>
              </a:rPr>
              <a:t>Basic budgeting</a:t>
            </a:r>
            <a:endParaRPr kumimoji="0" lang="en-US" sz="1600" b="0" i="0" u="none" strike="noStrike" kern="1200" cap="none" spc="0" normalizeH="0" baseline="0" noProof="0">
              <a:ln>
                <a:noFill/>
              </a:ln>
              <a:solidFill>
                <a:schemeClr val="tx2"/>
              </a:solidFill>
              <a:effectLst/>
              <a:uLnTx/>
              <a:uFillTx/>
              <a:latin typeface="Avenir Next LT Pro" panose="020B0504020202020204" pitchFamily="34" charset="0"/>
              <a:ea typeface="Arial"/>
              <a:cs typeface="Arial"/>
            </a:endParaRPr>
          </a:p>
        </p:txBody>
      </p:sp>
      <p:sp>
        <p:nvSpPr>
          <p:cNvPr id="17" name="TextBox 16">
            <a:extLst>
              <a:ext uri="{FF2B5EF4-FFF2-40B4-BE49-F238E27FC236}">
                <a16:creationId xmlns:a16="http://schemas.microsoft.com/office/drawing/2014/main" id="{FDCCBB76-DED5-E6C3-8D56-F88628072DE7}"/>
              </a:ext>
            </a:extLst>
          </p:cNvPr>
          <p:cNvSpPr txBox="1"/>
          <p:nvPr/>
        </p:nvSpPr>
        <p:spPr>
          <a:xfrm>
            <a:off x="5291249" y="4014153"/>
            <a:ext cx="207991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2"/>
                </a:solidFill>
                <a:effectLst/>
                <a:uLnTx/>
                <a:uFillTx/>
                <a:latin typeface="Avenir Next LT Pro" panose="020B0504020202020204" pitchFamily="34" charset="0"/>
                <a:ea typeface="+mn-ea"/>
                <a:cs typeface="+mn-cs"/>
              </a:rPr>
              <a:t>Managing debt</a:t>
            </a:r>
          </a:p>
        </p:txBody>
      </p:sp>
      <p:sp>
        <p:nvSpPr>
          <p:cNvPr id="18" name="TextBox 17">
            <a:extLst>
              <a:ext uri="{FF2B5EF4-FFF2-40B4-BE49-F238E27FC236}">
                <a16:creationId xmlns:a16="http://schemas.microsoft.com/office/drawing/2014/main" id="{56D3573D-D6D4-3136-0B24-37E26BE5F973}"/>
              </a:ext>
            </a:extLst>
          </p:cNvPr>
          <p:cNvSpPr txBox="1"/>
          <p:nvPr/>
        </p:nvSpPr>
        <p:spPr>
          <a:xfrm>
            <a:off x="5291250" y="4485581"/>
            <a:ext cx="155423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2"/>
                </a:solidFill>
                <a:effectLst/>
                <a:uLnTx/>
                <a:uFillTx/>
                <a:latin typeface="Avenir Next LT Pro" panose="020B0504020202020204" pitchFamily="34" charset="0"/>
                <a:ea typeface="+mn-ea"/>
                <a:cs typeface="+mn-cs"/>
              </a:rPr>
              <a:t>Establishing a savings plan</a:t>
            </a:r>
          </a:p>
        </p:txBody>
      </p:sp>
      <p:sp>
        <p:nvSpPr>
          <p:cNvPr id="19" name="TextBox 18">
            <a:extLst>
              <a:ext uri="{FF2B5EF4-FFF2-40B4-BE49-F238E27FC236}">
                <a16:creationId xmlns:a16="http://schemas.microsoft.com/office/drawing/2014/main" id="{F043B66F-B901-7FE9-31EB-763228165E55}"/>
              </a:ext>
            </a:extLst>
          </p:cNvPr>
          <p:cNvSpPr txBox="1"/>
          <p:nvPr/>
        </p:nvSpPr>
        <p:spPr>
          <a:xfrm>
            <a:off x="8645085" y="3968073"/>
            <a:ext cx="6871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2"/>
                </a:solidFill>
                <a:effectLst/>
                <a:uLnTx/>
                <a:uFillTx/>
                <a:latin typeface="Avenir Next LT Pro" panose="020B0504020202020204" pitchFamily="34" charset="0"/>
                <a:ea typeface="+mn-ea"/>
                <a:cs typeface="+mn-cs"/>
              </a:rPr>
              <a:t>38%</a:t>
            </a:r>
            <a:endParaRPr kumimoji="0" lang="en-US" b="1" i="0" u="none" strike="noStrike" kern="1200" cap="none" spc="0" normalizeH="0" baseline="0" noProof="0">
              <a:ln>
                <a:noFill/>
              </a:ln>
              <a:solidFill>
                <a:schemeClr val="tx2"/>
              </a:solidFill>
              <a:effectLst/>
              <a:uLnTx/>
              <a:uFillTx/>
              <a:latin typeface="Avenir Next LT Pro" panose="020B0504020202020204" pitchFamily="34" charset="0"/>
              <a:ea typeface="Arial"/>
              <a:cs typeface="Arial"/>
            </a:endParaRPr>
          </a:p>
        </p:txBody>
      </p:sp>
      <p:sp>
        <p:nvSpPr>
          <p:cNvPr id="20" name="TextBox 19">
            <a:extLst>
              <a:ext uri="{FF2B5EF4-FFF2-40B4-BE49-F238E27FC236}">
                <a16:creationId xmlns:a16="http://schemas.microsoft.com/office/drawing/2014/main" id="{39DF3F93-1BB2-FB78-CAF6-548F880B9F20}"/>
              </a:ext>
            </a:extLst>
          </p:cNvPr>
          <p:cNvSpPr txBox="1"/>
          <p:nvPr/>
        </p:nvSpPr>
        <p:spPr>
          <a:xfrm>
            <a:off x="8645085" y="4572538"/>
            <a:ext cx="6871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2"/>
                </a:solidFill>
                <a:effectLst/>
                <a:uLnTx/>
                <a:uFillTx/>
                <a:latin typeface="Avenir Next LT Pro" panose="020B0504020202020204" pitchFamily="34" charset="0"/>
                <a:ea typeface="+mn-ea"/>
                <a:cs typeface="+mn-cs"/>
              </a:rPr>
              <a:t>33%</a:t>
            </a:r>
            <a:endParaRPr kumimoji="0" lang="en-US" b="1" i="0" u="none" strike="noStrike" kern="1200" cap="none" spc="0" normalizeH="0" baseline="0" noProof="0">
              <a:ln>
                <a:noFill/>
              </a:ln>
              <a:solidFill>
                <a:schemeClr val="tx2"/>
              </a:solidFill>
              <a:effectLst/>
              <a:uLnTx/>
              <a:uFillTx/>
              <a:latin typeface="Avenir Next LT Pro" panose="020B0504020202020204" pitchFamily="34" charset="0"/>
              <a:ea typeface="Arial"/>
              <a:cs typeface="Arial"/>
            </a:endParaRPr>
          </a:p>
        </p:txBody>
      </p:sp>
      <p:sp>
        <p:nvSpPr>
          <p:cNvPr id="21" name="TextBox 20">
            <a:extLst>
              <a:ext uri="{FF2B5EF4-FFF2-40B4-BE49-F238E27FC236}">
                <a16:creationId xmlns:a16="http://schemas.microsoft.com/office/drawing/2014/main" id="{0E3DC37A-798C-F0BD-29B6-9D86BE92D48A}"/>
              </a:ext>
            </a:extLst>
          </p:cNvPr>
          <p:cNvSpPr txBox="1"/>
          <p:nvPr/>
        </p:nvSpPr>
        <p:spPr>
          <a:xfrm>
            <a:off x="8645085" y="5230398"/>
            <a:ext cx="6871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2"/>
                </a:solidFill>
                <a:effectLst/>
                <a:uLnTx/>
                <a:uFillTx/>
                <a:latin typeface="Avenir Next LT Pro" panose="020B0504020202020204" pitchFamily="34" charset="0"/>
                <a:ea typeface="+mn-ea"/>
                <a:cs typeface="+mn-cs"/>
              </a:rPr>
              <a:t>29%</a:t>
            </a:r>
            <a:endParaRPr kumimoji="0" lang="en-US" b="1" i="0" u="none" strike="noStrike" kern="1200" cap="none" spc="0" normalizeH="0" baseline="0" noProof="0">
              <a:ln>
                <a:noFill/>
              </a:ln>
              <a:solidFill>
                <a:schemeClr val="tx2"/>
              </a:solidFill>
              <a:effectLst/>
              <a:uLnTx/>
              <a:uFillTx/>
              <a:latin typeface="Avenir Next LT Pro" panose="020B0504020202020204" pitchFamily="34" charset="0"/>
              <a:ea typeface="Arial"/>
              <a:cs typeface="Arial"/>
            </a:endParaRPr>
          </a:p>
        </p:txBody>
      </p:sp>
      <p:pic>
        <p:nvPicPr>
          <p:cNvPr id="22" name="Graphic 21" descr="Muscular arm outline">
            <a:extLst>
              <a:ext uri="{FF2B5EF4-FFF2-40B4-BE49-F238E27FC236}">
                <a16:creationId xmlns:a16="http://schemas.microsoft.com/office/drawing/2014/main" id="{DC45D649-C15D-D06D-F27C-4F7E6BBC68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6176" y="2342068"/>
            <a:ext cx="441630" cy="441630"/>
          </a:xfrm>
          <a:prstGeom prst="rect">
            <a:avLst/>
          </a:prstGeom>
        </p:spPr>
      </p:pic>
      <p:grpSp>
        <p:nvGrpSpPr>
          <p:cNvPr id="23" name="Group 22">
            <a:extLst>
              <a:ext uri="{FF2B5EF4-FFF2-40B4-BE49-F238E27FC236}">
                <a16:creationId xmlns:a16="http://schemas.microsoft.com/office/drawing/2014/main" id="{676F9AAA-5802-EDB8-D77C-135AF80BFDB2}"/>
              </a:ext>
            </a:extLst>
          </p:cNvPr>
          <p:cNvGrpSpPr/>
          <p:nvPr/>
        </p:nvGrpSpPr>
        <p:grpSpPr>
          <a:xfrm>
            <a:off x="4436176" y="1769842"/>
            <a:ext cx="388489" cy="314565"/>
            <a:chOff x="7182027" y="1826536"/>
            <a:chExt cx="388489" cy="314565"/>
          </a:xfrm>
        </p:grpSpPr>
        <p:sp>
          <p:nvSpPr>
            <p:cNvPr id="24" name="Freeform: Shape 13">
              <a:extLst>
                <a:ext uri="{FF2B5EF4-FFF2-40B4-BE49-F238E27FC236}">
                  <a16:creationId xmlns:a16="http://schemas.microsoft.com/office/drawing/2014/main" id="{80E8F64A-7286-C233-2411-E1A77769528F}"/>
                </a:ext>
              </a:extLst>
            </p:cNvPr>
            <p:cNvSpPr/>
            <p:nvPr/>
          </p:nvSpPr>
          <p:spPr>
            <a:xfrm>
              <a:off x="7234962" y="1826536"/>
              <a:ext cx="282618" cy="314565"/>
            </a:xfrm>
            <a:custGeom>
              <a:avLst/>
              <a:gdLst>
                <a:gd name="connsiteX0" fmla="*/ 380866 w 381785"/>
                <a:gd name="connsiteY0" fmla="*/ 167708 h 424942"/>
                <a:gd name="connsiteX1" fmla="*/ 318906 w 381785"/>
                <a:gd name="connsiteY1" fmla="*/ 132595 h 424942"/>
                <a:gd name="connsiteX2" fmla="*/ 276655 w 381785"/>
                <a:gd name="connsiteY2" fmla="*/ 127460 h 424942"/>
                <a:gd name="connsiteX3" fmla="*/ 312477 w 381785"/>
                <a:gd name="connsiteY3" fmla="*/ 104033 h 424942"/>
                <a:gd name="connsiteX4" fmla="*/ 321031 w 381785"/>
                <a:gd name="connsiteY4" fmla="*/ 68821 h 424942"/>
                <a:gd name="connsiteX5" fmla="*/ 276412 w 381785"/>
                <a:gd name="connsiteY5" fmla="*/ 14784 h 424942"/>
                <a:gd name="connsiteX6" fmla="*/ 188823 w 381785"/>
                <a:gd name="connsiteY6" fmla="*/ 0 h 424942"/>
                <a:gd name="connsiteX7" fmla="*/ 56438 w 381785"/>
                <a:gd name="connsiteY7" fmla="*/ 90466 h 424942"/>
                <a:gd name="connsiteX8" fmla="*/ 85022 w 381785"/>
                <a:gd name="connsiteY8" fmla="*/ 127660 h 424942"/>
                <a:gd name="connsiteX9" fmla="*/ 60023 w 381785"/>
                <a:gd name="connsiteY9" fmla="*/ 131356 h 424942"/>
                <a:gd name="connsiteX10" fmla="*/ 17374 w 381785"/>
                <a:gd name="connsiteY10" fmla="*/ 148951 h 424942"/>
                <a:gd name="connsiteX11" fmla="*/ 0 w 381785"/>
                <a:gd name="connsiteY11" fmla="*/ 186333 h 424942"/>
                <a:gd name="connsiteX12" fmla="*/ 53992 w 381785"/>
                <a:gd name="connsiteY12" fmla="*/ 235323 h 424942"/>
                <a:gd name="connsiteX13" fmla="*/ 42417 w 381785"/>
                <a:gd name="connsiteY13" fmla="*/ 243523 h 424942"/>
                <a:gd name="connsiteX14" fmla="*/ 38201 w 381785"/>
                <a:gd name="connsiteY14" fmla="*/ 264770 h 424942"/>
                <a:gd name="connsiteX15" fmla="*/ 81779 w 381785"/>
                <a:gd name="connsiteY15" fmla="*/ 319182 h 424942"/>
                <a:gd name="connsiteX16" fmla="*/ 90997 w 381785"/>
                <a:gd name="connsiteY16" fmla="*/ 323897 h 424942"/>
                <a:gd name="connsiteX17" fmla="*/ 67891 w 381785"/>
                <a:gd name="connsiteY17" fmla="*/ 328555 h 424942"/>
                <a:gd name="connsiteX18" fmla="*/ 43081 w 381785"/>
                <a:gd name="connsiteY18" fmla="*/ 337785 h 424942"/>
                <a:gd name="connsiteX19" fmla="*/ 24965 w 381785"/>
                <a:gd name="connsiteY19" fmla="*/ 352768 h 424942"/>
                <a:gd name="connsiteX20" fmla="*/ 17850 w 381785"/>
                <a:gd name="connsiteY20" fmla="*/ 375100 h 424942"/>
                <a:gd name="connsiteX21" fmla="*/ 17850 w 381785"/>
                <a:gd name="connsiteY21" fmla="*/ 375332 h 424942"/>
                <a:gd name="connsiteX22" fmla="*/ 29868 w 381785"/>
                <a:gd name="connsiteY22" fmla="*/ 404912 h 424942"/>
                <a:gd name="connsiteX23" fmla="*/ 42893 w 381785"/>
                <a:gd name="connsiteY23" fmla="*/ 413809 h 424942"/>
                <a:gd name="connsiteX24" fmla="*/ 58695 w 381785"/>
                <a:gd name="connsiteY24" fmla="*/ 419398 h 424942"/>
                <a:gd name="connsiteX25" fmla="*/ 60742 w 381785"/>
                <a:gd name="connsiteY25" fmla="*/ 419652 h 424942"/>
                <a:gd name="connsiteX26" fmla="*/ 68777 w 381785"/>
                <a:gd name="connsiteY26" fmla="*/ 413389 h 424942"/>
                <a:gd name="connsiteX27" fmla="*/ 62768 w 381785"/>
                <a:gd name="connsiteY27" fmla="*/ 403308 h 424942"/>
                <a:gd name="connsiteX28" fmla="*/ 41388 w 381785"/>
                <a:gd name="connsiteY28" fmla="*/ 392994 h 424942"/>
                <a:gd name="connsiteX29" fmla="*/ 34438 w 381785"/>
                <a:gd name="connsiteY29" fmla="*/ 375244 h 424942"/>
                <a:gd name="connsiteX30" fmla="*/ 34438 w 381785"/>
                <a:gd name="connsiteY30" fmla="*/ 375111 h 424942"/>
                <a:gd name="connsiteX31" fmla="*/ 38400 w 381785"/>
                <a:gd name="connsiteY31" fmla="*/ 362518 h 424942"/>
                <a:gd name="connsiteX32" fmla="*/ 66054 w 381785"/>
                <a:gd name="connsiteY32" fmla="*/ 346339 h 424942"/>
                <a:gd name="connsiteX33" fmla="*/ 142500 w 381785"/>
                <a:gd name="connsiteY33" fmla="*/ 335317 h 424942"/>
                <a:gd name="connsiteX34" fmla="*/ 231948 w 381785"/>
                <a:gd name="connsiteY34" fmla="*/ 329352 h 424942"/>
                <a:gd name="connsiteX35" fmla="*/ 254822 w 381785"/>
                <a:gd name="connsiteY35" fmla="*/ 328102 h 424942"/>
                <a:gd name="connsiteX36" fmla="*/ 254977 w 381785"/>
                <a:gd name="connsiteY36" fmla="*/ 328102 h 424942"/>
                <a:gd name="connsiteX37" fmla="*/ 322248 w 381785"/>
                <a:gd name="connsiteY37" fmla="*/ 342200 h 424942"/>
                <a:gd name="connsiteX38" fmla="*/ 340286 w 381785"/>
                <a:gd name="connsiteY38" fmla="*/ 355900 h 424942"/>
                <a:gd name="connsiteX39" fmla="*/ 345819 w 381785"/>
                <a:gd name="connsiteY39" fmla="*/ 369334 h 424942"/>
                <a:gd name="connsiteX40" fmla="*/ 344868 w 381785"/>
                <a:gd name="connsiteY40" fmla="*/ 374823 h 424942"/>
                <a:gd name="connsiteX41" fmla="*/ 338704 w 381785"/>
                <a:gd name="connsiteY41" fmla="*/ 383023 h 424942"/>
                <a:gd name="connsiteX42" fmla="*/ 310053 w 381785"/>
                <a:gd name="connsiteY42" fmla="*/ 395949 h 424942"/>
                <a:gd name="connsiteX43" fmla="*/ 240436 w 381785"/>
                <a:gd name="connsiteY43" fmla="*/ 406085 h 424942"/>
                <a:gd name="connsiteX44" fmla="*/ 166004 w 381785"/>
                <a:gd name="connsiteY44" fmla="*/ 408177 h 424942"/>
                <a:gd name="connsiteX45" fmla="*/ 135030 w 381785"/>
                <a:gd name="connsiteY45" fmla="*/ 408343 h 424942"/>
                <a:gd name="connsiteX46" fmla="*/ 126763 w 381785"/>
                <a:gd name="connsiteY46" fmla="*/ 416687 h 424942"/>
                <a:gd name="connsiteX47" fmla="*/ 135063 w 381785"/>
                <a:gd name="connsiteY47" fmla="*/ 424942 h 424942"/>
                <a:gd name="connsiteX48" fmla="*/ 135107 w 381785"/>
                <a:gd name="connsiteY48" fmla="*/ 424942 h 424942"/>
                <a:gd name="connsiteX49" fmla="*/ 165993 w 381785"/>
                <a:gd name="connsiteY49" fmla="*/ 424765 h 424942"/>
                <a:gd name="connsiteX50" fmla="*/ 281724 w 381785"/>
                <a:gd name="connsiteY50" fmla="*/ 418535 h 424942"/>
                <a:gd name="connsiteX51" fmla="*/ 331256 w 381785"/>
                <a:gd name="connsiteY51" fmla="*/ 406251 h 424942"/>
                <a:gd name="connsiteX52" fmla="*/ 349316 w 381785"/>
                <a:gd name="connsiteY52" fmla="*/ 395783 h 424942"/>
                <a:gd name="connsiteX53" fmla="*/ 360559 w 381785"/>
                <a:gd name="connsiteY53" fmla="*/ 380224 h 424942"/>
                <a:gd name="connsiteX54" fmla="*/ 362407 w 381785"/>
                <a:gd name="connsiteY54" fmla="*/ 369334 h 424942"/>
                <a:gd name="connsiteX55" fmla="*/ 353101 w 381785"/>
                <a:gd name="connsiteY55" fmla="*/ 345376 h 424942"/>
                <a:gd name="connsiteX56" fmla="*/ 336723 w 381785"/>
                <a:gd name="connsiteY56" fmla="*/ 331377 h 424942"/>
                <a:gd name="connsiteX57" fmla="*/ 314269 w 381785"/>
                <a:gd name="connsiteY57" fmla="*/ 320798 h 424942"/>
                <a:gd name="connsiteX58" fmla="*/ 292270 w 381785"/>
                <a:gd name="connsiteY58" fmla="*/ 314944 h 424942"/>
                <a:gd name="connsiteX59" fmla="*/ 300647 w 381785"/>
                <a:gd name="connsiteY59" fmla="*/ 311082 h 424942"/>
                <a:gd name="connsiteX60" fmla="*/ 322835 w 381785"/>
                <a:gd name="connsiteY60" fmla="*/ 282243 h 424942"/>
                <a:gd name="connsiteX61" fmla="*/ 286338 w 381785"/>
                <a:gd name="connsiteY61" fmla="*/ 242051 h 424942"/>
                <a:gd name="connsiteX62" fmla="*/ 298954 w 381785"/>
                <a:gd name="connsiteY62" fmla="*/ 239882 h 424942"/>
                <a:gd name="connsiteX63" fmla="*/ 370984 w 381785"/>
                <a:gd name="connsiteY63" fmla="*/ 206827 h 424942"/>
                <a:gd name="connsiteX64" fmla="*/ 380866 w 381785"/>
                <a:gd name="connsiteY64" fmla="*/ 167708 h 424942"/>
                <a:gd name="connsiteX65" fmla="*/ 380866 w 381785"/>
                <a:gd name="connsiteY65" fmla="*/ 167708 h 424942"/>
                <a:gd name="connsiteX66" fmla="*/ 73037 w 381785"/>
                <a:gd name="connsiteY66" fmla="*/ 90466 h 424942"/>
                <a:gd name="connsiteX67" fmla="*/ 105948 w 381785"/>
                <a:gd name="connsiteY67" fmla="*/ 43214 h 424942"/>
                <a:gd name="connsiteX68" fmla="*/ 188823 w 381785"/>
                <a:gd name="connsiteY68" fmla="*/ 16599 h 424942"/>
                <a:gd name="connsiteX69" fmla="*/ 269418 w 381785"/>
                <a:gd name="connsiteY69" fmla="*/ 29834 h 424942"/>
                <a:gd name="connsiteX70" fmla="*/ 304786 w 381785"/>
                <a:gd name="connsiteY70" fmla="*/ 72284 h 424942"/>
                <a:gd name="connsiteX71" fmla="*/ 299562 w 381785"/>
                <a:gd name="connsiteY71" fmla="*/ 93598 h 424942"/>
                <a:gd name="connsiteX72" fmla="*/ 188812 w 381785"/>
                <a:gd name="connsiteY72" fmla="*/ 124506 h 424942"/>
                <a:gd name="connsiteX73" fmla="*/ 73037 w 381785"/>
                <a:gd name="connsiteY73" fmla="*/ 90466 h 424942"/>
                <a:gd name="connsiteX74" fmla="*/ 73037 w 381785"/>
                <a:gd name="connsiteY74" fmla="*/ 90466 h 424942"/>
                <a:gd name="connsiteX75" fmla="*/ 306246 w 381785"/>
                <a:gd name="connsiteY75" fmla="*/ 282232 h 424942"/>
                <a:gd name="connsiteX76" fmla="*/ 251015 w 381785"/>
                <a:gd name="connsiteY76" fmla="*/ 309367 h 424942"/>
                <a:gd name="connsiteX77" fmla="*/ 229148 w 381785"/>
                <a:gd name="connsiteY77" fmla="*/ 312952 h 424942"/>
                <a:gd name="connsiteX78" fmla="*/ 139213 w 381785"/>
                <a:gd name="connsiteY78" fmla="*/ 318718 h 424942"/>
                <a:gd name="connsiteX79" fmla="*/ 54335 w 381785"/>
                <a:gd name="connsiteY79" fmla="*/ 260952 h 424942"/>
                <a:gd name="connsiteX80" fmla="*/ 55198 w 381785"/>
                <a:gd name="connsiteY80" fmla="*/ 254091 h 424942"/>
                <a:gd name="connsiteX81" fmla="*/ 84823 w 381785"/>
                <a:gd name="connsiteY81" fmla="*/ 246145 h 424942"/>
                <a:gd name="connsiteX82" fmla="*/ 125911 w 381785"/>
                <a:gd name="connsiteY82" fmla="*/ 246190 h 424942"/>
                <a:gd name="connsiteX83" fmla="*/ 190317 w 381785"/>
                <a:gd name="connsiteY83" fmla="*/ 248226 h 424942"/>
                <a:gd name="connsiteX84" fmla="*/ 306246 w 381785"/>
                <a:gd name="connsiteY84" fmla="*/ 282232 h 424942"/>
                <a:gd name="connsiteX85" fmla="*/ 306246 w 381785"/>
                <a:gd name="connsiteY85" fmla="*/ 282232 h 424942"/>
                <a:gd name="connsiteX86" fmla="*/ 358247 w 381785"/>
                <a:gd name="connsiteY86" fmla="*/ 196193 h 424942"/>
                <a:gd name="connsiteX87" fmla="*/ 190505 w 381785"/>
                <a:gd name="connsiteY87" fmla="*/ 231582 h 424942"/>
                <a:gd name="connsiteX88" fmla="*/ 127494 w 381785"/>
                <a:gd name="connsiteY88" fmla="*/ 229646 h 424942"/>
                <a:gd name="connsiteX89" fmla="*/ 16599 w 381785"/>
                <a:gd name="connsiteY89" fmla="*/ 186344 h 424942"/>
                <a:gd name="connsiteX90" fmla="*/ 63310 w 381785"/>
                <a:gd name="connsiteY90" fmla="*/ 147634 h 424942"/>
                <a:gd name="connsiteX91" fmla="*/ 190494 w 381785"/>
                <a:gd name="connsiteY91" fmla="*/ 141105 h 424942"/>
                <a:gd name="connsiteX92" fmla="*/ 364532 w 381785"/>
                <a:gd name="connsiteY92" fmla="*/ 170707 h 424942"/>
                <a:gd name="connsiteX93" fmla="*/ 358247 w 381785"/>
                <a:gd name="connsiteY93" fmla="*/ 196193 h 424942"/>
                <a:gd name="connsiteX94" fmla="*/ 358247 w 381785"/>
                <a:gd name="connsiteY94" fmla="*/ 196193 h 42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81785" h="424942">
                  <a:moveTo>
                    <a:pt x="380866" y="167708"/>
                  </a:moveTo>
                  <a:cubicBezTo>
                    <a:pt x="377745" y="150644"/>
                    <a:pt x="358058" y="139489"/>
                    <a:pt x="318906" y="132595"/>
                  </a:cubicBezTo>
                  <a:cubicBezTo>
                    <a:pt x="306789" y="130459"/>
                    <a:pt x="292679" y="128755"/>
                    <a:pt x="276655" y="127460"/>
                  </a:cubicBezTo>
                  <a:cubicBezTo>
                    <a:pt x="292768" y="121374"/>
                    <a:pt x="304797" y="113528"/>
                    <a:pt x="312477" y="104033"/>
                  </a:cubicBezTo>
                  <a:cubicBezTo>
                    <a:pt x="320799" y="93753"/>
                    <a:pt x="323753" y="81580"/>
                    <a:pt x="321031" y="68821"/>
                  </a:cubicBezTo>
                  <a:cubicBezTo>
                    <a:pt x="315797" y="44265"/>
                    <a:pt x="300780" y="26083"/>
                    <a:pt x="276412" y="14784"/>
                  </a:cubicBezTo>
                  <a:cubicBezTo>
                    <a:pt x="254977" y="4836"/>
                    <a:pt x="226326" y="0"/>
                    <a:pt x="188823" y="0"/>
                  </a:cubicBezTo>
                  <a:cubicBezTo>
                    <a:pt x="117523" y="0"/>
                    <a:pt x="56438" y="49743"/>
                    <a:pt x="56438" y="90466"/>
                  </a:cubicBezTo>
                  <a:cubicBezTo>
                    <a:pt x="56438" y="106888"/>
                    <a:pt x="66043" y="119360"/>
                    <a:pt x="85022" y="127660"/>
                  </a:cubicBezTo>
                  <a:cubicBezTo>
                    <a:pt x="76091" y="128589"/>
                    <a:pt x="67714" y="129795"/>
                    <a:pt x="60023" y="131356"/>
                  </a:cubicBezTo>
                  <a:cubicBezTo>
                    <a:pt x="41133" y="135185"/>
                    <a:pt x="27179" y="140950"/>
                    <a:pt x="17374" y="148951"/>
                  </a:cubicBezTo>
                  <a:cubicBezTo>
                    <a:pt x="5854" y="158357"/>
                    <a:pt x="0" y="170940"/>
                    <a:pt x="0" y="186333"/>
                  </a:cubicBezTo>
                  <a:cubicBezTo>
                    <a:pt x="0" y="208874"/>
                    <a:pt x="18160" y="225330"/>
                    <a:pt x="53992" y="235323"/>
                  </a:cubicBezTo>
                  <a:cubicBezTo>
                    <a:pt x="49178" y="237381"/>
                    <a:pt x="45272" y="240059"/>
                    <a:pt x="42417" y="243523"/>
                  </a:cubicBezTo>
                  <a:cubicBezTo>
                    <a:pt x="39141" y="247496"/>
                    <a:pt x="35744" y="254401"/>
                    <a:pt x="38201" y="264770"/>
                  </a:cubicBezTo>
                  <a:cubicBezTo>
                    <a:pt x="43501" y="287201"/>
                    <a:pt x="58573" y="306014"/>
                    <a:pt x="81779" y="319182"/>
                  </a:cubicBezTo>
                  <a:cubicBezTo>
                    <a:pt x="84823" y="320920"/>
                    <a:pt x="87910" y="322480"/>
                    <a:pt x="90997" y="323897"/>
                  </a:cubicBezTo>
                  <a:cubicBezTo>
                    <a:pt x="82277" y="325258"/>
                    <a:pt x="74653" y="326796"/>
                    <a:pt x="67891" y="328555"/>
                  </a:cubicBezTo>
                  <a:cubicBezTo>
                    <a:pt x="58131" y="331101"/>
                    <a:pt x="50008" y="334122"/>
                    <a:pt x="43081" y="337785"/>
                  </a:cubicBezTo>
                  <a:cubicBezTo>
                    <a:pt x="35146" y="342012"/>
                    <a:pt x="29226" y="346903"/>
                    <a:pt x="24965" y="352768"/>
                  </a:cubicBezTo>
                  <a:cubicBezTo>
                    <a:pt x="20273" y="359187"/>
                    <a:pt x="17817" y="366900"/>
                    <a:pt x="17850" y="375100"/>
                  </a:cubicBezTo>
                  <a:lnTo>
                    <a:pt x="17850" y="375332"/>
                  </a:lnTo>
                  <a:cubicBezTo>
                    <a:pt x="17817" y="387018"/>
                    <a:pt x="22077" y="397520"/>
                    <a:pt x="29868" y="404912"/>
                  </a:cubicBezTo>
                  <a:cubicBezTo>
                    <a:pt x="33508" y="408420"/>
                    <a:pt x="37769" y="411320"/>
                    <a:pt x="42893" y="413809"/>
                  </a:cubicBezTo>
                  <a:cubicBezTo>
                    <a:pt x="47463" y="416023"/>
                    <a:pt x="52631" y="417838"/>
                    <a:pt x="58695" y="419398"/>
                  </a:cubicBezTo>
                  <a:cubicBezTo>
                    <a:pt x="59370" y="419564"/>
                    <a:pt x="60056" y="419652"/>
                    <a:pt x="60742" y="419652"/>
                  </a:cubicBezTo>
                  <a:cubicBezTo>
                    <a:pt x="64538" y="419652"/>
                    <a:pt x="67847" y="417074"/>
                    <a:pt x="68777" y="413389"/>
                  </a:cubicBezTo>
                  <a:cubicBezTo>
                    <a:pt x="69894" y="408962"/>
                    <a:pt x="67205" y="404436"/>
                    <a:pt x="62768" y="403308"/>
                  </a:cubicBezTo>
                  <a:cubicBezTo>
                    <a:pt x="53251" y="400917"/>
                    <a:pt x="45858" y="397343"/>
                    <a:pt x="41388" y="392994"/>
                  </a:cubicBezTo>
                  <a:cubicBezTo>
                    <a:pt x="36585" y="388213"/>
                    <a:pt x="34571" y="383079"/>
                    <a:pt x="34438" y="375244"/>
                  </a:cubicBezTo>
                  <a:cubicBezTo>
                    <a:pt x="34438" y="375133"/>
                    <a:pt x="34438" y="375111"/>
                    <a:pt x="34438" y="375111"/>
                  </a:cubicBezTo>
                  <a:cubicBezTo>
                    <a:pt x="34471" y="370209"/>
                    <a:pt x="35689" y="366324"/>
                    <a:pt x="38400" y="362518"/>
                  </a:cubicBezTo>
                  <a:cubicBezTo>
                    <a:pt x="42893" y="356155"/>
                    <a:pt x="52719" y="350400"/>
                    <a:pt x="66054" y="346339"/>
                  </a:cubicBezTo>
                  <a:cubicBezTo>
                    <a:pt x="87556" y="339666"/>
                    <a:pt x="117933" y="336933"/>
                    <a:pt x="142500" y="335317"/>
                  </a:cubicBezTo>
                  <a:cubicBezTo>
                    <a:pt x="160394" y="335228"/>
                    <a:pt x="196171" y="334343"/>
                    <a:pt x="231948" y="329352"/>
                  </a:cubicBezTo>
                  <a:cubicBezTo>
                    <a:pt x="239617" y="328522"/>
                    <a:pt x="247319" y="328102"/>
                    <a:pt x="254822" y="328102"/>
                  </a:cubicBezTo>
                  <a:lnTo>
                    <a:pt x="254977" y="328102"/>
                  </a:lnTo>
                  <a:cubicBezTo>
                    <a:pt x="280883" y="328102"/>
                    <a:pt x="304764" y="333104"/>
                    <a:pt x="322248" y="342200"/>
                  </a:cubicBezTo>
                  <a:cubicBezTo>
                    <a:pt x="329995" y="346206"/>
                    <a:pt x="336236" y="350953"/>
                    <a:pt x="340286" y="355900"/>
                  </a:cubicBezTo>
                  <a:cubicBezTo>
                    <a:pt x="344004" y="360459"/>
                    <a:pt x="345819" y="364853"/>
                    <a:pt x="345819" y="369334"/>
                  </a:cubicBezTo>
                  <a:cubicBezTo>
                    <a:pt x="345819" y="371171"/>
                    <a:pt x="345498" y="372975"/>
                    <a:pt x="344868" y="374823"/>
                  </a:cubicBezTo>
                  <a:cubicBezTo>
                    <a:pt x="343883" y="377700"/>
                    <a:pt x="341869" y="380378"/>
                    <a:pt x="338704" y="383023"/>
                  </a:cubicBezTo>
                  <a:cubicBezTo>
                    <a:pt x="332927" y="387892"/>
                    <a:pt x="322757" y="392485"/>
                    <a:pt x="310053" y="395949"/>
                  </a:cubicBezTo>
                  <a:cubicBezTo>
                    <a:pt x="292757" y="400729"/>
                    <a:pt x="269330" y="404138"/>
                    <a:pt x="240436" y="406085"/>
                  </a:cubicBezTo>
                  <a:cubicBezTo>
                    <a:pt x="219233" y="407513"/>
                    <a:pt x="195584" y="408177"/>
                    <a:pt x="166004" y="408177"/>
                  </a:cubicBezTo>
                  <a:cubicBezTo>
                    <a:pt x="159387" y="408177"/>
                    <a:pt x="138726" y="408332"/>
                    <a:pt x="135030" y="408343"/>
                  </a:cubicBezTo>
                  <a:cubicBezTo>
                    <a:pt x="130460" y="408365"/>
                    <a:pt x="126741" y="412105"/>
                    <a:pt x="126763" y="416687"/>
                  </a:cubicBezTo>
                  <a:cubicBezTo>
                    <a:pt x="126786" y="421246"/>
                    <a:pt x="130515" y="424942"/>
                    <a:pt x="135063" y="424942"/>
                  </a:cubicBezTo>
                  <a:lnTo>
                    <a:pt x="135107" y="424942"/>
                  </a:lnTo>
                  <a:cubicBezTo>
                    <a:pt x="138870" y="424920"/>
                    <a:pt x="159508" y="424765"/>
                    <a:pt x="165993" y="424765"/>
                  </a:cubicBezTo>
                  <a:cubicBezTo>
                    <a:pt x="197200" y="424765"/>
                    <a:pt x="243147" y="424112"/>
                    <a:pt x="281724" y="418535"/>
                  </a:cubicBezTo>
                  <a:cubicBezTo>
                    <a:pt x="302484" y="415514"/>
                    <a:pt x="318674" y="411497"/>
                    <a:pt x="331256" y="406251"/>
                  </a:cubicBezTo>
                  <a:cubicBezTo>
                    <a:pt x="338648" y="403153"/>
                    <a:pt x="344558" y="399733"/>
                    <a:pt x="349316" y="395783"/>
                  </a:cubicBezTo>
                  <a:cubicBezTo>
                    <a:pt x="354805" y="391223"/>
                    <a:pt x="358579" y="385989"/>
                    <a:pt x="360559" y="380224"/>
                  </a:cubicBezTo>
                  <a:cubicBezTo>
                    <a:pt x="361788" y="376649"/>
                    <a:pt x="362407" y="372986"/>
                    <a:pt x="362407" y="369334"/>
                  </a:cubicBezTo>
                  <a:cubicBezTo>
                    <a:pt x="362419" y="361057"/>
                    <a:pt x="359198" y="352768"/>
                    <a:pt x="353101" y="345376"/>
                  </a:cubicBezTo>
                  <a:cubicBezTo>
                    <a:pt x="348851" y="340241"/>
                    <a:pt x="343351" y="335538"/>
                    <a:pt x="336723" y="331377"/>
                  </a:cubicBezTo>
                  <a:cubicBezTo>
                    <a:pt x="330282" y="327338"/>
                    <a:pt x="322735" y="323775"/>
                    <a:pt x="314269" y="320798"/>
                  </a:cubicBezTo>
                  <a:cubicBezTo>
                    <a:pt x="307386" y="318397"/>
                    <a:pt x="300005" y="316438"/>
                    <a:pt x="292270" y="314944"/>
                  </a:cubicBezTo>
                  <a:cubicBezTo>
                    <a:pt x="295291" y="313705"/>
                    <a:pt x="298091" y="312421"/>
                    <a:pt x="300647" y="311082"/>
                  </a:cubicBezTo>
                  <a:cubicBezTo>
                    <a:pt x="315365" y="303358"/>
                    <a:pt x="322835" y="293653"/>
                    <a:pt x="322835" y="282243"/>
                  </a:cubicBezTo>
                  <a:cubicBezTo>
                    <a:pt x="322835" y="263685"/>
                    <a:pt x="310562" y="250196"/>
                    <a:pt x="286338" y="242051"/>
                  </a:cubicBezTo>
                  <a:cubicBezTo>
                    <a:pt x="290687" y="241376"/>
                    <a:pt x="294904" y="240668"/>
                    <a:pt x="298954" y="239882"/>
                  </a:cubicBezTo>
                  <a:cubicBezTo>
                    <a:pt x="334587" y="233043"/>
                    <a:pt x="358147" y="222220"/>
                    <a:pt x="370984" y="206827"/>
                  </a:cubicBezTo>
                  <a:cubicBezTo>
                    <a:pt x="380257" y="195706"/>
                    <a:pt x="383588" y="182548"/>
                    <a:pt x="380866" y="167708"/>
                  </a:cubicBezTo>
                  <a:lnTo>
                    <a:pt x="380866" y="167708"/>
                  </a:lnTo>
                  <a:close/>
                  <a:moveTo>
                    <a:pt x="73037" y="90466"/>
                  </a:moveTo>
                  <a:cubicBezTo>
                    <a:pt x="73037" y="76224"/>
                    <a:pt x="85951" y="57677"/>
                    <a:pt x="105948" y="43214"/>
                  </a:cubicBezTo>
                  <a:cubicBezTo>
                    <a:pt x="129674" y="26050"/>
                    <a:pt x="159099" y="16599"/>
                    <a:pt x="188823" y="16599"/>
                  </a:cubicBezTo>
                  <a:cubicBezTo>
                    <a:pt x="223870" y="16599"/>
                    <a:pt x="250229" y="20926"/>
                    <a:pt x="269418" y="29834"/>
                  </a:cubicBezTo>
                  <a:cubicBezTo>
                    <a:pt x="289083" y="38953"/>
                    <a:pt x="300647" y="52841"/>
                    <a:pt x="304786" y="72284"/>
                  </a:cubicBezTo>
                  <a:cubicBezTo>
                    <a:pt x="306468" y="80208"/>
                    <a:pt x="304764" y="87180"/>
                    <a:pt x="299562" y="93598"/>
                  </a:cubicBezTo>
                  <a:cubicBezTo>
                    <a:pt x="284369" y="112366"/>
                    <a:pt x="240900" y="124506"/>
                    <a:pt x="188812" y="124506"/>
                  </a:cubicBezTo>
                  <a:cubicBezTo>
                    <a:pt x="110906" y="124506"/>
                    <a:pt x="73037" y="113373"/>
                    <a:pt x="73037" y="90466"/>
                  </a:cubicBezTo>
                  <a:lnTo>
                    <a:pt x="73037" y="90466"/>
                  </a:lnTo>
                  <a:close/>
                  <a:moveTo>
                    <a:pt x="306246" y="282232"/>
                  </a:moveTo>
                  <a:cubicBezTo>
                    <a:pt x="306246" y="292446"/>
                    <a:pt x="285597" y="302594"/>
                    <a:pt x="251015" y="309367"/>
                  </a:cubicBezTo>
                  <a:cubicBezTo>
                    <a:pt x="244276" y="310684"/>
                    <a:pt x="236939" y="311879"/>
                    <a:pt x="229148" y="312952"/>
                  </a:cubicBezTo>
                  <a:cubicBezTo>
                    <a:pt x="212062" y="314811"/>
                    <a:pt x="140120" y="318718"/>
                    <a:pt x="139213" y="318718"/>
                  </a:cubicBezTo>
                  <a:cubicBezTo>
                    <a:pt x="116903" y="318718"/>
                    <a:pt x="64549" y="304177"/>
                    <a:pt x="54335" y="260952"/>
                  </a:cubicBezTo>
                  <a:cubicBezTo>
                    <a:pt x="53273" y="256437"/>
                    <a:pt x="54623" y="254788"/>
                    <a:pt x="55198" y="254091"/>
                  </a:cubicBezTo>
                  <a:cubicBezTo>
                    <a:pt x="57611" y="251170"/>
                    <a:pt x="64715" y="247407"/>
                    <a:pt x="84823" y="246145"/>
                  </a:cubicBezTo>
                  <a:cubicBezTo>
                    <a:pt x="96763" y="245393"/>
                    <a:pt x="110817" y="245647"/>
                    <a:pt x="125911" y="246190"/>
                  </a:cubicBezTo>
                  <a:cubicBezTo>
                    <a:pt x="141991" y="247307"/>
                    <a:pt x="186665" y="248226"/>
                    <a:pt x="190317" y="248226"/>
                  </a:cubicBezTo>
                  <a:cubicBezTo>
                    <a:pt x="268334" y="248237"/>
                    <a:pt x="306246" y="259358"/>
                    <a:pt x="306246" y="282232"/>
                  </a:cubicBezTo>
                  <a:lnTo>
                    <a:pt x="306246" y="282232"/>
                  </a:lnTo>
                  <a:close/>
                  <a:moveTo>
                    <a:pt x="358247" y="196193"/>
                  </a:moveTo>
                  <a:cubicBezTo>
                    <a:pt x="344790" y="212338"/>
                    <a:pt x="304764" y="231582"/>
                    <a:pt x="190505" y="231582"/>
                  </a:cubicBezTo>
                  <a:cubicBezTo>
                    <a:pt x="171250" y="231582"/>
                    <a:pt x="132927" y="229845"/>
                    <a:pt x="127494" y="229646"/>
                  </a:cubicBezTo>
                  <a:cubicBezTo>
                    <a:pt x="37526" y="223460"/>
                    <a:pt x="16599" y="203530"/>
                    <a:pt x="16599" y="186344"/>
                  </a:cubicBezTo>
                  <a:cubicBezTo>
                    <a:pt x="16599" y="172732"/>
                    <a:pt x="21911" y="156044"/>
                    <a:pt x="63310" y="147634"/>
                  </a:cubicBezTo>
                  <a:cubicBezTo>
                    <a:pt x="95468" y="141105"/>
                    <a:pt x="141625" y="141105"/>
                    <a:pt x="190494" y="141105"/>
                  </a:cubicBezTo>
                  <a:cubicBezTo>
                    <a:pt x="346959" y="141105"/>
                    <a:pt x="363260" y="163758"/>
                    <a:pt x="364532" y="170707"/>
                  </a:cubicBezTo>
                  <a:cubicBezTo>
                    <a:pt x="366358" y="180600"/>
                    <a:pt x="364289" y="188933"/>
                    <a:pt x="358247" y="196193"/>
                  </a:cubicBezTo>
                  <a:lnTo>
                    <a:pt x="358247" y="196193"/>
                  </a:lnTo>
                  <a:close/>
                </a:path>
              </a:pathLst>
            </a:custGeom>
            <a:solidFill>
              <a:srgbClr val="5396B5"/>
            </a:solidFill>
            <a:ln w="1101" cap="flat">
              <a:solidFill>
                <a:schemeClr val="accent2"/>
              </a:solidFill>
              <a:prstDash val="solid"/>
              <a:miter/>
            </a:ln>
          </p:spPr>
          <p:txBody>
            <a:bodyPr rtlCol="0" anchor="ctr"/>
            <a:lstStyle/>
            <a:p>
              <a:endParaRPr lang="en-US">
                <a:solidFill>
                  <a:schemeClr val="tx2"/>
                </a:solidFill>
              </a:endParaRPr>
            </a:p>
          </p:txBody>
        </p:sp>
        <p:cxnSp>
          <p:nvCxnSpPr>
            <p:cNvPr id="25" name="Straight Connector 24">
              <a:extLst>
                <a:ext uri="{FF2B5EF4-FFF2-40B4-BE49-F238E27FC236}">
                  <a16:creationId xmlns:a16="http://schemas.microsoft.com/office/drawing/2014/main" id="{F53B7E84-83DA-4C9F-AC5F-8E135076B361}"/>
                </a:ext>
              </a:extLst>
            </p:cNvPr>
            <p:cNvCxnSpPr>
              <a:cxnSpLocks/>
            </p:cNvCxnSpPr>
            <p:nvPr/>
          </p:nvCxnSpPr>
          <p:spPr>
            <a:xfrm>
              <a:off x="7182027" y="2133228"/>
              <a:ext cx="3884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26" name="Graphic 25" descr="Checklist outline">
            <a:extLst>
              <a:ext uri="{FF2B5EF4-FFF2-40B4-BE49-F238E27FC236}">
                <a16:creationId xmlns:a16="http://schemas.microsoft.com/office/drawing/2014/main" id="{1EA354AF-A895-FBC2-221C-7F70CFE38D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36176" y="5238976"/>
            <a:ext cx="409819" cy="409819"/>
          </a:xfrm>
          <a:prstGeom prst="rect">
            <a:avLst/>
          </a:prstGeom>
        </p:spPr>
      </p:pic>
      <p:pic>
        <p:nvPicPr>
          <p:cNvPr id="27" name="Graphic 26" descr="Bank outline">
            <a:extLst>
              <a:ext uri="{FF2B5EF4-FFF2-40B4-BE49-F238E27FC236}">
                <a16:creationId xmlns:a16="http://schemas.microsoft.com/office/drawing/2014/main" id="{E950F5A7-7C84-99D3-5F96-EA79E36E2B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36176" y="3937440"/>
            <a:ext cx="499240" cy="499240"/>
          </a:xfrm>
          <a:prstGeom prst="rect">
            <a:avLst/>
          </a:prstGeom>
        </p:spPr>
      </p:pic>
      <p:pic>
        <p:nvPicPr>
          <p:cNvPr id="28" name="Graphic 27" descr="Safe outline">
            <a:extLst>
              <a:ext uri="{FF2B5EF4-FFF2-40B4-BE49-F238E27FC236}">
                <a16:creationId xmlns:a16="http://schemas.microsoft.com/office/drawing/2014/main" id="{AE242D9A-0BEF-A438-CC4F-D63E8D2C67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36176" y="4538581"/>
            <a:ext cx="409819" cy="409819"/>
          </a:xfrm>
          <a:prstGeom prst="rect">
            <a:avLst/>
          </a:prstGeom>
        </p:spPr>
      </p:pic>
      <p:sp>
        <p:nvSpPr>
          <p:cNvPr id="31" name="TextBox 30">
            <a:extLst>
              <a:ext uri="{FF2B5EF4-FFF2-40B4-BE49-F238E27FC236}">
                <a16:creationId xmlns:a16="http://schemas.microsoft.com/office/drawing/2014/main" id="{5C5B0332-8684-B43C-7EE7-8CCD35C66D73}"/>
              </a:ext>
            </a:extLst>
          </p:cNvPr>
          <p:cNvSpPr txBox="1"/>
          <p:nvPr/>
        </p:nvSpPr>
        <p:spPr>
          <a:xfrm>
            <a:off x="466359" y="6465926"/>
            <a:ext cx="6096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Narrow" panose="020B0604020202020204" pitchFamily="34" charset="0"/>
                <a:ea typeface="+mn-ea"/>
                <a:cs typeface="Arial Narrow" panose="020B0604020202020204" pitchFamily="34" charset="0"/>
              </a:rPr>
              <a:t>438220 09/24 © 2024 The Hartford. Confidential. No part of this document may be reproduced, published or posted without the permission of The Hartford. </a:t>
            </a:r>
          </a:p>
        </p:txBody>
      </p:sp>
      <p:sp>
        <p:nvSpPr>
          <p:cNvPr id="2" name="Slide Number Placeholder 1">
            <a:extLst>
              <a:ext uri="{FF2B5EF4-FFF2-40B4-BE49-F238E27FC236}">
                <a16:creationId xmlns:a16="http://schemas.microsoft.com/office/drawing/2014/main" id="{B46BFBF9-AF7A-F5F9-B84A-E99D9F38E6C6}"/>
              </a:ext>
            </a:extLst>
          </p:cNvPr>
          <p:cNvSpPr>
            <a:spLocks noGrp="1"/>
          </p:cNvSpPr>
          <p:nvPr>
            <p:ph type="sldNum" sz="quarter" idx="4"/>
          </p:nvPr>
        </p:nvSpPr>
        <p:spPr/>
        <p:txBody>
          <a:bodyPr/>
          <a:lstStyle/>
          <a:p>
            <a:fld id="{B6111AC5-A6EA-4123-B1C6-358C02E6D565}" type="slidenum">
              <a:rPr lang="en-US" smtClean="0">
                <a:solidFill>
                  <a:schemeClr val="tx2"/>
                </a:solidFill>
              </a:rPr>
              <a:pPr/>
              <a:t>5</a:t>
            </a:fld>
            <a:endParaRPr lang="en-US">
              <a:solidFill>
                <a:schemeClr val="tx2"/>
              </a:solidFill>
            </a:endParaRPr>
          </a:p>
        </p:txBody>
      </p:sp>
      <p:sp>
        <p:nvSpPr>
          <p:cNvPr id="3" name="Rectangle 2">
            <a:extLst>
              <a:ext uri="{FF2B5EF4-FFF2-40B4-BE49-F238E27FC236}">
                <a16:creationId xmlns:a16="http://schemas.microsoft.com/office/drawing/2014/main" id="{4FA5C494-EF4C-AABF-3CF9-691B18B3EE63}"/>
              </a:ext>
            </a:extLst>
          </p:cNvPr>
          <p:cNvSpPr/>
          <p:nvPr/>
        </p:nvSpPr>
        <p:spPr>
          <a:xfrm>
            <a:off x="439415" y="2042898"/>
            <a:ext cx="95117" cy="1280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2"/>
              </a:solidFill>
            </a:endParaRPr>
          </a:p>
        </p:txBody>
      </p:sp>
      <p:sp>
        <p:nvSpPr>
          <p:cNvPr id="29" name="TextBox 28">
            <a:extLst>
              <a:ext uri="{FF2B5EF4-FFF2-40B4-BE49-F238E27FC236}">
                <a16:creationId xmlns:a16="http://schemas.microsoft.com/office/drawing/2014/main" id="{A40ACD8A-6EA4-7AD4-8B68-730DB5F39825}"/>
              </a:ext>
            </a:extLst>
          </p:cNvPr>
          <p:cNvSpPr txBox="1"/>
          <p:nvPr/>
        </p:nvSpPr>
        <p:spPr>
          <a:xfrm>
            <a:off x="466359" y="6235094"/>
            <a:ext cx="2440092" cy="230832"/>
          </a:xfrm>
          <a:prstGeom prst="rect">
            <a:avLst/>
          </a:prstGeom>
          <a:noFill/>
        </p:spPr>
        <p:txBody>
          <a:bodyPr wrap="none" rtlCol="0">
            <a:spAutoFit/>
          </a:bodyPr>
          <a:lstStyle/>
          <a:p>
            <a:pPr algn="l">
              <a:spcBef>
                <a:spcPts val="600"/>
              </a:spcBef>
            </a:pPr>
            <a:r>
              <a:rPr lang="en-US" sz="900" dirty="0">
                <a:solidFill>
                  <a:schemeClr val="tx2"/>
                </a:solidFill>
                <a:latin typeface="Arial Narrow" panose="020B0606020202030204" pitchFamily="34" charset="0"/>
              </a:rPr>
              <a:t>Source: The Hartford’s 2024 Future of Benefits Study </a:t>
            </a:r>
          </a:p>
        </p:txBody>
      </p:sp>
    </p:spTree>
    <p:extLst>
      <p:ext uri="{BB962C8B-B14F-4D97-AF65-F5344CB8AC3E}">
        <p14:creationId xmlns:p14="http://schemas.microsoft.com/office/powerpoint/2010/main" val="123530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CB19C0A-A75E-A947-BC7C-01ABCA19E06A}"/>
              </a:ext>
            </a:extLst>
          </p:cNvPr>
          <p:cNvSpPr/>
          <p:nvPr/>
        </p:nvSpPr>
        <p:spPr>
          <a:xfrm>
            <a:off x="782271" y="348343"/>
            <a:ext cx="9958637" cy="494083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4"/>
              </a:solidFill>
              <a:highlight>
                <a:srgbClr val="800000"/>
              </a:highlight>
            </a:endParaRPr>
          </a:p>
        </p:txBody>
      </p:sp>
      <p:sp>
        <p:nvSpPr>
          <p:cNvPr id="13" name="Rectangle 12">
            <a:extLst>
              <a:ext uri="{FF2B5EF4-FFF2-40B4-BE49-F238E27FC236}">
                <a16:creationId xmlns:a16="http://schemas.microsoft.com/office/drawing/2014/main" id="{B5AB1941-AACD-BA4F-B333-4E956DC25D97}"/>
              </a:ext>
            </a:extLst>
          </p:cNvPr>
          <p:cNvSpPr/>
          <p:nvPr/>
        </p:nvSpPr>
        <p:spPr>
          <a:xfrm>
            <a:off x="1201729" y="1770854"/>
            <a:ext cx="9083625" cy="3794129"/>
          </a:xfrm>
          <a:prstGeom prst="rect">
            <a:avLst/>
          </a:prstGeom>
          <a:solidFill>
            <a:schemeClr val="accent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itle 3">
            <a:extLst>
              <a:ext uri="{FF2B5EF4-FFF2-40B4-BE49-F238E27FC236}">
                <a16:creationId xmlns:a16="http://schemas.microsoft.com/office/drawing/2014/main" id="{B89B572F-6A99-2647-BFEA-D8C936C1862F}"/>
              </a:ext>
            </a:extLst>
          </p:cNvPr>
          <p:cNvSpPr txBox="1">
            <a:spLocks/>
          </p:cNvSpPr>
          <p:nvPr/>
        </p:nvSpPr>
        <p:spPr>
          <a:xfrm>
            <a:off x="1524002" y="909"/>
            <a:ext cx="7192963" cy="823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a:br>
            <a:endParaRPr lang="en-US"/>
          </a:p>
        </p:txBody>
      </p:sp>
      <p:sp>
        <p:nvSpPr>
          <p:cNvPr id="2" name="TextBox 1">
            <a:extLst>
              <a:ext uri="{FF2B5EF4-FFF2-40B4-BE49-F238E27FC236}">
                <a16:creationId xmlns:a16="http://schemas.microsoft.com/office/drawing/2014/main" id="{F9984506-C8BC-4646-0223-205294F19BBA}"/>
              </a:ext>
            </a:extLst>
          </p:cNvPr>
          <p:cNvSpPr txBox="1"/>
          <p:nvPr/>
        </p:nvSpPr>
        <p:spPr>
          <a:xfrm>
            <a:off x="1415038" y="2057631"/>
            <a:ext cx="2411569" cy="646331"/>
          </a:xfrm>
          <a:prstGeom prst="rect">
            <a:avLst/>
          </a:prstGeom>
          <a:noFill/>
        </p:spPr>
        <p:txBody>
          <a:bodyPr wrap="square" rtlCol="0">
            <a:spAutoFit/>
          </a:bodyPr>
          <a:lstStyle/>
          <a:p>
            <a:pPr algn="ctr"/>
            <a:r>
              <a:rPr lang="en-US" b="1" i="0" dirty="0">
                <a:solidFill>
                  <a:schemeClr val="bg1"/>
                </a:solidFill>
                <a:effectLst/>
                <a:latin typeface="Avenir Next LT Pro" panose="020B0504020202020204" pitchFamily="34" charset="0"/>
              </a:rPr>
              <a:t>Life and </a:t>
            </a:r>
            <a:br>
              <a:rPr lang="en-US" b="1" i="0" dirty="0">
                <a:solidFill>
                  <a:schemeClr val="bg1"/>
                </a:solidFill>
                <a:effectLst/>
                <a:latin typeface="Avenir Next LT Pro" panose="020B0504020202020204" pitchFamily="34" charset="0"/>
              </a:rPr>
            </a:br>
            <a:r>
              <a:rPr lang="en-US" b="1" i="0" dirty="0">
                <a:solidFill>
                  <a:schemeClr val="bg1"/>
                </a:solidFill>
                <a:effectLst/>
                <a:latin typeface="Avenir Next LT Pro" panose="020B0504020202020204" pitchFamily="34" charset="0"/>
              </a:rPr>
              <a:t>Loss Benefits</a:t>
            </a:r>
          </a:p>
        </p:txBody>
      </p:sp>
      <p:sp>
        <p:nvSpPr>
          <p:cNvPr id="3" name="TextBox 2">
            <a:extLst>
              <a:ext uri="{FF2B5EF4-FFF2-40B4-BE49-F238E27FC236}">
                <a16:creationId xmlns:a16="http://schemas.microsoft.com/office/drawing/2014/main" id="{2AB517FA-F4AF-BE8D-F320-C658A2917E47}"/>
              </a:ext>
            </a:extLst>
          </p:cNvPr>
          <p:cNvSpPr txBox="1"/>
          <p:nvPr/>
        </p:nvSpPr>
        <p:spPr>
          <a:xfrm>
            <a:off x="1482068" y="2820585"/>
            <a:ext cx="2468571" cy="492443"/>
          </a:xfrm>
          <a:prstGeom prst="rect">
            <a:avLst/>
          </a:prstGeom>
          <a:noFill/>
        </p:spPr>
        <p:txBody>
          <a:bodyPr wrap="square" rtlCol="0">
            <a:spAutoFit/>
          </a:bodyPr>
          <a:lstStyle/>
          <a:p>
            <a:pPr algn="ctr"/>
            <a:r>
              <a:rPr lang="en-US" sz="1300" dirty="0">
                <a:solidFill>
                  <a:schemeClr val="bg1"/>
                </a:solidFill>
                <a:effectLst/>
                <a:latin typeface="Avenir Next LT Pro" panose="020B0504020202020204" pitchFamily="34" charset="0"/>
                <a:ea typeface="Arial" panose="020B0604020202020204" pitchFamily="34" charset="0"/>
              </a:rPr>
              <a:t>Benefits that help provide for those who depend on you </a:t>
            </a:r>
          </a:p>
        </p:txBody>
      </p:sp>
      <p:sp>
        <p:nvSpPr>
          <p:cNvPr id="4" name="TextBox 3">
            <a:extLst>
              <a:ext uri="{FF2B5EF4-FFF2-40B4-BE49-F238E27FC236}">
                <a16:creationId xmlns:a16="http://schemas.microsoft.com/office/drawing/2014/main" id="{365F226C-EB22-BF48-359B-0E0F9ED38B2A}"/>
              </a:ext>
            </a:extLst>
          </p:cNvPr>
          <p:cNvSpPr txBox="1"/>
          <p:nvPr/>
        </p:nvSpPr>
        <p:spPr>
          <a:xfrm>
            <a:off x="1524002" y="3667919"/>
            <a:ext cx="2468571" cy="1200329"/>
          </a:xfrm>
          <a:prstGeom prst="rect">
            <a:avLst/>
          </a:prstGeom>
          <a:noFill/>
        </p:spPr>
        <p:txBody>
          <a:bodyPr wrap="square" rtlCol="0">
            <a:spAutoFit/>
          </a:bodyPr>
          <a:lstStyle/>
          <a:p>
            <a:pPr marL="238125" indent="-238125">
              <a:buFont typeface="Arial" panose="020B0604020202020204" pitchFamily="34" charset="0"/>
              <a:buChar char="•"/>
            </a:pPr>
            <a:r>
              <a:rPr lang="en-US" sz="1200" b="1" dirty="0">
                <a:solidFill>
                  <a:schemeClr val="bg1"/>
                </a:solidFill>
                <a:latin typeface="Avenir Next LT Pro" panose="020B0504020202020204" pitchFamily="34" charset="0"/>
              </a:rPr>
              <a:t>Life Insurance</a:t>
            </a:r>
          </a:p>
          <a:p>
            <a:pPr marL="238125" indent="-238125">
              <a:buFont typeface="Arial" panose="020B0604020202020204" pitchFamily="34" charset="0"/>
              <a:buChar char="•"/>
            </a:pPr>
            <a:r>
              <a:rPr lang="en-US" sz="1200" dirty="0">
                <a:solidFill>
                  <a:schemeClr val="bg1"/>
                </a:solidFill>
                <a:effectLst/>
                <a:latin typeface="Avenir Next LT Pro" panose="020B0504020202020204" pitchFamily="34" charset="0"/>
                <a:ea typeface="Arial" panose="020B0604020202020204" pitchFamily="34" charset="0"/>
              </a:rPr>
              <a:t>Accidental Death and Dismemberment, which we call </a:t>
            </a:r>
            <a:r>
              <a:rPr lang="en-US" sz="1200" b="1" dirty="0">
                <a:solidFill>
                  <a:schemeClr val="bg1"/>
                </a:solidFill>
                <a:effectLst/>
                <a:latin typeface="Avenir Next LT Pro" panose="020B0504020202020204" pitchFamily="34" charset="0"/>
                <a:ea typeface="Arial" panose="020B0604020202020204" pitchFamily="34" charset="0"/>
              </a:rPr>
              <a:t>Accidental Loss of Life and Severe Injury Benefits</a:t>
            </a:r>
            <a:endParaRPr lang="en-US" sz="1200" i="1" dirty="0">
              <a:solidFill>
                <a:schemeClr val="bg1"/>
              </a:solidFill>
              <a:highlight>
                <a:srgbClr val="FF0000"/>
              </a:highlight>
              <a:latin typeface="Avenir Next LT Pro" panose="020B0504020202020204" pitchFamily="34" charset="0"/>
            </a:endParaRPr>
          </a:p>
          <a:p>
            <a:endParaRPr lang="en-US" sz="1200" i="1" dirty="0">
              <a:solidFill>
                <a:schemeClr val="bg1"/>
              </a:solidFill>
              <a:effectLst/>
              <a:highlight>
                <a:srgbClr val="FF0000"/>
              </a:highlight>
              <a:latin typeface="Avenir Next LT Pro" panose="020B0504020202020204" pitchFamily="34" charset="0"/>
              <a:ea typeface="Arial" panose="020B0604020202020204" pitchFamily="34" charset="0"/>
            </a:endParaRPr>
          </a:p>
        </p:txBody>
      </p:sp>
      <p:sp>
        <p:nvSpPr>
          <p:cNvPr id="9" name="TextBox 8">
            <a:extLst>
              <a:ext uri="{FF2B5EF4-FFF2-40B4-BE49-F238E27FC236}">
                <a16:creationId xmlns:a16="http://schemas.microsoft.com/office/drawing/2014/main" id="{FF2E6B26-CDB3-1EA9-861C-363070389D8B}"/>
              </a:ext>
            </a:extLst>
          </p:cNvPr>
          <p:cNvSpPr txBox="1"/>
          <p:nvPr/>
        </p:nvSpPr>
        <p:spPr>
          <a:xfrm>
            <a:off x="4243368" y="2057631"/>
            <a:ext cx="2697067" cy="646331"/>
          </a:xfrm>
          <a:prstGeom prst="rect">
            <a:avLst/>
          </a:prstGeom>
          <a:noFill/>
        </p:spPr>
        <p:txBody>
          <a:bodyPr wrap="square" rtlCol="0">
            <a:spAutoFit/>
          </a:bodyPr>
          <a:lstStyle/>
          <a:p>
            <a:pPr algn="ctr"/>
            <a:r>
              <a:rPr lang="en-US" b="1" i="0" dirty="0">
                <a:solidFill>
                  <a:schemeClr val="bg1"/>
                </a:solidFill>
                <a:effectLst/>
                <a:latin typeface="Avenir Next LT Pro" panose="020B0504020202020204" pitchFamily="34" charset="0"/>
              </a:rPr>
              <a:t>Income </a:t>
            </a:r>
            <a:br>
              <a:rPr lang="en-US" b="1" i="0" dirty="0">
                <a:solidFill>
                  <a:schemeClr val="bg1"/>
                </a:solidFill>
                <a:effectLst/>
                <a:latin typeface="Avenir Next LT Pro" panose="020B0504020202020204" pitchFamily="34" charset="0"/>
              </a:rPr>
            </a:br>
            <a:r>
              <a:rPr lang="en-US" b="1" i="0" dirty="0">
                <a:solidFill>
                  <a:schemeClr val="bg1"/>
                </a:solidFill>
                <a:effectLst/>
                <a:latin typeface="Avenir Next LT Pro" panose="020B0504020202020204" pitchFamily="34" charset="0"/>
              </a:rPr>
              <a:t>Protection Benefits</a:t>
            </a:r>
          </a:p>
        </p:txBody>
      </p:sp>
      <p:sp>
        <p:nvSpPr>
          <p:cNvPr id="10" name="TextBox 9">
            <a:extLst>
              <a:ext uri="{FF2B5EF4-FFF2-40B4-BE49-F238E27FC236}">
                <a16:creationId xmlns:a16="http://schemas.microsoft.com/office/drawing/2014/main" id="{8D36F7EB-800C-FECB-9065-BA87FACB7556}"/>
              </a:ext>
            </a:extLst>
          </p:cNvPr>
          <p:cNvSpPr txBox="1"/>
          <p:nvPr/>
        </p:nvSpPr>
        <p:spPr>
          <a:xfrm>
            <a:off x="4493496" y="2820585"/>
            <a:ext cx="2370264" cy="492443"/>
          </a:xfrm>
          <a:prstGeom prst="rect">
            <a:avLst/>
          </a:prstGeom>
          <a:noFill/>
        </p:spPr>
        <p:txBody>
          <a:bodyPr wrap="square" rtlCol="0">
            <a:spAutoFit/>
          </a:bodyPr>
          <a:lstStyle/>
          <a:p>
            <a:pPr algn="ctr"/>
            <a:r>
              <a:rPr lang="en-US" sz="1300" dirty="0">
                <a:solidFill>
                  <a:schemeClr val="bg1"/>
                </a:solidFill>
                <a:effectLst/>
                <a:latin typeface="Avenir Next LT Pro" panose="020B0504020202020204" pitchFamily="34" charset="0"/>
                <a:ea typeface="Arial" panose="020B0604020202020204" pitchFamily="34" charset="0"/>
              </a:rPr>
              <a:t>Benefits to help protect income when unable to work</a:t>
            </a:r>
          </a:p>
        </p:txBody>
      </p:sp>
      <p:sp>
        <p:nvSpPr>
          <p:cNvPr id="11" name="TextBox 10">
            <a:extLst>
              <a:ext uri="{FF2B5EF4-FFF2-40B4-BE49-F238E27FC236}">
                <a16:creationId xmlns:a16="http://schemas.microsoft.com/office/drawing/2014/main" id="{F6BEE454-7598-8890-DE24-6860383DFA0C}"/>
              </a:ext>
            </a:extLst>
          </p:cNvPr>
          <p:cNvSpPr txBox="1"/>
          <p:nvPr/>
        </p:nvSpPr>
        <p:spPr>
          <a:xfrm>
            <a:off x="4536731" y="3667919"/>
            <a:ext cx="2568610" cy="1754326"/>
          </a:xfrm>
          <a:prstGeom prst="rect">
            <a:avLst/>
          </a:prstGeom>
          <a:noFill/>
        </p:spPr>
        <p:txBody>
          <a:bodyPr wrap="square" lIns="91440" tIns="45720" rIns="91440" bIns="45720" rtlCol="0" anchor="t">
            <a:spAutoFit/>
          </a:bodyPr>
          <a:lstStyle/>
          <a:p>
            <a:pPr marL="238125" indent="-238125">
              <a:buFont typeface="Arial" panose="020B0604020202020204" pitchFamily="34" charset="0"/>
              <a:buChar char="•"/>
            </a:pPr>
            <a:r>
              <a:rPr lang="en-US" sz="1200" dirty="0">
                <a:solidFill>
                  <a:schemeClr val="bg1"/>
                </a:solidFill>
                <a:latin typeface="Avenir Next LT Pro"/>
              </a:rPr>
              <a:t>Short-term Disability Insurance, which we call </a:t>
            </a:r>
            <a:r>
              <a:rPr lang="en-US" sz="1200" b="1" dirty="0">
                <a:solidFill>
                  <a:schemeClr val="bg1"/>
                </a:solidFill>
                <a:latin typeface="Avenir Next LT Pro"/>
              </a:rPr>
              <a:t>Short-term Income Protection Benefits</a:t>
            </a:r>
            <a:endParaRPr lang="en-US" sz="1200" i="1" dirty="0">
              <a:solidFill>
                <a:schemeClr val="bg1"/>
              </a:solidFill>
              <a:latin typeface="Avenir Next LT Pro"/>
            </a:endParaRPr>
          </a:p>
          <a:p>
            <a:pPr marL="238125" indent="-238125">
              <a:buFont typeface="Arial" panose="020B0604020202020204" pitchFamily="34" charset="0"/>
              <a:buChar char="•"/>
            </a:pPr>
            <a:r>
              <a:rPr lang="en-US" sz="1200" dirty="0">
                <a:solidFill>
                  <a:schemeClr val="bg1"/>
                </a:solidFill>
                <a:latin typeface="Avenir Next LT Pro"/>
              </a:rPr>
              <a:t>Long-term Disability Insurance, which we call </a:t>
            </a:r>
            <a:r>
              <a:rPr lang="en-US" sz="1200" b="1" dirty="0">
                <a:solidFill>
                  <a:schemeClr val="bg1"/>
                </a:solidFill>
                <a:latin typeface="Avenir Next LT Pro"/>
              </a:rPr>
              <a:t>Long-term Income Protection Benefits</a:t>
            </a:r>
            <a:endParaRPr lang="en-US" sz="1200" i="1" dirty="0">
              <a:solidFill>
                <a:schemeClr val="bg1"/>
              </a:solidFill>
              <a:latin typeface="Avenir Next LT Pro"/>
            </a:endParaRPr>
          </a:p>
          <a:p>
            <a:pPr marL="285750" indent="-285750">
              <a:buFont typeface="Arial" panose="020B0604020202020204" pitchFamily="34" charset="0"/>
              <a:buChar char="•"/>
            </a:pPr>
            <a:endParaRPr lang="en-US" sz="1200" i="1" dirty="0">
              <a:solidFill>
                <a:schemeClr val="bg1"/>
              </a:solidFill>
              <a:effectLst/>
              <a:highlight>
                <a:srgbClr val="FF0000"/>
              </a:highlight>
              <a:latin typeface="Avenir Next LT Pro" panose="020B0504020202020204" pitchFamily="34" charset="0"/>
              <a:ea typeface="Arial" panose="020B0604020202020204" pitchFamily="34" charset="0"/>
            </a:endParaRPr>
          </a:p>
        </p:txBody>
      </p:sp>
      <p:sp>
        <p:nvSpPr>
          <p:cNvPr id="29" name="TextBox 28">
            <a:extLst>
              <a:ext uri="{FF2B5EF4-FFF2-40B4-BE49-F238E27FC236}">
                <a16:creationId xmlns:a16="http://schemas.microsoft.com/office/drawing/2014/main" id="{50447C1D-B3A7-3076-2C9A-05F1AA6606DA}"/>
              </a:ext>
            </a:extLst>
          </p:cNvPr>
          <p:cNvSpPr txBox="1"/>
          <p:nvPr/>
        </p:nvSpPr>
        <p:spPr>
          <a:xfrm>
            <a:off x="686967" y="6498570"/>
            <a:ext cx="6096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84848"/>
                </a:solidFill>
                <a:effectLst/>
                <a:uLnTx/>
                <a:uFillTx/>
                <a:latin typeface="Arial Narrow" panose="020B0604020202020204" pitchFamily="34" charset="0"/>
                <a:ea typeface="+mn-ea"/>
                <a:cs typeface="Arial Narrow" panose="020B0604020202020204" pitchFamily="34" charset="0"/>
              </a:rPr>
              <a:t>438220 09/24 © 2024 The Hartford. Confidential. No part of this document may be reproduced, published or posted without the permission of The Hartford. </a:t>
            </a:r>
          </a:p>
        </p:txBody>
      </p:sp>
      <p:sp>
        <p:nvSpPr>
          <p:cNvPr id="5" name="Slide Number Placeholder 4">
            <a:extLst>
              <a:ext uri="{FF2B5EF4-FFF2-40B4-BE49-F238E27FC236}">
                <a16:creationId xmlns:a16="http://schemas.microsoft.com/office/drawing/2014/main" id="{BBBC83D8-B9AC-7088-177E-6732255F19E7}"/>
              </a:ext>
            </a:extLst>
          </p:cNvPr>
          <p:cNvSpPr>
            <a:spLocks noGrp="1"/>
          </p:cNvSpPr>
          <p:nvPr>
            <p:ph type="sldNum" sz="quarter" idx="4"/>
          </p:nvPr>
        </p:nvSpPr>
        <p:spPr bwMode="gray">
          <a:xfrm>
            <a:off x="11600156" y="1192327"/>
            <a:ext cx="368886" cy="184666"/>
          </a:xfrm>
          <a:prstGeom prst="rect">
            <a:avLst/>
          </a:prstGeom>
        </p:spPr>
        <p:txBody>
          <a:bodyPr/>
          <a:lstStyle>
            <a:defPPr>
              <a:defRPr lang="en-US"/>
            </a:defPPr>
            <a:lvl1pPr marL="0" algn="r" defTabSz="914400" rtl="0" eaLnBrk="1" latinLnBrk="0" hangingPunct="1">
              <a:defRPr lang="en-US" sz="900" b="0" i="0" kern="1200" smtClean="0">
                <a:solidFill>
                  <a:schemeClr val="tx1"/>
                </a:solidFill>
                <a:latin typeface="Avenir Next LT Pro"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11AC5-A6EA-4123-B1C6-358C02E6D565}" type="slidenum">
              <a:rPr lang="en-US" smtClean="0"/>
              <a:pPr/>
              <a:t>6</a:t>
            </a:fld>
            <a:endParaRPr lang="en-US"/>
          </a:p>
        </p:txBody>
      </p:sp>
      <p:sp>
        <p:nvSpPr>
          <p:cNvPr id="8" name="Rectangle 7">
            <a:extLst>
              <a:ext uri="{FF2B5EF4-FFF2-40B4-BE49-F238E27FC236}">
                <a16:creationId xmlns:a16="http://schemas.microsoft.com/office/drawing/2014/main" id="{206AD0E2-1F99-D4B0-F68E-EB94838EDBB9}"/>
              </a:ext>
            </a:extLst>
          </p:cNvPr>
          <p:cNvSpPr/>
          <p:nvPr/>
        </p:nvSpPr>
        <p:spPr>
          <a:xfrm>
            <a:off x="1497988" y="593044"/>
            <a:ext cx="95117" cy="8007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2BED1306-6EEC-BD67-5BD3-3772CD52ABCC}"/>
              </a:ext>
            </a:extLst>
          </p:cNvPr>
          <p:cNvSpPr txBox="1">
            <a:spLocks/>
          </p:cNvSpPr>
          <p:nvPr/>
        </p:nvSpPr>
        <p:spPr>
          <a:xfrm>
            <a:off x="1792700" y="143986"/>
            <a:ext cx="4732992" cy="1240975"/>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a:lnSpc>
                <a:spcPct val="100000"/>
              </a:lnSpc>
              <a:spcAft>
                <a:spcPts val="600"/>
              </a:spcAft>
            </a:pPr>
            <a:r>
              <a:rPr lang="en-US" altLang="en-US" sz="1400" cap="none" spc="10" dirty="0">
                <a:solidFill>
                  <a:schemeClr val="accent1"/>
                </a:solidFill>
                <a:latin typeface="Century Gothic" panose="020B0502020202020204" pitchFamily="34" charset="0"/>
              </a:rPr>
              <a:t>Helping You Prepare for the Unexpected</a:t>
            </a:r>
          </a:p>
          <a:p>
            <a:pPr>
              <a:lnSpc>
                <a:spcPct val="100000"/>
              </a:lnSpc>
              <a:spcAft>
                <a:spcPts val="600"/>
              </a:spcAft>
            </a:pPr>
            <a:r>
              <a:rPr lang="en-US" altLang="en-US" sz="2800" cap="none" dirty="0">
                <a:solidFill>
                  <a:schemeClr val="accent1"/>
                </a:solidFill>
                <a:latin typeface="Century Gothic" panose="020B0502020202020204" pitchFamily="34" charset="0"/>
              </a:rPr>
              <a:t>Your Benefit Options</a:t>
            </a:r>
            <a:endParaRPr lang="en-US" sz="2800" cap="none" dirty="0">
              <a:solidFill>
                <a:schemeClr val="accent1"/>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906450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son checking the window">
            <a:extLst>
              <a:ext uri="{FF2B5EF4-FFF2-40B4-BE49-F238E27FC236}">
                <a16:creationId xmlns:a16="http://schemas.microsoft.com/office/drawing/2014/main" id="{2BE110C2-8BCD-2C91-1B61-3A79B07345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776"/>
          <a:stretch/>
        </p:blipFill>
        <p:spPr>
          <a:xfrm>
            <a:off x="1004768" y="530719"/>
            <a:ext cx="9404115" cy="5505023"/>
          </a:xfrm>
          <a:prstGeom prst="rect">
            <a:avLst/>
          </a:prstGeom>
        </p:spPr>
      </p:pic>
      <p:sp>
        <p:nvSpPr>
          <p:cNvPr id="8" name="Rectangle 7">
            <a:extLst>
              <a:ext uri="{FF2B5EF4-FFF2-40B4-BE49-F238E27FC236}">
                <a16:creationId xmlns:a16="http://schemas.microsoft.com/office/drawing/2014/main" id="{2BCCB5BA-89CD-EB1F-4F3B-BF3BF7292BAB}"/>
              </a:ext>
            </a:extLst>
          </p:cNvPr>
          <p:cNvSpPr/>
          <p:nvPr/>
        </p:nvSpPr>
        <p:spPr>
          <a:xfrm>
            <a:off x="1004768" y="530718"/>
            <a:ext cx="5003917" cy="55050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itle 1">
            <a:extLst>
              <a:ext uri="{FF2B5EF4-FFF2-40B4-BE49-F238E27FC236}">
                <a16:creationId xmlns:a16="http://schemas.microsoft.com/office/drawing/2014/main" id="{B5584186-5CA2-7EAE-C1E1-5F043C3AD393}"/>
              </a:ext>
            </a:extLst>
          </p:cNvPr>
          <p:cNvSpPr txBox="1">
            <a:spLocks/>
          </p:cNvSpPr>
          <p:nvPr/>
        </p:nvSpPr>
        <p:spPr>
          <a:xfrm>
            <a:off x="1748229" y="847116"/>
            <a:ext cx="3516995" cy="586972"/>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0"/>
              </a:spcAft>
            </a:pPr>
            <a:r>
              <a:rPr lang="en-US" sz="2800" cap="none">
                <a:latin typeface="Century Gothic" panose="020B0502020202020204" pitchFamily="34" charset="0"/>
                <a:cs typeface="Arial" panose="020B0604020202020204" pitchFamily="34" charset="0"/>
              </a:rPr>
              <a:t>Life Insurance</a:t>
            </a:r>
            <a:endParaRPr lang="en-US" sz="2800" cap="none" spc="100">
              <a:latin typeface="Century Gothic" panose="020B0502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054CD54-9D04-E61B-5D17-CA257ED33493}"/>
              </a:ext>
            </a:extLst>
          </p:cNvPr>
          <p:cNvSpPr txBox="1"/>
          <p:nvPr/>
        </p:nvSpPr>
        <p:spPr>
          <a:xfrm>
            <a:off x="1630663" y="1778471"/>
            <a:ext cx="37673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white"/>
                </a:solidFill>
                <a:effectLst/>
                <a:uLnTx/>
                <a:uFillTx/>
                <a:latin typeface="Avenir Next LT Pro" panose="020B0504020202020204" pitchFamily="34" charset="77"/>
              </a:rPr>
              <a:t>These benefits</a:t>
            </a:r>
          </a:p>
        </p:txBody>
      </p:sp>
      <p:sp>
        <p:nvSpPr>
          <p:cNvPr id="13" name="TextBox 12">
            <a:extLst>
              <a:ext uri="{FF2B5EF4-FFF2-40B4-BE49-F238E27FC236}">
                <a16:creationId xmlns:a16="http://schemas.microsoft.com/office/drawing/2014/main" id="{095CFDF3-8C3B-8FF8-81BD-0639B663E393}"/>
              </a:ext>
            </a:extLst>
          </p:cNvPr>
          <p:cNvSpPr txBox="1"/>
          <p:nvPr/>
        </p:nvSpPr>
        <p:spPr>
          <a:xfrm>
            <a:off x="1630663" y="2224021"/>
            <a:ext cx="3767392" cy="2862322"/>
          </a:xfrm>
          <a:prstGeom prst="rect">
            <a:avLst/>
          </a:prstGeom>
          <a:noFill/>
        </p:spPr>
        <p:txBody>
          <a:bodyPr wrap="square" lIns="91440" tIns="45720" rIns="91440" bIns="45720" rtlCol="0" anchor="t">
            <a:spAutoFit/>
          </a:bodyPr>
          <a:lstStyle/>
          <a:p>
            <a:pPr marL="227013" marR="0" lvl="0" indent="-227013" algn="l" defTabSz="914400" rtl="0" eaLnBrk="1" fontAlgn="auto" latinLnBrk="0" hangingPunct="1">
              <a:lnSpc>
                <a:spcPct val="100000"/>
              </a:lnSpc>
              <a:spcBef>
                <a:spcPts val="0"/>
              </a:spcBef>
              <a:spcAft>
                <a:spcPts val="1200"/>
              </a:spcAft>
              <a:buClrTx/>
              <a:buSzTx/>
              <a:buFont typeface="Arial" panose="020B0604020202020204" pitchFamily="34" charset="0"/>
              <a:buChar char="•"/>
              <a:defRPr/>
            </a:pPr>
            <a:r>
              <a:rPr lang="en-US" sz="1600">
                <a:solidFill>
                  <a:prstClr val="white"/>
                </a:solidFill>
                <a:latin typeface="Avenir Next LT Pro" panose="020B0504020202020204" pitchFamily="34" charset="77"/>
              </a:rPr>
              <a:t>A</a:t>
            </a:r>
            <a:r>
              <a:rPr kumimoji="0" lang="en-US" sz="1600" b="0" i="0" u="none" strike="noStrike" kern="1200" cap="none" spc="0" normalizeH="0" baseline="0" noProof="0">
                <a:ln>
                  <a:noFill/>
                </a:ln>
                <a:solidFill>
                  <a:prstClr val="white"/>
                </a:solidFill>
                <a:effectLst/>
                <a:uLnTx/>
                <a:uFillTx/>
                <a:latin typeface="Avenir Next LT Pro" panose="020B0504020202020204" pitchFamily="34" charset="77"/>
              </a:rPr>
              <a:t>re protection for those who you will leave behind with a cash benefit that can help with final planning and loss of future income.</a:t>
            </a:r>
            <a:endParaRPr lang="en-US" sz="1600">
              <a:solidFill>
                <a:prstClr val="white"/>
              </a:solidFill>
              <a:latin typeface="Avenir Next LT Pro" panose="020B0504020202020204" pitchFamily="34" charset="77"/>
              <a:cs typeface="Calibri"/>
            </a:endParaRPr>
          </a:p>
          <a:p>
            <a:pPr marL="227013" marR="0" lvl="0" indent="-227013" algn="l" defTabSz="914400" rtl="0" eaLnBrk="1" fontAlgn="auto" latinLnBrk="0" hangingPunct="1">
              <a:lnSpc>
                <a:spcPct val="100000"/>
              </a:lnSpc>
              <a:spcBef>
                <a:spcPts val="0"/>
              </a:spcBef>
              <a:spcAft>
                <a:spcPts val="1200"/>
              </a:spcAft>
              <a:buClrTx/>
              <a:buSzTx/>
              <a:buFont typeface="Arial" panose="020B0604020202020204" pitchFamily="34" charset="0"/>
              <a:buChar char="•"/>
              <a:defRPr/>
            </a:pPr>
            <a:r>
              <a:rPr lang="en-US" sz="1600">
                <a:solidFill>
                  <a:prstClr val="white"/>
                </a:solidFill>
                <a:latin typeface="Avenir Next LT Pro" panose="020B0504020202020204" pitchFamily="34" charset="77"/>
              </a:rPr>
              <a:t>Gives</a:t>
            </a:r>
            <a:r>
              <a:rPr kumimoji="0" lang="en-US" sz="1600" b="0" i="0" u="none" strike="noStrike" kern="1200" cap="none" spc="0" normalizeH="0" baseline="0" noProof="0">
                <a:ln>
                  <a:noFill/>
                </a:ln>
                <a:solidFill>
                  <a:prstClr val="white"/>
                </a:solidFill>
                <a:effectLst/>
                <a:uLnTx/>
                <a:uFillTx/>
                <a:latin typeface="Avenir Next LT Pro" panose="020B0504020202020204" pitchFamily="34" charset="77"/>
              </a:rPr>
              <a:t> you some peace of mind that your family will be protected when you’re gone.</a:t>
            </a:r>
          </a:p>
          <a:p>
            <a:pPr marL="227013" marR="0" lvl="0" indent="-227013" algn="l" defTabSz="914400" rtl="0" eaLnBrk="1" fontAlgn="auto" latinLnBrk="0" hangingPunct="1">
              <a:lnSpc>
                <a:spcPct val="100000"/>
              </a:lnSpc>
              <a:spcBef>
                <a:spcPts val="0"/>
              </a:spcBef>
              <a:spcAft>
                <a:spcPts val="1200"/>
              </a:spcAft>
              <a:buClrTx/>
              <a:buSzTx/>
              <a:buFont typeface="Arial" panose="020B0604020202020204" pitchFamily="34" charset="0"/>
              <a:buChar char="•"/>
              <a:defRPr/>
            </a:pPr>
            <a:r>
              <a:rPr kumimoji="0" lang="en-US" sz="1600" i="0" u="none" strike="noStrike" kern="1200" cap="none" spc="0" normalizeH="0" baseline="0" noProof="0">
                <a:ln>
                  <a:noFill/>
                </a:ln>
                <a:solidFill>
                  <a:schemeClr val="bg1"/>
                </a:solidFill>
                <a:effectLst/>
                <a:uLnTx/>
                <a:uFillTx/>
                <a:latin typeface="Avenir Next LT Pro" panose="020B0504020202020204" pitchFamily="34" charset="77"/>
              </a:rPr>
              <a:t>Can be used to help cover costs </a:t>
            </a:r>
            <a:r>
              <a:rPr lang="en-US" sz="1600">
                <a:solidFill>
                  <a:prstClr val="white"/>
                </a:solidFill>
                <a:latin typeface="Avenir Next LT Pro" panose="020B0504020202020204" pitchFamily="34" charset="77"/>
              </a:rPr>
              <a:t>like funeral expenses, debts, tuition, and childcare.</a:t>
            </a:r>
            <a:endParaRPr kumimoji="0" lang="en-US" sz="1600" b="0" i="0" u="none" strike="noStrike" kern="1200" cap="none" spc="0" normalizeH="0" baseline="0" noProof="0">
              <a:ln>
                <a:noFill/>
              </a:ln>
              <a:solidFill>
                <a:prstClr val="white"/>
              </a:solidFill>
              <a:effectLst/>
              <a:uLnTx/>
              <a:uFillTx/>
              <a:latin typeface="Avenir Next LT Pro" panose="020B0504020202020204" pitchFamily="34" charset="77"/>
            </a:endParaRPr>
          </a:p>
        </p:txBody>
      </p:sp>
      <p:sp>
        <p:nvSpPr>
          <p:cNvPr id="16" name="TextBox 15">
            <a:extLst>
              <a:ext uri="{FF2B5EF4-FFF2-40B4-BE49-F238E27FC236}">
                <a16:creationId xmlns:a16="http://schemas.microsoft.com/office/drawing/2014/main" id="{668CCCCC-C333-925A-6BB0-4CB6FA68E6FC}"/>
              </a:ext>
            </a:extLst>
          </p:cNvPr>
          <p:cNvSpPr txBox="1"/>
          <p:nvPr/>
        </p:nvSpPr>
        <p:spPr>
          <a:xfrm>
            <a:off x="466359" y="6465926"/>
            <a:ext cx="6096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84848"/>
                </a:solidFill>
                <a:effectLst/>
                <a:uLnTx/>
                <a:uFillTx/>
                <a:latin typeface="Arial Narrow" panose="020B0604020202020204" pitchFamily="34" charset="0"/>
                <a:ea typeface="+mn-ea"/>
                <a:cs typeface="Arial Narrow" panose="020B0604020202020204" pitchFamily="34" charset="0"/>
              </a:rPr>
              <a:t>438220 09/24 © 2024 The Hartford. Confidential. No part of this document may be reproduced, published or posted without the permission of The Hartford. </a:t>
            </a:r>
          </a:p>
        </p:txBody>
      </p:sp>
      <p:sp>
        <p:nvSpPr>
          <p:cNvPr id="2" name="Slide Number Placeholder 1">
            <a:extLst>
              <a:ext uri="{FF2B5EF4-FFF2-40B4-BE49-F238E27FC236}">
                <a16:creationId xmlns:a16="http://schemas.microsoft.com/office/drawing/2014/main" id="{BADBACD5-F726-FD79-D4A4-C1A15E001BDC}"/>
              </a:ext>
            </a:extLst>
          </p:cNvPr>
          <p:cNvSpPr>
            <a:spLocks noGrp="1"/>
          </p:cNvSpPr>
          <p:nvPr>
            <p:ph type="sldNum" sz="quarter" idx="4"/>
          </p:nvPr>
        </p:nvSpPr>
        <p:spPr/>
        <p:txBody>
          <a:bodyPr/>
          <a:lstStyle/>
          <a:p>
            <a:fld id="{B6111AC5-A6EA-4123-B1C6-358C02E6D565}" type="slidenum">
              <a:rPr lang="en-US" smtClean="0"/>
              <a:pPr/>
              <a:t>7</a:t>
            </a:fld>
            <a:endParaRPr lang="en-US"/>
          </a:p>
        </p:txBody>
      </p:sp>
      <p:sp>
        <p:nvSpPr>
          <p:cNvPr id="6" name="Rectangle 5">
            <a:extLst>
              <a:ext uri="{FF2B5EF4-FFF2-40B4-BE49-F238E27FC236}">
                <a16:creationId xmlns:a16="http://schemas.microsoft.com/office/drawing/2014/main" id="{6BBD2C0E-6E34-591B-843F-F97E1C2BF881}"/>
              </a:ext>
            </a:extLst>
          </p:cNvPr>
          <p:cNvSpPr/>
          <p:nvPr/>
        </p:nvSpPr>
        <p:spPr>
          <a:xfrm>
            <a:off x="1535293" y="802538"/>
            <a:ext cx="95117" cy="5869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a:extLst>
              <a:ext uri="{FF2B5EF4-FFF2-40B4-BE49-F238E27FC236}">
                <a16:creationId xmlns:a16="http://schemas.microsoft.com/office/drawing/2014/main" id="{E3293A0C-D1B0-B6B3-57C9-8716FFC12956}"/>
              </a:ext>
            </a:extLst>
          </p:cNvPr>
          <p:cNvSpPr txBox="1"/>
          <p:nvPr/>
        </p:nvSpPr>
        <p:spPr>
          <a:xfrm>
            <a:off x="466359" y="6143111"/>
            <a:ext cx="6096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Narrow" panose="020B0606020202030204" pitchFamily="34" charset="0"/>
                <a:ea typeface="+mn-ea"/>
                <a:cs typeface="+mn-cs"/>
              </a:rPr>
              <a:t>Life Form Series includes GBD-1000, GBD-1100, or state equivalent.</a:t>
            </a:r>
          </a:p>
        </p:txBody>
      </p:sp>
    </p:spTree>
    <p:extLst>
      <p:ext uri="{BB962C8B-B14F-4D97-AF65-F5344CB8AC3E}">
        <p14:creationId xmlns:p14="http://schemas.microsoft.com/office/powerpoint/2010/main" val="316675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0916DC-5F92-FF56-BD94-1AF9A6BE8EB3}"/>
              </a:ext>
            </a:extLst>
          </p:cNvPr>
          <p:cNvSpPr txBox="1"/>
          <p:nvPr/>
        </p:nvSpPr>
        <p:spPr>
          <a:xfrm>
            <a:off x="5849238" y="2065721"/>
            <a:ext cx="4074860" cy="2308324"/>
          </a:xfrm>
          <a:prstGeom prst="rect">
            <a:avLst/>
          </a:prstGeom>
          <a:noFill/>
        </p:spPr>
        <p:txBody>
          <a:bodyPr wrap="square">
            <a:spAutoFit/>
          </a:bodyPr>
          <a:lstStyle/>
          <a:p>
            <a:r>
              <a:rPr lang="en-US" sz="1600" b="1">
                <a:solidFill>
                  <a:schemeClr val="accent1"/>
                </a:solidFill>
                <a:latin typeface="Avenir Next LT Pro" panose="020B0504020202020204" pitchFamily="34" charset="77"/>
              </a:rPr>
              <a:t>WHY DO I NEED IT?</a:t>
            </a:r>
          </a:p>
          <a:p>
            <a:pPr eaLnBrk="1" hangingPunct="1">
              <a:spcAft>
                <a:spcPts val="0"/>
              </a:spcAft>
            </a:pPr>
            <a:endParaRPr lang="en-US" sz="1600">
              <a:latin typeface="Avenir Next LT Pro" panose="020B0504020202020204" pitchFamily="34" charset="77"/>
            </a:endParaRPr>
          </a:p>
          <a:p>
            <a:pPr eaLnBrk="1" hangingPunct="1">
              <a:spcAft>
                <a:spcPts val="0"/>
              </a:spcAft>
            </a:pPr>
            <a:r>
              <a:rPr lang="en-US" sz="1600">
                <a:latin typeface="Avenir Next LT Pro" panose="020B0504020202020204" pitchFamily="34" charset="77"/>
              </a:rPr>
              <a:t>The loss of a loved one sometimes comes with major financial strain. </a:t>
            </a:r>
          </a:p>
          <a:p>
            <a:pPr eaLnBrk="1" hangingPunct="1">
              <a:spcAft>
                <a:spcPts val="0"/>
              </a:spcAft>
            </a:pPr>
            <a:endParaRPr lang="en-US" sz="1600">
              <a:latin typeface="Avenir Next LT Pro" panose="020B0504020202020204" pitchFamily="34" charset="77"/>
            </a:endParaRPr>
          </a:p>
          <a:p>
            <a:pPr eaLnBrk="1" hangingPunct="1">
              <a:spcAft>
                <a:spcPts val="0"/>
              </a:spcAft>
            </a:pPr>
            <a:r>
              <a:rPr lang="en-US" sz="1600">
                <a:latin typeface="Avenir Next LT Pro" panose="020B0504020202020204" pitchFamily="34" charset="77"/>
              </a:rPr>
              <a:t>Life insurance helps you protect your loved ones from that additional burden with a lump sum payout in the event of your passing.</a:t>
            </a:r>
          </a:p>
        </p:txBody>
      </p:sp>
      <p:sp>
        <p:nvSpPr>
          <p:cNvPr id="13" name="TextBox 12">
            <a:extLst>
              <a:ext uri="{FF2B5EF4-FFF2-40B4-BE49-F238E27FC236}">
                <a16:creationId xmlns:a16="http://schemas.microsoft.com/office/drawing/2014/main" id="{73D6FA03-9B5B-B780-C37B-E40584C7645B}"/>
              </a:ext>
            </a:extLst>
          </p:cNvPr>
          <p:cNvSpPr txBox="1"/>
          <p:nvPr/>
        </p:nvSpPr>
        <p:spPr>
          <a:xfrm>
            <a:off x="639789" y="6196610"/>
            <a:ext cx="6096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Narrow" panose="020B0606020202030204" pitchFamily="34" charset="0"/>
                <a:ea typeface="+mn-ea"/>
                <a:cs typeface="+mn-cs"/>
              </a:rPr>
              <a:t>Life Form Series includes GBD-1000, GBD-1100, or state equivalent.</a:t>
            </a:r>
          </a:p>
        </p:txBody>
      </p:sp>
      <p:sp>
        <p:nvSpPr>
          <p:cNvPr id="14" name="Text Placeholder 2">
            <a:extLst>
              <a:ext uri="{FF2B5EF4-FFF2-40B4-BE49-F238E27FC236}">
                <a16:creationId xmlns:a16="http://schemas.microsoft.com/office/drawing/2014/main" id="{19300956-B9CD-1596-6B68-8E3A86807E84}"/>
              </a:ext>
            </a:extLst>
          </p:cNvPr>
          <p:cNvSpPr txBox="1">
            <a:spLocks/>
          </p:cNvSpPr>
          <p:nvPr/>
        </p:nvSpPr>
        <p:spPr>
          <a:xfrm>
            <a:off x="639789" y="6488155"/>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sp>
        <p:nvSpPr>
          <p:cNvPr id="2" name="Slide Number Placeholder 1">
            <a:extLst>
              <a:ext uri="{FF2B5EF4-FFF2-40B4-BE49-F238E27FC236}">
                <a16:creationId xmlns:a16="http://schemas.microsoft.com/office/drawing/2014/main" id="{A7E79850-D4FB-C0D6-F816-0031B3822254}"/>
              </a:ext>
            </a:extLst>
          </p:cNvPr>
          <p:cNvSpPr>
            <a:spLocks noGrp="1"/>
          </p:cNvSpPr>
          <p:nvPr>
            <p:ph type="sldNum" sz="quarter" idx="4"/>
          </p:nvPr>
        </p:nvSpPr>
        <p:spPr bwMode="gray">
          <a:xfrm>
            <a:off x="11600156" y="1192327"/>
            <a:ext cx="368886" cy="184666"/>
          </a:xfrm>
          <a:prstGeom prst="rect">
            <a:avLst/>
          </a:prstGeom>
        </p:spPr>
        <p:txBody>
          <a:bodyPr/>
          <a:lstStyle>
            <a:defPPr>
              <a:defRPr lang="en-US"/>
            </a:defPPr>
            <a:lvl1pPr marL="0" algn="r" defTabSz="914400" rtl="0" eaLnBrk="1" latinLnBrk="0" hangingPunct="1">
              <a:defRPr lang="en-US" sz="900" b="0" i="0" kern="1200" smtClean="0">
                <a:solidFill>
                  <a:schemeClr val="tx1"/>
                </a:solidFill>
                <a:latin typeface="Avenir Next LT Pro"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11AC5-A6EA-4123-B1C6-358C02E6D565}" type="slidenum">
              <a:rPr lang="en-US" smtClean="0"/>
              <a:pPr/>
              <a:t>8</a:t>
            </a:fld>
            <a:endParaRPr lang="en-US"/>
          </a:p>
        </p:txBody>
      </p:sp>
      <p:sp>
        <p:nvSpPr>
          <p:cNvPr id="8" name="Title 1">
            <a:extLst>
              <a:ext uri="{FF2B5EF4-FFF2-40B4-BE49-F238E27FC236}">
                <a16:creationId xmlns:a16="http://schemas.microsoft.com/office/drawing/2014/main" id="{5A3F8490-EE2E-4895-DD0E-BB5FD969D01F}"/>
              </a:ext>
            </a:extLst>
          </p:cNvPr>
          <p:cNvSpPr txBox="1">
            <a:spLocks/>
          </p:cNvSpPr>
          <p:nvPr/>
        </p:nvSpPr>
        <p:spPr>
          <a:xfrm>
            <a:off x="6096000" y="661390"/>
            <a:ext cx="3516995" cy="586972"/>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0"/>
              </a:spcAft>
            </a:pPr>
            <a:r>
              <a:rPr lang="en-US" sz="2800" cap="none" dirty="0">
                <a:solidFill>
                  <a:schemeClr val="tx2"/>
                </a:solidFill>
                <a:latin typeface="Century Gothic" panose="020B0502020202020204" pitchFamily="34" charset="0"/>
                <a:cs typeface="Arial" panose="020B0604020202020204" pitchFamily="34" charset="0"/>
              </a:rPr>
              <a:t>Life Insurance</a:t>
            </a:r>
            <a:endParaRPr lang="en-US" sz="2800" cap="none" spc="100" dirty="0">
              <a:solidFill>
                <a:schemeClr val="tx2"/>
              </a:solidFill>
              <a:latin typeface="Century Gothic" panose="020B0502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B9E2BBC-B014-F08D-80CB-E4F2836D6BA2}"/>
              </a:ext>
            </a:extLst>
          </p:cNvPr>
          <p:cNvSpPr/>
          <p:nvPr/>
        </p:nvSpPr>
        <p:spPr>
          <a:xfrm>
            <a:off x="5849238" y="648793"/>
            <a:ext cx="95117" cy="5869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descr="A person and person lying on a bed with a baby&#10;&#10;Description automatically generated with low confidence">
            <a:extLst>
              <a:ext uri="{FF2B5EF4-FFF2-40B4-BE49-F238E27FC236}">
                <a16:creationId xmlns:a16="http://schemas.microsoft.com/office/drawing/2014/main" id="{1BF8F091-FFEF-C8B6-FCE4-08470D9E61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971"/>
          <a:stretch/>
        </p:blipFill>
        <p:spPr>
          <a:xfrm>
            <a:off x="696659" y="381996"/>
            <a:ext cx="4450819" cy="5509140"/>
          </a:xfrm>
          <a:prstGeom prst="rect">
            <a:avLst/>
          </a:prstGeom>
        </p:spPr>
      </p:pic>
    </p:spTree>
    <p:extLst>
      <p:ext uri="{BB962C8B-B14F-4D97-AF65-F5344CB8AC3E}">
        <p14:creationId xmlns:p14="http://schemas.microsoft.com/office/powerpoint/2010/main" val="2271020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58BE88-3D30-BA4D-4E38-8549D75B4761}"/>
              </a:ext>
            </a:extLst>
          </p:cNvPr>
          <p:cNvSpPr txBox="1"/>
          <p:nvPr/>
        </p:nvSpPr>
        <p:spPr>
          <a:xfrm>
            <a:off x="5819408" y="2181917"/>
            <a:ext cx="2668766" cy="338554"/>
          </a:xfrm>
          <a:prstGeom prst="rect">
            <a:avLst/>
          </a:prstGeom>
          <a:noFill/>
        </p:spPr>
        <p:txBody>
          <a:bodyPr wrap="square">
            <a:spAutoFit/>
          </a:bodyPr>
          <a:lstStyle/>
          <a:p>
            <a:pPr marL="0" indent="-57150" eaLnBrk="1" hangingPunct="1">
              <a:spcBef>
                <a:spcPts val="384"/>
              </a:spcBef>
              <a:spcAft>
                <a:spcPts val="0"/>
              </a:spcAft>
              <a:buNone/>
            </a:pPr>
            <a:r>
              <a:rPr lang="en-US" sz="1600" b="1">
                <a:solidFill>
                  <a:schemeClr val="accent1"/>
                </a:solidFill>
                <a:latin typeface="Avenir Next LT Pro" panose="020B0504020202020204" pitchFamily="34" charset="77"/>
              </a:rPr>
              <a:t>OTHER ADVANTAGES </a:t>
            </a:r>
          </a:p>
        </p:txBody>
      </p:sp>
      <p:pic>
        <p:nvPicPr>
          <p:cNvPr id="12" name="Picture 11" descr="A person and person lying on a bed with a baby&#10;&#10;Description automatically generated with low confidence">
            <a:extLst>
              <a:ext uri="{FF2B5EF4-FFF2-40B4-BE49-F238E27FC236}">
                <a16:creationId xmlns:a16="http://schemas.microsoft.com/office/drawing/2014/main" id="{31DA559E-6D5A-5DB6-500C-B6B2EDDD48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971"/>
          <a:stretch/>
        </p:blipFill>
        <p:spPr>
          <a:xfrm>
            <a:off x="696659" y="381996"/>
            <a:ext cx="4450819" cy="5509140"/>
          </a:xfrm>
          <a:prstGeom prst="rect">
            <a:avLst/>
          </a:prstGeom>
        </p:spPr>
      </p:pic>
      <p:sp>
        <p:nvSpPr>
          <p:cNvPr id="16" name="TextBox 15">
            <a:extLst>
              <a:ext uri="{FF2B5EF4-FFF2-40B4-BE49-F238E27FC236}">
                <a16:creationId xmlns:a16="http://schemas.microsoft.com/office/drawing/2014/main" id="{2264E976-4293-1380-1F4E-8F90F6DDA87B}"/>
              </a:ext>
            </a:extLst>
          </p:cNvPr>
          <p:cNvSpPr txBox="1"/>
          <p:nvPr/>
        </p:nvSpPr>
        <p:spPr>
          <a:xfrm>
            <a:off x="696659" y="6174264"/>
            <a:ext cx="6096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Arial Narrow" panose="020B0606020202030204" pitchFamily="34" charset="0"/>
                <a:ea typeface="+mn-ea"/>
                <a:cs typeface="+mn-cs"/>
              </a:rPr>
              <a:t>Life Form Series includes GBD-1000, GBD-1100, or state equivalent.</a:t>
            </a:r>
          </a:p>
        </p:txBody>
      </p:sp>
      <p:sp>
        <p:nvSpPr>
          <p:cNvPr id="3" name="TextBox 2">
            <a:extLst>
              <a:ext uri="{FF2B5EF4-FFF2-40B4-BE49-F238E27FC236}">
                <a16:creationId xmlns:a16="http://schemas.microsoft.com/office/drawing/2014/main" id="{C6D20998-75A7-2FE3-3C95-A05176883E52}"/>
              </a:ext>
            </a:extLst>
          </p:cNvPr>
          <p:cNvSpPr txBox="1"/>
          <p:nvPr/>
        </p:nvSpPr>
        <p:spPr>
          <a:xfrm>
            <a:off x="5849238" y="2627533"/>
            <a:ext cx="4251849" cy="2585323"/>
          </a:xfrm>
          <a:prstGeom prst="rect">
            <a:avLst/>
          </a:prstGeom>
          <a:noFill/>
        </p:spPr>
        <p:txBody>
          <a:bodyPr wrap="square">
            <a:spAutoFit/>
          </a:bodyPr>
          <a:lstStyle/>
          <a:p>
            <a:pPr marL="225425" indent="-225425">
              <a:spcBef>
                <a:spcPts val="600"/>
              </a:spcBef>
              <a:spcAft>
                <a:spcPts val="600"/>
              </a:spcAft>
              <a:buClr>
                <a:schemeClr val="accent1"/>
              </a:buClr>
              <a:buFont typeface="Arial" panose="020B0604020202020204" pitchFamily="34" charset="0"/>
              <a:buChar char="•"/>
            </a:pPr>
            <a:r>
              <a:rPr lang="en-US" sz="1600">
                <a:latin typeface="Avenir Next LT Pro" panose="020B0504020202020204" pitchFamily="34" charset="77"/>
              </a:rPr>
              <a:t>Affordable group rates</a:t>
            </a:r>
          </a:p>
          <a:p>
            <a:pPr marL="225425" indent="-225425">
              <a:spcBef>
                <a:spcPts val="600"/>
              </a:spcBef>
              <a:spcAft>
                <a:spcPts val="600"/>
              </a:spcAft>
              <a:buClr>
                <a:schemeClr val="accent1"/>
              </a:buClr>
              <a:buFont typeface="Arial" panose="020B0604020202020204" pitchFamily="34" charset="0"/>
              <a:buChar char="•"/>
            </a:pPr>
            <a:r>
              <a:rPr lang="en-US" sz="1600">
                <a:latin typeface="Avenir Next LT Pro" panose="020B0504020202020204" pitchFamily="34" charset="77"/>
              </a:rPr>
              <a:t>Premiums are automatically deducted from your paycheck</a:t>
            </a:r>
          </a:p>
          <a:p>
            <a:pPr marL="225425" indent="-225425" eaLnBrk="1" hangingPunct="1">
              <a:spcBef>
                <a:spcPts val="600"/>
              </a:spcBef>
              <a:spcAft>
                <a:spcPts val="600"/>
              </a:spcAft>
              <a:buClr>
                <a:schemeClr val="accent1"/>
              </a:buClr>
              <a:buFont typeface="Arial" panose="020B0604020202020204" pitchFamily="34" charset="0"/>
              <a:buChar char="•"/>
            </a:pPr>
            <a:r>
              <a:rPr lang="en-US" altLang="en-US" sz="1600">
                <a:latin typeface="Avenir Next LT Pro" panose="020B0504020202020204" pitchFamily="34" charset="77"/>
              </a:rPr>
              <a:t>Portability</a:t>
            </a:r>
          </a:p>
          <a:p>
            <a:pPr marL="225425" indent="-225425" eaLnBrk="1" hangingPunct="1">
              <a:spcBef>
                <a:spcPts val="600"/>
              </a:spcBef>
              <a:spcAft>
                <a:spcPts val="600"/>
              </a:spcAft>
              <a:buClr>
                <a:schemeClr val="accent1"/>
              </a:buClr>
              <a:buFont typeface="Arial" panose="020B0604020202020204" pitchFamily="34" charset="0"/>
              <a:buChar char="•"/>
            </a:pPr>
            <a:r>
              <a:rPr lang="en-US" altLang="en-US" sz="1600">
                <a:latin typeface="Avenir Next LT Pro" panose="020B0504020202020204" pitchFamily="34" charset="77"/>
              </a:rPr>
              <a:t>Conversion</a:t>
            </a:r>
          </a:p>
          <a:p>
            <a:pPr marL="225425" indent="-225425" eaLnBrk="1" hangingPunct="1">
              <a:spcBef>
                <a:spcPts val="600"/>
              </a:spcBef>
              <a:spcAft>
                <a:spcPts val="600"/>
              </a:spcAft>
              <a:buClr>
                <a:schemeClr val="accent1"/>
              </a:buClr>
              <a:buFont typeface="Arial" panose="020B0604020202020204" pitchFamily="34" charset="0"/>
              <a:buChar char="•"/>
            </a:pPr>
            <a:r>
              <a:rPr lang="en-US" altLang="en-US" sz="1600">
                <a:latin typeface="Avenir Next LT Pro" panose="020B0504020202020204" pitchFamily="34" charset="77"/>
              </a:rPr>
              <a:t>Waiver of premium</a:t>
            </a:r>
          </a:p>
          <a:p>
            <a:pPr marL="225425" indent="-225425" eaLnBrk="1" hangingPunct="1">
              <a:spcBef>
                <a:spcPts val="600"/>
              </a:spcBef>
              <a:spcAft>
                <a:spcPts val="600"/>
              </a:spcAft>
              <a:buClr>
                <a:schemeClr val="accent1"/>
              </a:buClr>
              <a:buFont typeface="Arial" panose="020B0604020202020204" pitchFamily="34" charset="0"/>
              <a:buChar char="•"/>
            </a:pPr>
            <a:r>
              <a:rPr lang="en-US" altLang="en-US" sz="1600">
                <a:latin typeface="Avenir Next LT Pro" panose="020B0504020202020204" pitchFamily="34" charset="77"/>
              </a:rPr>
              <a:t>Living benefit option</a:t>
            </a:r>
          </a:p>
        </p:txBody>
      </p:sp>
      <p:sp>
        <p:nvSpPr>
          <p:cNvPr id="2" name="Text Placeholder 2">
            <a:extLst>
              <a:ext uri="{FF2B5EF4-FFF2-40B4-BE49-F238E27FC236}">
                <a16:creationId xmlns:a16="http://schemas.microsoft.com/office/drawing/2014/main" id="{026D3C8B-7D27-2AB3-3FB7-3B0DB07E5183}"/>
              </a:ext>
            </a:extLst>
          </p:cNvPr>
          <p:cNvSpPr txBox="1">
            <a:spLocks/>
          </p:cNvSpPr>
          <p:nvPr/>
        </p:nvSpPr>
        <p:spPr>
          <a:xfrm>
            <a:off x="639789" y="6488155"/>
            <a:ext cx="10119360" cy="174222"/>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latin typeface="Arial Narrow" panose="020B0604020202020204" pitchFamily="34" charset="0"/>
                <a:cs typeface="Arial Narrow" panose="020B0604020202020204" pitchFamily="34" charset="0"/>
              </a:rPr>
              <a:t>438220 09/24 © 2024 The Hartford. Confidential. No part of this document may be reproduced, published or posted without the permission of The Hartford. </a:t>
            </a:r>
          </a:p>
        </p:txBody>
      </p:sp>
      <p:sp>
        <p:nvSpPr>
          <p:cNvPr id="5" name="Slide Number Placeholder 4">
            <a:extLst>
              <a:ext uri="{FF2B5EF4-FFF2-40B4-BE49-F238E27FC236}">
                <a16:creationId xmlns:a16="http://schemas.microsoft.com/office/drawing/2014/main" id="{6B7E8D9B-590E-2F71-49E8-274C1D1A4650}"/>
              </a:ext>
            </a:extLst>
          </p:cNvPr>
          <p:cNvSpPr>
            <a:spLocks noGrp="1"/>
          </p:cNvSpPr>
          <p:nvPr>
            <p:ph type="sldNum" sz="quarter" idx="4"/>
          </p:nvPr>
        </p:nvSpPr>
        <p:spPr bwMode="gray">
          <a:xfrm>
            <a:off x="11600156" y="1192327"/>
            <a:ext cx="368886" cy="184666"/>
          </a:xfrm>
          <a:prstGeom prst="rect">
            <a:avLst/>
          </a:prstGeom>
        </p:spPr>
        <p:txBody>
          <a:bodyPr/>
          <a:lstStyle>
            <a:defPPr>
              <a:defRPr lang="en-US"/>
            </a:defPPr>
            <a:lvl1pPr marL="0" algn="r" defTabSz="914400" rtl="0" eaLnBrk="1" latinLnBrk="0" hangingPunct="1">
              <a:defRPr lang="en-US" sz="900" b="0" i="0" kern="1200" smtClean="0">
                <a:solidFill>
                  <a:schemeClr val="tx1"/>
                </a:solidFill>
                <a:latin typeface="Avenir Next LT Pro" panose="020B05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11AC5-A6EA-4123-B1C6-358C02E6D565}" type="slidenum">
              <a:rPr lang="en-US" smtClean="0"/>
              <a:pPr/>
              <a:t>9</a:t>
            </a:fld>
            <a:endParaRPr lang="en-US"/>
          </a:p>
        </p:txBody>
      </p:sp>
      <p:sp>
        <p:nvSpPr>
          <p:cNvPr id="9" name="Title 1">
            <a:extLst>
              <a:ext uri="{FF2B5EF4-FFF2-40B4-BE49-F238E27FC236}">
                <a16:creationId xmlns:a16="http://schemas.microsoft.com/office/drawing/2014/main" id="{9944A0F3-3F46-421E-4619-ABBEE3448DC0}"/>
              </a:ext>
            </a:extLst>
          </p:cNvPr>
          <p:cNvSpPr txBox="1">
            <a:spLocks/>
          </p:cNvSpPr>
          <p:nvPr/>
        </p:nvSpPr>
        <p:spPr>
          <a:xfrm>
            <a:off x="6096000" y="661390"/>
            <a:ext cx="3516995" cy="586972"/>
          </a:xfrm>
          <a:prstGeom prst="rect">
            <a:avLst/>
          </a:prstGeom>
        </p:spPr>
        <p:txBody>
          <a:bodyPr lIns="0"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0"/>
              </a:spcAft>
            </a:pPr>
            <a:r>
              <a:rPr lang="en-US" sz="2800" cap="none" dirty="0">
                <a:solidFill>
                  <a:schemeClr val="tx2"/>
                </a:solidFill>
                <a:latin typeface="Century Gothic" panose="020B0502020202020204" pitchFamily="34" charset="0"/>
                <a:cs typeface="Arial" panose="020B0604020202020204" pitchFamily="34" charset="0"/>
              </a:rPr>
              <a:t>Life Insurance</a:t>
            </a:r>
            <a:endParaRPr lang="en-US" sz="2800" cap="none" spc="100" dirty="0">
              <a:solidFill>
                <a:schemeClr val="tx2"/>
              </a:solidFill>
              <a:latin typeface="Century Gothic" panose="020B0502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4C0510B-5EF4-5875-819F-B83CA76EC040}"/>
              </a:ext>
            </a:extLst>
          </p:cNvPr>
          <p:cNvSpPr/>
          <p:nvPr/>
        </p:nvSpPr>
        <p:spPr>
          <a:xfrm>
            <a:off x="5849238" y="648793"/>
            <a:ext cx="95117" cy="5869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a:extLst>
              <a:ext uri="{FF2B5EF4-FFF2-40B4-BE49-F238E27FC236}">
                <a16:creationId xmlns:a16="http://schemas.microsoft.com/office/drawing/2014/main" id="{EE5C7C1E-44C1-37F2-925C-314BBEEEA69B}"/>
              </a:ext>
            </a:extLst>
          </p:cNvPr>
          <p:cNvSpPr txBox="1"/>
          <p:nvPr/>
        </p:nvSpPr>
        <p:spPr>
          <a:xfrm>
            <a:off x="696659" y="5993763"/>
            <a:ext cx="10119359" cy="215444"/>
          </a:xfrm>
          <a:prstGeom prst="rect">
            <a:avLst/>
          </a:prstGeom>
          <a:noFill/>
        </p:spPr>
        <p:txBody>
          <a:bodyPr wrap="square" lIns="91440" tIns="45720" rIns="91440" bIns="45720" anchor="t">
            <a:spAutoFit/>
          </a:bodyPr>
          <a:lstStyle/>
          <a:p>
            <a:pPr>
              <a:spcAft>
                <a:spcPts val="600"/>
              </a:spcAft>
            </a:pPr>
            <a:r>
              <a:rPr lang="en-US" sz="800">
                <a:solidFill>
                  <a:srgbClr val="484848"/>
                </a:solidFill>
                <a:latin typeface="Arial Narrow"/>
                <a:ea typeface="+mn-lt"/>
                <a:cs typeface="+mn-lt"/>
              </a:rPr>
              <a:t>Accelerated benefits may be taxable.  These materials are not intended to provide tax, accounting or legal advice and cannot be relied upon for any such purpose.  We recommend that you consult with a qualified tax advisor. </a:t>
            </a:r>
            <a:endParaRPr lang="en-US"/>
          </a:p>
        </p:txBody>
      </p:sp>
    </p:spTree>
    <p:extLst>
      <p:ext uri="{BB962C8B-B14F-4D97-AF65-F5344CB8AC3E}">
        <p14:creationId xmlns:p14="http://schemas.microsoft.com/office/powerpoint/2010/main" val="1424735281"/>
      </p:ext>
    </p:extLst>
  </p:cSld>
  <p:clrMapOvr>
    <a:masterClrMapping/>
  </p:clrMapOvr>
</p:sld>
</file>

<file path=ppt/theme/theme1.xml><?xml version="1.0" encoding="utf-8"?>
<a:theme xmlns:a="http://schemas.openxmlformats.org/drawingml/2006/main" name="The Hartford Theme">
  <a:themeElements>
    <a:clrScheme name="HIG Theme Colors">
      <a:dk1>
        <a:srgbClr val="000000"/>
      </a:dk1>
      <a:lt1>
        <a:srgbClr val="FFFFFF"/>
      </a:lt1>
      <a:dk2>
        <a:srgbClr val="75013F"/>
      </a:dk2>
      <a:lt2>
        <a:srgbClr val="EAE5DF"/>
      </a:lt2>
      <a:accent1>
        <a:srgbClr val="75013F"/>
      </a:accent1>
      <a:accent2>
        <a:srgbClr val="FE3082"/>
      </a:accent2>
      <a:accent3>
        <a:srgbClr val="EAE4DE"/>
      </a:accent3>
      <a:accent4>
        <a:srgbClr val="BA809F"/>
      </a:accent4>
      <a:accent5>
        <a:srgbClr val="FE97C0"/>
      </a:accent5>
      <a:accent6>
        <a:srgbClr val="F3F2EF"/>
      </a:accent6>
      <a:hlink>
        <a:srgbClr val="0D5996"/>
      </a:hlink>
      <a:folHlink>
        <a:srgbClr val="0D5996"/>
      </a:folHlink>
    </a:clrScheme>
    <a:fontScheme name="The Hartford Fonts">
      <a:majorFont>
        <a:latin typeface="Trust Hartford Serif"/>
        <a:ea typeface=""/>
        <a:cs typeface=""/>
      </a:majorFont>
      <a:minorFont>
        <a:latin typeface="Trust Hartford Sans"/>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urgundy">
      <a:srgbClr val="75013F"/>
    </a:custClr>
    <a:custClr name="Pink">
      <a:srgbClr val="FE3082"/>
    </a:custClr>
    <a:custClr name="Tan">
      <a:srgbClr val="EBE5DF"/>
    </a:custClr>
    <a:custClr name="Tangerine">
      <a:srgbClr val="F59900"/>
    </a:custClr>
    <a:custClr name="Burnt Orange">
      <a:srgbClr val="BF4A24"/>
    </a:custClr>
    <a:custClr name="Yellow Green">
      <a:srgbClr val="7A9900"/>
    </a:custClr>
    <a:custClr name="Dark Yellow Green">
      <a:srgbClr val="367A3D"/>
    </a:custClr>
    <a:custClr name="Green">
      <a:srgbClr val="3DA373"/>
    </a:custClr>
    <a:custClr name="Dark Green">
      <a:srgbClr val="12543D"/>
    </a:custClr>
    <a:custClr name="Light Blue">
      <a:srgbClr val="73A3C2"/>
    </a:custClr>
    <a:custClr name="Dark Blue">
      <a:srgbClr val="1C2E5E"/>
    </a:custClr>
    <a:custClr name="Grey">
      <a:srgbClr val="808080"/>
    </a:custClr>
  </a:custClrLst>
  <a:extLst>
    <a:ext uri="{05A4C25C-085E-4340-85A3-A5531E510DB2}">
      <thm15:themeFamily xmlns:thm15="http://schemas.microsoft.com/office/thememl/2012/main" name="Presentation7" id="{74431F62-FD56-3B4D-AD26-FA380D69594A}" vid="{C4110F3B-7BB0-2445-8A70-647A2FBDC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blank</Template>
  <TotalTime>128</TotalTime>
  <Words>11792</Words>
  <Application>Microsoft Office PowerPoint</Application>
  <PresentationFormat>Widescreen</PresentationFormat>
  <Paragraphs>893</Paragraphs>
  <Slides>48</Slides>
  <Notes>48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48</vt:i4>
      </vt:variant>
    </vt:vector>
  </HeadingPairs>
  <TitlesOfParts>
    <vt:vector size="63" baseType="lpstr">
      <vt:lpstr>Trust Hartford Sans Light</vt:lpstr>
      <vt:lpstr>Arial Narrow</vt:lpstr>
      <vt:lpstr>Cambria</vt:lpstr>
      <vt:lpstr>Avenir Next LT Pro Demi</vt:lpstr>
      <vt:lpstr>Trust Hartford Serif XLight</vt:lpstr>
      <vt:lpstr>Trust Hartford Sans</vt:lpstr>
      <vt:lpstr>Wingdings</vt:lpstr>
      <vt:lpstr>Calibri</vt:lpstr>
      <vt:lpstr>Trust Hartford Serif</vt:lpstr>
      <vt:lpstr>Avenir Next LT Pro</vt:lpstr>
      <vt:lpstr>Century Gothic</vt:lpstr>
      <vt:lpstr>Aptos</vt:lpstr>
      <vt:lpstr>Arial</vt:lpstr>
      <vt:lpstr>hco gotham</vt:lpstr>
      <vt:lpstr>The Hartford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Hartford Life Essentials &amp; Value-Added Services1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Staubus, Cassie (EB Sales and Distribution)</dc:creator>
  <cp:keywords/>
  <dc:description>Version 1.1
25-BD-2785360 Brand Refresh - HIG Master Template - Widescreen PPT FINAL</dc:description>
  <cp:lastModifiedBy>Mora, Melissa D (GB Sales + Distribution)</cp:lastModifiedBy>
  <cp:revision>4</cp:revision>
  <cp:lastPrinted>2024-04-30T20:31:00Z</cp:lastPrinted>
  <dcterms:created xsi:type="dcterms:W3CDTF">2025-03-18T19:55:09Z</dcterms:created>
  <dcterms:modified xsi:type="dcterms:W3CDTF">2025-10-23T22:23:58Z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bc95db-bf1e-478c-9a3c-6755bed6d9ce_Enabled">
    <vt:lpwstr>true</vt:lpwstr>
  </property>
  <property fmtid="{D5CDD505-2E9C-101B-9397-08002B2CF9AE}" pid="3" name="MSIP_Label_5abc95db-bf1e-478c-9a3c-6755bed6d9ce_SetDate">
    <vt:lpwstr>2025-03-18T20:39:08Z</vt:lpwstr>
  </property>
  <property fmtid="{D5CDD505-2E9C-101B-9397-08002B2CF9AE}" pid="4" name="MSIP_Label_5abc95db-bf1e-478c-9a3c-6755bed6d9ce_Method">
    <vt:lpwstr>Privileged</vt:lpwstr>
  </property>
  <property fmtid="{D5CDD505-2E9C-101B-9397-08002B2CF9AE}" pid="5" name="MSIP_Label_5abc95db-bf1e-478c-9a3c-6755bed6d9ce_Name">
    <vt:lpwstr>CC - Hide Footer</vt:lpwstr>
  </property>
  <property fmtid="{D5CDD505-2E9C-101B-9397-08002B2CF9AE}" pid="6" name="MSIP_Label_5abc95db-bf1e-478c-9a3c-6755bed6d9ce_SiteId">
    <vt:lpwstr>a311fc62-83f4-45f0-9502-1bb2247d4c8d</vt:lpwstr>
  </property>
  <property fmtid="{D5CDD505-2E9C-101B-9397-08002B2CF9AE}" pid="7" name="MSIP_Label_5abc95db-bf1e-478c-9a3c-6755bed6d9ce_ActionId">
    <vt:lpwstr>a5c89228-ad83-4f37-8472-155a9455a8c1</vt:lpwstr>
  </property>
  <property fmtid="{D5CDD505-2E9C-101B-9397-08002B2CF9AE}" pid="8" name="MSIP_Label_5abc95db-bf1e-478c-9a3c-6755bed6d9ce_ContentBits">
    <vt:lpwstr>0</vt:lpwstr>
  </property>
</Properties>
</file>