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4" r:id="rId5"/>
    <p:sldMasterId id="2147483752" r:id="rId6"/>
    <p:sldMasterId id="2147483778" r:id="rId7"/>
    <p:sldMasterId id="2147483793" r:id="rId8"/>
  </p:sldMasterIdLst>
  <p:notesMasterIdLst>
    <p:notesMasterId r:id="rId50"/>
  </p:notesMasterIdLst>
  <p:sldIdLst>
    <p:sldId id="2147480627" r:id="rId9"/>
    <p:sldId id="295" r:id="rId10"/>
    <p:sldId id="2147482761" r:id="rId11"/>
    <p:sldId id="2147473387" r:id="rId12"/>
    <p:sldId id="2147473388" r:id="rId13"/>
    <p:sldId id="2147480663" r:id="rId14"/>
    <p:sldId id="2147480623" r:id="rId15"/>
    <p:sldId id="2147473351" r:id="rId16"/>
    <p:sldId id="2147482317" r:id="rId17"/>
    <p:sldId id="2147473354" r:id="rId18"/>
    <p:sldId id="2147482330" r:id="rId19"/>
    <p:sldId id="2147482318" r:id="rId20"/>
    <p:sldId id="2147482755" r:id="rId21"/>
    <p:sldId id="2147482829" r:id="rId22"/>
    <p:sldId id="2147480720" r:id="rId23"/>
    <p:sldId id="2147480764" r:id="rId24"/>
    <p:sldId id="2147308755" r:id="rId25"/>
    <p:sldId id="2147480633" r:id="rId26"/>
    <p:sldId id="2147482823" r:id="rId27"/>
    <p:sldId id="2147480631" r:id="rId28"/>
    <p:sldId id="2147480736" r:id="rId29"/>
    <p:sldId id="2147308843" r:id="rId30"/>
    <p:sldId id="2147480746" r:id="rId31"/>
    <p:sldId id="2147480747" r:id="rId32"/>
    <p:sldId id="2147474833" r:id="rId33"/>
    <p:sldId id="2147474871" r:id="rId34"/>
    <p:sldId id="2147474884" r:id="rId35"/>
    <p:sldId id="2147473391" r:id="rId36"/>
    <p:sldId id="325" r:id="rId37"/>
    <p:sldId id="262" r:id="rId38"/>
    <p:sldId id="2147473369" r:id="rId39"/>
    <p:sldId id="2147482824" r:id="rId40"/>
    <p:sldId id="2147473380" r:id="rId41"/>
    <p:sldId id="2147480636" r:id="rId42"/>
    <p:sldId id="2147480635" r:id="rId43"/>
    <p:sldId id="2147480625" r:id="rId44"/>
    <p:sldId id="2147480632" r:id="rId45"/>
    <p:sldId id="2147473358" r:id="rId46"/>
    <p:sldId id="521" r:id="rId47"/>
    <p:sldId id="2147482828" r:id="rId48"/>
    <p:sldId id="214748063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8A5264-B37B-D2BD-3D7F-80B22EC2AE38}" name="Bengel, Alison" initials="AB" userId="S::Alison.Bengel@point32health.org::ddbd8f14-41ec-4f73-9a5c-9f95eda20dc0" providerId="AD"/>
  <p188:author id="{58A21DAB-A343-B7BB-522D-6B974A0D1F40}" name="Bengel, Alison" initials="BA" userId="Bengel, Alison" providerId="None"/>
  <p188:author id="{975E15B0-3FB2-4BB0-7A24-9479074435C7}" name="Bien, Jacqueline" initials="BJ" userId="Bien, Jacqueline" providerId="None"/>
  <p188:author id="{543959BE-3D3C-6182-3D4E-99910DBDF55A}" name="Alfonse, Teresa" initials="AT" userId="S::teresa.alfonse@point32health.org::88b241ed-6ca3-45c4-9263-2183362e09c2" providerId="AD"/>
  <p188:author id="{9A4AFFCF-6953-C911-9CDB-08EBBC597294}" name="Perrier, Teresa" initials="PT" userId="Perrier, Teresa" providerId="None"/>
  <p188:author id="{A4D949E5-4DF8-E973-1B6E-C5BAA4765763}" name="Garrity, Kristen" initials="KG" userId="S::Kristen.Garrity@point32health.org::c2cb63dc-d345-4d26-b191-5f0d844225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ier, Teresa" initials="PT" lastIdx="5" clrIdx="0">
    <p:extLst>
      <p:ext uri="{19B8F6BF-5375-455C-9EA6-DF929625EA0E}">
        <p15:presenceInfo xmlns:p15="http://schemas.microsoft.com/office/powerpoint/2012/main" userId="Perrier, Teresa" providerId="None"/>
      </p:ext>
    </p:extLst>
  </p:cmAuthor>
  <p:cmAuthor id="2" name="Sarah Schwartz" initials="SS" lastIdx="16" clrIdx="1">
    <p:extLst>
      <p:ext uri="{19B8F6BF-5375-455C-9EA6-DF929625EA0E}">
        <p15:presenceInfo xmlns:p15="http://schemas.microsoft.com/office/powerpoint/2012/main" userId="Sarah Schwartz" providerId="None"/>
      </p:ext>
    </p:extLst>
  </p:cmAuthor>
  <p:cmAuthor id="3" name="Alpert, Matthew" initials="AM" lastIdx="3" clrIdx="2">
    <p:extLst>
      <p:ext uri="{19B8F6BF-5375-455C-9EA6-DF929625EA0E}">
        <p15:presenceInfo xmlns:p15="http://schemas.microsoft.com/office/powerpoint/2012/main" userId="Alpert, Matthew" providerId="None"/>
      </p:ext>
    </p:extLst>
  </p:cmAuthor>
  <p:cmAuthor id="4" name="Schwartz, Sarah" initials="SS" lastIdx="11" clrIdx="3">
    <p:extLst>
      <p:ext uri="{19B8F6BF-5375-455C-9EA6-DF929625EA0E}">
        <p15:presenceInfo xmlns:p15="http://schemas.microsoft.com/office/powerpoint/2012/main" userId="Schwartz,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a:srgbClr val="414041"/>
    <a:srgbClr val="5BB9FF"/>
    <a:srgbClr val="E3183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5291" autoAdjust="0"/>
  </p:normalViewPr>
  <p:slideViewPr>
    <p:cSldViewPr snapToObjects="1">
      <p:cViewPr varScale="1">
        <p:scale>
          <a:sx n="59" d="100"/>
          <a:sy n="59" d="100"/>
        </p:scale>
        <p:origin x="1164" y="4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7FE8F-40C4-4CA7-A289-84BC67824C46}"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DABF7-3A5C-4A82-A86C-E212A6A1D291}" type="slidenum">
              <a:rPr lang="en-US" smtClean="0"/>
              <a:t>‹#›</a:t>
            </a:fld>
            <a:endParaRPr lang="en-US"/>
          </a:p>
        </p:txBody>
      </p:sp>
    </p:spTree>
    <p:extLst>
      <p:ext uri="{BB962C8B-B14F-4D97-AF65-F5344CB8AC3E}">
        <p14:creationId xmlns:p14="http://schemas.microsoft.com/office/powerpoint/2010/main" val="85252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5"/>
          </p:nvPr>
        </p:nvSpPr>
        <p:spPr/>
        <p:txBody>
          <a:bodyPr/>
          <a:lstStyle/>
          <a:p>
            <a:fld id="{5D9DABF7-3A5C-4A82-A86C-E212A6A1D291}" type="slidenum">
              <a:rPr lang="en-US" smtClean="0"/>
              <a:t>1</a:t>
            </a:fld>
            <a:endParaRPr lang="en-US"/>
          </a:p>
        </p:txBody>
      </p:sp>
    </p:spTree>
    <p:extLst>
      <p:ext uri="{BB962C8B-B14F-4D97-AF65-F5344CB8AC3E}">
        <p14:creationId xmlns:p14="http://schemas.microsoft.com/office/powerpoint/2010/main" val="90276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A3AC-6DEE-3867-30A4-2581B82B3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AE2C2-66DF-0126-3FCF-C5EAA7015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0507A-C4AD-472B-64E1-D819130D503B}"/>
              </a:ext>
            </a:extLst>
          </p:cNvPr>
          <p:cNvSpPr>
            <a:spLocks noGrp="1"/>
          </p:cNvSpPr>
          <p:nvPr>
            <p:ph type="body" idx="1"/>
          </p:nvPr>
        </p:nvSpPr>
        <p:spPr/>
        <p:txBody>
          <a:bodyPr/>
          <a:lstStyle/>
          <a:p>
            <a:pPr rtl="0" fontAlgn="base"/>
            <a:endParaRPr lang="en-US" dirty="0">
              <a:cs typeface="Calibri"/>
            </a:endParaRPr>
          </a:p>
          <a:p>
            <a:pPr rtl="0" fontAlgn="base"/>
            <a:endParaRPr lang="en-US" dirty="0">
              <a:cs typeface="Calibri"/>
            </a:endParaRPr>
          </a:p>
          <a:p>
            <a:pPr rtl="0" fontAlgn="base"/>
            <a:endParaRPr lang="en-US" dirty="0">
              <a:cs typeface="Calibri"/>
            </a:endParaRPr>
          </a:p>
          <a:p>
            <a:endParaRPr lang="en-US" sz="1200" dirty="0">
              <a:solidFill>
                <a:schemeClr val="bg2"/>
              </a:solidFill>
              <a:latin typeface="Arial" panose="020B0604020202020204" pitchFamily="34" charset="0"/>
              <a:cs typeface="Arial" panose="020B0604020202020204" pitchFamily="34" charset="0"/>
            </a:endParaRPr>
          </a:p>
          <a:p>
            <a:endParaRPr lang="en-US" sz="1200" dirty="0">
              <a:solidFill>
                <a:schemeClr val="bg2"/>
              </a:solidFill>
              <a:latin typeface="Arial" panose="020B0604020202020204" pitchFamily="34" charset="0"/>
              <a:cs typeface="Arial" panose="020B0604020202020204" pitchFamily="34" charset="0"/>
            </a:endParaRPr>
          </a:p>
          <a:p>
            <a:endParaRPr lang="en-US" sz="1200" dirty="0">
              <a:solidFill>
                <a:schemeClr val="bg2"/>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2"/>
              </a:solidFill>
              <a:latin typeface="Arial" panose="020B0604020202020204" pitchFamily="34" charset="0"/>
              <a:cs typeface="Arial" panose="020B0604020202020204" pitchFamily="34" charset="0"/>
            </a:endParaRPr>
          </a:p>
          <a:p>
            <a:pPr rtl="0" fontAlgn="base"/>
            <a:endParaRPr lang="en-US" b="0" i="0" dirty="0">
              <a:effectLst/>
            </a:endParaRPr>
          </a:p>
          <a:p>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209D0150-287A-6142-66BC-EEA8857F3F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B5AA1-B988-45DD-88BF-F9FC26EA8F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09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76007-8C39-36F7-D816-AA7136C92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D268D-535D-3ECF-76B4-C1211F25B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FB960-E91A-EA34-204B-F5CA6D9E19BE}"/>
              </a:ext>
            </a:extLst>
          </p:cNvPr>
          <p:cNvSpPr>
            <a:spLocks noGrp="1"/>
          </p:cNvSpPr>
          <p:nvPr>
            <p:ph type="body" idx="1"/>
          </p:nvPr>
        </p:nvSpPr>
        <p:spPr>
          <a:xfrm>
            <a:off x="685800" y="4400549"/>
            <a:ext cx="5486400" cy="4284663"/>
          </a:xfrm>
        </p:spPr>
        <p:txBody>
          <a:bodyPr/>
          <a:lstStyle/>
          <a:p>
            <a:endParaRPr lang="en-US" dirty="0"/>
          </a:p>
        </p:txBody>
      </p:sp>
      <p:sp>
        <p:nvSpPr>
          <p:cNvPr id="4" name="Slide Number Placeholder 3">
            <a:extLst>
              <a:ext uri="{FF2B5EF4-FFF2-40B4-BE49-F238E27FC236}">
                <a16:creationId xmlns:a16="http://schemas.microsoft.com/office/drawing/2014/main" id="{5B9CCB66-40C3-65D4-571B-1D1CC1F34BC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2865F-389D-7542-B9B0-B7DD430D94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67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61399-C4E3-9745-6B43-A78A30A4E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52899-3288-1E50-FC96-8097E0572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C87A9-A927-E2D8-EA52-7DA41B32FCBF}"/>
              </a:ext>
            </a:extLst>
          </p:cNvPr>
          <p:cNvSpPr>
            <a:spLocks noGrp="1"/>
          </p:cNvSpPr>
          <p:nvPr>
            <p:ph type="body" idx="1"/>
          </p:nvPr>
        </p:nvSpPr>
        <p:spPr>
          <a:xfrm>
            <a:off x="685800" y="4400549"/>
            <a:ext cx="5486400" cy="4284663"/>
          </a:xfrm>
        </p:spPr>
        <p:txBody>
          <a:bodyPr/>
          <a:lstStyle/>
          <a:p>
            <a:endParaRPr lang="en-US" dirty="0"/>
          </a:p>
        </p:txBody>
      </p:sp>
      <p:sp>
        <p:nvSpPr>
          <p:cNvPr id="4" name="Slide Number Placeholder 3">
            <a:extLst>
              <a:ext uri="{FF2B5EF4-FFF2-40B4-BE49-F238E27FC236}">
                <a16:creationId xmlns:a16="http://schemas.microsoft.com/office/drawing/2014/main" id="{0FED9A1C-8DEE-0A2B-0F9B-8DE6FBEDCDE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2865F-389D-7542-B9B0-B7DD430D94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53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E91C030-E748-45B7-855A-92A9E017B26D}" type="slidenum">
              <a:rPr lang="en-US" smtClean="0"/>
              <a:t>15</a:t>
            </a:fld>
            <a:endParaRPr lang="en-US"/>
          </a:p>
        </p:txBody>
      </p:sp>
    </p:spTree>
    <p:extLst>
      <p:ext uri="{BB962C8B-B14F-4D97-AF65-F5344CB8AC3E}">
        <p14:creationId xmlns:p14="http://schemas.microsoft.com/office/powerpoint/2010/main" val="234739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E91C030-E748-45B7-855A-92A9E017B26D}" type="slidenum">
              <a:rPr lang="en-US" smtClean="0"/>
              <a:t>16</a:t>
            </a:fld>
            <a:endParaRPr lang="en-US"/>
          </a:p>
        </p:txBody>
      </p:sp>
    </p:spTree>
    <p:extLst>
      <p:ext uri="{BB962C8B-B14F-4D97-AF65-F5344CB8AC3E}">
        <p14:creationId xmlns:p14="http://schemas.microsoft.com/office/powerpoint/2010/main" val="352654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DABF7-3A5C-4A82-A86C-E212A6A1D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740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15"/>
              </a:spcAft>
              <a:buClrTx/>
              <a:buSzTx/>
              <a:buFontTx/>
              <a:buNone/>
              <a:tabLst/>
              <a:defRPr/>
            </a:pPr>
            <a:endParaRPr lang="en-US" sz="1200" dirty="0">
              <a:solidFill>
                <a:srgbClr val="414041"/>
              </a:solidFill>
              <a:latin typeface="Arial" panose="020B0604020202020204" pitchFamily="34" charset="0"/>
              <a:cs typeface="Arial" panose="020B0604020202020204" pitchFamily="34" charset="0"/>
            </a:endParaRPr>
          </a:p>
          <a:p>
            <a:pPr>
              <a:lnSpc>
                <a:spcPct val="107000"/>
              </a:lnSpc>
              <a:spcAft>
                <a:spcPts val="815"/>
              </a:spcAft>
            </a:pPr>
            <a:endParaRPr lang="en-US" dirty="0">
              <a:latin typeface="Calibri" panose="020F0502020204030204" pitchFamily="34" charset="0"/>
              <a:cs typeface="Times New Roman" panose="02020603050405020304" pitchFamily="18" charset="0"/>
            </a:endParaRPr>
          </a:p>
          <a:p>
            <a:pPr>
              <a:lnSpc>
                <a:spcPct val="107000"/>
              </a:lnSpc>
              <a:spcAft>
                <a:spcPts val="815"/>
              </a:spcAf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D9F50B-AA67-4ED3-B14D-0D9D36750F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72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703683-ED9C-4035-B2BF-A7221D395F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58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bg2"/>
              </a:solidFill>
              <a:effectLst/>
              <a:latin typeface="Calibri (Body)"/>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FEB08-8FFB-45A8-BD60-C4F01CF2E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59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463550"/>
            <a:ext cx="6203950" cy="3490913"/>
          </a:xfrm>
        </p:spPr>
      </p:sp>
      <p:sp>
        <p:nvSpPr>
          <p:cNvPr id="3" name="Notes Placeholder 2"/>
          <p:cNvSpPr>
            <a:spLocks noGrp="1"/>
          </p:cNvSpPr>
          <p:nvPr>
            <p:ph type="body" idx="1"/>
          </p:nvPr>
        </p:nvSpPr>
        <p:spPr>
          <a:xfrm>
            <a:off x="261569" y="4340530"/>
            <a:ext cx="6798361" cy="41890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FEB08-8FFB-45A8-BD60-C4F01CF2E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96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DABF7-3A5C-4A82-A86C-E212A6A1D291}" type="slidenum">
              <a:rPr lang="en-US" smtClean="0"/>
              <a:t>2</a:t>
            </a:fld>
            <a:endParaRPr lang="en-US"/>
          </a:p>
        </p:txBody>
      </p:sp>
    </p:spTree>
    <p:extLst>
      <p:ext uri="{BB962C8B-B14F-4D97-AF65-F5344CB8AC3E}">
        <p14:creationId xmlns:p14="http://schemas.microsoft.com/office/powerpoint/2010/main" val="88383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7F5C7E-F226-4756-B8F2-908080FA9B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56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a:ea typeface="Calibri"/>
                <a:cs typeface="Calibri" panose="020F0502020204030204"/>
              </a:rPr>
              <a:t>Updated 2/2025</a:t>
            </a:r>
            <a:endParaRPr lang="en-US" sz="1200" dirty="0">
              <a:effectLst/>
              <a:latin typeface="Calibri" panose="020F0502020204030204"/>
              <a:ea typeface="Calibri"/>
              <a:cs typeface="Calibri" panose="020F0502020204030204"/>
            </a:endParaRPr>
          </a:p>
          <a:p>
            <a:pPr>
              <a:defRPr/>
            </a:pPr>
            <a:endParaRPr lang="en-US" b="1" dirty="0"/>
          </a:p>
          <a:p>
            <a:pPr marL="0" marR="0" lvl="0" indent="0" algn="l" defTabSz="914400">
              <a:lnSpc>
                <a:spcPct val="100000"/>
              </a:lnSpc>
              <a:spcBef>
                <a:spcPts val="0"/>
              </a:spcBef>
              <a:spcAft>
                <a:spcPts val="0"/>
              </a:spcAft>
              <a:buClrTx/>
              <a:buSzTx/>
              <a:buFontTx/>
              <a:buNone/>
              <a:tabLst/>
              <a:defRPr/>
            </a:pPr>
            <a:r>
              <a:rPr lang="en-US" b="1" dirty="0"/>
              <a:t>SME: Jennifer Rollo</a:t>
            </a:r>
            <a:endParaRPr lang="en-US" dirty="0">
              <a:ea typeface="Calibri"/>
              <a:cs typeface="Calibri"/>
            </a:endParaRPr>
          </a:p>
          <a:p>
            <a:pPr>
              <a:defRPr/>
            </a:pPr>
            <a:endParaRPr lang="en-US" b="1" dirty="0"/>
          </a:p>
          <a:p>
            <a:pPr>
              <a:defRPr/>
            </a:pPr>
            <a:r>
              <a:rPr lang="en-US" b="1" dirty="0"/>
              <a:t>Employer, broker, and member-facing slide</a:t>
            </a:r>
            <a:endParaRPr lang="en-US" dirty="0">
              <a:ea typeface="Calibri"/>
              <a:cs typeface="Calibri"/>
            </a:endParaRPr>
          </a:p>
          <a:p>
            <a:pPr>
              <a:defRPr/>
            </a:pPr>
            <a:endParaRPr lang="en-US" b="1" dirty="0"/>
          </a:p>
          <a:p>
            <a:pPr>
              <a:defRPr/>
            </a:pPr>
            <a:r>
              <a:rPr lang="en-US" b="1" dirty="0"/>
              <a:t>Standalone slide for additional information if a group asks about </a:t>
            </a:r>
            <a:r>
              <a:rPr lang="en-US" b="1" dirty="0" err="1"/>
              <a:t>Tinyhood</a:t>
            </a:r>
            <a:r>
              <a:rPr lang="en-US" b="1" dirty="0"/>
              <a:t> when you are reviewing the Childbirth Reimbursement program or the Discount program.</a:t>
            </a:r>
            <a:endParaRPr lang="en-US" dirty="0">
              <a:ea typeface="Calibri"/>
              <a:cs typeface="Calibri"/>
            </a:endParaRPr>
          </a:p>
          <a:p>
            <a:pPr>
              <a:defRPr/>
            </a:pPr>
            <a:endParaRPr lang="en-US" dirty="0"/>
          </a:p>
          <a:p>
            <a:pPr>
              <a:defRPr/>
            </a:pPr>
            <a:r>
              <a:rPr lang="en-US" dirty="0"/>
              <a:t>Talking Points:</a:t>
            </a:r>
          </a:p>
          <a:p>
            <a:pPr marL="285750" indent="-285750">
              <a:buFont typeface="Arial"/>
              <a:buChar char="•"/>
              <a:defRPr/>
            </a:pPr>
            <a:r>
              <a:rPr lang="en-US" dirty="0" err="1"/>
              <a:t>Tinyhood</a:t>
            </a:r>
            <a:r>
              <a:rPr lang="en-US" dirty="0"/>
              <a:t> is our virtual vendor for Childbirth Class Reimbursement (</a:t>
            </a:r>
            <a:r>
              <a:rPr lang="en-US" dirty="0" err="1"/>
              <a:t>ie</a:t>
            </a:r>
            <a:r>
              <a:rPr lang="en-US" dirty="0"/>
              <a:t>: members with the Childbirth Class Reimbursement can get reimbursed)</a:t>
            </a:r>
            <a:endParaRPr lang="en-US" dirty="0">
              <a:ea typeface="Calibri" panose="020F0502020204030204"/>
              <a:cs typeface="Calibri" panose="020F0502020204030204"/>
            </a:endParaRPr>
          </a:p>
          <a:p>
            <a:pPr marL="285750" indent="-285750">
              <a:buFont typeface="Arial"/>
              <a:buChar char="•"/>
              <a:defRPr/>
            </a:pPr>
            <a:r>
              <a:rPr lang="en-US" dirty="0"/>
              <a:t>It offers a variety of on-line classes and video lessons with instruction from certified experts.</a:t>
            </a:r>
            <a:endParaRPr lang="en-US" dirty="0">
              <a:ea typeface="Calibri" panose="020F0502020204030204"/>
              <a:cs typeface="Calibri" panose="020F0502020204030204"/>
            </a:endParaRPr>
          </a:p>
          <a:p>
            <a:pPr marL="285750" indent="-285750">
              <a:buFont typeface="Arial"/>
              <a:buChar char="•"/>
              <a:defRPr/>
            </a:pPr>
            <a:r>
              <a:rPr lang="en-US" dirty="0"/>
              <a:t>Harvard Pilgrim members can also receive a discount on </a:t>
            </a:r>
            <a:r>
              <a:rPr lang="en-US" dirty="0" err="1"/>
              <a:t>Tinyhood</a:t>
            </a:r>
            <a:r>
              <a:rPr lang="en-US" dirty="0"/>
              <a:t> through our Member Discounts &amp; Savings program.</a:t>
            </a:r>
            <a:endParaRPr lang="en-US" dirty="0">
              <a:ea typeface="Calibri" panose="020F0502020204030204"/>
              <a:cs typeface="Calibri" panose="020F0502020204030204"/>
            </a:endParaRPr>
          </a:p>
          <a:p>
            <a:pPr marL="1314450" lvl="1" indent="-285750">
              <a:buFont typeface="Courier New"/>
              <a:buChar char="o"/>
              <a:defRPr/>
            </a:pPr>
            <a:r>
              <a:rPr lang="en-US" dirty="0"/>
              <a:t>As of 2/2025, Tinyhood’s Ultimate Collection will be offered to members with an initial trial period and be priced at $116 (reg. $155) per year, 25% discount. </a:t>
            </a:r>
            <a:endParaRPr lang="en-US" dirty="0">
              <a:ea typeface="Calibri"/>
              <a:cs typeface="Calibri"/>
            </a:endParaRPr>
          </a:p>
          <a:p>
            <a:pPr>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3DA234-3050-41CD-B5B0-8DB7BE477F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04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4C7C9-A407-EA87-732A-6FD88FFA3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F22C4-94CB-E5FB-29B1-B382E37A9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55D4F-FA6D-40DB-512C-18F69AAE90A9}"/>
              </a:ext>
            </a:extLst>
          </p:cNvPr>
          <p:cNvSpPr>
            <a:spLocks noGrp="1"/>
          </p:cNvSpPr>
          <p:nvPr>
            <p:ph type="body" idx="1"/>
          </p:nvPr>
        </p:nvSpPr>
        <p:spPr/>
        <p:txBody>
          <a:bodyPr/>
          <a:lstStyle/>
          <a:p>
            <a:r>
              <a:rPr lang="en-US" b="1" dirty="0"/>
              <a:t>Updated 3/2025</a:t>
            </a:r>
            <a:endParaRPr lang="en-US" dirty="0"/>
          </a:p>
          <a:p>
            <a:endParaRPr lang="en-US" b="1" dirty="0"/>
          </a:p>
          <a:p>
            <a:r>
              <a:rPr lang="en-US" b="1" dirty="0"/>
              <a:t>SME: Jennifer Rollo</a:t>
            </a:r>
            <a:endParaRPr lang="en-US" dirty="0"/>
          </a:p>
          <a:p>
            <a:endParaRPr lang="en-US" b="1" dirty="0"/>
          </a:p>
          <a:p>
            <a:r>
              <a:rPr lang="en-US" b="1" dirty="0"/>
              <a:t>Employer, broker, and member-facing slide</a:t>
            </a:r>
            <a:endParaRPr lang="en-US" dirty="0">
              <a:ea typeface="Calibri"/>
              <a:cs typeface="Calibri"/>
            </a:endParaRPr>
          </a:p>
          <a:p>
            <a:endParaRPr lang="en-US" dirty="0"/>
          </a:p>
          <a:p>
            <a:r>
              <a:rPr lang="en-US" dirty="0"/>
              <a:t>Talking Points:</a:t>
            </a:r>
            <a:endParaRPr lang="en-US" dirty="0">
              <a:ea typeface="Calibri" panose="020F0502020204030204"/>
              <a:cs typeface="Calibri" panose="020F0502020204030204"/>
            </a:endParaRPr>
          </a:p>
          <a:p>
            <a:pPr marL="628650" lvl="1" indent="-171450">
              <a:buFont typeface="Arial"/>
              <a:buChar char="•"/>
            </a:pPr>
            <a:r>
              <a:rPr lang="en-US" dirty="0"/>
              <a:t>Be sure to check with your health care provider before you start any workout program. </a:t>
            </a:r>
            <a:endParaRPr lang="en-US">
              <a:ea typeface="Calibri" panose="020F0502020204030204"/>
              <a:cs typeface="Calibri" panose="020F0502020204030204"/>
            </a:endParaRPr>
          </a:p>
          <a:p>
            <a:pPr marL="628650" lvl="1" indent="-171450">
              <a:buFont typeface="Arial"/>
              <a:buChar char="•"/>
            </a:pPr>
            <a:r>
              <a:rPr lang="en-US" dirty="0"/>
              <a:t>Doctor-endorsed workouts</a:t>
            </a:r>
            <a:endParaRPr lang="en-US" dirty="0">
              <a:ea typeface="Calibri" panose="020F0502020204030204"/>
              <a:cs typeface="Calibri" panose="020F0502020204030204"/>
            </a:endParaRPr>
          </a:p>
          <a:p>
            <a:pPr marL="628650" lvl="1" indent="-171450">
              <a:buFont typeface="Arial"/>
              <a:buChar char="•"/>
            </a:pPr>
            <a:r>
              <a:rPr lang="en-US" dirty="0"/>
              <a:t>From pre-pregnancy to postpartum, exercises evolve with the member through trimesters, all approved by practicing OB-GYNs from top medical systems for peace of mind</a:t>
            </a:r>
            <a:endParaRPr lang="en-US" dirty="0">
              <a:ea typeface="Calibri" panose="020F0502020204030204"/>
              <a:cs typeface="Calibri" panose="020F0502020204030204"/>
            </a:endParaRPr>
          </a:p>
          <a:p>
            <a:pPr marL="628650" lvl="1" indent="-171450">
              <a:buFont typeface="Arial"/>
              <a:buChar char="•"/>
            </a:pPr>
            <a:r>
              <a:rPr lang="en-US" dirty="0"/>
              <a:t>Also includes</a:t>
            </a:r>
            <a:endParaRPr lang="en-US" dirty="0">
              <a:ea typeface="Calibri" panose="020F0502020204030204"/>
              <a:cs typeface="Calibri" panose="020F0502020204030204"/>
            </a:endParaRPr>
          </a:p>
          <a:p>
            <a:pPr lvl="2" indent="-171450">
              <a:buFont typeface="Arial"/>
              <a:buChar char="•"/>
            </a:pPr>
            <a:r>
              <a:rPr lang="en-US" dirty="0"/>
              <a:t>Pelvic floor series (expert designed) to improve pelvic floor strength and recovery with routines created by a physical therapist &amp; approved by a board-certified urogynecologist</a:t>
            </a:r>
            <a:endParaRPr lang="en-US" dirty="0">
              <a:ea typeface="Calibri" panose="020F0502020204030204"/>
              <a:cs typeface="Calibri" panose="020F0502020204030204"/>
            </a:endParaRPr>
          </a:p>
          <a:p>
            <a:pPr lvl="2" indent="-171450">
              <a:buFont typeface="Arial"/>
              <a:buChar char="•"/>
            </a:pPr>
            <a:r>
              <a:rPr lang="en-US" dirty="0"/>
              <a:t>Mindfulness and well-being to nurture mental health alongside physical fitness</a:t>
            </a:r>
            <a:endParaRPr lang="en-US" dirty="0">
              <a:ea typeface="Calibri" panose="020F0502020204030204"/>
              <a:cs typeface="Calibri" panose="020F0502020204030204"/>
            </a:endParaRPr>
          </a:p>
          <a:p>
            <a:pPr lvl="2" indent="-171450">
              <a:buFont typeface="Arial"/>
              <a:buChar char="•"/>
            </a:pPr>
            <a:r>
              <a:rPr lang="en-US" dirty="0"/>
              <a:t>Nausea-friendly workouts for those tough first trimester days and low-energy options when feeling fatigued</a:t>
            </a:r>
            <a:endParaRPr lang="en-US" dirty="0">
              <a:ea typeface="Calibri" panose="020F0502020204030204"/>
              <a:cs typeface="Calibri" panose="020F0502020204030204"/>
            </a:endParaRPr>
          </a:p>
          <a:p>
            <a:pPr marL="628650" lvl="1" indent="-171450">
              <a:buFont typeface="Arial"/>
              <a:buChar char="•"/>
            </a:pPr>
            <a:r>
              <a:rPr lang="en-US" dirty="0"/>
              <a:t>On-demand sessions range from 10 to 30+ minutes</a:t>
            </a:r>
            <a:endParaRPr lang="en-US" dirty="0">
              <a:ea typeface="Calibri"/>
              <a:cs typeface="Calibri"/>
            </a:endParaRPr>
          </a:p>
          <a:p>
            <a:pPr marL="628650" lvl="1" indent="-171450">
              <a:buFont typeface="Arial"/>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DB96DC32-7A9B-1125-095A-F4229D09C7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3746DE-CDB7-4574-A0AF-14D4FEAE5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30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42B18D-0D48-436D-9CF3-E2E95CA688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134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endParaRPr lang="en-US" dirty="0"/>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38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FEB08-8FFB-45A8-BD60-C4F01CF2E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424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DABF7-3A5C-4A82-A86C-E212A6A1D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39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DABF7-3A5C-4A82-A86C-E212A6A1D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422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EAFA9-68AC-44FA-B43F-99494311F5EA}"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20483" name="Rectangle 2"/>
          <p:cNvSpPr>
            <a:spLocks noGrp="1" noRot="1" noChangeAspect="1" noChangeArrowheads="1" noTextEdit="1"/>
          </p:cNvSpPr>
          <p:nvPr>
            <p:ph type="sldImg"/>
          </p:nvPr>
        </p:nvSpPr>
        <p:spPr>
          <a:xfrm>
            <a:off x="493713" y="696913"/>
            <a:ext cx="6189662" cy="3482975"/>
          </a:xfrm>
          <a:ln/>
        </p:spPr>
      </p:sp>
      <p:sp>
        <p:nvSpPr>
          <p:cNvPr id="20484" name="Rectangle 3"/>
          <p:cNvSpPr>
            <a:spLocks noGrp="1" noChangeArrowheads="1"/>
          </p:cNvSpPr>
          <p:nvPr>
            <p:ph type="body" idx="1"/>
          </p:nvPr>
        </p:nvSpPr>
        <p:spPr>
          <a:xfrm>
            <a:off x="957116" y="4412661"/>
            <a:ext cx="5261694" cy="4179498"/>
          </a:xfrm>
          <a:noFill/>
          <a:ln w="9525"/>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1652326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D4F065-629D-43E2-94F9-B5DFEEFD4B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20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DABF7-3A5C-4A82-A86C-E212A6A1D291}" type="slidenum">
              <a:rPr lang="en-US" smtClean="0"/>
              <a:t>3</a:t>
            </a:fld>
            <a:endParaRPr lang="en-US"/>
          </a:p>
        </p:txBody>
      </p:sp>
    </p:spTree>
    <p:extLst>
      <p:ext uri="{BB962C8B-B14F-4D97-AF65-F5344CB8AC3E}">
        <p14:creationId xmlns:p14="http://schemas.microsoft.com/office/powerpoint/2010/main" val="1735279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8FEB08-8FFB-45A8-BD60-C4F01CF2EC67}" type="slidenum">
              <a:rPr lang="en-US" smtClean="0"/>
              <a:t>41</a:t>
            </a:fld>
            <a:endParaRPr lang="en-US"/>
          </a:p>
        </p:txBody>
      </p:sp>
    </p:spTree>
    <p:extLst>
      <p:ext uri="{BB962C8B-B14F-4D97-AF65-F5344CB8AC3E}">
        <p14:creationId xmlns:p14="http://schemas.microsoft.com/office/powerpoint/2010/main" val="122617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D9DABF7-3A5C-4A82-A86C-E212A6A1D291}" type="slidenum">
              <a:rPr lang="en-US" smtClean="0"/>
              <a:t>4</a:t>
            </a:fld>
            <a:endParaRPr lang="en-US"/>
          </a:p>
        </p:txBody>
      </p:sp>
    </p:spTree>
    <p:extLst>
      <p:ext uri="{BB962C8B-B14F-4D97-AF65-F5344CB8AC3E}">
        <p14:creationId xmlns:p14="http://schemas.microsoft.com/office/powerpoint/2010/main" val="190882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D9DABF7-3A5C-4A82-A86C-E212A6A1D291}" type="slidenum">
              <a:rPr lang="en-US" smtClean="0"/>
              <a:t>5</a:t>
            </a:fld>
            <a:endParaRPr lang="en-US"/>
          </a:p>
        </p:txBody>
      </p:sp>
    </p:spTree>
    <p:extLst>
      <p:ext uri="{BB962C8B-B14F-4D97-AF65-F5344CB8AC3E}">
        <p14:creationId xmlns:p14="http://schemas.microsoft.com/office/powerpoint/2010/main" val="84828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D9DABF7-3A5C-4A82-A86C-E212A6A1D291}" type="slidenum">
              <a:rPr lang="en-US" smtClean="0"/>
              <a:t>6</a:t>
            </a:fld>
            <a:endParaRPr lang="en-US"/>
          </a:p>
        </p:txBody>
      </p:sp>
    </p:spTree>
    <p:extLst>
      <p:ext uri="{BB962C8B-B14F-4D97-AF65-F5344CB8AC3E}">
        <p14:creationId xmlns:p14="http://schemas.microsoft.com/office/powerpoint/2010/main" val="347616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DABF7-3A5C-4A82-A86C-E212A6A1D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7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FEB08-8FFB-45A8-BD60-C4F01CF2E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96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DABF7-3A5C-4A82-A86C-E212A6A1D291}" type="slidenum">
              <a:rPr lang="en-US" smtClean="0"/>
              <a:t>10</a:t>
            </a:fld>
            <a:endParaRPr lang="en-US"/>
          </a:p>
        </p:txBody>
      </p:sp>
    </p:spTree>
    <p:extLst>
      <p:ext uri="{BB962C8B-B14F-4D97-AF65-F5344CB8AC3E}">
        <p14:creationId xmlns:p14="http://schemas.microsoft.com/office/powerpoint/2010/main" val="510266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4632773"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9588500"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9E6D5621-8DD2-544D-8395-B2989B98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1" y="533007"/>
            <a:ext cx="2322576" cy="493881"/>
          </a:xfrm>
          <a:prstGeom prst="rect">
            <a:avLst/>
          </a:prstGeom>
        </p:spPr>
      </p:pic>
      <p:pic>
        <p:nvPicPr>
          <p:cNvPr id="10" name="Graphic 9">
            <a:extLst>
              <a:ext uri="{FF2B5EF4-FFF2-40B4-BE49-F238E27FC236}">
                <a16:creationId xmlns:a16="http://schemas.microsoft.com/office/drawing/2014/main" id="{E26676EB-5FD0-404E-972E-816BB9D42B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8178" y="6365411"/>
            <a:ext cx="1784272" cy="155448"/>
          </a:xfrm>
          <a:prstGeom prst="rect">
            <a:avLst/>
          </a:prstGeom>
        </p:spPr>
      </p:pic>
    </p:spTree>
    <p:extLst>
      <p:ext uri="{BB962C8B-B14F-4D97-AF65-F5344CB8AC3E}">
        <p14:creationId xmlns:p14="http://schemas.microsoft.com/office/powerpoint/2010/main" val="402311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2C8424-B2CB-0C48-8237-71296925BCA0}"/>
              </a:ext>
            </a:extLst>
          </p:cNvPr>
          <p:cNvSpPr>
            <a:spLocks noGrp="1"/>
          </p:cNvSpPr>
          <p:nvPr>
            <p:ph type="pic" sz="quarter" idx="10"/>
          </p:nvPr>
        </p:nvSpPr>
        <p:spPr>
          <a:xfrm>
            <a:off x="0" y="0"/>
            <a:ext cx="12188952" cy="6858000"/>
          </a:xfrm>
          <a:solidFill>
            <a:schemeClr val="bg1">
              <a:lumMod val="95000"/>
            </a:schemeClr>
          </a:solidFill>
        </p:spPr>
        <p:txBody>
          <a:bodyPr/>
          <a:lstStyle>
            <a:lvl1pPr>
              <a:defRPr>
                <a:solidFill>
                  <a:srgbClr val="FF0000"/>
                </a:solidFill>
              </a:defRPr>
            </a:lvl1pPr>
          </a:lstStyle>
          <a:p>
            <a:r>
              <a:rPr lang="en-US"/>
              <a:t>Click icon to add picture</a:t>
            </a:r>
          </a:p>
        </p:txBody>
      </p:sp>
      <p:sp>
        <p:nvSpPr>
          <p:cNvPr id="5" name="TextBox 4">
            <a:extLst>
              <a:ext uri="{FF2B5EF4-FFF2-40B4-BE49-F238E27FC236}">
                <a16:creationId xmlns:a16="http://schemas.microsoft.com/office/drawing/2014/main" id="{118C28CA-2CF4-274F-829F-E44041338E96}"/>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Tree>
    <p:extLst>
      <p:ext uri="{BB962C8B-B14F-4D97-AF65-F5344CB8AC3E}">
        <p14:creationId xmlns:p14="http://schemas.microsoft.com/office/powerpoint/2010/main" val="283502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19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a:t>Click to Enter One or </a:t>
            </a:r>
            <a:br>
              <a:rPr lang="en-US"/>
            </a:br>
            <a:r>
              <a:rPr lang="en-US"/>
              <a:t>Two-Line Slide Title</a:t>
            </a:r>
          </a:p>
        </p:txBody>
      </p:sp>
      <p:sp>
        <p:nvSpPr>
          <p:cNvPr id="6" name="Text Placeholder 5"/>
          <p:cNvSpPr>
            <a:spLocks noGrp="1"/>
          </p:cNvSpPr>
          <p:nvPr>
            <p:ph type="body" sz="quarter" idx="11" hasCustomPrompt="1"/>
          </p:nvPr>
        </p:nvSpPr>
        <p:spPr>
          <a:xfrm>
            <a:off x="609600" y="1892427"/>
            <a:ext cx="8534400" cy="4297680"/>
          </a:xfrm>
        </p:spPr>
        <p:txBody>
          <a:bodyPr/>
          <a:lstStyle>
            <a:lvl1pPr>
              <a:lnSpc>
                <a:spcPct val="100000"/>
              </a:lnSpc>
              <a:spcBef>
                <a:spcPts val="0"/>
              </a:spcBef>
              <a:spcAft>
                <a:spcPts val="1200"/>
              </a:spcAft>
              <a:defRPr sz="2200" kern="400" baseline="0"/>
            </a:lvl1pPr>
            <a:lvl2pPr>
              <a:lnSpc>
                <a:spcPct val="100000"/>
              </a:lnSpc>
              <a:spcBef>
                <a:spcPts val="0"/>
              </a:spcBef>
              <a:spcAft>
                <a:spcPts val="1200"/>
              </a:spcAft>
              <a:defRPr sz="2200" kern="400" baseline="0"/>
            </a:lvl2pPr>
            <a:lvl3pPr>
              <a:lnSpc>
                <a:spcPct val="100000"/>
              </a:lnSpc>
              <a:spcBef>
                <a:spcPts val="0"/>
              </a:spcBef>
              <a:spcAft>
                <a:spcPts val="1200"/>
              </a:spcAft>
              <a:defRPr sz="2200" kern="400" baseline="0"/>
            </a:lvl3pPr>
            <a:lvl4pPr>
              <a:lnSpc>
                <a:spcPct val="100000"/>
              </a:lnSpc>
              <a:spcBef>
                <a:spcPts val="0"/>
              </a:spcBef>
              <a:spcAft>
                <a:spcPts val="1200"/>
              </a:spcAft>
              <a:defRPr sz="2200" kern="400" baseline="0"/>
            </a:lvl4pPr>
            <a:lvl5pPr>
              <a:lnSpc>
                <a:spcPct val="100000"/>
              </a:lnSpc>
              <a:spcBef>
                <a:spcPts val="0"/>
              </a:spcBef>
              <a:spcAft>
                <a:spcPts val="1200"/>
              </a:spcAft>
              <a:defRPr sz="2200" kern="400" baseline="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92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10125"/>
            <a:ext cx="10972800" cy="448841"/>
          </a:xfrm>
        </p:spPr>
        <p:txBody>
          <a:bodyPr/>
          <a:lstStyle>
            <a:lvl1pPr>
              <a:defRPr sz="3200" kern="400" baseline="0"/>
            </a:lvl1pPr>
          </a:lstStyle>
          <a:p>
            <a:r>
              <a:rPr lang="en-US" dirty="0"/>
              <a:t>Enter “Agenda”</a:t>
            </a:r>
          </a:p>
        </p:txBody>
      </p:sp>
      <p:sp>
        <p:nvSpPr>
          <p:cNvPr id="8" name="Text Placeholder 5"/>
          <p:cNvSpPr>
            <a:spLocks noGrp="1"/>
          </p:cNvSpPr>
          <p:nvPr>
            <p:ph type="body" sz="quarter" idx="10" hasCustomPrompt="1"/>
          </p:nvPr>
        </p:nvSpPr>
        <p:spPr>
          <a:xfrm>
            <a:off x="609600" y="1901952"/>
            <a:ext cx="6949440" cy="4297680"/>
          </a:xfrm>
        </p:spPr>
        <p:txBody>
          <a:bodyPr/>
          <a:lstStyle>
            <a:lvl1pPr marL="429768" indent="-429768">
              <a:lnSpc>
                <a:spcPct val="100000"/>
              </a:lnSpc>
              <a:spcBef>
                <a:spcPts val="0"/>
              </a:spcBef>
              <a:spcAft>
                <a:spcPts val="1300"/>
              </a:spcAft>
              <a:buClr>
                <a:schemeClr val="bg2"/>
              </a:buClr>
              <a:buFont typeface="+mj-lt"/>
              <a:buAutoNum type="arabicPeriod"/>
              <a:defRPr sz="1800" b="1" kern="400" baseline="0">
                <a:solidFill>
                  <a:schemeClr val="bg2"/>
                </a:solidFill>
              </a:defRPr>
            </a:lvl1pPr>
            <a:lvl2pPr marL="274320" indent="0">
              <a:spcBef>
                <a:spcPts val="0"/>
              </a:spcBef>
              <a:spcAft>
                <a:spcPts val="1200"/>
              </a:spcAft>
              <a:buClr>
                <a:schemeClr val="bg2"/>
              </a:buClr>
              <a:buFont typeface="+mj-lt"/>
              <a:buNone/>
              <a:defRPr/>
            </a:lvl2pPr>
            <a:lvl3pPr marL="548640" indent="0">
              <a:spcBef>
                <a:spcPts val="0"/>
              </a:spcBef>
              <a:spcAft>
                <a:spcPts val="1200"/>
              </a:spcAft>
              <a:buClr>
                <a:schemeClr val="bg2"/>
              </a:buClr>
              <a:buFont typeface="+mj-lt"/>
              <a:buNone/>
              <a:defRPr/>
            </a:lvl3pPr>
            <a:lvl4pPr marL="822960" indent="0">
              <a:spcBef>
                <a:spcPts val="0"/>
              </a:spcBef>
              <a:spcAft>
                <a:spcPts val="1200"/>
              </a:spcAft>
              <a:buClr>
                <a:schemeClr val="bg2"/>
              </a:buClr>
              <a:buFont typeface="+mj-lt"/>
              <a:buNone/>
              <a:defRPr/>
            </a:lvl4pPr>
            <a:lvl5pPr marL="1097280" indent="0">
              <a:spcBef>
                <a:spcPts val="0"/>
              </a:spcBef>
              <a:spcAft>
                <a:spcPts val="1200"/>
              </a:spcAft>
              <a:buClr>
                <a:schemeClr val="bg2"/>
              </a:buClr>
              <a:buFont typeface="+mj-lt"/>
              <a:buNone/>
              <a:defRPr/>
            </a:lvl5pPr>
          </a:lstStyle>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p:txBody>
      </p:sp>
    </p:spTree>
    <p:extLst>
      <p:ext uri="{BB962C8B-B14F-4D97-AF65-F5344CB8AC3E}">
        <p14:creationId xmlns:p14="http://schemas.microsoft.com/office/powerpoint/2010/main" val="59322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4632773"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dirty="0"/>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9588500"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778" y="3101194"/>
            <a:ext cx="3933173" cy="3032906"/>
          </a:xfrm>
        </p:spPr>
        <p:txBody>
          <a:bodyPr/>
          <a:lstStyle>
            <a:lvl1pPr>
              <a:defRPr sz="4400" b="1">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9E6D5621-8DD2-544D-8395-B2989B98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1" y="533007"/>
            <a:ext cx="2322576" cy="493881"/>
          </a:xfrm>
          <a:prstGeom prst="rect">
            <a:avLst/>
          </a:prstGeom>
        </p:spPr>
      </p:pic>
      <p:sp>
        <p:nvSpPr>
          <p:cNvPr id="11" name="TextBox 10">
            <a:extLst>
              <a:ext uri="{FF2B5EF4-FFF2-40B4-BE49-F238E27FC236}">
                <a16:creationId xmlns:a16="http://schemas.microsoft.com/office/drawing/2014/main" id="{B898A9FF-500D-2446-B443-50D00AB0511B}"/>
              </a:ext>
            </a:extLst>
          </p:cNvPr>
          <p:cNvSpPr txBox="1"/>
          <p:nvPr/>
        </p:nvSpPr>
        <p:spPr>
          <a:xfrm>
            <a:off x="4610016"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pic>
        <p:nvPicPr>
          <p:cNvPr id="10" name="Graphic 9">
            <a:extLst>
              <a:ext uri="{FF2B5EF4-FFF2-40B4-BE49-F238E27FC236}">
                <a16:creationId xmlns:a16="http://schemas.microsoft.com/office/drawing/2014/main" id="{E26676EB-5FD0-404E-972E-816BB9D42B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8178" y="6365411"/>
            <a:ext cx="1784272" cy="155448"/>
          </a:xfrm>
          <a:prstGeom prst="rect">
            <a:avLst/>
          </a:prstGeom>
        </p:spPr>
      </p:pic>
    </p:spTree>
    <p:extLst>
      <p:ext uri="{BB962C8B-B14F-4D97-AF65-F5344CB8AC3E}">
        <p14:creationId xmlns:p14="http://schemas.microsoft.com/office/powerpoint/2010/main" val="259851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DDBC1A-F1FA-9949-B2A4-EB084F09D88E}"/>
              </a:ext>
            </a:extLst>
          </p:cNvPr>
          <p:cNvSpPr/>
          <p:nvPr/>
        </p:nvSpPr>
        <p:spPr>
          <a:xfrm>
            <a:off x="4632774"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778" y="3101194"/>
            <a:ext cx="3933173" cy="3032906"/>
          </a:xfrm>
        </p:spPr>
        <p:txBody>
          <a:bodyPr/>
          <a:lstStyle>
            <a:lvl1pPr>
              <a:defRPr sz="4400" b="1">
                <a:solidFill>
                  <a:schemeClr val="bg2"/>
                </a:solidFill>
              </a:defRPr>
            </a:lvl1pPr>
          </a:lstStyle>
          <a:p>
            <a:r>
              <a:rPr lang="en-US"/>
              <a:t>Click to edit Master title style</a:t>
            </a:r>
          </a:p>
        </p:txBody>
      </p:sp>
      <p:pic>
        <p:nvPicPr>
          <p:cNvPr id="7" name="Picture 6">
            <a:extLst>
              <a:ext uri="{FF2B5EF4-FFF2-40B4-BE49-F238E27FC236}">
                <a16:creationId xmlns:a16="http://schemas.microsoft.com/office/drawing/2014/main" id="{670CE2E8-E5C6-D142-91D0-568EDEE1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5" y="532594"/>
            <a:ext cx="2322576" cy="493881"/>
          </a:xfrm>
          <a:prstGeom prst="rect">
            <a:avLst/>
          </a:prstGeom>
        </p:spPr>
      </p:pic>
      <p:sp>
        <p:nvSpPr>
          <p:cNvPr id="8" name="TextBox 7">
            <a:extLst>
              <a:ext uri="{FF2B5EF4-FFF2-40B4-BE49-F238E27FC236}">
                <a16:creationId xmlns:a16="http://schemas.microsoft.com/office/drawing/2014/main" id="{83CBA54E-2539-0C44-8C6A-89A3B2F339A5}"/>
              </a:ext>
            </a:extLst>
          </p:cNvPr>
          <p:cNvSpPr txBox="1"/>
          <p:nvPr/>
        </p:nvSpPr>
        <p:spPr>
          <a:xfrm>
            <a:off x="4610016" y="6394087"/>
            <a:ext cx="1485984" cy="107722"/>
          </a:xfrm>
          <a:prstGeom prst="rect">
            <a:avLst/>
          </a:prstGeom>
          <a:noFill/>
        </p:spPr>
        <p:txBody>
          <a:bodyPr wrap="none" lIns="0" tIns="0" rIns="0" bIns="0" rtlCol="0">
            <a:spAutoFit/>
          </a:bodyPr>
          <a:lstStyle>
            <a:defPPr>
              <a:defRPr lang="en-US"/>
            </a:defPPr>
            <a:lvl1pPr>
              <a:defRPr sz="700" b="0" i="0" u="none" strike="noStrike">
                <a:effectLst/>
              </a:defRPr>
            </a:lvl1pPr>
          </a:lstStyle>
          <a:p>
            <a:pPr lvl="0"/>
            <a:r>
              <a:rPr lang="en-US" dirty="0"/>
              <a:t>Confidential. Please do not distribute.</a:t>
            </a:r>
          </a:p>
        </p:txBody>
      </p:sp>
      <p:pic>
        <p:nvPicPr>
          <p:cNvPr id="12" name="Graphic 11">
            <a:extLst>
              <a:ext uri="{FF2B5EF4-FFF2-40B4-BE49-F238E27FC236}">
                <a16:creationId xmlns:a16="http://schemas.microsoft.com/office/drawing/2014/main" id="{91DA9A86-5847-5849-B098-F38F5BEED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178" y="6365411"/>
            <a:ext cx="1784273" cy="155448"/>
          </a:xfrm>
          <a:prstGeom prst="rect">
            <a:avLst/>
          </a:prstGeom>
        </p:spPr>
      </p:pic>
    </p:spTree>
    <p:extLst>
      <p:ext uri="{BB962C8B-B14F-4D97-AF65-F5344CB8AC3E}">
        <p14:creationId xmlns:p14="http://schemas.microsoft.com/office/powerpoint/2010/main" val="113408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627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7DD5DD3-C332-E044-BF62-E79E27CEE9AB}"/>
              </a:ext>
            </a:extLst>
          </p:cNvPr>
          <p:cNvSpPr/>
          <p:nvPr/>
        </p:nvSpPr>
        <p:spPr>
          <a:xfrm>
            <a:off x="4183693" y="0"/>
            <a:ext cx="8008306" cy="6858000"/>
          </a:xfrm>
          <a:custGeom>
            <a:avLst/>
            <a:gdLst>
              <a:gd name="connsiteX0" fmla="*/ 4955728 w 8008306"/>
              <a:gd name="connsiteY0" fmla="*/ 0 h 6858000"/>
              <a:gd name="connsiteX1" fmla="*/ 8008306 w 8008306"/>
              <a:gd name="connsiteY1" fmla="*/ 0 h 6858000"/>
              <a:gd name="connsiteX2" fmla="*/ 3052578 w 8008306"/>
              <a:gd name="connsiteY2" fmla="*/ 6858000 h 6858000"/>
              <a:gd name="connsiteX3" fmla="*/ 0 w 80083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08306" h="6858000">
                <a:moveTo>
                  <a:pt x="4955728" y="0"/>
                </a:moveTo>
                <a:lnTo>
                  <a:pt x="8008306" y="0"/>
                </a:lnTo>
                <a:lnTo>
                  <a:pt x="3052578" y="6858000"/>
                </a:lnTo>
                <a:lnTo>
                  <a:pt x="0" y="6858000"/>
                </a:lnTo>
                <a:close/>
              </a:path>
            </a:pathLst>
          </a:cu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83809A96-714F-3145-BE67-12E34472DAD6}"/>
              </a:ext>
            </a:extLst>
          </p:cNvPr>
          <p:cNvSpPr/>
          <p:nvPr/>
        </p:nvSpPr>
        <p:spPr>
          <a:xfrm>
            <a:off x="0" y="0"/>
            <a:ext cx="9588500" cy="6858000"/>
          </a:xfrm>
          <a:custGeom>
            <a:avLst/>
            <a:gdLst>
              <a:gd name="connsiteX0" fmla="*/ 0 w 9588500"/>
              <a:gd name="connsiteY0" fmla="*/ 0 h 6858000"/>
              <a:gd name="connsiteX1" fmla="*/ 3440079 w 9588500"/>
              <a:gd name="connsiteY1" fmla="*/ 0 h 6858000"/>
              <a:gd name="connsiteX2" fmla="*/ 4283901 w 9588500"/>
              <a:gd name="connsiteY2" fmla="*/ 0 h 6858000"/>
              <a:gd name="connsiteX3" fmla="*/ 9588500 w 9588500"/>
              <a:gd name="connsiteY3" fmla="*/ 0 h 6858000"/>
              <a:gd name="connsiteX4" fmla="*/ 4632772 w 9588500"/>
              <a:gd name="connsiteY4" fmla="*/ 6858000 h 6858000"/>
              <a:gd name="connsiteX5" fmla="*/ 4283901 w 9588500"/>
              <a:gd name="connsiteY5" fmla="*/ 6858000 h 6858000"/>
              <a:gd name="connsiteX6" fmla="*/ 0 w 9588500"/>
              <a:gd name="connsiteY6" fmla="*/ 6858000 h 6858000"/>
              <a:gd name="connsiteX7" fmla="*/ 0 w 9588500"/>
              <a:gd name="connsiteY7" fmla="*/ 4760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0" y="0"/>
                </a:moveTo>
                <a:lnTo>
                  <a:pt x="3440079" y="0"/>
                </a:lnTo>
                <a:lnTo>
                  <a:pt x="4283901" y="0"/>
                </a:lnTo>
                <a:lnTo>
                  <a:pt x="9588500" y="0"/>
                </a:lnTo>
                <a:lnTo>
                  <a:pt x="4632772" y="6858000"/>
                </a:lnTo>
                <a:lnTo>
                  <a:pt x="4283901" y="6858000"/>
                </a:lnTo>
                <a:lnTo>
                  <a:pt x="0" y="6858000"/>
                </a:lnTo>
                <a:lnTo>
                  <a:pt x="0" y="4760564"/>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hasCustomPrompt="1"/>
          </p:nvPr>
        </p:nvSpPr>
        <p:spPr>
          <a:xfrm>
            <a:off x="685800" y="3141772"/>
            <a:ext cx="5132916" cy="1362075"/>
          </a:xfrm>
        </p:spPr>
        <p:txBody>
          <a:bodyPr anchor="t"/>
          <a:lstStyle>
            <a:lvl1pPr algn="l">
              <a:defRPr sz="4000" b="1" cap="none">
                <a:solidFill>
                  <a:schemeClr val="bg1"/>
                </a:solidFill>
              </a:defRPr>
            </a:lvl1pPr>
          </a:lstStyle>
          <a:p>
            <a:r>
              <a:rPr lang="en-US"/>
              <a:t>Click to add </a:t>
            </a:r>
            <a:br>
              <a:rPr lang="en-US"/>
            </a:br>
            <a:r>
              <a:rPr lang="en-US"/>
              <a:t>section title</a:t>
            </a:r>
          </a:p>
        </p:txBody>
      </p:sp>
      <p:sp>
        <p:nvSpPr>
          <p:cNvPr id="3" name="Text Placeholder 2"/>
          <p:cNvSpPr>
            <a:spLocks noGrp="1"/>
          </p:cNvSpPr>
          <p:nvPr>
            <p:ph type="body" idx="1" hasCustomPrompt="1"/>
          </p:nvPr>
        </p:nvSpPr>
        <p:spPr>
          <a:xfrm>
            <a:off x="685800" y="495300"/>
            <a:ext cx="5120640" cy="731520"/>
          </a:xfrm>
        </p:spPr>
        <p:txBody>
          <a:bodyPr anchor="t"/>
          <a:lstStyle>
            <a:lvl1pPr marL="0" indent="0">
              <a:lnSpc>
                <a:spcPct val="90000"/>
              </a:lnSpc>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p>
        </p:txBody>
      </p:sp>
      <p:sp>
        <p:nvSpPr>
          <p:cNvPr id="7" name="TextBox 6">
            <a:extLst>
              <a:ext uri="{FF2B5EF4-FFF2-40B4-BE49-F238E27FC236}">
                <a16:creationId xmlns:a16="http://schemas.microsoft.com/office/drawing/2014/main" id="{1FD01EB9-34BB-C74D-B5F7-318B74CA6874}"/>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8" name="TextBox 7">
            <a:extLst>
              <a:ext uri="{FF2B5EF4-FFF2-40B4-BE49-F238E27FC236}">
                <a16:creationId xmlns:a16="http://schemas.microsoft.com/office/drawing/2014/main" id="{A5F0BCCE-4DAD-404C-9B2F-BFD8AA5F6AAC}"/>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88114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196"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4D76E94-7A17-D249-A2D0-7736E1DFE462}"/>
              </a:ext>
            </a:extLst>
          </p:cNvPr>
          <p:cNvSpPr>
            <a:spLocks noGrp="1"/>
          </p:cNvSpPr>
          <p:nvPr>
            <p:ph type="title"/>
          </p:nvPr>
        </p:nvSpPr>
        <p:spPr>
          <a:xfrm>
            <a:off x="647700" y="501040"/>
            <a:ext cx="10892946" cy="916597"/>
          </a:xfrm>
        </p:spPr>
        <p:txBody>
          <a:bodyPr/>
          <a:lstStyle/>
          <a:p>
            <a:r>
              <a:rPr lang="en-US"/>
              <a:t>Click to edit Master title style</a:t>
            </a:r>
          </a:p>
        </p:txBody>
      </p:sp>
    </p:spTree>
    <p:extLst>
      <p:ext uri="{BB962C8B-B14F-4D97-AF65-F5344CB8AC3E}">
        <p14:creationId xmlns:p14="http://schemas.microsoft.com/office/powerpoint/2010/main" val="76439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197"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197"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1461E84-CD86-8D49-A0C6-EED986793361}"/>
              </a:ext>
            </a:extLst>
          </p:cNvPr>
          <p:cNvSpPr>
            <a:spLocks noGrp="1"/>
          </p:cNvSpPr>
          <p:nvPr>
            <p:ph type="title"/>
          </p:nvPr>
        </p:nvSpPr>
        <p:spPr>
          <a:xfrm>
            <a:off x="647700" y="501040"/>
            <a:ext cx="10892946" cy="916597"/>
          </a:xfrm>
        </p:spPr>
        <p:txBody>
          <a:bodyPr/>
          <a:lstStyle/>
          <a:p>
            <a:r>
              <a:rPr lang="en-US"/>
              <a:t>Click to edit Master title style</a:t>
            </a:r>
          </a:p>
        </p:txBody>
      </p:sp>
    </p:spTree>
    <p:extLst>
      <p:ext uri="{BB962C8B-B14F-4D97-AF65-F5344CB8AC3E}">
        <p14:creationId xmlns:p14="http://schemas.microsoft.com/office/powerpoint/2010/main" val="7633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DDBC1A-F1FA-9949-B2A4-EB084F09D88E}"/>
              </a:ext>
            </a:extLst>
          </p:cNvPr>
          <p:cNvSpPr/>
          <p:nvPr/>
        </p:nvSpPr>
        <p:spPr>
          <a:xfrm>
            <a:off x="4632774"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2"/>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70CE2E8-E5C6-D142-91D0-568EDEE1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5" y="532594"/>
            <a:ext cx="2322576" cy="493881"/>
          </a:xfrm>
          <a:prstGeom prst="rect">
            <a:avLst/>
          </a:prstGeom>
        </p:spPr>
      </p:pic>
      <p:pic>
        <p:nvPicPr>
          <p:cNvPr id="12" name="Graphic 11">
            <a:extLst>
              <a:ext uri="{FF2B5EF4-FFF2-40B4-BE49-F238E27FC236}">
                <a16:creationId xmlns:a16="http://schemas.microsoft.com/office/drawing/2014/main" id="{91DA9A86-5847-5849-B098-F38F5BEED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178" y="6365411"/>
            <a:ext cx="1784273" cy="155448"/>
          </a:xfrm>
          <a:prstGeom prst="rect">
            <a:avLst/>
          </a:prstGeom>
        </p:spPr>
      </p:pic>
    </p:spTree>
    <p:extLst>
      <p:ext uri="{BB962C8B-B14F-4D97-AF65-F5344CB8AC3E}">
        <p14:creationId xmlns:p14="http://schemas.microsoft.com/office/powerpoint/2010/main" val="340737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59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a:t>Click to add quote. Lorem ipsum dolor sit amet, </a:t>
            </a:r>
            <a:r>
              <a:rPr lang="en-US" err="1"/>
              <a:t>consectetuer</a:t>
            </a:r>
            <a:r>
              <a:rPr lang="en-US"/>
              <a:t> adipiscing elit. Maecenas </a:t>
            </a:r>
            <a:r>
              <a:rPr lang="en-US" err="1"/>
              <a:t>porttitor</a:t>
            </a:r>
            <a:r>
              <a:rPr lang="en-US"/>
              <a:t> </a:t>
            </a:r>
            <a:r>
              <a:rPr lang="en-US" err="1"/>
              <a:t>congue</a:t>
            </a:r>
            <a:r>
              <a:rPr lang="en-US"/>
              <a:t> </a:t>
            </a:r>
            <a:r>
              <a:rPr lang="en-US" err="1"/>
              <a:t>massa</a:t>
            </a:r>
            <a:r>
              <a:rPr lang="en-US"/>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a:t>Quote attribution</a:t>
            </a:r>
          </a:p>
        </p:txBody>
      </p:sp>
      <p:sp>
        <p:nvSpPr>
          <p:cNvPr id="8" name="TextBox 7">
            <a:extLst>
              <a:ext uri="{FF2B5EF4-FFF2-40B4-BE49-F238E27FC236}">
                <a16:creationId xmlns:a16="http://schemas.microsoft.com/office/drawing/2014/main" id="{823A3589-80B6-A84F-B29B-E17D0C85DDDC}"/>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10" name="TextBox 9">
            <a:extLst>
              <a:ext uri="{FF2B5EF4-FFF2-40B4-BE49-F238E27FC236}">
                <a16:creationId xmlns:a16="http://schemas.microsoft.com/office/drawing/2014/main" id="{CE7F2398-D6A2-1D47-BE57-0D4913E7371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4026406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Dark Red">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a:t>Click to add quote. Lorem ipsum dolor sit amet, </a:t>
            </a:r>
            <a:r>
              <a:rPr lang="en-US" err="1"/>
              <a:t>consectetuer</a:t>
            </a:r>
            <a:r>
              <a:rPr lang="en-US"/>
              <a:t> adipiscing elit. Maecenas </a:t>
            </a:r>
            <a:r>
              <a:rPr lang="en-US" err="1"/>
              <a:t>porttitor</a:t>
            </a:r>
            <a:r>
              <a:rPr lang="en-US"/>
              <a:t> </a:t>
            </a:r>
            <a:r>
              <a:rPr lang="en-US" err="1"/>
              <a:t>congue</a:t>
            </a:r>
            <a:r>
              <a:rPr lang="en-US"/>
              <a:t> </a:t>
            </a:r>
            <a:r>
              <a:rPr lang="en-US" err="1"/>
              <a:t>massa</a:t>
            </a:r>
            <a:r>
              <a:rPr lang="en-US"/>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a:t>Quote attribution</a:t>
            </a:r>
          </a:p>
        </p:txBody>
      </p:sp>
      <p:sp>
        <p:nvSpPr>
          <p:cNvPr id="9" name="TextBox 8">
            <a:extLst>
              <a:ext uri="{FF2B5EF4-FFF2-40B4-BE49-F238E27FC236}">
                <a16:creationId xmlns:a16="http://schemas.microsoft.com/office/drawing/2014/main" id="{06D869CB-187D-E24D-8859-5B7EB83BDC7F}"/>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10" name="TextBox 9">
            <a:extLst>
              <a:ext uri="{FF2B5EF4-FFF2-40B4-BE49-F238E27FC236}">
                <a16:creationId xmlns:a16="http://schemas.microsoft.com/office/drawing/2014/main" id="{34612AD1-CD4A-0140-B020-4A4B53DB17E4}"/>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648307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2C8424-B2CB-0C48-8237-71296925BCA0}"/>
              </a:ext>
            </a:extLst>
          </p:cNvPr>
          <p:cNvSpPr>
            <a:spLocks noGrp="1"/>
          </p:cNvSpPr>
          <p:nvPr>
            <p:ph type="pic" sz="quarter" idx="10"/>
          </p:nvPr>
        </p:nvSpPr>
        <p:spPr>
          <a:xfrm>
            <a:off x="0" y="0"/>
            <a:ext cx="12188952" cy="6858000"/>
          </a:xfrm>
          <a:solidFill>
            <a:schemeClr val="bg1">
              <a:lumMod val="95000"/>
            </a:schemeClr>
          </a:solidFill>
        </p:spPr>
        <p:txBody>
          <a:bodyPr/>
          <a:lstStyle>
            <a:lvl1pPr>
              <a:defRPr>
                <a:solidFill>
                  <a:srgbClr val="FF0000"/>
                </a:solidFill>
              </a:defRPr>
            </a:lvl1pPr>
          </a:lstStyle>
          <a:p>
            <a:r>
              <a:rPr lang="en-US" dirty="0"/>
              <a:t>Click icon to add picture</a:t>
            </a:r>
          </a:p>
        </p:txBody>
      </p:sp>
      <p:sp>
        <p:nvSpPr>
          <p:cNvPr id="5" name="TextBox 4">
            <a:extLst>
              <a:ext uri="{FF2B5EF4-FFF2-40B4-BE49-F238E27FC236}">
                <a16:creationId xmlns:a16="http://schemas.microsoft.com/office/drawing/2014/main" id="{118C28CA-2CF4-274F-829F-E44041338E96}"/>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6" name="TextBox 5">
            <a:extLst>
              <a:ext uri="{FF2B5EF4-FFF2-40B4-BE49-F238E27FC236}">
                <a16:creationId xmlns:a16="http://schemas.microsoft.com/office/drawing/2014/main" id="{5D072D05-C687-DF42-AC16-8166E78F3657}"/>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tx1"/>
                </a:solidFill>
                <a:effectLst/>
                <a:latin typeface="+mn-lt"/>
                <a:ea typeface="+mn-ea"/>
                <a:cs typeface="+mn-cs"/>
              </a:rPr>
              <a:t>Confidential. Please do not distribute.</a:t>
            </a:r>
            <a:endParaRPr lang="en-US" sz="700" dirty="0"/>
          </a:p>
        </p:txBody>
      </p:sp>
    </p:spTree>
    <p:extLst>
      <p:ext uri="{BB962C8B-B14F-4D97-AF65-F5344CB8AC3E}">
        <p14:creationId xmlns:p14="http://schemas.microsoft.com/office/powerpoint/2010/main" val="3435744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4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10/28/2025</a:t>
            </a:fld>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21251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andar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a:t>Click to Enter One or </a:t>
            </a:r>
            <a:br>
              <a:rPr lang="en-US"/>
            </a:br>
            <a:r>
              <a:rPr lang="en-US"/>
              <a:t>Two-Line Slide Title</a:t>
            </a:r>
          </a:p>
        </p:txBody>
      </p:sp>
      <p:sp>
        <p:nvSpPr>
          <p:cNvPr id="6" name="Text Placeholder 5"/>
          <p:cNvSpPr>
            <a:spLocks noGrp="1"/>
          </p:cNvSpPr>
          <p:nvPr>
            <p:ph type="body" sz="quarter" idx="11" hasCustomPrompt="1"/>
          </p:nvPr>
        </p:nvSpPr>
        <p:spPr>
          <a:xfrm>
            <a:off x="609600" y="1892427"/>
            <a:ext cx="8534400" cy="4297680"/>
          </a:xfrm>
        </p:spPr>
        <p:txBody>
          <a:bodyPr/>
          <a:lstStyle>
            <a:lvl1pPr>
              <a:lnSpc>
                <a:spcPct val="100000"/>
              </a:lnSpc>
              <a:spcBef>
                <a:spcPts val="0"/>
              </a:spcBef>
              <a:spcAft>
                <a:spcPts val="1200"/>
              </a:spcAft>
              <a:defRPr sz="2200" kern="400" baseline="0"/>
            </a:lvl1pPr>
            <a:lvl2pPr>
              <a:lnSpc>
                <a:spcPct val="100000"/>
              </a:lnSpc>
              <a:spcBef>
                <a:spcPts val="0"/>
              </a:spcBef>
              <a:spcAft>
                <a:spcPts val="1200"/>
              </a:spcAft>
              <a:defRPr sz="2200" kern="400" baseline="0"/>
            </a:lvl2pPr>
            <a:lvl3pPr>
              <a:lnSpc>
                <a:spcPct val="100000"/>
              </a:lnSpc>
              <a:spcBef>
                <a:spcPts val="0"/>
              </a:spcBef>
              <a:spcAft>
                <a:spcPts val="1200"/>
              </a:spcAft>
              <a:defRPr sz="2200" kern="400" baseline="0"/>
            </a:lvl3pPr>
            <a:lvl4pPr>
              <a:lnSpc>
                <a:spcPct val="100000"/>
              </a:lnSpc>
              <a:spcBef>
                <a:spcPts val="0"/>
              </a:spcBef>
              <a:spcAft>
                <a:spcPts val="1200"/>
              </a:spcAft>
              <a:defRPr sz="2200" kern="400" baseline="0"/>
            </a:lvl4pPr>
            <a:lvl5pPr>
              <a:lnSpc>
                <a:spcPct val="100000"/>
              </a:lnSpc>
              <a:spcBef>
                <a:spcPts val="0"/>
              </a:spcBef>
              <a:spcAft>
                <a:spcPts val="1200"/>
              </a:spcAft>
              <a:defRPr sz="2200" kern="400" baseline="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487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4632773"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9588500"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9E6D5621-8DD2-544D-8395-B2989B98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1" y="533007"/>
            <a:ext cx="2322576" cy="493881"/>
          </a:xfrm>
          <a:prstGeom prst="rect">
            <a:avLst/>
          </a:prstGeom>
        </p:spPr>
      </p:pic>
      <p:sp>
        <p:nvSpPr>
          <p:cNvPr id="11" name="TextBox 10">
            <a:extLst>
              <a:ext uri="{FF2B5EF4-FFF2-40B4-BE49-F238E27FC236}">
                <a16:creationId xmlns:a16="http://schemas.microsoft.com/office/drawing/2014/main" id="{B898A9FF-500D-2446-B443-50D00AB0511B}"/>
              </a:ext>
            </a:extLst>
          </p:cNvPr>
          <p:cNvSpPr txBox="1"/>
          <p:nvPr/>
        </p:nvSpPr>
        <p:spPr>
          <a:xfrm>
            <a:off x="4610016" y="6394087"/>
            <a:ext cx="1485984" cy="107722"/>
          </a:xfrm>
          <a:prstGeom prst="rect">
            <a:avLst/>
          </a:prstGeom>
          <a:noFill/>
        </p:spPr>
        <p:txBody>
          <a:bodyPr wrap="none" lIns="0" tIns="0" rIns="0" bIns="0" rtlCol="0">
            <a:spAutoFit/>
          </a:bodyPr>
          <a:lstStyle/>
          <a:p>
            <a:pPr algn="l"/>
            <a:r>
              <a:rPr lang="en-US" sz="700" b="0" i="0" u="none" strike="noStrike" kern="1200">
                <a:solidFill>
                  <a:schemeClr val="bg1"/>
                </a:solidFill>
                <a:effectLst/>
                <a:latin typeface="+mn-lt"/>
                <a:ea typeface="+mn-ea"/>
                <a:cs typeface="+mn-cs"/>
              </a:rPr>
              <a:t>Confidential. Please do not distribute.</a:t>
            </a:r>
            <a:endParaRPr lang="en-US" sz="700">
              <a:solidFill>
                <a:schemeClr val="bg1"/>
              </a:solidFill>
            </a:endParaRPr>
          </a:p>
        </p:txBody>
      </p:sp>
      <p:pic>
        <p:nvPicPr>
          <p:cNvPr id="10" name="Graphic 9">
            <a:extLst>
              <a:ext uri="{FF2B5EF4-FFF2-40B4-BE49-F238E27FC236}">
                <a16:creationId xmlns:a16="http://schemas.microsoft.com/office/drawing/2014/main" id="{E26676EB-5FD0-404E-972E-816BB9D42B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8178" y="6365411"/>
            <a:ext cx="1784272" cy="155448"/>
          </a:xfrm>
          <a:prstGeom prst="rect">
            <a:avLst/>
          </a:prstGeom>
        </p:spPr>
      </p:pic>
    </p:spTree>
    <p:extLst>
      <p:ext uri="{BB962C8B-B14F-4D97-AF65-F5344CB8AC3E}">
        <p14:creationId xmlns:p14="http://schemas.microsoft.com/office/powerpoint/2010/main" val="1289830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DDBC1A-F1FA-9949-B2A4-EB084F09D88E}"/>
              </a:ext>
            </a:extLst>
          </p:cNvPr>
          <p:cNvSpPr/>
          <p:nvPr/>
        </p:nvSpPr>
        <p:spPr>
          <a:xfrm>
            <a:off x="4632774"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2"/>
                </a:solidFill>
              </a:defRPr>
            </a:lvl1pPr>
          </a:lstStyle>
          <a:p>
            <a:r>
              <a:rPr lang="en-US"/>
              <a:t>Click to edit Master title style</a:t>
            </a:r>
          </a:p>
        </p:txBody>
      </p:sp>
      <p:pic>
        <p:nvPicPr>
          <p:cNvPr id="7" name="Picture 6">
            <a:extLst>
              <a:ext uri="{FF2B5EF4-FFF2-40B4-BE49-F238E27FC236}">
                <a16:creationId xmlns:a16="http://schemas.microsoft.com/office/drawing/2014/main" id="{670CE2E8-E5C6-D142-91D0-568EDEE1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5" y="532594"/>
            <a:ext cx="2322576" cy="493881"/>
          </a:xfrm>
          <a:prstGeom prst="rect">
            <a:avLst/>
          </a:prstGeom>
        </p:spPr>
      </p:pic>
      <p:sp>
        <p:nvSpPr>
          <p:cNvPr id="8" name="TextBox 7">
            <a:extLst>
              <a:ext uri="{FF2B5EF4-FFF2-40B4-BE49-F238E27FC236}">
                <a16:creationId xmlns:a16="http://schemas.microsoft.com/office/drawing/2014/main" id="{83CBA54E-2539-0C44-8C6A-89A3B2F339A5}"/>
              </a:ext>
            </a:extLst>
          </p:cNvPr>
          <p:cNvSpPr txBox="1"/>
          <p:nvPr/>
        </p:nvSpPr>
        <p:spPr>
          <a:xfrm>
            <a:off x="4610016" y="6394087"/>
            <a:ext cx="1485984" cy="107722"/>
          </a:xfrm>
          <a:prstGeom prst="rect">
            <a:avLst/>
          </a:prstGeom>
          <a:noFill/>
        </p:spPr>
        <p:txBody>
          <a:bodyPr wrap="none" lIns="0" tIns="0" rIns="0" bIns="0" rtlCol="0">
            <a:spAutoFit/>
          </a:bodyPr>
          <a:lstStyle>
            <a:defPPr>
              <a:defRPr lang="en-US"/>
            </a:defPPr>
            <a:lvl1pPr>
              <a:defRPr sz="700" b="0" i="0" u="none" strike="noStrike">
                <a:effectLst/>
              </a:defRPr>
            </a:lvl1pPr>
          </a:lstStyle>
          <a:p>
            <a:pPr lvl="0"/>
            <a:r>
              <a:rPr lang="en-US"/>
              <a:t>Confidential. Please do not distribute.</a:t>
            </a:r>
          </a:p>
        </p:txBody>
      </p:sp>
      <p:pic>
        <p:nvPicPr>
          <p:cNvPr id="12" name="Graphic 11">
            <a:extLst>
              <a:ext uri="{FF2B5EF4-FFF2-40B4-BE49-F238E27FC236}">
                <a16:creationId xmlns:a16="http://schemas.microsoft.com/office/drawing/2014/main" id="{91DA9A86-5847-5849-B098-F38F5BEED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178" y="6365411"/>
            <a:ext cx="1784273" cy="155448"/>
          </a:xfrm>
          <a:prstGeom prst="rect">
            <a:avLst/>
          </a:prstGeom>
        </p:spPr>
      </p:pic>
    </p:spTree>
    <p:extLst>
      <p:ext uri="{BB962C8B-B14F-4D97-AF65-F5344CB8AC3E}">
        <p14:creationId xmlns:p14="http://schemas.microsoft.com/office/powerpoint/2010/main" val="2052848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14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6894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7DD5DD3-C332-E044-BF62-E79E27CEE9AB}"/>
              </a:ext>
            </a:extLst>
          </p:cNvPr>
          <p:cNvSpPr/>
          <p:nvPr/>
        </p:nvSpPr>
        <p:spPr>
          <a:xfrm>
            <a:off x="4183693" y="0"/>
            <a:ext cx="8008306" cy="6858000"/>
          </a:xfrm>
          <a:custGeom>
            <a:avLst/>
            <a:gdLst>
              <a:gd name="connsiteX0" fmla="*/ 4955728 w 8008306"/>
              <a:gd name="connsiteY0" fmla="*/ 0 h 6858000"/>
              <a:gd name="connsiteX1" fmla="*/ 8008306 w 8008306"/>
              <a:gd name="connsiteY1" fmla="*/ 0 h 6858000"/>
              <a:gd name="connsiteX2" fmla="*/ 3052578 w 8008306"/>
              <a:gd name="connsiteY2" fmla="*/ 6858000 h 6858000"/>
              <a:gd name="connsiteX3" fmla="*/ 0 w 80083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08306" h="6858000">
                <a:moveTo>
                  <a:pt x="4955728" y="0"/>
                </a:moveTo>
                <a:lnTo>
                  <a:pt x="8008306" y="0"/>
                </a:lnTo>
                <a:lnTo>
                  <a:pt x="3052578" y="6858000"/>
                </a:lnTo>
                <a:lnTo>
                  <a:pt x="0" y="6858000"/>
                </a:lnTo>
                <a:close/>
              </a:path>
            </a:pathLst>
          </a:cu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809A96-714F-3145-BE67-12E34472DAD6}"/>
              </a:ext>
            </a:extLst>
          </p:cNvPr>
          <p:cNvSpPr/>
          <p:nvPr/>
        </p:nvSpPr>
        <p:spPr>
          <a:xfrm>
            <a:off x="0" y="0"/>
            <a:ext cx="9588500" cy="6858000"/>
          </a:xfrm>
          <a:custGeom>
            <a:avLst/>
            <a:gdLst>
              <a:gd name="connsiteX0" fmla="*/ 0 w 9588500"/>
              <a:gd name="connsiteY0" fmla="*/ 0 h 6858000"/>
              <a:gd name="connsiteX1" fmla="*/ 3440079 w 9588500"/>
              <a:gd name="connsiteY1" fmla="*/ 0 h 6858000"/>
              <a:gd name="connsiteX2" fmla="*/ 4283901 w 9588500"/>
              <a:gd name="connsiteY2" fmla="*/ 0 h 6858000"/>
              <a:gd name="connsiteX3" fmla="*/ 9588500 w 9588500"/>
              <a:gd name="connsiteY3" fmla="*/ 0 h 6858000"/>
              <a:gd name="connsiteX4" fmla="*/ 4632772 w 9588500"/>
              <a:gd name="connsiteY4" fmla="*/ 6858000 h 6858000"/>
              <a:gd name="connsiteX5" fmla="*/ 4283901 w 9588500"/>
              <a:gd name="connsiteY5" fmla="*/ 6858000 h 6858000"/>
              <a:gd name="connsiteX6" fmla="*/ 0 w 9588500"/>
              <a:gd name="connsiteY6" fmla="*/ 6858000 h 6858000"/>
              <a:gd name="connsiteX7" fmla="*/ 0 w 9588500"/>
              <a:gd name="connsiteY7" fmla="*/ 4760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0" y="0"/>
                </a:moveTo>
                <a:lnTo>
                  <a:pt x="3440079" y="0"/>
                </a:lnTo>
                <a:lnTo>
                  <a:pt x="4283901" y="0"/>
                </a:lnTo>
                <a:lnTo>
                  <a:pt x="9588500" y="0"/>
                </a:lnTo>
                <a:lnTo>
                  <a:pt x="4632772" y="6858000"/>
                </a:lnTo>
                <a:lnTo>
                  <a:pt x="4283901" y="6858000"/>
                </a:lnTo>
                <a:lnTo>
                  <a:pt x="0" y="6858000"/>
                </a:lnTo>
                <a:lnTo>
                  <a:pt x="0" y="4760564"/>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685800" y="3141772"/>
            <a:ext cx="5132916" cy="1362075"/>
          </a:xfrm>
        </p:spPr>
        <p:txBody>
          <a:bodyPr anchor="t"/>
          <a:lstStyle>
            <a:lvl1pPr algn="l">
              <a:defRPr sz="4000" b="1" cap="none">
                <a:solidFill>
                  <a:schemeClr val="bg1"/>
                </a:solidFill>
              </a:defRPr>
            </a:lvl1pPr>
          </a:lstStyle>
          <a:p>
            <a:r>
              <a:rPr lang="en-US"/>
              <a:t>Click to add </a:t>
            </a:r>
            <a:br>
              <a:rPr lang="en-US"/>
            </a:br>
            <a:r>
              <a:rPr lang="en-US"/>
              <a:t>section title</a:t>
            </a:r>
          </a:p>
        </p:txBody>
      </p:sp>
      <p:sp>
        <p:nvSpPr>
          <p:cNvPr id="3" name="Text Placeholder 2"/>
          <p:cNvSpPr>
            <a:spLocks noGrp="1"/>
          </p:cNvSpPr>
          <p:nvPr>
            <p:ph type="body" idx="1" hasCustomPrompt="1"/>
          </p:nvPr>
        </p:nvSpPr>
        <p:spPr>
          <a:xfrm>
            <a:off x="685800" y="495300"/>
            <a:ext cx="5120640" cy="731520"/>
          </a:xfrm>
        </p:spPr>
        <p:txBody>
          <a:bodyPr anchor="t"/>
          <a:lstStyle>
            <a:lvl1pPr marL="0" indent="0">
              <a:lnSpc>
                <a:spcPct val="90000"/>
              </a:lnSpc>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a:t>
            </a:r>
          </a:p>
        </p:txBody>
      </p:sp>
      <p:sp>
        <p:nvSpPr>
          <p:cNvPr id="7" name="TextBox 6">
            <a:extLst>
              <a:ext uri="{FF2B5EF4-FFF2-40B4-BE49-F238E27FC236}">
                <a16:creationId xmlns:a16="http://schemas.microsoft.com/office/drawing/2014/main" id="{1FD01EB9-34BB-C74D-B5F7-318B74CA6874}"/>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a:solidFill>
                <a:schemeClr val="bg1"/>
              </a:solidFill>
            </a:endParaRPr>
          </a:p>
        </p:txBody>
      </p:sp>
      <p:sp>
        <p:nvSpPr>
          <p:cNvPr id="8" name="TextBox 7">
            <a:extLst>
              <a:ext uri="{FF2B5EF4-FFF2-40B4-BE49-F238E27FC236}">
                <a16:creationId xmlns:a16="http://schemas.microsoft.com/office/drawing/2014/main" id="{A5F0BCCE-4DAD-404C-9B2F-BFD8AA5F6AAC}"/>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a:solidFill>
                  <a:schemeClr val="bg1"/>
                </a:solidFill>
                <a:effectLst/>
                <a:latin typeface="+mn-lt"/>
                <a:ea typeface="+mn-ea"/>
                <a:cs typeface="+mn-cs"/>
              </a:rPr>
              <a:t>Confidential. Please do not distribute.</a:t>
            </a:r>
            <a:endParaRPr lang="en-US" sz="700">
              <a:solidFill>
                <a:schemeClr val="bg1"/>
              </a:solidFill>
            </a:endParaRPr>
          </a:p>
        </p:txBody>
      </p:sp>
    </p:spTree>
    <p:extLst>
      <p:ext uri="{BB962C8B-B14F-4D97-AF65-F5344CB8AC3E}">
        <p14:creationId xmlns:p14="http://schemas.microsoft.com/office/powerpoint/2010/main" val="3959589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196"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4D76E94-7A17-D249-A2D0-7736E1DFE462}"/>
              </a:ext>
            </a:extLst>
          </p:cNvPr>
          <p:cNvSpPr>
            <a:spLocks noGrp="1"/>
          </p:cNvSpPr>
          <p:nvPr>
            <p:ph type="title"/>
          </p:nvPr>
        </p:nvSpPr>
        <p:spPr>
          <a:xfrm>
            <a:off x="647700" y="501040"/>
            <a:ext cx="10892946" cy="916597"/>
          </a:xfrm>
        </p:spPr>
        <p:txBody>
          <a:bodyPr/>
          <a:lstStyle/>
          <a:p>
            <a:r>
              <a:rPr lang="en-US"/>
              <a:t>Click to edit Master title style</a:t>
            </a:r>
          </a:p>
        </p:txBody>
      </p:sp>
    </p:spTree>
    <p:extLst>
      <p:ext uri="{BB962C8B-B14F-4D97-AF65-F5344CB8AC3E}">
        <p14:creationId xmlns:p14="http://schemas.microsoft.com/office/powerpoint/2010/main" val="647137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197"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197"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1461E84-CD86-8D49-A0C6-EED986793361}"/>
              </a:ext>
            </a:extLst>
          </p:cNvPr>
          <p:cNvSpPr>
            <a:spLocks noGrp="1"/>
          </p:cNvSpPr>
          <p:nvPr>
            <p:ph type="title"/>
          </p:nvPr>
        </p:nvSpPr>
        <p:spPr>
          <a:xfrm>
            <a:off x="647700" y="501040"/>
            <a:ext cx="10892946" cy="916597"/>
          </a:xfrm>
        </p:spPr>
        <p:txBody>
          <a:bodyPr/>
          <a:lstStyle/>
          <a:p>
            <a:r>
              <a:rPr lang="en-US"/>
              <a:t>Click to edit Master title style</a:t>
            </a:r>
          </a:p>
        </p:txBody>
      </p:sp>
    </p:spTree>
    <p:extLst>
      <p:ext uri="{BB962C8B-B14F-4D97-AF65-F5344CB8AC3E}">
        <p14:creationId xmlns:p14="http://schemas.microsoft.com/office/powerpoint/2010/main" val="2747864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3999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a:t>Click to add quote. Lorem ipsum dolor sit amet, </a:t>
            </a:r>
            <a:r>
              <a:rPr lang="en-US" err="1"/>
              <a:t>consectetuer</a:t>
            </a:r>
            <a:r>
              <a:rPr lang="en-US"/>
              <a:t> adipiscing elit. Maecenas </a:t>
            </a:r>
            <a:r>
              <a:rPr lang="en-US" err="1"/>
              <a:t>porttitor</a:t>
            </a:r>
            <a:r>
              <a:rPr lang="en-US"/>
              <a:t> </a:t>
            </a:r>
            <a:r>
              <a:rPr lang="en-US" err="1"/>
              <a:t>congue</a:t>
            </a:r>
            <a:r>
              <a:rPr lang="en-US"/>
              <a:t> </a:t>
            </a:r>
            <a:r>
              <a:rPr lang="en-US" err="1"/>
              <a:t>massa</a:t>
            </a:r>
            <a:r>
              <a:rPr lang="en-US"/>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a:t>Quote attribution</a:t>
            </a:r>
          </a:p>
        </p:txBody>
      </p:sp>
      <p:sp>
        <p:nvSpPr>
          <p:cNvPr id="8" name="TextBox 7">
            <a:extLst>
              <a:ext uri="{FF2B5EF4-FFF2-40B4-BE49-F238E27FC236}">
                <a16:creationId xmlns:a16="http://schemas.microsoft.com/office/drawing/2014/main" id="{823A3589-80B6-A84F-B29B-E17D0C85DDDC}"/>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a:solidFill>
                <a:schemeClr val="bg1"/>
              </a:solidFill>
            </a:endParaRPr>
          </a:p>
        </p:txBody>
      </p:sp>
      <p:sp>
        <p:nvSpPr>
          <p:cNvPr id="10" name="TextBox 9">
            <a:extLst>
              <a:ext uri="{FF2B5EF4-FFF2-40B4-BE49-F238E27FC236}">
                <a16:creationId xmlns:a16="http://schemas.microsoft.com/office/drawing/2014/main" id="{CE7F2398-D6A2-1D47-BE57-0D4913E7371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a:solidFill>
                  <a:schemeClr val="bg1"/>
                </a:solidFill>
                <a:effectLst/>
                <a:latin typeface="+mn-lt"/>
                <a:ea typeface="+mn-ea"/>
                <a:cs typeface="+mn-cs"/>
              </a:rPr>
              <a:t>Confidential. Please do not distribute.</a:t>
            </a:r>
            <a:endParaRPr lang="en-US" sz="700">
              <a:solidFill>
                <a:schemeClr val="bg1"/>
              </a:solidFill>
            </a:endParaRPr>
          </a:p>
        </p:txBody>
      </p:sp>
    </p:spTree>
    <p:extLst>
      <p:ext uri="{BB962C8B-B14F-4D97-AF65-F5344CB8AC3E}">
        <p14:creationId xmlns:p14="http://schemas.microsoft.com/office/powerpoint/2010/main" val="162614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Quote Dark Red">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a:t>Click to add quote. Lorem ipsum dolor sit amet, </a:t>
            </a:r>
            <a:r>
              <a:rPr lang="en-US" err="1"/>
              <a:t>consectetuer</a:t>
            </a:r>
            <a:r>
              <a:rPr lang="en-US"/>
              <a:t> adipiscing elit. Maecenas </a:t>
            </a:r>
            <a:r>
              <a:rPr lang="en-US" err="1"/>
              <a:t>porttitor</a:t>
            </a:r>
            <a:r>
              <a:rPr lang="en-US"/>
              <a:t> </a:t>
            </a:r>
            <a:r>
              <a:rPr lang="en-US" err="1"/>
              <a:t>congue</a:t>
            </a:r>
            <a:r>
              <a:rPr lang="en-US"/>
              <a:t> </a:t>
            </a:r>
            <a:r>
              <a:rPr lang="en-US" err="1"/>
              <a:t>massa</a:t>
            </a:r>
            <a:r>
              <a:rPr lang="en-US"/>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a:t>Quote attribution</a:t>
            </a:r>
          </a:p>
        </p:txBody>
      </p:sp>
      <p:sp>
        <p:nvSpPr>
          <p:cNvPr id="9" name="TextBox 8">
            <a:extLst>
              <a:ext uri="{FF2B5EF4-FFF2-40B4-BE49-F238E27FC236}">
                <a16:creationId xmlns:a16="http://schemas.microsoft.com/office/drawing/2014/main" id="{06D869CB-187D-E24D-8859-5B7EB83BDC7F}"/>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a:solidFill>
                <a:schemeClr val="bg1"/>
              </a:solidFill>
            </a:endParaRPr>
          </a:p>
        </p:txBody>
      </p:sp>
      <p:sp>
        <p:nvSpPr>
          <p:cNvPr id="10" name="TextBox 9">
            <a:extLst>
              <a:ext uri="{FF2B5EF4-FFF2-40B4-BE49-F238E27FC236}">
                <a16:creationId xmlns:a16="http://schemas.microsoft.com/office/drawing/2014/main" id="{34612AD1-CD4A-0140-B020-4A4B53DB17E4}"/>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a:solidFill>
                  <a:schemeClr val="bg1"/>
                </a:solidFill>
                <a:effectLst/>
                <a:latin typeface="+mn-lt"/>
                <a:ea typeface="+mn-ea"/>
                <a:cs typeface="+mn-cs"/>
              </a:rPr>
              <a:t>Confidential. Please do not distribute.</a:t>
            </a:r>
            <a:endParaRPr lang="en-US" sz="700">
              <a:solidFill>
                <a:schemeClr val="bg1"/>
              </a:solidFill>
            </a:endParaRPr>
          </a:p>
        </p:txBody>
      </p:sp>
    </p:spTree>
    <p:extLst>
      <p:ext uri="{BB962C8B-B14F-4D97-AF65-F5344CB8AC3E}">
        <p14:creationId xmlns:p14="http://schemas.microsoft.com/office/powerpoint/2010/main" val="2666678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2C8424-B2CB-0C48-8237-71296925BCA0}"/>
              </a:ext>
            </a:extLst>
          </p:cNvPr>
          <p:cNvSpPr>
            <a:spLocks noGrp="1"/>
          </p:cNvSpPr>
          <p:nvPr>
            <p:ph type="pic" sz="quarter" idx="10"/>
          </p:nvPr>
        </p:nvSpPr>
        <p:spPr>
          <a:xfrm>
            <a:off x="0" y="0"/>
            <a:ext cx="12188952" cy="6858000"/>
          </a:xfrm>
          <a:solidFill>
            <a:schemeClr val="bg1">
              <a:lumMod val="95000"/>
            </a:schemeClr>
          </a:solidFill>
        </p:spPr>
        <p:txBody>
          <a:bodyPr/>
          <a:lstStyle>
            <a:lvl1pPr>
              <a:defRPr>
                <a:solidFill>
                  <a:srgbClr val="FF0000"/>
                </a:solidFill>
              </a:defRPr>
            </a:lvl1pPr>
          </a:lstStyle>
          <a:p>
            <a:r>
              <a:rPr lang="en-US"/>
              <a:t>Click icon to add picture</a:t>
            </a:r>
          </a:p>
        </p:txBody>
      </p:sp>
      <p:sp>
        <p:nvSpPr>
          <p:cNvPr id="5" name="TextBox 4">
            <a:extLst>
              <a:ext uri="{FF2B5EF4-FFF2-40B4-BE49-F238E27FC236}">
                <a16:creationId xmlns:a16="http://schemas.microsoft.com/office/drawing/2014/main" id="{118C28CA-2CF4-274F-829F-E44041338E96}"/>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a:p>
        </p:txBody>
      </p:sp>
      <p:sp>
        <p:nvSpPr>
          <p:cNvPr id="6" name="TextBox 5">
            <a:extLst>
              <a:ext uri="{FF2B5EF4-FFF2-40B4-BE49-F238E27FC236}">
                <a16:creationId xmlns:a16="http://schemas.microsoft.com/office/drawing/2014/main" id="{5D072D05-C687-DF42-AC16-8166E78F3657}"/>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a:solidFill>
                  <a:schemeClr val="tx1"/>
                </a:solidFill>
                <a:effectLst/>
                <a:latin typeface="+mn-lt"/>
                <a:ea typeface="+mn-ea"/>
                <a:cs typeface="+mn-cs"/>
              </a:rPr>
              <a:t>Confidential. Please do not distribute.</a:t>
            </a:r>
            <a:endParaRPr lang="en-US" sz="700"/>
          </a:p>
        </p:txBody>
      </p:sp>
    </p:spTree>
    <p:extLst>
      <p:ext uri="{BB962C8B-B14F-4D97-AF65-F5344CB8AC3E}">
        <p14:creationId xmlns:p14="http://schemas.microsoft.com/office/powerpoint/2010/main" val="1741092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45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10125"/>
            <a:ext cx="10972800" cy="448841"/>
          </a:xfrm>
        </p:spPr>
        <p:txBody>
          <a:bodyPr/>
          <a:lstStyle>
            <a:lvl1pPr>
              <a:defRPr sz="3200" kern="400" baseline="0"/>
            </a:lvl1pPr>
          </a:lstStyle>
          <a:p>
            <a:r>
              <a:rPr lang="en-US"/>
              <a:t>Enter “Agenda”</a:t>
            </a:r>
          </a:p>
        </p:txBody>
      </p:sp>
      <p:sp>
        <p:nvSpPr>
          <p:cNvPr id="8" name="Text Placeholder 5"/>
          <p:cNvSpPr>
            <a:spLocks noGrp="1"/>
          </p:cNvSpPr>
          <p:nvPr>
            <p:ph type="body" sz="quarter" idx="10" hasCustomPrompt="1"/>
          </p:nvPr>
        </p:nvSpPr>
        <p:spPr>
          <a:xfrm>
            <a:off x="609600" y="1901952"/>
            <a:ext cx="6949440" cy="4297680"/>
          </a:xfrm>
        </p:spPr>
        <p:txBody>
          <a:bodyPr/>
          <a:lstStyle>
            <a:lvl1pPr marL="429768" indent="-429768">
              <a:lnSpc>
                <a:spcPct val="100000"/>
              </a:lnSpc>
              <a:spcBef>
                <a:spcPts val="0"/>
              </a:spcBef>
              <a:spcAft>
                <a:spcPts val="1300"/>
              </a:spcAft>
              <a:buClr>
                <a:schemeClr val="bg2"/>
              </a:buClr>
              <a:buFont typeface="+mj-lt"/>
              <a:buAutoNum type="arabicPeriod"/>
              <a:defRPr sz="1800" b="1" kern="400" baseline="0">
                <a:solidFill>
                  <a:schemeClr val="bg2"/>
                </a:solidFill>
              </a:defRPr>
            </a:lvl1pPr>
            <a:lvl2pPr marL="274320" indent="0">
              <a:spcBef>
                <a:spcPts val="0"/>
              </a:spcBef>
              <a:spcAft>
                <a:spcPts val="1200"/>
              </a:spcAft>
              <a:buClr>
                <a:schemeClr val="bg2"/>
              </a:buClr>
              <a:buFont typeface="+mj-lt"/>
              <a:buNone/>
              <a:defRPr/>
            </a:lvl2pPr>
            <a:lvl3pPr marL="548640" indent="0">
              <a:spcBef>
                <a:spcPts val="0"/>
              </a:spcBef>
              <a:spcAft>
                <a:spcPts val="1200"/>
              </a:spcAft>
              <a:buClr>
                <a:schemeClr val="bg2"/>
              </a:buClr>
              <a:buFont typeface="+mj-lt"/>
              <a:buNone/>
              <a:defRPr/>
            </a:lvl3pPr>
            <a:lvl4pPr marL="822960" indent="0">
              <a:spcBef>
                <a:spcPts val="0"/>
              </a:spcBef>
              <a:spcAft>
                <a:spcPts val="1200"/>
              </a:spcAft>
              <a:buClr>
                <a:schemeClr val="bg2"/>
              </a:buClr>
              <a:buFont typeface="+mj-lt"/>
              <a:buNone/>
              <a:defRPr/>
            </a:lvl4pPr>
            <a:lvl5pPr marL="1097280" indent="0">
              <a:spcBef>
                <a:spcPts val="0"/>
              </a:spcBef>
              <a:spcAft>
                <a:spcPts val="1200"/>
              </a:spcAft>
              <a:buClr>
                <a:schemeClr val="bg2"/>
              </a:buClr>
              <a:buFont typeface="+mj-lt"/>
              <a:buNone/>
              <a:defRPr/>
            </a:lvl5pPr>
          </a:lstStyle>
          <a:p>
            <a:pPr lvl="0"/>
            <a:r>
              <a:rPr lang="en-US"/>
              <a:t>Click to Enter Text </a:t>
            </a:r>
          </a:p>
          <a:p>
            <a:pPr lvl="0"/>
            <a:r>
              <a:rPr lang="en-US"/>
              <a:t>Click to Enter Text </a:t>
            </a:r>
          </a:p>
          <a:p>
            <a:pPr lvl="0"/>
            <a:r>
              <a:rPr lang="en-US"/>
              <a:t>Click to Enter Text </a:t>
            </a:r>
          </a:p>
          <a:p>
            <a:pPr lvl="0"/>
            <a:r>
              <a:rPr lang="en-US"/>
              <a:t>Click to Enter Text </a:t>
            </a:r>
          </a:p>
          <a:p>
            <a:pPr lvl="0"/>
            <a:r>
              <a:rPr lang="en-US"/>
              <a:t>Click to Enter Text </a:t>
            </a:r>
          </a:p>
          <a:p>
            <a:pPr lvl="0"/>
            <a:r>
              <a:rPr lang="en-US"/>
              <a:t>Click to Enter Text </a:t>
            </a:r>
          </a:p>
          <a:p>
            <a:pPr lvl="0"/>
            <a:r>
              <a:rPr lang="en-US"/>
              <a:t>Click to Enter Text </a:t>
            </a:r>
          </a:p>
          <a:p>
            <a:pPr lvl="0"/>
            <a:r>
              <a:rPr lang="en-US"/>
              <a:t>Click to Enter Text </a:t>
            </a:r>
          </a:p>
        </p:txBody>
      </p:sp>
    </p:spTree>
    <p:extLst>
      <p:ext uri="{BB962C8B-B14F-4D97-AF65-F5344CB8AC3E}">
        <p14:creationId xmlns:p14="http://schemas.microsoft.com/office/powerpoint/2010/main" val="88727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4632773"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9588500"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9E6D5621-8DD2-544D-8395-B2989B98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1" y="533007"/>
            <a:ext cx="2322576" cy="493881"/>
          </a:xfrm>
          <a:prstGeom prst="rect">
            <a:avLst/>
          </a:prstGeom>
        </p:spPr>
      </p:pic>
      <p:pic>
        <p:nvPicPr>
          <p:cNvPr id="10" name="Graphic 9">
            <a:extLst>
              <a:ext uri="{FF2B5EF4-FFF2-40B4-BE49-F238E27FC236}">
                <a16:creationId xmlns:a16="http://schemas.microsoft.com/office/drawing/2014/main" id="{E26676EB-5FD0-404E-972E-816BB9D42B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8178" y="6365411"/>
            <a:ext cx="1784272" cy="155448"/>
          </a:xfrm>
          <a:prstGeom prst="rect">
            <a:avLst/>
          </a:prstGeom>
        </p:spPr>
      </p:pic>
    </p:spTree>
    <p:extLst>
      <p:ext uri="{BB962C8B-B14F-4D97-AF65-F5344CB8AC3E}">
        <p14:creationId xmlns:p14="http://schemas.microsoft.com/office/powerpoint/2010/main" val="140171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7DD5DD3-C332-E044-BF62-E79E27CEE9AB}"/>
              </a:ext>
            </a:extLst>
          </p:cNvPr>
          <p:cNvSpPr/>
          <p:nvPr/>
        </p:nvSpPr>
        <p:spPr>
          <a:xfrm>
            <a:off x="4183693" y="0"/>
            <a:ext cx="8008306" cy="6858000"/>
          </a:xfrm>
          <a:custGeom>
            <a:avLst/>
            <a:gdLst>
              <a:gd name="connsiteX0" fmla="*/ 4955728 w 8008306"/>
              <a:gd name="connsiteY0" fmla="*/ 0 h 6858000"/>
              <a:gd name="connsiteX1" fmla="*/ 8008306 w 8008306"/>
              <a:gd name="connsiteY1" fmla="*/ 0 h 6858000"/>
              <a:gd name="connsiteX2" fmla="*/ 3052578 w 8008306"/>
              <a:gd name="connsiteY2" fmla="*/ 6858000 h 6858000"/>
              <a:gd name="connsiteX3" fmla="*/ 0 w 80083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08306" h="6858000">
                <a:moveTo>
                  <a:pt x="4955728" y="0"/>
                </a:moveTo>
                <a:lnTo>
                  <a:pt x="8008306" y="0"/>
                </a:lnTo>
                <a:lnTo>
                  <a:pt x="3052578" y="6858000"/>
                </a:lnTo>
                <a:lnTo>
                  <a:pt x="0" y="6858000"/>
                </a:lnTo>
                <a:close/>
              </a:path>
            </a:pathLst>
          </a:cu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809A96-714F-3145-BE67-12E34472DAD6}"/>
              </a:ext>
            </a:extLst>
          </p:cNvPr>
          <p:cNvSpPr/>
          <p:nvPr/>
        </p:nvSpPr>
        <p:spPr>
          <a:xfrm>
            <a:off x="0" y="0"/>
            <a:ext cx="9588500" cy="6858000"/>
          </a:xfrm>
          <a:custGeom>
            <a:avLst/>
            <a:gdLst>
              <a:gd name="connsiteX0" fmla="*/ 0 w 9588500"/>
              <a:gd name="connsiteY0" fmla="*/ 0 h 6858000"/>
              <a:gd name="connsiteX1" fmla="*/ 3440079 w 9588500"/>
              <a:gd name="connsiteY1" fmla="*/ 0 h 6858000"/>
              <a:gd name="connsiteX2" fmla="*/ 4283901 w 9588500"/>
              <a:gd name="connsiteY2" fmla="*/ 0 h 6858000"/>
              <a:gd name="connsiteX3" fmla="*/ 9588500 w 9588500"/>
              <a:gd name="connsiteY3" fmla="*/ 0 h 6858000"/>
              <a:gd name="connsiteX4" fmla="*/ 4632772 w 9588500"/>
              <a:gd name="connsiteY4" fmla="*/ 6858000 h 6858000"/>
              <a:gd name="connsiteX5" fmla="*/ 4283901 w 9588500"/>
              <a:gd name="connsiteY5" fmla="*/ 6858000 h 6858000"/>
              <a:gd name="connsiteX6" fmla="*/ 0 w 9588500"/>
              <a:gd name="connsiteY6" fmla="*/ 6858000 h 6858000"/>
              <a:gd name="connsiteX7" fmla="*/ 0 w 9588500"/>
              <a:gd name="connsiteY7" fmla="*/ 4760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0" y="0"/>
                </a:moveTo>
                <a:lnTo>
                  <a:pt x="3440079" y="0"/>
                </a:lnTo>
                <a:lnTo>
                  <a:pt x="4283901" y="0"/>
                </a:lnTo>
                <a:lnTo>
                  <a:pt x="9588500" y="0"/>
                </a:lnTo>
                <a:lnTo>
                  <a:pt x="4632772" y="6858000"/>
                </a:lnTo>
                <a:lnTo>
                  <a:pt x="4283901" y="6858000"/>
                </a:lnTo>
                <a:lnTo>
                  <a:pt x="0" y="6858000"/>
                </a:lnTo>
                <a:lnTo>
                  <a:pt x="0" y="4760564"/>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685800" y="3141772"/>
            <a:ext cx="5132916" cy="1362075"/>
          </a:xfrm>
        </p:spPr>
        <p:txBody>
          <a:bodyPr anchor="t"/>
          <a:lstStyle>
            <a:lvl1pPr algn="l">
              <a:defRPr sz="4000" b="1" cap="none">
                <a:solidFill>
                  <a:schemeClr val="bg1"/>
                </a:solidFill>
              </a:defRPr>
            </a:lvl1pPr>
          </a:lstStyle>
          <a:p>
            <a:r>
              <a:rPr lang="en-US" dirty="0"/>
              <a:t>Click to add </a:t>
            </a:r>
            <a:br>
              <a:rPr lang="en-US" dirty="0"/>
            </a:br>
            <a:r>
              <a:rPr lang="en-US" dirty="0"/>
              <a:t>section title</a:t>
            </a:r>
          </a:p>
        </p:txBody>
      </p:sp>
      <p:sp>
        <p:nvSpPr>
          <p:cNvPr id="3" name="Text Placeholder 2"/>
          <p:cNvSpPr>
            <a:spLocks noGrp="1"/>
          </p:cNvSpPr>
          <p:nvPr>
            <p:ph type="body" idx="1" hasCustomPrompt="1"/>
          </p:nvPr>
        </p:nvSpPr>
        <p:spPr>
          <a:xfrm>
            <a:off x="685800" y="495300"/>
            <a:ext cx="5120640" cy="731520"/>
          </a:xfrm>
        </p:spPr>
        <p:txBody>
          <a:bodyPr anchor="t"/>
          <a:lstStyle>
            <a:lvl1pPr marL="0" indent="0">
              <a:lnSpc>
                <a:spcPct val="90000"/>
              </a:lnSpc>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p>
        </p:txBody>
      </p:sp>
      <p:sp>
        <p:nvSpPr>
          <p:cNvPr id="7" name="TextBox 6">
            <a:extLst>
              <a:ext uri="{FF2B5EF4-FFF2-40B4-BE49-F238E27FC236}">
                <a16:creationId xmlns:a16="http://schemas.microsoft.com/office/drawing/2014/main" id="{1FD01EB9-34BB-C74D-B5F7-318B74CA6874}"/>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400725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DDBC1A-F1FA-9949-B2A4-EB084F09D88E}"/>
              </a:ext>
            </a:extLst>
          </p:cNvPr>
          <p:cNvSpPr/>
          <p:nvPr/>
        </p:nvSpPr>
        <p:spPr>
          <a:xfrm>
            <a:off x="4632774"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2"/>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70CE2E8-E5C6-D142-91D0-568EDEE1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5" y="532594"/>
            <a:ext cx="2322576" cy="493881"/>
          </a:xfrm>
          <a:prstGeom prst="rect">
            <a:avLst/>
          </a:prstGeom>
        </p:spPr>
      </p:pic>
      <p:pic>
        <p:nvPicPr>
          <p:cNvPr id="12" name="Graphic 11">
            <a:extLst>
              <a:ext uri="{FF2B5EF4-FFF2-40B4-BE49-F238E27FC236}">
                <a16:creationId xmlns:a16="http://schemas.microsoft.com/office/drawing/2014/main" id="{91DA9A86-5847-5849-B098-F38F5BEED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178" y="6365411"/>
            <a:ext cx="1784273" cy="155448"/>
          </a:xfrm>
          <a:prstGeom prst="rect">
            <a:avLst/>
          </a:prstGeom>
        </p:spPr>
      </p:pic>
    </p:spTree>
    <p:extLst>
      <p:ext uri="{BB962C8B-B14F-4D97-AF65-F5344CB8AC3E}">
        <p14:creationId xmlns:p14="http://schemas.microsoft.com/office/powerpoint/2010/main" val="763510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8725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7DD5DD3-C332-E044-BF62-E79E27CEE9AB}"/>
              </a:ext>
            </a:extLst>
          </p:cNvPr>
          <p:cNvSpPr/>
          <p:nvPr/>
        </p:nvSpPr>
        <p:spPr>
          <a:xfrm>
            <a:off x="4183693" y="0"/>
            <a:ext cx="8008306" cy="6858000"/>
          </a:xfrm>
          <a:custGeom>
            <a:avLst/>
            <a:gdLst>
              <a:gd name="connsiteX0" fmla="*/ 4955728 w 8008306"/>
              <a:gd name="connsiteY0" fmla="*/ 0 h 6858000"/>
              <a:gd name="connsiteX1" fmla="*/ 8008306 w 8008306"/>
              <a:gd name="connsiteY1" fmla="*/ 0 h 6858000"/>
              <a:gd name="connsiteX2" fmla="*/ 3052578 w 8008306"/>
              <a:gd name="connsiteY2" fmla="*/ 6858000 h 6858000"/>
              <a:gd name="connsiteX3" fmla="*/ 0 w 80083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08306" h="6858000">
                <a:moveTo>
                  <a:pt x="4955728" y="0"/>
                </a:moveTo>
                <a:lnTo>
                  <a:pt x="8008306" y="0"/>
                </a:lnTo>
                <a:lnTo>
                  <a:pt x="3052578" y="6858000"/>
                </a:lnTo>
                <a:lnTo>
                  <a:pt x="0" y="6858000"/>
                </a:lnTo>
                <a:close/>
              </a:path>
            </a:pathLst>
          </a:cu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809A96-714F-3145-BE67-12E34472DAD6}"/>
              </a:ext>
            </a:extLst>
          </p:cNvPr>
          <p:cNvSpPr/>
          <p:nvPr/>
        </p:nvSpPr>
        <p:spPr>
          <a:xfrm>
            <a:off x="0" y="0"/>
            <a:ext cx="9588500" cy="6858000"/>
          </a:xfrm>
          <a:custGeom>
            <a:avLst/>
            <a:gdLst>
              <a:gd name="connsiteX0" fmla="*/ 0 w 9588500"/>
              <a:gd name="connsiteY0" fmla="*/ 0 h 6858000"/>
              <a:gd name="connsiteX1" fmla="*/ 3440079 w 9588500"/>
              <a:gd name="connsiteY1" fmla="*/ 0 h 6858000"/>
              <a:gd name="connsiteX2" fmla="*/ 4283901 w 9588500"/>
              <a:gd name="connsiteY2" fmla="*/ 0 h 6858000"/>
              <a:gd name="connsiteX3" fmla="*/ 9588500 w 9588500"/>
              <a:gd name="connsiteY3" fmla="*/ 0 h 6858000"/>
              <a:gd name="connsiteX4" fmla="*/ 4632772 w 9588500"/>
              <a:gd name="connsiteY4" fmla="*/ 6858000 h 6858000"/>
              <a:gd name="connsiteX5" fmla="*/ 4283901 w 9588500"/>
              <a:gd name="connsiteY5" fmla="*/ 6858000 h 6858000"/>
              <a:gd name="connsiteX6" fmla="*/ 0 w 9588500"/>
              <a:gd name="connsiteY6" fmla="*/ 6858000 h 6858000"/>
              <a:gd name="connsiteX7" fmla="*/ 0 w 9588500"/>
              <a:gd name="connsiteY7" fmla="*/ 4760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0" y="0"/>
                </a:moveTo>
                <a:lnTo>
                  <a:pt x="3440079" y="0"/>
                </a:lnTo>
                <a:lnTo>
                  <a:pt x="4283901" y="0"/>
                </a:lnTo>
                <a:lnTo>
                  <a:pt x="9588500" y="0"/>
                </a:lnTo>
                <a:lnTo>
                  <a:pt x="4632772" y="6858000"/>
                </a:lnTo>
                <a:lnTo>
                  <a:pt x="4283901" y="6858000"/>
                </a:lnTo>
                <a:lnTo>
                  <a:pt x="0" y="6858000"/>
                </a:lnTo>
                <a:lnTo>
                  <a:pt x="0" y="4760564"/>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685800" y="3141772"/>
            <a:ext cx="5132916" cy="1362075"/>
          </a:xfrm>
        </p:spPr>
        <p:txBody>
          <a:bodyPr anchor="t"/>
          <a:lstStyle>
            <a:lvl1pPr algn="l">
              <a:defRPr sz="4000" b="1" cap="none">
                <a:solidFill>
                  <a:schemeClr val="bg1"/>
                </a:solidFill>
              </a:defRPr>
            </a:lvl1pPr>
          </a:lstStyle>
          <a:p>
            <a:r>
              <a:rPr lang="en-US" dirty="0"/>
              <a:t>Click to add </a:t>
            </a:r>
            <a:br>
              <a:rPr lang="en-US" dirty="0"/>
            </a:br>
            <a:r>
              <a:rPr lang="en-US" dirty="0"/>
              <a:t>section title</a:t>
            </a:r>
          </a:p>
        </p:txBody>
      </p:sp>
      <p:sp>
        <p:nvSpPr>
          <p:cNvPr id="3" name="Text Placeholder 2"/>
          <p:cNvSpPr>
            <a:spLocks noGrp="1"/>
          </p:cNvSpPr>
          <p:nvPr>
            <p:ph type="body" idx="1" hasCustomPrompt="1"/>
          </p:nvPr>
        </p:nvSpPr>
        <p:spPr>
          <a:xfrm>
            <a:off x="685800" y="495300"/>
            <a:ext cx="5120640" cy="731520"/>
          </a:xfrm>
        </p:spPr>
        <p:txBody>
          <a:bodyPr anchor="t"/>
          <a:lstStyle>
            <a:lvl1pPr marL="0" indent="0">
              <a:lnSpc>
                <a:spcPct val="90000"/>
              </a:lnSpc>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p>
        </p:txBody>
      </p:sp>
      <p:sp>
        <p:nvSpPr>
          <p:cNvPr id="7" name="TextBox 6">
            <a:extLst>
              <a:ext uri="{FF2B5EF4-FFF2-40B4-BE49-F238E27FC236}">
                <a16:creationId xmlns:a16="http://schemas.microsoft.com/office/drawing/2014/main" id="{1FD01EB9-34BB-C74D-B5F7-318B74CA6874}"/>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314580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196"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4D76E94-7A17-D249-A2D0-7736E1DFE462}"/>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2819681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197"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197"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1461E84-CD86-8D49-A0C6-EED986793361}"/>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3916847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5556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8" name="TextBox 7">
            <a:extLst>
              <a:ext uri="{FF2B5EF4-FFF2-40B4-BE49-F238E27FC236}">
                <a16:creationId xmlns:a16="http://schemas.microsoft.com/office/drawing/2014/main" id="{823A3589-80B6-A84F-B29B-E17D0C85DDDC}"/>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267115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 Dark Red">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9" name="TextBox 8">
            <a:extLst>
              <a:ext uri="{FF2B5EF4-FFF2-40B4-BE49-F238E27FC236}">
                <a16:creationId xmlns:a16="http://schemas.microsoft.com/office/drawing/2014/main" id="{06D869CB-187D-E24D-8859-5B7EB83BDC7F}"/>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2153857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2C8424-B2CB-0C48-8237-71296925BCA0}"/>
              </a:ext>
            </a:extLst>
          </p:cNvPr>
          <p:cNvSpPr>
            <a:spLocks noGrp="1"/>
          </p:cNvSpPr>
          <p:nvPr>
            <p:ph type="pic" sz="quarter" idx="10"/>
          </p:nvPr>
        </p:nvSpPr>
        <p:spPr>
          <a:xfrm>
            <a:off x="0" y="0"/>
            <a:ext cx="12188952" cy="6858000"/>
          </a:xfrm>
          <a:solidFill>
            <a:schemeClr val="bg1">
              <a:lumMod val="95000"/>
            </a:schemeClr>
          </a:solidFill>
        </p:spPr>
        <p:txBody>
          <a:bodyPr/>
          <a:lstStyle>
            <a:lvl1pPr>
              <a:defRPr>
                <a:solidFill>
                  <a:srgbClr val="FF0000"/>
                </a:solidFill>
              </a:defRPr>
            </a:lvl1pPr>
          </a:lstStyle>
          <a:p>
            <a:r>
              <a:rPr lang="en-US"/>
              <a:t>Click icon to add picture</a:t>
            </a:r>
          </a:p>
        </p:txBody>
      </p:sp>
      <p:sp>
        <p:nvSpPr>
          <p:cNvPr id="5" name="TextBox 4">
            <a:extLst>
              <a:ext uri="{FF2B5EF4-FFF2-40B4-BE49-F238E27FC236}">
                <a16:creationId xmlns:a16="http://schemas.microsoft.com/office/drawing/2014/main" id="{118C28CA-2CF4-274F-829F-E44041338E96}"/>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Tree>
    <p:extLst>
      <p:ext uri="{BB962C8B-B14F-4D97-AF65-F5344CB8AC3E}">
        <p14:creationId xmlns:p14="http://schemas.microsoft.com/office/powerpoint/2010/main" val="89560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00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196"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4D76E94-7A17-D249-A2D0-7736E1DFE462}"/>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1416941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415600" y="3901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22"/>
          <p:cNvSpPr txBox="1">
            <a:spLocks noGrp="1"/>
          </p:cNvSpPr>
          <p:nvPr>
            <p:ph type="body" idx="1"/>
          </p:nvPr>
        </p:nvSpPr>
        <p:spPr>
          <a:xfrm>
            <a:off x="415600" y="1130233"/>
            <a:ext cx="11360800" cy="4555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600"/>
              </a:spcBef>
              <a:spcAft>
                <a:spcPts val="0"/>
              </a:spcAft>
              <a:buSzPts val="1200"/>
              <a:buChar char="○"/>
              <a:defRPr/>
            </a:lvl2pPr>
            <a:lvl3pPr marL="1371600" lvl="2" indent="-304800">
              <a:spcBef>
                <a:spcPts val="600"/>
              </a:spcBef>
              <a:spcAft>
                <a:spcPts val="0"/>
              </a:spcAft>
              <a:buSzPts val="1200"/>
              <a:buChar char="■"/>
              <a:defRPr/>
            </a:lvl3pPr>
            <a:lvl4pPr marL="1828800" lvl="3" indent="-304800">
              <a:spcBef>
                <a:spcPts val="600"/>
              </a:spcBef>
              <a:spcAft>
                <a:spcPts val="0"/>
              </a:spcAft>
              <a:buSzPts val="1200"/>
              <a:buChar char="●"/>
              <a:defRPr/>
            </a:lvl4pPr>
            <a:lvl5pPr marL="2286000" lvl="4" indent="-304800">
              <a:spcBef>
                <a:spcPts val="600"/>
              </a:spcBef>
              <a:spcAft>
                <a:spcPts val="0"/>
              </a:spcAft>
              <a:buSzPts val="1200"/>
              <a:buChar char="○"/>
              <a:defRPr/>
            </a:lvl5pPr>
            <a:lvl6pPr marL="2743200" lvl="5" indent="-304800">
              <a:spcBef>
                <a:spcPts val="600"/>
              </a:spcBef>
              <a:spcAft>
                <a:spcPts val="0"/>
              </a:spcAft>
              <a:buSzPts val="1200"/>
              <a:buChar char="■"/>
              <a:defRPr/>
            </a:lvl6pPr>
            <a:lvl7pPr marL="3200400" lvl="6" indent="-304800">
              <a:spcBef>
                <a:spcPts val="600"/>
              </a:spcBef>
              <a:spcAft>
                <a:spcPts val="0"/>
              </a:spcAft>
              <a:buSzPts val="1200"/>
              <a:buChar char="●"/>
              <a:defRPr/>
            </a:lvl7pPr>
            <a:lvl8pPr marL="3657600" lvl="7" indent="-304800">
              <a:spcBef>
                <a:spcPts val="600"/>
              </a:spcBef>
              <a:spcAft>
                <a:spcPts val="0"/>
              </a:spcAft>
              <a:buSzPts val="1200"/>
              <a:buChar char="○"/>
              <a:defRPr/>
            </a:lvl8pPr>
            <a:lvl9pPr marL="4114800" lvl="8" indent="-304800">
              <a:spcBef>
                <a:spcPts val="600"/>
              </a:spcBef>
              <a:spcAft>
                <a:spcPts val="600"/>
              </a:spcAft>
              <a:buSzPts val="1200"/>
              <a:buChar char="■"/>
              <a:defRPr/>
            </a:lvl9pPr>
          </a:lstStyle>
          <a:p>
            <a:endParaRPr/>
          </a:p>
        </p:txBody>
      </p:sp>
      <p:sp>
        <p:nvSpPr>
          <p:cNvPr id="135" name="Google Shape;135;p22"/>
          <p:cNvSpPr txBox="1">
            <a:spLocks noGrp="1"/>
          </p:cNvSpPr>
          <p:nvPr>
            <p:ph type="sldNum" idx="12"/>
          </p:nvPr>
        </p:nvSpPr>
        <p:spPr>
          <a:xfrm>
            <a:off x="5730211" y="63003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244657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C47A0A-06D4-4CBB-B9A9-C7BB88C3E17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2E1E-2FE0-4A5B-B385-34FA2F703B14}" type="slidenum">
              <a:rPr lang="en-US" smtClean="0"/>
              <a:t>‹#›</a:t>
            </a:fld>
            <a:endParaRPr lang="en-US"/>
          </a:p>
        </p:txBody>
      </p:sp>
    </p:spTree>
    <p:extLst>
      <p:ext uri="{BB962C8B-B14F-4D97-AF65-F5344CB8AC3E}">
        <p14:creationId xmlns:p14="http://schemas.microsoft.com/office/powerpoint/2010/main" val="4035588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609600" y="1892427"/>
            <a:ext cx="694944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403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w/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9C6DAB21-C43F-6E45-844E-0C8EDC91D312}"/>
              </a:ext>
            </a:extLst>
          </p:cNvPr>
          <p:cNvSpPr>
            <a:spLocks noGrp="1"/>
          </p:cNvSpPr>
          <p:nvPr>
            <p:ph type="pic" sz="quarter" idx="10"/>
          </p:nvPr>
        </p:nvSpPr>
        <p:spPr>
          <a:xfrm>
            <a:off x="4632773"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p:spPr>
        <p:txBody>
          <a:bodyPr wrap="square">
            <a:noAutofit/>
          </a:bodyPr>
          <a:lstStyle>
            <a:lvl1pPr algn="ctr">
              <a:defRPr/>
            </a:lvl1pPr>
          </a:lstStyle>
          <a:p>
            <a:r>
              <a:rPr lang="en-US"/>
              <a:t>Click icon to add picture</a:t>
            </a:r>
          </a:p>
        </p:txBody>
      </p:sp>
      <p:sp>
        <p:nvSpPr>
          <p:cNvPr id="14" name="Freeform 13">
            <a:extLst>
              <a:ext uri="{FF2B5EF4-FFF2-40B4-BE49-F238E27FC236}">
                <a16:creationId xmlns:a16="http://schemas.microsoft.com/office/drawing/2014/main" id="{A43DC38D-7EBC-BA4B-8A65-4A87AC7CE09B}"/>
              </a:ext>
            </a:extLst>
          </p:cNvPr>
          <p:cNvSpPr/>
          <p:nvPr/>
        </p:nvSpPr>
        <p:spPr>
          <a:xfrm flipH="1">
            <a:off x="0" y="0"/>
            <a:ext cx="9588500" cy="6858000"/>
          </a:xfrm>
          <a:custGeom>
            <a:avLst/>
            <a:gdLst>
              <a:gd name="connsiteX0" fmla="*/ 9588500 w 9588500"/>
              <a:gd name="connsiteY0" fmla="*/ 0 h 6858000"/>
              <a:gd name="connsiteX1" fmla="*/ 5304599 w 9588500"/>
              <a:gd name="connsiteY1" fmla="*/ 0 h 6858000"/>
              <a:gd name="connsiteX2" fmla="*/ 4955728 w 9588500"/>
              <a:gd name="connsiteY2" fmla="*/ 0 h 6858000"/>
              <a:gd name="connsiteX3" fmla="*/ 0 w 9588500"/>
              <a:gd name="connsiteY3" fmla="*/ 6858000 h 6858000"/>
              <a:gd name="connsiteX4" fmla="*/ 5304599 w 9588500"/>
              <a:gd name="connsiteY4" fmla="*/ 6858000 h 6858000"/>
              <a:gd name="connsiteX5" fmla="*/ 6148421 w 9588500"/>
              <a:gd name="connsiteY5" fmla="*/ 6858000 h 6858000"/>
              <a:gd name="connsiteX6" fmla="*/ 9588500 w 9588500"/>
              <a:gd name="connsiteY6" fmla="*/ 6858000 h 6858000"/>
              <a:gd name="connsiteX7" fmla="*/ 9588500 w 9588500"/>
              <a:gd name="connsiteY7" fmla="*/ 2097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9588500" y="0"/>
                </a:moveTo>
                <a:lnTo>
                  <a:pt x="5304599" y="0"/>
                </a:lnTo>
                <a:lnTo>
                  <a:pt x="4955728" y="0"/>
                </a:lnTo>
                <a:lnTo>
                  <a:pt x="0" y="6858000"/>
                </a:lnTo>
                <a:lnTo>
                  <a:pt x="5304599" y="6858000"/>
                </a:lnTo>
                <a:lnTo>
                  <a:pt x="6148421" y="6858000"/>
                </a:lnTo>
                <a:lnTo>
                  <a:pt x="9588500" y="6858000"/>
                </a:lnTo>
                <a:lnTo>
                  <a:pt x="9588500" y="2097436"/>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9E6D5621-8DD2-544D-8395-B2989B98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1" y="533007"/>
            <a:ext cx="2322576" cy="493881"/>
          </a:xfrm>
          <a:prstGeom prst="rect">
            <a:avLst/>
          </a:prstGeom>
        </p:spPr>
      </p:pic>
      <p:sp>
        <p:nvSpPr>
          <p:cNvPr id="11" name="TextBox 10">
            <a:extLst>
              <a:ext uri="{FF2B5EF4-FFF2-40B4-BE49-F238E27FC236}">
                <a16:creationId xmlns:a16="http://schemas.microsoft.com/office/drawing/2014/main" id="{B898A9FF-500D-2446-B443-50D00AB0511B}"/>
              </a:ext>
            </a:extLst>
          </p:cNvPr>
          <p:cNvSpPr txBox="1"/>
          <p:nvPr/>
        </p:nvSpPr>
        <p:spPr>
          <a:xfrm>
            <a:off x="4610016"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pic>
        <p:nvPicPr>
          <p:cNvPr id="10" name="Graphic 9">
            <a:extLst>
              <a:ext uri="{FF2B5EF4-FFF2-40B4-BE49-F238E27FC236}">
                <a16:creationId xmlns:a16="http://schemas.microsoft.com/office/drawing/2014/main" id="{E26676EB-5FD0-404E-972E-816BB9D42BA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8178" y="6365411"/>
            <a:ext cx="1784272" cy="155448"/>
          </a:xfrm>
          <a:prstGeom prst="rect">
            <a:avLst/>
          </a:prstGeom>
        </p:spPr>
      </p:pic>
    </p:spTree>
    <p:extLst>
      <p:ext uri="{BB962C8B-B14F-4D97-AF65-F5344CB8AC3E}">
        <p14:creationId xmlns:p14="http://schemas.microsoft.com/office/powerpoint/2010/main" val="25399885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DDBC1A-F1FA-9949-B2A4-EB084F09D88E}"/>
              </a:ext>
            </a:extLst>
          </p:cNvPr>
          <p:cNvSpPr/>
          <p:nvPr/>
        </p:nvSpPr>
        <p:spPr>
          <a:xfrm>
            <a:off x="4632774" y="0"/>
            <a:ext cx="7559227" cy="685800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Parallelogram 8">
            <a:extLst>
              <a:ext uri="{FF2B5EF4-FFF2-40B4-BE49-F238E27FC236}">
                <a16:creationId xmlns:a16="http://schemas.microsoft.com/office/drawing/2014/main" id="{094097E6-D4AE-544B-8A35-8351B8A0B894}"/>
              </a:ext>
            </a:extLst>
          </p:cNvPr>
          <p:cNvSpPr/>
          <p:nvPr/>
        </p:nvSpPr>
        <p:spPr>
          <a:xfrm flipH="1">
            <a:off x="5183118" y="3562350"/>
            <a:ext cx="4405382" cy="3295650"/>
          </a:xfrm>
          <a:prstGeom prst="parallelogram">
            <a:avLst>
              <a:gd name="adj" fmla="val 72262"/>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778" y="3101194"/>
            <a:ext cx="3933173" cy="3032906"/>
          </a:xfrm>
        </p:spPr>
        <p:txBody>
          <a:bodyPr/>
          <a:lstStyle>
            <a:lvl1pPr>
              <a:defRPr sz="4400" b="1">
                <a:solidFill>
                  <a:schemeClr val="bg2"/>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70CE2E8-E5C6-D142-91D0-568EDEE1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15" y="532594"/>
            <a:ext cx="2322576" cy="493881"/>
          </a:xfrm>
          <a:prstGeom prst="rect">
            <a:avLst/>
          </a:prstGeom>
        </p:spPr>
      </p:pic>
      <p:sp>
        <p:nvSpPr>
          <p:cNvPr id="8" name="TextBox 7">
            <a:extLst>
              <a:ext uri="{FF2B5EF4-FFF2-40B4-BE49-F238E27FC236}">
                <a16:creationId xmlns:a16="http://schemas.microsoft.com/office/drawing/2014/main" id="{83CBA54E-2539-0C44-8C6A-89A3B2F339A5}"/>
              </a:ext>
            </a:extLst>
          </p:cNvPr>
          <p:cNvSpPr txBox="1"/>
          <p:nvPr/>
        </p:nvSpPr>
        <p:spPr>
          <a:xfrm>
            <a:off x="4610016" y="6394087"/>
            <a:ext cx="1485984" cy="107722"/>
          </a:xfrm>
          <a:prstGeom prst="rect">
            <a:avLst/>
          </a:prstGeom>
          <a:noFill/>
        </p:spPr>
        <p:txBody>
          <a:bodyPr wrap="none" lIns="0" tIns="0" rIns="0" bIns="0" rtlCol="0">
            <a:spAutoFit/>
          </a:bodyPr>
          <a:lstStyle>
            <a:defPPr>
              <a:defRPr lang="en-US"/>
            </a:defPPr>
            <a:lvl1pPr>
              <a:defRPr sz="700" b="0" i="0" u="none" strike="noStrike">
                <a:effectLst/>
              </a:defRPr>
            </a:lvl1pPr>
          </a:lstStyle>
          <a:p>
            <a:pPr lvl="0"/>
            <a:r>
              <a:rPr lang="en-US" dirty="0"/>
              <a:t>Confidential. Please do not distribute.</a:t>
            </a:r>
          </a:p>
        </p:txBody>
      </p:sp>
      <p:pic>
        <p:nvPicPr>
          <p:cNvPr id="12" name="Graphic 11">
            <a:extLst>
              <a:ext uri="{FF2B5EF4-FFF2-40B4-BE49-F238E27FC236}">
                <a16:creationId xmlns:a16="http://schemas.microsoft.com/office/drawing/2014/main" id="{91DA9A86-5847-5849-B098-F38F5BEED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178" y="6365411"/>
            <a:ext cx="1784273" cy="155448"/>
          </a:xfrm>
          <a:prstGeom prst="rect">
            <a:avLst/>
          </a:prstGeom>
        </p:spPr>
      </p:pic>
    </p:spTree>
    <p:extLst>
      <p:ext uri="{BB962C8B-B14F-4D97-AF65-F5344CB8AC3E}">
        <p14:creationId xmlns:p14="http://schemas.microsoft.com/office/powerpoint/2010/main" val="4226117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3437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7DD5DD3-C332-E044-BF62-E79E27CEE9AB}"/>
              </a:ext>
            </a:extLst>
          </p:cNvPr>
          <p:cNvSpPr/>
          <p:nvPr/>
        </p:nvSpPr>
        <p:spPr>
          <a:xfrm>
            <a:off x="4183693" y="0"/>
            <a:ext cx="8008306" cy="6858000"/>
          </a:xfrm>
          <a:custGeom>
            <a:avLst/>
            <a:gdLst>
              <a:gd name="connsiteX0" fmla="*/ 4955728 w 8008306"/>
              <a:gd name="connsiteY0" fmla="*/ 0 h 6858000"/>
              <a:gd name="connsiteX1" fmla="*/ 8008306 w 8008306"/>
              <a:gd name="connsiteY1" fmla="*/ 0 h 6858000"/>
              <a:gd name="connsiteX2" fmla="*/ 3052578 w 8008306"/>
              <a:gd name="connsiteY2" fmla="*/ 6858000 h 6858000"/>
              <a:gd name="connsiteX3" fmla="*/ 0 w 80083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08306" h="6858000">
                <a:moveTo>
                  <a:pt x="4955728" y="0"/>
                </a:moveTo>
                <a:lnTo>
                  <a:pt x="8008306" y="0"/>
                </a:lnTo>
                <a:lnTo>
                  <a:pt x="3052578" y="6858000"/>
                </a:lnTo>
                <a:lnTo>
                  <a:pt x="0" y="6858000"/>
                </a:lnTo>
                <a:close/>
              </a:path>
            </a:pathLst>
          </a:cu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3809A96-714F-3145-BE67-12E34472DAD6}"/>
              </a:ext>
            </a:extLst>
          </p:cNvPr>
          <p:cNvSpPr/>
          <p:nvPr/>
        </p:nvSpPr>
        <p:spPr>
          <a:xfrm>
            <a:off x="0" y="0"/>
            <a:ext cx="9588500" cy="6858000"/>
          </a:xfrm>
          <a:custGeom>
            <a:avLst/>
            <a:gdLst>
              <a:gd name="connsiteX0" fmla="*/ 0 w 9588500"/>
              <a:gd name="connsiteY0" fmla="*/ 0 h 6858000"/>
              <a:gd name="connsiteX1" fmla="*/ 3440079 w 9588500"/>
              <a:gd name="connsiteY1" fmla="*/ 0 h 6858000"/>
              <a:gd name="connsiteX2" fmla="*/ 4283901 w 9588500"/>
              <a:gd name="connsiteY2" fmla="*/ 0 h 6858000"/>
              <a:gd name="connsiteX3" fmla="*/ 9588500 w 9588500"/>
              <a:gd name="connsiteY3" fmla="*/ 0 h 6858000"/>
              <a:gd name="connsiteX4" fmla="*/ 4632772 w 9588500"/>
              <a:gd name="connsiteY4" fmla="*/ 6858000 h 6858000"/>
              <a:gd name="connsiteX5" fmla="*/ 4283901 w 9588500"/>
              <a:gd name="connsiteY5" fmla="*/ 6858000 h 6858000"/>
              <a:gd name="connsiteX6" fmla="*/ 0 w 9588500"/>
              <a:gd name="connsiteY6" fmla="*/ 6858000 h 6858000"/>
              <a:gd name="connsiteX7" fmla="*/ 0 w 9588500"/>
              <a:gd name="connsiteY7" fmla="*/ 47605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500" h="6858000">
                <a:moveTo>
                  <a:pt x="0" y="0"/>
                </a:moveTo>
                <a:lnTo>
                  <a:pt x="3440079" y="0"/>
                </a:lnTo>
                <a:lnTo>
                  <a:pt x="4283901" y="0"/>
                </a:lnTo>
                <a:lnTo>
                  <a:pt x="9588500" y="0"/>
                </a:lnTo>
                <a:lnTo>
                  <a:pt x="4632772" y="6858000"/>
                </a:lnTo>
                <a:lnTo>
                  <a:pt x="4283901" y="6858000"/>
                </a:lnTo>
                <a:lnTo>
                  <a:pt x="0" y="6858000"/>
                </a:lnTo>
                <a:lnTo>
                  <a:pt x="0" y="4760564"/>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685800" y="3141772"/>
            <a:ext cx="5132916" cy="1362075"/>
          </a:xfrm>
        </p:spPr>
        <p:txBody>
          <a:bodyPr anchor="t"/>
          <a:lstStyle>
            <a:lvl1pPr algn="l">
              <a:defRPr sz="4000" b="1" cap="none">
                <a:solidFill>
                  <a:schemeClr val="bg1"/>
                </a:solidFill>
              </a:defRPr>
            </a:lvl1pPr>
          </a:lstStyle>
          <a:p>
            <a:r>
              <a:rPr lang="en-US" dirty="0"/>
              <a:t>Click to add </a:t>
            </a:r>
            <a:br>
              <a:rPr lang="en-US" dirty="0"/>
            </a:br>
            <a:r>
              <a:rPr lang="en-US" dirty="0"/>
              <a:t>section title</a:t>
            </a:r>
          </a:p>
        </p:txBody>
      </p:sp>
      <p:sp>
        <p:nvSpPr>
          <p:cNvPr id="3" name="Text Placeholder 2"/>
          <p:cNvSpPr>
            <a:spLocks noGrp="1"/>
          </p:cNvSpPr>
          <p:nvPr>
            <p:ph type="body" idx="1" hasCustomPrompt="1"/>
          </p:nvPr>
        </p:nvSpPr>
        <p:spPr>
          <a:xfrm>
            <a:off x="685800" y="495300"/>
            <a:ext cx="5120640" cy="731520"/>
          </a:xfrm>
        </p:spPr>
        <p:txBody>
          <a:bodyPr anchor="t"/>
          <a:lstStyle>
            <a:lvl1pPr marL="0" indent="0">
              <a:lnSpc>
                <a:spcPct val="90000"/>
              </a:lnSpc>
              <a:buNone/>
              <a:defRPr sz="3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p>
        </p:txBody>
      </p:sp>
      <p:sp>
        <p:nvSpPr>
          <p:cNvPr id="7" name="TextBox 6">
            <a:extLst>
              <a:ext uri="{FF2B5EF4-FFF2-40B4-BE49-F238E27FC236}">
                <a16:creationId xmlns:a16="http://schemas.microsoft.com/office/drawing/2014/main" id="{1FD01EB9-34BB-C74D-B5F7-318B74CA6874}"/>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8" name="TextBox 7">
            <a:extLst>
              <a:ext uri="{FF2B5EF4-FFF2-40B4-BE49-F238E27FC236}">
                <a16:creationId xmlns:a16="http://schemas.microsoft.com/office/drawing/2014/main" id="{A5F0BCCE-4DAD-404C-9B2F-BFD8AA5F6AAC}"/>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4261885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196" y="1600201"/>
            <a:ext cx="5124450" cy="4525963"/>
          </a:xfrm>
        </p:spPr>
        <p:txBody>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4D76E94-7A17-D249-A2D0-7736E1DFE462}"/>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1939607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197"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197"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1461E84-CD86-8D49-A0C6-EED986793361}"/>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2182677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2419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197" y="1600200"/>
            <a:ext cx="5124450" cy="457200"/>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197" y="1937448"/>
            <a:ext cx="5124450" cy="4196652"/>
          </a:xfrm>
        </p:spPr>
        <p:txBody>
          <a:bodyPr/>
          <a:lstStyle>
            <a:lvl1pPr>
              <a:defRPr sz="22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01461E84-CD86-8D49-A0C6-EED986793361}"/>
              </a:ext>
            </a:extLst>
          </p:cNvPr>
          <p:cNvSpPr>
            <a:spLocks noGrp="1"/>
          </p:cNvSpPr>
          <p:nvPr>
            <p:ph type="title"/>
          </p:nvPr>
        </p:nvSpPr>
        <p:spPr>
          <a:xfrm>
            <a:off x="647700" y="501040"/>
            <a:ext cx="10892946" cy="916597"/>
          </a:xfrm>
        </p:spPr>
        <p:txBody>
          <a:bodyPr/>
          <a:lstStyle/>
          <a:p>
            <a:r>
              <a:rPr lang="en-US"/>
              <a:t>Click to edit Master title style</a:t>
            </a:r>
            <a:endParaRPr lang="en-US" dirty="0"/>
          </a:p>
        </p:txBody>
      </p:sp>
    </p:spTree>
    <p:extLst>
      <p:ext uri="{BB962C8B-B14F-4D97-AF65-F5344CB8AC3E}">
        <p14:creationId xmlns:p14="http://schemas.microsoft.com/office/powerpoint/2010/main" val="143665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8" name="TextBox 7">
            <a:extLst>
              <a:ext uri="{FF2B5EF4-FFF2-40B4-BE49-F238E27FC236}">
                <a16:creationId xmlns:a16="http://schemas.microsoft.com/office/drawing/2014/main" id="{823A3589-80B6-A84F-B29B-E17D0C85DDDC}"/>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10" name="TextBox 9">
            <a:extLst>
              <a:ext uri="{FF2B5EF4-FFF2-40B4-BE49-F238E27FC236}">
                <a16:creationId xmlns:a16="http://schemas.microsoft.com/office/drawing/2014/main" id="{CE7F2398-D6A2-1D47-BE57-0D4913E7371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2135924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Quote Dark Red">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9" name="TextBox 8">
            <a:extLst>
              <a:ext uri="{FF2B5EF4-FFF2-40B4-BE49-F238E27FC236}">
                <a16:creationId xmlns:a16="http://schemas.microsoft.com/office/drawing/2014/main" id="{06D869CB-187D-E24D-8859-5B7EB83BDC7F}"/>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
        <p:nvSpPr>
          <p:cNvPr id="10" name="TextBox 9">
            <a:extLst>
              <a:ext uri="{FF2B5EF4-FFF2-40B4-BE49-F238E27FC236}">
                <a16:creationId xmlns:a16="http://schemas.microsoft.com/office/drawing/2014/main" id="{34612AD1-CD4A-0140-B020-4A4B53DB17E4}"/>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bg1"/>
                </a:solidFill>
                <a:effectLst/>
                <a:latin typeface="+mn-lt"/>
                <a:ea typeface="+mn-ea"/>
                <a:cs typeface="+mn-cs"/>
              </a:rPr>
              <a:t>Confidential. Please do not distribute.</a:t>
            </a:r>
            <a:endParaRPr lang="en-US" sz="700" dirty="0">
              <a:solidFill>
                <a:schemeClr val="bg1"/>
              </a:solidFill>
            </a:endParaRPr>
          </a:p>
        </p:txBody>
      </p:sp>
    </p:spTree>
    <p:extLst>
      <p:ext uri="{BB962C8B-B14F-4D97-AF65-F5344CB8AC3E}">
        <p14:creationId xmlns:p14="http://schemas.microsoft.com/office/powerpoint/2010/main" val="5958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2C8424-B2CB-0C48-8237-71296925BCA0}"/>
              </a:ext>
            </a:extLst>
          </p:cNvPr>
          <p:cNvSpPr>
            <a:spLocks noGrp="1"/>
          </p:cNvSpPr>
          <p:nvPr>
            <p:ph type="pic" sz="quarter" idx="10"/>
          </p:nvPr>
        </p:nvSpPr>
        <p:spPr>
          <a:xfrm>
            <a:off x="0" y="0"/>
            <a:ext cx="12188952" cy="6858000"/>
          </a:xfrm>
          <a:solidFill>
            <a:schemeClr val="bg1">
              <a:lumMod val="95000"/>
            </a:schemeClr>
          </a:solidFill>
        </p:spPr>
        <p:txBody>
          <a:bodyPr/>
          <a:lstStyle>
            <a:lvl1pPr>
              <a:defRPr>
                <a:solidFill>
                  <a:srgbClr val="FF0000"/>
                </a:solidFill>
              </a:defRPr>
            </a:lvl1pPr>
          </a:lstStyle>
          <a:p>
            <a:r>
              <a:rPr lang="en-US"/>
              <a:t>Click icon to add picture</a:t>
            </a:r>
          </a:p>
        </p:txBody>
      </p:sp>
      <p:sp>
        <p:nvSpPr>
          <p:cNvPr id="5" name="TextBox 4">
            <a:extLst>
              <a:ext uri="{FF2B5EF4-FFF2-40B4-BE49-F238E27FC236}">
                <a16:creationId xmlns:a16="http://schemas.microsoft.com/office/drawing/2014/main" id="{118C28CA-2CF4-274F-829F-E44041338E96}"/>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6" name="TextBox 5">
            <a:extLst>
              <a:ext uri="{FF2B5EF4-FFF2-40B4-BE49-F238E27FC236}">
                <a16:creationId xmlns:a16="http://schemas.microsoft.com/office/drawing/2014/main" id="{5D072D05-C687-DF42-AC16-8166E78F3657}"/>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tx1"/>
                </a:solidFill>
                <a:effectLst/>
                <a:latin typeface="+mn-lt"/>
                <a:ea typeface="+mn-ea"/>
                <a:cs typeface="+mn-cs"/>
              </a:rPr>
              <a:t>Confidential. Please do not distribute.</a:t>
            </a:r>
            <a:endParaRPr lang="en-US" sz="700" dirty="0"/>
          </a:p>
        </p:txBody>
      </p:sp>
    </p:spTree>
    <p:extLst>
      <p:ext uri="{BB962C8B-B14F-4D97-AF65-F5344CB8AC3E}">
        <p14:creationId xmlns:p14="http://schemas.microsoft.com/office/powerpoint/2010/main" val="3874220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861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1BAD-0C21-4A1A-1E1C-A1C02F114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66FF00-4481-CFF5-4D6C-F368646BE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FF350-C5FB-C594-CAFA-A82702D2CC2C}"/>
              </a:ext>
            </a:extLst>
          </p:cNvPr>
          <p:cNvSpPr>
            <a:spLocks noGrp="1"/>
          </p:cNvSpPr>
          <p:nvPr>
            <p:ph type="dt" sz="half" idx="10"/>
          </p:nvPr>
        </p:nvSpPr>
        <p:spPr/>
        <p:txBody>
          <a:bodyPr/>
          <a:lstStyle/>
          <a:p>
            <a:fld id="{7F2A6C4C-AFDB-9645-8428-591FBCFFC691}" type="datetimeFigureOut">
              <a:rPr lang="en-US" smtClean="0"/>
              <a:t>10/28/2025</a:t>
            </a:fld>
            <a:endParaRPr lang="en-US" dirty="0"/>
          </a:p>
        </p:txBody>
      </p:sp>
      <p:sp>
        <p:nvSpPr>
          <p:cNvPr id="5" name="Footer Placeholder 4">
            <a:extLst>
              <a:ext uri="{FF2B5EF4-FFF2-40B4-BE49-F238E27FC236}">
                <a16:creationId xmlns:a16="http://schemas.microsoft.com/office/drawing/2014/main" id="{68C41162-0C16-187B-87B2-8C722FD54A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5F93D9-E813-C5B7-6B10-8F5ED5C47221}"/>
              </a:ext>
            </a:extLst>
          </p:cNvPr>
          <p:cNvSpPr>
            <a:spLocks noGrp="1"/>
          </p:cNvSpPr>
          <p:nvPr>
            <p:ph type="sldNum" sz="quarter" idx="12"/>
          </p:nvPr>
        </p:nvSpPr>
        <p:spPr/>
        <p:txBody>
          <a:bodyPr/>
          <a:lstStyle/>
          <a:p>
            <a:fld id="{B36816EE-BD6E-F144-9841-177120FA13E1}" type="slidenum">
              <a:rPr lang="en-US" smtClean="0"/>
              <a:t>‹#›</a:t>
            </a:fld>
            <a:endParaRPr lang="en-US" dirty="0"/>
          </a:p>
        </p:txBody>
      </p:sp>
    </p:spTree>
    <p:extLst>
      <p:ext uri="{BB962C8B-B14F-4D97-AF65-F5344CB8AC3E}">
        <p14:creationId xmlns:p14="http://schemas.microsoft.com/office/powerpoint/2010/main" val="86149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9719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Quot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8" name="TextBox 7">
            <a:extLst>
              <a:ext uri="{FF2B5EF4-FFF2-40B4-BE49-F238E27FC236}">
                <a16:creationId xmlns:a16="http://schemas.microsoft.com/office/drawing/2014/main" id="{823A3589-80B6-A84F-B29B-E17D0C85DDDC}"/>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210007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Dark Red">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72A080-2F22-CF4A-AB31-79F77A6C5DC0}"/>
              </a:ext>
            </a:extLst>
          </p:cNvPr>
          <p:cNvSpPr>
            <a:spLocks noGrp="1"/>
          </p:cNvSpPr>
          <p:nvPr>
            <p:ph type="body" sz="quarter" idx="10" hasCustomPrompt="1"/>
          </p:nvPr>
        </p:nvSpPr>
        <p:spPr>
          <a:xfrm>
            <a:off x="647700" y="1600200"/>
            <a:ext cx="10896600" cy="2129555"/>
          </a:xfrm>
        </p:spPr>
        <p:txBody>
          <a:bodyPr/>
          <a:lstStyle>
            <a:lvl1pPr algn="ctr">
              <a:defRPr sz="4400" b="0">
                <a:solidFill>
                  <a:schemeClr val="bg1"/>
                </a:solidFill>
              </a:defRPr>
            </a:lvl1pPr>
            <a:lvl2pPr marL="3175" indent="0">
              <a:buNone/>
              <a:defRPr/>
            </a:lvl2pPr>
          </a:lstStyle>
          <a:p>
            <a:pPr lvl="0"/>
            <a:r>
              <a:rPr lang="en-US" dirty="0"/>
              <a:t>Click to add quote. Lorem ipsum dolor sit amet, </a:t>
            </a:r>
            <a:r>
              <a:rPr lang="en-US" dirty="0" err="1"/>
              <a:t>consectetuer</a:t>
            </a:r>
            <a:r>
              <a:rPr lang="en-US" dirty="0"/>
              <a:t> adipiscing elit.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Text Placeholder 5">
            <a:extLst>
              <a:ext uri="{FF2B5EF4-FFF2-40B4-BE49-F238E27FC236}">
                <a16:creationId xmlns:a16="http://schemas.microsoft.com/office/drawing/2014/main" id="{80F7D8D3-5236-E044-900C-82B38D34EF5E}"/>
              </a:ext>
            </a:extLst>
          </p:cNvPr>
          <p:cNvSpPr>
            <a:spLocks noGrp="1"/>
          </p:cNvSpPr>
          <p:nvPr>
            <p:ph type="body" sz="quarter" idx="11" hasCustomPrompt="1"/>
          </p:nvPr>
        </p:nvSpPr>
        <p:spPr>
          <a:xfrm>
            <a:off x="647700" y="4572000"/>
            <a:ext cx="10896600" cy="651353"/>
          </a:xfrm>
        </p:spPr>
        <p:txBody>
          <a:bodyPr/>
          <a:lstStyle>
            <a:lvl1pPr algn="ctr">
              <a:defRPr sz="3200" b="0">
                <a:solidFill>
                  <a:schemeClr val="bg1"/>
                </a:solidFill>
              </a:defRPr>
            </a:lvl1pPr>
            <a:lvl2pPr marL="3175" indent="0">
              <a:buNone/>
              <a:defRPr/>
            </a:lvl2pPr>
          </a:lstStyle>
          <a:p>
            <a:pPr lvl="0"/>
            <a:r>
              <a:rPr lang="en-US" dirty="0"/>
              <a:t>Quote attribution</a:t>
            </a:r>
          </a:p>
        </p:txBody>
      </p:sp>
      <p:sp>
        <p:nvSpPr>
          <p:cNvPr id="9" name="TextBox 8">
            <a:extLst>
              <a:ext uri="{FF2B5EF4-FFF2-40B4-BE49-F238E27FC236}">
                <a16:creationId xmlns:a16="http://schemas.microsoft.com/office/drawing/2014/main" id="{06D869CB-187D-E24D-8859-5B7EB83BDC7F}"/>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6790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501040"/>
            <a:ext cx="10892946" cy="91659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47700" y="1600201"/>
            <a:ext cx="10892946"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1" y="6737349"/>
            <a:ext cx="112775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2183D24E-C233-D446-B8E2-7FBCFA85DD8D}"/>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4" name="fl" descr=" ">
            <a:extLst>
              <a:ext uri="{FF2B5EF4-FFF2-40B4-BE49-F238E27FC236}">
                <a16:creationId xmlns:a16="http://schemas.microsoft.com/office/drawing/2014/main" id="{31C7641C-3260-460C-80B7-43CDA5C350EC}"/>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382571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xStyles>
    <p:title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p:titleStyle>
    <p:body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501040"/>
            <a:ext cx="10892946" cy="916597"/>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47700" y="1600201"/>
            <a:ext cx="10892946"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1" y="6737349"/>
            <a:ext cx="112775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2183D24E-C233-D446-B8E2-7FBCFA85DD8D}"/>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6" name="TextBox 5">
            <a:extLst>
              <a:ext uri="{FF2B5EF4-FFF2-40B4-BE49-F238E27FC236}">
                <a16:creationId xmlns:a16="http://schemas.microsoft.com/office/drawing/2014/main" id="{4A9A2A27-D1F5-1649-9A44-5E93A12B6C5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tx1"/>
                </a:solidFill>
                <a:effectLst/>
                <a:latin typeface="+mn-lt"/>
                <a:ea typeface="+mn-ea"/>
                <a:cs typeface="+mn-cs"/>
              </a:rPr>
              <a:t>Confidential. Please do not distribute.</a:t>
            </a:r>
            <a:endParaRPr lang="en-US" sz="700" dirty="0"/>
          </a:p>
        </p:txBody>
      </p:sp>
      <p:sp>
        <p:nvSpPr>
          <p:cNvPr id="4" name="fl" descr=" ">
            <a:extLst>
              <a:ext uri="{FF2B5EF4-FFF2-40B4-BE49-F238E27FC236}">
                <a16:creationId xmlns:a16="http://schemas.microsoft.com/office/drawing/2014/main" id="{39BAB0A0-5C21-4D17-8EE8-39EDB6FB6B36}"/>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7700357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8" r:id="rId13"/>
  </p:sldLayoutIdLst>
  <p:txStyles>
    <p:title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p:titleStyle>
    <p:body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501040"/>
            <a:ext cx="10892946" cy="916597"/>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47700" y="1600201"/>
            <a:ext cx="10892946"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1" y="6737349"/>
            <a:ext cx="112775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2183D24E-C233-D446-B8E2-7FBCFA85DD8D}"/>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a:p>
        </p:txBody>
      </p:sp>
      <p:sp>
        <p:nvSpPr>
          <p:cNvPr id="6" name="TextBox 5">
            <a:extLst>
              <a:ext uri="{FF2B5EF4-FFF2-40B4-BE49-F238E27FC236}">
                <a16:creationId xmlns:a16="http://schemas.microsoft.com/office/drawing/2014/main" id="{4A9A2A27-D1F5-1649-9A44-5E93A12B6C5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a:solidFill>
                  <a:schemeClr val="tx1"/>
                </a:solidFill>
                <a:effectLst/>
                <a:latin typeface="+mn-lt"/>
                <a:ea typeface="+mn-ea"/>
                <a:cs typeface="+mn-cs"/>
              </a:rPr>
              <a:t>Confidential. Please do not distribute.</a:t>
            </a:r>
            <a:endParaRPr lang="en-US" sz="700"/>
          </a:p>
        </p:txBody>
      </p:sp>
    </p:spTree>
    <p:extLst>
      <p:ext uri="{BB962C8B-B14F-4D97-AF65-F5344CB8AC3E}">
        <p14:creationId xmlns:p14="http://schemas.microsoft.com/office/powerpoint/2010/main" val="70338020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p:titleStyle>
    <p:body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501040"/>
            <a:ext cx="10892946" cy="91659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47700" y="1600201"/>
            <a:ext cx="10892946"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1" y="6737349"/>
            <a:ext cx="112775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2183D24E-C233-D446-B8E2-7FBCFA85DD8D}"/>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4" name="fl" descr=" ">
            <a:extLst>
              <a:ext uri="{FF2B5EF4-FFF2-40B4-BE49-F238E27FC236}">
                <a16:creationId xmlns:a16="http://schemas.microsoft.com/office/drawing/2014/main" id="{31C7641C-3260-460C-80B7-43CDA5C350EC}"/>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0666766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txStyles>
    <p:title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p:titleStyle>
    <p:body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501040"/>
            <a:ext cx="10892946" cy="91659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47700" y="1600201"/>
            <a:ext cx="10892946"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36EA68B1-C6C7-7745-99E1-6C0A083326C6}"/>
              </a:ext>
            </a:extLst>
          </p:cNvPr>
          <p:cNvGrpSpPr/>
          <p:nvPr/>
        </p:nvGrpSpPr>
        <p:grpSpPr>
          <a:xfrm>
            <a:off x="1" y="6737349"/>
            <a:ext cx="11277599" cy="120651"/>
            <a:chOff x="1" y="6737349"/>
            <a:chExt cx="11277599" cy="120651"/>
          </a:xfrm>
        </p:grpSpPr>
        <p:sp>
          <p:nvSpPr>
            <p:cNvPr id="14" name="Parallelogram 13">
              <a:extLst>
                <a:ext uri="{FF2B5EF4-FFF2-40B4-BE49-F238E27FC236}">
                  <a16:creationId xmlns:a16="http://schemas.microsoft.com/office/drawing/2014/main" id="{1E2A8B3A-93AE-2D49-9830-10328DFEB7BA}"/>
                </a:ext>
              </a:extLst>
            </p:cNvPr>
            <p:cNvSpPr/>
            <p:nvPr/>
          </p:nvSpPr>
          <p:spPr>
            <a:xfrm>
              <a:off x="8534400" y="6737349"/>
              <a:ext cx="2743200" cy="120651"/>
            </a:xfrm>
            <a:prstGeom prst="parallelogram">
              <a:avLst>
                <a:gd name="adj" fmla="val 77631"/>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571EACC7-403A-8D41-A6F8-1A195E9F7A25}"/>
                </a:ext>
              </a:extLst>
            </p:cNvPr>
            <p:cNvSpPr/>
            <p:nvPr/>
          </p:nvSpPr>
          <p:spPr>
            <a:xfrm>
              <a:off x="1" y="6737349"/>
              <a:ext cx="9159875" cy="120651"/>
            </a:xfrm>
            <a:custGeom>
              <a:avLst/>
              <a:gdLst>
                <a:gd name="connsiteX0" fmla="*/ 0 w 9159875"/>
                <a:gd name="connsiteY0" fmla="*/ 0 h 120651"/>
                <a:gd name="connsiteX1" fmla="*/ 9159875 w 9159875"/>
                <a:gd name="connsiteY1" fmla="*/ 0 h 120651"/>
                <a:gd name="connsiteX2" fmla="*/ 9066212 w 9159875"/>
                <a:gd name="connsiteY2" fmla="*/ 120651 h 120651"/>
                <a:gd name="connsiteX3" fmla="*/ 0 w 9159875"/>
                <a:gd name="connsiteY3" fmla="*/ 120651 h 120651"/>
              </a:gdLst>
              <a:ahLst/>
              <a:cxnLst>
                <a:cxn ang="0">
                  <a:pos x="connsiteX0" y="connsiteY0"/>
                </a:cxn>
                <a:cxn ang="0">
                  <a:pos x="connsiteX1" y="connsiteY1"/>
                </a:cxn>
                <a:cxn ang="0">
                  <a:pos x="connsiteX2" y="connsiteY2"/>
                </a:cxn>
                <a:cxn ang="0">
                  <a:pos x="connsiteX3" y="connsiteY3"/>
                </a:cxn>
              </a:cxnLst>
              <a:rect l="l" t="t" r="r" b="b"/>
              <a:pathLst>
                <a:path w="9159875" h="120651">
                  <a:moveTo>
                    <a:pt x="0" y="0"/>
                  </a:moveTo>
                  <a:lnTo>
                    <a:pt x="9159875" y="0"/>
                  </a:lnTo>
                  <a:lnTo>
                    <a:pt x="9066212" y="120651"/>
                  </a:lnTo>
                  <a:lnTo>
                    <a:pt x="0" y="120651"/>
                  </a:lnTo>
                  <a:close/>
                </a:path>
              </a:pathLst>
            </a:custGeom>
            <a:solidFill>
              <a:srgbClr val="E3183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2183D24E-C233-D446-B8E2-7FBCFA85DD8D}"/>
              </a:ext>
            </a:extLst>
          </p:cNvPr>
          <p:cNvSpPr txBox="1"/>
          <p:nvPr/>
        </p:nvSpPr>
        <p:spPr>
          <a:xfrm>
            <a:off x="647700" y="6363310"/>
            <a:ext cx="141064" cy="138499"/>
          </a:xfrm>
          <a:prstGeom prst="rect">
            <a:avLst/>
          </a:prstGeom>
          <a:noFill/>
        </p:spPr>
        <p:txBody>
          <a:bodyPr wrap="none" lIns="0" tIns="0" rIns="0" bIns="0" rtlCol="0">
            <a:spAutoFit/>
          </a:bodyPr>
          <a:lstStyle/>
          <a:p>
            <a:pPr algn="l"/>
            <a:fld id="{CEE13A24-8095-894B-A0C4-9B080E0BB3F4}" type="slidenum">
              <a:rPr lang="en-US" sz="900" smtClean="0"/>
              <a:pPr algn="l"/>
              <a:t>‹#›</a:t>
            </a:fld>
            <a:endParaRPr lang="en-US" sz="900" dirty="0"/>
          </a:p>
        </p:txBody>
      </p:sp>
      <p:sp>
        <p:nvSpPr>
          <p:cNvPr id="6" name="TextBox 5">
            <a:extLst>
              <a:ext uri="{FF2B5EF4-FFF2-40B4-BE49-F238E27FC236}">
                <a16:creationId xmlns:a16="http://schemas.microsoft.com/office/drawing/2014/main" id="{4A9A2A27-D1F5-1649-9A44-5E93A12B6C55}"/>
              </a:ext>
            </a:extLst>
          </p:cNvPr>
          <p:cNvSpPr txBox="1"/>
          <p:nvPr/>
        </p:nvSpPr>
        <p:spPr>
          <a:xfrm>
            <a:off x="1371600" y="6394087"/>
            <a:ext cx="1485984" cy="107722"/>
          </a:xfrm>
          <a:prstGeom prst="rect">
            <a:avLst/>
          </a:prstGeom>
          <a:noFill/>
        </p:spPr>
        <p:txBody>
          <a:bodyPr wrap="none" lIns="0" tIns="0" rIns="0" bIns="0" rtlCol="0">
            <a:spAutoFit/>
          </a:bodyPr>
          <a:lstStyle/>
          <a:p>
            <a:pPr algn="l"/>
            <a:r>
              <a:rPr lang="en-US" sz="700" b="0" i="0" u="none" strike="noStrike" kern="1200" dirty="0">
                <a:solidFill>
                  <a:schemeClr val="tx1"/>
                </a:solidFill>
                <a:effectLst/>
                <a:latin typeface="+mn-lt"/>
                <a:ea typeface="+mn-ea"/>
                <a:cs typeface="+mn-cs"/>
              </a:rPr>
              <a:t>Confidential. Please do not distribute.</a:t>
            </a:r>
            <a:endParaRPr lang="en-US" sz="700" dirty="0"/>
          </a:p>
        </p:txBody>
      </p:sp>
      <p:sp>
        <p:nvSpPr>
          <p:cNvPr id="4" name="fl" descr="General Business">
            <a:extLst>
              <a:ext uri="{FF2B5EF4-FFF2-40B4-BE49-F238E27FC236}">
                <a16:creationId xmlns:a16="http://schemas.microsoft.com/office/drawing/2014/main" id="{550A9E44-1C52-48B7-9D5A-1A46B1CACED8}"/>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General Business</a:t>
            </a:r>
          </a:p>
        </p:txBody>
      </p:sp>
    </p:spTree>
    <p:extLst>
      <p:ext uri="{BB962C8B-B14F-4D97-AF65-F5344CB8AC3E}">
        <p14:creationId xmlns:p14="http://schemas.microsoft.com/office/powerpoint/2010/main" val="253382512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p:titleStyle>
    <p:body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08">
          <p15:clr>
            <a:srgbClr val="F26B43"/>
          </p15:clr>
        </p15:guide>
        <p15:guide id="3" pos="7272">
          <p15:clr>
            <a:srgbClr val="F26B43"/>
          </p15:clr>
        </p15:guide>
        <p15:guide id="4" orient="horz" pos="1008">
          <p15:clr>
            <a:srgbClr val="F26B43"/>
          </p15:clr>
        </p15:guide>
        <p15:guide id="5" orient="horz" pos="3864">
          <p15:clr>
            <a:srgbClr val="F26B43"/>
          </p15:clr>
        </p15:guide>
        <p15:guide id="6" orient="horz" pos="40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hyperlink" Target="https://www.harvardpilgrim.org/public/wellness-reimbursement" TargetMode="Externa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hyperlink" Target="tinyhood.com/partner/harvardpilgri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hyperlink" Target="https://www.harvardpilgrim.org/public/childbirth-class-reimbursemen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1.png"/><Relationship Id="rId12" Type="http://schemas.microsoft.com/office/2007/relationships/hdphoto" Target="../media/hdphoto6.wdp"/><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microsoft.com/office/2007/relationships/hdphoto" Target="../media/hdphoto3.wdp"/><Relationship Id="rId11" Type="http://schemas.openxmlformats.org/officeDocument/2006/relationships/image" Target="../media/image73.png"/><Relationship Id="rId5" Type="http://schemas.openxmlformats.org/officeDocument/2006/relationships/image" Target="../media/image70.png"/><Relationship Id="rId15" Type="http://schemas.openxmlformats.org/officeDocument/2006/relationships/hyperlink" Target="https://www.harvardpilgrim.org/public/good-measures-healthy-weight-program" TargetMode="External"/><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72.png"/><Relationship Id="rId1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hyperlink" Target="https://www.tinyhood.com/partner/harvardpilgrim" TargetMode="External"/><Relationship Id="rId7" Type="http://schemas.microsoft.com/office/2007/relationships/hdphoto" Target="../media/hdphoto8.wdp"/><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hyperlink" Target="https://www.expect.fit/partners/harvard-pilgrim" TargetMode="External"/><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52.xml"/><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wellthy.com/" TargetMode="External"/><Relationship Id="rId7"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5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hyperlink" Target="mailto:SmartStart@harvardpilgrim.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www.harvardpilgrim.org/"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hyperlink" Target="https://www.harvardpilgrim.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83EDB-4B75-D741-8F84-A08D4204B9AD}"/>
              </a:ext>
            </a:extLst>
          </p:cNvPr>
          <p:cNvSpPr>
            <a:spLocks noGrp="1"/>
          </p:cNvSpPr>
          <p:nvPr>
            <p:ph type="ctrTitle"/>
          </p:nvPr>
        </p:nvSpPr>
        <p:spPr>
          <a:xfrm>
            <a:off x="381000" y="2590800"/>
            <a:ext cx="7086600" cy="3032906"/>
          </a:xfrm>
        </p:spPr>
        <p:txBody>
          <a:bodyPr/>
          <a:lstStyle/>
          <a:p>
            <a:r>
              <a:rPr lang="en-US" sz="4000" dirty="0"/>
              <a:t>TPS Group Holdings, LLC</a:t>
            </a:r>
            <a:br>
              <a:rPr lang="en-US" sz="4000" dirty="0"/>
            </a:br>
            <a:r>
              <a:rPr lang="en-US" sz="4000" dirty="0"/>
              <a:t>2026 Plan Highlights</a:t>
            </a:r>
            <a:br>
              <a:rPr lang="en-US" sz="4000" dirty="0"/>
            </a:br>
            <a:br>
              <a:rPr lang="en-US" sz="4000" dirty="0"/>
            </a:br>
            <a:r>
              <a:rPr lang="en-US" sz="2400" dirty="0"/>
              <a:t>Get to know your </a:t>
            </a:r>
            <a:br>
              <a:rPr lang="en-US" sz="2400" dirty="0"/>
            </a:br>
            <a:r>
              <a:rPr lang="en-US" sz="2400" dirty="0"/>
              <a:t>Harvard Pilgrim plan benefits</a:t>
            </a:r>
            <a:br>
              <a:rPr lang="en-US" sz="4000" dirty="0"/>
            </a:br>
            <a:br>
              <a:rPr lang="en-US" sz="4000" dirty="0"/>
            </a:br>
            <a:endParaRPr lang="en-US" sz="4000" dirty="0"/>
          </a:p>
        </p:txBody>
      </p:sp>
      <p:pic>
        <p:nvPicPr>
          <p:cNvPr id="7" name="Picture Placeholder 6" descr="A person carrying a child on his shoulders&#10;&#10;AI-generated content may be incorrect.">
            <a:extLst>
              <a:ext uri="{FF2B5EF4-FFF2-40B4-BE49-F238E27FC236}">
                <a16:creationId xmlns:a16="http://schemas.microsoft.com/office/drawing/2014/main" id="{0EF1EBC1-1764-0261-5A8E-02C2DFA4B24D}"/>
              </a:ext>
            </a:extLst>
          </p:cNvPr>
          <p:cNvPicPr>
            <a:picLocks noGrp="1" noChangeAspect="1"/>
          </p:cNvPicPr>
          <p:nvPr>
            <p:ph type="pic" sz="quarter" idx="10"/>
          </p:nvPr>
        </p:nvPicPr>
        <p:blipFill>
          <a:blip r:embed="rId3"/>
          <a:srcRect l="1795" r="1795"/>
          <a:stretch>
            <a:fillRect/>
          </a:stretch>
        </p:blipFill>
        <p:spPr/>
      </p:pic>
    </p:spTree>
    <p:extLst>
      <p:ext uri="{BB962C8B-B14F-4D97-AF65-F5344CB8AC3E}">
        <p14:creationId xmlns:p14="http://schemas.microsoft.com/office/powerpoint/2010/main" val="373754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A540-E5C3-38ED-7BE3-5CFBDDCC80D7}"/>
              </a:ext>
            </a:extLst>
          </p:cNvPr>
          <p:cNvSpPr txBox="1">
            <a:spLocks/>
          </p:cNvSpPr>
          <p:nvPr/>
        </p:nvSpPr>
        <p:spPr>
          <a:xfrm>
            <a:off x="762000" y="327636"/>
            <a:ext cx="9296400" cy="784956"/>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Easily </a:t>
            </a:r>
            <a:r>
              <a:rPr lang="en-US" dirty="0">
                <a:solidFill>
                  <a:srgbClr val="000000"/>
                </a:solidFill>
                <a:latin typeface="Arial" panose="020B0604020202020204"/>
              </a:rPr>
              <a:t>Find Doctors &amp; Specialists O</a:t>
            </a:r>
            <a:r>
              <a:rPr kumimoji="0" lang="en-US" sz="3600" b="0" i="0" u="none" strike="noStrike" kern="1200" cap="none" spc="0" normalizeH="0" baseline="0" noProof="0" dirty="0" err="1">
                <a:ln>
                  <a:noFill/>
                </a:ln>
                <a:solidFill>
                  <a:srgbClr val="000000"/>
                </a:solidFill>
                <a:effectLst/>
                <a:uLnTx/>
                <a:uFillTx/>
                <a:latin typeface="Arial" panose="020B0604020202020204"/>
                <a:ea typeface="+mj-ea"/>
                <a:cs typeface="+mj-cs"/>
              </a:rPr>
              <a:t>nline</a:t>
            </a:r>
            <a:br>
              <a:rPr kumimoji="0" lang="en-US" sz="3600" b="0" i="0" u="none" strike="noStrike" kern="1200" cap="none" spc="0" normalizeH="0" baseline="0" noProof="0" dirty="0">
                <a:ln>
                  <a:noFill/>
                </a:ln>
                <a:solidFill>
                  <a:srgbClr val="00B0F0"/>
                </a:solidFill>
                <a:effectLst/>
                <a:uLnTx/>
                <a:uFillTx/>
                <a:latin typeface="Arial" panose="020B0604020202020204"/>
                <a:ea typeface="+mj-ea"/>
                <a:cs typeface="+mj-cs"/>
              </a:rPr>
            </a:br>
            <a:endParaRPr kumimoji="0" lang="en-US" sz="3600" b="0" i="0" u="none" strike="noStrike" kern="1200" cap="none" spc="0" normalizeH="0" baseline="0" noProof="0" dirty="0">
              <a:ln>
                <a:noFill/>
              </a:ln>
              <a:solidFill>
                <a:srgbClr val="00B0F0"/>
              </a:solidFill>
              <a:effectLst/>
              <a:uLnTx/>
              <a:uFillTx/>
              <a:latin typeface="Arial" panose="020B0604020202020204"/>
              <a:ea typeface="+mj-ea"/>
              <a:cs typeface="+mj-cs"/>
            </a:endParaRPr>
          </a:p>
        </p:txBody>
      </p:sp>
      <p:pic>
        <p:nvPicPr>
          <p:cNvPr id="3" name="Picture 2">
            <a:extLst>
              <a:ext uri="{FF2B5EF4-FFF2-40B4-BE49-F238E27FC236}">
                <a16:creationId xmlns:a16="http://schemas.microsoft.com/office/drawing/2014/main" id="{42FE9B72-DB73-9E53-0496-3C0075A9D70E}"/>
              </a:ext>
            </a:extLst>
          </p:cNvPr>
          <p:cNvPicPr>
            <a:picLocks noChangeAspect="1"/>
          </p:cNvPicPr>
          <p:nvPr/>
        </p:nvPicPr>
        <p:blipFill rotWithShape="1">
          <a:blip r:embed="rId3"/>
          <a:srcRect r="7071"/>
          <a:stretch/>
        </p:blipFill>
        <p:spPr>
          <a:xfrm>
            <a:off x="5438099" y="1112615"/>
            <a:ext cx="4896925" cy="4654129"/>
          </a:xfrm>
          <a:prstGeom prst="rect">
            <a:avLst/>
          </a:prstGeom>
          <a:ln>
            <a:solidFill>
              <a:schemeClr val="bg2"/>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0D46630-20BC-EE82-6BDD-71894ACE5DD0}"/>
              </a:ext>
            </a:extLst>
          </p:cNvPr>
          <p:cNvPicPr>
            <a:picLocks noChangeAspect="1"/>
          </p:cNvPicPr>
          <p:nvPr/>
        </p:nvPicPr>
        <p:blipFill rotWithShape="1">
          <a:blip r:embed="rId4"/>
          <a:srcRect l="9744" t="3346"/>
          <a:stretch/>
        </p:blipFill>
        <p:spPr>
          <a:xfrm>
            <a:off x="888386" y="1112592"/>
            <a:ext cx="4222364" cy="5069944"/>
          </a:xfrm>
          <a:prstGeom prst="rect">
            <a:avLst/>
          </a:prstGeom>
          <a:ln>
            <a:solidFill>
              <a:schemeClr val="bg2"/>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819AF47B-718B-2835-C22E-B236B71DEFDA}"/>
              </a:ext>
            </a:extLst>
          </p:cNvPr>
          <p:cNvSpPr/>
          <p:nvPr/>
        </p:nvSpPr>
        <p:spPr>
          <a:xfrm>
            <a:off x="5498987" y="4038600"/>
            <a:ext cx="10668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w="0"/>
              <a:solidFill>
                <a:srgbClr val="414041"/>
              </a:solidFill>
              <a:effectLst>
                <a:outerShdw blurRad="38100" dist="19050" dir="2700000" algn="tl" rotWithShape="0">
                  <a:srgbClr val="414041">
                    <a:alpha val="40000"/>
                  </a:srgbClr>
                </a:outerShdw>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2CB34BD3-D7B7-442C-E12F-7619C401B83A}"/>
              </a:ext>
            </a:extLst>
          </p:cNvPr>
          <p:cNvSpPr txBox="1"/>
          <p:nvPr/>
        </p:nvSpPr>
        <p:spPr>
          <a:xfrm>
            <a:off x="9296400" y="429102"/>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Visit </a:t>
            </a:r>
            <a:r>
              <a:rPr kumimoji="0" lang="en-US" sz="1800" b="1" i="0" u="none" strike="noStrike" kern="1200" cap="none" spc="0" normalizeH="0" baseline="0" noProof="0" dirty="0">
                <a:ln>
                  <a:noFill/>
                </a:ln>
                <a:solidFill>
                  <a:srgbClr val="E31837"/>
                </a:solidFill>
                <a:effectLst/>
                <a:uLnTx/>
                <a:uFillTx/>
                <a:latin typeface="Arial" panose="020B0604020202020204"/>
                <a:ea typeface="+mn-ea"/>
                <a:cs typeface="+mn-cs"/>
              </a:rPr>
              <a:t>harvardpilgrim.org </a:t>
            </a:r>
            <a:endParaRPr kumimoji="0" lang="en-US" sz="18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7D73A1D-FE49-AC6F-5EF3-51DF5B267CD1}"/>
              </a:ext>
            </a:extLst>
          </p:cNvPr>
          <p:cNvSpPr txBox="1"/>
          <p:nvPr/>
        </p:nvSpPr>
        <p:spPr>
          <a:xfrm>
            <a:off x="5376154" y="5936455"/>
            <a:ext cx="502081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highlight>
                  <a:srgbClr val="FFFF00"/>
                </a:highlight>
                <a:uLnTx/>
                <a:uFillTx/>
                <a:latin typeface="Arial" panose="020B0604020202020204"/>
                <a:ea typeface="+mn-ea"/>
                <a:cs typeface="+mn-cs"/>
              </a:rPr>
              <a:t>Note: Primary Care Providers have a Provider ID number.</a:t>
            </a:r>
          </a:p>
        </p:txBody>
      </p:sp>
      <p:sp>
        <p:nvSpPr>
          <p:cNvPr id="8" name="Oval 7">
            <a:extLst>
              <a:ext uri="{FF2B5EF4-FFF2-40B4-BE49-F238E27FC236}">
                <a16:creationId xmlns:a16="http://schemas.microsoft.com/office/drawing/2014/main" id="{E1825DC4-CD3C-24FE-5F7B-4E2C819AABC8}"/>
              </a:ext>
            </a:extLst>
          </p:cNvPr>
          <p:cNvSpPr>
            <a:spLocks noChangeAspect="1"/>
          </p:cNvSpPr>
          <p:nvPr/>
        </p:nvSpPr>
        <p:spPr>
          <a:xfrm>
            <a:off x="561037" y="1275145"/>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4</a:t>
            </a:r>
          </a:p>
        </p:txBody>
      </p:sp>
      <p:sp>
        <p:nvSpPr>
          <p:cNvPr id="9" name="Oval 8">
            <a:extLst>
              <a:ext uri="{FF2B5EF4-FFF2-40B4-BE49-F238E27FC236}">
                <a16:creationId xmlns:a16="http://schemas.microsoft.com/office/drawing/2014/main" id="{CE481175-A92B-E971-7065-32886D2FFF25}"/>
              </a:ext>
            </a:extLst>
          </p:cNvPr>
          <p:cNvSpPr>
            <a:spLocks noChangeAspect="1"/>
          </p:cNvSpPr>
          <p:nvPr/>
        </p:nvSpPr>
        <p:spPr>
          <a:xfrm>
            <a:off x="5237136" y="1275145"/>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5</a:t>
            </a:r>
          </a:p>
        </p:txBody>
      </p:sp>
    </p:spTree>
    <p:extLst>
      <p:ext uri="{BB962C8B-B14F-4D97-AF65-F5344CB8AC3E}">
        <p14:creationId xmlns:p14="http://schemas.microsoft.com/office/powerpoint/2010/main" val="153281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2AABD-E1E0-AA0C-1D57-B0C0D2216E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D71BF3-C810-B018-BE8C-4D455D652D6D}"/>
              </a:ext>
            </a:extLst>
          </p:cNvPr>
          <p:cNvSpPr/>
          <p:nvPr/>
        </p:nvSpPr>
        <p:spPr>
          <a:xfrm>
            <a:off x="0" y="1066799"/>
            <a:ext cx="12192000" cy="484953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CAA378E-FC4E-2A80-FFCC-59983F0FBAA8}"/>
              </a:ext>
            </a:extLst>
          </p:cNvPr>
          <p:cNvSpPr>
            <a:spLocks noGrp="1"/>
          </p:cNvSpPr>
          <p:nvPr>
            <p:ph type="title"/>
          </p:nvPr>
        </p:nvSpPr>
        <p:spPr>
          <a:xfrm>
            <a:off x="685801" y="454638"/>
            <a:ext cx="8221798" cy="692498"/>
          </a:xfrm>
        </p:spPr>
        <p:txBody>
          <a:bodyPr/>
          <a:lstStyle/>
          <a:p>
            <a:r>
              <a:rPr lang="en-US" dirty="0"/>
              <a:t>Know Your Care Options</a:t>
            </a:r>
          </a:p>
        </p:txBody>
      </p:sp>
      <p:sp>
        <p:nvSpPr>
          <p:cNvPr id="8" name="Shape 121">
            <a:extLst>
              <a:ext uri="{FF2B5EF4-FFF2-40B4-BE49-F238E27FC236}">
                <a16:creationId xmlns:a16="http://schemas.microsoft.com/office/drawing/2014/main" id="{BC22A224-4BF2-D0AA-64E9-51030BB7DDDD}"/>
              </a:ext>
            </a:extLst>
          </p:cNvPr>
          <p:cNvSpPr txBox="1">
            <a:spLocks/>
          </p:cNvSpPr>
          <p:nvPr/>
        </p:nvSpPr>
        <p:spPr>
          <a:xfrm>
            <a:off x="2743648" y="2461963"/>
            <a:ext cx="2317860" cy="334746"/>
          </a:xfrm>
          <a:prstGeom prst="rect">
            <a:avLst/>
          </a:prstGeom>
          <a:ln w="12700">
            <a:miter lim="400000"/>
          </a:ln>
          <a:extLst>
            <a:ext uri="{C572A759-6A51-4108-AA02-DFA0A04FC94B}">
              <ma14:wrappingTextBoxFlag xmlns:ma14="http://schemas.microsoft.com/office/mac/drawingml/2011/main" xmlns="" val="1"/>
            </a:ext>
          </a:extLst>
        </p:spPr>
        <p:txBody>
          <a:bodyPr lIns="53578" tIns="53578" rIns="53578" bIns="53578">
            <a:noAutofit/>
          </a:bodyPr>
          <a:lstStyle>
            <a:lvl1pPr marL="370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1pPr>
            <a:lvl2pPr marL="8149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2pPr>
            <a:lvl3pPr marL="370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3pPr>
            <a:lvl4pPr marL="17039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4pPr>
            <a:lvl5pPr marL="2148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5pPr>
            <a:lvl6pPr marL="0" marR="0" indent="11430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6pPr>
            <a:lvl7pPr marL="0" marR="0" indent="13716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7pPr>
            <a:lvl8pPr marL="0" marR="0" indent="16002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8pPr>
            <a:lvl9pPr marL="0" marR="0" indent="18288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9pPr>
          </a:lstStyle>
          <a:p>
            <a:pPr marL="0" marR="0" lvl="0" indent="0" algn="ctr" defTabSz="821531" rtl="0" eaLnBrk="1" fontAlgn="auto" latinLnBrk="0" hangingPunct="1">
              <a:lnSpc>
                <a:spcPct val="100000"/>
              </a:lnSpc>
              <a:spcBef>
                <a:spcPts val="3000"/>
              </a:spcBef>
              <a:spcAft>
                <a:spcPts val="0"/>
              </a:spcAft>
              <a:buClr>
                <a:srgbClr val="01B7E6"/>
              </a:buClr>
              <a:buSzPct val="75000"/>
              <a:buFontTx/>
              <a:buNone/>
              <a:tabLst/>
              <a:defRPr/>
            </a:pPr>
            <a:r>
              <a:rPr kumimoji="0" lang="en-US" sz="1600" b="1" i="0" u="none" strike="noStrike" kern="1200" cap="none" spc="0" normalizeH="0" baseline="0" noProof="0" dirty="0">
                <a:ln>
                  <a:noFill/>
                </a:ln>
                <a:solidFill>
                  <a:srgbClr val="414041"/>
                </a:solidFill>
                <a:effectLst/>
                <a:uLnTx/>
                <a:uFillTx/>
                <a:latin typeface="Arial" charset="0"/>
                <a:ea typeface="Arial" charset="0"/>
                <a:cs typeface="Arial" charset="0"/>
                <a:sym typeface="Calibri Light"/>
              </a:rPr>
              <a:t>Virtual Care</a:t>
            </a:r>
          </a:p>
        </p:txBody>
      </p:sp>
      <p:sp>
        <p:nvSpPr>
          <p:cNvPr id="10" name="Shape 121">
            <a:extLst>
              <a:ext uri="{FF2B5EF4-FFF2-40B4-BE49-F238E27FC236}">
                <a16:creationId xmlns:a16="http://schemas.microsoft.com/office/drawing/2014/main" id="{B51D7F97-9BF3-1A99-FBA5-C28A61ECA052}"/>
              </a:ext>
            </a:extLst>
          </p:cNvPr>
          <p:cNvSpPr txBox="1">
            <a:spLocks/>
          </p:cNvSpPr>
          <p:nvPr/>
        </p:nvSpPr>
        <p:spPr>
          <a:xfrm>
            <a:off x="9376838" y="2487059"/>
            <a:ext cx="2436173" cy="255348"/>
          </a:xfrm>
          <a:prstGeom prst="rect">
            <a:avLst/>
          </a:prstGeom>
          <a:ln w="12700">
            <a:miter lim="400000"/>
          </a:ln>
          <a:extLst>
            <a:ext uri="{C572A759-6A51-4108-AA02-DFA0A04FC94B}">
              <ma14:wrappingTextBoxFlag xmlns:ma14="http://schemas.microsoft.com/office/mac/drawingml/2011/main" xmlns="" val="1"/>
            </a:ext>
          </a:extLst>
        </p:spPr>
        <p:txBody>
          <a:bodyPr lIns="53578" tIns="53578" rIns="53578" bIns="53578">
            <a:noAutofit/>
          </a:bodyPr>
          <a:lstStyle>
            <a:lvl1pPr marL="370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1pPr>
            <a:lvl2pPr marL="8149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2pPr>
            <a:lvl3pPr marL="370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3pPr>
            <a:lvl4pPr marL="17039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4pPr>
            <a:lvl5pPr marL="2148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5pPr>
            <a:lvl6pPr marL="0" marR="0" indent="11430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6pPr>
            <a:lvl7pPr marL="0" marR="0" indent="13716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7pPr>
            <a:lvl8pPr marL="0" marR="0" indent="16002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8pPr>
            <a:lvl9pPr marL="0" marR="0" indent="18288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9pPr>
          </a:lstStyle>
          <a:p>
            <a:pPr marL="0" marR="0" lvl="0" indent="0" algn="ctr" defTabSz="821531" rtl="0" eaLnBrk="1" fontAlgn="auto" latinLnBrk="0" hangingPunct="1">
              <a:lnSpc>
                <a:spcPct val="100000"/>
              </a:lnSpc>
              <a:spcBef>
                <a:spcPts val="3000"/>
              </a:spcBef>
              <a:spcAft>
                <a:spcPts val="0"/>
              </a:spcAft>
              <a:buClr>
                <a:srgbClr val="01B7E6"/>
              </a:buClr>
              <a:buSzPct val="75000"/>
              <a:buFontTx/>
              <a:buNone/>
              <a:tabLst/>
              <a:defRPr/>
            </a:pPr>
            <a:r>
              <a:rPr kumimoji="0" lang="en-US" sz="1600" b="1" i="0" u="none" strike="noStrike" kern="1200" cap="none" spc="0" normalizeH="0" baseline="0" noProof="0" dirty="0">
                <a:ln>
                  <a:noFill/>
                </a:ln>
                <a:solidFill>
                  <a:srgbClr val="414041"/>
                </a:solidFill>
                <a:effectLst/>
                <a:uLnTx/>
                <a:uFillTx/>
                <a:latin typeface="Arial" charset="0"/>
                <a:ea typeface="Arial" charset="0"/>
                <a:cs typeface="Arial" charset="0"/>
                <a:sym typeface="Calibri Light"/>
              </a:rPr>
              <a:t>Emergency Room (ER)</a:t>
            </a:r>
          </a:p>
        </p:txBody>
      </p:sp>
      <p:sp>
        <p:nvSpPr>
          <p:cNvPr id="3" name="Rectangle 2">
            <a:extLst>
              <a:ext uri="{FF2B5EF4-FFF2-40B4-BE49-F238E27FC236}">
                <a16:creationId xmlns:a16="http://schemas.microsoft.com/office/drawing/2014/main" id="{7E1ACDE3-6495-9C53-7E08-DF02F3BE928E}"/>
              </a:ext>
            </a:extLst>
          </p:cNvPr>
          <p:cNvSpPr/>
          <p:nvPr/>
        </p:nvSpPr>
        <p:spPr>
          <a:xfrm>
            <a:off x="5382558" y="2461961"/>
            <a:ext cx="1598431" cy="4770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041"/>
                </a:solidFill>
                <a:effectLst/>
                <a:uLnTx/>
                <a:uFillTx/>
                <a:latin typeface="Arial" charset="0"/>
                <a:ea typeface="Arial" charset="0"/>
                <a:cs typeface="Arial" charset="0"/>
              </a:rPr>
              <a:t>Retail Clinic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14041"/>
              </a:solidFill>
              <a:effectLst/>
              <a:uLnTx/>
              <a:uFillTx/>
              <a:latin typeface="Arial" charset="0"/>
              <a:ea typeface="Arial" charset="0"/>
              <a:cs typeface="Arial" charset="0"/>
            </a:endParaRPr>
          </a:p>
        </p:txBody>
      </p:sp>
      <p:sp>
        <p:nvSpPr>
          <p:cNvPr id="4" name="Rectangle 3">
            <a:extLst>
              <a:ext uri="{FF2B5EF4-FFF2-40B4-BE49-F238E27FC236}">
                <a16:creationId xmlns:a16="http://schemas.microsoft.com/office/drawing/2014/main" id="{A11175D1-F151-FA37-F505-EFCA949950B2}"/>
              </a:ext>
            </a:extLst>
          </p:cNvPr>
          <p:cNvSpPr/>
          <p:nvPr/>
        </p:nvSpPr>
        <p:spPr>
          <a:xfrm>
            <a:off x="7112905" y="2485313"/>
            <a:ext cx="2132017"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041"/>
                </a:solidFill>
                <a:effectLst/>
                <a:uLnTx/>
                <a:uFillTx/>
                <a:latin typeface="Arial" charset="0"/>
                <a:ea typeface="Arial" charset="0"/>
                <a:cs typeface="Arial" charset="0"/>
              </a:rPr>
              <a:t>Urgent Care Clinic</a:t>
            </a:r>
          </a:p>
        </p:txBody>
      </p:sp>
      <p:sp>
        <p:nvSpPr>
          <p:cNvPr id="15" name="Rectangle 14">
            <a:extLst>
              <a:ext uri="{FF2B5EF4-FFF2-40B4-BE49-F238E27FC236}">
                <a16:creationId xmlns:a16="http://schemas.microsoft.com/office/drawing/2014/main" id="{279645D4-36BB-335B-3BA7-D3A552846758}"/>
              </a:ext>
            </a:extLst>
          </p:cNvPr>
          <p:cNvSpPr/>
          <p:nvPr/>
        </p:nvSpPr>
        <p:spPr>
          <a:xfrm>
            <a:off x="3700123" y="1292045"/>
            <a:ext cx="20717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charset="0"/>
                <a:ea typeface="Arial" charset="0"/>
                <a:cs typeface="Arial" charset="0"/>
              </a:rPr>
              <a:t>$</a:t>
            </a:r>
            <a:endPar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DAF7BA07-0787-28CC-ACC2-6FEB6DB7CA6B}"/>
              </a:ext>
            </a:extLst>
          </p:cNvPr>
          <p:cNvSpPr/>
          <p:nvPr/>
        </p:nvSpPr>
        <p:spPr>
          <a:xfrm>
            <a:off x="5847954" y="1340044"/>
            <a:ext cx="20717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charset="0"/>
                <a:ea typeface="Arial" charset="0"/>
                <a:cs typeface="Arial" charset="0"/>
              </a:rPr>
              <a:t>$</a:t>
            </a:r>
            <a:endPar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938B836D-8CFB-0CDA-2F41-06497349F804}"/>
              </a:ext>
            </a:extLst>
          </p:cNvPr>
          <p:cNvSpPr/>
          <p:nvPr/>
        </p:nvSpPr>
        <p:spPr>
          <a:xfrm>
            <a:off x="7974151" y="1380487"/>
            <a:ext cx="409523"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charset="0"/>
                <a:ea typeface="Arial" charset="0"/>
                <a:cs typeface="Arial" charset="0"/>
              </a:rPr>
              <a:t>$$</a:t>
            </a:r>
            <a:endPar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DEEF759A-72AB-D647-AC6E-DB51BE527240}"/>
              </a:ext>
            </a:extLst>
          </p:cNvPr>
          <p:cNvSpPr/>
          <p:nvPr/>
        </p:nvSpPr>
        <p:spPr>
          <a:xfrm>
            <a:off x="10173239" y="1399723"/>
            <a:ext cx="667998" cy="3000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E31837"/>
                </a:solidFill>
                <a:effectLst/>
                <a:uLnTx/>
                <a:uFillTx/>
                <a:latin typeface="Arial" charset="0"/>
                <a:ea typeface="Arial" charset="0"/>
                <a:cs typeface="Arial" charset="0"/>
              </a:rPr>
              <a:t>$$$</a:t>
            </a:r>
            <a:endParaRPr kumimoji="0" lang="en-US" sz="1350" b="0"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06DDCAC-1B4B-593E-F9DA-6C93A619E1A9}"/>
              </a:ext>
            </a:extLst>
          </p:cNvPr>
          <p:cNvSpPr txBox="1"/>
          <p:nvPr/>
        </p:nvSpPr>
        <p:spPr>
          <a:xfrm>
            <a:off x="2824068" y="2925776"/>
            <a:ext cx="2342358"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With </a:t>
            </a:r>
            <a:r>
              <a:rPr kumimoji="0" lang="en-US" sz="1400" b="1" i="0" u="none" strike="noStrike" kern="1200" cap="none" spc="0" normalizeH="0" baseline="0" noProof="0" dirty="0">
                <a:ln>
                  <a:noFill/>
                </a:ln>
                <a:solidFill>
                  <a:schemeClr val="bg2"/>
                </a:solidFill>
                <a:effectLst/>
                <a:uLnTx/>
                <a:uFillTx/>
                <a:latin typeface="Arial" panose="020B0604020202020204"/>
                <a:ea typeface="+mn-ea"/>
                <a:cs typeface="+mn-cs"/>
              </a:rPr>
              <a:t>Doctor On Demand</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you can request a virtual visit with a U.S.-based doctor 24/7 for non-emergency conditions like: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Colds, u</a:t>
            </a:r>
            <a:r>
              <a:rPr kumimoji="0" lang="en-US" sz="1400" b="0" i="0" u="none" strike="noStrike" kern="1200" cap="none" spc="0" normalizeH="0" baseline="0" noProof="0" dirty="0" err="1">
                <a:ln>
                  <a:noFill/>
                </a:ln>
                <a:solidFill>
                  <a:schemeClr val="bg2"/>
                </a:solidFill>
                <a:effectLst/>
                <a:uLnTx/>
                <a:uFillTx/>
                <a:latin typeface="Arial" panose="020B0604020202020204"/>
                <a:ea typeface="+mn-ea"/>
                <a:cs typeface="+mn-cs"/>
              </a:rPr>
              <a:t>pper</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respiratory infections</a:t>
            </a:r>
            <a:endParaRPr lang="en-US" sz="1400" dirty="0">
              <a:solidFill>
                <a:schemeClr val="bg2"/>
              </a:solidFill>
              <a:latin typeface="Arial" panose="020B0604020202020204"/>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U</a:t>
            </a:r>
            <a:r>
              <a:rPr kumimoji="0" lang="en-US" sz="1400" b="0" i="0" u="none" strike="noStrike" kern="1200" cap="none" spc="0" normalizeH="0" baseline="0" noProof="0" dirty="0" err="1">
                <a:ln>
                  <a:noFill/>
                </a:ln>
                <a:solidFill>
                  <a:schemeClr val="bg2"/>
                </a:solidFill>
                <a:effectLst/>
                <a:uLnTx/>
                <a:uFillTx/>
                <a:latin typeface="Arial" panose="020B0604020202020204"/>
                <a:ea typeface="+mn-ea"/>
                <a:cs typeface="+mn-cs"/>
              </a:rPr>
              <a:t>pset</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stomach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S</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kin rash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Confidential mental health support</a:t>
            </a:r>
          </a:p>
        </p:txBody>
      </p:sp>
      <p:sp>
        <p:nvSpPr>
          <p:cNvPr id="12" name="TextBox 11">
            <a:extLst>
              <a:ext uri="{FF2B5EF4-FFF2-40B4-BE49-F238E27FC236}">
                <a16:creationId xmlns:a16="http://schemas.microsoft.com/office/drawing/2014/main" id="{F7FE1593-4BDB-3703-02E6-85D98C75B4EE}"/>
              </a:ext>
            </a:extLst>
          </p:cNvPr>
          <p:cNvSpPr txBox="1"/>
          <p:nvPr/>
        </p:nvSpPr>
        <p:spPr>
          <a:xfrm>
            <a:off x="5278960" y="2920787"/>
            <a:ext cx="1918161"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CVS MinuteClinic® and Walgreens Healthcare Clinic offer are good options when you have an ear infection or skin condition like poison ivy, and you want a health professional to check it out without an appointment.</a:t>
            </a:r>
          </a:p>
        </p:txBody>
      </p:sp>
      <p:sp>
        <p:nvSpPr>
          <p:cNvPr id="13" name="TextBox 12">
            <a:extLst>
              <a:ext uri="{FF2B5EF4-FFF2-40B4-BE49-F238E27FC236}">
                <a16:creationId xmlns:a16="http://schemas.microsoft.com/office/drawing/2014/main" id="{7F872D31-DE54-2165-AFED-F13255300A74}"/>
              </a:ext>
            </a:extLst>
          </p:cNvPr>
          <p:cNvSpPr txBox="1"/>
          <p:nvPr/>
        </p:nvSpPr>
        <p:spPr>
          <a:xfrm>
            <a:off x="7310075" y="2969944"/>
            <a:ext cx="2132017"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If your PCP doesn’t offer urgent care, consider a local clinic for immediate treatment and care </a:t>
            </a:r>
            <a:r>
              <a:rPr lang="en-US" sz="1400" dirty="0">
                <a:solidFill>
                  <a:schemeClr val="bg2"/>
                </a:solidFill>
                <a:latin typeface="Arial" panose="020B0604020202020204"/>
              </a:rPr>
              <a:t>that is </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not considered life-threatening, such 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solidFill>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M</a:t>
            </a:r>
            <a:r>
              <a:rPr kumimoji="0" lang="en-US" sz="1400" b="0" i="0" u="none" strike="noStrike" kern="1200" cap="none" spc="0" normalizeH="0" baseline="0" noProof="0" dirty="0" err="1">
                <a:ln>
                  <a:noFill/>
                </a:ln>
                <a:solidFill>
                  <a:schemeClr val="bg2"/>
                </a:solidFill>
                <a:effectLst/>
                <a:uLnTx/>
                <a:uFillTx/>
                <a:latin typeface="Arial" panose="020B0604020202020204"/>
                <a:ea typeface="+mn-ea"/>
                <a:cs typeface="+mn-cs"/>
              </a:rPr>
              <a:t>inor</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burns </a:t>
            </a:r>
            <a:endParaRPr lang="en-US" sz="1400" dirty="0">
              <a:solidFill>
                <a:schemeClr val="bg2"/>
              </a:solidFill>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C</a:t>
            </a:r>
            <a:r>
              <a:rPr kumimoji="0" lang="en-US" sz="1400" b="0" i="0" u="none" strike="noStrike" kern="1200" cap="none" spc="0" normalizeH="0" baseline="0" noProof="0" dirty="0" err="1">
                <a:ln>
                  <a:noFill/>
                </a:ln>
                <a:solidFill>
                  <a:schemeClr val="bg2"/>
                </a:solidFill>
                <a:effectLst/>
                <a:uLnTx/>
                <a:uFillTx/>
                <a:latin typeface="Arial" panose="020B0604020202020204"/>
                <a:ea typeface="+mn-ea"/>
                <a:cs typeface="+mn-cs"/>
              </a:rPr>
              <a:t>uts</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that may require stitches</a:t>
            </a:r>
          </a:p>
        </p:txBody>
      </p:sp>
      <p:sp>
        <p:nvSpPr>
          <p:cNvPr id="16" name="TextBox 15">
            <a:extLst>
              <a:ext uri="{FF2B5EF4-FFF2-40B4-BE49-F238E27FC236}">
                <a16:creationId xmlns:a16="http://schemas.microsoft.com/office/drawing/2014/main" id="{02BEADA4-C4F3-08B3-2E86-30B273EAD3FC}"/>
              </a:ext>
            </a:extLst>
          </p:cNvPr>
          <p:cNvSpPr txBox="1"/>
          <p:nvPr/>
        </p:nvSpPr>
        <p:spPr>
          <a:xfrm>
            <a:off x="9471871" y="2997562"/>
            <a:ext cx="2436173"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For medical emergencies that require immediate attention such 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S</a:t>
            </a:r>
            <a:r>
              <a:rPr kumimoji="0" lang="en-US" sz="1400" b="0" i="0" u="none" strike="noStrike" kern="1200" cap="none" spc="0" normalizeH="0" baseline="0" noProof="0" dirty="0" err="1">
                <a:ln>
                  <a:noFill/>
                </a:ln>
                <a:solidFill>
                  <a:schemeClr val="bg2"/>
                </a:solidFill>
                <a:effectLst/>
                <a:uLnTx/>
                <a:uFillTx/>
                <a:latin typeface="Arial" panose="020B0604020202020204"/>
                <a:ea typeface="+mn-ea"/>
                <a:cs typeface="+mn-cs"/>
              </a:rPr>
              <a:t>evere</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chest or abdominal pain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Severe trouble with breathing or vision</a:t>
            </a:r>
            <a:endPar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S</a:t>
            </a:r>
            <a:r>
              <a:rPr kumimoji="0" lang="en-US" sz="1400" b="0" i="0" u="none" strike="noStrike" kern="1200" cap="none" spc="0" normalizeH="0" baseline="0" noProof="0" dirty="0" err="1">
                <a:ln>
                  <a:noFill/>
                </a:ln>
                <a:solidFill>
                  <a:schemeClr val="bg2"/>
                </a:solidFill>
                <a:effectLst/>
                <a:uLnTx/>
                <a:uFillTx/>
                <a:latin typeface="Arial" panose="020B0604020202020204"/>
                <a:ea typeface="+mn-ea"/>
                <a:cs typeface="+mn-cs"/>
              </a:rPr>
              <a:t>erious</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 injuries from falls, cuts or accidents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Broken limbs</a:t>
            </a:r>
            <a:endPar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E6B62A0-447B-B174-3C79-22C1B1EAD896}"/>
              </a:ext>
            </a:extLst>
          </p:cNvPr>
          <p:cNvSpPr txBox="1"/>
          <p:nvPr/>
        </p:nvSpPr>
        <p:spPr>
          <a:xfrm>
            <a:off x="0" y="5916339"/>
            <a:ext cx="12192000" cy="338554"/>
          </a:xfrm>
          <a:prstGeom prst="rect">
            <a:avLst/>
          </a:prstGeom>
          <a:solidFill>
            <a:schemeClr val="tx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Arial" panose="020B0604020202020204"/>
                <a:ea typeface="+mn-ea"/>
                <a:cs typeface="Arial" panose="020B0604020202020204" pitchFamily="34" charset="0"/>
              </a:rPr>
              <a:t>If you think you’re having a medical emergency, call 911 or go to the nearest </a:t>
            </a:r>
            <a:r>
              <a:rPr lang="en-US" sz="1600" b="1" dirty="0">
                <a:solidFill>
                  <a:schemeClr val="bg2"/>
                </a:solidFill>
                <a:latin typeface="Arial" panose="020B0604020202020204"/>
                <a:cs typeface="Arial" panose="020B0604020202020204" pitchFamily="34" charset="0"/>
              </a:rPr>
              <a:t>emergency room</a:t>
            </a:r>
            <a:r>
              <a:rPr kumimoji="0" lang="en-US" sz="1600" b="1" i="0" u="none" strike="noStrike" kern="1200" cap="none" spc="0" normalizeH="0" baseline="0" noProof="0" dirty="0">
                <a:ln>
                  <a:noFill/>
                </a:ln>
                <a:solidFill>
                  <a:schemeClr val="bg2"/>
                </a:solidFill>
                <a:effectLst/>
                <a:uLnTx/>
                <a:uFillTx/>
                <a:latin typeface="Arial" panose="020B0604020202020204"/>
                <a:ea typeface="+mn-ea"/>
                <a:cs typeface="+mn-cs"/>
              </a:rPr>
              <a:t>. </a:t>
            </a:r>
          </a:p>
        </p:txBody>
      </p:sp>
      <p:pic>
        <p:nvPicPr>
          <p:cNvPr id="17" name="Picture 16" descr="A red and yellow logo&#10;&#10;AI-generated content may be incorrect.">
            <a:extLst>
              <a:ext uri="{FF2B5EF4-FFF2-40B4-BE49-F238E27FC236}">
                <a16:creationId xmlns:a16="http://schemas.microsoft.com/office/drawing/2014/main" id="{C30AA1AB-64ED-D2DF-ED78-809E3F6E8132}"/>
              </a:ext>
            </a:extLst>
          </p:cNvPr>
          <p:cNvPicPr>
            <a:picLocks noChangeAspect="1"/>
          </p:cNvPicPr>
          <p:nvPr/>
        </p:nvPicPr>
        <p:blipFill>
          <a:blip r:embed="rId3"/>
          <a:stretch>
            <a:fillRect/>
          </a:stretch>
        </p:blipFill>
        <p:spPr>
          <a:xfrm>
            <a:off x="3455958" y="1604676"/>
            <a:ext cx="774018" cy="774018"/>
          </a:xfrm>
          <a:prstGeom prst="rect">
            <a:avLst/>
          </a:prstGeom>
        </p:spPr>
      </p:pic>
      <p:pic>
        <p:nvPicPr>
          <p:cNvPr id="24" name="Picture 23" descr="A red and yellow logo&#10;&#10;AI-generated content may be incorrect.">
            <a:extLst>
              <a:ext uri="{FF2B5EF4-FFF2-40B4-BE49-F238E27FC236}">
                <a16:creationId xmlns:a16="http://schemas.microsoft.com/office/drawing/2014/main" id="{D1328758-3D6E-DE09-93BE-4E2C7A513B14}"/>
              </a:ext>
            </a:extLst>
          </p:cNvPr>
          <p:cNvPicPr>
            <a:picLocks noChangeAspect="1"/>
          </p:cNvPicPr>
          <p:nvPr/>
        </p:nvPicPr>
        <p:blipFill>
          <a:blip r:embed="rId4"/>
          <a:stretch>
            <a:fillRect/>
          </a:stretch>
        </p:blipFill>
        <p:spPr>
          <a:xfrm>
            <a:off x="7801789" y="1639275"/>
            <a:ext cx="801269" cy="801269"/>
          </a:xfrm>
          <a:prstGeom prst="rect">
            <a:avLst/>
          </a:prstGeom>
        </p:spPr>
      </p:pic>
      <p:pic>
        <p:nvPicPr>
          <p:cNvPr id="31" name="Picture 30" descr="A red and yellow logo&#10;&#10;AI-generated content may be incorrect.">
            <a:extLst>
              <a:ext uri="{FF2B5EF4-FFF2-40B4-BE49-F238E27FC236}">
                <a16:creationId xmlns:a16="http://schemas.microsoft.com/office/drawing/2014/main" id="{34C0E620-3D56-7ED5-6F56-A4011F0BF367}"/>
              </a:ext>
            </a:extLst>
          </p:cNvPr>
          <p:cNvPicPr>
            <a:picLocks noChangeAspect="1"/>
          </p:cNvPicPr>
          <p:nvPr/>
        </p:nvPicPr>
        <p:blipFill>
          <a:blip r:embed="rId5"/>
          <a:stretch>
            <a:fillRect/>
          </a:stretch>
        </p:blipFill>
        <p:spPr>
          <a:xfrm>
            <a:off x="10079675" y="1664040"/>
            <a:ext cx="721361" cy="721361"/>
          </a:xfrm>
          <a:prstGeom prst="rect">
            <a:avLst/>
          </a:prstGeom>
        </p:spPr>
      </p:pic>
      <p:pic>
        <p:nvPicPr>
          <p:cNvPr id="33" name="Picture 32" descr="A red and orange logo&#10;&#10;AI-generated content may be incorrect.">
            <a:extLst>
              <a:ext uri="{FF2B5EF4-FFF2-40B4-BE49-F238E27FC236}">
                <a16:creationId xmlns:a16="http://schemas.microsoft.com/office/drawing/2014/main" id="{E7C764BE-9ACA-E9F9-6B7D-F610F314B264}"/>
              </a:ext>
            </a:extLst>
          </p:cNvPr>
          <p:cNvPicPr>
            <a:picLocks noChangeAspect="1"/>
          </p:cNvPicPr>
          <p:nvPr/>
        </p:nvPicPr>
        <p:blipFill>
          <a:blip r:embed="rId6"/>
          <a:stretch>
            <a:fillRect/>
          </a:stretch>
        </p:blipFill>
        <p:spPr>
          <a:xfrm>
            <a:off x="5651023" y="1626720"/>
            <a:ext cx="765559" cy="765559"/>
          </a:xfrm>
          <a:prstGeom prst="rect">
            <a:avLst/>
          </a:prstGeom>
        </p:spPr>
      </p:pic>
      <p:pic>
        <p:nvPicPr>
          <p:cNvPr id="35" name="Picture 34" descr="A red and yellow logo&#10;&#10;AI-generated content may be incorrect.">
            <a:extLst>
              <a:ext uri="{FF2B5EF4-FFF2-40B4-BE49-F238E27FC236}">
                <a16:creationId xmlns:a16="http://schemas.microsoft.com/office/drawing/2014/main" id="{657A796C-EEC2-B86A-D2A7-5DE60DDBA1F0}"/>
              </a:ext>
            </a:extLst>
          </p:cNvPr>
          <p:cNvPicPr>
            <a:picLocks noChangeAspect="1"/>
          </p:cNvPicPr>
          <p:nvPr/>
        </p:nvPicPr>
        <p:blipFill>
          <a:blip r:embed="rId7"/>
          <a:stretch>
            <a:fillRect/>
          </a:stretch>
        </p:blipFill>
        <p:spPr>
          <a:xfrm>
            <a:off x="1073975" y="1632486"/>
            <a:ext cx="814849" cy="814849"/>
          </a:xfrm>
          <a:prstGeom prst="rect">
            <a:avLst/>
          </a:prstGeom>
        </p:spPr>
      </p:pic>
      <p:sp>
        <p:nvSpPr>
          <p:cNvPr id="36" name="Shape 121">
            <a:extLst>
              <a:ext uri="{FF2B5EF4-FFF2-40B4-BE49-F238E27FC236}">
                <a16:creationId xmlns:a16="http://schemas.microsoft.com/office/drawing/2014/main" id="{5A738474-6F68-6621-1682-76771B08D896}"/>
              </a:ext>
            </a:extLst>
          </p:cNvPr>
          <p:cNvSpPr txBox="1">
            <a:spLocks/>
          </p:cNvSpPr>
          <p:nvPr/>
        </p:nvSpPr>
        <p:spPr>
          <a:xfrm>
            <a:off x="430685" y="2461963"/>
            <a:ext cx="2057963" cy="300082"/>
          </a:xfrm>
          <a:prstGeom prst="rect">
            <a:avLst/>
          </a:prstGeom>
          <a:ln w="12700">
            <a:miter lim="400000"/>
          </a:ln>
          <a:extLst>
            <a:ext uri="{C572A759-6A51-4108-AA02-DFA0A04FC94B}">
              <ma14:wrappingTextBoxFlag xmlns:ma14="http://schemas.microsoft.com/office/mac/drawingml/2011/main" xmlns="" val="1"/>
            </a:ext>
          </a:extLst>
        </p:spPr>
        <p:txBody>
          <a:bodyPr lIns="53578" tIns="53578" rIns="53578" bIns="53578">
            <a:noAutofit/>
          </a:bodyPr>
          <a:lstStyle>
            <a:lvl1pPr marL="370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1pPr>
            <a:lvl2pPr marL="8149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2pPr>
            <a:lvl3pPr marL="370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3pPr>
            <a:lvl4pPr marL="17039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4pPr>
            <a:lvl5pPr marL="2148416" marR="0" indent="-370416" algn="l" defTabSz="821531" rtl="0" latinLnBrk="0">
              <a:lnSpc>
                <a:spcPct val="100000"/>
              </a:lnSpc>
              <a:spcBef>
                <a:spcPts val="3000"/>
              </a:spcBef>
              <a:spcAft>
                <a:spcPts val="0"/>
              </a:spcAft>
              <a:buClr>
                <a:schemeClr val="accent5"/>
              </a:buClr>
              <a:buSzPct val="75000"/>
              <a:buFontTx/>
              <a:buChar char="•"/>
              <a:tabLst/>
              <a:defRPr sz="3500" b="0" i="0" u="none" strike="noStrike" cap="none" spc="0" baseline="0">
                <a:ln>
                  <a:noFill/>
                </a:ln>
                <a:solidFill>
                  <a:srgbClr val="000000"/>
                </a:solidFill>
                <a:uFillTx/>
                <a:latin typeface="Calibri Light"/>
                <a:ea typeface="Calibri Light"/>
                <a:cs typeface="Calibri Light"/>
                <a:sym typeface="Calibri Light"/>
              </a:defRPr>
            </a:lvl5pPr>
            <a:lvl6pPr marL="0" marR="0" indent="11430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6pPr>
            <a:lvl7pPr marL="0" marR="0" indent="13716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7pPr>
            <a:lvl8pPr marL="0" marR="0" indent="16002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8pPr>
            <a:lvl9pPr marL="0" marR="0" indent="1828800" algn="l" defTabSz="821531" rtl="0" latinLnBrk="0">
              <a:lnSpc>
                <a:spcPct val="100000"/>
              </a:lnSpc>
              <a:spcBef>
                <a:spcPts val="0"/>
              </a:spcBef>
              <a:spcAft>
                <a:spcPts val="0"/>
              </a:spcAft>
              <a:buClrTx/>
              <a:buSzTx/>
              <a:buFontTx/>
              <a:buNone/>
              <a:tabLst/>
              <a:defRPr sz="4000" b="1" i="0" u="none" strike="noStrike" cap="none" spc="0" baseline="0">
                <a:ln>
                  <a:noFill/>
                </a:ln>
                <a:solidFill>
                  <a:srgbClr val="FFFFFF"/>
                </a:solidFill>
                <a:uFillTx/>
                <a:latin typeface="+mn-lt"/>
                <a:ea typeface="+mn-ea"/>
                <a:cs typeface="+mn-cs"/>
                <a:sym typeface="Calibri"/>
              </a:defRPr>
            </a:lvl9pPr>
          </a:lstStyle>
          <a:p>
            <a:pPr marL="0" marR="0" lvl="0" indent="0" algn="ctr" defTabSz="821531" rtl="0" eaLnBrk="1" fontAlgn="auto" latinLnBrk="0" hangingPunct="1">
              <a:lnSpc>
                <a:spcPct val="100000"/>
              </a:lnSpc>
              <a:spcBef>
                <a:spcPts val="3000"/>
              </a:spcBef>
              <a:spcAft>
                <a:spcPts val="0"/>
              </a:spcAft>
              <a:buClr>
                <a:srgbClr val="01B7E6"/>
              </a:buClr>
              <a:buSzPct val="75000"/>
              <a:buFontTx/>
              <a:buNone/>
              <a:tabLst/>
              <a:defRPr/>
            </a:pPr>
            <a:r>
              <a:rPr kumimoji="0" lang="en-US" sz="1600" b="1" i="0" u="none" strike="noStrike" kern="1200" cap="none" spc="0" normalizeH="0" baseline="0" noProof="0" dirty="0">
                <a:ln>
                  <a:noFill/>
                </a:ln>
                <a:solidFill>
                  <a:srgbClr val="414041"/>
                </a:solidFill>
                <a:effectLst/>
                <a:uLnTx/>
                <a:uFillTx/>
                <a:latin typeface="Arial" charset="0"/>
                <a:ea typeface="Arial" charset="0"/>
                <a:cs typeface="Arial" charset="0"/>
                <a:sym typeface="Calibri Light"/>
              </a:rPr>
              <a:t>Your PCP</a:t>
            </a:r>
          </a:p>
        </p:txBody>
      </p:sp>
      <p:sp>
        <p:nvSpPr>
          <p:cNvPr id="38" name="TextBox 37">
            <a:extLst>
              <a:ext uri="{FF2B5EF4-FFF2-40B4-BE49-F238E27FC236}">
                <a16:creationId xmlns:a16="http://schemas.microsoft.com/office/drawing/2014/main" id="{10802EC0-495F-5DEC-8E5A-BE657B0795F6}"/>
              </a:ext>
            </a:extLst>
          </p:cNvPr>
          <p:cNvSpPr txBox="1"/>
          <p:nvPr/>
        </p:nvSpPr>
        <p:spPr>
          <a:xfrm>
            <a:off x="609600" y="2825440"/>
            <a:ext cx="2134048" cy="2893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2"/>
                </a:solidFill>
                <a:latin typeface="Arial" panose="020B0604020202020204"/>
              </a:rPr>
              <a:t>Visit your PCP for</a:t>
            </a: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Annual check-ups, physicals &amp; child well visits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Preventive screenings &amp; immunizations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solidFill>
                <a:latin typeface="Arial" panose="020B0604020202020204"/>
              </a:rPr>
              <a:t>Urgent care needs, if offered</a:t>
            </a:r>
          </a:p>
          <a:p>
            <a:pPr marR="0" lvl="0" algn="l"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Arial" panose="020B0604020202020204"/>
                <a:ea typeface="+mn-ea"/>
                <a:cs typeface="+mn-cs"/>
              </a:rPr>
              <a:t>Many PCPs offer virtual health care services for added convenience.</a:t>
            </a:r>
          </a:p>
        </p:txBody>
      </p:sp>
      <p:sp>
        <p:nvSpPr>
          <p:cNvPr id="40" name="Rectangle 39">
            <a:extLst>
              <a:ext uri="{FF2B5EF4-FFF2-40B4-BE49-F238E27FC236}">
                <a16:creationId xmlns:a16="http://schemas.microsoft.com/office/drawing/2014/main" id="{96CF32CF-F73B-0891-B9ED-68B65CE5A3FA}"/>
              </a:ext>
            </a:extLst>
          </p:cNvPr>
          <p:cNvSpPr/>
          <p:nvPr/>
        </p:nvSpPr>
        <p:spPr>
          <a:xfrm>
            <a:off x="1323129" y="1311032"/>
            <a:ext cx="20717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charset="0"/>
                <a:ea typeface="Arial" charset="0"/>
                <a:cs typeface="Arial" charset="0"/>
              </a:rPr>
              <a:t>$</a:t>
            </a:r>
            <a:endPar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73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8A4C-61C6-FA4E-9F63-4208320668C0}"/>
              </a:ext>
            </a:extLst>
          </p:cNvPr>
          <p:cNvSpPr>
            <a:spLocks noGrp="1"/>
          </p:cNvSpPr>
          <p:nvPr>
            <p:ph type="title"/>
          </p:nvPr>
        </p:nvSpPr>
        <p:spPr>
          <a:xfrm>
            <a:off x="762001" y="2743200"/>
            <a:ext cx="5334000" cy="1741776"/>
          </a:xfrm>
        </p:spPr>
        <p:txBody>
          <a:bodyPr/>
          <a:lstStyle/>
          <a:p>
            <a:r>
              <a:rPr lang="en-US" dirty="0"/>
              <a:t>Your Prescription Drug Benefit:  NEW Select Formulary for 1/1/26</a:t>
            </a:r>
          </a:p>
        </p:txBody>
      </p:sp>
    </p:spTree>
    <p:extLst>
      <p:ext uri="{BB962C8B-B14F-4D97-AF65-F5344CB8AC3E}">
        <p14:creationId xmlns:p14="http://schemas.microsoft.com/office/powerpoint/2010/main" val="424643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EFDE4-7F52-7785-413E-511BB8642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8DFEA-8232-1422-2A4E-3B9577674138}"/>
              </a:ext>
            </a:extLst>
          </p:cNvPr>
          <p:cNvSpPr>
            <a:spLocks noGrp="1"/>
          </p:cNvSpPr>
          <p:nvPr>
            <p:ph type="title"/>
          </p:nvPr>
        </p:nvSpPr>
        <p:spPr>
          <a:xfrm>
            <a:off x="533402" y="489862"/>
            <a:ext cx="10565521" cy="923330"/>
          </a:xfrm>
        </p:spPr>
        <p:txBody>
          <a:bodyPr/>
          <a:lstStyle/>
          <a:p>
            <a:r>
              <a:rPr lang="en-US" sz="3200" dirty="0"/>
              <a:t>Prescription Drug Benefits: Select 5-Tier Overview</a:t>
            </a:r>
            <a:br>
              <a:rPr lang="en-US" sz="3200" dirty="0"/>
            </a:br>
            <a:r>
              <a:rPr lang="en-US" sz="3200" dirty="0"/>
              <a:t>HMO and PPO plans</a:t>
            </a:r>
          </a:p>
        </p:txBody>
      </p:sp>
      <p:cxnSp>
        <p:nvCxnSpPr>
          <p:cNvPr id="15" name="Straight Connector 14">
            <a:extLst>
              <a:ext uri="{FF2B5EF4-FFF2-40B4-BE49-F238E27FC236}">
                <a16:creationId xmlns:a16="http://schemas.microsoft.com/office/drawing/2014/main" id="{34EFDB28-1F30-4C50-98A4-D46C1625C32A}"/>
              </a:ext>
            </a:extLst>
          </p:cNvPr>
          <p:cNvCxnSpPr>
            <a:cxnSpLocks/>
          </p:cNvCxnSpPr>
          <p:nvPr/>
        </p:nvCxnSpPr>
        <p:spPr>
          <a:xfrm>
            <a:off x="4343400" y="1571391"/>
            <a:ext cx="0" cy="4419217"/>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B6662B8-7C73-39D4-6D56-FF5787F352FC}"/>
              </a:ext>
            </a:extLst>
          </p:cNvPr>
          <p:cNvSpPr txBox="1"/>
          <p:nvPr/>
        </p:nvSpPr>
        <p:spPr>
          <a:xfrm>
            <a:off x="857681" y="2007574"/>
            <a:ext cx="355317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t>Find the tier on member ID Card</a:t>
            </a:r>
          </a:p>
        </p:txBody>
      </p:sp>
      <p:sp>
        <p:nvSpPr>
          <p:cNvPr id="17" name="TextBox 16">
            <a:extLst>
              <a:ext uri="{FF2B5EF4-FFF2-40B4-BE49-F238E27FC236}">
                <a16:creationId xmlns:a16="http://schemas.microsoft.com/office/drawing/2014/main" id="{269F78B8-5967-A3B0-B6C7-EB97A3BEFE9E}"/>
              </a:ext>
            </a:extLst>
          </p:cNvPr>
          <p:cNvSpPr txBox="1"/>
          <p:nvPr/>
        </p:nvSpPr>
        <p:spPr>
          <a:xfrm>
            <a:off x="857681" y="1489868"/>
            <a:ext cx="355317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Is a prescription covered?</a:t>
            </a:r>
          </a:p>
        </p:txBody>
      </p:sp>
      <p:pic>
        <p:nvPicPr>
          <p:cNvPr id="18" name="Picture 17">
            <a:extLst>
              <a:ext uri="{FF2B5EF4-FFF2-40B4-BE49-F238E27FC236}">
                <a16:creationId xmlns:a16="http://schemas.microsoft.com/office/drawing/2014/main" id="{6EE8790C-D2EB-91CF-99DE-54FCEB628C3F}"/>
              </a:ext>
            </a:extLst>
          </p:cNvPr>
          <p:cNvPicPr>
            <a:picLocks noChangeAspect="1"/>
          </p:cNvPicPr>
          <p:nvPr/>
        </p:nvPicPr>
        <p:blipFill>
          <a:blip r:embed="rId3"/>
          <a:stretch>
            <a:fillRect/>
          </a:stretch>
        </p:blipFill>
        <p:spPr>
          <a:xfrm>
            <a:off x="500465" y="4791812"/>
            <a:ext cx="861484" cy="895602"/>
          </a:xfrm>
          <a:prstGeom prst="rect">
            <a:avLst/>
          </a:prstGeom>
        </p:spPr>
      </p:pic>
      <p:grpSp>
        <p:nvGrpSpPr>
          <p:cNvPr id="19" name="Group 18">
            <a:extLst>
              <a:ext uri="{FF2B5EF4-FFF2-40B4-BE49-F238E27FC236}">
                <a16:creationId xmlns:a16="http://schemas.microsoft.com/office/drawing/2014/main" id="{A7A9D46A-53BF-A9A5-C422-740067D7EF98}"/>
              </a:ext>
            </a:extLst>
          </p:cNvPr>
          <p:cNvGrpSpPr/>
          <p:nvPr/>
        </p:nvGrpSpPr>
        <p:grpSpPr>
          <a:xfrm>
            <a:off x="1063897" y="2644064"/>
            <a:ext cx="3048000" cy="1959254"/>
            <a:chOff x="457200" y="1504057"/>
            <a:chExt cx="7901964" cy="4401589"/>
          </a:xfrm>
        </p:grpSpPr>
        <p:sp>
          <p:nvSpPr>
            <p:cNvPr id="20" name="TextBox 19">
              <a:extLst>
                <a:ext uri="{FF2B5EF4-FFF2-40B4-BE49-F238E27FC236}">
                  <a16:creationId xmlns:a16="http://schemas.microsoft.com/office/drawing/2014/main" id="{DB675F61-8979-A628-79BD-0FF670B53A51}"/>
                </a:ext>
              </a:extLst>
            </p:cNvPr>
            <p:cNvSpPr txBox="1"/>
            <p:nvPr/>
          </p:nvSpPr>
          <p:spPr>
            <a:xfrm>
              <a:off x="6231425" y="1504057"/>
              <a:ext cx="2127739" cy="484009"/>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Plan type</a:t>
              </a:r>
            </a:p>
          </p:txBody>
        </p:sp>
        <p:pic>
          <p:nvPicPr>
            <p:cNvPr id="21" name="Picture 20" descr="Graphical user interface, text, application, email&#10;&#10;Description automatically generated">
              <a:extLst>
                <a:ext uri="{FF2B5EF4-FFF2-40B4-BE49-F238E27FC236}">
                  <a16:creationId xmlns:a16="http://schemas.microsoft.com/office/drawing/2014/main" id="{5815C08B-459A-570B-8723-12723B0E89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78350"/>
              <a:ext cx="5006036" cy="3187700"/>
            </a:xfrm>
            <a:prstGeom prst="rect">
              <a:avLst/>
            </a:prstGeom>
          </p:spPr>
        </p:pic>
        <p:sp>
          <p:nvSpPr>
            <p:cNvPr id="22" name="TextBox 21">
              <a:extLst>
                <a:ext uri="{FF2B5EF4-FFF2-40B4-BE49-F238E27FC236}">
                  <a16:creationId xmlns:a16="http://schemas.microsoft.com/office/drawing/2014/main" id="{0F3273FB-D689-E6BC-DC43-01C161DDC131}"/>
                </a:ext>
              </a:extLst>
            </p:cNvPr>
            <p:cNvSpPr txBox="1"/>
            <p:nvPr/>
          </p:nvSpPr>
          <p:spPr>
            <a:xfrm>
              <a:off x="685800" y="5421637"/>
              <a:ext cx="2127739" cy="484009"/>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Plan tiers</a:t>
              </a:r>
            </a:p>
          </p:txBody>
        </p:sp>
        <p:cxnSp>
          <p:nvCxnSpPr>
            <p:cNvPr id="23" name="Elbow Connector 8">
              <a:extLst>
                <a:ext uri="{FF2B5EF4-FFF2-40B4-BE49-F238E27FC236}">
                  <a16:creationId xmlns:a16="http://schemas.microsoft.com/office/drawing/2014/main" id="{8C8D3EC4-E96C-A7C1-911E-BDBC23854AE1}"/>
                </a:ext>
              </a:extLst>
            </p:cNvPr>
            <p:cNvCxnSpPr>
              <a:cxnSpLocks/>
            </p:cNvCxnSpPr>
            <p:nvPr/>
          </p:nvCxnSpPr>
          <p:spPr>
            <a:xfrm rot="10800000" flipV="1">
              <a:off x="5257800" y="1950513"/>
              <a:ext cx="1600200" cy="438279"/>
            </a:xfrm>
            <a:prstGeom prst="bentConnector3">
              <a:avLst>
                <a:gd name="adj1" fmla="val -1020"/>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671424-3C37-555C-4ADA-9B5193EA7E32}"/>
                </a:ext>
              </a:extLst>
            </p:cNvPr>
            <p:cNvCxnSpPr>
              <a:cxnSpLocks/>
            </p:cNvCxnSpPr>
            <p:nvPr/>
          </p:nvCxnSpPr>
          <p:spPr>
            <a:xfrm flipV="1">
              <a:off x="1143000" y="4267200"/>
              <a:ext cx="0" cy="115443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F5811EE-68B3-0F3B-473C-9E8DA8C1A5C5}"/>
              </a:ext>
            </a:extLst>
          </p:cNvPr>
          <p:cNvSpPr/>
          <p:nvPr/>
        </p:nvSpPr>
        <p:spPr>
          <a:xfrm>
            <a:off x="1365090" y="5004791"/>
            <a:ext cx="2746807"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t>Easy to use:</a:t>
            </a:r>
            <a:b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t>Online Drug Tier Look-up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1837"/>
                </a:solidFill>
                <a:effectLst/>
                <a:uLnTx/>
                <a:uFillTx/>
                <a:latin typeface="Calibri"/>
                <a:ea typeface="+mn-ea"/>
                <a:cs typeface="+mn-cs"/>
              </a:rPr>
              <a:t>HarvardPilgrim.org/</a:t>
            </a:r>
            <a:r>
              <a:rPr kumimoji="0" lang="en-US" sz="1800" b="1" i="0" u="none" strike="noStrike" kern="1200" cap="none" spc="0" normalizeH="0" baseline="0" noProof="0" dirty="0" err="1">
                <a:ln>
                  <a:noFill/>
                </a:ln>
                <a:solidFill>
                  <a:srgbClr val="E31837"/>
                </a:solidFill>
                <a:effectLst/>
                <a:uLnTx/>
                <a:uFillTx/>
                <a:latin typeface="Calibri"/>
                <a:ea typeface="+mn-ea"/>
                <a:cs typeface="+mn-cs"/>
              </a:rPr>
              <a:t>rx</a:t>
            </a:r>
            <a:endParaRPr kumimoji="0" lang="en-US" sz="1800" b="1" i="0" u="none" strike="noStrike" kern="1200" cap="none" spc="0" normalizeH="0" baseline="0" noProof="0" dirty="0">
              <a:ln>
                <a:noFill/>
              </a:ln>
              <a:solidFill>
                <a:srgbClr val="E31837"/>
              </a:solidFill>
              <a:effectLst/>
              <a:uLnTx/>
              <a:uFillTx/>
              <a:latin typeface="Calibri"/>
              <a:ea typeface="+mn-ea"/>
              <a:cs typeface="+mn-cs"/>
            </a:endParaRPr>
          </a:p>
          <a:p>
            <a:pPr>
              <a:defRPr/>
            </a:pPr>
            <a:r>
              <a:rPr lang="en-US" sz="1400" dirty="0">
                <a:solidFill>
                  <a:srgbClr val="414041"/>
                </a:solidFill>
              </a:rPr>
              <a:t>(The 2026 formulary for your plan is posted on Harvard Pilgrim’s public website, no login required)</a:t>
            </a:r>
          </a:p>
        </p:txBody>
      </p:sp>
      <p:graphicFrame>
        <p:nvGraphicFramePr>
          <p:cNvPr id="4" name="Table 6">
            <a:extLst>
              <a:ext uri="{FF2B5EF4-FFF2-40B4-BE49-F238E27FC236}">
                <a16:creationId xmlns:a16="http://schemas.microsoft.com/office/drawing/2014/main" id="{A0FED1BF-2AFD-7F6E-2D98-3A28386618A5}"/>
              </a:ext>
            </a:extLst>
          </p:cNvPr>
          <p:cNvGraphicFramePr>
            <a:graphicFrameLocks noGrp="1"/>
          </p:cNvGraphicFramePr>
          <p:nvPr>
            <p:extLst>
              <p:ext uri="{D42A27DB-BD31-4B8C-83A1-F6EECF244321}">
                <p14:modId xmlns:p14="http://schemas.microsoft.com/office/powerpoint/2010/main" val="364083051"/>
              </p:ext>
            </p:extLst>
          </p:nvPr>
        </p:nvGraphicFramePr>
        <p:xfrm>
          <a:off x="4922439" y="2007574"/>
          <a:ext cx="6411880" cy="3512597"/>
        </p:xfrm>
        <a:graphic>
          <a:graphicData uri="http://schemas.openxmlformats.org/drawingml/2006/table">
            <a:tbl>
              <a:tblPr firstRow="1" bandRow="1">
                <a:tableStyleId>{3B4B98B0-60AC-42C2-AFA5-B58CD77FA1E5}</a:tableStyleId>
              </a:tblPr>
              <a:tblGrid>
                <a:gridCol w="1671983">
                  <a:extLst>
                    <a:ext uri="{9D8B030D-6E8A-4147-A177-3AD203B41FA5}">
                      <a16:colId xmlns:a16="http://schemas.microsoft.com/office/drawing/2014/main" val="2505829073"/>
                    </a:ext>
                  </a:extLst>
                </a:gridCol>
                <a:gridCol w="4739897">
                  <a:extLst>
                    <a:ext uri="{9D8B030D-6E8A-4147-A177-3AD203B41FA5}">
                      <a16:colId xmlns:a16="http://schemas.microsoft.com/office/drawing/2014/main" val="1606398090"/>
                    </a:ext>
                  </a:extLst>
                </a:gridCol>
              </a:tblGrid>
              <a:tr h="347038">
                <a:tc gridSpan="2">
                  <a:txBody>
                    <a:bodyPr/>
                    <a:lstStyle/>
                    <a:p>
                      <a:r>
                        <a:rPr lang="en-US" b="0" dirty="0">
                          <a:solidFill>
                            <a:schemeClr val="bg1"/>
                          </a:solidFill>
                        </a:rPr>
                        <a:t>SELECT 5-TIER</a:t>
                      </a:r>
                    </a:p>
                  </a:txBody>
                  <a:tcPr>
                    <a:solidFill>
                      <a:srgbClr val="E31837"/>
                    </a:solidFill>
                  </a:tcPr>
                </a:tc>
                <a:tc hMerge="1">
                  <a:txBody>
                    <a:bodyPr/>
                    <a:lstStyle/>
                    <a:p>
                      <a:r>
                        <a:rPr lang="en-US" b="0" dirty="0">
                          <a:solidFill>
                            <a:schemeClr val="bg1"/>
                          </a:solidFill>
                        </a:rPr>
                        <a:t>VALUE 5-TIER</a:t>
                      </a:r>
                    </a:p>
                  </a:txBody>
                  <a:tcPr>
                    <a:solidFill>
                      <a:srgbClr val="E31837"/>
                    </a:solidFill>
                  </a:tcPr>
                </a:tc>
                <a:extLst>
                  <a:ext uri="{0D108BD9-81ED-4DB2-BD59-A6C34878D82A}">
                    <a16:rowId xmlns:a16="http://schemas.microsoft.com/office/drawing/2014/main" val="225472351"/>
                  </a:ext>
                </a:extLst>
              </a:tr>
              <a:tr h="419008">
                <a:tc>
                  <a:txBody>
                    <a:bodyPr/>
                    <a:lstStyle/>
                    <a:p>
                      <a:r>
                        <a:rPr lang="en-US" sz="1600" dirty="0">
                          <a:latin typeface="Arial" panose="020B0604020202020204" pitchFamily="34" charset="0"/>
                          <a:cs typeface="Arial" panose="020B0604020202020204" pitchFamily="34" charset="0"/>
                        </a:rPr>
                        <a:t>Tier 1:  </a:t>
                      </a:r>
                      <a:r>
                        <a:rPr lang="en-US" sz="1400" b="1" dirty="0">
                          <a:solidFill>
                            <a:srgbClr val="E31837"/>
                          </a:solidFill>
                          <a:latin typeface="Arial" panose="020B0604020202020204" pitchFamily="34" charset="0"/>
                          <a:cs typeface="Arial" panose="020B0604020202020204" pitchFamily="34" charset="0"/>
                        </a:rPr>
                        <a:t>$5 retail / $10 mail</a:t>
                      </a:r>
                    </a:p>
                  </a:txBody>
                  <a:tcPr>
                    <a:solidFill>
                      <a:srgbClr val="7F7F7F">
                        <a:alpha val="20000"/>
                      </a:srgbClr>
                    </a:solidFill>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Low-cost generic drugs and certain OTC medications</a:t>
                      </a:r>
                    </a:p>
                  </a:txBody>
                  <a:tcPr>
                    <a:solidFill>
                      <a:srgbClr val="7F7F7F">
                        <a:alpha val="20000"/>
                      </a:srgbClr>
                    </a:solidFill>
                  </a:tcPr>
                </a:tc>
                <a:extLst>
                  <a:ext uri="{0D108BD9-81ED-4DB2-BD59-A6C34878D82A}">
                    <a16:rowId xmlns:a16="http://schemas.microsoft.com/office/drawing/2014/main" val="3197737386"/>
                  </a:ext>
                </a:extLst>
              </a:tr>
              <a:tr h="457200">
                <a:tc>
                  <a:txBody>
                    <a:bodyPr/>
                    <a:lstStyle/>
                    <a:p>
                      <a:r>
                        <a:rPr lang="en-US" sz="1600" dirty="0">
                          <a:latin typeface="Arial" panose="020B0604020202020204" pitchFamily="34" charset="0"/>
                          <a:cs typeface="Arial" panose="020B0604020202020204" pitchFamily="34" charset="0"/>
                        </a:rPr>
                        <a:t>Tier 2</a:t>
                      </a:r>
                      <a:r>
                        <a:rPr lang="en-US" sz="1600" b="1" dirty="0">
                          <a:latin typeface="Arial" panose="020B0604020202020204" pitchFamily="34" charset="0"/>
                          <a:cs typeface="Arial" panose="020B0604020202020204" pitchFamily="34" charset="0"/>
                        </a:rPr>
                        <a:t>:  </a:t>
                      </a:r>
                      <a:r>
                        <a:rPr lang="en-US" sz="1400" b="1" dirty="0">
                          <a:solidFill>
                            <a:srgbClr val="E31837"/>
                          </a:solidFill>
                          <a:latin typeface="Arial" panose="020B0604020202020204" pitchFamily="34" charset="0"/>
                          <a:cs typeface="Arial" panose="020B0604020202020204" pitchFamily="34" charset="0"/>
                        </a:rPr>
                        <a:t>$45 retail / $90 mail</a:t>
                      </a:r>
                    </a:p>
                  </a:txBody>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High-cost generic drugs</a:t>
                      </a:r>
                    </a:p>
                  </a:txBody>
                  <a:tcPr/>
                </a:tc>
                <a:extLst>
                  <a:ext uri="{0D108BD9-81ED-4DB2-BD59-A6C34878D82A}">
                    <a16:rowId xmlns:a16="http://schemas.microsoft.com/office/drawing/2014/main" val="1238747593"/>
                  </a:ext>
                </a:extLst>
              </a:tr>
              <a:tr h="702962">
                <a:tc>
                  <a:txBody>
                    <a:bodyPr/>
                    <a:lstStyle/>
                    <a:p>
                      <a:r>
                        <a:rPr lang="en-US" sz="1600" dirty="0">
                          <a:latin typeface="Arial" panose="020B0604020202020204" pitchFamily="34" charset="0"/>
                          <a:cs typeface="Arial" panose="020B0604020202020204" pitchFamily="34" charset="0"/>
                        </a:rPr>
                        <a:t>Tier 3:  </a:t>
                      </a:r>
                      <a:r>
                        <a:rPr lang="en-US" sz="1400" b="1" dirty="0">
                          <a:solidFill>
                            <a:srgbClr val="E31837"/>
                          </a:solidFill>
                          <a:latin typeface="Arial" panose="020B0604020202020204" pitchFamily="34" charset="0"/>
                          <a:cs typeface="Arial" panose="020B0604020202020204" pitchFamily="34" charset="0"/>
                        </a:rPr>
                        <a:t>$60 retail / $120 mail</a:t>
                      </a:r>
                    </a:p>
                  </a:txBody>
                  <a:tcPr>
                    <a:solidFill>
                      <a:srgbClr val="7F7F7F">
                        <a:alpha val="20000"/>
                      </a:srgbClr>
                    </a:solidFill>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Preferred brand-name drugs and some high-cost generic drugs</a:t>
                      </a:r>
                    </a:p>
                  </a:txBody>
                  <a:tcPr>
                    <a:solidFill>
                      <a:srgbClr val="7F7F7F">
                        <a:alpha val="20000"/>
                      </a:srgbClr>
                    </a:solidFill>
                  </a:tcPr>
                </a:tc>
                <a:extLst>
                  <a:ext uri="{0D108BD9-81ED-4DB2-BD59-A6C34878D82A}">
                    <a16:rowId xmlns:a16="http://schemas.microsoft.com/office/drawing/2014/main" val="3320060637"/>
                  </a:ext>
                </a:extLst>
              </a:tr>
              <a:tr h="632104">
                <a:tc>
                  <a:txBody>
                    <a:bodyPr/>
                    <a:lstStyle/>
                    <a:p>
                      <a:r>
                        <a:rPr lang="en-US" sz="1600" dirty="0">
                          <a:latin typeface="Arial" panose="020B0604020202020204" pitchFamily="34" charset="0"/>
                          <a:cs typeface="Arial" panose="020B0604020202020204" pitchFamily="34" charset="0"/>
                        </a:rPr>
                        <a:t>Tier 4:  </a:t>
                      </a:r>
                      <a:r>
                        <a:rPr lang="en-US" sz="1400" b="1" dirty="0">
                          <a:solidFill>
                            <a:srgbClr val="E31837"/>
                          </a:solidFill>
                          <a:latin typeface="Arial" panose="020B0604020202020204" pitchFamily="34" charset="0"/>
                          <a:cs typeface="Arial" panose="020B0604020202020204" pitchFamily="34" charset="0"/>
                        </a:rPr>
                        <a:t>$100 retail / $300 mail</a:t>
                      </a:r>
                    </a:p>
                  </a:txBody>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Preferred specialty and non-preferred brand-name drugs</a:t>
                      </a:r>
                    </a:p>
                  </a:txBody>
                  <a:tcPr/>
                </a:tc>
                <a:extLst>
                  <a:ext uri="{0D108BD9-81ED-4DB2-BD59-A6C34878D82A}">
                    <a16:rowId xmlns:a16="http://schemas.microsoft.com/office/drawing/2014/main" val="4017461696"/>
                  </a:ext>
                </a:extLst>
              </a:tr>
              <a:tr h="684011">
                <a:tc>
                  <a:txBody>
                    <a:bodyPr/>
                    <a:lstStyle/>
                    <a:p>
                      <a:r>
                        <a:rPr lang="en-US" sz="1600" dirty="0">
                          <a:latin typeface="Arial" panose="020B0604020202020204" pitchFamily="34" charset="0"/>
                          <a:cs typeface="Arial" panose="020B0604020202020204" pitchFamily="34" charset="0"/>
                        </a:rPr>
                        <a:t>Tier 5:  </a:t>
                      </a:r>
                      <a:r>
                        <a:rPr lang="en-US" sz="1400" b="1" dirty="0">
                          <a:solidFill>
                            <a:srgbClr val="E31837"/>
                          </a:solidFill>
                          <a:latin typeface="Arial" panose="020B0604020202020204" pitchFamily="34" charset="0"/>
                          <a:cs typeface="Arial" panose="020B0604020202020204" pitchFamily="34" charset="0"/>
                        </a:rPr>
                        <a:t>$200 retail / $600 mail</a:t>
                      </a:r>
                    </a:p>
                  </a:txBody>
                  <a:tcPr>
                    <a:solidFill>
                      <a:srgbClr val="7F7F7F">
                        <a:alpha val="20000"/>
                      </a:srgbClr>
                    </a:solidFill>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Non-preferred specialty drugs and other high-cost brand-name and generic drugs</a:t>
                      </a:r>
                    </a:p>
                  </a:txBody>
                  <a:tcPr>
                    <a:solidFill>
                      <a:srgbClr val="7F7F7F">
                        <a:alpha val="20000"/>
                      </a:srgbClr>
                    </a:solidFill>
                  </a:tcPr>
                </a:tc>
                <a:extLst>
                  <a:ext uri="{0D108BD9-81ED-4DB2-BD59-A6C34878D82A}">
                    <a16:rowId xmlns:a16="http://schemas.microsoft.com/office/drawing/2014/main" val="2914943734"/>
                  </a:ext>
                </a:extLst>
              </a:tr>
            </a:tbl>
          </a:graphicData>
        </a:graphic>
      </p:graphicFrame>
      <p:sp>
        <p:nvSpPr>
          <p:cNvPr id="5" name="TextBox 4">
            <a:extLst>
              <a:ext uri="{FF2B5EF4-FFF2-40B4-BE49-F238E27FC236}">
                <a16:creationId xmlns:a16="http://schemas.microsoft.com/office/drawing/2014/main" id="{C0D34388-F115-9C57-14EF-03331D1BEEAB}"/>
              </a:ext>
            </a:extLst>
          </p:cNvPr>
          <p:cNvSpPr txBox="1"/>
          <p:nvPr/>
        </p:nvSpPr>
        <p:spPr>
          <a:xfrm>
            <a:off x="4922439" y="1513446"/>
            <a:ext cx="388620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How the drug tiers work</a:t>
            </a:r>
          </a:p>
        </p:txBody>
      </p:sp>
      <p:sp>
        <p:nvSpPr>
          <p:cNvPr id="6" name="TextBox 5">
            <a:extLst>
              <a:ext uri="{FF2B5EF4-FFF2-40B4-BE49-F238E27FC236}">
                <a16:creationId xmlns:a16="http://schemas.microsoft.com/office/drawing/2014/main" id="{973FAA84-7B46-271E-8062-C65448AE15C7}"/>
              </a:ext>
            </a:extLst>
          </p:cNvPr>
          <p:cNvSpPr txBox="1"/>
          <p:nvPr/>
        </p:nvSpPr>
        <p:spPr>
          <a:xfrm>
            <a:off x="4941099" y="5987738"/>
            <a:ext cx="5776041" cy="523220"/>
          </a:xfrm>
          <a:prstGeom prst="rect">
            <a:avLst/>
          </a:prstGeom>
          <a:noFill/>
          <a:ln>
            <a:solidFill>
              <a:srgbClr val="FF98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Please keep in mind drug lists and coverage can vary year to year so it’s a good idea to check your benefits each year</a:t>
            </a:r>
          </a:p>
        </p:txBody>
      </p:sp>
    </p:spTree>
    <p:extLst>
      <p:ext uri="{BB962C8B-B14F-4D97-AF65-F5344CB8AC3E}">
        <p14:creationId xmlns:p14="http://schemas.microsoft.com/office/powerpoint/2010/main" val="67832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8B07E-EB0C-A53A-C456-C82DED1BF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A6DA7-3FC2-E4AF-F77F-D4C0D62AFBF3}"/>
              </a:ext>
            </a:extLst>
          </p:cNvPr>
          <p:cNvSpPr>
            <a:spLocks noGrp="1"/>
          </p:cNvSpPr>
          <p:nvPr>
            <p:ph type="title"/>
          </p:nvPr>
        </p:nvSpPr>
        <p:spPr>
          <a:xfrm>
            <a:off x="533402" y="489862"/>
            <a:ext cx="10565521" cy="923330"/>
          </a:xfrm>
        </p:spPr>
        <p:txBody>
          <a:bodyPr/>
          <a:lstStyle/>
          <a:p>
            <a:r>
              <a:rPr lang="en-US" sz="3200" dirty="0"/>
              <a:t>Prescription Drug Benefits: Select 5-Tier Overview</a:t>
            </a:r>
            <a:br>
              <a:rPr lang="en-US" sz="3200" dirty="0"/>
            </a:br>
            <a:r>
              <a:rPr lang="en-US" sz="3200" dirty="0"/>
              <a:t>PPO HSA plan: RX copayments apply </a:t>
            </a:r>
            <a:r>
              <a:rPr lang="en-US" sz="3200" u="sng" dirty="0"/>
              <a:t>after</a:t>
            </a:r>
            <a:r>
              <a:rPr lang="en-US" sz="3200" dirty="0"/>
              <a:t> deductible</a:t>
            </a:r>
          </a:p>
        </p:txBody>
      </p:sp>
      <p:cxnSp>
        <p:nvCxnSpPr>
          <p:cNvPr id="15" name="Straight Connector 14">
            <a:extLst>
              <a:ext uri="{FF2B5EF4-FFF2-40B4-BE49-F238E27FC236}">
                <a16:creationId xmlns:a16="http://schemas.microsoft.com/office/drawing/2014/main" id="{2278B7C6-784F-BC03-7E95-3E496184E4DF}"/>
              </a:ext>
            </a:extLst>
          </p:cNvPr>
          <p:cNvCxnSpPr>
            <a:cxnSpLocks/>
          </p:cNvCxnSpPr>
          <p:nvPr/>
        </p:nvCxnSpPr>
        <p:spPr>
          <a:xfrm>
            <a:off x="4343400" y="1571391"/>
            <a:ext cx="0" cy="4419217"/>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9896EA-4E28-FBB9-A3C4-D592F619FC5E}"/>
              </a:ext>
            </a:extLst>
          </p:cNvPr>
          <p:cNvSpPr txBox="1"/>
          <p:nvPr/>
        </p:nvSpPr>
        <p:spPr>
          <a:xfrm>
            <a:off x="857681" y="2007574"/>
            <a:ext cx="355317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t>Find the tier on member ID Card</a:t>
            </a:r>
          </a:p>
        </p:txBody>
      </p:sp>
      <p:sp>
        <p:nvSpPr>
          <p:cNvPr id="17" name="TextBox 16">
            <a:extLst>
              <a:ext uri="{FF2B5EF4-FFF2-40B4-BE49-F238E27FC236}">
                <a16:creationId xmlns:a16="http://schemas.microsoft.com/office/drawing/2014/main" id="{454B68A6-E18B-7CC9-4DD3-71FBC9AF84CC}"/>
              </a:ext>
            </a:extLst>
          </p:cNvPr>
          <p:cNvSpPr txBox="1"/>
          <p:nvPr/>
        </p:nvSpPr>
        <p:spPr>
          <a:xfrm>
            <a:off x="857681" y="1489868"/>
            <a:ext cx="355317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Is a prescription covered?</a:t>
            </a:r>
          </a:p>
        </p:txBody>
      </p:sp>
      <p:pic>
        <p:nvPicPr>
          <p:cNvPr id="18" name="Picture 17">
            <a:extLst>
              <a:ext uri="{FF2B5EF4-FFF2-40B4-BE49-F238E27FC236}">
                <a16:creationId xmlns:a16="http://schemas.microsoft.com/office/drawing/2014/main" id="{F6DEB18E-62E3-E4D5-186F-E5462F9BA570}"/>
              </a:ext>
            </a:extLst>
          </p:cNvPr>
          <p:cNvPicPr>
            <a:picLocks noChangeAspect="1"/>
          </p:cNvPicPr>
          <p:nvPr/>
        </p:nvPicPr>
        <p:blipFill>
          <a:blip r:embed="rId3"/>
          <a:stretch>
            <a:fillRect/>
          </a:stretch>
        </p:blipFill>
        <p:spPr>
          <a:xfrm>
            <a:off x="500465" y="4791812"/>
            <a:ext cx="861484" cy="895602"/>
          </a:xfrm>
          <a:prstGeom prst="rect">
            <a:avLst/>
          </a:prstGeom>
        </p:spPr>
      </p:pic>
      <p:grpSp>
        <p:nvGrpSpPr>
          <p:cNvPr id="19" name="Group 18">
            <a:extLst>
              <a:ext uri="{FF2B5EF4-FFF2-40B4-BE49-F238E27FC236}">
                <a16:creationId xmlns:a16="http://schemas.microsoft.com/office/drawing/2014/main" id="{264914C7-1F55-9C46-1204-BD169A36FFDA}"/>
              </a:ext>
            </a:extLst>
          </p:cNvPr>
          <p:cNvGrpSpPr/>
          <p:nvPr/>
        </p:nvGrpSpPr>
        <p:grpSpPr>
          <a:xfrm>
            <a:off x="1063897" y="2644064"/>
            <a:ext cx="3048000" cy="1959254"/>
            <a:chOff x="457200" y="1504057"/>
            <a:chExt cx="7901964" cy="4401589"/>
          </a:xfrm>
        </p:grpSpPr>
        <p:sp>
          <p:nvSpPr>
            <p:cNvPr id="20" name="TextBox 19">
              <a:extLst>
                <a:ext uri="{FF2B5EF4-FFF2-40B4-BE49-F238E27FC236}">
                  <a16:creationId xmlns:a16="http://schemas.microsoft.com/office/drawing/2014/main" id="{1476E4C4-3BB9-8D6D-F5E6-62AF32F5C843}"/>
                </a:ext>
              </a:extLst>
            </p:cNvPr>
            <p:cNvSpPr txBox="1"/>
            <p:nvPr/>
          </p:nvSpPr>
          <p:spPr>
            <a:xfrm>
              <a:off x="6231425" y="1504057"/>
              <a:ext cx="2127739" cy="484009"/>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Plan type</a:t>
              </a:r>
            </a:p>
          </p:txBody>
        </p:sp>
        <p:pic>
          <p:nvPicPr>
            <p:cNvPr id="21" name="Picture 20" descr="Graphical user interface, text, application, email&#10;&#10;Description automatically generated">
              <a:extLst>
                <a:ext uri="{FF2B5EF4-FFF2-40B4-BE49-F238E27FC236}">
                  <a16:creationId xmlns:a16="http://schemas.microsoft.com/office/drawing/2014/main" id="{50F868CD-A7FB-A946-ADEE-B9B68618B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78350"/>
              <a:ext cx="5006036" cy="3187700"/>
            </a:xfrm>
            <a:prstGeom prst="rect">
              <a:avLst/>
            </a:prstGeom>
          </p:spPr>
        </p:pic>
        <p:sp>
          <p:nvSpPr>
            <p:cNvPr id="22" name="TextBox 21">
              <a:extLst>
                <a:ext uri="{FF2B5EF4-FFF2-40B4-BE49-F238E27FC236}">
                  <a16:creationId xmlns:a16="http://schemas.microsoft.com/office/drawing/2014/main" id="{798943BC-E51B-DFBE-4148-917FB7F2494B}"/>
                </a:ext>
              </a:extLst>
            </p:cNvPr>
            <p:cNvSpPr txBox="1"/>
            <p:nvPr/>
          </p:nvSpPr>
          <p:spPr>
            <a:xfrm>
              <a:off x="685800" y="5421637"/>
              <a:ext cx="2127739" cy="484009"/>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Plan tiers</a:t>
              </a:r>
            </a:p>
          </p:txBody>
        </p:sp>
        <p:cxnSp>
          <p:nvCxnSpPr>
            <p:cNvPr id="23" name="Elbow Connector 8">
              <a:extLst>
                <a:ext uri="{FF2B5EF4-FFF2-40B4-BE49-F238E27FC236}">
                  <a16:creationId xmlns:a16="http://schemas.microsoft.com/office/drawing/2014/main" id="{8B904185-24F5-3420-F126-F1FA36FED4C2}"/>
                </a:ext>
              </a:extLst>
            </p:cNvPr>
            <p:cNvCxnSpPr>
              <a:cxnSpLocks/>
            </p:cNvCxnSpPr>
            <p:nvPr/>
          </p:nvCxnSpPr>
          <p:spPr>
            <a:xfrm rot="10800000" flipV="1">
              <a:off x="5257800" y="1950513"/>
              <a:ext cx="1600200" cy="438279"/>
            </a:xfrm>
            <a:prstGeom prst="bentConnector3">
              <a:avLst>
                <a:gd name="adj1" fmla="val -1020"/>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888F18-3982-EE69-6C74-93573E0EA36F}"/>
                </a:ext>
              </a:extLst>
            </p:cNvPr>
            <p:cNvCxnSpPr>
              <a:cxnSpLocks/>
            </p:cNvCxnSpPr>
            <p:nvPr/>
          </p:nvCxnSpPr>
          <p:spPr>
            <a:xfrm flipV="1">
              <a:off x="1143000" y="4267200"/>
              <a:ext cx="0" cy="115443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13C7012D-160F-E625-B73B-18AB638D0BE1}"/>
              </a:ext>
            </a:extLst>
          </p:cNvPr>
          <p:cNvSpPr/>
          <p:nvPr/>
        </p:nvSpPr>
        <p:spPr>
          <a:xfrm>
            <a:off x="1365090" y="5004791"/>
            <a:ext cx="2746807"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t>Easy to use:</a:t>
            </a:r>
            <a:b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rPr>
              <a:t>Online Drug Tier Look-up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1837"/>
                </a:solidFill>
                <a:effectLst/>
                <a:uLnTx/>
                <a:uFillTx/>
                <a:latin typeface="Calibri"/>
                <a:ea typeface="+mn-ea"/>
                <a:cs typeface="+mn-cs"/>
              </a:rPr>
              <a:t>HarvardPilgrim.org/</a:t>
            </a:r>
            <a:r>
              <a:rPr kumimoji="0" lang="en-US" sz="1800" b="1" i="0" u="none" strike="noStrike" kern="1200" cap="none" spc="0" normalizeH="0" baseline="0" noProof="0" dirty="0" err="1">
                <a:ln>
                  <a:noFill/>
                </a:ln>
                <a:solidFill>
                  <a:srgbClr val="E31837"/>
                </a:solidFill>
                <a:effectLst/>
                <a:uLnTx/>
                <a:uFillTx/>
                <a:latin typeface="Calibri"/>
                <a:ea typeface="+mn-ea"/>
                <a:cs typeface="+mn-cs"/>
              </a:rPr>
              <a:t>rx</a:t>
            </a:r>
            <a:endParaRPr kumimoji="0" lang="en-US" sz="1800" b="1" i="0" u="none" strike="noStrike" kern="1200" cap="none" spc="0" normalizeH="0" baseline="0" noProof="0" dirty="0">
              <a:ln>
                <a:noFill/>
              </a:ln>
              <a:solidFill>
                <a:srgbClr val="E31837"/>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(The 2026 formulary for your plan is posted on Harvard Pilgrim’s public website; no login required)</a:t>
            </a:r>
          </a:p>
        </p:txBody>
      </p:sp>
      <p:graphicFrame>
        <p:nvGraphicFramePr>
          <p:cNvPr id="4" name="Table 6">
            <a:extLst>
              <a:ext uri="{FF2B5EF4-FFF2-40B4-BE49-F238E27FC236}">
                <a16:creationId xmlns:a16="http://schemas.microsoft.com/office/drawing/2014/main" id="{671C301F-7302-D67F-1E72-84B0E4943DBF}"/>
              </a:ext>
            </a:extLst>
          </p:cNvPr>
          <p:cNvGraphicFramePr>
            <a:graphicFrameLocks noGrp="1"/>
          </p:cNvGraphicFramePr>
          <p:nvPr>
            <p:extLst>
              <p:ext uri="{D42A27DB-BD31-4B8C-83A1-F6EECF244321}">
                <p14:modId xmlns:p14="http://schemas.microsoft.com/office/powerpoint/2010/main" val="270649856"/>
              </p:ext>
            </p:extLst>
          </p:nvPr>
        </p:nvGraphicFramePr>
        <p:xfrm>
          <a:off x="4922438" y="2007574"/>
          <a:ext cx="6659959" cy="3512597"/>
        </p:xfrm>
        <a:graphic>
          <a:graphicData uri="http://schemas.openxmlformats.org/drawingml/2006/table">
            <a:tbl>
              <a:tblPr firstRow="1" bandRow="1">
                <a:tableStyleId>{3B4B98B0-60AC-42C2-AFA5-B58CD77FA1E5}</a:tableStyleId>
              </a:tblPr>
              <a:tblGrid>
                <a:gridCol w="1736673">
                  <a:extLst>
                    <a:ext uri="{9D8B030D-6E8A-4147-A177-3AD203B41FA5}">
                      <a16:colId xmlns:a16="http://schemas.microsoft.com/office/drawing/2014/main" val="2505829073"/>
                    </a:ext>
                  </a:extLst>
                </a:gridCol>
                <a:gridCol w="4923286">
                  <a:extLst>
                    <a:ext uri="{9D8B030D-6E8A-4147-A177-3AD203B41FA5}">
                      <a16:colId xmlns:a16="http://schemas.microsoft.com/office/drawing/2014/main" val="1606398090"/>
                    </a:ext>
                  </a:extLst>
                </a:gridCol>
              </a:tblGrid>
              <a:tr h="347038">
                <a:tc gridSpan="2">
                  <a:txBody>
                    <a:bodyPr/>
                    <a:lstStyle/>
                    <a:p>
                      <a:r>
                        <a:rPr lang="en-US" b="0">
                          <a:solidFill>
                            <a:schemeClr val="bg1"/>
                          </a:solidFill>
                        </a:rPr>
                        <a:t>SELECT </a:t>
                      </a:r>
                      <a:r>
                        <a:rPr lang="en-US" b="0" dirty="0">
                          <a:solidFill>
                            <a:schemeClr val="bg1"/>
                          </a:solidFill>
                        </a:rPr>
                        <a:t>5-TIER</a:t>
                      </a:r>
                    </a:p>
                  </a:txBody>
                  <a:tcPr>
                    <a:solidFill>
                      <a:srgbClr val="E31837"/>
                    </a:solidFill>
                  </a:tcPr>
                </a:tc>
                <a:tc hMerge="1">
                  <a:txBody>
                    <a:bodyPr/>
                    <a:lstStyle/>
                    <a:p>
                      <a:r>
                        <a:rPr lang="en-US" b="0" dirty="0">
                          <a:solidFill>
                            <a:schemeClr val="bg1"/>
                          </a:solidFill>
                        </a:rPr>
                        <a:t>VALUE 5-TIER</a:t>
                      </a:r>
                    </a:p>
                  </a:txBody>
                  <a:tcPr>
                    <a:solidFill>
                      <a:srgbClr val="E31837"/>
                    </a:solidFill>
                  </a:tcPr>
                </a:tc>
                <a:extLst>
                  <a:ext uri="{0D108BD9-81ED-4DB2-BD59-A6C34878D82A}">
                    <a16:rowId xmlns:a16="http://schemas.microsoft.com/office/drawing/2014/main" val="225472351"/>
                  </a:ext>
                </a:extLst>
              </a:tr>
              <a:tr h="419008">
                <a:tc>
                  <a:txBody>
                    <a:bodyPr/>
                    <a:lstStyle/>
                    <a:p>
                      <a:r>
                        <a:rPr lang="en-US" sz="1600" dirty="0">
                          <a:latin typeface="Arial" panose="020B0604020202020204" pitchFamily="34" charset="0"/>
                          <a:cs typeface="Arial" panose="020B0604020202020204" pitchFamily="34" charset="0"/>
                        </a:rPr>
                        <a:t>Tier 1</a:t>
                      </a:r>
                      <a:r>
                        <a:rPr lang="en-US" sz="1400" b="1" dirty="0">
                          <a:latin typeface="Arial" panose="020B0604020202020204" pitchFamily="34" charset="0"/>
                          <a:cs typeface="Arial" panose="020B0604020202020204" pitchFamily="34" charset="0"/>
                        </a:rPr>
                        <a:t>: </a:t>
                      </a:r>
                      <a:r>
                        <a:rPr lang="en-US" sz="1400" b="1" dirty="0">
                          <a:solidFill>
                            <a:srgbClr val="E31837"/>
                          </a:solidFill>
                          <a:latin typeface="Arial" panose="020B0604020202020204" pitchFamily="34" charset="0"/>
                          <a:cs typeface="Arial" panose="020B0604020202020204" pitchFamily="34" charset="0"/>
                        </a:rPr>
                        <a:t>$5 retail / $10 mail</a:t>
                      </a:r>
                    </a:p>
                  </a:txBody>
                  <a:tcPr>
                    <a:solidFill>
                      <a:srgbClr val="7F7F7F">
                        <a:alpha val="20000"/>
                      </a:srgbClr>
                    </a:solidFill>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Low-cost generic drugs and certain OTC medications</a:t>
                      </a:r>
                    </a:p>
                  </a:txBody>
                  <a:tcPr>
                    <a:solidFill>
                      <a:srgbClr val="7F7F7F">
                        <a:alpha val="20000"/>
                      </a:srgbClr>
                    </a:solidFill>
                  </a:tcPr>
                </a:tc>
                <a:extLst>
                  <a:ext uri="{0D108BD9-81ED-4DB2-BD59-A6C34878D82A}">
                    <a16:rowId xmlns:a16="http://schemas.microsoft.com/office/drawing/2014/main" val="3197737386"/>
                  </a:ext>
                </a:extLst>
              </a:tr>
              <a:tr h="457200">
                <a:tc>
                  <a:txBody>
                    <a:bodyPr/>
                    <a:lstStyle/>
                    <a:p>
                      <a:r>
                        <a:rPr lang="en-US" sz="1600" dirty="0">
                          <a:latin typeface="Arial" panose="020B0604020202020204" pitchFamily="34" charset="0"/>
                          <a:cs typeface="Arial" panose="020B0604020202020204" pitchFamily="34" charset="0"/>
                        </a:rPr>
                        <a:t>Tier 2:  </a:t>
                      </a:r>
                      <a:r>
                        <a:rPr lang="en-US" sz="1400" b="1" dirty="0">
                          <a:solidFill>
                            <a:srgbClr val="E31837"/>
                          </a:solidFill>
                          <a:latin typeface="Arial" panose="020B0604020202020204" pitchFamily="34" charset="0"/>
                          <a:cs typeface="Arial" panose="020B0604020202020204" pitchFamily="34" charset="0"/>
                        </a:rPr>
                        <a:t>$45 retail / $90 mail</a:t>
                      </a:r>
                      <a:endParaRPr lang="en-US" sz="1400" dirty="0">
                        <a:solidFill>
                          <a:srgbClr val="E31837"/>
                        </a:solidFill>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High-cost generic drugs</a:t>
                      </a:r>
                    </a:p>
                  </a:txBody>
                  <a:tcPr/>
                </a:tc>
                <a:extLst>
                  <a:ext uri="{0D108BD9-81ED-4DB2-BD59-A6C34878D82A}">
                    <a16:rowId xmlns:a16="http://schemas.microsoft.com/office/drawing/2014/main" val="1238747593"/>
                  </a:ext>
                </a:extLst>
              </a:tr>
              <a:tr h="702962">
                <a:tc>
                  <a:txBody>
                    <a:bodyPr/>
                    <a:lstStyle/>
                    <a:p>
                      <a:r>
                        <a:rPr lang="en-US" sz="1600" dirty="0">
                          <a:latin typeface="Arial" panose="020B0604020202020204" pitchFamily="34" charset="0"/>
                          <a:cs typeface="Arial" panose="020B0604020202020204" pitchFamily="34" charset="0"/>
                        </a:rPr>
                        <a:t>Tier 3:</a:t>
                      </a:r>
                      <a:r>
                        <a:rPr lang="en-US" sz="1800" dirty="0">
                          <a:latin typeface="Arial" panose="020B0604020202020204" pitchFamily="34" charset="0"/>
                          <a:cs typeface="Arial" panose="020B0604020202020204" pitchFamily="34" charset="0"/>
                        </a:rPr>
                        <a:t>  </a:t>
                      </a:r>
                      <a:r>
                        <a:rPr lang="en-US" sz="1400" b="1" dirty="0">
                          <a:solidFill>
                            <a:srgbClr val="E31837"/>
                          </a:solidFill>
                          <a:latin typeface="Arial" panose="020B0604020202020204" pitchFamily="34" charset="0"/>
                          <a:cs typeface="Arial" panose="020B0604020202020204" pitchFamily="34" charset="0"/>
                        </a:rPr>
                        <a:t>$60 retail / $120 mail</a:t>
                      </a:r>
                      <a:endParaRPr lang="en-US" sz="1400" dirty="0">
                        <a:solidFill>
                          <a:srgbClr val="E31837"/>
                        </a:solidFill>
                        <a:latin typeface="Arial" panose="020B0604020202020204" pitchFamily="34" charset="0"/>
                        <a:cs typeface="Arial" panose="020B0604020202020204" pitchFamily="34" charset="0"/>
                      </a:endParaRPr>
                    </a:p>
                  </a:txBody>
                  <a:tcPr>
                    <a:solidFill>
                      <a:srgbClr val="7F7F7F">
                        <a:alpha val="20000"/>
                      </a:srgbClr>
                    </a:solidFill>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Preferred brand-name drugs and some high-cost generic drugs</a:t>
                      </a:r>
                    </a:p>
                  </a:txBody>
                  <a:tcPr>
                    <a:solidFill>
                      <a:srgbClr val="7F7F7F">
                        <a:alpha val="20000"/>
                      </a:srgbClr>
                    </a:solidFill>
                  </a:tcPr>
                </a:tc>
                <a:extLst>
                  <a:ext uri="{0D108BD9-81ED-4DB2-BD59-A6C34878D82A}">
                    <a16:rowId xmlns:a16="http://schemas.microsoft.com/office/drawing/2014/main" val="3320060637"/>
                  </a:ext>
                </a:extLst>
              </a:tr>
              <a:tr h="632104">
                <a:tc>
                  <a:txBody>
                    <a:bodyPr/>
                    <a:lstStyle/>
                    <a:p>
                      <a:r>
                        <a:rPr lang="en-US" sz="1600" dirty="0">
                          <a:latin typeface="Arial" panose="020B0604020202020204" pitchFamily="34" charset="0"/>
                          <a:cs typeface="Arial" panose="020B0604020202020204" pitchFamily="34" charset="0"/>
                        </a:rPr>
                        <a:t>Tier 4:  </a:t>
                      </a:r>
                      <a:r>
                        <a:rPr lang="en-US" sz="1600" b="1" dirty="0">
                          <a:solidFill>
                            <a:srgbClr val="E31837"/>
                          </a:solidFill>
                          <a:latin typeface="Arial" panose="020B0604020202020204" pitchFamily="34" charset="0"/>
                          <a:cs typeface="Arial" panose="020B0604020202020204" pitchFamily="34" charset="0"/>
                        </a:rPr>
                        <a:t>$</a:t>
                      </a:r>
                      <a:r>
                        <a:rPr lang="en-US" sz="1400" b="1" dirty="0">
                          <a:solidFill>
                            <a:srgbClr val="E31837"/>
                          </a:solidFill>
                          <a:latin typeface="Arial" panose="020B0604020202020204" pitchFamily="34" charset="0"/>
                          <a:cs typeface="Arial" panose="020B0604020202020204" pitchFamily="34" charset="0"/>
                        </a:rPr>
                        <a:t>100 retail / $300 mail</a:t>
                      </a:r>
                      <a:endParaRPr lang="en-US" sz="1400" dirty="0">
                        <a:solidFill>
                          <a:srgbClr val="E31837"/>
                        </a:solidFill>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Preferred specialty and non-preferred brand-name drugs</a:t>
                      </a:r>
                    </a:p>
                  </a:txBody>
                  <a:tcPr/>
                </a:tc>
                <a:extLst>
                  <a:ext uri="{0D108BD9-81ED-4DB2-BD59-A6C34878D82A}">
                    <a16:rowId xmlns:a16="http://schemas.microsoft.com/office/drawing/2014/main" val="4017461696"/>
                  </a:ext>
                </a:extLst>
              </a:tr>
              <a:tr h="684011">
                <a:tc>
                  <a:txBody>
                    <a:bodyPr/>
                    <a:lstStyle/>
                    <a:p>
                      <a:r>
                        <a:rPr lang="en-US" sz="1600" dirty="0">
                          <a:latin typeface="Arial" panose="020B0604020202020204" pitchFamily="34" charset="0"/>
                          <a:cs typeface="Arial" panose="020B0604020202020204" pitchFamily="34" charset="0"/>
                        </a:rPr>
                        <a:t>Tier 5: </a:t>
                      </a:r>
                      <a:r>
                        <a:rPr lang="en-US" sz="1400" b="1" dirty="0">
                          <a:solidFill>
                            <a:srgbClr val="E31837"/>
                          </a:solidFill>
                          <a:latin typeface="Arial" panose="020B0604020202020204" pitchFamily="34" charset="0"/>
                          <a:cs typeface="Arial" panose="020B0604020202020204" pitchFamily="34" charset="0"/>
                        </a:rPr>
                        <a:t>$200 retail / $600 mail</a:t>
                      </a:r>
                      <a:endParaRPr lang="en-US" sz="1400" dirty="0">
                        <a:solidFill>
                          <a:srgbClr val="E31837"/>
                        </a:solidFill>
                        <a:latin typeface="Arial" panose="020B0604020202020204" pitchFamily="34" charset="0"/>
                        <a:cs typeface="Arial" panose="020B0604020202020204" pitchFamily="34" charset="0"/>
                      </a:endParaRPr>
                    </a:p>
                  </a:txBody>
                  <a:tcPr>
                    <a:solidFill>
                      <a:srgbClr val="7F7F7F">
                        <a:alpha val="20000"/>
                      </a:srgbClr>
                    </a:solidFill>
                  </a:tcPr>
                </a:tc>
                <a:tc>
                  <a:txBody>
                    <a:body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Non-preferred specialty drugs and other high-cost brand-name and generic drugs</a:t>
                      </a:r>
                    </a:p>
                  </a:txBody>
                  <a:tcPr>
                    <a:solidFill>
                      <a:srgbClr val="7F7F7F">
                        <a:alpha val="20000"/>
                      </a:srgbClr>
                    </a:solidFill>
                  </a:tcPr>
                </a:tc>
                <a:extLst>
                  <a:ext uri="{0D108BD9-81ED-4DB2-BD59-A6C34878D82A}">
                    <a16:rowId xmlns:a16="http://schemas.microsoft.com/office/drawing/2014/main" val="2914943734"/>
                  </a:ext>
                </a:extLst>
              </a:tr>
            </a:tbl>
          </a:graphicData>
        </a:graphic>
      </p:graphicFrame>
      <p:sp>
        <p:nvSpPr>
          <p:cNvPr id="5" name="TextBox 4">
            <a:extLst>
              <a:ext uri="{FF2B5EF4-FFF2-40B4-BE49-F238E27FC236}">
                <a16:creationId xmlns:a16="http://schemas.microsoft.com/office/drawing/2014/main" id="{AA51096E-C0D0-301D-BA7E-57E5851590B2}"/>
              </a:ext>
            </a:extLst>
          </p:cNvPr>
          <p:cNvSpPr txBox="1"/>
          <p:nvPr/>
        </p:nvSpPr>
        <p:spPr>
          <a:xfrm>
            <a:off x="4922439" y="1513446"/>
            <a:ext cx="3886200"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How the drug tiers work</a:t>
            </a:r>
          </a:p>
        </p:txBody>
      </p:sp>
      <p:sp>
        <p:nvSpPr>
          <p:cNvPr id="6" name="TextBox 5">
            <a:extLst>
              <a:ext uri="{FF2B5EF4-FFF2-40B4-BE49-F238E27FC236}">
                <a16:creationId xmlns:a16="http://schemas.microsoft.com/office/drawing/2014/main" id="{266E9F5B-98C5-E77B-4690-E2D7767F340F}"/>
              </a:ext>
            </a:extLst>
          </p:cNvPr>
          <p:cNvSpPr txBox="1"/>
          <p:nvPr/>
        </p:nvSpPr>
        <p:spPr>
          <a:xfrm>
            <a:off x="4941099" y="5987738"/>
            <a:ext cx="5776041" cy="523220"/>
          </a:xfrm>
          <a:prstGeom prst="rect">
            <a:avLst/>
          </a:prstGeom>
          <a:noFill/>
          <a:ln>
            <a:solidFill>
              <a:srgbClr val="FF98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Please keep in mind drug lists and coverage can vary year to year so it’s a good idea to check your benefits each year</a:t>
            </a:r>
          </a:p>
        </p:txBody>
      </p:sp>
    </p:spTree>
    <p:extLst>
      <p:ext uri="{BB962C8B-B14F-4D97-AF65-F5344CB8AC3E}">
        <p14:creationId xmlns:p14="http://schemas.microsoft.com/office/powerpoint/2010/main" val="105002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D738-B07C-EF43-50F3-B2F4E4683D85}"/>
              </a:ext>
            </a:extLst>
          </p:cNvPr>
          <p:cNvSpPr txBox="1">
            <a:spLocks/>
          </p:cNvSpPr>
          <p:nvPr/>
        </p:nvSpPr>
        <p:spPr>
          <a:xfrm>
            <a:off x="583511" y="396739"/>
            <a:ext cx="8293789" cy="784956"/>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Understanding Your Pharmacy Benefits</a:t>
            </a:r>
          </a:p>
        </p:txBody>
      </p:sp>
      <p:pic>
        <p:nvPicPr>
          <p:cNvPr id="3" name="Picture 2" descr="Related image">
            <a:extLst>
              <a:ext uri="{FF2B5EF4-FFF2-40B4-BE49-F238E27FC236}">
                <a16:creationId xmlns:a16="http://schemas.microsoft.com/office/drawing/2014/main" id="{47D6E01E-92BA-A788-AFEA-C3D7D81796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87" t="23849" r="5564" b="21494"/>
          <a:stretch/>
        </p:blipFill>
        <p:spPr bwMode="auto">
          <a:xfrm>
            <a:off x="9837967" y="394279"/>
            <a:ext cx="1751029" cy="566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6">
            <a:extLst>
              <a:ext uri="{FF2B5EF4-FFF2-40B4-BE49-F238E27FC236}">
                <a16:creationId xmlns:a16="http://schemas.microsoft.com/office/drawing/2014/main" id="{363F87B3-583F-6090-CBF5-40423C823657}"/>
              </a:ext>
            </a:extLst>
          </p:cNvPr>
          <p:cNvGraphicFramePr>
            <a:graphicFrameLocks noGrp="1"/>
          </p:cNvGraphicFramePr>
          <p:nvPr>
            <p:extLst>
              <p:ext uri="{D42A27DB-BD31-4B8C-83A1-F6EECF244321}">
                <p14:modId xmlns:p14="http://schemas.microsoft.com/office/powerpoint/2010/main" val="3089647719"/>
              </p:ext>
            </p:extLst>
          </p:nvPr>
        </p:nvGraphicFramePr>
        <p:xfrm>
          <a:off x="1017673" y="1371600"/>
          <a:ext cx="10450094" cy="4318000"/>
        </p:xfrm>
        <a:graphic>
          <a:graphicData uri="http://schemas.openxmlformats.org/drawingml/2006/table">
            <a:tbl>
              <a:tblPr firstRow="1" bandRow="1">
                <a:tableStyleId>{5C22544A-7EE6-4342-B048-85BDC9FD1C3A}</a:tableStyleId>
              </a:tblPr>
              <a:tblGrid>
                <a:gridCol w="5039894">
                  <a:extLst>
                    <a:ext uri="{9D8B030D-6E8A-4147-A177-3AD203B41FA5}">
                      <a16:colId xmlns:a16="http://schemas.microsoft.com/office/drawing/2014/main" val="2602678801"/>
                    </a:ext>
                  </a:extLst>
                </a:gridCol>
                <a:gridCol w="5410200">
                  <a:extLst>
                    <a:ext uri="{9D8B030D-6E8A-4147-A177-3AD203B41FA5}">
                      <a16:colId xmlns:a16="http://schemas.microsoft.com/office/drawing/2014/main" val="3406758444"/>
                    </a:ext>
                  </a:extLst>
                </a:gridCol>
              </a:tblGrid>
              <a:tr h="1422400">
                <a:tc>
                  <a:txBody>
                    <a:bodyPr/>
                    <a:lstStyle/>
                    <a:p>
                      <a:pPr algn="l"/>
                      <a:r>
                        <a:rPr lang="en-US" sz="1600" b="1" i="0" u="none" strike="noStrike" baseline="0" dirty="0">
                          <a:solidFill>
                            <a:srgbClr val="000000"/>
                          </a:solidFill>
                          <a:latin typeface="+mn-lt"/>
                        </a:rPr>
                        <a:t>Log in or register for your</a:t>
                      </a:r>
                    </a:p>
                    <a:p>
                      <a:pPr algn="l"/>
                      <a:r>
                        <a:rPr lang="en-US" sz="1600" b="1" i="0" u="none" strike="noStrike" baseline="0" dirty="0">
                          <a:solidFill>
                            <a:srgbClr val="000000"/>
                          </a:solidFill>
                          <a:latin typeface="+mn-lt"/>
                        </a:rPr>
                        <a:t>secure online member account</a:t>
                      </a:r>
                    </a:p>
                    <a:p>
                      <a:pPr algn="l"/>
                      <a:endParaRPr lang="en-US" sz="1600" b="1" i="0" u="none" strike="noStrike" baseline="0" dirty="0">
                        <a:solidFill>
                          <a:srgbClr val="000000"/>
                        </a:solidFill>
                        <a:latin typeface="+mn-lt"/>
                      </a:endParaRPr>
                    </a:p>
                    <a:p>
                      <a:pPr algn="l"/>
                      <a:r>
                        <a:rPr lang="en-US" sz="1600" b="0" i="0" u="none" strike="noStrike" kern="1200" baseline="0" dirty="0">
                          <a:solidFill>
                            <a:srgbClr val="000000"/>
                          </a:solidFill>
                          <a:latin typeface="+mn-lt"/>
                          <a:ea typeface="+mn-ea"/>
                          <a:cs typeface="+mn-cs"/>
                        </a:rPr>
                        <a:t>Visit </a:t>
                      </a:r>
                      <a:r>
                        <a:rPr lang="en-US" sz="1600" b="1" i="0" u="none" strike="noStrike" kern="1200" baseline="0" dirty="0">
                          <a:solidFill>
                            <a:srgbClr val="E31837"/>
                          </a:solidFill>
                          <a:latin typeface="+mn-lt"/>
                          <a:ea typeface="+mn-ea"/>
                          <a:cs typeface="+mn-cs"/>
                        </a:rPr>
                        <a:t>harvardpilgrim.org </a:t>
                      </a:r>
                      <a:r>
                        <a:rPr lang="en-US" sz="1600" b="0" i="0" u="none" strike="noStrike" kern="1200" baseline="0" dirty="0">
                          <a:solidFill>
                            <a:srgbClr val="000000"/>
                          </a:solidFill>
                          <a:latin typeface="+mn-lt"/>
                          <a:ea typeface="+mn-ea"/>
                          <a:cs typeface="+mn-cs"/>
                        </a:rPr>
                        <a:t>to get started.</a:t>
                      </a:r>
                      <a:endParaRPr lang="en-US" sz="1600" dirty="0">
                        <a:solidFill>
                          <a:srgbClr val="000000"/>
                        </a:solidFill>
                        <a:latin typeface="+mn-lt"/>
                      </a:endParaRPr>
                    </a:p>
                  </a:txBody>
                  <a:tcPr marL="5486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1" i="0" u="none" strike="noStrike" baseline="0" dirty="0">
                        <a:solidFill>
                          <a:srgbClr val="000000"/>
                        </a:solidFill>
                        <a:latin typeface="+mn-lt"/>
                      </a:endParaRPr>
                    </a:p>
                    <a:p>
                      <a:r>
                        <a:rPr lang="en-US" sz="1600" b="1" i="0" u="none" strike="noStrike" baseline="0" dirty="0">
                          <a:solidFill>
                            <a:srgbClr val="000000"/>
                          </a:solidFill>
                          <a:latin typeface="+mn-lt"/>
                        </a:rPr>
                        <a:t>Plan ahead if you take maintenance medication</a:t>
                      </a:r>
                    </a:p>
                    <a:p>
                      <a:r>
                        <a:rPr lang="en-US" sz="1400" b="0" i="0" u="none" strike="noStrike" kern="1200" baseline="0" dirty="0">
                          <a:solidFill>
                            <a:srgbClr val="000000"/>
                          </a:solidFill>
                          <a:latin typeface="+mn-lt"/>
                          <a:ea typeface="+mn-ea"/>
                          <a:cs typeface="+mn-cs"/>
                        </a:rPr>
                        <a:t>Check your medication expiration date, refill amount and coverage under Harvard Pilgrim. If your medication is not covered, talk to your doctor about switching to an alternate maintenance medication that is covered.</a:t>
                      </a:r>
                      <a:endParaRPr lang="en-US" sz="1400" b="0" dirty="0">
                        <a:solidFill>
                          <a:srgbClr val="000000"/>
                        </a:solidFill>
                        <a:latin typeface="+mn-lt"/>
                      </a:endParaRPr>
                    </a:p>
                  </a:txBody>
                  <a:tcPr marL="5486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9321698"/>
                  </a:ext>
                </a:extLst>
              </a:tr>
              <a:tr h="1422400">
                <a:tc>
                  <a:txBody>
                    <a:bodyPr/>
                    <a:lstStyle/>
                    <a:p>
                      <a:r>
                        <a:rPr lang="en-US" sz="1600" b="1" i="0" u="none" strike="noStrike" baseline="0" dirty="0">
                          <a:solidFill>
                            <a:schemeClr val="bg2">
                              <a:lumMod val="95000"/>
                              <a:lumOff val="5000"/>
                            </a:schemeClr>
                          </a:solidFill>
                          <a:latin typeface="+mn-lt"/>
                        </a:rPr>
                        <a:t>Look up your prescriptions</a:t>
                      </a:r>
                    </a:p>
                    <a:p>
                      <a:pPr algn="l"/>
                      <a:r>
                        <a:rPr lang="en-US" sz="1400" b="0" i="0" u="none" strike="noStrike" baseline="0" dirty="0">
                          <a:solidFill>
                            <a:srgbClr val="000000"/>
                          </a:solidFill>
                          <a:latin typeface="+mn-lt"/>
                        </a:rPr>
                        <a:t>We cover thousands of different medications,</a:t>
                      </a:r>
                    </a:p>
                    <a:p>
                      <a:pPr algn="l"/>
                      <a:r>
                        <a:rPr lang="en-US" sz="1400" b="0" i="0" u="none" strike="noStrike" baseline="0" dirty="0">
                          <a:solidFill>
                            <a:srgbClr val="000000"/>
                          </a:solidFill>
                          <a:latin typeface="+mn-lt"/>
                        </a:rPr>
                        <a:t>but if your current prescription isn’t on our list (formulary), talk to your doctor about switching to a</a:t>
                      </a:r>
                    </a:p>
                    <a:p>
                      <a:pPr algn="l"/>
                      <a:r>
                        <a:rPr lang="en-US" sz="1400" b="0" i="0" u="none" strike="noStrike" baseline="0" dirty="0">
                          <a:solidFill>
                            <a:srgbClr val="000000"/>
                          </a:solidFill>
                          <a:latin typeface="+mn-lt"/>
                        </a:rPr>
                        <a:t>covered medication</a:t>
                      </a:r>
                      <a:r>
                        <a:rPr lang="en-US" sz="1400" b="0" i="0" u="none" strike="noStrike" baseline="0" dirty="0">
                          <a:latin typeface="+mn-lt"/>
                        </a:rPr>
                        <a:t>.</a:t>
                      </a:r>
                      <a:endParaRPr lang="en-US" sz="1400" dirty="0">
                        <a:latin typeface="+mn-lt"/>
                      </a:endParaRPr>
                    </a:p>
                  </a:txBody>
                  <a:tcPr marL="5486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i="0" u="none" strike="noStrike" baseline="0" dirty="0">
                          <a:solidFill>
                            <a:srgbClr val="000000"/>
                          </a:solidFill>
                          <a:latin typeface="+mn-lt"/>
                        </a:rPr>
                        <a:t>Save money with mail order service</a:t>
                      </a:r>
                    </a:p>
                    <a:p>
                      <a:pPr algn="l"/>
                      <a:r>
                        <a:rPr lang="en-US" sz="1400" b="0" i="0" u="none" strike="noStrike" baseline="0" dirty="0">
                          <a:solidFill>
                            <a:srgbClr val="000000"/>
                          </a:solidFill>
                          <a:latin typeface="+mn-lt"/>
                        </a:rPr>
                        <a:t>Mail order service provides the convenience of home delivery instead of going to a retail pharmacy. On some plans, your medication may be less expensive if you buy a 90-day supply through this service</a:t>
                      </a:r>
                      <a:endParaRPr lang="en-US" sz="1400" dirty="0">
                        <a:solidFill>
                          <a:srgbClr val="000000"/>
                        </a:solidFill>
                        <a:latin typeface="+mn-lt"/>
                      </a:endParaRPr>
                    </a:p>
                  </a:txBody>
                  <a:tcPr marL="5486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5123702"/>
                  </a:ext>
                </a:extLst>
              </a:tr>
              <a:tr h="1402080">
                <a:tc>
                  <a:txBody>
                    <a:bodyPr/>
                    <a:lstStyle/>
                    <a:p>
                      <a:pPr algn="l"/>
                      <a:r>
                        <a:rPr lang="en-US" sz="1600" b="1" i="0" u="none" strike="noStrike" baseline="0" dirty="0">
                          <a:solidFill>
                            <a:schemeClr val="bg2">
                              <a:lumMod val="95000"/>
                              <a:lumOff val="5000"/>
                            </a:schemeClr>
                          </a:solidFill>
                          <a:latin typeface="+mn-lt"/>
                        </a:rPr>
                        <a:t>Check if your prescription has special requirements</a:t>
                      </a:r>
                    </a:p>
                    <a:p>
                      <a:pPr algn="l"/>
                      <a:r>
                        <a:rPr lang="en-US" sz="1400" b="0" i="0" u="none" strike="noStrike" baseline="0" dirty="0">
                          <a:solidFill>
                            <a:schemeClr val="bg2">
                              <a:lumMod val="95000"/>
                              <a:lumOff val="5000"/>
                            </a:schemeClr>
                          </a:solidFill>
                          <a:latin typeface="+mn-lt"/>
                        </a:rPr>
                        <a:t>If there is a “PA,” “STPA,” “QL” or “SP” after any of your prescriptions, talk to your provider. Refer to the “Key Terms“ section of this Member Guide for full “special requirements” definitions.</a:t>
                      </a:r>
                      <a:endParaRPr lang="en-US" sz="1400" dirty="0">
                        <a:solidFill>
                          <a:schemeClr val="bg2">
                            <a:lumMod val="95000"/>
                            <a:lumOff val="5000"/>
                          </a:schemeClr>
                        </a:solidFill>
                        <a:latin typeface="+mn-lt"/>
                      </a:endParaRPr>
                    </a:p>
                  </a:txBody>
                  <a:tcPr marL="5486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417728"/>
                  </a:ext>
                </a:extLst>
              </a:tr>
            </a:tbl>
          </a:graphicData>
        </a:graphic>
      </p:graphicFrame>
      <p:pic>
        <p:nvPicPr>
          <p:cNvPr id="5" name="Picture 4">
            <a:extLst>
              <a:ext uri="{FF2B5EF4-FFF2-40B4-BE49-F238E27FC236}">
                <a16:creationId xmlns:a16="http://schemas.microsoft.com/office/drawing/2014/main" id="{70B1431E-1C55-28C7-6E13-D22F8ED43CC8}"/>
              </a:ext>
            </a:extLst>
          </p:cNvPr>
          <p:cNvPicPr>
            <a:picLocks noChangeAspect="1"/>
          </p:cNvPicPr>
          <p:nvPr/>
        </p:nvPicPr>
        <p:blipFill>
          <a:blip r:embed="rId4"/>
          <a:stretch>
            <a:fillRect/>
          </a:stretch>
        </p:blipFill>
        <p:spPr>
          <a:xfrm>
            <a:off x="550017" y="2992446"/>
            <a:ext cx="822960" cy="822960"/>
          </a:xfrm>
          <a:prstGeom prst="rect">
            <a:avLst/>
          </a:prstGeom>
        </p:spPr>
      </p:pic>
      <p:pic>
        <p:nvPicPr>
          <p:cNvPr id="6" name="Picture 5">
            <a:extLst>
              <a:ext uri="{FF2B5EF4-FFF2-40B4-BE49-F238E27FC236}">
                <a16:creationId xmlns:a16="http://schemas.microsoft.com/office/drawing/2014/main" id="{B5808C80-E0DB-10AB-FFA6-71E70DB3FBFA}"/>
              </a:ext>
            </a:extLst>
          </p:cNvPr>
          <p:cNvPicPr>
            <a:picLocks noChangeAspect="1"/>
          </p:cNvPicPr>
          <p:nvPr/>
        </p:nvPicPr>
        <p:blipFill rotWithShape="1">
          <a:blip r:embed="rId5"/>
          <a:srcRect l="17251" t="35842" r="69103" b="35842"/>
          <a:stretch/>
        </p:blipFill>
        <p:spPr>
          <a:xfrm>
            <a:off x="509302" y="1639675"/>
            <a:ext cx="881743" cy="822960"/>
          </a:xfrm>
          <a:prstGeom prst="rect">
            <a:avLst/>
          </a:prstGeom>
        </p:spPr>
      </p:pic>
      <p:pic>
        <p:nvPicPr>
          <p:cNvPr id="7" name="Picture 6">
            <a:extLst>
              <a:ext uri="{FF2B5EF4-FFF2-40B4-BE49-F238E27FC236}">
                <a16:creationId xmlns:a16="http://schemas.microsoft.com/office/drawing/2014/main" id="{A2F71EA1-1DE2-CBD6-00F7-AC0A5849B9EA}"/>
              </a:ext>
            </a:extLst>
          </p:cNvPr>
          <p:cNvPicPr>
            <a:picLocks noChangeAspect="1"/>
          </p:cNvPicPr>
          <p:nvPr/>
        </p:nvPicPr>
        <p:blipFill>
          <a:blip r:embed="rId6"/>
          <a:stretch>
            <a:fillRect/>
          </a:stretch>
        </p:blipFill>
        <p:spPr>
          <a:xfrm>
            <a:off x="5656050" y="1587389"/>
            <a:ext cx="822960" cy="822960"/>
          </a:xfrm>
          <a:prstGeom prst="rect">
            <a:avLst/>
          </a:prstGeom>
        </p:spPr>
      </p:pic>
      <p:pic>
        <p:nvPicPr>
          <p:cNvPr id="8" name="Picture 7">
            <a:extLst>
              <a:ext uri="{FF2B5EF4-FFF2-40B4-BE49-F238E27FC236}">
                <a16:creationId xmlns:a16="http://schemas.microsoft.com/office/drawing/2014/main" id="{AEA0C246-10D6-8E96-972E-8568BB9B5BFA}"/>
              </a:ext>
            </a:extLst>
          </p:cNvPr>
          <p:cNvPicPr>
            <a:picLocks noChangeAspect="1"/>
          </p:cNvPicPr>
          <p:nvPr/>
        </p:nvPicPr>
        <p:blipFill>
          <a:blip r:embed="rId7"/>
          <a:stretch>
            <a:fillRect/>
          </a:stretch>
        </p:blipFill>
        <p:spPr>
          <a:xfrm>
            <a:off x="671730" y="4345217"/>
            <a:ext cx="822960" cy="822960"/>
          </a:xfrm>
          <a:prstGeom prst="rect">
            <a:avLst/>
          </a:prstGeom>
        </p:spPr>
      </p:pic>
      <p:pic>
        <p:nvPicPr>
          <p:cNvPr id="9" name="Picture 8">
            <a:extLst>
              <a:ext uri="{FF2B5EF4-FFF2-40B4-BE49-F238E27FC236}">
                <a16:creationId xmlns:a16="http://schemas.microsoft.com/office/drawing/2014/main" id="{BC504D10-9B09-A2A4-91CD-4DA66C73DEB2}"/>
              </a:ext>
            </a:extLst>
          </p:cNvPr>
          <p:cNvPicPr>
            <a:picLocks noChangeAspect="1"/>
          </p:cNvPicPr>
          <p:nvPr/>
        </p:nvPicPr>
        <p:blipFill>
          <a:blip r:embed="rId8"/>
          <a:stretch>
            <a:fillRect/>
          </a:stretch>
        </p:blipFill>
        <p:spPr>
          <a:xfrm>
            <a:off x="5656050" y="2912734"/>
            <a:ext cx="822960" cy="822960"/>
          </a:xfrm>
          <a:prstGeom prst="rect">
            <a:avLst/>
          </a:prstGeom>
        </p:spPr>
      </p:pic>
      <p:sp>
        <p:nvSpPr>
          <p:cNvPr id="11" name="TextBox 10">
            <a:extLst>
              <a:ext uri="{FF2B5EF4-FFF2-40B4-BE49-F238E27FC236}">
                <a16:creationId xmlns:a16="http://schemas.microsoft.com/office/drawing/2014/main" id="{BAA1A09F-1A4F-05B4-9DF0-3EC9600AF0EF}"/>
              </a:ext>
            </a:extLst>
          </p:cNvPr>
          <p:cNvSpPr txBox="1"/>
          <p:nvPr/>
        </p:nvSpPr>
        <p:spPr>
          <a:xfrm>
            <a:off x="6539408" y="4777146"/>
            <a:ext cx="5295567" cy="1323439"/>
          </a:xfrm>
          <a:prstGeom prst="rect">
            <a:avLst/>
          </a:prstGeom>
          <a:solidFill>
            <a:schemeClr val="tx2">
              <a:lumMod val="60000"/>
              <a:lumOff val="40000"/>
            </a:schemeClr>
          </a:solidFill>
          <a:ln w="12700">
            <a:solidFill>
              <a:srgbClr val="FF9800"/>
            </a:solidFill>
          </a:ln>
        </p:spPr>
        <p:txBody>
          <a:bodyPr wrap="square" rtlCol="0">
            <a:spAutoFit/>
          </a:bodyPr>
          <a:lstStyle/>
          <a:p>
            <a:r>
              <a:rPr lang="en-US" sz="1600" b="1" u="sng" dirty="0">
                <a:solidFill>
                  <a:schemeClr val="bg1"/>
                </a:solidFill>
              </a:rPr>
              <a:t>Member Tip</a:t>
            </a:r>
          </a:p>
          <a:p>
            <a:endParaRPr lang="en-US" sz="1600" b="1" dirty="0">
              <a:solidFill>
                <a:schemeClr val="bg1"/>
              </a:solidFill>
            </a:endParaRPr>
          </a:p>
          <a:p>
            <a:r>
              <a:rPr lang="en-US" sz="1600" dirty="0">
                <a:solidFill>
                  <a:schemeClr val="bg1"/>
                </a:solidFill>
              </a:rPr>
              <a:t>Please keep in mind drug lists and coverage can vary year to year, so it’s a good idea to check your benefits each year.</a:t>
            </a:r>
          </a:p>
        </p:txBody>
      </p:sp>
    </p:spTree>
    <p:extLst>
      <p:ext uri="{BB962C8B-B14F-4D97-AF65-F5344CB8AC3E}">
        <p14:creationId xmlns:p14="http://schemas.microsoft.com/office/powerpoint/2010/main" val="395011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9073-FDDB-B8B9-F247-95350C4743FE}"/>
              </a:ext>
            </a:extLst>
          </p:cNvPr>
          <p:cNvSpPr txBox="1">
            <a:spLocks/>
          </p:cNvSpPr>
          <p:nvPr/>
        </p:nvSpPr>
        <p:spPr>
          <a:xfrm>
            <a:off x="609600" y="423859"/>
            <a:ext cx="11506200" cy="533400"/>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Access Your Pharmacy Information Online</a:t>
            </a:r>
          </a:p>
        </p:txBody>
      </p:sp>
      <p:sp>
        <p:nvSpPr>
          <p:cNvPr id="4" name="Rectangle 3">
            <a:extLst>
              <a:ext uri="{FF2B5EF4-FFF2-40B4-BE49-F238E27FC236}">
                <a16:creationId xmlns:a16="http://schemas.microsoft.com/office/drawing/2014/main" id="{2E328BE0-C8B9-140B-1850-0FD0DD360CD4}"/>
              </a:ext>
            </a:extLst>
          </p:cNvPr>
          <p:cNvSpPr/>
          <p:nvPr/>
        </p:nvSpPr>
        <p:spPr>
          <a:xfrm>
            <a:off x="1166409" y="6019800"/>
            <a:ext cx="10808421"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041"/>
                </a:solidFill>
                <a:effectLst/>
                <a:uLnTx/>
                <a:uFillTx/>
                <a:latin typeface="Arial" panose="020B0604020202020204"/>
                <a:ea typeface="+mn-ea"/>
                <a:cs typeface="+mn-cs"/>
              </a:rPr>
              <a:t>Member Tip: </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For</a:t>
            </a:r>
            <a:r>
              <a:rPr lang="en-US" sz="1600" dirty="0">
                <a:solidFill>
                  <a:srgbClr val="414041"/>
                </a:solidFill>
                <a:latin typeface="Arial" panose="020B0604020202020204"/>
              </a:rPr>
              <a:t> a</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personalized experience, log in to your secure member account at </a:t>
            </a:r>
            <a:r>
              <a:rPr kumimoji="0" lang="en-US" sz="1600" b="1" i="0" u="none" strike="noStrike" kern="1200" cap="none" spc="0" normalizeH="0" baseline="0" noProof="0" dirty="0">
                <a:ln>
                  <a:noFill/>
                </a:ln>
                <a:solidFill>
                  <a:srgbClr val="E31837"/>
                </a:solidFill>
                <a:effectLst/>
                <a:uLnTx/>
                <a:uFillTx/>
                <a:latin typeface="Arial" panose="020B0604020202020204"/>
                <a:ea typeface="+mn-ea"/>
                <a:cs typeface="+mn-cs"/>
              </a:rPr>
              <a:t>harvardpilgrim.org</a:t>
            </a:r>
            <a:r>
              <a:rPr kumimoji="0" lang="en-US" sz="1600" i="0" u="none" strike="noStrike" kern="1200" cap="none" spc="0" normalizeH="0" baseline="0" noProof="0" dirty="0">
                <a:ln>
                  <a:noFill/>
                </a:ln>
                <a:solidFill>
                  <a:schemeClr val="bg2"/>
                </a:solidFill>
                <a:effectLst/>
                <a:uLnTx/>
                <a:uFillTx/>
                <a:latin typeface="Arial" panose="020B0604020202020204"/>
                <a:ea typeface="+mn-ea"/>
                <a:cs typeface="+mn-cs"/>
              </a:rPr>
              <a:t>, after your new plan is effective </a:t>
            </a:r>
          </a:p>
        </p:txBody>
      </p:sp>
      <p:sp>
        <p:nvSpPr>
          <p:cNvPr id="5" name="TextBox 4">
            <a:extLst>
              <a:ext uri="{FF2B5EF4-FFF2-40B4-BE49-F238E27FC236}">
                <a16:creationId xmlns:a16="http://schemas.microsoft.com/office/drawing/2014/main" id="{14465AB8-24A5-4ADB-4E3D-869FB2403501}"/>
              </a:ext>
            </a:extLst>
          </p:cNvPr>
          <p:cNvSpPr txBox="1"/>
          <p:nvPr/>
        </p:nvSpPr>
        <p:spPr>
          <a:xfrm>
            <a:off x="1066800" y="1247892"/>
            <a:ext cx="4934601" cy="584775"/>
          </a:xfrm>
          <a:prstGeom prst="rect">
            <a:avLst/>
          </a:prstGeom>
          <a:noFill/>
        </p:spPr>
        <p:txBody>
          <a:bodyPr wrap="square" rtlCol="0">
            <a:spAutoFit/>
          </a:bodyPr>
          <a:lstStyle/>
          <a:p>
            <a:pPr marL="11113" marR="0" lvl="0" indent="-11113"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From your member dashboard, click “</a:t>
            </a:r>
            <a:r>
              <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rPr>
              <a:t>Benefits &amp; Coverage</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then “</a:t>
            </a:r>
            <a:r>
              <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rPr>
              <a:t>Coverage</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then “</a:t>
            </a:r>
            <a:r>
              <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rPr>
              <a:t>Pharmacy</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a:t>
            </a:r>
          </a:p>
        </p:txBody>
      </p:sp>
      <p:pic>
        <p:nvPicPr>
          <p:cNvPr id="7" name="Picture 6">
            <a:extLst>
              <a:ext uri="{FF2B5EF4-FFF2-40B4-BE49-F238E27FC236}">
                <a16:creationId xmlns:a16="http://schemas.microsoft.com/office/drawing/2014/main" id="{2FCEEBB9-273E-253E-5854-D37AF1F3881B}"/>
              </a:ext>
            </a:extLst>
          </p:cNvPr>
          <p:cNvPicPr>
            <a:picLocks noChangeAspect="1"/>
          </p:cNvPicPr>
          <p:nvPr/>
        </p:nvPicPr>
        <p:blipFill>
          <a:blip r:embed="rId3"/>
          <a:stretch>
            <a:fillRect/>
          </a:stretch>
        </p:blipFill>
        <p:spPr>
          <a:xfrm>
            <a:off x="559981" y="1918844"/>
            <a:ext cx="6489212" cy="3265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01428049-759C-2A6E-C1CA-FA80D6BFE326}"/>
              </a:ext>
            </a:extLst>
          </p:cNvPr>
          <p:cNvPicPr>
            <a:picLocks noChangeAspect="1"/>
          </p:cNvPicPr>
          <p:nvPr/>
        </p:nvPicPr>
        <p:blipFill>
          <a:blip r:embed="rId4"/>
          <a:stretch>
            <a:fillRect/>
          </a:stretch>
        </p:blipFill>
        <p:spPr>
          <a:xfrm>
            <a:off x="5718715" y="2511867"/>
            <a:ext cx="6156284" cy="3323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Arrow: Right 18">
            <a:extLst>
              <a:ext uri="{FF2B5EF4-FFF2-40B4-BE49-F238E27FC236}">
                <a16:creationId xmlns:a16="http://schemas.microsoft.com/office/drawing/2014/main" id="{07AEE943-C41A-1C70-8449-40BA57971574}"/>
              </a:ext>
            </a:extLst>
          </p:cNvPr>
          <p:cNvSpPr/>
          <p:nvPr/>
        </p:nvSpPr>
        <p:spPr>
          <a:xfrm>
            <a:off x="4269831" y="4785705"/>
            <a:ext cx="817176" cy="154871"/>
          </a:xfrm>
          <a:prstGeom prst="rightArrow">
            <a:avLst/>
          </a:prstGeom>
          <a:solidFill>
            <a:srgbClr val="FF9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AE6DF28D-608B-CD90-4A25-432E0AF51748}"/>
              </a:ext>
            </a:extLst>
          </p:cNvPr>
          <p:cNvSpPr txBox="1"/>
          <p:nvPr/>
        </p:nvSpPr>
        <p:spPr>
          <a:xfrm>
            <a:off x="7436675" y="1622865"/>
            <a:ext cx="4518662" cy="830997"/>
          </a:xfrm>
          <a:prstGeom prst="rect">
            <a:avLst/>
          </a:prstGeom>
          <a:noFill/>
        </p:spPr>
        <p:txBody>
          <a:bodyPr wrap="square" rtlCol="0">
            <a:spAutoFit/>
          </a:bodyPr>
          <a:lstStyle/>
          <a:p>
            <a:pPr marL="284163"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Through the </a:t>
            </a:r>
            <a:r>
              <a:rPr kumimoji="0" lang="en-US" sz="1600" b="0" i="0" u="none" strike="noStrike" kern="1200" cap="none" spc="0" normalizeH="0" baseline="0" noProof="0" dirty="0">
                <a:ln>
                  <a:noFill/>
                </a:ln>
                <a:solidFill>
                  <a:srgbClr val="E31837"/>
                </a:solidFill>
                <a:effectLst/>
                <a:uLnTx/>
                <a:uFillTx/>
                <a:latin typeface="Arial" panose="020B0604020202020204"/>
                <a:ea typeface="+mn-ea"/>
                <a:cs typeface="+mn-cs"/>
              </a:rPr>
              <a:t>Optum Rx</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site, use the drug lookup, see your current prescriptions, view your claims, plan documents and more  </a:t>
            </a:r>
          </a:p>
        </p:txBody>
      </p:sp>
      <p:sp>
        <p:nvSpPr>
          <p:cNvPr id="3" name="Oval 2">
            <a:extLst>
              <a:ext uri="{FF2B5EF4-FFF2-40B4-BE49-F238E27FC236}">
                <a16:creationId xmlns:a16="http://schemas.microsoft.com/office/drawing/2014/main" id="{6AADE7C5-E4C9-8B73-94F0-E4E3B4438B4A}"/>
              </a:ext>
            </a:extLst>
          </p:cNvPr>
          <p:cNvSpPr>
            <a:spLocks noChangeAspect="1"/>
          </p:cNvSpPr>
          <p:nvPr/>
        </p:nvSpPr>
        <p:spPr>
          <a:xfrm>
            <a:off x="533400" y="1261869"/>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6" name="Oval 5">
            <a:extLst>
              <a:ext uri="{FF2B5EF4-FFF2-40B4-BE49-F238E27FC236}">
                <a16:creationId xmlns:a16="http://schemas.microsoft.com/office/drawing/2014/main" id="{6DF56508-994A-F482-B767-42C0A429CC22}"/>
              </a:ext>
            </a:extLst>
          </p:cNvPr>
          <p:cNvSpPr>
            <a:spLocks noChangeAspect="1"/>
          </p:cNvSpPr>
          <p:nvPr/>
        </p:nvSpPr>
        <p:spPr>
          <a:xfrm>
            <a:off x="7208075" y="1719069"/>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3768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8A4C-61C6-FA4E-9F63-4208320668C0}"/>
              </a:ext>
            </a:extLst>
          </p:cNvPr>
          <p:cNvSpPr>
            <a:spLocks noGrp="1"/>
          </p:cNvSpPr>
          <p:nvPr>
            <p:ph type="title"/>
          </p:nvPr>
        </p:nvSpPr>
        <p:spPr>
          <a:xfrm>
            <a:off x="685800" y="3141772"/>
            <a:ext cx="4876800" cy="1362075"/>
          </a:xfrm>
        </p:spPr>
        <p:txBody>
          <a:bodyPr/>
          <a:lstStyle/>
          <a:p>
            <a:r>
              <a:rPr lang="en-US" dirty="0"/>
              <a:t>Behavioral Health: Connecting You to Whole Person Care</a:t>
            </a:r>
            <a:endParaRPr lang="en-US" sz="2800" dirty="0"/>
          </a:p>
        </p:txBody>
      </p:sp>
    </p:spTree>
    <p:extLst>
      <p:ext uri="{BB962C8B-B14F-4D97-AF65-F5344CB8AC3E}">
        <p14:creationId xmlns:p14="http://schemas.microsoft.com/office/powerpoint/2010/main" val="330251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E70D-904F-C727-0034-5D8C1A82A801}"/>
              </a:ext>
            </a:extLst>
          </p:cNvPr>
          <p:cNvSpPr txBox="1">
            <a:spLocks/>
          </p:cNvSpPr>
          <p:nvPr/>
        </p:nvSpPr>
        <p:spPr>
          <a:xfrm>
            <a:off x="647700" y="573726"/>
            <a:ext cx="11315700" cy="790271"/>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Behavioral Health: Core Programs &amp; Services</a:t>
            </a:r>
            <a:endParaRPr kumimoji="0" lang="en-US" sz="2800" b="0" i="0" u="none" strike="noStrike" kern="1200" cap="none" spc="0" normalizeH="0" baseline="0" noProof="0" dirty="0">
              <a:ln>
                <a:noFill/>
              </a:ln>
              <a:solidFill>
                <a:srgbClr val="000000"/>
              </a:solidFill>
              <a:effectLst/>
              <a:uLnTx/>
              <a:uFillTx/>
              <a:latin typeface="Arial" panose="020B0604020202020204"/>
              <a:ea typeface="+mj-ea"/>
              <a:cs typeface="+mj-cs"/>
            </a:endParaRPr>
          </a:p>
        </p:txBody>
      </p:sp>
      <p:sp>
        <p:nvSpPr>
          <p:cNvPr id="3" name="TextBox 2">
            <a:extLst>
              <a:ext uri="{FF2B5EF4-FFF2-40B4-BE49-F238E27FC236}">
                <a16:creationId xmlns:a16="http://schemas.microsoft.com/office/drawing/2014/main" id="{7CC9DC72-DF58-B987-17B9-FB5759E6D3C3}"/>
              </a:ext>
            </a:extLst>
          </p:cNvPr>
          <p:cNvSpPr txBox="1"/>
          <p:nvPr/>
        </p:nvSpPr>
        <p:spPr>
          <a:xfrm>
            <a:off x="685799" y="1948552"/>
            <a:ext cx="3505201" cy="38318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panose="020B0604020202020204"/>
                <a:ea typeface="+mn-ea"/>
                <a:cs typeface="+mn-cs"/>
              </a:rPr>
              <a:t>Digital Therapy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Easily accessible tools designed to enhance daily well-being and foster emotional growth, including self-care activities, coping strategies, guided meditation and biofeedback, these programs offer accessible, evidence-based support anytime, anywhere.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err="1">
                <a:ln>
                  <a:noFill/>
                </a:ln>
                <a:solidFill>
                  <a:srgbClr val="414041"/>
                </a:solidFill>
                <a:effectLst/>
                <a:uLnTx/>
                <a:uFillTx/>
                <a:latin typeface="Arial" panose="020B0604020202020204"/>
                <a:ea typeface="+mn-ea"/>
                <a:cs typeface="+mn-cs"/>
              </a:rPr>
              <a:t>AbleTo</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Self Care</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err="1">
                <a:ln>
                  <a:noFill/>
                </a:ln>
                <a:solidFill>
                  <a:srgbClr val="414041"/>
                </a:solidFill>
                <a:effectLst/>
                <a:uLnTx/>
                <a:uFillTx/>
                <a:latin typeface="Arial" panose="020B0604020202020204"/>
                <a:ea typeface="+mn-ea"/>
                <a:cs typeface="+mn-cs"/>
              </a:rPr>
              <a:t>InStride</a:t>
            </a: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 Health</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Meru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42D5B6D-5C4A-D70A-9B0D-D8F99113D56C}"/>
              </a:ext>
            </a:extLst>
          </p:cNvPr>
          <p:cNvSpPr txBox="1"/>
          <p:nvPr/>
        </p:nvSpPr>
        <p:spPr>
          <a:xfrm>
            <a:off x="4360166" y="1948552"/>
            <a:ext cx="3518915" cy="39857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panose="020B0604020202020204"/>
                <a:ea typeface="+mn-ea"/>
                <a:cs typeface="+mn-cs"/>
              </a:rPr>
              <a:t>Virtual Therapy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Convenient, flexible access to licensed therapists and psychiatrists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for a wide range of behavioral health needs. Members can connect from home, receiving personalized care that fits their schedule.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err="1">
                <a:ln>
                  <a:noFill/>
                </a:ln>
                <a:solidFill>
                  <a:srgbClr val="414041"/>
                </a:solidFill>
                <a:effectLst/>
                <a:uLnTx/>
                <a:uFillTx/>
                <a:latin typeface="Arial" panose="020B0604020202020204"/>
                <a:ea typeface="+mn-ea"/>
                <a:cs typeface="+mn-cs"/>
              </a:rPr>
              <a:t>AbleTo</a:t>
            </a: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Doctor On Demand</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Grow Therapy</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Valera Health</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108CB8D-B3BD-4D9D-2387-AED1B7FCBD45}"/>
              </a:ext>
            </a:extLst>
          </p:cNvPr>
          <p:cNvSpPr txBox="1"/>
          <p:nvPr/>
        </p:nvSpPr>
        <p:spPr>
          <a:xfrm>
            <a:off x="8297529" y="1948552"/>
            <a:ext cx="3567681" cy="44165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Arial" panose="020B0604020202020204"/>
                <a:ea typeface="+mn-ea"/>
                <a:cs typeface="+mn-cs"/>
              </a:rPr>
              <a:t>Substance Use Treatment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Harvard Pilgrim offers access to a network of trusted providers delivering comprehensive substance use disorder care. From detoxification to ongoing recovery support, our programs integrate medical, behavioral, and community-based services to support your whole-person recovery journey.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Providers include Better Life Partners and Spectrum Health</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rPr>
              <a:t>Our Addiction Recovery Care Management Team</a:t>
            </a:r>
          </a:p>
          <a:p>
            <a:pPr marL="285750" marR="0" lvl="0" indent="-285750" algn="l" defTabSz="457200" rtl="0" eaLnBrk="1" fontAlgn="auto" latinLnBrk="0" hangingPunct="1">
              <a:lnSpc>
                <a:spcPct val="100000"/>
              </a:lnSpc>
              <a:spcBef>
                <a:spcPts val="0"/>
              </a:spcBef>
              <a:spcAft>
                <a:spcPts val="1200"/>
              </a:spcAft>
              <a:buClr>
                <a:srgbClr val="E31837"/>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897A530-F5E1-6E3E-E00B-6F56C6D2C8A0}"/>
              </a:ext>
            </a:extLst>
          </p:cNvPr>
          <p:cNvSpPr txBox="1"/>
          <p:nvPr/>
        </p:nvSpPr>
        <p:spPr>
          <a:xfrm>
            <a:off x="615880" y="1129597"/>
            <a:ext cx="1096024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14041"/>
                </a:solidFill>
                <a:effectLst/>
                <a:uLnTx/>
                <a:uFillTx/>
                <a:latin typeface="Arial" panose="020B0604020202020204"/>
                <a:ea typeface="+mn-ea"/>
                <a:cs typeface="+mn-cs"/>
              </a:rPr>
              <a:t>Designed to ensure timely, personalized support across the full spectrum of behavioral health</a:t>
            </a:r>
            <a:endParaRPr kumimoji="0" lang="en-US" sz="20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95A47599-0F40-CCC2-96CC-6E7F248EA11A}"/>
              </a:ext>
            </a:extLst>
          </p:cNvPr>
          <p:cNvCxnSpPr>
            <a:cxnSpLocks/>
          </p:cNvCxnSpPr>
          <p:nvPr/>
        </p:nvCxnSpPr>
        <p:spPr>
          <a:xfrm>
            <a:off x="4167922" y="2025496"/>
            <a:ext cx="0" cy="3275856"/>
          </a:xfrm>
          <a:prstGeom prst="line">
            <a:avLst/>
          </a:prstGeom>
          <a:ln w="12700">
            <a:solidFill>
              <a:srgbClr val="FF98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D13332-57D4-3705-5664-8B01D0A3113E}"/>
              </a:ext>
            </a:extLst>
          </p:cNvPr>
          <p:cNvCxnSpPr>
            <a:cxnSpLocks/>
          </p:cNvCxnSpPr>
          <p:nvPr/>
        </p:nvCxnSpPr>
        <p:spPr>
          <a:xfrm>
            <a:off x="8001000" y="2025496"/>
            <a:ext cx="0" cy="3275856"/>
          </a:xfrm>
          <a:prstGeom prst="line">
            <a:avLst/>
          </a:prstGeom>
          <a:ln w="12700">
            <a:solidFill>
              <a:srgbClr val="FF9800"/>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3F82A35-BF63-054F-8ACE-AD30471321AF}"/>
              </a:ext>
            </a:extLst>
          </p:cNvPr>
          <p:cNvSpPr txBox="1"/>
          <p:nvPr/>
        </p:nvSpPr>
        <p:spPr>
          <a:xfrm>
            <a:off x="2209800" y="6380313"/>
            <a:ext cx="1028118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If you’re experiencing a crisis or emergency, you should always call 911 or go to the nearest emergency room.</a:t>
            </a:r>
          </a:p>
        </p:txBody>
      </p:sp>
    </p:spTree>
    <p:extLst>
      <p:ext uri="{BB962C8B-B14F-4D97-AF65-F5344CB8AC3E}">
        <p14:creationId xmlns:p14="http://schemas.microsoft.com/office/powerpoint/2010/main" val="363284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7598-27D4-492C-A8CA-15024888B251}"/>
              </a:ext>
            </a:extLst>
          </p:cNvPr>
          <p:cNvSpPr>
            <a:spLocks noGrp="1"/>
          </p:cNvSpPr>
          <p:nvPr>
            <p:ph type="title"/>
          </p:nvPr>
        </p:nvSpPr>
        <p:spPr>
          <a:xfrm>
            <a:off x="479185" y="468921"/>
            <a:ext cx="11519397" cy="1017802"/>
          </a:xfrm>
        </p:spPr>
        <p:txBody>
          <a:bodyPr/>
          <a:lstStyle/>
          <a:p>
            <a:r>
              <a:rPr lang="en-US" dirty="0"/>
              <a:t>Behavioral Health Service Navigation</a:t>
            </a:r>
            <a:br>
              <a:rPr lang="en-US" dirty="0"/>
            </a:br>
            <a:r>
              <a:rPr lang="en-US" sz="1800" i="1" dirty="0"/>
              <a:t>Member Journey</a:t>
            </a:r>
          </a:p>
        </p:txBody>
      </p:sp>
      <p:grpSp>
        <p:nvGrpSpPr>
          <p:cNvPr id="12" name="Group 11">
            <a:extLst>
              <a:ext uri="{FF2B5EF4-FFF2-40B4-BE49-F238E27FC236}">
                <a16:creationId xmlns:a16="http://schemas.microsoft.com/office/drawing/2014/main" id="{8313EA74-714F-4A08-8305-3032725AA4B9}"/>
              </a:ext>
            </a:extLst>
          </p:cNvPr>
          <p:cNvGrpSpPr/>
          <p:nvPr/>
        </p:nvGrpSpPr>
        <p:grpSpPr>
          <a:xfrm>
            <a:off x="164562" y="2724565"/>
            <a:ext cx="11073211" cy="3517324"/>
            <a:chOff x="-28575" y="1898650"/>
            <a:chExt cx="9956800" cy="4429126"/>
          </a:xfrm>
          <a:solidFill>
            <a:schemeClr val="tx1">
              <a:lumMod val="75000"/>
              <a:lumOff val="25000"/>
            </a:schemeClr>
          </a:solidFill>
        </p:grpSpPr>
        <p:sp>
          <p:nvSpPr>
            <p:cNvPr id="13" name="Freeform 5">
              <a:extLst>
                <a:ext uri="{FF2B5EF4-FFF2-40B4-BE49-F238E27FC236}">
                  <a16:creationId xmlns:a16="http://schemas.microsoft.com/office/drawing/2014/main" id="{D9AC98E6-71B2-4172-B4BA-439B57B78F82}"/>
                </a:ext>
              </a:extLst>
            </p:cNvPr>
            <p:cNvSpPr>
              <a:spLocks/>
            </p:cNvSpPr>
            <p:nvPr/>
          </p:nvSpPr>
          <p:spPr bwMode="auto">
            <a:xfrm>
              <a:off x="3052763" y="2152650"/>
              <a:ext cx="3460750" cy="3467099"/>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14" name="Freeform 6">
              <a:extLst>
                <a:ext uri="{FF2B5EF4-FFF2-40B4-BE49-F238E27FC236}">
                  <a16:creationId xmlns:a16="http://schemas.microsoft.com/office/drawing/2014/main" id="{185437F3-FA12-40C5-98BF-28BA9D24750E}"/>
                </a:ext>
              </a:extLst>
            </p:cNvPr>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15" name="Freeform 7">
              <a:extLst>
                <a:ext uri="{FF2B5EF4-FFF2-40B4-BE49-F238E27FC236}">
                  <a16:creationId xmlns:a16="http://schemas.microsoft.com/office/drawing/2014/main" id="{DC838FF4-C9A8-47B5-B346-0013EC7A518E}"/>
                </a:ext>
              </a:extLst>
            </p:cNvPr>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16" name="Freeform 8">
              <a:extLst>
                <a:ext uri="{FF2B5EF4-FFF2-40B4-BE49-F238E27FC236}">
                  <a16:creationId xmlns:a16="http://schemas.microsoft.com/office/drawing/2014/main" id="{EDA830D9-79D0-48E5-ABAC-051475A023BA}"/>
                </a:ext>
              </a:extLst>
            </p:cNvPr>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grpSp>
      <p:sp>
        <p:nvSpPr>
          <p:cNvPr id="76" name="TextBox 75">
            <a:extLst>
              <a:ext uri="{FF2B5EF4-FFF2-40B4-BE49-F238E27FC236}">
                <a16:creationId xmlns:a16="http://schemas.microsoft.com/office/drawing/2014/main" id="{EF2F0771-3B66-4CEC-A5EA-62D8616C99E3}"/>
              </a:ext>
            </a:extLst>
          </p:cNvPr>
          <p:cNvSpPr txBox="1"/>
          <p:nvPr/>
        </p:nvSpPr>
        <p:spPr>
          <a:xfrm>
            <a:off x="1404443" y="1979604"/>
            <a:ext cx="292981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Member calls </a:t>
            </a:r>
            <a:r>
              <a:rPr kumimoji="0" lang="en-US" sz="14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Integrated Member Services Team </a:t>
            </a:r>
            <a:r>
              <a:rPr kumimoji="0" lang="en-US" sz="14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for behavioral and physical health inquiries</a:t>
            </a:r>
          </a:p>
        </p:txBody>
      </p:sp>
      <p:sp>
        <p:nvSpPr>
          <p:cNvPr id="78" name="TextBox 77">
            <a:extLst>
              <a:ext uri="{FF2B5EF4-FFF2-40B4-BE49-F238E27FC236}">
                <a16:creationId xmlns:a16="http://schemas.microsoft.com/office/drawing/2014/main" id="{620E6D80-D665-4E28-8DCF-BD175594AA2E}"/>
              </a:ext>
            </a:extLst>
          </p:cNvPr>
          <p:cNvSpPr txBox="1"/>
          <p:nvPr/>
        </p:nvSpPr>
        <p:spPr>
          <a:xfrm>
            <a:off x="5076858" y="2254481"/>
            <a:ext cx="640334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Member services representative addresses member’s behavioral health inquiries </a:t>
            </a:r>
            <a:r>
              <a:rPr kumimoji="0" lang="en-US" sz="14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and connects member with specialized behavioral health service navigation team</a:t>
            </a:r>
            <a:endPar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82" name="TextBox 81">
            <a:extLst>
              <a:ext uri="{FF2B5EF4-FFF2-40B4-BE49-F238E27FC236}">
                <a16:creationId xmlns:a16="http://schemas.microsoft.com/office/drawing/2014/main" id="{03A31396-0A57-46B5-B252-0B81B9C3451B}"/>
              </a:ext>
            </a:extLst>
          </p:cNvPr>
          <p:cNvSpPr txBox="1"/>
          <p:nvPr/>
        </p:nvSpPr>
        <p:spPr>
          <a:xfrm>
            <a:off x="269689" y="4725513"/>
            <a:ext cx="374163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Behavioral health service navigation staff works with member to </a:t>
            </a:r>
            <a:r>
              <a:rPr kumimoji="0" lang="en-US" sz="14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discuss personalized behavioral health support options</a:t>
            </a:r>
          </a:p>
        </p:txBody>
      </p:sp>
      <p:sp>
        <p:nvSpPr>
          <p:cNvPr id="84" name="TextBox 83">
            <a:extLst>
              <a:ext uri="{FF2B5EF4-FFF2-40B4-BE49-F238E27FC236}">
                <a16:creationId xmlns:a16="http://schemas.microsoft.com/office/drawing/2014/main" id="{B0C89A1E-E312-4BD6-99D3-2906195B4100}"/>
              </a:ext>
            </a:extLst>
          </p:cNvPr>
          <p:cNvSpPr txBox="1"/>
          <p:nvPr/>
        </p:nvSpPr>
        <p:spPr>
          <a:xfrm>
            <a:off x="6527745" y="4300054"/>
            <a:ext cx="2521768"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Behavioral health service navigation team </a:t>
            </a:r>
            <a:r>
              <a:rPr kumimoji="0" lang="en-US" sz="14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connects member to the right service or resource at the right time</a:t>
            </a:r>
          </a:p>
        </p:txBody>
      </p:sp>
      <p:pic>
        <p:nvPicPr>
          <p:cNvPr id="87" name="Graphic 86" descr="Selfie with solid fill">
            <a:extLst>
              <a:ext uri="{FF2B5EF4-FFF2-40B4-BE49-F238E27FC236}">
                <a16:creationId xmlns:a16="http://schemas.microsoft.com/office/drawing/2014/main" id="{ABC35A29-5385-4981-9B2D-02C57ADADF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6482" y="3615004"/>
            <a:ext cx="721587" cy="721587"/>
          </a:xfrm>
          <a:prstGeom prst="rect">
            <a:avLst/>
          </a:prstGeom>
        </p:spPr>
      </p:pic>
      <p:pic>
        <p:nvPicPr>
          <p:cNvPr id="110" name="Graphic 109" descr="Call center with solid fill">
            <a:extLst>
              <a:ext uri="{FF2B5EF4-FFF2-40B4-BE49-F238E27FC236}">
                <a16:creationId xmlns:a16="http://schemas.microsoft.com/office/drawing/2014/main" id="{EBEF1308-121C-46A0-BBF2-BF80E86779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839" y="1641954"/>
            <a:ext cx="615458" cy="615458"/>
          </a:xfrm>
          <a:prstGeom prst="rect">
            <a:avLst/>
          </a:prstGeom>
        </p:spPr>
      </p:pic>
      <p:pic>
        <p:nvPicPr>
          <p:cNvPr id="31" name="Graphic 30">
            <a:extLst>
              <a:ext uri="{FF2B5EF4-FFF2-40B4-BE49-F238E27FC236}">
                <a16:creationId xmlns:a16="http://schemas.microsoft.com/office/drawing/2014/main" id="{12B29DFC-DCB4-4B7E-8CA5-2668505450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5506" y="1541341"/>
            <a:ext cx="386981" cy="386981"/>
          </a:xfrm>
          <a:prstGeom prst="rect">
            <a:avLst/>
          </a:prstGeom>
        </p:spPr>
      </p:pic>
      <p:pic>
        <p:nvPicPr>
          <p:cNvPr id="33" name="Graphic 32" descr="Call center with solid fill">
            <a:extLst>
              <a:ext uri="{FF2B5EF4-FFF2-40B4-BE49-F238E27FC236}">
                <a16:creationId xmlns:a16="http://schemas.microsoft.com/office/drawing/2014/main" id="{A0DFCDF2-EB8E-4821-BFF2-157855F7D9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870" y="4106800"/>
            <a:ext cx="615458" cy="615458"/>
          </a:xfrm>
          <a:prstGeom prst="rect">
            <a:avLst/>
          </a:prstGeom>
        </p:spPr>
      </p:pic>
      <p:pic>
        <p:nvPicPr>
          <p:cNvPr id="35" name="Graphic 34" descr="Woman">
            <a:extLst>
              <a:ext uri="{FF2B5EF4-FFF2-40B4-BE49-F238E27FC236}">
                <a16:creationId xmlns:a16="http://schemas.microsoft.com/office/drawing/2014/main" id="{31344F87-54ED-4854-A193-345DCF416D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268" y="1780343"/>
            <a:ext cx="914400" cy="914400"/>
          </a:xfrm>
          <a:prstGeom prst="rect">
            <a:avLst/>
          </a:prstGeom>
        </p:spPr>
      </p:pic>
      <p:pic>
        <p:nvPicPr>
          <p:cNvPr id="37" name="Graphic 36">
            <a:extLst>
              <a:ext uri="{FF2B5EF4-FFF2-40B4-BE49-F238E27FC236}">
                <a16:creationId xmlns:a16="http://schemas.microsoft.com/office/drawing/2014/main" id="{9BDE9810-8C27-4D48-B8D9-3EC6DDCCF3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82831" y="3666197"/>
            <a:ext cx="514708" cy="592245"/>
          </a:xfrm>
          <a:prstGeom prst="rect">
            <a:avLst/>
          </a:prstGeom>
        </p:spPr>
      </p:pic>
      <p:sp>
        <p:nvSpPr>
          <p:cNvPr id="3" name="TextBox 2">
            <a:extLst>
              <a:ext uri="{FF2B5EF4-FFF2-40B4-BE49-F238E27FC236}">
                <a16:creationId xmlns:a16="http://schemas.microsoft.com/office/drawing/2014/main" id="{C58ED3AD-766F-406C-8AA2-0E7E0DF539C8}"/>
              </a:ext>
            </a:extLst>
          </p:cNvPr>
          <p:cNvSpPr txBox="1"/>
          <p:nvPr/>
        </p:nvSpPr>
        <p:spPr>
          <a:xfrm>
            <a:off x="9571848" y="4651808"/>
            <a:ext cx="2564384" cy="95410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Member receives follow-up outreach </a:t>
            </a:r>
            <a:r>
              <a:rPr kumimoji="0" lang="en-US" sz="14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from behavioral health team to ensure needs are met</a:t>
            </a:r>
          </a:p>
        </p:txBody>
      </p:sp>
      <p:pic>
        <p:nvPicPr>
          <p:cNvPr id="28" name="Graphic 27" descr="Call center with solid fill">
            <a:extLst>
              <a:ext uri="{FF2B5EF4-FFF2-40B4-BE49-F238E27FC236}">
                <a16:creationId xmlns:a16="http://schemas.microsoft.com/office/drawing/2014/main" id="{13E0769B-999E-41D4-913D-D6B57C8066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8983" y="4106800"/>
            <a:ext cx="615458" cy="615458"/>
          </a:xfrm>
          <a:prstGeom prst="rect">
            <a:avLst/>
          </a:prstGeom>
        </p:spPr>
      </p:pic>
      <p:pic>
        <p:nvPicPr>
          <p:cNvPr id="44" name="Graphic 43" descr="Marker with solid fill">
            <a:extLst>
              <a:ext uri="{FF2B5EF4-FFF2-40B4-BE49-F238E27FC236}">
                <a16:creationId xmlns:a16="http://schemas.microsoft.com/office/drawing/2014/main" id="{6DC765F0-49B4-454E-8AB8-A3FA6D7956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1801" y="1917762"/>
            <a:ext cx="915314" cy="917133"/>
          </a:xfrm>
          <a:prstGeom prst="rect">
            <a:avLst/>
          </a:prstGeom>
          <a:effectLst>
            <a:outerShdw blurRad="50800" dist="38100" dir="2700000" algn="tl" rotWithShape="0">
              <a:prstClr val="black">
                <a:alpha val="40000"/>
              </a:prstClr>
            </a:outerShdw>
          </a:effectLst>
        </p:spPr>
      </p:pic>
      <p:sp>
        <p:nvSpPr>
          <p:cNvPr id="45" name="Oval 44">
            <a:extLst>
              <a:ext uri="{FF2B5EF4-FFF2-40B4-BE49-F238E27FC236}">
                <a16:creationId xmlns:a16="http://schemas.microsoft.com/office/drawing/2014/main" id="{82CD3677-409B-42D2-9EFA-D3CA3A2EDDE2}"/>
              </a:ext>
            </a:extLst>
          </p:cNvPr>
          <p:cNvSpPr/>
          <p:nvPr/>
        </p:nvSpPr>
        <p:spPr>
          <a:xfrm>
            <a:off x="984263" y="2055983"/>
            <a:ext cx="370390" cy="36312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pic>
        <p:nvPicPr>
          <p:cNvPr id="46" name="Graphic 45" descr="Marker with solid fill">
            <a:extLst>
              <a:ext uri="{FF2B5EF4-FFF2-40B4-BE49-F238E27FC236}">
                <a16:creationId xmlns:a16="http://schemas.microsoft.com/office/drawing/2014/main" id="{B8F3EE71-3E31-448B-A8CB-77AE49C5F86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59603" y="2105903"/>
            <a:ext cx="915314" cy="917133"/>
          </a:xfrm>
          <a:prstGeom prst="rect">
            <a:avLst/>
          </a:prstGeom>
          <a:effectLst>
            <a:outerShdw blurRad="50800" dist="38100" dir="2700000" algn="tl" rotWithShape="0">
              <a:prstClr val="black">
                <a:alpha val="40000"/>
              </a:prstClr>
            </a:outerShdw>
          </a:effectLst>
        </p:spPr>
      </p:pic>
      <p:sp>
        <p:nvSpPr>
          <p:cNvPr id="47" name="Oval 46">
            <a:extLst>
              <a:ext uri="{FF2B5EF4-FFF2-40B4-BE49-F238E27FC236}">
                <a16:creationId xmlns:a16="http://schemas.microsoft.com/office/drawing/2014/main" id="{9E5F886C-0270-4221-8FF3-439D8979ED19}"/>
              </a:ext>
            </a:extLst>
          </p:cNvPr>
          <p:cNvSpPr/>
          <p:nvPr/>
        </p:nvSpPr>
        <p:spPr>
          <a:xfrm>
            <a:off x="4532065" y="2244124"/>
            <a:ext cx="370390" cy="36312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2</a:t>
            </a:r>
          </a:p>
        </p:txBody>
      </p:sp>
      <p:pic>
        <p:nvPicPr>
          <p:cNvPr id="48" name="Graphic 47" descr="Marker with solid fill">
            <a:extLst>
              <a:ext uri="{FF2B5EF4-FFF2-40B4-BE49-F238E27FC236}">
                <a16:creationId xmlns:a16="http://schemas.microsoft.com/office/drawing/2014/main" id="{6ED062A4-3180-4983-A4F5-BB64E67CCA1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72525" y="4145177"/>
            <a:ext cx="915314" cy="917133"/>
          </a:xfrm>
          <a:prstGeom prst="rect">
            <a:avLst/>
          </a:prstGeom>
          <a:effectLst>
            <a:outerShdw blurRad="50800" dist="38100" dir="2700000" algn="tl" rotWithShape="0">
              <a:prstClr val="black">
                <a:alpha val="40000"/>
              </a:prstClr>
            </a:outerShdw>
          </a:effectLst>
        </p:spPr>
      </p:pic>
      <p:sp>
        <p:nvSpPr>
          <p:cNvPr id="49" name="Oval 48">
            <a:extLst>
              <a:ext uri="{FF2B5EF4-FFF2-40B4-BE49-F238E27FC236}">
                <a16:creationId xmlns:a16="http://schemas.microsoft.com/office/drawing/2014/main" id="{98844C41-CCDB-4A8C-8166-38B90B65788E}"/>
              </a:ext>
            </a:extLst>
          </p:cNvPr>
          <p:cNvSpPr/>
          <p:nvPr/>
        </p:nvSpPr>
        <p:spPr>
          <a:xfrm>
            <a:off x="3744987" y="4283398"/>
            <a:ext cx="370390" cy="36312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3</a:t>
            </a:r>
          </a:p>
        </p:txBody>
      </p:sp>
      <p:pic>
        <p:nvPicPr>
          <p:cNvPr id="50" name="Graphic 49" descr="Marker with solid fill">
            <a:extLst>
              <a:ext uri="{FF2B5EF4-FFF2-40B4-BE49-F238E27FC236}">
                <a16:creationId xmlns:a16="http://schemas.microsoft.com/office/drawing/2014/main" id="{EB3582C2-C0DE-4E24-AFED-8D1F1AF96E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37662" y="4895153"/>
            <a:ext cx="915314" cy="917133"/>
          </a:xfrm>
          <a:prstGeom prst="rect">
            <a:avLst/>
          </a:prstGeom>
          <a:effectLst>
            <a:outerShdw blurRad="50800" dist="38100" dir="2700000" algn="tl" rotWithShape="0">
              <a:prstClr val="black">
                <a:alpha val="40000"/>
              </a:prstClr>
            </a:outerShdw>
          </a:effectLst>
        </p:spPr>
      </p:pic>
      <p:sp>
        <p:nvSpPr>
          <p:cNvPr id="51" name="Oval 50">
            <a:extLst>
              <a:ext uri="{FF2B5EF4-FFF2-40B4-BE49-F238E27FC236}">
                <a16:creationId xmlns:a16="http://schemas.microsoft.com/office/drawing/2014/main" id="{9F1729D3-5B4E-43E5-9B8C-A4A52B2790C8}"/>
              </a:ext>
            </a:extLst>
          </p:cNvPr>
          <p:cNvSpPr/>
          <p:nvPr/>
        </p:nvSpPr>
        <p:spPr>
          <a:xfrm>
            <a:off x="6110124" y="5033374"/>
            <a:ext cx="370390" cy="36312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4</a:t>
            </a:r>
          </a:p>
        </p:txBody>
      </p:sp>
      <p:pic>
        <p:nvPicPr>
          <p:cNvPr id="52" name="Graphic 51" descr="Marker with solid fill">
            <a:extLst>
              <a:ext uri="{FF2B5EF4-FFF2-40B4-BE49-F238E27FC236}">
                <a16:creationId xmlns:a16="http://schemas.microsoft.com/office/drawing/2014/main" id="{3AD12C3D-6D49-482E-8EF3-5C9526F75F7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897777" y="4963045"/>
            <a:ext cx="915314" cy="917133"/>
          </a:xfrm>
          <a:prstGeom prst="rect">
            <a:avLst/>
          </a:prstGeom>
          <a:effectLst>
            <a:outerShdw blurRad="50800" dist="38100" dir="2700000" algn="tl" rotWithShape="0">
              <a:prstClr val="black">
                <a:alpha val="40000"/>
              </a:prstClr>
            </a:outerShdw>
          </a:effectLst>
        </p:spPr>
      </p:pic>
      <p:sp>
        <p:nvSpPr>
          <p:cNvPr id="53" name="Oval 52">
            <a:extLst>
              <a:ext uri="{FF2B5EF4-FFF2-40B4-BE49-F238E27FC236}">
                <a16:creationId xmlns:a16="http://schemas.microsoft.com/office/drawing/2014/main" id="{A6409416-C388-4182-9653-A52EED9897D5}"/>
              </a:ext>
            </a:extLst>
          </p:cNvPr>
          <p:cNvSpPr/>
          <p:nvPr/>
        </p:nvSpPr>
        <p:spPr>
          <a:xfrm>
            <a:off x="9170239" y="5110231"/>
            <a:ext cx="370390" cy="363121"/>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5</a:t>
            </a:r>
          </a:p>
        </p:txBody>
      </p:sp>
      <p:cxnSp>
        <p:nvCxnSpPr>
          <p:cNvPr id="4" name="Straight Connector 3">
            <a:extLst>
              <a:ext uri="{FF2B5EF4-FFF2-40B4-BE49-F238E27FC236}">
                <a16:creationId xmlns:a16="http://schemas.microsoft.com/office/drawing/2014/main" id="{8B7F3F03-10F9-CA89-D7E2-8D286C7497D3}"/>
              </a:ext>
            </a:extLst>
          </p:cNvPr>
          <p:cNvCxnSpPr>
            <a:cxnSpLocks/>
          </p:cNvCxnSpPr>
          <p:nvPr/>
        </p:nvCxnSpPr>
        <p:spPr>
          <a:xfrm>
            <a:off x="490071" y="1395049"/>
            <a:ext cx="106438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5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Welcome to Harvard Pilgrim’s Open Enrollment</a:t>
            </a:r>
          </a:p>
        </p:txBody>
      </p:sp>
      <p:sp>
        <p:nvSpPr>
          <p:cNvPr id="6" name="Text Placeholder 5"/>
          <p:cNvSpPr>
            <a:spLocks noGrp="1"/>
          </p:cNvSpPr>
          <p:nvPr>
            <p:ph type="body" sz="quarter" idx="10"/>
          </p:nvPr>
        </p:nvSpPr>
        <p:spPr>
          <a:xfrm>
            <a:off x="762000" y="2119086"/>
            <a:ext cx="9829800" cy="2985858"/>
          </a:xfrm>
        </p:spPr>
        <p:txBody>
          <a:bodyPr/>
          <a:lstStyle/>
          <a:p>
            <a:pPr marL="285750" indent="-285750">
              <a:buFont typeface="Arial" panose="020B0604020202020204" pitchFamily="34" charset="0"/>
              <a:buChar char="•"/>
            </a:pPr>
            <a:r>
              <a:rPr lang="en-US" dirty="0"/>
              <a:t>About Harvard Pilgrim Health Care</a:t>
            </a:r>
          </a:p>
          <a:p>
            <a:pPr marL="285750" indent="-285750">
              <a:buFont typeface="Arial" panose="020B0604020202020204" pitchFamily="34" charset="0"/>
              <a:buChar char="•"/>
            </a:pPr>
            <a:r>
              <a:rPr lang="en-US" dirty="0"/>
              <a:t>2026 Plan Highlights: What’s new</a:t>
            </a:r>
          </a:p>
          <a:p>
            <a:pPr marL="285750" indent="-285750">
              <a:buFont typeface="Arial" panose="020B0604020202020204" pitchFamily="34" charset="0"/>
              <a:buChar char="•"/>
            </a:pPr>
            <a:r>
              <a:rPr lang="en-US" dirty="0"/>
              <a:t>Provider Network: Finding Care</a:t>
            </a:r>
          </a:p>
          <a:p>
            <a:pPr marL="285750" indent="-285750">
              <a:buFont typeface="Arial" panose="020B0604020202020204" pitchFamily="34" charset="0"/>
              <a:buChar char="•"/>
            </a:pPr>
            <a:r>
              <a:rPr lang="en-US" dirty="0"/>
              <a:t>Health Engagement &amp; Wellness Programs</a:t>
            </a:r>
          </a:p>
          <a:p>
            <a:pPr marL="285750" indent="-285750">
              <a:buFont typeface="Arial" panose="020B0604020202020204" pitchFamily="34" charset="0"/>
              <a:buChar char="•"/>
            </a:pPr>
            <a:r>
              <a:rPr lang="en-US" dirty="0"/>
              <a:t>Member Support &amp; Experience</a:t>
            </a:r>
          </a:p>
          <a:p>
            <a:pPr marL="285750" indent="-285750">
              <a:buFont typeface="Arial" panose="020B0604020202020204" pitchFamily="34" charset="0"/>
              <a:buChar char="•"/>
            </a:pPr>
            <a:r>
              <a:rPr lang="en-US" dirty="0"/>
              <a:t>Additional Programs</a:t>
            </a:r>
          </a:p>
        </p:txBody>
      </p:sp>
      <p:sp>
        <p:nvSpPr>
          <p:cNvPr id="8" name="Rectangle 7">
            <a:extLst>
              <a:ext uri="{FF2B5EF4-FFF2-40B4-BE49-F238E27FC236}">
                <a16:creationId xmlns:a16="http://schemas.microsoft.com/office/drawing/2014/main" id="{882CB41E-6C75-8E4C-A082-006576FC3A33}"/>
              </a:ext>
            </a:extLst>
          </p:cNvPr>
          <p:cNvSpPr/>
          <p:nvPr/>
        </p:nvSpPr>
        <p:spPr>
          <a:xfrm>
            <a:off x="609600" y="1267808"/>
            <a:ext cx="4572000" cy="400110"/>
          </a:xfrm>
          <a:prstGeom prst="rect">
            <a:avLst/>
          </a:prstGeom>
        </p:spPr>
        <p:txBody>
          <a:bodyPr>
            <a:spAutoFit/>
          </a:bodyPr>
          <a:lstStyle/>
          <a:p>
            <a:r>
              <a:rPr lang="en-US" sz="2000" b="1" kern="400" dirty="0">
                <a:solidFill>
                  <a:schemeClr val="accent1"/>
                </a:solidFill>
                <a:latin typeface="Arial" panose="020B0604020202020204" pitchFamily="34" charset="0"/>
                <a:cs typeface="Arial" panose="020B0604020202020204" pitchFamily="34" charset="0"/>
              </a:rPr>
              <a:t>Let’s discuss:</a:t>
            </a:r>
          </a:p>
        </p:txBody>
      </p:sp>
      <p:cxnSp>
        <p:nvCxnSpPr>
          <p:cNvPr id="10" name="Straight Connector 9">
            <a:extLst>
              <a:ext uri="{FF2B5EF4-FFF2-40B4-BE49-F238E27FC236}">
                <a16:creationId xmlns:a16="http://schemas.microsoft.com/office/drawing/2014/main" id="{C8B5FEAB-1711-0844-A56D-BE382D940787}"/>
              </a:ext>
            </a:extLst>
          </p:cNvPr>
          <p:cNvCxnSpPr>
            <a:cxnSpLocks/>
          </p:cNvCxnSpPr>
          <p:nvPr/>
        </p:nvCxnSpPr>
        <p:spPr>
          <a:xfrm>
            <a:off x="609600" y="1828800"/>
            <a:ext cx="8001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761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8A4C-61C6-FA4E-9F63-4208320668C0}"/>
              </a:ext>
            </a:extLst>
          </p:cNvPr>
          <p:cNvSpPr>
            <a:spLocks noGrp="1"/>
          </p:cNvSpPr>
          <p:nvPr>
            <p:ph type="title"/>
          </p:nvPr>
        </p:nvSpPr>
        <p:spPr>
          <a:xfrm>
            <a:off x="762001" y="3505200"/>
            <a:ext cx="5334000" cy="979776"/>
          </a:xfrm>
        </p:spPr>
        <p:txBody>
          <a:bodyPr/>
          <a:lstStyle/>
          <a:p>
            <a:r>
              <a:rPr lang="en-US" dirty="0"/>
              <a:t>Health Engagement &amp; Wellness Programs</a:t>
            </a:r>
          </a:p>
        </p:txBody>
      </p:sp>
    </p:spTree>
    <p:extLst>
      <p:ext uri="{BB962C8B-B14F-4D97-AF65-F5344CB8AC3E}">
        <p14:creationId xmlns:p14="http://schemas.microsoft.com/office/powerpoint/2010/main" val="49308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
            <a:extLst>
              <a:ext uri="{FF2B5EF4-FFF2-40B4-BE49-F238E27FC236}">
                <a16:creationId xmlns:a16="http://schemas.microsoft.com/office/drawing/2014/main" id="{07CF708D-CBE7-4912-A139-8D1A5B498A85}"/>
              </a:ext>
            </a:extLst>
          </p:cNvPr>
          <p:cNvSpPr txBox="1">
            <a:spLocks/>
          </p:cNvSpPr>
          <p:nvPr/>
        </p:nvSpPr>
        <p:spPr>
          <a:xfrm>
            <a:off x="4393797" y="4496122"/>
            <a:ext cx="2667000" cy="1031446"/>
          </a:xfrm>
          <a:prstGeom prst="roundRect">
            <a:avLst/>
          </a:prstGeom>
          <a:solidFill>
            <a:srgbClr val="FFFFFF"/>
          </a:solidFill>
        </p:spPr>
        <p:txBody>
          <a:bodyPr vert="horz" lIns="91436" tIns="91436" rIns="0" bIns="91436" rtlCol="0" anchor="t" anchorCtr="0">
            <a:noAutofit/>
          </a:bodyPr>
          <a:lstStyle>
            <a:lvl1pPr marL="0" indent="0" algn="l" defTabSz="457200" rtl="0" eaLnBrk="1" latinLnBrk="0" hangingPunct="1">
              <a:lnSpc>
                <a:spcPct val="150000"/>
              </a:lnSpc>
              <a:spcBef>
                <a:spcPts val="0"/>
              </a:spcBef>
              <a:buClr>
                <a:schemeClr val="accent3">
                  <a:lumMod val="60000"/>
                  <a:lumOff val="40000"/>
                </a:schemeClr>
              </a:buClr>
              <a:buFont typeface="Lucida Grande"/>
              <a:buNone/>
              <a:defRPr sz="900" kern="0">
                <a:solidFill>
                  <a:schemeClr val="tx1"/>
                </a:solidFill>
                <a:latin typeface="+mn-lt"/>
                <a:ea typeface="+mn-ea"/>
                <a:cs typeface="+mn-cs"/>
              </a:defRPr>
            </a:lvl1pPr>
            <a:lvl2pPr marL="58738" indent="0" algn="l" defTabSz="457200" rtl="0" eaLnBrk="1" latinLnBrk="0" hangingPunct="1">
              <a:lnSpc>
                <a:spcPct val="150000"/>
              </a:lnSpc>
              <a:spcBef>
                <a:spcPts val="0"/>
              </a:spcBef>
              <a:buClr>
                <a:schemeClr val="accent3">
                  <a:lumMod val="60000"/>
                  <a:lumOff val="40000"/>
                </a:schemeClr>
              </a:buClr>
              <a:buFont typeface="Lucida Grande"/>
              <a:buNone/>
              <a:defRPr sz="1100" kern="0">
                <a:solidFill>
                  <a:schemeClr val="tx1"/>
                </a:solidFill>
                <a:latin typeface="+mn-lt"/>
                <a:ea typeface="+mn-ea"/>
                <a:cs typeface="+mn-cs"/>
              </a:defRPr>
            </a:lvl2pPr>
            <a:lvl3pPr marL="287337" indent="0" algn="l" defTabSz="457200" rtl="0" eaLnBrk="1" latinLnBrk="0" hangingPunct="1">
              <a:lnSpc>
                <a:spcPct val="150000"/>
              </a:lnSpc>
              <a:spcBef>
                <a:spcPts val="0"/>
              </a:spcBef>
              <a:buClr>
                <a:schemeClr val="accent3">
                  <a:lumMod val="60000"/>
                  <a:lumOff val="40000"/>
                </a:schemeClr>
              </a:buClr>
              <a:buFont typeface="Lucida Grande"/>
              <a:buNone/>
              <a:defRPr sz="1050" kern="0">
                <a:solidFill>
                  <a:schemeClr val="tx1"/>
                </a:solidFill>
                <a:latin typeface="+mn-lt"/>
                <a:ea typeface="+mn-ea"/>
                <a:cs typeface="+mn-cs"/>
              </a:defRPr>
            </a:lvl3pPr>
            <a:lvl4pPr marL="4572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4pPr>
            <a:lvl5pPr marL="6350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400"/>
              </a:spcAft>
              <a:buClr>
                <a:srgbClr val="8996A0">
                  <a:lumMod val="60000"/>
                  <a:lumOff val="40000"/>
                </a:srgbClr>
              </a:buClr>
              <a:buSzTx/>
              <a:buFont typeface="Lucida Grande"/>
              <a:buNone/>
              <a:tabLst/>
              <a:defRPr/>
            </a:pPr>
            <a:r>
              <a:rPr kumimoji="0" lang="en-US" sz="1400" b="1" i="0" u="none" strike="noStrike" kern="0" cap="none" spc="100" normalizeH="0" baseline="0" noProof="0" dirty="0">
                <a:ln>
                  <a:noFill/>
                </a:ln>
                <a:solidFill>
                  <a:schemeClr val="bg2"/>
                </a:solidFill>
                <a:effectLst/>
                <a:uLnTx/>
                <a:uFillTx/>
                <a:latin typeface="Arial" panose="020B0604020202020204"/>
                <a:ea typeface="+mn-ea"/>
                <a:cs typeface="+mn-cs"/>
              </a:rPr>
              <a:t>Exclusive Member Discounts &amp; Savings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Exclusive savings on a wide range of programs, products and services to support your health and well-being</a:t>
            </a:r>
          </a:p>
        </p:txBody>
      </p:sp>
      <p:sp>
        <p:nvSpPr>
          <p:cNvPr id="25" name="Content Placeholder 5">
            <a:extLst>
              <a:ext uri="{FF2B5EF4-FFF2-40B4-BE49-F238E27FC236}">
                <a16:creationId xmlns:a16="http://schemas.microsoft.com/office/drawing/2014/main" id="{FEFDC50E-4016-43D3-818B-59C9BB80041A}"/>
              </a:ext>
            </a:extLst>
          </p:cNvPr>
          <p:cNvSpPr txBox="1">
            <a:spLocks/>
          </p:cNvSpPr>
          <p:nvPr/>
        </p:nvSpPr>
        <p:spPr>
          <a:xfrm>
            <a:off x="8177995" y="4226354"/>
            <a:ext cx="3082890" cy="1793445"/>
          </a:xfrm>
          <a:prstGeom prst="roundRect">
            <a:avLst/>
          </a:prstGeom>
          <a:solidFill>
            <a:srgbClr val="FFFFFF"/>
          </a:solidFill>
        </p:spPr>
        <p:txBody>
          <a:bodyPr vert="horz" lIns="91436" tIns="91436" rIns="0" bIns="91436" rtlCol="0" anchor="t" anchorCtr="0">
            <a:noAutofit/>
          </a:bodyPr>
          <a:lstStyle>
            <a:lvl1pPr marL="0" indent="0" algn="l" defTabSz="457200" rtl="0" eaLnBrk="1" latinLnBrk="0" hangingPunct="1">
              <a:lnSpc>
                <a:spcPct val="150000"/>
              </a:lnSpc>
              <a:spcBef>
                <a:spcPts val="0"/>
              </a:spcBef>
              <a:buClr>
                <a:schemeClr val="accent3">
                  <a:lumMod val="60000"/>
                  <a:lumOff val="40000"/>
                </a:schemeClr>
              </a:buClr>
              <a:buFont typeface="Lucida Grande"/>
              <a:buNone/>
              <a:defRPr sz="900" kern="0">
                <a:solidFill>
                  <a:schemeClr val="tx1"/>
                </a:solidFill>
                <a:latin typeface="+mn-lt"/>
                <a:ea typeface="+mn-ea"/>
                <a:cs typeface="+mn-cs"/>
              </a:defRPr>
            </a:lvl1pPr>
            <a:lvl2pPr marL="58738" indent="0" algn="l" defTabSz="457200" rtl="0" eaLnBrk="1" latinLnBrk="0" hangingPunct="1">
              <a:lnSpc>
                <a:spcPct val="150000"/>
              </a:lnSpc>
              <a:spcBef>
                <a:spcPts val="0"/>
              </a:spcBef>
              <a:buClr>
                <a:schemeClr val="accent3">
                  <a:lumMod val="60000"/>
                  <a:lumOff val="40000"/>
                </a:schemeClr>
              </a:buClr>
              <a:buFont typeface="Lucida Grande"/>
              <a:buNone/>
              <a:defRPr sz="1100" kern="0">
                <a:solidFill>
                  <a:schemeClr val="tx1"/>
                </a:solidFill>
                <a:latin typeface="+mn-lt"/>
                <a:ea typeface="+mn-ea"/>
                <a:cs typeface="+mn-cs"/>
              </a:defRPr>
            </a:lvl2pPr>
            <a:lvl3pPr marL="287337" indent="0" algn="l" defTabSz="457200" rtl="0" eaLnBrk="1" latinLnBrk="0" hangingPunct="1">
              <a:lnSpc>
                <a:spcPct val="150000"/>
              </a:lnSpc>
              <a:spcBef>
                <a:spcPts val="0"/>
              </a:spcBef>
              <a:buClr>
                <a:schemeClr val="accent3">
                  <a:lumMod val="60000"/>
                  <a:lumOff val="40000"/>
                </a:schemeClr>
              </a:buClr>
              <a:buFont typeface="Lucida Grande"/>
              <a:buNone/>
              <a:defRPr sz="1050" kern="0">
                <a:solidFill>
                  <a:schemeClr val="tx1"/>
                </a:solidFill>
                <a:latin typeface="+mn-lt"/>
                <a:ea typeface="+mn-ea"/>
                <a:cs typeface="+mn-cs"/>
              </a:defRPr>
            </a:lvl3pPr>
            <a:lvl4pPr marL="4572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4pPr>
            <a:lvl5pPr marL="6350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8996A0">
                  <a:lumMod val="60000"/>
                  <a:lumOff val="40000"/>
                </a:srgbClr>
              </a:buClr>
              <a:buSzTx/>
              <a:buFont typeface="Lucida Grande"/>
              <a:buNone/>
              <a:tabLst/>
              <a:defRPr/>
            </a:pPr>
            <a:r>
              <a:rPr kumimoji="0" lang="en-US" sz="1400" b="1" i="0" u="none" strike="noStrike" kern="0" cap="none" spc="100" normalizeH="0" baseline="0" noProof="0" dirty="0">
                <a:ln>
                  <a:noFill/>
                </a:ln>
                <a:solidFill>
                  <a:schemeClr val="bg2"/>
                </a:solidFill>
                <a:effectLst/>
                <a:uLnTx/>
                <a:uFillTx/>
                <a:latin typeface="Arial" panose="020B0604020202020204"/>
                <a:ea typeface="+mn-ea"/>
                <a:cs typeface="+mn-cs"/>
              </a:rPr>
              <a:t>Family Wellness </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Ovia Health: Family and women’s health resources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err="1">
                <a:ln>
                  <a:noFill/>
                </a:ln>
                <a:solidFill>
                  <a:srgbClr val="595959"/>
                </a:solidFill>
                <a:effectLst/>
                <a:uLnTx/>
                <a:uFillTx/>
                <a:latin typeface="Arial" panose="020B0604020202020204"/>
                <a:ea typeface="+mn-ea"/>
                <a:cs typeface="+mn-cs"/>
              </a:rPr>
              <a:t>Wellthy</a:t>
            </a: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 Support for caregivers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LGBTQ+ support and </a:t>
            </a:r>
            <a:r>
              <a:rPr lang="en-US" sz="1400" dirty="0">
                <a:solidFill>
                  <a:srgbClr val="595959"/>
                </a:solidFill>
                <a:latin typeface="Arial" panose="020B0604020202020204"/>
              </a:rPr>
              <a:t>r</a:t>
            </a:r>
            <a:r>
              <a:rPr kumimoji="0" lang="en-US" sz="1400" b="0" i="0" u="none" strike="noStrike" kern="0" cap="none" spc="0" normalizeH="0" baseline="0" noProof="0" dirty="0" err="1">
                <a:ln>
                  <a:noFill/>
                </a:ln>
                <a:solidFill>
                  <a:srgbClr val="595959"/>
                </a:solidFill>
                <a:effectLst/>
                <a:uLnTx/>
                <a:uFillTx/>
                <a:latin typeface="Arial" panose="020B0604020202020204"/>
                <a:ea typeface="+mn-ea"/>
                <a:cs typeface="+mn-cs"/>
              </a:rPr>
              <a:t>esources</a:t>
            </a:r>
            <a:endPar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endParaRPr>
          </a:p>
        </p:txBody>
      </p:sp>
      <p:sp>
        <p:nvSpPr>
          <p:cNvPr id="29" name="Content Placeholder 3">
            <a:extLst>
              <a:ext uri="{FF2B5EF4-FFF2-40B4-BE49-F238E27FC236}">
                <a16:creationId xmlns:a16="http://schemas.microsoft.com/office/drawing/2014/main" id="{51A4A242-2298-45A3-B5BA-4EBA904D371B}"/>
              </a:ext>
            </a:extLst>
          </p:cNvPr>
          <p:cNvSpPr txBox="1">
            <a:spLocks/>
          </p:cNvSpPr>
          <p:nvPr/>
        </p:nvSpPr>
        <p:spPr>
          <a:xfrm>
            <a:off x="633206" y="1388063"/>
            <a:ext cx="2752766" cy="1917962"/>
          </a:xfrm>
          <a:prstGeom prst="roundRect">
            <a:avLst/>
          </a:prstGeom>
          <a:solidFill>
            <a:srgbClr val="FFFFFF"/>
          </a:solidFill>
        </p:spPr>
        <p:txBody>
          <a:bodyPr vert="horz" lIns="91436" tIns="91436" rIns="0" bIns="91436" rtlCol="0" anchor="t" anchorCtr="0">
            <a:noAutofit/>
          </a:bodyPr>
          <a:lstStyle>
            <a:lvl1pPr marL="0" indent="0" algn="l" defTabSz="457200" rtl="0" eaLnBrk="1" latinLnBrk="0" hangingPunct="1">
              <a:lnSpc>
                <a:spcPct val="150000"/>
              </a:lnSpc>
              <a:spcBef>
                <a:spcPts val="0"/>
              </a:spcBef>
              <a:buClr>
                <a:schemeClr val="accent3">
                  <a:lumMod val="60000"/>
                  <a:lumOff val="40000"/>
                </a:schemeClr>
              </a:buClr>
              <a:buFont typeface="Lucida Grande"/>
              <a:buNone/>
              <a:defRPr sz="900" kern="0">
                <a:solidFill>
                  <a:schemeClr val="tx1"/>
                </a:solidFill>
                <a:latin typeface="+mn-lt"/>
                <a:ea typeface="+mn-ea"/>
                <a:cs typeface="+mn-cs"/>
              </a:defRPr>
            </a:lvl1pPr>
            <a:lvl2pPr marL="58738" indent="0" algn="l" defTabSz="457200" rtl="0" eaLnBrk="1" latinLnBrk="0" hangingPunct="1">
              <a:lnSpc>
                <a:spcPct val="150000"/>
              </a:lnSpc>
              <a:spcBef>
                <a:spcPts val="0"/>
              </a:spcBef>
              <a:buClr>
                <a:schemeClr val="accent3">
                  <a:lumMod val="60000"/>
                  <a:lumOff val="40000"/>
                </a:schemeClr>
              </a:buClr>
              <a:buFont typeface="Lucida Grande"/>
              <a:buNone/>
              <a:defRPr sz="1100" kern="0">
                <a:solidFill>
                  <a:schemeClr val="tx1"/>
                </a:solidFill>
                <a:latin typeface="+mn-lt"/>
                <a:ea typeface="+mn-ea"/>
                <a:cs typeface="+mn-cs"/>
              </a:defRPr>
            </a:lvl2pPr>
            <a:lvl3pPr marL="287337" indent="0" algn="l" defTabSz="457200" rtl="0" eaLnBrk="1" latinLnBrk="0" hangingPunct="1">
              <a:lnSpc>
                <a:spcPct val="150000"/>
              </a:lnSpc>
              <a:spcBef>
                <a:spcPts val="0"/>
              </a:spcBef>
              <a:buClr>
                <a:schemeClr val="accent3">
                  <a:lumMod val="60000"/>
                  <a:lumOff val="40000"/>
                </a:schemeClr>
              </a:buClr>
              <a:buFont typeface="Lucida Grande"/>
              <a:buNone/>
              <a:defRPr sz="1050" kern="0">
                <a:solidFill>
                  <a:schemeClr val="tx1"/>
                </a:solidFill>
                <a:latin typeface="+mn-lt"/>
                <a:ea typeface="+mn-ea"/>
                <a:cs typeface="+mn-cs"/>
              </a:defRPr>
            </a:lvl3pPr>
            <a:lvl4pPr marL="4572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4pPr>
            <a:lvl5pPr marL="6350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400"/>
              </a:spcAft>
              <a:buClr>
                <a:srgbClr val="8996A0">
                  <a:lumMod val="60000"/>
                  <a:lumOff val="40000"/>
                </a:srgbClr>
              </a:buClr>
              <a:buSzTx/>
              <a:buFont typeface="Lucida Grande"/>
              <a:buNone/>
              <a:tabLst/>
              <a:defRPr/>
            </a:pPr>
            <a:r>
              <a:rPr kumimoji="0" lang="en-US" sz="1400" b="1" i="0" u="none" strike="noStrike" kern="0" cap="none" spc="100" normalizeH="0" baseline="0" noProof="0" dirty="0">
                <a:ln>
                  <a:noFill/>
                </a:ln>
                <a:solidFill>
                  <a:schemeClr val="bg2"/>
                </a:solidFill>
                <a:effectLst/>
                <a:uLnTx/>
                <a:uFillTx/>
                <a:latin typeface="Arial" panose="020B0604020202020204"/>
                <a:ea typeface="+mn-ea"/>
                <a:cs typeface="+mn-cs"/>
              </a:rPr>
              <a:t>Living Well Online Portal</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Holistic well-being program</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Variety of wellbeing activities &amp; monthly challenges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Syncs to wearable devices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Mobile &amp; app accessible</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Opportunity to earn rewards</a:t>
            </a:r>
          </a:p>
        </p:txBody>
      </p:sp>
      <p:sp>
        <p:nvSpPr>
          <p:cNvPr id="12" name="Content Placeholder 5">
            <a:extLst>
              <a:ext uri="{FF2B5EF4-FFF2-40B4-BE49-F238E27FC236}">
                <a16:creationId xmlns:a16="http://schemas.microsoft.com/office/drawing/2014/main" id="{C9460053-0BD4-4A9F-AE09-D557D3F4AD86}"/>
              </a:ext>
            </a:extLst>
          </p:cNvPr>
          <p:cNvSpPr txBox="1">
            <a:spLocks/>
          </p:cNvSpPr>
          <p:nvPr/>
        </p:nvSpPr>
        <p:spPr>
          <a:xfrm>
            <a:off x="8158502" y="1440484"/>
            <a:ext cx="2620103" cy="1319171"/>
          </a:xfrm>
          <a:prstGeom prst="roundRect">
            <a:avLst/>
          </a:prstGeom>
          <a:solidFill>
            <a:srgbClr val="FFFFFF"/>
          </a:solidFill>
        </p:spPr>
        <p:txBody>
          <a:bodyPr vert="horz" lIns="91436" tIns="91436" rIns="0" bIns="91436" rtlCol="0" anchor="t" anchorCtr="0">
            <a:noAutofit/>
          </a:bodyPr>
          <a:lstStyle>
            <a:lvl1pPr marL="0" indent="0" algn="l" defTabSz="457200" rtl="0" eaLnBrk="1" latinLnBrk="0" hangingPunct="1">
              <a:lnSpc>
                <a:spcPct val="150000"/>
              </a:lnSpc>
              <a:spcBef>
                <a:spcPts val="0"/>
              </a:spcBef>
              <a:buClr>
                <a:schemeClr val="accent3">
                  <a:lumMod val="60000"/>
                  <a:lumOff val="40000"/>
                </a:schemeClr>
              </a:buClr>
              <a:buFont typeface="Lucida Grande"/>
              <a:buNone/>
              <a:defRPr sz="900" kern="0">
                <a:solidFill>
                  <a:schemeClr val="tx1"/>
                </a:solidFill>
                <a:latin typeface="+mn-lt"/>
                <a:ea typeface="+mn-ea"/>
                <a:cs typeface="+mn-cs"/>
              </a:defRPr>
            </a:lvl1pPr>
            <a:lvl2pPr marL="58738" indent="0" algn="l" defTabSz="457200" rtl="0" eaLnBrk="1" latinLnBrk="0" hangingPunct="1">
              <a:lnSpc>
                <a:spcPct val="150000"/>
              </a:lnSpc>
              <a:spcBef>
                <a:spcPts val="0"/>
              </a:spcBef>
              <a:buClr>
                <a:schemeClr val="accent3">
                  <a:lumMod val="60000"/>
                  <a:lumOff val="40000"/>
                </a:schemeClr>
              </a:buClr>
              <a:buFont typeface="Lucida Grande"/>
              <a:buNone/>
              <a:defRPr sz="1100" kern="0">
                <a:solidFill>
                  <a:schemeClr val="tx1"/>
                </a:solidFill>
                <a:latin typeface="+mn-lt"/>
                <a:ea typeface="+mn-ea"/>
                <a:cs typeface="+mn-cs"/>
              </a:defRPr>
            </a:lvl2pPr>
            <a:lvl3pPr marL="287337" indent="0" algn="l" defTabSz="457200" rtl="0" eaLnBrk="1" latinLnBrk="0" hangingPunct="1">
              <a:lnSpc>
                <a:spcPct val="150000"/>
              </a:lnSpc>
              <a:spcBef>
                <a:spcPts val="0"/>
              </a:spcBef>
              <a:buClr>
                <a:schemeClr val="accent3">
                  <a:lumMod val="60000"/>
                  <a:lumOff val="40000"/>
                </a:schemeClr>
              </a:buClr>
              <a:buFont typeface="Lucida Grande"/>
              <a:buNone/>
              <a:defRPr sz="1050" kern="0">
                <a:solidFill>
                  <a:schemeClr val="tx1"/>
                </a:solidFill>
                <a:latin typeface="+mn-lt"/>
                <a:ea typeface="+mn-ea"/>
                <a:cs typeface="+mn-cs"/>
              </a:defRPr>
            </a:lvl3pPr>
            <a:lvl4pPr marL="4572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4pPr>
            <a:lvl5pPr marL="6350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400"/>
              </a:spcAft>
              <a:buClr>
                <a:srgbClr val="8996A0">
                  <a:lumMod val="60000"/>
                  <a:lumOff val="40000"/>
                </a:srgbClr>
              </a:buClr>
              <a:buSzTx/>
              <a:buFont typeface="Lucida Grande"/>
              <a:buNone/>
              <a:tabLst/>
              <a:defRPr/>
            </a:pPr>
            <a:r>
              <a:rPr kumimoji="0" lang="en-US" sz="1400" b="1" i="0" u="none" strike="noStrike" kern="0" cap="none" spc="100" normalizeH="0" baseline="0" noProof="0" dirty="0">
                <a:ln>
                  <a:noFill/>
                </a:ln>
                <a:solidFill>
                  <a:schemeClr val="bg2"/>
                </a:solidFill>
                <a:effectLst/>
                <a:uLnTx/>
                <a:uFillTx/>
                <a:latin typeface="Arial" panose="020B0604020202020204"/>
                <a:ea typeface="+mn-ea"/>
                <a:cs typeface="+mn-cs"/>
              </a:rPr>
              <a:t>Reimbursement Programs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Wellness/Fitness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lang="en-US" sz="1400" dirty="0">
                <a:solidFill>
                  <a:srgbClr val="595959"/>
                </a:solidFill>
                <a:latin typeface="Arial" panose="020B0604020202020204"/>
              </a:rPr>
              <a:t>Weight Management</a:t>
            </a:r>
            <a:endPar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Childbirth Classes</a:t>
            </a:r>
          </a:p>
        </p:txBody>
      </p:sp>
      <p:sp>
        <p:nvSpPr>
          <p:cNvPr id="14" name="Title 1">
            <a:extLst>
              <a:ext uri="{FF2B5EF4-FFF2-40B4-BE49-F238E27FC236}">
                <a16:creationId xmlns:a16="http://schemas.microsoft.com/office/drawing/2014/main" id="{FC6E229A-C655-455E-B319-A1981B6A183F}"/>
              </a:ext>
            </a:extLst>
          </p:cNvPr>
          <p:cNvSpPr txBox="1">
            <a:spLocks/>
          </p:cNvSpPr>
          <p:nvPr/>
        </p:nvSpPr>
        <p:spPr>
          <a:xfrm>
            <a:off x="792030" y="572783"/>
            <a:ext cx="7646756" cy="867701"/>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Wellness Programs &amp; Services</a:t>
            </a:r>
            <a:endParaRPr kumimoji="0" lang="en-US" sz="1600" b="0" i="0" u="none" strike="noStrike" kern="1200" cap="none" spc="0" normalizeH="0" baseline="0" noProof="0" dirty="0">
              <a:ln>
                <a:noFill/>
              </a:ln>
              <a:solidFill>
                <a:srgbClr val="000000"/>
              </a:solidFill>
              <a:effectLst/>
              <a:uLnTx/>
              <a:uFillTx/>
              <a:latin typeface="Arial" panose="020B0604020202020204"/>
              <a:ea typeface="+mj-ea"/>
              <a:cs typeface="+mj-cs"/>
            </a:endParaRPr>
          </a:p>
        </p:txBody>
      </p:sp>
      <p:sp>
        <p:nvSpPr>
          <p:cNvPr id="3" name="Content Placeholder 3">
            <a:extLst>
              <a:ext uri="{FF2B5EF4-FFF2-40B4-BE49-F238E27FC236}">
                <a16:creationId xmlns:a16="http://schemas.microsoft.com/office/drawing/2014/main" id="{B93C51E9-139B-15C4-765E-D396184EBCF7}"/>
              </a:ext>
            </a:extLst>
          </p:cNvPr>
          <p:cNvSpPr txBox="1">
            <a:spLocks/>
          </p:cNvSpPr>
          <p:nvPr/>
        </p:nvSpPr>
        <p:spPr>
          <a:xfrm>
            <a:off x="733926" y="3713946"/>
            <a:ext cx="2542674" cy="2595799"/>
          </a:xfrm>
          <a:prstGeom prst="roundRect">
            <a:avLst/>
          </a:prstGeom>
          <a:noFill/>
        </p:spPr>
        <p:txBody>
          <a:bodyPr vert="horz" lIns="91436" tIns="91436" rIns="0" bIns="91436" rtlCol="0" anchor="t" anchorCtr="0">
            <a:noAutofit/>
          </a:bodyPr>
          <a:lstStyle>
            <a:lvl1pPr marL="0" indent="0" algn="l" defTabSz="457200" rtl="0" eaLnBrk="1" latinLnBrk="0" hangingPunct="1">
              <a:lnSpc>
                <a:spcPct val="150000"/>
              </a:lnSpc>
              <a:spcBef>
                <a:spcPts val="0"/>
              </a:spcBef>
              <a:buClr>
                <a:schemeClr val="accent3">
                  <a:lumMod val="60000"/>
                  <a:lumOff val="40000"/>
                </a:schemeClr>
              </a:buClr>
              <a:buFont typeface="Lucida Grande"/>
              <a:buNone/>
              <a:defRPr sz="900" kern="0">
                <a:solidFill>
                  <a:schemeClr val="tx1"/>
                </a:solidFill>
                <a:latin typeface="+mn-lt"/>
                <a:ea typeface="+mn-ea"/>
                <a:cs typeface="+mn-cs"/>
              </a:defRPr>
            </a:lvl1pPr>
            <a:lvl2pPr marL="58738" indent="0" algn="l" defTabSz="457200" rtl="0" eaLnBrk="1" latinLnBrk="0" hangingPunct="1">
              <a:lnSpc>
                <a:spcPct val="150000"/>
              </a:lnSpc>
              <a:spcBef>
                <a:spcPts val="0"/>
              </a:spcBef>
              <a:buClr>
                <a:schemeClr val="accent3">
                  <a:lumMod val="60000"/>
                  <a:lumOff val="40000"/>
                </a:schemeClr>
              </a:buClr>
              <a:buFont typeface="Lucida Grande"/>
              <a:buNone/>
              <a:defRPr sz="1100" kern="0">
                <a:solidFill>
                  <a:schemeClr val="tx1"/>
                </a:solidFill>
                <a:latin typeface="+mn-lt"/>
                <a:ea typeface="+mn-ea"/>
                <a:cs typeface="+mn-cs"/>
              </a:defRPr>
            </a:lvl2pPr>
            <a:lvl3pPr marL="287337" indent="0" algn="l" defTabSz="457200" rtl="0" eaLnBrk="1" latinLnBrk="0" hangingPunct="1">
              <a:lnSpc>
                <a:spcPct val="150000"/>
              </a:lnSpc>
              <a:spcBef>
                <a:spcPts val="0"/>
              </a:spcBef>
              <a:buClr>
                <a:schemeClr val="accent3">
                  <a:lumMod val="60000"/>
                  <a:lumOff val="40000"/>
                </a:schemeClr>
              </a:buClr>
              <a:buFont typeface="Lucida Grande"/>
              <a:buNone/>
              <a:defRPr sz="1050" kern="0">
                <a:solidFill>
                  <a:schemeClr val="tx1"/>
                </a:solidFill>
                <a:latin typeface="+mn-lt"/>
                <a:ea typeface="+mn-ea"/>
                <a:cs typeface="+mn-cs"/>
              </a:defRPr>
            </a:lvl3pPr>
            <a:lvl4pPr marL="4572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4pPr>
            <a:lvl5pPr marL="6350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400"/>
              </a:spcAft>
              <a:buClr>
                <a:srgbClr val="8996A0">
                  <a:lumMod val="60000"/>
                  <a:lumOff val="40000"/>
                </a:srgbClr>
              </a:buClr>
              <a:buSzTx/>
              <a:buFont typeface="Lucida Grande"/>
              <a:buNone/>
              <a:tabLst/>
              <a:defRPr/>
            </a:pPr>
            <a:r>
              <a:rPr kumimoji="0" lang="en-US" sz="1400" b="1" i="0" u="none" strike="noStrike" kern="0" cap="none" spc="100" normalizeH="0" baseline="0" noProof="0" dirty="0">
                <a:ln>
                  <a:noFill/>
                </a:ln>
                <a:solidFill>
                  <a:schemeClr val="bg2"/>
                </a:solidFill>
                <a:effectLst/>
                <a:uLnTx/>
                <a:uFillTx/>
                <a:latin typeface="Arial" panose="020B0604020202020204"/>
                <a:ea typeface="+mn-ea"/>
                <a:cs typeface="+mn-cs"/>
              </a:rPr>
              <a:t>Living Well at Home</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Free, virtual fitness and wellness classes, including cardio dance, strength training, yoga</a:t>
            </a:r>
            <a:r>
              <a:rPr lang="en-US" sz="1400" dirty="0">
                <a:solidFill>
                  <a:srgbClr val="595959"/>
                </a:solidFill>
                <a:latin typeface="Arial" panose="020B0604020202020204"/>
              </a:rPr>
              <a:t> and more</a:t>
            </a:r>
            <a:endPar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Wellness </a:t>
            </a:r>
            <a:r>
              <a:rPr kumimoji="0" lang="en-US" sz="1400" b="0" i="0" u="none" strike="noStrike" kern="0" cap="none" spc="0" normalizeH="0" baseline="0" noProof="0" dirty="0" err="1">
                <a:ln>
                  <a:noFill/>
                </a:ln>
                <a:solidFill>
                  <a:srgbClr val="595959"/>
                </a:solidFill>
                <a:effectLst/>
                <a:uLnTx/>
                <a:uFillTx/>
                <a:latin typeface="Arial" panose="020B0604020202020204"/>
                <a:ea typeface="+mn-ea"/>
                <a:cs typeface="+mn-cs"/>
              </a:rPr>
              <a:t>webinars</a:t>
            </a:r>
            <a:endPar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Private Facebook group</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endParaRPr kumimoji="0" lang="en-US" sz="1300" b="0" i="0" u="none" strike="noStrike" kern="0" cap="none" spc="0" normalizeH="0" baseline="0" noProof="0" dirty="0">
              <a:ln>
                <a:noFill/>
              </a:ln>
              <a:solidFill>
                <a:srgbClr val="595959"/>
              </a:solidFill>
              <a:effectLst/>
              <a:uLnTx/>
              <a:uFillTx/>
              <a:latin typeface="Arial" panose="020B0604020202020204"/>
              <a:ea typeface="+mn-ea"/>
              <a:cs typeface="+mn-cs"/>
            </a:endParaRPr>
          </a:p>
        </p:txBody>
      </p:sp>
      <p:sp>
        <p:nvSpPr>
          <p:cNvPr id="11" name="Content Placeholder 3">
            <a:extLst>
              <a:ext uri="{FF2B5EF4-FFF2-40B4-BE49-F238E27FC236}">
                <a16:creationId xmlns:a16="http://schemas.microsoft.com/office/drawing/2014/main" id="{8FFED24C-9D98-624A-D7F4-CE50AE5E897A}"/>
              </a:ext>
            </a:extLst>
          </p:cNvPr>
          <p:cNvSpPr txBox="1">
            <a:spLocks/>
          </p:cNvSpPr>
          <p:nvPr/>
        </p:nvSpPr>
        <p:spPr>
          <a:xfrm>
            <a:off x="8237715" y="3145674"/>
            <a:ext cx="3082889" cy="1075660"/>
          </a:xfrm>
          <a:prstGeom prst="roundRect">
            <a:avLst/>
          </a:prstGeom>
          <a:solidFill>
            <a:srgbClr val="FFFFFF"/>
          </a:solidFill>
        </p:spPr>
        <p:txBody>
          <a:bodyPr vert="horz" lIns="91436" tIns="91436" rIns="0" bIns="91436" rtlCol="0" anchor="t" anchorCtr="0">
            <a:noAutofit/>
          </a:bodyPr>
          <a:lstStyle>
            <a:lvl1pPr marL="0" indent="0" algn="l" defTabSz="457200" rtl="0" eaLnBrk="1" latinLnBrk="0" hangingPunct="1">
              <a:lnSpc>
                <a:spcPct val="150000"/>
              </a:lnSpc>
              <a:spcBef>
                <a:spcPts val="0"/>
              </a:spcBef>
              <a:buClr>
                <a:schemeClr val="accent3">
                  <a:lumMod val="60000"/>
                  <a:lumOff val="40000"/>
                </a:schemeClr>
              </a:buClr>
              <a:buFont typeface="Lucida Grande"/>
              <a:buNone/>
              <a:defRPr sz="900" kern="0">
                <a:solidFill>
                  <a:schemeClr val="tx1"/>
                </a:solidFill>
                <a:latin typeface="+mn-lt"/>
                <a:ea typeface="+mn-ea"/>
                <a:cs typeface="+mn-cs"/>
              </a:defRPr>
            </a:lvl1pPr>
            <a:lvl2pPr marL="58738" indent="0" algn="l" defTabSz="457200" rtl="0" eaLnBrk="1" latinLnBrk="0" hangingPunct="1">
              <a:lnSpc>
                <a:spcPct val="150000"/>
              </a:lnSpc>
              <a:spcBef>
                <a:spcPts val="0"/>
              </a:spcBef>
              <a:buClr>
                <a:schemeClr val="accent3">
                  <a:lumMod val="60000"/>
                  <a:lumOff val="40000"/>
                </a:schemeClr>
              </a:buClr>
              <a:buFont typeface="Lucida Grande"/>
              <a:buNone/>
              <a:defRPr sz="1100" kern="0">
                <a:solidFill>
                  <a:schemeClr val="tx1"/>
                </a:solidFill>
                <a:latin typeface="+mn-lt"/>
                <a:ea typeface="+mn-ea"/>
                <a:cs typeface="+mn-cs"/>
              </a:defRPr>
            </a:lvl2pPr>
            <a:lvl3pPr marL="287337" indent="0" algn="l" defTabSz="457200" rtl="0" eaLnBrk="1" latinLnBrk="0" hangingPunct="1">
              <a:lnSpc>
                <a:spcPct val="150000"/>
              </a:lnSpc>
              <a:spcBef>
                <a:spcPts val="0"/>
              </a:spcBef>
              <a:buClr>
                <a:schemeClr val="accent3">
                  <a:lumMod val="60000"/>
                  <a:lumOff val="40000"/>
                </a:schemeClr>
              </a:buClr>
              <a:buFont typeface="Lucida Grande"/>
              <a:buNone/>
              <a:defRPr sz="1050" kern="0">
                <a:solidFill>
                  <a:schemeClr val="tx1"/>
                </a:solidFill>
                <a:latin typeface="+mn-lt"/>
                <a:ea typeface="+mn-ea"/>
                <a:cs typeface="+mn-cs"/>
              </a:defRPr>
            </a:lvl3pPr>
            <a:lvl4pPr marL="4572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4pPr>
            <a:lvl5pPr marL="635000" indent="0" algn="l" defTabSz="457200" rtl="0" eaLnBrk="1" latinLnBrk="0" hangingPunct="1">
              <a:lnSpc>
                <a:spcPct val="150000"/>
              </a:lnSpc>
              <a:spcBef>
                <a:spcPts val="0"/>
              </a:spcBef>
              <a:buClr>
                <a:schemeClr val="accent3">
                  <a:lumMod val="60000"/>
                  <a:lumOff val="40000"/>
                </a:schemeClr>
              </a:buClr>
              <a:buFont typeface="Lucida Grande"/>
              <a:buNone/>
              <a:defRPr sz="1000" ker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400"/>
              </a:spcAft>
              <a:buClr>
                <a:srgbClr val="8996A0">
                  <a:lumMod val="60000"/>
                  <a:lumOff val="40000"/>
                </a:srgbClr>
              </a:buClr>
              <a:buSzTx/>
              <a:buFont typeface="Lucida Grande"/>
              <a:buNone/>
              <a:tabLst/>
              <a:defRPr/>
            </a:pPr>
            <a:r>
              <a:rPr kumimoji="0" lang="en-US" sz="1400" b="1" i="0" u="none" strike="noStrike" kern="0" cap="none" spc="100" normalizeH="0" baseline="0" noProof="0" dirty="0">
                <a:ln>
                  <a:noFill/>
                </a:ln>
                <a:solidFill>
                  <a:schemeClr val="bg2"/>
                </a:solidFill>
                <a:effectLst/>
                <a:uLnTx/>
                <a:uFillTx/>
                <a:latin typeface="Arial" panose="020B0604020202020204"/>
                <a:ea typeface="+mn-ea"/>
                <a:cs typeface="+mn-cs"/>
              </a:rPr>
              <a:t>Mindfulness</a:t>
            </a:r>
          </a:p>
          <a:p>
            <a:pPr marL="171450" marR="0" lvl="0" indent="-171450" algn="l" defTabSz="457200" rtl="0" eaLnBrk="1" fontAlgn="auto" latinLnBrk="0" hangingPunct="1">
              <a:lnSpc>
                <a:spcPct val="100000"/>
              </a:lnSpc>
              <a:spcBef>
                <a:spcPts val="0"/>
              </a:spcBef>
              <a:spcAft>
                <a:spcPts val="600"/>
              </a:spcAft>
              <a:buClr>
                <a:srgbClr val="8996A0">
                  <a:lumMod val="60000"/>
                  <a:lumOff val="40000"/>
                </a:srgbClr>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95959"/>
                </a:solidFill>
                <a:effectLst/>
                <a:uLnTx/>
                <a:uFillTx/>
                <a:latin typeface="Arial" panose="020B0604020202020204"/>
                <a:ea typeface="+mn-ea"/>
                <a:cs typeface="+mn-cs"/>
              </a:rPr>
              <a:t>Guided mindfulness sessions led by our team of expert instructors</a:t>
            </a:r>
          </a:p>
        </p:txBody>
      </p:sp>
      <p:pic>
        <p:nvPicPr>
          <p:cNvPr id="2" name="Picture 2" descr="Two women riding bicycles&#10;&#10;Description automatically generated">
            <a:extLst>
              <a:ext uri="{FF2B5EF4-FFF2-40B4-BE49-F238E27FC236}">
                <a16:creationId xmlns:a16="http://schemas.microsoft.com/office/drawing/2014/main" id="{23680E75-DE19-D8D5-1A83-7FD088322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261" y="1751800"/>
            <a:ext cx="3867150" cy="24330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33AC925-6EB1-662B-73FA-291C41022B12}"/>
              </a:ext>
            </a:extLst>
          </p:cNvPr>
          <p:cNvCxnSpPr/>
          <p:nvPr/>
        </p:nvCxnSpPr>
        <p:spPr>
          <a:xfrm>
            <a:off x="636750" y="1219200"/>
            <a:ext cx="105156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49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C645AE8-34E1-EB2B-7B77-0F2DCBA9DEC1}"/>
              </a:ext>
            </a:extLst>
          </p:cNvPr>
          <p:cNvSpPr txBox="1">
            <a:spLocks noGrp="1" noRot="1" noMove="1" noResize="1" noEditPoints="1" noAdjustHandles="1" noChangeArrowheads="1" noChangeShapeType="1"/>
          </p:cNvSpPr>
          <p:nvPr/>
        </p:nvSpPr>
        <p:spPr>
          <a:xfrm>
            <a:off x="1219200" y="6324600"/>
            <a:ext cx="1752600"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BD987AF5-222D-402C-95A3-95CE7D640B85}"/>
              </a:ext>
            </a:extLst>
          </p:cNvPr>
          <p:cNvSpPr>
            <a:spLocks noGrp="1"/>
          </p:cNvSpPr>
          <p:nvPr>
            <p:ph type="title"/>
          </p:nvPr>
        </p:nvSpPr>
        <p:spPr/>
        <p:txBody>
          <a:bodyPr/>
          <a:lstStyle/>
          <a:p>
            <a:r>
              <a:rPr lang="en-US" dirty="0"/>
              <a:t>Up to $300 in Wellness Reimbursement</a:t>
            </a:r>
            <a:br>
              <a:rPr lang="en-US" dirty="0"/>
            </a:br>
            <a:endParaRPr lang="en-US" dirty="0"/>
          </a:p>
        </p:txBody>
      </p:sp>
      <p:pic>
        <p:nvPicPr>
          <p:cNvPr id="6" name="Picture 5">
            <a:extLst>
              <a:ext uri="{FF2B5EF4-FFF2-40B4-BE49-F238E27FC236}">
                <a16:creationId xmlns:a16="http://schemas.microsoft.com/office/drawing/2014/main" id="{0682A73F-3701-4926-B1C2-C031ECE9904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305503" y="3549322"/>
            <a:ext cx="352823" cy="352823"/>
          </a:xfrm>
          <a:prstGeom prst="rect">
            <a:avLst/>
          </a:prstGeom>
        </p:spPr>
      </p:pic>
      <p:sp>
        <p:nvSpPr>
          <p:cNvPr id="10" name="TextBox 9">
            <a:extLst>
              <a:ext uri="{FF2B5EF4-FFF2-40B4-BE49-F238E27FC236}">
                <a16:creationId xmlns:a16="http://schemas.microsoft.com/office/drawing/2014/main" id="{29CD38B0-B44F-4F03-B21E-67B713E93B3F}"/>
              </a:ext>
            </a:extLst>
          </p:cNvPr>
          <p:cNvSpPr txBox="1"/>
          <p:nvPr/>
        </p:nvSpPr>
        <p:spPr>
          <a:xfrm>
            <a:off x="6248400" y="2334902"/>
            <a:ext cx="4722906" cy="2462213"/>
          </a:xfrm>
          <a:prstGeom prst="rect">
            <a:avLst/>
          </a:prstGeom>
          <a:noFill/>
        </p:spPr>
        <p:txBody>
          <a:bodyPr wrap="square" lIns="0" tIns="0" rIns="0" bIns="0" rtlCol="0" anchor="t">
            <a:spAutoFit/>
          </a:bodyPr>
          <a:lstStyle/>
          <a:p>
            <a:pPr marL="0" marR="0" lvl="1" algn="l" defTabSz="457200" rtl="0" eaLnBrk="1" fontAlgn="auto" latinLnBrk="0" hangingPunct="1">
              <a:lnSpc>
                <a:spcPct val="100000"/>
              </a:lnSpc>
              <a:spcBef>
                <a:spcPts val="0"/>
              </a:spcBef>
              <a:spcAft>
                <a:spcPts val="600"/>
              </a:spcAft>
              <a:buClrTx/>
              <a:buSzTx/>
              <a:tabLst/>
              <a:defRPr/>
            </a:pPr>
            <a:r>
              <a:rPr kumimoji="0" lang="en-US" sz="1600" i="0" u="none" strike="noStrike" kern="1200" cap="none" spc="0" normalizeH="0" baseline="0" noProof="0" dirty="0">
                <a:ln>
                  <a:noFill/>
                </a:ln>
                <a:solidFill>
                  <a:srgbClr val="414041"/>
                </a:solidFill>
                <a:effectLst/>
                <a:uLnTx/>
                <a:uFillTx/>
                <a:latin typeface="Arial"/>
                <a:ea typeface="Calibri"/>
                <a:cs typeface="Arial"/>
              </a:rPr>
              <a:t>Qualifying fees include:</a:t>
            </a:r>
          </a:p>
          <a:p>
            <a:pPr marL="3429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a:ea typeface="Calibri"/>
                <a:cs typeface="Arial"/>
              </a:rPr>
              <a:t>Fitness facility monthly fees</a:t>
            </a:r>
          </a:p>
          <a:p>
            <a:pPr marL="3429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a:ea typeface="Calibri"/>
                <a:cs typeface="Arial"/>
              </a:rPr>
              <a:t>Virtual fitness class subscriptions</a:t>
            </a:r>
          </a:p>
          <a:p>
            <a:pPr marL="3429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a:ea typeface="Calibri"/>
                <a:cs typeface="Arial"/>
              </a:rPr>
              <a:t>Monthly fees at studios or facilities for dance, gymnastics, swimming or martial arts</a:t>
            </a:r>
          </a:p>
          <a:p>
            <a:pPr marL="3429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a:ea typeface="Calibri"/>
                <a:cs typeface="Arial"/>
              </a:rPr>
              <a:t>Select nutrition and mindfulness meditation apps</a:t>
            </a:r>
          </a:p>
          <a:p>
            <a:pPr marL="3429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a:ea typeface="Calibri"/>
                <a:cs typeface="Arial"/>
              </a:rPr>
              <a:t>Cardiovascular and strength training equipment</a:t>
            </a:r>
          </a:p>
          <a:p>
            <a:pPr marL="3429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a:ea typeface="Calibri"/>
                <a:cs typeface="Arial"/>
              </a:rPr>
              <a:t>Athletic fees</a:t>
            </a:r>
            <a:endParaRPr kumimoji="0" lang="en-US" sz="1600" b="0" i="0" u="none" strike="noStrike" kern="1200" cap="none" spc="0" normalizeH="0" baseline="0" noProof="0" dirty="0">
              <a:ln>
                <a:noFill/>
              </a:ln>
              <a:solidFill>
                <a:srgbClr val="000000"/>
              </a:solidFill>
              <a:effectLst/>
              <a:uLnTx/>
              <a:uFillTx/>
              <a:latin typeface="Arial"/>
              <a:ea typeface="Calibri"/>
              <a:cs typeface="Arial"/>
            </a:endParaRPr>
          </a:p>
        </p:txBody>
      </p:sp>
      <p:graphicFrame>
        <p:nvGraphicFramePr>
          <p:cNvPr id="11" name="Table 10">
            <a:extLst>
              <a:ext uri="{FF2B5EF4-FFF2-40B4-BE49-F238E27FC236}">
                <a16:creationId xmlns:a16="http://schemas.microsoft.com/office/drawing/2014/main" id="{7EF6C033-4A3E-4767-B1A6-2DD053007006}"/>
              </a:ext>
            </a:extLst>
          </p:cNvPr>
          <p:cNvGraphicFramePr>
            <a:graphicFrameLocks noGrp="1"/>
          </p:cNvGraphicFramePr>
          <p:nvPr>
            <p:extLst>
              <p:ext uri="{D42A27DB-BD31-4B8C-83A1-F6EECF244321}">
                <p14:modId xmlns:p14="http://schemas.microsoft.com/office/powerpoint/2010/main" val="3385171745"/>
              </p:ext>
            </p:extLst>
          </p:nvPr>
        </p:nvGraphicFramePr>
        <p:xfrm>
          <a:off x="2441298" y="2410500"/>
          <a:ext cx="2967686" cy="1711649"/>
        </p:xfrm>
        <a:graphic>
          <a:graphicData uri="http://schemas.openxmlformats.org/drawingml/2006/table">
            <a:tbl>
              <a:tblPr firstRow="1" firstCol="1" bandRow="1">
                <a:tableStyleId>{5C22544A-7EE6-4342-B048-85BDC9FD1C3A}</a:tableStyleId>
              </a:tblPr>
              <a:tblGrid>
                <a:gridCol w="1354638">
                  <a:extLst>
                    <a:ext uri="{9D8B030D-6E8A-4147-A177-3AD203B41FA5}">
                      <a16:colId xmlns:a16="http://schemas.microsoft.com/office/drawing/2014/main" val="2083569969"/>
                    </a:ext>
                  </a:extLst>
                </a:gridCol>
                <a:gridCol w="1613048">
                  <a:extLst>
                    <a:ext uri="{9D8B030D-6E8A-4147-A177-3AD203B41FA5}">
                      <a16:colId xmlns:a16="http://schemas.microsoft.com/office/drawing/2014/main" val="2911485566"/>
                    </a:ext>
                  </a:extLst>
                </a:gridCol>
              </a:tblGrid>
              <a:tr h="801999">
                <a:tc>
                  <a:txBody>
                    <a:bodyPr/>
                    <a:lstStyle/>
                    <a:p>
                      <a:pPr marL="12700" marR="0" indent="0" algn="ctr">
                        <a:lnSpc>
                          <a:spcPct val="100000"/>
                        </a:lnSpc>
                        <a:spcBef>
                          <a:spcPts val="0"/>
                        </a:spcBef>
                        <a:spcAft>
                          <a:spcPts val="0"/>
                        </a:spcAft>
                        <a:tabLst/>
                      </a:pPr>
                      <a:r>
                        <a:rPr lang="en-US" sz="1600" b="1">
                          <a:solidFill>
                            <a:schemeClr val="bg1"/>
                          </a:solidFill>
                          <a:effectLst/>
                          <a:latin typeface="Arial" panose="020B0604020202020204" pitchFamily="34" charset="0"/>
                          <a:cs typeface="Arial" panose="020B0604020202020204" pitchFamily="34" charset="0"/>
                        </a:rPr>
                        <a:t>Individual</a:t>
                      </a:r>
                      <a:endPar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Family </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(up to 2 members)</a:t>
                      </a:r>
                      <a:b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301525977"/>
                  </a:ext>
                </a:extLst>
              </a:tr>
              <a:tr h="67532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$150</a:t>
                      </a:r>
                      <a:endPar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mpd="sng">
                      <a:noFill/>
                    </a:lnL>
                    <a:lnR w="381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accent1"/>
                          </a:solidFill>
                          <a:effectLst/>
                          <a:latin typeface="Arial" panose="020B0604020202020204" pitchFamily="34" charset="0"/>
                          <a:cs typeface="Arial" panose="020B0604020202020204" pitchFamily="34" charset="0"/>
                        </a:rPr>
                        <a:t>$300</a:t>
                      </a:r>
                      <a:endParaRPr lang="en-US"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93364076"/>
                  </a:ext>
                </a:extLst>
              </a:tr>
            </a:tbl>
          </a:graphicData>
        </a:graphic>
      </p:graphicFrame>
      <p:sp>
        <p:nvSpPr>
          <p:cNvPr id="23" name="TextBox 22">
            <a:extLst>
              <a:ext uri="{FF2B5EF4-FFF2-40B4-BE49-F238E27FC236}">
                <a16:creationId xmlns:a16="http://schemas.microsoft.com/office/drawing/2014/main" id="{E6093572-7B56-40D7-8CEC-6C398334D7A5}"/>
              </a:ext>
            </a:extLst>
          </p:cNvPr>
          <p:cNvSpPr txBox="1"/>
          <p:nvPr/>
        </p:nvSpPr>
        <p:spPr>
          <a:xfrm>
            <a:off x="2286001" y="5049127"/>
            <a:ext cx="7732170" cy="369332"/>
          </a:xfrm>
          <a:prstGeom prst="rect">
            <a:avLst/>
          </a:prstGeom>
          <a:noFill/>
        </p:spPr>
        <p:txBody>
          <a:bodyPr wrap="square" lIns="91440" tIns="45720" rIns="91440" bIns="45720" rtlCol="0" anchor="t">
            <a:spAutoFit/>
          </a:bodyPr>
          <a:lstStyle>
            <a:defPPr>
              <a:defRPr lang="en-GB"/>
            </a:defPPr>
            <a:lvl1pPr algn="ctr">
              <a:defRPr sz="2000"/>
            </a:lvl1pPr>
          </a:lstStyle>
          <a:p>
            <a:pPr lvl="0" algn="l">
              <a:defRPr/>
            </a:pPr>
            <a:r>
              <a:rPr lang="en-US" sz="1800" b="1" dirty="0">
                <a:solidFill>
                  <a:srgbClr val="414041"/>
                </a:solidFill>
              </a:rPr>
              <a:t>More details: Visit our </a:t>
            </a:r>
            <a:r>
              <a:rPr lang="en-US" sz="1800" b="1" dirty="0">
                <a:solidFill>
                  <a:srgbClr val="E31837"/>
                </a:solidFill>
                <a:hlinkClick r:id="rId5">
                  <a:extLst>
                    <a:ext uri="{A12FA001-AC4F-418D-AE19-62706E023703}">
                      <ahyp:hlinkClr xmlns:ahyp="http://schemas.microsoft.com/office/drawing/2018/hyperlinkcolor" val="tx"/>
                    </a:ext>
                  </a:extLst>
                </a:hlinkClick>
              </a:rPr>
              <a:t>Wellness Reimbursement page</a:t>
            </a:r>
            <a:r>
              <a:rPr lang="en-US" sz="1800" b="1" dirty="0">
                <a:solidFill>
                  <a:srgbClr val="414041"/>
                </a:solidFill>
              </a:rPr>
              <a:t>.</a:t>
            </a:r>
            <a:endParaRPr lang="en-US" sz="1800" b="1" dirty="0">
              <a:solidFill>
                <a:srgbClr val="E31837"/>
              </a:solidFill>
            </a:endParaRPr>
          </a:p>
        </p:txBody>
      </p:sp>
      <p:sp>
        <p:nvSpPr>
          <p:cNvPr id="16" name="Freeform 13">
            <a:extLst>
              <a:ext uri="{FF2B5EF4-FFF2-40B4-BE49-F238E27FC236}">
                <a16:creationId xmlns:a16="http://schemas.microsoft.com/office/drawing/2014/main" id="{9F6833F0-C907-46FE-84A7-04CDC93C8990}"/>
              </a:ext>
            </a:extLst>
          </p:cNvPr>
          <p:cNvSpPr>
            <a:spLocks/>
          </p:cNvSpPr>
          <p:nvPr/>
        </p:nvSpPr>
        <p:spPr bwMode="auto">
          <a:xfrm>
            <a:off x="647700" y="1295400"/>
            <a:ext cx="10553700" cy="4303359"/>
          </a:xfrm>
          <a:custGeom>
            <a:avLst/>
            <a:gdLst>
              <a:gd name="T0" fmla="*/ 0 w 1442"/>
              <a:gd name="T1" fmla="*/ 0 h 288"/>
              <a:gd name="T2" fmla="*/ 0 w 1442"/>
              <a:gd name="T3" fmla="*/ 288 h 288"/>
              <a:gd name="T4" fmla="*/ 1442 w 1442"/>
              <a:gd name="T5" fmla="*/ 288 h 288"/>
              <a:gd name="T6" fmla="*/ 1442 w 1442"/>
              <a:gd name="T7" fmla="*/ 0 h 288"/>
              <a:gd name="T8" fmla="*/ 0 w 1442"/>
              <a:gd name="T9" fmla="*/ 0 h 288"/>
              <a:gd name="T10" fmla="*/ 0 w 1442"/>
              <a:gd name="T11" fmla="*/ 0 h 288"/>
            </a:gdLst>
            <a:ahLst/>
            <a:cxnLst>
              <a:cxn ang="0">
                <a:pos x="T0" y="T1"/>
              </a:cxn>
              <a:cxn ang="0">
                <a:pos x="T2" y="T3"/>
              </a:cxn>
              <a:cxn ang="0">
                <a:pos x="T4" y="T5"/>
              </a:cxn>
              <a:cxn ang="0">
                <a:pos x="T6" y="T7"/>
              </a:cxn>
              <a:cxn ang="0">
                <a:pos x="T8" y="T9"/>
              </a:cxn>
              <a:cxn ang="0">
                <a:pos x="T10" y="T11"/>
              </a:cxn>
            </a:cxnLst>
            <a:rect l="0" t="0" r="r" b="b"/>
            <a:pathLst>
              <a:path w="1442" h="288">
                <a:moveTo>
                  <a:pt x="0" y="0"/>
                </a:moveTo>
                <a:lnTo>
                  <a:pt x="0" y="288"/>
                </a:lnTo>
                <a:lnTo>
                  <a:pt x="1442" y="288"/>
                </a:lnTo>
                <a:lnTo>
                  <a:pt x="1442" y="0"/>
                </a:lnTo>
                <a:lnTo>
                  <a:pt x="0" y="0"/>
                </a:lnTo>
                <a:lnTo>
                  <a:pt x="0" y="0"/>
                </a:lnTo>
                <a:close/>
              </a:path>
            </a:pathLst>
          </a:custGeom>
          <a:noFill/>
          <a:ln w="12700">
            <a:solidFill>
              <a:srgbClr val="FF9800"/>
            </a:solidFill>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400" cap="none" spc="0" normalizeH="0" baseline="0" noProof="0">
              <a:ln>
                <a:noFill/>
              </a:ln>
              <a:solidFill>
                <a:srgbClr val="282828"/>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4C4CF2-9021-4699-B10A-92EEBD814F94}"/>
              </a:ext>
            </a:extLst>
          </p:cNvPr>
          <p:cNvSpPr txBox="1"/>
          <p:nvPr/>
        </p:nvSpPr>
        <p:spPr>
          <a:xfrm>
            <a:off x="2343742" y="1862059"/>
            <a:ext cx="382845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You can qualify to receive:</a:t>
            </a:r>
            <a:endParaRPr kumimoji="0" lang="en-US" sz="20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pic>
        <p:nvPicPr>
          <p:cNvPr id="18" name="Picture 17" descr="A red and yellow logo&#10;&#10;AI-generated content may be incorrect.">
            <a:extLst>
              <a:ext uri="{FF2B5EF4-FFF2-40B4-BE49-F238E27FC236}">
                <a16:creationId xmlns:a16="http://schemas.microsoft.com/office/drawing/2014/main" id="{61430710-B0DD-3C90-BC78-352E77D9A372}"/>
              </a:ext>
            </a:extLst>
          </p:cNvPr>
          <p:cNvPicPr>
            <a:picLocks noChangeAspect="1"/>
          </p:cNvPicPr>
          <p:nvPr/>
        </p:nvPicPr>
        <p:blipFill>
          <a:blip r:embed="rId6"/>
          <a:stretch>
            <a:fillRect/>
          </a:stretch>
        </p:blipFill>
        <p:spPr>
          <a:xfrm>
            <a:off x="1140091" y="1862059"/>
            <a:ext cx="916596" cy="916596"/>
          </a:xfrm>
          <a:prstGeom prst="rect">
            <a:avLst/>
          </a:prstGeom>
        </p:spPr>
      </p:pic>
      <p:sp>
        <p:nvSpPr>
          <p:cNvPr id="19" name="TextBox 18">
            <a:extLst>
              <a:ext uri="{FF2B5EF4-FFF2-40B4-BE49-F238E27FC236}">
                <a16:creationId xmlns:a16="http://schemas.microsoft.com/office/drawing/2014/main" id="{34764406-03CA-1872-A853-F2029B1A594A}"/>
              </a:ext>
            </a:extLst>
          </p:cNvPr>
          <p:cNvSpPr txBox="1"/>
          <p:nvPr/>
        </p:nvSpPr>
        <p:spPr>
          <a:xfrm>
            <a:off x="817323" y="5745665"/>
            <a:ext cx="10553700" cy="646331"/>
          </a:xfrm>
          <a:prstGeom prst="rect">
            <a:avLst/>
          </a:prstGeom>
          <a:noFill/>
        </p:spPr>
        <p:txBody>
          <a:bodyPr wrap="square" rtlCol="0">
            <a:spAutoFit/>
          </a:bodyPr>
          <a:lstStyle/>
          <a:p>
            <a:r>
              <a:rPr lang="en-US" sz="1200" dirty="0">
                <a:solidFill>
                  <a:srgbClr val="414041"/>
                </a:solidFill>
                <a:cs typeface="Arial" panose="020B0604020202020204" pitchFamily="34" charset="0"/>
              </a:rPr>
              <a:t>There is a $300 maximum per family contract for up to two members per calendar year. </a:t>
            </a:r>
            <a:r>
              <a:rPr lang="en-US" sz="1200" dirty="0"/>
              <a:t>Must be currently enrolled in Harvard Pilgrim at the time of reimbursement for at least four months within a calendar year. Restrictions apply. Reimbursement may be considered taxable income. Members should consult their employer or tax advisor.</a:t>
            </a:r>
          </a:p>
        </p:txBody>
      </p:sp>
    </p:spTree>
    <p:extLst>
      <p:ext uri="{BB962C8B-B14F-4D97-AF65-F5344CB8AC3E}">
        <p14:creationId xmlns:p14="http://schemas.microsoft.com/office/powerpoint/2010/main" val="308673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24D6-B45F-4D87-82DF-39B72F5427A8}"/>
              </a:ext>
            </a:extLst>
          </p:cNvPr>
          <p:cNvSpPr>
            <a:spLocks noGrp="1"/>
          </p:cNvSpPr>
          <p:nvPr>
            <p:ph type="title"/>
          </p:nvPr>
        </p:nvSpPr>
        <p:spPr>
          <a:xfrm>
            <a:off x="1040294" y="557880"/>
            <a:ext cx="9031357" cy="937676"/>
          </a:xfrm>
        </p:spPr>
        <p:txBody>
          <a:bodyPr/>
          <a:lstStyle/>
          <a:p>
            <a:r>
              <a:rPr lang="en-US" sz="3600" dirty="0"/>
              <a:t>Childbirth Education Class Reimbursement</a:t>
            </a:r>
          </a:p>
        </p:txBody>
      </p:sp>
      <p:sp>
        <p:nvSpPr>
          <p:cNvPr id="4" name="Text Placeholder 2">
            <a:extLst>
              <a:ext uri="{FF2B5EF4-FFF2-40B4-BE49-F238E27FC236}">
                <a16:creationId xmlns:a16="http://schemas.microsoft.com/office/drawing/2014/main" id="{B8615F67-C4A0-485B-89E2-6E12FA088924}"/>
              </a:ext>
            </a:extLst>
          </p:cNvPr>
          <p:cNvSpPr txBox="1">
            <a:spLocks/>
          </p:cNvSpPr>
          <p:nvPr/>
        </p:nvSpPr>
        <p:spPr>
          <a:xfrm>
            <a:off x="2524374" y="1295400"/>
            <a:ext cx="8086961" cy="1835017"/>
          </a:xfrm>
          <a:prstGeom prst="rect">
            <a:avLst/>
          </a:prstGeom>
        </p:spPr>
        <p:txBody>
          <a:bodyPr vert="horz" lIns="0" tIns="0" rIns="0" bIns="0" rtlCol="0">
            <a:noAutofit/>
          </a:bodyPr>
          <a:lstStyle>
            <a:lvl1pPr marL="429768" indent="-429768" algn="l" defTabSz="914400" rtl="0" eaLnBrk="1" latinLnBrk="0" hangingPunct="1">
              <a:lnSpc>
                <a:spcPct val="100000"/>
              </a:lnSpc>
              <a:spcBef>
                <a:spcPts val="0"/>
              </a:spcBef>
              <a:spcAft>
                <a:spcPts val="1300"/>
              </a:spcAft>
              <a:buClr>
                <a:schemeClr val="bg2"/>
              </a:buClr>
              <a:buFont typeface="+mj-lt"/>
              <a:buAutoNum type="arabicPeriod"/>
              <a:defRPr sz="1800" b="1" kern="400" baseline="0">
                <a:solidFill>
                  <a:schemeClr val="bg2"/>
                </a:solidFill>
                <a:latin typeface="Arial" panose="020B0604020202020204" pitchFamily="34" charset="0"/>
                <a:ea typeface="+mn-ea"/>
                <a:cs typeface="Arial" panose="020B0604020202020204" pitchFamily="34" charset="0"/>
              </a:defRPr>
            </a:lvl1pPr>
            <a:lvl2pPr marL="274320" indent="0" algn="l" defTabSz="914400" rtl="0" eaLnBrk="1" latinLnBrk="0" hangingPunct="1">
              <a:lnSpc>
                <a:spcPts val="2400"/>
              </a:lnSpc>
              <a:spcBef>
                <a:spcPts val="0"/>
              </a:spcBef>
              <a:spcAft>
                <a:spcPts val="1200"/>
              </a:spcAft>
              <a:buClr>
                <a:schemeClr val="bg2"/>
              </a:buClr>
              <a:buFont typeface="+mj-lt"/>
              <a:buNone/>
              <a:defRPr sz="1800" kern="400" baseline="0">
                <a:solidFill>
                  <a:schemeClr val="bg2"/>
                </a:solidFill>
                <a:latin typeface="Arial" panose="020B0604020202020204" pitchFamily="34" charset="0"/>
                <a:ea typeface="+mn-ea"/>
                <a:cs typeface="Arial" panose="020B0604020202020204" pitchFamily="34" charset="0"/>
              </a:defRPr>
            </a:lvl2pPr>
            <a:lvl3pPr marL="548640" indent="0" algn="l" defTabSz="914400" rtl="0" eaLnBrk="1" latinLnBrk="0" hangingPunct="1">
              <a:lnSpc>
                <a:spcPts val="2400"/>
              </a:lnSpc>
              <a:spcBef>
                <a:spcPts val="0"/>
              </a:spcBef>
              <a:spcAft>
                <a:spcPts val="1200"/>
              </a:spcAft>
              <a:buClr>
                <a:schemeClr val="bg2"/>
              </a:buClr>
              <a:buFont typeface="+mj-lt"/>
              <a:buNone/>
              <a:defRPr sz="1800" kern="400" baseline="0">
                <a:solidFill>
                  <a:schemeClr val="bg2"/>
                </a:solidFill>
                <a:latin typeface="Arial" panose="020B0604020202020204" pitchFamily="34" charset="0"/>
                <a:ea typeface="+mn-ea"/>
                <a:cs typeface="Arial" panose="020B0604020202020204" pitchFamily="34" charset="0"/>
              </a:defRPr>
            </a:lvl3pPr>
            <a:lvl4pPr marL="822960" indent="0" algn="l" defTabSz="914400" rtl="0" eaLnBrk="1" latinLnBrk="0" hangingPunct="1">
              <a:lnSpc>
                <a:spcPts val="2400"/>
              </a:lnSpc>
              <a:spcBef>
                <a:spcPts val="0"/>
              </a:spcBef>
              <a:spcAft>
                <a:spcPts val="1200"/>
              </a:spcAft>
              <a:buClr>
                <a:schemeClr val="bg2"/>
              </a:buClr>
              <a:buFont typeface="+mj-lt"/>
              <a:buNone/>
              <a:defRPr sz="1800" kern="400" baseline="0">
                <a:solidFill>
                  <a:schemeClr val="bg2"/>
                </a:solidFill>
                <a:latin typeface="Arial" panose="020B0604020202020204" pitchFamily="34" charset="0"/>
                <a:ea typeface="+mn-ea"/>
                <a:cs typeface="Arial" panose="020B0604020202020204" pitchFamily="34" charset="0"/>
              </a:defRPr>
            </a:lvl4pPr>
            <a:lvl5pPr marL="1097280" indent="0" algn="l" defTabSz="914400" rtl="0" eaLnBrk="1" latinLnBrk="0" hangingPunct="1">
              <a:lnSpc>
                <a:spcPts val="2400"/>
              </a:lnSpc>
              <a:spcBef>
                <a:spcPts val="0"/>
              </a:spcBef>
              <a:spcAft>
                <a:spcPts val="1200"/>
              </a:spcAft>
              <a:buClr>
                <a:schemeClr val="bg2"/>
              </a:buClr>
              <a:buFont typeface="+mj-lt"/>
              <a:buNone/>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300"/>
              </a:spcAft>
              <a:buClr>
                <a:srgbClr val="696969"/>
              </a:buClr>
              <a:buSzTx/>
              <a:buFont typeface="+mj-lt"/>
              <a:buNone/>
              <a:tabLst/>
              <a:defRPr/>
            </a:pPr>
            <a:endParaRPr kumimoji="0" lang="en-US" sz="18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0" lvl="0" indent="0">
              <a:buClr>
                <a:srgbClr val="696969"/>
              </a:buClr>
              <a:buNone/>
              <a:defRPr/>
            </a:pPr>
            <a:r>
              <a:rPr lang="en-US" b="0" dirty="0">
                <a:solidFill>
                  <a:srgbClr val="414041"/>
                </a:solidFill>
              </a:rPr>
              <a:t>What types of classes qualify?</a:t>
            </a:r>
          </a:p>
          <a:p>
            <a:pPr marL="285750" lvl="0" indent="-285750">
              <a:buClr>
                <a:srgbClr val="696969"/>
              </a:buClr>
              <a:buFont typeface="Arial" panose="020B0604020202020204" pitchFamily="34" charset="0"/>
              <a:buChar char="•"/>
              <a:defRPr/>
            </a:pPr>
            <a:r>
              <a:rPr lang="en-US" b="0" dirty="0">
                <a:solidFill>
                  <a:srgbClr val="414041"/>
                </a:solidFill>
              </a:rPr>
              <a:t>Qualifying classes are offered through your local hospital, birthing center, physician’s office or childbirth education organization. </a:t>
            </a:r>
          </a:p>
          <a:p>
            <a:pPr marL="285750" lvl="0" indent="-285750">
              <a:buClr>
                <a:srgbClr val="696969"/>
              </a:buClr>
              <a:buFont typeface="Arial" panose="020B0604020202020204" pitchFamily="34" charset="0"/>
              <a:buChar char="•"/>
              <a:defRPr/>
            </a:pPr>
            <a:r>
              <a:rPr lang="en-US" b="0" dirty="0">
                <a:solidFill>
                  <a:srgbClr val="414041"/>
                </a:solidFill>
              </a:rPr>
              <a:t>Led by a trained childbirth educator, classes typically address labor and birth, pain relief and coping management, birthing options, postpartum care, and the basics of caring for your newborn baby</a:t>
            </a:r>
          </a:p>
          <a:p>
            <a:pPr marL="285750" indent="-285750">
              <a:buClr>
                <a:srgbClr val="696969"/>
              </a:buClr>
              <a:buFont typeface="Arial" panose="020B0604020202020204" pitchFamily="34" charset="0"/>
              <a:buChar char="•"/>
              <a:defRPr/>
            </a:pPr>
            <a:r>
              <a:rPr lang="en-US" dirty="0">
                <a:solidFill>
                  <a:srgbClr val="E31837"/>
                </a:solidFill>
                <a:hlinkClick r:id="rId3">
                  <a:extLst>
                    <a:ext uri="{A12FA001-AC4F-418D-AE19-62706E023703}">
                      <ahyp:hlinkClr xmlns:ahyp="http://schemas.microsoft.com/office/drawing/2018/hyperlinkcolor" val="tx"/>
                    </a:ext>
                  </a:extLst>
                </a:hlinkClick>
              </a:rPr>
              <a:t>Tinyhood’s</a:t>
            </a:r>
            <a:r>
              <a:rPr lang="en-US" b="0" dirty="0">
                <a:solidFill>
                  <a:srgbClr val="414041"/>
                </a:solidFill>
              </a:rPr>
              <a:t> virtual program, which includes on-demand pregnancy and parenting classes, also qualifies</a:t>
            </a:r>
          </a:p>
          <a:p>
            <a:pPr marL="0" lvl="0" indent="0">
              <a:buClr>
                <a:srgbClr val="696969"/>
              </a:buClr>
              <a:buNone/>
              <a:defRPr/>
            </a:pPr>
            <a:endParaRPr lang="en-US" b="0" dirty="0">
              <a:solidFill>
                <a:srgbClr val="414041"/>
              </a:solidFill>
            </a:endParaRPr>
          </a:p>
          <a:p>
            <a:pPr marL="0" marR="0" lvl="0" indent="0" algn="l" defTabSz="914400" rtl="0" eaLnBrk="1" fontAlgn="auto" latinLnBrk="0" hangingPunct="1">
              <a:lnSpc>
                <a:spcPct val="100000"/>
              </a:lnSpc>
              <a:spcBef>
                <a:spcPts val="0"/>
              </a:spcBef>
              <a:spcAft>
                <a:spcPts val="1300"/>
              </a:spcAft>
              <a:buClr>
                <a:srgbClr val="696969"/>
              </a:buClr>
              <a:buSzTx/>
              <a:buFont typeface="+mj-lt"/>
              <a:buNone/>
              <a:tabLst/>
              <a:defRPr/>
            </a:pPr>
            <a:endParaRPr kumimoji="0" lang="en-US" sz="1800" b="0" i="0" u="none" strike="noStrike" kern="4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endParaRPr>
          </a:p>
        </p:txBody>
      </p:sp>
      <p:sp>
        <p:nvSpPr>
          <p:cNvPr id="8" name="Freeform 13">
            <a:extLst>
              <a:ext uri="{FF2B5EF4-FFF2-40B4-BE49-F238E27FC236}">
                <a16:creationId xmlns:a16="http://schemas.microsoft.com/office/drawing/2014/main" id="{304E4DE1-C201-420A-A376-6A71C63E3AB8}"/>
              </a:ext>
            </a:extLst>
          </p:cNvPr>
          <p:cNvSpPr>
            <a:spLocks/>
          </p:cNvSpPr>
          <p:nvPr/>
        </p:nvSpPr>
        <p:spPr bwMode="auto">
          <a:xfrm>
            <a:off x="1040294" y="1296479"/>
            <a:ext cx="10161106" cy="4310664"/>
          </a:xfrm>
          <a:custGeom>
            <a:avLst/>
            <a:gdLst>
              <a:gd name="T0" fmla="*/ 0 w 1442"/>
              <a:gd name="T1" fmla="*/ 0 h 288"/>
              <a:gd name="T2" fmla="*/ 0 w 1442"/>
              <a:gd name="T3" fmla="*/ 288 h 288"/>
              <a:gd name="T4" fmla="*/ 1442 w 1442"/>
              <a:gd name="T5" fmla="*/ 288 h 288"/>
              <a:gd name="T6" fmla="*/ 1442 w 1442"/>
              <a:gd name="T7" fmla="*/ 0 h 288"/>
              <a:gd name="T8" fmla="*/ 0 w 1442"/>
              <a:gd name="T9" fmla="*/ 0 h 288"/>
              <a:gd name="T10" fmla="*/ 0 w 1442"/>
              <a:gd name="T11" fmla="*/ 0 h 288"/>
            </a:gdLst>
            <a:ahLst/>
            <a:cxnLst>
              <a:cxn ang="0">
                <a:pos x="T0" y="T1"/>
              </a:cxn>
              <a:cxn ang="0">
                <a:pos x="T2" y="T3"/>
              </a:cxn>
              <a:cxn ang="0">
                <a:pos x="T4" y="T5"/>
              </a:cxn>
              <a:cxn ang="0">
                <a:pos x="T6" y="T7"/>
              </a:cxn>
              <a:cxn ang="0">
                <a:pos x="T8" y="T9"/>
              </a:cxn>
              <a:cxn ang="0">
                <a:pos x="T10" y="T11"/>
              </a:cxn>
            </a:cxnLst>
            <a:rect l="0" t="0" r="r" b="b"/>
            <a:pathLst>
              <a:path w="1442" h="288">
                <a:moveTo>
                  <a:pt x="0" y="0"/>
                </a:moveTo>
                <a:lnTo>
                  <a:pt x="0" y="288"/>
                </a:lnTo>
                <a:lnTo>
                  <a:pt x="1442" y="288"/>
                </a:lnTo>
                <a:lnTo>
                  <a:pt x="1442" y="0"/>
                </a:lnTo>
                <a:lnTo>
                  <a:pt x="0" y="0"/>
                </a:lnTo>
                <a:lnTo>
                  <a:pt x="0" y="0"/>
                </a:lnTo>
                <a:close/>
              </a:path>
            </a:pathLst>
          </a:custGeom>
          <a:noFill/>
          <a:ln w="12700">
            <a:solidFill>
              <a:srgbClr val="FF9800"/>
            </a:solidFill>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400" cap="none" spc="0" normalizeH="0" baseline="0" noProof="0" dirty="0">
              <a:ln>
                <a:noFill/>
              </a:ln>
              <a:solidFill>
                <a:srgbClr val="28282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6EE0BDD-6FB0-4326-2975-7CDBC73D113E}"/>
              </a:ext>
            </a:extLst>
          </p:cNvPr>
          <p:cNvSpPr txBox="1"/>
          <p:nvPr/>
        </p:nvSpPr>
        <p:spPr>
          <a:xfrm>
            <a:off x="1752600" y="4910459"/>
            <a:ext cx="103632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041"/>
                </a:solidFill>
                <a:effectLst/>
                <a:uLnTx/>
                <a:uFillTx/>
                <a:latin typeface="Arial" panose="020B0604020202020204"/>
                <a:ea typeface="+mn-ea"/>
                <a:cs typeface="+mn-cs"/>
              </a:rPr>
              <a:t>More details: </a:t>
            </a:r>
            <a:r>
              <a:rPr kumimoji="0" lang="en-US" b="1" i="0" u="none" strike="noStrike" kern="1200" cap="none" spc="0" normalizeH="0" baseline="0" noProof="0" dirty="0">
                <a:ln>
                  <a:noFill/>
                </a:ln>
                <a:solidFill>
                  <a:srgbClr val="E31837"/>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https://www.harvardpilgrim.org/public/childbirth-class-reimbursement</a:t>
            </a:r>
            <a:endParaRPr kumimoji="0" lang="en-US" b="1"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8513EFC0-DC24-2FAE-C432-FED3DDA1233B}"/>
              </a:ext>
            </a:extLst>
          </p:cNvPr>
          <p:cNvSpPr txBox="1"/>
          <p:nvPr/>
        </p:nvSpPr>
        <p:spPr>
          <a:xfrm>
            <a:off x="1040293" y="5872628"/>
            <a:ext cx="10008705" cy="461665"/>
          </a:xfrm>
          <a:prstGeom prst="rect">
            <a:avLst/>
          </a:prstGeom>
          <a:noFill/>
        </p:spPr>
        <p:txBody>
          <a:bodyPr wrap="square" rtlCol="0">
            <a:spAutoFit/>
          </a:bodyPr>
          <a:lstStyle/>
          <a:p>
            <a:r>
              <a:rPr lang="en-US" sz="1200" dirty="0"/>
              <a:t>You must be currently enrolled in Harvard Pilgrim at the time of reimbursement. Restrictions apply, and reimbursement is not available to all members. Reimbursement may be considered taxable income. For tax information, consult your employer or tax advisor.</a:t>
            </a:r>
          </a:p>
        </p:txBody>
      </p:sp>
      <p:pic>
        <p:nvPicPr>
          <p:cNvPr id="7" name="Picture 6" descr="A red and yellow symbol on a black background&#10;&#10;AI-generated content may be incorrect.">
            <a:extLst>
              <a:ext uri="{FF2B5EF4-FFF2-40B4-BE49-F238E27FC236}">
                <a16:creationId xmlns:a16="http://schemas.microsoft.com/office/drawing/2014/main" id="{F6B1D2CE-0AEB-9FD8-05B0-1D1F8CCF2729}"/>
              </a:ext>
            </a:extLst>
          </p:cNvPr>
          <p:cNvPicPr>
            <a:picLocks noChangeAspect="1"/>
          </p:cNvPicPr>
          <p:nvPr/>
        </p:nvPicPr>
        <p:blipFill>
          <a:blip r:embed="rId5"/>
          <a:stretch>
            <a:fillRect/>
          </a:stretch>
        </p:blipFill>
        <p:spPr>
          <a:xfrm>
            <a:off x="1423343" y="1718737"/>
            <a:ext cx="1064089" cy="1064089"/>
          </a:xfrm>
          <a:prstGeom prst="rect">
            <a:avLst/>
          </a:prstGeom>
        </p:spPr>
      </p:pic>
    </p:spTree>
    <p:extLst>
      <p:ext uri="{BB962C8B-B14F-4D97-AF65-F5344CB8AC3E}">
        <p14:creationId xmlns:p14="http://schemas.microsoft.com/office/powerpoint/2010/main" val="181902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EEAF-9B0D-8E93-F0CB-B4C79C101F69}"/>
              </a:ext>
            </a:extLst>
          </p:cNvPr>
          <p:cNvSpPr txBox="1">
            <a:spLocks/>
          </p:cNvSpPr>
          <p:nvPr/>
        </p:nvSpPr>
        <p:spPr>
          <a:xfrm>
            <a:off x="824400" y="409163"/>
            <a:ext cx="10313886" cy="607400"/>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Exclusive Member Discounts &amp; Savings</a:t>
            </a:r>
            <a:endParaRPr kumimoji="0" lang="en-US" sz="2400" b="0" i="0" u="none" strike="noStrike" kern="1200" cap="none" spc="0" normalizeH="0" baseline="0" noProof="0" dirty="0">
              <a:ln>
                <a:noFill/>
              </a:ln>
              <a:solidFill>
                <a:srgbClr val="E31837"/>
              </a:solidFill>
              <a:effectLst/>
              <a:uLnTx/>
              <a:uFillTx/>
              <a:latin typeface="Arial" panose="020B0604020202020204"/>
              <a:ea typeface="+mj-ea"/>
              <a:cs typeface="+mj-cs"/>
            </a:endParaRPr>
          </a:p>
        </p:txBody>
      </p:sp>
      <p:sp>
        <p:nvSpPr>
          <p:cNvPr id="3" name="Rectangle 4">
            <a:extLst>
              <a:ext uri="{FF2B5EF4-FFF2-40B4-BE49-F238E27FC236}">
                <a16:creationId xmlns:a16="http://schemas.microsoft.com/office/drawing/2014/main" id="{2FF26C90-64AA-176B-57F9-A85B979AD52F}"/>
              </a:ext>
            </a:extLst>
          </p:cNvPr>
          <p:cNvSpPr txBox="1">
            <a:spLocks noChangeArrowheads="1"/>
          </p:cNvSpPr>
          <p:nvPr/>
        </p:nvSpPr>
        <p:spPr>
          <a:xfrm>
            <a:off x="2233557" y="1923884"/>
            <a:ext cx="3456417" cy="4770025"/>
          </a:xfrm>
          <a:prstGeom prst="rect">
            <a:avLst/>
          </a:prstGeom>
        </p:spPr>
        <p:txBody>
          <a:bodyPr vert="horz" lIns="0" tIns="0" rIns="0" bIns="0" rtlCol="0">
            <a:noAutofit/>
          </a:bodyPr>
          <a:lstStyle>
            <a:lvl1pPr marL="0" indent="0" algn="l" defTabSz="342900" rtl="0" eaLnBrk="1" latinLnBrk="0" hangingPunct="1">
              <a:lnSpc>
                <a:spcPct val="100000"/>
              </a:lnSpc>
              <a:spcBef>
                <a:spcPts val="0"/>
              </a:spcBef>
              <a:spcAft>
                <a:spcPts val="675"/>
              </a:spcAft>
              <a:buFont typeface="Arial"/>
              <a:buNone/>
              <a:defRPr sz="1650" kern="400" baseline="0">
                <a:solidFill>
                  <a:schemeClr val="tx1"/>
                </a:solidFill>
                <a:latin typeface="+mn-lt"/>
                <a:ea typeface="+mn-ea"/>
                <a:cs typeface="+mn-cs"/>
              </a:defRPr>
            </a:lvl1pPr>
            <a:lvl2pPr marL="215504" indent="-213122" algn="l" defTabSz="342900" rtl="0" eaLnBrk="1" latinLnBrk="0" hangingPunct="1">
              <a:lnSpc>
                <a:spcPct val="100000"/>
              </a:lnSpc>
              <a:spcBef>
                <a:spcPts val="0"/>
              </a:spcBef>
              <a:spcAft>
                <a:spcPts val="675"/>
              </a:spcAft>
              <a:buFont typeface="Arial" panose="020B0604020202020204" pitchFamily="34" charset="0"/>
              <a:buChar char="•"/>
              <a:tabLst/>
              <a:defRPr sz="1650" kern="400" baseline="0">
                <a:solidFill>
                  <a:schemeClr val="tx1"/>
                </a:solidFill>
                <a:latin typeface="+mn-lt"/>
                <a:ea typeface="+mn-ea"/>
                <a:cs typeface="+mn-cs"/>
              </a:defRPr>
            </a:lvl2pPr>
            <a:lvl3pPr marL="429816" indent="-214313" algn="l" defTabSz="342900" rtl="0" eaLnBrk="1" latinLnBrk="0" hangingPunct="1">
              <a:lnSpc>
                <a:spcPct val="100000"/>
              </a:lnSpc>
              <a:spcBef>
                <a:spcPts val="0"/>
              </a:spcBef>
              <a:spcAft>
                <a:spcPts val="675"/>
              </a:spcAft>
              <a:buFont typeface="System Font Regular"/>
              <a:buChar char="–"/>
              <a:tabLst/>
              <a:defRPr sz="1650" kern="400" baseline="0">
                <a:solidFill>
                  <a:schemeClr val="tx1"/>
                </a:solidFill>
                <a:latin typeface="+mn-lt"/>
                <a:ea typeface="+mn-ea"/>
                <a:cs typeface="+mn-cs"/>
              </a:defRPr>
            </a:lvl3pPr>
            <a:lvl4pPr marL="642938" indent="-213122" algn="l" defTabSz="342900" rtl="0" eaLnBrk="1" latinLnBrk="0" hangingPunct="1">
              <a:lnSpc>
                <a:spcPct val="100000"/>
              </a:lnSpc>
              <a:spcBef>
                <a:spcPts val="0"/>
              </a:spcBef>
              <a:spcAft>
                <a:spcPts val="675"/>
              </a:spcAft>
              <a:buFont typeface="Arial" panose="020B0604020202020204" pitchFamily="34" charset="0"/>
              <a:buChar char="•"/>
              <a:tabLst/>
              <a:defRPr sz="1650" kern="400" baseline="0">
                <a:solidFill>
                  <a:schemeClr val="tx1"/>
                </a:solidFill>
                <a:latin typeface="+mn-lt"/>
                <a:ea typeface="+mn-ea"/>
                <a:cs typeface="+mn-cs"/>
              </a:defRPr>
            </a:lvl4pPr>
            <a:lvl5pPr marL="857250" indent="-214313" algn="l" defTabSz="342900" rtl="0" eaLnBrk="1" latinLnBrk="0" hangingPunct="1">
              <a:lnSpc>
                <a:spcPct val="100000"/>
              </a:lnSpc>
              <a:spcBef>
                <a:spcPts val="0"/>
              </a:spcBef>
              <a:spcAft>
                <a:spcPts val="675"/>
              </a:spcAft>
              <a:buFont typeface="System Font Regular"/>
              <a:buChar char="–"/>
              <a:tabLst/>
              <a:defRPr sz="1650" kern="400" baseline="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spcBef>
                <a:spcPts val="0"/>
              </a:spcBef>
              <a:spcAft>
                <a:spcPts val="0"/>
              </a:spcAft>
              <a:buClrTx/>
              <a:buSzTx/>
              <a:buFont typeface="Arial"/>
              <a:buNone/>
              <a:tabLst/>
              <a:defRPr/>
            </a:pPr>
            <a:r>
              <a:rPr kumimoji="0" lang="en-US" sz="1600" b="1" i="0" u="none" strike="noStrike" kern="400" cap="none" spc="0" normalizeH="0" baseline="0" noProof="0" dirty="0">
                <a:ln>
                  <a:noFill/>
                </a:ln>
                <a:solidFill>
                  <a:srgbClr val="414041"/>
                </a:solidFill>
                <a:effectLst/>
                <a:uLnTx/>
                <a:uFillTx/>
                <a:latin typeface="Arial" panose="020B0604020202020204"/>
                <a:ea typeface="+mn-ea"/>
                <a:cs typeface="+mn-cs"/>
              </a:rPr>
              <a:t>Fitness, personal training, yoga virtual programs or products</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Daily Burn</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Expect*</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lang="en-US" sz="1600" dirty="0">
                <a:solidFill>
                  <a:srgbClr val="414041"/>
                </a:solidFill>
                <a:latin typeface="Arial" panose="020B0604020202020204"/>
              </a:rPr>
              <a:t>Marathon Sports</a:t>
            </a:r>
            <a:endPar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endParaRP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err="1">
                <a:ln>
                  <a:noFill/>
                </a:ln>
                <a:solidFill>
                  <a:srgbClr val="414041"/>
                </a:solidFill>
                <a:effectLst/>
                <a:uLnTx/>
                <a:uFillTx/>
                <a:latin typeface="Arial" panose="020B0604020202020204"/>
                <a:ea typeface="+mn-ea"/>
                <a:cs typeface="+mn-cs"/>
              </a:rPr>
              <a:t>ProSourceFit</a:t>
            </a: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	</a:t>
            </a:r>
          </a:p>
          <a:p>
            <a:pPr marL="0" marR="0" lvl="0" indent="0" algn="l" defTabSz="342900" rtl="0" eaLnBrk="1" fontAlgn="auto" latinLnBrk="0" hangingPunct="1">
              <a:spcBef>
                <a:spcPts val="0"/>
              </a:spcBef>
              <a:spcAft>
                <a:spcPts val="0"/>
              </a:spcAft>
              <a:buClrTx/>
              <a:buSzTx/>
              <a:buFont typeface="Arial"/>
              <a:buNone/>
              <a:tabLst/>
              <a:defRPr/>
            </a:pPr>
            <a:endParaRPr kumimoji="0" lang="en-US" sz="1600" b="1" i="0" u="none" strike="noStrike" kern="4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342900" rtl="0" eaLnBrk="1" fontAlgn="auto" latinLnBrk="0" hangingPunct="1">
              <a:spcBef>
                <a:spcPts val="0"/>
              </a:spcBef>
              <a:spcAft>
                <a:spcPts val="0"/>
              </a:spcAft>
              <a:buClrTx/>
              <a:buSzTx/>
              <a:buFont typeface="Arial"/>
              <a:buNone/>
              <a:tabLst/>
              <a:defRPr/>
            </a:pPr>
            <a:r>
              <a:rPr kumimoji="0" lang="en-US" sz="1600" b="1" i="0" u="none" strike="noStrike" kern="400" cap="none" spc="0" normalizeH="0" baseline="0" noProof="0" dirty="0">
                <a:ln>
                  <a:noFill/>
                </a:ln>
                <a:solidFill>
                  <a:srgbClr val="414041"/>
                </a:solidFill>
                <a:effectLst/>
                <a:uLnTx/>
                <a:uFillTx/>
                <a:latin typeface="Arial" panose="020B0604020202020204"/>
                <a:ea typeface="+mn-ea"/>
                <a:cs typeface="+mn-cs"/>
              </a:rPr>
              <a:t>Holistic Wellness</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Ompractice</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The Center for Mindfulness at UMass Memorial Health</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err="1">
                <a:ln>
                  <a:noFill/>
                </a:ln>
                <a:solidFill>
                  <a:srgbClr val="414041"/>
                </a:solidFill>
                <a:effectLst/>
                <a:uLnTx/>
                <a:uFillTx/>
                <a:latin typeface="Arial" panose="020B0604020202020204"/>
                <a:ea typeface="+mn-ea"/>
                <a:cs typeface="+mn-cs"/>
              </a:rPr>
              <a:t>DharmaCrafts</a:t>
            </a:r>
            <a:endPar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endParaRP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Happier</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Ivy Child</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Magic Weighted Blanket</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Mighty Well</a:t>
            </a:r>
          </a:p>
          <a:p>
            <a:pPr marL="285750" marR="0" lvl="0" indent="-285750" algn="l" defTabSz="3429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Sana Health</a:t>
            </a:r>
          </a:p>
          <a:p>
            <a:pPr marL="0" marR="0" lvl="0" indent="0" algn="l" defTabSz="342900" rtl="0" eaLnBrk="1" fontAlgn="auto" latinLnBrk="0" hangingPunct="1">
              <a:spcBef>
                <a:spcPts val="0"/>
              </a:spcBef>
              <a:spcAft>
                <a:spcPts val="0"/>
              </a:spcAft>
              <a:buClrTx/>
              <a:buSzTx/>
              <a:buFont typeface="Arial"/>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342900" rtl="0" eaLnBrk="1" fontAlgn="auto" latinLnBrk="0" hangingPunct="1">
              <a:spcBef>
                <a:spcPts val="0"/>
              </a:spcBef>
              <a:spcAft>
                <a:spcPts val="0"/>
              </a:spcAft>
              <a:buClrTx/>
              <a:buSzTx/>
              <a:buFont typeface="Arial"/>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342900" rtl="0" eaLnBrk="1" fontAlgn="auto" latinLnBrk="0" hangingPunct="1">
              <a:spcBef>
                <a:spcPts val="0"/>
              </a:spcBef>
              <a:spcAft>
                <a:spcPts val="0"/>
              </a:spcAft>
              <a:buClrTx/>
              <a:buSzTx/>
              <a:buFont typeface="Arial"/>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342900" rtl="0" eaLnBrk="1" fontAlgn="auto" latinLnBrk="0" hangingPunct="1">
              <a:spcBef>
                <a:spcPts val="0"/>
              </a:spcBef>
              <a:spcAft>
                <a:spcPts val="0"/>
              </a:spcAft>
              <a:buClrTx/>
              <a:buSzTx/>
              <a:buFont typeface="Arial"/>
              <a:buNone/>
              <a:tabLst/>
              <a:defRPr/>
            </a:pPr>
            <a:r>
              <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rPr>
              <a:t> </a:t>
            </a:r>
          </a:p>
          <a:p>
            <a:pPr marL="0" marR="0" lvl="0" indent="0" algn="l" defTabSz="342900" rtl="0" eaLnBrk="1" fontAlgn="auto" latinLnBrk="0" hangingPunct="1">
              <a:spcBef>
                <a:spcPts val="0"/>
              </a:spcBef>
              <a:spcAft>
                <a:spcPts val="0"/>
              </a:spcAft>
              <a:buClrTx/>
              <a:buSzTx/>
              <a:buFont typeface="Arial"/>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a:ea typeface="+mn-ea"/>
              <a:cs typeface="+mn-cs"/>
            </a:endParaRPr>
          </a:p>
        </p:txBody>
      </p:sp>
      <p:sp>
        <p:nvSpPr>
          <p:cNvPr id="4" name="Rectangle 5">
            <a:extLst>
              <a:ext uri="{FF2B5EF4-FFF2-40B4-BE49-F238E27FC236}">
                <a16:creationId xmlns:a16="http://schemas.microsoft.com/office/drawing/2014/main" id="{E8EE19E1-541B-D851-A8E9-0135C5770919}"/>
              </a:ext>
            </a:extLst>
          </p:cNvPr>
          <p:cNvSpPr txBox="1">
            <a:spLocks noChangeArrowheads="1"/>
          </p:cNvSpPr>
          <p:nvPr/>
        </p:nvSpPr>
        <p:spPr>
          <a:xfrm>
            <a:off x="7145904" y="1905000"/>
            <a:ext cx="3674496" cy="3633336"/>
          </a:xfrm>
          <a:prstGeom prst="rect">
            <a:avLst/>
          </a:prstGeom>
          <a:noFill/>
        </p:spPr>
        <p:txBody>
          <a:bodyPr/>
          <a:lstStyle>
            <a:lvl1pPr marL="274320" indent="-274320" algn="l" defTabSz="914400" rtl="0" eaLnBrk="1" latinLnBrk="0" hangingPunct="1">
              <a:lnSpc>
                <a:spcPts val="2400"/>
              </a:lnSpc>
              <a:spcBef>
                <a:spcPts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ts val="2400"/>
              </a:lnSpc>
              <a:spcBef>
                <a:spcPts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ts val="2400"/>
              </a:lnSpc>
              <a:spcBef>
                <a:spcPts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ts val="2400"/>
              </a:lnSpc>
              <a:spcBef>
                <a:spcPts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ts val="2400"/>
              </a:lnSpc>
              <a:spcBef>
                <a:spcPts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ts val="1800"/>
              </a:lnSpc>
              <a:spcBef>
                <a:spcPts val="0"/>
              </a:spcBef>
              <a:spcAft>
                <a:spcPts val="0"/>
              </a:spcAft>
              <a:buClr>
                <a:srgbClr val="E31837"/>
              </a:buClr>
              <a:buSzTx/>
              <a:buFont typeface="Arial" panose="020B0604020202020204" pitchFamily="34" charset="0"/>
              <a:buNone/>
              <a:tabLst/>
              <a:defRPr/>
            </a:pPr>
            <a:r>
              <a:rPr kumimoji="0" lang="en-US" sz="1600" b="1"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Healthy Eating</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Savory Living </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The Dinner Daily</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Eat Right Now</a:t>
            </a:r>
          </a:p>
          <a:p>
            <a:pPr marL="0" marR="0" lvl="0" indent="0" algn="l" defTabSz="685800" rtl="0" eaLnBrk="1" fontAlgn="auto" latinLnBrk="0" hangingPunct="1">
              <a:lnSpc>
                <a:spcPts val="900"/>
              </a:lnSpc>
              <a:spcBef>
                <a:spcPts val="0"/>
              </a:spcBef>
              <a:spcAft>
                <a:spcPts val="900"/>
              </a:spcAft>
              <a:buClr>
                <a:srgbClr val="E31837"/>
              </a:buClr>
              <a:buSzTx/>
              <a:buFont typeface="Arial" panose="020B0604020202020204" pitchFamily="34" charset="0"/>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900"/>
              </a:lnSpc>
              <a:spcBef>
                <a:spcPts val="0"/>
              </a:spcBef>
              <a:spcAft>
                <a:spcPts val="900"/>
              </a:spcAft>
              <a:buClr>
                <a:srgbClr val="E31837"/>
              </a:buClr>
              <a:buSzTx/>
              <a:buFont typeface="Arial" panose="020B0604020202020204" pitchFamily="34" charset="0"/>
              <a:buNone/>
              <a:tabLst/>
              <a:defRPr/>
            </a:pPr>
            <a:endParaRPr kumimoji="0" lang="en-US" sz="1600" b="1"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900"/>
              </a:lnSpc>
              <a:spcBef>
                <a:spcPts val="0"/>
              </a:spcBef>
              <a:spcAft>
                <a:spcPts val="0"/>
              </a:spcAft>
              <a:buClr>
                <a:srgbClr val="E31837"/>
              </a:buClr>
              <a:buSzTx/>
              <a:buFont typeface="Arial" panose="020B0604020202020204" pitchFamily="34" charset="0"/>
              <a:buNone/>
              <a:tabLst/>
              <a:defRPr/>
            </a:pPr>
            <a:r>
              <a:rPr kumimoji="0" lang="en-US" sz="1600" b="1"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Family &amp; Senior Care</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err="1">
                <a:ln>
                  <a:noFill/>
                </a:ln>
                <a:solidFill>
                  <a:srgbClr val="414041"/>
                </a:solidFill>
                <a:effectLst/>
                <a:uLnTx/>
                <a:uFillTx/>
                <a:latin typeface="Arial" panose="020B0604020202020204" pitchFamily="34" charset="0"/>
                <a:ea typeface="+mn-ea"/>
                <a:cs typeface="Arial" panose="020B0604020202020204" pitchFamily="34" charset="0"/>
              </a:rPr>
              <a:t>Tinyhood</a:t>
            </a: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Be Safer at Home</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Lively</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Life Cycle Transitions</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Home Instead Senior Care</a:t>
            </a:r>
          </a:p>
          <a:p>
            <a:pPr marL="285750" lvl="1" indent="-285750" defTabSz="685800">
              <a:lnSpc>
                <a:spcPct val="100000"/>
              </a:lnSpc>
              <a:spcAft>
                <a:spcPts val="0"/>
              </a:spcAft>
              <a:buClr>
                <a:srgbClr val="414041"/>
              </a:buClr>
              <a:buFont typeface="Arial" panose="020B0604020202020204" pitchFamily="34" charset="0"/>
              <a:buChar char="•"/>
              <a:defRPr/>
            </a:pPr>
            <a:r>
              <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Vigorous Mind</a:t>
            </a:r>
          </a:p>
          <a:p>
            <a:pPr marL="205740" marR="0" lvl="1" indent="0" algn="l" defTabSz="685800" rtl="0" eaLnBrk="1" fontAlgn="auto" latinLnBrk="0" hangingPunct="1">
              <a:lnSpc>
                <a:spcPts val="1350"/>
              </a:lnSpc>
              <a:spcBef>
                <a:spcPts val="0"/>
              </a:spcBef>
              <a:spcAft>
                <a:spcPts val="0"/>
              </a:spcAft>
              <a:buClr>
                <a:srgbClr val="414041"/>
              </a:buClr>
              <a:buSzTx/>
              <a:buFont typeface="Corbel" panose="020B0503020204020204" pitchFamily="34" charset="0"/>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205740" marR="0" lvl="1" indent="0" algn="l" defTabSz="685800" rtl="0" eaLnBrk="1" fontAlgn="auto" latinLnBrk="0" hangingPunct="1">
              <a:lnSpc>
                <a:spcPts val="1350"/>
              </a:lnSpc>
              <a:spcBef>
                <a:spcPts val="0"/>
              </a:spcBef>
              <a:spcAft>
                <a:spcPts val="0"/>
              </a:spcAft>
              <a:buClr>
                <a:srgbClr val="414041"/>
              </a:buClr>
              <a:buSzTx/>
              <a:buFont typeface="Corbel" panose="020B0503020204020204" pitchFamily="34" charset="0"/>
              <a:buNone/>
              <a:tabLst/>
              <a:defRPr/>
            </a:pPr>
            <a:endParaRPr kumimoji="0" lang="en-US" sz="1600" b="0" i="0" u="none" strike="noStrike" kern="4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CB39563-F702-816B-5281-193A5DC5946A}"/>
              </a:ext>
            </a:extLst>
          </p:cNvPr>
          <p:cNvPicPr>
            <a:picLocks noChangeAspect="1"/>
          </p:cNvPicPr>
          <p:nvPr/>
        </p:nvPicPr>
        <p:blipFill>
          <a:blip r:embed="rId2"/>
          <a:stretch>
            <a:fillRect/>
          </a:stretch>
        </p:blipFill>
        <p:spPr>
          <a:xfrm>
            <a:off x="6242596" y="3457494"/>
            <a:ext cx="787507" cy="635086"/>
          </a:xfrm>
          <a:prstGeom prst="rect">
            <a:avLst/>
          </a:prstGeom>
        </p:spPr>
      </p:pic>
      <p:pic>
        <p:nvPicPr>
          <p:cNvPr id="6" name="Picture 5">
            <a:extLst>
              <a:ext uri="{FF2B5EF4-FFF2-40B4-BE49-F238E27FC236}">
                <a16:creationId xmlns:a16="http://schemas.microsoft.com/office/drawing/2014/main" id="{85B04AF7-EA37-56F0-F7C4-78FD3348FFA2}"/>
              </a:ext>
            </a:extLst>
          </p:cNvPr>
          <p:cNvPicPr>
            <a:picLocks noChangeAspect="1"/>
          </p:cNvPicPr>
          <p:nvPr/>
        </p:nvPicPr>
        <p:blipFill>
          <a:blip r:embed="rId3"/>
          <a:stretch>
            <a:fillRect/>
          </a:stretch>
        </p:blipFill>
        <p:spPr>
          <a:xfrm>
            <a:off x="6263675" y="1934900"/>
            <a:ext cx="796153" cy="744788"/>
          </a:xfrm>
          <a:prstGeom prst="rect">
            <a:avLst/>
          </a:prstGeom>
        </p:spPr>
      </p:pic>
      <p:pic>
        <p:nvPicPr>
          <p:cNvPr id="7" name="Picture 6">
            <a:extLst>
              <a:ext uri="{FF2B5EF4-FFF2-40B4-BE49-F238E27FC236}">
                <a16:creationId xmlns:a16="http://schemas.microsoft.com/office/drawing/2014/main" id="{EEB9C15B-C456-8CD5-AD14-026D18289840}"/>
              </a:ext>
            </a:extLst>
          </p:cNvPr>
          <p:cNvPicPr>
            <a:picLocks noChangeAspect="1"/>
          </p:cNvPicPr>
          <p:nvPr/>
        </p:nvPicPr>
        <p:blipFill>
          <a:blip r:embed="rId4"/>
          <a:stretch>
            <a:fillRect/>
          </a:stretch>
        </p:blipFill>
        <p:spPr>
          <a:xfrm>
            <a:off x="6300076" y="4939488"/>
            <a:ext cx="723350" cy="691898"/>
          </a:xfrm>
          <a:prstGeom prst="rect">
            <a:avLst/>
          </a:prstGeom>
        </p:spPr>
      </p:pic>
      <p:pic>
        <p:nvPicPr>
          <p:cNvPr id="9" name="Graphic 8">
            <a:extLst>
              <a:ext uri="{FF2B5EF4-FFF2-40B4-BE49-F238E27FC236}">
                <a16:creationId xmlns:a16="http://schemas.microsoft.com/office/drawing/2014/main" id="{04A57805-4066-8F54-CAF0-E5A613B8C0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0913" y="1934900"/>
            <a:ext cx="574567" cy="607400"/>
          </a:xfrm>
          <a:prstGeom prst="rect">
            <a:avLst/>
          </a:prstGeom>
        </p:spPr>
      </p:pic>
      <p:pic>
        <p:nvPicPr>
          <p:cNvPr id="10" name="Graphic 9">
            <a:extLst>
              <a:ext uri="{FF2B5EF4-FFF2-40B4-BE49-F238E27FC236}">
                <a16:creationId xmlns:a16="http://schemas.microsoft.com/office/drawing/2014/main" id="{8569B80F-C2AF-0E0E-48A3-68DEEA4AA5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9561" y="3618000"/>
            <a:ext cx="469972" cy="504785"/>
          </a:xfrm>
          <a:prstGeom prst="rect">
            <a:avLst/>
          </a:prstGeom>
        </p:spPr>
      </p:pic>
      <p:sp>
        <p:nvSpPr>
          <p:cNvPr id="11" name="TextBox 10">
            <a:extLst>
              <a:ext uri="{FF2B5EF4-FFF2-40B4-BE49-F238E27FC236}">
                <a16:creationId xmlns:a16="http://schemas.microsoft.com/office/drawing/2014/main" id="{FF40C81C-E1D8-D08D-B91A-E75667C16467}"/>
              </a:ext>
            </a:extLst>
          </p:cNvPr>
          <p:cNvSpPr txBox="1"/>
          <p:nvPr/>
        </p:nvSpPr>
        <p:spPr>
          <a:xfrm>
            <a:off x="850872" y="978351"/>
            <a:ext cx="93254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414041"/>
                </a:solidFill>
                <a:effectLst/>
                <a:uLnTx/>
                <a:uFillTx/>
                <a:latin typeface="Arial" panose="020B0604020202020204"/>
                <a:ea typeface="+mn-ea"/>
                <a:cs typeface="+mn-cs"/>
              </a:rPr>
              <a:t>A wide range of healthy savings opportunities</a:t>
            </a:r>
          </a:p>
        </p:txBody>
      </p:sp>
      <p:sp>
        <p:nvSpPr>
          <p:cNvPr id="13" name="TextBox 12">
            <a:extLst>
              <a:ext uri="{FF2B5EF4-FFF2-40B4-BE49-F238E27FC236}">
                <a16:creationId xmlns:a16="http://schemas.microsoft.com/office/drawing/2014/main" id="{F28803C3-A18C-6C6D-5CF0-21DEB6FC8BC9}"/>
              </a:ext>
            </a:extLst>
          </p:cNvPr>
          <p:cNvSpPr txBox="1"/>
          <p:nvPr/>
        </p:nvSpPr>
        <p:spPr>
          <a:xfrm>
            <a:off x="7145903" y="4939488"/>
            <a:ext cx="3030409" cy="1228541"/>
          </a:xfrm>
          <a:prstGeom prst="rect">
            <a:avLst/>
          </a:prstGeom>
          <a:noFill/>
        </p:spPr>
        <p:txBody>
          <a:bodyPr wrap="square" rtlCol="0">
            <a:spAutoFit/>
          </a:bodyPr>
          <a:lstStyle/>
          <a:p>
            <a:pPr lvl="0" defTabSz="342900">
              <a:spcAft>
                <a:spcPts val="675"/>
              </a:spcAft>
              <a:defRPr/>
            </a:pPr>
            <a:r>
              <a:rPr lang="en-US" b="1" kern="400" dirty="0">
                <a:solidFill>
                  <a:srgbClr val="414041"/>
                </a:solidFill>
              </a:rPr>
              <a:t>Smoking Cessation</a:t>
            </a:r>
          </a:p>
          <a:p>
            <a:pPr lvl="0" indent="-285750" defTabSz="342900">
              <a:buFont typeface="Arial" panose="020B0604020202020204" pitchFamily="34" charset="0"/>
              <a:buChar char="•"/>
              <a:defRPr/>
            </a:pPr>
            <a:r>
              <a:rPr lang="en-US" sz="1600" kern="400" dirty="0">
                <a:solidFill>
                  <a:srgbClr val="414041"/>
                </a:solidFill>
              </a:rPr>
              <a:t>Craving to Quit</a:t>
            </a:r>
          </a:p>
          <a:p>
            <a:pPr lvl="0" indent="-285750" defTabSz="342900">
              <a:buFont typeface="Arial" panose="020B0604020202020204" pitchFamily="34" charset="0"/>
              <a:buChar char="•"/>
              <a:defRPr/>
            </a:pPr>
            <a:r>
              <a:rPr lang="en-US" sz="1600" kern="400" dirty="0" err="1">
                <a:solidFill>
                  <a:srgbClr val="414041"/>
                </a:solidFill>
              </a:rPr>
              <a:t>QuitSmart</a:t>
            </a:r>
            <a:endParaRPr lang="en-US" sz="1600" kern="400" dirty="0">
              <a:solidFill>
                <a:srgbClr val="414041"/>
              </a:solidFill>
            </a:endParaRPr>
          </a:p>
          <a:p>
            <a:endParaRPr lang="en-US" dirty="0"/>
          </a:p>
        </p:txBody>
      </p:sp>
      <p:sp>
        <p:nvSpPr>
          <p:cNvPr id="16" name="TextBox 15">
            <a:extLst>
              <a:ext uri="{FF2B5EF4-FFF2-40B4-BE49-F238E27FC236}">
                <a16:creationId xmlns:a16="http://schemas.microsoft.com/office/drawing/2014/main" id="{3EFBE66F-7550-1EFB-E511-C4512423E353}"/>
              </a:ext>
            </a:extLst>
          </p:cNvPr>
          <p:cNvSpPr txBox="1"/>
          <p:nvPr/>
        </p:nvSpPr>
        <p:spPr>
          <a:xfrm>
            <a:off x="1260913" y="6168029"/>
            <a:ext cx="10473887" cy="461665"/>
          </a:xfrm>
          <a:prstGeom prst="rect">
            <a:avLst/>
          </a:prstGeom>
          <a:noFill/>
        </p:spPr>
        <p:txBody>
          <a:bodyPr wrap="square" rtlCol="0">
            <a:spAutoFit/>
          </a:bodyPr>
          <a:lstStyle/>
          <a:p>
            <a:r>
              <a:rPr lang="en-US" sz="1200" dirty="0"/>
              <a:t>* Also eligible for reimbursement under Harvard Pilgrim’s Wellness and Fitness Reimbursement programs.</a:t>
            </a:r>
          </a:p>
          <a:p>
            <a:r>
              <a:rPr lang="en-US" sz="1200" dirty="0"/>
              <a:t>** Also eligible for reimbursement under Harvard Pilgrim’s Childbirth Class Reimbursement program.</a:t>
            </a:r>
          </a:p>
        </p:txBody>
      </p:sp>
    </p:spTree>
    <p:extLst>
      <p:ext uri="{BB962C8B-B14F-4D97-AF65-F5344CB8AC3E}">
        <p14:creationId xmlns:p14="http://schemas.microsoft.com/office/powerpoint/2010/main" val="321492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472D264-966C-902E-0280-CFF2B08481BA}"/>
              </a:ext>
            </a:extLst>
          </p:cNvPr>
          <p:cNvSpPr>
            <a:spLocks noGrp="1"/>
          </p:cNvSpPr>
          <p:nvPr>
            <p:ph type="title"/>
          </p:nvPr>
        </p:nvSpPr>
        <p:spPr>
          <a:xfrm>
            <a:off x="647700" y="501041"/>
            <a:ext cx="10892946" cy="637602"/>
          </a:xfrm>
        </p:spPr>
        <p:txBody>
          <a:bodyPr/>
          <a:lstStyle/>
          <a:p>
            <a:r>
              <a:rPr lang="en-US" sz="3200" dirty="0"/>
              <a:t>Healthy Weight Program</a:t>
            </a:r>
          </a:p>
        </p:txBody>
      </p:sp>
      <p:sp>
        <p:nvSpPr>
          <p:cNvPr id="24" name="Content Placeholder 23">
            <a:extLst>
              <a:ext uri="{FF2B5EF4-FFF2-40B4-BE49-F238E27FC236}">
                <a16:creationId xmlns:a16="http://schemas.microsoft.com/office/drawing/2014/main" id="{7692631B-C184-7632-CC3E-191A5C2B9E4A}"/>
              </a:ext>
            </a:extLst>
          </p:cNvPr>
          <p:cNvSpPr>
            <a:spLocks noGrp="1"/>
          </p:cNvSpPr>
          <p:nvPr>
            <p:ph idx="1"/>
          </p:nvPr>
        </p:nvSpPr>
        <p:spPr>
          <a:xfrm>
            <a:off x="630440" y="1193395"/>
            <a:ext cx="10892946" cy="4525963"/>
          </a:xfrm>
        </p:spPr>
        <p:txBody>
          <a:bodyPr/>
          <a:lstStyle/>
          <a:p>
            <a:r>
              <a:rPr lang="en-US" sz="1800" dirty="0"/>
              <a:t>A </a:t>
            </a:r>
            <a:r>
              <a:rPr lang="en-US" sz="1800" b="1" dirty="0"/>
              <a:t>virtual</a:t>
            </a:r>
            <a:r>
              <a:rPr lang="en-US" sz="1800" dirty="0"/>
              <a:t> program to help members improve their health through food</a:t>
            </a:r>
          </a:p>
          <a:p>
            <a:endParaRPr lang="en-US" sz="1800" dirty="0"/>
          </a:p>
          <a:p>
            <a:pPr marL="342900" indent="-342900">
              <a:spcAft>
                <a:spcPts val="600"/>
              </a:spcAft>
              <a:buClr>
                <a:schemeClr val="bg2"/>
              </a:buClr>
              <a:buFont typeface="Arial" panose="020B0604020202020204" pitchFamily="34" charset="0"/>
              <a:buChar char="•"/>
            </a:pPr>
            <a:r>
              <a:rPr lang="en-US" sz="1800" dirty="0"/>
              <a:t>Delivers </a:t>
            </a:r>
            <a:r>
              <a:rPr lang="en-US" sz="1800" i="1" dirty="0"/>
              <a:t>personalized</a:t>
            </a:r>
            <a:r>
              <a:rPr lang="en-US" sz="1800" dirty="0"/>
              <a:t>, </a:t>
            </a:r>
            <a:r>
              <a:rPr lang="en-US" sz="1800" b="1" dirty="0"/>
              <a:t>one-on-one coaching </a:t>
            </a:r>
            <a:r>
              <a:rPr lang="en-US" sz="1800" dirty="0"/>
              <a:t>with a registered dietitian</a:t>
            </a:r>
          </a:p>
          <a:p>
            <a:pPr marL="342900" indent="-342900">
              <a:spcAft>
                <a:spcPts val="600"/>
              </a:spcAft>
              <a:buClr>
                <a:schemeClr val="bg2"/>
              </a:buClr>
              <a:buFont typeface="Arial" panose="020B0604020202020204" pitchFamily="34" charset="0"/>
              <a:buChar char="•"/>
            </a:pPr>
            <a:r>
              <a:rPr lang="en-US" sz="1800" dirty="0"/>
              <a:t>Provides access to a </a:t>
            </a:r>
            <a:r>
              <a:rPr lang="en-US" sz="1800" b="1" dirty="0"/>
              <a:t>digital app </a:t>
            </a:r>
            <a:r>
              <a:rPr lang="en-US" sz="1800" dirty="0"/>
              <a:t>for additional support and curated information </a:t>
            </a:r>
          </a:p>
          <a:p>
            <a:pPr marL="342900" indent="-342900">
              <a:spcAft>
                <a:spcPts val="600"/>
              </a:spcAft>
              <a:buClr>
                <a:schemeClr val="bg2"/>
              </a:buClr>
              <a:buFont typeface="Arial" panose="020B0604020202020204" pitchFamily="34" charset="0"/>
              <a:buChar char="•"/>
            </a:pPr>
            <a:r>
              <a:rPr lang="en-US" sz="1800" b="1" i="0" u="none" strike="noStrike" baseline="0" dirty="0"/>
              <a:t>Live </a:t>
            </a:r>
            <a:r>
              <a:rPr lang="en-US" sz="1800" b="1" dirty="0"/>
              <a:t>webinars</a:t>
            </a:r>
            <a:r>
              <a:rPr lang="en-US" sz="1800" dirty="0"/>
              <a:t> available for participants </a:t>
            </a:r>
            <a:endParaRPr lang="en-US" sz="1800" i="0" u="none" strike="noStrike" baseline="0" dirty="0"/>
          </a:p>
          <a:p>
            <a:pPr>
              <a:buClr>
                <a:schemeClr val="bg2"/>
              </a:buClr>
            </a:pPr>
            <a:endParaRPr lang="en-US" sz="1800" dirty="0"/>
          </a:p>
          <a:p>
            <a:endParaRPr lang="en-US" sz="1800" dirty="0"/>
          </a:p>
        </p:txBody>
      </p:sp>
      <p:grpSp>
        <p:nvGrpSpPr>
          <p:cNvPr id="2" name="Group 1">
            <a:extLst>
              <a:ext uri="{FF2B5EF4-FFF2-40B4-BE49-F238E27FC236}">
                <a16:creationId xmlns:a16="http://schemas.microsoft.com/office/drawing/2014/main" id="{3E6EE88F-0C69-46E8-64A5-976F7DE10367}"/>
              </a:ext>
            </a:extLst>
          </p:cNvPr>
          <p:cNvGrpSpPr/>
          <p:nvPr/>
        </p:nvGrpSpPr>
        <p:grpSpPr>
          <a:xfrm>
            <a:off x="716793" y="3130814"/>
            <a:ext cx="10817084" cy="1870277"/>
            <a:chOff x="764600" y="3178538"/>
            <a:chExt cx="10817084" cy="1870277"/>
          </a:xfrm>
        </p:grpSpPr>
        <p:pic>
          <p:nvPicPr>
            <p:cNvPr id="3" name="Picture 2">
              <a:extLst>
                <a:ext uri="{FF2B5EF4-FFF2-40B4-BE49-F238E27FC236}">
                  <a16:creationId xmlns:a16="http://schemas.microsoft.com/office/drawing/2014/main" id="{A0F99BDA-F4A1-C4F0-007D-7BA47F7A207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50000"/>
                      </a14:imgEffect>
                    </a14:imgLayer>
                  </a14:imgProps>
                </a:ext>
              </a:extLst>
            </a:blip>
            <a:srcRect/>
            <a:stretch/>
          </p:blipFill>
          <p:spPr>
            <a:xfrm>
              <a:off x="883103" y="3211228"/>
              <a:ext cx="914400" cy="914400"/>
            </a:xfrm>
            <a:prstGeom prst="rect">
              <a:avLst/>
            </a:prstGeom>
          </p:spPr>
        </p:pic>
        <p:pic>
          <p:nvPicPr>
            <p:cNvPr id="4" name="Picture 3" descr="A spoon and fork in a circle&#10;&#10;Description automatically generated">
              <a:extLst>
                <a:ext uri="{FF2B5EF4-FFF2-40B4-BE49-F238E27FC236}">
                  <a16:creationId xmlns:a16="http://schemas.microsoft.com/office/drawing/2014/main" id="{224D60FD-F51B-E45F-0298-1B4F2129813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50000"/>
                      </a14:imgEffect>
                    </a14:imgLayer>
                  </a14:imgProps>
                </a:ext>
              </a:extLst>
            </a:blip>
            <a:stretch>
              <a:fillRect/>
            </a:stretch>
          </p:blipFill>
          <p:spPr>
            <a:xfrm>
              <a:off x="2729194" y="3209698"/>
              <a:ext cx="908050" cy="914400"/>
            </a:xfrm>
            <a:prstGeom prst="rect">
              <a:avLst/>
            </a:prstGeom>
          </p:spPr>
        </p:pic>
        <p:pic>
          <p:nvPicPr>
            <p:cNvPr id="5" name="Picture 4" descr="A white figure in a circle&#10;&#10;Description automatically generated">
              <a:extLst>
                <a:ext uri="{FF2B5EF4-FFF2-40B4-BE49-F238E27FC236}">
                  <a16:creationId xmlns:a16="http://schemas.microsoft.com/office/drawing/2014/main" id="{5CA8E748-49B0-0D28-2415-1085171833D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50000"/>
                      </a14:imgEffect>
                    </a14:imgLayer>
                  </a14:imgProps>
                </a:ext>
              </a:extLst>
            </a:blip>
            <a:stretch>
              <a:fillRect/>
            </a:stretch>
          </p:blipFill>
          <p:spPr>
            <a:xfrm>
              <a:off x="6330538" y="3178538"/>
              <a:ext cx="958850" cy="914400"/>
            </a:xfrm>
            <a:prstGeom prst="rect">
              <a:avLst/>
            </a:prstGeom>
          </p:spPr>
        </p:pic>
        <p:pic>
          <p:nvPicPr>
            <p:cNvPr id="6" name="Picture 5" descr="A pregnant person with a heart on her belly&#10;&#10;Description automatically generated">
              <a:extLst>
                <a:ext uri="{FF2B5EF4-FFF2-40B4-BE49-F238E27FC236}">
                  <a16:creationId xmlns:a16="http://schemas.microsoft.com/office/drawing/2014/main" id="{7CE266E7-DD19-18ED-9D49-8F900D198F0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50000"/>
                      </a14:imgEffect>
                    </a14:imgLayer>
                  </a14:imgProps>
                </a:ext>
              </a:extLst>
            </a:blip>
            <a:stretch>
              <a:fillRect/>
            </a:stretch>
          </p:blipFill>
          <p:spPr>
            <a:xfrm>
              <a:off x="10009975" y="3178538"/>
              <a:ext cx="914400" cy="914400"/>
            </a:xfrm>
            <a:prstGeom prst="rect">
              <a:avLst/>
            </a:prstGeom>
          </p:spPr>
        </p:pic>
        <p:pic>
          <p:nvPicPr>
            <p:cNvPr id="7" name="Picture 6" descr="A white heart with a pulse line in the center&#10;&#10;Description automatically generated">
              <a:extLst>
                <a:ext uri="{FF2B5EF4-FFF2-40B4-BE49-F238E27FC236}">
                  <a16:creationId xmlns:a16="http://schemas.microsoft.com/office/drawing/2014/main" id="{D6BA6D0B-C80F-7C64-BC47-2F46C9450B4A}"/>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50000"/>
                      </a14:imgEffect>
                    </a14:imgLayer>
                  </a14:imgProps>
                </a:ext>
              </a:extLst>
            </a:blip>
            <a:stretch>
              <a:fillRect/>
            </a:stretch>
          </p:blipFill>
          <p:spPr>
            <a:xfrm>
              <a:off x="4568935" y="3209698"/>
              <a:ext cx="908005" cy="914400"/>
            </a:xfrm>
            <a:prstGeom prst="rect">
              <a:avLst/>
            </a:prstGeom>
          </p:spPr>
        </p:pic>
        <p:sp>
          <p:nvSpPr>
            <p:cNvPr id="8" name="TextBox 7">
              <a:extLst>
                <a:ext uri="{FF2B5EF4-FFF2-40B4-BE49-F238E27FC236}">
                  <a16:creationId xmlns:a16="http://schemas.microsoft.com/office/drawing/2014/main" id="{C77159E0-2E44-9D74-56CF-57247889B034}"/>
                </a:ext>
              </a:extLst>
            </p:cNvPr>
            <p:cNvSpPr txBox="1"/>
            <p:nvPr/>
          </p:nvSpPr>
          <p:spPr>
            <a:xfrm>
              <a:off x="2698439" y="4223117"/>
              <a:ext cx="125529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Fit healthy eating into a budget</a:t>
              </a:r>
            </a:p>
          </p:txBody>
        </p:sp>
        <p:sp>
          <p:nvSpPr>
            <p:cNvPr id="9" name="TextBox 8">
              <a:extLst>
                <a:ext uri="{FF2B5EF4-FFF2-40B4-BE49-F238E27FC236}">
                  <a16:creationId xmlns:a16="http://schemas.microsoft.com/office/drawing/2014/main" id="{AB6E753B-7AF2-B3DE-C9B8-0FA04080862D}"/>
                </a:ext>
              </a:extLst>
            </p:cNvPr>
            <p:cNvSpPr txBox="1"/>
            <p:nvPr/>
          </p:nvSpPr>
          <p:spPr>
            <a:xfrm>
              <a:off x="764600" y="4217818"/>
              <a:ext cx="125529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Manage weight in a nutrition-focused way</a:t>
              </a:r>
            </a:p>
          </p:txBody>
        </p:sp>
        <p:sp>
          <p:nvSpPr>
            <p:cNvPr id="10" name="TextBox 9">
              <a:extLst>
                <a:ext uri="{FF2B5EF4-FFF2-40B4-BE49-F238E27FC236}">
                  <a16:creationId xmlns:a16="http://schemas.microsoft.com/office/drawing/2014/main" id="{1A3E468B-326E-C84A-67BE-862097A84E7E}"/>
                </a:ext>
              </a:extLst>
            </p:cNvPr>
            <p:cNvSpPr txBox="1"/>
            <p:nvPr/>
          </p:nvSpPr>
          <p:spPr>
            <a:xfrm>
              <a:off x="4423865" y="4223991"/>
              <a:ext cx="143944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Reduce the risk of diet-related chronic diseases</a:t>
              </a:r>
            </a:p>
          </p:txBody>
        </p:sp>
        <p:sp>
          <p:nvSpPr>
            <p:cNvPr id="11" name="TextBox 10">
              <a:extLst>
                <a:ext uri="{FF2B5EF4-FFF2-40B4-BE49-F238E27FC236}">
                  <a16:creationId xmlns:a16="http://schemas.microsoft.com/office/drawing/2014/main" id="{CB2259E2-497C-DCBF-0FEF-CE3722DDD0A5}"/>
                </a:ext>
              </a:extLst>
            </p:cNvPr>
            <p:cNvSpPr txBox="1"/>
            <p:nvPr/>
          </p:nvSpPr>
          <p:spPr>
            <a:xfrm>
              <a:off x="9979379" y="4240650"/>
              <a:ext cx="160230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Optimize nutrition for a healthy pregnancy and post-partum</a:t>
              </a:r>
            </a:p>
          </p:txBody>
        </p:sp>
        <p:sp>
          <p:nvSpPr>
            <p:cNvPr id="12" name="TextBox 11">
              <a:extLst>
                <a:ext uri="{FF2B5EF4-FFF2-40B4-BE49-F238E27FC236}">
                  <a16:creationId xmlns:a16="http://schemas.microsoft.com/office/drawing/2014/main" id="{EB0365EB-4B00-EBA6-8364-7335088D060F}"/>
                </a:ext>
              </a:extLst>
            </p:cNvPr>
            <p:cNvSpPr txBox="1"/>
            <p:nvPr/>
          </p:nvSpPr>
          <p:spPr>
            <a:xfrm>
              <a:off x="6256515" y="4237512"/>
              <a:ext cx="125529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Incorporate physical activity </a:t>
              </a:r>
            </a:p>
          </p:txBody>
        </p:sp>
        <p:pic>
          <p:nvPicPr>
            <p:cNvPr id="13" name="Picture 12" descr="A white and orange weight scale&#10;&#10;Description automatically generated">
              <a:extLst>
                <a:ext uri="{FF2B5EF4-FFF2-40B4-BE49-F238E27FC236}">
                  <a16:creationId xmlns:a16="http://schemas.microsoft.com/office/drawing/2014/main" id="{EBC58107-F356-F036-95D4-8367F5A4152D}"/>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20000" contrast="50000"/>
                      </a14:imgEffect>
                    </a14:imgLayer>
                  </a14:imgProps>
                </a:ext>
              </a:extLst>
            </a:blip>
            <a:stretch>
              <a:fillRect/>
            </a:stretch>
          </p:blipFill>
          <p:spPr>
            <a:xfrm>
              <a:off x="8264523" y="3178538"/>
              <a:ext cx="914400" cy="914400"/>
            </a:xfrm>
            <a:prstGeom prst="rect">
              <a:avLst/>
            </a:prstGeom>
          </p:spPr>
        </p:pic>
        <p:sp>
          <p:nvSpPr>
            <p:cNvPr id="14" name="TextBox 13">
              <a:extLst>
                <a:ext uri="{FF2B5EF4-FFF2-40B4-BE49-F238E27FC236}">
                  <a16:creationId xmlns:a16="http://schemas.microsoft.com/office/drawing/2014/main" id="{83665142-CD79-1F61-7E87-F23A16C24BCB}"/>
                </a:ext>
              </a:extLst>
            </p:cNvPr>
            <p:cNvSpPr txBox="1"/>
            <p:nvPr/>
          </p:nvSpPr>
          <p:spPr>
            <a:xfrm>
              <a:off x="8046518" y="4217818"/>
              <a:ext cx="168099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Support for members prescribed weight loss medication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Helvetica" pitchFamily="2" charset="0"/>
                  <a:ea typeface="+mn-ea"/>
                  <a:cs typeface="+mn-cs"/>
                </a:rPr>
                <a:t>(e.g. GLPs)</a:t>
              </a:r>
            </a:p>
          </p:txBody>
        </p:sp>
      </p:grpSp>
      <p:sp>
        <p:nvSpPr>
          <p:cNvPr id="15" name="TextBox 14">
            <a:extLst>
              <a:ext uri="{FF2B5EF4-FFF2-40B4-BE49-F238E27FC236}">
                <a16:creationId xmlns:a16="http://schemas.microsoft.com/office/drawing/2014/main" id="{3AFCB4F6-1C82-CA37-87E9-B58C982194CB}"/>
              </a:ext>
            </a:extLst>
          </p:cNvPr>
          <p:cNvSpPr txBox="1"/>
          <p:nvPr/>
        </p:nvSpPr>
        <p:spPr>
          <a:xfrm>
            <a:off x="647700" y="5788805"/>
            <a:ext cx="1018809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a:ln>
                  <a:noFill/>
                </a:ln>
                <a:solidFill>
                  <a:srgbClr val="414041"/>
                </a:solidFill>
                <a:effectLst/>
                <a:uLnTx/>
                <a:uFillTx/>
                <a:latin typeface="Arial" panose="020B0604020202020204"/>
                <a:ea typeface="+mn-ea"/>
                <a:cs typeface="+mn-cs"/>
              </a:rPr>
              <a:t>Coaching can be provided in English and Spanish with in-app communications translated into Spanish.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1" u="none" strike="noStrike" kern="1200" cap="none" spc="0" normalizeH="0" baseline="0" noProof="0">
              <a:ln>
                <a:noFill/>
              </a:ln>
              <a:solidFill>
                <a:srgbClr val="414041"/>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5E16456F-9D07-6D37-0929-933B8699EE5A}"/>
              </a:ext>
            </a:extLst>
          </p:cNvPr>
          <p:cNvSpPr txBox="1"/>
          <p:nvPr/>
        </p:nvSpPr>
        <p:spPr>
          <a:xfrm>
            <a:off x="631722" y="5117690"/>
            <a:ext cx="85933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31837"/>
                </a:solidFill>
                <a:effectLst/>
                <a:uLnTx/>
                <a:uFillTx/>
                <a:latin typeface="Arial" panose="020B0604020202020204"/>
                <a:ea typeface="+mn-ea"/>
                <a:cs typeface="+mn-cs"/>
                <a:hlinkClick r:id="rId15">
                  <a:extLst>
                    <a:ext uri="{A12FA001-AC4F-418D-AE19-62706E023703}">
                      <ahyp:hlinkClr xmlns:ahyp="http://schemas.microsoft.com/office/drawing/2018/hyperlinkcolor" val="tx"/>
                    </a:ext>
                  </a:extLst>
                </a:hlinkClick>
              </a:rPr>
              <a:t>harvardpilgrim.org/public/good-measures-healthy-weight-program</a:t>
            </a:r>
            <a:endParaRPr kumimoji="0" lang="en-US" sz="1800" b="1"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923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605E2B-3A5E-E22D-38C9-B65E9EE979ED}"/>
              </a:ext>
            </a:extLst>
          </p:cNvPr>
          <p:cNvSpPr>
            <a:spLocks noGrp="1"/>
          </p:cNvSpPr>
          <p:nvPr>
            <p:ph sz="half" idx="1"/>
          </p:nvPr>
        </p:nvSpPr>
        <p:spPr>
          <a:xfrm>
            <a:off x="647700" y="955677"/>
            <a:ext cx="6683130" cy="5411276"/>
          </a:xfrm>
        </p:spPr>
        <p:txBody>
          <a:bodyPr vert="horz" lIns="0" tIns="0" rIns="0" bIns="0" rtlCol="0" anchor="t">
            <a:noAutofit/>
          </a:bodyPr>
          <a:lstStyle/>
          <a:p>
            <a:pPr algn="l"/>
            <a:endParaRPr lang="en-US" sz="1600" b="1" i="0" u="none" strike="noStrike" baseline="0" dirty="0">
              <a:solidFill>
                <a:schemeClr val="tx2"/>
              </a:solidFill>
            </a:endParaRPr>
          </a:p>
          <a:p>
            <a:r>
              <a:rPr lang="en-US" sz="1800" b="1" dirty="0">
                <a:solidFill>
                  <a:schemeClr val="tx2"/>
                </a:solidFill>
              </a:rPr>
              <a:t>Virtual on-demand learning option eligible for childbirth class reimbursement </a:t>
            </a:r>
            <a:endParaRPr lang="en-US" sz="1800" b="1" dirty="0">
              <a:solidFill>
                <a:schemeClr val="tx2"/>
              </a:solidFill>
              <a:cs typeface="Arial"/>
            </a:endParaRPr>
          </a:p>
          <a:p>
            <a:endParaRPr lang="en-US" sz="1800" b="1" dirty="0">
              <a:solidFill>
                <a:schemeClr val="tx2"/>
              </a:solidFill>
              <a:cs typeface="Arial"/>
            </a:endParaRPr>
          </a:p>
          <a:p>
            <a:pPr marL="285750" indent="-285750">
              <a:buChar char="•"/>
            </a:pPr>
            <a:r>
              <a:rPr lang="en-US" sz="1800" b="1" i="0" u="none" strike="noStrike" baseline="0" dirty="0"/>
              <a:t>On-line </a:t>
            </a:r>
            <a:r>
              <a:rPr lang="en-US" sz="1800" i="0" u="none" strike="noStrike" baseline="0" dirty="0"/>
              <a:t>childbirth classes </a:t>
            </a:r>
            <a:endParaRPr lang="en-US" sz="1800" b="1" i="0" u="none" strike="noStrike" baseline="0" dirty="0">
              <a:cs typeface="Arial"/>
            </a:endParaRPr>
          </a:p>
          <a:p>
            <a:pPr>
              <a:lnSpc>
                <a:spcPct val="90000"/>
              </a:lnSpc>
              <a:spcAft>
                <a:spcPts val="600"/>
              </a:spcAft>
            </a:pPr>
            <a:endParaRPr lang="en-US" sz="1800" i="0" u="none" strike="noStrike" baseline="0" dirty="0">
              <a:cs typeface="Arial"/>
            </a:endParaRPr>
          </a:p>
          <a:p>
            <a:pPr marL="285750" indent="-285750">
              <a:lnSpc>
                <a:spcPct val="90000"/>
              </a:lnSpc>
              <a:spcAft>
                <a:spcPts val="600"/>
              </a:spcAft>
              <a:buFont typeface="Arial" panose="020B0604020202020204" pitchFamily="34" charset="0"/>
              <a:buChar char="•"/>
            </a:pPr>
            <a:r>
              <a:rPr lang="en-US" sz="1800" b="1" i="0" u="none" strike="noStrike" baseline="0" dirty="0"/>
              <a:t>Bite-size </a:t>
            </a:r>
            <a:r>
              <a:rPr lang="en-US" sz="1800" i="0" u="none" strike="noStrike" baseline="0" dirty="0"/>
              <a:t>video lessons</a:t>
            </a:r>
            <a:endParaRPr lang="en-US" sz="1800" i="0" u="none" strike="noStrike" baseline="0" dirty="0">
              <a:cs typeface="Arial"/>
            </a:endParaRPr>
          </a:p>
          <a:p>
            <a:pPr marL="285750" indent="-285750">
              <a:lnSpc>
                <a:spcPct val="90000"/>
              </a:lnSpc>
              <a:spcAft>
                <a:spcPts val="600"/>
              </a:spcAft>
              <a:buFont typeface="Arial" panose="020B0604020202020204" pitchFamily="34" charset="0"/>
              <a:buChar char="•"/>
            </a:pPr>
            <a:endParaRPr lang="en-US" sz="1800" dirty="0">
              <a:effectLst/>
              <a:cs typeface="Arial"/>
            </a:endParaRPr>
          </a:p>
          <a:p>
            <a:pPr marL="285750" indent="-285750">
              <a:lnSpc>
                <a:spcPct val="90000"/>
              </a:lnSpc>
              <a:spcAft>
                <a:spcPts val="600"/>
              </a:spcAft>
              <a:buFont typeface="Arial" panose="020B0604020202020204" pitchFamily="34" charset="0"/>
              <a:buChar char="•"/>
            </a:pPr>
            <a:r>
              <a:rPr lang="en-US" sz="1800" b="1" i="0" u="none" strike="noStrike" baseline="0" dirty="0"/>
              <a:t>Watch anytime, anywhere</a:t>
            </a:r>
            <a:r>
              <a:rPr lang="en-US" sz="1800" b="0" i="0" u="none" strike="noStrike" baseline="0" dirty="0"/>
              <a:t>, from any device and refer back at anytime</a:t>
            </a:r>
            <a:endParaRPr lang="en-US" sz="1800" b="0" i="0" u="none" strike="noStrike" baseline="0" dirty="0">
              <a:cs typeface="Arial"/>
            </a:endParaRPr>
          </a:p>
          <a:p>
            <a:pPr marL="285750" indent="-285750">
              <a:lnSpc>
                <a:spcPct val="90000"/>
              </a:lnSpc>
              <a:spcAft>
                <a:spcPts val="600"/>
              </a:spcAft>
              <a:buFont typeface="Arial" panose="020B0604020202020204" pitchFamily="34" charset="0"/>
              <a:buChar char="•"/>
            </a:pPr>
            <a:endParaRPr lang="en-US" sz="1800" b="0" i="0" u="none" strike="noStrike" baseline="0" dirty="0">
              <a:cs typeface="Arial"/>
            </a:endParaRPr>
          </a:p>
          <a:p>
            <a:pPr marL="285750" indent="-285750">
              <a:lnSpc>
                <a:spcPct val="90000"/>
              </a:lnSpc>
              <a:spcAft>
                <a:spcPts val="600"/>
              </a:spcAft>
              <a:buFont typeface="Arial" panose="020B0604020202020204" pitchFamily="34" charset="0"/>
              <a:buChar char="•"/>
            </a:pPr>
            <a:r>
              <a:rPr lang="en-US" sz="1800" b="0" i="0" u="none" strike="noStrike" baseline="0" dirty="0"/>
              <a:t>Instruction from </a:t>
            </a:r>
            <a:r>
              <a:rPr lang="en-US" sz="1800" b="1" i="0" u="none" strike="noStrike" baseline="0" dirty="0"/>
              <a:t>certified experts</a:t>
            </a:r>
            <a:endParaRPr lang="en-US" sz="1800" b="1" i="0" u="none" strike="noStrike" baseline="0" dirty="0">
              <a:cs typeface="Arial"/>
            </a:endParaRPr>
          </a:p>
          <a:p>
            <a:pPr marL="285750" indent="-285750">
              <a:lnSpc>
                <a:spcPct val="90000"/>
              </a:lnSpc>
              <a:spcAft>
                <a:spcPts val="600"/>
              </a:spcAft>
              <a:buFont typeface="Arial" panose="020B0604020202020204" pitchFamily="34" charset="0"/>
              <a:buChar char="•"/>
            </a:pPr>
            <a:endParaRPr lang="en-US" sz="1800" b="0" i="0" u="none" strike="noStrike" baseline="0" dirty="0">
              <a:cs typeface="Arial"/>
            </a:endParaRPr>
          </a:p>
          <a:p>
            <a:pPr marL="285750" indent="-285750">
              <a:lnSpc>
                <a:spcPct val="90000"/>
              </a:lnSpc>
              <a:spcAft>
                <a:spcPts val="600"/>
              </a:spcAft>
              <a:buFont typeface="Arial" panose="020B0604020202020204" pitchFamily="34" charset="0"/>
              <a:buChar char="•"/>
            </a:pPr>
            <a:r>
              <a:rPr lang="en-US" sz="1800" b="0" i="0" u="none" strike="noStrike" baseline="0" dirty="0"/>
              <a:t>Downloadable </a:t>
            </a:r>
            <a:r>
              <a:rPr lang="en-US" sz="1800" b="1" i="0" u="none" strike="noStrike" baseline="0" dirty="0"/>
              <a:t>class handouts, cheat-sheets and guides </a:t>
            </a:r>
            <a:r>
              <a:rPr lang="en-US" sz="1800" b="0" i="0" u="none" strike="noStrike" baseline="0" dirty="0"/>
              <a:t>for quick reference</a:t>
            </a:r>
            <a:endParaRPr lang="en-US" sz="1800" b="0" i="0" u="none" strike="noStrike" baseline="0" dirty="0">
              <a:cs typeface="Arial"/>
            </a:endParaRPr>
          </a:p>
          <a:p>
            <a:pPr marL="285750" indent="-285750">
              <a:lnSpc>
                <a:spcPct val="90000"/>
              </a:lnSpc>
              <a:spcAft>
                <a:spcPts val="600"/>
              </a:spcAft>
              <a:buFont typeface="Arial" panose="020B0604020202020204" pitchFamily="34" charset="0"/>
              <a:buChar char="•"/>
            </a:pPr>
            <a:endParaRPr lang="en-US" sz="1800" dirty="0">
              <a:solidFill>
                <a:schemeClr val="bg2"/>
              </a:solidFill>
              <a:cs typeface="Arial"/>
            </a:endParaRPr>
          </a:p>
          <a:p>
            <a:pPr marL="285750" indent="-285750">
              <a:lnSpc>
                <a:spcPct val="90000"/>
              </a:lnSpc>
              <a:spcAft>
                <a:spcPts val="600"/>
              </a:spcAft>
              <a:buFont typeface="Arial" panose="020B0604020202020204" pitchFamily="34" charset="0"/>
              <a:buChar char="•"/>
            </a:pPr>
            <a:endParaRPr lang="en-US" sz="1800" b="1" dirty="0">
              <a:solidFill>
                <a:schemeClr val="tx2"/>
              </a:solidFill>
              <a:cs typeface="Arial"/>
            </a:endParaRPr>
          </a:p>
          <a:p>
            <a:pPr algn="ctr">
              <a:lnSpc>
                <a:spcPct val="90000"/>
              </a:lnSpc>
              <a:spcAft>
                <a:spcPts val="600"/>
              </a:spcAft>
            </a:pPr>
            <a:r>
              <a:rPr lang="en-US" sz="1800" b="1" dirty="0">
                <a:solidFill>
                  <a:schemeClr val="tx2"/>
                </a:solidFill>
                <a:cs typeface="Arial"/>
                <a:hlinkClick r:id="rId3">
                  <a:extLst>
                    <a:ext uri="{A12FA001-AC4F-418D-AE19-62706E023703}">
                      <ahyp:hlinkClr xmlns:ahyp="http://schemas.microsoft.com/office/drawing/2018/hyperlinkcolor" val="tx"/>
                    </a:ext>
                  </a:extLst>
                </a:hlinkClick>
              </a:rPr>
              <a:t>tinyhood.com/partner/harvardpilgrim</a:t>
            </a:r>
            <a:endParaRPr lang="en-US" sz="1600" b="1" dirty="0">
              <a:solidFill>
                <a:schemeClr val="tx2"/>
              </a:solidFill>
              <a:cs typeface="Arial"/>
              <a:hlinkClick r:id="rId3">
                <a:extLst>
                  <a:ext uri="{A12FA001-AC4F-418D-AE19-62706E023703}">
                    <ahyp:hlinkClr xmlns:ahyp="http://schemas.microsoft.com/office/drawing/2018/hyperlinkcolor" val="tx"/>
                  </a:ext>
                </a:extLst>
              </a:hlinkClick>
            </a:endParaRPr>
          </a:p>
          <a:p>
            <a:pPr>
              <a:lnSpc>
                <a:spcPct val="90000"/>
              </a:lnSpc>
              <a:spcAft>
                <a:spcPts val="600"/>
              </a:spcAft>
            </a:pPr>
            <a:endParaRPr lang="en-US" sz="1600" dirty="0"/>
          </a:p>
          <a:p>
            <a:pPr>
              <a:lnSpc>
                <a:spcPct val="90000"/>
              </a:lnSpc>
              <a:spcAft>
                <a:spcPts val="600"/>
              </a:spcAft>
            </a:pPr>
            <a:endParaRPr lang="en-US" sz="1600" dirty="0"/>
          </a:p>
        </p:txBody>
      </p:sp>
      <p:pic>
        <p:nvPicPr>
          <p:cNvPr id="14" name="Picture 13">
            <a:extLst>
              <a:ext uri="{FF2B5EF4-FFF2-40B4-BE49-F238E27FC236}">
                <a16:creationId xmlns:a16="http://schemas.microsoft.com/office/drawing/2014/main" id="{86D04C0B-7D84-AD17-23AC-44C0A9DA9075}"/>
              </a:ext>
            </a:extLst>
          </p:cNvPr>
          <p:cNvPicPr>
            <a:picLocks noChangeAspect="1"/>
          </p:cNvPicPr>
          <p:nvPr/>
        </p:nvPicPr>
        <p:blipFill rotWithShape="1">
          <a:blip r:embed="rId4"/>
          <a:srcRect l="3196"/>
          <a:stretch/>
        </p:blipFill>
        <p:spPr>
          <a:xfrm>
            <a:off x="7540942" y="552532"/>
            <a:ext cx="4065788" cy="3777831"/>
          </a:xfrm>
          <a:prstGeom prst="rect">
            <a:avLst/>
          </a:prstGeom>
        </p:spPr>
      </p:pic>
      <p:pic>
        <p:nvPicPr>
          <p:cNvPr id="3" name="Picture 2">
            <a:extLst>
              <a:ext uri="{FF2B5EF4-FFF2-40B4-BE49-F238E27FC236}">
                <a16:creationId xmlns:a16="http://schemas.microsoft.com/office/drawing/2014/main" id="{27640EEC-1845-3368-7E5F-BA9E896B441F}"/>
              </a:ext>
            </a:extLst>
          </p:cNvPr>
          <p:cNvPicPr>
            <a:picLocks noChangeAspect="1"/>
          </p:cNvPicPr>
          <p:nvPr/>
        </p:nvPicPr>
        <p:blipFill>
          <a:blip r:embed="rId5"/>
          <a:stretch>
            <a:fillRect/>
          </a:stretch>
        </p:blipFill>
        <p:spPr>
          <a:xfrm>
            <a:off x="8784772" y="2553997"/>
            <a:ext cx="2778731" cy="3147617"/>
          </a:xfrm>
          <a:prstGeom prst="rect">
            <a:avLst/>
          </a:prstGeom>
        </p:spPr>
      </p:pic>
      <p:pic>
        <p:nvPicPr>
          <p:cNvPr id="6" name="Picture 5" descr="A hands holding a couple of people&#10;&#10;AI-generated content may be incorrect.">
            <a:extLst>
              <a:ext uri="{FF2B5EF4-FFF2-40B4-BE49-F238E27FC236}">
                <a16:creationId xmlns:a16="http://schemas.microsoft.com/office/drawing/2014/main" id="{9EF5CA3C-368E-83D5-FB05-7A9AC7CCA86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r="8333" b="8163"/>
          <a:stretch/>
        </p:blipFill>
        <p:spPr>
          <a:xfrm>
            <a:off x="943393" y="5809284"/>
            <a:ext cx="805973" cy="552008"/>
          </a:xfrm>
          <a:prstGeom prst="rect">
            <a:avLst/>
          </a:prstGeom>
        </p:spPr>
      </p:pic>
      <p:sp>
        <p:nvSpPr>
          <p:cNvPr id="7" name="Title 1">
            <a:extLst>
              <a:ext uri="{FF2B5EF4-FFF2-40B4-BE49-F238E27FC236}">
                <a16:creationId xmlns:a16="http://schemas.microsoft.com/office/drawing/2014/main" id="{9413CEC0-13FA-583B-CABD-DA9AE90E264D}"/>
              </a:ext>
            </a:extLst>
          </p:cNvPr>
          <p:cNvSpPr txBox="1">
            <a:spLocks/>
          </p:cNvSpPr>
          <p:nvPr/>
        </p:nvSpPr>
        <p:spPr>
          <a:xfrm>
            <a:off x="647700" y="501040"/>
            <a:ext cx="10892946" cy="916597"/>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Tinyhood</a:t>
            </a:r>
            <a:b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br>
            <a:endParaRPr kumimoji="0" lang="en-US" sz="3600" b="0" i="0" u="none" strike="noStrike" kern="1200" cap="none" spc="0" normalizeH="0" baseline="0" noProof="0" dirty="0">
              <a:ln>
                <a:noFill/>
              </a:ln>
              <a:solidFill>
                <a:srgbClr val="000000"/>
              </a:solidFill>
              <a:effectLst/>
              <a:uLnTx/>
              <a:uFillTx/>
              <a:latin typeface="Arial" panose="020B0604020202020204"/>
              <a:ea typeface="+mj-ea"/>
              <a:cs typeface="Arial"/>
            </a:endParaRPr>
          </a:p>
        </p:txBody>
      </p:sp>
    </p:spTree>
    <p:extLst>
      <p:ext uri="{BB962C8B-B14F-4D97-AF65-F5344CB8AC3E}">
        <p14:creationId xmlns:p14="http://schemas.microsoft.com/office/powerpoint/2010/main" val="367518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FA7C-8D2A-8ADC-D0EC-25A1D2DA1372}"/>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E35F3C4-2803-8798-9814-C4100C0B2E0D}"/>
              </a:ext>
            </a:extLst>
          </p:cNvPr>
          <p:cNvSpPr>
            <a:spLocks noGrp="1"/>
          </p:cNvSpPr>
          <p:nvPr>
            <p:ph sz="half" idx="2"/>
          </p:nvPr>
        </p:nvSpPr>
        <p:spPr>
          <a:xfrm>
            <a:off x="647700" y="1937448"/>
            <a:ext cx="5710292" cy="3871681"/>
          </a:xfrm>
        </p:spPr>
        <p:txBody>
          <a:bodyPr vert="horz" lIns="0" tIns="0" rIns="0" bIns="0" rtlCol="0">
            <a:normAutofit fontScale="92500" lnSpcReduction="10000"/>
          </a:bodyPr>
          <a:lstStyle/>
          <a:p>
            <a:pPr marL="342900" indent="-342900">
              <a:lnSpc>
                <a:spcPct val="90000"/>
              </a:lnSpc>
              <a:spcAft>
                <a:spcPts val="600"/>
              </a:spcAft>
              <a:buFont typeface="Arial" panose="020B0604020202020204" pitchFamily="34" charset="0"/>
              <a:buChar char="•"/>
            </a:pPr>
            <a:r>
              <a:rPr lang="en-US" sz="1800" b="0" i="0" dirty="0">
                <a:effectLst/>
              </a:rPr>
              <a:t>200+ OB-GYN approved workouts from cardio and dance, to strength and yoga</a:t>
            </a:r>
          </a:p>
          <a:p>
            <a:pPr marL="342900" indent="-342900">
              <a:lnSpc>
                <a:spcPct val="90000"/>
              </a:lnSpc>
              <a:spcAft>
                <a:spcPts val="600"/>
              </a:spcAft>
              <a:buFont typeface="Arial" panose="020B0604020202020204" pitchFamily="34" charset="0"/>
              <a:buChar char="•"/>
            </a:pPr>
            <a:endParaRPr lang="en-US" sz="1800" b="0" i="0" dirty="0">
              <a:effectLst/>
            </a:endParaRPr>
          </a:p>
          <a:p>
            <a:pPr marL="342900" indent="-342900">
              <a:lnSpc>
                <a:spcPct val="90000"/>
              </a:lnSpc>
              <a:spcAft>
                <a:spcPts val="600"/>
              </a:spcAft>
              <a:buFont typeface="Arial" panose="020B0604020202020204" pitchFamily="34" charset="0"/>
              <a:buChar char="•"/>
            </a:pPr>
            <a:r>
              <a:rPr lang="en-US" sz="1800" b="0" i="0" dirty="0">
                <a:effectLst/>
              </a:rPr>
              <a:t>Trimester-specific workout plans </a:t>
            </a:r>
          </a:p>
          <a:p>
            <a:pPr marL="342900" indent="-342900">
              <a:lnSpc>
                <a:spcPct val="90000"/>
              </a:lnSpc>
              <a:spcAft>
                <a:spcPts val="600"/>
              </a:spcAft>
              <a:buFont typeface="Arial" panose="020B0604020202020204" pitchFamily="34" charset="0"/>
              <a:buChar char="•"/>
            </a:pPr>
            <a:endParaRPr lang="en-US" sz="1800" b="0" i="0" dirty="0">
              <a:effectLst/>
            </a:endParaRPr>
          </a:p>
          <a:p>
            <a:pPr marL="342900" indent="-342900">
              <a:lnSpc>
                <a:spcPct val="90000"/>
              </a:lnSpc>
              <a:spcAft>
                <a:spcPts val="600"/>
              </a:spcAft>
              <a:buFont typeface="Arial" panose="020B0604020202020204" pitchFamily="34" charset="0"/>
              <a:buChar char="•"/>
            </a:pPr>
            <a:r>
              <a:rPr lang="en-US" sz="1800" b="0" i="0" dirty="0">
                <a:effectLst/>
              </a:rPr>
              <a:t>Expert support from a team of medical professionals</a:t>
            </a:r>
          </a:p>
          <a:p>
            <a:pPr marL="342900" indent="-342900">
              <a:lnSpc>
                <a:spcPct val="90000"/>
              </a:lnSpc>
              <a:spcAft>
                <a:spcPts val="600"/>
              </a:spcAft>
              <a:buFont typeface="Arial" panose="020B0604020202020204" pitchFamily="34" charset="0"/>
              <a:buChar char="•"/>
            </a:pPr>
            <a:endParaRPr lang="en-US" sz="1800" b="0" i="0" dirty="0">
              <a:effectLst/>
            </a:endParaRPr>
          </a:p>
          <a:p>
            <a:pPr marL="342900" indent="-342900">
              <a:lnSpc>
                <a:spcPct val="90000"/>
              </a:lnSpc>
              <a:spcAft>
                <a:spcPts val="600"/>
              </a:spcAft>
              <a:buFont typeface="Arial" panose="020B0604020202020204" pitchFamily="34" charset="0"/>
              <a:buChar char="•"/>
            </a:pPr>
            <a:r>
              <a:rPr lang="en-US" sz="1800" b="0" i="0" dirty="0">
                <a:effectLst/>
              </a:rPr>
              <a:t>Comprehensive resources</a:t>
            </a:r>
          </a:p>
          <a:p>
            <a:pPr>
              <a:lnSpc>
                <a:spcPct val="90000"/>
              </a:lnSpc>
              <a:spcAft>
                <a:spcPts val="600"/>
              </a:spcAft>
            </a:pPr>
            <a:endParaRPr lang="en-US" sz="1800" b="0" i="0" dirty="0">
              <a:effectLst/>
            </a:endParaRPr>
          </a:p>
          <a:p>
            <a:pPr marL="285750" indent="-285750">
              <a:lnSpc>
                <a:spcPct val="90000"/>
              </a:lnSpc>
              <a:spcAft>
                <a:spcPts val="600"/>
              </a:spcAft>
              <a:buFont typeface="Arial" panose="020B0604020202020204" pitchFamily="34" charset="0"/>
              <a:buChar char="•"/>
            </a:pPr>
            <a:r>
              <a:rPr lang="en-US" sz="1800" b="0" i="0" dirty="0">
                <a:effectLst/>
              </a:rPr>
              <a:t>25% off monthly or annual subscription for Harvard Pilgrim members</a:t>
            </a:r>
          </a:p>
          <a:p>
            <a:pPr marL="285750" indent="-285750">
              <a:lnSpc>
                <a:spcPct val="90000"/>
              </a:lnSpc>
              <a:spcAft>
                <a:spcPts val="600"/>
              </a:spcAft>
              <a:buFont typeface="Arial" panose="020B0604020202020204" pitchFamily="34" charset="0"/>
              <a:buChar char="•"/>
            </a:pPr>
            <a:endParaRPr lang="en-US" sz="1800" b="0" i="0" dirty="0">
              <a:effectLst/>
            </a:endParaRPr>
          </a:p>
          <a:p>
            <a:pPr marL="285750" indent="-285750">
              <a:lnSpc>
                <a:spcPct val="90000"/>
              </a:lnSpc>
              <a:spcAft>
                <a:spcPts val="600"/>
              </a:spcAft>
              <a:buFont typeface="Arial" panose="020B0604020202020204" pitchFamily="34" charset="0"/>
              <a:buChar char="•"/>
            </a:pPr>
            <a:r>
              <a:rPr lang="en-US" sz="1800" b="0" i="0" dirty="0">
                <a:effectLst/>
              </a:rPr>
              <a:t>Eligible for Harvard Pilgrim fitness and wellness reimbursement</a:t>
            </a:r>
          </a:p>
          <a:p>
            <a:pPr marL="285750" indent="-285750">
              <a:lnSpc>
                <a:spcPct val="90000"/>
              </a:lnSpc>
              <a:spcAft>
                <a:spcPts val="600"/>
              </a:spcAft>
              <a:buFont typeface="Arial" panose="020B0604020202020204" pitchFamily="34" charset="0"/>
              <a:buChar char="•"/>
            </a:pPr>
            <a:endParaRPr lang="en-US" b="0" i="0" dirty="0">
              <a:effectLst/>
            </a:endParaRPr>
          </a:p>
        </p:txBody>
      </p:sp>
      <p:pic>
        <p:nvPicPr>
          <p:cNvPr id="10" name="Picture 9" descr="Screenshot of a screenshot of a person doing a workout&#10;&#10;AI-generated content may be incorrect.">
            <a:extLst>
              <a:ext uri="{FF2B5EF4-FFF2-40B4-BE49-F238E27FC236}">
                <a16:creationId xmlns:a16="http://schemas.microsoft.com/office/drawing/2014/main" id="{A876B439-9136-DE5F-6A88-06944FDDCC2A}"/>
              </a:ext>
            </a:extLst>
          </p:cNvPr>
          <p:cNvPicPr>
            <a:picLocks noChangeAspect="1"/>
          </p:cNvPicPr>
          <p:nvPr/>
        </p:nvPicPr>
        <p:blipFill>
          <a:blip r:embed="rId3"/>
          <a:stretch>
            <a:fillRect/>
          </a:stretch>
        </p:blipFill>
        <p:spPr>
          <a:xfrm>
            <a:off x="7699511" y="1937448"/>
            <a:ext cx="3588137" cy="4196652"/>
          </a:xfrm>
          <a:prstGeom prst="rect">
            <a:avLst/>
          </a:prstGeom>
          <a:noFill/>
        </p:spPr>
      </p:pic>
      <p:sp>
        <p:nvSpPr>
          <p:cNvPr id="12" name="Title 1">
            <a:extLst>
              <a:ext uri="{FF2B5EF4-FFF2-40B4-BE49-F238E27FC236}">
                <a16:creationId xmlns:a16="http://schemas.microsoft.com/office/drawing/2014/main" id="{47F30EA7-3EAE-DEF0-F4D2-02CFC55FB5D4}"/>
              </a:ext>
            </a:extLst>
          </p:cNvPr>
          <p:cNvSpPr>
            <a:spLocks noGrp="1"/>
          </p:cNvSpPr>
          <p:nvPr>
            <p:ph type="title"/>
          </p:nvPr>
        </p:nvSpPr>
        <p:spPr>
          <a:xfrm>
            <a:off x="647700" y="501040"/>
            <a:ext cx="10892946" cy="916597"/>
          </a:xfrm>
        </p:spPr>
        <p:txBody>
          <a:bodyPr vert="horz" lIns="0" tIns="0" rIns="0" bIns="0" rtlCol="0" anchor="t">
            <a:noAutofit/>
          </a:bodyPr>
          <a:lstStyle/>
          <a:p>
            <a:r>
              <a:rPr lang="en-US" b="0" kern="1200" dirty="0">
                <a:latin typeface="+mj-lt"/>
                <a:ea typeface="+mj-ea"/>
                <a:cs typeface="+mj-cs"/>
              </a:rPr>
              <a:t>Expect</a:t>
            </a:r>
            <a:br>
              <a:rPr lang="en-US" b="0" kern="1200" dirty="0">
                <a:latin typeface="+mj-lt"/>
                <a:ea typeface="+mj-ea"/>
                <a:cs typeface="+mj-cs"/>
              </a:rPr>
            </a:br>
            <a:endParaRPr lang="en-US" b="0" kern="1200" dirty="0">
              <a:latin typeface="+mj-lt"/>
              <a:ea typeface="+mj-ea"/>
              <a:cs typeface="+mj-cs"/>
            </a:endParaRPr>
          </a:p>
        </p:txBody>
      </p:sp>
      <p:sp>
        <p:nvSpPr>
          <p:cNvPr id="14" name="AutoShape 2">
            <a:extLst>
              <a:ext uri="{FF2B5EF4-FFF2-40B4-BE49-F238E27FC236}">
                <a16:creationId xmlns:a16="http://schemas.microsoft.com/office/drawing/2014/main" id="{1D8A17A8-AC65-94F7-3EEE-ADEC29E6A952}"/>
              </a:ext>
            </a:extLst>
          </p:cNvPr>
          <p:cNvSpPr>
            <a:spLocks noChangeAspect="1" noChangeArrowheads="1"/>
          </p:cNvSpPr>
          <p:nvPr/>
        </p:nvSpPr>
        <p:spPr bwMode="auto">
          <a:xfrm>
            <a:off x="6053192" y="30409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1"/>
              </a:solidFill>
              <a:effectLst/>
              <a:uLnTx/>
              <a:uFillTx/>
              <a:latin typeface="Arial" panose="020B0604020202020204"/>
              <a:ea typeface="+mn-ea"/>
              <a:cs typeface="+mn-cs"/>
            </a:endParaRPr>
          </a:p>
        </p:txBody>
      </p:sp>
      <p:sp>
        <p:nvSpPr>
          <p:cNvPr id="16" name="Text Placeholder 9">
            <a:extLst>
              <a:ext uri="{FF2B5EF4-FFF2-40B4-BE49-F238E27FC236}">
                <a16:creationId xmlns:a16="http://schemas.microsoft.com/office/drawing/2014/main" id="{067B840A-377E-2319-41A4-897B89A5FCC5}"/>
              </a:ext>
            </a:extLst>
          </p:cNvPr>
          <p:cNvSpPr txBox="1">
            <a:spLocks noGrp="1"/>
          </p:cNvSpPr>
          <p:nvPr>
            <p:ph type="body" idx="1"/>
          </p:nvPr>
        </p:nvSpPr>
        <p:spPr>
          <a:xfrm>
            <a:off x="647700" y="1189037"/>
            <a:ext cx="10325100" cy="457200"/>
          </a:xfrm>
          <a:prstGeom prst="rect">
            <a:avLst/>
          </a:prstGeom>
        </p:spPr>
        <p:txBody>
          <a:bodyPr vert="horz" lIns="0" tIns="0" rIns="0" bIns="0" rtlCol="0" anchor="t">
            <a:noAutofit/>
          </a:bodyPr>
          <a:lstStyle/>
          <a:p>
            <a:pPr>
              <a:lnSpc>
                <a:spcPct val="90000"/>
              </a:lnSpc>
              <a:spcAft>
                <a:spcPts val="600"/>
              </a:spcAft>
            </a:pPr>
            <a:r>
              <a:rPr lang="en-US" sz="1800" b="1" kern="1200" dirty="0">
                <a:solidFill>
                  <a:schemeClr val="tx2"/>
                </a:solidFill>
                <a:latin typeface="+mn-lt"/>
                <a:ea typeface="+mn-ea"/>
                <a:cs typeface="+mn-cs"/>
              </a:rPr>
              <a:t>Virtual on-demand </a:t>
            </a:r>
            <a:r>
              <a:rPr lang="en-US" sz="1800" b="1" i="0" kern="1200" dirty="0">
                <a:solidFill>
                  <a:schemeClr val="tx2"/>
                </a:solidFill>
                <a:effectLst/>
                <a:latin typeface="+mn-lt"/>
                <a:ea typeface="+mn-ea"/>
                <a:cs typeface="+mn-cs"/>
              </a:rPr>
              <a:t>fitness platform for pregnancy and postpartum</a:t>
            </a:r>
          </a:p>
        </p:txBody>
      </p:sp>
      <p:pic>
        <p:nvPicPr>
          <p:cNvPr id="18" name="Picture 17" descr="A purple letters on a white background&#10;&#10;AI-generated content may be incorrect.">
            <a:extLst>
              <a:ext uri="{FF2B5EF4-FFF2-40B4-BE49-F238E27FC236}">
                <a16:creationId xmlns:a16="http://schemas.microsoft.com/office/drawing/2014/main" id="{CD345AE2-3D46-6B3E-DFCA-22CB7A6A063C}"/>
              </a:ext>
            </a:extLst>
          </p:cNvPr>
          <p:cNvPicPr>
            <a:picLocks noChangeAspect="1"/>
          </p:cNvPicPr>
          <p:nvPr/>
        </p:nvPicPr>
        <p:blipFill>
          <a:blip r:embed="rId4"/>
          <a:stretch>
            <a:fillRect/>
          </a:stretch>
        </p:blipFill>
        <p:spPr>
          <a:xfrm>
            <a:off x="9215037" y="434890"/>
            <a:ext cx="2072611" cy="578019"/>
          </a:xfrm>
          <a:prstGeom prst="rect">
            <a:avLst/>
          </a:prstGeom>
        </p:spPr>
      </p:pic>
      <p:sp>
        <p:nvSpPr>
          <p:cNvPr id="20" name="TextBox 19">
            <a:extLst>
              <a:ext uri="{FF2B5EF4-FFF2-40B4-BE49-F238E27FC236}">
                <a16:creationId xmlns:a16="http://schemas.microsoft.com/office/drawing/2014/main" id="{5A6070A4-E1F0-F57F-872A-35A469957625}"/>
              </a:ext>
            </a:extLst>
          </p:cNvPr>
          <p:cNvSpPr txBox="1"/>
          <p:nvPr/>
        </p:nvSpPr>
        <p:spPr>
          <a:xfrm>
            <a:off x="897030" y="5893558"/>
            <a:ext cx="46257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31837"/>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expect.fit</a:t>
            </a:r>
            <a:r>
              <a:rPr kumimoji="0" lang="en-US" sz="1800" b="1" i="0" u="none" strike="noStrike" kern="1200" cap="none" spc="0" normalizeH="0" baseline="0" noProof="0" dirty="0">
                <a:ln>
                  <a:noFill/>
                </a:ln>
                <a:solidFill>
                  <a:srgbClr val="E31837"/>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/partners/</a:t>
            </a:r>
            <a:r>
              <a:rPr kumimoji="0" lang="en-US" sz="1800" b="1" i="0" u="none" strike="noStrike" kern="1200" cap="none" spc="0" normalizeH="0" baseline="0" noProof="0" dirty="0" err="1">
                <a:ln>
                  <a:noFill/>
                </a:ln>
                <a:solidFill>
                  <a:srgbClr val="E31837"/>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harvard</a:t>
            </a:r>
            <a:r>
              <a:rPr kumimoji="0" lang="en-US" sz="1800" b="1" i="0" u="none" strike="noStrike" kern="1200" cap="none" spc="0" normalizeH="0" baseline="0" noProof="0" dirty="0">
                <a:ln>
                  <a:noFill/>
                </a:ln>
                <a:solidFill>
                  <a:srgbClr val="E31837"/>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-pilgrim</a:t>
            </a:r>
            <a:endParaRPr kumimoji="0" lang="en-US" sz="1800" b="1" i="0" u="none" strike="noStrike" kern="1200" cap="none" spc="0" normalizeH="0" baseline="0" noProof="0" dirty="0">
              <a:ln>
                <a:noFill/>
              </a:ln>
              <a:solidFill>
                <a:srgbClr val="E318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4469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457862-2880-F15B-0C36-F771C6C47E0B}"/>
              </a:ext>
            </a:extLst>
          </p:cNvPr>
          <p:cNvSpPr>
            <a:spLocks noGrp="1"/>
          </p:cNvSpPr>
          <p:nvPr>
            <p:ph type="title"/>
          </p:nvPr>
        </p:nvSpPr>
        <p:spPr>
          <a:xfrm>
            <a:off x="685800" y="3141663"/>
            <a:ext cx="5638800" cy="1362075"/>
          </a:xfrm>
        </p:spPr>
        <p:txBody>
          <a:bodyPr/>
          <a:lstStyle/>
          <a:p>
            <a:r>
              <a:rPr lang="en-US" dirty="0"/>
              <a:t>Family &amp; Maternal Health Support</a:t>
            </a:r>
          </a:p>
        </p:txBody>
      </p:sp>
    </p:spTree>
    <p:extLst>
      <p:ext uri="{BB962C8B-B14F-4D97-AF65-F5344CB8AC3E}">
        <p14:creationId xmlns:p14="http://schemas.microsoft.com/office/powerpoint/2010/main" val="1633647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EA2A-45BE-40D2-8F21-9A43711B7804}"/>
              </a:ext>
            </a:extLst>
          </p:cNvPr>
          <p:cNvSpPr>
            <a:spLocks noGrp="1"/>
          </p:cNvSpPr>
          <p:nvPr>
            <p:ph type="title"/>
          </p:nvPr>
        </p:nvSpPr>
        <p:spPr>
          <a:xfrm>
            <a:off x="647700" y="501040"/>
            <a:ext cx="11544300" cy="916597"/>
          </a:xfrm>
        </p:spPr>
        <p:txBody>
          <a:bodyPr/>
          <a:lstStyle/>
          <a:p>
            <a:r>
              <a:rPr lang="en-US" dirty="0">
                <a:solidFill>
                  <a:srgbClr val="333333"/>
                </a:solidFill>
                <a:effectLst/>
                <a:ea typeface="Calibri" panose="020F0502020204030204" pitchFamily="34" charset="0"/>
              </a:rPr>
              <a:t>Ovia Health: Support Through </a:t>
            </a:r>
            <a:r>
              <a:rPr lang="en-US" dirty="0">
                <a:solidFill>
                  <a:srgbClr val="333333"/>
                </a:solidFill>
                <a:ea typeface="Calibri" panose="020F0502020204030204" pitchFamily="34" charset="0"/>
              </a:rPr>
              <a:t>L</a:t>
            </a:r>
            <a:r>
              <a:rPr lang="en-US" dirty="0">
                <a:solidFill>
                  <a:srgbClr val="333333"/>
                </a:solidFill>
                <a:effectLst/>
                <a:ea typeface="Calibri" panose="020F0502020204030204" pitchFamily="34" charset="0"/>
              </a:rPr>
              <a:t>ife’s </a:t>
            </a:r>
            <a:r>
              <a:rPr lang="en-US" dirty="0">
                <a:solidFill>
                  <a:srgbClr val="333333"/>
                </a:solidFill>
                <a:ea typeface="Calibri" panose="020F0502020204030204" pitchFamily="34" charset="0"/>
              </a:rPr>
              <a:t>B</a:t>
            </a:r>
            <a:r>
              <a:rPr lang="en-US" dirty="0">
                <a:solidFill>
                  <a:srgbClr val="333333"/>
                </a:solidFill>
                <a:effectLst/>
                <a:ea typeface="Calibri" panose="020F0502020204030204" pitchFamily="34" charset="0"/>
              </a:rPr>
              <a:t>iggest </a:t>
            </a:r>
            <a:r>
              <a:rPr lang="en-US" dirty="0">
                <a:solidFill>
                  <a:srgbClr val="333333"/>
                </a:solidFill>
                <a:ea typeface="Calibri" panose="020F0502020204030204" pitchFamily="34" charset="0"/>
              </a:rPr>
              <a:t>T</a:t>
            </a:r>
            <a:r>
              <a:rPr lang="en-US" dirty="0">
                <a:solidFill>
                  <a:srgbClr val="333333"/>
                </a:solidFill>
                <a:effectLst/>
                <a:ea typeface="Calibri" panose="020F0502020204030204" pitchFamily="34" charset="0"/>
              </a:rPr>
              <a:t>ransitions</a:t>
            </a:r>
            <a:endParaRPr lang="en-US" dirty="0"/>
          </a:p>
        </p:txBody>
      </p:sp>
      <p:pic>
        <p:nvPicPr>
          <p:cNvPr id="7" name="Picture 6">
            <a:extLst>
              <a:ext uri="{FF2B5EF4-FFF2-40B4-BE49-F238E27FC236}">
                <a16:creationId xmlns:a16="http://schemas.microsoft.com/office/drawing/2014/main" id="{F23C3009-C276-8D9B-1C78-BB1B7DB720AD}"/>
              </a:ext>
            </a:extLst>
          </p:cNvPr>
          <p:cNvPicPr>
            <a:picLocks noChangeAspect="1"/>
          </p:cNvPicPr>
          <p:nvPr/>
        </p:nvPicPr>
        <p:blipFill>
          <a:blip r:embed="rId3"/>
          <a:stretch>
            <a:fillRect/>
          </a:stretch>
        </p:blipFill>
        <p:spPr>
          <a:xfrm>
            <a:off x="5638800" y="1443318"/>
            <a:ext cx="5986164" cy="4908817"/>
          </a:xfrm>
          <a:prstGeom prst="rect">
            <a:avLst/>
          </a:prstGeom>
        </p:spPr>
      </p:pic>
      <p:pic>
        <p:nvPicPr>
          <p:cNvPr id="11" name="Picture 10">
            <a:extLst>
              <a:ext uri="{FF2B5EF4-FFF2-40B4-BE49-F238E27FC236}">
                <a16:creationId xmlns:a16="http://schemas.microsoft.com/office/drawing/2014/main" id="{24336256-6683-F4F3-E81D-C984092C6E96}"/>
              </a:ext>
            </a:extLst>
          </p:cNvPr>
          <p:cNvPicPr>
            <a:picLocks noChangeAspect="1"/>
          </p:cNvPicPr>
          <p:nvPr/>
        </p:nvPicPr>
        <p:blipFill>
          <a:blip r:embed="rId4"/>
          <a:stretch>
            <a:fillRect/>
          </a:stretch>
        </p:blipFill>
        <p:spPr>
          <a:xfrm>
            <a:off x="647700" y="3852558"/>
            <a:ext cx="4854361" cy="2499577"/>
          </a:xfrm>
          <a:prstGeom prst="rect">
            <a:avLst/>
          </a:prstGeom>
        </p:spPr>
      </p:pic>
      <p:pic>
        <p:nvPicPr>
          <p:cNvPr id="13" name="Picture 12">
            <a:extLst>
              <a:ext uri="{FF2B5EF4-FFF2-40B4-BE49-F238E27FC236}">
                <a16:creationId xmlns:a16="http://schemas.microsoft.com/office/drawing/2014/main" id="{0CA0FF19-A62C-AAF7-5064-EC7CE96D8A9B}"/>
              </a:ext>
            </a:extLst>
          </p:cNvPr>
          <p:cNvPicPr>
            <a:picLocks noChangeAspect="1"/>
          </p:cNvPicPr>
          <p:nvPr/>
        </p:nvPicPr>
        <p:blipFill>
          <a:blip r:embed="rId5"/>
          <a:stretch>
            <a:fillRect/>
          </a:stretch>
        </p:blipFill>
        <p:spPr>
          <a:xfrm>
            <a:off x="647700" y="1295400"/>
            <a:ext cx="4877223" cy="2507197"/>
          </a:xfrm>
          <a:prstGeom prst="rect">
            <a:avLst/>
          </a:prstGeom>
        </p:spPr>
      </p:pic>
    </p:spTree>
    <p:extLst>
      <p:ext uri="{BB962C8B-B14F-4D97-AF65-F5344CB8AC3E}">
        <p14:creationId xmlns:p14="http://schemas.microsoft.com/office/powerpoint/2010/main" val="33171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7475-71AB-7EA7-DFFC-4A02E21B8545}"/>
              </a:ext>
            </a:extLst>
          </p:cNvPr>
          <p:cNvSpPr>
            <a:spLocks noGrp="1"/>
          </p:cNvSpPr>
          <p:nvPr>
            <p:ph type="title"/>
          </p:nvPr>
        </p:nvSpPr>
        <p:spPr/>
        <p:txBody>
          <a:bodyPr/>
          <a:lstStyle/>
          <a:p>
            <a:r>
              <a:rPr lang="en-US" dirty="0"/>
              <a:t>Medical Plans</a:t>
            </a:r>
          </a:p>
        </p:txBody>
      </p:sp>
    </p:spTree>
    <p:extLst>
      <p:ext uri="{BB962C8B-B14F-4D97-AF65-F5344CB8AC3E}">
        <p14:creationId xmlns:p14="http://schemas.microsoft.com/office/powerpoint/2010/main" val="235550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647700" y="501040"/>
            <a:ext cx="10892946" cy="916597"/>
          </a:xfrm>
          <a:prstGeom prst="rect">
            <a:avLst/>
          </a:prstGeom>
          <a:noFill/>
          <a:ln>
            <a:noFill/>
          </a:ln>
        </p:spPr>
        <p:txBody>
          <a:bodyPr spcFirstLastPara="1" wrap="square" lIns="0" tIns="0" rIns="0" bIns="0" anchor="t" anchorCtr="0">
            <a:noAutofit/>
          </a:bodyPr>
          <a:lstStyle/>
          <a:p>
            <a:pPr marL="0" lvl="0" indent="0" algn="l" rtl="0">
              <a:lnSpc>
                <a:spcPct val="90000"/>
              </a:lnSpc>
              <a:spcBef>
                <a:spcPts val="600"/>
              </a:spcBef>
              <a:spcAft>
                <a:spcPts val="600"/>
              </a:spcAft>
              <a:buClr>
                <a:schemeClr val="lt2"/>
              </a:buClr>
              <a:buSzPts val="3600"/>
              <a:buFont typeface="Arial"/>
              <a:buNone/>
            </a:pPr>
            <a:r>
              <a:rPr lang="en-US" dirty="0"/>
              <a:t>Wellthy: Hands-on Support for Caregivers</a:t>
            </a:r>
            <a:endParaRPr dirty="0"/>
          </a:p>
        </p:txBody>
      </p:sp>
      <p:sp>
        <p:nvSpPr>
          <p:cNvPr id="159" name="Google Shape;159;p7"/>
          <p:cNvSpPr txBox="1">
            <a:spLocks noGrp="1"/>
          </p:cNvSpPr>
          <p:nvPr>
            <p:ph type="body" idx="1"/>
          </p:nvPr>
        </p:nvSpPr>
        <p:spPr>
          <a:xfrm>
            <a:off x="647700" y="1600201"/>
            <a:ext cx="10892946" cy="724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2000"/>
              <a:buNone/>
            </a:pPr>
            <a:r>
              <a:rPr lang="en-US" sz="2000" b="1" i="0" u="sng" strike="noStrike" cap="none" dirty="0">
                <a:solidFill>
                  <a:schemeClr val="accent1"/>
                </a:solidFill>
                <a:hlinkClick r:id="rId3">
                  <a:extLst>
                    <a:ext uri="{A12FA001-AC4F-418D-AE19-62706E023703}">
                      <ahyp:hlinkClr xmlns:ahyp="http://schemas.microsoft.com/office/drawing/2018/hyperlinkcolor" val="tx"/>
                    </a:ext>
                  </a:extLst>
                </a:hlinkClick>
              </a:rPr>
              <a:t>Wellthy</a:t>
            </a:r>
            <a:r>
              <a:rPr lang="en-US" sz="2000" i="0" u="none" strike="noStrike" cap="none" dirty="0">
                <a:solidFill>
                  <a:schemeClr val="accent1"/>
                </a:solidFill>
              </a:rPr>
              <a:t> </a:t>
            </a:r>
            <a:r>
              <a:rPr lang="en-US" sz="2000" i="0" u="none" strike="noStrike" cap="none" dirty="0"/>
              <a:t>helps members tackle the logistical and administrative tasks of caring for the ones they love, including themselves – across a wide array of needs.</a:t>
            </a:r>
            <a:endParaRPr dirty="0"/>
          </a:p>
          <a:p>
            <a:pPr marL="0" marR="0" lvl="0" indent="0" algn="l" rtl="0">
              <a:lnSpc>
                <a:spcPct val="120000"/>
              </a:lnSpc>
              <a:spcBef>
                <a:spcPts val="0"/>
              </a:spcBef>
              <a:spcAft>
                <a:spcPts val="0"/>
              </a:spcAft>
              <a:buClr>
                <a:srgbClr val="000000"/>
              </a:buClr>
              <a:buSzPts val="3600"/>
              <a:buFont typeface="Arial"/>
              <a:buNone/>
            </a:pPr>
            <a:r>
              <a:rPr lang="en-US" sz="3600" b="1" i="0" u="none" strike="noStrike" cap="none" dirty="0">
                <a:solidFill>
                  <a:schemeClr val="lt1"/>
                </a:solidFill>
              </a:rPr>
              <a:t>Care Dashboard</a:t>
            </a:r>
            <a:endParaRPr dirty="0"/>
          </a:p>
          <a:p>
            <a:pPr marL="0" marR="0" lvl="0" indent="0" algn="l" rtl="0">
              <a:lnSpc>
                <a:spcPct val="120000"/>
              </a:lnSpc>
              <a:spcBef>
                <a:spcPts val="0"/>
              </a:spcBef>
              <a:spcAft>
                <a:spcPts val="0"/>
              </a:spcAft>
              <a:buClr>
                <a:srgbClr val="000000"/>
              </a:buClr>
              <a:buSzPts val="2400"/>
              <a:buFont typeface="Arial"/>
              <a:buNone/>
            </a:pPr>
            <a:r>
              <a:rPr lang="en-US" sz="2400" b="0" i="1" u="none" strike="noStrike" cap="none" dirty="0">
                <a:solidFill>
                  <a:schemeClr val="lt1"/>
                </a:solidFill>
              </a:rPr>
              <a:t>Helping families </a:t>
            </a:r>
            <a:r>
              <a:rPr lang="en-US" sz="2400" b="1" i="1" u="none" strike="noStrike" cap="none" dirty="0">
                <a:solidFill>
                  <a:schemeClr val="lt1"/>
                </a:solidFill>
              </a:rPr>
              <a:t>plan and learn</a:t>
            </a:r>
            <a:endParaRPr dirty="0"/>
          </a:p>
          <a:p>
            <a:pPr marL="0" lvl="0" indent="0" algn="l" rtl="0">
              <a:spcBef>
                <a:spcPts val="0"/>
              </a:spcBef>
              <a:spcAft>
                <a:spcPts val="0"/>
              </a:spcAft>
              <a:buClr>
                <a:schemeClr val="dk1"/>
              </a:buClr>
              <a:buSzPts val="2200"/>
              <a:buNone/>
            </a:pPr>
            <a:endParaRPr dirty="0"/>
          </a:p>
        </p:txBody>
      </p:sp>
      <p:pic>
        <p:nvPicPr>
          <p:cNvPr id="160" name="Google Shape;160;p7" descr="Logo - Horizontal2.png"/>
          <p:cNvPicPr preferRelativeResize="0"/>
          <p:nvPr/>
        </p:nvPicPr>
        <p:blipFill rotWithShape="1">
          <a:blip r:embed="rId4">
            <a:alphaModFix/>
          </a:blip>
          <a:srcRect l="257" r="258"/>
          <a:stretch/>
        </p:blipFill>
        <p:spPr>
          <a:xfrm>
            <a:off x="9601200" y="556019"/>
            <a:ext cx="2012305" cy="523712"/>
          </a:xfrm>
          <a:prstGeom prst="rect">
            <a:avLst/>
          </a:prstGeom>
          <a:noFill/>
          <a:ln>
            <a:noFill/>
          </a:ln>
        </p:spPr>
      </p:pic>
      <p:sp>
        <p:nvSpPr>
          <p:cNvPr id="161" name="Google Shape;161;p7"/>
          <p:cNvSpPr/>
          <p:nvPr/>
        </p:nvSpPr>
        <p:spPr>
          <a:xfrm>
            <a:off x="-1827" y="3658592"/>
            <a:ext cx="12192000" cy="217678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62" name="Google Shape;162;p7"/>
          <p:cNvSpPr txBox="1"/>
          <p:nvPr/>
        </p:nvSpPr>
        <p:spPr>
          <a:xfrm>
            <a:off x="4407052" y="3785667"/>
            <a:ext cx="3126800" cy="199422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Pts val="2000"/>
              <a:buFont typeface="Arial"/>
              <a:buNone/>
              <a:tabLst/>
              <a:defRPr/>
            </a:pPr>
            <a:r>
              <a:rPr kumimoji="0" lang="en-US" sz="2000" b="1" i="0" u="none" strike="noStrike" kern="1200" cap="none" spc="0" normalizeH="0" baseline="0" noProof="0">
                <a:ln>
                  <a:noFill/>
                </a:ln>
                <a:solidFill>
                  <a:srgbClr val="FFFFFF"/>
                </a:solidFill>
                <a:effectLst/>
                <a:uLnTx/>
                <a:uFillTx/>
                <a:latin typeface="Arial"/>
                <a:ea typeface="Arial"/>
                <a:cs typeface="Arial"/>
                <a:sym typeface="Arial"/>
              </a:rPr>
              <a:t>Care Dashboard</a:t>
            </a:r>
            <a:endParaRPr kumimoji="0" sz="2000" b="1" i="0"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333"/>
              <a:buFont typeface="Arial"/>
              <a:buNone/>
              <a:tabLst/>
              <a:defRPr/>
            </a:pPr>
            <a:r>
              <a:rPr kumimoji="0" lang="en-US" sz="1333" b="0" i="1" u="none" strike="noStrike" kern="1200" cap="none" spc="0" normalizeH="0" baseline="0" noProof="0">
                <a:ln>
                  <a:noFill/>
                </a:ln>
                <a:solidFill>
                  <a:srgbClr val="FFFFFF"/>
                </a:solidFill>
                <a:effectLst/>
                <a:uLnTx/>
                <a:uFillTx/>
                <a:latin typeface="Arial"/>
                <a:ea typeface="Arial"/>
                <a:cs typeface="Arial"/>
                <a:sym typeface="Arial"/>
              </a:rPr>
              <a:t>Helping families </a:t>
            </a:r>
            <a:r>
              <a:rPr kumimoji="0" lang="en-US" sz="1333" b="1" i="1" u="none" strike="noStrike" kern="1200" cap="none" spc="0" normalizeH="0" baseline="0" noProof="0">
                <a:ln>
                  <a:noFill/>
                </a:ln>
                <a:solidFill>
                  <a:srgbClr val="FFFFFF"/>
                </a:solidFill>
                <a:effectLst/>
                <a:uLnTx/>
                <a:uFillTx/>
                <a:latin typeface="Arial"/>
                <a:ea typeface="Arial"/>
                <a:cs typeface="Arial"/>
                <a:sym typeface="Arial"/>
              </a:rPr>
              <a:t>plan and learn</a:t>
            </a:r>
            <a:endParaRPr kumimoji="0" sz="1333" b="1" i="1"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067"/>
              <a:buFont typeface="Arial"/>
              <a:buNone/>
              <a:tabLst/>
              <a:defRPr/>
            </a:pPr>
            <a:endParaRPr kumimoji="0" sz="1067" b="1" i="0"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067"/>
              <a:buFont typeface="Arial"/>
              <a:buNone/>
              <a:tabLst/>
              <a:defRPr/>
            </a:pPr>
            <a:endParaRPr kumimoji="0" sz="1067" b="1" i="0"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333"/>
              <a:buFont typeface="Arial"/>
              <a:buNone/>
              <a:tabLst/>
              <a:defRPr/>
            </a:pPr>
            <a:r>
              <a:rPr kumimoji="0" lang="en-US" sz="1333" b="0" i="0" u="none" strike="noStrike" kern="120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Comprehensive care planning tools and resources in one centralized, accessible place</a:t>
            </a:r>
            <a:endParaRPr kumimoji="0" sz="1333"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63" name="Google Shape;163;p7"/>
          <p:cNvSpPr txBox="1"/>
          <p:nvPr/>
        </p:nvSpPr>
        <p:spPr>
          <a:xfrm>
            <a:off x="7942541" y="2398953"/>
            <a:ext cx="3192000" cy="984845"/>
          </a:xfrm>
          <a:prstGeom prst="rect">
            <a:avLst/>
          </a:prstGeom>
          <a:noFill/>
          <a:ln>
            <a:noFill/>
          </a:ln>
        </p:spPr>
        <p:txBody>
          <a:bodyPr spcFirstLastPara="1" wrap="square" lIns="121900" tIns="121900" rIns="121900" bIns="121900" anchor="t" anchorCtr="0">
            <a:spAutoFit/>
          </a:bodyPr>
          <a:lstStyle/>
          <a:p>
            <a:pPr marL="342900" marR="0" lvl="0" indent="-342900" algn="l" defTabSz="914400" rtl="0" eaLnBrk="1" fontAlgn="auto" latinLnBrk="0" hangingPunct="1">
              <a:lnSpc>
                <a:spcPct val="120000"/>
              </a:lnSpc>
              <a:spcBef>
                <a:spcPts val="0"/>
              </a:spcBef>
              <a:spcAft>
                <a:spcPts val="0"/>
              </a:spcAft>
              <a:buClr>
                <a:srgbClr val="414041"/>
              </a:buClr>
              <a:buSzPts val="2000"/>
              <a:buFont typeface="Noto Sans Symbols"/>
              <a:buChar char="✔"/>
              <a:tabLst/>
              <a:defRPr/>
            </a:pPr>
            <a:r>
              <a:rPr kumimoji="0" lang="en-US" sz="2000" b="0" i="0" u="none" strike="noStrike" kern="1200" cap="none" spc="0" normalizeH="0" baseline="0" noProof="0">
                <a:ln>
                  <a:noFill/>
                </a:ln>
                <a:solidFill>
                  <a:srgbClr val="000000"/>
                </a:solidFill>
                <a:effectLst/>
                <a:uLnTx/>
                <a:uFillTx/>
                <a:latin typeface="Arial"/>
                <a:ea typeface="Arial"/>
                <a:cs typeface="Arial"/>
                <a:sym typeface="Arial"/>
              </a:rPr>
              <a:t>Financial Hardship</a:t>
            </a:r>
            <a:endParaRPr kumimoji="0" sz="1800" b="0" i="0" u="none" strike="noStrike" kern="1200" cap="none" spc="0" normalizeH="0" baseline="0" noProof="0">
              <a:ln>
                <a:noFill/>
              </a:ln>
              <a:solidFill>
                <a:srgbClr val="414041"/>
              </a:solidFill>
              <a:effectLst/>
              <a:uLnTx/>
              <a:uFillTx/>
              <a:latin typeface="Arial" panose="020B0604020202020204"/>
              <a:ea typeface="+mn-ea"/>
              <a:cs typeface="+mn-cs"/>
            </a:endParaRPr>
          </a:p>
          <a:p>
            <a:pPr marL="342900" marR="0" lvl="0" indent="-342900" algn="l" defTabSz="914400" rtl="0" eaLnBrk="1" fontAlgn="auto" latinLnBrk="0" hangingPunct="1">
              <a:lnSpc>
                <a:spcPct val="120000"/>
              </a:lnSpc>
              <a:spcBef>
                <a:spcPts val="0"/>
              </a:spcBef>
              <a:spcAft>
                <a:spcPts val="0"/>
              </a:spcAft>
              <a:buClr>
                <a:srgbClr val="414041"/>
              </a:buClr>
              <a:buSzPts val="2000"/>
              <a:buFont typeface="Noto Sans Symbols"/>
              <a:buChar char="✔"/>
              <a:tabLst/>
              <a:defRPr/>
            </a:pPr>
            <a:r>
              <a:rPr kumimoji="0" lang="en-US" sz="2000" b="0" i="0" u="none" strike="noStrike" kern="1200" cap="none" spc="0" normalizeH="0" baseline="0" noProof="0">
                <a:ln>
                  <a:noFill/>
                </a:ln>
                <a:solidFill>
                  <a:srgbClr val="000000"/>
                </a:solidFill>
                <a:effectLst/>
                <a:uLnTx/>
                <a:uFillTx/>
                <a:latin typeface="Arial"/>
                <a:ea typeface="Arial"/>
                <a:cs typeface="Arial"/>
                <a:sym typeface="Arial"/>
              </a:rPr>
              <a:t>Veteran Support</a:t>
            </a:r>
            <a:endParaRPr kumimoji="0" sz="20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4" name="Google Shape;164;p7"/>
          <p:cNvSpPr txBox="1"/>
          <p:nvPr/>
        </p:nvSpPr>
        <p:spPr>
          <a:xfrm>
            <a:off x="8104634" y="3785667"/>
            <a:ext cx="3265200" cy="199422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Pts val="2000"/>
              <a:buFont typeface="Arial"/>
              <a:buNone/>
              <a:tabLst/>
              <a:defRPr/>
            </a:pPr>
            <a:r>
              <a:rPr kumimoji="0" lang="en-US" sz="2000" b="1" i="0" u="none" strike="noStrike" kern="1200" cap="none" spc="0" normalizeH="0" baseline="0" noProof="0" dirty="0">
                <a:ln>
                  <a:noFill/>
                </a:ln>
                <a:solidFill>
                  <a:srgbClr val="FFFFFF"/>
                </a:solidFill>
                <a:effectLst/>
                <a:uLnTx/>
                <a:uFillTx/>
                <a:latin typeface="Arial"/>
                <a:ea typeface="Arial"/>
                <a:cs typeface="Arial"/>
                <a:sym typeface="Arial"/>
              </a:rPr>
              <a:t>Wellthy Community</a:t>
            </a:r>
            <a:endParaRPr kumimoji="0" sz="2000" b="1" i="0" u="none" strike="noStrike" kern="120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333"/>
              <a:buFont typeface="Arial"/>
              <a:buNone/>
              <a:tabLst/>
              <a:defRPr/>
            </a:pPr>
            <a:r>
              <a:rPr kumimoji="0" lang="en-US" sz="1333" b="0" i="1" u="none" strike="noStrike" kern="1200" cap="none" spc="0" normalizeH="0" baseline="0" noProof="0" dirty="0">
                <a:ln>
                  <a:noFill/>
                </a:ln>
                <a:solidFill>
                  <a:srgbClr val="FFFFFF"/>
                </a:solidFill>
                <a:effectLst/>
                <a:uLnTx/>
                <a:uFillTx/>
                <a:latin typeface="Arial"/>
                <a:ea typeface="Arial"/>
                <a:cs typeface="Arial"/>
                <a:sym typeface="Arial"/>
              </a:rPr>
              <a:t>Helping families </a:t>
            </a:r>
            <a:r>
              <a:rPr kumimoji="0" lang="en-US" sz="1333" b="1" i="1" u="none" strike="noStrike" kern="1200" cap="none" spc="0" normalizeH="0" baseline="0" noProof="0" dirty="0">
                <a:ln>
                  <a:noFill/>
                </a:ln>
                <a:solidFill>
                  <a:srgbClr val="FFFFFF"/>
                </a:solidFill>
                <a:effectLst/>
                <a:uLnTx/>
                <a:uFillTx/>
                <a:latin typeface="Arial"/>
                <a:ea typeface="Arial"/>
                <a:cs typeface="Arial"/>
                <a:sym typeface="Arial"/>
              </a:rPr>
              <a:t>feel less alone</a:t>
            </a:r>
            <a:endParaRPr kumimoji="0" sz="1333" b="1" i="1" u="none" strike="noStrike" kern="120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067"/>
              <a:buFont typeface="Arial"/>
              <a:buNone/>
              <a:tabLst/>
              <a:defRPr/>
            </a:pPr>
            <a:endParaRPr kumimoji="0" sz="1067" b="1" i="0" u="none" strike="noStrike" kern="120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067"/>
              <a:buFont typeface="Arial"/>
              <a:buNone/>
              <a:tabLst/>
              <a:defRPr/>
            </a:pPr>
            <a:endParaRPr kumimoji="0" sz="1067" b="1" i="0" u="none" strike="noStrike" kern="120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333"/>
              <a:buFont typeface="Arial"/>
              <a:buNone/>
              <a:tabLst/>
              <a:defRPr/>
            </a:pPr>
            <a:r>
              <a:rPr kumimoji="0" lang="en-US" sz="1333" b="0" i="0" u="none" strike="noStrike" kern="1200" cap="none" spc="0" normalizeH="0" baseline="0" noProof="0" dirty="0">
                <a:ln>
                  <a:noFill/>
                </a:ln>
                <a:solidFill>
                  <a:srgbClr val="FFFFFF"/>
                </a:solidFill>
                <a:effectLst/>
                <a:uLnTx/>
                <a:uFillTx/>
                <a:latin typeface="Arial"/>
                <a:ea typeface="Arial"/>
                <a:cs typeface="Arial"/>
                <a:sym typeface="Arial"/>
              </a:rPr>
              <a:t>Peer-to-peer platform where family caregivers can find support and exchange knowledge</a:t>
            </a:r>
            <a:endParaRPr kumimoji="0" sz="1333"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65" name="Google Shape;165;p7"/>
          <p:cNvSpPr txBox="1"/>
          <p:nvPr/>
        </p:nvSpPr>
        <p:spPr>
          <a:xfrm>
            <a:off x="709470" y="3785667"/>
            <a:ext cx="3192000" cy="199422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Pts val="2000"/>
              <a:buFont typeface="Arial"/>
              <a:buNone/>
              <a:tabLst/>
              <a:defRPr/>
            </a:pPr>
            <a:r>
              <a:rPr kumimoji="0" lang="en-US" sz="2000" b="1" i="0" u="none" strike="noStrike" kern="1200" cap="none" spc="0" normalizeH="0" baseline="0" noProof="0">
                <a:ln>
                  <a:noFill/>
                </a:ln>
                <a:solidFill>
                  <a:srgbClr val="FFFFFF"/>
                </a:solidFill>
                <a:effectLst/>
                <a:uLnTx/>
                <a:uFillTx/>
                <a:latin typeface="Arial"/>
                <a:ea typeface="Arial"/>
                <a:cs typeface="Arial"/>
                <a:sym typeface="Arial"/>
              </a:rPr>
              <a:t>Care Concierge</a:t>
            </a:r>
            <a:endParaRPr kumimoji="0" sz="2000" b="1" i="0"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333"/>
              <a:buFont typeface="Arial"/>
              <a:buNone/>
              <a:tabLst/>
              <a:defRPr/>
            </a:pPr>
            <a:r>
              <a:rPr kumimoji="0" lang="en-US" sz="1333" b="0" i="1" u="none" strike="noStrike" kern="1200" cap="none" spc="0" normalizeH="0" baseline="0" noProof="0">
                <a:ln>
                  <a:noFill/>
                </a:ln>
                <a:solidFill>
                  <a:srgbClr val="FFFFFF"/>
                </a:solidFill>
                <a:effectLst/>
                <a:uLnTx/>
                <a:uFillTx/>
                <a:latin typeface="Arial"/>
                <a:ea typeface="Arial"/>
                <a:cs typeface="Arial"/>
                <a:sym typeface="Arial"/>
              </a:rPr>
              <a:t>Helping families </a:t>
            </a:r>
            <a:r>
              <a:rPr kumimoji="0" lang="en-US" sz="1333" b="1" i="1" u="none" strike="noStrike" kern="1200" cap="none" spc="0" normalizeH="0" baseline="0" noProof="0">
                <a:ln>
                  <a:noFill/>
                </a:ln>
                <a:solidFill>
                  <a:srgbClr val="FFFFFF"/>
                </a:solidFill>
                <a:effectLst/>
                <a:uLnTx/>
                <a:uFillTx/>
                <a:latin typeface="Arial"/>
                <a:ea typeface="Arial"/>
                <a:cs typeface="Arial"/>
                <a:sym typeface="Arial"/>
              </a:rPr>
              <a:t>get things done</a:t>
            </a:r>
            <a:endParaRPr kumimoji="0" sz="1333" b="1" i="1"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067"/>
              <a:buFont typeface="Arial"/>
              <a:buNone/>
              <a:tabLst/>
              <a:defRPr/>
            </a:pPr>
            <a:endParaRPr kumimoji="0" sz="1067" b="1" i="0"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067"/>
              <a:buFont typeface="Arial"/>
              <a:buNone/>
              <a:tabLst/>
              <a:defRPr/>
            </a:pPr>
            <a:endParaRPr kumimoji="0" sz="1067" b="1" i="0" u="none" strike="noStrike" kern="120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ts val="1333"/>
              <a:buFont typeface="Arial"/>
              <a:buNone/>
              <a:tabLst/>
              <a:defRPr/>
            </a:pPr>
            <a:r>
              <a:rPr kumimoji="0" lang="en-US" sz="1333" b="0" i="0" u="none" strike="noStrike" kern="1200" cap="none" spc="0" normalizeH="0" baseline="0" noProof="0">
                <a:ln>
                  <a:noFill/>
                </a:ln>
                <a:solidFill>
                  <a:srgbClr val="FFFFFF"/>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Dedicated, hands-on support from experts who get to know each family and tackle their to-dos</a:t>
            </a:r>
            <a:endParaRPr kumimoji="0" sz="1333"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166" name="Google Shape;166;p7"/>
          <p:cNvSpPr txBox="1"/>
          <p:nvPr/>
        </p:nvSpPr>
        <p:spPr>
          <a:xfrm>
            <a:off x="647700" y="2289083"/>
            <a:ext cx="3192000" cy="984845"/>
          </a:xfrm>
          <a:prstGeom prst="rect">
            <a:avLst/>
          </a:prstGeom>
          <a:noFill/>
          <a:ln>
            <a:noFill/>
          </a:ln>
        </p:spPr>
        <p:txBody>
          <a:bodyPr spcFirstLastPara="1" wrap="square" lIns="121900" tIns="121900" rIns="121900" bIns="121900" anchor="t" anchorCtr="0">
            <a:spAutoFit/>
          </a:bodyPr>
          <a:lstStyle/>
          <a:p>
            <a:pPr marL="342900" marR="0" lvl="0" indent="-342900" algn="l" defTabSz="914400" rtl="0" eaLnBrk="1" fontAlgn="auto" latinLnBrk="0" hangingPunct="1">
              <a:lnSpc>
                <a:spcPct val="120000"/>
              </a:lnSpc>
              <a:spcBef>
                <a:spcPts val="0"/>
              </a:spcBef>
              <a:spcAft>
                <a:spcPts val="0"/>
              </a:spcAft>
              <a:buClr>
                <a:srgbClr val="414041"/>
              </a:buClr>
              <a:buSzPts val="2000"/>
              <a:buFont typeface="Noto Sans Symbols"/>
              <a:buChar char="✔"/>
              <a:tabLst/>
              <a:defRPr/>
            </a:pPr>
            <a:r>
              <a:rPr kumimoji="0" lang="en-US" sz="2000" b="0" i="0" u="none" strike="noStrike" kern="1200" cap="none" spc="0" normalizeH="0" baseline="0" noProof="0" dirty="0">
                <a:ln>
                  <a:noFill/>
                </a:ln>
                <a:solidFill>
                  <a:srgbClr val="000000"/>
                </a:solidFill>
                <a:effectLst/>
                <a:uLnTx/>
                <a:uFillTx/>
                <a:latin typeface="Arial"/>
                <a:ea typeface="Arial"/>
                <a:cs typeface="Arial"/>
                <a:sym typeface="Arial"/>
              </a:rPr>
              <a:t>Aging</a:t>
            </a:r>
            <a:endParaRPr kumimoji="0" sz="1800"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342900" marR="0" lvl="0" indent="-342900" algn="l" defTabSz="914400" rtl="0" eaLnBrk="1" fontAlgn="auto" latinLnBrk="0" hangingPunct="1">
              <a:lnSpc>
                <a:spcPct val="120000"/>
              </a:lnSpc>
              <a:spcBef>
                <a:spcPts val="0"/>
              </a:spcBef>
              <a:spcAft>
                <a:spcPts val="0"/>
              </a:spcAft>
              <a:buClr>
                <a:srgbClr val="414041"/>
              </a:buClr>
              <a:buSzPts val="2000"/>
              <a:buFont typeface="Noto Sans Symbols"/>
              <a:buChar char="✔"/>
              <a:tabLst/>
              <a:defRPr/>
            </a:pPr>
            <a:r>
              <a:rPr kumimoji="0" lang="en-US" sz="2000" b="0" i="0" u="none" strike="noStrike" kern="1200" cap="none" spc="0" normalizeH="0" baseline="0" noProof="0" dirty="0">
                <a:ln>
                  <a:noFill/>
                </a:ln>
                <a:solidFill>
                  <a:srgbClr val="000000"/>
                </a:solidFill>
                <a:effectLst/>
                <a:uLnTx/>
                <a:uFillTx/>
                <a:latin typeface="Arial"/>
                <a:ea typeface="Arial"/>
                <a:cs typeface="Arial"/>
                <a:sym typeface="Arial"/>
              </a:rPr>
              <a:t>Childcare Needs</a:t>
            </a:r>
            <a:endParaRPr kumimoji="0" sz="18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167" name="Google Shape;167;p7"/>
          <p:cNvSpPr txBox="1"/>
          <p:nvPr/>
        </p:nvSpPr>
        <p:spPr>
          <a:xfrm>
            <a:off x="4249460" y="2324240"/>
            <a:ext cx="3192000" cy="984845"/>
          </a:xfrm>
          <a:prstGeom prst="rect">
            <a:avLst/>
          </a:prstGeom>
          <a:noFill/>
          <a:ln>
            <a:noFill/>
          </a:ln>
        </p:spPr>
        <p:txBody>
          <a:bodyPr spcFirstLastPara="1" wrap="square" lIns="121900" tIns="121900" rIns="121900" bIns="121900" anchor="t" anchorCtr="0">
            <a:spAutoFit/>
          </a:bodyPr>
          <a:lstStyle/>
          <a:p>
            <a:pPr marL="342900" marR="0" lvl="0" indent="-342900" algn="l" defTabSz="914400" rtl="0" eaLnBrk="1" fontAlgn="auto" latinLnBrk="0" hangingPunct="1">
              <a:lnSpc>
                <a:spcPct val="120000"/>
              </a:lnSpc>
              <a:spcBef>
                <a:spcPts val="0"/>
              </a:spcBef>
              <a:spcAft>
                <a:spcPts val="0"/>
              </a:spcAft>
              <a:buClr>
                <a:srgbClr val="414041"/>
              </a:buClr>
              <a:buSzPts val="2000"/>
              <a:buFont typeface="Noto Sans Symbols"/>
              <a:buChar char="✔"/>
              <a:tabLst/>
              <a:defRPr/>
            </a:pPr>
            <a:r>
              <a:rPr kumimoji="0" lang="en-US" sz="2000" b="0" i="0" u="none" strike="noStrike" kern="1200" cap="none" spc="0" normalizeH="0" baseline="0" noProof="0">
                <a:ln>
                  <a:noFill/>
                </a:ln>
                <a:solidFill>
                  <a:srgbClr val="000000"/>
                </a:solidFill>
                <a:effectLst/>
                <a:uLnTx/>
                <a:uFillTx/>
                <a:latin typeface="Arial"/>
                <a:ea typeface="Arial"/>
                <a:cs typeface="Arial"/>
                <a:sym typeface="Arial"/>
              </a:rPr>
              <a:t>Mental Health </a:t>
            </a:r>
            <a:endParaRPr kumimoji="0" sz="2000" b="0" i="0" u="none" strike="noStrike" kern="120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20000"/>
              </a:lnSpc>
              <a:spcBef>
                <a:spcPts val="0"/>
              </a:spcBef>
              <a:spcAft>
                <a:spcPts val="0"/>
              </a:spcAft>
              <a:buClr>
                <a:srgbClr val="414041"/>
              </a:buClr>
              <a:buSzPts val="2000"/>
              <a:buFont typeface="Noto Sans Symbols"/>
              <a:buChar char="✔"/>
              <a:tabLst/>
              <a:defRPr/>
            </a:pPr>
            <a:r>
              <a:rPr kumimoji="0" lang="en-US" sz="2000" b="0" i="0" u="none" strike="noStrike" kern="1200" cap="none" spc="0" normalizeH="0" baseline="0" noProof="0">
                <a:ln>
                  <a:noFill/>
                </a:ln>
                <a:solidFill>
                  <a:srgbClr val="000000"/>
                </a:solidFill>
                <a:effectLst/>
                <a:uLnTx/>
                <a:uFillTx/>
                <a:latin typeface="Arial"/>
                <a:ea typeface="Arial"/>
                <a:cs typeface="Arial"/>
                <a:sym typeface="Arial"/>
              </a:rPr>
              <a:t>Health Concerns</a:t>
            </a:r>
            <a:endParaRPr kumimoji="0" sz="1800" b="0" i="0" u="none" strike="noStrike" kern="1200" cap="none" spc="0" normalizeH="0" baseline="0" noProof="0">
              <a:ln>
                <a:noFill/>
              </a:ln>
              <a:solidFill>
                <a:srgbClr val="414041"/>
              </a:solidFill>
              <a:effectLst/>
              <a:uLnTx/>
              <a:uFillTx/>
              <a:latin typeface="Arial" panose="020B0604020202020204"/>
              <a:ea typeface="+mn-ea"/>
              <a:cs typeface="+mn-cs"/>
            </a:endParaRPr>
          </a:p>
        </p:txBody>
      </p:sp>
      <p:pic>
        <p:nvPicPr>
          <p:cNvPr id="168" name="Google Shape;168;p7"/>
          <p:cNvPicPr preferRelativeResize="0"/>
          <p:nvPr/>
        </p:nvPicPr>
        <p:blipFill rotWithShape="1">
          <a:blip r:embed="rId5">
            <a:alphaModFix/>
          </a:blip>
          <a:srcRect/>
          <a:stretch/>
        </p:blipFill>
        <p:spPr>
          <a:xfrm>
            <a:off x="248560" y="3832457"/>
            <a:ext cx="410844" cy="522892"/>
          </a:xfrm>
          <a:prstGeom prst="rect">
            <a:avLst/>
          </a:prstGeom>
          <a:noFill/>
          <a:ln>
            <a:noFill/>
          </a:ln>
        </p:spPr>
      </p:pic>
      <p:pic>
        <p:nvPicPr>
          <p:cNvPr id="169" name="Google Shape;169;p7"/>
          <p:cNvPicPr preferRelativeResize="0"/>
          <p:nvPr/>
        </p:nvPicPr>
        <p:blipFill rotWithShape="1">
          <a:blip r:embed="rId6">
            <a:alphaModFix/>
          </a:blip>
          <a:srcRect/>
          <a:stretch/>
        </p:blipFill>
        <p:spPr>
          <a:xfrm>
            <a:off x="3730071" y="3847392"/>
            <a:ext cx="568379" cy="434642"/>
          </a:xfrm>
          <a:prstGeom prst="rect">
            <a:avLst/>
          </a:prstGeom>
          <a:noFill/>
          <a:ln>
            <a:noFill/>
          </a:ln>
        </p:spPr>
      </p:pic>
      <p:pic>
        <p:nvPicPr>
          <p:cNvPr id="170" name="Google Shape;170;p7"/>
          <p:cNvPicPr preferRelativeResize="0"/>
          <p:nvPr/>
        </p:nvPicPr>
        <p:blipFill rotWithShape="1">
          <a:blip r:embed="rId7">
            <a:alphaModFix/>
          </a:blip>
          <a:srcRect/>
          <a:stretch/>
        </p:blipFill>
        <p:spPr>
          <a:xfrm>
            <a:off x="7583918" y="3832457"/>
            <a:ext cx="410843" cy="376606"/>
          </a:xfrm>
          <a:prstGeom prst="rect">
            <a:avLst/>
          </a:prstGeom>
          <a:noFill/>
          <a:ln>
            <a:noFill/>
          </a:ln>
        </p:spPr>
      </p:pic>
    </p:spTree>
    <p:extLst>
      <p:ext uri="{BB962C8B-B14F-4D97-AF65-F5344CB8AC3E}">
        <p14:creationId xmlns:p14="http://schemas.microsoft.com/office/powerpoint/2010/main" val="88163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457862-2880-F15B-0C36-F771C6C47E0B}"/>
              </a:ext>
            </a:extLst>
          </p:cNvPr>
          <p:cNvSpPr>
            <a:spLocks noGrp="1"/>
          </p:cNvSpPr>
          <p:nvPr>
            <p:ph type="title"/>
          </p:nvPr>
        </p:nvSpPr>
        <p:spPr>
          <a:xfrm>
            <a:off x="685800" y="3141663"/>
            <a:ext cx="5132388" cy="1362075"/>
          </a:xfrm>
        </p:spPr>
        <p:txBody>
          <a:bodyPr/>
          <a:lstStyle/>
          <a:p>
            <a:r>
              <a:rPr lang="en-US" dirty="0"/>
              <a:t>Member Experience &amp; Support</a:t>
            </a:r>
          </a:p>
        </p:txBody>
      </p:sp>
    </p:spTree>
    <p:extLst>
      <p:ext uri="{BB962C8B-B14F-4D97-AF65-F5344CB8AC3E}">
        <p14:creationId xmlns:p14="http://schemas.microsoft.com/office/powerpoint/2010/main" val="153998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228C2C00-DAB0-21E2-8E4C-2481639269C5}"/>
              </a:ext>
            </a:extLst>
          </p:cNvPr>
          <p:cNvSpPr>
            <a:spLocks noChangeAspect="1"/>
          </p:cNvSpPr>
          <p:nvPr/>
        </p:nvSpPr>
        <p:spPr>
          <a:xfrm>
            <a:off x="10496031" y="1322656"/>
            <a:ext cx="1737360" cy="173736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235C9ADE-672B-D64C-9390-72005E716AD6}"/>
              </a:ext>
            </a:extLst>
          </p:cNvPr>
          <p:cNvSpPr>
            <a:spLocks noGrp="1"/>
          </p:cNvSpPr>
          <p:nvPr>
            <p:ph type="title"/>
          </p:nvPr>
        </p:nvSpPr>
        <p:spPr>
          <a:xfrm>
            <a:off x="672284" y="429384"/>
            <a:ext cx="11443515" cy="916597"/>
          </a:xfrm>
        </p:spPr>
        <p:txBody>
          <a:bodyPr/>
          <a:lstStyle/>
          <a:p>
            <a:r>
              <a:rPr lang="en-US" sz="3200" dirty="0"/>
              <a:t>SmartStart Is At Your Service – for </a:t>
            </a:r>
            <a:r>
              <a:rPr lang="en-US" sz="3200" u="sng" dirty="0"/>
              <a:t>NEW</a:t>
            </a:r>
            <a:r>
              <a:rPr lang="en-US" sz="3200" dirty="0"/>
              <a:t> members </a:t>
            </a:r>
            <a:br>
              <a:rPr lang="en-US" b="1" dirty="0"/>
            </a:br>
            <a:endParaRPr lang="en-US" b="1" dirty="0"/>
          </a:p>
        </p:txBody>
      </p:sp>
      <p:sp>
        <p:nvSpPr>
          <p:cNvPr id="17" name="Subtitle 2">
            <a:extLst>
              <a:ext uri="{FF2B5EF4-FFF2-40B4-BE49-F238E27FC236}">
                <a16:creationId xmlns:a16="http://schemas.microsoft.com/office/drawing/2014/main" id="{CDB6FF91-743C-7340-953B-9321DA64D3A2}"/>
              </a:ext>
            </a:extLst>
          </p:cNvPr>
          <p:cNvSpPr txBox="1">
            <a:spLocks/>
          </p:cNvSpPr>
          <p:nvPr/>
        </p:nvSpPr>
        <p:spPr>
          <a:xfrm>
            <a:off x="610892" y="877276"/>
            <a:ext cx="10815630" cy="445380"/>
          </a:xfrm>
          <a:prstGeom prst="rect">
            <a:avLst/>
          </a:prstGeom>
        </p:spPr>
        <p:txBody>
          <a:bodyPr anchor="ctr"/>
          <a:lstStyle>
            <a:lvl1pPr marL="274320" indent="-27432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ct val="100000"/>
              </a:lnSpc>
              <a:spcBef>
                <a:spcPts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ct val="100000"/>
              </a:lnSpc>
              <a:spcBef>
                <a:spcPts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ct val="100000"/>
              </a:lnSpc>
              <a:spcBef>
                <a:spcPts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i="1" dirty="0">
                <a:ea typeface="Aptos" panose="020B0004020202020204" pitchFamily="34" charset="0"/>
              </a:rPr>
              <a:t>Dedicated, pre-enrollment support to make switching health plans worry-free</a:t>
            </a:r>
          </a:p>
        </p:txBody>
      </p:sp>
      <p:sp>
        <p:nvSpPr>
          <p:cNvPr id="23" name="Rectangle 22">
            <a:extLst>
              <a:ext uri="{FF2B5EF4-FFF2-40B4-BE49-F238E27FC236}">
                <a16:creationId xmlns:a16="http://schemas.microsoft.com/office/drawing/2014/main" id="{225E64C4-E2D0-394A-898A-BD0BA0C5B51D}"/>
              </a:ext>
            </a:extLst>
          </p:cNvPr>
          <p:cNvSpPr/>
          <p:nvPr/>
        </p:nvSpPr>
        <p:spPr>
          <a:xfrm>
            <a:off x="587940" y="1681799"/>
            <a:ext cx="6879660" cy="4832092"/>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Connect with clinical experts about </a:t>
            </a:r>
            <a:r>
              <a:rPr kumimoji="0" lang="en-US"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your health care concerns</a:t>
            </a:r>
          </a:p>
          <a:p>
            <a:pPr marL="285750" marR="0" lvl="0" indent="-28575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endParaRPr kumimoji="0" lang="en-US"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Discuss your </a:t>
            </a:r>
            <a:r>
              <a:rPr kumimoji="0" lang="en-US"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new benefits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get immediate answers to your questions</a:t>
            </a:r>
          </a:p>
          <a:p>
            <a:pPr marL="285750" marR="0" lvl="0" indent="-28575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Get help with </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finding providers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managing </a:t>
            </a:r>
            <a:r>
              <a:rPr lang="en-US" b="1" dirty="0">
                <a:solidFill>
                  <a:srgbClr val="000000"/>
                </a:solidFill>
                <a:latin typeface="Arial" panose="020B0604020202020204" pitchFamily="34" charset="0"/>
                <a:cs typeface="Arial" panose="020B0604020202020204" pitchFamily="34" charset="0"/>
              </a:rPr>
              <a:t>care </a:t>
            </a: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endParaRPr lang="en-US" b="1" dirty="0">
              <a:solidFill>
                <a:srgbClr val="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lang="en-US" dirty="0">
                <a:solidFill>
                  <a:srgbClr val="000000"/>
                </a:solidFill>
                <a:latin typeface="Arial" panose="020B0604020202020204" pitchFamily="34" charset="0"/>
                <a:cs typeface="Arial" panose="020B0604020202020204" pitchFamily="34" charset="0"/>
              </a:rPr>
              <a:t>Ask about </a:t>
            </a:r>
            <a:r>
              <a:rPr lang="en-US" b="1" dirty="0">
                <a:solidFill>
                  <a:srgbClr val="000000"/>
                </a:solidFill>
                <a:latin typeface="Arial" panose="020B0604020202020204" pitchFamily="34" charset="0"/>
                <a:cs typeface="Arial" panose="020B0604020202020204" pitchFamily="34" charset="0"/>
              </a:rPr>
              <a:t>your current medications</a:t>
            </a: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endParaRPr lang="en-US" b="1" dirty="0">
              <a:solidFill>
                <a:srgbClr val="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lang="en-US" dirty="0">
                <a:solidFill>
                  <a:srgbClr val="000000"/>
                </a:solidFill>
                <a:latin typeface="Arial" panose="020B0604020202020204" pitchFamily="34" charset="0"/>
                <a:cs typeface="Arial" panose="020B0604020202020204" pitchFamily="34" charset="0"/>
              </a:rPr>
              <a:t>Learn about </a:t>
            </a:r>
            <a:r>
              <a:rPr lang="en-US" b="1" dirty="0">
                <a:solidFill>
                  <a:srgbClr val="000000"/>
                </a:solidFill>
                <a:latin typeface="Arial" panose="020B0604020202020204" pitchFamily="34" charset="0"/>
                <a:cs typeface="Arial" panose="020B0604020202020204" pitchFamily="34" charset="0"/>
              </a:rPr>
              <a:t>continuity of care </a:t>
            </a:r>
            <a:r>
              <a:rPr lang="en-US" dirty="0">
                <a:solidFill>
                  <a:srgbClr val="000000"/>
                </a:solidFill>
                <a:latin typeface="Arial" panose="020B0604020202020204" pitchFamily="34" charset="0"/>
                <a:cs typeface="Arial" panose="020B0604020202020204" pitchFamily="34" charset="0"/>
              </a:rPr>
              <a:t>to keep your health on track</a:t>
            </a:r>
          </a:p>
          <a:p>
            <a:pPr marL="285750" marR="0" lvl="0" indent="-28575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endParaRPr lang="en-US" b="1" dirty="0">
              <a:solidFill>
                <a:srgbClr val="000000"/>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US"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for </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transitions </a:t>
            </a:r>
            <a:r>
              <a:rPr lang="en-US" b="1" dirty="0">
                <a:solidFill>
                  <a:srgbClr val="000000"/>
                </a:solidFill>
                <a:latin typeface="Arial" panose="020B0604020202020204" pitchFamily="34" charset="0"/>
                <a:cs typeface="Arial" panose="020B0604020202020204" pitchFamily="34" charset="0"/>
              </a:rPr>
              <a:t>of care </a:t>
            </a:r>
            <a:r>
              <a:rPr lang="en-US" dirty="0">
                <a:solidFill>
                  <a:srgbClr val="000000"/>
                </a:solidFill>
                <a:latin typeface="Arial" panose="020B0604020202020204" pitchFamily="34" charset="0"/>
                <a:cs typeface="Arial" panose="020B0604020202020204" pitchFamily="34" charset="0"/>
              </a:rPr>
              <a:t>(e.g., provider coordination, ongoing treatments, upcoming procedures and medication approvals).</a:t>
            </a:r>
            <a:endParaRPr kumimoji="0" lang="en-US"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B4D02869-91C2-1CE2-76A7-EC5D61F822A5}"/>
              </a:ext>
            </a:extLst>
          </p:cNvPr>
          <p:cNvCxnSpPr>
            <a:cxnSpLocks/>
          </p:cNvCxnSpPr>
          <p:nvPr/>
        </p:nvCxnSpPr>
        <p:spPr>
          <a:xfrm>
            <a:off x="672284" y="1447800"/>
            <a:ext cx="9538516"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B0797F4-FCFA-8709-42AA-785AA5AD0D61}"/>
              </a:ext>
            </a:extLst>
          </p:cNvPr>
          <p:cNvSpPr txBox="1"/>
          <p:nvPr/>
        </p:nvSpPr>
        <p:spPr>
          <a:xfrm>
            <a:off x="10573247" y="1459186"/>
            <a:ext cx="1582928" cy="1138773"/>
          </a:xfrm>
          <a:prstGeom prst="rect">
            <a:avLst/>
          </a:prstGeom>
          <a:noFill/>
        </p:spPr>
        <p:txBody>
          <a:bodyPr wrap="square">
            <a:spAutoFit/>
          </a:bodyPr>
          <a:lstStyle/>
          <a:p>
            <a:pPr algn="ctr"/>
            <a:r>
              <a:rPr lang="en-US" sz="4000" b="1" dirty="0">
                <a:solidFill>
                  <a:schemeClr val="bg1"/>
                </a:solidFill>
                <a:latin typeface="Arial" panose="020B0604020202020204" pitchFamily="34" charset="0"/>
                <a:ea typeface="Aptos" panose="020B0004020202020204" pitchFamily="34" charset="0"/>
                <a:cs typeface="Arial" panose="020B0604020202020204" pitchFamily="34" charset="0"/>
              </a:rPr>
              <a:t>96% </a:t>
            </a:r>
          </a:p>
          <a:p>
            <a:pPr algn="ctr"/>
            <a:r>
              <a:rPr lang="en-US" sz="1400" b="1" dirty="0">
                <a:solidFill>
                  <a:schemeClr val="bg1"/>
                </a:solidFill>
                <a:latin typeface="Arial" panose="020B0604020202020204" pitchFamily="34" charset="0"/>
                <a:ea typeface="Aptos" panose="020B0004020202020204" pitchFamily="34" charset="0"/>
                <a:cs typeface="Arial" panose="020B0604020202020204" pitchFamily="34" charset="0"/>
              </a:rPr>
              <a:t>overall program satisfaction rate</a:t>
            </a:r>
            <a:endParaRPr lang="en-US" sz="14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8538C3F-C2DE-364C-54B8-3F76D7CC7E9F}"/>
              </a:ext>
            </a:extLst>
          </p:cNvPr>
          <p:cNvPicPr>
            <a:picLocks noChangeAspect="1"/>
          </p:cNvPicPr>
          <p:nvPr/>
        </p:nvPicPr>
        <p:blipFill>
          <a:blip r:embed="rId3"/>
          <a:stretch>
            <a:fillRect/>
          </a:stretch>
        </p:blipFill>
        <p:spPr>
          <a:xfrm>
            <a:off x="7957782" y="2799629"/>
            <a:ext cx="3576507" cy="1997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C5571621-98C6-C5A7-8064-64F164B018E5}"/>
              </a:ext>
            </a:extLst>
          </p:cNvPr>
          <p:cNvSpPr/>
          <p:nvPr/>
        </p:nvSpPr>
        <p:spPr>
          <a:xfrm>
            <a:off x="9753600" y="-696"/>
            <a:ext cx="2438400" cy="570551"/>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Pre-Enrollment Guidance</a:t>
            </a:r>
          </a:p>
        </p:txBody>
      </p:sp>
      <p:sp>
        <p:nvSpPr>
          <p:cNvPr id="3" name="Rectangle 2">
            <a:extLst>
              <a:ext uri="{FF2B5EF4-FFF2-40B4-BE49-F238E27FC236}">
                <a16:creationId xmlns:a16="http://schemas.microsoft.com/office/drawing/2014/main" id="{C55AB9B6-6093-F5D5-4A2C-693689C0A650}"/>
              </a:ext>
            </a:extLst>
          </p:cNvPr>
          <p:cNvSpPr/>
          <p:nvPr/>
        </p:nvSpPr>
        <p:spPr>
          <a:xfrm>
            <a:off x="7850016" y="4964341"/>
            <a:ext cx="4265784" cy="113877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to reach us:</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Email</a:t>
            </a:r>
            <a:r>
              <a:rPr kumimoji="0" lang="en-US" sz="16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SmartStart@harvardpilgrim.org</a:t>
            </a:r>
            <a:endParaRPr kumimoji="0" lang="en-US" sz="16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Call</a:t>
            </a: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 (866) 874-0817 </a:t>
            </a:r>
            <a:endPar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7350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5C8B5B-29CB-89B8-87B0-2AE9F416895F}"/>
              </a:ext>
            </a:extLst>
          </p:cNvPr>
          <p:cNvSpPr/>
          <p:nvPr/>
        </p:nvSpPr>
        <p:spPr>
          <a:xfrm>
            <a:off x="0" y="1295400"/>
            <a:ext cx="12192000" cy="5105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730EF9-00B7-EB1C-44F5-297C6F681046}"/>
              </a:ext>
            </a:extLst>
          </p:cNvPr>
          <p:cNvSpPr/>
          <p:nvPr/>
        </p:nvSpPr>
        <p:spPr>
          <a:xfrm>
            <a:off x="6347169" y="1563960"/>
            <a:ext cx="5335288" cy="47569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3">
            <a:extLst>
              <a:ext uri="{FF2B5EF4-FFF2-40B4-BE49-F238E27FC236}">
                <a16:creationId xmlns:a16="http://schemas.microsoft.com/office/drawing/2014/main" id="{675ED338-9AEF-9458-C32F-1C754881F052}"/>
              </a:ext>
            </a:extLst>
          </p:cNvPr>
          <p:cNvSpPr txBox="1">
            <a:spLocks/>
          </p:cNvSpPr>
          <p:nvPr/>
        </p:nvSpPr>
        <p:spPr>
          <a:xfrm>
            <a:off x="456994" y="261833"/>
            <a:ext cx="10623945" cy="505870"/>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Your Secure Member Account</a:t>
            </a:r>
          </a:p>
        </p:txBody>
      </p:sp>
      <p:sp>
        <p:nvSpPr>
          <p:cNvPr id="4" name="Text Placeholder 4">
            <a:extLst>
              <a:ext uri="{FF2B5EF4-FFF2-40B4-BE49-F238E27FC236}">
                <a16:creationId xmlns:a16="http://schemas.microsoft.com/office/drawing/2014/main" id="{A7593ECB-34B1-FA53-C5DD-7A7109432CE9}"/>
              </a:ext>
            </a:extLst>
          </p:cNvPr>
          <p:cNvSpPr txBox="1">
            <a:spLocks/>
          </p:cNvSpPr>
          <p:nvPr/>
        </p:nvSpPr>
        <p:spPr>
          <a:xfrm>
            <a:off x="6539744" y="1644885"/>
            <a:ext cx="4451322" cy="272494"/>
          </a:xfrm>
          <a:prstGeom prst="rect">
            <a:avLst/>
          </a:prstGeom>
        </p:spPr>
        <p:txBody>
          <a:bodyPr vert="horz" lIns="0" tIns="0" rIns="0" bIns="0" rtlCol="0" anchor="t">
            <a:noAutofit/>
          </a:bodyPr>
          <a:lstStyle>
            <a:lvl1pPr marL="0" indent="0" algn="l" defTabSz="457200" rtl="0" eaLnBrk="1" latinLnBrk="0" hangingPunct="1">
              <a:spcBef>
                <a:spcPts val="0"/>
              </a:spcBef>
              <a:buFont typeface="Arial"/>
              <a:buNone/>
              <a:defRPr sz="2200" kern="1200">
                <a:solidFill>
                  <a:schemeClr val="tx1"/>
                </a:solidFill>
                <a:latin typeface="+mn-lt"/>
                <a:ea typeface="+mn-ea"/>
                <a:cs typeface="+mn-cs"/>
              </a:defRPr>
            </a:lvl1pPr>
            <a:lvl2pPr marL="287338"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2pPr>
            <a:lvl3pPr marL="573088"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3pPr>
            <a:lvl4pPr marL="857250" indent="-284163" algn="l" defTabSz="457200" rtl="0" eaLnBrk="1" latinLnBrk="0" hangingPunct="1">
              <a:spcBef>
                <a:spcPts val="0"/>
              </a:spcBef>
              <a:buFont typeface="Arial" panose="020B0604020202020204" pitchFamily="34" charset="0"/>
              <a:buChar char="•"/>
              <a:tabLst/>
              <a:defRPr sz="2200" kern="1200">
                <a:solidFill>
                  <a:schemeClr val="tx1"/>
                </a:solidFill>
                <a:latin typeface="+mn-lt"/>
                <a:ea typeface="+mn-ea"/>
                <a:cs typeface="+mn-cs"/>
              </a:defRPr>
            </a:lvl4pPr>
            <a:lvl5pPr marL="1143000" indent="-285750" algn="l" defTabSz="457200" rtl="0" eaLnBrk="1" latinLnBrk="0" hangingPunct="1">
              <a:spcBef>
                <a:spcPts val="0"/>
              </a:spcBef>
              <a:buFont typeface="System Font Regular"/>
              <a:buChar char="–"/>
              <a:tabLst/>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Key features of your member account</a:t>
            </a:r>
          </a:p>
        </p:txBody>
      </p:sp>
      <p:sp>
        <p:nvSpPr>
          <p:cNvPr id="5" name="Rectangle 4">
            <a:extLst>
              <a:ext uri="{FF2B5EF4-FFF2-40B4-BE49-F238E27FC236}">
                <a16:creationId xmlns:a16="http://schemas.microsoft.com/office/drawing/2014/main" id="{A5C8D3F3-C604-DBC4-A17A-A4DADC455ADF}"/>
              </a:ext>
            </a:extLst>
          </p:cNvPr>
          <p:cNvSpPr/>
          <p:nvPr/>
        </p:nvSpPr>
        <p:spPr>
          <a:xfrm>
            <a:off x="609600" y="930552"/>
            <a:ext cx="7371439" cy="505870"/>
          </a:xfrm>
          <a:prstGeom prst="rect">
            <a:avLst/>
          </a:prstGeom>
        </p:spPr>
        <p:txBody>
          <a:bodyPr vert="horz" lIns="0" tIns="0" rIns="0" bIns="0" rtlCol="0" anchor="t">
            <a:noAutofit/>
          </a:bodyPr>
          <a:lstStyle/>
          <a:p>
            <a:pPr marL="0" marR="0" lvl="0" indent="0" algn="l" defTabSz="457200" rtl="0" eaLnBrk="1" fontAlgn="auto" latinLnBrk="0" hangingPunct="1">
              <a:lnSpc>
                <a:spcPct val="100000"/>
              </a:lnSpc>
              <a:spcBef>
                <a:spcPts val="0"/>
              </a:spcBef>
              <a:spcAft>
                <a:spcPts val="1200"/>
              </a:spcAft>
              <a:buClr>
                <a:srgbClr val="E31837"/>
              </a:buClr>
              <a:buSzTx/>
              <a:buFontTx/>
              <a:buNone/>
              <a:tabLst/>
              <a:defRPr/>
            </a:pPr>
            <a:r>
              <a:rPr kumimoji="0" lang="en-US" sz="1600" b="1" i="0" u="none" strike="noStrike" kern="4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Visit </a:t>
            </a:r>
            <a:r>
              <a:rPr kumimoji="0" lang="en-US" sz="1600" b="1" i="0" u="none" strike="noStrike" kern="4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harvardpilgrim.org</a:t>
            </a:r>
            <a:r>
              <a:rPr kumimoji="0" lang="en-US" sz="1600" b="1" i="0" u="none" strike="noStrike" kern="4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 </a:t>
            </a:r>
            <a:r>
              <a:rPr kumimoji="0" lang="en-US" sz="1600" b="0" i="0" u="none" strike="noStrike" kern="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select “Member login”</a:t>
            </a:r>
          </a:p>
        </p:txBody>
      </p:sp>
      <p:sp>
        <p:nvSpPr>
          <p:cNvPr id="6" name="Rectangle 5">
            <a:extLst>
              <a:ext uri="{FF2B5EF4-FFF2-40B4-BE49-F238E27FC236}">
                <a16:creationId xmlns:a16="http://schemas.microsoft.com/office/drawing/2014/main" id="{C7C47488-602D-55F0-9A1B-2C9F31ECC7CD}"/>
              </a:ext>
            </a:extLst>
          </p:cNvPr>
          <p:cNvSpPr/>
          <p:nvPr/>
        </p:nvSpPr>
        <p:spPr>
          <a:xfrm>
            <a:off x="6309955" y="2255796"/>
            <a:ext cx="4294943" cy="33855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tx2"/>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Search for in-network </a:t>
            </a: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providers</a:t>
            </a:r>
          </a:p>
        </p:txBody>
      </p:sp>
      <p:sp>
        <p:nvSpPr>
          <p:cNvPr id="7" name="Rectangle 6">
            <a:extLst>
              <a:ext uri="{FF2B5EF4-FFF2-40B4-BE49-F238E27FC236}">
                <a16:creationId xmlns:a16="http://schemas.microsoft.com/office/drawing/2014/main" id="{65B0D659-0BDB-6330-04D3-884E1C48345C}"/>
              </a:ext>
            </a:extLst>
          </p:cNvPr>
          <p:cNvSpPr/>
          <p:nvPr/>
        </p:nvSpPr>
        <p:spPr>
          <a:xfrm>
            <a:off x="6327676" y="2737286"/>
            <a:ext cx="4800597" cy="338554"/>
          </a:xfrm>
          <a:prstGeom prst="rect">
            <a:avLst/>
          </a:prstGeom>
        </p:spPr>
        <p:txBody>
          <a:bodyPr wrap="square">
            <a:spAutoFit/>
          </a:bodyPr>
          <a:lstStyle/>
          <a:p>
            <a:pPr marL="102870" marR="0" lvl="1" indent="-285750" algn="l" defTabSz="457200" rtl="0" eaLnBrk="1" fontAlgn="auto" latinLnBrk="0" hangingPunct="1">
              <a:lnSpc>
                <a:spcPct val="100000"/>
              </a:lnSpc>
              <a:spcBef>
                <a:spcPts val="0"/>
              </a:spcBef>
              <a:spcAft>
                <a:spcPts val="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Review your plan documents and </a:t>
            </a: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claims</a:t>
            </a:r>
          </a:p>
        </p:txBody>
      </p:sp>
      <p:sp>
        <p:nvSpPr>
          <p:cNvPr id="9" name="Rectangle 8">
            <a:extLst>
              <a:ext uri="{FF2B5EF4-FFF2-40B4-BE49-F238E27FC236}">
                <a16:creationId xmlns:a16="http://schemas.microsoft.com/office/drawing/2014/main" id="{C950AC79-7291-406B-3E84-395C7525B8DA}"/>
              </a:ext>
            </a:extLst>
          </p:cNvPr>
          <p:cNvSpPr/>
          <p:nvPr/>
        </p:nvSpPr>
        <p:spPr>
          <a:xfrm>
            <a:off x="6301980" y="3805683"/>
            <a:ext cx="5714999" cy="584775"/>
          </a:xfrm>
          <a:prstGeom prst="rect">
            <a:avLst/>
          </a:prstGeom>
        </p:spPr>
        <p:txBody>
          <a:bodyPr wrap="square">
            <a:spAutoFit/>
          </a:bodyPr>
          <a:lstStyle/>
          <a:p>
            <a:pPr marL="285750" marR="0" lvl="1" indent="-285750" algn="l" defTabSz="457200" rtl="0" eaLnBrk="1" fontAlgn="auto" latinLnBrk="0" hangingPunct="1">
              <a:lnSpc>
                <a:spcPct val="100000"/>
              </a:lnSpc>
              <a:spcBef>
                <a:spcPts val="0"/>
              </a:spcBef>
              <a:spcAft>
                <a:spcPts val="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Learn about </a:t>
            </a: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cost-effective alternatives </a:t>
            </a: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to the Emergency Room </a:t>
            </a:r>
          </a:p>
        </p:txBody>
      </p:sp>
      <p:sp>
        <p:nvSpPr>
          <p:cNvPr id="10" name="Rectangle 9">
            <a:extLst>
              <a:ext uri="{FF2B5EF4-FFF2-40B4-BE49-F238E27FC236}">
                <a16:creationId xmlns:a16="http://schemas.microsoft.com/office/drawing/2014/main" id="{BCF15991-B845-9011-8FFA-E514F19096AF}"/>
              </a:ext>
            </a:extLst>
          </p:cNvPr>
          <p:cNvSpPr/>
          <p:nvPr/>
        </p:nvSpPr>
        <p:spPr>
          <a:xfrm>
            <a:off x="6301980" y="4509606"/>
            <a:ext cx="4680140" cy="338554"/>
          </a:xfrm>
          <a:prstGeom prst="rect">
            <a:avLst/>
          </a:prstGeom>
        </p:spPr>
        <p:txBody>
          <a:bodyPr wrap="square">
            <a:spAutoFit/>
          </a:bodyPr>
          <a:lstStyle/>
          <a:p>
            <a:pPr marL="102870" marR="0" lvl="1" indent="-285750" algn="l" defTabSz="457200" rtl="0" eaLnBrk="1" fontAlgn="auto" latinLnBrk="0" hangingPunct="1">
              <a:lnSpc>
                <a:spcPct val="100000"/>
              </a:lnSpc>
              <a:spcBef>
                <a:spcPts val="0"/>
              </a:spcBef>
              <a:spcAft>
                <a:spcPts val="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Submit your </a:t>
            </a: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reimbursements</a:t>
            </a:r>
          </a:p>
        </p:txBody>
      </p:sp>
      <p:sp>
        <p:nvSpPr>
          <p:cNvPr id="14" name="Rectangle 13">
            <a:extLst>
              <a:ext uri="{FF2B5EF4-FFF2-40B4-BE49-F238E27FC236}">
                <a16:creationId xmlns:a16="http://schemas.microsoft.com/office/drawing/2014/main" id="{0EFCEB12-B396-C622-FA33-7D990648F565}"/>
              </a:ext>
            </a:extLst>
          </p:cNvPr>
          <p:cNvSpPr/>
          <p:nvPr/>
        </p:nvSpPr>
        <p:spPr>
          <a:xfrm>
            <a:off x="6263879" y="5070106"/>
            <a:ext cx="5791199" cy="584775"/>
          </a:xfrm>
          <a:prstGeom prst="rect">
            <a:avLst/>
          </a:prstGeom>
        </p:spPr>
        <p:txBody>
          <a:bodyPr wrap="square" anchor="t">
            <a:spAutoFit/>
          </a:bodyPr>
          <a:lstStyle/>
          <a:p>
            <a:pPr marL="285750" marR="0" lvl="1" indent="-285750" algn="l" defTabSz="457200" rtl="0" eaLnBrk="1" fontAlgn="auto" latinLnBrk="0" hangingPunct="1">
              <a:lnSpc>
                <a:spcPct val="100000"/>
              </a:lnSpc>
              <a:spcBef>
                <a:spcPts val="0"/>
              </a:spcBef>
              <a:spcAft>
                <a:spcPts val="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a:rPr>
              <a:t>Print your </a:t>
            </a:r>
            <a:r>
              <a:rPr kumimoji="0" lang="en-US" sz="1600" b="1" i="0" u="none" strike="noStrike" kern="1200" cap="none" spc="0" normalizeH="0" baseline="0" noProof="0" dirty="0">
                <a:ln>
                  <a:noFill/>
                </a:ln>
                <a:solidFill>
                  <a:srgbClr val="414041"/>
                </a:solidFill>
                <a:effectLst/>
                <a:uLnTx/>
                <a:uFillTx/>
                <a:latin typeface="Arial"/>
                <a:ea typeface="+mn-ea"/>
                <a:cs typeface="Arial"/>
              </a:rPr>
              <a:t>member ID card </a:t>
            </a:r>
            <a:r>
              <a:rPr kumimoji="0" lang="en-US" sz="1600" b="0" i="0" u="none" strike="noStrike" kern="1200" cap="none" spc="0" normalizeH="0" baseline="0" noProof="0" dirty="0">
                <a:ln>
                  <a:noFill/>
                </a:ln>
                <a:solidFill>
                  <a:srgbClr val="000000"/>
                </a:solidFill>
                <a:effectLst/>
                <a:uLnTx/>
                <a:uFillTx/>
                <a:latin typeface="Arial"/>
                <a:ea typeface="+mn-ea"/>
                <a:cs typeface="Arial"/>
              </a:rPr>
              <a:t>or add your ID card to your </a:t>
            </a:r>
            <a:r>
              <a:rPr kumimoji="0" lang="en-US" sz="1600" b="1" i="0" u="none" strike="noStrike" kern="1200" cap="none" spc="0" normalizeH="0" baseline="0" noProof="0" dirty="0">
                <a:ln>
                  <a:noFill/>
                </a:ln>
                <a:solidFill>
                  <a:srgbClr val="414041"/>
                </a:solidFill>
                <a:effectLst/>
                <a:uLnTx/>
                <a:uFillTx/>
                <a:latin typeface="Arial"/>
                <a:ea typeface="+mn-ea"/>
                <a:cs typeface="Arial"/>
              </a:rPr>
              <a:t>Apple Wallet or Google Pay</a:t>
            </a:r>
          </a:p>
        </p:txBody>
      </p:sp>
      <p:pic>
        <p:nvPicPr>
          <p:cNvPr id="30" name="Picture 29">
            <a:extLst>
              <a:ext uri="{FF2B5EF4-FFF2-40B4-BE49-F238E27FC236}">
                <a16:creationId xmlns:a16="http://schemas.microsoft.com/office/drawing/2014/main" id="{ABA7C055-728F-92DD-5335-EC218999F714}"/>
              </a:ext>
            </a:extLst>
          </p:cNvPr>
          <p:cNvPicPr>
            <a:picLocks noChangeAspect="1"/>
          </p:cNvPicPr>
          <p:nvPr/>
        </p:nvPicPr>
        <p:blipFill>
          <a:blip r:embed="rId3"/>
          <a:stretch>
            <a:fillRect/>
          </a:stretch>
        </p:blipFill>
        <p:spPr>
          <a:xfrm>
            <a:off x="526028" y="1599271"/>
            <a:ext cx="5487688" cy="4354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E5EA9419-7194-BD2C-1CE0-963EEB6CB617}"/>
              </a:ext>
            </a:extLst>
          </p:cNvPr>
          <p:cNvSpPr/>
          <p:nvPr/>
        </p:nvSpPr>
        <p:spPr>
          <a:xfrm>
            <a:off x="6309068" y="3272834"/>
            <a:ext cx="5573753" cy="338554"/>
          </a:xfrm>
          <a:prstGeom prst="rect">
            <a:avLst/>
          </a:prstGeom>
        </p:spPr>
        <p:txBody>
          <a:bodyPr wrap="square">
            <a:spAutoFit/>
          </a:bodyPr>
          <a:lstStyle/>
          <a:p>
            <a:pPr marL="102870" marR="0" lvl="1" indent="-285750" algn="l" defTabSz="457200" rtl="0" eaLnBrk="1" fontAlgn="auto" latinLnBrk="0" hangingPunct="1">
              <a:lnSpc>
                <a:spcPct val="100000"/>
              </a:lnSpc>
              <a:spcBef>
                <a:spcPts val="0"/>
              </a:spcBef>
              <a:spcAft>
                <a:spcPts val="0"/>
              </a:spcAft>
              <a:buClr>
                <a:srgbClr val="E31837"/>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Look up the costs and tiers of your </a:t>
            </a: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medications</a:t>
            </a:r>
          </a:p>
        </p:txBody>
      </p:sp>
      <p:sp>
        <p:nvSpPr>
          <p:cNvPr id="15" name="Rectangle 14">
            <a:extLst>
              <a:ext uri="{FF2B5EF4-FFF2-40B4-BE49-F238E27FC236}">
                <a16:creationId xmlns:a16="http://schemas.microsoft.com/office/drawing/2014/main" id="{62B3C2F4-4C3E-D1F3-FC84-CFF2E632160A}"/>
              </a:ext>
            </a:extLst>
          </p:cNvPr>
          <p:cNvSpPr/>
          <p:nvPr/>
        </p:nvSpPr>
        <p:spPr>
          <a:xfrm>
            <a:off x="6281567" y="5837305"/>
            <a:ext cx="5573753" cy="338554"/>
          </a:xfrm>
          <a:prstGeom prst="rect">
            <a:avLst/>
          </a:prstGeom>
        </p:spPr>
        <p:txBody>
          <a:bodyPr wrap="square">
            <a:spAutoFit/>
          </a:bodyPr>
          <a:lstStyle/>
          <a:p>
            <a:pPr marL="102870" marR="0" lvl="1" indent="-285750" algn="l" defTabSz="457200" rtl="0" eaLnBrk="1" fontAlgn="auto" latinLnBrk="0" hangingPunct="1">
              <a:lnSpc>
                <a:spcPct val="100000"/>
              </a:lnSpc>
              <a:spcBef>
                <a:spcPts val="0"/>
              </a:spcBef>
              <a:spcAft>
                <a:spcPts val="0"/>
              </a:spcAft>
              <a:buClr>
                <a:srgbClr val="E31837"/>
              </a:buClr>
              <a:buSzTx/>
              <a:buFont typeface="Wingdings" panose="05000000000000000000" pitchFamily="2" charset="2"/>
              <a:buChar char="ü"/>
              <a:tabLst/>
              <a:defRPr/>
            </a:pPr>
            <a:r>
              <a:rPr lang="en-US" sz="1600" dirty="0">
                <a:solidFill>
                  <a:srgbClr val="000000"/>
                </a:solidFill>
                <a:latin typeface="Arial" panose="020B0604020202020204" pitchFamily="34" charset="0"/>
                <a:cs typeface="Arial" panose="020B0604020202020204" pitchFamily="34" charset="0"/>
              </a:rPr>
              <a:t>Communicate (via email) with our Member Advocates</a:t>
            </a:r>
            <a:endPar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CF641475-8819-A9C8-A5DE-58A429513DFD}"/>
              </a:ext>
            </a:extLst>
          </p:cNvPr>
          <p:cNvSpPr/>
          <p:nvPr/>
        </p:nvSpPr>
        <p:spPr>
          <a:xfrm>
            <a:off x="9753600" y="-25377"/>
            <a:ext cx="2438400" cy="57055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Member Tools</a:t>
            </a:r>
          </a:p>
        </p:txBody>
      </p:sp>
    </p:spTree>
    <p:extLst>
      <p:ext uri="{BB962C8B-B14F-4D97-AF65-F5344CB8AC3E}">
        <p14:creationId xmlns:p14="http://schemas.microsoft.com/office/powerpoint/2010/main" val="1888407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DD4-7788-DD9D-B92E-3110AB170DB7}"/>
              </a:ext>
            </a:extLst>
          </p:cNvPr>
          <p:cNvSpPr>
            <a:spLocks noGrp="1"/>
          </p:cNvSpPr>
          <p:nvPr>
            <p:ph type="title"/>
          </p:nvPr>
        </p:nvSpPr>
        <p:spPr>
          <a:xfrm>
            <a:off x="682949" y="516161"/>
            <a:ext cx="10892946" cy="916597"/>
          </a:xfrm>
        </p:spPr>
        <p:txBody>
          <a:bodyPr/>
          <a:lstStyle/>
          <a:p>
            <a:r>
              <a:rPr lang="en-US" dirty="0">
                <a:latin typeface="Arial" panose="020B0604020202020204" pitchFamily="34" charset="0"/>
                <a:cs typeface="Arial" panose="020B0604020202020204" pitchFamily="34" charset="0"/>
              </a:rPr>
              <a:t>Your Member ID Card</a:t>
            </a:r>
          </a:p>
        </p:txBody>
      </p:sp>
      <p:sp>
        <p:nvSpPr>
          <p:cNvPr id="5" name="TextBox 4">
            <a:extLst>
              <a:ext uri="{FF2B5EF4-FFF2-40B4-BE49-F238E27FC236}">
                <a16:creationId xmlns:a16="http://schemas.microsoft.com/office/drawing/2014/main" id="{4FE797FF-BEAE-F832-D205-53C9D7758C8D}"/>
              </a:ext>
            </a:extLst>
          </p:cNvPr>
          <p:cNvSpPr txBox="1"/>
          <p:nvPr/>
        </p:nvSpPr>
        <p:spPr>
          <a:xfrm>
            <a:off x="612522" y="984622"/>
            <a:ext cx="677529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14041"/>
                </a:solidFill>
                <a:effectLst/>
                <a:uLnTx/>
                <a:uFillTx/>
                <a:latin typeface="Arial" panose="020B0604020202020204"/>
                <a:ea typeface="+mn-ea"/>
                <a:cs typeface="+mn-cs"/>
              </a:rPr>
              <a:t>Arrives in the mail </a:t>
            </a:r>
            <a:r>
              <a:rPr kumimoji="0" lang="en-US" sz="2200" b="0" i="1" u="none" strike="noStrike" kern="1200" cap="none" spc="0" normalizeH="0" baseline="0" noProof="0" dirty="0">
                <a:ln>
                  <a:noFill/>
                </a:ln>
                <a:solidFill>
                  <a:srgbClr val="414041"/>
                </a:solidFill>
                <a:effectLst/>
                <a:uLnTx/>
                <a:uFillTx/>
                <a:latin typeface="Arial" panose="020B0604020202020204"/>
                <a:ea typeface="+mn-ea"/>
                <a:cs typeface="+mn-cs"/>
              </a:rPr>
              <a:t>before</a:t>
            </a:r>
            <a:r>
              <a:rPr kumimoji="0" lang="en-US" sz="2200" b="0" i="0" u="none" strike="noStrike" kern="1200" cap="none" spc="0" normalizeH="0" baseline="0" noProof="0" dirty="0">
                <a:ln>
                  <a:noFill/>
                </a:ln>
                <a:solidFill>
                  <a:srgbClr val="414041"/>
                </a:solidFill>
                <a:effectLst/>
                <a:uLnTx/>
                <a:uFillTx/>
                <a:latin typeface="Arial" panose="020B0604020202020204"/>
                <a:ea typeface="+mn-ea"/>
                <a:cs typeface="+mn-cs"/>
              </a:rPr>
              <a:t> your plan effective date – and available through your secure member account</a:t>
            </a:r>
          </a:p>
        </p:txBody>
      </p:sp>
      <p:sp>
        <p:nvSpPr>
          <p:cNvPr id="8" name="TextBox 7">
            <a:extLst>
              <a:ext uri="{FF2B5EF4-FFF2-40B4-BE49-F238E27FC236}">
                <a16:creationId xmlns:a16="http://schemas.microsoft.com/office/drawing/2014/main" id="{F8ACEC2C-3AAE-D9ED-AD87-03BDD15430FA}"/>
              </a:ext>
            </a:extLst>
          </p:cNvPr>
          <p:cNvSpPr txBox="1"/>
          <p:nvPr/>
        </p:nvSpPr>
        <p:spPr>
          <a:xfrm rot="10800000" flipV="1">
            <a:off x="699051" y="3056286"/>
            <a:ext cx="1562101" cy="523220"/>
          </a:xfrm>
          <a:prstGeom prst="rect">
            <a:avLst/>
          </a:prstGeom>
          <a:noFill/>
        </p:spPr>
        <p:txBody>
          <a:bodyPr wrap="square" rtlCol="0">
            <a:spAutoFit/>
          </a:bodyPr>
          <a:lstStyle/>
          <a:p>
            <a:r>
              <a:rPr lang="en-US" sz="1400" b="1" dirty="0">
                <a:solidFill>
                  <a:schemeClr val="tx2"/>
                </a:solidFill>
              </a:rPr>
              <a:t>Sample ID card (front and back)</a:t>
            </a:r>
          </a:p>
        </p:txBody>
      </p:sp>
      <p:pic>
        <p:nvPicPr>
          <p:cNvPr id="3" name="Picture 2">
            <a:extLst>
              <a:ext uri="{FF2B5EF4-FFF2-40B4-BE49-F238E27FC236}">
                <a16:creationId xmlns:a16="http://schemas.microsoft.com/office/drawing/2014/main" id="{01E23727-59BC-5155-90F1-FAEBDE909F04}"/>
              </a:ext>
            </a:extLst>
          </p:cNvPr>
          <p:cNvPicPr>
            <a:picLocks noChangeAspect="1"/>
          </p:cNvPicPr>
          <p:nvPr/>
        </p:nvPicPr>
        <p:blipFill rotWithShape="1">
          <a:blip r:embed="rId3"/>
          <a:srcRect r="2093"/>
          <a:stretch/>
        </p:blipFill>
        <p:spPr>
          <a:xfrm>
            <a:off x="6499778" y="1907952"/>
            <a:ext cx="4817314" cy="3231974"/>
          </a:xfrm>
          <a:prstGeom prst="rect">
            <a:avLst/>
          </a:prstGeom>
        </p:spPr>
      </p:pic>
      <p:sp>
        <p:nvSpPr>
          <p:cNvPr id="4" name="TextBox 3">
            <a:extLst>
              <a:ext uri="{FF2B5EF4-FFF2-40B4-BE49-F238E27FC236}">
                <a16:creationId xmlns:a16="http://schemas.microsoft.com/office/drawing/2014/main" id="{14EAB8D7-97DF-28D1-8450-DFBE6B357633}"/>
              </a:ext>
            </a:extLst>
          </p:cNvPr>
          <p:cNvSpPr txBox="1"/>
          <p:nvPr/>
        </p:nvSpPr>
        <p:spPr>
          <a:xfrm rot="10800000" flipV="1">
            <a:off x="8163595" y="1600174"/>
            <a:ext cx="2911677" cy="307777"/>
          </a:xfrm>
          <a:prstGeom prst="rect">
            <a:avLst/>
          </a:prstGeom>
          <a:noFill/>
        </p:spPr>
        <p:txBody>
          <a:bodyPr wrap="square" rtlCol="0">
            <a:spAutoFit/>
          </a:bodyPr>
          <a:lstStyle/>
          <a:p>
            <a:r>
              <a:rPr lang="en-US" sz="1400" b="1" dirty="0">
                <a:solidFill>
                  <a:schemeClr val="tx2"/>
                </a:solidFill>
              </a:rPr>
              <a:t>Digital Member ID Card</a:t>
            </a:r>
          </a:p>
        </p:txBody>
      </p:sp>
      <p:sp>
        <p:nvSpPr>
          <p:cNvPr id="10" name="TextBox 9">
            <a:extLst>
              <a:ext uri="{FF2B5EF4-FFF2-40B4-BE49-F238E27FC236}">
                <a16:creationId xmlns:a16="http://schemas.microsoft.com/office/drawing/2014/main" id="{3CB2C524-A9CD-143F-C24F-C6D16EAEF721}"/>
              </a:ext>
            </a:extLst>
          </p:cNvPr>
          <p:cNvSpPr txBox="1"/>
          <p:nvPr/>
        </p:nvSpPr>
        <p:spPr>
          <a:xfrm>
            <a:off x="6648450" y="5026985"/>
            <a:ext cx="4980890" cy="1544012"/>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2250"/>
              </a:spcAft>
              <a:buClr>
                <a:srgbClr val="E3183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Access through </a:t>
            </a:r>
            <a:r>
              <a:rPr kumimoji="0" lang="en-US" sz="1400" b="1" i="0" u="none" strike="noStrike" kern="1200" cap="none" spc="0" normalizeH="0" baseline="0" noProof="0" dirty="0">
                <a:ln>
                  <a:noFill/>
                </a:ln>
                <a:solidFill>
                  <a:srgbClr val="414041"/>
                </a:solidFill>
                <a:effectLst/>
                <a:uLnTx/>
                <a:uFillTx/>
                <a:latin typeface="Arial" panose="020B0604020202020204"/>
                <a:ea typeface="+mn-ea"/>
                <a:cs typeface="+mn-cs"/>
              </a:rPr>
              <a:t>mobile app </a:t>
            </a: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or secure member account at </a:t>
            </a:r>
            <a:r>
              <a:rPr kumimoji="0" lang="en-US" sz="1400" b="1" i="0" u="none" strike="noStrike" kern="1200" cap="none" spc="0" normalizeH="0" baseline="0" noProof="0" dirty="0">
                <a:ln>
                  <a:noFill/>
                </a:ln>
                <a:solidFill>
                  <a:srgbClr val="414041"/>
                </a:solidFill>
                <a:effectLst/>
                <a:uLnTx/>
                <a:uFillTx/>
                <a:latin typeface="Arial" panose="020B0604020202020204"/>
                <a:ea typeface="+mn-ea"/>
                <a:cs typeface="+mn-cs"/>
              </a:rPr>
              <a:t>harvardpilgrim.org</a:t>
            </a:r>
          </a:p>
          <a:p>
            <a:pPr marL="342900" marR="0" lvl="0" indent="-342900" algn="l" defTabSz="457200" rtl="0" eaLnBrk="1" fontAlgn="auto" latinLnBrk="0" hangingPunct="1">
              <a:lnSpc>
                <a:spcPct val="100000"/>
              </a:lnSpc>
              <a:spcBef>
                <a:spcPts val="0"/>
              </a:spcBef>
              <a:spcAft>
                <a:spcPts val="2250"/>
              </a:spcAft>
              <a:buClr>
                <a:srgbClr val="E31837"/>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414041"/>
                </a:solidFill>
                <a:effectLst/>
                <a:uLnTx/>
                <a:uFillTx/>
                <a:latin typeface="Arial" panose="020B0604020202020204"/>
                <a:ea typeface="+mn-ea"/>
                <a:cs typeface="+mn-cs"/>
              </a:rPr>
              <a:t>Apple Wallet compatible, </a:t>
            </a: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Android users save as a PDF</a:t>
            </a:r>
          </a:p>
          <a:p>
            <a:pPr marL="342900" marR="0" lvl="0" indent="-342900" algn="l" defTabSz="457200" rtl="0" eaLnBrk="1" fontAlgn="auto" latinLnBrk="0" hangingPunct="1">
              <a:lnSpc>
                <a:spcPct val="100000"/>
              </a:lnSpc>
              <a:spcBef>
                <a:spcPts val="0"/>
              </a:spcBef>
              <a:spcAft>
                <a:spcPts val="2250"/>
              </a:spcAft>
              <a:buClr>
                <a:srgbClr val="E3183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Member ID card is </a:t>
            </a:r>
            <a:r>
              <a:rPr kumimoji="0" lang="en-US" sz="1400" b="1" u="none" strike="noStrike" kern="1200" cap="none" spc="0" normalizeH="0" baseline="0" noProof="0" dirty="0">
                <a:ln>
                  <a:noFill/>
                </a:ln>
                <a:solidFill>
                  <a:srgbClr val="414041"/>
                </a:solidFill>
                <a:effectLst/>
                <a:uLnTx/>
                <a:uFillTx/>
                <a:latin typeface="Arial" panose="020B0604020202020204"/>
                <a:ea typeface="+mn-ea"/>
                <a:cs typeface="+mn-cs"/>
              </a:rPr>
              <a:t>dynamic</a:t>
            </a:r>
            <a:r>
              <a:rPr kumimoji="0" lang="en-US" sz="1400" b="1" i="0" u="none" strike="noStrike" kern="1200" cap="none" spc="0" normalizeH="0" baseline="0" noProof="0" dirty="0">
                <a:ln>
                  <a:noFill/>
                </a:ln>
                <a:solidFill>
                  <a:srgbClr val="414041"/>
                </a:solidFill>
                <a:effectLst/>
                <a:uLnTx/>
                <a:uFillTx/>
                <a:latin typeface="Arial" panose="020B0604020202020204"/>
                <a:ea typeface="+mn-ea"/>
                <a:cs typeface="+mn-cs"/>
              </a:rPr>
              <a:t> – </a:t>
            </a:r>
            <a:r>
              <a:rPr kumimoji="0" lang="en-US" sz="1400" b="0" i="0" u="none" strike="noStrike" kern="1200" cap="none" spc="0" normalizeH="0" baseline="0" noProof="0" dirty="0">
                <a:ln>
                  <a:noFill/>
                </a:ln>
                <a:solidFill>
                  <a:srgbClr val="414041"/>
                </a:solidFill>
                <a:effectLst/>
                <a:uLnTx/>
                <a:uFillTx/>
                <a:latin typeface="Arial" panose="020B0604020202020204"/>
                <a:ea typeface="+mn-ea"/>
                <a:cs typeface="+mn-cs"/>
              </a:rPr>
              <a:t>updates in real time</a:t>
            </a:r>
            <a:endParaRPr lang="en-US" sz="1400" dirty="0"/>
          </a:p>
        </p:txBody>
      </p:sp>
      <p:pic>
        <p:nvPicPr>
          <p:cNvPr id="11" name="Picture 10">
            <a:extLst>
              <a:ext uri="{FF2B5EF4-FFF2-40B4-BE49-F238E27FC236}">
                <a16:creationId xmlns:a16="http://schemas.microsoft.com/office/drawing/2014/main" id="{6912A532-A34D-472F-26BF-8A746DD1E568}"/>
              </a:ext>
            </a:extLst>
          </p:cNvPr>
          <p:cNvPicPr>
            <a:picLocks noChangeAspect="1"/>
          </p:cNvPicPr>
          <p:nvPr/>
        </p:nvPicPr>
        <p:blipFill>
          <a:blip r:embed="rId4"/>
          <a:stretch>
            <a:fillRect/>
          </a:stretch>
        </p:blipFill>
        <p:spPr>
          <a:xfrm>
            <a:off x="874908" y="4273826"/>
            <a:ext cx="3667495" cy="2283919"/>
          </a:xfrm>
          <a:prstGeom prst="rect">
            <a:avLst/>
          </a:prstGeom>
        </p:spPr>
      </p:pic>
      <p:pic>
        <p:nvPicPr>
          <p:cNvPr id="7" name="Picture 6">
            <a:extLst>
              <a:ext uri="{FF2B5EF4-FFF2-40B4-BE49-F238E27FC236}">
                <a16:creationId xmlns:a16="http://schemas.microsoft.com/office/drawing/2014/main" id="{B6CF6552-4DB7-3359-D649-742018DD4794}"/>
              </a:ext>
            </a:extLst>
          </p:cNvPr>
          <p:cNvPicPr>
            <a:picLocks noChangeAspect="1"/>
          </p:cNvPicPr>
          <p:nvPr/>
        </p:nvPicPr>
        <p:blipFill>
          <a:blip r:embed="rId5"/>
          <a:stretch>
            <a:fillRect/>
          </a:stretch>
        </p:blipFill>
        <p:spPr>
          <a:xfrm>
            <a:off x="2290969" y="2176670"/>
            <a:ext cx="3599008" cy="2248753"/>
          </a:xfrm>
          <a:prstGeom prst="rect">
            <a:avLst/>
          </a:prstGeom>
        </p:spPr>
      </p:pic>
      <p:sp>
        <p:nvSpPr>
          <p:cNvPr id="6" name="Rectangle 5">
            <a:extLst>
              <a:ext uri="{FF2B5EF4-FFF2-40B4-BE49-F238E27FC236}">
                <a16:creationId xmlns:a16="http://schemas.microsoft.com/office/drawing/2014/main" id="{1E402BF1-DA50-E382-2416-359767AA11D1}"/>
              </a:ext>
            </a:extLst>
          </p:cNvPr>
          <p:cNvSpPr/>
          <p:nvPr/>
        </p:nvSpPr>
        <p:spPr>
          <a:xfrm>
            <a:off x="9753600" y="-25377"/>
            <a:ext cx="2438400" cy="57055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Member Tools</a:t>
            </a:r>
          </a:p>
        </p:txBody>
      </p:sp>
    </p:spTree>
    <p:extLst>
      <p:ext uri="{BB962C8B-B14F-4D97-AF65-F5344CB8AC3E}">
        <p14:creationId xmlns:p14="http://schemas.microsoft.com/office/powerpoint/2010/main" val="847948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DD4-7788-DD9D-B92E-3110AB170DB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Digital Tools &amp; Support Overview</a:t>
            </a:r>
          </a:p>
        </p:txBody>
      </p:sp>
      <p:sp>
        <p:nvSpPr>
          <p:cNvPr id="3" name="Content Placeholder 2">
            <a:extLst>
              <a:ext uri="{FF2B5EF4-FFF2-40B4-BE49-F238E27FC236}">
                <a16:creationId xmlns:a16="http://schemas.microsoft.com/office/drawing/2014/main" id="{CC615277-EE5C-653C-9ED7-4A046D4DCA3F}"/>
              </a:ext>
            </a:extLst>
          </p:cNvPr>
          <p:cNvSpPr>
            <a:spLocks noGrp="1"/>
          </p:cNvSpPr>
          <p:nvPr>
            <p:ph idx="1"/>
          </p:nvPr>
        </p:nvSpPr>
        <p:spPr>
          <a:xfrm>
            <a:off x="661147" y="1981200"/>
            <a:ext cx="5434853" cy="4525963"/>
          </a:xfrm>
        </p:spPr>
        <p:txBody>
          <a:bodyPr/>
          <a:lstStyle/>
          <a:p>
            <a:r>
              <a:rPr lang="en-US" sz="1800" b="1" i="0" u="none" strike="noStrike" baseline="0" dirty="0">
                <a:solidFill>
                  <a:srgbClr val="211D1E"/>
                </a:solidFill>
                <a:latin typeface="Arial" panose="020B0604020202020204" pitchFamily="34" charset="0"/>
                <a:cs typeface="Arial" panose="020B0604020202020204" pitchFamily="34" charset="0"/>
              </a:rPr>
              <a:t>Secure Member Account and Mobile App </a:t>
            </a:r>
            <a:endParaRPr lang="en-US" sz="1800" b="0" i="0" u="none" strike="noStrike" baseline="0" dirty="0">
              <a:solidFill>
                <a:srgbClr val="211D1E"/>
              </a:solidFill>
              <a:latin typeface="Arial" panose="020B0604020202020204" pitchFamily="34" charset="0"/>
              <a:cs typeface="Arial" panose="020B0604020202020204" pitchFamily="34" charset="0"/>
            </a:endParaRPr>
          </a:p>
          <a:p>
            <a:r>
              <a:rPr lang="en-US" sz="1600" b="0" i="0" u="none" strike="noStrike" baseline="0" dirty="0">
                <a:solidFill>
                  <a:srgbClr val="211D1E"/>
                </a:solidFill>
                <a:latin typeface="Arial" panose="020B0604020202020204" pitchFamily="34" charset="0"/>
                <a:cs typeface="Arial" panose="020B0604020202020204" pitchFamily="34" charset="0"/>
              </a:rPr>
              <a:t>Log in or activate your secure online account at </a:t>
            </a:r>
            <a:r>
              <a:rPr lang="en-US" sz="1600" b="1" i="0" u="none" strike="noStrike" baseline="0" dirty="0">
                <a:solidFill>
                  <a:srgbClr val="EE2F3A"/>
                </a:solidFill>
                <a:latin typeface="Arial" panose="020B0604020202020204" pitchFamily="34" charset="0"/>
                <a:cs typeface="Arial" panose="020B0604020202020204" pitchFamily="34" charset="0"/>
              </a:rPr>
              <a:t>harvardpilgrim.com/create </a:t>
            </a:r>
            <a:r>
              <a:rPr lang="en-US" sz="1600" b="0" i="0" u="none" strike="noStrike" baseline="0" dirty="0">
                <a:solidFill>
                  <a:srgbClr val="211D1E"/>
                </a:solidFill>
                <a:latin typeface="Arial" panose="020B0604020202020204" pitchFamily="34" charset="0"/>
                <a:cs typeface="Arial" panose="020B0604020202020204" pitchFamily="34" charset="0"/>
              </a:rPr>
              <a:t>or download the Harvard Pilgrim mobile app to access your health plan benefits information</a:t>
            </a:r>
          </a:p>
          <a:p>
            <a:endParaRPr lang="en-US" sz="1600" dirty="0">
              <a:solidFill>
                <a:srgbClr val="211D1E"/>
              </a:solidFill>
              <a:latin typeface="Arial" panose="020B0604020202020204" pitchFamily="34" charset="0"/>
              <a:cs typeface="Arial" panose="020B0604020202020204" pitchFamily="34" charset="0"/>
            </a:endParaRPr>
          </a:p>
          <a:p>
            <a:r>
              <a:rPr lang="en-US" sz="1800" b="1" i="0" u="none" strike="noStrike" baseline="0" dirty="0">
                <a:solidFill>
                  <a:srgbClr val="211D1E"/>
                </a:solidFill>
                <a:latin typeface="Arial" panose="020B0604020202020204" pitchFamily="34" charset="0"/>
                <a:cs typeface="Arial" panose="020B0604020202020204" pitchFamily="34" charset="0"/>
              </a:rPr>
              <a:t>Find a doctor or hospital </a:t>
            </a:r>
            <a:endParaRPr lang="en-US" sz="1800" b="0" i="0" u="none" strike="noStrike" baseline="0" dirty="0">
              <a:solidFill>
                <a:srgbClr val="211D1E"/>
              </a:solidFill>
              <a:latin typeface="Arial" panose="020B0604020202020204" pitchFamily="34" charset="0"/>
              <a:cs typeface="Arial" panose="020B0604020202020204" pitchFamily="34" charset="0"/>
            </a:endParaRPr>
          </a:p>
          <a:p>
            <a:r>
              <a:rPr lang="en-US" sz="1600" b="0" i="0" u="none" strike="noStrike" baseline="0" dirty="0">
                <a:solidFill>
                  <a:srgbClr val="211D1E"/>
                </a:solidFill>
                <a:latin typeface="Arial" panose="020B0604020202020204" pitchFamily="34" charset="0"/>
                <a:cs typeface="Arial" panose="020B0604020202020204" pitchFamily="34" charset="0"/>
              </a:rPr>
              <a:t>Log in to your secure account to find a convenient location near you. Search for doctors or hospitals by name or location, find doctors accepting new patients, and view doctors by specialty</a:t>
            </a:r>
          </a:p>
          <a:p>
            <a:endParaRPr lang="en-US" sz="16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211D1E"/>
                </a:solidFill>
                <a:latin typeface="Arial" panose="020B0604020202020204" pitchFamily="34" charset="0"/>
                <a:cs typeface="Arial" panose="020B0604020202020204" pitchFamily="34" charset="0"/>
              </a:rPr>
              <a:t>Estimate My Cost </a:t>
            </a:r>
            <a:endParaRPr lang="en-US" sz="1800" b="0" i="0" u="none" strike="noStrike" baseline="0" dirty="0">
              <a:solidFill>
                <a:srgbClr val="211D1E"/>
              </a:solidFill>
              <a:latin typeface="Arial" panose="020B0604020202020204" pitchFamily="34" charset="0"/>
              <a:cs typeface="Arial" panose="020B0604020202020204" pitchFamily="34" charset="0"/>
            </a:endParaRPr>
          </a:p>
          <a:p>
            <a:pPr marR="6770"/>
            <a:r>
              <a:rPr lang="en-US" sz="1600" b="0" i="0" u="none" strike="noStrike" baseline="0" dirty="0">
                <a:solidFill>
                  <a:srgbClr val="211D1E"/>
                </a:solidFill>
                <a:latin typeface="Arial" panose="020B0604020202020204" pitchFamily="34" charset="0"/>
                <a:cs typeface="Arial" panose="020B0604020202020204" pitchFamily="34" charset="0"/>
              </a:rPr>
              <a:t>Log in to your secure account to estimate your out-of-pocket costs and find a provider that will save you money</a:t>
            </a:r>
          </a:p>
        </p:txBody>
      </p:sp>
      <p:sp>
        <p:nvSpPr>
          <p:cNvPr id="4" name="TextBox 3">
            <a:extLst>
              <a:ext uri="{FF2B5EF4-FFF2-40B4-BE49-F238E27FC236}">
                <a16:creationId xmlns:a16="http://schemas.microsoft.com/office/drawing/2014/main" id="{B492F659-0A6C-7E41-87E8-4C33D5774F5D}"/>
              </a:ext>
            </a:extLst>
          </p:cNvPr>
          <p:cNvSpPr txBox="1"/>
          <p:nvPr/>
        </p:nvSpPr>
        <p:spPr>
          <a:xfrm>
            <a:off x="6477000" y="2027237"/>
            <a:ext cx="4953000"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rPr>
              <a:t>Reduce My Costs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rPr>
              <a:t>Connect with a nurse at </a:t>
            </a:r>
            <a:r>
              <a:rPr kumimoji="0" lang="en-US" sz="1600" b="1" i="0" u="none" strike="noStrike" kern="1200" cap="none" spc="0" normalizeH="0" baseline="0" noProof="0" dirty="0">
                <a:ln>
                  <a:noFill/>
                </a:ln>
                <a:solidFill>
                  <a:srgbClr val="EE2F3A"/>
                </a:solidFill>
                <a:effectLst/>
                <a:uLnTx/>
                <a:uFillTx/>
                <a:latin typeface="Arial" panose="020B0604020202020204"/>
                <a:ea typeface="+mn-ea"/>
                <a:cs typeface="Arial" panose="020B0604020202020204" pitchFamily="34" charset="0"/>
              </a:rPr>
              <a:t>855-772-8366</a:t>
            </a:r>
            <a:r>
              <a:rPr kumimoji="0" lang="en-US" sz="1600" b="0"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rPr>
              <a:t> when you shop for a wide range of outpatient tests and procedures, including lab work and diagnostic imaging, and earn cash rewards when you select high-quality, cost-effective providers.</a:t>
            </a:r>
            <a:endParaRPr kumimoji="0" lang="en-US" sz="1600" b="0" i="0" u="none" strike="noStrike" kern="1200" cap="none" spc="0" normalizeH="0" baseline="30000" noProof="0" dirty="0">
              <a:ln>
                <a:noFill/>
              </a:ln>
              <a:solidFill>
                <a:srgbClr val="211D1E"/>
              </a:solidFill>
              <a:effectLst/>
              <a:uLnTx/>
              <a:uFillTx/>
              <a:latin typeface="Arial" panose="020B060402020202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rPr>
              <a:t>Telehealth provided by Doctor On Demand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rPr>
              <a:t>Access a Doctor on Demand provider 24/7, by phone or mobile app worldwide for everyday care and confidential therapy. Set up your account at </a:t>
            </a:r>
            <a:r>
              <a:rPr kumimoji="0" lang="en-US" sz="1600" b="1" i="0" u="none" strike="noStrike" kern="1200" cap="none" spc="0" normalizeH="0" baseline="0" noProof="0" dirty="0">
                <a:ln>
                  <a:noFill/>
                </a:ln>
                <a:solidFill>
                  <a:srgbClr val="EE2F3A"/>
                </a:solidFill>
                <a:effectLst/>
                <a:uLnTx/>
                <a:uFillTx/>
                <a:latin typeface="Arial" panose="020B0604020202020204"/>
                <a:ea typeface="+mn-ea"/>
                <a:cs typeface="Arial" panose="020B0604020202020204" pitchFamily="34" charset="0"/>
              </a:rPr>
              <a:t>doctorondemand.com/</a:t>
            </a:r>
            <a:r>
              <a:rPr kumimoji="0" lang="en-US" sz="1600" b="1" i="0" u="none" strike="noStrike" kern="1200" cap="none" spc="0" normalizeH="0" baseline="0" noProof="0" dirty="0" err="1">
                <a:ln>
                  <a:noFill/>
                </a:ln>
                <a:solidFill>
                  <a:srgbClr val="EE2F3A"/>
                </a:solidFill>
                <a:effectLst/>
                <a:uLnTx/>
                <a:uFillTx/>
                <a:latin typeface="Arial" panose="020B0604020202020204"/>
                <a:ea typeface="+mn-ea"/>
                <a:cs typeface="Arial" panose="020B0604020202020204" pitchFamily="34" charset="0"/>
              </a:rPr>
              <a:t>harvard</a:t>
            </a:r>
            <a:r>
              <a:rPr kumimoji="0" lang="en-US" sz="1600" b="1" i="0" u="none" strike="noStrike" kern="1200" cap="none" spc="0" normalizeH="0" baseline="0" noProof="0" dirty="0">
                <a:ln>
                  <a:noFill/>
                </a:ln>
                <a:solidFill>
                  <a:srgbClr val="EE2F3A"/>
                </a:solidFill>
                <a:effectLst/>
                <a:uLnTx/>
                <a:uFillTx/>
                <a:latin typeface="Arial" panose="020B0604020202020204"/>
                <a:ea typeface="+mn-ea"/>
                <a:cs typeface="Arial" panose="020B0604020202020204" pitchFamily="34" charset="0"/>
              </a:rPr>
              <a:t>-pilgrim</a:t>
            </a:r>
            <a:r>
              <a:rPr kumimoji="0" lang="en-US" sz="1600" b="0" i="0" u="none" strike="noStrike" kern="1200" cap="none" spc="0" normalizeH="0" baseline="0" noProof="0" dirty="0">
                <a:ln>
                  <a:noFill/>
                </a:ln>
                <a:solidFill>
                  <a:srgbClr val="211D1E"/>
                </a:solidFill>
                <a:effectLst/>
                <a:uLnTx/>
                <a:uFillTx/>
                <a:latin typeface="Arial" panose="020B0604020202020204"/>
                <a:ea typeface="+mn-ea"/>
                <a:cs typeface="Arial" panose="020B0604020202020204" pitchFamily="34" charset="0"/>
              </a:rPr>
              <a:t>. </a:t>
            </a: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Arial" panose="020B0604020202020204" pitchFamily="34" charset="0"/>
            </a:endParaRPr>
          </a:p>
        </p:txBody>
      </p:sp>
      <p:sp>
        <p:nvSpPr>
          <p:cNvPr id="5" name="TextBox 4">
            <a:extLst>
              <a:ext uri="{FF2B5EF4-FFF2-40B4-BE49-F238E27FC236}">
                <a16:creationId xmlns:a16="http://schemas.microsoft.com/office/drawing/2014/main" id="{4FE797FF-BEAE-F832-D205-53C9D7758C8D}"/>
              </a:ext>
            </a:extLst>
          </p:cNvPr>
          <p:cNvSpPr txBox="1"/>
          <p:nvPr/>
        </p:nvSpPr>
        <p:spPr>
          <a:xfrm>
            <a:off x="544033" y="986750"/>
            <a:ext cx="994410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14041"/>
                </a:solidFill>
                <a:effectLst/>
                <a:uLnTx/>
                <a:uFillTx/>
                <a:latin typeface="Arial" panose="020B0604020202020204"/>
                <a:ea typeface="+mn-ea"/>
                <a:cs typeface="+mn-cs"/>
              </a:rPr>
              <a:t>Get the most out of your Harvard Pilgrim plan with these tools</a:t>
            </a:r>
          </a:p>
        </p:txBody>
      </p:sp>
      <p:sp>
        <p:nvSpPr>
          <p:cNvPr id="7" name="Rectangle 6">
            <a:extLst>
              <a:ext uri="{FF2B5EF4-FFF2-40B4-BE49-F238E27FC236}">
                <a16:creationId xmlns:a16="http://schemas.microsoft.com/office/drawing/2014/main" id="{D2F28C8C-C898-EFEF-0229-A46F0CFC189C}"/>
              </a:ext>
            </a:extLst>
          </p:cNvPr>
          <p:cNvSpPr/>
          <p:nvPr/>
        </p:nvSpPr>
        <p:spPr>
          <a:xfrm>
            <a:off x="9753600" y="-25377"/>
            <a:ext cx="2438400" cy="5705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Member Experience</a:t>
            </a:r>
          </a:p>
        </p:txBody>
      </p:sp>
    </p:spTree>
    <p:extLst>
      <p:ext uri="{BB962C8B-B14F-4D97-AF65-F5344CB8AC3E}">
        <p14:creationId xmlns:p14="http://schemas.microsoft.com/office/powerpoint/2010/main" val="580754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3CCF-2C12-546E-4476-6C3400F2FEA2}"/>
              </a:ext>
            </a:extLst>
          </p:cNvPr>
          <p:cNvSpPr txBox="1">
            <a:spLocks/>
          </p:cNvSpPr>
          <p:nvPr/>
        </p:nvSpPr>
        <p:spPr>
          <a:xfrm>
            <a:off x="647700" y="501040"/>
            <a:ext cx="9486900" cy="916597"/>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How to stay connected and informed</a:t>
            </a:r>
          </a:p>
        </p:txBody>
      </p:sp>
      <p:sp>
        <p:nvSpPr>
          <p:cNvPr id="5" name="TextBox 4">
            <a:extLst>
              <a:ext uri="{FF2B5EF4-FFF2-40B4-BE49-F238E27FC236}">
                <a16:creationId xmlns:a16="http://schemas.microsoft.com/office/drawing/2014/main" id="{A62D0A65-9480-EFAD-079F-817FD42F5766}"/>
              </a:ext>
            </a:extLst>
          </p:cNvPr>
          <p:cNvSpPr txBox="1"/>
          <p:nvPr/>
        </p:nvSpPr>
        <p:spPr>
          <a:xfrm>
            <a:off x="1242404" y="1417637"/>
            <a:ext cx="4624996" cy="44319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041"/>
                </a:solidFill>
                <a:effectLst/>
                <a:uLnTx/>
                <a:uFillTx/>
                <a:latin typeface="Arial" panose="020B0604020202020204"/>
                <a:ea typeface="+mn-ea"/>
                <a:cs typeface="+mn-cs"/>
              </a:rPr>
              <a:t>Member Newsletter </a:t>
            </a:r>
            <a:endParaRPr kumimoji="0" lang="en-US"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21E1F"/>
                </a:solidFill>
                <a:effectLst/>
                <a:uLnTx/>
                <a:uFillTx/>
                <a:latin typeface="Arial" panose="020B0604020202020204"/>
                <a:ea typeface="+mn-ea"/>
                <a:cs typeface="+mn-cs"/>
              </a:rPr>
              <a:t>Our digital member newsletter shares current health topics and benefit highlights including tips to manage your health, recipes and discounts on wellness services. Delivered to your email inbox and posted on our public website.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221E1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041"/>
                </a:solidFill>
                <a:effectLst/>
                <a:uLnTx/>
                <a:uFillTx/>
                <a:latin typeface="Arial" panose="020B0604020202020204"/>
                <a:ea typeface="+mn-ea"/>
                <a:cs typeface="+mn-cs"/>
              </a:rPr>
              <a:t>Member Communications</a:t>
            </a:r>
            <a:endParaRPr kumimoji="0" lang="en-US" b="0" i="0" u="none" strike="noStrike" kern="1200" cap="none" spc="0" normalizeH="0" baseline="0" noProof="0" dirty="0">
              <a:ln>
                <a:noFill/>
              </a:ln>
              <a:solidFill>
                <a:srgbClr val="414041"/>
              </a:solidFill>
              <a:effectLst/>
              <a:uLnTx/>
              <a:uFillTx/>
              <a:latin typeface="Arial" panose="020B0604020202020204"/>
              <a:ea typeface="+mn-ea"/>
              <a:cs typeface="+mn-cs"/>
            </a:endParaRPr>
          </a:p>
          <a:p>
            <a:pPr>
              <a:defRPr/>
            </a:pPr>
            <a:r>
              <a:rPr lang="en-US" dirty="0">
                <a:solidFill>
                  <a:srgbClr val="221E1F"/>
                </a:solidFill>
              </a:rPr>
              <a:t>Receive valuable information about your benefits, discount options, new programs, and health and well-being opportunities – via email, secure message or postal mail.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1E1F"/>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21E1F"/>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B5ABC33-75F0-7639-E64A-C3C9E140781B}"/>
              </a:ext>
            </a:extLst>
          </p:cNvPr>
          <p:cNvSpPr txBox="1"/>
          <p:nvPr/>
        </p:nvSpPr>
        <p:spPr>
          <a:xfrm>
            <a:off x="7307711" y="1443202"/>
            <a:ext cx="4178142"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041"/>
                </a:solidFill>
                <a:effectLst/>
                <a:uLnTx/>
                <a:uFillTx/>
                <a:latin typeface="Arial" panose="020B0604020202020204"/>
                <a:ea typeface="+mn-ea"/>
                <a:cs typeface="+mn-cs"/>
              </a:rPr>
              <a:t>Website </a:t>
            </a:r>
            <a:endParaRPr kumimoji="0" lang="en-US"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21E1F"/>
                </a:solidFill>
                <a:effectLst/>
                <a:uLnTx/>
                <a:uFillTx/>
                <a:latin typeface="Arial" panose="020B0604020202020204"/>
                <a:ea typeface="+mn-ea"/>
                <a:cs typeface="+mn-cs"/>
              </a:rPr>
              <a:t>The member section of our website is a great place to learn more about the resources, wellness options, care management programs, and additional member benefits to keep you and your family healthy. Bookmark the site for easy access </a:t>
            </a:r>
            <a:r>
              <a:rPr kumimoji="0" lang="en-US" b="1" i="0" u="none" strike="noStrike" kern="1200" cap="none" spc="0" normalizeH="0" baseline="0" noProof="0" dirty="0">
                <a:ln>
                  <a:noFill/>
                </a:ln>
                <a:solidFill>
                  <a:srgbClr val="EE303B"/>
                </a:solidFill>
                <a:effectLst/>
                <a:uLnTx/>
                <a:uFillTx/>
                <a:latin typeface="Arial" panose="020B0604020202020204"/>
                <a:ea typeface="+mn-ea"/>
                <a:cs typeface="+mn-cs"/>
              </a:rPr>
              <a:t>harvardpilgrim.org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EE303B"/>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14041"/>
                </a:solidFill>
                <a:effectLst/>
                <a:uLnTx/>
                <a:uFillTx/>
                <a:latin typeface="Arial" panose="020B0604020202020204"/>
                <a:ea typeface="+mn-ea"/>
                <a:cs typeface="+mn-cs"/>
              </a:rPr>
              <a:t>Social Media </a:t>
            </a:r>
            <a:endParaRPr kumimoji="0" lang="en-US" b="0" i="0" u="none" strike="noStrike" kern="1200" cap="none" spc="0" normalizeH="0" baseline="0" noProof="0" dirty="0">
              <a:ln>
                <a:noFill/>
              </a:ln>
              <a:solidFill>
                <a:srgbClr val="414041"/>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21E1F"/>
                </a:solidFill>
                <a:effectLst/>
                <a:uLnTx/>
                <a:uFillTx/>
                <a:latin typeface="Arial" panose="020B0604020202020204"/>
                <a:ea typeface="+mn-ea"/>
                <a:cs typeface="+mn-cs"/>
              </a:rPr>
              <a:t>Follow our social feeds to keep up with the latest news, tips and stories. </a:t>
            </a:r>
            <a:endParaRPr kumimoji="0" lang="en-US"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22712C1C-EED4-5C2E-906E-E21D3DBFFA4D}"/>
              </a:ext>
            </a:extLst>
          </p:cNvPr>
          <p:cNvPicPr>
            <a:picLocks noChangeAspect="1"/>
          </p:cNvPicPr>
          <p:nvPr/>
        </p:nvPicPr>
        <p:blipFill>
          <a:blip r:embed="rId2"/>
          <a:stretch>
            <a:fillRect/>
          </a:stretch>
        </p:blipFill>
        <p:spPr>
          <a:xfrm>
            <a:off x="6613007" y="1562476"/>
            <a:ext cx="566977" cy="438950"/>
          </a:xfrm>
          <a:prstGeom prst="rect">
            <a:avLst/>
          </a:prstGeom>
        </p:spPr>
      </p:pic>
      <p:pic>
        <p:nvPicPr>
          <p:cNvPr id="11" name="Picture 10">
            <a:extLst>
              <a:ext uri="{FF2B5EF4-FFF2-40B4-BE49-F238E27FC236}">
                <a16:creationId xmlns:a16="http://schemas.microsoft.com/office/drawing/2014/main" id="{09B4D1B4-EF18-CBD2-BD82-63B0AF77D3C3}"/>
              </a:ext>
            </a:extLst>
          </p:cNvPr>
          <p:cNvPicPr>
            <a:picLocks noChangeAspect="1"/>
          </p:cNvPicPr>
          <p:nvPr/>
        </p:nvPicPr>
        <p:blipFill>
          <a:blip r:embed="rId3"/>
          <a:stretch>
            <a:fillRect/>
          </a:stretch>
        </p:blipFill>
        <p:spPr>
          <a:xfrm>
            <a:off x="541614" y="3733026"/>
            <a:ext cx="536494" cy="402371"/>
          </a:xfrm>
          <a:prstGeom prst="rect">
            <a:avLst/>
          </a:prstGeom>
        </p:spPr>
      </p:pic>
      <p:pic>
        <p:nvPicPr>
          <p:cNvPr id="12" name="Picture 11">
            <a:extLst>
              <a:ext uri="{FF2B5EF4-FFF2-40B4-BE49-F238E27FC236}">
                <a16:creationId xmlns:a16="http://schemas.microsoft.com/office/drawing/2014/main" id="{323F4043-24C6-2286-0EFB-EDA6A5859C66}"/>
              </a:ext>
            </a:extLst>
          </p:cNvPr>
          <p:cNvPicPr>
            <a:picLocks noChangeAspect="1"/>
          </p:cNvPicPr>
          <p:nvPr/>
        </p:nvPicPr>
        <p:blipFill>
          <a:blip r:embed="rId4"/>
          <a:stretch>
            <a:fillRect/>
          </a:stretch>
        </p:blipFill>
        <p:spPr>
          <a:xfrm>
            <a:off x="746325" y="1535042"/>
            <a:ext cx="256054" cy="493819"/>
          </a:xfrm>
          <a:prstGeom prst="rect">
            <a:avLst/>
          </a:prstGeom>
        </p:spPr>
      </p:pic>
      <p:pic>
        <p:nvPicPr>
          <p:cNvPr id="13" name="Picture 12">
            <a:extLst>
              <a:ext uri="{FF2B5EF4-FFF2-40B4-BE49-F238E27FC236}">
                <a16:creationId xmlns:a16="http://schemas.microsoft.com/office/drawing/2014/main" id="{ED203C96-4070-A005-5F8E-059B826707D9}"/>
              </a:ext>
            </a:extLst>
          </p:cNvPr>
          <p:cNvPicPr>
            <a:picLocks noChangeAspect="1"/>
          </p:cNvPicPr>
          <p:nvPr/>
        </p:nvPicPr>
        <p:blipFill>
          <a:blip r:embed="rId5"/>
          <a:stretch>
            <a:fillRect/>
          </a:stretch>
        </p:blipFill>
        <p:spPr>
          <a:xfrm>
            <a:off x="6911737" y="4135397"/>
            <a:ext cx="268247" cy="518205"/>
          </a:xfrm>
          <a:prstGeom prst="rect">
            <a:avLst/>
          </a:prstGeom>
        </p:spPr>
      </p:pic>
      <p:pic>
        <p:nvPicPr>
          <p:cNvPr id="4" name="Picture 3">
            <a:extLst>
              <a:ext uri="{FF2B5EF4-FFF2-40B4-BE49-F238E27FC236}">
                <a16:creationId xmlns:a16="http://schemas.microsoft.com/office/drawing/2014/main" id="{BEC0178B-C770-B77E-FDAF-644FD81CEEC8}"/>
              </a:ext>
            </a:extLst>
          </p:cNvPr>
          <p:cNvPicPr>
            <a:picLocks noChangeAspect="1"/>
          </p:cNvPicPr>
          <p:nvPr/>
        </p:nvPicPr>
        <p:blipFill>
          <a:blip r:embed="rId6"/>
          <a:stretch>
            <a:fillRect/>
          </a:stretch>
        </p:blipFill>
        <p:spPr>
          <a:xfrm>
            <a:off x="7384576" y="4859522"/>
            <a:ext cx="1707028" cy="548688"/>
          </a:xfrm>
          <a:prstGeom prst="rect">
            <a:avLst/>
          </a:prstGeom>
        </p:spPr>
      </p:pic>
      <p:sp>
        <p:nvSpPr>
          <p:cNvPr id="3" name="Rectangle 2">
            <a:extLst>
              <a:ext uri="{FF2B5EF4-FFF2-40B4-BE49-F238E27FC236}">
                <a16:creationId xmlns:a16="http://schemas.microsoft.com/office/drawing/2014/main" id="{F839F71B-909B-EF5D-8093-E40F6D7040A1}"/>
              </a:ext>
            </a:extLst>
          </p:cNvPr>
          <p:cNvSpPr/>
          <p:nvPr/>
        </p:nvSpPr>
        <p:spPr>
          <a:xfrm>
            <a:off x="9753600" y="-25377"/>
            <a:ext cx="2438400" cy="57055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Member Experience</a:t>
            </a:r>
          </a:p>
        </p:txBody>
      </p:sp>
      <p:sp>
        <p:nvSpPr>
          <p:cNvPr id="7" name="Rectangle 6">
            <a:extLst>
              <a:ext uri="{FF2B5EF4-FFF2-40B4-BE49-F238E27FC236}">
                <a16:creationId xmlns:a16="http://schemas.microsoft.com/office/drawing/2014/main" id="{82D57306-4F40-EDEF-208F-AA279F1960F7}"/>
              </a:ext>
            </a:extLst>
          </p:cNvPr>
          <p:cNvSpPr/>
          <p:nvPr/>
        </p:nvSpPr>
        <p:spPr>
          <a:xfrm>
            <a:off x="0" y="5546367"/>
            <a:ext cx="12192000" cy="7416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solidFill>
              </a:rPr>
              <a:t>Harvard Pilgrim continues to focus on digital communications wherever possible – </a:t>
            </a:r>
          </a:p>
          <a:p>
            <a:pPr algn="ctr"/>
            <a:r>
              <a:rPr lang="en-US" dirty="0">
                <a:solidFill>
                  <a:schemeClr val="bg2"/>
                </a:solidFill>
              </a:rPr>
              <a:t>for efficiency, timely distribution and added convenience</a:t>
            </a:r>
          </a:p>
        </p:txBody>
      </p:sp>
    </p:spTree>
    <p:extLst>
      <p:ext uri="{BB962C8B-B14F-4D97-AF65-F5344CB8AC3E}">
        <p14:creationId xmlns:p14="http://schemas.microsoft.com/office/powerpoint/2010/main" val="103570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8A4C-61C6-FA4E-9F63-4208320668C0}"/>
              </a:ext>
            </a:extLst>
          </p:cNvPr>
          <p:cNvSpPr>
            <a:spLocks noGrp="1"/>
          </p:cNvSpPr>
          <p:nvPr>
            <p:ph type="title"/>
          </p:nvPr>
        </p:nvSpPr>
        <p:spPr>
          <a:xfrm>
            <a:off x="762001" y="3505200"/>
            <a:ext cx="5334000" cy="979776"/>
          </a:xfrm>
        </p:spPr>
        <p:txBody>
          <a:bodyPr/>
          <a:lstStyle/>
          <a:p>
            <a:r>
              <a:rPr lang="en-US" dirty="0"/>
              <a:t>Cost-saving Programs</a:t>
            </a:r>
          </a:p>
        </p:txBody>
      </p:sp>
    </p:spTree>
    <p:extLst>
      <p:ext uri="{BB962C8B-B14F-4D97-AF65-F5344CB8AC3E}">
        <p14:creationId xmlns:p14="http://schemas.microsoft.com/office/powerpoint/2010/main" val="1047631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45613-F40B-1052-52B0-AC546DEC8CFF}"/>
              </a:ext>
            </a:extLst>
          </p:cNvPr>
          <p:cNvSpPr/>
          <p:nvPr/>
        </p:nvSpPr>
        <p:spPr>
          <a:xfrm>
            <a:off x="7315666" y="1259711"/>
            <a:ext cx="3598880" cy="4218588"/>
          </a:xfrm>
          <a:prstGeom prst="rect">
            <a:avLst/>
          </a:prstGeom>
          <a:noFill/>
          <a:ln w="19050">
            <a:solidFill>
              <a:srgbClr val="FF98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object 4">
            <a:extLst>
              <a:ext uri="{FF2B5EF4-FFF2-40B4-BE49-F238E27FC236}">
                <a16:creationId xmlns:a16="http://schemas.microsoft.com/office/drawing/2014/main" id="{3CCCE23E-AD4F-39FF-3126-9FBA3A5BCE96}"/>
              </a:ext>
            </a:extLst>
          </p:cNvPr>
          <p:cNvSpPr txBox="1">
            <a:spLocks/>
          </p:cNvSpPr>
          <p:nvPr/>
        </p:nvSpPr>
        <p:spPr>
          <a:xfrm>
            <a:off x="370405" y="381000"/>
            <a:ext cx="9878291" cy="537473"/>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Telehealth options: Doctor On Demand</a:t>
            </a:r>
          </a:p>
        </p:txBody>
      </p:sp>
      <p:sp>
        <p:nvSpPr>
          <p:cNvPr id="4" name="Rectangle 3">
            <a:extLst>
              <a:ext uri="{FF2B5EF4-FFF2-40B4-BE49-F238E27FC236}">
                <a16:creationId xmlns:a16="http://schemas.microsoft.com/office/drawing/2014/main" id="{B16261BB-45DE-DF77-C2CD-F0B255504270}"/>
              </a:ext>
            </a:extLst>
          </p:cNvPr>
          <p:cNvSpPr/>
          <p:nvPr/>
        </p:nvSpPr>
        <p:spPr>
          <a:xfrm>
            <a:off x="1028501" y="1172191"/>
            <a:ext cx="5687291" cy="188256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1000"/>
              </a:spcAft>
              <a:buClrTx/>
              <a:buSzTx/>
              <a:buFontTx/>
              <a:buNone/>
              <a:tabLst/>
              <a:defRPr/>
            </a:pPr>
            <a:r>
              <a:rPr kumimoji="0" lang="en-US" sz="18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Non-emergency virtual care 24/7</a:t>
            </a:r>
          </a:p>
          <a:p>
            <a:pPr marL="285750" marR="0" lvl="0" indent="-285750" algn="l" defTabSz="457200" rtl="0" eaLnBrk="1" fontAlgn="auto" latinLnBrk="0" hangingPunct="1">
              <a:lnSpc>
                <a:spcPct val="100000"/>
              </a:lnSpc>
              <a:spcBef>
                <a:spcPts val="0"/>
              </a:spcBef>
              <a:spcAft>
                <a:spcPts val="600"/>
              </a:spcAft>
              <a:buClr>
                <a:srgbClr val="E3183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mn-ea"/>
                <a:cs typeface="Arial" panose="020B0604020202020204" pitchFamily="34" charset="0"/>
              </a:rPr>
              <a:t>Connect with a U.S. board-certified physician in less than 15 minutes from your smartphone, tablet or computer</a:t>
            </a:r>
          </a:p>
          <a:p>
            <a:pPr marL="285750" marR="0" lvl="0" indent="-285750" algn="l" defTabSz="457200" rtl="0" eaLnBrk="1" fontAlgn="auto" latinLnBrk="0" hangingPunct="1">
              <a:lnSpc>
                <a:spcPct val="100000"/>
              </a:lnSpc>
              <a:spcBef>
                <a:spcPts val="0"/>
              </a:spcBef>
              <a:spcAft>
                <a:spcPts val="600"/>
              </a:spcAft>
              <a:buClr>
                <a:srgbClr val="E3183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panose="020B0604020202020204"/>
                <a:ea typeface="Calibri" panose="020F0502020204030204" pitchFamily="34" charset="0"/>
                <a:cs typeface="Times New Roman" panose="02020603050405020304" pitchFamily="18" charset="0"/>
              </a:rPr>
              <a:t>Get care for concerns such as bronchitis, sinus issues, pink eye, UTIs, or skin rashes</a:t>
            </a:r>
            <a:endParaRPr kumimoji="0" lang="en-US" sz="1600" b="0" i="0" u="none" strike="noStrike" kern="1200" cap="none" spc="0" normalizeH="0" baseline="0" noProof="0" dirty="0">
              <a:ln>
                <a:noFill/>
              </a:ln>
              <a:solidFill>
                <a:srgbClr val="414041"/>
              </a:solidFill>
              <a:effectLst/>
              <a:uLnTx/>
              <a:uFillTx/>
              <a:latin typeface="Arial" panose="020B060402020202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7F320EE2-A131-E253-84CB-22EE6D1F328E}"/>
              </a:ext>
            </a:extLst>
          </p:cNvPr>
          <p:cNvSpPr/>
          <p:nvPr/>
        </p:nvSpPr>
        <p:spPr>
          <a:xfrm>
            <a:off x="1028501" y="3100161"/>
            <a:ext cx="5568392" cy="2128788"/>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1000"/>
              </a:spcAft>
              <a:buClrTx/>
              <a:buSzTx/>
              <a:buFontTx/>
              <a:buNone/>
              <a:tabLst/>
              <a:defRPr/>
            </a:pPr>
            <a:r>
              <a:rPr kumimoji="0" lang="en-US" sz="18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Confidential behavioral health therapy</a:t>
            </a:r>
          </a:p>
          <a:p>
            <a:pPr marL="285750" marR="0" lvl="0" indent="-285750" algn="l" defTabSz="457200" rtl="0" eaLnBrk="1" fontAlgn="auto" latinLnBrk="0" hangingPunct="1">
              <a:lnSpc>
                <a:spcPct val="100000"/>
              </a:lnSpc>
              <a:spcBef>
                <a:spcPts val="0"/>
              </a:spcBef>
              <a:spcAft>
                <a:spcPts val="600"/>
              </a:spcAft>
              <a:buClr>
                <a:srgbClr val="E3183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Licensed providers can help with anxiety, depression, grief, family issues, trauma or PTSD</a:t>
            </a:r>
          </a:p>
          <a:p>
            <a:pPr marL="285750" marR="0" lvl="0" indent="-285750" algn="l" defTabSz="457200" rtl="0" eaLnBrk="1" fontAlgn="auto" latinLnBrk="0" hangingPunct="1">
              <a:lnSpc>
                <a:spcPct val="100000"/>
              </a:lnSpc>
              <a:spcBef>
                <a:spcPts val="0"/>
              </a:spcBef>
              <a:spcAft>
                <a:spcPts val="600"/>
              </a:spcAft>
              <a:buClr>
                <a:srgbClr val="E3183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Choose from a variety of therapists with different backgrounds and specialties, and build a relationship with the provider who best meets your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99663E8D-9AAF-AF5D-E945-54A947FBDC7A}"/>
              </a:ext>
            </a:extLst>
          </p:cNvPr>
          <p:cNvCxnSpPr>
            <a:cxnSpLocks/>
          </p:cNvCxnSpPr>
          <p:nvPr/>
        </p:nvCxnSpPr>
        <p:spPr>
          <a:xfrm>
            <a:off x="1121457" y="2900869"/>
            <a:ext cx="544193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D70F5A-01A5-CA6D-538B-6D8761E24618}"/>
              </a:ext>
            </a:extLst>
          </p:cNvPr>
          <p:cNvSpPr txBox="1"/>
          <p:nvPr/>
        </p:nvSpPr>
        <p:spPr>
          <a:xfrm>
            <a:off x="7335616" y="1379701"/>
            <a:ext cx="329407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What members are saying</a:t>
            </a:r>
          </a:p>
        </p:txBody>
      </p:sp>
      <p:pic>
        <p:nvPicPr>
          <p:cNvPr id="8" name="Picture 7">
            <a:extLst>
              <a:ext uri="{FF2B5EF4-FFF2-40B4-BE49-F238E27FC236}">
                <a16:creationId xmlns:a16="http://schemas.microsoft.com/office/drawing/2014/main" id="{256F2A78-3FCF-A7EB-6207-C94A16B3EC99}"/>
              </a:ext>
            </a:extLst>
          </p:cNvPr>
          <p:cNvPicPr>
            <a:picLocks noChangeAspect="1"/>
          </p:cNvPicPr>
          <p:nvPr/>
        </p:nvPicPr>
        <p:blipFill>
          <a:blip r:embed="rId2"/>
          <a:stretch>
            <a:fillRect/>
          </a:stretch>
        </p:blipFill>
        <p:spPr>
          <a:xfrm>
            <a:off x="7586344" y="1937410"/>
            <a:ext cx="3057524" cy="3430038"/>
          </a:xfrm>
          <a:prstGeom prst="rect">
            <a:avLst/>
          </a:prstGeom>
          <a:ln w="6350">
            <a:noFill/>
          </a:ln>
        </p:spPr>
      </p:pic>
      <p:sp>
        <p:nvSpPr>
          <p:cNvPr id="9" name="TextBox 8">
            <a:extLst>
              <a:ext uri="{FF2B5EF4-FFF2-40B4-BE49-F238E27FC236}">
                <a16:creationId xmlns:a16="http://schemas.microsoft.com/office/drawing/2014/main" id="{B6C7D4B5-45D8-209B-AA9E-3EFBC460FFA8}"/>
              </a:ext>
            </a:extLst>
          </p:cNvPr>
          <p:cNvSpPr txBox="1"/>
          <p:nvPr/>
        </p:nvSpPr>
        <p:spPr>
          <a:xfrm>
            <a:off x="1119685" y="5867367"/>
            <a:ext cx="954958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srgbClr val="211D1E"/>
                </a:solidFill>
                <a:effectLst/>
                <a:uLnTx/>
                <a:uFillTx/>
                <a:latin typeface="Arial" panose="020B0604020202020204" pitchFamily="34" charset="0"/>
                <a:ea typeface="Calibri" panose="020F0502020204030204" pitchFamily="34" charset="0"/>
                <a:cs typeface="Azo Sans"/>
              </a:rPr>
              <a:t>* Doctor On Demand physicians do not prescribe controlled substances and may elect not to treat or prescribe other medications based on what is clinically appropriate.</a:t>
            </a:r>
            <a:endParaRPr kumimoji="0" lang="en-US" sz="1200" b="0" i="0" u="none" strike="noStrike" kern="1200" cap="none" spc="0" normalizeH="0" baseline="0" noProof="0" dirty="0">
              <a:ln>
                <a:noFill/>
              </a:ln>
              <a:solidFill>
                <a:srgbClr val="41404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7E7E112-5661-EEAA-DE5D-63D0B5970DF1}"/>
              </a:ext>
            </a:extLst>
          </p:cNvPr>
          <p:cNvSpPr txBox="1"/>
          <p:nvPr/>
        </p:nvSpPr>
        <p:spPr>
          <a:xfrm>
            <a:off x="1014324" y="5033632"/>
            <a:ext cx="5549067" cy="584775"/>
          </a:xfrm>
          <a:prstGeom prst="rect">
            <a:avLst/>
          </a:prstGeom>
          <a:noFill/>
          <a:ln w="127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Providers can order prescriptions* at the member’s local pharmacy when medically necessary</a:t>
            </a:r>
          </a:p>
        </p:txBody>
      </p:sp>
    </p:spTree>
    <p:extLst>
      <p:ext uri="{BB962C8B-B14F-4D97-AF65-F5344CB8AC3E}">
        <p14:creationId xmlns:p14="http://schemas.microsoft.com/office/powerpoint/2010/main" val="316199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a:t>Estimate My Cost: A Simple Way to Estimate Your Out-of-Pocket Expenses</a:t>
            </a:r>
          </a:p>
        </p:txBody>
      </p:sp>
      <p:sp>
        <p:nvSpPr>
          <p:cNvPr id="6148" name="Rectangle 3"/>
          <p:cNvSpPr>
            <a:spLocks noGrp="1" noChangeArrowheads="1"/>
          </p:cNvSpPr>
          <p:nvPr>
            <p:ph type="body" sz="quarter" idx="11"/>
          </p:nvPr>
        </p:nvSpPr>
        <p:spPr>
          <a:xfrm>
            <a:off x="762000" y="1862619"/>
            <a:ext cx="8496300" cy="4297680"/>
          </a:xfrm>
        </p:spPr>
        <p:txBody>
          <a:bodyPr/>
          <a:lstStyle/>
          <a:p>
            <a:pPr>
              <a:spcAft>
                <a:spcPts val="1800"/>
              </a:spcAft>
            </a:pPr>
            <a:r>
              <a:rPr lang="en-US" sz="2000" b="1" dirty="0"/>
              <a:t>Our easy, online medical cost transparency tool empowers you to:</a:t>
            </a:r>
          </a:p>
          <a:p>
            <a:pPr marL="403225" indent="-392113">
              <a:spcAft>
                <a:spcPts val="1800"/>
              </a:spcAft>
              <a:buSzPct val="80000"/>
              <a:buFont typeface=".Lucida Grande UI Regular"/>
              <a:buChar char="►"/>
            </a:pPr>
            <a:r>
              <a:rPr lang="en-US" sz="2000" dirty="0"/>
              <a:t>Plan ahead for </a:t>
            </a:r>
            <a:br>
              <a:rPr lang="en-US" sz="2000" dirty="0"/>
            </a:br>
            <a:r>
              <a:rPr lang="en-US" sz="2000" dirty="0"/>
              <a:t>out-of-pocket costs</a:t>
            </a:r>
          </a:p>
          <a:p>
            <a:pPr marL="403225" indent="-392113">
              <a:spcAft>
                <a:spcPts val="1800"/>
              </a:spcAft>
              <a:buSzPct val="80000"/>
              <a:buFont typeface=".Lucida Grande UI Regular"/>
              <a:buChar char="►"/>
            </a:pPr>
            <a:r>
              <a:rPr lang="en-US" sz="2000" dirty="0"/>
              <a:t>Be more engaged </a:t>
            </a:r>
            <a:br>
              <a:rPr lang="en-US" sz="2000" dirty="0"/>
            </a:br>
            <a:r>
              <a:rPr lang="en-US" sz="2000" dirty="0"/>
              <a:t>in your health plan</a:t>
            </a:r>
          </a:p>
          <a:p>
            <a:pPr marL="403225" indent="-392113">
              <a:spcAft>
                <a:spcPts val="1800"/>
              </a:spcAft>
              <a:buSzPct val="80000"/>
              <a:buFont typeface=".Lucida Grande UI Regular"/>
              <a:buChar char="►"/>
            </a:pPr>
            <a:r>
              <a:rPr lang="en-US" sz="2000" dirty="0"/>
              <a:t>Make informed </a:t>
            </a:r>
            <a:br>
              <a:rPr lang="en-US" sz="2000" dirty="0"/>
            </a:br>
            <a:r>
              <a:rPr lang="en-US" sz="2000" dirty="0"/>
              <a:t>decisions</a:t>
            </a:r>
          </a:p>
        </p:txBody>
      </p:sp>
      <p:pic>
        <p:nvPicPr>
          <p:cNvPr id="7" name="Picture 6">
            <a:extLst>
              <a:ext uri="{FF2B5EF4-FFF2-40B4-BE49-F238E27FC236}">
                <a16:creationId xmlns:a16="http://schemas.microsoft.com/office/drawing/2014/main" id="{2865D21C-6BB6-4D41-8932-E719C2AE4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688597"/>
            <a:ext cx="5164826" cy="3624943"/>
          </a:xfrm>
          <a:prstGeom prst="rect">
            <a:avLst/>
          </a:prstGeom>
          <a:ln w="6350">
            <a:solidFill>
              <a:schemeClr val="accent1">
                <a:shade val="50000"/>
              </a:schemeClr>
            </a:solidFill>
          </a:ln>
        </p:spPr>
      </p:pic>
    </p:spTree>
    <p:extLst>
      <p:ext uri="{BB962C8B-B14F-4D97-AF65-F5344CB8AC3E}">
        <p14:creationId xmlns:p14="http://schemas.microsoft.com/office/powerpoint/2010/main" val="39672426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EDFC64AA-91AF-B619-501C-019622B57939}"/>
              </a:ext>
            </a:extLst>
          </p:cNvPr>
          <p:cNvGraphicFramePr>
            <a:graphicFrameLocks noGrp="1"/>
          </p:cNvGraphicFramePr>
          <p:nvPr>
            <p:extLst>
              <p:ext uri="{D42A27DB-BD31-4B8C-83A1-F6EECF244321}">
                <p14:modId xmlns:p14="http://schemas.microsoft.com/office/powerpoint/2010/main" val="1940408491"/>
              </p:ext>
            </p:extLst>
          </p:nvPr>
        </p:nvGraphicFramePr>
        <p:xfrm>
          <a:off x="5712429" y="374184"/>
          <a:ext cx="6022371" cy="5841842"/>
        </p:xfrm>
        <a:graphic>
          <a:graphicData uri="http://schemas.openxmlformats.org/drawingml/2006/table">
            <a:tbl>
              <a:tblPr firstRow="1" bandRow="1">
                <a:tableStyleId>{5C22544A-7EE6-4342-B048-85BDC9FD1C3A}</a:tableStyleId>
              </a:tblPr>
              <a:tblGrid>
                <a:gridCol w="3697789">
                  <a:extLst>
                    <a:ext uri="{9D8B030D-6E8A-4147-A177-3AD203B41FA5}">
                      <a16:colId xmlns:a16="http://schemas.microsoft.com/office/drawing/2014/main" val="359884565"/>
                    </a:ext>
                  </a:extLst>
                </a:gridCol>
                <a:gridCol w="2324582">
                  <a:extLst>
                    <a:ext uri="{9D8B030D-6E8A-4147-A177-3AD203B41FA5}">
                      <a16:colId xmlns:a16="http://schemas.microsoft.com/office/drawing/2014/main" val="1205471943"/>
                    </a:ext>
                  </a:extLst>
                </a:gridCol>
              </a:tblGrid>
              <a:tr h="382895">
                <a:tc>
                  <a:txBody>
                    <a:bodyPr/>
                    <a:lstStyle/>
                    <a:p>
                      <a:endParaRPr lang="en-US" sz="1100" dirty="0"/>
                    </a:p>
                  </a:txBody>
                  <a:tcPr/>
                </a:tc>
                <a:tc>
                  <a:txBody>
                    <a:bodyPr/>
                    <a:lstStyle/>
                    <a:p>
                      <a:r>
                        <a:rPr lang="en-US" sz="1100" dirty="0"/>
                        <a:t>HMO: In-Network Only</a:t>
                      </a:r>
                    </a:p>
                  </a:txBody>
                  <a:tcPr/>
                </a:tc>
                <a:extLst>
                  <a:ext uri="{0D108BD9-81ED-4DB2-BD59-A6C34878D82A}">
                    <a16:rowId xmlns:a16="http://schemas.microsoft.com/office/drawing/2014/main" val="687151963"/>
                  </a:ext>
                </a:extLst>
              </a:tr>
              <a:tr h="298612">
                <a:tc gridSpan="2">
                  <a:txBody>
                    <a:bodyPr/>
                    <a:lstStyle/>
                    <a:p>
                      <a:r>
                        <a:rPr lang="en-US" sz="1100" b="1" dirty="0"/>
                        <a:t>Annual Deductible</a:t>
                      </a:r>
                    </a:p>
                  </a:txBody>
                  <a:tcPr/>
                </a:tc>
                <a:tc hMerge="1">
                  <a:txBody>
                    <a:bodyPr/>
                    <a:lstStyle/>
                    <a:p>
                      <a:endParaRPr lang="en-US" sz="1100" b="1" dirty="0"/>
                    </a:p>
                  </a:txBody>
                  <a:tcPr/>
                </a:tc>
                <a:extLst>
                  <a:ext uri="{0D108BD9-81ED-4DB2-BD59-A6C34878D82A}">
                    <a16:rowId xmlns:a16="http://schemas.microsoft.com/office/drawing/2014/main" val="3033754151"/>
                  </a:ext>
                </a:extLst>
              </a:tr>
              <a:tr h="298612">
                <a:tc>
                  <a:txBody>
                    <a:bodyPr/>
                    <a:lstStyle/>
                    <a:p>
                      <a:r>
                        <a:rPr lang="en-US" sz="1100" dirty="0"/>
                        <a:t>Individual </a:t>
                      </a:r>
                    </a:p>
                  </a:txBody>
                  <a:tcPr/>
                </a:tc>
                <a:tc>
                  <a:txBody>
                    <a:bodyPr/>
                    <a:lstStyle/>
                    <a:p>
                      <a:r>
                        <a:rPr lang="en-US" sz="1100" dirty="0"/>
                        <a:t>$1,500</a:t>
                      </a:r>
                    </a:p>
                  </a:txBody>
                  <a:tcPr/>
                </a:tc>
                <a:extLst>
                  <a:ext uri="{0D108BD9-81ED-4DB2-BD59-A6C34878D82A}">
                    <a16:rowId xmlns:a16="http://schemas.microsoft.com/office/drawing/2014/main" val="477357167"/>
                  </a:ext>
                </a:extLst>
              </a:tr>
              <a:tr h="298612">
                <a:tc>
                  <a:txBody>
                    <a:bodyPr/>
                    <a:lstStyle/>
                    <a:p>
                      <a:r>
                        <a:rPr lang="en-US" sz="1100" dirty="0"/>
                        <a:t>Family</a:t>
                      </a:r>
                    </a:p>
                  </a:txBody>
                  <a:tcPr/>
                </a:tc>
                <a:tc>
                  <a:txBody>
                    <a:bodyPr/>
                    <a:lstStyle/>
                    <a:p>
                      <a:r>
                        <a:rPr lang="en-US" sz="1100" dirty="0"/>
                        <a:t>$3,000</a:t>
                      </a:r>
                    </a:p>
                  </a:txBody>
                  <a:tcPr/>
                </a:tc>
                <a:extLst>
                  <a:ext uri="{0D108BD9-81ED-4DB2-BD59-A6C34878D82A}">
                    <a16:rowId xmlns:a16="http://schemas.microsoft.com/office/drawing/2014/main" val="772258386"/>
                  </a:ext>
                </a:extLst>
              </a:tr>
              <a:tr h="302165">
                <a:tc gridSpan="2">
                  <a:txBody>
                    <a:bodyPr/>
                    <a:lstStyle/>
                    <a:p>
                      <a:pPr algn="l"/>
                      <a:r>
                        <a:rPr lang="en-US" sz="1100" b="1" dirty="0"/>
                        <a:t>Annual Out-of-Pocket Maximum</a:t>
                      </a:r>
                    </a:p>
                  </a:txBody>
                  <a:tcPr/>
                </a:tc>
                <a:tc hMerge="1">
                  <a:txBody>
                    <a:bodyPr/>
                    <a:lstStyle/>
                    <a:p>
                      <a:pPr algn="l"/>
                      <a:endParaRPr lang="en-US" sz="1100" b="1" dirty="0"/>
                    </a:p>
                  </a:txBody>
                  <a:tcPr/>
                </a:tc>
                <a:extLst>
                  <a:ext uri="{0D108BD9-81ED-4DB2-BD59-A6C34878D82A}">
                    <a16:rowId xmlns:a16="http://schemas.microsoft.com/office/drawing/2014/main" val="3415221858"/>
                  </a:ext>
                </a:extLst>
              </a:tr>
              <a:tr h="298612">
                <a:tc>
                  <a:txBody>
                    <a:bodyPr/>
                    <a:lstStyle/>
                    <a:p>
                      <a:r>
                        <a:rPr lang="en-US" sz="1100" dirty="0"/>
                        <a:t>Individual</a:t>
                      </a:r>
                    </a:p>
                  </a:txBody>
                  <a:tcPr/>
                </a:tc>
                <a:tc>
                  <a:txBody>
                    <a:bodyPr/>
                    <a:lstStyle/>
                    <a:p>
                      <a:r>
                        <a:rPr lang="en-US" sz="1100" dirty="0"/>
                        <a:t>$3,000</a:t>
                      </a:r>
                    </a:p>
                  </a:txBody>
                  <a:tcPr/>
                </a:tc>
                <a:extLst>
                  <a:ext uri="{0D108BD9-81ED-4DB2-BD59-A6C34878D82A}">
                    <a16:rowId xmlns:a16="http://schemas.microsoft.com/office/drawing/2014/main" val="3466912567"/>
                  </a:ext>
                </a:extLst>
              </a:tr>
              <a:tr h="298612">
                <a:tc>
                  <a:txBody>
                    <a:bodyPr/>
                    <a:lstStyle/>
                    <a:p>
                      <a:r>
                        <a:rPr lang="en-US" sz="1100" dirty="0"/>
                        <a:t>Family</a:t>
                      </a:r>
                    </a:p>
                  </a:txBody>
                  <a:tcPr/>
                </a:tc>
                <a:tc>
                  <a:txBody>
                    <a:bodyPr/>
                    <a:lstStyle/>
                    <a:p>
                      <a:r>
                        <a:rPr lang="en-US" sz="1100" dirty="0"/>
                        <a:t>$6,000</a:t>
                      </a:r>
                    </a:p>
                  </a:txBody>
                  <a:tcPr/>
                </a:tc>
                <a:extLst>
                  <a:ext uri="{0D108BD9-81ED-4DB2-BD59-A6C34878D82A}">
                    <a16:rowId xmlns:a16="http://schemas.microsoft.com/office/drawing/2014/main" val="3078121709"/>
                  </a:ext>
                </a:extLst>
              </a:tr>
              <a:tr h="298612">
                <a:tc>
                  <a:txBody>
                    <a:bodyPr/>
                    <a:lstStyle/>
                    <a:p>
                      <a:r>
                        <a:rPr lang="en-US" sz="1100" dirty="0"/>
                        <a:t>Annual Physical </a:t>
                      </a:r>
                      <a:r>
                        <a:rPr lang="en-US" sz="900" dirty="0"/>
                        <a:t>(preventive)</a:t>
                      </a:r>
                    </a:p>
                  </a:txBody>
                  <a:tcPr/>
                </a:tc>
                <a:tc>
                  <a:txBody>
                    <a:bodyPr/>
                    <a:lstStyle/>
                    <a:p>
                      <a:r>
                        <a:rPr lang="en-US" sz="1100" dirty="0"/>
                        <a:t>$0, covered in full</a:t>
                      </a:r>
                    </a:p>
                  </a:txBody>
                  <a:tcPr/>
                </a:tc>
                <a:extLst>
                  <a:ext uri="{0D108BD9-81ED-4DB2-BD59-A6C34878D82A}">
                    <a16:rowId xmlns:a16="http://schemas.microsoft.com/office/drawing/2014/main" val="3908742703"/>
                  </a:ext>
                </a:extLst>
              </a:tr>
              <a:tr h="298612">
                <a:tc>
                  <a:txBody>
                    <a:bodyPr/>
                    <a:lstStyle/>
                    <a:p>
                      <a:r>
                        <a:rPr lang="en-US" sz="1100" dirty="0"/>
                        <a:t>Office Visit</a:t>
                      </a:r>
                    </a:p>
                  </a:txBody>
                  <a:tcPr/>
                </a:tc>
                <a:tc>
                  <a:txBody>
                    <a:bodyPr/>
                    <a:lstStyle/>
                    <a:p>
                      <a:r>
                        <a:rPr lang="en-US" sz="1100" dirty="0"/>
                        <a:t>$25 copayment</a:t>
                      </a:r>
                    </a:p>
                  </a:txBody>
                  <a:tcPr/>
                </a:tc>
                <a:extLst>
                  <a:ext uri="{0D108BD9-81ED-4DB2-BD59-A6C34878D82A}">
                    <a16:rowId xmlns:a16="http://schemas.microsoft.com/office/drawing/2014/main" val="4274916411"/>
                  </a:ext>
                </a:extLst>
              </a:tr>
              <a:tr h="298612">
                <a:tc>
                  <a:txBody>
                    <a:bodyPr/>
                    <a:lstStyle/>
                    <a:p>
                      <a:r>
                        <a:rPr lang="en-US" sz="1100" dirty="0"/>
                        <a:t>Specialist Visit</a:t>
                      </a:r>
                    </a:p>
                  </a:txBody>
                  <a:tcPr/>
                </a:tc>
                <a:tc>
                  <a:txBody>
                    <a:bodyPr/>
                    <a:lstStyle/>
                    <a:p>
                      <a:r>
                        <a:rPr lang="en-US" sz="1100" dirty="0"/>
                        <a:t>$50 copayment</a:t>
                      </a:r>
                    </a:p>
                  </a:txBody>
                  <a:tcPr/>
                </a:tc>
                <a:extLst>
                  <a:ext uri="{0D108BD9-81ED-4DB2-BD59-A6C34878D82A}">
                    <a16:rowId xmlns:a16="http://schemas.microsoft.com/office/drawing/2014/main" val="945483646"/>
                  </a:ext>
                </a:extLst>
              </a:tr>
              <a:tr h="298612">
                <a:tc>
                  <a:txBody>
                    <a:bodyPr/>
                    <a:lstStyle/>
                    <a:p>
                      <a:r>
                        <a:rPr lang="en-US" sz="1100" dirty="0"/>
                        <a:t>Diagnostic X-Ray/Lab Tests</a:t>
                      </a:r>
                    </a:p>
                  </a:txBody>
                  <a:tcPr/>
                </a:tc>
                <a:tc>
                  <a:txBody>
                    <a:bodyPr/>
                    <a:lstStyle/>
                    <a:p>
                      <a:r>
                        <a:rPr lang="en-US" sz="1100" dirty="0"/>
                        <a:t>No charge</a:t>
                      </a:r>
                    </a:p>
                  </a:txBody>
                  <a:tcPr/>
                </a:tc>
                <a:extLst>
                  <a:ext uri="{0D108BD9-81ED-4DB2-BD59-A6C34878D82A}">
                    <a16:rowId xmlns:a16="http://schemas.microsoft.com/office/drawing/2014/main" val="3331192453"/>
                  </a:ext>
                </a:extLst>
              </a:tr>
              <a:tr h="321777">
                <a:tc>
                  <a:txBody>
                    <a:bodyPr/>
                    <a:lstStyle/>
                    <a:p>
                      <a:r>
                        <a:rPr lang="en-US" sz="1100" dirty="0"/>
                        <a:t>Inpatient Hospital </a:t>
                      </a:r>
                      <a:r>
                        <a:rPr lang="en-US" sz="900" dirty="0"/>
                        <a:t>(including maternity)</a:t>
                      </a:r>
                    </a:p>
                  </a:txBody>
                  <a:tcPr/>
                </a:tc>
                <a:tc>
                  <a:txBody>
                    <a:bodyPr/>
                    <a:lstStyle/>
                    <a:p>
                      <a:r>
                        <a:rPr lang="en-US" sz="1100" dirty="0"/>
                        <a:t>Deductible + 20% coinsurance</a:t>
                      </a:r>
                    </a:p>
                  </a:txBody>
                  <a:tcPr/>
                </a:tc>
                <a:extLst>
                  <a:ext uri="{0D108BD9-81ED-4DB2-BD59-A6C34878D82A}">
                    <a16:rowId xmlns:a16="http://schemas.microsoft.com/office/drawing/2014/main" val="2403602263"/>
                  </a:ext>
                </a:extLst>
              </a:tr>
              <a:tr h="382895">
                <a:tc>
                  <a:txBody>
                    <a:bodyPr/>
                    <a:lstStyle/>
                    <a:p>
                      <a:r>
                        <a:rPr lang="en-US" sz="1100" dirty="0"/>
                        <a:t>Outpatient Hospital</a:t>
                      </a:r>
                    </a:p>
                  </a:txBody>
                  <a:tcPr/>
                </a:tc>
                <a:tc>
                  <a:txBody>
                    <a:bodyPr/>
                    <a:lstStyle/>
                    <a:p>
                      <a:r>
                        <a:rPr lang="en-US" sz="1100" dirty="0"/>
                        <a:t>Deductible + 20% coinsurance</a:t>
                      </a:r>
                    </a:p>
                  </a:txBody>
                  <a:tcPr/>
                </a:tc>
                <a:extLst>
                  <a:ext uri="{0D108BD9-81ED-4DB2-BD59-A6C34878D82A}">
                    <a16:rowId xmlns:a16="http://schemas.microsoft.com/office/drawing/2014/main" val="1869469038"/>
                  </a:ext>
                </a:extLst>
              </a:tr>
              <a:tr h="382895">
                <a:tc>
                  <a:txBody>
                    <a:bodyPr/>
                    <a:lstStyle/>
                    <a:p>
                      <a:r>
                        <a:rPr lang="en-US" sz="1100" dirty="0"/>
                        <a:t>Inpatient Mental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Deductible + 20% coinsurance</a:t>
                      </a:r>
                    </a:p>
                    <a:p>
                      <a:endParaRPr lang="en-US" sz="1100" dirty="0"/>
                    </a:p>
                  </a:txBody>
                  <a:tcPr/>
                </a:tc>
                <a:extLst>
                  <a:ext uri="{0D108BD9-81ED-4DB2-BD59-A6C34878D82A}">
                    <a16:rowId xmlns:a16="http://schemas.microsoft.com/office/drawing/2014/main" val="3298406818"/>
                  </a:ext>
                </a:extLst>
              </a:tr>
              <a:tr h="440591">
                <a:tc>
                  <a:txBody>
                    <a:bodyPr/>
                    <a:lstStyle/>
                    <a:p>
                      <a:r>
                        <a:rPr lang="en-US" sz="1100" dirty="0"/>
                        <a:t>Outpatient Mental Health</a:t>
                      </a:r>
                    </a:p>
                  </a:txBody>
                  <a:tcPr/>
                </a:tc>
                <a:tc>
                  <a:txBody>
                    <a:bodyPr/>
                    <a:lstStyle/>
                    <a:p>
                      <a:r>
                        <a:rPr lang="en-US" sz="1100" dirty="0"/>
                        <a:t>$25 copayment</a:t>
                      </a:r>
                    </a:p>
                  </a:txBody>
                  <a:tcPr/>
                </a:tc>
                <a:extLst>
                  <a:ext uri="{0D108BD9-81ED-4DB2-BD59-A6C34878D82A}">
                    <a16:rowId xmlns:a16="http://schemas.microsoft.com/office/drawing/2014/main" val="422115276"/>
                  </a:ext>
                </a:extLst>
              </a:tr>
              <a:tr h="440591">
                <a:tc>
                  <a:txBody>
                    <a:bodyPr/>
                    <a:lstStyle/>
                    <a:p>
                      <a:r>
                        <a:rPr lang="en-US" sz="1100" dirty="0"/>
                        <a:t>Emergency Room Visit </a:t>
                      </a:r>
                      <a:r>
                        <a:rPr lang="en-US" sz="900" dirty="0"/>
                        <a:t>(waived if admitted)</a:t>
                      </a:r>
                    </a:p>
                  </a:txBody>
                  <a:tcPr/>
                </a:tc>
                <a:tc>
                  <a:txBody>
                    <a:bodyPr/>
                    <a:lstStyle/>
                    <a:p>
                      <a:r>
                        <a:rPr lang="en-US" sz="1100" dirty="0"/>
                        <a:t>$250 copayment</a:t>
                      </a:r>
                    </a:p>
                  </a:txBody>
                  <a:tcPr/>
                </a:tc>
                <a:extLst>
                  <a:ext uri="{0D108BD9-81ED-4DB2-BD59-A6C34878D82A}">
                    <a16:rowId xmlns:a16="http://schemas.microsoft.com/office/drawing/2014/main" val="3337203599"/>
                  </a:ext>
                </a:extLst>
              </a:tr>
              <a:tr h="456700">
                <a:tc>
                  <a:txBody>
                    <a:bodyPr/>
                    <a:lstStyle/>
                    <a:p>
                      <a:r>
                        <a:rPr lang="en-US" sz="1100" dirty="0"/>
                        <a:t>Physical Therapy </a:t>
                      </a:r>
                      <a:br>
                        <a:rPr lang="en-US" sz="1100" dirty="0"/>
                      </a:br>
                      <a:r>
                        <a:rPr lang="en-US" sz="900" dirty="0"/>
                        <a:t>(60 visits per plan year limit combined with Occupational Therapy)</a:t>
                      </a:r>
                    </a:p>
                  </a:txBody>
                  <a:tcPr/>
                </a:tc>
                <a:tc>
                  <a:txBody>
                    <a:bodyPr/>
                    <a:lstStyle/>
                    <a:p>
                      <a:r>
                        <a:rPr lang="en-US" sz="1100" dirty="0"/>
                        <a:t>Deductible + 20% coinsurance</a:t>
                      </a:r>
                    </a:p>
                  </a:txBody>
                  <a:tcPr/>
                </a:tc>
                <a:extLst>
                  <a:ext uri="{0D108BD9-81ED-4DB2-BD59-A6C34878D82A}">
                    <a16:rowId xmlns:a16="http://schemas.microsoft.com/office/drawing/2014/main" val="3170231229"/>
                  </a:ext>
                </a:extLst>
              </a:tr>
            </a:tbl>
          </a:graphicData>
        </a:graphic>
      </p:graphicFrame>
      <p:sp>
        <p:nvSpPr>
          <p:cNvPr id="4" name="Title 3">
            <a:extLst>
              <a:ext uri="{FF2B5EF4-FFF2-40B4-BE49-F238E27FC236}">
                <a16:creationId xmlns:a16="http://schemas.microsoft.com/office/drawing/2014/main" id="{8A7FCDD3-68A3-3893-2E6F-0F1EF8B2E134}"/>
              </a:ext>
            </a:extLst>
          </p:cNvPr>
          <p:cNvSpPr txBox="1">
            <a:spLocks/>
          </p:cNvSpPr>
          <p:nvPr/>
        </p:nvSpPr>
        <p:spPr>
          <a:xfrm>
            <a:off x="848812" y="374186"/>
            <a:ext cx="4863618" cy="484397"/>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Plan Overview</a:t>
            </a:r>
          </a:p>
        </p:txBody>
      </p:sp>
      <p:sp>
        <p:nvSpPr>
          <p:cNvPr id="5" name="Rectangle 4">
            <a:extLst>
              <a:ext uri="{FF2B5EF4-FFF2-40B4-BE49-F238E27FC236}">
                <a16:creationId xmlns:a16="http://schemas.microsoft.com/office/drawing/2014/main" id="{0ECE02F3-0B11-A52E-8B89-0A9938002276}"/>
              </a:ext>
            </a:extLst>
          </p:cNvPr>
          <p:cNvSpPr/>
          <p:nvPr/>
        </p:nvSpPr>
        <p:spPr>
          <a:xfrm>
            <a:off x="1675344" y="1984252"/>
            <a:ext cx="3105000" cy="338554"/>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a:ea typeface="+mn-ea"/>
                <a:cs typeface="Arial"/>
              </a:rPr>
              <a:t>In-network coverage only</a:t>
            </a:r>
          </a:p>
        </p:txBody>
      </p:sp>
      <p:sp>
        <p:nvSpPr>
          <p:cNvPr id="6" name="Rectangle 5">
            <a:extLst>
              <a:ext uri="{FF2B5EF4-FFF2-40B4-BE49-F238E27FC236}">
                <a16:creationId xmlns:a16="http://schemas.microsoft.com/office/drawing/2014/main" id="{03E92488-BBA9-930D-B228-0FD67ECE4944}"/>
              </a:ext>
            </a:extLst>
          </p:cNvPr>
          <p:cNvSpPr/>
          <p:nvPr/>
        </p:nvSpPr>
        <p:spPr>
          <a:xfrm>
            <a:off x="1675345" y="2923452"/>
            <a:ext cx="2678555"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You must select a primary care physician (PCP)</a:t>
            </a:r>
          </a:p>
        </p:txBody>
      </p:sp>
      <p:sp>
        <p:nvSpPr>
          <p:cNvPr id="7" name="Rectangle 6">
            <a:extLst>
              <a:ext uri="{FF2B5EF4-FFF2-40B4-BE49-F238E27FC236}">
                <a16:creationId xmlns:a16="http://schemas.microsoft.com/office/drawing/2014/main" id="{68B99970-99FD-73E7-FEA8-9E84171E9B9A}"/>
              </a:ext>
            </a:extLst>
          </p:cNvPr>
          <p:cNvSpPr/>
          <p:nvPr/>
        </p:nvSpPr>
        <p:spPr>
          <a:xfrm>
            <a:off x="1641657" y="3880546"/>
            <a:ext cx="3231285" cy="853002"/>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a:ea typeface="+mn-ea"/>
                <a:cs typeface="Arial"/>
              </a:rPr>
              <a:t>Your PCP coordinates your overall care, including referral to specialist when needed</a:t>
            </a:r>
          </a:p>
        </p:txBody>
      </p:sp>
      <p:pic>
        <p:nvPicPr>
          <p:cNvPr id="8" name="Picture 7" descr="A picture containing meter, drawing&#10;&#10;Description automatically generated">
            <a:extLst>
              <a:ext uri="{FF2B5EF4-FFF2-40B4-BE49-F238E27FC236}">
                <a16:creationId xmlns:a16="http://schemas.microsoft.com/office/drawing/2014/main" id="{74B26A7C-328F-FF9D-EAC0-88E6F79F1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63" y="3942756"/>
            <a:ext cx="427664" cy="42766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EFFC1BA-FC2E-B82E-5F81-448B584DA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49" y="2996680"/>
            <a:ext cx="427664" cy="42766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965F9B1-84DF-73CD-DC94-D35310F1C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063" y="2049191"/>
            <a:ext cx="490884" cy="409069"/>
          </a:xfrm>
          <a:prstGeom prst="rect">
            <a:avLst/>
          </a:prstGeom>
        </p:spPr>
      </p:pic>
      <p:sp>
        <p:nvSpPr>
          <p:cNvPr id="11" name="Rectangle 10">
            <a:extLst>
              <a:ext uri="{FF2B5EF4-FFF2-40B4-BE49-F238E27FC236}">
                <a16:creationId xmlns:a16="http://schemas.microsoft.com/office/drawing/2014/main" id="{69321B2F-E33A-B424-A933-63E7207145D7}"/>
              </a:ext>
            </a:extLst>
          </p:cNvPr>
          <p:cNvSpPr/>
          <p:nvPr/>
        </p:nvSpPr>
        <p:spPr>
          <a:xfrm>
            <a:off x="1641655" y="4960203"/>
            <a:ext cx="3416479" cy="830997"/>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a:ea typeface="+mn-ea"/>
                <a:cs typeface="Arial"/>
              </a:rPr>
              <a:t>When traveling outside </a:t>
            </a:r>
            <a:br>
              <a:rPr kumimoji="0" lang="en-US" sz="1600" b="0" i="0" u="none" strike="noStrike" kern="1200" cap="none" spc="0" normalizeH="0" baseline="0" noProof="0" dirty="0">
                <a:ln>
                  <a:noFill/>
                </a:ln>
                <a:solidFill>
                  <a:srgbClr val="414041"/>
                </a:solidFill>
                <a:effectLst/>
                <a:uLnTx/>
                <a:uFillTx/>
                <a:latin typeface="Arial"/>
                <a:ea typeface="+mn-ea"/>
                <a:cs typeface="Arial"/>
              </a:rPr>
            </a:br>
            <a:r>
              <a:rPr kumimoji="0" lang="en-US" sz="1600" b="0" i="0" u="none" strike="noStrike" kern="1200" cap="none" spc="0" normalizeH="0" baseline="0" noProof="0" dirty="0">
                <a:ln>
                  <a:noFill/>
                </a:ln>
                <a:solidFill>
                  <a:srgbClr val="414041">
                    <a:lumMod val="75000"/>
                    <a:lumOff val="25000"/>
                  </a:srgbClr>
                </a:solidFill>
                <a:effectLst/>
                <a:uLnTx/>
                <a:uFillTx/>
                <a:latin typeface="Arial"/>
                <a:ea typeface="+mn-ea"/>
                <a:cs typeface="Arial"/>
              </a:rPr>
              <a:t>the service area, you're covered for emergencies and unforeseen care</a:t>
            </a:r>
          </a:p>
        </p:txBody>
      </p:sp>
      <p:pic>
        <p:nvPicPr>
          <p:cNvPr id="12" name="Picture 11" descr="A picture containing drawing&#10;&#10;Description automatically generated">
            <a:extLst>
              <a:ext uri="{FF2B5EF4-FFF2-40B4-BE49-F238E27FC236}">
                <a16:creationId xmlns:a16="http://schemas.microsoft.com/office/drawing/2014/main" id="{4D1B1F45-6BC3-6400-26EB-3ECAAA92DF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51" y="4974806"/>
            <a:ext cx="427664" cy="334694"/>
          </a:xfrm>
          <a:prstGeom prst="rect">
            <a:avLst/>
          </a:prstGeom>
        </p:spPr>
      </p:pic>
      <p:cxnSp>
        <p:nvCxnSpPr>
          <p:cNvPr id="14" name="Straight Connector 13">
            <a:extLst>
              <a:ext uri="{FF2B5EF4-FFF2-40B4-BE49-F238E27FC236}">
                <a16:creationId xmlns:a16="http://schemas.microsoft.com/office/drawing/2014/main" id="{450045AE-914E-4364-E4A6-AB06A56C7BA7}"/>
              </a:ext>
            </a:extLst>
          </p:cNvPr>
          <p:cNvCxnSpPr>
            <a:cxnSpLocks/>
          </p:cNvCxnSpPr>
          <p:nvPr/>
        </p:nvCxnSpPr>
        <p:spPr>
          <a:xfrm>
            <a:off x="5519897" y="187265"/>
            <a:ext cx="0" cy="624592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EBE600B-ECE0-DB9E-8F1B-042EEF3FE4C9}"/>
              </a:ext>
            </a:extLst>
          </p:cNvPr>
          <p:cNvSpPr/>
          <p:nvPr/>
        </p:nvSpPr>
        <p:spPr>
          <a:xfrm>
            <a:off x="740078" y="1197287"/>
            <a:ext cx="2678551" cy="40032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HMO Best Buy $1500</a:t>
            </a:r>
          </a:p>
        </p:txBody>
      </p:sp>
    </p:spTree>
    <p:extLst>
      <p:ext uri="{BB962C8B-B14F-4D97-AF65-F5344CB8AC3E}">
        <p14:creationId xmlns:p14="http://schemas.microsoft.com/office/powerpoint/2010/main" val="3021668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4217" y="6737604"/>
            <a:ext cx="2743200" cy="120650"/>
          </a:xfrm>
          <a:custGeom>
            <a:avLst/>
            <a:gdLst/>
            <a:ahLst/>
            <a:cxnLst/>
            <a:rect l="l" t="t" r="r" b="b"/>
            <a:pathLst>
              <a:path w="2743200" h="120650">
                <a:moveTo>
                  <a:pt x="2743200" y="0"/>
                </a:moveTo>
                <a:lnTo>
                  <a:pt x="93472" y="0"/>
                </a:lnTo>
                <a:lnTo>
                  <a:pt x="0" y="120395"/>
                </a:lnTo>
                <a:lnTo>
                  <a:pt x="2649728" y="120395"/>
                </a:lnTo>
                <a:lnTo>
                  <a:pt x="2743200" y="0"/>
                </a:lnTo>
                <a:close/>
              </a:path>
            </a:pathLst>
          </a:custGeom>
          <a:solidFill>
            <a:srgbClr val="FF97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bject 3"/>
          <p:cNvSpPr/>
          <p:nvPr/>
        </p:nvSpPr>
        <p:spPr>
          <a:xfrm>
            <a:off x="0" y="6737604"/>
            <a:ext cx="9159240" cy="120650"/>
          </a:xfrm>
          <a:custGeom>
            <a:avLst/>
            <a:gdLst/>
            <a:ahLst/>
            <a:cxnLst/>
            <a:rect l="l" t="t" r="r" b="b"/>
            <a:pathLst>
              <a:path w="9159240" h="120650">
                <a:moveTo>
                  <a:pt x="9159240" y="0"/>
                </a:moveTo>
                <a:lnTo>
                  <a:pt x="0" y="0"/>
                </a:lnTo>
                <a:lnTo>
                  <a:pt x="0" y="120395"/>
                </a:lnTo>
                <a:lnTo>
                  <a:pt x="9065641" y="120395"/>
                </a:lnTo>
                <a:lnTo>
                  <a:pt x="9159240" y="0"/>
                </a:lnTo>
                <a:close/>
              </a:path>
            </a:pathLst>
          </a:custGeom>
          <a:solidFill>
            <a:srgbClr val="E2173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bject 4"/>
          <p:cNvSpPr txBox="1"/>
          <p:nvPr/>
        </p:nvSpPr>
        <p:spPr>
          <a:xfrm>
            <a:off x="635000" y="6349085"/>
            <a:ext cx="15367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11</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bject 5"/>
          <p:cNvSpPr txBox="1"/>
          <p:nvPr/>
        </p:nvSpPr>
        <p:spPr>
          <a:xfrm>
            <a:off x="1359153" y="6381394"/>
            <a:ext cx="1492250" cy="119905"/>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sz="700" b="0" i="0" u="none" strike="noStrike" kern="1200" cap="none" spc="-5"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Confidential. Please do </a:t>
            </a:r>
            <a:r>
              <a:rPr kumimoji="0" sz="700" b="0" i="0" u="none" strike="noStrike" kern="1200" cap="none" spc="-1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not</a:t>
            </a:r>
            <a:r>
              <a:rPr kumimoji="0" sz="700" b="0" i="0" u="none" strike="noStrike" kern="1200" cap="none" spc="25"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distribute.</a:t>
            </a:r>
            <a:endParaRPr kumimoji="0" sz="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object 8"/>
          <p:cNvSpPr txBox="1">
            <a:spLocks noGrp="1"/>
          </p:cNvSpPr>
          <p:nvPr>
            <p:ph type="title"/>
          </p:nvPr>
        </p:nvSpPr>
        <p:spPr>
          <a:xfrm>
            <a:off x="711834" y="389158"/>
            <a:ext cx="10870565" cy="566822"/>
          </a:xfrm>
          <a:prstGeom prst="rect">
            <a:avLst/>
          </a:prstGeom>
        </p:spPr>
        <p:txBody>
          <a:bodyPr vert="horz" wrap="square" lIns="0" tIns="12700" rIns="0" bIns="0" rtlCol="0">
            <a:spAutoFit/>
          </a:bodyPr>
          <a:lstStyle/>
          <a:p>
            <a:pPr marL="12700">
              <a:lnSpc>
                <a:spcPct val="100000"/>
              </a:lnSpc>
              <a:spcBef>
                <a:spcPts val="100"/>
              </a:spcBef>
            </a:pPr>
            <a:r>
              <a:rPr lang="en-US" sz="3600" dirty="0">
                <a:solidFill>
                  <a:srgbClr val="000000"/>
                </a:solidFill>
                <a:latin typeface="Arial" panose="020B0604020202020204" pitchFamily="34" charset="0"/>
                <a:cs typeface="Arial" panose="020B0604020202020204" pitchFamily="34" charset="0"/>
              </a:rPr>
              <a:t>Reduce My Costs: Shop, Save &amp; Earn</a:t>
            </a:r>
            <a:endParaRPr sz="3600"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1C2AB4EF-E863-3997-9C37-AA41D62D0581}"/>
              </a:ext>
            </a:extLst>
          </p:cNvPr>
          <p:cNvGraphicFramePr>
            <a:graphicFrameLocks noGrp="1"/>
          </p:cNvGraphicFramePr>
          <p:nvPr/>
        </p:nvGraphicFramePr>
        <p:xfrm>
          <a:off x="6013340" y="2206508"/>
          <a:ext cx="5492860" cy="1969727"/>
        </p:xfrm>
        <a:graphic>
          <a:graphicData uri="http://schemas.openxmlformats.org/drawingml/2006/table">
            <a:tbl>
              <a:tblPr firstRow="1" bandRow="1">
                <a:tableStyleId>{5C22544A-7EE6-4342-B048-85BDC9FD1C3A}</a:tableStyleId>
              </a:tblPr>
              <a:tblGrid>
                <a:gridCol w="1908147">
                  <a:extLst>
                    <a:ext uri="{9D8B030D-6E8A-4147-A177-3AD203B41FA5}">
                      <a16:colId xmlns:a16="http://schemas.microsoft.com/office/drawing/2014/main" val="1891921264"/>
                    </a:ext>
                  </a:extLst>
                </a:gridCol>
                <a:gridCol w="1923175">
                  <a:extLst>
                    <a:ext uri="{9D8B030D-6E8A-4147-A177-3AD203B41FA5}">
                      <a16:colId xmlns:a16="http://schemas.microsoft.com/office/drawing/2014/main" val="1792451956"/>
                    </a:ext>
                  </a:extLst>
                </a:gridCol>
                <a:gridCol w="1661538">
                  <a:extLst>
                    <a:ext uri="{9D8B030D-6E8A-4147-A177-3AD203B41FA5}">
                      <a16:colId xmlns:a16="http://schemas.microsoft.com/office/drawing/2014/main" val="563829663"/>
                    </a:ext>
                  </a:extLst>
                </a:gridCol>
              </a:tblGrid>
              <a:tr h="379394">
                <a:tc>
                  <a:txBody>
                    <a:bodyPr/>
                    <a:lstStyle/>
                    <a:p>
                      <a:r>
                        <a:rPr lang="en-US" sz="1400" dirty="0">
                          <a:latin typeface="+mn-lt"/>
                        </a:rPr>
                        <a:t>Service Type</a:t>
                      </a:r>
                    </a:p>
                  </a:txBody>
                  <a:tcPr/>
                </a:tc>
                <a:tc>
                  <a:txBody>
                    <a:bodyPr/>
                    <a:lstStyle/>
                    <a:p>
                      <a:r>
                        <a:rPr lang="en-US" sz="1400" dirty="0">
                          <a:latin typeface="+mn-lt"/>
                        </a:rPr>
                        <a:t>Cost Range</a:t>
                      </a:r>
                      <a:r>
                        <a:rPr lang="en-US" sz="1400" baseline="30000" dirty="0">
                          <a:latin typeface="+mn-lt"/>
                        </a:rPr>
                        <a:t>1</a:t>
                      </a:r>
                    </a:p>
                  </a:txBody>
                  <a:tcPr/>
                </a:tc>
                <a:tc>
                  <a:txBody>
                    <a:bodyPr/>
                    <a:lstStyle/>
                    <a:p>
                      <a:r>
                        <a:rPr lang="en-US" sz="1400" dirty="0">
                          <a:latin typeface="+mn-lt"/>
                        </a:rPr>
                        <a:t>Potential Savings</a:t>
                      </a:r>
                    </a:p>
                  </a:txBody>
                  <a:tcPr/>
                </a:tc>
                <a:extLst>
                  <a:ext uri="{0D108BD9-81ED-4DB2-BD59-A6C34878D82A}">
                    <a16:rowId xmlns:a16="http://schemas.microsoft.com/office/drawing/2014/main" val="2004185191"/>
                  </a:ext>
                </a:extLst>
              </a:tr>
              <a:tr h="530111">
                <a:tc>
                  <a:txBody>
                    <a:bodyPr/>
                    <a:lstStyle/>
                    <a:p>
                      <a:pPr marL="161290">
                        <a:lnSpc>
                          <a:spcPct val="100000"/>
                        </a:lnSpc>
                      </a:pPr>
                      <a:r>
                        <a:rPr sz="1400" dirty="0"/>
                        <a:t>Screening colonoscopy</a:t>
                      </a:r>
                    </a:p>
                  </a:txBody>
                  <a:tcPr marL="0" marR="0" marT="4445" marB="0"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spc="-5" dirty="0">
                          <a:solidFill>
                            <a:srgbClr val="414041"/>
                          </a:solidFill>
                          <a:latin typeface="+mn-lt"/>
                          <a:cs typeface="Arial"/>
                        </a:rPr>
                        <a:t>$1,600-$3,000+ </a:t>
                      </a:r>
                    </a:p>
                  </a:txBody>
                  <a:tcPr anchor="ctr"/>
                </a:tc>
                <a:tc>
                  <a:txBody>
                    <a:bodyPr/>
                    <a:lstStyle/>
                    <a:p>
                      <a:r>
                        <a:rPr lang="en-US" sz="1400" b="1" dirty="0">
                          <a:solidFill>
                            <a:srgbClr val="414041"/>
                          </a:solidFill>
                          <a:latin typeface="+mn-lt"/>
                          <a:cs typeface="Arial"/>
                        </a:rPr>
                        <a:t>$1,500+</a:t>
                      </a:r>
                      <a:endParaRPr lang="en-US" sz="1400" dirty="0">
                        <a:solidFill>
                          <a:srgbClr val="414041"/>
                        </a:solidFill>
                        <a:latin typeface="+mn-lt"/>
                      </a:endParaRPr>
                    </a:p>
                  </a:txBody>
                  <a:tcPr anchor="ctr"/>
                </a:tc>
                <a:extLst>
                  <a:ext uri="{0D108BD9-81ED-4DB2-BD59-A6C34878D82A}">
                    <a16:rowId xmlns:a16="http://schemas.microsoft.com/office/drawing/2014/main" val="429259551"/>
                  </a:ext>
                </a:extLst>
              </a:tr>
              <a:tr h="530111">
                <a:tc>
                  <a:txBody>
                    <a:bodyPr/>
                    <a:lstStyle/>
                    <a:p>
                      <a:pPr marL="161290" marR="405765">
                        <a:lnSpc>
                          <a:spcPct val="100000"/>
                        </a:lnSpc>
                        <a:spcBef>
                          <a:spcPts val="800"/>
                        </a:spcBef>
                      </a:pPr>
                      <a:r>
                        <a:rPr sz="1400" dirty="0"/>
                        <a:t>MRI </a:t>
                      </a:r>
                      <a:r>
                        <a:rPr lang="en-US" sz="1400" dirty="0"/>
                        <a:t>lower extremity</a:t>
                      </a:r>
                      <a:endParaRPr sz="1400" dirty="0"/>
                    </a:p>
                  </a:txBody>
                  <a:tcPr marL="0" marR="0" marT="101600" marB="0"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spc="-5" dirty="0">
                          <a:solidFill>
                            <a:srgbClr val="414041"/>
                          </a:solidFill>
                          <a:latin typeface="+mn-lt"/>
                          <a:cs typeface="Arial"/>
                        </a:rPr>
                        <a:t>$500-$3000+</a:t>
                      </a:r>
                      <a:endParaRPr lang="en-US" sz="1400" b="0" strike="sngStrike" dirty="0">
                        <a:solidFill>
                          <a:srgbClr val="414041"/>
                        </a:solidFill>
                        <a:latin typeface="+mn-lt"/>
                        <a:cs typeface="Arial"/>
                      </a:endParaRPr>
                    </a:p>
                  </a:txBody>
                  <a:tcPr anchor="ctr"/>
                </a:tc>
                <a:tc>
                  <a:txBody>
                    <a:bodyPr/>
                    <a:lstStyle/>
                    <a:p>
                      <a:r>
                        <a:rPr lang="en-US" sz="1400" b="1" dirty="0">
                          <a:solidFill>
                            <a:srgbClr val="414041"/>
                          </a:solidFill>
                          <a:latin typeface="+mn-lt"/>
                          <a:cs typeface="Arial"/>
                        </a:rPr>
                        <a:t>$200-$1,500+</a:t>
                      </a:r>
                      <a:endParaRPr lang="en-US" sz="1400" dirty="0">
                        <a:solidFill>
                          <a:srgbClr val="414041"/>
                        </a:solidFill>
                        <a:latin typeface="+mn-lt"/>
                      </a:endParaRPr>
                    </a:p>
                  </a:txBody>
                  <a:tcPr anchor="ctr"/>
                </a:tc>
                <a:extLst>
                  <a:ext uri="{0D108BD9-81ED-4DB2-BD59-A6C34878D82A}">
                    <a16:rowId xmlns:a16="http://schemas.microsoft.com/office/drawing/2014/main" val="1430864467"/>
                  </a:ext>
                </a:extLst>
              </a:tr>
              <a:tr h="530111">
                <a:tc>
                  <a:txBody>
                    <a:bodyPr/>
                    <a:lstStyle/>
                    <a:p>
                      <a:pPr marL="161290">
                        <a:lnSpc>
                          <a:spcPct val="100000"/>
                        </a:lnSpc>
                      </a:pPr>
                      <a:r>
                        <a:rPr sz="1400" dirty="0"/>
                        <a:t>Common labs</a:t>
                      </a:r>
                    </a:p>
                  </a:txBody>
                  <a:tcPr marL="0" marR="0" marT="4445" marB="0"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spc="-15" dirty="0">
                          <a:solidFill>
                            <a:srgbClr val="414041"/>
                          </a:solidFill>
                          <a:latin typeface="+mn-lt"/>
                          <a:cs typeface="Arial"/>
                        </a:rPr>
                        <a:t>$250-750 </a:t>
                      </a:r>
                    </a:p>
                  </a:txBody>
                  <a:tcPr anchor="ctr"/>
                </a:tc>
                <a:tc>
                  <a:txBody>
                    <a:bodyPr/>
                    <a:lstStyle/>
                    <a:p>
                      <a:r>
                        <a:rPr lang="en-US" sz="1400" b="1" spc="-5" dirty="0">
                          <a:solidFill>
                            <a:srgbClr val="414041"/>
                          </a:solidFill>
                          <a:latin typeface="+mn-lt"/>
                          <a:cs typeface="Arial"/>
                        </a:rPr>
                        <a:t>$125 - $500+</a:t>
                      </a:r>
                      <a:endParaRPr lang="en-US" sz="1400" dirty="0">
                        <a:solidFill>
                          <a:srgbClr val="414041"/>
                        </a:solidFill>
                        <a:latin typeface="+mn-lt"/>
                      </a:endParaRPr>
                    </a:p>
                  </a:txBody>
                  <a:tcPr anchor="ctr"/>
                </a:tc>
                <a:extLst>
                  <a:ext uri="{0D108BD9-81ED-4DB2-BD59-A6C34878D82A}">
                    <a16:rowId xmlns:a16="http://schemas.microsoft.com/office/drawing/2014/main" val="1094621137"/>
                  </a:ext>
                </a:extLst>
              </a:tr>
            </a:tbl>
          </a:graphicData>
        </a:graphic>
      </p:graphicFrame>
      <p:sp>
        <p:nvSpPr>
          <p:cNvPr id="6" name="TextBox 5">
            <a:extLst>
              <a:ext uri="{FF2B5EF4-FFF2-40B4-BE49-F238E27FC236}">
                <a16:creationId xmlns:a16="http://schemas.microsoft.com/office/drawing/2014/main" id="{06269BC9-0A02-45FE-E53B-C9B44891B894}"/>
              </a:ext>
            </a:extLst>
          </p:cNvPr>
          <p:cNvSpPr txBox="1"/>
          <p:nvPr/>
        </p:nvSpPr>
        <p:spPr>
          <a:xfrm>
            <a:off x="682017" y="1080357"/>
            <a:ext cx="9707051" cy="400110"/>
          </a:xfrm>
          <a:prstGeom prst="rect">
            <a:avLst/>
          </a:prstGeom>
          <a:noFill/>
        </p:spPr>
        <p:txBody>
          <a:bodyPr wrap="square" rtlCol="0">
            <a:spAutoFit/>
          </a:bodyPr>
          <a:lstStyle/>
          <a:p>
            <a:r>
              <a:rPr lang="en-US" sz="2000" dirty="0">
                <a:solidFill>
                  <a:srgbClr val="414041"/>
                </a:solidFill>
                <a:latin typeface="Arial" panose="020B0604020202020204" pitchFamily="34" charset="0"/>
                <a:cs typeface="Arial" panose="020B0604020202020204" pitchFamily="34" charset="0"/>
              </a:rPr>
              <a:t>Connect with a nurse to help you find high-quality, cost-effective providers near you</a:t>
            </a:r>
            <a:endParaRPr lang="en-US" dirty="0"/>
          </a:p>
        </p:txBody>
      </p:sp>
      <p:sp>
        <p:nvSpPr>
          <p:cNvPr id="12" name="TextBox 11">
            <a:extLst>
              <a:ext uri="{FF2B5EF4-FFF2-40B4-BE49-F238E27FC236}">
                <a16:creationId xmlns:a16="http://schemas.microsoft.com/office/drawing/2014/main" id="{E20F6996-12A0-BE16-942C-A8B0D6752BE5}"/>
              </a:ext>
            </a:extLst>
          </p:cNvPr>
          <p:cNvSpPr txBox="1"/>
          <p:nvPr/>
        </p:nvSpPr>
        <p:spPr>
          <a:xfrm>
            <a:off x="788670" y="1705449"/>
            <a:ext cx="5096824" cy="4154984"/>
          </a:xfrm>
          <a:prstGeom prst="rect">
            <a:avLst/>
          </a:prstGeom>
          <a:solidFill>
            <a:schemeClr val="bg1">
              <a:lumMod val="95000"/>
            </a:schemeClr>
          </a:solidFill>
        </p:spPr>
        <p:txBody>
          <a:bodyPr wrap="square" lIns="182880" tIns="182880" rIns="182880" bIns="182880" rtlCol="0">
            <a:spAutoFit/>
          </a:bodyPr>
          <a:lstStyle/>
          <a:p>
            <a:r>
              <a:rPr lang="en-US" b="1" dirty="0">
                <a:solidFill>
                  <a:srgbClr val="E31837"/>
                </a:solidFill>
              </a:rPr>
              <a:t>Quick and easy access: </a:t>
            </a:r>
            <a:endParaRPr lang="en-US" dirty="0">
              <a:solidFill>
                <a:srgbClr val="E31837"/>
              </a:solidFill>
            </a:endParaRPr>
          </a:p>
          <a:p>
            <a:pPr marL="285750" indent="-285750">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r>
              <a:rPr lang="en-US" sz="1600" dirty="0"/>
              <a:t>Available via </a:t>
            </a:r>
            <a:r>
              <a:rPr lang="en-US" sz="1600" b="1" dirty="0"/>
              <a:t>phone, email, or live chat</a:t>
            </a:r>
          </a:p>
          <a:p>
            <a:pPr marL="285750" indent="-285750">
              <a:spcAft>
                <a:spcPts val="600"/>
              </a:spcAft>
              <a:buFont typeface="Arial" panose="020B0604020202020204" pitchFamily="34" charset="0"/>
              <a:buChar char="•"/>
            </a:pPr>
            <a:r>
              <a:rPr lang="en-US" sz="1600" spc="-5" dirty="0">
                <a:solidFill>
                  <a:srgbClr val="414041"/>
                </a:solidFill>
                <a:cs typeface="Arial" panose="020B0604020202020204" pitchFamily="34" charset="0"/>
              </a:rPr>
              <a:t>The nurse can assist with appointment scheduling or required authorizations, if needed.</a:t>
            </a:r>
          </a:p>
          <a:p>
            <a:pPr marL="285750" indent="-285750">
              <a:spcAft>
                <a:spcPts val="600"/>
              </a:spcAft>
              <a:buFont typeface="Arial" panose="020B0604020202020204" pitchFamily="34" charset="0"/>
              <a:buChar char="•"/>
            </a:pPr>
            <a:r>
              <a:rPr lang="en-US" sz="1600" dirty="0"/>
              <a:t>Save on most outpatient tests and procedures, such as </a:t>
            </a:r>
            <a:r>
              <a:rPr lang="en-US" sz="1600" b="1" dirty="0"/>
              <a:t>lab work, MRIs, colonoscopy, mammograms and more</a:t>
            </a:r>
            <a:r>
              <a:rPr lang="en-US" sz="1600" dirty="0"/>
              <a:t>.</a:t>
            </a:r>
            <a:r>
              <a:rPr lang="en-US" sz="1600" baseline="30000" dirty="0"/>
              <a:t>3 </a:t>
            </a:r>
          </a:p>
          <a:p>
            <a:pPr marL="285750" indent="-285750">
              <a:spcAft>
                <a:spcPts val="600"/>
              </a:spcAft>
              <a:buFont typeface="Arial" panose="020B0604020202020204" pitchFamily="34" charset="0"/>
              <a:buChar char="•"/>
            </a:pPr>
            <a:r>
              <a:rPr lang="en-US" sz="1600" spc="-10" dirty="0">
                <a:solidFill>
                  <a:srgbClr val="414041"/>
                </a:solidFill>
                <a:cs typeface="Arial" panose="020B0604020202020204" pitchFamily="34" charset="0"/>
              </a:rPr>
              <a:t>Rewards range from Rewards range from </a:t>
            </a:r>
            <a:r>
              <a:rPr lang="en-US" sz="1600" b="1" spc="-10" dirty="0">
                <a:solidFill>
                  <a:srgbClr val="414041"/>
                </a:solidFill>
                <a:cs typeface="Arial" panose="020B0604020202020204" pitchFamily="34" charset="0"/>
              </a:rPr>
              <a:t>$10 to $75 </a:t>
            </a:r>
            <a:r>
              <a:rPr lang="en-US" sz="1600" spc="-10" dirty="0">
                <a:solidFill>
                  <a:srgbClr val="414041"/>
                </a:solidFill>
                <a:cs typeface="Arial" panose="020B0604020202020204" pitchFamily="34" charset="0"/>
              </a:rPr>
              <a:t>depending on savings and service.</a:t>
            </a:r>
            <a:r>
              <a:rPr lang="en-US" sz="1600" spc="-10" baseline="30000" dirty="0">
                <a:solidFill>
                  <a:srgbClr val="414041"/>
                </a:solidFill>
                <a:cs typeface="Arial" panose="020B0604020202020204" pitchFamily="34" charset="0"/>
              </a:rPr>
              <a:t>2</a:t>
            </a:r>
          </a:p>
          <a:p>
            <a:pPr marL="285750" indent="-285750">
              <a:spcAft>
                <a:spcPts val="600"/>
              </a:spcAft>
              <a:buFont typeface="Arial" panose="020B0604020202020204" pitchFamily="34" charset="0"/>
              <a:buChar char="•"/>
            </a:pPr>
            <a:r>
              <a:rPr lang="en-US" sz="1600" spc="-10" dirty="0">
                <a:solidFill>
                  <a:srgbClr val="414041"/>
                </a:solidFill>
                <a:cs typeface="Arial" panose="020B0604020202020204" pitchFamily="34" charset="0"/>
              </a:rPr>
              <a:t>If you’re </a:t>
            </a:r>
            <a:r>
              <a:rPr lang="en-US" sz="1600" spc="-5" dirty="0">
                <a:solidFill>
                  <a:srgbClr val="414041"/>
                </a:solidFill>
                <a:cs typeface="Arial" panose="020B0604020202020204" pitchFamily="34" charset="0"/>
              </a:rPr>
              <a:t>already seeing a cost-effective </a:t>
            </a:r>
            <a:r>
              <a:rPr lang="en-US" sz="1600" spc="-10" dirty="0">
                <a:solidFill>
                  <a:srgbClr val="414041"/>
                </a:solidFill>
                <a:cs typeface="Arial" panose="020B0604020202020204" pitchFamily="34" charset="0"/>
              </a:rPr>
              <a:t>provider </a:t>
            </a:r>
            <a:r>
              <a:rPr lang="en-US" sz="1600" spc="-5" dirty="0">
                <a:solidFill>
                  <a:srgbClr val="414041"/>
                </a:solidFill>
                <a:cs typeface="Arial" panose="020B0604020202020204" pitchFamily="34" charset="0"/>
              </a:rPr>
              <a:t>for a service that meets the minimum savings threshold, </a:t>
            </a:r>
            <a:r>
              <a:rPr lang="en-US" sz="1600" spc="-10" dirty="0">
                <a:solidFill>
                  <a:srgbClr val="414041"/>
                </a:solidFill>
                <a:cs typeface="Arial" panose="020B0604020202020204" pitchFamily="34" charset="0"/>
              </a:rPr>
              <a:t>you’ll </a:t>
            </a:r>
            <a:r>
              <a:rPr lang="en-US" sz="1600" spc="-5" dirty="0">
                <a:solidFill>
                  <a:srgbClr val="414041"/>
                </a:solidFill>
                <a:cs typeface="Arial" panose="020B0604020202020204" pitchFamily="34" charset="0"/>
              </a:rPr>
              <a:t>receive </a:t>
            </a:r>
            <a:r>
              <a:rPr lang="en-US" sz="1600" b="1" spc="-5" dirty="0">
                <a:solidFill>
                  <a:srgbClr val="414041"/>
                </a:solidFill>
                <a:cs typeface="Arial" panose="020B0604020202020204" pitchFamily="34" charset="0"/>
              </a:rPr>
              <a:t>a $10 </a:t>
            </a:r>
            <a:r>
              <a:rPr lang="en-US" sz="1600" b="1" spc="-10" dirty="0">
                <a:solidFill>
                  <a:srgbClr val="414041"/>
                </a:solidFill>
                <a:cs typeface="Arial" panose="020B0604020202020204" pitchFamily="34" charset="0"/>
              </a:rPr>
              <a:t>reward </a:t>
            </a:r>
            <a:r>
              <a:rPr lang="en-US" sz="1600" b="1" spc="-5" dirty="0">
                <a:solidFill>
                  <a:srgbClr val="414041"/>
                </a:solidFill>
                <a:cs typeface="Arial" panose="020B0604020202020204" pitchFamily="34" charset="0"/>
              </a:rPr>
              <a:t>– just for trying </a:t>
            </a:r>
            <a:r>
              <a:rPr lang="en-US" sz="1600" b="1" spc="-10" dirty="0">
                <a:solidFill>
                  <a:srgbClr val="414041"/>
                </a:solidFill>
                <a:cs typeface="Arial" panose="020B0604020202020204" pitchFamily="34" charset="0"/>
              </a:rPr>
              <a:t>Reduce </a:t>
            </a:r>
            <a:r>
              <a:rPr lang="en-US" sz="1600" b="1" spc="-5" dirty="0">
                <a:solidFill>
                  <a:srgbClr val="414041"/>
                </a:solidFill>
                <a:cs typeface="Arial" panose="020B0604020202020204" pitchFamily="34" charset="0"/>
              </a:rPr>
              <a:t>My Costs</a:t>
            </a:r>
            <a:r>
              <a:rPr lang="en-US" sz="1600" spc="-5" dirty="0">
                <a:solidFill>
                  <a:srgbClr val="414041"/>
                </a:solidFill>
                <a:cs typeface="Arial" panose="020B0604020202020204" pitchFamily="34" charset="0"/>
              </a:rPr>
              <a:t>!</a:t>
            </a:r>
            <a:endParaRPr lang="en-US" sz="1600" dirty="0">
              <a:cs typeface="Arial" panose="020B0604020202020204" pitchFamily="34" charset="0"/>
            </a:endParaRPr>
          </a:p>
        </p:txBody>
      </p:sp>
      <p:sp>
        <p:nvSpPr>
          <p:cNvPr id="14" name="TextBox 13">
            <a:extLst>
              <a:ext uri="{FF2B5EF4-FFF2-40B4-BE49-F238E27FC236}">
                <a16:creationId xmlns:a16="http://schemas.microsoft.com/office/drawing/2014/main" id="{11166F51-9F00-F47F-11D4-8C883F6DC756}"/>
              </a:ext>
            </a:extLst>
          </p:cNvPr>
          <p:cNvSpPr txBox="1"/>
          <p:nvPr/>
        </p:nvSpPr>
        <p:spPr>
          <a:xfrm>
            <a:off x="5936928" y="1804238"/>
            <a:ext cx="5811078" cy="338554"/>
          </a:xfrm>
          <a:prstGeom prst="rect">
            <a:avLst/>
          </a:prstGeom>
          <a:noFill/>
        </p:spPr>
        <p:txBody>
          <a:bodyPr wrap="square" rtlCol="0">
            <a:spAutoFit/>
          </a:bodyPr>
          <a:lstStyle/>
          <a:p>
            <a:r>
              <a:rPr lang="en-US" sz="1600" b="1" dirty="0"/>
              <a:t>Potential Savings</a:t>
            </a:r>
          </a:p>
        </p:txBody>
      </p:sp>
      <p:pic>
        <p:nvPicPr>
          <p:cNvPr id="16" name="Picture 15">
            <a:extLst>
              <a:ext uri="{FF2B5EF4-FFF2-40B4-BE49-F238E27FC236}">
                <a16:creationId xmlns:a16="http://schemas.microsoft.com/office/drawing/2014/main" id="{6711AF9A-00EB-87D2-DC5D-23BD71E0D1FB}"/>
              </a:ext>
            </a:extLst>
          </p:cNvPr>
          <p:cNvPicPr>
            <a:picLocks noChangeAspect="1"/>
          </p:cNvPicPr>
          <p:nvPr/>
        </p:nvPicPr>
        <p:blipFill>
          <a:blip r:embed="rId3"/>
          <a:stretch>
            <a:fillRect/>
          </a:stretch>
        </p:blipFill>
        <p:spPr>
          <a:xfrm>
            <a:off x="6500649" y="4393595"/>
            <a:ext cx="1212115" cy="1196166"/>
          </a:xfrm>
          <a:prstGeom prst="rect">
            <a:avLst/>
          </a:prstGeom>
        </p:spPr>
      </p:pic>
      <p:sp>
        <p:nvSpPr>
          <p:cNvPr id="13" name="TextBox 12">
            <a:extLst>
              <a:ext uri="{FF2B5EF4-FFF2-40B4-BE49-F238E27FC236}">
                <a16:creationId xmlns:a16="http://schemas.microsoft.com/office/drawing/2014/main" id="{5326F845-C3EF-CE01-46A1-EF2D3286D393}"/>
              </a:ext>
            </a:extLst>
          </p:cNvPr>
          <p:cNvSpPr txBox="1"/>
          <p:nvPr/>
        </p:nvSpPr>
        <p:spPr>
          <a:xfrm>
            <a:off x="737236" y="5807122"/>
            <a:ext cx="11199660" cy="784830"/>
          </a:xfrm>
          <a:prstGeom prst="rect">
            <a:avLst/>
          </a:prstGeom>
          <a:solidFill>
            <a:schemeClr val="bg1"/>
          </a:solidFill>
        </p:spPr>
        <p:txBody>
          <a:bodyPr wrap="square" rtlCol="0">
            <a:spAutoFit/>
          </a:bodyPr>
          <a:lstStyle/>
          <a:p>
            <a:endParaRPr lang="en-US" sz="900" dirty="0"/>
          </a:p>
          <a:p>
            <a:r>
              <a:rPr lang="en-US" sz="900" baseline="30000" dirty="0"/>
              <a:t>1 </a:t>
            </a:r>
            <a:r>
              <a:rPr lang="en-US" sz="900" dirty="0"/>
              <a:t>Ranges are based on Harvard Pilgrim’s </a:t>
            </a:r>
            <a:r>
              <a:rPr lang="en-US" sz="900" dirty="0" err="1"/>
              <a:t>data,actual</a:t>
            </a:r>
            <a:r>
              <a:rPr lang="en-US" sz="900" dirty="0"/>
              <a:t> service prices vary by provider type and location. The figures represent 1Q2024.</a:t>
            </a:r>
          </a:p>
          <a:p>
            <a:r>
              <a:rPr lang="en-US" sz="900" baseline="30000" dirty="0"/>
              <a:t>2</a:t>
            </a:r>
            <a:r>
              <a:rPr lang="en-US" sz="900" dirty="0"/>
              <a:t> Cash rewards comes in an e-gift card format that is emailed directly to the member. Rewards are offered on services that meet minimum savings threshold. Rewards are considered taxable income; please consult with your tax advisor. Rewards vary based on plan and state.</a:t>
            </a:r>
          </a:p>
          <a:p>
            <a:r>
              <a:rPr lang="en-US" sz="900" baseline="30000" dirty="0"/>
              <a:t> 3 </a:t>
            </a:r>
            <a:r>
              <a:rPr lang="en-US" sz="900" dirty="0"/>
              <a:t>Your health plan may require a referral and/or prior authorization before you receive services. To ensure the services will be covered, please refer to your plan documents or contact Harvard Pilgrim at 888-333-4742.</a:t>
            </a:r>
          </a:p>
        </p:txBody>
      </p:sp>
      <p:sp>
        <p:nvSpPr>
          <p:cNvPr id="17" name="TextBox 16">
            <a:extLst>
              <a:ext uri="{FF2B5EF4-FFF2-40B4-BE49-F238E27FC236}">
                <a16:creationId xmlns:a16="http://schemas.microsoft.com/office/drawing/2014/main" id="{02E1E8B7-2B47-F2BF-6205-083427E14E5D}"/>
              </a:ext>
            </a:extLst>
          </p:cNvPr>
          <p:cNvSpPr txBox="1"/>
          <p:nvPr/>
        </p:nvSpPr>
        <p:spPr>
          <a:xfrm>
            <a:off x="7712764" y="4620310"/>
            <a:ext cx="3255301" cy="707886"/>
          </a:xfrm>
          <a:prstGeom prst="rect">
            <a:avLst/>
          </a:prstGeom>
          <a:noFill/>
        </p:spPr>
        <p:txBody>
          <a:bodyPr wrap="square" rtlCol="0">
            <a:spAutoFit/>
          </a:bodyPr>
          <a:lstStyle/>
          <a:p>
            <a:r>
              <a:rPr lang="en-US" sz="2000" dirty="0"/>
              <a:t>Call </a:t>
            </a:r>
            <a:r>
              <a:rPr lang="en-US" sz="2000" b="1" dirty="0">
                <a:solidFill>
                  <a:srgbClr val="E31837"/>
                </a:solidFill>
              </a:rPr>
              <a:t>855-772-8366</a:t>
            </a:r>
            <a:r>
              <a:rPr lang="en-US" sz="2000" b="1" dirty="0"/>
              <a:t> </a:t>
            </a:r>
            <a:r>
              <a:rPr lang="en-US" sz="2000" dirty="0"/>
              <a:t>or scan the QR code to get started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3">
            <a:extLst>
              <a:ext uri="{FF2B5EF4-FFF2-40B4-BE49-F238E27FC236}">
                <a16:creationId xmlns:a16="http://schemas.microsoft.com/office/drawing/2014/main" id="{D089E487-E680-4B2E-9856-2C7971839FA4}"/>
              </a:ext>
            </a:extLst>
          </p:cNvPr>
          <p:cNvPicPr>
            <a:picLocks noChangeAspect="1"/>
          </p:cNvPicPr>
          <p:nvPr/>
        </p:nvPicPr>
        <p:blipFill rotWithShape="1">
          <a:blip r:embed="rId3"/>
          <a:srcRect l="8624" r="29374"/>
          <a:stretch/>
        </p:blipFill>
        <p:spPr>
          <a:xfrm>
            <a:off x="4632773" y="10"/>
            <a:ext cx="7559227" cy="6857990"/>
          </a:xfrm>
          <a:custGeom>
            <a:avLst/>
            <a:gdLst>
              <a:gd name="connsiteX0" fmla="*/ 0 w 7559227"/>
              <a:gd name="connsiteY0" fmla="*/ 0 h 6858000"/>
              <a:gd name="connsiteX1" fmla="*/ 7559227 w 7559227"/>
              <a:gd name="connsiteY1" fmla="*/ 0 h 6858000"/>
              <a:gd name="connsiteX2" fmla="*/ 7559227 w 7559227"/>
              <a:gd name="connsiteY2" fmla="*/ 6858000 h 6858000"/>
              <a:gd name="connsiteX3" fmla="*/ 4955727 w 75592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9227" h="6858000">
                <a:moveTo>
                  <a:pt x="0" y="0"/>
                </a:moveTo>
                <a:lnTo>
                  <a:pt x="7559227" y="0"/>
                </a:lnTo>
                <a:lnTo>
                  <a:pt x="7559227" y="6858000"/>
                </a:lnTo>
                <a:lnTo>
                  <a:pt x="4955727" y="6858000"/>
                </a:lnTo>
                <a:close/>
              </a:path>
            </a:pathLst>
          </a:custGeom>
          <a:noFill/>
        </p:spPr>
      </p:pic>
      <p:sp>
        <p:nvSpPr>
          <p:cNvPr id="30" name="Title 29"/>
          <p:cNvSpPr>
            <a:spLocks noGrp="1"/>
          </p:cNvSpPr>
          <p:nvPr>
            <p:ph type="ctrTitle"/>
          </p:nvPr>
        </p:nvSpPr>
        <p:spPr>
          <a:xfrm>
            <a:off x="699600" y="4310869"/>
            <a:ext cx="3933173" cy="537356"/>
          </a:xfrm>
        </p:spPr>
        <p:txBody>
          <a:bodyPr anchor="t">
            <a:normAutofit/>
          </a:bodyPr>
          <a:lstStyle/>
          <a:p>
            <a:r>
              <a:rPr lang="en-US" sz="3400" dirty="0"/>
              <a:t>Questions?</a:t>
            </a:r>
          </a:p>
        </p:txBody>
      </p:sp>
    </p:spTree>
    <p:extLst>
      <p:ext uri="{BB962C8B-B14F-4D97-AF65-F5344CB8AC3E}">
        <p14:creationId xmlns:p14="http://schemas.microsoft.com/office/powerpoint/2010/main" val="398503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44D451E-FA64-DFB2-B955-EF1049660DE5}"/>
              </a:ext>
            </a:extLst>
          </p:cNvPr>
          <p:cNvSpPr txBox="1">
            <a:spLocks/>
          </p:cNvSpPr>
          <p:nvPr/>
        </p:nvSpPr>
        <p:spPr>
          <a:xfrm>
            <a:off x="647700" y="389223"/>
            <a:ext cx="10892946" cy="916597"/>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Plan Overview</a:t>
            </a:r>
          </a:p>
        </p:txBody>
      </p:sp>
      <p:sp>
        <p:nvSpPr>
          <p:cNvPr id="3" name="Rectangle 2">
            <a:extLst>
              <a:ext uri="{FF2B5EF4-FFF2-40B4-BE49-F238E27FC236}">
                <a16:creationId xmlns:a16="http://schemas.microsoft.com/office/drawing/2014/main" id="{3A1F8C42-7E18-0052-966B-9DF8CF9FDB1C}"/>
              </a:ext>
            </a:extLst>
          </p:cNvPr>
          <p:cNvSpPr/>
          <p:nvPr/>
        </p:nvSpPr>
        <p:spPr>
          <a:xfrm>
            <a:off x="1554582" y="2122162"/>
            <a:ext cx="2566001"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Covers in-network and out-of-network providers</a:t>
            </a:r>
          </a:p>
        </p:txBody>
      </p:sp>
      <p:sp>
        <p:nvSpPr>
          <p:cNvPr id="4" name="Rectangle 3">
            <a:extLst>
              <a:ext uri="{FF2B5EF4-FFF2-40B4-BE49-F238E27FC236}">
                <a16:creationId xmlns:a16="http://schemas.microsoft.com/office/drawing/2014/main" id="{9A048380-DA0F-045A-6BAC-467DF7401549}"/>
              </a:ext>
            </a:extLst>
          </p:cNvPr>
          <p:cNvSpPr/>
          <p:nvPr/>
        </p:nvSpPr>
        <p:spPr>
          <a:xfrm>
            <a:off x="1537411" y="3188943"/>
            <a:ext cx="221654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Referral to specialist not required</a:t>
            </a:r>
          </a:p>
        </p:txBody>
      </p:sp>
      <p:pic>
        <p:nvPicPr>
          <p:cNvPr id="5" name="Picture 4" descr="A picture containing drawing&#10;&#10;Description automatically generated">
            <a:extLst>
              <a:ext uri="{FF2B5EF4-FFF2-40B4-BE49-F238E27FC236}">
                <a16:creationId xmlns:a16="http://schemas.microsoft.com/office/drawing/2014/main" id="{A3316CC5-7794-321C-5FF6-4C34CAEE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38" y="2207786"/>
            <a:ext cx="490884" cy="409069"/>
          </a:xfrm>
          <a:prstGeom prst="rect">
            <a:avLst/>
          </a:prstGeom>
        </p:spPr>
      </p:pic>
      <p:pic>
        <p:nvPicPr>
          <p:cNvPr id="6" name="Picture 5" descr="A picture containing meter, drawing&#10;&#10;Description automatically generated">
            <a:extLst>
              <a:ext uri="{FF2B5EF4-FFF2-40B4-BE49-F238E27FC236}">
                <a16:creationId xmlns:a16="http://schemas.microsoft.com/office/drawing/2014/main" id="{305A50DE-62C7-0E24-535E-C98478E61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36" y="3248247"/>
            <a:ext cx="427664" cy="427664"/>
          </a:xfrm>
          <a:prstGeom prst="rect">
            <a:avLst/>
          </a:prstGeom>
        </p:spPr>
      </p:pic>
      <p:cxnSp>
        <p:nvCxnSpPr>
          <p:cNvPr id="11" name="Straight Connector 10">
            <a:extLst>
              <a:ext uri="{FF2B5EF4-FFF2-40B4-BE49-F238E27FC236}">
                <a16:creationId xmlns:a16="http://schemas.microsoft.com/office/drawing/2014/main" id="{26A98FE6-C548-1D32-C301-553F7BF6DC01}"/>
              </a:ext>
            </a:extLst>
          </p:cNvPr>
          <p:cNvCxnSpPr>
            <a:cxnSpLocks/>
          </p:cNvCxnSpPr>
          <p:nvPr/>
        </p:nvCxnSpPr>
        <p:spPr>
          <a:xfrm>
            <a:off x="5004568" y="558484"/>
            <a:ext cx="0" cy="594442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Table 4">
            <a:extLst>
              <a:ext uri="{FF2B5EF4-FFF2-40B4-BE49-F238E27FC236}">
                <a16:creationId xmlns:a16="http://schemas.microsoft.com/office/drawing/2014/main" id="{A1FE0FA2-1C36-40E6-8FEC-E1150E53578B}"/>
              </a:ext>
            </a:extLst>
          </p:cNvPr>
          <p:cNvGraphicFramePr>
            <a:graphicFrameLocks noGrp="1"/>
          </p:cNvGraphicFramePr>
          <p:nvPr>
            <p:extLst>
              <p:ext uri="{D42A27DB-BD31-4B8C-83A1-F6EECF244321}">
                <p14:modId xmlns:p14="http://schemas.microsoft.com/office/powerpoint/2010/main" val="1935663482"/>
              </p:ext>
            </p:extLst>
          </p:nvPr>
        </p:nvGraphicFramePr>
        <p:xfrm>
          <a:off x="5370653" y="152400"/>
          <a:ext cx="6516547" cy="6486930"/>
        </p:xfrm>
        <a:graphic>
          <a:graphicData uri="http://schemas.openxmlformats.org/drawingml/2006/table">
            <a:tbl>
              <a:tblPr firstRow="1" bandRow="1">
                <a:tableStyleId>{5C22544A-7EE6-4342-B048-85BDC9FD1C3A}</a:tableStyleId>
              </a:tblPr>
              <a:tblGrid>
                <a:gridCol w="3039863">
                  <a:extLst>
                    <a:ext uri="{9D8B030D-6E8A-4147-A177-3AD203B41FA5}">
                      <a16:colId xmlns:a16="http://schemas.microsoft.com/office/drawing/2014/main" val="3281914983"/>
                    </a:ext>
                  </a:extLst>
                </a:gridCol>
                <a:gridCol w="1284617">
                  <a:extLst>
                    <a:ext uri="{9D8B030D-6E8A-4147-A177-3AD203B41FA5}">
                      <a16:colId xmlns:a16="http://schemas.microsoft.com/office/drawing/2014/main" val="2252623662"/>
                    </a:ext>
                  </a:extLst>
                </a:gridCol>
                <a:gridCol w="2192067">
                  <a:extLst>
                    <a:ext uri="{9D8B030D-6E8A-4147-A177-3AD203B41FA5}">
                      <a16:colId xmlns:a16="http://schemas.microsoft.com/office/drawing/2014/main" val="3014015287"/>
                    </a:ext>
                  </a:extLst>
                </a:gridCol>
              </a:tblGrid>
              <a:tr h="381000">
                <a:tc>
                  <a:txBody>
                    <a:bodyPr/>
                    <a:lstStyle/>
                    <a:p>
                      <a:endParaRPr lang="en-US" sz="1100" dirty="0"/>
                    </a:p>
                  </a:txBody>
                  <a:tcPr/>
                </a:tc>
                <a:tc gridSpan="2">
                  <a:txBody>
                    <a:bodyPr/>
                    <a:lstStyle/>
                    <a:p>
                      <a:r>
                        <a:rPr lang="en-US" sz="1100" dirty="0"/>
                        <a:t>PPO*</a:t>
                      </a:r>
                      <a:endParaRPr lang="en-US" dirty="0"/>
                    </a:p>
                  </a:txBody>
                  <a:tcPr/>
                </a:tc>
                <a:tc hMerge="1">
                  <a:txBody>
                    <a:bodyPr/>
                    <a:lstStyle/>
                    <a:p>
                      <a:endParaRPr lang="en-US" dirty="0"/>
                    </a:p>
                  </a:txBody>
                  <a:tcPr/>
                </a:tc>
                <a:extLst>
                  <a:ext uri="{0D108BD9-81ED-4DB2-BD59-A6C34878D82A}">
                    <a16:rowId xmlns:a16="http://schemas.microsoft.com/office/drawing/2014/main" val="3562798768"/>
                  </a:ext>
                </a:extLst>
              </a:tr>
              <a:tr h="306413">
                <a:tc>
                  <a:txBody>
                    <a:bodyPr/>
                    <a:lstStyle/>
                    <a:p>
                      <a:endParaRPr lang="en-US" sz="1100" dirty="0"/>
                    </a:p>
                  </a:txBody>
                  <a:tcPr/>
                </a:tc>
                <a:tc>
                  <a:txBody>
                    <a:bodyPr/>
                    <a:lstStyle/>
                    <a:p>
                      <a:r>
                        <a:rPr lang="en-US" sz="1100"/>
                        <a:t>In-Network</a:t>
                      </a:r>
                      <a:endParaRPr lang="en-US" sz="1100" dirty="0"/>
                    </a:p>
                  </a:txBody>
                  <a:tcPr/>
                </a:tc>
                <a:tc>
                  <a:txBody>
                    <a:bodyPr/>
                    <a:lstStyle/>
                    <a:p>
                      <a:r>
                        <a:rPr lang="en-US" sz="1100" dirty="0"/>
                        <a:t>Out-of-Network</a:t>
                      </a:r>
                    </a:p>
                  </a:txBody>
                  <a:tcPr/>
                </a:tc>
                <a:extLst>
                  <a:ext uri="{0D108BD9-81ED-4DB2-BD59-A6C34878D82A}">
                    <a16:rowId xmlns:a16="http://schemas.microsoft.com/office/drawing/2014/main" val="523002702"/>
                  </a:ext>
                </a:extLst>
              </a:tr>
              <a:tr h="253300">
                <a:tc gridSpan="3">
                  <a:txBody>
                    <a:bodyPr/>
                    <a:lstStyle/>
                    <a:p>
                      <a:r>
                        <a:rPr lang="en-US" sz="1100" b="1" dirty="0"/>
                        <a:t>Annual Deductible</a:t>
                      </a:r>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1309783948"/>
                  </a:ext>
                </a:extLst>
              </a:tr>
              <a:tr h="253300">
                <a:tc>
                  <a:txBody>
                    <a:bodyPr/>
                    <a:lstStyle/>
                    <a:p>
                      <a:r>
                        <a:rPr lang="en-US" sz="1100" dirty="0"/>
                        <a:t>Individual</a:t>
                      </a:r>
                    </a:p>
                  </a:txBody>
                  <a:tcPr/>
                </a:tc>
                <a:tc rowSpan="2" gridSpan="2">
                  <a:txBody>
                    <a:bodyPr/>
                    <a:lstStyle/>
                    <a:p>
                      <a:pPr lvl="2" algn="l"/>
                      <a:r>
                        <a:rPr lang="en-US" sz="1100" dirty="0"/>
                        <a:t>$2,000</a:t>
                      </a:r>
                    </a:p>
                    <a:p>
                      <a:pPr lvl="2" algn="l"/>
                      <a:endParaRPr lang="en-US" sz="1100" dirty="0"/>
                    </a:p>
                    <a:p>
                      <a:pPr lvl="2" algn="l"/>
                      <a:r>
                        <a:rPr lang="en-US" sz="1100" dirty="0"/>
                        <a:t>$4,000</a:t>
                      </a:r>
                    </a:p>
                  </a:txBody>
                  <a:tcPr/>
                </a:tc>
                <a:tc rowSpan="2" hMerge="1">
                  <a:txBody>
                    <a:bodyPr/>
                    <a:lstStyle/>
                    <a:p>
                      <a:endParaRPr/>
                    </a:p>
                  </a:txBody>
                  <a:tcPr/>
                </a:tc>
                <a:extLst>
                  <a:ext uri="{0D108BD9-81ED-4DB2-BD59-A6C34878D82A}">
                    <a16:rowId xmlns:a16="http://schemas.microsoft.com/office/drawing/2014/main" val="2723529810"/>
                  </a:ext>
                </a:extLst>
              </a:tr>
              <a:tr h="327799">
                <a:tc>
                  <a:txBody>
                    <a:bodyPr/>
                    <a:lstStyle/>
                    <a:p>
                      <a:r>
                        <a:rPr lang="en-US" sz="1100" dirty="0"/>
                        <a:t>Family</a:t>
                      </a:r>
                    </a:p>
                  </a:txBody>
                  <a:tcPr/>
                </a:tc>
                <a:tc gridSpan="2" vMerge="1">
                  <a:txBody>
                    <a:bodyPr/>
                    <a:lstStyle/>
                    <a:p>
                      <a:endParaRPr/>
                    </a:p>
                  </a:txBody>
                  <a:tcPr/>
                </a:tc>
                <a:tc hMerge="1" vMerge="1">
                  <a:txBody>
                    <a:bodyPr/>
                    <a:lstStyle/>
                    <a:p>
                      <a:endParaRPr dirty="0"/>
                    </a:p>
                  </a:txBody>
                  <a:tcPr/>
                </a:tc>
                <a:extLst>
                  <a:ext uri="{0D108BD9-81ED-4DB2-BD59-A6C34878D82A}">
                    <a16:rowId xmlns:a16="http://schemas.microsoft.com/office/drawing/2014/main" val="1366811978"/>
                  </a:ext>
                </a:extLst>
              </a:tr>
              <a:tr h="253300">
                <a:tc gridSpan="3">
                  <a:txBody>
                    <a:bodyPr/>
                    <a:lstStyle/>
                    <a:p>
                      <a:r>
                        <a:rPr lang="en-US" sz="1100" b="1" dirty="0"/>
                        <a:t>Annual Out-of-Pocket Maximum</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27710471"/>
                  </a:ext>
                </a:extLst>
              </a:tr>
              <a:tr h="253300">
                <a:tc>
                  <a:txBody>
                    <a:bodyPr/>
                    <a:lstStyle/>
                    <a:p>
                      <a:r>
                        <a:rPr lang="en-US" sz="1100" dirty="0"/>
                        <a:t>Individual</a:t>
                      </a:r>
                    </a:p>
                  </a:txBody>
                  <a:tcPr/>
                </a:tc>
                <a:tc rowSpan="2" gridSpan="2">
                  <a:txBody>
                    <a:bodyPr/>
                    <a:lstStyle/>
                    <a:p>
                      <a:pPr lvl="2"/>
                      <a:r>
                        <a:rPr lang="en-US" sz="1100" dirty="0"/>
                        <a:t>$5,000</a:t>
                      </a:r>
                    </a:p>
                    <a:p>
                      <a:pPr lvl="2"/>
                      <a:endParaRPr lang="en-US" sz="1100" dirty="0"/>
                    </a:p>
                    <a:p>
                      <a:pPr lvl="2"/>
                      <a:r>
                        <a:rPr lang="en-US" sz="1100" dirty="0"/>
                        <a:t>$10,000</a:t>
                      </a:r>
                    </a:p>
                  </a:txBody>
                  <a:tcPr/>
                </a:tc>
                <a:tc rowSpan="2" hMerge="1">
                  <a:txBody>
                    <a:bodyPr/>
                    <a:lstStyle/>
                    <a:p>
                      <a:endParaRPr lang="en-US" sz="1100" dirty="0"/>
                    </a:p>
                  </a:txBody>
                  <a:tcPr/>
                </a:tc>
                <a:extLst>
                  <a:ext uri="{0D108BD9-81ED-4DB2-BD59-A6C34878D82A}">
                    <a16:rowId xmlns:a16="http://schemas.microsoft.com/office/drawing/2014/main" val="541571700"/>
                  </a:ext>
                </a:extLst>
              </a:tr>
              <a:tr h="327799">
                <a:tc>
                  <a:txBody>
                    <a:bodyPr/>
                    <a:lstStyle/>
                    <a:p>
                      <a:r>
                        <a:rPr lang="en-US" sz="1100" dirty="0"/>
                        <a:t>Family</a:t>
                      </a:r>
                    </a:p>
                  </a:txBody>
                  <a:tcPr/>
                </a:tc>
                <a:tc gridSpan="2" vMerge="1">
                  <a:txBody>
                    <a:bodyPr/>
                    <a:lstStyle/>
                    <a:p>
                      <a:endParaRPr/>
                    </a:p>
                  </a:txBody>
                  <a:tcPr/>
                </a:tc>
                <a:tc hMerge="1" vMerge="1">
                  <a:txBody>
                    <a:bodyPr/>
                    <a:lstStyle/>
                    <a:p>
                      <a:endParaRPr lang="en-US" sz="1100" dirty="0"/>
                    </a:p>
                  </a:txBody>
                  <a:tcPr/>
                </a:tc>
                <a:extLst>
                  <a:ext uri="{0D108BD9-81ED-4DB2-BD59-A6C34878D82A}">
                    <a16:rowId xmlns:a16="http://schemas.microsoft.com/office/drawing/2014/main" val="913773571"/>
                  </a:ext>
                </a:extLst>
              </a:tr>
              <a:tr h="254234">
                <a:tc>
                  <a:txBody>
                    <a:bodyPr/>
                    <a:lstStyle/>
                    <a:p>
                      <a:r>
                        <a:rPr lang="en-US" sz="1100" dirty="0"/>
                        <a:t>Annual Physical </a:t>
                      </a:r>
                      <a:r>
                        <a:rPr lang="en-US" sz="900" dirty="0"/>
                        <a:t>(preventive)</a:t>
                      </a:r>
                    </a:p>
                  </a:txBody>
                  <a:tcPr/>
                </a:tc>
                <a:tc>
                  <a:txBody>
                    <a:bodyPr/>
                    <a:lstStyle/>
                    <a:p>
                      <a:r>
                        <a:rPr lang="en-US" sz="1100" dirty="0"/>
                        <a:t>$0, covered in full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Deductible + 20% coinsurance</a:t>
                      </a:r>
                    </a:p>
                    <a:p>
                      <a:endParaRPr lang="en-US" sz="1100" dirty="0"/>
                    </a:p>
                  </a:txBody>
                  <a:tcPr/>
                </a:tc>
                <a:extLst>
                  <a:ext uri="{0D108BD9-81ED-4DB2-BD59-A6C34878D82A}">
                    <a16:rowId xmlns:a16="http://schemas.microsoft.com/office/drawing/2014/main" val="4196401012"/>
                  </a:ext>
                </a:extLst>
              </a:tr>
              <a:tr h="264584">
                <a:tc>
                  <a:txBody>
                    <a:bodyPr/>
                    <a:lstStyle/>
                    <a:p>
                      <a:r>
                        <a:rPr lang="en-US" sz="1100" dirty="0"/>
                        <a:t>Office Visit</a:t>
                      </a:r>
                    </a:p>
                  </a:txBody>
                  <a:tcPr/>
                </a:tc>
                <a:tc>
                  <a:txBody>
                    <a:bodyPr/>
                    <a:lstStyle/>
                    <a:p>
                      <a:r>
                        <a:rPr lang="en-US" sz="1000" dirty="0"/>
                        <a:t>$25 copayment</a:t>
                      </a:r>
                    </a:p>
                  </a:txBody>
                  <a:tcPr/>
                </a:tc>
                <a:tc>
                  <a:txBody>
                    <a:bodyPr/>
                    <a:lstStyle/>
                    <a:p>
                      <a:r>
                        <a:rPr lang="en-US" sz="1000" dirty="0"/>
                        <a:t>Deductible + 20% coinsurance</a:t>
                      </a:r>
                    </a:p>
                  </a:txBody>
                  <a:tcPr/>
                </a:tc>
                <a:extLst>
                  <a:ext uri="{0D108BD9-81ED-4DB2-BD59-A6C34878D82A}">
                    <a16:rowId xmlns:a16="http://schemas.microsoft.com/office/drawing/2014/main" val="1473150880"/>
                  </a:ext>
                </a:extLst>
              </a:tr>
              <a:tr h="387399">
                <a:tc>
                  <a:txBody>
                    <a:bodyPr/>
                    <a:lstStyle/>
                    <a:p>
                      <a:r>
                        <a:rPr lang="en-US" sz="1100" dirty="0"/>
                        <a:t>Specialist Visit</a:t>
                      </a:r>
                    </a:p>
                  </a:txBody>
                  <a:tcPr/>
                </a:tc>
                <a:tc>
                  <a:txBody>
                    <a:bodyPr/>
                    <a:lstStyle/>
                    <a:p>
                      <a:r>
                        <a:rPr lang="en-US" sz="1000" dirty="0"/>
                        <a:t>$50 copayment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+ 20% coinsurance</a:t>
                      </a:r>
                    </a:p>
                    <a:p>
                      <a:endParaRPr lang="en-US" sz="1000" dirty="0"/>
                    </a:p>
                  </a:txBody>
                  <a:tcPr/>
                </a:tc>
                <a:extLst>
                  <a:ext uri="{0D108BD9-81ED-4DB2-BD59-A6C34878D82A}">
                    <a16:rowId xmlns:a16="http://schemas.microsoft.com/office/drawing/2014/main" val="2584288605"/>
                  </a:ext>
                </a:extLst>
              </a:tr>
              <a:tr h="387399">
                <a:tc>
                  <a:txBody>
                    <a:bodyPr/>
                    <a:lstStyle/>
                    <a:p>
                      <a:r>
                        <a:rPr lang="en-US" sz="1100" dirty="0"/>
                        <a:t>Diagnostic X-Ray/Lab Tests</a:t>
                      </a:r>
                    </a:p>
                  </a:txBody>
                  <a:tcPr/>
                </a:tc>
                <a:tc>
                  <a:txBody>
                    <a:bodyPr/>
                    <a:lstStyle/>
                    <a:p>
                      <a:r>
                        <a:rPr lang="en-US" sz="1000" dirty="0"/>
                        <a:t>$25 copayment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+ 20% coinsurance</a:t>
                      </a:r>
                    </a:p>
                    <a:p>
                      <a:endParaRPr lang="en-US" sz="1000" dirty="0"/>
                    </a:p>
                  </a:txBody>
                  <a:tcPr/>
                </a:tc>
                <a:extLst>
                  <a:ext uri="{0D108BD9-81ED-4DB2-BD59-A6C34878D82A}">
                    <a16:rowId xmlns:a16="http://schemas.microsoft.com/office/drawing/2014/main" val="1314838177"/>
                  </a:ext>
                </a:extLst>
              </a:tr>
              <a:tr h="387399">
                <a:tc>
                  <a:txBody>
                    <a:bodyPr/>
                    <a:lstStyle/>
                    <a:p>
                      <a:r>
                        <a:rPr lang="en-US" sz="1100" dirty="0"/>
                        <a:t>Inpatient Hospital </a:t>
                      </a:r>
                      <a:r>
                        <a:rPr lang="en-US" sz="900" dirty="0"/>
                        <a:t>(including maternity)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611440077"/>
                  </a:ext>
                </a:extLst>
              </a:tr>
              <a:tr h="536399">
                <a:tc>
                  <a:txBody>
                    <a:bodyPr/>
                    <a:lstStyle/>
                    <a:p>
                      <a:r>
                        <a:rPr lang="en-US" sz="1100" dirty="0"/>
                        <a:t>Outpatient Hospital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218644435"/>
                  </a:ext>
                </a:extLst>
              </a:tr>
              <a:tr h="536399">
                <a:tc>
                  <a:txBody>
                    <a:bodyPr/>
                    <a:lstStyle/>
                    <a:p>
                      <a:r>
                        <a:rPr lang="en-US" sz="1100" dirty="0"/>
                        <a:t>Inpatient Mental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049078118"/>
                  </a:ext>
                </a:extLst>
              </a:tr>
              <a:tr h="387399">
                <a:tc>
                  <a:txBody>
                    <a:bodyPr/>
                    <a:lstStyle/>
                    <a:p>
                      <a:r>
                        <a:rPr lang="en-US" sz="1100" dirty="0"/>
                        <a:t>Outpatient Mental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$25 copayment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3492656133"/>
                  </a:ext>
                </a:extLst>
              </a:tr>
              <a:tr h="322853">
                <a:tc>
                  <a:txBody>
                    <a:bodyPr/>
                    <a:lstStyle/>
                    <a:p>
                      <a:r>
                        <a:rPr lang="en-US" sz="1100" dirty="0"/>
                        <a:t>Emergency Room Visit </a:t>
                      </a:r>
                      <a:r>
                        <a:rPr lang="en-US" sz="900" dirty="0"/>
                        <a:t>(waived if admitted)</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$250 copayment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2437202213"/>
                  </a:ext>
                </a:extLst>
              </a:tr>
              <a:tr h="387399">
                <a:tc>
                  <a:txBody>
                    <a:bodyPr/>
                    <a:lstStyle/>
                    <a:p>
                      <a:r>
                        <a:rPr lang="en-US" sz="1100" dirty="0"/>
                        <a:t>Physical Therapy </a:t>
                      </a:r>
                      <a:r>
                        <a:rPr lang="en-US" sz="900" dirty="0"/>
                        <a:t>(60 visits per plan year limit combined with Occupational Therapy)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470417587"/>
                  </a:ext>
                </a:extLst>
              </a:tr>
            </a:tbl>
          </a:graphicData>
        </a:graphic>
      </p:graphicFrame>
      <p:sp>
        <p:nvSpPr>
          <p:cNvPr id="15" name="Rectangle 14">
            <a:extLst>
              <a:ext uri="{FF2B5EF4-FFF2-40B4-BE49-F238E27FC236}">
                <a16:creationId xmlns:a16="http://schemas.microsoft.com/office/drawing/2014/main" id="{25D11350-0A2D-BCB3-8BC2-1B0D5D99CF9C}"/>
              </a:ext>
            </a:extLst>
          </p:cNvPr>
          <p:cNvSpPr/>
          <p:nvPr/>
        </p:nvSpPr>
        <p:spPr>
          <a:xfrm>
            <a:off x="1504629" y="4151064"/>
            <a:ext cx="2615954" cy="584775"/>
          </a:xfrm>
          <a:prstGeom prst="rect">
            <a:avLst/>
          </a:prstGeom>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You’ll typically pay less for in-network coverage</a:t>
            </a:r>
          </a:p>
        </p:txBody>
      </p:sp>
      <p:pic>
        <p:nvPicPr>
          <p:cNvPr id="16" name="Picture 15" descr="A picture containing plate, drawing&#10;&#10;Description automatically generated">
            <a:extLst>
              <a:ext uri="{FF2B5EF4-FFF2-40B4-BE49-F238E27FC236}">
                <a16:creationId xmlns:a16="http://schemas.microsoft.com/office/drawing/2014/main" id="{770190E9-51A9-4239-6816-BA08E83D45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579" y="4262383"/>
            <a:ext cx="304267" cy="405689"/>
          </a:xfrm>
          <a:prstGeom prst="rect">
            <a:avLst/>
          </a:prstGeom>
        </p:spPr>
      </p:pic>
      <p:sp>
        <p:nvSpPr>
          <p:cNvPr id="7" name="Rectangle 6">
            <a:extLst>
              <a:ext uri="{FF2B5EF4-FFF2-40B4-BE49-F238E27FC236}">
                <a16:creationId xmlns:a16="http://schemas.microsoft.com/office/drawing/2014/main" id="{8A3C0CC5-71C9-1BA8-CFC3-8D3D747C72EE}"/>
              </a:ext>
            </a:extLst>
          </p:cNvPr>
          <p:cNvSpPr/>
          <p:nvPr/>
        </p:nvSpPr>
        <p:spPr>
          <a:xfrm>
            <a:off x="787427" y="1468572"/>
            <a:ext cx="2566000" cy="40032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PPO Best Buy $2000</a:t>
            </a:r>
          </a:p>
        </p:txBody>
      </p:sp>
    </p:spTree>
    <p:extLst>
      <p:ext uri="{BB962C8B-B14F-4D97-AF65-F5344CB8AC3E}">
        <p14:creationId xmlns:p14="http://schemas.microsoft.com/office/powerpoint/2010/main" val="23552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44D451E-FA64-DFB2-B955-EF1049660DE5}"/>
              </a:ext>
            </a:extLst>
          </p:cNvPr>
          <p:cNvSpPr txBox="1">
            <a:spLocks/>
          </p:cNvSpPr>
          <p:nvPr/>
        </p:nvSpPr>
        <p:spPr>
          <a:xfrm>
            <a:off x="647700" y="389223"/>
            <a:ext cx="10892946" cy="916597"/>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Plan Overview</a:t>
            </a:r>
          </a:p>
        </p:txBody>
      </p:sp>
      <p:sp>
        <p:nvSpPr>
          <p:cNvPr id="3" name="Rectangle 2">
            <a:extLst>
              <a:ext uri="{FF2B5EF4-FFF2-40B4-BE49-F238E27FC236}">
                <a16:creationId xmlns:a16="http://schemas.microsoft.com/office/drawing/2014/main" id="{3A1F8C42-7E18-0052-966B-9DF8CF9FDB1C}"/>
              </a:ext>
            </a:extLst>
          </p:cNvPr>
          <p:cNvSpPr/>
          <p:nvPr/>
        </p:nvSpPr>
        <p:spPr>
          <a:xfrm>
            <a:off x="1554582" y="2122162"/>
            <a:ext cx="2566001"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Covers in-network and out-of-network providers</a:t>
            </a:r>
          </a:p>
        </p:txBody>
      </p:sp>
      <p:sp>
        <p:nvSpPr>
          <p:cNvPr id="4" name="Rectangle 3">
            <a:extLst>
              <a:ext uri="{FF2B5EF4-FFF2-40B4-BE49-F238E27FC236}">
                <a16:creationId xmlns:a16="http://schemas.microsoft.com/office/drawing/2014/main" id="{9A048380-DA0F-045A-6BAC-467DF7401549}"/>
              </a:ext>
            </a:extLst>
          </p:cNvPr>
          <p:cNvSpPr/>
          <p:nvPr/>
        </p:nvSpPr>
        <p:spPr>
          <a:xfrm>
            <a:off x="1537411" y="3188943"/>
            <a:ext cx="221654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Referral to specialist not required</a:t>
            </a:r>
          </a:p>
        </p:txBody>
      </p:sp>
      <p:pic>
        <p:nvPicPr>
          <p:cNvPr id="5" name="Picture 4" descr="A picture containing drawing&#10;&#10;Description automatically generated">
            <a:extLst>
              <a:ext uri="{FF2B5EF4-FFF2-40B4-BE49-F238E27FC236}">
                <a16:creationId xmlns:a16="http://schemas.microsoft.com/office/drawing/2014/main" id="{A3316CC5-7794-321C-5FF6-4C34CAEE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38" y="2207786"/>
            <a:ext cx="490884" cy="409069"/>
          </a:xfrm>
          <a:prstGeom prst="rect">
            <a:avLst/>
          </a:prstGeom>
        </p:spPr>
      </p:pic>
      <p:pic>
        <p:nvPicPr>
          <p:cNvPr id="6" name="Picture 5" descr="A picture containing meter, drawing&#10;&#10;Description automatically generated">
            <a:extLst>
              <a:ext uri="{FF2B5EF4-FFF2-40B4-BE49-F238E27FC236}">
                <a16:creationId xmlns:a16="http://schemas.microsoft.com/office/drawing/2014/main" id="{305A50DE-62C7-0E24-535E-C98478E61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36" y="3248247"/>
            <a:ext cx="427664" cy="427664"/>
          </a:xfrm>
          <a:prstGeom prst="rect">
            <a:avLst/>
          </a:prstGeom>
        </p:spPr>
      </p:pic>
      <p:sp>
        <p:nvSpPr>
          <p:cNvPr id="7" name="Rectangle 6">
            <a:extLst>
              <a:ext uri="{FF2B5EF4-FFF2-40B4-BE49-F238E27FC236}">
                <a16:creationId xmlns:a16="http://schemas.microsoft.com/office/drawing/2014/main" id="{CFEC1DC0-4900-CB39-E813-ED90A050B1B9}"/>
              </a:ext>
            </a:extLst>
          </p:cNvPr>
          <p:cNvSpPr/>
          <p:nvPr/>
        </p:nvSpPr>
        <p:spPr>
          <a:xfrm>
            <a:off x="1537409" y="5054025"/>
            <a:ext cx="3185060" cy="584775"/>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a:ea typeface="+mn-ea"/>
                <a:cs typeface="Arial"/>
              </a:rPr>
              <a:t>Eligible to open a Health Savings Account (HSA) through Fidelity </a:t>
            </a:r>
          </a:p>
        </p:txBody>
      </p:sp>
      <p:sp>
        <p:nvSpPr>
          <p:cNvPr id="8" name="Rectangle 7">
            <a:extLst>
              <a:ext uri="{FF2B5EF4-FFF2-40B4-BE49-F238E27FC236}">
                <a16:creationId xmlns:a16="http://schemas.microsoft.com/office/drawing/2014/main" id="{09FDFD79-DB5E-FFA2-F172-10BF9DFE26C6}"/>
              </a:ext>
            </a:extLst>
          </p:cNvPr>
          <p:cNvSpPr/>
          <p:nvPr/>
        </p:nvSpPr>
        <p:spPr>
          <a:xfrm>
            <a:off x="1537410" y="3973997"/>
            <a:ext cx="3185058" cy="584775"/>
          </a:xfrm>
          <a:prstGeom prst="rect">
            <a:avLst/>
          </a:prstGeom>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1">
                    <a:lumMod val="75000"/>
                    <a:lumOff val="25000"/>
                  </a:srgbClr>
                </a:solidFill>
                <a:effectLst/>
                <a:uLnTx/>
                <a:uFillTx/>
                <a:latin typeface="Arial" panose="020B0604020202020204" pitchFamily="34" charset="0"/>
                <a:ea typeface="+mn-ea"/>
                <a:cs typeface="Arial" panose="020B0604020202020204" pitchFamily="34" charset="0"/>
              </a:rPr>
              <a:t>Services subject to deductible, then coinsurance</a:t>
            </a:r>
          </a:p>
        </p:txBody>
      </p:sp>
      <p:pic>
        <p:nvPicPr>
          <p:cNvPr id="9" name="Picture 8" descr="A picture containing plate, drawing&#10;&#10;Description automatically generated">
            <a:extLst>
              <a:ext uri="{FF2B5EF4-FFF2-40B4-BE49-F238E27FC236}">
                <a16:creationId xmlns:a16="http://schemas.microsoft.com/office/drawing/2014/main" id="{0DE8A414-C592-9811-21B7-633D72C6F5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360" y="4085316"/>
            <a:ext cx="304267" cy="405689"/>
          </a:xfrm>
          <a:prstGeom prst="rect">
            <a:avLst/>
          </a:prstGeom>
        </p:spPr>
      </p:pic>
      <p:pic>
        <p:nvPicPr>
          <p:cNvPr id="10" name="Picture 9" descr="A close up of a sign&#10;&#10;Description automatically generated">
            <a:extLst>
              <a:ext uri="{FF2B5EF4-FFF2-40B4-BE49-F238E27FC236}">
                <a16:creationId xmlns:a16="http://schemas.microsoft.com/office/drawing/2014/main" id="{CD1C6453-CBA0-6255-F860-8C11A8BC53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649" y="5133296"/>
            <a:ext cx="405689" cy="388785"/>
          </a:xfrm>
          <a:prstGeom prst="rect">
            <a:avLst/>
          </a:prstGeom>
        </p:spPr>
      </p:pic>
      <p:cxnSp>
        <p:nvCxnSpPr>
          <p:cNvPr id="11" name="Straight Connector 10">
            <a:extLst>
              <a:ext uri="{FF2B5EF4-FFF2-40B4-BE49-F238E27FC236}">
                <a16:creationId xmlns:a16="http://schemas.microsoft.com/office/drawing/2014/main" id="{26A98FE6-C548-1D32-C301-553F7BF6DC01}"/>
              </a:ext>
            </a:extLst>
          </p:cNvPr>
          <p:cNvCxnSpPr>
            <a:cxnSpLocks/>
          </p:cNvCxnSpPr>
          <p:nvPr/>
        </p:nvCxnSpPr>
        <p:spPr>
          <a:xfrm>
            <a:off x="5004568" y="558484"/>
            <a:ext cx="0" cy="594442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09F8D6-D4F9-7F5E-3C1B-C46BFA32416C}"/>
              </a:ext>
            </a:extLst>
          </p:cNvPr>
          <p:cNvSpPr/>
          <p:nvPr/>
        </p:nvSpPr>
        <p:spPr>
          <a:xfrm>
            <a:off x="787427" y="1468572"/>
            <a:ext cx="2320724" cy="400329"/>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PPO HSA $2500</a:t>
            </a:r>
          </a:p>
        </p:txBody>
      </p:sp>
      <p:graphicFrame>
        <p:nvGraphicFramePr>
          <p:cNvPr id="14" name="Table 4">
            <a:extLst>
              <a:ext uri="{FF2B5EF4-FFF2-40B4-BE49-F238E27FC236}">
                <a16:creationId xmlns:a16="http://schemas.microsoft.com/office/drawing/2014/main" id="{A1FE0FA2-1C36-40E6-8FEC-E1150E53578B}"/>
              </a:ext>
            </a:extLst>
          </p:cNvPr>
          <p:cNvGraphicFramePr>
            <a:graphicFrameLocks noGrp="1"/>
          </p:cNvGraphicFramePr>
          <p:nvPr>
            <p:extLst>
              <p:ext uri="{D42A27DB-BD31-4B8C-83A1-F6EECF244321}">
                <p14:modId xmlns:p14="http://schemas.microsoft.com/office/powerpoint/2010/main" val="3581157"/>
              </p:ext>
            </p:extLst>
          </p:nvPr>
        </p:nvGraphicFramePr>
        <p:xfrm>
          <a:off x="5181600" y="99837"/>
          <a:ext cx="6705600" cy="7043588"/>
        </p:xfrm>
        <a:graphic>
          <a:graphicData uri="http://schemas.openxmlformats.org/drawingml/2006/table">
            <a:tbl>
              <a:tblPr firstRow="1" bandRow="1">
                <a:tableStyleId>{5C22544A-7EE6-4342-B048-85BDC9FD1C3A}</a:tableStyleId>
              </a:tblPr>
              <a:tblGrid>
                <a:gridCol w="3252087">
                  <a:extLst>
                    <a:ext uri="{9D8B030D-6E8A-4147-A177-3AD203B41FA5}">
                      <a16:colId xmlns:a16="http://schemas.microsoft.com/office/drawing/2014/main" val="3281914983"/>
                    </a:ext>
                  </a:extLst>
                </a:gridCol>
                <a:gridCol w="1374301">
                  <a:extLst>
                    <a:ext uri="{9D8B030D-6E8A-4147-A177-3AD203B41FA5}">
                      <a16:colId xmlns:a16="http://schemas.microsoft.com/office/drawing/2014/main" val="2252623662"/>
                    </a:ext>
                  </a:extLst>
                </a:gridCol>
                <a:gridCol w="2079212">
                  <a:extLst>
                    <a:ext uri="{9D8B030D-6E8A-4147-A177-3AD203B41FA5}">
                      <a16:colId xmlns:a16="http://schemas.microsoft.com/office/drawing/2014/main" val="3014015287"/>
                    </a:ext>
                  </a:extLst>
                </a:gridCol>
              </a:tblGrid>
              <a:tr h="281163">
                <a:tc>
                  <a:txBody>
                    <a:bodyPr/>
                    <a:lstStyle/>
                    <a:p>
                      <a:endParaRPr lang="en-US" sz="1100" dirty="0"/>
                    </a:p>
                  </a:txBody>
                  <a:tcPr/>
                </a:tc>
                <a:tc gridSpan="2">
                  <a:txBody>
                    <a:bodyPr/>
                    <a:lstStyle/>
                    <a:p>
                      <a:r>
                        <a:rPr lang="en-US" sz="1100" dirty="0"/>
                        <a:t>HSA-Eligible PPO*</a:t>
                      </a:r>
                      <a:endParaRPr lang="en-US" dirty="0"/>
                    </a:p>
                  </a:txBody>
                  <a:tcPr/>
                </a:tc>
                <a:tc hMerge="1">
                  <a:txBody>
                    <a:bodyPr/>
                    <a:lstStyle/>
                    <a:p>
                      <a:endParaRPr lang="en-US" dirty="0"/>
                    </a:p>
                  </a:txBody>
                  <a:tcPr/>
                </a:tc>
                <a:extLst>
                  <a:ext uri="{0D108BD9-81ED-4DB2-BD59-A6C34878D82A}">
                    <a16:rowId xmlns:a16="http://schemas.microsoft.com/office/drawing/2014/main" val="3562798768"/>
                  </a:ext>
                </a:extLst>
              </a:tr>
              <a:tr h="277798">
                <a:tc>
                  <a:txBody>
                    <a:bodyPr/>
                    <a:lstStyle/>
                    <a:p>
                      <a:endParaRPr lang="en-US" sz="1100" dirty="0"/>
                    </a:p>
                  </a:txBody>
                  <a:tcPr/>
                </a:tc>
                <a:tc>
                  <a:txBody>
                    <a:bodyPr/>
                    <a:lstStyle/>
                    <a:p>
                      <a:r>
                        <a:rPr lang="en-US" sz="1100"/>
                        <a:t>In-Network</a:t>
                      </a:r>
                      <a:endParaRPr lang="en-US" sz="1100" dirty="0"/>
                    </a:p>
                  </a:txBody>
                  <a:tcPr/>
                </a:tc>
                <a:tc>
                  <a:txBody>
                    <a:bodyPr/>
                    <a:lstStyle/>
                    <a:p>
                      <a:r>
                        <a:rPr lang="en-US" sz="1100" dirty="0"/>
                        <a:t>Out-of-Network</a:t>
                      </a:r>
                    </a:p>
                  </a:txBody>
                  <a:tcPr/>
                </a:tc>
                <a:extLst>
                  <a:ext uri="{0D108BD9-81ED-4DB2-BD59-A6C34878D82A}">
                    <a16:rowId xmlns:a16="http://schemas.microsoft.com/office/drawing/2014/main" val="523002702"/>
                  </a:ext>
                </a:extLst>
              </a:tr>
              <a:tr h="235443">
                <a:tc gridSpan="3">
                  <a:txBody>
                    <a:bodyPr/>
                    <a:lstStyle/>
                    <a:p>
                      <a:r>
                        <a:rPr lang="en-US" sz="1100" b="1" dirty="0"/>
                        <a:t>Annual Deductible</a:t>
                      </a:r>
                    </a:p>
                  </a:txBody>
                  <a:tcPr/>
                </a:tc>
                <a:tc hMerge="1">
                  <a:txBody>
                    <a:bodyPr/>
                    <a:lstStyle/>
                    <a:p>
                      <a:endParaRPr lang="en-US" sz="1100" dirty="0"/>
                    </a:p>
                  </a:txBody>
                  <a:tcPr/>
                </a:tc>
                <a:tc hMerge="1">
                  <a:txBody>
                    <a:bodyPr/>
                    <a:lstStyle/>
                    <a:p>
                      <a:endParaRPr lang="en-US" sz="1100" dirty="0"/>
                    </a:p>
                  </a:txBody>
                  <a:tcPr/>
                </a:tc>
                <a:extLst>
                  <a:ext uri="{0D108BD9-81ED-4DB2-BD59-A6C34878D82A}">
                    <a16:rowId xmlns:a16="http://schemas.microsoft.com/office/drawing/2014/main" val="1309783948"/>
                  </a:ext>
                </a:extLst>
              </a:tr>
              <a:tr h="235443">
                <a:tc>
                  <a:txBody>
                    <a:bodyPr/>
                    <a:lstStyle/>
                    <a:p>
                      <a:r>
                        <a:rPr lang="en-US" sz="1100" dirty="0"/>
                        <a:t>Individual</a:t>
                      </a:r>
                    </a:p>
                  </a:txBody>
                  <a:tcPr/>
                </a:tc>
                <a:tc rowSpan="2" gridSpan="2">
                  <a:txBody>
                    <a:bodyPr/>
                    <a:lstStyle/>
                    <a:p>
                      <a:pPr algn="ctr"/>
                      <a:r>
                        <a:rPr lang="en-US" sz="1000" dirty="0"/>
                        <a:t>$2,500</a:t>
                      </a:r>
                    </a:p>
                    <a:p>
                      <a:pPr algn="ctr"/>
                      <a:endParaRPr lang="en-US" sz="1000" dirty="0"/>
                    </a:p>
                    <a:p>
                      <a:pPr algn="ctr"/>
                      <a:r>
                        <a:rPr lang="en-US" sz="1000" dirty="0"/>
                        <a:t>$5,000</a:t>
                      </a:r>
                    </a:p>
                  </a:txBody>
                  <a:tcPr/>
                </a:tc>
                <a:tc rowSpan="2" hMerge="1">
                  <a:txBody>
                    <a:bodyPr/>
                    <a:lstStyle/>
                    <a:p>
                      <a:endParaRPr lang="en-US" sz="1100" dirty="0"/>
                    </a:p>
                  </a:txBody>
                  <a:tcPr/>
                </a:tc>
                <a:extLst>
                  <a:ext uri="{0D108BD9-81ED-4DB2-BD59-A6C34878D82A}">
                    <a16:rowId xmlns:a16="http://schemas.microsoft.com/office/drawing/2014/main" val="2723529810"/>
                  </a:ext>
                </a:extLst>
              </a:tr>
              <a:tr h="297187">
                <a:tc>
                  <a:txBody>
                    <a:bodyPr/>
                    <a:lstStyle/>
                    <a:p>
                      <a:r>
                        <a:rPr lang="en-US" sz="1000" dirty="0"/>
                        <a:t>Family</a:t>
                      </a:r>
                    </a:p>
                  </a:txBody>
                  <a:tcPr/>
                </a:tc>
                <a:tc gridSpan="2" vMerge="1">
                  <a:txBody>
                    <a:bodyPr/>
                    <a:lstStyle/>
                    <a:p>
                      <a:endParaRPr/>
                    </a:p>
                  </a:txBody>
                  <a:tcPr/>
                </a:tc>
                <a:tc hMerge="1" vMerge="1">
                  <a:txBody>
                    <a:bodyPr/>
                    <a:lstStyle/>
                    <a:p>
                      <a:endParaRPr lang="en-US" sz="1100" dirty="0"/>
                    </a:p>
                  </a:txBody>
                  <a:tcPr/>
                </a:tc>
                <a:extLst>
                  <a:ext uri="{0D108BD9-81ED-4DB2-BD59-A6C34878D82A}">
                    <a16:rowId xmlns:a16="http://schemas.microsoft.com/office/drawing/2014/main" val="1366811978"/>
                  </a:ext>
                </a:extLst>
              </a:tr>
              <a:tr h="229645">
                <a:tc gridSpan="3">
                  <a:txBody>
                    <a:bodyPr/>
                    <a:lstStyle/>
                    <a:p>
                      <a:r>
                        <a:rPr lang="en-US" sz="1000" b="1" dirty="0"/>
                        <a:t>Annual Out-of-Pocket Maximum</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127710471"/>
                  </a:ext>
                </a:extLst>
              </a:tr>
              <a:tr h="229645">
                <a:tc>
                  <a:txBody>
                    <a:bodyPr/>
                    <a:lstStyle/>
                    <a:p>
                      <a:r>
                        <a:rPr lang="en-US" sz="1000" dirty="0"/>
                        <a:t>Individual</a:t>
                      </a:r>
                    </a:p>
                  </a:txBody>
                  <a:tcPr/>
                </a:tc>
                <a:tc rowSpan="2" gridSpan="2">
                  <a:txBody>
                    <a:bodyPr/>
                    <a:lstStyle/>
                    <a:p>
                      <a:pPr lvl="2"/>
                      <a:r>
                        <a:rPr lang="en-US" sz="1000" dirty="0"/>
                        <a:t>        $5,000</a:t>
                      </a:r>
                    </a:p>
                    <a:p>
                      <a:pPr lvl="3"/>
                      <a:endParaRPr lang="en-US" sz="1000" dirty="0"/>
                    </a:p>
                    <a:p>
                      <a:pPr lvl="2"/>
                      <a:r>
                        <a:rPr lang="en-US" sz="1000" dirty="0"/>
                        <a:t>       $10,000</a:t>
                      </a:r>
                    </a:p>
                  </a:txBody>
                  <a:tcPr/>
                </a:tc>
                <a:tc rowSpan="2" hMerge="1">
                  <a:txBody>
                    <a:bodyPr/>
                    <a:lstStyle/>
                    <a:p>
                      <a:endParaRPr lang="en-US" sz="1100" dirty="0"/>
                    </a:p>
                  </a:txBody>
                  <a:tcPr/>
                </a:tc>
                <a:extLst>
                  <a:ext uri="{0D108BD9-81ED-4DB2-BD59-A6C34878D82A}">
                    <a16:rowId xmlns:a16="http://schemas.microsoft.com/office/drawing/2014/main" val="541571700"/>
                  </a:ext>
                </a:extLst>
              </a:tr>
              <a:tr h="297187">
                <a:tc>
                  <a:txBody>
                    <a:bodyPr/>
                    <a:lstStyle/>
                    <a:p>
                      <a:r>
                        <a:rPr lang="en-US" sz="1000" dirty="0"/>
                        <a:t>Family</a:t>
                      </a:r>
                    </a:p>
                  </a:txBody>
                  <a:tcPr/>
                </a:tc>
                <a:tc gridSpan="2" vMerge="1">
                  <a:txBody>
                    <a:bodyPr/>
                    <a:lstStyle/>
                    <a:p>
                      <a:endParaRPr/>
                    </a:p>
                  </a:txBody>
                  <a:tcPr/>
                </a:tc>
                <a:tc hMerge="1" vMerge="1">
                  <a:txBody>
                    <a:bodyPr/>
                    <a:lstStyle/>
                    <a:p>
                      <a:endParaRPr lang="en-US" sz="1100" dirty="0"/>
                    </a:p>
                  </a:txBody>
                  <a:tcPr/>
                </a:tc>
                <a:extLst>
                  <a:ext uri="{0D108BD9-81ED-4DB2-BD59-A6C34878D82A}">
                    <a16:rowId xmlns:a16="http://schemas.microsoft.com/office/drawing/2014/main" val="913773571"/>
                  </a:ext>
                </a:extLst>
              </a:tr>
              <a:tr h="230492">
                <a:tc>
                  <a:txBody>
                    <a:bodyPr/>
                    <a:lstStyle/>
                    <a:p>
                      <a:r>
                        <a:rPr lang="en-US" sz="1000" dirty="0"/>
                        <a:t>Annual Physical (preventive)</a:t>
                      </a:r>
                    </a:p>
                  </a:txBody>
                  <a:tcPr/>
                </a:tc>
                <a:tc>
                  <a:txBody>
                    <a:bodyPr/>
                    <a:lstStyle/>
                    <a:p>
                      <a:r>
                        <a:rPr lang="en-US" sz="1000" dirty="0"/>
                        <a:t>$0, covered in full</a:t>
                      </a:r>
                    </a:p>
                  </a:txBody>
                  <a:tcPr/>
                </a:tc>
                <a:tc>
                  <a:txBody>
                    <a:bodyPr/>
                    <a:lstStyle/>
                    <a:p>
                      <a:r>
                        <a:rPr lang="en-US" sz="1000" dirty="0"/>
                        <a:t>Deductible + 20% coinsurance</a:t>
                      </a:r>
                    </a:p>
                  </a:txBody>
                  <a:tcPr/>
                </a:tc>
                <a:extLst>
                  <a:ext uri="{0D108BD9-81ED-4DB2-BD59-A6C34878D82A}">
                    <a16:rowId xmlns:a16="http://schemas.microsoft.com/office/drawing/2014/main" val="4196401012"/>
                  </a:ext>
                </a:extLst>
              </a:tr>
              <a:tr h="360089">
                <a:tc>
                  <a:txBody>
                    <a:bodyPr/>
                    <a:lstStyle/>
                    <a:p>
                      <a:r>
                        <a:rPr lang="en-US" sz="1000" dirty="0"/>
                        <a:t>Office Visit</a:t>
                      </a:r>
                    </a:p>
                  </a:txBody>
                  <a:tcPr/>
                </a:tc>
                <a:tc>
                  <a:txBody>
                    <a:bodyPr/>
                    <a:lstStyle/>
                    <a:p>
                      <a:r>
                        <a:rPr lang="en-US" sz="1000" dirty="0"/>
                        <a:t>Deductible + 20% coinsurance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+ 40% coinsurance</a:t>
                      </a:r>
                    </a:p>
                    <a:p>
                      <a:endParaRPr lang="en-US" sz="1000" dirty="0"/>
                    </a:p>
                  </a:txBody>
                  <a:tcPr/>
                </a:tc>
                <a:extLst>
                  <a:ext uri="{0D108BD9-81ED-4DB2-BD59-A6C34878D82A}">
                    <a16:rowId xmlns:a16="http://schemas.microsoft.com/office/drawing/2014/main" val="1473150880"/>
                  </a:ext>
                </a:extLst>
              </a:tr>
              <a:tr h="498585">
                <a:tc>
                  <a:txBody>
                    <a:bodyPr/>
                    <a:lstStyle/>
                    <a:p>
                      <a:r>
                        <a:rPr lang="en-US" sz="1000" dirty="0"/>
                        <a:t>Specialist Visit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+ 20% coinsurance</a:t>
                      </a:r>
                    </a:p>
                    <a:p>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+ 40% coinsurance</a:t>
                      </a:r>
                    </a:p>
                    <a:p>
                      <a:endParaRPr lang="en-US" sz="1000" dirty="0"/>
                    </a:p>
                  </a:txBody>
                  <a:tcPr/>
                </a:tc>
                <a:extLst>
                  <a:ext uri="{0D108BD9-81ED-4DB2-BD59-A6C34878D82A}">
                    <a16:rowId xmlns:a16="http://schemas.microsoft.com/office/drawing/2014/main" val="2584288605"/>
                  </a:ext>
                </a:extLst>
              </a:tr>
              <a:tr h="498585">
                <a:tc>
                  <a:txBody>
                    <a:bodyPr/>
                    <a:lstStyle/>
                    <a:p>
                      <a:r>
                        <a:rPr lang="en-US" sz="1000" dirty="0"/>
                        <a:t>Diagnostic X-Ray/Lab Tests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+ 20% coinsurance</a:t>
                      </a:r>
                    </a:p>
                    <a:p>
                      <a:endParaRPr lang="en-US"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Deductible + 40% coinsurance</a:t>
                      </a:r>
                    </a:p>
                    <a:p>
                      <a:endParaRPr lang="en-US" sz="1000" dirty="0"/>
                    </a:p>
                  </a:txBody>
                  <a:tcPr/>
                </a:tc>
                <a:extLst>
                  <a:ext uri="{0D108BD9-81ED-4DB2-BD59-A6C34878D82A}">
                    <a16:rowId xmlns:a16="http://schemas.microsoft.com/office/drawing/2014/main" val="1314838177"/>
                  </a:ext>
                </a:extLst>
              </a:tr>
              <a:tr h="498585">
                <a:tc>
                  <a:txBody>
                    <a:bodyPr/>
                    <a:lstStyle/>
                    <a:p>
                      <a:r>
                        <a:rPr lang="en-US" sz="1000" dirty="0"/>
                        <a:t>Inpatient Hospital (including maternity)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611440077"/>
                  </a:ext>
                </a:extLst>
              </a:tr>
              <a:tr h="498585">
                <a:tc>
                  <a:txBody>
                    <a:bodyPr/>
                    <a:lstStyle/>
                    <a:p>
                      <a:r>
                        <a:rPr lang="en-US" sz="1000" dirty="0"/>
                        <a:t>Outpatient Hospital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218644435"/>
                  </a:ext>
                </a:extLst>
              </a:tr>
              <a:tr h="498585">
                <a:tc>
                  <a:txBody>
                    <a:bodyPr/>
                    <a:lstStyle/>
                    <a:p>
                      <a:r>
                        <a:rPr lang="en-US" sz="1000" dirty="0"/>
                        <a:t>Inpatient Mental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2049078118"/>
                  </a:ext>
                </a:extLst>
              </a:tr>
              <a:tr h="526833">
                <a:tc>
                  <a:txBody>
                    <a:bodyPr/>
                    <a:lstStyle/>
                    <a:p>
                      <a:r>
                        <a:rPr lang="en-US" sz="1000" dirty="0"/>
                        <a:t>Outpatient Mental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3492656133"/>
                  </a:ext>
                </a:extLst>
              </a:tr>
              <a:tr h="378239">
                <a:tc>
                  <a:txBody>
                    <a:bodyPr/>
                    <a:lstStyle/>
                    <a:p>
                      <a:r>
                        <a:rPr lang="en-US" sz="1000" dirty="0"/>
                        <a:t>Emergency Room </a:t>
                      </a:r>
                      <a:r>
                        <a:rPr lang="en-US" sz="1000"/>
                        <a:t>Visit </a:t>
                      </a:r>
                      <a:endParaRPr lang="en-US" sz="10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2437202213"/>
                  </a:ext>
                </a:extLst>
              </a:tr>
              <a:tr h="526833">
                <a:tc>
                  <a:txBody>
                    <a:bodyPr/>
                    <a:lstStyle/>
                    <a:p>
                      <a:r>
                        <a:rPr lang="en-US" sz="1000" dirty="0"/>
                        <a:t>Physical Therapy (60 visits per plan year limit combined with Occupational Therapy)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+ 20%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Deductible + 40%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470417587"/>
                  </a:ext>
                </a:extLst>
              </a:tr>
            </a:tbl>
          </a:graphicData>
        </a:graphic>
      </p:graphicFrame>
    </p:spTree>
    <p:extLst>
      <p:ext uri="{BB962C8B-B14F-4D97-AF65-F5344CB8AC3E}">
        <p14:creationId xmlns:p14="http://schemas.microsoft.com/office/powerpoint/2010/main" val="325425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A003-4AA3-E1D5-A33A-F97B9BD133C6}"/>
              </a:ext>
            </a:extLst>
          </p:cNvPr>
          <p:cNvSpPr>
            <a:spLocks noGrp="1"/>
          </p:cNvSpPr>
          <p:nvPr>
            <p:ph type="title"/>
          </p:nvPr>
        </p:nvSpPr>
        <p:spPr/>
        <p:txBody>
          <a:bodyPr/>
          <a:lstStyle/>
          <a:p>
            <a:r>
              <a:rPr lang="en-US" dirty="0"/>
              <a:t>Provider Search &amp; Accessing Care</a:t>
            </a:r>
          </a:p>
        </p:txBody>
      </p:sp>
    </p:spTree>
    <p:extLst>
      <p:ext uri="{BB962C8B-B14F-4D97-AF65-F5344CB8AC3E}">
        <p14:creationId xmlns:p14="http://schemas.microsoft.com/office/powerpoint/2010/main" val="359824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1501-C3CC-9B0B-3CEA-74EEBE2BBA4C}"/>
              </a:ext>
            </a:extLst>
          </p:cNvPr>
          <p:cNvSpPr txBox="1">
            <a:spLocks/>
          </p:cNvSpPr>
          <p:nvPr/>
        </p:nvSpPr>
        <p:spPr>
          <a:xfrm>
            <a:off x="428624" y="246378"/>
            <a:ext cx="11498659" cy="916597"/>
          </a:xfrm>
          <a:prstGeom prst="rect">
            <a:avLst/>
          </a:prstGeom>
        </p:spPr>
        <p:txBody>
          <a:bodyPr/>
          <a:lstStyle>
            <a:lvl1pPr algn="l" defTabSz="457200" rtl="0" eaLnBrk="1" latinLnBrk="0" hangingPunct="1">
              <a:lnSpc>
                <a:spcPct val="90000"/>
              </a:lnSpc>
              <a:spcBef>
                <a:spcPct val="0"/>
              </a:spcBef>
              <a:buNone/>
              <a:defRPr sz="3600" b="0" kern="1200">
                <a:solidFill>
                  <a:schemeClr val="bg2"/>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a:ea typeface="+mj-ea"/>
                <a:cs typeface="+mj-cs"/>
              </a:rPr>
              <a:t>Nationwide Access to High-Quality Care</a:t>
            </a:r>
          </a:p>
        </p:txBody>
      </p:sp>
      <p:cxnSp>
        <p:nvCxnSpPr>
          <p:cNvPr id="3" name="Straight Connector 2">
            <a:extLst>
              <a:ext uri="{FF2B5EF4-FFF2-40B4-BE49-F238E27FC236}">
                <a16:creationId xmlns:a16="http://schemas.microsoft.com/office/drawing/2014/main" id="{DB8811A8-AAB8-84FE-9072-6CAAC2FBD0EF}"/>
              </a:ext>
            </a:extLst>
          </p:cNvPr>
          <p:cNvCxnSpPr>
            <a:cxnSpLocks/>
          </p:cNvCxnSpPr>
          <p:nvPr/>
        </p:nvCxnSpPr>
        <p:spPr>
          <a:xfrm>
            <a:off x="6721600" y="2057400"/>
            <a:ext cx="3003313"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9A775F-0993-7A9A-DCD3-003A147965A4}"/>
              </a:ext>
            </a:extLst>
          </p:cNvPr>
          <p:cNvSpPr txBox="1"/>
          <p:nvPr/>
        </p:nvSpPr>
        <p:spPr>
          <a:xfrm>
            <a:off x="6248400" y="3311127"/>
            <a:ext cx="3613480" cy="1021883"/>
          </a:xfrm>
          <a:prstGeom prst="rect">
            <a:avLst/>
          </a:prstGeom>
          <a:noFill/>
        </p:spPr>
        <p:txBody>
          <a:bodyPr wrap="square" rtlCol="0">
            <a:spAutoFit/>
          </a:bodyPr>
          <a:lstStyle/>
          <a:p>
            <a:pPr marL="0" marR="0" lvl="0" indent="0" algn="r" defTabSz="51435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t>Access to the largest national </a:t>
            </a:r>
            <a:b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br>
            <a: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t>network in the USA with</a:t>
            </a:r>
            <a:b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br>
            <a:r>
              <a:rPr kumimoji="0" lang="en-US" sz="1400" b="1" i="0" u="none" strike="noStrike" kern="1200" cap="none" spc="0" normalizeH="0" baseline="0" noProof="0" dirty="0">
                <a:ln>
                  <a:noFill/>
                </a:ln>
                <a:solidFill>
                  <a:srgbClr val="E31837"/>
                </a:solidFill>
                <a:effectLst/>
                <a:uLnTx/>
                <a:uFillTx/>
                <a:latin typeface="Arial" charset="0"/>
                <a:ea typeface="Arial" charset="0"/>
                <a:cs typeface="Arial" charset="0"/>
              </a:rPr>
              <a:t>950,000+ providers</a:t>
            </a:r>
            <a:r>
              <a:rPr kumimoji="0" lang="en-US" sz="1400" b="0" i="0" u="none" strike="noStrike" kern="1200" cap="none" spc="0" normalizeH="0" baseline="0" noProof="0" dirty="0">
                <a:ln>
                  <a:noFill/>
                </a:ln>
                <a:solidFill>
                  <a:srgbClr val="E31837"/>
                </a:solidFill>
                <a:effectLst/>
                <a:uLnTx/>
                <a:uFillTx/>
                <a:latin typeface="Arial" charset="0"/>
                <a:ea typeface="Arial" charset="0"/>
                <a:cs typeface="Arial" charset="0"/>
              </a:rPr>
              <a:t> </a:t>
            </a:r>
            <a: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t>and </a:t>
            </a:r>
            <a:r>
              <a:rPr kumimoji="0" lang="en-US" sz="1400" b="1" i="0" u="none" strike="noStrike" kern="1200" cap="none" spc="0" normalizeH="0" baseline="0" noProof="0" dirty="0">
                <a:ln>
                  <a:noFill/>
                </a:ln>
                <a:solidFill>
                  <a:srgbClr val="E31837"/>
                </a:solidFill>
                <a:effectLst/>
                <a:uLnTx/>
                <a:uFillTx/>
                <a:latin typeface="Arial" charset="0"/>
                <a:ea typeface="Arial" charset="0"/>
                <a:cs typeface="Arial" charset="0"/>
              </a:rPr>
              <a:t>4,300 hospitals </a:t>
            </a:r>
            <a: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t>provided by UnitedHealthcare</a:t>
            </a:r>
          </a:p>
        </p:txBody>
      </p:sp>
      <p:sp>
        <p:nvSpPr>
          <p:cNvPr id="5" name="TextBox 4">
            <a:extLst>
              <a:ext uri="{FF2B5EF4-FFF2-40B4-BE49-F238E27FC236}">
                <a16:creationId xmlns:a16="http://schemas.microsoft.com/office/drawing/2014/main" id="{665A50CE-FADC-7D31-7C2D-9C1EE6D06B5A}"/>
              </a:ext>
            </a:extLst>
          </p:cNvPr>
          <p:cNvSpPr txBox="1"/>
          <p:nvPr/>
        </p:nvSpPr>
        <p:spPr>
          <a:xfrm>
            <a:off x="6401204" y="2119122"/>
            <a:ext cx="3345225" cy="784895"/>
          </a:xfrm>
          <a:prstGeom prst="rect">
            <a:avLst/>
          </a:prstGeom>
          <a:noFill/>
        </p:spPr>
        <p:txBody>
          <a:bodyPr wrap="square" rtlCol="0">
            <a:spAutoFit/>
          </a:bodyPr>
          <a:lstStyle/>
          <a:p>
            <a:pPr marL="0" marR="0" lvl="0" indent="0" algn="r" defTabSz="51435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31837"/>
                </a:solidFill>
                <a:effectLst/>
                <a:uLnTx/>
                <a:uFillTx/>
                <a:latin typeface="Arial" charset="0"/>
                <a:ea typeface="Arial" charset="0"/>
                <a:cs typeface="Arial" charset="0"/>
              </a:rPr>
              <a:t>74,000+ doctors and </a:t>
            </a:r>
            <a:br>
              <a:rPr kumimoji="0" lang="en-US" sz="1400" b="1" i="0" u="none" strike="noStrike" kern="1200" cap="none" spc="0" normalizeH="0" baseline="0" noProof="0" dirty="0">
                <a:ln>
                  <a:noFill/>
                </a:ln>
                <a:solidFill>
                  <a:srgbClr val="E31837"/>
                </a:solidFill>
                <a:effectLst/>
                <a:uLnTx/>
                <a:uFillTx/>
                <a:latin typeface="Arial" charset="0"/>
                <a:ea typeface="Arial" charset="0"/>
                <a:cs typeface="Arial" charset="0"/>
              </a:rPr>
            </a:br>
            <a:r>
              <a:rPr kumimoji="0" lang="en-US" sz="1400" b="1" i="0" u="none" strike="noStrike" kern="1200" cap="none" spc="0" normalizeH="0" baseline="0" noProof="0" dirty="0">
                <a:ln>
                  <a:noFill/>
                </a:ln>
                <a:solidFill>
                  <a:srgbClr val="E31837"/>
                </a:solidFill>
                <a:effectLst/>
                <a:uLnTx/>
                <a:uFillTx/>
                <a:latin typeface="Arial" charset="0"/>
                <a:ea typeface="Arial" charset="0"/>
                <a:cs typeface="Arial" charset="0"/>
              </a:rPr>
              <a:t>other clinicians </a:t>
            </a:r>
            <a: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t>and </a:t>
            </a:r>
            <a:r>
              <a:rPr kumimoji="0" lang="en-US" sz="1400" b="1" i="0" u="none" strike="noStrike" kern="1200" cap="none" spc="0" normalizeH="0" baseline="0" noProof="0" dirty="0">
                <a:ln>
                  <a:noFill/>
                </a:ln>
                <a:solidFill>
                  <a:srgbClr val="E31837"/>
                </a:solidFill>
                <a:effectLst/>
                <a:uLnTx/>
                <a:uFillTx/>
                <a:latin typeface="Arial" charset="0"/>
                <a:ea typeface="Arial" charset="0"/>
                <a:cs typeface="Arial" charset="0"/>
              </a:rPr>
              <a:t>152 hospitals </a:t>
            </a:r>
            <a:r>
              <a:rPr kumimoji="0" lang="en-US" sz="1400" b="0" i="0" u="none" strike="noStrike" kern="1200" cap="none" spc="0" normalizeH="0" baseline="0" noProof="0" dirty="0">
                <a:ln>
                  <a:noFill/>
                </a:ln>
                <a:solidFill>
                  <a:srgbClr val="282828"/>
                </a:solidFill>
                <a:effectLst/>
                <a:uLnTx/>
                <a:uFillTx/>
                <a:latin typeface="Arial" charset="0"/>
                <a:ea typeface="Arial" charset="0"/>
                <a:cs typeface="Arial" charset="0"/>
              </a:rPr>
              <a:t>across Harvard Pilgrim’s network</a:t>
            </a:r>
          </a:p>
        </p:txBody>
      </p:sp>
      <p:sp>
        <p:nvSpPr>
          <p:cNvPr id="6" name="TextBox 5">
            <a:extLst>
              <a:ext uri="{FF2B5EF4-FFF2-40B4-BE49-F238E27FC236}">
                <a16:creationId xmlns:a16="http://schemas.microsoft.com/office/drawing/2014/main" id="{75EBFAB0-09BB-382A-5FD5-E79CD5118D51}"/>
              </a:ext>
            </a:extLst>
          </p:cNvPr>
          <p:cNvSpPr txBox="1"/>
          <p:nvPr/>
        </p:nvSpPr>
        <p:spPr>
          <a:xfrm>
            <a:off x="5755288" y="2734393"/>
            <a:ext cx="112315" cy="69250"/>
          </a:xfrm>
          <a:prstGeom prst="rect">
            <a:avLst/>
          </a:prstGeom>
          <a:noFill/>
        </p:spPr>
        <p:txBody>
          <a:bodyPr wrap="square" lIns="0" tIns="0" rIns="0" bIns="0"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a:t>
            </a:r>
          </a:p>
        </p:txBody>
      </p:sp>
      <p:pic>
        <p:nvPicPr>
          <p:cNvPr id="8" name="Picture 7">
            <a:extLst>
              <a:ext uri="{FF2B5EF4-FFF2-40B4-BE49-F238E27FC236}">
                <a16:creationId xmlns:a16="http://schemas.microsoft.com/office/drawing/2014/main" id="{38FDE5D1-50F3-62DF-29DE-985B46964EA7}"/>
              </a:ext>
            </a:extLst>
          </p:cNvPr>
          <p:cNvPicPr>
            <a:picLocks noChangeAspect="1"/>
          </p:cNvPicPr>
          <p:nvPr/>
        </p:nvPicPr>
        <p:blipFill>
          <a:blip r:embed="rId3"/>
          <a:stretch>
            <a:fillRect/>
          </a:stretch>
        </p:blipFill>
        <p:spPr>
          <a:xfrm>
            <a:off x="428625" y="4495799"/>
            <a:ext cx="10848975" cy="2115821"/>
          </a:xfrm>
          <a:prstGeom prst="rect">
            <a:avLst/>
          </a:prstGeom>
        </p:spPr>
      </p:pic>
      <p:sp>
        <p:nvSpPr>
          <p:cNvPr id="9" name="Rectangle 6">
            <a:extLst>
              <a:ext uri="{FF2B5EF4-FFF2-40B4-BE49-F238E27FC236}">
                <a16:creationId xmlns:a16="http://schemas.microsoft.com/office/drawing/2014/main" id="{DB3159B0-9356-D21C-39DD-91C3C58C1316}"/>
              </a:ext>
            </a:extLst>
          </p:cNvPr>
          <p:cNvSpPr txBox="1">
            <a:spLocks noChangeArrowheads="1"/>
          </p:cNvSpPr>
          <p:nvPr/>
        </p:nvSpPr>
        <p:spPr bwMode="auto">
          <a:xfrm>
            <a:off x="569322" y="4648199"/>
            <a:ext cx="3139196" cy="1516393"/>
          </a:xfrm>
          <a:prstGeom prst="rect">
            <a:avLst/>
          </a:prstGeom>
          <a:noFill/>
          <a:ln w="9525">
            <a:noFill/>
            <a:miter lim="800000"/>
            <a:headEnd/>
            <a:tailEnd/>
          </a:ln>
          <a:effectLst/>
        </p:spPr>
        <p:txBody>
          <a:bodyPr vert="horz" wrap="square" lIns="34290" tIns="34290" rIns="34290" bIns="3429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ts val="600"/>
              </a:spcAft>
              <a:buClr>
                <a:srgbClr val="EF8200"/>
              </a:buClr>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ea typeface="Arial" pitchFamily="-107" charset="0"/>
                <a:cs typeface="Arial" panose="020B0604020202020204" pitchFamily="34" charset="0"/>
              </a:rPr>
              <a:t>PPO:</a:t>
            </a: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1" i="1"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Available to all employees nationwide</a:t>
            </a: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1" i="1"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Employees </a:t>
            </a:r>
            <a:r>
              <a:rPr kumimoji="0" lang="en-US" sz="1200" b="1" i="1" u="sng"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outside</a:t>
            </a:r>
            <a:r>
              <a:rPr kumimoji="0" lang="en-US" sz="1200" b="1" i="1"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 of MA, ME, NH, RI and VT are required to enroll in this plan</a:t>
            </a: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No PCP required</a:t>
            </a: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No referral necessary</a:t>
            </a: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Can access in or out-of-network* services</a:t>
            </a: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31837"/>
              </a:buClr>
              <a:buSzTx/>
              <a:buFontTx/>
              <a:buNone/>
              <a:tabLst/>
              <a:defRPr/>
            </a:pPr>
            <a:endPar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132160" marR="0" lvl="0" indent="-132160"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31837"/>
              </a:buClr>
              <a:buSzTx/>
              <a:buFontTx/>
              <a:buNone/>
              <a:tabLst/>
              <a:defRPr/>
            </a:pPr>
            <a:r>
              <a:rPr kumimoji="0" lang="en-US" sz="1200" b="0" i="1"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EF845FA1-E400-A0A4-52EA-685967674C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06977" y="1005853"/>
            <a:ext cx="4936139" cy="3061172"/>
          </a:xfrm>
          <a:prstGeom prst="rect">
            <a:avLst/>
          </a:prstGeom>
        </p:spPr>
      </p:pic>
      <p:pic>
        <p:nvPicPr>
          <p:cNvPr id="12" name="Picture 11">
            <a:extLst>
              <a:ext uri="{FF2B5EF4-FFF2-40B4-BE49-F238E27FC236}">
                <a16:creationId xmlns:a16="http://schemas.microsoft.com/office/drawing/2014/main" id="{BFE8FA3E-3E06-367E-4428-A96C20CF7B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6368" y="2317544"/>
            <a:ext cx="700391" cy="153071"/>
          </a:xfrm>
          <a:prstGeom prst="rect">
            <a:avLst/>
          </a:prstGeom>
        </p:spPr>
      </p:pic>
      <p:pic>
        <p:nvPicPr>
          <p:cNvPr id="13" name="Picture 12">
            <a:extLst>
              <a:ext uri="{FF2B5EF4-FFF2-40B4-BE49-F238E27FC236}">
                <a16:creationId xmlns:a16="http://schemas.microsoft.com/office/drawing/2014/main" id="{EE1800A3-2C5A-F281-D5E5-DE6FDB94F6E1}"/>
              </a:ext>
            </a:extLst>
          </p:cNvPr>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2617433" y="2784507"/>
            <a:ext cx="1696675" cy="356498"/>
          </a:xfrm>
          <a:prstGeom prst="rect">
            <a:avLst/>
          </a:prstGeom>
        </p:spPr>
      </p:pic>
      <p:cxnSp>
        <p:nvCxnSpPr>
          <p:cNvPr id="14" name="Straight Connector 13">
            <a:extLst>
              <a:ext uri="{FF2B5EF4-FFF2-40B4-BE49-F238E27FC236}">
                <a16:creationId xmlns:a16="http://schemas.microsoft.com/office/drawing/2014/main" id="{01DB79B6-CB2D-C1A7-555A-069E068B4BE0}"/>
              </a:ext>
            </a:extLst>
          </p:cNvPr>
          <p:cNvCxnSpPr>
            <a:cxnSpLocks/>
          </p:cNvCxnSpPr>
          <p:nvPr/>
        </p:nvCxnSpPr>
        <p:spPr>
          <a:xfrm>
            <a:off x="4613100" y="3273159"/>
            <a:ext cx="5248780"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E7A315B-488F-8FB0-8F5A-C93A9A60A333}"/>
              </a:ext>
            </a:extLst>
          </p:cNvPr>
          <p:cNvSpPr txBox="1"/>
          <p:nvPr/>
        </p:nvSpPr>
        <p:spPr>
          <a:xfrm>
            <a:off x="574346" y="6215390"/>
            <a:ext cx="3274174" cy="26161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*OON services may be subject to balance billing</a:t>
            </a:r>
            <a:endParaRPr kumimoji="0" lang="en-US" sz="1100" b="0" i="0" u="none" strike="noStrike" kern="1200" cap="none" spc="0" normalizeH="0" baseline="0" noProof="0" dirty="0">
              <a:ln>
                <a:noFill/>
              </a:ln>
              <a:solidFill>
                <a:srgbClr val="414041"/>
              </a:solidFill>
              <a:effectLst/>
              <a:uLnTx/>
              <a:uFillTx/>
              <a:latin typeface="Arial" panose="020B0604020202020204"/>
              <a:ea typeface="+mn-ea"/>
              <a:cs typeface="+mn-cs"/>
            </a:endParaRPr>
          </a:p>
        </p:txBody>
      </p:sp>
      <p:sp>
        <p:nvSpPr>
          <p:cNvPr id="16" name="Rectangle 6">
            <a:extLst>
              <a:ext uri="{FF2B5EF4-FFF2-40B4-BE49-F238E27FC236}">
                <a16:creationId xmlns:a16="http://schemas.microsoft.com/office/drawing/2014/main" id="{6F5E4077-8E6A-B3F4-0E64-B94B3DB33031}"/>
              </a:ext>
            </a:extLst>
          </p:cNvPr>
          <p:cNvSpPr txBox="1">
            <a:spLocks noChangeArrowheads="1"/>
          </p:cNvSpPr>
          <p:nvPr/>
        </p:nvSpPr>
        <p:spPr bwMode="auto">
          <a:xfrm>
            <a:off x="7010400" y="4650606"/>
            <a:ext cx="3352800" cy="1564784"/>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ts val="600"/>
              </a:spcAft>
              <a:buClr>
                <a:srgbClr val="EF8200"/>
              </a:buClr>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ea typeface="Arial" pitchFamily="-107" charset="0"/>
                <a:cs typeface="Arial" panose="020B0604020202020204" pitchFamily="34" charset="0"/>
              </a:rPr>
              <a:t>HMO:</a:t>
            </a:r>
          </a:p>
          <a:p>
            <a:pPr marL="84773" marR="0" lvl="0" indent="-84773"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1" i="1"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Only available to employees in MA, ME, NH, RI &amp; VT</a:t>
            </a:r>
          </a:p>
          <a:p>
            <a:pPr marL="84773" marR="0" lvl="0" indent="-84773"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Must select a PCP from our network</a:t>
            </a:r>
          </a:p>
          <a:p>
            <a:pPr marL="84773" marR="0" lvl="0" indent="-84773"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Referrals required for most specialty care</a:t>
            </a:r>
          </a:p>
          <a:p>
            <a:pPr marL="84773" marR="0" lvl="0" indent="-84773"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Need to receive care from plan providers</a:t>
            </a:r>
          </a:p>
          <a:p>
            <a:pPr marL="84773" marR="0" lvl="0" indent="-84773" algn="l" defTabSz="914400" rtl="0" eaLnBrk="1" fontAlgn="auto" latinLnBrk="0" hangingPunct="1">
              <a:lnSpc>
                <a:spcPct val="100000"/>
              </a:lnSpc>
              <a:spcBef>
                <a:spcPts val="0"/>
              </a:spcBef>
              <a:spcAft>
                <a:spcPts val="0"/>
              </a:spcAft>
              <a:buClr>
                <a:srgbClr val="E318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rPr>
              <a:t>Emergency services are covered worldwide</a:t>
            </a:r>
            <a:endParaRPr kumimoji="0" lang="en-US" sz="800" b="0" i="0" u="none" strike="noStrike" kern="1200" cap="none" spc="0" normalizeH="0" baseline="0" noProof="0" dirty="0">
              <a:ln>
                <a:noFill/>
              </a:ln>
              <a:solidFill>
                <a:srgbClr val="41404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370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F0B936-DA61-C728-AFE6-074F1B883DF9}"/>
              </a:ext>
            </a:extLst>
          </p:cNvPr>
          <p:cNvSpPr/>
          <p:nvPr/>
        </p:nvSpPr>
        <p:spPr>
          <a:xfrm>
            <a:off x="0" y="4953000"/>
            <a:ext cx="12192000" cy="123445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4806A-7995-4AC6-81A4-624B27688C62}"/>
              </a:ext>
            </a:extLst>
          </p:cNvPr>
          <p:cNvSpPr>
            <a:spLocks noGrp="1"/>
          </p:cNvSpPr>
          <p:nvPr>
            <p:ph type="title"/>
          </p:nvPr>
        </p:nvSpPr>
        <p:spPr>
          <a:xfrm>
            <a:off x="581757" y="359025"/>
            <a:ext cx="11153043" cy="528998"/>
          </a:xfrm>
        </p:spPr>
        <p:txBody>
          <a:bodyPr/>
          <a:lstStyle/>
          <a:p>
            <a:r>
              <a:rPr lang="en-US" dirty="0"/>
              <a:t>Provider Search: How to Find Doctors &amp; Care</a:t>
            </a:r>
          </a:p>
        </p:txBody>
      </p:sp>
      <p:sp>
        <p:nvSpPr>
          <p:cNvPr id="11" name="Rectangle 10">
            <a:extLst>
              <a:ext uri="{FF2B5EF4-FFF2-40B4-BE49-F238E27FC236}">
                <a16:creationId xmlns:a16="http://schemas.microsoft.com/office/drawing/2014/main" id="{89612320-BFB4-514B-BAA6-FDFED30370E5}"/>
              </a:ext>
            </a:extLst>
          </p:cNvPr>
          <p:cNvSpPr/>
          <p:nvPr/>
        </p:nvSpPr>
        <p:spPr>
          <a:xfrm>
            <a:off x="635360" y="4049772"/>
            <a:ext cx="385924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14041"/>
                </a:solidFill>
                <a:effectLst/>
                <a:uLnTx/>
                <a:uFillTx/>
                <a:latin typeface="Arial" panose="020B0604020202020204"/>
                <a:ea typeface="+mn-ea"/>
                <a:cs typeface="+mn-cs"/>
              </a:rPr>
              <a:t>Visit </a:t>
            </a:r>
            <a:r>
              <a:rPr kumimoji="0" lang="en-US" sz="240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harvardpilgrim.org</a:t>
            </a:r>
            <a:endParaRPr kumimoji="0" lang="en-US" sz="2400"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B8069E3-C992-86C2-EA20-7E126BEC5F89}"/>
              </a:ext>
            </a:extLst>
          </p:cNvPr>
          <p:cNvPicPr>
            <a:picLocks noChangeAspect="1"/>
          </p:cNvPicPr>
          <p:nvPr/>
        </p:nvPicPr>
        <p:blipFill>
          <a:blip r:embed="rId4"/>
          <a:stretch>
            <a:fillRect/>
          </a:stretch>
        </p:blipFill>
        <p:spPr>
          <a:xfrm>
            <a:off x="640676" y="1267292"/>
            <a:ext cx="4228194" cy="2595029"/>
          </a:xfrm>
          <a:prstGeom prst="rect">
            <a:avLst/>
          </a:prstGeom>
          <a:ln>
            <a:solidFill>
              <a:schemeClr val="tx1"/>
            </a:solidFill>
          </a:ln>
          <a:effectLst>
            <a:outerShdw blurRad="63500" sx="102000" sy="102000" algn="ctr" rotWithShape="0">
              <a:srgbClr val="000000">
                <a:alpha val="40000"/>
              </a:srgbClr>
            </a:outerShdw>
          </a:effectLst>
        </p:spPr>
      </p:pic>
      <p:sp>
        <p:nvSpPr>
          <p:cNvPr id="6" name="TextBox 5">
            <a:extLst>
              <a:ext uri="{FF2B5EF4-FFF2-40B4-BE49-F238E27FC236}">
                <a16:creationId xmlns:a16="http://schemas.microsoft.com/office/drawing/2014/main" id="{C482AC08-0811-D5F2-6DF9-89AF2B00C73D}"/>
              </a:ext>
            </a:extLst>
          </p:cNvPr>
          <p:cNvSpPr txBox="1"/>
          <p:nvPr/>
        </p:nvSpPr>
        <p:spPr>
          <a:xfrm>
            <a:off x="498184" y="5100894"/>
            <a:ext cx="699056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E31837"/>
                </a:solidFill>
                <a:effectLst/>
                <a:uLnTx/>
                <a:uFillTx/>
                <a:latin typeface="Arial" panose="020B0604020202020204"/>
                <a:ea typeface="+mn-ea"/>
                <a:cs typeface="+mn-cs"/>
              </a:rPr>
              <a:t>Member Tip: </a:t>
            </a:r>
            <a:r>
              <a:rPr kumimoji="0" lang="en-US" b="0" i="0" u="none" strike="noStrike" kern="1200" cap="none" spc="0" normalizeH="0" baseline="0" noProof="0" dirty="0">
                <a:ln>
                  <a:noFill/>
                </a:ln>
                <a:solidFill>
                  <a:srgbClr val="414041"/>
                </a:solidFill>
                <a:effectLst/>
                <a:uLnTx/>
                <a:uFillTx/>
                <a:latin typeface="Arial" panose="020B0604020202020204"/>
                <a:ea typeface="+mn-ea"/>
                <a:cs typeface="+mn-cs"/>
              </a:rPr>
              <a:t>For a personalized experience, log in to your secure member account. The provider search tool will automatically recognize your plan and present available providers.</a:t>
            </a:r>
          </a:p>
        </p:txBody>
      </p:sp>
      <p:pic>
        <p:nvPicPr>
          <p:cNvPr id="10" name="Picture 9">
            <a:extLst>
              <a:ext uri="{FF2B5EF4-FFF2-40B4-BE49-F238E27FC236}">
                <a16:creationId xmlns:a16="http://schemas.microsoft.com/office/drawing/2014/main" id="{8BA044C3-3A67-56B2-1009-1147319457B2}"/>
              </a:ext>
            </a:extLst>
          </p:cNvPr>
          <p:cNvPicPr>
            <a:picLocks noChangeAspect="1"/>
          </p:cNvPicPr>
          <p:nvPr/>
        </p:nvPicPr>
        <p:blipFill>
          <a:blip r:embed="rId5"/>
          <a:stretch>
            <a:fillRect/>
          </a:stretch>
        </p:blipFill>
        <p:spPr>
          <a:xfrm>
            <a:off x="5183367" y="1289404"/>
            <a:ext cx="5751572" cy="3120134"/>
          </a:xfrm>
          <a:prstGeom prst="rect">
            <a:avLst/>
          </a:prstGeom>
          <a:effectLst>
            <a:outerShdw blurRad="63500" sx="102000" sy="102000" algn="ctr" rotWithShape="0">
              <a:srgbClr val="000000">
                <a:alpha val="40000"/>
              </a:srgbClr>
            </a:outerShdw>
          </a:effectLst>
        </p:spPr>
      </p:pic>
      <p:pic>
        <p:nvPicPr>
          <p:cNvPr id="5" name="Picture 4">
            <a:extLst>
              <a:ext uri="{FF2B5EF4-FFF2-40B4-BE49-F238E27FC236}">
                <a16:creationId xmlns:a16="http://schemas.microsoft.com/office/drawing/2014/main" id="{3C06EFAD-4F74-CB76-D979-FD4DE9D7E022}"/>
              </a:ext>
            </a:extLst>
          </p:cNvPr>
          <p:cNvPicPr>
            <a:picLocks noChangeAspect="1"/>
          </p:cNvPicPr>
          <p:nvPr/>
        </p:nvPicPr>
        <p:blipFill>
          <a:blip r:embed="rId6"/>
          <a:stretch>
            <a:fillRect/>
          </a:stretch>
        </p:blipFill>
        <p:spPr>
          <a:xfrm>
            <a:off x="8002009" y="2294102"/>
            <a:ext cx="3290047" cy="3566586"/>
          </a:xfrm>
          <a:prstGeom prst="rect">
            <a:avLst/>
          </a:prstGeom>
          <a:effectLst>
            <a:outerShdw blurRad="63500" sx="102000" sy="102000" algn="ctr" rotWithShape="0">
              <a:srgbClr val="000000">
                <a:alpha val="40000"/>
              </a:srgbClr>
            </a:outerShdw>
          </a:effectLst>
        </p:spPr>
      </p:pic>
      <p:sp>
        <p:nvSpPr>
          <p:cNvPr id="3" name="Oval 2">
            <a:extLst>
              <a:ext uri="{FF2B5EF4-FFF2-40B4-BE49-F238E27FC236}">
                <a16:creationId xmlns:a16="http://schemas.microsoft.com/office/drawing/2014/main" id="{D39CD67F-00FB-CDF7-000A-E96DB3E4174A}"/>
              </a:ext>
            </a:extLst>
          </p:cNvPr>
          <p:cNvSpPr>
            <a:spLocks noChangeAspect="1"/>
          </p:cNvSpPr>
          <p:nvPr/>
        </p:nvSpPr>
        <p:spPr>
          <a:xfrm>
            <a:off x="442744" y="2035283"/>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7" name="Oval 6">
            <a:extLst>
              <a:ext uri="{FF2B5EF4-FFF2-40B4-BE49-F238E27FC236}">
                <a16:creationId xmlns:a16="http://schemas.microsoft.com/office/drawing/2014/main" id="{18C1B06C-3643-EE35-896D-CA93D800123E}"/>
              </a:ext>
            </a:extLst>
          </p:cNvPr>
          <p:cNvSpPr>
            <a:spLocks noChangeAspect="1"/>
          </p:cNvSpPr>
          <p:nvPr/>
        </p:nvSpPr>
        <p:spPr>
          <a:xfrm>
            <a:off x="4976978" y="1972052"/>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8" name="Oval 7">
            <a:extLst>
              <a:ext uri="{FF2B5EF4-FFF2-40B4-BE49-F238E27FC236}">
                <a16:creationId xmlns:a16="http://schemas.microsoft.com/office/drawing/2014/main" id="{B4D3B0E7-5A6B-D4EF-9C52-22BDDB36ED95}"/>
              </a:ext>
            </a:extLst>
          </p:cNvPr>
          <p:cNvSpPr>
            <a:spLocks noChangeAspect="1"/>
          </p:cNvSpPr>
          <p:nvPr/>
        </p:nvSpPr>
        <p:spPr>
          <a:xfrm>
            <a:off x="7687512" y="2620871"/>
            <a:ext cx="457200" cy="4572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1826428607"/>
      </p:ext>
    </p:extLst>
  </p:cSld>
  <p:clrMapOvr>
    <a:masterClrMapping/>
  </p:clrMapOvr>
</p:sld>
</file>

<file path=ppt/theme/theme1.xml><?xml version="1.0" encoding="utf-8"?>
<a:theme xmlns:a="http://schemas.openxmlformats.org/drawingml/2006/main" name="Harvard Pilgrim Health Care">
  <a:themeElements>
    <a:clrScheme name="Harvard">
      <a:dk1>
        <a:srgbClr val="414041"/>
      </a:dk1>
      <a:lt1>
        <a:srgbClr val="FFFFFF"/>
      </a:lt1>
      <a:dk2>
        <a:srgbClr val="E31837"/>
      </a:dk2>
      <a:lt2>
        <a:srgbClr val="000000"/>
      </a:lt2>
      <a:accent1>
        <a:srgbClr val="E31837"/>
      </a:accent1>
      <a:accent2>
        <a:srgbClr val="971024"/>
      </a:accent2>
      <a:accent3>
        <a:srgbClr val="FF9800"/>
      </a:accent3>
      <a:accent4>
        <a:srgbClr val="414041"/>
      </a:accent4>
      <a:accent5>
        <a:srgbClr val="01B7E6"/>
      </a:accent5>
      <a:accent6>
        <a:srgbClr val="9B26B6"/>
      </a:accent6>
      <a:hlink>
        <a:srgbClr val="01B7E6"/>
      </a:hlink>
      <a:folHlink>
        <a:srgbClr val="E318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9468F79-B9B1-4314-A8E6-29B022477FE5}" vid="{EBE556A2-9A84-4B6B-A286-99CFF9D5D2BF}"/>
    </a:ext>
  </a:extLst>
</a:theme>
</file>

<file path=ppt/theme/theme2.xml><?xml version="1.0" encoding="utf-8"?>
<a:theme xmlns:a="http://schemas.openxmlformats.org/drawingml/2006/main" name="3_Harvard Pilgrim Health Care">
  <a:themeElements>
    <a:clrScheme name="Harvard">
      <a:dk1>
        <a:srgbClr val="414041"/>
      </a:dk1>
      <a:lt1>
        <a:srgbClr val="FFFFFF"/>
      </a:lt1>
      <a:dk2>
        <a:srgbClr val="E31837"/>
      </a:dk2>
      <a:lt2>
        <a:srgbClr val="000000"/>
      </a:lt2>
      <a:accent1>
        <a:srgbClr val="E31837"/>
      </a:accent1>
      <a:accent2>
        <a:srgbClr val="971024"/>
      </a:accent2>
      <a:accent3>
        <a:srgbClr val="FF9800"/>
      </a:accent3>
      <a:accent4>
        <a:srgbClr val="414041"/>
      </a:accent4>
      <a:accent5>
        <a:srgbClr val="01B7E6"/>
      </a:accent5>
      <a:accent6>
        <a:srgbClr val="9B26B6"/>
      </a:accent6>
      <a:hlink>
        <a:srgbClr val="01B7E6"/>
      </a:hlink>
      <a:folHlink>
        <a:srgbClr val="E318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HC_ppt_template" id="{041FF2A4-3218-9949-BE8D-224B55CA2652}" vid="{4B36F851-CD78-3841-8224-7C6017EC2C81}"/>
    </a:ext>
  </a:extLst>
</a:theme>
</file>

<file path=ppt/theme/theme3.xml><?xml version="1.0" encoding="utf-8"?>
<a:theme xmlns:a="http://schemas.openxmlformats.org/drawingml/2006/main" name="4_Harvard Pilgrim Health Care">
  <a:themeElements>
    <a:clrScheme name="Harvard">
      <a:dk1>
        <a:srgbClr val="414041"/>
      </a:dk1>
      <a:lt1>
        <a:srgbClr val="FFFFFF"/>
      </a:lt1>
      <a:dk2>
        <a:srgbClr val="E31837"/>
      </a:dk2>
      <a:lt2>
        <a:srgbClr val="000000"/>
      </a:lt2>
      <a:accent1>
        <a:srgbClr val="E31837"/>
      </a:accent1>
      <a:accent2>
        <a:srgbClr val="971024"/>
      </a:accent2>
      <a:accent3>
        <a:srgbClr val="FF9800"/>
      </a:accent3>
      <a:accent4>
        <a:srgbClr val="414041"/>
      </a:accent4>
      <a:accent5>
        <a:srgbClr val="01B7E6"/>
      </a:accent5>
      <a:accent6>
        <a:srgbClr val="9B26B6"/>
      </a:accent6>
      <a:hlink>
        <a:srgbClr val="01B7E6"/>
      </a:hlink>
      <a:folHlink>
        <a:srgbClr val="E318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HC_ppt_template" id="{041FF2A4-3218-9949-BE8D-224B55CA2652}" vid="{4B36F851-CD78-3841-8224-7C6017EC2C81}"/>
    </a:ext>
  </a:extLst>
</a:theme>
</file>

<file path=ppt/theme/theme4.xml><?xml version="1.0" encoding="utf-8"?>
<a:theme xmlns:a="http://schemas.openxmlformats.org/drawingml/2006/main" name="5_Harvard Pilgrim Health Care">
  <a:themeElements>
    <a:clrScheme name="Harvard">
      <a:dk1>
        <a:srgbClr val="414041"/>
      </a:dk1>
      <a:lt1>
        <a:srgbClr val="FFFFFF"/>
      </a:lt1>
      <a:dk2>
        <a:srgbClr val="E31837"/>
      </a:dk2>
      <a:lt2>
        <a:srgbClr val="000000"/>
      </a:lt2>
      <a:accent1>
        <a:srgbClr val="E31837"/>
      </a:accent1>
      <a:accent2>
        <a:srgbClr val="971024"/>
      </a:accent2>
      <a:accent3>
        <a:srgbClr val="FF9800"/>
      </a:accent3>
      <a:accent4>
        <a:srgbClr val="414041"/>
      </a:accent4>
      <a:accent5>
        <a:srgbClr val="01B7E6"/>
      </a:accent5>
      <a:accent6>
        <a:srgbClr val="9B26B6"/>
      </a:accent6>
      <a:hlink>
        <a:srgbClr val="01B7E6"/>
      </a:hlink>
      <a:folHlink>
        <a:srgbClr val="E318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9468F79-B9B1-4314-A8E6-29B022477FE5}" vid="{EBE556A2-9A84-4B6B-A286-99CFF9D5D2BF}"/>
    </a:ext>
  </a:extLst>
</a:theme>
</file>

<file path=ppt/theme/theme5.xml><?xml version="1.0" encoding="utf-8"?>
<a:theme xmlns:a="http://schemas.openxmlformats.org/drawingml/2006/main" name="1_Harvard Pilgrim Health Care">
  <a:themeElements>
    <a:clrScheme name="Harvard">
      <a:dk1>
        <a:srgbClr val="414041"/>
      </a:dk1>
      <a:lt1>
        <a:srgbClr val="FFFFFF"/>
      </a:lt1>
      <a:dk2>
        <a:srgbClr val="E31837"/>
      </a:dk2>
      <a:lt2>
        <a:srgbClr val="000000"/>
      </a:lt2>
      <a:accent1>
        <a:srgbClr val="E31837"/>
      </a:accent1>
      <a:accent2>
        <a:srgbClr val="971024"/>
      </a:accent2>
      <a:accent3>
        <a:srgbClr val="FF9800"/>
      </a:accent3>
      <a:accent4>
        <a:srgbClr val="414041"/>
      </a:accent4>
      <a:accent5>
        <a:srgbClr val="01B7E6"/>
      </a:accent5>
      <a:accent6>
        <a:srgbClr val="9B26B6"/>
      </a:accent6>
      <a:hlink>
        <a:srgbClr val="01B7E6"/>
      </a:hlink>
      <a:folHlink>
        <a:srgbClr val="E318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HC_ppt_template" id="{041FF2A4-3218-9949-BE8D-224B55CA2652}" vid="{4B36F851-CD78-3841-8224-7C6017EC2C8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303224-78de-4565-acb7-b9be69caba8a">
      <Terms xmlns="http://schemas.microsoft.com/office/infopath/2007/PartnerControls"/>
    </lcf76f155ced4ddcb4097134ff3c332f>
    <TaxCatchAll xmlns="34902c32-1dfd-4c13-a290-e43b401056fe"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C74391E6EA4A4F8DDA0A2254B570AF" ma:contentTypeVersion="17" ma:contentTypeDescription="Create a new document." ma:contentTypeScope="" ma:versionID="54f27f12095972cd6b9c0545d29f292f">
  <xsd:schema xmlns:xsd="http://www.w3.org/2001/XMLSchema" xmlns:xs="http://www.w3.org/2001/XMLSchema" xmlns:p="http://schemas.microsoft.com/office/2006/metadata/properties" xmlns:ns1="http://schemas.microsoft.com/sharepoint/v3" xmlns:ns2="36303224-78de-4565-acb7-b9be69caba8a" xmlns:ns3="34902c32-1dfd-4c13-a290-e43b401056fe" targetNamespace="http://schemas.microsoft.com/office/2006/metadata/properties" ma:root="true" ma:fieldsID="541add7cbf65fc06e10c9bc85b4461e0" ns1:_="" ns2:_="" ns3:_="">
    <xsd:import namespace="http://schemas.microsoft.com/sharepoint/v3"/>
    <xsd:import namespace="36303224-78de-4565-acb7-b9be69caba8a"/>
    <xsd:import namespace="34902c32-1dfd-4c13-a290-e43b401056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303224-78de-4565-acb7-b9be69cab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56562ac-1343-4972-902a-297eb61f324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902c32-1dfd-4c13-a290-e43b401056f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6920874-4b5b-4a3d-8284-cdb385f76a7a}" ma:internalName="TaxCatchAll" ma:showField="CatchAllData" ma:web="34902c32-1dfd-4c13-a290-e43b401056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8E8D6-E6BA-472D-99B5-0FCF85C809F9}">
  <ds:schemaRefs>
    <ds:schemaRef ds:uri="http://www.w3.org/XML/1998/namespace"/>
    <ds:schemaRef ds:uri="http://purl.org/dc/elements/1.1/"/>
    <ds:schemaRef ds:uri="http://purl.org/dc/dcmitype/"/>
    <ds:schemaRef ds:uri="http://schemas.microsoft.com/office/2006/documentManagement/types"/>
    <ds:schemaRef ds:uri="36303224-78de-4565-acb7-b9be69caba8a"/>
    <ds:schemaRef ds:uri="http://schemas.microsoft.com/office/infopath/2007/PartnerControls"/>
    <ds:schemaRef ds:uri="http://purl.org/dc/terms/"/>
    <ds:schemaRef ds:uri="http://schemas.openxmlformats.org/package/2006/metadata/core-properties"/>
    <ds:schemaRef ds:uri="34902c32-1dfd-4c13-a290-e43b401056f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1EA97217-9E66-4C4D-8FFF-9B9BEAAC40C4}">
  <ds:schemaRefs>
    <ds:schemaRef ds:uri="http://schemas.microsoft.com/sharepoint/v3/contenttype/forms"/>
  </ds:schemaRefs>
</ds:datastoreItem>
</file>

<file path=customXml/itemProps3.xml><?xml version="1.0" encoding="utf-8"?>
<ds:datastoreItem xmlns:ds="http://schemas.openxmlformats.org/officeDocument/2006/customXml" ds:itemID="{595F69AB-889A-4913-BFA3-859B0230C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303224-78de-4565-acb7-b9be69caba8a"/>
    <ds:schemaRef ds:uri="34902c32-1dfd-4c13-a290-e43b401056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1ed7105-f120-41bd-82d8-77d493bbbb33}" enabled="0" method="" siteId="{31ed7105-f120-41bd-82d8-77d493bbbb33}" removed="1"/>
</clbl:labelList>
</file>

<file path=docProps/app.xml><?xml version="1.0" encoding="utf-8"?>
<Properties xmlns="http://schemas.openxmlformats.org/officeDocument/2006/extended-properties" xmlns:vt="http://schemas.openxmlformats.org/officeDocument/2006/docPropsVTypes">
  <Template>HPHC_ppt_template</Template>
  <TotalTime>40795</TotalTime>
  <Words>4210</Words>
  <Application>Microsoft Office PowerPoint</Application>
  <PresentationFormat>Widescreen</PresentationFormat>
  <Paragraphs>663</Paragraphs>
  <Slides>41</Slides>
  <Notes>30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41</vt:i4>
      </vt:variant>
    </vt:vector>
  </HeadingPairs>
  <TitlesOfParts>
    <vt:vector size="60" baseType="lpstr">
      <vt:lpstr>ＭＳ Ｐゴシック</vt:lpstr>
      <vt:lpstr>.Lucida Grande UI Regular</vt:lpstr>
      <vt:lpstr>Aptos</vt:lpstr>
      <vt:lpstr>Arial</vt:lpstr>
      <vt:lpstr>Calibri</vt:lpstr>
      <vt:lpstr>Calibri (Body)</vt:lpstr>
      <vt:lpstr>Corbel</vt:lpstr>
      <vt:lpstr>Courier New</vt:lpstr>
      <vt:lpstr>Helvetica</vt:lpstr>
      <vt:lpstr>Lucida Grande</vt:lpstr>
      <vt:lpstr>Microsoft Sans Serif</vt:lpstr>
      <vt:lpstr>Noto Sans Symbols</vt:lpstr>
      <vt:lpstr>System Font Regular</vt:lpstr>
      <vt:lpstr>Wingdings</vt:lpstr>
      <vt:lpstr>Harvard Pilgrim Health Care</vt:lpstr>
      <vt:lpstr>3_Harvard Pilgrim Health Care</vt:lpstr>
      <vt:lpstr>4_Harvard Pilgrim Health Care</vt:lpstr>
      <vt:lpstr>5_Harvard Pilgrim Health Care</vt:lpstr>
      <vt:lpstr>1_Harvard Pilgrim Health Care</vt:lpstr>
      <vt:lpstr>TPS Group Holdings, LLC 2026 Plan Highlights  Get to know your  Harvard Pilgrim plan benefits  </vt:lpstr>
      <vt:lpstr>Welcome to Harvard Pilgrim’s Open Enrollment</vt:lpstr>
      <vt:lpstr>Medical Plans</vt:lpstr>
      <vt:lpstr>PowerPoint Presentation</vt:lpstr>
      <vt:lpstr>PowerPoint Presentation</vt:lpstr>
      <vt:lpstr>PowerPoint Presentation</vt:lpstr>
      <vt:lpstr>Provider Search &amp; Accessing Care</vt:lpstr>
      <vt:lpstr>PowerPoint Presentation</vt:lpstr>
      <vt:lpstr>Provider Search: How to Find Doctors &amp; Care</vt:lpstr>
      <vt:lpstr>PowerPoint Presentation</vt:lpstr>
      <vt:lpstr>Know Your Care Options</vt:lpstr>
      <vt:lpstr>Your Prescription Drug Benefit:  NEW Select Formulary for 1/1/26</vt:lpstr>
      <vt:lpstr>Prescription Drug Benefits: Select 5-Tier Overview HMO and PPO plans</vt:lpstr>
      <vt:lpstr>Prescription Drug Benefits: Select 5-Tier Overview PPO HSA plan: RX copayments apply after deductible</vt:lpstr>
      <vt:lpstr>PowerPoint Presentation</vt:lpstr>
      <vt:lpstr>PowerPoint Presentation</vt:lpstr>
      <vt:lpstr>Behavioral Health: Connecting You to Whole Person Care</vt:lpstr>
      <vt:lpstr>PowerPoint Presentation</vt:lpstr>
      <vt:lpstr>Behavioral Health Service Navigation Member Journey</vt:lpstr>
      <vt:lpstr>Health Engagement &amp; Wellness Programs</vt:lpstr>
      <vt:lpstr>PowerPoint Presentation</vt:lpstr>
      <vt:lpstr>Up to $300 in Wellness Reimbursement </vt:lpstr>
      <vt:lpstr>Childbirth Education Class Reimbursement</vt:lpstr>
      <vt:lpstr>PowerPoint Presentation</vt:lpstr>
      <vt:lpstr>Healthy Weight Program</vt:lpstr>
      <vt:lpstr>PowerPoint Presentation</vt:lpstr>
      <vt:lpstr>Expect </vt:lpstr>
      <vt:lpstr>Family &amp; Maternal Health Support</vt:lpstr>
      <vt:lpstr>Ovia Health: Support Through Life’s Biggest Transitions</vt:lpstr>
      <vt:lpstr>Wellthy: Hands-on Support for Caregivers</vt:lpstr>
      <vt:lpstr>Member Experience &amp; Support</vt:lpstr>
      <vt:lpstr>SmartStart Is At Your Service – for NEW members  </vt:lpstr>
      <vt:lpstr>PowerPoint Presentation</vt:lpstr>
      <vt:lpstr>Your Member ID Card</vt:lpstr>
      <vt:lpstr>Digital Tools &amp; Support Overview</vt:lpstr>
      <vt:lpstr>PowerPoint Presentation</vt:lpstr>
      <vt:lpstr>Cost-saving Programs</vt:lpstr>
      <vt:lpstr>PowerPoint Presentation</vt:lpstr>
      <vt:lpstr>Estimate My Cost: A Simple Way to Estimate Your Out-of-Pocket Expenses</vt:lpstr>
      <vt:lpstr>Reduce My Costs: Shop, Save &amp; Earn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third line</dc:title>
  <dc:creator>Perrier, Teresa</dc:creator>
  <cp:lastModifiedBy>Sullivan, Stephanie</cp:lastModifiedBy>
  <cp:revision>1392</cp:revision>
  <dcterms:created xsi:type="dcterms:W3CDTF">2022-07-19T17:54:52Z</dcterms:created>
  <dcterms:modified xsi:type="dcterms:W3CDTF">2025-10-29T00:54:07Z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0x010100FAC74391E6EA4A4F8DDA0A2254B570AF</vt:lpwstr>
  </property>
  <property fmtid="{D5CDD505-2E9C-101B-9397-08002B2CF9AE}" pid="3" name="_ExtendedDescription">
    <vt:lpwstr/>
  </property>
  <property fmtid="{D5CDD505-2E9C-101B-9397-08002B2CF9AE}" pid="4" name="TitusGUID">
    <vt:lpwstr>885de704-3b39-4f3a-82cb-562f12eb10c8</vt:lpwstr>
  </property>
  <property fmtid="{D5CDD505-2E9C-101B-9397-08002B2CF9AE}" pid="5" name="Classification">
    <vt:lpwstr>General Business</vt:lpwstr>
  </property>
  <property fmtid="{D5CDD505-2E9C-101B-9397-08002B2CF9AE}" pid="6" name="Retention">
    <vt:lpwstr>11 Years</vt:lpwstr>
  </property>
  <property fmtid="{D5CDD505-2E9C-101B-9397-08002B2CF9AE}" pid="7" name="DisplayClassification">
    <vt:lpwstr>No</vt:lpwstr>
  </property>
  <property fmtid="{D5CDD505-2E9C-101B-9397-08002B2CF9AE}" pid="8" name="MediaServiceImageTags">
    <vt:lpwstr/>
  </property>
</Properties>
</file>