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19.xml" ContentType="application/vnd.openxmlformats-officedocument.presentationml.notesSlide+xml"/>
  <Override PartName="/ppt/notesSlides/notesSlide17.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8.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slideLayouts/slideLayout13.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3.xml" ContentType="application/vnd.openxmlformats-officedocument.presentationml.notesSlide+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4.xml" ContentType="application/vnd.openxmlformats-officedocument.presentationml.notesSlide+xml"/>
  <Override PartName="/ppt/notesSlides/notesSlide25.xml" ContentType="application/vnd.openxmlformats-officedocument.presentationml.notesSlide+xml"/>
  <Override PartName="/ppt/slideLayouts/slideLayout1.xml" ContentType="application/vnd.openxmlformats-officedocument.presentationml.slideLayout+xml"/>
  <Override PartName="/ppt/notesSlides/notesSlide22.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authors.xml" ContentType="application/vnd.ms-powerpoint.authors+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autoCompressPictures="0">
  <p:sldMasterIdLst>
    <p:sldMasterId id="2147483648" r:id="rId1"/>
  </p:sldMasterIdLst>
  <p:notesMasterIdLst>
    <p:notesMasterId r:id="rId30"/>
  </p:notesMasterIdLst>
  <p:sldIdLst>
    <p:sldId id="256" r:id="rId2"/>
    <p:sldId id="257" r:id="rId3"/>
    <p:sldId id="293" r:id="rId4"/>
    <p:sldId id="2147483602" r:id="rId5"/>
    <p:sldId id="265" r:id="rId6"/>
    <p:sldId id="269" r:id="rId7"/>
    <p:sldId id="2147483608" r:id="rId8"/>
    <p:sldId id="2147483609" r:id="rId9"/>
    <p:sldId id="2147483603" r:id="rId10"/>
    <p:sldId id="271" r:id="rId11"/>
    <p:sldId id="272" r:id="rId12"/>
    <p:sldId id="2147483610" r:id="rId13"/>
    <p:sldId id="2147483611" r:id="rId14"/>
    <p:sldId id="2147483612" r:id="rId15"/>
    <p:sldId id="2147483160" r:id="rId16"/>
    <p:sldId id="2147483161" r:id="rId17"/>
    <p:sldId id="2147483601" r:id="rId18"/>
    <p:sldId id="275" r:id="rId19"/>
    <p:sldId id="2147483613" r:id="rId20"/>
    <p:sldId id="2147483604" r:id="rId21"/>
    <p:sldId id="277" r:id="rId22"/>
    <p:sldId id="2147483605" r:id="rId23"/>
    <p:sldId id="280" r:id="rId24"/>
    <p:sldId id="2147482347" r:id="rId25"/>
    <p:sldId id="2147482336" r:id="rId26"/>
    <p:sldId id="2147483498" r:id="rId27"/>
    <p:sldId id="2147483456" r:id="rId28"/>
    <p:sldId id="2147483499" r:id="rId29"/>
  </p:sldIdLst>
  <p:sldSz cx="9144000" cy="5143500" type="screen16x9"/>
  <p:notesSz cx="5143500" cy="9144000"/>
  <p:embeddedFontLst>
    <p:embeddedFont>
      <p:font typeface="Lato" panose="020F0502020204030203" pitchFamily="34" charset="0"/>
      <p:regular r:id="rId31"/>
      <p:bold r:id="rId32"/>
      <p:italic r:id="rId33"/>
      <p:boldItalic r:id="rId34"/>
    </p:embeddedFont>
  </p:embeddedFont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1. Welcome" id="{DE6D0DDF-7A84-41BD-9DB6-120AEBC5A97D}">
          <p14:sldIdLst>
            <p14:sldId id="256"/>
            <p14:sldId id="257"/>
            <p14:sldId id="293"/>
            <p14:sldId id="2147483602"/>
            <p14:sldId id="265"/>
          </p14:sldIdLst>
        </p14:section>
        <p14:section name="2. Risks &amp; Realities" id="{F2A5062F-778B-4ACB-B00C-B916848DE456}">
          <p14:sldIdLst>
            <p14:sldId id="269"/>
            <p14:sldId id="2147483608"/>
            <p14:sldId id="2147483609"/>
            <p14:sldId id="2147483603"/>
          </p14:sldIdLst>
        </p14:section>
        <p14:section name="3. Discussion" id="{1E084464-6810-4ADD-A6A7-ED6169D38D1A}">
          <p14:sldIdLst>
            <p14:sldId id="271"/>
          </p14:sldIdLst>
        </p14:section>
        <p14:section name="4. Practical Framework" id="{17C56881-C8F0-4C54-B06E-7C302700A60F}">
          <p14:sldIdLst>
            <p14:sldId id="272"/>
            <p14:sldId id="2147483610"/>
            <p14:sldId id="2147483611"/>
            <p14:sldId id="2147483612"/>
            <p14:sldId id="2147483160"/>
            <p14:sldId id="2147483161"/>
            <p14:sldId id="2147483601"/>
          </p14:sldIdLst>
        </p14:section>
        <p14:section name="5. The Path Forward" id="{4E590586-8AE5-4EB1-B04A-3DD316A1B0C9}">
          <p14:sldIdLst>
            <p14:sldId id="275"/>
            <p14:sldId id="2147483613"/>
            <p14:sldId id="2147483604"/>
            <p14:sldId id="277"/>
            <p14:sldId id="2147483605"/>
          </p14:sldIdLst>
        </p14:section>
        <p14:section name="Adoption Trend Data" id="{593BF27F-833C-4483-A430-81C899EF736B}">
          <p14:sldIdLst>
            <p14:sldId id="280"/>
            <p14:sldId id="2147482347"/>
            <p14:sldId id="2147482336"/>
            <p14:sldId id="2147483498"/>
            <p14:sldId id="2147483456"/>
            <p14:sldId id="214748349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146"/>
    <a:srgbClr val="E4E1D6"/>
    <a:srgbClr val="F83A80"/>
    <a:srgbClr val="F9F6E5"/>
    <a:srgbClr val="EDC254"/>
    <a:srgbClr val="2D42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3569C6-1863-43D5-B9E6-CA08FA2D8F41}" v="13" dt="2026-02-07T20:14:56.5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307" autoAdjust="0"/>
  </p:normalViewPr>
  <p:slideViewPr>
    <p:cSldViewPr snapToGrid="0">
      <p:cViewPr varScale="1">
        <p:scale>
          <a:sx n="84" d="100"/>
          <a:sy n="84" d="100"/>
        </p:scale>
        <p:origin x="135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presProps" Target="presProps.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3"/>
              </a:solidFill>
              <a:ln>
                <a:noFill/>
              </a:ln>
              <a:effectLst/>
            </c:spPr>
            <c:extLst>
              <c:ext xmlns:c16="http://schemas.microsoft.com/office/drawing/2014/chart" uri="{C3380CC4-5D6E-409C-BE32-E72D297353CC}">
                <c16:uniqueId val="{00000001-8E1F-418C-9E59-9D6212A845A0}"/>
              </c:ext>
            </c:extLst>
          </c:dPt>
          <c:dPt>
            <c:idx val="1"/>
            <c:bubble3D val="0"/>
            <c:spPr>
              <a:solidFill>
                <a:schemeClr val="bg2">
                  <a:lumMod val="50000"/>
                </a:schemeClr>
              </a:solidFill>
              <a:ln>
                <a:noFill/>
              </a:ln>
              <a:effectLst/>
            </c:spPr>
            <c:extLst>
              <c:ext xmlns:c16="http://schemas.microsoft.com/office/drawing/2014/chart" uri="{C3380CC4-5D6E-409C-BE32-E72D297353CC}">
                <c16:uniqueId val="{00000003-8E1F-418C-9E59-9D6212A845A0}"/>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8E1F-418C-9E59-9D6212A845A0}"/>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8E1F-418C-9E59-9D6212A845A0}"/>
              </c:ext>
            </c:extLst>
          </c:dPt>
          <c:val>
            <c:numRef>
              <c:f>Sheet1!$B$2:$B$3</c:f>
              <c:numCache>
                <c:formatCode>General</c:formatCode>
                <c:ptCount val="2"/>
                <c:pt idx="0">
                  <c:v>75</c:v>
                </c:pt>
                <c:pt idx="1">
                  <c:v>25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1st Qtr</c:v>
                      </c:pt>
                      <c:pt idx="1">
                        <c:v>2nd Qtr</c:v>
                      </c:pt>
                    </c:strCache>
                  </c:strRef>
                </c15:cat>
              </c15:filteredCategoryTitle>
            </c:ext>
            <c:ext xmlns:c16="http://schemas.microsoft.com/office/drawing/2014/chart" uri="{C3380CC4-5D6E-409C-BE32-E72D297353CC}">
              <c16:uniqueId val="{00000008-8E1F-418C-9E59-9D6212A845A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doughnutChart>
        <c:varyColors val="1"/>
        <c:ser>
          <c:idx val="0"/>
          <c:order val="0"/>
          <c:dPt>
            <c:idx val="0"/>
            <c:bubble3D val="0"/>
            <c:spPr>
              <a:solidFill>
                <a:schemeClr val="accent2">
                  <a:shade val="76000"/>
                </a:schemeClr>
              </a:solidFill>
              <a:ln w="19050">
                <a:solidFill>
                  <a:schemeClr val="lt1"/>
                </a:solidFill>
              </a:ln>
              <a:effectLst/>
            </c:spPr>
            <c:extLst>
              <c:ext xmlns:c16="http://schemas.microsoft.com/office/drawing/2014/chart" uri="{C3380CC4-5D6E-409C-BE32-E72D297353CC}">
                <c16:uniqueId val="{00000001-BDFE-41FB-9796-6CD12F9EE42F}"/>
              </c:ext>
            </c:extLst>
          </c:dPt>
          <c:dPt>
            <c:idx val="1"/>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3-BDFE-41FB-9796-6CD12F9EE42F}"/>
              </c:ext>
            </c:extLst>
          </c:dPt>
          <c:dPt>
            <c:idx val="2"/>
            <c:bubble3D val="0"/>
            <c:spPr>
              <a:solidFill>
                <a:schemeClr val="accent2">
                  <a:tint val="30000"/>
                </a:schemeClr>
              </a:solidFill>
              <a:ln w="19050">
                <a:solidFill>
                  <a:schemeClr val="lt1"/>
                </a:solidFill>
              </a:ln>
              <a:effectLst/>
            </c:spPr>
            <c:extLst>
              <c:ext xmlns:c16="http://schemas.microsoft.com/office/drawing/2014/chart" uri="{C3380CC4-5D6E-409C-BE32-E72D297353CC}">
                <c16:uniqueId val="{00000005-BDFE-41FB-9796-6CD12F9EE42F}"/>
              </c:ext>
            </c:extLst>
          </c:dPt>
          <c:dPt>
            <c:idx val="3"/>
            <c:bubble3D val="0"/>
            <c:spPr>
              <a:solidFill>
                <a:schemeClr val="accent2">
                  <a:tint val="84000"/>
                </a:schemeClr>
              </a:solidFill>
              <a:ln w="19050">
                <a:solidFill>
                  <a:schemeClr val="lt1"/>
                </a:solidFill>
              </a:ln>
              <a:effectLst/>
            </c:spPr>
            <c:extLst>
              <c:ext xmlns:c16="http://schemas.microsoft.com/office/drawing/2014/chart" uri="{C3380CC4-5D6E-409C-BE32-E72D297353CC}">
                <c16:uniqueId val="{00000007-BDFE-41FB-9796-6CD12F9EE42F}"/>
              </c:ext>
            </c:extLst>
          </c:dPt>
          <c:val>
            <c:numRef>
              <c:f>Sheet1!$B$2:$B$3</c:f>
              <c:numCache>
                <c:formatCode>General</c:formatCode>
                <c:ptCount val="2"/>
                <c:pt idx="0">
                  <c:v>80</c:v>
                </c:pt>
                <c:pt idx="1">
                  <c:v>20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1st Qtr</c:v>
                      </c:pt>
                      <c:pt idx="1">
                        <c:v>2nd Qtr</c:v>
                      </c:pt>
                    </c:strCache>
                  </c:strRef>
                </c15:cat>
              </c15:filteredCategoryTitle>
            </c:ext>
            <c:ext xmlns:c16="http://schemas.microsoft.com/office/drawing/2014/chart" uri="{C3380CC4-5D6E-409C-BE32-E72D297353CC}">
              <c16:uniqueId val="{00000008-BDFE-41FB-9796-6CD12F9EE42F}"/>
            </c:ext>
          </c:extLst>
        </c:ser>
        <c:dLbls>
          <c:showLegendKey val="0"/>
          <c:showVal val="0"/>
          <c:showCatName val="0"/>
          <c:showSerName val="0"/>
          <c:showPercent val="0"/>
          <c:showBubbleSize val="0"/>
          <c:showLeaderLines val="1"/>
        </c:dLbls>
        <c:firstSliceAng val="72"/>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9DFDDC-87BD-4118-898D-24D6A89CF75F}" type="doc">
      <dgm:prSet loTypeId="urn:microsoft.com/office/officeart/2005/8/layout/default" loCatId="list" qsTypeId="urn:microsoft.com/office/officeart/2005/8/quickstyle/simple1" qsCatId="simple" csTypeId="urn:microsoft.com/office/officeart/2005/8/colors/accent4_2" csCatId="accent4" phldr="1"/>
      <dgm:spPr/>
      <dgm:t>
        <a:bodyPr/>
        <a:lstStyle/>
        <a:p>
          <a:endParaRPr lang="en-GB"/>
        </a:p>
      </dgm:t>
    </dgm:pt>
    <dgm:pt modelId="{2C963A75-0963-4684-833F-D94156E2D74D}">
      <dgm:prSet phldrT="[Text]"/>
      <dgm:spPr>
        <a:solidFill>
          <a:srgbClr val="EDC254"/>
        </a:solidFill>
      </dgm:spPr>
      <dgm:t>
        <a:bodyPr/>
        <a:lstStyle/>
        <a:p>
          <a:r>
            <a:rPr lang="en-GB"/>
            <a:t>Governance enables innovation when it’s grounded in real behaviour</a:t>
          </a:r>
        </a:p>
      </dgm:t>
    </dgm:pt>
    <dgm:pt modelId="{8A1A2AB9-5F4A-4944-AE32-EEEFA311A36A}" type="parTrans" cxnId="{69C46B11-50F1-45CA-8D89-FE815A56C8BD}">
      <dgm:prSet/>
      <dgm:spPr/>
      <dgm:t>
        <a:bodyPr/>
        <a:lstStyle/>
        <a:p>
          <a:endParaRPr lang="en-GB"/>
        </a:p>
      </dgm:t>
    </dgm:pt>
    <dgm:pt modelId="{3163D2ED-B60A-4EE2-A8C1-9E367C8E68BB}" type="sibTrans" cxnId="{69C46B11-50F1-45CA-8D89-FE815A56C8BD}">
      <dgm:prSet/>
      <dgm:spPr/>
      <dgm:t>
        <a:bodyPr/>
        <a:lstStyle/>
        <a:p>
          <a:endParaRPr lang="en-GB"/>
        </a:p>
      </dgm:t>
    </dgm:pt>
    <dgm:pt modelId="{1BE53024-AA9E-4B70-8E73-06419BBE36D9}">
      <dgm:prSet/>
      <dgm:spPr>
        <a:solidFill>
          <a:srgbClr val="EDC254"/>
        </a:solidFill>
      </dgm:spPr>
      <dgm:t>
        <a:bodyPr/>
        <a:lstStyle/>
        <a:p>
          <a:r>
            <a:rPr lang="en-GB"/>
            <a:t>People, process and technology </a:t>
          </a:r>
          <a:r>
            <a:rPr lang="en-GB" b="1"/>
            <a:t>must</a:t>
          </a:r>
          <a:r>
            <a:rPr lang="en-GB"/>
            <a:t> work together</a:t>
          </a:r>
          <a:endParaRPr lang="en-GB" i="1">
            <a:latin typeface="Lato"/>
            <a:ea typeface="Lato"/>
            <a:cs typeface="Lato"/>
          </a:endParaRPr>
        </a:p>
      </dgm:t>
    </dgm:pt>
    <dgm:pt modelId="{4E90D99E-B25B-4055-9CBF-8BC4C0301111}" type="parTrans" cxnId="{7C7B29B7-CD84-490A-BEC0-CD691A159D5D}">
      <dgm:prSet/>
      <dgm:spPr/>
      <dgm:t>
        <a:bodyPr/>
        <a:lstStyle/>
        <a:p>
          <a:endParaRPr lang="en-GB"/>
        </a:p>
      </dgm:t>
    </dgm:pt>
    <dgm:pt modelId="{C6D41BA6-39DF-4511-A497-FC813B11375C}" type="sibTrans" cxnId="{7C7B29B7-CD84-490A-BEC0-CD691A159D5D}">
      <dgm:prSet/>
      <dgm:spPr/>
      <dgm:t>
        <a:bodyPr/>
        <a:lstStyle/>
        <a:p>
          <a:endParaRPr lang="en-GB"/>
        </a:p>
      </dgm:t>
    </dgm:pt>
    <dgm:pt modelId="{4186B382-82DA-4B43-B154-8637B2D9D1AD}">
      <dgm:prSet/>
      <dgm:spPr>
        <a:solidFill>
          <a:srgbClr val="EDC254"/>
        </a:solidFill>
      </dgm:spPr>
      <dgm:t>
        <a:bodyPr/>
        <a:lstStyle/>
        <a:p>
          <a:r>
            <a:rPr lang="en-GB"/>
            <a:t>Before you define an AI strategy, define how AI should be used day to day</a:t>
          </a:r>
          <a:endParaRPr lang="en-GB" i="1">
            <a:latin typeface="Lato"/>
            <a:ea typeface="Lato"/>
            <a:cs typeface="Lato"/>
          </a:endParaRPr>
        </a:p>
      </dgm:t>
    </dgm:pt>
    <dgm:pt modelId="{A1AB32C8-A324-420C-B413-4A534A5C0B02}" type="parTrans" cxnId="{3327CEA7-655B-439B-A0A7-3370E9A92345}">
      <dgm:prSet/>
      <dgm:spPr/>
      <dgm:t>
        <a:bodyPr/>
        <a:lstStyle/>
        <a:p>
          <a:endParaRPr lang="en-GB"/>
        </a:p>
      </dgm:t>
    </dgm:pt>
    <dgm:pt modelId="{A39A5C0A-AF30-4216-8A5F-7425E37A03E3}" type="sibTrans" cxnId="{3327CEA7-655B-439B-A0A7-3370E9A92345}">
      <dgm:prSet/>
      <dgm:spPr/>
      <dgm:t>
        <a:bodyPr/>
        <a:lstStyle/>
        <a:p>
          <a:endParaRPr lang="en-GB"/>
        </a:p>
      </dgm:t>
    </dgm:pt>
    <dgm:pt modelId="{E45B63A3-EA72-4CDA-8A0C-D8809F068EB1}" type="pres">
      <dgm:prSet presAssocID="{F79DFDDC-87BD-4118-898D-24D6A89CF75F}" presName="diagram" presStyleCnt="0">
        <dgm:presLayoutVars>
          <dgm:dir/>
          <dgm:resizeHandles val="exact"/>
        </dgm:presLayoutVars>
      </dgm:prSet>
      <dgm:spPr/>
    </dgm:pt>
    <dgm:pt modelId="{2F9049E4-CD82-411D-99E3-A221B5D01E0C}" type="pres">
      <dgm:prSet presAssocID="{2C963A75-0963-4684-833F-D94156E2D74D}" presName="node" presStyleLbl="node1" presStyleIdx="0" presStyleCnt="3">
        <dgm:presLayoutVars>
          <dgm:bulletEnabled val="1"/>
        </dgm:presLayoutVars>
      </dgm:prSet>
      <dgm:spPr/>
    </dgm:pt>
    <dgm:pt modelId="{2FE8DB3F-59D7-4C76-9DAC-77C3B39E9539}" type="pres">
      <dgm:prSet presAssocID="{3163D2ED-B60A-4EE2-A8C1-9E367C8E68BB}" presName="sibTrans" presStyleCnt="0"/>
      <dgm:spPr/>
    </dgm:pt>
    <dgm:pt modelId="{3C7ED808-6134-45B6-80B9-38083C9C2D66}" type="pres">
      <dgm:prSet presAssocID="{1BE53024-AA9E-4B70-8E73-06419BBE36D9}" presName="node" presStyleLbl="node1" presStyleIdx="1" presStyleCnt="3">
        <dgm:presLayoutVars>
          <dgm:bulletEnabled val="1"/>
        </dgm:presLayoutVars>
      </dgm:prSet>
      <dgm:spPr/>
    </dgm:pt>
    <dgm:pt modelId="{F5D9D33E-5C6B-4586-AFCA-1D3C1E1DEED3}" type="pres">
      <dgm:prSet presAssocID="{C6D41BA6-39DF-4511-A497-FC813B11375C}" presName="sibTrans" presStyleCnt="0"/>
      <dgm:spPr/>
    </dgm:pt>
    <dgm:pt modelId="{89BF6BDC-77A2-436A-BFAA-F33C0E3CBB13}" type="pres">
      <dgm:prSet presAssocID="{4186B382-82DA-4B43-B154-8637B2D9D1AD}" presName="node" presStyleLbl="node1" presStyleIdx="2" presStyleCnt="3">
        <dgm:presLayoutVars>
          <dgm:bulletEnabled val="1"/>
        </dgm:presLayoutVars>
      </dgm:prSet>
      <dgm:spPr/>
    </dgm:pt>
  </dgm:ptLst>
  <dgm:cxnLst>
    <dgm:cxn modelId="{B11B2408-2A05-4188-BD95-753CA054B1EE}" type="presOf" srcId="{1BE53024-AA9E-4B70-8E73-06419BBE36D9}" destId="{3C7ED808-6134-45B6-80B9-38083C9C2D66}" srcOrd="0" destOrd="0" presId="urn:microsoft.com/office/officeart/2005/8/layout/default"/>
    <dgm:cxn modelId="{69C46B11-50F1-45CA-8D89-FE815A56C8BD}" srcId="{F79DFDDC-87BD-4118-898D-24D6A89CF75F}" destId="{2C963A75-0963-4684-833F-D94156E2D74D}" srcOrd="0" destOrd="0" parTransId="{8A1A2AB9-5F4A-4944-AE32-EEEFA311A36A}" sibTransId="{3163D2ED-B60A-4EE2-A8C1-9E367C8E68BB}"/>
    <dgm:cxn modelId="{F40ADB18-17EE-4F55-A2AB-4793A3E4DA94}" type="presOf" srcId="{4186B382-82DA-4B43-B154-8637B2D9D1AD}" destId="{89BF6BDC-77A2-436A-BFAA-F33C0E3CBB13}" srcOrd="0" destOrd="0" presId="urn:microsoft.com/office/officeart/2005/8/layout/default"/>
    <dgm:cxn modelId="{46E0424D-1378-4B22-8C9E-9460B4B4525B}" type="presOf" srcId="{2C963A75-0963-4684-833F-D94156E2D74D}" destId="{2F9049E4-CD82-411D-99E3-A221B5D01E0C}" srcOrd="0" destOrd="0" presId="urn:microsoft.com/office/officeart/2005/8/layout/default"/>
    <dgm:cxn modelId="{77B62D74-947B-4D1E-A939-F4FCDFB0D5F1}" type="presOf" srcId="{F79DFDDC-87BD-4118-898D-24D6A89CF75F}" destId="{E45B63A3-EA72-4CDA-8A0C-D8809F068EB1}" srcOrd="0" destOrd="0" presId="urn:microsoft.com/office/officeart/2005/8/layout/default"/>
    <dgm:cxn modelId="{3327CEA7-655B-439B-A0A7-3370E9A92345}" srcId="{F79DFDDC-87BD-4118-898D-24D6A89CF75F}" destId="{4186B382-82DA-4B43-B154-8637B2D9D1AD}" srcOrd="2" destOrd="0" parTransId="{A1AB32C8-A324-420C-B413-4A534A5C0B02}" sibTransId="{A39A5C0A-AF30-4216-8A5F-7425E37A03E3}"/>
    <dgm:cxn modelId="{7C7B29B7-CD84-490A-BEC0-CD691A159D5D}" srcId="{F79DFDDC-87BD-4118-898D-24D6A89CF75F}" destId="{1BE53024-AA9E-4B70-8E73-06419BBE36D9}" srcOrd="1" destOrd="0" parTransId="{4E90D99E-B25B-4055-9CBF-8BC4C0301111}" sibTransId="{C6D41BA6-39DF-4511-A497-FC813B11375C}"/>
    <dgm:cxn modelId="{6C0C4BEB-4AFD-4673-A14C-5EDC3DF40675}" type="presParOf" srcId="{E45B63A3-EA72-4CDA-8A0C-D8809F068EB1}" destId="{2F9049E4-CD82-411D-99E3-A221B5D01E0C}" srcOrd="0" destOrd="0" presId="urn:microsoft.com/office/officeart/2005/8/layout/default"/>
    <dgm:cxn modelId="{1D64712D-4D87-42E1-BEAE-434AEFDC010F}" type="presParOf" srcId="{E45B63A3-EA72-4CDA-8A0C-D8809F068EB1}" destId="{2FE8DB3F-59D7-4C76-9DAC-77C3B39E9539}" srcOrd="1" destOrd="0" presId="urn:microsoft.com/office/officeart/2005/8/layout/default"/>
    <dgm:cxn modelId="{65CEC298-A2FE-491D-9E5B-AE8FBEA6E9E8}" type="presParOf" srcId="{E45B63A3-EA72-4CDA-8A0C-D8809F068EB1}" destId="{3C7ED808-6134-45B6-80B9-38083C9C2D66}" srcOrd="2" destOrd="0" presId="urn:microsoft.com/office/officeart/2005/8/layout/default"/>
    <dgm:cxn modelId="{871FA91A-17F4-45FF-9DD9-FF96B9C22796}" type="presParOf" srcId="{E45B63A3-EA72-4CDA-8A0C-D8809F068EB1}" destId="{F5D9D33E-5C6B-4586-AFCA-1D3C1E1DEED3}" srcOrd="3" destOrd="0" presId="urn:microsoft.com/office/officeart/2005/8/layout/default"/>
    <dgm:cxn modelId="{2FDF0F1D-3D88-4357-BF7C-8898EE1190C0}" type="presParOf" srcId="{E45B63A3-EA72-4CDA-8A0C-D8809F068EB1}" destId="{89BF6BDC-77A2-436A-BFAA-F33C0E3CBB13}"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049E4-CD82-411D-99E3-A221B5D01E0C}">
      <dsp:nvSpPr>
        <dsp:cNvPr id="0" name=""/>
        <dsp:cNvSpPr/>
      </dsp:nvSpPr>
      <dsp:spPr>
        <a:xfrm>
          <a:off x="0" y="104317"/>
          <a:ext cx="2594371" cy="1556623"/>
        </a:xfrm>
        <a:prstGeom prst="rect">
          <a:avLst/>
        </a:prstGeom>
        <a:solidFill>
          <a:srgbClr val="EDC2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Governance enables innovation when it’s grounded in real behaviour</a:t>
          </a:r>
        </a:p>
      </dsp:txBody>
      <dsp:txXfrm>
        <a:off x="0" y="104317"/>
        <a:ext cx="2594371" cy="1556623"/>
      </dsp:txXfrm>
    </dsp:sp>
    <dsp:sp modelId="{3C7ED808-6134-45B6-80B9-38083C9C2D66}">
      <dsp:nvSpPr>
        <dsp:cNvPr id="0" name=""/>
        <dsp:cNvSpPr/>
      </dsp:nvSpPr>
      <dsp:spPr>
        <a:xfrm>
          <a:off x="2853809" y="104317"/>
          <a:ext cx="2594371" cy="1556623"/>
        </a:xfrm>
        <a:prstGeom prst="rect">
          <a:avLst/>
        </a:prstGeom>
        <a:solidFill>
          <a:srgbClr val="EDC2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People, process and technology </a:t>
          </a:r>
          <a:r>
            <a:rPr lang="en-GB" sz="2200" b="1" kern="1200"/>
            <a:t>must</a:t>
          </a:r>
          <a:r>
            <a:rPr lang="en-GB" sz="2200" kern="1200"/>
            <a:t> work together</a:t>
          </a:r>
          <a:endParaRPr lang="en-GB" sz="2200" i="1" kern="1200">
            <a:latin typeface="Lato"/>
            <a:ea typeface="Lato"/>
            <a:cs typeface="Lato"/>
          </a:endParaRPr>
        </a:p>
      </dsp:txBody>
      <dsp:txXfrm>
        <a:off x="2853809" y="104317"/>
        <a:ext cx="2594371" cy="1556623"/>
      </dsp:txXfrm>
    </dsp:sp>
    <dsp:sp modelId="{89BF6BDC-77A2-436A-BFAA-F33C0E3CBB13}">
      <dsp:nvSpPr>
        <dsp:cNvPr id="0" name=""/>
        <dsp:cNvSpPr/>
      </dsp:nvSpPr>
      <dsp:spPr>
        <a:xfrm>
          <a:off x="5707618" y="104317"/>
          <a:ext cx="2594371" cy="1556623"/>
        </a:xfrm>
        <a:prstGeom prst="rect">
          <a:avLst/>
        </a:prstGeom>
        <a:solidFill>
          <a:srgbClr val="EDC2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Before you define an AI strategy, define how AI should be used day to day</a:t>
          </a:r>
          <a:endParaRPr lang="en-GB" sz="2200" i="1" kern="1200">
            <a:latin typeface="Lato"/>
            <a:ea typeface="Lato"/>
            <a:cs typeface="Lato"/>
          </a:endParaRPr>
        </a:p>
      </dsp:txBody>
      <dsp:txXfrm>
        <a:off x="5707618" y="104317"/>
        <a:ext cx="2594371" cy="155662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768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AI is already embedded in day-to-day work across most organisations. Often this has happened quietly, without formal approval, guidance or </a:t>
            </a:r>
            <a:r>
              <a:rPr lang="en-GB"/>
              <a:t>visibility.</a:t>
            </a:r>
          </a:p>
          <a:p>
            <a:br>
              <a:rPr lang="en-GB" dirty="0"/>
            </a:br>
            <a:r>
              <a:rPr lang="en-GB" dirty="0"/>
              <a:t>Today’s session focuses on understanding the real risks of that reality and how organisations can put practical governance in place without killing momentum or innovation.</a:t>
            </a:r>
            <a:endParaRPr lang="en-US" dirty="0">
              <a:latin typeface="Aptos" panose="02110004020202020204"/>
              <a:ea typeface="Lato"/>
              <a:cs typeface="Lato"/>
            </a:endParaRPr>
          </a:p>
        </p:txBody>
      </p:sp>
      <p:sp>
        <p:nvSpPr>
          <p:cNvPr id="4" name="Slide Number Placeholder 3"/>
          <p:cNvSpPr>
            <a:spLocks noGrp="1"/>
          </p:cNvSpPr>
          <p:nvPr>
            <p:ph type="sldNum" sz="quarter" idx="10"/>
          </p:nvPr>
        </p:nvSpPr>
        <p:spPr/>
        <p:txBody>
          <a:bodyPr/>
          <a:lstStyle/>
          <a:p>
            <a:fld id="{F7021451-1387-4CA6-816F-3879F97B5CBC}" type="slidenum">
              <a:rPr lang="en-US">
                <a:latin typeface="Lato" panose="020F0502020204030203" pitchFamily="34" charset="0"/>
              </a:rPr>
              <a:t>1</a:t>
            </a:fld>
            <a:endParaRPr lang="en-US">
              <a:latin typeface="Lato" panose="020F0502020204030203" pitchFamily="34" charset="0"/>
            </a:endParaRPr>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4B16A-4711-8AE9-6564-7A523BD072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42BB4F-22AF-B093-5A78-67F3BAFDFF73}"/>
              </a:ext>
            </a:extLst>
          </p:cNvPr>
          <p:cNvSpPr>
            <a:spLocks noGrp="1" noRot="1" noChangeAspect="1"/>
          </p:cNvSpPr>
          <p:nvPr>
            <p:ph type="sldImg"/>
          </p:nvPr>
        </p:nvSpPr>
        <p:spPr>
          <a:xfrm>
            <a:off x="-171450" y="1143000"/>
            <a:ext cx="5486400" cy="30861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FB842D1A-1938-4256-1A7C-6F517404075E}"/>
              </a:ext>
            </a:extLst>
          </p:cNvPr>
          <p:cNvSpPr>
            <a:spLocks noGrp="1"/>
          </p:cNvSpPr>
          <p:nvPr>
            <p:ph type="body" idx="1"/>
          </p:nvPr>
        </p:nvSpPr>
        <p:spPr>
          <a:xfrm>
            <a:off x="514350" y="4400550"/>
            <a:ext cx="4114800" cy="3600450"/>
          </a:xfrm>
          <a:prstGeom prst="rect">
            <a:avLst/>
          </a:prstGeom>
        </p:spPr>
        <p:txBody>
          <a:bodyPr/>
          <a:lstStyle/>
          <a:p>
            <a:r>
              <a:rPr lang="en-GB" dirty="0">
                <a:latin typeface="Lato" panose="020F0502020204030203" pitchFamily="34" charset="0"/>
              </a:rPr>
              <a:t>Governance is not a document.</a:t>
            </a:r>
          </a:p>
          <a:p>
            <a:r>
              <a:rPr lang="en-GB" dirty="0">
                <a:latin typeface="Lato" panose="020F0502020204030203" pitchFamily="34" charset="0"/>
              </a:rPr>
              <a:t>It is behaviour.</a:t>
            </a:r>
          </a:p>
          <a:p>
            <a:r>
              <a:rPr lang="en-GB" dirty="0">
                <a:latin typeface="Lato" panose="020F0502020204030203" pitchFamily="34" charset="0"/>
              </a:rPr>
              <a:t>How decisions are made, who takes responsibility and what is considered acceptable in practice.</a:t>
            </a:r>
          </a:p>
          <a:p>
            <a:endParaRPr lang="en-GB" dirty="0">
              <a:latin typeface="Lato" panose="020F0502020204030203" pitchFamily="34" charset="0"/>
            </a:endParaRPr>
          </a:p>
          <a:p>
            <a:r>
              <a:rPr lang="en-GB" dirty="0">
                <a:latin typeface="Lato" panose="020F0502020204030203" pitchFamily="34" charset="0"/>
              </a:rPr>
              <a:t>The core question we are exploring today is this:</a:t>
            </a:r>
          </a:p>
          <a:p>
            <a:r>
              <a:rPr lang="en-GB" dirty="0">
                <a:latin typeface="Lato" panose="020F0502020204030203" pitchFamily="34" charset="0"/>
              </a:rPr>
              <a:t>How do we ensure our infrastructure and our people are set up to exploit the opportunities of AI while minimising the risks?</a:t>
            </a:r>
          </a:p>
          <a:p>
            <a:endParaRPr lang="en-GB" dirty="0">
              <a:latin typeface="Lato" panose="020F0502020204030203" pitchFamily="34" charset="0"/>
            </a:endParaRPr>
          </a:p>
          <a:p>
            <a:r>
              <a:rPr lang="en-GB" dirty="0">
                <a:latin typeface="Lato" panose="020F0502020204030203" pitchFamily="34" charset="0"/>
              </a:rPr>
              <a:t>This part of the session is deliberately peer-to-peer.</a:t>
            </a:r>
          </a:p>
          <a:p>
            <a:r>
              <a:rPr lang="en-GB" dirty="0">
                <a:latin typeface="Lato" panose="020F0502020204030203" pitchFamily="34" charset="0"/>
              </a:rPr>
              <a:t>We would really like to hear about your experiences introducing AI into your organisations.</a:t>
            </a:r>
          </a:p>
          <a:p>
            <a:endParaRPr lang="en-GB" dirty="0">
              <a:latin typeface="Lato" panose="020F0502020204030203" pitchFamily="34" charset="0"/>
            </a:endParaRPr>
          </a:p>
          <a:p>
            <a:r>
              <a:rPr lang="en-GB" dirty="0">
                <a:latin typeface="Lato" panose="020F0502020204030203" pitchFamily="34" charset="0"/>
              </a:rPr>
              <a:t>What challenges did you face?</a:t>
            </a:r>
          </a:p>
          <a:p>
            <a:r>
              <a:rPr lang="en-GB" dirty="0">
                <a:latin typeface="Lato" panose="020F0502020204030203" pitchFamily="34" charset="0"/>
              </a:rPr>
              <a:t>How did you approach it?</a:t>
            </a:r>
          </a:p>
          <a:p>
            <a:r>
              <a:rPr lang="en-GB" dirty="0">
                <a:latin typeface="Lato" panose="020F0502020204030203" pitchFamily="34" charset="0"/>
              </a:rPr>
              <a:t>Was it proactive or reactive?</a:t>
            </a:r>
          </a:p>
          <a:p>
            <a:endParaRPr lang="en-GB" dirty="0">
              <a:latin typeface="Lato" panose="020F0502020204030203" pitchFamily="34" charset="0"/>
            </a:endParaRPr>
          </a:p>
          <a:p>
            <a:r>
              <a:rPr lang="en-GB" dirty="0">
                <a:latin typeface="Lato" panose="020F0502020204030203" pitchFamily="34" charset="0"/>
              </a:rPr>
              <a:t>This is your session to contribute.</a:t>
            </a:r>
          </a:p>
          <a:p>
            <a:r>
              <a:rPr lang="en-GB" dirty="0">
                <a:latin typeface="Lato" panose="020F0502020204030203" pitchFamily="34" charset="0"/>
              </a:rPr>
              <a:t>Share ideas, observations, frustrations or questions.</a:t>
            </a:r>
          </a:p>
          <a:p>
            <a:r>
              <a:rPr lang="en-GB" dirty="0">
                <a:latin typeface="Lato" panose="020F0502020204030203" pitchFamily="34" charset="0"/>
              </a:rPr>
              <a:t>Ask questions not just of us, but of each other.</a:t>
            </a:r>
          </a:p>
          <a:p>
            <a:endParaRPr lang="en-GB" dirty="0">
              <a:latin typeface="Lato" panose="020F0502020204030203" pitchFamily="34" charset="0"/>
            </a:endParaRPr>
          </a:p>
          <a:p>
            <a:r>
              <a:rPr lang="en-GB" dirty="0">
                <a:latin typeface="Lato" panose="020F0502020204030203" pitchFamily="34" charset="0"/>
              </a:rPr>
              <a:t>We will lightly facilitate the discussion and capture themes.</a:t>
            </a:r>
          </a:p>
          <a:p>
            <a:r>
              <a:rPr lang="en-GB" dirty="0">
                <a:latin typeface="Lato" panose="020F0502020204030203" pitchFamily="34" charset="0"/>
              </a:rPr>
              <a:t>If questions come up that we do not cover immediately, please put them in the chat and we will address them in the next section using practical examples.</a:t>
            </a:r>
          </a:p>
          <a:p>
            <a:endParaRPr lang="en-GB" dirty="0">
              <a:latin typeface="Lato" panose="020F0502020204030203" pitchFamily="34" charset="0"/>
            </a:endParaRPr>
          </a:p>
          <a:p>
            <a:r>
              <a:rPr lang="en-GB" dirty="0">
                <a:latin typeface="Lato" panose="020F0502020204030203" pitchFamily="34" charset="0"/>
              </a:rPr>
              <a:t>To close this section:</a:t>
            </a:r>
          </a:p>
          <a:p>
            <a:r>
              <a:rPr lang="en-GB" dirty="0">
                <a:latin typeface="Lato" panose="020F0502020204030203" pitchFamily="34" charset="0"/>
              </a:rPr>
              <a:t>Next, we will look at how to turn these ideas into a practical framework.</a:t>
            </a:r>
          </a:p>
          <a:p>
            <a:endParaRPr lang="en-GB" dirty="0">
              <a:latin typeface="Lato" panose="020F0502020204030203" pitchFamily="34" charset="0"/>
            </a:endParaRPr>
          </a:p>
          <a:p>
            <a:r>
              <a:rPr lang="en-GB" b="1" dirty="0"/>
              <a:t>DISCUSSION SUMMARY – WHAT WE HEARD</a:t>
            </a:r>
          </a:p>
          <a:p>
            <a:endParaRPr lang="en-GB" b="1" dirty="0"/>
          </a:p>
          <a:p>
            <a:r>
              <a:rPr lang="en-GB" dirty="0"/>
              <a:t>Participants were at very different stages of their AI governance journey, ranging from early experimentation to more structured approaches.</a:t>
            </a:r>
          </a:p>
          <a:p>
            <a:r>
              <a:rPr lang="en-GB" dirty="0"/>
              <a:t>A consistent theme was </a:t>
            </a:r>
            <a:r>
              <a:rPr lang="en-GB" b="1" dirty="0"/>
              <a:t>lack of visibility</a:t>
            </a:r>
            <a:r>
              <a:rPr lang="en-GB" dirty="0"/>
              <a:t>.</a:t>
            </a:r>
          </a:p>
          <a:p>
            <a:br>
              <a:rPr lang="en-GB" dirty="0"/>
            </a:br>
            <a:r>
              <a:rPr lang="en-GB" dirty="0"/>
              <a:t>Even where policies or tools exist, many organisations do not have a clear picture of how AI is actually being used day to day, particularly when usage happens through browsers or embedded features in existing tools.</a:t>
            </a:r>
          </a:p>
          <a:p>
            <a:endParaRPr lang="en-GB" dirty="0"/>
          </a:p>
          <a:p>
            <a:r>
              <a:rPr lang="en-GB" dirty="0"/>
              <a:t>Several attendees highlighted that </a:t>
            </a:r>
            <a:r>
              <a:rPr lang="en-GB" b="1" dirty="0"/>
              <a:t>leadership awareness varies</a:t>
            </a:r>
            <a:r>
              <a:rPr lang="en-GB" dirty="0"/>
              <a:t>.</a:t>
            </a:r>
            <a:br>
              <a:rPr lang="en-GB" dirty="0"/>
            </a:br>
            <a:r>
              <a:rPr lang="en-GB" dirty="0"/>
              <a:t>In some cases, AI has not yet become a priority due to competing transformation programmes. In others, policy exists but has limited impact on real-world behaviour.</a:t>
            </a:r>
          </a:p>
          <a:p>
            <a:endParaRPr lang="en-GB" dirty="0"/>
          </a:p>
          <a:p>
            <a:r>
              <a:rPr lang="en-GB" dirty="0"/>
              <a:t>Where progress had been made, it was often through:</a:t>
            </a:r>
          </a:p>
          <a:p>
            <a:pPr marL="171450" indent="-171450">
              <a:buFont typeface="Arial" panose="020B0604020202020204" pitchFamily="34" charset="0"/>
              <a:buChar char="•"/>
            </a:pPr>
            <a:r>
              <a:rPr lang="en-GB" dirty="0"/>
              <a:t>Providing a </a:t>
            </a:r>
            <a:r>
              <a:rPr lang="en-GB" b="1" dirty="0"/>
              <a:t>safe, approved environment</a:t>
            </a:r>
            <a:r>
              <a:rPr lang="en-GB" dirty="0"/>
              <a:t> for AI use</a:t>
            </a:r>
          </a:p>
          <a:p>
            <a:pPr marL="171450" indent="-171450">
              <a:buFont typeface="Arial" panose="020B0604020202020204" pitchFamily="34" charset="0"/>
              <a:buChar char="•"/>
            </a:pPr>
            <a:r>
              <a:rPr lang="en-GB" dirty="0"/>
              <a:t>Starting with senior leadership or small groups</a:t>
            </a:r>
          </a:p>
          <a:p>
            <a:pPr marL="171450" indent="-171450">
              <a:buFont typeface="Arial" panose="020B0604020202020204" pitchFamily="34" charset="0"/>
              <a:buChar char="•"/>
            </a:pPr>
            <a:r>
              <a:rPr lang="en-GB" dirty="0"/>
              <a:t>Treating AI as an enabler rather than something to ban</a:t>
            </a:r>
          </a:p>
          <a:p>
            <a:endParaRPr lang="en-GB" dirty="0"/>
          </a:p>
          <a:p>
            <a:r>
              <a:rPr lang="en-GB" dirty="0"/>
              <a:t>There was broad agreement that </a:t>
            </a:r>
            <a:r>
              <a:rPr lang="en-GB" b="1" dirty="0"/>
              <a:t>policy alone is insufficient</a:t>
            </a:r>
            <a:r>
              <a:rPr lang="en-GB" dirty="0"/>
              <a:t>.</a:t>
            </a:r>
            <a:br>
              <a:rPr lang="en-GB" dirty="0"/>
            </a:br>
            <a:r>
              <a:rPr lang="en-GB" dirty="0"/>
              <a:t>Policies are often written reactively, are difficult to find or are not clearly connected to everyday work. Without ongoing conversation and reinforcement, they do little to influence behaviour.</a:t>
            </a:r>
          </a:p>
          <a:p>
            <a:endParaRPr lang="en-GB" dirty="0"/>
          </a:p>
          <a:p>
            <a:r>
              <a:rPr lang="en-GB" dirty="0"/>
              <a:t>Participants also noted that </a:t>
            </a:r>
            <a:r>
              <a:rPr lang="en-GB" b="1" dirty="0"/>
              <a:t>AI capability is increasingly embedded</a:t>
            </a:r>
            <a:r>
              <a:rPr lang="en-GB" dirty="0"/>
              <a:t> in third-party tools and platforms, often without explicit organisational choice. This creates a need for continuous review rather than one-off governance decisions.</a:t>
            </a:r>
          </a:p>
          <a:p>
            <a:endParaRPr lang="en-GB" dirty="0"/>
          </a:p>
          <a:p>
            <a:r>
              <a:rPr lang="en-GB" dirty="0"/>
              <a:t>A key insight was the importance of </a:t>
            </a:r>
            <a:r>
              <a:rPr lang="en-GB" b="1" dirty="0"/>
              <a:t>proportional governance</a:t>
            </a:r>
            <a:r>
              <a:rPr lang="en-GB" dirty="0"/>
              <a:t>.</a:t>
            </a:r>
            <a:br>
              <a:rPr lang="en-GB" dirty="0"/>
            </a:br>
            <a:r>
              <a:rPr lang="en-GB" dirty="0"/>
              <a:t>Low-risk productivity use requires guardrails, but higher-risk use cases such as decision-making, customer-facing interactions or automated actions require much stronger controls.</a:t>
            </a:r>
          </a:p>
          <a:p>
            <a:endParaRPr lang="en-GB" dirty="0"/>
          </a:p>
          <a:p>
            <a:r>
              <a:rPr lang="en-GB" dirty="0"/>
              <a:t>Overall, the discussion reinforced that effective AI governance:</a:t>
            </a:r>
          </a:p>
          <a:p>
            <a:pPr marL="171450" indent="-171450">
              <a:buFont typeface="Arial" panose="020B0604020202020204" pitchFamily="34" charset="0"/>
              <a:buChar char="•"/>
            </a:pPr>
            <a:r>
              <a:rPr lang="en-GB" dirty="0"/>
              <a:t>Combines people, process and technology</a:t>
            </a:r>
          </a:p>
          <a:p>
            <a:pPr marL="171450" indent="-171450">
              <a:buFont typeface="Arial" panose="020B0604020202020204" pitchFamily="34" charset="0"/>
              <a:buChar char="•"/>
            </a:pPr>
            <a:r>
              <a:rPr lang="en-GB" dirty="0"/>
              <a:t>Requires visibility before control</a:t>
            </a:r>
          </a:p>
          <a:p>
            <a:pPr marL="171450" indent="-171450">
              <a:buFont typeface="Arial" panose="020B0604020202020204" pitchFamily="34" charset="0"/>
              <a:buChar char="•"/>
            </a:pPr>
            <a:r>
              <a:rPr lang="en-GB" dirty="0"/>
              <a:t>Works best when it is practical, proportionate and continuously reviewed</a:t>
            </a:r>
          </a:p>
          <a:p>
            <a:endParaRPr lang="en-GB" dirty="0">
              <a:latin typeface="Lato" panose="020F0502020204030203" pitchFamily="34" charset="0"/>
            </a:endParaRPr>
          </a:p>
        </p:txBody>
      </p:sp>
    </p:spTree>
    <p:extLst>
      <p:ext uri="{BB962C8B-B14F-4D97-AF65-F5344CB8AC3E}">
        <p14:creationId xmlns:p14="http://schemas.microsoft.com/office/powerpoint/2010/main" val="3710238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B9691-92A0-33E0-9B34-04FEE87E0E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3AABC6-5D84-B6E2-ADA5-C5D8DF089DC7}"/>
              </a:ext>
            </a:extLst>
          </p:cNvPr>
          <p:cNvSpPr>
            <a:spLocks noGrp="1" noRot="1" noChangeAspect="1"/>
          </p:cNvSpPr>
          <p:nvPr>
            <p:ph type="sldImg"/>
          </p:nvPr>
        </p:nvSpPr>
        <p:spPr>
          <a:xfrm>
            <a:off x="-171450" y="1143000"/>
            <a:ext cx="5486400" cy="30861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958DEB77-4781-6365-E6DD-71E0ABCB3BC4}"/>
              </a:ext>
            </a:extLst>
          </p:cNvPr>
          <p:cNvSpPr>
            <a:spLocks noGrp="1"/>
          </p:cNvSpPr>
          <p:nvPr>
            <p:ph type="body" idx="1"/>
          </p:nvPr>
        </p:nvSpPr>
        <p:spPr>
          <a:xfrm>
            <a:off x="514350" y="4400550"/>
            <a:ext cx="4114800" cy="3600450"/>
          </a:xfrm>
          <a:prstGeom prst="rect">
            <a:avLst/>
          </a:prstGeom>
        </p:spPr>
        <p:txBody>
          <a:bodyPr/>
          <a:lstStyle/>
          <a:p>
            <a:endParaRPr lang="en-GB" dirty="0">
              <a:latin typeface="Lato" panose="020F0502020204030203" pitchFamily="34" charset="0"/>
            </a:endParaRPr>
          </a:p>
        </p:txBody>
      </p:sp>
    </p:spTree>
    <p:extLst>
      <p:ext uri="{BB962C8B-B14F-4D97-AF65-F5344CB8AC3E}">
        <p14:creationId xmlns:p14="http://schemas.microsoft.com/office/powerpoint/2010/main" val="3330125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latin typeface="Lato" panose="020F0502020204030203" pitchFamily="34" charset="0"/>
              </a:rPr>
              <a:t>We have talked about risk and visibility, and we have had some great discussion.</a:t>
            </a:r>
          </a:p>
          <a:p>
            <a:r>
              <a:rPr lang="en-GB" b="0" dirty="0">
                <a:latin typeface="Lato" panose="020F0502020204030203" pitchFamily="34" charset="0"/>
              </a:rPr>
              <a:t>This is how you turn adoption into governance in practice.</a:t>
            </a:r>
          </a:p>
          <a:p>
            <a:endParaRPr lang="en-GB" b="0" dirty="0">
              <a:latin typeface="Lato" panose="020F0502020204030203" pitchFamily="34" charset="0"/>
            </a:endParaRPr>
          </a:p>
          <a:p>
            <a:r>
              <a:rPr lang="en-GB" b="0" dirty="0">
                <a:latin typeface="Lato" panose="020F0502020204030203" pitchFamily="34" charset="0"/>
              </a:rPr>
              <a:t>Good AI governance rests on three things: people, process and technology.</a:t>
            </a:r>
          </a:p>
          <a:p>
            <a:r>
              <a:rPr lang="en-GB" b="0" dirty="0">
                <a:latin typeface="Lato" panose="020F0502020204030203" pitchFamily="34" charset="0"/>
              </a:rPr>
              <a:t>They only work when they reinforce each other.</a:t>
            </a:r>
          </a:p>
          <a:p>
            <a:endParaRPr lang="en-GB" b="0" dirty="0">
              <a:latin typeface="Lato" panose="020F0502020204030203" pitchFamily="34" charset="0"/>
            </a:endParaRPr>
          </a:p>
          <a:p>
            <a:r>
              <a:rPr lang="en-GB" b="0" dirty="0">
                <a:latin typeface="Lato" panose="020F0502020204030203" pitchFamily="34" charset="0"/>
              </a:rPr>
              <a:t>We know this, and it does not just apply to AI-related decisions.</a:t>
            </a:r>
          </a:p>
          <a:p>
            <a:r>
              <a:rPr lang="en-GB" b="0" dirty="0">
                <a:latin typeface="Lato" panose="020F0502020204030203" pitchFamily="34" charset="0"/>
              </a:rPr>
              <a:t>Most organisations instinctively start with technology: controls, tools and restrictions.</a:t>
            </a:r>
          </a:p>
          <a:p>
            <a:endParaRPr lang="en-GB" b="0" dirty="0">
              <a:latin typeface="Lato" panose="020F0502020204030203" pitchFamily="34" charset="0"/>
            </a:endParaRPr>
          </a:p>
          <a:p>
            <a:r>
              <a:rPr lang="en-GB" b="0" dirty="0">
                <a:latin typeface="Lato" panose="020F0502020204030203" pitchFamily="34" charset="0"/>
              </a:rPr>
              <a:t>On its own, that rarely works, because behaviour always fills the gaps.</a:t>
            </a:r>
          </a:p>
          <a:p>
            <a:endParaRPr lang="en-GB" b="0" dirty="0">
              <a:latin typeface="Lato" panose="020F0502020204030203" pitchFamily="34" charset="0"/>
            </a:endParaRPr>
          </a:p>
          <a:p>
            <a:r>
              <a:rPr lang="en-GB" b="0" dirty="0">
                <a:latin typeface="Lato" panose="020F0502020204030203" pitchFamily="34" charset="0"/>
              </a:rPr>
              <a:t>The people pillar is about awareness and judgement.</a:t>
            </a:r>
          </a:p>
          <a:p>
            <a:r>
              <a:rPr lang="en-GB" b="0" dirty="0">
                <a:latin typeface="Lato" panose="020F0502020204030203" pitchFamily="34" charset="0"/>
              </a:rPr>
              <a:t>People need to understand what AI is good at, what it is not good at and when human judgement has to override the output.</a:t>
            </a:r>
          </a:p>
          <a:p>
            <a:endParaRPr lang="en-GB" b="0" dirty="0">
              <a:latin typeface="Lato" panose="020F0502020204030203" pitchFamily="34" charset="0"/>
            </a:endParaRPr>
          </a:p>
          <a:p>
            <a:r>
              <a:rPr lang="en-GB" b="0" dirty="0">
                <a:latin typeface="Lato" panose="020F0502020204030203" pitchFamily="34" charset="0"/>
              </a:rPr>
              <a:t>I will give you a small example of why that matters.</a:t>
            </a:r>
          </a:p>
          <a:p>
            <a:r>
              <a:rPr lang="en-GB" b="0" dirty="0">
                <a:latin typeface="Lato" panose="020F0502020204030203" pitchFamily="34" charset="0"/>
              </a:rPr>
              <a:t>I was using Copilot with the same prompt and started getting more and more random responses.</a:t>
            </a:r>
          </a:p>
          <a:p>
            <a:endParaRPr lang="en-GB" b="0" dirty="0">
              <a:latin typeface="Lato" panose="020F0502020204030203" pitchFamily="34" charset="0"/>
            </a:endParaRPr>
          </a:p>
          <a:p>
            <a:r>
              <a:rPr lang="en-GB" b="0" dirty="0">
                <a:latin typeface="Lato" panose="020F0502020204030203" pitchFamily="34" charset="0"/>
              </a:rPr>
              <a:t>Out of curiosity, I asked ChatGPT what was going on. It gave several explanations.</a:t>
            </a:r>
          </a:p>
          <a:p>
            <a:r>
              <a:rPr lang="en-GB" b="0" dirty="0">
                <a:latin typeface="Lato" panose="020F0502020204030203" pitchFamily="34" charset="0"/>
              </a:rPr>
              <a:t>Right at the bottom was the best explanation I have seen: reason five, latent laziness.</a:t>
            </a:r>
          </a:p>
          <a:p>
            <a:endParaRPr lang="en-GB" b="0" dirty="0">
              <a:latin typeface="Lato" panose="020F0502020204030203" pitchFamily="34" charset="0"/>
            </a:endParaRPr>
          </a:p>
          <a:p>
            <a:r>
              <a:rPr lang="en-GB" b="0" dirty="0">
                <a:latin typeface="Lato" panose="020F0502020204030203" pitchFamily="34" charset="0"/>
              </a:rPr>
              <a:t>The idea is that models sometimes decide a partial answer is “good enough”.</a:t>
            </a:r>
          </a:p>
          <a:p>
            <a:r>
              <a:rPr lang="en-GB" b="0" dirty="0">
                <a:latin typeface="Lato" panose="020F0502020204030203" pitchFamily="34" charset="0"/>
              </a:rPr>
              <a:t>Nothing is broken, but it is a good reminder that AI outputs are starting points, not answers.</a:t>
            </a:r>
          </a:p>
          <a:p>
            <a:endParaRPr lang="en-GB" b="0" dirty="0">
              <a:latin typeface="Lato" panose="020F0502020204030203" pitchFamily="34" charset="0"/>
            </a:endParaRPr>
          </a:p>
          <a:p>
            <a:r>
              <a:rPr lang="en-GB" b="0" dirty="0">
                <a:latin typeface="Lato" panose="020F0502020204030203" pitchFamily="34" charset="0"/>
              </a:rPr>
              <a:t>The process pillar is about clarity and ownership.</a:t>
            </a:r>
          </a:p>
          <a:p>
            <a:r>
              <a:rPr lang="en-GB" b="0" dirty="0">
                <a:latin typeface="Lato" panose="020F0502020204030203" pitchFamily="34" charset="0"/>
              </a:rPr>
              <a:t>Guidance people can actually find, clear accountability and a way to learn and adapt as usage evolves.</a:t>
            </a:r>
          </a:p>
          <a:p>
            <a:endParaRPr lang="en-GB" b="0" dirty="0">
              <a:latin typeface="Lato" panose="020F0502020204030203" pitchFamily="34" charset="0"/>
            </a:endParaRPr>
          </a:p>
          <a:p>
            <a:r>
              <a:rPr lang="en-GB" b="0" dirty="0">
                <a:latin typeface="Lato" panose="020F0502020204030203" pitchFamily="34" charset="0"/>
              </a:rPr>
              <a:t>The technology pillar is about visibility and protection.</a:t>
            </a:r>
          </a:p>
          <a:p>
            <a:r>
              <a:rPr lang="en-GB" b="0" dirty="0">
                <a:latin typeface="Lato" panose="020F0502020204030203" pitchFamily="34" charset="0"/>
              </a:rPr>
              <a:t>AI use needs to happen in environments you can see and monitor, with sensitive data protected by default and controls that support safe use rather than blocking productivity.</a:t>
            </a:r>
          </a:p>
          <a:p>
            <a:endParaRPr lang="en-GB" b="0" dirty="0">
              <a:latin typeface="Lato" panose="020F0502020204030203" pitchFamily="34" charset="0"/>
            </a:endParaRPr>
          </a:p>
          <a:p>
            <a:r>
              <a:rPr lang="en-GB" b="0" dirty="0">
                <a:latin typeface="Lato" panose="020F0502020204030203" pitchFamily="34" charset="0"/>
              </a:rPr>
              <a:t>And Toby has a great example of this.</a:t>
            </a:r>
            <a:endParaRPr lang="en-US" b="0" dirty="0">
              <a:latin typeface="Lato" panose="020F0502020204030203" pitchFamily="34" charset="0"/>
            </a:endParaRPr>
          </a:p>
        </p:txBody>
      </p:sp>
      <p:sp>
        <p:nvSpPr>
          <p:cNvPr id="4" name="Slide Number Placeholder 3"/>
          <p:cNvSpPr>
            <a:spLocks noGrp="1"/>
          </p:cNvSpPr>
          <p:nvPr>
            <p:ph type="sldNum" sz="quarter" idx="10"/>
          </p:nvPr>
        </p:nvSpPr>
        <p:spPr/>
        <p:txBody>
          <a:bodyPr/>
          <a:lstStyle/>
          <a:p>
            <a:fld id="{F7021451-1387-4CA6-816F-3879F97B5CBC}" type="slidenum">
              <a:rPr lang="en-US">
                <a:latin typeface="Lato" panose="020F0502020204030203" pitchFamily="34" charset="0"/>
              </a:rPr>
              <a:t>12</a:t>
            </a:fld>
            <a:endParaRPr lang="en-US">
              <a:latin typeface="Lato" panose="020F0502020204030203" pitchFamily="34" charset="0"/>
            </a:endParaRPr>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BBCD6-0AF6-EA2D-03EE-1026266F9F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657431-B075-B978-910B-990B55075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2DDC8F-758F-282C-5CD7-A36A880A0A3A}"/>
              </a:ext>
            </a:extLst>
          </p:cNvPr>
          <p:cNvSpPr>
            <a:spLocks noGrp="1"/>
          </p:cNvSpPr>
          <p:nvPr>
            <p:ph type="body" idx="1"/>
          </p:nvPr>
        </p:nvSpPr>
        <p:spPr/>
        <p:txBody>
          <a:bodyPr/>
          <a:lstStyle/>
          <a:p>
            <a:r>
              <a:rPr lang="en-GB" b="0" dirty="0">
                <a:latin typeface="Lato" panose="020F0502020204030203" pitchFamily="34" charset="0"/>
              </a:rPr>
              <a:t>Before we get into tools and demos, it is worth pausing on something important.</a:t>
            </a:r>
          </a:p>
          <a:p>
            <a:r>
              <a:rPr lang="en-GB" b="0" dirty="0">
                <a:latin typeface="Lato" panose="020F0502020204030203" pitchFamily="34" charset="0"/>
              </a:rPr>
              <a:t>Everything on this slide is deliberately simple.</a:t>
            </a:r>
          </a:p>
          <a:p>
            <a:r>
              <a:rPr lang="en-GB" b="0" dirty="0">
                <a:latin typeface="Lato" panose="020F0502020204030203" pitchFamily="34" charset="0"/>
              </a:rPr>
              <a:t>Not because AI governance is simple, but because complexity is usually what stops organisations starting.</a:t>
            </a:r>
          </a:p>
          <a:p>
            <a:endParaRPr lang="en-GB" b="0" dirty="0">
              <a:latin typeface="Lato" panose="020F0502020204030203" pitchFamily="34" charset="0"/>
            </a:endParaRPr>
          </a:p>
          <a:p>
            <a:r>
              <a:rPr lang="en-GB" b="0" dirty="0">
                <a:latin typeface="Lato" panose="020F0502020204030203" pitchFamily="34" charset="0"/>
              </a:rPr>
              <a:t>The biggest mistake we see is waiting for certainty.</a:t>
            </a:r>
          </a:p>
          <a:p>
            <a:r>
              <a:rPr lang="en-GB" b="0" dirty="0">
                <a:latin typeface="Lato" panose="020F0502020204030203" pitchFamily="34" charset="0"/>
              </a:rPr>
              <a:t>The reality is that you do not need perfect answers to reduce risk.</a:t>
            </a:r>
          </a:p>
          <a:p>
            <a:r>
              <a:rPr lang="en-GB" b="0" dirty="0">
                <a:latin typeface="Lato" panose="020F0502020204030203" pitchFamily="34" charset="0"/>
              </a:rPr>
              <a:t>You need intent and visibility.</a:t>
            </a:r>
          </a:p>
          <a:p>
            <a:endParaRPr lang="en-GB" b="0" dirty="0">
              <a:latin typeface="Lato" panose="020F0502020204030203" pitchFamily="34" charset="0"/>
            </a:endParaRPr>
          </a:p>
          <a:p>
            <a:r>
              <a:rPr lang="en-GB" b="1" dirty="0">
                <a:latin typeface="Lato" panose="020F0502020204030203" pitchFamily="34" charset="0"/>
              </a:rPr>
              <a:t>The first shift is moving AI use out of the shadows and into normal conversation.</a:t>
            </a:r>
          </a:p>
          <a:p>
            <a:r>
              <a:rPr lang="en-GB" b="0" dirty="0">
                <a:latin typeface="Lato" panose="020F0502020204030203" pitchFamily="34" charset="0"/>
              </a:rPr>
              <a:t>When people are asked how they are already using AI, not in a “we’re going to fire you” way, they start thinking differently about their own behaviour.</a:t>
            </a:r>
          </a:p>
          <a:p>
            <a:r>
              <a:rPr lang="en-GB" b="0" dirty="0">
                <a:latin typeface="Lato" panose="020F0502020204030203" pitchFamily="34" charset="0"/>
              </a:rPr>
              <a:t>Risk reduces without anyone being told off.</a:t>
            </a:r>
          </a:p>
          <a:p>
            <a:endParaRPr lang="en-GB" b="0" dirty="0">
              <a:latin typeface="Lato" panose="020F0502020204030203" pitchFamily="34" charset="0"/>
            </a:endParaRPr>
          </a:p>
          <a:p>
            <a:r>
              <a:rPr lang="en-GB" b="1" dirty="0">
                <a:latin typeface="Lato" panose="020F0502020204030203" pitchFamily="34" charset="0"/>
              </a:rPr>
              <a:t>The second shift is cultural rather than technical.</a:t>
            </a:r>
          </a:p>
          <a:p>
            <a:r>
              <a:rPr lang="en-GB" b="0" dirty="0">
                <a:latin typeface="Lato" panose="020F0502020204030203" pitchFamily="34" charset="0"/>
              </a:rPr>
              <a:t>You are explicitly saying that AI is there to assist thinking, not replace it.</a:t>
            </a:r>
          </a:p>
          <a:p>
            <a:r>
              <a:rPr lang="en-GB" b="0" dirty="0">
                <a:latin typeface="Lato" panose="020F0502020204030203" pitchFamily="34" charset="0"/>
              </a:rPr>
              <a:t>You also communicate where it can go wrong.</a:t>
            </a:r>
          </a:p>
          <a:p>
            <a:r>
              <a:rPr lang="en-GB" b="0" dirty="0">
                <a:latin typeface="Lato" panose="020F0502020204030203" pitchFamily="34" charset="0"/>
              </a:rPr>
              <a:t>That single expectation quietly reduces over-reliance and complacency.</a:t>
            </a:r>
          </a:p>
          <a:p>
            <a:endParaRPr lang="en-GB" b="0" dirty="0">
              <a:latin typeface="Lato" panose="020F0502020204030203" pitchFamily="34" charset="0"/>
            </a:endParaRPr>
          </a:p>
          <a:p>
            <a:r>
              <a:rPr lang="en-GB" b="1" dirty="0">
                <a:latin typeface="Lato" panose="020F0502020204030203" pitchFamily="34" charset="0"/>
              </a:rPr>
              <a:t>The third shift is removing guesswork.</a:t>
            </a:r>
          </a:p>
          <a:p>
            <a:r>
              <a:rPr lang="en-GB" b="0" dirty="0">
                <a:latin typeface="Lato" panose="020F0502020204030203" pitchFamily="34" charset="0"/>
              </a:rPr>
              <a:t>We have seen this exact pattern before with passwords.</a:t>
            </a:r>
          </a:p>
          <a:p>
            <a:r>
              <a:rPr lang="en-GB" b="0" dirty="0">
                <a:latin typeface="Lato" panose="020F0502020204030203" pitchFamily="34" charset="0"/>
              </a:rPr>
              <a:t>When the rules were vague or overly complex, people did not stop working.</a:t>
            </a:r>
          </a:p>
          <a:p>
            <a:r>
              <a:rPr lang="en-GB" b="0" dirty="0">
                <a:latin typeface="Lato" panose="020F0502020204030203" pitchFamily="34" charset="0"/>
              </a:rPr>
              <a:t>They reused passwords, wrote them down or emailed them to themselves.</a:t>
            </a:r>
          </a:p>
          <a:p>
            <a:r>
              <a:rPr lang="en-GB" b="0" dirty="0">
                <a:latin typeface="Lato" panose="020F0502020204030203" pitchFamily="34" charset="0"/>
              </a:rPr>
              <a:t>People were just trying to get their job done.</a:t>
            </a:r>
          </a:p>
          <a:p>
            <a:endParaRPr lang="en-GB" b="0" dirty="0">
              <a:latin typeface="Lato" panose="020F0502020204030203" pitchFamily="34" charset="0"/>
            </a:endParaRPr>
          </a:p>
          <a:p>
            <a:r>
              <a:rPr lang="en-GB" b="0" dirty="0">
                <a:latin typeface="Lato" panose="020F0502020204030203" pitchFamily="34" charset="0"/>
              </a:rPr>
              <a:t>As soon as guidance became short and clear, and tools like password managers backed it up, that behaviour changed very quickly.</a:t>
            </a:r>
          </a:p>
          <a:p>
            <a:endParaRPr lang="en-GB" b="0" dirty="0">
              <a:latin typeface="Lato" panose="020F0502020204030203" pitchFamily="34" charset="0"/>
            </a:endParaRPr>
          </a:p>
          <a:p>
            <a:r>
              <a:rPr lang="en-GB" b="0" dirty="0">
                <a:latin typeface="Lato" panose="020F0502020204030203" pitchFamily="34" charset="0"/>
              </a:rPr>
              <a:t>AI works in the same way.</a:t>
            </a:r>
          </a:p>
          <a:p>
            <a:r>
              <a:rPr lang="en-GB" b="0" dirty="0">
                <a:latin typeface="Lato" panose="020F0502020204030203" pitchFamily="34" charset="0"/>
              </a:rPr>
              <a:t>When guidance is unclear, people make up their own rules.</a:t>
            </a:r>
          </a:p>
          <a:p>
            <a:r>
              <a:rPr lang="en-GB" b="0" dirty="0">
                <a:latin typeface="Lato" panose="020F0502020204030203" pitchFamily="34" charset="0"/>
              </a:rPr>
              <a:t>When it is visible and human, guesswork drops.</a:t>
            </a:r>
          </a:p>
          <a:p>
            <a:endParaRPr lang="en-GB" b="0" dirty="0">
              <a:latin typeface="Lato" panose="020F0502020204030203" pitchFamily="34" charset="0"/>
            </a:endParaRPr>
          </a:p>
          <a:p>
            <a:r>
              <a:rPr lang="en-GB" b="0" dirty="0">
                <a:latin typeface="Lato" panose="020F0502020204030203" pitchFamily="34" charset="0"/>
              </a:rPr>
              <a:t>Two other things matter just as much.</a:t>
            </a:r>
          </a:p>
          <a:p>
            <a:endParaRPr lang="en-GB" b="0" dirty="0">
              <a:latin typeface="Lato" panose="020F0502020204030203" pitchFamily="34" charset="0"/>
            </a:endParaRPr>
          </a:p>
          <a:p>
            <a:r>
              <a:rPr lang="en-GB" b="1" dirty="0">
                <a:latin typeface="Lato" panose="020F0502020204030203" pitchFamily="34" charset="0"/>
              </a:rPr>
              <a:t>Ownership changes everything.</a:t>
            </a:r>
          </a:p>
          <a:p>
            <a:r>
              <a:rPr lang="en-GB" b="0" dirty="0">
                <a:latin typeface="Lato" panose="020F0502020204030203" pitchFamily="34" charset="0"/>
              </a:rPr>
              <a:t>One named person creates clarity far faster than any committee ever will.</a:t>
            </a:r>
          </a:p>
          <a:p>
            <a:endParaRPr lang="en-GB" b="0" dirty="0">
              <a:latin typeface="Lato" panose="020F0502020204030203" pitchFamily="34" charset="0"/>
            </a:endParaRPr>
          </a:p>
          <a:p>
            <a:r>
              <a:rPr lang="en-GB" b="1" dirty="0">
                <a:latin typeface="Lato" panose="020F0502020204030203" pitchFamily="34" charset="0"/>
              </a:rPr>
              <a:t>Another simple shift is to stop treating AI as something separate.</a:t>
            </a:r>
          </a:p>
          <a:p>
            <a:r>
              <a:rPr lang="en-GB" b="0" dirty="0">
                <a:latin typeface="Lato" panose="020F0502020204030203" pitchFamily="34" charset="0"/>
              </a:rPr>
              <a:t>Build it into existing workflows such as reviews, approvals and sign-off points.</a:t>
            </a:r>
          </a:p>
          <a:p>
            <a:r>
              <a:rPr lang="en-GB" b="0" dirty="0">
                <a:latin typeface="Lato" panose="020F0502020204030203" pitchFamily="34" charset="0"/>
              </a:rPr>
              <a:t>For example, explicitly asking “was AI used here?” as part of a review process.</a:t>
            </a:r>
          </a:p>
          <a:p>
            <a:endParaRPr lang="en-GB" b="0" dirty="0">
              <a:latin typeface="Lato" panose="020F0502020204030203" pitchFamily="34" charset="0"/>
            </a:endParaRPr>
          </a:p>
          <a:p>
            <a:r>
              <a:rPr lang="en-GB" b="0" dirty="0">
                <a:latin typeface="Lato" panose="020F0502020204030203" pitchFamily="34" charset="0"/>
              </a:rPr>
              <a:t>That normalises use, creates transparency and reinforces judgement without adding bureaucracy.</a:t>
            </a:r>
          </a:p>
          <a:p>
            <a:endParaRPr lang="en-GB" b="0" dirty="0">
              <a:latin typeface="Lato" panose="020F0502020204030203" pitchFamily="34" charset="0"/>
            </a:endParaRPr>
          </a:p>
          <a:p>
            <a:r>
              <a:rPr lang="en-GB" b="0" dirty="0">
                <a:latin typeface="Lato" panose="020F0502020204030203" pitchFamily="34" charset="0"/>
              </a:rPr>
              <a:t>There is also an important change impact here.</a:t>
            </a:r>
          </a:p>
          <a:p>
            <a:r>
              <a:rPr lang="en-GB" b="0" dirty="0">
                <a:latin typeface="Lato" panose="020F0502020204030203" pitchFamily="34" charset="0"/>
              </a:rPr>
              <a:t>If using AI makes someone look faster, sharper or more productive, they may not be in a hurry to advertise that.</a:t>
            </a:r>
          </a:p>
          <a:p>
            <a:r>
              <a:rPr lang="en-GB" b="0" dirty="0">
                <a:latin typeface="Lato" panose="020F0502020204030203" pitchFamily="34" charset="0"/>
              </a:rPr>
              <a:t>Incentives matter.</a:t>
            </a:r>
          </a:p>
          <a:p>
            <a:endParaRPr lang="en-GB" b="0" dirty="0">
              <a:latin typeface="Lato" panose="020F0502020204030203" pitchFamily="34" charset="0"/>
            </a:endParaRPr>
          </a:p>
          <a:p>
            <a:r>
              <a:rPr lang="en-GB" b="0" dirty="0">
                <a:latin typeface="Lato" panose="020F0502020204030203" pitchFamily="34" charset="0"/>
              </a:rPr>
              <a:t>If people think admitting AI use will reduce their perceived value or lead to restriction later, they will keep it quiet.</a:t>
            </a:r>
          </a:p>
          <a:p>
            <a:r>
              <a:rPr lang="en-GB" b="0" dirty="0">
                <a:latin typeface="Lato" panose="020F0502020204030203" pitchFamily="34" charset="0"/>
              </a:rPr>
              <a:t>That is why visibility and openness only work when organisations are explicit about intent.</a:t>
            </a:r>
          </a:p>
          <a:p>
            <a:r>
              <a:rPr lang="en-GB" b="0" dirty="0">
                <a:latin typeface="Lato" panose="020F0502020204030203" pitchFamily="34" charset="0"/>
              </a:rPr>
              <a:t>This is about safe use, not performance management or policing.</a:t>
            </a:r>
          </a:p>
          <a:p>
            <a:endParaRPr lang="en-GB" b="0" dirty="0">
              <a:latin typeface="Lato" panose="020F0502020204030203" pitchFamily="34" charset="0"/>
            </a:endParaRPr>
          </a:p>
          <a:p>
            <a:r>
              <a:rPr lang="en-GB" b="0" dirty="0">
                <a:latin typeface="Lato" panose="020F0502020204030203" pitchFamily="34" charset="0"/>
              </a:rPr>
              <a:t>Everything here focuses on behaviour first.</a:t>
            </a:r>
          </a:p>
          <a:p>
            <a:r>
              <a:rPr lang="en-GB" b="0" dirty="0">
                <a:latin typeface="Lato" panose="020F0502020204030203" pitchFamily="34" charset="0"/>
              </a:rPr>
              <a:t>The technology you will see next simply makes that behaviour easier, safer and more visible.</a:t>
            </a:r>
          </a:p>
          <a:p>
            <a:endParaRPr lang="en-GB" b="0" dirty="0">
              <a:latin typeface="Lato" panose="020F0502020204030203" pitchFamily="34" charset="0"/>
            </a:endParaRPr>
          </a:p>
          <a:p>
            <a:r>
              <a:rPr lang="en-GB" b="0" dirty="0">
                <a:latin typeface="Lato" panose="020F0502020204030203" pitchFamily="34" charset="0"/>
              </a:rPr>
              <a:t>What you will see next are practical examples of how the technology pillar supports the other two.</a:t>
            </a:r>
            <a:endParaRPr lang="en-GB" b="0" i="1" dirty="0">
              <a:solidFill>
                <a:srgbClr val="052146"/>
              </a:solidFill>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a:extLst>
              <a:ext uri="{FF2B5EF4-FFF2-40B4-BE49-F238E27FC236}">
                <a16:creationId xmlns:a16="http://schemas.microsoft.com/office/drawing/2014/main" id="{13E7B1AC-22B3-C470-ACA8-BABA14F4E443}"/>
              </a:ext>
            </a:extLst>
          </p:cNvPr>
          <p:cNvSpPr>
            <a:spLocks noGrp="1"/>
          </p:cNvSpPr>
          <p:nvPr>
            <p:ph type="sldNum" sz="quarter" idx="10"/>
          </p:nvPr>
        </p:nvSpPr>
        <p:spPr/>
        <p:txBody>
          <a:bodyPr/>
          <a:lstStyle/>
          <a:p>
            <a:fld id="{F7021451-1387-4CA6-816F-3879F97B5CBC}" type="slidenum">
              <a:rPr lang="en-US">
                <a:latin typeface="Lato" panose="020F0502020204030203" pitchFamily="34" charset="0"/>
              </a:rPr>
              <a:t>13</a:t>
            </a:fld>
            <a:endParaRPr lang="en-US">
              <a:latin typeface="Lato" panose="020F0502020204030203" pitchFamily="34" charset="0"/>
            </a:endParaRPr>
          </a:p>
        </p:txBody>
      </p:sp>
    </p:spTree>
    <p:extLst>
      <p:ext uri="{BB962C8B-B14F-4D97-AF65-F5344CB8AC3E}">
        <p14:creationId xmlns:p14="http://schemas.microsoft.com/office/powerpoint/2010/main" val="2312050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16FD2-C36C-E8FD-1E5B-37599EFBC3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343D9-B537-16AD-63CD-34C51C85CF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81F4D6-8243-3A60-4007-70A1F207A4DB}"/>
              </a:ext>
            </a:extLst>
          </p:cNvPr>
          <p:cNvSpPr>
            <a:spLocks noGrp="1"/>
          </p:cNvSpPr>
          <p:nvPr>
            <p:ph type="body" idx="1"/>
          </p:nvPr>
        </p:nvSpPr>
        <p:spPr/>
        <p:txBody>
          <a:bodyPr/>
          <a:lstStyle/>
          <a:p>
            <a:r>
              <a:rPr lang="en-GB" b="1" dirty="0"/>
              <a:t>Here’s a really practical example of what good, safe AI adoption looks like in the real world.</a:t>
            </a:r>
            <a:endParaRPr lang="en-US" dirty="0"/>
          </a:p>
          <a:p>
            <a:r>
              <a:rPr lang="en-GB" dirty="0"/>
              <a:t>Many businesses want the benefits of AI, but the biggest risk isn’t the technology, it’s </a:t>
            </a:r>
            <a:r>
              <a:rPr lang="en-GB" i="1" dirty="0"/>
              <a:t>people quietly using public AI tools</a:t>
            </a:r>
            <a:r>
              <a:rPr lang="en-GB" dirty="0"/>
              <a:t> with no control, no logging, and no visibility. That’s how sensitive information accidentally ends up outside the business.</a:t>
            </a:r>
          </a:p>
          <a:p>
            <a:endParaRPr lang="en-GB" b="1" dirty="0"/>
          </a:p>
          <a:p>
            <a:r>
              <a:rPr lang="en-GB" b="1" dirty="0"/>
              <a:t>Copilot Chat solves that problem immediately.</a:t>
            </a:r>
            <a:endParaRPr lang="en-GB" dirty="0"/>
          </a:p>
          <a:p>
            <a:r>
              <a:rPr lang="en-GB" dirty="0"/>
              <a:t>It gives employees a safe, secure chat‑based AI assistant inside Microsoft 365, which means:</a:t>
            </a:r>
          </a:p>
          <a:p>
            <a:pPr marL="171450" indent="-171450">
              <a:buFont typeface="Arial"/>
              <a:buChar char="•"/>
            </a:pPr>
            <a:r>
              <a:rPr lang="en-GB" dirty="0"/>
              <a:t>All data stays within the business</a:t>
            </a:r>
          </a:p>
          <a:p>
            <a:pPr marL="171450" indent="-171450">
              <a:buFont typeface="Arial"/>
              <a:buChar char="•"/>
            </a:pPr>
            <a:r>
              <a:rPr lang="en-GB" dirty="0"/>
              <a:t>Prompts and responses follow your existing security and compliance rules</a:t>
            </a:r>
          </a:p>
          <a:p>
            <a:pPr marL="171450" indent="-171450">
              <a:buFont typeface="Arial"/>
              <a:buChar char="•"/>
            </a:pPr>
            <a:r>
              <a:rPr lang="en-GB" dirty="0"/>
              <a:t>IT gains visibility instead of blind spots</a:t>
            </a:r>
          </a:p>
          <a:p>
            <a:pPr marL="171450" indent="-171450">
              <a:buFont typeface="Arial"/>
              <a:buChar char="•"/>
            </a:pPr>
            <a:r>
              <a:rPr lang="en-GB" dirty="0"/>
              <a:t>Staff stop turning to consumer tools like ChatGPT or Gemini</a:t>
            </a:r>
          </a:p>
          <a:p>
            <a:pPr marL="171450" indent="-171450">
              <a:buFont typeface="Arial"/>
              <a:buChar char="•"/>
            </a:pPr>
            <a:endParaRPr lang="en-GB" dirty="0"/>
          </a:p>
          <a:p>
            <a:r>
              <a:rPr lang="en-GB" b="1" dirty="0"/>
              <a:t>And the best part is:</a:t>
            </a:r>
            <a:br>
              <a:rPr lang="en-GB" b="1" dirty="0">
                <a:cs typeface="+mn-lt"/>
              </a:rPr>
            </a:br>
            <a:r>
              <a:rPr lang="en-GB" b="1" dirty="0"/>
              <a:t>If you already have Microsoft Business Premium or any higher licence</a:t>
            </a:r>
            <a:r>
              <a:rPr lang="en-GB" dirty="0"/>
              <a:t>, you get Copilot Chat included. There’s no complex rollout, this is something businesses can adopt very quickly.</a:t>
            </a:r>
          </a:p>
          <a:p>
            <a:r>
              <a:rPr lang="en-GB" dirty="0"/>
              <a:t>So instead of banning AI or pretending it’s not happening, you give people a safe alternative that meets them where they are. It removes the temptation to use unmanaged apps, and it gives the business a controlled foundation to build from.</a:t>
            </a:r>
          </a:p>
          <a:p>
            <a:endParaRPr lang="en-GB" b="1" dirty="0"/>
          </a:p>
          <a:p>
            <a:r>
              <a:rPr lang="en-GB" b="1" dirty="0"/>
              <a:t>“This is the quickest way to reduce AI risk while still unlocking the productivity gains everyone is looking for.”</a:t>
            </a:r>
            <a:endParaRPr lang="en-GB" dirty="0"/>
          </a:p>
          <a:p>
            <a:r>
              <a:rPr lang="en-GB" dirty="0"/>
              <a:t>Once Copilot Chat is in place, businesses can then move on to the wider governance work:</a:t>
            </a:r>
          </a:p>
          <a:p>
            <a:pPr marL="171450" indent="-171450">
              <a:buFont typeface="Arial"/>
              <a:buChar char="•"/>
            </a:pPr>
            <a:r>
              <a:rPr lang="en-GB" dirty="0"/>
              <a:t>Awareness and training</a:t>
            </a:r>
          </a:p>
          <a:p>
            <a:pPr marL="171450" indent="-171450">
              <a:buFont typeface="Arial"/>
              <a:buChar char="•"/>
            </a:pPr>
            <a:r>
              <a:rPr lang="en-GB" dirty="0"/>
              <a:t>Updating policies</a:t>
            </a:r>
          </a:p>
          <a:p>
            <a:pPr marL="171450" indent="-171450">
              <a:buFont typeface="Arial"/>
              <a:buChar char="•"/>
            </a:pPr>
            <a:r>
              <a:rPr lang="en-GB" dirty="0"/>
              <a:t>Understanding real‑world usage</a:t>
            </a:r>
          </a:p>
          <a:p>
            <a:pPr marL="171450" indent="-171450">
              <a:buFont typeface="Arial"/>
              <a:buChar char="•"/>
            </a:pPr>
            <a:r>
              <a:rPr lang="en-GB" dirty="0"/>
              <a:t>Applying data protections where they’re needed</a:t>
            </a:r>
          </a:p>
          <a:p>
            <a:endParaRPr lang="en-GB" dirty="0"/>
          </a:p>
          <a:p>
            <a:r>
              <a:rPr lang="en-GB" dirty="0"/>
              <a:t>But Copilot Chat is the first, simple, low‑friction step that makes the whole journey safer and easier.</a:t>
            </a:r>
          </a:p>
          <a:p>
            <a:endParaRPr lang="en-GB" dirty="0">
              <a:latin typeface="Aptos" panose="02110004020202020204"/>
              <a:cs typeface="Lato"/>
            </a:endParaRPr>
          </a:p>
          <a:p>
            <a:r>
              <a:rPr lang="en-GB" b="1" dirty="0"/>
              <a:t>Takeaway</a:t>
            </a:r>
          </a:p>
          <a:p>
            <a:r>
              <a:rPr lang="en-GB" dirty="0"/>
              <a:t>Give your users Copilot Chat and you instantly replace risky, unmanaged AI with a safe, compliant tool your business actually controls.</a:t>
            </a:r>
          </a:p>
          <a:p>
            <a:endParaRPr lang="en-GB" dirty="0">
              <a:latin typeface="Aptos"/>
              <a:ea typeface="Lato"/>
              <a:cs typeface="Lato"/>
            </a:endParaRPr>
          </a:p>
          <a:p>
            <a:r>
              <a:rPr lang="en-GB" b="1" dirty="0">
                <a:ea typeface="Lato"/>
              </a:rPr>
              <a:t>Link</a:t>
            </a:r>
          </a:p>
          <a:p>
            <a:r>
              <a:rPr lang="en-GB" dirty="0"/>
              <a:t>Now that Copilot Chat gives people a safe place to use AI, the next step is making sure sensitive company data </a:t>
            </a:r>
            <a:r>
              <a:rPr lang="en-GB" i="1" dirty="0"/>
              <a:t>stays</a:t>
            </a:r>
            <a:r>
              <a:rPr lang="en-GB" dirty="0"/>
              <a:t> safe, and that’s where Data Loss Prevention can help. It quietly prevents staff from copying or pasting confidential information into unmanaged AI tools, closing a big gap in AI risk. I will hand over to Toby now who will walk you through a couple of scenarios around Data Loss management.</a:t>
            </a:r>
          </a:p>
          <a:p>
            <a:endParaRPr lang="en-GB" dirty="0">
              <a:latin typeface="Aptos"/>
              <a:ea typeface="Lato"/>
              <a:cs typeface="Lato"/>
            </a:endParaRPr>
          </a:p>
          <a:p>
            <a:endParaRPr lang="en-GB" dirty="0">
              <a:latin typeface="Aptos"/>
              <a:ea typeface="Lato"/>
              <a:cs typeface="Lato"/>
            </a:endParaRPr>
          </a:p>
          <a:p>
            <a:r>
              <a:rPr lang="en-GB" b="1" dirty="0">
                <a:latin typeface="Aptos"/>
                <a:ea typeface="Lato"/>
                <a:cs typeface="Lato"/>
              </a:rPr>
              <a:t>For the Google users in the room?</a:t>
            </a:r>
            <a:endParaRPr lang="en-GB" b="1" dirty="0">
              <a:latin typeface="Aptos"/>
              <a:ea typeface="Lato" panose="020F0502020204030203" pitchFamily="34" charset="0"/>
              <a:cs typeface="Lato"/>
            </a:endParaRPr>
          </a:p>
          <a:p>
            <a:r>
              <a:rPr lang="en-GB" dirty="0"/>
              <a:t>Google’s closest equivalent is </a:t>
            </a:r>
            <a:r>
              <a:rPr lang="en-GB" b="1" dirty="0"/>
              <a:t>Google Gemini for Workspace</a:t>
            </a:r>
            <a:r>
              <a:rPr lang="en-GB" dirty="0"/>
              <a:t> (previously </a:t>
            </a:r>
            <a:r>
              <a:rPr lang="en-GB" i="1" dirty="0"/>
              <a:t>Duet AI for Workspace</a:t>
            </a:r>
            <a:r>
              <a:rPr lang="en-GB" dirty="0"/>
              <a:t>).</a:t>
            </a:r>
            <a:br>
              <a:rPr lang="en-GB" dirty="0">
                <a:cs typeface="+mn-lt"/>
              </a:rPr>
            </a:br>
            <a:r>
              <a:rPr lang="en-GB" dirty="0"/>
              <a:t>It provides:</a:t>
            </a:r>
          </a:p>
          <a:p>
            <a:pPr marL="171450" indent="-171450">
              <a:buFont typeface="Arial"/>
              <a:buChar char="•"/>
            </a:pPr>
            <a:r>
              <a:rPr lang="en-GB" dirty="0"/>
              <a:t>AI chat interface</a:t>
            </a:r>
          </a:p>
          <a:p>
            <a:pPr marL="171450" indent="-171450">
              <a:buFont typeface="Arial"/>
              <a:buChar char="•"/>
            </a:pPr>
            <a:r>
              <a:rPr lang="en-GB" dirty="0"/>
              <a:t>Integration into Gmail, Docs, Sheets, Slides, and Meet</a:t>
            </a:r>
          </a:p>
          <a:p>
            <a:pPr marL="171450" indent="-171450">
              <a:buFont typeface="Arial"/>
              <a:buChar char="•"/>
            </a:pPr>
            <a:r>
              <a:rPr lang="en-GB" dirty="0"/>
              <a:t>Enterprise‑grade </a:t>
            </a:r>
            <a:r>
              <a:rPr lang="en-GB" dirty="0" err="1"/>
              <a:t>priva`cy</a:t>
            </a:r>
            <a:r>
              <a:rPr lang="en-GB" dirty="0"/>
              <a:t> and governance controls</a:t>
            </a:r>
          </a:p>
          <a:p>
            <a:endParaRPr lang="en-GB" dirty="0">
              <a:latin typeface="Aptos"/>
              <a:ea typeface="Lato" panose="020F0502020204030203" pitchFamily="34" charset="0"/>
              <a:cs typeface="Lato" panose="020F0502020204030203" pitchFamily="34" charset="0"/>
            </a:endParaRPr>
          </a:p>
          <a:p>
            <a:r>
              <a:rPr lang="en-GB" b="1" dirty="0"/>
              <a:t>Is it free?</a:t>
            </a:r>
            <a:endParaRPr lang="en-GB" dirty="0"/>
          </a:p>
          <a:p>
            <a:r>
              <a:rPr lang="en-GB" b="1" dirty="0"/>
              <a:t>No.</a:t>
            </a:r>
            <a:br>
              <a:rPr lang="en-GB" b="1" dirty="0">
                <a:cs typeface="+mn-lt"/>
              </a:rPr>
            </a:br>
            <a:r>
              <a:rPr lang="en-GB" b="1" dirty="0"/>
              <a:t>Unlike Microsoft, which bundles Copilot Chat with Microsoft Business Premium</a:t>
            </a:r>
            <a:r>
              <a:rPr lang="en-GB" dirty="0"/>
              <a:t>, Google </a:t>
            </a:r>
            <a:r>
              <a:rPr lang="en-GB" b="1" dirty="0"/>
              <a:t>does not include Gemini for Workspace for free</a:t>
            </a:r>
            <a:r>
              <a:rPr lang="en-GB" dirty="0"/>
              <a:t> in standard Workspace plans.</a:t>
            </a:r>
          </a:p>
          <a:p>
            <a:r>
              <a:rPr lang="en-GB" dirty="0"/>
              <a:t>Gemini features are part of:</a:t>
            </a:r>
          </a:p>
          <a:p>
            <a:pPr marL="171450" indent="-171450">
              <a:buFont typeface="Arial"/>
              <a:buChar char="•"/>
            </a:pPr>
            <a:r>
              <a:rPr lang="en-GB" b="1" dirty="0"/>
              <a:t>Gemini for Workspace Business</a:t>
            </a:r>
            <a:endParaRPr lang="en-GB" dirty="0"/>
          </a:p>
          <a:p>
            <a:pPr marL="171450" indent="-171450">
              <a:buFont typeface="Arial"/>
              <a:buChar char="•"/>
            </a:pPr>
            <a:r>
              <a:rPr lang="en-GB" b="1" dirty="0"/>
              <a:t>Gemini for Workspace Enterprise</a:t>
            </a:r>
            <a:endParaRPr lang="en-GB" dirty="0"/>
          </a:p>
          <a:p>
            <a:r>
              <a:rPr lang="en-GB" dirty="0"/>
              <a:t>Both are </a:t>
            </a:r>
            <a:r>
              <a:rPr lang="en-GB" b="1" dirty="0"/>
              <a:t>paid add‑ons</a:t>
            </a:r>
            <a:r>
              <a:rPr lang="en-GB" dirty="0"/>
              <a:t>, not included in normal Google Workspace licences.</a:t>
            </a:r>
            <a:br>
              <a:rPr lang="en-GB" dirty="0">
                <a:cs typeface="+mn-lt"/>
              </a:rPr>
            </a:br>
            <a:endParaRPr lang="en-GB" dirty="0"/>
          </a:p>
          <a:p>
            <a:r>
              <a:rPr lang="en-GB" dirty="0"/>
              <a:t>Google does offer </a:t>
            </a:r>
            <a:r>
              <a:rPr lang="en-GB" b="1" dirty="0"/>
              <a:t>a free public Gemini chatbot</a:t>
            </a:r>
            <a:r>
              <a:rPr lang="en-GB" dirty="0"/>
              <a:t>, but:</a:t>
            </a:r>
          </a:p>
          <a:p>
            <a:pPr marL="171450" indent="-171450">
              <a:buFont typeface="Arial"/>
              <a:buChar char="•"/>
            </a:pPr>
            <a:r>
              <a:rPr lang="en-GB" dirty="0"/>
              <a:t>It is </a:t>
            </a:r>
            <a:r>
              <a:rPr lang="en-GB" b="1" dirty="0"/>
              <a:t>not</a:t>
            </a:r>
            <a:r>
              <a:rPr lang="en-GB" dirty="0"/>
              <a:t> tenant‑bound</a:t>
            </a:r>
          </a:p>
          <a:p>
            <a:pPr marL="171450" indent="-171450">
              <a:buFont typeface="Arial"/>
              <a:buChar char="•"/>
            </a:pPr>
            <a:r>
              <a:rPr lang="en-GB" dirty="0"/>
              <a:t>It does </a:t>
            </a:r>
            <a:r>
              <a:rPr lang="en-GB" b="1" dirty="0"/>
              <a:t>not</a:t>
            </a:r>
            <a:r>
              <a:rPr lang="en-GB" dirty="0"/>
              <a:t> run inside Workspace</a:t>
            </a:r>
          </a:p>
          <a:p>
            <a:pPr marL="171450" indent="-171450">
              <a:buFont typeface="Arial"/>
              <a:buChar char="•"/>
            </a:pPr>
            <a:r>
              <a:rPr lang="en-GB" dirty="0"/>
              <a:t>It does </a:t>
            </a:r>
            <a:r>
              <a:rPr lang="en-GB" b="1" dirty="0"/>
              <a:t>not</a:t>
            </a:r>
            <a:r>
              <a:rPr lang="en-GB" dirty="0"/>
              <a:t> inherit enterprise security, data controls, or isolation</a:t>
            </a:r>
          </a:p>
          <a:p>
            <a:endParaRPr lang="en-GB" b="1" dirty="0">
              <a:latin typeface="Lato" panose="020F0502020204030203" pitchFamily="34" charset="0"/>
              <a:ea typeface="Lato" panose="020F0502020204030203" pitchFamily="34" charset="0"/>
              <a:cs typeface="Lato" panose="020F0502020204030203" pitchFamily="34" charset="0"/>
            </a:endParaRPr>
          </a:p>
          <a:p>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a:extLst>
              <a:ext uri="{FF2B5EF4-FFF2-40B4-BE49-F238E27FC236}">
                <a16:creationId xmlns:a16="http://schemas.microsoft.com/office/drawing/2014/main" id="{FBE102E8-C441-CD85-9571-E8EED7DAEEC9}"/>
              </a:ext>
            </a:extLst>
          </p:cNvPr>
          <p:cNvSpPr>
            <a:spLocks noGrp="1"/>
          </p:cNvSpPr>
          <p:nvPr>
            <p:ph type="sldNum" sz="quarter" idx="10"/>
          </p:nvPr>
        </p:nvSpPr>
        <p:spPr/>
        <p:txBody>
          <a:bodyPr/>
          <a:lstStyle/>
          <a:p>
            <a:fld id="{F7021451-1387-4CA6-816F-3879F97B5CBC}" type="slidenum">
              <a:rPr lang="en-US">
                <a:latin typeface="Lato" panose="020F0502020204030203" pitchFamily="34" charset="0"/>
              </a:rPr>
              <a:t>14</a:t>
            </a:fld>
            <a:endParaRPr lang="en-US">
              <a:latin typeface="Lato" panose="020F0502020204030203" pitchFamily="34" charset="0"/>
            </a:endParaRPr>
          </a:p>
        </p:txBody>
      </p:sp>
    </p:spTree>
    <p:extLst>
      <p:ext uri="{BB962C8B-B14F-4D97-AF65-F5344CB8AC3E}">
        <p14:creationId xmlns:p14="http://schemas.microsoft.com/office/powerpoint/2010/main" val="1027176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Lato" panose="020F0502020204030203" pitchFamily="34" charset="0"/>
              </a:rPr>
              <a:t>Here is an example of John and Alice who work at Contoso. </a:t>
            </a:r>
          </a:p>
          <a:p>
            <a:endParaRPr lang="en-US" b="0" dirty="0">
              <a:latin typeface="Lato" panose="020F0502020204030203" pitchFamily="34" charset="0"/>
            </a:endParaRPr>
          </a:p>
          <a:p>
            <a:r>
              <a:rPr lang="en-US" b="0" dirty="0">
                <a:latin typeface="Lato" panose="020F0502020204030203" pitchFamily="34" charset="0"/>
              </a:rPr>
              <a:t>John, leads a team of product manager and is working on a top-secret project ‘Project Obsidian’ that only a few people at Contoso know about </a:t>
            </a:r>
          </a:p>
          <a:p>
            <a:r>
              <a:rPr lang="en-US" b="0" dirty="0">
                <a:latin typeface="Lato" panose="020F0502020204030203" pitchFamily="34" charset="0"/>
              </a:rPr>
              <a:t>Alice, is a project manager hears about Project Obsidian and since does not work on that project, no one has shared the relevant files with her. She is curious to learn more and wonders if Copilot for M365 can help. She asks Copilot for to find latest files and summarize Project Obsidian for her and since Contoso did not have good data hygiene and access governance in place – Copilot was able to draw insights from the Project Obsidian file, gather insights, and summarize it for Alex. </a:t>
            </a:r>
          </a:p>
          <a:p>
            <a:endParaRPr lang="en-US" b="0" dirty="0">
              <a:latin typeface="Lato" panose="020F0502020204030203" pitchFamily="34" charset="0"/>
            </a:endParaRPr>
          </a:p>
          <a:p>
            <a:r>
              <a:rPr lang="en-US" b="0" dirty="0">
                <a:latin typeface="Lato" panose="020F0502020204030203" pitchFamily="34" charset="0"/>
              </a:rPr>
              <a:t>Note: This is the overexposure problem that we discussed earlier. It is not a Copilot generated problem, it already exists in most organizations and Copilot is just making it top of mind. </a:t>
            </a:r>
          </a:p>
          <a:p>
            <a:endParaRPr lang="en-US" b="0" dirty="0">
              <a:latin typeface="Lato" panose="020F0502020204030203" pitchFamily="34" charset="0"/>
            </a:endParaRPr>
          </a:p>
          <a:p>
            <a:r>
              <a:rPr lang="en-US" b="0" dirty="0">
                <a:latin typeface="Lato" panose="020F0502020204030203" pitchFamily="34" charset="0"/>
              </a:rPr>
              <a:t>Now that Alice was able to access the Project Obsidian doc, she was curious how ChatGPT would summarize it, and she copies and pastes the content from Project Obsidian document to </a:t>
            </a:r>
            <a:r>
              <a:rPr lang="en-US" b="0" dirty="0" err="1">
                <a:latin typeface="Lato" panose="020F0502020204030203" pitchFamily="34" charset="0"/>
              </a:rPr>
              <a:t>GhatGPT</a:t>
            </a:r>
            <a:r>
              <a:rPr lang="en-US" b="0" dirty="0">
                <a:latin typeface="Lato" panose="020F0502020204030203" pitchFamily="34" charset="0"/>
              </a:rPr>
              <a:t> and asks it to summarize it for her. Without realizing, Alice has not put the sensitive content about Project Obsidian in jeopardy and now that content is out in the public and part of ChatGPT’s training data. </a:t>
            </a:r>
          </a:p>
          <a:p>
            <a:endParaRPr lang="en-US" b="0" dirty="0">
              <a:latin typeface="Lato" panose="020F0502020204030203" pitchFamily="34" charset="0"/>
            </a:endParaRPr>
          </a:p>
          <a:p>
            <a:r>
              <a:rPr lang="en-US" b="1" dirty="0">
                <a:latin typeface="Lato" panose="020F0502020204030203" pitchFamily="34" charset="0"/>
              </a:rPr>
              <a:t>Why was this able to happen? </a:t>
            </a:r>
          </a:p>
          <a:p>
            <a:pPr marL="228600" indent="-228600">
              <a:buAutoNum type="arabicPeriod"/>
            </a:pPr>
            <a:r>
              <a:rPr lang="en-US" b="0" dirty="0">
                <a:latin typeface="Lato" panose="020F0502020204030203" pitchFamily="34" charset="0"/>
              </a:rPr>
              <a:t>Contoso as a company did not have robust data hygiene practices in place, which meant that it didn’t establish a rigor around that with its employees. John did not set up proper access permissions for the Project Obsidian documents and left it with open permissions. Additionally, Contoso data security admins did not have an auto-labeling policy set up, which can automatically label Project Obsidian documents as users work on them. </a:t>
            </a:r>
          </a:p>
          <a:p>
            <a:pPr marL="228600" indent="-228600">
              <a:buAutoNum type="arabicPeriod"/>
            </a:pPr>
            <a:r>
              <a:rPr lang="en-US" b="0" dirty="0">
                <a:latin typeface="Lato" panose="020F0502020204030203" pitchFamily="34" charset="0"/>
              </a:rPr>
              <a:t>Since Contoso did not have auto-labeling policies and neither did it label the SharePoint library, most of the content that Contoso users create is open to all users in the organization. And since Copilot inherits users access, when Alice asked Copilot for updates on Project Obsidian, it was able to surface that information to her since the document had open access. </a:t>
            </a:r>
          </a:p>
          <a:p>
            <a:pPr marL="228600" indent="-228600">
              <a:buAutoNum type="arabicPeriod"/>
            </a:pPr>
            <a:r>
              <a:rPr lang="en-US" b="0" dirty="0">
                <a:latin typeface="Lato" panose="020F0502020204030203" pitchFamily="34" charset="0"/>
              </a:rPr>
              <a:t>And finally, Contoso did not have DLP policies in place to block users from pasting sensitive content in consumer AI, which is open to public and any content that you share there becomes part of the LLM’s training data. </a:t>
            </a:r>
          </a:p>
          <a:p>
            <a:pPr marL="228600" indent="-228600">
              <a:buAutoNum type="arabicPeriod"/>
            </a:pPr>
            <a:endParaRPr lang="en-US" b="0" dirty="0">
              <a:latin typeface="Lato" panose="020F0502020204030203" pitchFamily="34" charset="0"/>
            </a:endParaRPr>
          </a:p>
          <a:p>
            <a:pPr marL="0" indent="0">
              <a:buNone/>
            </a:pPr>
            <a:r>
              <a:rPr lang="en-US" b="0" dirty="0">
                <a:latin typeface="Lato" panose="020F0502020204030203" pitchFamily="34" charset="0"/>
              </a:rPr>
              <a:t>Because of Contoso’s poor data hygiene, the information about Project Obsidian was able to get out in the world, which resulted in bad PR and significant impact on Contoso’s stock price. </a:t>
            </a:r>
          </a:p>
          <a:p>
            <a:endParaRPr lang="en-US" b="0" dirty="0">
              <a:latin typeface="Lato" panose="020F0502020204030203" pitchFamily="34" charset="0"/>
            </a:endParaRPr>
          </a:p>
          <a:p>
            <a:endParaRPr lang="en-US" b="0" dirty="0">
              <a:latin typeface="Lato" panose="020F0502020204030203" pitchFamily="34" charset="0"/>
            </a:endParaRPr>
          </a:p>
          <a:p>
            <a:endParaRPr lang="en-US" b="0" dirty="0">
              <a:latin typeface="Lato" panose="020F0502020204030203" pitchFamily="34" charset="0"/>
            </a:endParaRPr>
          </a:p>
          <a:p>
            <a:pPr marL="0" indent="0">
              <a:buFontTx/>
              <a:buNone/>
            </a:pPr>
            <a:endParaRPr lang="en-US" b="0" dirty="0">
              <a:latin typeface="Lato" panose="020F0502020204030203" pitchFamily="34" charset="0"/>
            </a:endParaRPr>
          </a:p>
          <a:p>
            <a:pPr marL="171450" indent="-171450">
              <a:buFontTx/>
              <a:buChar char="-"/>
            </a:pPr>
            <a:endParaRPr lang="en-US" b="0" dirty="0">
              <a:latin typeface="Lato" panose="020F0502020204030203" pitchFamily="34" charset="0"/>
            </a:endParaRPr>
          </a:p>
          <a:p>
            <a:pPr marL="171450" indent="-171450">
              <a:buFontTx/>
              <a:buChar char="-"/>
            </a:pPr>
            <a:endParaRPr lang="en-US" b="0" dirty="0">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US" sz="1800" dirty="0">
                <a:effectLst/>
                <a:latin typeface="Lato" panose="020F0502020204030203" pitchFamily="34" charset="0"/>
              </a:rPr>
            </a:br>
            <a:endParaRPr lang="en-US" b="0" dirty="0">
              <a:latin typeface="Lato" panose="020F050202020403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4FF0E8-F8E8-4659-985C-66EBEDD1F718}" type="slidenum">
              <a:rPr kumimoji="0" lang="en-US" sz="1200" b="0" i="0" u="none" strike="noStrike" kern="1200" cap="none" spc="0" normalizeH="0" baseline="0" noProof="0" smtClean="0">
                <a:ln>
                  <a:noFill/>
                </a:ln>
                <a:solidFill>
                  <a:prstClr val="black"/>
                </a:solidFill>
                <a:effectLst/>
                <a:uLnTx/>
                <a:uFillTx/>
                <a:latin typeface="Lato" panose="020F050202020403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Lato" panose="020F0502020204030203" pitchFamily="34" charset="0"/>
              <a:ea typeface="+mn-ea"/>
              <a:cs typeface="+mn-cs"/>
            </a:endParaRPr>
          </a:p>
        </p:txBody>
      </p:sp>
    </p:spTree>
    <p:extLst>
      <p:ext uri="{BB962C8B-B14F-4D97-AF65-F5344CB8AC3E}">
        <p14:creationId xmlns:p14="http://schemas.microsoft.com/office/powerpoint/2010/main" val="1174846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Lato" panose="020F0502020204030203" pitchFamily="34" charset="0"/>
              </a:rPr>
              <a:t>Let’s see how Contoso could have prevented that. </a:t>
            </a:r>
          </a:p>
          <a:p>
            <a:endParaRPr lang="en-US" dirty="0">
              <a:latin typeface="Lato" panose="020F0502020204030203" pitchFamily="34" charset="0"/>
            </a:endParaRPr>
          </a:p>
          <a:p>
            <a:pPr marL="228600" indent="-228600">
              <a:buAutoNum type="arabicPeriod"/>
            </a:pPr>
            <a:r>
              <a:rPr lang="en-US" dirty="0">
                <a:latin typeface="Lato" panose="020F0502020204030203" pitchFamily="34" charset="0"/>
              </a:rPr>
              <a:t>Contoso can leverage Data Security Posture Management (DSPM) for AI </a:t>
            </a:r>
            <a:r>
              <a:rPr lang="en-US" i="1" dirty="0">
                <a:latin typeface="Lato" panose="020F0502020204030203" pitchFamily="34" charset="0"/>
              </a:rPr>
              <a:t>(formerly named AI Hub)</a:t>
            </a:r>
            <a:r>
              <a:rPr lang="en-US" dirty="0">
                <a:latin typeface="Lato" panose="020F0502020204030203" pitchFamily="34" charset="0"/>
              </a:rPr>
              <a:t> to gain visibility into the Copilot use in their organization – they can see the usage of Copilot, what sensitive data is flowing through the prompts, and what files are being referenced and whether they are labeled or not. This level of visibility allows them to create controls to mitigate the risks. </a:t>
            </a:r>
          </a:p>
          <a:p>
            <a:pPr marL="228600" indent="-228600">
              <a:buAutoNum type="arabicPeriod"/>
            </a:pPr>
            <a:r>
              <a:rPr lang="en-US" dirty="0">
                <a:latin typeface="Lato" panose="020F0502020204030203" pitchFamily="34" charset="0"/>
              </a:rPr>
              <a:t>Use the new Oversharing assessments for Copilot in DSPM for AI to get details on labeled and unlabeled files and the files use. </a:t>
            </a:r>
          </a:p>
          <a:p>
            <a:pPr marL="228600" indent="-228600">
              <a:buAutoNum type="arabicPeriod"/>
            </a:pPr>
            <a:endParaRPr lang="en-US" dirty="0">
              <a:latin typeface="Lato" panose="020F0502020204030203" pitchFamily="34" charset="0"/>
            </a:endParaRPr>
          </a:p>
          <a:p>
            <a:pPr marL="228600" indent="-228600">
              <a:buAutoNum type="arabicPeriod"/>
            </a:pPr>
            <a:r>
              <a:rPr lang="en-US" dirty="0">
                <a:latin typeface="Lato" panose="020F0502020204030203" pitchFamily="34" charset="0"/>
              </a:rPr>
              <a:t>Contoso could leverage Microsoft Purview Information Protection to apply default sensitivity labels at SharePoint document library label. With this capability as users create new documents in the SharePoint, they automatically inherit the same label and the protections that come with it. </a:t>
            </a:r>
          </a:p>
          <a:p>
            <a:pPr marL="228600" indent="-228600">
              <a:buAutoNum type="arabicPeriod"/>
            </a:pPr>
            <a:endParaRPr lang="en-US" dirty="0">
              <a:latin typeface="Lato" panose="020F0502020204030203" pitchFamily="34" charset="0"/>
            </a:endParaRPr>
          </a:p>
          <a:p>
            <a:pPr marL="228600" indent="-228600">
              <a:buAutoNum type="arabicPeriod"/>
            </a:pPr>
            <a:r>
              <a:rPr lang="en-US" dirty="0">
                <a:latin typeface="Lato" panose="020F0502020204030203" pitchFamily="34" charset="0"/>
              </a:rPr>
              <a:t>Contoso could leverage Microsoft Purview Information Protection to create default sensitivity labels, which can automatically label documents in real time based on sensitive content found in the doc. In this case Contoso would have a policy to automatically label any documents with the word Project Obsidian highly confidential</a:t>
            </a:r>
            <a:br>
              <a:rPr lang="en-US" dirty="0">
                <a:latin typeface="Lato" panose="020F0502020204030203" pitchFamily="34" charset="0"/>
              </a:rPr>
            </a:br>
            <a:endParaRPr lang="en-US" dirty="0">
              <a:latin typeface="Lato" panose="020F0502020204030203" pitchFamily="34" charset="0"/>
            </a:endParaRPr>
          </a:p>
          <a:p>
            <a:pPr marL="228600" indent="-228600">
              <a:buAutoNum type="arabicPeriod"/>
            </a:pPr>
            <a:r>
              <a:rPr lang="en-US" dirty="0">
                <a:latin typeface="Lato" panose="020F0502020204030203" pitchFamily="34" charset="0"/>
              </a:rPr>
              <a:t>Contoso could use built-in ML trainable classifiers in Information Protection to discover and auto-label M&amp;A documents and protect it with encryption and access policies.</a:t>
            </a:r>
          </a:p>
          <a:p>
            <a:pPr marL="228600" indent="-228600">
              <a:buAutoNum type="arabicPeriod"/>
            </a:pPr>
            <a:endParaRPr lang="en-US" dirty="0">
              <a:latin typeface="Lato" panose="020F0502020204030203" pitchFamily="34" charset="0"/>
            </a:endParaRPr>
          </a:p>
          <a:p>
            <a:pPr marL="228600" indent="-228600">
              <a:buAutoNum type="arabicPeriod"/>
            </a:pPr>
            <a:r>
              <a:rPr lang="en-US" dirty="0">
                <a:latin typeface="Lato" panose="020F0502020204030203" pitchFamily="34" charset="0"/>
              </a:rPr>
              <a:t>Contoso could have created a DLP policy for Microsoft 365 Copilot to prevent Copilot from summarizing the labeled documents..</a:t>
            </a:r>
            <a:br>
              <a:rPr lang="en-US" dirty="0">
                <a:latin typeface="Lato" panose="020F0502020204030203" pitchFamily="34" charset="0"/>
              </a:rPr>
            </a:br>
            <a:endParaRPr lang="en-US" dirty="0">
              <a:latin typeface="Lato" panose="020F0502020204030203" pitchFamily="34" charset="0"/>
            </a:endParaRPr>
          </a:p>
          <a:p>
            <a:pPr marL="228600" indent="-228600">
              <a:buAutoNum type="arabicPeriod"/>
            </a:pPr>
            <a:r>
              <a:rPr lang="en-US" dirty="0">
                <a:latin typeface="Lato" panose="020F0502020204030203" pitchFamily="34" charset="0"/>
              </a:rPr>
              <a:t>Contoso could then use Data Loss Prevention policy to prevent users from pasting sensitive data or uploading sensitive data to consumer GenAI apps through an endpoint DLP policy.</a:t>
            </a:r>
          </a:p>
          <a:p>
            <a:pPr marL="0" indent="0">
              <a:buNone/>
            </a:pPr>
            <a:endParaRPr lang="en-US" dirty="0">
              <a:latin typeface="Lato" panose="020F050202020403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604E9E-A1A5-4A9D-BB07-F2D253F10D90}" type="slidenum">
              <a:rPr kumimoji="0" lang="en-US" sz="1200" b="0" i="0" u="none" strike="noStrike" kern="1200" cap="none" spc="0" normalizeH="0" baseline="0" noProof="0" smtClean="0">
                <a:ln>
                  <a:noFill/>
                </a:ln>
                <a:solidFill>
                  <a:prstClr val="black"/>
                </a:solidFill>
                <a:effectLst/>
                <a:uLnTx/>
                <a:uFillTx/>
                <a:latin typeface="Lato" panose="020F050202020403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Lato" panose="020F0502020204030203" pitchFamily="34" charset="0"/>
              <a:ea typeface="+mn-ea"/>
              <a:cs typeface="+mn-cs"/>
            </a:endParaRPr>
          </a:p>
        </p:txBody>
      </p:sp>
    </p:spTree>
    <p:extLst>
      <p:ext uri="{BB962C8B-B14F-4D97-AF65-F5344CB8AC3E}">
        <p14:creationId xmlns:p14="http://schemas.microsoft.com/office/powerpoint/2010/main" val="1318477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0C698-CB7A-63C2-8919-6C40E490AC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3FE98C-447C-B818-558C-BC3FD4CCE774}"/>
              </a:ext>
            </a:extLst>
          </p:cNvPr>
          <p:cNvSpPr>
            <a:spLocks noGrp="1" noRot="1" noChangeAspect="1"/>
          </p:cNvSpPr>
          <p:nvPr>
            <p:ph type="sldImg"/>
          </p:nvPr>
        </p:nvSpPr>
        <p:spPr>
          <a:xfrm>
            <a:off x="-171450" y="1143000"/>
            <a:ext cx="5486400" cy="30861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F1A44662-3118-DDEA-6B09-8A6B64EAAB3F}"/>
              </a:ext>
            </a:extLst>
          </p:cNvPr>
          <p:cNvSpPr>
            <a:spLocks noGrp="1"/>
          </p:cNvSpPr>
          <p:nvPr>
            <p:ph type="body" idx="1"/>
          </p:nvPr>
        </p:nvSpPr>
        <p:spPr>
          <a:xfrm>
            <a:off x="514350" y="4400550"/>
            <a:ext cx="4114800" cy="3600450"/>
          </a:xfrm>
          <a:prstGeom prst="rect">
            <a:avLst/>
          </a:prstGeom>
        </p:spPr>
        <p:txBody>
          <a:bodyPr/>
          <a:lstStyle/>
          <a:p>
            <a:endParaRPr lang="en-GB" dirty="0">
              <a:latin typeface="Lato" panose="020F0502020204030203" pitchFamily="34" charset="0"/>
            </a:endParaRPr>
          </a:p>
        </p:txBody>
      </p:sp>
    </p:spTree>
    <p:extLst>
      <p:ext uri="{BB962C8B-B14F-4D97-AF65-F5344CB8AC3E}">
        <p14:creationId xmlns:p14="http://schemas.microsoft.com/office/powerpoint/2010/main" val="946851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A61BC-CA52-68F7-99FD-CFFE4C3547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77BA63-9D3D-86D4-A9DE-6B763FB968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D44462-C828-B8B0-9CA2-01DD4FE740B5}"/>
              </a:ext>
            </a:extLst>
          </p:cNvPr>
          <p:cNvSpPr>
            <a:spLocks noGrp="1"/>
          </p:cNvSpPr>
          <p:nvPr>
            <p:ph type="body" idx="1"/>
          </p:nvPr>
        </p:nvSpPr>
        <p:spPr/>
        <p:txBody>
          <a:bodyPr/>
          <a:lstStyle/>
          <a:p>
            <a:r>
              <a:rPr lang="en-GB" dirty="0"/>
              <a:t>Do not treat AI in isolation.</a:t>
            </a:r>
          </a:p>
          <a:p>
            <a:r>
              <a:rPr lang="en-GB" dirty="0"/>
              <a:t>It needs to be incorporated into the complete picture of how work gets done.</a:t>
            </a:r>
          </a:p>
          <a:p>
            <a:endParaRPr lang="en-GB" dirty="0"/>
          </a:p>
          <a:p>
            <a:r>
              <a:rPr lang="en-GB" dirty="0"/>
              <a:t>Avoid berating employees for using AI.</a:t>
            </a:r>
          </a:p>
          <a:p>
            <a:r>
              <a:rPr lang="en-GB" dirty="0"/>
              <a:t>The priority is to bring usage out into the open.</a:t>
            </a:r>
          </a:p>
          <a:p>
            <a:r>
              <a:rPr lang="en-GB" dirty="0"/>
              <a:t>An “AI amnesty” approach helps create honesty and visibility.</a:t>
            </a:r>
          </a:p>
          <a:p>
            <a:endParaRPr lang="en-GB" dirty="0"/>
          </a:p>
          <a:p>
            <a:r>
              <a:rPr lang="en-GB" dirty="0"/>
              <a:t>Be pragmatic and flexible.</a:t>
            </a:r>
          </a:p>
          <a:p>
            <a:r>
              <a:rPr lang="en-GB" dirty="0"/>
              <a:t>People already use apps and tools for personal tasks such as booking flights or managing finances.</a:t>
            </a:r>
          </a:p>
          <a:p>
            <a:r>
              <a:rPr lang="en-GB" dirty="0"/>
              <a:t>For many, using AI at work does not feel fundamentally different, which is why blanket bans rarely work.</a:t>
            </a:r>
          </a:p>
          <a:p>
            <a:endParaRPr lang="en-GB" dirty="0"/>
          </a:p>
          <a:p>
            <a:r>
              <a:rPr lang="en-GB" dirty="0"/>
              <a:t>Draft an AI policy that is practical and relevant to your organisation.</a:t>
            </a:r>
          </a:p>
          <a:p>
            <a:r>
              <a:rPr lang="en-GB" dirty="0"/>
              <a:t>The question to ask is: what is going to stop you becoming the next Air Canada?</a:t>
            </a:r>
          </a:p>
          <a:p>
            <a:endParaRPr lang="en-GB" dirty="0"/>
          </a:p>
          <a:p>
            <a:r>
              <a:rPr lang="en-GB" dirty="0"/>
              <a:t>Look for quick wins.</a:t>
            </a:r>
          </a:p>
          <a:p>
            <a:r>
              <a:rPr lang="en-GB" dirty="0"/>
              <a:t>Work out what matters most based on the type of work you do and the risks you face.</a:t>
            </a:r>
          </a:p>
          <a:p>
            <a:endParaRPr lang="en-GB" dirty="0"/>
          </a:p>
          <a:p>
            <a:r>
              <a:rPr lang="en-GB" dirty="0"/>
              <a:t>Some organisations are enforcing very strict approaches, including zero-tolerance policies where a single breach or misuse results in removal of access or disciplinary action.</a:t>
            </a:r>
          </a:p>
          <a:p>
            <a:r>
              <a:rPr lang="en-GB" dirty="0"/>
              <a:t>That is extreme, but it is worth reflecting on the level of risk to your organisation, your clients and your data.</a:t>
            </a:r>
          </a:p>
          <a:p>
            <a:endParaRPr lang="en-GB" dirty="0"/>
          </a:p>
          <a:p>
            <a:r>
              <a:rPr lang="en-GB" dirty="0"/>
              <a:t>AI governance does not need to look the same everywhere.</a:t>
            </a:r>
          </a:p>
          <a:p>
            <a:r>
              <a:rPr lang="en-GB" dirty="0"/>
              <a:t>It should be tailored to your context, but it should not be ignored.</a:t>
            </a:r>
          </a:p>
          <a:p>
            <a:endParaRPr lang="en-GB" dirty="0"/>
          </a:p>
          <a:p>
            <a:r>
              <a:rPr lang="en-GB" dirty="0"/>
              <a:t>The main takeaway is to confront AI use directly.</a:t>
            </a:r>
          </a:p>
          <a:p>
            <a:r>
              <a:rPr lang="en-GB" dirty="0"/>
              <a:t>Make it an active, deliberate part of how you operate.</a:t>
            </a:r>
          </a:p>
          <a:p>
            <a:r>
              <a:rPr lang="en-GB" dirty="0"/>
              <a:t>Do not let it simply happen to you.</a:t>
            </a:r>
          </a:p>
        </p:txBody>
      </p:sp>
      <p:sp>
        <p:nvSpPr>
          <p:cNvPr id="4" name="Slide Number Placeholder 3">
            <a:extLst>
              <a:ext uri="{FF2B5EF4-FFF2-40B4-BE49-F238E27FC236}">
                <a16:creationId xmlns:a16="http://schemas.microsoft.com/office/drawing/2014/main" id="{559705C6-F560-3CA6-3230-2614E7166A9E}"/>
              </a:ext>
            </a:extLst>
          </p:cNvPr>
          <p:cNvSpPr>
            <a:spLocks noGrp="1"/>
          </p:cNvSpPr>
          <p:nvPr>
            <p:ph type="sldNum" sz="quarter" idx="10"/>
          </p:nvPr>
        </p:nvSpPr>
        <p:spPr/>
        <p:txBody>
          <a:bodyPr/>
          <a:lstStyle/>
          <a:p>
            <a:fld id="{F7021451-1387-4CA6-816F-3879F97B5CBC}" type="slidenum">
              <a:rPr lang="en-US">
                <a:latin typeface="Lato" panose="020F0502020204030203" pitchFamily="34" charset="0"/>
              </a:rPr>
              <a:t>19</a:t>
            </a:fld>
            <a:endParaRPr lang="en-US">
              <a:latin typeface="Lato" panose="020F0502020204030203" pitchFamily="34" charset="0"/>
            </a:endParaRPr>
          </a:p>
        </p:txBody>
      </p:sp>
    </p:spTree>
    <p:extLst>
      <p:ext uri="{BB962C8B-B14F-4D97-AF65-F5344CB8AC3E}">
        <p14:creationId xmlns:p14="http://schemas.microsoft.com/office/powerpoint/2010/main" val="4270719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E1644-736D-8B08-8B1B-04363C6668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B94461-E662-E27F-5F54-8CBDE749BC7E}"/>
              </a:ext>
            </a:extLst>
          </p:cNvPr>
          <p:cNvSpPr>
            <a:spLocks noGrp="1" noRot="1" noChangeAspect="1"/>
          </p:cNvSpPr>
          <p:nvPr>
            <p:ph type="sldImg"/>
          </p:nvPr>
        </p:nvSpPr>
        <p:spPr>
          <a:xfrm>
            <a:off x="-171450" y="1143000"/>
            <a:ext cx="5486400" cy="30861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B64D517E-BF80-7D4D-C471-3A0C95D11227}"/>
              </a:ext>
            </a:extLst>
          </p:cNvPr>
          <p:cNvSpPr>
            <a:spLocks noGrp="1"/>
          </p:cNvSpPr>
          <p:nvPr>
            <p:ph type="body" idx="1"/>
          </p:nvPr>
        </p:nvSpPr>
        <p:spPr>
          <a:xfrm>
            <a:off x="514350" y="4400550"/>
            <a:ext cx="4114800" cy="3600450"/>
          </a:xfrm>
          <a:prstGeom prst="rect">
            <a:avLst/>
          </a:prstGeom>
        </p:spPr>
        <p:txBody>
          <a:bodyPr/>
          <a:lstStyle/>
          <a:p>
            <a:endParaRPr lang="en-GB">
              <a:latin typeface="Lato" panose="020F0502020204030203" pitchFamily="34" charset="0"/>
            </a:endParaRPr>
          </a:p>
        </p:txBody>
      </p:sp>
    </p:spTree>
    <p:extLst>
      <p:ext uri="{BB962C8B-B14F-4D97-AF65-F5344CB8AC3E}">
        <p14:creationId xmlns:p14="http://schemas.microsoft.com/office/powerpoint/2010/main" val="1464597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Veraxis Consulting works with organisations on adoption, strategy and complex technology change, particularly where people, behaviour and decision-making are the real risk factors.</a:t>
            </a:r>
          </a:p>
          <a:p>
            <a:r>
              <a:rPr lang="en-GB" dirty="0"/>
              <a:t>Foundation IT focuses on IT operational efficiency, secure service delivery and enabling organisations to run technology safely at scale.</a:t>
            </a:r>
          </a:p>
          <a:p>
            <a:r>
              <a:rPr lang="en-GB" dirty="0" err="1"/>
              <a:t>Infinigate</a:t>
            </a:r>
            <a:r>
              <a:rPr lang="en-GB" dirty="0"/>
              <a:t> Cloud supports partners and customers to adopt cloud and AI technologies securely, with a strong focus on productivity and governance using Microsoft technologies.</a:t>
            </a:r>
          </a:p>
        </p:txBody>
      </p:sp>
      <p:sp>
        <p:nvSpPr>
          <p:cNvPr id="4" name="Slide Number Placeholder 3"/>
          <p:cNvSpPr>
            <a:spLocks noGrp="1"/>
          </p:cNvSpPr>
          <p:nvPr>
            <p:ph type="sldNum" sz="quarter" idx="10"/>
          </p:nvPr>
        </p:nvSpPr>
        <p:spPr/>
        <p:txBody>
          <a:bodyPr/>
          <a:lstStyle/>
          <a:p>
            <a:fld id="{F7021451-1387-4CA6-816F-3879F97B5CBC}" type="slidenum">
              <a:rPr lang="en-US">
                <a:latin typeface="Lato" panose="020F0502020204030203" pitchFamily="34" charset="0"/>
              </a:rPr>
              <a:t>2</a:t>
            </a:fld>
            <a:endParaRPr lang="en-US">
              <a:latin typeface="Lato" panose="020F0502020204030203" pitchFamily="34" charset="0"/>
            </a:endParaRPr>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40445-8476-725E-5B77-D8DC3E0C9B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A810E2-975C-12CC-F3A4-B57C484D9D8C}"/>
              </a:ext>
            </a:extLst>
          </p:cNvPr>
          <p:cNvSpPr>
            <a:spLocks noGrp="1" noRot="1" noChangeAspect="1"/>
          </p:cNvSpPr>
          <p:nvPr>
            <p:ph type="sldImg"/>
          </p:nvPr>
        </p:nvSpPr>
        <p:spPr>
          <a:xfrm>
            <a:off x="-171450" y="1143000"/>
            <a:ext cx="5486400" cy="30861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59FC8D62-2069-5F47-001F-A809671266FA}"/>
              </a:ext>
            </a:extLst>
          </p:cNvPr>
          <p:cNvSpPr>
            <a:spLocks noGrp="1"/>
          </p:cNvSpPr>
          <p:nvPr>
            <p:ph type="body" idx="1"/>
          </p:nvPr>
        </p:nvSpPr>
        <p:spPr>
          <a:xfrm>
            <a:off x="514350" y="4400550"/>
            <a:ext cx="4114800" cy="3600450"/>
          </a:xfrm>
          <a:prstGeom prst="rect">
            <a:avLst/>
          </a:prstGeom>
        </p:spPr>
        <p:txBody>
          <a:bodyPr/>
          <a:lstStyle/>
          <a:p>
            <a:endParaRPr lang="en-GB">
              <a:latin typeface="Lato" panose="020F0502020204030203" pitchFamily="34" charset="0"/>
            </a:endParaRPr>
          </a:p>
        </p:txBody>
      </p:sp>
    </p:spTree>
    <p:extLst>
      <p:ext uri="{BB962C8B-B14F-4D97-AF65-F5344CB8AC3E}">
        <p14:creationId xmlns:p14="http://schemas.microsoft.com/office/powerpoint/2010/main" val="2637215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EEF1B-B587-D81D-D862-1E0C62180A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62DE30-2BE4-D1F1-6D65-005381FC910C}"/>
              </a:ext>
            </a:extLst>
          </p:cNvPr>
          <p:cNvSpPr>
            <a:spLocks noGrp="1" noRot="1" noChangeAspect="1"/>
          </p:cNvSpPr>
          <p:nvPr>
            <p:ph type="sldImg"/>
          </p:nvPr>
        </p:nvSpPr>
        <p:spPr>
          <a:xfrm>
            <a:off x="-171450" y="1143000"/>
            <a:ext cx="5486400" cy="30861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8610BAF9-8D34-9A86-6FC6-3F786479185B}"/>
              </a:ext>
            </a:extLst>
          </p:cNvPr>
          <p:cNvSpPr>
            <a:spLocks noGrp="1"/>
          </p:cNvSpPr>
          <p:nvPr>
            <p:ph type="body" idx="1"/>
          </p:nvPr>
        </p:nvSpPr>
        <p:spPr>
          <a:xfrm>
            <a:off x="514350" y="4400550"/>
            <a:ext cx="4114800" cy="3600450"/>
          </a:xfrm>
          <a:prstGeom prst="rect">
            <a:avLst/>
          </a:prstGeom>
        </p:spPr>
        <p:txBody>
          <a:bodyPr/>
          <a:lstStyle/>
          <a:p>
            <a:r>
              <a:rPr lang="en-GB" dirty="0">
                <a:latin typeface="Lato" panose="020F0502020204030203" pitchFamily="34" charset="0"/>
                <a:cs typeface="Lato" panose="020F0502020204030203" pitchFamily="34" charset="0"/>
              </a:rPr>
              <a:t>Thank people for their contributions and attendance!</a:t>
            </a:r>
            <a:endParaRPr lang="en-GB" dirty="0">
              <a:latin typeface="Lato" panose="020F0502020204030203" pitchFamily="34" charset="0"/>
            </a:endParaRPr>
          </a:p>
        </p:txBody>
      </p:sp>
    </p:spTree>
    <p:extLst>
      <p:ext uri="{BB962C8B-B14F-4D97-AF65-F5344CB8AC3E}">
        <p14:creationId xmlns:p14="http://schemas.microsoft.com/office/powerpoint/2010/main" val="27419412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87626-A9D2-687A-01DB-BC222E30B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81EF67-5A9D-98F2-F244-6FF5F51E44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E343E8-1401-CA6A-0B71-633DAE2D133B}"/>
              </a:ext>
            </a:extLst>
          </p:cNvPr>
          <p:cNvSpPr>
            <a:spLocks noGrp="1"/>
          </p:cNvSpPr>
          <p:nvPr>
            <p:ph type="body" idx="1"/>
          </p:nvPr>
        </p:nvSpPr>
        <p:spPr/>
        <p:txBody>
          <a:bodyPr/>
          <a:lstStyle/>
          <a:p>
            <a:pPr>
              <a:defRPr/>
            </a:pPr>
            <a:r>
              <a:rPr lang="en-US">
                <a:latin typeface="Lato" panose="020F0502020204030203" pitchFamily="34" charset="0"/>
                <a:ea typeface="Times New Roman" panose="02020603050405020304" pitchFamily="18" charset="0"/>
                <a:cs typeface="Lato" panose="020F0502020204030203" pitchFamily="34" charset="0"/>
              </a:rPr>
              <a:t>SMBs recognize the growth opportunity that comes with embracing AI to work smarter, not harder. </a:t>
            </a:r>
          </a:p>
          <a:p>
            <a:pPr>
              <a:defRPr/>
            </a:pPr>
            <a:endParaRPr lang="en-US">
              <a:latin typeface="Lato" panose="020F0502020204030203" pitchFamily="34" charset="0"/>
              <a:ea typeface="Times New Roman" panose="02020603050405020304" pitchFamily="18" charset="0"/>
              <a:cs typeface="Lato" panose="020F0502020204030203" pitchFamily="34" charset="0"/>
            </a:endParaRPr>
          </a:p>
          <a:p>
            <a:pPr>
              <a:defRPr/>
            </a:pPr>
            <a:r>
              <a:rPr lang="en-US">
                <a:latin typeface="Lato" panose="020F0502020204030203" pitchFamily="34" charset="0"/>
                <a:ea typeface="Times New Roman" panose="02020603050405020304" pitchFamily="18" charset="0"/>
                <a:cs typeface="Lato" panose="020F0502020204030203" pitchFamily="34" charset="0"/>
              </a:rPr>
              <a:t>According to the 2025 Annual Work Trend Index, the</a:t>
            </a:r>
            <a:r>
              <a:rPr lang="en-US">
                <a:latin typeface="Lato" panose="020F0502020204030203" pitchFamily="34" charset="0"/>
              </a:rPr>
              <a:t> usage of AI among SMB workers has grown from </a:t>
            </a:r>
            <a:r>
              <a:rPr lang="en-US" b="1">
                <a:latin typeface="Lato" panose="020F0502020204030203" pitchFamily="34" charset="0"/>
              </a:rPr>
              <a:t>78% last year to 86% this year </a:t>
            </a:r>
            <a:r>
              <a:rPr lang="en-US">
                <a:latin typeface="Lato" panose="020F0502020204030203" pitchFamily="34" charset="0"/>
              </a:rPr>
              <a:t>with fewer workers reporting their company lacking an AI strategy. </a:t>
            </a:r>
          </a:p>
          <a:p>
            <a:pPr>
              <a:defRPr/>
            </a:pPr>
            <a:endParaRPr lang="en-US">
              <a:latin typeface="Lato" panose="020F0502020204030203" pitchFamily="34" charset="0"/>
            </a:endParaRPr>
          </a:p>
          <a:p>
            <a:pPr>
              <a:defRPr/>
            </a:pPr>
            <a:r>
              <a:rPr lang="en-US">
                <a:latin typeface="Lato" panose="020F0502020204030203" pitchFamily="34" charset="0"/>
              </a:rPr>
              <a:t>This all signals a shift from individual usage to company-wide integration.</a:t>
            </a:r>
            <a:endParaRPr lang="en-US">
              <a:latin typeface="Lato" panose="020F0502020204030203" pitchFamily="34" charset="0"/>
              <a:ea typeface="Times New Roman" panose="02020603050405020304" pitchFamily="18" charset="0"/>
              <a:cs typeface="Lato" panose="020F0502020204030203" pitchFamily="34" charset="0"/>
            </a:endParaRPr>
          </a:p>
        </p:txBody>
      </p:sp>
      <p:sp>
        <p:nvSpPr>
          <p:cNvPr id="4" name="Header Placeholder 3">
            <a:extLst>
              <a:ext uri="{FF2B5EF4-FFF2-40B4-BE49-F238E27FC236}">
                <a16:creationId xmlns:a16="http://schemas.microsoft.com/office/drawing/2014/main" id="{DA89A91C-510F-A145-02DC-220D0A73CEAC}"/>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Lato" panose="020F0502020204030203" pitchFamily="34" charset="0"/>
              <a:ea typeface="+mn-ea"/>
              <a:cs typeface="+mn-cs"/>
            </a:endParaRPr>
          </a:p>
        </p:txBody>
      </p:sp>
      <p:sp>
        <p:nvSpPr>
          <p:cNvPr id="5" name="Footer Placeholder 4">
            <a:extLst>
              <a:ext uri="{FF2B5EF4-FFF2-40B4-BE49-F238E27FC236}">
                <a16:creationId xmlns:a16="http://schemas.microsoft.com/office/drawing/2014/main" id="{C2A4AFEE-6070-2DDA-268B-282C5D1B0314}"/>
              </a:ext>
            </a:extLst>
          </p:cNvPr>
          <p:cNvSpPr>
            <a:spLocks noGrp="1"/>
          </p:cNvSpPr>
          <p:nvPr>
            <p:ph type="ftr" sz="quarter" idx="4"/>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Lato" panose="020F0502020204030203" pitchFamily="34" charset="0"/>
                <a:ea typeface="Lato" panose="020F0502020204030203" pitchFamily="34" charset="0"/>
                <a:cs typeface="Lato" panose="020F0502020204030203" pitchFamily="34" charset="0"/>
              </a:rPr>
              <a:t>© Microsoft Corporation. All rights reserved. MICROSOFT MAKES NO WARRANTIES, EXPRESS, IMPLIED OR STATUTORY, AS TO THE INFORMATION IN THIS PRESENTATION.</a:t>
            </a:r>
          </a:p>
        </p:txBody>
      </p:sp>
      <p:sp>
        <p:nvSpPr>
          <p:cNvPr id="6" name="Date Placeholder 5">
            <a:extLst>
              <a:ext uri="{FF2B5EF4-FFF2-40B4-BE49-F238E27FC236}">
                <a16:creationId xmlns:a16="http://schemas.microsoft.com/office/drawing/2014/main" id="{CF785BE2-E3BD-3252-8D47-D5E7F9359D30}"/>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102C2F-94C0-F241-B1C9-209EC2594BC4}" type="datetime8">
              <a:rPr kumimoji="0" lang="en-US" sz="1200" b="0" i="0" u="none" strike="noStrike" kern="1200" cap="none" spc="0" normalizeH="0" baseline="0" noProof="0" smtClean="0">
                <a:ln>
                  <a:noFill/>
                </a:ln>
                <a:solidFill>
                  <a:prstClr val="black"/>
                </a:solidFill>
                <a:effectLst/>
                <a:uLnTx/>
                <a:uFillTx/>
                <a:latin typeface="Lato" panose="020F050202020403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2/7/2026 8:11 PM</a:t>
            </a:fld>
            <a:endParaRPr kumimoji="0" lang="en-US" sz="1200" b="0" i="0" u="none" strike="noStrike" kern="1200" cap="none" spc="0" normalizeH="0" baseline="0" noProof="0">
              <a:ln>
                <a:noFill/>
              </a:ln>
              <a:solidFill>
                <a:prstClr val="black"/>
              </a:solidFill>
              <a:effectLst/>
              <a:uLnTx/>
              <a:uFillTx/>
              <a:latin typeface="Lato" panose="020F0502020204030203" pitchFamily="34" charset="0"/>
              <a:ea typeface="+mn-ea"/>
              <a:cs typeface="+mn-cs"/>
            </a:endParaRPr>
          </a:p>
        </p:txBody>
      </p:sp>
      <p:sp>
        <p:nvSpPr>
          <p:cNvPr id="7" name="Slide Number Placeholder 6">
            <a:extLst>
              <a:ext uri="{FF2B5EF4-FFF2-40B4-BE49-F238E27FC236}">
                <a16:creationId xmlns:a16="http://schemas.microsoft.com/office/drawing/2014/main" id="{6105AD80-659E-A183-6A41-932BA44093D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Lato" panose="020F050202020403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Lato" panose="020F0502020204030203" pitchFamily="34" charset="0"/>
              <a:ea typeface="+mn-ea"/>
              <a:cs typeface="+mn-cs"/>
            </a:endParaRPr>
          </a:p>
        </p:txBody>
      </p:sp>
    </p:spTree>
    <p:extLst>
      <p:ext uri="{BB962C8B-B14F-4D97-AF65-F5344CB8AC3E}">
        <p14:creationId xmlns:p14="http://schemas.microsoft.com/office/powerpoint/2010/main" val="2163853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marL="0" marR="0">
              <a:spcBef>
                <a:spcPts val="0"/>
              </a:spcBef>
              <a:spcAft>
                <a:spcPts val="600"/>
              </a:spcAft>
            </a:pPr>
            <a:r>
              <a:rPr lang="en-US" sz="1800" kern="1200">
                <a:solidFill>
                  <a:srgbClr val="000000"/>
                </a:solidFill>
                <a:effectLst/>
                <a:latin typeface="Lato" panose="020F0502020204030203" pitchFamily="34" charset="0"/>
                <a:ea typeface="Times New Roman" panose="02020603050405020304" pitchFamily="18" charset="0"/>
              </a:rPr>
              <a:t>First - Over 80% of leaders share that the potential for sensitive data leakage is their primary concern. There's a real need for organizations to improve the visibility and control over their most critical asset - their data!</a:t>
            </a:r>
          </a:p>
          <a:p>
            <a:pPr marL="0" marR="0">
              <a:spcBef>
                <a:spcPts val="0"/>
              </a:spcBef>
              <a:spcAft>
                <a:spcPts val="600"/>
              </a:spcAft>
            </a:pPr>
            <a:endParaRPr lang="en-US" sz="1800" kern="1200">
              <a:solidFill>
                <a:srgbClr val="000000"/>
              </a:solidFill>
              <a:effectLst/>
              <a:latin typeface="Lato" panose="020F0502020204030203" pitchFamily="34" charset="0"/>
              <a:ea typeface="Times New Roman" panose="02020603050405020304" pitchFamily="18" charset="0"/>
            </a:endParaRPr>
          </a:p>
          <a:p>
            <a:pPr marL="0" marR="0">
              <a:spcBef>
                <a:spcPts val="0"/>
              </a:spcBef>
              <a:spcAft>
                <a:spcPts val="600"/>
              </a:spcAft>
            </a:pPr>
            <a:r>
              <a:rPr lang="en-US" sz="1800" kern="1200">
                <a:solidFill>
                  <a:srgbClr val="000000"/>
                </a:solidFill>
                <a:effectLst/>
                <a:latin typeface="Lato" panose="020F0502020204030203" pitchFamily="34" charset="0"/>
                <a:ea typeface="Times New Roman" panose="02020603050405020304" pitchFamily="18" charset="0"/>
              </a:rPr>
              <a:t>Second - Is the concern of overreliance on AI and risky content that may be created by generative AI. More than 70% of leaders worry about inaccuracy of responses and almost 60% worry about harmful, biased, or distressing outputs. </a:t>
            </a:r>
          </a:p>
          <a:p>
            <a:pPr marL="0" marR="0">
              <a:spcBef>
                <a:spcPts val="0"/>
              </a:spcBef>
              <a:spcAft>
                <a:spcPts val="600"/>
              </a:spcAft>
            </a:pPr>
            <a:endParaRPr lang="en-US" sz="1800" kern="1200">
              <a:solidFill>
                <a:srgbClr val="000000"/>
              </a:solidFill>
              <a:effectLst/>
              <a:latin typeface="Lato" panose="020F0502020204030203" pitchFamily="34" charset="0"/>
              <a:ea typeface="Times New Roman" panose="02020603050405020304" pitchFamily="18" charset="0"/>
            </a:endParaRPr>
          </a:p>
          <a:p>
            <a:pPr marL="0" marR="0">
              <a:spcBef>
                <a:spcPts val="0"/>
              </a:spcBef>
              <a:spcAft>
                <a:spcPts val="600"/>
              </a:spcAft>
            </a:pPr>
            <a:r>
              <a:rPr lang="en-US" sz="1800" kern="1200">
                <a:solidFill>
                  <a:srgbClr val="000000"/>
                </a:solidFill>
                <a:effectLst/>
                <a:latin typeface="Lato" panose="020F0502020204030203" pitchFamily="34" charset="0"/>
                <a:ea typeface="Times New Roman" panose="02020603050405020304" pitchFamily="18" charset="0"/>
              </a:rPr>
              <a:t>Third - With regulations, such as the EU AI Act, on the horizon, leaders face increasing regulatory pressure. And, 55% of these leaders lack the understanding of the upcoming regulations and how best to respond to them. </a:t>
            </a:r>
          </a:p>
          <a:p>
            <a:pPr marL="0" marR="0">
              <a:spcBef>
                <a:spcPts val="0"/>
              </a:spcBef>
              <a:spcAft>
                <a:spcPts val="600"/>
              </a:spcAft>
            </a:pPr>
            <a:endParaRPr lang="en-US" sz="1800" kern="1200">
              <a:solidFill>
                <a:srgbClr val="000000"/>
              </a:solidFill>
              <a:effectLst/>
              <a:latin typeface="Lato" panose="020F0502020204030203" pitchFamily="34" charset="0"/>
              <a:ea typeface="Times New Roman" panose="02020603050405020304" pitchFamily="18" charset="0"/>
            </a:endParaRPr>
          </a:p>
          <a:p>
            <a:pPr marL="0" marR="0">
              <a:spcBef>
                <a:spcPts val="0"/>
              </a:spcBef>
              <a:spcAft>
                <a:spcPts val="600"/>
              </a:spcAft>
            </a:pPr>
            <a:r>
              <a:rPr lang="en-US" sz="1800" kern="1200">
                <a:solidFill>
                  <a:srgbClr val="000000"/>
                </a:solidFill>
                <a:effectLst/>
                <a:latin typeface="Lato" panose="020F0502020204030203" pitchFamily="34" charset="0"/>
                <a:ea typeface="Times New Roman" panose="02020603050405020304" pitchFamily="18" charset="0"/>
              </a:rPr>
              <a:t>With all these concerns, almost half of the security leaders surveyed expect to continue restricting </a:t>
            </a:r>
            <a:r>
              <a:rPr lang="en-US" sz="1800" b="1" kern="1200">
                <a:solidFill>
                  <a:srgbClr val="000000"/>
                </a:solidFill>
                <a:effectLst/>
                <a:latin typeface="Lato" panose="020F0502020204030203" pitchFamily="34" charset="0"/>
                <a:ea typeface="Times New Roman" panose="02020603050405020304" pitchFamily="18" charset="0"/>
              </a:rPr>
              <a:t>all use </a:t>
            </a:r>
            <a:r>
              <a:rPr lang="en-US" sz="1800" kern="1200">
                <a:solidFill>
                  <a:srgbClr val="000000"/>
                </a:solidFill>
                <a:effectLst/>
                <a:latin typeface="Lato" panose="020F0502020204030203" pitchFamily="34" charset="0"/>
                <a:ea typeface="Times New Roman" panose="02020603050405020304" pitchFamily="18" charset="0"/>
              </a:rPr>
              <a:t>of AI in the workplace. And that is not really the best way to address the perceived security risks</a:t>
            </a:r>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Lato" panose="020F0502020204030203" pitchFamily="34" charset="0"/>
              <a:ea typeface="+mn-ea"/>
              <a:cs typeface="+mn-cs"/>
            </a:endParaRPr>
          </a:p>
        </p:txBody>
      </p:sp>
      <p:sp>
        <p:nvSpPr>
          <p:cNvPr id="5" name="Footer Placeholder 4"/>
          <p:cNvSpPr>
            <a:spLocks noGrp="1"/>
          </p:cNvSpPr>
          <p:nvPr>
            <p:ph type="ftr" sz="quarter" idx="4"/>
          </p:nvPr>
        </p:nvSpPr>
        <p:spPr/>
        <p:txBody>
          <a:bodyPr/>
          <a:lstStyle/>
          <a:p>
            <a:pPr marL="582359"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Lato" panose="020F0502020204030203" pitchFamily="34" charset="0"/>
                <a:ea typeface="Lato" panose="020F0502020204030203" pitchFamily="34" charset="0"/>
                <a:cs typeface="Lato" panose="020F0502020204030203"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Lato" panose="020F0502020204030203"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2/7/2026 8:11 PM</a:t>
            </a:fld>
            <a:endParaRPr kumimoji="0" lang="en-US" sz="1200" b="0" i="0" u="none" strike="noStrike" kern="1200" cap="none" spc="0" normalizeH="0" baseline="0" noProof="0">
              <a:ln>
                <a:noFill/>
              </a:ln>
              <a:solidFill>
                <a:prstClr val="black"/>
              </a:solidFill>
              <a:effectLst/>
              <a:uLnTx/>
              <a:uFillTx/>
              <a:latin typeface="Lato" panose="020F0502020204030203"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Lato" panose="020F0502020204030203"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Lato" panose="020F0502020204030203" pitchFamily="34" charset="0"/>
              <a:ea typeface="+mn-ea"/>
              <a:cs typeface="+mn-cs"/>
            </a:endParaRPr>
          </a:p>
        </p:txBody>
      </p:sp>
    </p:spTree>
    <p:extLst>
      <p:ext uri="{BB962C8B-B14F-4D97-AF65-F5344CB8AC3E}">
        <p14:creationId xmlns:p14="http://schemas.microsoft.com/office/powerpoint/2010/main" val="1567454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marL="0" marR="0">
              <a:spcBef>
                <a:spcPts val="0"/>
              </a:spcBef>
              <a:spcAft>
                <a:spcPts val="0"/>
              </a:spcAft>
            </a:pPr>
            <a:r>
              <a:rPr lang="en-US" sz="1800" kern="1200">
                <a:solidFill>
                  <a:srgbClr val="000000"/>
                </a:solidFill>
                <a:effectLst/>
                <a:latin typeface="Lato" panose="020F0502020204030203" pitchFamily="34" charset="0"/>
                <a:ea typeface="Times New Roman" panose="02020603050405020304" pitchFamily="18" charset="0"/>
                <a:cs typeface="Lato" panose="020F0502020204030203" pitchFamily="34" charset="0"/>
              </a:rPr>
              <a:t>When users are prevented from using their preferred technology, we often see an increase in risky behaviors, not a decrease. This is similar to the trend when Software as a Service (SaaS) started gaining popularity and we saw a huge increase in Shadow IT. </a:t>
            </a:r>
          </a:p>
          <a:p>
            <a:pPr marL="0" marR="0">
              <a:spcBef>
                <a:spcPts val="0"/>
              </a:spcBef>
              <a:spcAft>
                <a:spcPts val="0"/>
              </a:spcAft>
            </a:pPr>
            <a:endParaRPr lang="en-US" sz="1800" kern="1200">
              <a:solidFill>
                <a:srgbClr val="000000"/>
              </a:solidFill>
              <a:effectLst/>
              <a:latin typeface="Lato" panose="020F0502020204030203" pitchFamily="34" charset="0"/>
              <a:ea typeface="Times New Roman" panose="02020603050405020304" pitchFamily="18" charset="0"/>
              <a:cs typeface="Lato" panose="020F0502020204030203" pitchFamily="34" charset="0"/>
            </a:endParaRPr>
          </a:p>
          <a:p>
            <a:pPr marL="0" marR="0">
              <a:spcBef>
                <a:spcPts val="0"/>
              </a:spcBef>
              <a:spcAft>
                <a:spcPts val="0"/>
              </a:spcAft>
            </a:pPr>
            <a:r>
              <a:rPr lang="en-US" sz="1800" kern="1200">
                <a:solidFill>
                  <a:srgbClr val="000000"/>
                </a:solidFill>
                <a:effectLst/>
                <a:latin typeface="Lato" panose="020F0502020204030203" pitchFamily="34" charset="0"/>
                <a:ea typeface="Times New Roman" panose="02020603050405020304" pitchFamily="18" charset="0"/>
                <a:cs typeface="Lato" panose="020F0502020204030203" pitchFamily="34" charset="0"/>
              </a:rPr>
              <a:t>Gartner says Almost 90% of business users </a:t>
            </a:r>
            <a:r>
              <a:rPr lang="en-US" sz="1800" kern="900">
                <a:solidFill>
                  <a:srgbClr val="000000"/>
                </a:solidFill>
                <a:effectLst/>
                <a:latin typeface="Lato" panose="020F0502020204030203" pitchFamily="34" charset="0"/>
                <a:ea typeface="Times New Roman" panose="02020603050405020304" pitchFamily="18" charset="0"/>
                <a:cs typeface="Lato" panose="020F0502020204030203" pitchFamily="34" charset="0"/>
              </a:rPr>
              <a:t>given a choice will side-step </a:t>
            </a:r>
            <a:r>
              <a:rPr lang="en-US" sz="1800" kern="1200">
                <a:solidFill>
                  <a:srgbClr val="000000"/>
                </a:solidFill>
                <a:effectLst/>
                <a:latin typeface="Lato" panose="020F0502020204030203" pitchFamily="34" charset="0"/>
                <a:ea typeface="Times New Roman" panose="02020603050405020304" pitchFamily="18" charset="0"/>
                <a:cs typeface="Lato" panose="020F0502020204030203" pitchFamily="34" charset="0"/>
              </a:rPr>
              <a:t>cybersecurity </a:t>
            </a:r>
            <a:r>
              <a:rPr lang="en-US" sz="1800" kern="900">
                <a:solidFill>
                  <a:srgbClr val="000000"/>
                </a:solidFill>
                <a:effectLst/>
                <a:latin typeface="Lato" panose="020F0502020204030203" pitchFamily="34" charset="0"/>
                <a:ea typeface="Times New Roman" panose="02020603050405020304" pitchFamily="18" charset="0"/>
                <a:cs typeface="Lato" panose="020F0502020204030203" pitchFamily="34" charset="0"/>
              </a:rPr>
              <a:t>controls</a:t>
            </a:r>
            <a:r>
              <a:rPr lang="en-US" sz="1800" kern="1200">
                <a:solidFill>
                  <a:srgbClr val="000000"/>
                </a:solidFill>
                <a:effectLst/>
                <a:latin typeface="Lato" panose="020F0502020204030203" pitchFamily="34" charset="0"/>
                <a:ea typeface="Times New Roman" panose="02020603050405020304" pitchFamily="18" charset="0"/>
                <a:cs typeface="Lato" panose="020F0502020204030203" pitchFamily="34" charset="0"/>
              </a:rPr>
              <a:t> to achieve </a:t>
            </a:r>
            <a:r>
              <a:rPr lang="en-US" sz="1800" kern="900">
                <a:solidFill>
                  <a:srgbClr val="000000"/>
                </a:solidFill>
                <a:effectLst/>
                <a:latin typeface="Lato" panose="020F0502020204030203" pitchFamily="34" charset="0"/>
                <a:ea typeface="Times New Roman" panose="02020603050405020304" pitchFamily="18" charset="0"/>
                <a:cs typeface="Lato" panose="020F0502020204030203" pitchFamily="34" charset="0"/>
              </a:rPr>
              <a:t>their</a:t>
            </a:r>
            <a:r>
              <a:rPr lang="en-US" sz="1800" kern="1200">
                <a:solidFill>
                  <a:srgbClr val="000000"/>
                </a:solidFill>
                <a:effectLst/>
                <a:latin typeface="Lato" panose="020F0502020204030203" pitchFamily="34" charset="0"/>
                <a:ea typeface="Times New Roman" panose="02020603050405020304" pitchFamily="18" charset="0"/>
                <a:cs typeface="Lato" panose="020F0502020204030203" pitchFamily="34" charset="0"/>
              </a:rPr>
              <a:t> business goal. </a:t>
            </a:r>
          </a:p>
          <a:p>
            <a:pPr marL="0" marR="0">
              <a:spcBef>
                <a:spcPts val="0"/>
              </a:spcBef>
              <a:spcAft>
                <a:spcPts val="0"/>
              </a:spcAft>
            </a:pPr>
            <a:endParaRPr lang="en-US" sz="1800" kern="1200">
              <a:solidFill>
                <a:srgbClr val="000000"/>
              </a:solidFill>
              <a:effectLst/>
              <a:latin typeface="Lato" panose="020F0502020204030203" pitchFamily="34" charset="0"/>
              <a:ea typeface="Times New Roman" panose="02020603050405020304" pitchFamily="18" charset="0"/>
              <a:cs typeface="Lato" panose="020F0502020204030203" pitchFamily="34" charset="0"/>
            </a:endParaRPr>
          </a:p>
          <a:p>
            <a:pPr marL="0" marR="0">
              <a:spcBef>
                <a:spcPts val="0"/>
              </a:spcBef>
              <a:spcAft>
                <a:spcPts val="0"/>
              </a:spcAft>
            </a:pPr>
            <a:r>
              <a:rPr lang="en-US" sz="1800" kern="1200">
                <a:solidFill>
                  <a:srgbClr val="000000"/>
                </a:solidFill>
                <a:effectLst/>
                <a:latin typeface="Lato" panose="020F0502020204030203" pitchFamily="34" charset="0"/>
                <a:ea typeface="Times New Roman" panose="02020603050405020304" pitchFamily="18" charset="0"/>
                <a:cs typeface="Lato" panose="020F0502020204030203" pitchFamily="34" charset="0"/>
              </a:rPr>
              <a:t>And, when users are restricted from utilizing AI applications, they will look for alternative </a:t>
            </a:r>
            <a:r>
              <a:rPr lang="en-US" sz="1800" kern="900">
                <a:solidFill>
                  <a:srgbClr val="000000"/>
                </a:solidFill>
                <a:effectLst/>
                <a:latin typeface="Lato" panose="020F0502020204030203" pitchFamily="34" charset="0"/>
                <a:ea typeface="Times New Roman" panose="02020603050405020304" pitchFamily="18" charset="0"/>
                <a:cs typeface="Lato" panose="020F0502020204030203" pitchFamily="34" charset="0"/>
              </a:rPr>
              <a:t>ways </a:t>
            </a:r>
            <a:r>
              <a:rPr lang="en-US" sz="1800" kern="1200">
                <a:solidFill>
                  <a:srgbClr val="000000"/>
                </a:solidFill>
                <a:effectLst/>
                <a:latin typeface="Lato" panose="020F0502020204030203" pitchFamily="34" charset="0"/>
                <a:ea typeface="Times New Roman" panose="02020603050405020304" pitchFamily="18" charset="0"/>
                <a:cs typeface="Lato" panose="020F0502020204030203" pitchFamily="34" charset="0"/>
              </a:rPr>
              <a:t>to access and use these apps. For example - </a:t>
            </a:r>
            <a:r>
              <a:rPr lang="en-US" sz="1800" kern="900">
                <a:solidFill>
                  <a:srgbClr val="000000"/>
                </a:solidFill>
                <a:effectLst/>
                <a:latin typeface="Lato" panose="020F0502020204030203" pitchFamily="34" charset="0"/>
                <a:ea typeface="Times New Roman" panose="02020603050405020304" pitchFamily="18" charset="0"/>
                <a:cs typeface="Lato" panose="020F0502020204030203" pitchFamily="34" charset="0"/>
              </a:rPr>
              <a:t>users </a:t>
            </a:r>
            <a:r>
              <a:rPr lang="en-US" sz="1800" kern="1200">
                <a:solidFill>
                  <a:srgbClr val="000000"/>
                </a:solidFill>
                <a:effectLst/>
                <a:latin typeface="Lato" panose="020F0502020204030203" pitchFamily="34" charset="0"/>
                <a:ea typeface="Times New Roman" panose="02020603050405020304" pitchFamily="18" charset="0"/>
                <a:cs typeface="Lato" panose="020F0502020204030203" pitchFamily="34" charset="0"/>
              </a:rPr>
              <a:t>might </a:t>
            </a:r>
            <a:r>
              <a:rPr lang="en-US" sz="1800" kern="900">
                <a:solidFill>
                  <a:srgbClr val="000000"/>
                </a:solidFill>
                <a:effectLst/>
                <a:latin typeface="Lato" panose="020F0502020204030203" pitchFamily="34" charset="0"/>
                <a:ea typeface="Times New Roman" panose="02020603050405020304" pitchFamily="18" charset="0"/>
                <a:cs typeface="Lato" panose="020F0502020204030203" pitchFamily="34" charset="0"/>
              </a:rPr>
              <a:t>use</a:t>
            </a:r>
            <a:r>
              <a:rPr lang="en-US" sz="1800" kern="1200">
                <a:solidFill>
                  <a:srgbClr val="000000"/>
                </a:solidFill>
                <a:effectLst/>
                <a:latin typeface="Lato" panose="020F0502020204030203" pitchFamily="34" charset="0"/>
                <a:ea typeface="Times New Roman" panose="02020603050405020304" pitchFamily="18" charset="0"/>
                <a:cs typeface="Lato" panose="020F0502020204030203" pitchFamily="34" charset="0"/>
              </a:rPr>
              <a:t> AI apps through their unmanaged devices, over unsecured networks, or by logging in with personal credentials while handling sensitive data. </a:t>
            </a:r>
            <a:r>
              <a:rPr lang="en-US" sz="1800" kern="900">
                <a:solidFill>
                  <a:srgbClr val="000000"/>
                </a:solidFill>
                <a:effectLst/>
                <a:latin typeface="Lato" panose="020F0502020204030203" pitchFamily="34" charset="0"/>
                <a:ea typeface="Times New Roman" panose="02020603050405020304" pitchFamily="18" charset="0"/>
                <a:cs typeface="Lato" panose="020F0502020204030203" pitchFamily="34" charset="0"/>
              </a:rPr>
              <a:t>These types of behaviors </a:t>
            </a:r>
            <a:r>
              <a:rPr lang="en-US" sz="1800" kern="1200">
                <a:solidFill>
                  <a:srgbClr val="000000"/>
                </a:solidFill>
                <a:effectLst/>
                <a:latin typeface="Lato" panose="020F0502020204030203" pitchFamily="34" charset="0"/>
                <a:ea typeface="Times New Roman" panose="02020603050405020304" pitchFamily="18" charset="0"/>
                <a:cs typeface="Lato" panose="020F0502020204030203" pitchFamily="34" charset="0"/>
              </a:rPr>
              <a:t>lead to an increase in what we call "dark usage" - w</a:t>
            </a:r>
            <a:r>
              <a:rPr lang="en-US" sz="1800" kern="900">
                <a:solidFill>
                  <a:srgbClr val="000000"/>
                </a:solidFill>
                <a:effectLst/>
                <a:latin typeface="Lato" panose="020F0502020204030203" pitchFamily="34" charset="0"/>
                <a:ea typeface="Times New Roman" panose="02020603050405020304" pitchFamily="18" charset="0"/>
                <a:cs typeface="Lato" panose="020F0502020204030203" pitchFamily="34" charset="0"/>
              </a:rPr>
              <a:t>hich </a:t>
            </a:r>
            <a:r>
              <a:rPr lang="en-US" sz="1800" kern="1200">
                <a:solidFill>
                  <a:srgbClr val="000000"/>
                </a:solidFill>
                <a:effectLst/>
                <a:latin typeface="Lato" panose="020F0502020204030203" pitchFamily="34" charset="0"/>
                <a:ea typeface="Times New Roman" panose="02020603050405020304" pitchFamily="18" charset="0"/>
                <a:cs typeface="Lato" panose="020F0502020204030203" pitchFamily="34" charset="0"/>
              </a:rPr>
              <a:t>is </a:t>
            </a:r>
            <a:r>
              <a:rPr lang="en-US" sz="1800" kern="900">
                <a:solidFill>
                  <a:srgbClr val="000000"/>
                </a:solidFill>
                <a:effectLst/>
                <a:latin typeface="Lato" panose="020F0502020204030203" pitchFamily="34" charset="0"/>
                <a:ea typeface="Times New Roman" panose="02020603050405020304" pitchFamily="18" charset="0"/>
                <a:cs typeface="Lato" panose="020F0502020204030203" pitchFamily="34" charset="0"/>
              </a:rPr>
              <a:t>usage that the </a:t>
            </a:r>
            <a:r>
              <a:rPr lang="en-US" sz="1800" kern="1200">
                <a:solidFill>
                  <a:srgbClr val="000000"/>
                </a:solidFill>
                <a:effectLst/>
                <a:latin typeface="Lato" panose="020F0502020204030203" pitchFamily="34" charset="0"/>
                <a:ea typeface="Times New Roman" panose="02020603050405020304" pitchFamily="18" charset="0"/>
                <a:cs typeface="Lato" panose="020F0502020204030203" pitchFamily="34" charset="0"/>
              </a:rPr>
              <a:t>IT and security teams are </a:t>
            </a:r>
            <a:r>
              <a:rPr lang="en-US" sz="1800" kern="900">
                <a:solidFill>
                  <a:srgbClr val="000000"/>
                </a:solidFill>
                <a:effectLst/>
                <a:latin typeface="Lato" panose="020F0502020204030203" pitchFamily="34" charset="0"/>
                <a:ea typeface="Times New Roman" panose="02020603050405020304" pitchFamily="18" charset="0"/>
                <a:cs typeface="Lato" panose="020F0502020204030203" pitchFamily="34" charset="0"/>
              </a:rPr>
              <a:t>not able </a:t>
            </a:r>
            <a:r>
              <a:rPr lang="en-US" sz="1800" kern="1200">
                <a:solidFill>
                  <a:srgbClr val="000000"/>
                </a:solidFill>
                <a:effectLst/>
                <a:latin typeface="Lato" panose="020F0502020204030203" pitchFamily="34" charset="0"/>
                <a:ea typeface="Times New Roman" panose="02020603050405020304" pitchFamily="18" charset="0"/>
                <a:cs typeface="Lato" panose="020F0502020204030203" pitchFamily="34" charset="0"/>
              </a:rPr>
              <a:t>to monitor </a:t>
            </a:r>
            <a:r>
              <a:rPr lang="en-US" sz="1800" kern="900">
                <a:solidFill>
                  <a:srgbClr val="000000"/>
                </a:solidFill>
                <a:effectLst/>
                <a:latin typeface="Lato" panose="020F0502020204030203" pitchFamily="34" charset="0"/>
                <a:ea typeface="Times New Roman" panose="02020603050405020304" pitchFamily="18" charset="0"/>
                <a:cs typeface="Lato" panose="020F0502020204030203" pitchFamily="34" charset="0"/>
              </a:rPr>
              <a:t>or </a:t>
            </a:r>
            <a:r>
              <a:rPr lang="en-US" sz="1800" kern="1200">
                <a:solidFill>
                  <a:srgbClr val="000000"/>
                </a:solidFill>
                <a:effectLst/>
                <a:latin typeface="Lato" panose="020F0502020204030203" pitchFamily="34" charset="0"/>
                <a:ea typeface="Times New Roman" panose="02020603050405020304" pitchFamily="18" charset="0"/>
                <a:cs typeface="Lato" panose="020F0502020204030203" pitchFamily="34" charset="0"/>
              </a:rPr>
              <a:t>control. And this introduc</a:t>
            </a:r>
            <a:r>
              <a:rPr lang="en-US" sz="1800" kern="900">
                <a:solidFill>
                  <a:srgbClr val="000000"/>
                </a:solidFill>
                <a:effectLst/>
                <a:latin typeface="Lato" panose="020F0502020204030203" pitchFamily="34" charset="0"/>
                <a:ea typeface="Times New Roman" panose="02020603050405020304" pitchFamily="18" charset="0"/>
                <a:cs typeface="Lato" panose="020F0502020204030203" pitchFamily="34" charset="0"/>
              </a:rPr>
              <a:t>es even</a:t>
            </a:r>
            <a:r>
              <a:rPr lang="en-US" sz="1800" kern="1200">
                <a:solidFill>
                  <a:srgbClr val="000000"/>
                </a:solidFill>
                <a:effectLst/>
                <a:latin typeface="Lato" panose="020F0502020204030203" pitchFamily="34" charset="0"/>
                <a:ea typeface="Times New Roman" panose="02020603050405020304" pitchFamily="18" charset="0"/>
                <a:cs typeface="Lato" panose="020F0502020204030203" pitchFamily="34" charset="0"/>
              </a:rPr>
              <a:t> more unknown risks to </a:t>
            </a:r>
            <a:r>
              <a:rPr lang="en-US" sz="1800" kern="900">
                <a:solidFill>
                  <a:srgbClr val="000000"/>
                </a:solidFill>
                <a:effectLst/>
                <a:latin typeface="Lato" panose="020F0502020204030203" pitchFamily="34" charset="0"/>
                <a:ea typeface="Times New Roman" panose="02020603050405020304" pitchFamily="18" charset="0"/>
                <a:cs typeface="Lato" panose="020F0502020204030203" pitchFamily="34" charset="0"/>
              </a:rPr>
              <a:t>your</a:t>
            </a:r>
            <a:r>
              <a:rPr lang="en-US" sz="1800" kern="1200">
                <a:solidFill>
                  <a:srgbClr val="000000"/>
                </a:solidFill>
                <a:effectLst/>
                <a:latin typeface="Lato" panose="020F0502020204030203" pitchFamily="34" charset="0"/>
                <a:ea typeface="Times New Roman" panose="02020603050405020304" pitchFamily="18" charset="0"/>
                <a:cs typeface="Lato" panose="020F0502020204030203" pitchFamily="34" charset="0"/>
              </a:rPr>
              <a:t> organization.</a:t>
            </a:r>
            <a:endParaRPr lang="en-US" sz="1800" kern="900">
              <a:solidFill>
                <a:srgbClr val="0078D4"/>
              </a:solidFill>
              <a:effectLst/>
              <a:latin typeface="Lato" panose="020F0502020204030203" pitchFamily="34" charset="0"/>
              <a:ea typeface="Times New Roman" panose="02020603050405020304" pitchFamily="18" charset="0"/>
              <a:cs typeface="Lato" panose="020F0502020204030203" pitchFamily="34" charset="0"/>
            </a:endParaRPr>
          </a:p>
          <a:p>
            <a:endParaRPr lang="en-US">
              <a:latin typeface="Lato" panose="020F0502020204030203" pitchFamily="34" charset="0"/>
            </a:endParaRP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Lato" panose="020F0502020204030203"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Lato" panose="020F0502020204030203" pitchFamily="34" charset="0"/>
                <a:ea typeface="Lato" panose="020F0502020204030203" pitchFamily="34" charset="0"/>
                <a:cs typeface="Lato" panose="020F0502020204030203"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Lato" panose="020F0502020204030203"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2/7/2026 8:11 PM</a:t>
            </a:fld>
            <a:endParaRPr kumimoji="0" lang="en-US" sz="1200" b="0" i="0" u="none" strike="noStrike" kern="1200" cap="none" spc="0" normalizeH="0" baseline="0" noProof="0">
              <a:ln>
                <a:noFill/>
              </a:ln>
              <a:solidFill>
                <a:prstClr val="black"/>
              </a:solidFill>
              <a:effectLst/>
              <a:uLnTx/>
              <a:uFillTx/>
              <a:latin typeface="Lato" panose="020F0502020204030203"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Lato" panose="020F0502020204030203"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Lato" panose="020F0502020204030203" pitchFamily="34" charset="0"/>
              <a:ea typeface="+mn-ea"/>
              <a:cs typeface="+mn-cs"/>
            </a:endParaRPr>
          </a:p>
        </p:txBody>
      </p:sp>
    </p:spTree>
    <p:extLst>
      <p:ext uri="{BB962C8B-B14F-4D97-AF65-F5344CB8AC3E}">
        <p14:creationId xmlns:p14="http://schemas.microsoft.com/office/powerpoint/2010/main" val="1465116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tx1"/>
              </a:solidFill>
              <a:latin typeface="Lato" panose="020F050202020403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AD3900-6D83-4BBF-8DAA-9098839B95BF}" type="slidenum">
              <a:rPr kumimoji="0" lang="en-US" sz="1200" b="0" i="0" u="none" strike="noStrike" kern="1200" cap="none" spc="0" normalizeH="0" baseline="0" noProof="0" smtClean="0">
                <a:ln>
                  <a:noFill/>
                </a:ln>
                <a:solidFill>
                  <a:prstClr val="black"/>
                </a:solidFill>
                <a:effectLst/>
                <a:uLnTx/>
                <a:uFillTx/>
                <a:latin typeface="Lato" panose="020F050202020403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Lato" panose="020F0502020204030203" pitchFamily="34" charset="0"/>
              <a:ea typeface="+mn-ea"/>
              <a:cs typeface="+mn-cs"/>
            </a:endParaRPr>
          </a:p>
        </p:txBody>
      </p:sp>
    </p:spTree>
    <p:extLst>
      <p:ext uri="{BB962C8B-B14F-4D97-AF65-F5344CB8AC3E}">
        <p14:creationId xmlns:p14="http://schemas.microsoft.com/office/powerpoint/2010/main" val="7674815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757B3-A836-69C2-6BE8-80AD8C5DD7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0D9874-5919-E203-31A6-04412B0F22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AACED9-16D9-85FC-86C4-3F596C184872}"/>
              </a:ext>
            </a:extLst>
          </p:cNvPr>
          <p:cNvSpPr>
            <a:spLocks noGrp="1"/>
          </p:cNvSpPr>
          <p:nvPr>
            <p:ph type="body" idx="1"/>
          </p:nvPr>
        </p:nvSpPr>
        <p:spPr/>
        <p:txBody>
          <a:bodyPr/>
          <a:lstStyle/>
          <a:p>
            <a:pPr algn="l"/>
            <a:r>
              <a:rPr lang="en-US" b="0" i="0">
                <a:solidFill>
                  <a:srgbClr val="242424"/>
                </a:solidFill>
                <a:effectLst/>
                <a:latin typeface="Lato" panose="020F0502020204030203" pitchFamily="34" charset="0"/>
              </a:rPr>
              <a:t>Once you prepare your environment and begin your journey to adopt AI, it's crucial to identify potential AI risks by asking these questions:</a:t>
            </a:r>
          </a:p>
          <a:p>
            <a:pPr algn="l">
              <a:buFont typeface="Arial" panose="020B0604020202020204" pitchFamily="34" charset="0"/>
              <a:buChar char="•"/>
            </a:pPr>
            <a:r>
              <a:rPr lang="en-US" b="0" i="0">
                <a:solidFill>
                  <a:srgbClr val="242424"/>
                </a:solidFill>
                <a:effectLst/>
                <a:latin typeface="Lato" panose="020F0502020204030203" pitchFamily="34" charset="0"/>
              </a:rPr>
              <a:t>What AI applications are being used in my organization?</a:t>
            </a:r>
          </a:p>
          <a:p>
            <a:pPr algn="l">
              <a:buFont typeface="Arial" panose="020B0604020202020204" pitchFamily="34" charset="0"/>
              <a:buChar char="•"/>
            </a:pPr>
            <a:r>
              <a:rPr lang="en-US" b="0" i="0">
                <a:solidFill>
                  <a:srgbClr val="242424"/>
                </a:solidFill>
                <a:effectLst/>
                <a:latin typeface="Lato" panose="020F0502020204030203" pitchFamily="34" charset="0"/>
              </a:rPr>
              <a:t>Who is using them, and do we have appropriately sized permissions for their usage?</a:t>
            </a:r>
          </a:p>
          <a:p>
            <a:pPr algn="l">
              <a:buFont typeface="Arial" panose="020B0604020202020204" pitchFamily="34" charset="0"/>
              <a:buChar char="•"/>
            </a:pPr>
            <a:r>
              <a:rPr lang="en-US" b="0" i="0">
                <a:solidFill>
                  <a:srgbClr val="242424"/>
                </a:solidFill>
                <a:effectLst/>
                <a:latin typeface="Lato" panose="020F0502020204030203" pitchFamily="34" charset="0"/>
              </a:rPr>
              <a:t>What sensitive data is being shared and created by GenAI? Is this data secured and governed?</a:t>
            </a:r>
          </a:p>
          <a:p>
            <a:pPr algn="l">
              <a:buFont typeface="Arial" panose="020B0604020202020204" pitchFamily="34" charset="0"/>
              <a:buChar char="•"/>
            </a:pPr>
            <a:endParaRPr lang="en-US" b="0" i="0">
              <a:solidFill>
                <a:srgbClr val="242424"/>
              </a:solidFill>
              <a:effectLst/>
              <a:latin typeface="Lato" panose="020F0502020204030203" pitchFamily="34" charset="0"/>
            </a:endParaRPr>
          </a:p>
          <a:p>
            <a:pPr algn="l"/>
            <a:r>
              <a:rPr lang="en-US" b="0" i="0">
                <a:solidFill>
                  <a:srgbClr val="242424"/>
                </a:solidFill>
                <a:effectLst/>
                <a:latin typeface="Lato" panose="020F0502020204030203" pitchFamily="34" charset="0"/>
              </a:rPr>
              <a:t>You can't protect what you can't see. Understanding these risks can help you address them and design effective security controls.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a:solidFill>
                <a:srgbClr val="000000"/>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a:solidFill>
                  <a:srgbClr val="000000"/>
                </a:solidFill>
                <a:effectLst/>
                <a:latin typeface="Lato" panose="020F0502020204030203" pitchFamily="34" charset="0"/>
              </a:rPr>
              <a:t>Today you can use </a:t>
            </a:r>
            <a:r>
              <a:rPr lang="en-US" b="1">
                <a:latin typeface="Lato" panose="020F0502020204030203" pitchFamily="34" charset="0"/>
              </a:rPr>
              <a:t>Microsoft Purview DSPM for AI </a:t>
            </a:r>
            <a:r>
              <a:rPr lang="en-US" b="0">
                <a:latin typeface="Lato" panose="020F0502020204030203" pitchFamily="34" charset="0"/>
              </a:rPr>
              <a:t>to help you get these insights.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atin typeface="Lato" panose="020F0502020204030203" pitchFamily="34" charset="0"/>
            </a:endParaRPr>
          </a:p>
        </p:txBody>
      </p:sp>
      <p:sp>
        <p:nvSpPr>
          <p:cNvPr id="4" name="Slide Number Placeholder 3">
            <a:extLst>
              <a:ext uri="{FF2B5EF4-FFF2-40B4-BE49-F238E27FC236}">
                <a16:creationId xmlns:a16="http://schemas.microsoft.com/office/drawing/2014/main" id="{83486BD2-EDCF-6DD0-9C61-36B9167020A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381E97-C23E-46AE-8BD8-954CA70FDF9A}" type="slidenum">
              <a:rPr kumimoji="0" lang="en-US" sz="1200" b="0" i="0" u="none" strike="noStrike" kern="1200" cap="none" spc="0" normalizeH="0" baseline="0" noProof="0" smtClean="0">
                <a:ln>
                  <a:noFill/>
                </a:ln>
                <a:solidFill>
                  <a:prstClr val="black"/>
                </a:solidFill>
                <a:effectLst/>
                <a:uLnTx/>
                <a:uFillTx/>
                <a:latin typeface="Lato" panose="020F050202020403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Lato" panose="020F0502020204030203" pitchFamily="34" charset="0"/>
              <a:ea typeface="+mn-ea"/>
              <a:cs typeface="+mn-cs"/>
            </a:endParaRPr>
          </a:p>
        </p:txBody>
      </p:sp>
    </p:spTree>
    <p:extLst>
      <p:ext uri="{BB962C8B-B14F-4D97-AF65-F5344CB8AC3E}">
        <p14:creationId xmlns:p14="http://schemas.microsoft.com/office/powerpoint/2010/main" val="2269423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SzPts val="1400"/>
            </a:pPr>
            <a:endParaRPr lang="en-GB">
              <a:latin typeface="Lato" panose="020F0502020204030203" pitchFamily="34" charset="0"/>
            </a:endParaRPr>
          </a:p>
          <a:p>
            <a:pPr>
              <a:buSzPts val="1400"/>
            </a:pPr>
            <a:r>
              <a:rPr lang="en-GB">
                <a:latin typeface="Lato"/>
                <a:ea typeface="Lato"/>
                <a:cs typeface="Lato"/>
              </a:rPr>
              <a:t>House keeping – we'll be recording the call, this is not a sit and listen webinar we want everyone involved so we can learn from each other, please use the chat, we'll be putting Polls in there throughout and we'd love to hear (actually hear) from you in the guided discussion</a:t>
            </a:r>
          </a:p>
          <a:p>
            <a:r>
              <a:rPr lang="en-GB">
                <a:solidFill>
                  <a:srgbClr val="1D1C1D"/>
                </a:solidFill>
                <a:highlight>
                  <a:srgbClr val="F8F8F8"/>
                </a:highlight>
              </a:rPr>
              <a:t>highlight at the beginning of your bit maybe that we're not hear to teach them about AI - that's for another day - but how to help them use it securely and sensibly</a:t>
            </a:r>
            <a:endParaRPr lang="en-GB"/>
          </a:p>
        </p:txBody>
      </p:sp>
      <p:sp>
        <p:nvSpPr>
          <p:cNvPr id="372" name="Google Shape;37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0FC4B-DBDC-0190-1F0E-D7A1CA9260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6C942C-7DF8-1A51-660A-0533806F6E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3E3DE8-2678-EF65-FB63-FFCB11719160}"/>
              </a:ext>
            </a:extLst>
          </p:cNvPr>
          <p:cNvSpPr>
            <a:spLocks noGrp="1"/>
          </p:cNvSpPr>
          <p:nvPr>
            <p:ph type="body" idx="1"/>
          </p:nvPr>
        </p:nvSpPr>
        <p:spPr/>
        <p:txBody>
          <a:bodyPr/>
          <a:lstStyle/>
          <a:p>
            <a:r>
              <a:rPr lang="en-GB" dirty="0"/>
              <a:t>AI is already in your organisation, whether it was planned for or not.</a:t>
            </a:r>
          </a:p>
          <a:p>
            <a:endParaRPr lang="en-GB" dirty="0"/>
          </a:p>
          <a:p>
            <a:r>
              <a:rPr lang="en-GB" dirty="0"/>
              <a:t>The biggest challenge most organisations face with AI is not technical capability.</a:t>
            </a:r>
          </a:p>
          <a:p>
            <a:r>
              <a:rPr lang="en-GB" dirty="0"/>
              <a:t>It is human behaviour.</a:t>
            </a:r>
          </a:p>
          <a:p>
            <a:endParaRPr lang="en-GB" dirty="0"/>
          </a:p>
          <a:p>
            <a:r>
              <a:rPr lang="en-GB" dirty="0"/>
              <a:t>Today is about understanding where risk really comes from, why governance often breaks down in practice and what organisations can do to move forward in a way that enables progress rather than blocking it.</a:t>
            </a:r>
          </a:p>
          <a:p>
            <a:endParaRPr lang="en-GB" dirty="0"/>
          </a:p>
          <a:p>
            <a:r>
              <a:rPr lang="en-GB" dirty="0"/>
              <a:t>Our aim is to share real-world observations, practical approaches and clear next steps you can take away.</a:t>
            </a:r>
          </a:p>
        </p:txBody>
      </p:sp>
      <p:sp>
        <p:nvSpPr>
          <p:cNvPr id="4" name="Slide Number Placeholder 3">
            <a:extLst>
              <a:ext uri="{FF2B5EF4-FFF2-40B4-BE49-F238E27FC236}">
                <a16:creationId xmlns:a16="http://schemas.microsoft.com/office/drawing/2014/main" id="{B5D8E786-D040-CDA3-576E-B54A74E8BDD0}"/>
              </a:ext>
            </a:extLst>
          </p:cNvPr>
          <p:cNvSpPr>
            <a:spLocks noGrp="1"/>
          </p:cNvSpPr>
          <p:nvPr>
            <p:ph type="sldNum" sz="quarter" idx="10"/>
          </p:nvPr>
        </p:nvSpPr>
        <p:spPr/>
        <p:txBody>
          <a:bodyPr/>
          <a:lstStyle/>
          <a:p>
            <a:fld id="{F7021451-1387-4CA6-816F-3879F97B5CBC}" type="slidenum">
              <a:rPr lang="en-US">
                <a:latin typeface="Lato" panose="020F0502020204030203" pitchFamily="34" charset="0"/>
              </a:rPr>
              <a:t>4</a:t>
            </a:fld>
            <a:endParaRPr lang="en-US">
              <a:latin typeface="Lato" panose="020F0502020204030203" pitchFamily="34" charset="0"/>
            </a:endParaRPr>
          </a:p>
        </p:txBody>
      </p:sp>
    </p:spTree>
    <p:extLst>
      <p:ext uri="{BB962C8B-B14F-4D97-AF65-F5344CB8AC3E}">
        <p14:creationId xmlns:p14="http://schemas.microsoft.com/office/powerpoint/2010/main" val="436941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514350" y="4400550"/>
            <a:ext cx="4114800" cy="3600450"/>
          </a:xfrm>
          <a:prstGeom prst="rect">
            <a:avLst/>
          </a:prstGeom>
        </p:spPr>
        <p:txBody>
          <a:bodyPr/>
          <a:lstStyle/>
          <a:p>
            <a:r>
              <a:rPr lang="en-GB" dirty="0"/>
              <a:t>There is no right or wrong answer here. This is about getting a sense of confidence versus visibility and control</a:t>
            </a:r>
            <a:endParaRPr lang="en-GB" dirty="0">
              <a:latin typeface="Lato" panose="020F0502020204030203" pitchFamily="34" charset="0"/>
            </a:endParaRPr>
          </a:p>
        </p:txBody>
      </p:sp>
    </p:spTree>
    <p:extLst>
      <p:ext uri="{BB962C8B-B14F-4D97-AF65-F5344CB8AC3E}">
        <p14:creationId xmlns:p14="http://schemas.microsoft.com/office/powerpoint/2010/main" val="2641593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4BE1A-B509-F7E5-10E2-C717E3E00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693461-3321-17A0-252C-85427F5E1E38}"/>
              </a:ext>
            </a:extLst>
          </p:cNvPr>
          <p:cNvSpPr>
            <a:spLocks noGrp="1" noRot="1" noChangeAspect="1"/>
          </p:cNvSpPr>
          <p:nvPr>
            <p:ph type="sldImg"/>
          </p:nvPr>
        </p:nvSpPr>
        <p:spPr>
          <a:xfrm>
            <a:off x="-171450" y="1143000"/>
            <a:ext cx="5486400" cy="30861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E5739C07-92C1-86E7-1E3F-2781F6DEAE3D}"/>
              </a:ext>
            </a:extLst>
          </p:cNvPr>
          <p:cNvSpPr>
            <a:spLocks noGrp="1"/>
          </p:cNvSpPr>
          <p:nvPr>
            <p:ph type="body" idx="1"/>
          </p:nvPr>
        </p:nvSpPr>
        <p:spPr>
          <a:xfrm>
            <a:off x="514350" y="4400550"/>
            <a:ext cx="4114800" cy="3600450"/>
          </a:xfrm>
          <a:prstGeom prst="rect">
            <a:avLst/>
          </a:prstGeom>
        </p:spPr>
        <p:txBody>
          <a:bodyPr/>
          <a:lstStyle/>
          <a:p>
            <a:r>
              <a:rPr lang="en-GB" dirty="0"/>
              <a:t>AI use is already widespread, but control is not.</a:t>
            </a:r>
            <a:br>
              <a:rPr lang="en-GB" dirty="0"/>
            </a:br>
            <a:r>
              <a:rPr lang="en-GB" dirty="0"/>
              <a:t>Most employees now use AI tools at work, often without formal approval or guidance. A significant proportion of this use is unsanctioned, meaning leadership teams have little visibility into what tools are being used or how data is being handled.</a:t>
            </a:r>
          </a:p>
          <a:p>
            <a:r>
              <a:rPr lang="en-GB" dirty="0"/>
              <a:t>Ignoring AI does not reduce risk. It simply pushes usage out of sight.</a:t>
            </a:r>
          </a:p>
          <a:p>
            <a:endParaRPr lang="en-GB" dirty="0">
              <a:latin typeface="Lato" panose="020F0502020204030203" pitchFamily="34" charset="0"/>
            </a:endParaRPr>
          </a:p>
        </p:txBody>
      </p:sp>
    </p:spTree>
    <p:extLst>
      <p:ext uri="{BB962C8B-B14F-4D97-AF65-F5344CB8AC3E}">
        <p14:creationId xmlns:p14="http://schemas.microsoft.com/office/powerpoint/2010/main" val="660844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3EE62-81AF-BA74-E8F7-A343AFEBF8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065F91-2800-D6E0-B5BF-CBF80F0714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06B4C3-48E3-372F-050B-9708343901BD}"/>
              </a:ext>
            </a:extLst>
          </p:cNvPr>
          <p:cNvSpPr>
            <a:spLocks noGrp="1"/>
          </p:cNvSpPr>
          <p:nvPr>
            <p:ph type="body" idx="1"/>
          </p:nvPr>
        </p:nvSpPr>
        <p:spPr/>
        <p:txBody>
          <a:bodyPr/>
          <a:lstStyle/>
          <a:p>
            <a:r>
              <a:rPr lang="en-GB" b="0" dirty="0">
                <a:latin typeface="Lato"/>
                <a:ea typeface="Lato"/>
                <a:cs typeface="Lato"/>
              </a:rPr>
              <a:t>AI adoption is already happening in organisations, whether it has been planned for or not.</a:t>
            </a:r>
          </a:p>
          <a:p>
            <a:endParaRPr lang="en-GB" b="0" dirty="0">
              <a:latin typeface="Lato"/>
              <a:ea typeface="Lato"/>
              <a:cs typeface="Lato"/>
            </a:endParaRPr>
          </a:p>
          <a:p>
            <a:r>
              <a:rPr lang="en-GB" b="0" dirty="0">
                <a:latin typeface="Lato"/>
                <a:ea typeface="Lato"/>
                <a:cs typeface="Lato"/>
              </a:rPr>
              <a:t>The issue is not whether people are using AI.</a:t>
            </a:r>
          </a:p>
          <a:p>
            <a:r>
              <a:rPr lang="en-GB" b="0" dirty="0">
                <a:latin typeface="Lato"/>
                <a:ea typeface="Lato"/>
                <a:cs typeface="Lato"/>
              </a:rPr>
              <a:t>It is whether organisations have control and visibility over that use.</a:t>
            </a:r>
          </a:p>
          <a:p>
            <a:endParaRPr lang="en-GB" b="0" dirty="0">
              <a:latin typeface="Lato"/>
              <a:ea typeface="Lato"/>
              <a:cs typeface="Lato"/>
            </a:endParaRPr>
          </a:p>
          <a:p>
            <a:r>
              <a:rPr lang="en-GB" b="0" dirty="0">
                <a:latin typeface="Lato"/>
                <a:ea typeface="Lato"/>
                <a:cs typeface="Lato"/>
              </a:rPr>
              <a:t>Around three quarters of employees now use AI at work.</a:t>
            </a:r>
          </a:p>
          <a:p>
            <a:r>
              <a:rPr lang="en-GB" b="0" dirty="0">
                <a:latin typeface="Lato"/>
                <a:ea typeface="Lato"/>
                <a:cs typeface="Lato"/>
              </a:rPr>
              <a:t>More than half started without any formal approval, guidance or training.</a:t>
            </a:r>
          </a:p>
          <a:p>
            <a:r>
              <a:rPr lang="en-GB" b="0" dirty="0">
                <a:latin typeface="Lato"/>
                <a:ea typeface="Lato"/>
                <a:cs typeface="Lato"/>
              </a:rPr>
              <a:t>Over sixty percent of AI usage is unsanctioned or unsupported.</a:t>
            </a:r>
          </a:p>
          <a:p>
            <a:endParaRPr lang="en-GB" b="0" dirty="0">
              <a:latin typeface="Lato"/>
              <a:ea typeface="Lato"/>
              <a:cs typeface="Lato"/>
            </a:endParaRPr>
          </a:p>
          <a:p>
            <a:r>
              <a:rPr lang="en-GB" b="0" dirty="0">
                <a:latin typeface="Lato"/>
                <a:ea typeface="Lato"/>
                <a:cs typeface="Lato"/>
              </a:rPr>
              <a:t>That tells us something important about behaviour.</a:t>
            </a:r>
          </a:p>
          <a:p>
            <a:r>
              <a:rPr lang="en-GB" b="0" dirty="0">
                <a:latin typeface="Lato"/>
                <a:ea typeface="Lato"/>
                <a:cs typeface="Lato"/>
              </a:rPr>
              <a:t>People are solving problems first and asking questions later.</a:t>
            </a:r>
          </a:p>
          <a:p>
            <a:endParaRPr lang="en-GB" b="0" dirty="0">
              <a:latin typeface="Lato"/>
              <a:ea typeface="Lato"/>
              <a:cs typeface="Lato"/>
            </a:endParaRPr>
          </a:p>
          <a:p>
            <a:r>
              <a:rPr lang="en-GB" b="0" dirty="0">
                <a:latin typeface="Lato"/>
                <a:ea typeface="Lato"/>
                <a:cs typeface="Lato"/>
              </a:rPr>
              <a:t>There is also a genuine lack of shared understanding of what “AI” actually means.</a:t>
            </a:r>
          </a:p>
          <a:p>
            <a:r>
              <a:rPr lang="en-GB" b="0" dirty="0">
                <a:latin typeface="Lato"/>
                <a:ea typeface="Lato"/>
                <a:cs typeface="Lato"/>
              </a:rPr>
              <a:t>Many people think of AI as a specific tool such as ChatGPT or Copilot, rather than a set of capabilities already embedded in the software they use every day.</a:t>
            </a:r>
          </a:p>
          <a:p>
            <a:endParaRPr lang="en-GB" b="0" dirty="0">
              <a:latin typeface="Lato"/>
              <a:ea typeface="Lato"/>
              <a:cs typeface="Lato"/>
            </a:endParaRPr>
          </a:p>
          <a:p>
            <a:r>
              <a:rPr lang="en-GB" b="0" dirty="0">
                <a:latin typeface="Lato"/>
                <a:ea typeface="Lato"/>
                <a:cs typeface="Lato"/>
              </a:rPr>
              <a:t>For example, people may already be:</a:t>
            </a:r>
          </a:p>
          <a:p>
            <a:endParaRPr lang="en-GB" b="0" dirty="0">
              <a:latin typeface="Lato"/>
              <a:ea typeface="Lato"/>
              <a:cs typeface="Lato"/>
            </a:endParaRPr>
          </a:p>
          <a:p>
            <a:pPr marL="171450" indent="-171450">
              <a:buFont typeface="Arial" panose="020B0604020202020204" pitchFamily="34" charset="0"/>
              <a:buChar char="•"/>
            </a:pPr>
            <a:r>
              <a:rPr lang="en-GB" b="0" dirty="0">
                <a:latin typeface="Lato"/>
                <a:ea typeface="Lato"/>
                <a:cs typeface="Lato"/>
              </a:rPr>
              <a:t>Using Grammarly to rewrite emails</a:t>
            </a:r>
          </a:p>
          <a:p>
            <a:pPr marL="171450" indent="-171450">
              <a:buFont typeface="Arial" panose="020B0604020202020204" pitchFamily="34" charset="0"/>
              <a:buChar char="•"/>
            </a:pPr>
            <a:r>
              <a:rPr lang="en-GB" b="0" dirty="0">
                <a:latin typeface="Lato"/>
                <a:ea typeface="Lato"/>
                <a:cs typeface="Lato"/>
              </a:rPr>
              <a:t>Using Notion AI to summarise meeting notes</a:t>
            </a:r>
          </a:p>
          <a:p>
            <a:pPr marL="171450" indent="-171450">
              <a:buFont typeface="Arial" panose="020B0604020202020204" pitchFamily="34" charset="0"/>
              <a:buChar char="•"/>
            </a:pPr>
            <a:r>
              <a:rPr lang="en-GB" b="0" dirty="0">
                <a:latin typeface="Lato"/>
                <a:ea typeface="Lato"/>
                <a:cs typeface="Lato"/>
              </a:rPr>
              <a:t>Using Canva’s AI tools to generate slides</a:t>
            </a:r>
          </a:p>
          <a:p>
            <a:pPr marL="171450" indent="-171450">
              <a:buFont typeface="Arial" panose="020B0604020202020204" pitchFamily="34" charset="0"/>
              <a:buChar char="•"/>
            </a:pPr>
            <a:r>
              <a:rPr lang="en-GB" b="0" dirty="0">
                <a:latin typeface="Lato"/>
                <a:ea typeface="Lato"/>
                <a:cs typeface="Lato"/>
              </a:rPr>
              <a:t>Using AI in tools like Excel or PowerPoint to analyse data</a:t>
            </a:r>
          </a:p>
          <a:p>
            <a:endParaRPr lang="en-GB" b="0" dirty="0">
              <a:latin typeface="Lato"/>
              <a:ea typeface="Lato"/>
              <a:cs typeface="Lato"/>
            </a:endParaRPr>
          </a:p>
          <a:p>
            <a:r>
              <a:rPr lang="en-GB" b="0" dirty="0">
                <a:latin typeface="Lato"/>
                <a:ea typeface="Lato"/>
                <a:cs typeface="Lato"/>
              </a:rPr>
              <a:t>And that is just productivity and assistive use. Increasingly, people are also using AI to support decision-making and set direction.</a:t>
            </a:r>
          </a:p>
          <a:p>
            <a:endParaRPr lang="en-GB" b="0" dirty="0">
              <a:latin typeface="Lato"/>
              <a:ea typeface="Lato"/>
              <a:cs typeface="Lato"/>
            </a:endParaRPr>
          </a:p>
          <a:p>
            <a:r>
              <a:rPr lang="en-GB" b="0" dirty="0">
                <a:latin typeface="Lato"/>
                <a:ea typeface="Lato"/>
                <a:cs typeface="Lato"/>
              </a:rPr>
              <a:t>This means leadership has little to no visibility into how AI is actually being used day to day.</a:t>
            </a:r>
          </a:p>
          <a:p>
            <a:endParaRPr lang="en-GB" b="0" dirty="0">
              <a:latin typeface="Lato"/>
              <a:ea typeface="Lato"/>
              <a:cs typeface="Lato"/>
            </a:endParaRPr>
          </a:p>
          <a:p>
            <a:r>
              <a:rPr lang="en-GB" b="0" dirty="0">
                <a:latin typeface="Lato"/>
                <a:ea typeface="Lato"/>
                <a:cs typeface="Lato"/>
              </a:rPr>
              <a:t>That creates a governance gap.</a:t>
            </a:r>
          </a:p>
          <a:p>
            <a:r>
              <a:rPr lang="en-GB" b="0" dirty="0">
                <a:latin typeface="Lato"/>
                <a:ea typeface="Lato"/>
                <a:cs typeface="Lato"/>
              </a:rPr>
              <a:t>AI is being used in real work, with real data, but outside formal oversight.</a:t>
            </a:r>
          </a:p>
          <a:p>
            <a:endParaRPr lang="en-GB" b="0" dirty="0">
              <a:latin typeface="Lato"/>
              <a:ea typeface="Lato"/>
              <a:cs typeface="Lato"/>
            </a:endParaRPr>
          </a:p>
          <a:p>
            <a:r>
              <a:rPr lang="en-GB" b="0" dirty="0">
                <a:latin typeface="Lato"/>
                <a:ea typeface="Lato"/>
                <a:cs typeface="Lato"/>
              </a:rPr>
              <a:t>Leaders are aware of this.</a:t>
            </a:r>
          </a:p>
          <a:p>
            <a:r>
              <a:rPr lang="en-GB" b="0" dirty="0">
                <a:latin typeface="Lato"/>
                <a:ea typeface="Lato"/>
                <a:cs typeface="Lato"/>
              </a:rPr>
              <a:t>Nearly three quarters are worried about inaccurate outputs and hallucinations.</a:t>
            </a:r>
          </a:p>
          <a:p>
            <a:r>
              <a:rPr lang="en-GB" b="0" dirty="0">
                <a:latin typeface="Lato"/>
                <a:ea typeface="Lato"/>
                <a:cs typeface="Lato"/>
              </a:rPr>
              <a:t>More than half are concerned about harmful or biased content being used in decisions.</a:t>
            </a:r>
          </a:p>
          <a:p>
            <a:r>
              <a:rPr lang="en-GB" b="0" dirty="0">
                <a:latin typeface="Lato"/>
                <a:ea typeface="Lato"/>
                <a:cs typeface="Lato"/>
              </a:rPr>
              <a:t>And many will also have inadvertently used AI for work themselves.</a:t>
            </a:r>
          </a:p>
          <a:p>
            <a:endParaRPr lang="en-GB" b="0" dirty="0">
              <a:latin typeface="Lato"/>
              <a:ea typeface="Lato"/>
              <a:cs typeface="Lato"/>
            </a:endParaRPr>
          </a:p>
          <a:p>
            <a:r>
              <a:rPr lang="en-GB" b="0" dirty="0">
                <a:latin typeface="Lato"/>
                <a:ea typeface="Lato"/>
                <a:cs typeface="Lato"/>
              </a:rPr>
              <a:t>It is also important to recognise that this is not only about people using AI for work.</a:t>
            </a:r>
          </a:p>
          <a:p>
            <a:r>
              <a:rPr lang="en-GB" b="0" dirty="0">
                <a:latin typeface="Lato"/>
                <a:ea typeface="Lato"/>
                <a:cs typeface="Lato"/>
              </a:rPr>
              <a:t>People may simply be using AI at work, on organisational networks and devices.</a:t>
            </a:r>
          </a:p>
          <a:p>
            <a:endParaRPr lang="en-GB" b="0" dirty="0">
              <a:latin typeface="Lato"/>
              <a:ea typeface="Lato"/>
              <a:cs typeface="Lato"/>
            </a:endParaRPr>
          </a:p>
          <a:p>
            <a:r>
              <a:rPr lang="en-GB" b="0" dirty="0">
                <a:latin typeface="Lato"/>
                <a:ea typeface="Lato"/>
                <a:cs typeface="Lato"/>
              </a:rPr>
              <a:t>So when we talk about AI risk, this is not primarily a technology problem.</a:t>
            </a:r>
          </a:p>
          <a:p>
            <a:r>
              <a:rPr lang="en-GB" b="0" dirty="0">
                <a:latin typeface="Lato"/>
                <a:ea typeface="Lato"/>
                <a:cs typeface="Lato"/>
              </a:rPr>
              <a:t>For most organisations, it is an AI strategy and governance problem.</a:t>
            </a:r>
            <a:endParaRPr lang="en-GB" b="0" dirty="0">
              <a:latin typeface="Lato" panose="020F0502020204030203" pitchFamily="34" charset="0"/>
            </a:endParaRPr>
          </a:p>
        </p:txBody>
      </p:sp>
      <p:sp>
        <p:nvSpPr>
          <p:cNvPr id="4" name="Slide Number Placeholder 3">
            <a:extLst>
              <a:ext uri="{FF2B5EF4-FFF2-40B4-BE49-F238E27FC236}">
                <a16:creationId xmlns:a16="http://schemas.microsoft.com/office/drawing/2014/main" id="{68A53AF3-D8D8-AAC1-3B40-58CDEFC06C7A}"/>
              </a:ext>
            </a:extLst>
          </p:cNvPr>
          <p:cNvSpPr>
            <a:spLocks noGrp="1"/>
          </p:cNvSpPr>
          <p:nvPr>
            <p:ph type="sldNum" sz="quarter" idx="10"/>
          </p:nvPr>
        </p:nvSpPr>
        <p:spPr/>
        <p:txBody>
          <a:bodyPr/>
          <a:lstStyle/>
          <a:p>
            <a:fld id="{F7021451-1387-4CA6-816F-3879F97B5CBC}" type="slidenum">
              <a:rPr lang="en-US">
                <a:latin typeface="Lato" panose="020F0502020204030203" pitchFamily="34" charset="0"/>
              </a:rPr>
              <a:t>7</a:t>
            </a:fld>
            <a:endParaRPr lang="en-US">
              <a:latin typeface="Lato" panose="020F0502020204030203" pitchFamily="34" charset="0"/>
            </a:endParaRPr>
          </a:p>
        </p:txBody>
      </p:sp>
    </p:spTree>
    <p:extLst>
      <p:ext uri="{BB962C8B-B14F-4D97-AF65-F5344CB8AC3E}">
        <p14:creationId xmlns:p14="http://schemas.microsoft.com/office/powerpoint/2010/main" val="1869943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A5E6A-2BB0-EFA6-9E70-DDD156FC0D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C859F5-5883-7317-8363-E4B04B8530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B92BC3-730B-9505-C770-127CF20863E9}"/>
              </a:ext>
            </a:extLst>
          </p:cNvPr>
          <p:cNvSpPr>
            <a:spLocks noGrp="1"/>
          </p:cNvSpPr>
          <p:nvPr>
            <p:ph type="body" idx="1"/>
          </p:nvPr>
        </p:nvSpPr>
        <p:spPr/>
        <p:txBody>
          <a:bodyPr/>
          <a:lstStyle/>
          <a:p>
            <a:r>
              <a:rPr lang="en-GB" b="0" dirty="0">
                <a:latin typeface="Lato"/>
                <a:ea typeface="Lato"/>
                <a:cs typeface="Lato"/>
              </a:rPr>
              <a:t>Once AI use happens without visibility, the risks stop being abstract.</a:t>
            </a:r>
          </a:p>
          <a:p>
            <a:r>
              <a:rPr lang="en-GB" b="0" dirty="0">
                <a:latin typeface="Lato"/>
                <a:ea typeface="Lato"/>
                <a:cs typeface="Lato"/>
              </a:rPr>
              <a:t>They show up in very normal, everyday behaviour.</a:t>
            </a:r>
          </a:p>
          <a:p>
            <a:endParaRPr lang="en-GB" b="0" dirty="0">
              <a:latin typeface="Lato"/>
              <a:ea typeface="Lato"/>
              <a:cs typeface="Lato"/>
            </a:endParaRPr>
          </a:p>
          <a:p>
            <a:r>
              <a:rPr lang="en-GB" b="0" dirty="0">
                <a:latin typeface="Lato"/>
                <a:ea typeface="Lato"/>
                <a:cs typeface="Lato"/>
              </a:rPr>
              <a:t>This is the important point.</a:t>
            </a:r>
          </a:p>
          <a:p>
            <a:r>
              <a:rPr lang="en-GB" b="0" dirty="0">
                <a:latin typeface="Lato"/>
                <a:ea typeface="Lato"/>
                <a:cs typeface="Lato"/>
              </a:rPr>
              <a:t>What we see is not people being reckless or deliberately bypassing controls.</a:t>
            </a:r>
          </a:p>
          <a:p>
            <a:r>
              <a:rPr lang="en-GB" b="0" dirty="0">
                <a:latin typeface="Lato"/>
                <a:ea typeface="Lato"/>
                <a:cs typeface="Lato"/>
              </a:rPr>
              <a:t>It is capable, trusted professionals trying to get work done.</a:t>
            </a:r>
          </a:p>
          <a:p>
            <a:endParaRPr lang="en-GB" b="0" dirty="0">
              <a:latin typeface="Lato"/>
              <a:ea typeface="Lato"/>
              <a:cs typeface="Lato"/>
            </a:endParaRPr>
          </a:p>
          <a:p>
            <a:r>
              <a:rPr lang="en-GB" b="0" dirty="0">
                <a:latin typeface="Lato"/>
                <a:ea typeface="Lato"/>
                <a:cs typeface="Lato"/>
              </a:rPr>
              <a:t>From a data and security perspective, risk rarely looks dramatic.</a:t>
            </a:r>
          </a:p>
          <a:p>
            <a:r>
              <a:rPr lang="en-GB" b="0" dirty="0">
                <a:latin typeface="Lato"/>
                <a:ea typeface="Lato"/>
                <a:cs typeface="Lato"/>
              </a:rPr>
              <a:t>It shows up as context.</a:t>
            </a:r>
          </a:p>
          <a:p>
            <a:r>
              <a:rPr lang="en-GB" b="0" dirty="0">
                <a:latin typeface="Lato"/>
                <a:ea typeface="Lato"/>
                <a:cs typeface="Lato"/>
              </a:rPr>
              <a:t>Draft thinking. Internal assumptions. Commercial language.</a:t>
            </a:r>
          </a:p>
          <a:p>
            <a:r>
              <a:rPr lang="en-GB" b="0" dirty="0">
                <a:latin typeface="Lato"/>
                <a:ea typeface="Lato"/>
                <a:cs typeface="Lato"/>
              </a:rPr>
              <a:t>Things that do not feel like sensitive data, but absolutely are.</a:t>
            </a:r>
          </a:p>
          <a:p>
            <a:endParaRPr lang="en-GB" b="0" dirty="0">
              <a:latin typeface="Lato"/>
              <a:ea typeface="Lato"/>
              <a:cs typeface="Lato"/>
            </a:endParaRPr>
          </a:p>
          <a:p>
            <a:r>
              <a:rPr lang="en-GB" b="0" dirty="0">
                <a:latin typeface="Lato"/>
                <a:ea typeface="Lato"/>
                <a:cs typeface="Lato"/>
              </a:rPr>
              <a:t>From a people and decision-making perspective, the risk is quieter again.</a:t>
            </a:r>
          </a:p>
          <a:p>
            <a:r>
              <a:rPr lang="en-GB" b="0" dirty="0">
                <a:latin typeface="Lato"/>
                <a:ea typeface="Lato"/>
                <a:cs typeface="Lato"/>
              </a:rPr>
              <a:t>When guidance is unclear, people do not stop. They guess.</a:t>
            </a:r>
          </a:p>
          <a:p>
            <a:r>
              <a:rPr lang="en-GB" b="0" dirty="0">
                <a:latin typeface="Lato"/>
                <a:ea typeface="Lato"/>
                <a:cs typeface="Lato"/>
              </a:rPr>
              <a:t>And when AI outputs sound confident or polished, they are treated as “good enough”, especially under pressure.</a:t>
            </a:r>
          </a:p>
          <a:p>
            <a:endParaRPr lang="en-GB" b="0" dirty="0">
              <a:latin typeface="Lato"/>
              <a:ea typeface="Lato"/>
              <a:cs typeface="Lato"/>
            </a:endParaRPr>
          </a:p>
          <a:p>
            <a:r>
              <a:rPr lang="en-GB" b="0" dirty="0">
                <a:latin typeface="Lato"/>
                <a:ea typeface="Lato"/>
                <a:cs typeface="Lato"/>
              </a:rPr>
              <a:t>Very little of this is checked.</a:t>
            </a:r>
          </a:p>
          <a:p>
            <a:r>
              <a:rPr lang="en-GB" b="0" dirty="0">
                <a:latin typeface="Lato"/>
                <a:ea typeface="Lato"/>
                <a:cs typeface="Lato"/>
              </a:rPr>
              <a:t>Bias, errors and hallucinations slip straight into real decisions.</a:t>
            </a:r>
          </a:p>
          <a:p>
            <a:endParaRPr lang="en-GB" b="0" dirty="0">
              <a:latin typeface="Lato"/>
              <a:ea typeface="Lato"/>
              <a:cs typeface="Lato"/>
            </a:endParaRPr>
          </a:p>
          <a:p>
            <a:r>
              <a:rPr lang="en-GB" b="0" dirty="0">
                <a:latin typeface="Lato"/>
                <a:ea typeface="Lato"/>
                <a:cs typeface="Lato"/>
              </a:rPr>
              <a:t>Then there is the longer-term issue.</a:t>
            </a:r>
          </a:p>
          <a:p>
            <a:r>
              <a:rPr lang="en-GB" b="0" dirty="0">
                <a:latin typeface="Lato"/>
                <a:ea typeface="Lato"/>
                <a:cs typeface="Lato"/>
              </a:rPr>
              <a:t>AI use is moving faster than policies, onboarding and acceptable-use guidance can keep up.</a:t>
            </a:r>
          </a:p>
          <a:p>
            <a:r>
              <a:rPr lang="en-GB" b="0" dirty="0">
                <a:latin typeface="Lato"/>
                <a:ea typeface="Lato"/>
                <a:cs typeface="Lato"/>
              </a:rPr>
              <a:t>So when something goes wrong, accountability is unclear and organisations struggle to show they were in control after the fact.</a:t>
            </a:r>
          </a:p>
          <a:p>
            <a:endParaRPr lang="en-GB" b="0" dirty="0">
              <a:latin typeface="Lato"/>
              <a:ea typeface="Lato"/>
              <a:cs typeface="Lato"/>
            </a:endParaRPr>
          </a:p>
          <a:p>
            <a:r>
              <a:rPr lang="en-GB" b="0" dirty="0">
                <a:latin typeface="Lato"/>
                <a:ea typeface="Lato"/>
                <a:cs typeface="Lato"/>
              </a:rPr>
              <a:t>This is why ignoring AI, or trying to ban it outright, does not reduce risk.</a:t>
            </a:r>
          </a:p>
          <a:p>
            <a:r>
              <a:rPr lang="en-GB" b="0" dirty="0">
                <a:latin typeface="Lato"/>
                <a:ea typeface="Lato"/>
                <a:cs typeface="Lato"/>
              </a:rPr>
              <a:t>It simply drives usage underground, into places that are harder to see and harder to manage.</a:t>
            </a:r>
          </a:p>
          <a:p>
            <a:endParaRPr lang="en-GB" b="0" dirty="0">
              <a:latin typeface="Lato"/>
              <a:ea typeface="Lato"/>
              <a:cs typeface="Lato"/>
            </a:endParaRPr>
          </a:p>
          <a:p>
            <a:r>
              <a:rPr lang="en-GB" b="0" dirty="0">
                <a:latin typeface="Lato"/>
                <a:ea typeface="Lato"/>
                <a:cs typeface="Lato"/>
              </a:rPr>
              <a:t>So this is not a technology problem.</a:t>
            </a:r>
          </a:p>
          <a:p>
            <a:r>
              <a:rPr lang="en-GB" b="0" dirty="0">
                <a:latin typeface="Lato"/>
                <a:ea typeface="Lato"/>
                <a:cs typeface="Lato"/>
              </a:rPr>
              <a:t>It is not even a people problem.</a:t>
            </a:r>
          </a:p>
          <a:p>
            <a:r>
              <a:rPr lang="en-GB" b="0" dirty="0">
                <a:latin typeface="Lato"/>
                <a:ea typeface="Lato"/>
                <a:cs typeface="Lato"/>
              </a:rPr>
              <a:t>It is a visibility problem.</a:t>
            </a:r>
          </a:p>
          <a:p>
            <a:endParaRPr lang="en-GB" b="0" dirty="0">
              <a:latin typeface="Lato"/>
              <a:ea typeface="Lato"/>
              <a:cs typeface="Lato"/>
            </a:endParaRPr>
          </a:p>
          <a:p>
            <a:r>
              <a:rPr lang="en-GB" b="0" dirty="0">
                <a:latin typeface="Lato"/>
                <a:ea typeface="Lato"/>
                <a:cs typeface="Lato"/>
              </a:rPr>
              <a:t>This is not theoretical.</a:t>
            </a:r>
          </a:p>
          <a:p>
            <a:endParaRPr lang="en-GB" b="0" dirty="0">
              <a:latin typeface="Lato"/>
              <a:ea typeface="Lato"/>
              <a:cs typeface="Lato"/>
            </a:endParaRPr>
          </a:p>
          <a:p>
            <a:r>
              <a:rPr lang="en-GB" b="0" dirty="0">
                <a:latin typeface="Lato"/>
                <a:ea typeface="Lato"/>
                <a:cs typeface="Lato"/>
              </a:rPr>
              <a:t>In 2023, engineers at Samsung used ChatGPT to help debug and optimise source code.</a:t>
            </a:r>
          </a:p>
          <a:p>
            <a:r>
              <a:rPr lang="en-GB" b="0" dirty="0">
                <a:latin typeface="Lato"/>
                <a:ea typeface="Lato"/>
                <a:cs typeface="Lato"/>
              </a:rPr>
              <a:t>They were trying to move faster, not bypass controls.</a:t>
            </a:r>
          </a:p>
          <a:p>
            <a:endParaRPr lang="en-GB" b="0" dirty="0">
              <a:latin typeface="Lato"/>
              <a:ea typeface="Lato"/>
              <a:cs typeface="Lato"/>
            </a:endParaRPr>
          </a:p>
          <a:p>
            <a:r>
              <a:rPr lang="en-GB" b="0" dirty="0">
                <a:latin typeface="Lato"/>
                <a:ea typeface="Lato"/>
                <a:cs typeface="Lato"/>
              </a:rPr>
              <a:t>They did not upload full databases or customer records.</a:t>
            </a:r>
          </a:p>
          <a:p>
            <a:r>
              <a:rPr lang="en-GB" b="0" dirty="0">
                <a:latin typeface="Lato"/>
                <a:ea typeface="Lato"/>
                <a:cs typeface="Lato"/>
              </a:rPr>
              <a:t>What they shared was working code and internal technical notes, material that felt operational rather than sensitive.</a:t>
            </a:r>
          </a:p>
          <a:p>
            <a:endParaRPr lang="en-GB" b="0" dirty="0">
              <a:latin typeface="Lato"/>
              <a:ea typeface="Lato"/>
              <a:cs typeface="Lato"/>
            </a:endParaRPr>
          </a:p>
          <a:p>
            <a:r>
              <a:rPr lang="en-GB" b="0" dirty="0">
                <a:latin typeface="Lato"/>
                <a:ea typeface="Lato"/>
                <a:cs typeface="Lato"/>
              </a:rPr>
              <a:t>The issue was that this happened without clear guidance or visibility.</a:t>
            </a:r>
          </a:p>
          <a:p>
            <a:r>
              <a:rPr lang="en-GB" b="0" dirty="0">
                <a:latin typeface="Lato"/>
                <a:ea typeface="Lato"/>
                <a:cs typeface="Lato"/>
              </a:rPr>
              <a:t>By the time Samsung realised what had been shared, sensitive intellectual property had already left their environment.</a:t>
            </a:r>
          </a:p>
          <a:p>
            <a:endParaRPr lang="en-GB" b="0" dirty="0">
              <a:latin typeface="Lato"/>
              <a:ea typeface="Lato"/>
              <a:cs typeface="Lato"/>
            </a:endParaRPr>
          </a:p>
          <a:p>
            <a:r>
              <a:rPr lang="en-GB" b="0" dirty="0">
                <a:latin typeface="Lato"/>
                <a:ea typeface="Lato"/>
                <a:cs typeface="Lato"/>
              </a:rPr>
              <a:t>The response was not subtle.</a:t>
            </a:r>
          </a:p>
          <a:p>
            <a:r>
              <a:rPr lang="en-GB" b="0" dirty="0">
                <a:latin typeface="Lato"/>
                <a:ea typeface="Lato"/>
                <a:cs typeface="Lato"/>
              </a:rPr>
              <a:t>Samsung temporarily banned public generative AI tools and began developing internal alternatives.</a:t>
            </a:r>
          </a:p>
          <a:p>
            <a:endParaRPr lang="en-GB" b="0" dirty="0">
              <a:latin typeface="Lato"/>
              <a:ea typeface="Lato"/>
              <a:cs typeface="Lato"/>
            </a:endParaRPr>
          </a:p>
          <a:p>
            <a:r>
              <a:rPr lang="en-GB" b="0" dirty="0">
                <a:latin typeface="Lato"/>
                <a:ea typeface="Lato"/>
                <a:cs typeface="Lato"/>
              </a:rPr>
              <a:t>That is unmanaged adoption in practice.</a:t>
            </a:r>
          </a:p>
          <a:p>
            <a:r>
              <a:rPr lang="en-GB" b="0" dirty="0">
                <a:latin typeface="Lato"/>
                <a:ea typeface="Lato"/>
                <a:cs typeface="Lato"/>
              </a:rPr>
              <a:t>Capable professionals using powerful tools before the organisation has decided how they should be used.</a:t>
            </a:r>
          </a:p>
          <a:p>
            <a:endParaRPr lang="en-GB" b="0" dirty="0">
              <a:latin typeface="Lato"/>
              <a:ea typeface="Lato"/>
              <a:cs typeface="Lato"/>
            </a:endParaRPr>
          </a:p>
          <a:p>
            <a:r>
              <a:rPr lang="en-GB" b="0" dirty="0">
                <a:latin typeface="Lato"/>
                <a:ea typeface="Lato"/>
                <a:cs typeface="Lato"/>
              </a:rPr>
              <a:t>That is unmanaged adoption.</a:t>
            </a:r>
          </a:p>
          <a:p>
            <a:r>
              <a:rPr lang="en-GB" b="0" dirty="0">
                <a:latin typeface="Lato"/>
                <a:ea typeface="Lato"/>
                <a:cs typeface="Lato"/>
              </a:rPr>
              <a:t>Capable, trusted professionals operating in the gaps between policy, tooling and day-to-day reality.</a:t>
            </a:r>
          </a:p>
          <a:p>
            <a:endParaRPr lang="en-GB" b="0" dirty="0">
              <a:latin typeface="Lato"/>
              <a:ea typeface="Lato"/>
              <a:cs typeface="Lato"/>
            </a:endParaRPr>
          </a:p>
          <a:p>
            <a:r>
              <a:rPr lang="en-GB" b="0" dirty="0">
                <a:latin typeface="Lato"/>
                <a:ea typeface="Lato"/>
                <a:cs typeface="Lato"/>
              </a:rPr>
              <a:t>It is not about recklessness.</a:t>
            </a:r>
          </a:p>
          <a:p>
            <a:r>
              <a:rPr lang="en-GB" b="0" dirty="0">
                <a:latin typeface="Lato"/>
                <a:ea typeface="Lato"/>
                <a:cs typeface="Lato"/>
              </a:rPr>
              <a:t>It was a mistake, but an expensive one for Samsung.</a:t>
            </a:r>
          </a:p>
        </p:txBody>
      </p:sp>
      <p:sp>
        <p:nvSpPr>
          <p:cNvPr id="4" name="Slide Number Placeholder 3">
            <a:extLst>
              <a:ext uri="{FF2B5EF4-FFF2-40B4-BE49-F238E27FC236}">
                <a16:creationId xmlns:a16="http://schemas.microsoft.com/office/drawing/2014/main" id="{0208FB8C-5BAA-D194-1436-19B7E72B434B}"/>
              </a:ext>
            </a:extLst>
          </p:cNvPr>
          <p:cNvSpPr>
            <a:spLocks noGrp="1"/>
          </p:cNvSpPr>
          <p:nvPr>
            <p:ph type="sldNum" sz="quarter" idx="10"/>
          </p:nvPr>
        </p:nvSpPr>
        <p:spPr/>
        <p:txBody>
          <a:bodyPr/>
          <a:lstStyle/>
          <a:p>
            <a:fld id="{F7021451-1387-4CA6-816F-3879F97B5CBC}" type="slidenum">
              <a:rPr lang="en-US">
                <a:latin typeface="Lato" panose="020F0502020204030203" pitchFamily="34" charset="0"/>
              </a:rPr>
              <a:t>8</a:t>
            </a:fld>
            <a:endParaRPr lang="en-US">
              <a:latin typeface="Lato" panose="020F0502020204030203" pitchFamily="34" charset="0"/>
            </a:endParaRPr>
          </a:p>
        </p:txBody>
      </p:sp>
    </p:spTree>
    <p:extLst>
      <p:ext uri="{BB962C8B-B14F-4D97-AF65-F5344CB8AC3E}">
        <p14:creationId xmlns:p14="http://schemas.microsoft.com/office/powerpoint/2010/main" val="4215976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46673-153F-94C1-7561-2D9F8841B0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387149-CF2E-9017-7DA9-43CBEA7C0416}"/>
              </a:ext>
            </a:extLst>
          </p:cNvPr>
          <p:cNvSpPr>
            <a:spLocks noGrp="1" noRot="1" noChangeAspect="1"/>
          </p:cNvSpPr>
          <p:nvPr>
            <p:ph type="sldImg"/>
          </p:nvPr>
        </p:nvSpPr>
        <p:spPr>
          <a:xfrm>
            <a:off x="-171450" y="1143000"/>
            <a:ext cx="5486400" cy="30861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5CACC681-6EDC-D088-B2CA-EB5F6007F50F}"/>
              </a:ext>
            </a:extLst>
          </p:cNvPr>
          <p:cNvSpPr>
            <a:spLocks noGrp="1"/>
          </p:cNvSpPr>
          <p:nvPr>
            <p:ph type="body" idx="1"/>
          </p:nvPr>
        </p:nvSpPr>
        <p:spPr>
          <a:xfrm>
            <a:off x="514350" y="4400550"/>
            <a:ext cx="4114800" cy="3600450"/>
          </a:xfrm>
          <a:prstGeom prst="rect">
            <a:avLst/>
          </a:prstGeom>
        </p:spPr>
        <p:txBody>
          <a:bodyPr/>
          <a:lstStyle/>
          <a:p>
            <a:r>
              <a:rPr lang="en-GB" dirty="0"/>
              <a:t>This is not about having a perfect policy.</a:t>
            </a:r>
            <a:br>
              <a:rPr lang="en-GB" dirty="0"/>
            </a:br>
            <a:r>
              <a:rPr lang="en-GB" dirty="0"/>
              <a:t>It is about whether people actually have something concrete to point to.</a:t>
            </a:r>
          </a:p>
          <a:p>
            <a:r>
              <a:rPr lang="en-GB" dirty="0"/>
              <a:t>If a lot of people say no or not sure, that uncertainty is the governance gap in action.</a:t>
            </a:r>
            <a:br>
              <a:rPr lang="en-GB" dirty="0"/>
            </a:br>
            <a:r>
              <a:rPr lang="en-GB" dirty="0"/>
              <a:t>If a lot of people say yes, the next question becomes whether people know what the policy says and whether it reflects reality.</a:t>
            </a:r>
          </a:p>
          <a:p>
            <a:br>
              <a:rPr lang="en-GB" dirty="0"/>
            </a:br>
            <a:endParaRPr lang="en-GB" dirty="0"/>
          </a:p>
          <a:p>
            <a:r>
              <a:rPr lang="en-GB" b="1" dirty="0"/>
              <a:t>CASE STUDY: AIR CANADA CHATBOT – WHEN AI GOES WRONG (2024)</a:t>
            </a:r>
          </a:p>
          <a:p>
            <a:r>
              <a:rPr lang="en-GB" dirty="0"/>
              <a:t>This is a real example that shows why organisations cannot overlook AI policy and governance.</a:t>
            </a:r>
          </a:p>
          <a:p>
            <a:endParaRPr lang="en-GB" dirty="0"/>
          </a:p>
          <a:p>
            <a:r>
              <a:rPr lang="en-GB" b="1" dirty="0"/>
              <a:t>Context</a:t>
            </a:r>
            <a:br>
              <a:rPr lang="en-GB" dirty="0"/>
            </a:br>
            <a:r>
              <a:rPr lang="en-GB" dirty="0"/>
              <a:t>Generative AI chatbots rely on source data to generate outputs.</a:t>
            </a:r>
            <a:br>
              <a:rPr lang="en-GB" dirty="0"/>
            </a:br>
            <a:r>
              <a:rPr lang="en-GB" dirty="0"/>
              <a:t>If that source data is inaccurate or misleading, the AI is likely to be inaccurate or misleading as well.</a:t>
            </a:r>
          </a:p>
          <a:p>
            <a:endParaRPr lang="en-GB" dirty="0"/>
          </a:p>
          <a:p>
            <a:r>
              <a:rPr lang="en-GB" b="1" dirty="0"/>
              <a:t>What happened</a:t>
            </a:r>
            <a:br>
              <a:rPr lang="en-GB" dirty="0"/>
            </a:br>
            <a:r>
              <a:rPr lang="en-GB" dirty="0"/>
              <a:t>A customer asked Air Canada’s website chatbot about the airline’s bereavement fare.</a:t>
            </a:r>
            <a:br>
              <a:rPr lang="en-GB" dirty="0"/>
            </a:br>
            <a:r>
              <a:rPr lang="en-GB" dirty="0"/>
              <a:t>The chatbot gave incorrect information, telling the passenger they could claim a discount after booking their flight.</a:t>
            </a:r>
          </a:p>
          <a:p>
            <a:r>
              <a:rPr lang="en-GB" dirty="0"/>
              <a:t>This information was wrong.</a:t>
            </a:r>
          </a:p>
          <a:p>
            <a:r>
              <a:rPr lang="en-GB" dirty="0"/>
              <a:t>When the customer later tried to claim the discount, Air Canada refused.</a:t>
            </a:r>
            <a:br>
              <a:rPr lang="en-GB" dirty="0"/>
            </a:br>
            <a:r>
              <a:rPr lang="en-GB" dirty="0"/>
              <a:t>The passenger then took the case to a tribunal.</a:t>
            </a:r>
          </a:p>
          <a:p>
            <a:endParaRPr lang="en-GB" dirty="0"/>
          </a:p>
          <a:p>
            <a:r>
              <a:rPr lang="en-GB" b="1" dirty="0"/>
              <a:t>The tribunal outcome</a:t>
            </a:r>
            <a:br>
              <a:rPr lang="en-GB" dirty="0"/>
            </a:br>
            <a:r>
              <a:rPr lang="en-GB" dirty="0"/>
              <a:t>The tribunal ruled against Air Canada and ordered the company to honour the discount.</a:t>
            </a:r>
          </a:p>
          <a:p>
            <a:r>
              <a:rPr lang="en-GB" dirty="0"/>
              <a:t>Most importantly, the decision stated that Air Canada is responsible for what its chatbot says.</a:t>
            </a:r>
            <a:br>
              <a:rPr lang="en-GB" dirty="0"/>
            </a:br>
            <a:r>
              <a:rPr lang="en-GB" dirty="0"/>
              <a:t>The company could not argue that “the chatbot made the mistake”.</a:t>
            </a:r>
          </a:p>
          <a:p>
            <a:r>
              <a:rPr lang="en-GB" dirty="0"/>
              <a:t>In other words, the organisation owns the output, not the AI vendor, not the technology and not the customer.</a:t>
            </a:r>
          </a:p>
          <a:p>
            <a:br>
              <a:rPr lang="en-GB" dirty="0"/>
            </a:br>
            <a:endParaRPr lang="en-GB" dirty="0"/>
          </a:p>
          <a:p>
            <a:r>
              <a:rPr lang="en-GB" b="1" dirty="0"/>
              <a:t>WHY THIS MATTERS TO EVERY BUSINESS</a:t>
            </a:r>
          </a:p>
          <a:p>
            <a:r>
              <a:rPr lang="en-GB" dirty="0"/>
              <a:t>This case is a simple but powerful example of what happens when AI is deployed without the right governance.</a:t>
            </a:r>
          </a:p>
          <a:p>
            <a:endParaRPr lang="en-GB" dirty="0"/>
          </a:p>
          <a:p>
            <a:r>
              <a:rPr lang="en-GB" b="1" dirty="0"/>
              <a:t>No guardrails → bad information</a:t>
            </a:r>
            <a:br>
              <a:rPr lang="en-GB" dirty="0"/>
            </a:br>
            <a:r>
              <a:rPr lang="en-GB" dirty="0"/>
              <a:t>The chatbot was not properly controlled or monitored.</a:t>
            </a:r>
            <a:br>
              <a:rPr lang="en-GB" dirty="0"/>
            </a:br>
            <a:r>
              <a:rPr lang="en-GB" dirty="0"/>
              <a:t>It confidently provided incorrect policy advice to a customer.</a:t>
            </a:r>
            <a:br>
              <a:rPr lang="en-GB" dirty="0"/>
            </a:br>
            <a:r>
              <a:rPr lang="en-GB" dirty="0"/>
              <a:t>A small failure in oversight led to a formal complaint and compensation.</a:t>
            </a:r>
            <a:br>
              <a:rPr lang="en-GB" dirty="0"/>
            </a:br>
            <a:r>
              <a:rPr lang="en-GB" dirty="0"/>
              <a:t>In this instance, the bigger issue was reputational damage to the company brand rather than the financial impact.</a:t>
            </a:r>
          </a:p>
          <a:p>
            <a:endParaRPr lang="en-GB" dirty="0"/>
          </a:p>
          <a:p>
            <a:r>
              <a:rPr lang="en-GB" b="1" dirty="0"/>
              <a:t>No approval process → unmanaged risk</a:t>
            </a:r>
            <a:br>
              <a:rPr lang="en-GB" dirty="0"/>
            </a:br>
            <a:r>
              <a:rPr lang="en-GB" dirty="0"/>
              <a:t>It appears there were no clear rules for:</a:t>
            </a:r>
          </a:p>
          <a:p>
            <a:r>
              <a:rPr lang="en-GB" dirty="0"/>
              <a:t>What the chatbot was allowed to talk about</a:t>
            </a:r>
          </a:p>
          <a:p>
            <a:r>
              <a:rPr lang="en-GB" dirty="0"/>
              <a:t>What information it could provide</a:t>
            </a:r>
          </a:p>
          <a:p>
            <a:r>
              <a:rPr lang="en-GB" dirty="0"/>
              <a:t>How its content was reviewed or updated</a:t>
            </a:r>
          </a:p>
          <a:p>
            <a:r>
              <a:rPr lang="en-GB" dirty="0"/>
              <a:t>When staff do not have guidance, AI starts behaving like an unsupervised employee.</a:t>
            </a:r>
          </a:p>
          <a:p>
            <a:endParaRPr lang="en-GB" dirty="0"/>
          </a:p>
          <a:p>
            <a:r>
              <a:rPr lang="en-GB" b="1" dirty="0"/>
              <a:t>No accountability plan → legal exposure</a:t>
            </a:r>
            <a:br>
              <a:rPr lang="en-GB" dirty="0"/>
            </a:br>
            <a:r>
              <a:rPr lang="en-GB" dirty="0"/>
              <a:t>The tribunal made it clear: businesses cannot blame the AI.</a:t>
            </a:r>
            <a:br>
              <a:rPr lang="en-GB" dirty="0"/>
            </a:br>
            <a:r>
              <a:rPr lang="en-GB" dirty="0"/>
              <a:t>If a chatbot speaks on behalf of the organisation, the organisation is legally responsible.</a:t>
            </a:r>
          </a:p>
          <a:p>
            <a:endParaRPr lang="en-GB" dirty="0"/>
          </a:p>
          <a:p>
            <a:r>
              <a:rPr lang="en-GB" b="1" dirty="0"/>
              <a:t>No governance → reputational damage</a:t>
            </a:r>
            <a:br>
              <a:rPr lang="en-GB" dirty="0"/>
            </a:br>
            <a:r>
              <a:rPr lang="en-GB" dirty="0"/>
              <a:t>Once the story reached the media, the narrative was simple:</a:t>
            </a:r>
            <a:br>
              <a:rPr lang="en-GB" dirty="0"/>
            </a:br>
            <a:r>
              <a:rPr lang="en-GB" dirty="0"/>
              <a:t>“Airline refuses to honour discount its own chatbot offered.”</a:t>
            </a:r>
          </a:p>
          <a:p>
            <a:r>
              <a:rPr lang="en-GB" dirty="0"/>
              <a:t>Even though the error came from the AI, the brand took the hit, not the technology.</a:t>
            </a:r>
          </a:p>
        </p:txBody>
      </p:sp>
    </p:spTree>
    <p:extLst>
      <p:ext uri="{BB962C8B-B14F-4D97-AF65-F5344CB8AC3E}">
        <p14:creationId xmlns:p14="http://schemas.microsoft.com/office/powerpoint/2010/main" val="3275913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lain">
    <p:bg>
      <p:bgPr>
        <a:solidFill>
          <a:srgbClr val="F9F6E5"/>
        </a:solidFill>
        <a:effectLst/>
      </p:bgPr>
    </p:bg>
    <p:spTree>
      <p:nvGrpSpPr>
        <p:cNvPr id="1" name=""/>
        <p:cNvGrpSpPr/>
        <p:nvPr/>
      </p:nvGrpSpPr>
      <p:grpSpPr>
        <a:xfrm>
          <a:off x="0" y="0"/>
          <a:ext cx="0" cy="0"/>
          <a:chOff x="0" y="0"/>
          <a:chExt cx="0" cy="0"/>
        </a:xfrm>
      </p:grpSpPr>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052146"/>
                </a:solidFill>
                <a:latin typeface="Lato" panose="020F0502020204030203" pitchFamily="34" charset="0"/>
                <a:ea typeface="Lato" panose="020F0502020204030203" pitchFamily="34" charset="0"/>
                <a:cs typeface="Lato" panose="020F0502020204030203" pitchFamily="34" charset="0"/>
              </a:defRPr>
            </a:lvl1pPr>
          </a:lstStyle>
          <a:p>
            <a:fld id="{F7021451-1387-4CA6-816F-3879F97B5CBC}" type="slidenum">
              <a:rPr lang="en-US" smtClean="0"/>
              <a:pPr/>
              <a:t>‹#›</a:t>
            </a:fld>
            <a:endParaRPr lang="en-US"/>
          </a:p>
        </p:txBody>
      </p:sp>
    </p:spTree>
    <p:extLst>
      <p:ext uri="{BB962C8B-B14F-4D97-AF65-F5344CB8AC3E}">
        <p14:creationId xmlns:p14="http://schemas.microsoft.com/office/powerpoint/2010/main" val="2710942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052146"/>
                </a:solidFill>
                <a:latin typeface="Lato" panose="020F0502020204030203" pitchFamily="34" charset="0"/>
                <a:ea typeface="Lato" panose="020F0502020204030203" pitchFamily="34" charset="0"/>
                <a:cs typeface="Lato" panose="020F0502020204030203" pitchFamily="34" charset="0"/>
              </a:defRPr>
            </a:lvl1pPr>
          </a:lstStyle>
          <a:p>
            <a:fld id="{F7021451-1387-4CA6-816F-3879F97B5C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tatement Slide_3">
    <p:bg>
      <p:bgRef idx="1001">
        <a:schemeClr val="bg2"/>
      </p:bgRef>
    </p:bg>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077A9889-EFEC-1E74-238B-CAB77F69D833}"/>
              </a:ext>
            </a:extLst>
          </p:cNvPr>
          <p:cNvSpPr>
            <a:spLocks noGrp="1"/>
          </p:cNvSpPr>
          <p:nvPr>
            <p:ph type="ftr" sz="quarter" idx="3"/>
          </p:nvPr>
        </p:nvSpPr>
        <p:spPr>
          <a:xfrm>
            <a:off x="576904" y="290725"/>
            <a:ext cx="3169730" cy="233995"/>
          </a:xfrm>
          <a:prstGeom prst="rect">
            <a:avLst/>
          </a:prstGeom>
          <a:noFill/>
        </p:spPr>
        <p:txBody>
          <a:bodyPr vert="horz" wrap="square" lIns="0" tIns="90000" rIns="108000" bIns="0" rtlCol="0" anchor="b">
            <a:spAutoFit/>
          </a:bodyPr>
          <a:lstStyle>
            <a:lvl1pPr algn="l">
              <a:defRPr sz="930" baseline="0">
                <a:solidFill>
                  <a:schemeClr val="tx2"/>
                </a:solidFill>
                <a:latin typeface="Lato" panose="020F0502020204030203" pitchFamily="34" charset="0"/>
              </a:defRPr>
            </a:lvl1pPr>
          </a:lstStyle>
          <a:p>
            <a:r>
              <a:rPr lang="en-US"/>
              <a:t>Title</a:t>
            </a:r>
          </a:p>
        </p:txBody>
      </p:sp>
      <p:sp>
        <p:nvSpPr>
          <p:cNvPr id="10" name="Slide Number Placeholder 5">
            <a:extLst>
              <a:ext uri="{FF2B5EF4-FFF2-40B4-BE49-F238E27FC236}">
                <a16:creationId xmlns:a16="http://schemas.microsoft.com/office/drawing/2014/main" id="{78915B27-BCD2-3EF8-269C-ADD71538DE33}"/>
              </a:ext>
            </a:extLst>
          </p:cNvPr>
          <p:cNvSpPr>
            <a:spLocks noGrp="1"/>
          </p:cNvSpPr>
          <p:nvPr>
            <p:ph type="sldNum" sz="quarter" idx="4"/>
          </p:nvPr>
        </p:nvSpPr>
        <p:spPr>
          <a:xfrm>
            <a:off x="6303956" y="250877"/>
            <a:ext cx="2263140" cy="273844"/>
          </a:xfrm>
          <a:prstGeom prst="rect">
            <a:avLst/>
          </a:prstGeom>
        </p:spPr>
        <p:txBody>
          <a:bodyPr vert="horz" lIns="0" tIns="0" rIns="0" bIns="0" rtlCol="0" anchor="b"/>
          <a:lstStyle>
            <a:lvl1pPr algn="r">
              <a:defRPr sz="930" b="0" i="0" baseline="0">
                <a:solidFill>
                  <a:schemeClr val="tx2"/>
                </a:solidFill>
                <a:latin typeface="Lato" panose="020F0502020204030203" pitchFamily="34" charset="0"/>
              </a:defRPr>
            </a:lvl1pPr>
          </a:lstStyle>
          <a:p>
            <a:fld id="{8B88548C-781F-B04A-81A2-3164E1301CF9}" type="slidenum">
              <a:rPr lang="en-US" smtClean="0"/>
              <a:pPr/>
              <a:t>‹#›</a:t>
            </a:fld>
            <a:endParaRPr lang="en-US"/>
          </a:p>
        </p:txBody>
      </p:sp>
      <p:sp>
        <p:nvSpPr>
          <p:cNvPr id="5" name="Rounded Rectangle 4">
            <a:extLst>
              <a:ext uri="{FF2B5EF4-FFF2-40B4-BE49-F238E27FC236}">
                <a16:creationId xmlns:a16="http://schemas.microsoft.com/office/drawing/2014/main" id="{ECFF55CA-E604-0674-7A6F-855EB87091E0}"/>
              </a:ext>
            </a:extLst>
          </p:cNvPr>
          <p:cNvSpPr/>
          <p:nvPr userDrawn="1"/>
        </p:nvSpPr>
        <p:spPr>
          <a:xfrm>
            <a:off x="4383157" y="-187693"/>
            <a:ext cx="5026423" cy="4495375"/>
          </a:xfrm>
          <a:prstGeom prst="roundRect">
            <a:avLst>
              <a:gd name="adj" fmla="val 2398"/>
            </a:avLst>
          </a:prstGeom>
          <a:noFill/>
          <a:ln w="279400">
            <a:solidFill>
              <a:srgbClr val="FCF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latin typeface="Lato" panose="020F0502020204030203" pitchFamily="34" charset="0"/>
            </a:endParaRPr>
          </a:p>
        </p:txBody>
      </p:sp>
      <p:sp>
        <p:nvSpPr>
          <p:cNvPr id="6" name="Title 1">
            <a:extLst>
              <a:ext uri="{FF2B5EF4-FFF2-40B4-BE49-F238E27FC236}">
                <a16:creationId xmlns:a16="http://schemas.microsoft.com/office/drawing/2014/main" id="{5A383446-BCAD-5CAC-4C10-3C5314B71D2A}"/>
              </a:ext>
            </a:extLst>
          </p:cNvPr>
          <p:cNvSpPr>
            <a:spLocks noGrp="1"/>
          </p:cNvSpPr>
          <p:nvPr>
            <p:ph type="ctrTitle"/>
          </p:nvPr>
        </p:nvSpPr>
        <p:spPr>
          <a:xfrm>
            <a:off x="575072" y="1102720"/>
            <a:ext cx="3492812" cy="2557696"/>
          </a:xfrm>
        </p:spPr>
        <p:txBody>
          <a:bodyPr>
            <a:noAutofit/>
          </a:bodyPr>
          <a:lstStyle>
            <a:lvl1pPr>
              <a:defRPr sz="5400">
                <a:latin typeface="+mj-lt"/>
              </a:defRPr>
            </a:lvl1pPr>
          </a:lstStyle>
          <a:p>
            <a:r>
              <a:rPr lang="en-GB" sz="6975">
                <a:solidFill>
                  <a:srgbClr val="FCFCFC"/>
                </a:solidFill>
                <a:latin typeface="+mj-lt"/>
              </a:rPr>
              <a:t>Click to edit Master title style</a:t>
            </a:r>
            <a:endParaRPr lang="en-US" sz="6975">
              <a:solidFill>
                <a:srgbClr val="FCFCFC"/>
              </a:solidFill>
              <a:latin typeface="+mj-lt"/>
            </a:endParaRPr>
          </a:p>
        </p:txBody>
      </p:sp>
      <p:sp>
        <p:nvSpPr>
          <p:cNvPr id="2" name="Rectangle 1">
            <a:extLst>
              <a:ext uri="{FF2B5EF4-FFF2-40B4-BE49-F238E27FC236}">
                <a16:creationId xmlns:a16="http://schemas.microsoft.com/office/drawing/2014/main" id="{16A9774E-D997-3A93-9008-20590E456A10}"/>
              </a:ext>
            </a:extLst>
          </p:cNvPr>
          <p:cNvSpPr/>
          <p:nvPr userDrawn="1"/>
        </p:nvSpPr>
        <p:spPr>
          <a:xfrm>
            <a:off x="0" y="574675"/>
            <a:ext cx="108000" cy="45688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Lato" panose="020F0502020204030203" pitchFamily="34" charset="0"/>
            </a:endParaRPr>
          </a:p>
        </p:txBody>
      </p:sp>
      <p:pic>
        <p:nvPicPr>
          <p:cNvPr id="3" name="Graphic 2">
            <a:extLst>
              <a:ext uri="{FF2B5EF4-FFF2-40B4-BE49-F238E27FC236}">
                <a16:creationId xmlns:a16="http://schemas.microsoft.com/office/drawing/2014/main" id="{E83D2648-3F60-13EA-9F04-3C2C8678A30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45391" y="4698718"/>
            <a:ext cx="921706" cy="254325"/>
          </a:xfrm>
          <a:prstGeom prst="rect">
            <a:avLst/>
          </a:prstGeom>
        </p:spPr>
      </p:pic>
    </p:spTree>
    <p:extLst>
      <p:ext uri="{BB962C8B-B14F-4D97-AF65-F5344CB8AC3E}">
        <p14:creationId xmlns:p14="http://schemas.microsoft.com/office/powerpoint/2010/main" val="4109640364"/>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1458970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Chart Slide White">
    <p:bg>
      <p:bgRef idx="1001">
        <a:schemeClr val="bg2"/>
      </p:bgRef>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0EACC96A-0F64-55EA-5AA8-68A1BC42549A}"/>
              </a:ext>
            </a:extLst>
          </p:cNvPr>
          <p:cNvSpPr>
            <a:spLocks noGrp="1"/>
          </p:cNvSpPr>
          <p:nvPr>
            <p:ph type="sldNum" sz="quarter" idx="4"/>
          </p:nvPr>
        </p:nvSpPr>
        <p:spPr>
          <a:xfrm>
            <a:off x="6303956" y="250877"/>
            <a:ext cx="2263140" cy="273844"/>
          </a:xfrm>
          <a:prstGeom prst="rect">
            <a:avLst/>
          </a:prstGeom>
        </p:spPr>
        <p:txBody>
          <a:bodyPr vert="horz" lIns="0" tIns="0" rIns="0" bIns="0" rtlCol="0" anchor="b"/>
          <a:lstStyle>
            <a:lvl1pPr algn="r">
              <a:defRPr sz="930" b="0" i="0" baseline="0">
                <a:solidFill>
                  <a:schemeClr val="tx2"/>
                </a:solidFill>
                <a:latin typeface="Lato" panose="020F0502020204030203" pitchFamily="34" charset="0"/>
              </a:defRPr>
            </a:lvl1pPr>
          </a:lstStyle>
          <a:p>
            <a:fld id="{8B88548C-781F-B04A-81A2-3164E1301CF9}" type="slidenum">
              <a:rPr lang="en-US" smtClean="0"/>
              <a:pPr/>
              <a:t>‹#›</a:t>
            </a:fld>
            <a:endParaRPr lang="en-US"/>
          </a:p>
        </p:txBody>
      </p:sp>
      <p:sp>
        <p:nvSpPr>
          <p:cNvPr id="10" name="Footer Placeholder 6">
            <a:extLst>
              <a:ext uri="{FF2B5EF4-FFF2-40B4-BE49-F238E27FC236}">
                <a16:creationId xmlns:a16="http://schemas.microsoft.com/office/drawing/2014/main" id="{D27282FE-5491-0C74-8C4F-EF6A1BD4EEBD}"/>
              </a:ext>
            </a:extLst>
          </p:cNvPr>
          <p:cNvSpPr>
            <a:spLocks noGrp="1"/>
          </p:cNvSpPr>
          <p:nvPr>
            <p:ph type="ftr" sz="quarter" idx="3"/>
          </p:nvPr>
        </p:nvSpPr>
        <p:spPr>
          <a:xfrm>
            <a:off x="576904" y="290686"/>
            <a:ext cx="2698506" cy="233995"/>
          </a:xfrm>
          <a:prstGeom prst="rect">
            <a:avLst/>
          </a:prstGeom>
          <a:noFill/>
        </p:spPr>
        <p:txBody>
          <a:bodyPr vert="horz" wrap="square" lIns="0" tIns="90000" rIns="108000" bIns="0" rtlCol="0" anchor="b">
            <a:spAutoFit/>
          </a:bodyPr>
          <a:lstStyle>
            <a:lvl1pPr algn="l">
              <a:defRPr sz="930" baseline="0">
                <a:solidFill>
                  <a:schemeClr val="tx2"/>
                </a:solidFill>
                <a:highlight>
                  <a:srgbClr val="FCFCFC"/>
                </a:highlight>
                <a:latin typeface="Lato" panose="020F0502020204030203" pitchFamily="34" charset="0"/>
              </a:defRPr>
            </a:lvl1pPr>
          </a:lstStyle>
          <a:p>
            <a:r>
              <a:rPr lang="en-US"/>
              <a:t>Title</a:t>
            </a:r>
          </a:p>
        </p:txBody>
      </p:sp>
      <p:cxnSp>
        <p:nvCxnSpPr>
          <p:cNvPr id="14" name="Straight Connector 13">
            <a:extLst>
              <a:ext uri="{FF2B5EF4-FFF2-40B4-BE49-F238E27FC236}">
                <a16:creationId xmlns:a16="http://schemas.microsoft.com/office/drawing/2014/main" id="{125EA9F2-9D76-352F-EABF-C2862EA74F78}"/>
              </a:ext>
            </a:extLst>
          </p:cNvPr>
          <p:cNvCxnSpPr>
            <a:cxnSpLocks/>
          </p:cNvCxnSpPr>
          <p:nvPr userDrawn="1"/>
        </p:nvCxnSpPr>
        <p:spPr>
          <a:xfrm>
            <a:off x="576904" y="574675"/>
            <a:ext cx="7990193" cy="0"/>
          </a:xfrm>
          <a:prstGeom prst="line">
            <a:avLst/>
          </a:prstGeom>
        </p:spPr>
        <p:style>
          <a:lnRef idx="1">
            <a:schemeClr val="accent2"/>
          </a:lnRef>
          <a:fillRef idx="0">
            <a:schemeClr val="accent2"/>
          </a:fillRef>
          <a:effectRef idx="0">
            <a:schemeClr val="accent2"/>
          </a:effectRef>
          <a:fontRef idx="minor">
            <a:schemeClr val="tx1"/>
          </a:fontRef>
        </p:style>
      </p:cxnSp>
      <p:pic>
        <p:nvPicPr>
          <p:cNvPr id="2" name="Graphic 1">
            <a:extLst>
              <a:ext uri="{FF2B5EF4-FFF2-40B4-BE49-F238E27FC236}">
                <a16:creationId xmlns:a16="http://schemas.microsoft.com/office/drawing/2014/main" id="{0CE35F2B-FE45-3443-7C02-6A0026D15B1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649400" y="4698718"/>
            <a:ext cx="913686" cy="254325"/>
          </a:xfrm>
          <a:prstGeom prst="rect">
            <a:avLst/>
          </a:prstGeom>
        </p:spPr>
      </p:pic>
    </p:spTree>
    <p:extLst>
      <p:ext uri="{BB962C8B-B14F-4D97-AF65-F5344CB8AC3E}">
        <p14:creationId xmlns:p14="http://schemas.microsoft.com/office/powerpoint/2010/main" val="171505272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Agenda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80840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Chart Slide Right">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7291DC-5F6D-0F83-2D70-789172022AD3}"/>
              </a:ext>
            </a:extLst>
          </p:cNvPr>
          <p:cNvSpPr/>
          <p:nvPr userDrawn="1"/>
        </p:nvSpPr>
        <p:spPr>
          <a:xfrm>
            <a:off x="117565" y="0"/>
            <a:ext cx="9026435"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Lato" panose="020F0502020204030203" pitchFamily="34" charset="0"/>
            </a:endParaRPr>
          </a:p>
        </p:txBody>
      </p:sp>
      <p:sp>
        <p:nvSpPr>
          <p:cNvPr id="13" name="Text Placeholder 12">
            <a:extLst>
              <a:ext uri="{FF2B5EF4-FFF2-40B4-BE49-F238E27FC236}">
                <a16:creationId xmlns:a16="http://schemas.microsoft.com/office/drawing/2014/main" id="{D8B74D74-78F4-BFDB-EEEF-8E7A0E1EC03D}"/>
              </a:ext>
            </a:extLst>
          </p:cNvPr>
          <p:cNvSpPr>
            <a:spLocks noGrp="1"/>
          </p:cNvSpPr>
          <p:nvPr>
            <p:ph type="body" sz="quarter" idx="10"/>
          </p:nvPr>
        </p:nvSpPr>
        <p:spPr>
          <a:xfrm>
            <a:off x="438843" y="912990"/>
            <a:ext cx="4718086" cy="2370007"/>
          </a:xfrm>
          <a:prstGeom prst="rect">
            <a:avLst/>
          </a:prstGeom>
        </p:spPr>
        <p:txBody>
          <a:bodyPr/>
          <a:lstStyle>
            <a:lvl1pPr marL="0" indent="0">
              <a:buNone/>
              <a:defRPr>
                <a:solidFill>
                  <a:schemeClr val="bg1"/>
                </a:solidFill>
                <a:latin typeface="Lato" panose="020F0502020204030203" pitchFamily="34" charset="0"/>
              </a:defRPr>
            </a:lvl1pPr>
            <a:lvl2pPr marL="342892" indent="0">
              <a:buNone/>
              <a:defRPr>
                <a:solidFill>
                  <a:schemeClr val="bg1"/>
                </a:solidFill>
                <a:latin typeface="Lato" panose="020F0502020204030203" pitchFamily="34" charset="0"/>
              </a:defRPr>
            </a:lvl2pPr>
            <a:lvl3pPr marL="685783" indent="0">
              <a:buNone/>
              <a:defRPr>
                <a:solidFill>
                  <a:schemeClr val="bg1"/>
                </a:solidFill>
                <a:latin typeface="Lato" panose="020F0502020204030203" pitchFamily="34" charset="0"/>
              </a:defRPr>
            </a:lvl3pPr>
            <a:lvl4pPr marL="1028675" indent="0">
              <a:buNone/>
              <a:defRPr>
                <a:solidFill>
                  <a:schemeClr val="bg1"/>
                </a:solidFill>
                <a:latin typeface="Lato" panose="020F0502020204030203" pitchFamily="34" charset="0"/>
              </a:defRPr>
            </a:lvl4pPr>
            <a:lvl5pPr marL="1371566" indent="0">
              <a:buNone/>
              <a:defRPr>
                <a:solidFill>
                  <a:schemeClr val="bg1"/>
                </a:solidFill>
                <a:latin typeface="Lato" panose="020F050202020403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6">
            <a:extLst>
              <a:ext uri="{FF2B5EF4-FFF2-40B4-BE49-F238E27FC236}">
                <a16:creationId xmlns:a16="http://schemas.microsoft.com/office/drawing/2014/main" id="{19B11AA6-A87F-09B0-B289-E025171FD99B}"/>
              </a:ext>
            </a:extLst>
          </p:cNvPr>
          <p:cNvSpPr/>
          <p:nvPr userDrawn="1"/>
        </p:nvSpPr>
        <p:spPr>
          <a:xfrm>
            <a:off x="0" y="574675"/>
            <a:ext cx="108000" cy="45688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Lato" panose="020F0502020204030203" pitchFamily="34" charset="0"/>
            </a:endParaRPr>
          </a:p>
        </p:txBody>
      </p:sp>
      <p:sp>
        <p:nvSpPr>
          <p:cNvPr id="4" name="Slide Number Placeholder 5">
            <a:extLst>
              <a:ext uri="{FF2B5EF4-FFF2-40B4-BE49-F238E27FC236}">
                <a16:creationId xmlns:a16="http://schemas.microsoft.com/office/drawing/2014/main" id="{E08E1A18-ECF5-75DA-7E5C-8F1A7615DB7A}"/>
              </a:ext>
            </a:extLst>
          </p:cNvPr>
          <p:cNvSpPr txBox="1">
            <a:spLocks/>
          </p:cNvSpPr>
          <p:nvPr userDrawn="1"/>
        </p:nvSpPr>
        <p:spPr>
          <a:xfrm>
            <a:off x="8428382" y="4726974"/>
            <a:ext cx="356200" cy="273844"/>
          </a:xfrm>
          <a:prstGeom prst="rect">
            <a:avLst/>
          </a:prstGeom>
        </p:spPr>
        <p:txBody>
          <a:bodyPr vert="horz" lIns="0" tIns="0" rIns="0" bIns="0" rtlCol="0" anchor="b"/>
          <a:lstStyle>
            <a:defPPr>
              <a:defRPr lang="en-US"/>
            </a:defPPr>
            <a:lvl1pPr marL="0" algn="r" defTabSz="914377" rtl="0" eaLnBrk="1" latinLnBrk="0" hangingPunct="1">
              <a:defRPr sz="1240" b="0" i="0" kern="1200" baseline="0">
                <a:solidFill>
                  <a:schemeClr val="tx2"/>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8B88548C-781F-B04A-81A2-3164E1301CF9}" type="slidenum">
              <a:rPr lang="en-US" sz="930" smtClean="0">
                <a:solidFill>
                  <a:schemeClr val="bg1"/>
                </a:solidFill>
                <a:latin typeface="Lato" panose="020F0502020204030203" pitchFamily="34" charset="0"/>
              </a:rPr>
              <a:pPr/>
              <a:t>‹#›</a:t>
            </a:fld>
            <a:endParaRPr lang="en-US" sz="930">
              <a:solidFill>
                <a:schemeClr val="bg1"/>
              </a:solidFill>
              <a:latin typeface="Lato" panose="020F0502020204030203" pitchFamily="34" charset="0"/>
            </a:endParaRPr>
          </a:p>
        </p:txBody>
      </p:sp>
      <p:sp>
        <p:nvSpPr>
          <p:cNvPr id="5" name="Footer Placeholder 6">
            <a:extLst>
              <a:ext uri="{FF2B5EF4-FFF2-40B4-BE49-F238E27FC236}">
                <a16:creationId xmlns:a16="http://schemas.microsoft.com/office/drawing/2014/main" id="{8F220E9B-3344-3FC7-5FBC-1190FFAE10AB}"/>
              </a:ext>
            </a:extLst>
          </p:cNvPr>
          <p:cNvSpPr>
            <a:spLocks noGrp="1"/>
          </p:cNvSpPr>
          <p:nvPr>
            <p:ph type="ftr" sz="quarter" idx="3"/>
          </p:nvPr>
        </p:nvSpPr>
        <p:spPr>
          <a:xfrm>
            <a:off x="438843" y="171210"/>
            <a:ext cx="8286057" cy="403465"/>
          </a:xfrm>
          <a:prstGeom prst="rect">
            <a:avLst/>
          </a:prstGeom>
          <a:noFill/>
        </p:spPr>
        <p:txBody>
          <a:bodyPr vert="horz" wrap="square" lIns="0" tIns="90000" rIns="108000" bIns="0" rtlCol="0" anchor="b">
            <a:spAutoFit/>
          </a:bodyPr>
          <a:lstStyle>
            <a:lvl1pPr algn="l">
              <a:lnSpc>
                <a:spcPts val="2250"/>
              </a:lnSpc>
              <a:defRPr sz="2700" baseline="0">
                <a:solidFill>
                  <a:schemeClr val="bg1"/>
                </a:solidFill>
                <a:latin typeface="+mj-lt"/>
              </a:defRPr>
            </a:lvl1pPr>
          </a:lstStyle>
          <a:p>
            <a:r>
              <a:rPr lang="en-US"/>
              <a:t>Title</a:t>
            </a:r>
          </a:p>
        </p:txBody>
      </p:sp>
      <p:cxnSp>
        <p:nvCxnSpPr>
          <p:cNvPr id="11" name="Straight Connector 13">
            <a:extLst>
              <a:ext uri="{FF2B5EF4-FFF2-40B4-BE49-F238E27FC236}">
                <a16:creationId xmlns:a16="http://schemas.microsoft.com/office/drawing/2014/main" id="{269ACA70-BC28-0F10-32C9-B8B307CED446}"/>
              </a:ext>
            </a:extLst>
          </p:cNvPr>
          <p:cNvCxnSpPr>
            <a:cxnSpLocks/>
          </p:cNvCxnSpPr>
          <p:nvPr userDrawn="1"/>
        </p:nvCxnSpPr>
        <p:spPr>
          <a:xfrm>
            <a:off x="438843" y="4692371"/>
            <a:ext cx="8371782" cy="0"/>
          </a:xfrm>
          <a:prstGeom prst="line">
            <a:avLst/>
          </a:prstGeom>
        </p:spPr>
        <p:style>
          <a:lnRef idx="1">
            <a:schemeClr val="accent2"/>
          </a:lnRef>
          <a:fillRef idx="0">
            <a:schemeClr val="accent2"/>
          </a:fillRef>
          <a:effectRef idx="0">
            <a:schemeClr val="accent2"/>
          </a:effectRef>
          <a:fontRef idx="minor">
            <a:schemeClr val="tx1"/>
          </a:fontRef>
        </p:style>
      </p:cxnSp>
      <p:pic>
        <p:nvPicPr>
          <p:cNvPr id="12" name="Graphic 11">
            <a:extLst>
              <a:ext uri="{FF2B5EF4-FFF2-40B4-BE49-F238E27FC236}">
                <a16:creationId xmlns:a16="http://schemas.microsoft.com/office/drawing/2014/main" id="{189DF94A-02ED-3A55-1951-719487076E1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63038" y="4838206"/>
            <a:ext cx="922475" cy="187076"/>
          </a:xfrm>
          <a:prstGeom prst="rect">
            <a:avLst/>
          </a:prstGeom>
        </p:spPr>
      </p:pic>
      <p:sp>
        <p:nvSpPr>
          <p:cNvPr id="2" name="Rectangle 1">
            <a:extLst>
              <a:ext uri="{FF2B5EF4-FFF2-40B4-BE49-F238E27FC236}">
                <a16:creationId xmlns:a16="http://schemas.microsoft.com/office/drawing/2014/main" id="{CBFF1297-171C-1156-F9FC-1594119426AF}"/>
              </a:ext>
            </a:extLst>
          </p:cNvPr>
          <p:cNvSpPr/>
          <p:nvPr userDrawn="1"/>
        </p:nvSpPr>
        <p:spPr>
          <a:xfrm>
            <a:off x="0" y="0"/>
            <a:ext cx="108000" cy="5746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Lato" panose="020F0502020204030203" pitchFamily="34" charset="0"/>
            </a:endParaRPr>
          </a:p>
        </p:txBody>
      </p:sp>
    </p:spTree>
    <p:extLst>
      <p:ext uri="{BB962C8B-B14F-4D97-AF65-F5344CB8AC3E}">
        <p14:creationId xmlns:p14="http://schemas.microsoft.com/office/powerpoint/2010/main" val="22889923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Chart Slide Right">
    <p:bg>
      <p:bgPr>
        <a:solidFill>
          <a:srgbClr val="FCFCFC"/>
        </a:solidFill>
        <a:effectLst/>
      </p:bgPr>
    </p:bg>
    <p:spTree>
      <p:nvGrpSpPr>
        <p:cNvPr id="1" name=""/>
        <p:cNvGrpSpPr/>
        <p:nvPr/>
      </p:nvGrpSpPr>
      <p:grpSpPr>
        <a:xfrm>
          <a:off x="0" y="0"/>
          <a:ext cx="0" cy="0"/>
          <a:chOff x="0" y="0"/>
          <a:chExt cx="0" cy="0"/>
        </a:xfrm>
      </p:grpSpPr>
      <p:sp>
        <p:nvSpPr>
          <p:cNvPr id="10" name="Footer Placeholder 6">
            <a:extLst>
              <a:ext uri="{FF2B5EF4-FFF2-40B4-BE49-F238E27FC236}">
                <a16:creationId xmlns:a16="http://schemas.microsoft.com/office/drawing/2014/main" id="{D27282FE-5491-0C74-8C4F-EF6A1BD4EEBD}"/>
              </a:ext>
            </a:extLst>
          </p:cNvPr>
          <p:cNvSpPr>
            <a:spLocks noGrp="1"/>
          </p:cNvSpPr>
          <p:nvPr>
            <p:ph type="ftr" sz="quarter" idx="3"/>
          </p:nvPr>
        </p:nvSpPr>
        <p:spPr>
          <a:xfrm>
            <a:off x="494110" y="332276"/>
            <a:ext cx="1213796" cy="192445"/>
          </a:xfrm>
          <a:prstGeom prst="rect">
            <a:avLst/>
          </a:prstGeom>
          <a:noFill/>
        </p:spPr>
        <p:txBody>
          <a:bodyPr vert="horz" wrap="square" lIns="0" tIns="90000" rIns="108000" bIns="0" rtlCol="0" anchor="b">
            <a:spAutoFit/>
          </a:bodyPr>
          <a:lstStyle>
            <a:lvl1pPr algn="l">
              <a:defRPr sz="660" baseline="0">
                <a:solidFill>
                  <a:schemeClr val="tx2"/>
                </a:solidFill>
                <a:highlight>
                  <a:srgbClr val="FCFCFC"/>
                </a:highlight>
                <a:latin typeface="Lato" panose="020F0502020204030203" pitchFamily="34" charset="0"/>
              </a:defRPr>
            </a:lvl1pPr>
          </a:lstStyle>
          <a:p>
            <a:r>
              <a:rPr lang="en-US"/>
              <a:t>Title</a:t>
            </a:r>
          </a:p>
        </p:txBody>
      </p:sp>
      <p:cxnSp>
        <p:nvCxnSpPr>
          <p:cNvPr id="14" name="Straight Connector 13">
            <a:extLst>
              <a:ext uri="{FF2B5EF4-FFF2-40B4-BE49-F238E27FC236}">
                <a16:creationId xmlns:a16="http://schemas.microsoft.com/office/drawing/2014/main" id="{125EA9F2-9D76-352F-EABF-C2862EA74F78}"/>
              </a:ext>
            </a:extLst>
          </p:cNvPr>
          <p:cNvCxnSpPr>
            <a:cxnSpLocks/>
          </p:cNvCxnSpPr>
          <p:nvPr userDrawn="1"/>
        </p:nvCxnSpPr>
        <p:spPr>
          <a:xfrm>
            <a:off x="499441" y="574675"/>
            <a:ext cx="8150450" cy="0"/>
          </a:xfrm>
          <a:prstGeom prst="line">
            <a:avLst/>
          </a:prstGeom>
        </p:spPr>
        <p:style>
          <a:lnRef idx="1">
            <a:schemeClr val="accent2"/>
          </a:lnRef>
          <a:fillRef idx="0">
            <a:schemeClr val="accent2"/>
          </a:fillRef>
          <a:effectRef idx="0">
            <a:schemeClr val="accent2"/>
          </a:effectRef>
          <a:fontRef idx="minor">
            <a:schemeClr val="tx1"/>
          </a:fontRef>
        </p:style>
      </p:cxnSp>
      <p:pic>
        <p:nvPicPr>
          <p:cNvPr id="3" name="Picture 2" descr="Logo&#10;&#10;Description automatically generated">
            <a:extLst>
              <a:ext uri="{FF2B5EF4-FFF2-40B4-BE49-F238E27FC236}">
                <a16:creationId xmlns:a16="http://schemas.microsoft.com/office/drawing/2014/main" id="{97E1386A-74EF-65FA-DB81-1C73F7126B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19000" y="4725000"/>
            <a:ext cx="970000" cy="270000"/>
          </a:xfrm>
          <a:prstGeom prst="rect">
            <a:avLst/>
          </a:prstGeom>
        </p:spPr>
      </p:pic>
    </p:spTree>
    <p:extLst>
      <p:ext uri="{BB962C8B-B14F-4D97-AF65-F5344CB8AC3E}">
        <p14:creationId xmlns:p14="http://schemas.microsoft.com/office/powerpoint/2010/main" val="2936942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hart Slide Left">
    <p:bg>
      <p:bgPr>
        <a:solidFill>
          <a:srgbClr val="FCFCFC"/>
        </a:solidFill>
        <a:effectLst/>
      </p:bgPr>
    </p:bg>
    <p:spTree>
      <p:nvGrpSpPr>
        <p:cNvPr id="1" name=""/>
        <p:cNvGrpSpPr/>
        <p:nvPr/>
      </p:nvGrpSpPr>
      <p:grpSpPr>
        <a:xfrm>
          <a:off x="0" y="0"/>
          <a:ext cx="0" cy="0"/>
          <a:chOff x="0" y="0"/>
          <a:chExt cx="0" cy="0"/>
        </a:xfrm>
      </p:grpSpPr>
      <p:sp>
        <p:nvSpPr>
          <p:cNvPr id="5" name="Chart Placeholder 6">
            <a:extLst>
              <a:ext uri="{FF2B5EF4-FFF2-40B4-BE49-F238E27FC236}">
                <a16:creationId xmlns:a16="http://schemas.microsoft.com/office/drawing/2014/main" id="{BC61727C-BB23-EE97-689B-6942CA13E415}"/>
              </a:ext>
            </a:extLst>
          </p:cNvPr>
          <p:cNvSpPr>
            <a:spLocks noGrp="1"/>
          </p:cNvSpPr>
          <p:nvPr>
            <p:ph type="chart" sz="quarter" idx="13"/>
          </p:nvPr>
        </p:nvSpPr>
        <p:spPr>
          <a:xfrm>
            <a:off x="576905" y="1087439"/>
            <a:ext cx="8072986" cy="3348037"/>
          </a:xfrm>
        </p:spPr>
        <p:txBody>
          <a:bodyPr>
            <a:normAutofit/>
          </a:bodyPr>
          <a:lstStyle>
            <a:lvl1pPr marL="0" indent="0">
              <a:buNone/>
              <a:defRPr sz="1640">
                <a:solidFill>
                  <a:srgbClr val="21576E"/>
                </a:solidFill>
                <a:latin typeface="Lato" panose="020F0502020204030203" pitchFamily="34" charset="0"/>
              </a:defRPr>
            </a:lvl1pPr>
          </a:lstStyle>
          <a:p>
            <a:r>
              <a:rPr lang="en-GB"/>
              <a:t>Click icon to add chart</a:t>
            </a:r>
            <a:endParaRPr lang="en-US"/>
          </a:p>
        </p:txBody>
      </p:sp>
      <p:sp>
        <p:nvSpPr>
          <p:cNvPr id="6" name="Footer Placeholder 6">
            <a:extLst>
              <a:ext uri="{FF2B5EF4-FFF2-40B4-BE49-F238E27FC236}">
                <a16:creationId xmlns:a16="http://schemas.microsoft.com/office/drawing/2014/main" id="{9476BF0D-D5F4-0FCE-51BD-F92A19F1757E}"/>
              </a:ext>
            </a:extLst>
          </p:cNvPr>
          <p:cNvSpPr>
            <a:spLocks noGrp="1"/>
          </p:cNvSpPr>
          <p:nvPr>
            <p:ph type="ftr" sz="quarter" idx="3"/>
          </p:nvPr>
        </p:nvSpPr>
        <p:spPr>
          <a:xfrm>
            <a:off x="494110" y="332276"/>
            <a:ext cx="1348734" cy="192445"/>
          </a:xfrm>
          <a:prstGeom prst="rect">
            <a:avLst/>
          </a:prstGeom>
          <a:noFill/>
        </p:spPr>
        <p:txBody>
          <a:bodyPr vert="horz" wrap="square" lIns="0" tIns="90000" rIns="108000" bIns="0" rtlCol="0" anchor="b">
            <a:spAutoFit/>
          </a:bodyPr>
          <a:lstStyle>
            <a:lvl1pPr algn="l">
              <a:defRPr sz="660" baseline="0">
                <a:solidFill>
                  <a:schemeClr val="tx2"/>
                </a:solidFill>
                <a:highlight>
                  <a:srgbClr val="FCFCFC"/>
                </a:highlight>
                <a:latin typeface="Lato" panose="020F0502020204030203" pitchFamily="34" charset="0"/>
              </a:defRPr>
            </a:lvl1pPr>
          </a:lstStyle>
          <a:p>
            <a:r>
              <a:rPr lang="en-US"/>
              <a:t>Title</a:t>
            </a:r>
          </a:p>
        </p:txBody>
      </p:sp>
      <p:cxnSp>
        <p:nvCxnSpPr>
          <p:cNvPr id="7" name="Straight Connector 6">
            <a:extLst>
              <a:ext uri="{FF2B5EF4-FFF2-40B4-BE49-F238E27FC236}">
                <a16:creationId xmlns:a16="http://schemas.microsoft.com/office/drawing/2014/main" id="{6366B738-94D7-02D7-74AE-CA5610D11D81}"/>
              </a:ext>
            </a:extLst>
          </p:cNvPr>
          <p:cNvCxnSpPr>
            <a:cxnSpLocks/>
          </p:cNvCxnSpPr>
          <p:nvPr userDrawn="1"/>
        </p:nvCxnSpPr>
        <p:spPr>
          <a:xfrm>
            <a:off x="494110" y="574675"/>
            <a:ext cx="8155781" cy="0"/>
          </a:xfrm>
          <a:prstGeom prst="line">
            <a:avLst/>
          </a:prstGeom>
        </p:spPr>
        <p:style>
          <a:lnRef idx="1">
            <a:schemeClr val="accent2"/>
          </a:lnRef>
          <a:fillRef idx="0">
            <a:schemeClr val="accent2"/>
          </a:fillRef>
          <a:effectRef idx="0">
            <a:schemeClr val="accent2"/>
          </a:effectRef>
          <a:fontRef idx="minor">
            <a:schemeClr val="tx1"/>
          </a:fontRef>
        </p:style>
      </p:cxnSp>
      <p:pic>
        <p:nvPicPr>
          <p:cNvPr id="4" name="Picture 3" descr="Logo&#10;&#10;Description automatically generated">
            <a:extLst>
              <a:ext uri="{FF2B5EF4-FFF2-40B4-BE49-F238E27FC236}">
                <a16:creationId xmlns:a16="http://schemas.microsoft.com/office/drawing/2014/main" id="{8F29E823-05A5-294A-BEED-691680741D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19000" y="4725000"/>
            <a:ext cx="970000" cy="270000"/>
          </a:xfrm>
          <a:prstGeom prst="rect">
            <a:avLst/>
          </a:prstGeom>
        </p:spPr>
      </p:pic>
    </p:spTree>
    <p:extLst>
      <p:ext uri="{BB962C8B-B14F-4D97-AF65-F5344CB8AC3E}">
        <p14:creationId xmlns:p14="http://schemas.microsoft.com/office/powerpoint/2010/main" val="41376925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amp; Image A">
  <p:cSld name="Content &amp; Image A">
    <p:spTree>
      <p:nvGrpSpPr>
        <p:cNvPr id="1" name="Shape 34"/>
        <p:cNvGrpSpPr/>
        <p:nvPr/>
      </p:nvGrpSpPr>
      <p:grpSpPr>
        <a:xfrm>
          <a:off x="0" y="0"/>
          <a:ext cx="0" cy="0"/>
          <a:chOff x="0" y="0"/>
          <a:chExt cx="0" cy="0"/>
        </a:xfrm>
      </p:grpSpPr>
      <p:sp>
        <p:nvSpPr>
          <p:cNvPr id="35" name="Google Shape;35;p40"/>
          <p:cNvSpPr txBox="1">
            <a:spLocks noGrp="1"/>
          </p:cNvSpPr>
          <p:nvPr>
            <p:ph type="title"/>
          </p:nvPr>
        </p:nvSpPr>
        <p:spPr>
          <a:xfrm>
            <a:off x="415658" y="384484"/>
            <a:ext cx="4109309" cy="594212"/>
          </a:xfrm>
          <a:prstGeom prst="rect">
            <a:avLst/>
          </a:prstGeom>
          <a:noFill/>
          <a:ln>
            <a:noFill/>
          </a:ln>
        </p:spPr>
        <p:txBody>
          <a:bodyPr spcFirstLastPara="1" wrap="square" lIns="0" tIns="0" rIns="103925" bIns="0" anchor="b" anchorCtr="0">
            <a:noAutofit/>
          </a:bodyPr>
          <a:lstStyle>
            <a:lvl1pPr lvl="0" algn="l">
              <a:lnSpc>
                <a:spcPct val="100000"/>
              </a:lnSpc>
              <a:spcBef>
                <a:spcPts val="0"/>
              </a:spcBef>
              <a:spcAft>
                <a:spcPts val="0"/>
              </a:spcAft>
              <a:buClr>
                <a:schemeClr val="dk1"/>
              </a:buClr>
              <a:buSzPts val="1800"/>
              <a:buNone/>
              <a:defRPr>
                <a:solidFill>
                  <a:srgbClr val="05214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0"/>
          <p:cNvSpPr>
            <a:spLocks noGrp="1"/>
          </p:cNvSpPr>
          <p:nvPr>
            <p:ph type="pic" idx="2"/>
          </p:nvPr>
        </p:nvSpPr>
        <p:spPr>
          <a:xfrm>
            <a:off x="5220892" y="0"/>
            <a:ext cx="3923108" cy="5143500"/>
          </a:xfrm>
          <a:prstGeom prst="rect">
            <a:avLst/>
          </a:prstGeom>
          <a:solidFill>
            <a:srgbClr val="F2F2F2"/>
          </a:solidFill>
          <a:ln>
            <a:noFill/>
          </a:ln>
        </p:spPr>
        <p:txBody>
          <a:bodyPr/>
          <a:lstStyle>
            <a:lvl1pPr>
              <a:defRPr>
                <a:latin typeface="Lato" panose="020F0502020204030203" pitchFamily="34" charset="0"/>
              </a:defRPr>
            </a:lvl1pPr>
          </a:lstStyle>
          <a:p>
            <a:endParaRPr lang="en-GB"/>
          </a:p>
        </p:txBody>
      </p:sp>
    </p:spTree>
    <p:extLst>
      <p:ext uri="{BB962C8B-B14F-4D97-AF65-F5344CB8AC3E}">
        <p14:creationId xmlns:p14="http://schemas.microsoft.com/office/powerpoint/2010/main" val="153388872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oxed_full">
    <p:bg>
      <p:bgPr>
        <a:solidFill>
          <a:srgbClr val="F9F6E5"/>
        </a:solidFill>
        <a:effectLst/>
      </p:bgPr>
    </p:bg>
    <p:spTree>
      <p:nvGrpSpPr>
        <p:cNvPr id="1" name=""/>
        <p:cNvGrpSpPr/>
        <p:nvPr/>
      </p:nvGrpSpPr>
      <p:grpSpPr>
        <a:xfrm>
          <a:off x="0" y="0"/>
          <a:ext cx="0" cy="0"/>
          <a:chOff x="0" y="0"/>
          <a:chExt cx="0" cy="0"/>
        </a:xfrm>
      </p:grpSpPr>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052146"/>
                </a:solidFill>
                <a:latin typeface="Lato" panose="020F0502020204030203" pitchFamily="34" charset="0"/>
                <a:ea typeface="Lato" panose="020F0502020204030203" pitchFamily="34" charset="0"/>
                <a:cs typeface="Lato" panose="020F0502020204030203" pitchFamily="34" charset="0"/>
              </a:defRPr>
            </a:lvl1pPr>
          </a:lstStyle>
          <a:p>
            <a:fld id="{F7021451-1387-4CA6-816F-3879F97B5CBC}" type="slidenum">
              <a:rPr lang="en-US" smtClean="0"/>
              <a:pPr/>
              <a:t>‹#›</a:t>
            </a:fld>
            <a:endParaRPr lang="en-US"/>
          </a:p>
        </p:txBody>
      </p:sp>
      <p:pic>
        <p:nvPicPr>
          <p:cNvPr id="2" name="Image 0" descr="https://pitch-assets-ccb95893-de3f-4266-973c-20049231b248.s3.eu-west-1.amazonaws.com/32f04d8a-37ba-4659-ac86-61380b6f00de?pitch-bytes=396&amp;pitch-content-type=image%2Fsvg%2Bxml">
            <a:extLst>
              <a:ext uri="{FF2B5EF4-FFF2-40B4-BE49-F238E27FC236}">
                <a16:creationId xmlns:a16="http://schemas.microsoft.com/office/drawing/2014/main" id="{2BFC602B-492A-4D42-8924-0D2A7F60D37B}"/>
              </a:ext>
            </a:extLst>
          </p:cNvPr>
          <p:cNvPicPr>
            <a:picLocks noChangeAspect="1"/>
          </p:cNvPicPr>
          <p:nvPr userDrawn="1"/>
        </p:nvPicPr>
        <p:blipFill>
          <a:blip r:embed="rId2">
            <a:extLst>
              <a:ext uri="{96DAC541-7B7A-43D3-8B79-37D633B846F1}">
                <asvg:svgBlip xmlns:asvg="http://schemas.microsoft.com/office/drawing/2016/SVG/main" r:embed="rId3"/>
              </a:ext>
            </a:extLst>
          </a:blip>
          <a:srcRect l="33378" r="33378"/>
          <a:stretch/>
        </p:blipFill>
        <p:spPr>
          <a:xfrm>
            <a:off x="6043969" y="471603"/>
            <a:ext cx="2625410" cy="4210851"/>
          </a:xfrm>
          <a:prstGeom prst="rect">
            <a:avLst/>
          </a:prstGeom>
        </p:spPr>
      </p:pic>
      <p:pic>
        <p:nvPicPr>
          <p:cNvPr id="3" name="Image 1" descr="https://pitch-assets-ccb95893-de3f-4266-973c-20049231b248.s3.eu-west-1.amazonaws.com/32f04d8a-37ba-4659-ac86-61380b6f00de?pitch-bytes=396&amp;pitch-content-type=image%2Fsvg%2Bxml">
            <a:extLst>
              <a:ext uri="{FF2B5EF4-FFF2-40B4-BE49-F238E27FC236}">
                <a16:creationId xmlns:a16="http://schemas.microsoft.com/office/drawing/2014/main" id="{107AD560-0B9D-9B01-1A15-CC9F08A850F6}"/>
              </a:ext>
            </a:extLst>
          </p:cNvPr>
          <p:cNvPicPr>
            <a:picLocks noChangeAspect="1"/>
          </p:cNvPicPr>
          <p:nvPr userDrawn="1"/>
        </p:nvPicPr>
        <p:blipFill>
          <a:blip r:embed="rId2">
            <a:extLst>
              <a:ext uri="{96DAC541-7B7A-43D3-8B79-37D633B846F1}">
                <asvg:svgBlip xmlns:asvg="http://schemas.microsoft.com/office/drawing/2016/SVG/main" r:embed="rId3"/>
              </a:ext>
            </a:extLst>
          </a:blip>
          <a:srcRect l="33253" t="38341" r="33253" b="38341"/>
          <a:stretch/>
        </p:blipFill>
        <p:spPr>
          <a:xfrm>
            <a:off x="480841" y="2674796"/>
            <a:ext cx="5408573" cy="2007657"/>
          </a:xfrm>
          <a:prstGeom prst="rect">
            <a:avLst/>
          </a:prstGeom>
        </p:spPr>
      </p:pic>
      <p:pic>
        <p:nvPicPr>
          <p:cNvPr id="4" name="Image 2" descr="https://pitch-assets-ccb95893-de3f-4266-973c-20049231b248.s3.eu-west-1.amazonaws.com/32f04d8a-37ba-4659-ac86-61380b6f00de?pitch-bytes=396&amp;pitch-content-type=image%2Fsvg%2Bxml">
            <a:extLst>
              <a:ext uri="{FF2B5EF4-FFF2-40B4-BE49-F238E27FC236}">
                <a16:creationId xmlns:a16="http://schemas.microsoft.com/office/drawing/2014/main" id="{125BAD58-E9C5-0006-D6EB-6F9B4A7054E1}"/>
              </a:ext>
            </a:extLst>
          </p:cNvPr>
          <p:cNvPicPr>
            <a:picLocks noChangeAspect="1"/>
          </p:cNvPicPr>
          <p:nvPr userDrawn="1"/>
        </p:nvPicPr>
        <p:blipFill>
          <a:blip r:embed="rId2">
            <a:extLst>
              <a:ext uri="{96DAC541-7B7A-43D3-8B79-37D633B846F1}">
                <asvg:svgBlip xmlns:asvg="http://schemas.microsoft.com/office/drawing/2016/SVG/main" r:embed="rId3"/>
              </a:ext>
            </a:extLst>
          </a:blip>
          <a:srcRect l="33253" t="38341" r="33253" b="38341"/>
          <a:stretch/>
        </p:blipFill>
        <p:spPr>
          <a:xfrm>
            <a:off x="475488" y="474734"/>
            <a:ext cx="5408573" cy="2007657"/>
          </a:xfrm>
          <a:prstGeom prst="rect">
            <a:avLst/>
          </a:prstGeom>
        </p:spPr>
      </p:pic>
    </p:spTree>
    <p:extLst>
      <p:ext uri="{BB962C8B-B14F-4D97-AF65-F5344CB8AC3E}">
        <p14:creationId xmlns:p14="http://schemas.microsoft.com/office/powerpoint/2010/main" val="1326780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rk_Plain">
    <p:bg>
      <p:bgPr>
        <a:solidFill>
          <a:srgbClr val="052146"/>
        </a:solidFill>
        <a:effectLst/>
      </p:bgPr>
    </p:bg>
    <p:spTree>
      <p:nvGrpSpPr>
        <p:cNvPr id="1" name=""/>
        <p:cNvGrpSpPr/>
        <p:nvPr/>
      </p:nvGrpSpPr>
      <p:grpSpPr>
        <a:xfrm>
          <a:off x="0" y="0"/>
          <a:ext cx="0" cy="0"/>
          <a:chOff x="0" y="0"/>
          <a:chExt cx="0" cy="0"/>
        </a:xfrm>
      </p:grpSpPr>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052146"/>
                </a:solidFill>
                <a:latin typeface="Lato" panose="020F0502020204030203" pitchFamily="34" charset="0"/>
                <a:ea typeface="Lato" panose="020F0502020204030203" pitchFamily="34" charset="0"/>
                <a:cs typeface="Lato" panose="020F0502020204030203" pitchFamily="34" charset="0"/>
              </a:defRPr>
            </a:lvl1pPr>
          </a:lstStyle>
          <a:p>
            <a:fld id="{F7021451-1387-4CA6-816F-3879F97B5CBC}" type="slidenum">
              <a:rPr lang="en-US" smtClean="0"/>
              <a:pPr/>
              <a:t>‹#›</a:t>
            </a:fld>
            <a:endParaRPr lang="en-US"/>
          </a:p>
        </p:txBody>
      </p:sp>
    </p:spTree>
    <p:extLst>
      <p:ext uri="{BB962C8B-B14F-4D97-AF65-F5344CB8AC3E}">
        <p14:creationId xmlns:p14="http://schemas.microsoft.com/office/powerpoint/2010/main" val="24955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rk_5box">
    <p:bg>
      <p:bgPr>
        <a:solidFill>
          <a:srgbClr val="052146"/>
        </a:solidFill>
        <a:effectLst/>
      </p:bgPr>
    </p:bg>
    <p:spTree>
      <p:nvGrpSpPr>
        <p:cNvPr id="1" name=""/>
        <p:cNvGrpSpPr/>
        <p:nvPr/>
      </p:nvGrpSpPr>
      <p:grpSpPr>
        <a:xfrm>
          <a:off x="0" y="0"/>
          <a:ext cx="0" cy="0"/>
          <a:chOff x="0" y="0"/>
          <a:chExt cx="0" cy="0"/>
        </a:xfrm>
      </p:grpSpPr>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052146"/>
                </a:solidFill>
                <a:latin typeface="Lato" panose="020F0502020204030203" pitchFamily="34" charset="0"/>
                <a:ea typeface="Lato" panose="020F0502020204030203" pitchFamily="34" charset="0"/>
                <a:cs typeface="Lato" panose="020F0502020204030203" pitchFamily="34" charset="0"/>
              </a:defRPr>
            </a:lvl1pPr>
          </a:lstStyle>
          <a:p>
            <a:fld id="{F7021451-1387-4CA6-816F-3879F97B5CBC}" type="slidenum">
              <a:rPr lang="en-US" smtClean="0"/>
              <a:pPr/>
              <a:t>‹#›</a:t>
            </a:fld>
            <a:endParaRPr lang="en-US"/>
          </a:p>
        </p:txBody>
      </p:sp>
      <p:pic>
        <p:nvPicPr>
          <p:cNvPr id="2" name="Image 0" descr="https://pitch-assets-ccb95893-de3f-4266-973c-20049231b248.s3.eu-west-1.amazonaws.com/32f04d8a-37ba-4659-ac86-61380b6f00de?pitch-bytes=396&amp;pitch-content-type=image%2Fsvg%2Bxml">
            <a:extLst>
              <a:ext uri="{FF2B5EF4-FFF2-40B4-BE49-F238E27FC236}">
                <a16:creationId xmlns:a16="http://schemas.microsoft.com/office/drawing/2014/main" id="{84EBBB94-3926-4522-A5A6-D3ECF4BEAD35}"/>
              </a:ext>
            </a:extLst>
          </p:cNvPr>
          <p:cNvPicPr>
            <a:picLocks noChangeAspect="1"/>
          </p:cNvPicPr>
          <p:nvPr userDrawn="1"/>
        </p:nvPicPr>
        <p:blipFill>
          <a:blip r:embed="rId2">
            <a:extLst>
              <a:ext uri="{96DAC541-7B7A-43D3-8B79-37D633B846F1}">
                <asvg:svgBlip xmlns:asvg="http://schemas.microsoft.com/office/drawing/2016/SVG/main" r:embed="rId3"/>
              </a:ext>
            </a:extLst>
          </a:blip>
          <a:srcRect l="33378" t="44030" r="33378" b="44030"/>
          <a:stretch/>
        </p:blipFill>
        <p:spPr>
          <a:xfrm>
            <a:off x="3663041" y="3701676"/>
            <a:ext cx="1822126" cy="959235"/>
          </a:xfrm>
          <a:prstGeom prst="rect">
            <a:avLst/>
          </a:prstGeom>
        </p:spPr>
      </p:pic>
      <p:pic>
        <p:nvPicPr>
          <p:cNvPr id="3" name="Image 1" descr="https://pitch-assets-ccb95893-de3f-4266-973c-20049231b248.s3.eu-west-1.amazonaws.com/32f04d8a-37ba-4659-ac86-61380b6f00de?pitch-bytes=396&amp;pitch-content-type=image%2Fsvg%2Bxml">
            <a:extLst>
              <a:ext uri="{FF2B5EF4-FFF2-40B4-BE49-F238E27FC236}">
                <a16:creationId xmlns:a16="http://schemas.microsoft.com/office/drawing/2014/main" id="{78F75000-5206-ED6C-AA36-58989EF2C507}"/>
              </a:ext>
            </a:extLst>
          </p:cNvPr>
          <p:cNvPicPr>
            <a:picLocks noChangeAspect="1"/>
          </p:cNvPicPr>
          <p:nvPr userDrawn="1"/>
        </p:nvPicPr>
        <p:blipFill>
          <a:blip r:embed="rId2">
            <a:extLst>
              <a:ext uri="{96DAC541-7B7A-43D3-8B79-37D633B846F1}">
                <asvg:svgBlip xmlns:asvg="http://schemas.microsoft.com/office/drawing/2016/SVG/main" r:embed="rId3"/>
              </a:ext>
            </a:extLst>
          </a:blip>
          <a:srcRect l="33378" t="44030" r="33378" b="44030"/>
          <a:stretch/>
        </p:blipFill>
        <p:spPr>
          <a:xfrm>
            <a:off x="3663041" y="1172819"/>
            <a:ext cx="1820455" cy="959235"/>
          </a:xfrm>
          <a:prstGeom prst="rect">
            <a:avLst/>
          </a:prstGeom>
        </p:spPr>
      </p:pic>
      <p:pic>
        <p:nvPicPr>
          <p:cNvPr id="6" name="Image 0" descr="https://pitch-assets-ccb95893-de3f-4266-973c-20049231b248.s3.eu-west-1.amazonaws.com/32f04d8a-37ba-4659-ac86-61380b6f00de?pitch-bytes=396&amp;pitch-content-type=image%2Fsvg%2Bxml">
            <a:extLst>
              <a:ext uri="{FF2B5EF4-FFF2-40B4-BE49-F238E27FC236}">
                <a16:creationId xmlns:a16="http://schemas.microsoft.com/office/drawing/2014/main" id="{0058D9AB-E9FE-0CE8-DF1C-DEF1092FDABE}"/>
              </a:ext>
            </a:extLst>
          </p:cNvPr>
          <p:cNvPicPr>
            <a:picLocks noChangeAspect="1"/>
          </p:cNvPicPr>
          <p:nvPr userDrawn="1"/>
        </p:nvPicPr>
        <p:blipFill>
          <a:blip r:embed="rId2">
            <a:extLst>
              <a:ext uri="{96DAC541-7B7A-43D3-8B79-37D633B846F1}">
                <asvg:svgBlip xmlns:asvg="http://schemas.microsoft.com/office/drawing/2016/SVG/main" r:embed="rId3"/>
              </a:ext>
            </a:extLst>
          </a:blip>
          <a:srcRect l="33378" t="44030" r="33378" b="44030"/>
          <a:stretch/>
        </p:blipFill>
        <p:spPr>
          <a:xfrm>
            <a:off x="475487" y="3593592"/>
            <a:ext cx="3037427" cy="1074335"/>
          </a:xfrm>
          <a:prstGeom prst="rect">
            <a:avLst/>
          </a:prstGeom>
        </p:spPr>
      </p:pic>
      <p:pic>
        <p:nvPicPr>
          <p:cNvPr id="7" name="Image 0" descr="https://pitch-assets-ccb95893-de3f-4266-973c-20049231b248.s3.eu-west-1.amazonaws.com/32f04d8a-37ba-4659-ac86-61380b6f00de?pitch-bytes=396&amp;pitch-content-type=image%2Fsvg%2Bxml">
            <a:extLst>
              <a:ext uri="{FF2B5EF4-FFF2-40B4-BE49-F238E27FC236}">
                <a16:creationId xmlns:a16="http://schemas.microsoft.com/office/drawing/2014/main" id="{CA972D3D-1EC9-0378-769C-DC7F8DD8FBC8}"/>
              </a:ext>
            </a:extLst>
          </p:cNvPr>
          <p:cNvPicPr>
            <a:picLocks noChangeAspect="1"/>
          </p:cNvPicPr>
          <p:nvPr userDrawn="1"/>
        </p:nvPicPr>
        <p:blipFill>
          <a:blip r:embed="rId2">
            <a:extLst>
              <a:ext uri="{96DAC541-7B7A-43D3-8B79-37D633B846F1}">
                <asvg:svgBlip xmlns:asvg="http://schemas.microsoft.com/office/drawing/2016/SVG/main" r:embed="rId3"/>
              </a:ext>
            </a:extLst>
          </a:blip>
          <a:srcRect l="33378" t="44030" r="33378" b="44030"/>
          <a:stretch/>
        </p:blipFill>
        <p:spPr>
          <a:xfrm>
            <a:off x="5634143" y="1158881"/>
            <a:ext cx="3037427" cy="2440917"/>
          </a:xfrm>
          <a:prstGeom prst="rect">
            <a:avLst/>
          </a:prstGeom>
        </p:spPr>
      </p:pic>
      <p:sp>
        <p:nvSpPr>
          <p:cNvPr id="11" name="Picture Placeholder 9">
            <a:extLst>
              <a:ext uri="{FF2B5EF4-FFF2-40B4-BE49-F238E27FC236}">
                <a16:creationId xmlns:a16="http://schemas.microsoft.com/office/drawing/2014/main" id="{42D008C3-1E8A-06AB-2989-D2ABE8AB276F}"/>
              </a:ext>
            </a:extLst>
          </p:cNvPr>
          <p:cNvSpPr>
            <a:spLocks noGrp="1"/>
          </p:cNvSpPr>
          <p:nvPr>
            <p:ph type="pic" sz="quarter" idx="10"/>
          </p:nvPr>
        </p:nvSpPr>
        <p:spPr>
          <a:xfrm>
            <a:off x="470760" y="1153183"/>
            <a:ext cx="3039204" cy="2440917"/>
          </a:xfrm>
          <a:prstGeom prst="rect">
            <a:avLst/>
          </a:prstGeom>
        </p:spPr>
        <p:txBody>
          <a:bodyPr/>
          <a:lstStyle>
            <a:lvl1pPr>
              <a:defRPr>
                <a:latin typeface="Lato" panose="020F0502020204030203" pitchFamily="34" charset="0"/>
              </a:defRPr>
            </a:lvl1pPr>
          </a:lstStyle>
          <a:p>
            <a:endParaRPr lang="en-GB"/>
          </a:p>
        </p:txBody>
      </p:sp>
      <p:sp>
        <p:nvSpPr>
          <p:cNvPr id="14" name="Picture Placeholder 9">
            <a:extLst>
              <a:ext uri="{FF2B5EF4-FFF2-40B4-BE49-F238E27FC236}">
                <a16:creationId xmlns:a16="http://schemas.microsoft.com/office/drawing/2014/main" id="{5E141975-DB81-CF13-33FE-EB8732996366}"/>
              </a:ext>
            </a:extLst>
          </p:cNvPr>
          <p:cNvSpPr>
            <a:spLocks noGrp="1"/>
          </p:cNvSpPr>
          <p:nvPr>
            <p:ph type="pic" sz="quarter" idx="11"/>
          </p:nvPr>
        </p:nvSpPr>
        <p:spPr>
          <a:xfrm>
            <a:off x="3666541" y="2238249"/>
            <a:ext cx="1816955" cy="1355343"/>
          </a:xfrm>
          <a:prstGeom prst="rect">
            <a:avLst/>
          </a:prstGeom>
        </p:spPr>
        <p:txBody>
          <a:bodyPr/>
          <a:lstStyle>
            <a:lvl1pPr>
              <a:defRPr>
                <a:latin typeface="Lato" panose="020F0502020204030203" pitchFamily="34" charset="0"/>
              </a:defRPr>
            </a:lvl1pPr>
          </a:lstStyle>
          <a:p>
            <a:endParaRPr lang="en-GB"/>
          </a:p>
        </p:txBody>
      </p:sp>
      <p:sp>
        <p:nvSpPr>
          <p:cNvPr id="15" name="Picture Placeholder 9">
            <a:extLst>
              <a:ext uri="{FF2B5EF4-FFF2-40B4-BE49-F238E27FC236}">
                <a16:creationId xmlns:a16="http://schemas.microsoft.com/office/drawing/2014/main" id="{C78C9425-F89A-8C3F-34B7-1330F3B70CB2}"/>
              </a:ext>
            </a:extLst>
          </p:cNvPr>
          <p:cNvSpPr>
            <a:spLocks noGrp="1"/>
          </p:cNvSpPr>
          <p:nvPr>
            <p:ph type="pic" sz="quarter" idx="12"/>
          </p:nvPr>
        </p:nvSpPr>
        <p:spPr>
          <a:xfrm>
            <a:off x="5646609" y="3593592"/>
            <a:ext cx="3021904" cy="1067319"/>
          </a:xfrm>
          <a:prstGeom prst="rect">
            <a:avLst/>
          </a:prstGeom>
        </p:spPr>
        <p:txBody>
          <a:bodyPr/>
          <a:lstStyle>
            <a:lvl1pPr>
              <a:defRPr>
                <a:latin typeface="Lato" panose="020F0502020204030203" pitchFamily="34" charset="0"/>
              </a:defRPr>
            </a:lvl1pPr>
          </a:lstStyle>
          <a:p>
            <a:endParaRPr lang="en-GB"/>
          </a:p>
        </p:txBody>
      </p:sp>
    </p:spTree>
    <p:extLst>
      <p:ext uri="{BB962C8B-B14F-4D97-AF65-F5344CB8AC3E}">
        <p14:creationId xmlns:p14="http://schemas.microsoft.com/office/powerpoint/2010/main" val="2016969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Drk_Boxed">
    <p:bg>
      <p:bgPr>
        <a:solidFill>
          <a:srgbClr val="052146"/>
        </a:solidFill>
        <a:effectLst/>
      </p:bgPr>
    </p:bg>
    <p:spTree>
      <p:nvGrpSpPr>
        <p:cNvPr id="1" name=""/>
        <p:cNvGrpSpPr/>
        <p:nvPr/>
      </p:nvGrpSpPr>
      <p:grpSpPr>
        <a:xfrm>
          <a:off x="0" y="0"/>
          <a:ext cx="0" cy="0"/>
          <a:chOff x="0" y="0"/>
          <a:chExt cx="0" cy="0"/>
        </a:xfrm>
      </p:grpSpPr>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052146"/>
                </a:solidFill>
                <a:latin typeface="Lato" panose="020F0502020204030203" pitchFamily="34" charset="0"/>
                <a:ea typeface="Lato" panose="020F0502020204030203" pitchFamily="34" charset="0"/>
                <a:cs typeface="Lato" panose="020F0502020204030203" pitchFamily="34" charset="0"/>
              </a:defRPr>
            </a:lvl1pPr>
          </a:lstStyle>
          <a:p>
            <a:fld id="{F7021451-1387-4CA6-816F-3879F97B5CBC}" type="slidenum">
              <a:rPr lang="en-US" smtClean="0"/>
              <a:pPr/>
              <a:t>‹#›</a:t>
            </a:fld>
            <a:endParaRPr lang="en-US"/>
          </a:p>
        </p:txBody>
      </p:sp>
      <p:pic>
        <p:nvPicPr>
          <p:cNvPr id="2" name="Image 0" descr="https://pitch-assets-ccb95893-de3f-4266-973c-20049231b248.s3.eu-west-1.amazonaws.com/32f04d8a-37ba-4659-ac86-61380b6f00de?pitch-bytes=396&amp;pitch-content-type=image%2Fsvg%2Bxml">
            <a:extLst>
              <a:ext uri="{FF2B5EF4-FFF2-40B4-BE49-F238E27FC236}">
                <a16:creationId xmlns:a16="http://schemas.microsoft.com/office/drawing/2014/main" id="{E7B0567B-CBFE-2E19-E7AD-1BF7D3550090}"/>
              </a:ext>
            </a:extLst>
          </p:cNvPr>
          <p:cNvPicPr>
            <a:picLocks noChangeAspect="1"/>
          </p:cNvPicPr>
          <p:nvPr userDrawn="1"/>
        </p:nvPicPr>
        <p:blipFill>
          <a:blip r:embed="rId2">
            <a:extLst>
              <a:ext uri="{96DAC541-7B7A-43D3-8B79-37D633B846F1}">
                <asvg:svgBlip xmlns:asvg="http://schemas.microsoft.com/office/drawing/2016/SVG/main" r:embed="rId3"/>
              </a:ext>
            </a:extLst>
          </a:blip>
          <a:srcRect l="33378" t="14206" r="33378" b="14206"/>
          <a:stretch/>
        </p:blipFill>
        <p:spPr>
          <a:xfrm>
            <a:off x="6043969" y="1653538"/>
            <a:ext cx="2625410" cy="3014474"/>
          </a:xfrm>
          <a:prstGeom prst="rect">
            <a:avLst/>
          </a:prstGeom>
        </p:spPr>
      </p:pic>
      <p:pic>
        <p:nvPicPr>
          <p:cNvPr id="3" name="Image 1" descr="https://pitch-assets-ccb95893-de3f-4266-973c-20049231b248.s3.eu-west-1.amazonaws.com/32f04d8a-37ba-4659-ac86-61380b6f00de?pitch-bytes=396&amp;pitch-content-type=image%2Fsvg%2Bxml">
            <a:extLst>
              <a:ext uri="{FF2B5EF4-FFF2-40B4-BE49-F238E27FC236}">
                <a16:creationId xmlns:a16="http://schemas.microsoft.com/office/drawing/2014/main" id="{DD227FD5-CFAE-3582-40C4-E8D6601DD92A}"/>
              </a:ext>
            </a:extLst>
          </p:cNvPr>
          <p:cNvPicPr>
            <a:picLocks noChangeAspect="1"/>
          </p:cNvPicPr>
          <p:nvPr userDrawn="1"/>
        </p:nvPicPr>
        <p:blipFill>
          <a:blip r:embed="rId2">
            <a:extLst>
              <a:ext uri="{96DAC541-7B7A-43D3-8B79-37D633B846F1}">
                <asvg:svgBlip xmlns:asvg="http://schemas.microsoft.com/office/drawing/2016/SVG/main" r:embed="rId3"/>
              </a:ext>
            </a:extLst>
          </a:blip>
          <a:srcRect l="33253" t="41637" r="33253" b="41637"/>
          <a:stretch/>
        </p:blipFill>
        <p:spPr>
          <a:xfrm>
            <a:off x="475488" y="1653538"/>
            <a:ext cx="5408573" cy="1440065"/>
          </a:xfrm>
          <a:prstGeom prst="rect">
            <a:avLst/>
          </a:prstGeom>
        </p:spPr>
      </p:pic>
      <p:pic>
        <p:nvPicPr>
          <p:cNvPr id="4" name="Image 2" descr="https://pitch-assets-ccb95893-de3f-4266-973c-20049231b248.s3.eu-west-1.amazonaws.com/32f04d8a-37ba-4659-ac86-61380b6f00de?pitch-bytes=396&amp;pitch-content-type=image%2Fsvg%2Bxml">
            <a:extLst>
              <a:ext uri="{FF2B5EF4-FFF2-40B4-BE49-F238E27FC236}">
                <a16:creationId xmlns:a16="http://schemas.microsoft.com/office/drawing/2014/main" id="{DAB798B6-DAF0-F25C-14C9-12F97BD615E0}"/>
              </a:ext>
            </a:extLst>
          </p:cNvPr>
          <p:cNvPicPr>
            <a:picLocks noChangeAspect="1"/>
          </p:cNvPicPr>
          <p:nvPr userDrawn="1"/>
        </p:nvPicPr>
        <p:blipFill>
          <a:blip r:embed="rId2">
            <a:extLst>
              <a:ext uri="{96DAC541-7B7A-43D3-8B79-37D633B846F1}">
                <asvg:svgBlip xmlns:asvg="http://schemas.microsoft.com/office/drawing/2016/SVG/main" r:embed="rId3"/>
              </a:ext>
            </a:extLst>
          </a:blip>
          <a:srcRect l="33253" t="41637" r="33253" b="41637"/>
          <a:stretch/>
        </p:blipFill>
        <p:spPr>
          <a:xfrm>
            <a:off x="471375" y="3226440"/>
            <a:ext cx="5408573" cy="1440065"/>
          </a:xfrm>
          <a:prstGeom prst="rect">
            <a:avLst/>
          </a:prstGeom>
        </p:spPr>
      </p:pic>
    </p:spTree>
    <p:extLst>
      <p:ext uri="{BB962C8B-B14F-4D97-AF65-F5344CB8AC3E}">
        <p14:creationId xmlns:p14="http://schemas.microsoft.com/office/powerpoint/2010/main" val="2556767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Yl_boxed">
    <p:bg>
      <p:bgPr>
        <a:solidFill>
          <a:srgbClr val="FFD884"/>
        </a:solidFill>
        <a:effectLst/>
      </p:bgPr>
    </p:bg>
    <p:spTree>
      <p:nvGrpSpPr>
        <p:cNvPr id="1" name=""/>
        <p:cNvGrpSpPr/>
        <p:nvPr/>
      </p:nvGrpSpPr>
      <p:grpSpPr>
        <a:xfrm>
          <a:off x="0" y="0"/>
          <a:ext cx="0" cy="0"/>
          <a:chOff x="0" y="0"/>
          <a:chExt cx="0" cy="0"/>
        </a:xfrm>
      </p:grpSpPr>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052146"/>
                </a:solidFill>
                <a:latin typeface="Lato" panose="020F0502020204030203" pitchFamily="34" charset="0"/>
                <a:ea typeface="Lato" panose="020F0502020204030203" pitchFamily="34" charset="0"/>
                <a:cs typeface="Lato" panose="020F0502020204030203" pitchFamily="34" charset="0"/>
              </a:defRPr>
            </a:lvl1pPr>
          </a:lstStyle>
          <a:p>
            <a:fld id="{F7021451-1387-4CA6-816F-3879F97B5CBC}" type="slidenum">
              <a:rPr lang="en-US" smtClean="0"/>
              <a:pPr/>
              <a:t>‹#›</a:t>
            </a:fld>
            <a:endParaRPr lang="en-US"/>
          </a:p>
        </p:txBody>
      </p:sp>
      <p:pic>
        <p:nvPicPr>
          <p:cNvPr id="2" name="Image 0" descr="https://pitch-assets-ccb95893-de3f-4266-973c-20049231b248.s3.eu-west-1.amazonaws.com/32f04d8a-37ba-4659-ac86-61380b6f00de?pitch-bytes=396&amp;pitch-content-type=image%2Fsvg%2Bxml">
            <a:extLst>
              <a:ext uri="{FF2B5EF4-FFF2-40B4-BE49-F238E27FC236}">
                <a16:creationId xmlns:a16="http://schemas.microsoft.com/office/drawing/2014/main" id="{37E04CD2-63B3-D103-12FB-ADEA0C3F6E6D}"/>
              </a:ext>
            </a:extLst>
          </p:cNvPr>
          <p:cNvPicPr>
            <a:picLocks noChangeAspect="1"/>
          </p:cNvPicPr>
          <p:nvPr userDrawn="1"/>
        </p:nvPicPr>
        <p:blipFill>
          <a:blip r:embed="rId2">
            <a:extLst>
              <a:ext uri="{96DAC541-7B7A-43D3-8B79-37D633B846F1}">
                <asvg:svgBlip xmlns:asvg="http://schemas.microsoft.com/office/drawing/2016/SVG/main" r:embed="rId3"/>
              </a:ext>
            </a:extLst>
          </a:blip>
          <a:srcRect l="33253" t="22762" r="33253" b="22762"/>
          <a:stretch/>
        </p:blipFill>
        <p:spPr>
          <a:xfrm>
            <a:off x="475488" y="1248604"/>
            <a:ext cx="3860395" cy="3593739"/>
          </a:xfrm>
          <a:prstGeom prst="rect">
            <a:avLst/>
          </a:prstGeom>
        </p:spPr>
      </p:pic>
      <p:pic>
        <p:nvPicPr>
          <p:cNvPr id="3" name="Image 1" descr="https://pitch-assets-ccb95893-de3f-4266-973c-20049231b248.s3.eu-west-1.amazonaws.com/32f04d8a-37ba-4659-ac86-61380b6f00de?pitch-bytes=396&amp;pitch-content-type=image%2Fsvg%2Bxml">
            <a:extLst>
              <a:ext uri="{FF2B5EF4-FFF2-40B4-BE49-F238E27FC236}">
                <a16:creationId xmlns:a16="http://schemas.microsoft.com/office/drawing/2014/main" id="{472BB800-BAE5-1D6F-9AD4-C8CA6FF3335F}"/>
              </a:ext>
            </a:extLst>
          </p:cNvPr>
          <p:cNvPicPr>
            <a:picLocks noChangeAspect="1"/>
          </p:cNvPicPr>
          <p:nvPr userDrawn="1"/>
        </p:nvPicPr>
        <p:blipFill>
          <a:blip r:embed="rId2">
            <a:extLst>
              <a:ext uri="{96DAC541-7B7A-43D3-8B79-37D633B846F1}">
                <asvg:svgBlip xmlns:asvg="http://schemas.microsoft.com/office/drawing/2016/SVG/main" r:embed="rId3"/>
              </a:ext>
            </a:extLst>
          </a:blip>
          <a:srcRect l="33253" t="22778" r="33253" b="22778"/>
          <a:stretch/>
        </p:blipFill>
        <p:spPr>
          <a:xfrm>
            <a:off x="4809335" y="1250612"/>
            <a:ext cx="3860395" cy="3591728"/>
          </a:xfrm>
          <a:prstGeom prst="rect">
            <a:avLst/>
          </a:prstGeom>
        </p:spPr>
      </p:pic>
    </p:spTree>
    <p:extLst>
      <p:ext uri="{BB962C8B-B14F-4D97-AF65-F5344CB8AC3E}">
        <p14:creationId xmlns:p14="http://schemas.microsoft.com/office/powerpoint/2010/main" val="3363108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Yl_plain">
    <p:bg>
      <p:bgPr>
        <a:solidFill>
          <a:srgbClr val="FFD884"/>
        </a:solidFill>
        <a:effectLst/>
      </p:bgPr>
    </p:bg>
    <p:spTree>
      <p:nvGrpSpPr>
        <p:cNvPr id="1" name=""/>
        <p:cNvGrpSpPr/>
        <p:nvPr/>
      </p:nvGrpSpPr>
      <p:grpSpPr>
        <a:xfrm>
          <a:off x="0" y="0"/>
          <a:ext cx="0" cy="0"/>
          <a:chOff x="0" y="0"/>
          <a:chExt cx="0" cy="0"/>
        </a:xfrm>
      </p:grpSpPr>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052146"/>
                </a:solidFill>
                <a:latin typeface="Lato" panose="020F0502020204030203" pitchFamily="34" charset="0"/>
                <a:ea typeface="Lato" panose="020F0502020204030203" pitchFamily="34" charset="0"/>
                <a:cs typeface="Lato" panose="020F0502020204030203" pitchFamily="34" charset="0"/>
              </a:defRPr>
            </a:lvl1pPr>
          </a:lstStyle>
          <a:p>
            <a:fld id="{F7021451-1387-4CA6-816F-3879F97B5CBC}" type="slidenum">
              <a:rPr lang="en-US" smtClean="0"/>
              <a:pPr/>
              <a:t>‹#›</a:t>
            </a:fld>
            <a:endParaRPr lang="en-US"/>
          </a:p>
        </p:txBody>
      </p:sp>
    </p:spTree>
    <p:extLst>
      <p:ext uri="{BB962C8B-B14F-4D97-AF65-F5344CB8AC3E}">
        <p14:creationId xmlns:p14="http://schemas.microsoft.com/office/powerpoint/2010/main" val="1113939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844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DEFAULT">
    <p:bg>
      <p:bgRef idx="1001">
        <a:schemeClr val="bg1"/>
      </p:bgRef>
    </p:bg>
    <p:spTree>
      <p:nvGrpSpPr>
        <p:cNvPr id="1" name=""/>
        <p:cNvGrpSpPr/>
        <p:nvPr/>
      </p:nvGrpSpPr>
      <p:grpSpPr>
        <a:xfrm>
          <a:off x="0" y="0"/>
          <a:ext cx="0" cy="0"/>
          <a:chOff x="0" y="0"/>
          <a:chExt cx="0" cy="0"/>
        </a:xfrm>
      </p:grpSpPr>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052146"/>
                </a:solidFill>
                <a:latin typeface="Lato" panose="020F0502020204030203" pitchFamily="34" charset="0"/>
                <a:ea typeface="Lato" panose="020F0502020204030203" pitchFamily="34" charset="0"/>
                <a:cs typeface="Lato" panose="020F0502020204030203" pitchFamily="34" charset="0"/>
              </a:defRPr>
            </a:lvl1pPr>
          </a:lstStyle>
          <a:p>
            <a:fld id="{F7021451-1387-4CA6-816F-3879F97B5CBC}" type="slidenum">
              <a:rPr lang="en-US" smtClean="0"/>
              <a:pPr/>
              <a:t>‹#›</a:t>
            </a:fld>
            <a:endParaRPr lang="en-US"/>
          </a:p>
        </p:txBody>
      </p:sp>
    </p:spTree>
    <p:extLst>
      <p:ext uri="{BB962C8B-B14F-4D97-AF65-F5344CB8AC3E}">
        <p14:creationId xmlns:p14="http://schemas.microsoft.com/office/powerpoint/2010/main" val="2035242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6E5"/>
        </a:solidFill>
        <a:effectLst/>
      </p:bgPr>
    </p:bg>
    <p:spTree>
      <p:nvGrpSpPr>
        <p:cNvPr id="1" name=""/>
        <p:cNvGrpSpPr/>
        <p:nvPr/>
      </p:nvGrpSpPr>
      <p:grpSpPr>
        <a:xfrm>
          <a:off x="0" y="0"/>
          <a:ext cx="0" cy="0"/>
          <a:chOff x="0" y="0"/>
          <a:chExt cx="0" cy="0"/>
        </a:xfrm>
      </p:grpSpPr>
      <p:sp>
        <p:nvSpPr>
          <p:cNvPr id="8" name="Slide Number Placeholder 0">
            <a:extLst>
              <a:ext uri="{FF2B5EF4-FFF2-40B4-BE49-F238E27FC236}">
                <a16:creationId xmlns:a16="http://schemas.microsoft.com/office/drawing/2014/main" id="{64DD734C-7592-D154-A9D8-7795E1675FEE}"/>
              </a:ext>
            </a:extLst>
          </p:cNvPr>
          <p:cNvSpPr>
            <a:spLocks noGrp="1"/>
          </p:cNvSpPr>
          <p:nvPr>
            <p:ph type="sldNum" sz="quarter" idx="4"/>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052146"/>
                </a:solidFill>
                <a:latin typeface="Lato" panose="020F0502020204030203" pitchFamily="34" charset="0"/>
                <a:ea typeface="Lato" panose="020F0502020204030203" pitchFamily="34" charset="0"/>
                <a:cs typeface="Lato" panose="020F0502020204030203" pitchFamily="34" charset="0"/>
              </a:defRPr>
            </a:lvl1pPr>
          </a:lstStyle>
          <a:p>
            <a:fld id="{F7021451-1387-4CA6-816F-3879F97B5CBC}" type="slidenum">
              <a:rPr lang="en-US" smtClean="0"/>
              <a:pPr/>
              <a:t>‹#›</a:t>
            </a:fld>
            <a:endParaRPr lang="en-US"/>
          </a:p>
        </p:txBody>
      </p:sp>
      <p:sp>
        <p:nvSpPr>
          <p:cNvPr id="9" name="Shape 5">
            <a:extLst>
              <a:ext uri="{FF2B5EF4-FFF2-40B4-BE49-F238E27FC236}">
                <a16:creationId xmlns:a16="http://schemas.microsoft.com/office/drawing/2014/main" id="{6415544A-624B-B4F3-159F-C7E83A5BE5CE}"/>
              </a:ext>
            </a:extLst>
          </p:cNvPr>
          <p:cNvSpPr/>
          <p:nvPr userDrawn="1"/>
        </p:nvSpPr>
        <p:spPr>
          <a:xfrm>
            <a:off x="3800" y="21975"/>
            <a:ext cx="9140156" cy="0"/>
          </a:xfrm>
          <a:prstGeom prst="line">
            <a:avLst/>
          </a:prstGeom>
          <a:solidFill>
            <a:srgbClr val="F83A80"/>
          </a:solidFill>
          <a:ln w="79375">
            <a:solidFill>
              <a:srgbClr val="F83A80"/>
            </a:solidFill>
            <a:prstDash val="solid"/>
            <a:headEnd type="none"/>
            <a:tailEnd type="none"/>
          </a:ln>
        </p:spPr>
        <p:txBody>
          <a:bodyPr/>
          <a:lstStyle/>
          <a:p>
            <a:endParaRPr lang="en-GB">
              <a:latin typeface="Lato" panose="020F0502020204030203" pitchFamily="34" charset="0"/>
            </a:endParaRPr>
          </a:p>
        </p:txBody>
      </p:sp>
      <p:sp>
        <p:nvSpPr>
          <p:cNvPr id="10" name="Shape 2">
            <a:extLst>
              <a:ext uri="{FF2B5EF4-FFF2-40B4-BE49-F238E27FC236}">
                <a16:creationId xmlns:a16="http://schemas.microsoft.com/office/drawing/2014/main" id="{13C85142-297E-2587-89F6-965AE2EE254B}"/>
              </a:ext>
            </a:extLst>
          </p:cNvPr>
          <p:cNvSpPr/>
          <p:nvPr userDrawn="1"/>
        </p:nvSpPr>
        <p:spPr>
          <a:xfrm>
            <a:off x="3800" y="21975"/>
            <a:ext cx="9140156" cy="0"/>
          </a:xfrm>
          <a:prstGeom prst="line">
            <a:avLst/>
          </a:prstGeom>
          <a:solidFill>
            <a:srgbClr val="F83A80"/>
          </a:solidFill>
          <a:ln w="79375">
            <a:solidFill>
              <a:srgbClr val="F83A80"/>
            </a:solidFill>
            <a:prstDash val="solid"/>
            <a:headEnd type="none"/>
            <a:tailEnd type="none"/>
          </a:ln>
        </p:spPr>
        <p:txBody>
          <a:bodyPr/>
          <a:lstStyle/>
          <a:p>
            <a:endParaRPr lang="en-GB">
              <a:latin typeface="Lato" panose="020F0502020204030203" pitchFamily="34" charset="0"/>
            </a:endParaRPr>
          </a:p>
        </p:txBody>
      </p:sp>
      <p:pic>
        <p:nvPicPr>
          <p:cNvPr id="11" name="Image 1" descr="https://pitch-assets-ccb95893-de3f-4266-973c-20049231b248.s3.eu-west-1.amazonaws.com/ff00685a-e694-4d80-8794-6398d92f4ff0?pitch-bytes=101238&amp;pitch-content-type=image%2Fpng">
            <a:extLst>
              <a:ext uri="{FF2B5EF4-FFF2-40B4-BE49-F238E27FC236}">
                <a16:creationId xmlns:a16="http://schemas.microsoft.com/office/drawing/2014/main" id="{6C50129D-916D-85B5-E295-DD31216D67E9}"/>
              </a:ext>
            </a:extLst>
          </p:cNvPr>
          <p:cNvPicPr>
            <a:picLocks noChangeAspect="1"/>
          </p:cNvPicPr>
          <p:nvPr userDrawn="1"/>
        </p:nvPicPr>
        <p:blipFill>
          <a:blip r:embed="rId20" cstate="screen">
            <a:extLst>
              <a:ext uri="{28A0092B-C50C-407E-A947-70E740481C1C}">
                <a14:useLocalDpi xmlns:a14="http://schemas.microsoft.com/office/drawing/2010/main"/>
              </a:ext>
            </a:extLst>
          </a:blip>
          <a:srcRect/>
          <a:stretch/>
        </p:blipFill>
        <p:spPr>
          <a:xfrm>
            <a:off x="8560153" y="198394"/>
            <a:ext cx="436174" cy="382807"/>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4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sv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hyperlink" Target="https://www.veraxis-consulting.co.uk/" TargetMode="Externa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png"/><Relationship Id="rId7" Type="http://schemas.openxmlformats.org/officeDocument/2006/relationships/image" Target="../media/image34.sv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 Id="rId9" Type="http://schemas.openxmlformats.org/officeDocument/2006/relationships/image" Target="../media/image36.sv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sv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png"/><Relationship Id="rId7" Type="http://schemas.openxmlformats.org/officeDocument/2006/relationships/image" Target="../media/image40.sv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 Id="rId9" Type="http://schemas.openxmlformats.org/officeDocument/2006/relationships/image" Target="../media/image42.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png"/><Relationship Id="rId4" Type="http://schemas.openxmlformats.org/officeDocument/2006/relationships/image" Target="../media/image5.svg"/><Relationship Id="rId9" Type="http://schemas.openxmlformats.org/officeDocument/2006/relationships/image" Target="../media/image1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18.sv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44.png"/><Relationship Id="rId4" Type="http://schemas.openxmlformats.org/officeDocument/2006/relationships/image" Target="../media/image5.svg"/></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hyperlink" Target="https://aka.ms/SMBWTIDATA_2025" TargetMode="Externa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 Id="rId9" Type="http://schemas.openxmlformats.org/officeDocument/2006/relationships/hyperlink" Target="https://microsoft.sharepoint.com/:b:/t/NarrativeTeamsTeamsTeam/EWrWw-W3zY1CpTzieNisdCkBUvAJzrL0AIt3YaYKno4TTQ?e=FGbQLU"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61.png"/><Relationship Id="rId18" Type="http://schemas.openxmlformats.org/officeDocument/2006/relationships/image" Target="../media/image66.sv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svg"/><Relationship Id="rId17" Type="http://schemas.openxmlformats.org/officeDocument/2006/relationships/image" Target="../media/image65.png"/><Relationship Id="rId2" Type="http://schemas.openxmlformats.org/officeDocument/2006/relationships/notesSlide" Target="../notesSlides/notesSlide24.xml"/><Relationship Id="rId16" Type="http://schemas.openxmlformats.org/officeDocument/2006/relationships/image" Target="../media/image64.svg"/><Relationship Id="rId1" Type="http://schemas.openxmlformats.org/officeDocument/2006/relationships/slideLayout" Target="../slideLayouts/slideLayout12.xml"/><Relationship Id="rId6" Type="http://schemas.openxmlformats.org/officeDocument/2006/relationships/image" Target="../media/image54.svg"/><Relationship Id="rId11" Type="http://schemas.openxmlformats.org/officeDocument/2006/relationships/image" Target="../media/image59.png"/><Relationship Id="rId5" Type="http://schemas.openxmlformats.org/officeDocument/2006/relationships/image" Target="../media/image53.png"/><Relationship Id="rId15" Type="http://schemas.openxmlformats.org/officeDocument/2006/relationships/image" Target="../media/image63.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57.png"/><Relationship Id="rId14" Type="http://schemas.openxmlformats.org/officeDocument/2006/relationships/image" Target="../media/image62.svg"/></Relationships>
</file>

<file path=ppt/slides/_rels/slide2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69.png"/></Relationships>
</file>

<file path=ppt/slides/_rels/slide27.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8.xml.rels><?xml version="1.0" encoding="UTF-8" standalone="yes"?>
<Relationships xmlns="http://schemas.openxmlformats.org/package/2006/relationships"><Relationship Id="rId8" Type="http://schemas.openxmlformats.org/officeDocument/2006/relationships/image" Target="../media/image87.jpeg"/><Relationship Id="rId13" Type="http://schemas.openxmlformats.org/officeDocument/2006/relationships/image" Target="../media/image92.png"/><Relationship Id="rId18" Type="http://schemas.openxmlformats.org/officeDocument/2006/relationships/image" Target="../media/image96.svg"/><Relationship Id="rId26" Type="http://schemas.openxmlformats.org/officeDocument/2006/relationships/image" Target="../media/image104.svg"/><Relationship Id="rId3" Type="http://schemas.openxmlformats.org/officeDocument/2006/relationships/image" Target="../media/image82.jpeg"/><Relationship Id="rId21" Type="http://schemas.openxmlformats.org/officeDocument/2006/relationships/image" Target="../media/image99.png"/><Relationship Id="rId7" Type="http://schemas.openxmlformats.org/officeDocument/2006/relationships/image" Target="../media/image86.png"/><Relationship Id="rId12" Type="http://schemas.openxmlformats.org/officeDocument/2006/relationships/image" Target="../media/image91.png"/><Relationship Id="rId17" Type="http://schemas.openxmlformats.org/officeDocument/2006/relationships/image" Target="../media/image95.png"/><Relationship Id="rId25" Type="http://schemas.openxmlformats.org/officeDocument/2006/relationships/image" Target="../media/image103.png"/><Relationship Id="rId2" Type="http://schemas.openxmlformats.org/officeDocument/2006/relationships/notesSlide" Target="../notesSlides/notesSlide26.xml"/><Relationship Id="rId16" Type="http://schemas.openxmlformats.org/officeDocument/2006/relationships/image" Target="../media/image94.png"/><Relationship Id="rId20" Type="http://schemas.openxmlformats.org/officeDocument/2006/relationships/image" Target="../media/image98.svg"/><Relationship Id="rId1" Type="http://schemas.openxmlformats.org/officeDocument/2006/relationships/slideLayout" Target="../slideLayouts/slideLayout15.xml"/><Relationship Id="rId6" Type="http://schemas.openxmlformats.org/officeDocument/2006/relationships/image" Target="../media/image85.png"/><Relationship Id="rId11" Type="http://schemas.openxmlformats.org/officeDocument/2006/relationships/image" Target="../media/image90.jpeg"/><Relationship Id="rId24" Type="http://schemas.openxmlformats.org/officeDocument/2006/relationships/image" Target="../media/image102.png"/><Relationship Id="rId5" Type="http://schemas.openxmlformats.org/officeDocument/2006/relationships/image" Target="../media/image84.png"/><Relationship Id="rId15" Type="http://schemas.openxmlformats.org/officeDocument/2006/relationships/image" Target="../media/image93.jpeg"/><Relationship Id="rId23" Type="http://schemas.openxmlformats.org/officeDocument/2006/relationships/image" Target="../media/image101.svg"/><Relationship Id="rId10" Type="http://schemas.openxmlformats.org/officeDocument/2006/relationships/image" Target="../media/image89.jpeg"/><Relationship Id="rId19" Type="http://schemas.openxmlformats.org/officeDocument/2006/relationships/image" Target="../media/image97.png"/><Relationship Id="rId4" Type="http://schemas.openxmlformats.org/officeDocument/2006/relationships/image" Target="../media/image83.png"/><Relationship Id="rId9" Type="http://schemas.openxmlformats.org/officeDocument/2006/relationships/image" Target="../media/image88.png"/><Relationship Id="rId14" Type="http://schemas.microsoft.com/office/2007/relationships/hdphoto" Target="../media/hdphoto2.wdp"/><Relationship Id="rId22" Type="http://schemas.openxmlformats.org/officeDocument/2006/relationships/image" Target="../media/image100.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 Id="rId9" Type="http://schemas.openxmlformats.org/officeDocument/2006/relationships/image" Target="../media/image27.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30.sv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9F6E5"/>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ff00cec0-5139-4d5b-9e5e-031fd98dade6?pitch-bytes=2080483&amp;pitch-content-type=image%2Fpng"/>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83986" y="474748"/>
            <a:ext cx="4193264" cy="4193264"/>
          </a:xfrm>
          <a:prstGeom prst="rect">
            <a:avLst/>
          </a:prstGeom>
        </p:spPr>
      </p:pic>
      <p:sp>
        <p:nvSpPr>
          <p:cNvPr id="4" name="Text 0"/>
          <p:cNvSpPr/>
          <p:nvPr/>
        </p:nvSpPr>
        <p:spPr>
          <a:xfrm>
            <a:off x="2369220" y="478592"/>
            <a:ext cx="2198517" cy="4189420"/>
          </a:xfrm>
          <a:prstGeom prst="roundRect">
            <a:avLst>
              <a:gd name="adj" fmla="val -41592"/>
            </a:avLst>
          </a:prstGeom>
          <a:gradFill>
            <a:gsLst>
              <a:gs pos="0">
                <a:srgbClr val="F9F6E5">
                  <a:alpha val="0"/>
                </a:srgbClr>
              </a:gs>
              <a:gs pos="100000">
                <a:srgbClr val="F9F6E5">
                  <a:alpha val="0"/>
                </a:srgbClr>
              </a:gs>
            </a:gsLst>
            <a:lin ang="0"/>
          </a:gradFill>
          <a:ln/>
        </p:spPr>
        <p:txBody>
          <a:bodyPr wrap="square" lIns="122140" tIns="494584" rIns="122140" bIns="494584" rtlCol="0" anchor="ctr"/>
          <a:lstStyle/>
          <a:p>
            <a:pPr algn="ctr">
              <a:lnSpc>
                <a:spcPts val="1920"/>
              </a:lnSpc>
            </a:pPr>
            <a:endParaRPr lang="en-US" sz="1200">
              <a:latin typeface="Lato" panose="020F0502020204030203" pitchFamily="34" charset="0"/>
            </a:endParaRPr>
          </a:p>
        </p:txBody>
      </p:sp>
      <p:sp>
        <p:nvSpPr>
          <p:cNvPr id="5" name="Text 1"/>
          <p:cNvSpPr/>
          <p:nvPr/>
        </p:nvSpPr>
        <p:spPr>
          <a:xfrm>
            <a:off x="2773761" y="474479"/>
            <a:ext cx="1703490" cy="4189420"/>
          </a:xfrm>
          <a:prstGeom prst="roundRect">
            <a:avLst>
              <a:gd name="adj" fmla="val -43035"/>
            </a:avLst>
          </a:prstGeom>
          <a:gradFill flip="none" rotWithShape="1">
            <a:gsLst>
              <a:gs pos="79000">
                <a:srgbClr val="F9F6E5">
                  <a:alpha val="14000"/>
                </a:srgbClr>
              </a:gs>
              <a:gs pos="0">
                <a:srgbClr val="F9F6E5"/>
              </a:gs>
              <a:gs pos="100000">
                <a:srgbClr val="F9F6E5">
                  <a:alpha val="0"/>
                </a:srgbClr>
              </a:gs>
            </a:gsLst>
            <a:lin ang="10800000" scaled="1"/>
            <a:tileRect/>
          </a:gradFill>
          <a:ln/>
        </p:spPr>
        <p:txBody>
          <a:bodyPr wrap="square" lIns="118044" tIns="494584" rIns="118044" bIns="494584" rtlCol="0" anchor="ctr"/>
          <a:lstStyle/>
          <a:p>
            <a:pPr algn="ctr">
              <a:lnSpc>
                <a:spcPts val="1920"/>
              </a:lnSpc>
            </a:pPr>
            <a:endParaRPr lang="en-US" sz="1200">
              <a:latin typeface="Lato" panose="020F0502020204030203" pitchFamily="34" charset="0"/>
            </a:endParaRPr>
          </a:p>
        </p:txBody>
      </p:sp>
      <p:sp>
        <p:nvSpPr>
          <p:cNvPr id="6" name="Text 2"/>
          <p:cNvSpPr/>
          <p:nvPr/>
        </p:nvSpPr>
        <p:spPr>
          <a:xfrm>
            <a:off x="4859336" y="1927754"/>
            <a:ext cx="3501999" cy="1089660"/>
          </a:xfrm>
          <a:prstGeom prst="rect">
            <a:avLst/>
          </a:prstGeom>
          <a:noFill/>
          <a:ln/>
        </p:spPr>
        <p:txBody>
          <a:bodyPr wrap="square" lIns="0" tIns="0" rIns="0" bIns="0" rtlCol="0" anchor="t"/>
          <a:lstStyle/>
          <a:p>
            <a:pPr>
              <a:lnSpc>
                <a:spcPts val="4290"/>
              </a:lnSpc>
            </a:pPr>
            <a:r>
              <a:rPr lang="en-GB" sz="3300" b="1">
                <a:solidFill>
                  <a:srgbClr val="052146"/>
                </a:solidFill>
                <a:latin typeface="Lato"/>
                <a:ea typeface="Lato"/>
                <a:cs typeface="Lato"/>
              </a:rPr>
              <a:t>The Hidden AI in Your Business</a:t>
            </a:r>
            <a:endParaRPr lang="en-US" sz="3300">
              <a:latin typeface="Lato"/>
              <a:ea typeface="Lato"/>
              <a:cs typeface="Lato"/>
            </a:endParaRPr>
          </a:p>
        </p:txBody>
      </p:sp>
      <p:sp>
        <p:nvSpPr>
          <p:cNvPr id="7" name="Text 3"/>
          <p:cNvSpPr/>
          <p:nvPr/>
        </p:nvSpPr>
        <p:spPr>
          <a:xfrm>
            <a:off x="4857124" y="3822192"/>
            <a:ext cx="3672780" cy="750780"/>
          </a:xfrm>
          <a:prstGeom prst="rect">
            <a:avLst/>
          </a:prstGeom>
          <a:noFill/>
          <a:ln/>
        </p:spPr>
        <p:txBody>
          <a:bodyPr wrap="square" lIns="0" tIns="0" rIns="0" bIns="0" rtlCol="0" anchor="t"/>
          <a:lstStyle/>
          <a:p>
            <a:pPr>
              <a:lnSpc>
                <a:spcPts val="2400"/>
              </a:lnSpc>
            </a:pPr>
            <a:endParaRPr lang="en-GB" sz="1500">
              <a:solidFill>
                <a:srgbClr val="052146"/>
              </a:solidFill>
              <a:latin typeface="Lato" pitchFamily="34" charset="0"/>
              <a:ea typeface="Lato" pitchFamily="34" charset="-122"/>
              <a:cs typeface="Lato" pitchFamily="34" charset="-120"/>
            </a:endParaRPr>
          </a:p>
        </p:txBody>
      </p:sp>
      <p:sp>
        <p:nvSpPr>
          <p:cNvPr id="8" name="Text 4"/>
          <p:cNvSpPr/>
          <p:nvPr/>
        </p:nvSpPr>
        <p:spPr>
          <a:xfrm>
            <a:off x="4857386" y="3110800"/>
            <a:ext cx="4002628" cy="297180"/>
          </a:xfrm>
          <a:prstGeom prst="rect">
            <a:avLst/>
          </a:prstGeom>
          <a:noFill/>
          <a:ln/>
        </p:spPr>
        <p:txBody>
          <a:bodyPr wrap="square" lIns="0" tIns="0" rIns="0" bIns="0" rtlCol="0" anchor="t"/>
          <a:lstStyle/>
          <a:p>
            <a:pPr>
              <a:lnSpc>
                <a:spcPts val="2340"/>
              </a:lnSpc>
            </a:pPr>
            <a:r>
              <a:rPr lang="en-GB" b="1" kern="0" spc="-24">
                <a:solidFill>
                  <a:srgbClr val="F83A80"/>
                </a:solidFill>
                <a:latin typeface="Lato"/>
                <a:ea typeface="Lato"/>
                <a:cs typeface="Lato"/>
              </a:rPr>
              <a:t>Govern it before it governs you</a:t>
            </a:r>
            <a:endParaRPr lang="en-US" sz="1800">
              <a:latin typeface="Lato"/>
              <a:ea typeface="Lato"/>
              <a:cs typeface="Lato"/>
            </a:endParaRPr>
          </a:p>
        </p:txBody>
      </p:sp>
      <p:pic>
        <p:nvPicPr>
          <p:cNvPr id="9" name="Image 1" descr="https://pitch-assets-ccb95893-de3f-4266-973c-20049231b248.s3.eu-west-1.amazonaws.com/ff00685a-e694-4d80-8794-6398d92f4ff0?pitch-bytes=101238&amp;pitch-content-type=image%2Fpng"/>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602595" y="480544"/>
            <a:ext cx="1067947" cy="937280"/>
          </a:xfrm>
          <a:prstGeom prst="rect">
            <a:avLst/>
          </a:prstGeom>
        </p:spPr>
      </p:pic>
      <p:sp>
        <p:nvSpPr>
          <p:cNvPr id="10" name="Shape 5"/>
          <p:cNvSpPr/>
          <p:nvPr/>
        </p:nvSpPr>
        <p:spPr>
          <a:xfrm>
            <a:off x="3800" y="21975"/>
            <a:ext cx="9140156" cy="0"/>
          </a:xfrm>
          <a:prstGeom prst="line">
            <a:avLst/>
          </a:prstGeom>
          <a:solidFill>
            <a:srgbClr val="F83A80"/>
          </a:solidFill>
          <a:ln w="79375">
            <a:solidFill>
              <a:srgbClr val="F83A80"/>
            </a:solidFill>
            <a:prstDash val="solid"/>
            <a:headEnd type="none"/>
            <a:tailEnd type="none"/>
          </a:ln>
        </p:spPr>
        <p:txBody>
          <a:bodyPr/>
          <a:lstStyle/>
          <a:p>
            <a:endParaRPr lang="en-GB">
              <a:latin typeface="Lato" panose="020F0502020204030203" pitchFamily="34" charset="0"/>
            </a:endParaRPr>
          </a:p>
        </p:txBody>
      </p:sp>
      <p:sp>
        <p:nvSpPr>
          <p:cNvPr id="11" name="Text 6"/>
          <p:cNvSpPr/>
          <p:nvPr/>
        </p:nvSpPr>
        <p:spPr>
          <a:xfrm>
            <a:off x="283986" y="4758487"/>
            <a:ext cx="2017752" cy="228600"/>
          </a:xfrm>
          <a:prstGeom prst="rect">
            <a:avLst/>
          </a:prstGeom>
          <a:noFill/>
          <a:ln/>
        </p:spPr>
        <p:txBody>
          <a:bodyPr wrap="square" lIns="0" tIns="0" rIns="0" bIns="0" rtlCol="0" anchor="b"/>
          <a:lstStyle/>
          <a:p>
            <a:pPr>
              <a:lnSpc>
                <a:spcPts val="1800"/>
              </a:lnSpc>
            </a:pPr>
            <a:r>
              <a:rPr lang="en-US" sz="1100" b="0" u="none">
                <a:solidFill>
                  <a:srgbClr val="EDC254"/>
                </a:solidFill>
                <a:latin typeface="Lato" pitchFamily="34" charset="0"/>
                <a:ea typeface="Lato" pitchFamily="34" charset="-122"/>
                <a:cs typeface="Lato" pitchFamily="34" charset="-120"/>
                <a:hlinkClick r:id="rId5">
                  <a:extLst>
                    <a:ext uri="{A12FA001-AC4F-418D-AE19-62706E023703}">
                      <ahyp:hlinkClr xmlns:ahyp="http://schemas.microsoft.com/office/drawing/2018/hyperlinkcolor" val="tx"/>
                    </a:ext>
                  </a:extLst>
                </a:hlinkClick>
              </a:rPr>
              <a:t>www.veraxis-consulting.co.uk</a:t>
            </a:r>
            <a:endParaRPr lang="en-US" sz="1125">
              <a:latin typeface="Lato" panose="020F0502020204030203" pitchFamily="34" charset="0"/>
            </a:endParaRPr>
          </a:p>
        </p:txBody>
      </p:sp>
      <p:pic>
        <p:nvPicPr>
          <p:cNvPr id="2" name="Image 1">
            <a:extLst>
              <a:ext uri="{FF2B5EF4-FFF2-40B4-BE49-F238E27FC236}">
                <a16:creationId xmlns:a16="http://schemas.microsoft.com/office/drawing/2014/main" id="{DC44501E-57F7-0082-63F4-67B2316384D0}"/>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630010" y="4604609"/>
            <a:ext cx="1482516" cy="402397"/>
          </a:xfrm>
          <a:prstGeom prst="rect">
            <a:avLst/>
          </a:prstGeom>
        </p:spPr>
      </p:pic>
      <p:pic>
        <p:nvPicPr>
          <p:cNvPr id="16" name="Picture 15" descr="A close up of a logo&#10;&#10;AI-generated content may be incorrect.">
            <a:extLst>
              <a:ext uri="{FF2B5EF4-FFF2-40B4-BE49-F238E27FC236}">
                <a16:creationId xmlns:a16="http://schemas.microsoft.com/office/drawing/2014/main" id="{2C734A3E-E182-2086-447A-A6E3AC08225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401913" y="4604609"/>
            <a:ext cx="1384053" cy="382478"/>
          </a:xfrm>
          <a:prstGeom prst="rect">
            <a:avLst/>
          </a:prstGeom>
        </p:spPr>
      </p:pic>
      <p:sp>
        <p:nvSpPr>
          <p:cNvPr id="12" name="Rectangle 11">
            <a:extLst>
              <a:ext uri="{FF2B5EF4-FFF2-40B4-BE49-F238E27FC236}">
                <a16:creationId xmlns:a16="http://schemas.microsoft.com/office/drawing/2014/main" id="{7DB4E41E-820F-0D4F-558A-FAADA72B0233}"/>
              </a:ext>
            </a:extLst>
          </p:cNvPr>
          <p:cNvSpPr/>
          <p:nvPr/>
        </p:nvSpPr>
        <p:spPr>
          <a:xfrm>
            <a:off x="8529904" y="182880"/>
            <a:ext cx="512496" cy="397800"/>
          </a:xfrm>
          <a:prstGeom prst="rect">
            <a:avLst/>
          </a:prstGeom>
          <a:solidFill>
            <a:srgbClr val="F9F6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Lato" panose="020F0502020204030203"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5E47F-EABD-788B-C5B4-2359591EBBE9}"/>
            </a:ext>
          </a:extLst>
        </p:cNvPr>
        <p:cNvGrpSpPr/>
        <p:nvPr/>
      </p:nvGrpSpPr>
      <p:grpSpPr>
        <a:xfrm>
          <a:off x="0" y="0"/>
          <a:ext cx="0" cy="0"/>
          <a:chOff x="0" y="0"/>
          <a:chExt cx="0" cy="0"/>
        </a:xfrm>
      </p:grpSpPr>
      <p:sp>
        <p:nvSpPr>
          <p:cNvPr id="2" name="Text 3">
            <a:extLst>
              <a:ext uri="{FF2B5EF4-FFF2-40B4-BE49-F238E27FC236}">
                <a16:creationId xmlns:a16="http://schemas.microsoft.com/office/drawing/2014/main" id="{7706C49E-FA0F-0C71-2C47-C462908A9EB1}"/>
              </a:ext>
            </a:extLst>
          </p:cNvPr>
          <p:cNvSpPr/>
          <p:nvPr/>
        </p:nvSpPr>
        <p:spPr>
          <a:xfrm>
            <a:off x="476250" y="475573"/>
            <a:ext cx="6618800" cy="792846"/>
          </a:xfrm>
          <a:prstGeom prst="rect">
            <a:avLst/>
          </a:prstGeom>
          <a:noFill/>
          <a:ln/>
        </p:spPr>
        <p:txBody>
          <a:bodyPr wrap="none" lIns="0" tIns="0" rIns="0" bIns="0" rtlCol="0" anchor="t">
            <a:spAutoFit/>
          </a:bodyPr>
          <a:lstStyle/>
          <a:p>
            <a:pPr>
              <a:lnSpc>
                <a:spcPts val="3150"/>
              </a:lnSpc>
            </a:pPr>
            <a:r>
              <a:rPr lang="en-US" sz="2300" b="1">
                <a:solidFill>
                  <a:srgbClr val="F9F6E5"/>
                </a:solidFill>
                <a:latin typeface="Lato" pitchFamily="34" charset="0"/>
                <a:ea typeface="Lato" pitchFamily="34" charset="-122"/>
                <a:cs typeface="Lato" pitchFamily="34" charset="-120"/>
              </a:rPr>
              <a:t>DISCUSSION:</a:t>
            </a:r>
          </a:p>
          <a:p>
            <a:pPr>
              <a:lnSpc>
                <a:spcPts val="3150"/>
              </a:lnSpc>
            </a:pPr>
            <a:r>
              <a:rPr lang="en-US" sz="2300" b="1">
                <a:solidFill>
                  <a:srgbClr val="F9F6E5"/>
                </a:solidFill>
                <a:latin typeface="Lato" pitchFamily="34" charset="0"/>
                <a:ea typeface="Lato" pitchFamily="34" charset="-122"/>
                <a:cs typeface="Lato" pitchFamily="34" charset="-120"/>
              </a:rPr>
              <a:t>WHAT DOES </a:t>
            </a:r>
            <a:r>
              <a:rPr lang="en-US" sz="2300" b="1" i="1">
                <a:solidFill>
                  <a:srgbClr val="F9F6E5"/>
                </a:solidFill>
                <a:latin typeface="Lato" pitchFamily="34" charset="0"/>
                <a:ea typeface="Lato" pitchFamily="34" charset="-122"/>
                <a:cs typeface="Lato" pitchFamily="34" charset="-120"/>
              </a:rPr>
              <a:t>GOOD GOVERNANCE</a:t>
            </a:r>
            <a:r>
              <a:rPr lang="en-US" sz="2300" b="1">
                <a:solidFill>
                  <a:srgbClr val="F9F6E5"/>
                </a:solidFill>
                <a:latin typeface="Lato" pitchFamily="34" charset="0"/>
                <a:ea typeface="Lato" pitchFamily="34" charset="-122"/>
                <a:cs typeface="Lato" pitchFamily="34" charset="-120"/>
              </a:rPr>
              <a:t> LOOK LIKE?</a:t>
            </a:r>
            <a:endParaRPr lang="en-US" sz="2250">
              <a:solidFill>
                <a:srgbClr val="F9F6E5"/>
              </a:solidFill>
              <a:latin typeface="Lato" panose="020F0502020204030203" pitchFamily="34" charset="0"/>
            </a:endParaRPr>
          </a:p>
        </p:txBody>
      </p:sp>
      <p:sp>
        <p:nvSpPr>
          <p:cNvPr id="4" name="TextBox 3">
            <a:extLst>
              <a:ext uri="{FF2B5EF4-FFF2-40B4-BE49-F238E27FC236}">
                <a16:creationId xmlns:a16="http://schemas.microsoft.com/office/drawing/2014/main" id="{1FB2588F-A11D-4B9D-80DD-9A1253C882AF}"/>
              </a:ext>
            </a:extLst>
          </p:cNvPr>
          <p:cNvSpPr txBox="1"/>
          <p:nvPr/>
        </p:nvSpPr>
        <p:spPr>
          <a:xfrm>
            <a:off x="476250" y="1801246"/>
            <a:ext cx="7710820" cy="1528624"/>
          </a:xfrm>
          <a:prstGeom prst="rect">
            <a:avLst/>
          </a:prstGeom>
          <a:noFill/>
        </p:spPr>
        <p:txBody>
          <a:bodyPr wrap="square" lIns="91440" tIns="45720" rIns="91440" bIns="45720" anchor="t">
            <a:spAutoFit/>
          </a:bodyPr>
          <a:lstStyle/>
          <a:p>
            <a:pPr algn="l" rtl="0" fontAlgn="base">
              <a:lnSpc>
                <a:spcPts val="1552"/>
              </a:lnSpc>
              <a:buNone/>
            </a:pPr>
            <a:endParaRPr lang="en-GB" sz="1800" b="0" i="0">
              <a:solidFill>
                <a:srgbClr val="F9F6E5"/>
              </a:solidFill>
              <a:effectLst/>
              <a:latin typeface="Lato" panose="020F0502020204030203" pitchFamily="34" charset="0"/>
              <a:ea typeface="Lato" panose="020F0502020204030203" pitchFamily="34" charset="0"/>
              <a:cs typeface="Lato" panose="020F0502020204030203" pitchFamily="34" charset="0"/>
            </a:endParaRPr>
          </a:p>
          <a:p>
            <a:pPr algn="l" rtl="0" fontAlgn="base">
              <a:lnSpc>
                <a:spcPts val="1552"/>
              </a:lnSpc>
              <a:buNone/>
            </a:pPr>
            <a:endParaRPr lang="en-GB" sz="1800" b="0" i="0">
              <a:solidFill>
                <a:srgbClr val="F9F6E5"/>
              </a:solidFill>
              <a:effectLst/>
              <a:latin typeface="Lato" panose="020F0502020204030203" pitchFamily="34" charset="0"/>
            </a:endParaRPr>
          </a:p>
          <a:p>
            <a:pPr fontAlgn="base">
              <a:lnSpc>
                <a:spcPts val="1552"/>
              </a:lnSpc>
            </a:pPr>
            <a:r>
              <a:rPr lang="en-GB" sz="1800" b="0" i="0">
                <a:solidFill>
                  <a:srgbClr val="F9F6E5"/>
                </a:solidFill>
                <a:effectLst/>
                <a:latin typeface="Lato" panose="020F0502020204030203" pitchFamily="34" charset="0"/>
                <a:ea typeface="Lato" panose="020F0502020204030203" pitchFamily="34" charset="0"/>
                <a:cs typeface="Lato" panose="020F0502020204030203" pitchFamily="34" charset="0"/>
              </a:rPr>
              <a:t>1. </a:t>
            </a:r>
            <a:r>
              <a:rPr lang="en-GB">
                <a:solidFill>
                  <a:srgbClr val="F9F6E5"/>
                </a:solidFill>
                <a:latin typeface="Lato" panose="020F0502020204030203" pitchFamily="34" charset="0"/>
                <a:ea typeface="Lato" panose="020F0502020204030203" pitchFamily="34" charset="0"/>
                <a:cs typeface="Lato" panose="020F0502020204030203" pitchFamily="34" charset="0"/>
              </a:rPr>
              <a:t>What's the hardest</a:t>
            </a:r>
            <a:r>
              <a:rPr lang="en-GB" sz="1800" b="0" i="0">
                <a:solidFill>
                  <a:srgbClr val="F9F6E5"/>
                </a:solidFill>
                <a:effectLst/>
                <a:latin typeface="Lato" panose="020F0502020204030203" pitchFamily="34" charset="0"/>
                <a:ea typeface="Lato" panose="020F0502020204030203" pitchFamily="34" charset="0"/>
                <a:cs typeface="Lato" panose="020F0502020204030203" pitchFamily="34" charset="0"/>
              </a:rPr>
              <a:t> part of introducing AI responsibly? </a:t>
            </a:r>
            <a:endParaRPr lang="en-GB" b="0" i="0">
              <a:solidFill>
                <a:srgbClr val="F9F6E5"/>
              </a:solidFill>
              <a:effectLst/>
              <a:latin typeface="Lato" panose="020F0502020204030203" pitchFamily="34" charset="0"/>
              <a:ea typeface="Lato" panose="020F0502020204030203" pitchFamily="34" charset="0"/>
              <a:cs typeface="Lato" panose="020F0502020204030203" pitchFamily="34" charset="0"/>
            </a:endParaRPr>
          </a:p>
          <a:p>
            <a:pPr>
              <a:lnSpc>
                <a:spcPts val="1552"/>
              </a:lnSpc>
            </a:pPr>
            <a:endParaRPr lang="en-GB">
              <a:solidFill>
                <a:srgbClr val="F9F6E5"/>
              </a:solidFill>
              <a:latin typeface="Lato" panose="020F0502020204030203" pitchFamily="34" charset="0"/>
              <a:ea typeface="Lato" panose="020F0502020204030203" pitchFamily="34" charset="0"/>
              <a:cs typeface="Lato" panose="020F0502020204030203" pitchFamily="34" charset="0"/>
            </a:endParaRPr>
          </a:p>
          <a:p>
            <a:pPr algn="l" rtl="0" fontAlgn="base">
              <a:lnSpc>
                <a:spcPts val="1552"/>
              </a:lnSpc>
              <a:buNone/>
            </a:pPr>
            <a:r>
              <a:rPr lang="en-GB" sz="1800" b="0" i="0">
                <a:solidFill>
                  <a:srgbClr val="F9F6E5"/>
                </a:solidFill>
                <a:effectLst/>
                <a:latin typeface="Lato" panose="020F0502020204030203" pitchFamily="34" charset="0"/>
              </a:rPr>
              <a:t>2. How do you balance control and creativity? </a:t>
            </a:r>
            <a:endParaRPr lang="en-GB" b="0" i="0">
              <a:solidFill>
                <a:srgbClr val="F9F6E5"/>
              </a:solidFill>
              <a:effectLst/>
              <a:latin typeface="Lato" panose="020F0502020204030203" pitchFamily="34" charset="0"/>
            </a:endParaRPr>
          </a:p>
          <a:p>
            <a:pPr>
              <a:lnSpc>
                <a:spcPts val="1552"/>
              </a:lnSpc>
            </a:pPr>
            <a:endParaRPr lang="en-GB">
              <a:solidFill>
                <a:srgbClr val="F9F6E5"/>
              </a:solidFill>
              <a:latin typeface="Lato" panose="020F0502020204030203" pitchFamily="34" charset="0"/>
              <a:ea typeface="Lato" panose="020F0502020204030203" pitchFamily="34" charset="0"/>
              <a:cs typeface="Lato" panose="020F0502020204030203" pitchFamily="34" charset="0"/>
            </a:endParaRPr>
          </a:p>
          <a:p>
            <a:pPr fontAlgn="base">
              <a:lnSpc>
                <a:spcPts val="1552"/>
              </a:lnSpc>
            </a:pPr>
            <a:r>
              <a:rPr lang="en-GB" sz="1800" b="0" i="0">
                <a:solidFill>
                  <a:srgbClr val="F9F6E5"/>
                </a:solidFill>
                <a:effectLst/>
                <a:latin typeface="Lato" panose="020F0502020204030203" pitchFamily="34" charset="0"/>
                <a:ea typeface="Lato" panose="020F0502020204030203" pitchFamily="34" charset="0"/>
                <a:cs typeface="Lato" panose="020F0502020204030203" pitchFamily="34" charset="0"/>
              </a:rPr>
              <a:t>3. Who should ‘own’ AI governance? IT, HR or</a:t>
            </a:r>
            <a:r>
              <a:rPr lang="en-GB">
                <a:solidFill>
                  <a:srgbClr val="F9F6E5"/>
                </a:solidFill>
                <a:latin typeface="Lato" panose="020F0502020204030203" pitchFamily="34" charset="0"/>
                <a:ea typeface="Lato" panose="020F0502020204030203" pitchFamily="34" charset="0"/>
                <a:cs typeface="Lato" panose="020F0502020204030203" pitchFamily="34" charset="0"/>
              </a:rPr>
              <a:t> Leadership</a:t>
            </a:r>
            <a:r>
              <a:rPr lang="en-GB" sz="1800" b="0" i="0">
                <a:solidFill>
                  <a:srgbClr val="F9F6E5"/>
                </a:solidFill>
                <a:effectLst/>
                <a:latin typeface="Lato" panose="020F0502020204030203" pitchFamily="34" charset="0"/>
                <a:ea typeface="Lato" panose="020F0502020204030203" pitchFamily="34" charset="0"/>
                <a:cs typeface="Lato" panose="020F0502020204030203" pitchFamily="34" charset="0"/>
              </a:rPr>
              <a:t>? </a:t>
            </a:r>
            <a:endParaRPr lang="en-GB" b="0" i="0">
              <a:solidFill>
                <a:srgbClr val="F9F6E5"/>
              </a:solidFill>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209966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46E00-2EFB-C537-7ECD-BFB9FE718ED4}"/>
            </a:ext>
          </a:extLst>
        </p:cNvPr>
        <p:cNvGrpSpPr/>
        <p:nvPr/>
      </p:nvGrpSpPr>
      <p:grpSpPr>
        <a:xfrm>
          <a:off x="0" y="0"/>
          <a:ext cx="0" cy="0"/>
          <a:chOff x="0" y="0"/>
          <a:chExt cx="0" cy="0"/>
        </a:xfrm>
      </p:grpSpPr>
      <p:sp>
        <p:nvSpPr>
          <p:cNvPr id="2" name="Text 3">
            <a:extLst>
              <a:ext uri="{FF2B5EF4-FFF2-40B4-BE49-F238E27FC236}">
                <a16:creationId xmlns:a16="http://schemas.microsoft.com/office/drawing/2014/main" id="{45BBF0E9-7C99-3414-13A1-5B8E373806CD}"/>
              </a:ext>
            </a:extLst>
          </p:cNvPr>
          <p:cNvSpPr/>
          <p:nvPr/>
        </p:nvSpPr>
        <p:spPr>
          <a:xfrm>
            <a:off x="476250" y="475573"/>
            <a:ext cx="3957815" cy="382477"/>
          </a:xfrm>
          <a:prstGeom prst="rect">
            <a:avLst/>
          </a:prstGeom>
          <a:noFill/>
          <a:ln/>
        </p:spPr>
        <p:txBody>
          <a:bodyPr wrap="none" lIns="0" tIns="0" rIns="0" bIns="0" rtlCol="0" anchor="t">
            <a:spAutoFit/>
          </a:bodyPr>
          <a:lstStyle/>
          <a:p>
            <a:pPr>
              <a:lnSpc>
                <a:spcPts val="3150"/>
              </a:lnSpc>
            </a:pPr>
            <a:r>
              <a:rPr lang="en-US" sz="2300" b="1">
                <a:solidFill>
                  <a:srgbClr val="F9F6E5"/>
                </a:solidFill>
                <a:latin typeface="Lato" pitchFamily="34" charset="0"/>
                <a:ea typeface="Lato" pitchFamily="34" charset="-122"/>
                <a:cs typeface="Lato" pitchFamily="34" charset="-120"/>
              </a:rPr>
              <a:t>FROM POLICY TO PRACTICE</a:t>
            </a:r>
            <a:endParaRPr lang="en-US" sz="2250">
              <a:solidFill>
                <a:srgbClr val="F9F6E5"/>
              </a:solidFill>
              <a:latin typeface="Lato" panose="020F0502020204030203" pitchFamily="34" charset="0"/>
            </a:endParaRPr>
          </a:p>
        </p:txBody>
      </p:sp>
    </p:spTree>
    <p:extLst>
      <p:ext uri="{BB962C8B-B14F-4D97-AF65-F5344CB8AC3E}">
        <p14:creationId xmlns:p14="http://schemas.microsoft.com/office/powerpoint/2010/main" val="4069027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8"/>
          <p:cNvSpPr/>
          <p:nvPr/>
        </p:nvSpPr>
        <p:spPr>
          <a:xfrm>
            <a:off x="476250" y="471051"/>
            <a:ext cx="4156587" cy="382477"/>
          </a:xfrm>
          <a:prstGeom prst="rect">
            <a:avLst/>
          </a:prstGeom>
          <a:noFill/>
          <a:ln/>
        </p:spPr>
        <p:txBody>
          <a:bodyPr wrap="none" lIns="0" tIns="0" rIns="0" bIns="0" rtlCol="0" anchor="t">
            <a:spAutoFit/>
          </a:bodyPr>
          <a:lstStyle/>
          <a:p>
            <a:pPr algn="l">
              <a:lnSpc>
                <a:spcPts val="3150"/>
              </a:lnSpc>
            </a:pPr>
            <a:r>
              <a:rPr lang="en-US" sz="2300" b="1">
                <a:solidFill>
                  <a:srgbClr val="052146"/>
                </a:solidFill>
                <a:latin typeface="Lato" pitchFamily="34" charset="0"/>
                <a:ea typeface="Lato" pitchFamily="34" charset="-122"/>
                <a:cs typeface="Lato" pitchFamily="34" charset="-120"/>
              </a:rPr>
              <a:t>THE 3 PILLARS OF ADOPTION</a:t>
            </a:r>
            <a:endParaRPr lang="en-US" sz="2250">
              <a:solidFill>
                <a:srgbClr val="052146"/>
              </a:solidFill>
              <a:latin typeface="Lato" panose="020F0502020204030203" pitchFamily="34" charset="0"/>
            </a:endParaRPr>
          </a:p>
        </p:txBody>
      </p:sp>
      <p:sp>
        <p:nvSpPr>
          <p:cNvPr id="16" name="Shape 9"/>
          <p:cNvSpPr/>
          <p:nvPr/>
        </p:nvSpPr>
        <p:spPr>
          <a:xfrm>
            <a:off x="3800" y="21975"/>
            <a:ext cx="9140156" cy="0"/>
          </a:xfrm>
          <a:prstGeom prst="line">
            <a:avLst/>
          </a:prstGeom>
          <a:solidFill>
            <a:srgbClr val="F83A80"/>
          </a:solidFill>
          <a:ln w="79375">
            <a:solidFill>
              <a:srgbClr val="F83A80"/>
            </a:solidFill>
            <a:prstDash val="solid"/>
            <a:headEnd type="none"/>
            <a:tailEnd type="none"/>
          </a:ln>
        </p:spPr>
        <p:txBody>
          <a:bodyPr/>
          <a:lstStyle/>
          <a:p>
            <a:endParaRPr lang="en-GB">
              <a:latin typeface="Lato" panose="020F0502020204030203" pitchFamily="34" charset="0"/>
            </a:endParaRPr>
          </a:p>
        </p:txBody>
      </p:sp>
      <p:pic>
        <p:nvPicPr>
          <p:cNvPr id="2" name="Image 1" descr="https://pitch-assets-ccb95893-de3f-4266-973c-20049231b248.s3.eu-west-1.amazonaws.com/ff00685a-e694-4d80-8794-6398d92f4ff0?pitch-bytes=101238&amp;pitch-content-type=image%2Fpng">
            <a:extLst>
              <a:ext uri="{FF2B5EF4-FFF2-40B4-BE49-F238E27FC236}">
                <a16:creationId xmlns:a16="http://schemas.microsoft.com/office/drawing/2014/main" id="{C31BBD68-3A42-1FEF-5573-505962491A8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560153" y="198394"/>
            <a:ext cx="436174" cy="382807"/>
          </a:xfrm>
          <a:prstGeom prst="rect">
            <a:avLst/>
          </a:prstGeom>
        </p:spPr>
      </p:pic>
      <p:sp>
        <p:nvSpPr>
          <p:cNvPr id="6" name="Free-form: Shape 5">
            <a:extLst>
              <a:ext uri="{FF2B5EF4-FFF2-40B4-BE49-F238E27FC236}">
                <a16:creationId xmlns:a16="http://schemas.microsoft.com/office/drawing/2014/main" id="{1CCEF596-E0FC-57EA-3F3D-7E6492E5E803}"/>
              </a:ext>
            </a:extLst>
          </p:cNvPr>
          <p:cNvSpPr/>
          <p:nvPr/>
        </p:nvSpPr>
        <p:spPr>
          <a:xfrm rot="16200000">
            <a:off x="-695882" y="3186569"/>
            <a:ext cx="2841150" cy="391972"/>
          </a:xfrm>
          <a:custGeom>
            <a:avLst/>
            <a:gdLst>
              <a:gd name="csX0" fmla="*/ 0 w 2841150"/>
              <a:gd name="csY0" fmla="*/ 0 h 391972"/>
              <a:gd name="csX1" fmla="*/ 2841150 w 2841150"/>
              <a:gd name="csY1" fmla="*/ 0 h 391972"/>
              <a:gd name="csX2" fmla="*/ 2841150 w 2841150"/>
              <a:gd name="csY2" fmla="*/ 391972 h 391972"/>
              <a:gd name="csX3" fmla="*/ 0 w 2841150"/>
              <a:gd name="csY3" fmla="*/ 391972 h 391972"/>
              <a:gd name="csX4" fmla="*/ 0 w 2841150"/>
              <a:gd name="csY4" fmla="*/ 0 h 391972"/>
            </a:gdLst>
            <a:ahLst/>
            <a:cxnLst>
              <a:cxn ang="0">
                <a:pos x="csX0" y="csY0"/>
              </a:cxn>
              <a:cxn ang="0">
                <a:pos x="csX1" y="csY1"/>
              </a:cxn>
              <a:cxn ang="0">
                <a:pos x="csX2" y="csY2"/>
              </a:cxn>
              <a:cxn ang="0">
                <a:pos x="csX3" y="csY3"/>
              </a:cxn>
              <a:cxn ang="0">
                <a:pos x="csX4" y="csY4"/>
              </a:cxn>
            </a:cxnLst>
            <a:rect l="l" t="t" r="r" b="b"/>
            <a:pathLst>
              <a:path w="2841150" h="391972">
                <a:moveTo>
                  <a:pt x="0" y="0"/>
                </a:moveTo>
                <a:lnTo>
                  <a:pt x="2841150" y="0"/>
                </a:lnTo>
                <a:lnTo>
                  <a:pt x="2841150" y="391972"/>
                </a:lnTo>
                <a:lnTo>
                  <a:pt x="0" y="3919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345698" bIns="0" numCol="1" spcCol="1270" anchor="t" anchorCtr="0">
            <a:noAutofit/>
          </a:bodyPr>
          <a:lstStyle/>
          <a:p>
            <a:pPr marL="0" lvl="0" indent="0" algn="r" defTabSz="1244600">
              <a:lnSpc>
                <a:spcPct val="90000"/>
              </a:lnSpc>
              <a:spcBef>
                <a:spcPct val="0"/>
              </a:spcBef>
              <a:spcAft>
                <a:spcPct val="35000"/>
              </a:spcAft>
              <a:buNone/>
            </a:pPr>
            <a:r>
              <a:rPr lang="en-GB" sz="2800" kern="1200">
                <a:solidFill>
                  <a:srgbClr val="052146"/>
                </a:solidFill>
                <a:latin typeface="Lato" panose="020F0502020204030203" pitchFamily="34" charset="0"/>
              </a:rPr>
              <a:t>People</a:t>
            </a:r>
          </a:p>
        </p:txBody>
      </p:sp>
      <p:sp>
        <p:nvSpPr>
          <p:cNvPr id="7" name="Free-form: Shape 6">
            <a:extLst>
              <a:ext uri="{FF2B5EF4-FFF2-40B4-BE49-F238E27FC236}">
                <a16:creationId xmlns:a16="http://schemas.microsoft.com/office/drawing/2014/main" id="{66B25075-BA91-8923-8619-B7074A9709B3}"/>
              </a:ext>
            </a:extLst>
          </p:cNvPr>
          <p:cNvSpPr/>
          <p:nvPr/>
        </p:nvSpPr>
        <p:spPr>
          <a:xfrm>
            <a:off x="920679" y="1767840"/>
            <a:ext cx="1952440" cy="3035290"/>
          </a:xfrm>
          <a:custGeom>
            <a:avLst/>
            <a:gdLst>
              <a:gd name="csX0" fmla="*/ 0 w 1952440"/>
              <a:gd name="csY0" fmla="*/ 0 h 2841150"/>
              <a:gd name="csX1" fmla="*/ 1952440 w 1952440"/>
              <a:gd name="csY1" fmla="*/ 0 h 2841150"/>
              <a:gd name="csX2" fmla="*/ 1952440 w 1952440"/>
              <a:gd name="csY2" fmla="*/ 2841150 h 2841150"/>
              <a:gd name="csX3" fmla="*/ 0 w 1952440"/>
              <a:gd name="csY3" fmla="*/ 2841150 h 2841150"/>
              <a:gd name="csX4" fmla="*/ 0 w 1952440"/>
              <a:gd name="csY4" fmla="*/ 0 h 2841150"/>
            </a:gdLst>
            <a:ahLst/>
            <a:cxnLst>
              <a:cxn ang="0">
                <a:pos x="csX0" y="csY0"/>
              </a:cxn>
              <a:cxn ang="0">
                <a:pos x="csX1" y="csY1"/>
              </a:cxn>
              <a:cxn ang="0">
                <a:pos x="csX2" y="csY2"/>
              </a:cxn>
              <a:cxn ang="0">
                <a:pos x="csX3" y="csY3"/>
              </a:cxn>
              <a:cxn ang="0">
                <a:pos x="csX4" y="csY4"/>
              </a:cxn>
            </a:cxnLst>
            <a:rect l="l" t="t" r="r" b="b"/>
            <a:pathLst>
              <a:path w="1952440" h="2841150">
                <a:moveTo>
                  <a:pt x="0" y="0"/>
                </a:moveTo>
                <a:lnTo>
                  <a:pt x="1952440" y="0"/>
                </a:lnTo>
                <a:lnTo>
                  <a:pt x="1952440" y="2841150"/>
                </a:lnTo>
                <a:lnTo>
                  <a:pt x="0" y="2841150"/>
                </a:lnTo>
                <a:lnTo>
                  <a:pt x="0" y="0"/>
                </a:lnTo>
                <a:close/>
              </a:path>
            </a:pathLst>
          </a:custGeom>
          <a:solidFill>
            <a:srgbClr val="E4E1D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9568" tIns="345698" rIns="99568" bIns="99568" numCol="1" spcCol="1270" anchor="t" anchorCtr="0">
            <a:noAutofit/>
          </a:bodyPr>
          <a:lstStyle/>
          <a:p>
            <a:pPr lvl="0"/>
            <a:endParaRPr lang="en-GB" sz="1400">
              <a:solidFill>
                <a:srgbClr val="052146"/>
              </a:solidFill>
              <a:latin typeface="Lato" panose="020F0502020204030203" pitchFamily="34" charset="0"/>
            </a:endParaRPr>
          </a:p>
        </p:txBody>
      </p:sp>
      <p:sp>
        <p:nvSpPr>
          <p:cNvPr id="8" name="Rectangle 7">
            <a:extLst>
              <a:ext uri="{FF2B5EF4-FFF2-40B4-BE49-F238E27FC236}">
                <a16:creationId xmlns:a16="http://schemas.microsoft.com/office/drawing/2014/main" id="{72DD9AE9-29D4-1390-6E4B-27BE5B9F72D3}"/>
              </a:ext>
            </a:extLst>
          </p:cNvPr>
          <p:cNvSpPr/>
          <p:nvPr/>
        </p:nvSpPr>
        <p:spPr>
          <a:xfrm>
            <a:off x="528707" y="1444577"/>
            <a:ext cx="576000" cy="576000"/>
          </a:xfrm>
          <a:prstGeom prst="rect">
            <a:avLst/>
          </a:prstGeom>
          <a:solidFill>
            <a:srgbClr val="EDC254"/>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latin typeface="Lato" panose="020F0502020204030203" pitchFamily="34" charset="0"/>
            </a:endParaRPr>
          </a:p>
        </p:txBody>
      </p:sp>
      <p:sp>
        <p:nvSpPr>
          <p:cNvPr id="9" name="Free-form: Shape 8">
            <a:extLst>
              <a:ext uri="{FF2B5EF4-FFF2-40B4-BE49-F238E27FC236}">
                <a16:creationId xmlns:a16="http://schemas.microsoft.com/office/drawing/2014/main" id="{24809056-45A3-9CD8-7D41-942DA4925B47}"/>
              </a:ext>
            </a:extLst>
          </p:cNvPr>
          <p:cNvSpPr/>
          <p:nvPr/>
        </p:nvSpPr>
        <p:spPr>
          <a:xfrm rot="16200000">
            <a:off x="2162956" y="3186569"/>
            <a:ext cx="2841150" cy="391972"/>
          </a:xfrm>
          <a:custGeom>
            <a:avLst/>
            <a:gdLst>
              <a:gd name="csX0" fmla="*/ 0 w 2841150"/>
              <a:gd name="csY0" fmla="*/ 0 h 391972"/>
              <a:gd name="csX1" fmla="*/ 2841150 w 2841150"/>
              <a:gd name="csY1" fmla="*/ 0 h 391972"/>
              <a:gd name="csX2" fmla="*/ 2841150 w 2841150"/>
              <a:gd name="csY2" fmla="*/ 391972 h 391972"/>
              <a:gd name="csX3" fmla="*/ 0 w 2841150"/>
              <a:gd name="csY3" fmla="*/ 391972 h 391972"/>
              <a:gd name="csX4" fmla="*/ 0 w 2841150"/>
              <a:gd name="csY4" fmla="*/ 0 h 391972"/>
            </a:gdLst>
            <a:ahLst/>
            <a:cxnLst>
              <a:cxn ang="0">
                <a:pos x="csX0" y="csY0"/>
              </a:cxn>
              <a:cxn ang="0">
                <a:pos x="csX1" y="csY1"/>
              </a:cxn>
              <a:cxn ang="0">
                <a:pos x="csX2" y="csY2"/>
              </a:cxn>
              <a:cxn ang="0">
                <a:pos x="csX3" y="csY3"/>
              </a:cxn>
              <a:cxn ang="0">
                <a:pos x="csX4" y="csY4"/>
              </a:cxn>
            </a:cxnLst>
            <a:rect l="l" t="t" r="r" b="b"/>
            <a:pathLst>
              <a:path w="2841150" h="391972">
                <a:moveTo>
                  <a:pt x="0" y="0"/>
                </a:moveTo>
                <a:lnTo>
                  <a:pt x="2841150" y="0"/>
                </a:lnTo>
                <a:lnTo>
                  <a:pt x="2841150" y="391972"/>
                </a:lnTo>
                <a:lnTo>
                  <a:pt x="0" y="3919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345698" bIns="0" numCol="1" spcCol="1270" anchor="t" anchorCtr="0">
            <a:noAutofit/>
          </a:bodyPr>
          <a:lstStyle/>
          <a:p>
            <a:pPr marL="0" lvl="0" indent="0" algn="r" defTabSz="1244600">
              <a:lnSpc>
                <a:spcPct val="90000"/>
              </a:lnSpc>
              <a:spcBef>
                <a:spcPct val="0"/>
              </a:spcBef>
              <a:spcAft>
                <a:spcPct val="35000"/>
              </a:spcAft>
              <a:buNone/>
            </a:pPr>
            <a:r>
              <a:rPr lang="en-GB" sz="2800" kern="1200">
                <a:solidFill>
                  <a:srgbClr val="052146"/>
                </a:solidFill>
                <a:latin typeface="Lato" panose="020F0502020204030203" pitchFamily="34" charset="0"/>
              </a:rPr>
              <a:t>Process</a:t>
            </a:r>
          </a:p>
        </p:txBody>
      </p:sp>
      <p:sp>
        <p:nvSpPr>
          <p:cNvPr id="10" name="Free-form: Shape 9">
            <a:extLst>
              <a:ext uri="{FF2B5EF4-FFF2-40B4-BE49-F238E27FC236}">
                <a16:creationId xmlns:a16="http://schemas.microsoft.com/office/drawing/2014/main" id="{5899C931-F28D-49DF-7AE1-A1D458546489}"/>
              </a:ext>
            </a:extLst>
          </p:cNvPr>
          <p:cNvSpPr/>
          <p:nvPr/>
        </p:nvSpPr>
        <p:spPr>
          <a:xfrm>
            <a:off x="3779518" y="1767840"/>
            <a:ext cx="1952440" cy="3035290"/>
          </a:xfrm>
          <a:custGeom>
            <a:avLst/>
            <a:gdLst>
              <a:gd name="csX0" fmla="*/ 0 w 1952440"/>
              <a:gd name="csY0" fmla="*/ 0 h 2841150"/>
              <a:gd name="csX1" fmla="*/ 1952440 w 1952440"/>
              <a:gd name="csY1" fmla="*/ 0 h 2841150"/>
              <a:gd name="csX2" fmla="*/ 1952440 w 1952440"/>
              <a:gd name="csY2" fmla="*/ 2841150 h 2841150"/>
              <a:gd name="csX3" fmla="*/ 0 w 1952440"/>
              <a:gd name="csY3" fmla="*/ 2841150 h 2841150"/>
              <a:gd name="csX4" fmla="*/ 0 w 1952440"/>
              <a:gd name="csY4" fmla="*/ 0 h 2841150"/>
            </a:gdLst>
            <a:ahLst/>
            <a:cxnLst>
              <a:cxn ang="0">
                <a:pos x="csX0" y="csY0"/>
              </a:cxn>
              <a:cxn ang="0">
                <a:pos x="csX1" y="csY1"/>
              </a:cxn>
              <a:cxn ang="0">
                <a:pos x="csX2" y="csY2"/>
              </a:cxn>
              <a:cxn ang="0">
                <a:pos x="csX3" y="csY3"/>
              </a:cxn>
              <a:cxn ang="0">
                <a:pos x="csX4" y="csY4"/>
              </a:cxn>
            </a:cxnLst>
            <a:rect l="l" t="t" r="r" b="b"/>
            <a:pathLst>
              <a:path w="1952440" h="2841150">
                <a:moveTo>
                  <a:pt x="0" y="0"/>
                </a:moveTo>
                <a:lnTo>
                  <a:pt x="1952440" y="0"/>
                </a:lnTo>
                <a:lnTo>
                  <a:pt x="1952440" y="2841150"/>
                </a:lnTo>
                <a:lnTo>
                  <a:pt x="0" y="2841150"/>
                </a:lnTo>
                <a:lnTo>
                  <a:pt x="0" y="0"/>
                </a:lnTo>
                <a:close/>
              </a:path>
            </a:pathLst>
          </a:custGeom>
          <a:solidFill>
            <a:srgbClr val="E4E1D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0688" tIns="345698" rIns="170688" bIns="170688" numCol="1" spcCol="1270" anchor="t" anchorCtr="0">
            <a:noAutofit/>
          </a:bodyPr>
          <a:lstStyle/>
          <a:p>
            <a:pPr marL="228600" lvl="1" indent="-228600" algn="l" defTabSz="1066800">
              <a:lnSpc>
                <a:spcPct val="90000"/>
              </a:lnSpc>
              <a:spcBef>
                <a:spcPct val="0"/>
              </a:spcBef>
              <a:spcAft>
                <a:spcPct val="15000"/>
              </a:spcAft>
              <a:buChar char="•"/>
            </a:pPr>
            <a:endParaRPr lang="en-GB" sz="2400" kern="1200">
              <a:solidFill>
                <a:srgbClr val="052146"/>
              </a:solidFill>
              <a:latin typeface="Lato" panose="020F0502020204030203" pitchFamily="34" charset="0"/>
            </a:endParaRPr>
          </a:p>
          <a:p>
            <a:pPr marL="228600" lvl="1" indent="-228600" algn="l" defTabSz="1066800">
              <a:lnSpc>
                <a:spcPct val="90000"/>
              </a:lnSpc>
              <a:spcBef>
                <a:spcPct val="0"/>
              </a:spcBef>
              <a:spcAft>
                <a:spcPct val="15000"/>
              </a:spcAft>
              <a:buChar char="•"/>
            </a:pPr>
            <a:endParaRPr lang="en-GB" sz="2400" kern="1200">
              <a:solidFill>
                <a:srgbClr val="052146"/>
              </a:solidFill>
              <a:latin typeface="Lato" panose="020F0502020204030203" pitchFamily="34" charset="0"/>
            </a:endParaRPr>
          </a:p>
        </p:txBody>
      </p:sp>
      <p:sp>
        <p:nvSpPr>
          <p:cNvPr id="11" name="Rectangle 10">
            <a:extLst>
              <a:ext uri="{FF2B5EF4-FFF2-40B4-BE49-F238E27FC236}">
                <a16:creationId xmlns:a16="http://schemas.microsoft.com/office/drawing/2014/main" id="{F5A86D1E-965D-B2AD-07D1-CFB3C65339C1}"/>
              </a:ext>
            </a:extLst>
          </p:cNvPr>
          <p:cNvSpPr/>
          <p:nvPr/>
        </p:nvSpPr>
        <p:spPr>
          <a:xfrm>
            <a:off x="3387546" y="1444577"/>
            <a:ext cx="576000" cy="576000"/>
          </a:xfrm>
          <a:prstGeom prst="rect">
            <a:avLst/>
          </a:prstGeom>
          <a:solidFill>
            <a:srgbClr val="EDC254"/>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latin typeface="Lato" panose="020F0502020204030203" pitchFamily="34" charset="0"/>
            </a:endParaRPr>
          </a:p>
        </p:txBody>
      </p:sp>
      <p:sp>
        <p:nvSpPr>
          <p:cNvPr id="12" name="Free-form: Shape 11">
            <a:extLst>
              <a:ext uri="{FF2B5EF4-FFF2-40B4-BE49-F238E27FC236}">
                <a16:creationId xmlns:a16="http://schemas.microsoft.com/office/drawing/2014/main" id="{C7168147-4D35-1C1A-FD7D-AB64829A2E81}"/>
              </a:ext>
            </a:extLst>
          </p:cNvPr>
          <p:cNvSpPr/>
          <p:nvPr/>
        </p:nvSpPr>
        <p:spPr>
          <a:xfrm rot="16200000">
            <a:off x="5021796" y="3186569"/>
            <a:ext cx="2841150" cy="391972"/>
          </a:xfrm>
          <a:custGeom>
            <a:avLst/>
            <a:gdLst>
              <a:gd name="csX0" fmla="*/ 0 w 2841150"/>
              <a:gd name="csY0" fmla="*/ 0 h 391972"/>
              <a:gd name="csX1" fmla="*/ 2841150 w 2841150"/>
              <a:gd name="csY1" fmla="*/ 0 h 391972"/>
              <a:gd name="csX2" fmla="*/ 2841150 w 2841150"/>
              <a:gd name="csY2" fmla="*/ 391972 h 391972"/>
              <a:gd name="csX3" fmla="*/ 0 w 2841150"/>
              <a:gd name="csY3" fmla="*/ 391972 h 391972"/>
              <a:gd name="csX4" fmla="*/ 0 w 2841150"/>
              <a:gd name="csY4" fmla="*/ 0 h 391972"/>
            </a:gdLst>
            <a:ahLst/>
            <a:cxnLst>
              <a:cxn ang="0">
                <a:pos x="csX0" y="csY0"/>
              </a:cxn>
              <a:cxn ang="0">
                <a:pos x="csX1" y="csY1"/>
              </a:cxn>
              <a:cxn ang="0">
                <a:pos x="csX2" y="csY2"/>
              </a:cxn>
              <a:cxn ang="0">
                <a:pos x="csX3" y="csY3"/>
              </a:cxn>
              <a:cxn ang="0">
                <a:pos x="csX4" y="csY4"/>
              </a:cxn>
            </a:cxnLst>
            <a:rect l="l" t="t" r="r" b="b"/>
            <a:pathLst>
              <a:path w="2841150" h="391972">
                <a:moveTo>
                  <a:pt x="0" y="0"/>
                </a:moveTo>
                <a:lnTo>
                  <a:pt x="2841150" y="0"/>
                </a:lnTo>
                <a:lnTo>
                  <a:pt x="2841150" y="391972"/>
                </a:lnTo>
                <a:lnTo>
                  <a:pt x="0" y="3919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 rIns="345698" bIns="0" numCol="1" spcCol="1270" anchor="t" anchorCtr="0">
            <a:noAutofit/>
          </a:bodyPr>
          <a:lstStyle/>
          <a:p>
            <a:pPr marL="0" lvl="0" indent="0" algn="r" defTabSz="1244600">
              <a:lnSpc>
                <a:spcPct val="90000"/>
              </a:lnSpc>
              <a:spcBef>
                <a:spcPct val="0"/>
              </a:spcBef>
              <a:spcAft>
                <a:spcPct val="35000"/>
              </a:spcAft>
              <a:buNone/>
            </a:pPr>
            <a:r>
              <a:rPr lang="en-GB" sz="2800" kern="1200">
                <a:solidFill>
                  <a:srgbClr val="052146"/>
                </a:solidFill>
                <a:latin typeface="Lato" panose="020F0502020204030203" pitchFamily="34" charset="0"/>
              </a:rPr>
              <a:t>Technology</a:t>
            </a:r>
          </a:p>
        </p:txBody>
      </p:sp>
      <p:sp>
        <p:nvSpPr>
          <p:cNvPr id="13" name="Free-form: Shape 12">
            <a:extLst>
              <a:ext uri="{FF2B5EF4-FFF2-40B4-BE49-F238E27FC236}">
                <a16:creationId xmlns:a16="http://schemas.microsoft.com/office/drawing/2014/main" id="{62E51ECA-0741-CB98-F156-B3701646BF8B}"/>
              </a:ext>
            </a:extLst>
          </p:cNvPr>
          <p:cNvSpPr/>
          <p:nvPr/>
        </p:nvSpPr>
        <p:spPr>
          <a:xfrm>
            <a:off x="6638357" y="1767840"/>
            <a:ext cx="1952440" cy="3035287"/>
          </a:xfrm>
          <a:custGeom>
            <a:avLst/>
            <a:gdLst>
              <a:gd name="csX0" fmla="*/ 0 w 1952440"/>
              <a:gd name="csY0" fmla="*/ 0 h 2841150"/>
              <a:gd name="csX1" fmla="*/ 1952440 w 1952440"/>
              <a:gd name="csY1" fmla="*/ 0 h 2841150"/>
              <a:gd name="csX2" fmla="*/ 1952440 w 1952440"/>
              <a:gd name="csY2" fmla="*/ 2841150 h 2841150"/>
              <a:gd name="csX3" fmla="*/ 0 w 1952440"/>
              <a:gd name="csY3" fmla="*/ 2841150 h 2841150"/>
              <a:gd name="csX4" fmla="*/ 0 w 1952440"/>
              <a:gd name="csY4" fmla="*/ 0 h 2841150"/>
            </a:gdLst>
            <a:ahLst/>
            <a:cxnLst>
              <a:cxn ang="0">
                <a:pos x="csX0" y="csY0"/>
              </a:cxn>
              <a:cxn ang="0">
                <a:pos x="csX1" y="csY1"/>
              </a:cxn>
              <a:cxn ang="0">
                <a:pos x="csX2" y="csY2"/>
              </a:cxn>
              <a:cxn ang="0">
                <a:pos x="csX3" y="csY3"/>
              </a:cxn>
              <a:cxn ang="0">
                <a:pos x="csX4" y="csY4"/>
              </a:cxn>
            </a:cxnLst>
            <a:rect l="l" t="t" r="r" b="b"/>
            <a:pathLst>
              <a:path w="1952440" h="2841150">
                <a:moveTo>
                  <a:pt x="0" y="0"/>
                </a:moveTo>
                <a:lnTo>
                  <a:pt x="1952440" y="0"/>
                </a:lnTo>
                <a:lnTo>
                  <a:pt x="1952440" y="2841150"/>
                </a:lnTo>
                <a:lnTo>
                  <a:pt x="0" y="2841150"/>
                </a:lnTo>
                <a:lnTo>
                  <a:pt x="0" y="0"/>
                </a:lnTo>
                <a:close/>
              </a:path>
            </a:pathLst>
          </a:custGeom>
          <a:solidFill>
            <a:srgbClr val="E4E1D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0688" tIns="345698" rIns="170688" bIns="170688" numCol="1" spcCol="1270" anchor="t" anchorCtr="0">
            <a:noAutofit/>
          </a:bodyPr>
          <a:lstStyle/>
          <a:p>
            <a:pPr marL="228600" lvl="1" indent="-228600" algn="l" defTabSz="1066800">
              <a:lnSpc>
                <a:spcPct val="90000"/>
              </a:lnSpc>
              <a:spcBef>
                <a:spcPct val="0"/>
              </a:spcBef>
              <a:spcAft>
                <a:spcPct val="15000"/>
              </a:spcAft>
              <a:buChar char="•"/>
            </a:pPr>
            <a:endParaRPr lang="en-GB" sz="2400" kern="1200">
              <a:solidFill>
                <a:srgbClr val="052146"/>
              </a:solidFill>
              <a:latin typeface="Lato" panose="020F0502020204030203" pitchFamily="34" charset="0"/>
            </a:endParaRPr>
          </a:p>
          <a:p>
            <a:pPr marL="228600" lvl="1" indent="-228600" algn="l" defTabSz="1066800">
              <a:lnSpc>
                <a:spcPct val="90000"/>
              </a:lnSpc>
              <a:spcBef>
                <a:spcPct val="0"/>
              </a:spcBef>
              <a:spcAft>
                <a:spcPct val="15000"/>
              </a:spcAft>
              <a:buChar char="•"/>
            </a:pPr>
            <a:endParaRPr lang="en-GB" sz="2400" kern="1200">
              <a:solidFill>
                <a:srgbClr val="052146"/>
              </a:solidFill>
              <a:latin typeface="Lato" panose="020F0502020204030203" pitchFamily="34" charset="0"/>
            </a:endParaRPr>
          </a:p>
        </p:txBody>
      </p:sp>
      <p:sp>
        <p:nvSpPr>
          <p:cNvPr id="14" name="Rectangle 13">
            <a:extLst>
              <a:ext uri="{FF2B5EF4-FFF2-40B4-BE49-F238E27FC236}">
                <a16:creationId xmlns:a16="http://schemas.microsoft.com/office/drawing/2014/main" id="{5A22C6A1-EDD5-63F7-3481-CB5BB889CC7A}"/>
              </a:ext>
            </a:extLst>
          </p:cNvPr>
          <p:cNvSpPr/>
          <p:nvPr/>
        </p:nvSpPr>
        <p:spPr>
          <a:xfrm>
            <a:off x="6246385" y="1444577"/>
            <a:ext cx="576000" cy="576000"/>
          </a:xfrm>
          <a:prstGeom prst="rect">
            <a:avLst/>
          </a:prstGeom>
          <a:solidFill>
            <a:srgbClr val="EDC254"/>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latin typeface="Lato" panose="020F0502020204030203" pitchFamily="34" charset="0"/>
            </a:endParaRPr>
          </a:p>
        </p:txBody>
      </p:sp>
      <p:sp>
        <p:nvSpPr>
          <p:cNvPr id="18" name="TextBox 17">
            <a:extLst>
              <a:ext uri="{FF2B5EF4-FFF2-40B4-BE49-F238E27FC236}">
                <a16:creationId xmlns:a16="http://schemas.microsoft.com/office/drawing/2014/main" id="{32CA5E0D-2A08-3904-D4C0-946E9860ECFD}"/>
              </a:ext>
            </a:extLst>
          </p:cNvPr>
          <p:cNvSpPr txBox="1"/>
          <p:nvPr/>
        </p:nvSpPr>
        <p:spPr>
          <a:xfrm>
            <a:off x="476250" y="853528"/>
            <a:ext cx="6720078" cy="369332"/>
          </a:xfrm>
          <a:prstGeom prst="rect">
            <a:avLst/>
          </a:prstGeom>
          <a:noFill/>
        </p:spPr>
        <p:txBody>
          <a:bodyPr wrap="square">
            <a:spAutoFit/>
          </a:bodyPr>
          <a:lstStyle/>
          <a:p>
            <a:r>
              <a:rPr lang="en-GB">
                <a:solidFill>
                  <a:srgbClr val="052146"/>
                </a:solidFill>
                <a:latin typeface="Lato" panose="020F0502020204030203" pitchFamily="34" charset="0"/>
                <a:ea typeface="Lato" panose="020F0502020204030203" pitchFamily="34" charset="0"/>
                <a:cs typeface="Lato" panose="020F0502020204030203" pitchFamily="34" charset="0"/>
              </a:rPr>
              <a:t>Turning adoption into governance.</a:t>
            </a:r>
          </a:p>
        </p:txBody>
      </p:sp>
      <p:sp>
        <p:nvSpPr>
          <p:cNvPr id="20" name="TextBox 19">
            <a:extLst>
              <a:ext uri="{FF2B5EF4-FFF2-40B4-BE49-F238E27FC236}">
                <a16:creationId xmlns:a16="http://schemas.microsoft.com/office/drawing/2014/main" id="{D9C948B4-3192-99C5-69CD-67556102DED9}"/>
              </a:ext>
            </a:extLst>
          </p:cNvPr>
          <p:cNvSpPr txBox="1"/>
          <p:nvPr/>
        </p:nvSpPr>
        <p:spPr>
          <a:xfrm>
            <a:off x="920678" y="1767840"/>
            <a:ext cx="1940630" cy="2539157"/>
          </a:xfrm>
          <a:prstGeom prst="rect">
            <a:avLst/>
          </a:prstGeom>
          <a:noFill/>
        </p:spPr>
        <p:txBody>
          <a:bodyPr wrap="square">
            <a:spAutoFit/>
          </a:bodyPr>
          <a:lstStyle/>
          <a:p>
            <a:pPr marL="182563" lvl="0"/>
            <a:r>
              <a:rPr lang="en-GB" sz="1400" b="1">
                <a:solidFill>
                  <a:srgbClr val="052146"/>
                </a:solidFill>
                <a:latin typeface="Lato" panose="020F0502020204030203" pitchFamily="34" charset="0"/>
              </a:rPr>
              <a:t>Awareness, capability, ethical judgement, culture:</a:t>
            </a:r>
          </a:p>
          <a:p>
            <a:pPr lvl="0"/>
            <a:endParaRPr lang="en-GB" sz="1100">
              <a:solidFill>
                <a:srgbClr val="052146"/>
              </a:solidFill>
              <a:latin typeface="Lato" panose="020F0502020204030203" pitchFamily="34" charset="0"/>
            </a:endParaRPr>
          </a:p>
          <a:p>
            <a:pPr marL="92075" lvl="0" indent="-92075">
              <a:spcAft>
                <a:spcPts val="600"/>
              </a:spcAft>
              <a:buFont typeface="Arial" panose="020B0604020202020204" pitchFamily="34" charset="0"/>
              <a:buChar char="•"/>
            </a:pPr>
            <a:r>
              <a:rPr lang="en-GB" sz="1200">
                <a:solidFill>
                  <a:srgbClr val="052146"/>
                </a:solidFill>
                <a:latin typeface="Lato" panose="020F0502020204030203" pitchFamily="34" charset="0"/>
              </a:rPr>
              <a:t>People understand what AI is and isn’t good at</a:t>
            </a:r>
          </a:p>
          <a:p>
            <a:pPr marL="92075" lvl="0" indent="-92075">
              <a:spcAft>
                <a:spcPts val="600"/>
              </a:spcAft>
              <a:buFont typeface="Arial" panose="020B0604020202020204" pitchFamily="34" charset="0"/>
              <a:buChar char="•"/>
            </a:pPr>
            <a:r>
              <a:rPr lang="en-GB" sz="1200">
                <a:solidFill>
                  <a:srgbClr val="052146"/>
                </a:solidFill>
                <a:latin typeface="Lato" panose="020F0502020204030203" pitchFamily="34" charset="0"/>
              </a:rPr>
              <a:t>They know what’s acceptable to use and what needs care</a:t>
            </a:r>
          </a:p>
          <a:p>
            <a:pPr marL="92075" lvl="0" indent="-92075">
              <a:spcAft>
                <a:spcPts val="600"/>
              </a:spcAft>
              <a:buFont typeface="Arial" panose="020B0604020202020204" pitchFamily="34" charset="0"/>
              <a:buChar char="•"/>
            </a:pPr>
            <a:r>
              <a:rPr lang="en-GB" sz="1200">
                <a:solidFill>
                  <a:srgbClr val="052146"/>
                </a:solidFill>
                <a:latin typeface="Lato" panose="020F0502020204030203" pitchFamily="34" charset="0"/>
              </a:rPr>
              <a:t>They are expected to apply judgement, not blindly trust outputs</a:t>
            </a:r>
          </a:p>
        </p:txBody>
      </p:sp>
      <p:sp>
        <p:nvSpPr>
          <p:cNvPr id="22" name="TextBox 21">
            <a:extLst>
              <a:ext uri="{FF2B5EF4-FFF2-40B4-BE49-F238E27FC236}">
                <a16:creationId xmlns:a16="http://schemas.microsoft.com/office/drawing/2014/main" id="{69704C0F-8F32-8603-6050-C4D0BC28E044}"/>
              </a:ext>
            </a:extLst>
          </p:cNvPr>
          <p:cNvSpPr txBox="1"/>
          <p:nvPr/>
        </p:nvSpPr>
        <p:spPr>
          <a:xfrm>
            <a:off x="3779517" y="1767840"/>
            <a:ext cx="1940630" cy="2539157"/>
          </a:xfrm>
          <a:prstGeom prst="rect">
            <a:avLst/>
          </a:prstGeom>
          <a:noFill/>
        </p:spPr>
        <p:txBody>
          <a:bodyPr wrap="square">
            <a:spAutoFit/>
          </a:bodyPr>
          <a:lstStyle/>
          <a:p>
            <a:pPr marL="182563" lvl="0"/>
            <a:r>
              <a:rPr lang="en-GB" sz="1400" b="1">
                <a:solidFill>
                  <a:srgbClr val="052146"/>
                </a:solidFill>
                <a:latin typeface="Lato" panose="020F0502020204030203" pitchFamily="34" charset="0"/>
              </a:rPr>
              <a:t>Policies, accountability and feedback loops:</a:t>
            </a:r>
          </a:p>
          <a:p>
            <a:pPr lvl="0"/>
            <a:endParaRPr lang="en-GB" sz="1100">
              <a:solidFill>
                <a:srgbClr val="052146"/>
              </a:solidFill>
              <a:latin typeface="Lato" panose="020F0502020204030203" pitchFamily="34" charset="0"/>
            </a:endParaRPr>
          </a:p>
          <a:p>
            <a:pPr marL="92075" lvl="0" indent="-92075">
              <a:spcAft>
                <a:spcPts val="600"/>
              </a:spcAft>
              <a:buFont typeface="Arial" panose="020B0604020202020204" pitchFamily="34" charset="0"/>
              <a:buChar char="•"/>
            </a:pPr>
            <a:r>
              <a:rPr lang="en-GB" sz="1200">
                <a:solidFill>
                  <a:srgbClr val="052146"/>
                </a:solidFill>
                <a:latin typeface="Lato" panose="020F0502020204030203" pitchFamily="34" charset="0"/>
              </a:rPr>
              <a:t>Clear guidance people can actually find and understand</a:t>
            </a:r>
          </a:p>
          <a:p>
            <a:pPr marL="92075" lvl="0" indent="-92075">
              <a:spcAft>
                <a:spcPts val="600"/>
              </a:spcAft>
              <a:buFont typeface="Arial" panose="020B0604020202020204" pitchFamily="34" charset="0"/>
              <a:buChar char="•"/>
            </a:pPr>
            <a:r>
              <a:rPr lang="en-GB" sz="1200">
                <a:solidFill>
                  <a:srgbClr val="052146"/>
                </a:solidFill>
                <a:latin typeface="Lato" panose="020F0502020204030203" pitchFamily="34" charset="0"/>
              </a:rPr>
              <a:t>Named ownership for AI decisions and risks</a:t>
            </a:r>
          </a:p>
          <a:p>
            <a:pPr marL="92075" lvl="0" indent="-92075">
              <a:spcAft>
                <a:spcPts val="600"/>
              </a:spcAft>
              <a:buFont typeface="Arial" panose="020B0604020202020204" pitchFamily="34" charset="0"/>
              <a:buChar char="•"/>
            </a:pPr>
            <a:r>
              <a:rPr lang="en-GB" sz="1200">
                <a:solidFill>
                  <a:srgbClr val="052146"/>
                </a:solidFill>
                <a:latin typeface="Lato" panose="020F0502020204030203" pitchFamily="34" charset="0"/>
              </a:rPr>
              <a:t>A way to learn from mistakes and adapt as usage evolves</a:t>
            </a:r>
          </a:p>
        </p:txBody>
      </p:sp>
      <p:pic>
        <p:nvPicPr>
          <p:cNvPr id="4" name="Graphic 3" descr="Hero Male outline">
            <a:extLst>
              <a:ext uri="{FF2B5EF4-FFF2-40B4-BE49-F238E27FC236}">
                <a16:creationId xmlns:a16="http://schemas.microsoft.com/office/drawing/2014/main" id="{035043A2-6FDB-19BF-937B-7993A79596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1920" y="1458644"/>
            <a:ext cx="540000" cy="540000"/>
          </a:xfrm>
          <a:prstGeom prst="rect">
            <a:avLst/>
          </a:prstGeom>
        </p:spPr>
      </p:pic>
      <p:sp>
        <p:nvSpPr>
          <p:cNvPr id="23" name="TextBox 22">
            <a:extLst>
              <a:ext uri="{FF2B5EF4-FFF2-40B4-BE49-F238E27FC236}">
                <a16:creationId xmlns:a16="http://schemas.microsoft.com/office/drawing/2014/main" id="{84C72228-4C45-15B1-03EA-3C5A5F65B6D3}"/>
              </a:ext>
            </a:extLst>
          </p:cNvPr>
          <p:cNvSpPr txBox="1"/>
          <p:nvPr/>
        </p:nvSpPr>
        <p:spPr>
          <a:xfrm>
            <a:off x="6638357" y="1767837"/>
            <a:ext cx="1976936" cy="2754600"/>
          </a:xfrm>
          <a:prstGeom prst="rect">
            <a:avLst/>
          </a:prstGeom>
          <a:noFill/>
        </p:spPr>
        <p:txBody>
          <a:bodyPr wrap="square">
            <a:spAutoFit/>
          </a:bodyPr>
          <a:lstStyle/>
          <a:p>
            <a:pPr marL="182563" lvl="0"/>
            <a:r>
              <a:rPr lang="en-GB" sz="1400" b="1">
                <a:solidFill>
                  <a:srgbClr val="052146"/>
                </a:solidFill>
                <a:latin typeface="Lato" panose="020F0502020204030203" pitchFamily="34" charset="0"/>
              </a:rPr>
              <a:t>Secure infrastructure, visibility, access control:</a:t>
            </a:r>
          </a:p>
          <a:p>
            <a:pPr lvl="0"/>
            <a:endParaRPr lang="en-GB" sz="1100">
              <a:solidFill>
                <a:srgbClr val="052146"/>
              </a:solidFill>
              <a:latin typeface="Lato" panose="020F0502020204030203" pitchFamily="34" charset="0"/>
            </a:endParaRPr>
          </a:p>
          <a:p>
            <a:pPr marL="92075" lvl="0" indent="-92075">
              <a:spcAft>
                <a:spcPts val="600"/>
              </a:spcAft>
              <a:buFont typeface="Arial" panose="020B0604020202020204" pitchFamily="34" charset="0"/>
              <a:buChar char="•"/>
            </a:pPr>
            <a:r>
              <a:rPr lang="en-GB" sz="1200">
                <a:solidFill>
                  <a:srgbClr val="052146"/>
                </a:solidFill>
                <a:latin typeface="Lato" panose="020F0502020204030203" pitchFamily="34" charset="0"/>
              </a:rPr>
              <a:t>AI use happens in environments you can see and monitor</a:t>
            </a:r>
          </a:p>
          <a:p>
            <a:pPr marL="92075" lvl="0" indent="-92075">
              <a:spcAft>
                <a:spcPts val="600"/>
              </a:spcAft>
              <a:buFont typeface="Arial" panose="020B0604020202020204" pitchFamily="34" charset="0"/>
              <a:buChar char="•"/>
            </a:pPr>
            <a:r>
              <a:rPr lang="en-GB" sz="1200">
                <a:solidFill>
                  <a:srgbClr val="052146"/>
                </a:solidFill>
                <a:latin typeface="Lato" panose="020F0502020204030203" pitchFamily="34" charset="0"/>
              </a:rPr>
              <a:t>Sensitive data is protected by default</a:t>
            </a:r>
          </a:p>
          <a:p>
            <a:pPr marL="92075" lvl="0" indent="-92075">
              <a:spcAft>
                <a:spcPts val="600"/>
              </a:spcAft>
              <a:buFont typeface="Arial" panose="020B0604020202020204" pitchFamily="34" charset="0"/>
              <a:buChar char="•"/>
            </a:pPr>
            <a:r>
              <a:rPr lang="en-GB" sz="1200">
                <a:solidFill>
                  <a:srgbClr val="052146"/>
                </a:solidFill>
                <a:latin typeface="Lato" panose="020F0502020204030203" pitchFamily="34" charset="0"/>
              </a:rPr>
              <a:t>Controls support safe use rather than blocking productivity</a:t>
            </a:r>
          </a:p>
        </p:txBody>
      </p:sp>
      <p:pic>
        <p:nvPicPr>
          <p:cNvPr id="5" name="Graphic 4" descr="Decision chart outline">
            <a:extLst>
              <a:ext uri="{FF2B5EF4-FFF2-40B4-BE49-F238E27FC236}">
                <a16:creationId xmlns:a16="http://schemas.microsoft.com/office/drawing/2014/main" id="{02A60E1B-FCBD-B621-53B6-2E63DDA73178}"/>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405546" y="1458644"/>
            <a:ext cx="540000" cy="540000"/>
          </a:xfrm>
          <a:prstGeom prst="rect">
            <a:avLst/>
          </a:prstGeom>
        </p:spPr>
      </p:pic>
      <p:pic>
        <p:nvPicPr>
          <p:cNvPr id="17" name="Graphic 16" descr="Internet outline">
            <a:extLst>
              <a:ext uri="{FF2B5EF4-FFF2-40B4-BE49-F238E27FC236}">
                <a16:creationId xmlns:a16="http://schemas.microsoft.com/office/drawing/2014/main" id="{6CFEFE1A-B28B-7F2C-B495-3C14D0746D60}"/>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264385" y="1458644"/>
            <a:ext cx="540000" cy="540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67EA3-6925-E158-5223-A143DD1950F3}"/>
            </a:ext>
          </a:extLst>
        </p:cNvPr>
        <p:cNvGrpSpPr/>
        <p:nvPr/>
      </p:nvGrpSpPr>
      <p:grpSpPr>
        <a:xfrm>
          <a:off x="0" y="0"/>
          <a:ext cx="0" cy="0"/>
          <a:chOff x="0" y="0"/>
          <a:chExt cx="0" cy="0"/>
        </a:xfrm>
      </p:grpSpPr>
      <p:sp>
        <p:nvSpPr>
          <p:cNvPr id="6" name="Text 3">
            <a:extLst>
              <a:ext uri="{FF2B5EF4-FFF2-40B4-BE49-F238E27FC236}">
                <a16:creationId xmlns:a16="http://schemas.microsoft.com/office/drawing/2014/main" id="{DC3ABDF8-F3FA-F336-008F-094C2A06A81A}"/>
              </a:ext>
            </a:extLst>
          </p:cNvPr>
          <p:cNvSpPr/>
          <p:nvPr/>
        </p:nvSpPr>
        <p:spPr>
          <a:xfrm>
            <a:off x="476250" y="475573"/>
            <a:ext cx="5957657" cy="346249"/>
          </a:xfrm>
          <a:prstGeom prst="rect">
            <a:avLst/>
          </a:prstGeom>
          <a:noFill/>
          <a:ln/>
        </p:spPr>
        <p:txBody>
          <a:bodyPr wrap="none" lIns="0" tIns="0" rIns="0" bIns="0" rtlCol="0" anchor="t">
            <a:spAutoFit/>
          </a:bodyPr>
          <a:lstStyle/>
          <a:p>
            <a:pPr algn="l">
              <a:lnSpc>
                <a:spcPts val="2700"/>
              </a:lnSpc>
            </a:pPr>
            <a:r>
              <a:rPr lang="en-US" sz="2300" b="1" kern="0" spc="-24">
                <a:solidFill>
                  <a:srgbClr val="052146"/>
                </a:solidFill>
                <a:latin typeface="Lato" pitchFamily="34" charset="0"/>
                <a:ea typeface="Lato" pitchFamily="34" charset="-122"/>
                <a:cs typeface="Lato" pitchFamily="34" charset="-120"/>
              </a:rPr>
              <a:t>ADOPTION QUICK WINS FOR TOMORROW</a:t>
            </a:r>
            <a:endParaRPr lang="en-US" sz="2250">
              <a:latin typeface="Lato" panose="020F0502020204030203" pitchFamily="34" charset="0"/>
            </a:endParaRPr>
          </a:p>
        </p:txBody>
      </p:sp>
      <p:sp>
        <p:nvSpPr>
          <p:cNvPr id="7" name="Shape 4">
            <a:extLst>
              <a:ext uri="{FF2B5EF4-FFF2-40B4-BE49-F238E27FC236}">
                <a16:creationId xmlns:a16="http://schemas.microsoft.com/office/drawing/2014/main" id="{F898FAA9-7354-D19B-3CDA-4076C4383ADC}"/>
              </a:ext>
            </a:extLst>
          </p:cNvPr>
          <p:cNvSpPr/>
          <p:nvPr/>
        </p:nvSpPr>
        <p:spPr>
          <a:xfrm>
            <a:off x="3800" y="21975"/>
            <a:ext cx="9140156" cy="0"/>
          </a:xfrm>
          <a:prstGeom prst="line">
            <a:avLst/>
          </a:prstGeom>
          <a:solidFill>
            <a:srgbClr val="F83A80"/>
          </a:solidFill>
          <a:ln w="79375">
            <a:solidFill>
              <a:srgbClr val="F83A80"/>
            </a:solidFill>
            <a:prstDash val="solid"/>
            <a:headEnd type="none"/>
            <a:tailEnd type="none"/>
          </a:ln>
        </p:spPr>
        <p:txBody>
          <a:bodyPr/>
          <a:lstStyle/>
          <a:p>
            <a:endParaRPr lang="en-GB">
              <a:latin typeface="Lato" panose="020F0502020204030203" pitchFamily="34" charset="0"/>
            </a:endParaRPr>
          </a:p>
        </p:txBody>
      </p:sp>
      <p:pic>
        <p:nvPicPr>
          <p:cNvPr id="2" name="Image 1" descr="https://pitch-assets-ccb95893-de3f-4266-973c-20049231b248.s3.eu-west-1.amazonaws.com/ff00685a-e694-4d80-8794-6398d92f4ff0?pitch-bytes=101238&amp;pitch-content-type=image%2Fpng">
            <a:extLst>
              <a:ext uri="{FF2B5EF4-FFF2-40B4-BE49-F238E27FC236}">
                <a16:creationId xmlns:a16="http://schemas.microsoft.com/office/drawing/2014/main" id="{19CB9444-DB27-3BAC-B132-7ACF7649EE1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560153" y="198394"/>
            <a:ext cx="436174" cy="382807"/>
          </a:xfrm>
          <a:prstGeom prst="rect">
            <a:avLst/>
          </a:prstGeom>
        </p:spPr>
      </p:pic>
      <p:sp>
        <p:nvSpPr>
          <p:cNvPr id="4" name="TextBox 3">
            <a:extLst>
              <a:ext uri="{FF2B5EF4-FFF2-40B4-BE49-F238E27FC236}">
                <a16:creationId xmlns:a16="http://schemas.microsoft.com/office/drawing/2014/main" id="{8D51DEAC-E55E-2A72-73EB-5D47BA0DF839}"/>
              </a:ext>
            </a:extLst>
          </p:cNvPr>
          <p:cNvSpPr txBox="1"/>
          <p:nvPr/>
        </p:nvSpPr>
        <p:spPr>
          <a:xfrm>
            <a:off x="476250" y="853528"/>
            <a:ext cx="6720078" cy="369332"/>
          </a:xfrm>
          <a:prstGeom prst="rect">
            <a:avLst/>
          </a:prstGeom>
          <a:noFill/>
        </p:spPr>
        <p:txBody>
          <a:bodyPr wrap="square">
            <a:spAutoFit/>
          </a:bodyPr>
          <a:lstStyle/>
          <a:p>
            <a:r>
              <a:rPr lang="en-GB">
                <a:solidFill>
                  <a:srgbClr val="052146"/>
                </a:solidFill>
                <a:latin typeface="Lato" panose="020F0502020204030203" pitchFamily="34" charset="0"/>
                <a:ea typeface="Lato" panose="020F0502020204030203" pitchFamily="34" charset="0"/>
                <a:cs typeface="Lato" panose="020F0502020204030203" pitchFamily="34" charset="0"/>
              </a:rPr>
              <a:t>People and process</a:t>
            </a:r>
          </a:p>
        </p:txBody>
      </p:sp>
      <p:pic>
        <p:nvPicPr>
          <p:cNvPr id="11" name="Image 1" descr="https://pitch-assets-ccb95893-de3f-4266-973c-20049231b248.s3.eu-west-1.amazonaws.com/32f04d8a-37ba-4659-ac86-61380b6f00de?pitch-bytes=396&amp;pitch-content-type=image%2Fsvg%2Bxml">
            <a:extLst>
              <a:ext uri="{FF2B5EF4-FFF2-40B4-BE49-F238E27FC236}">
                <a16:creationId xmlns:a16="http://schemas.microsoft.com/office/drawing/2014/main" id="{99C27192-F0A2-229C-3CFB-6A232A544205}"/>
              </a:ext>
            </a:extLst>
          </p:cNvPr>
          <p:cNvPicPr>
            <a:picLocks noChangeAspect="1"/>
          </p:cNvPicPr>
          <p:nvPr/>
        </p:nvPicPr>
        <p:blipFill>
          <a:blip r:embed="rId4">
            <a:extLst>
              <a:ext uri="{96DAC541-7B7A-43D3-8B79-37D633B846F1}">
                <asvg:svgBlip xmlns:asvg="http://schemas.microsoft.com/office/drawing/2016/SVG/main" r:embed="rId5"/>
              </a:ext>
            </a:extLst>
          </a:blip>
          <a:srcRect l="33378" t="44030" r="33378" b="44030"/>
          <a:stretch/>
        </p:blipFill>
        <p:spPr>
          <a:xfrm>
            <a:off x="3282585" y="1559944"/>
            <a:ext cx="2700000" cy="3035657"/>
          </a:xfrm>
          <a:prstGeom prst="rect">
            <a:avLst/>
          </a:prstGeom>
        </p:spPr>
      </p:pic>
      <p:pic>
        <p:nvPicPr>
          <p:cNvPr id="12" name="Image 0" descr="https://pitch-assets-ccb95893-de3f-4266-973c-20049231b248.s3.eu-west-1.amazonaws.com/32f04d8a-37ba-4659-ac86-61380b6f00de?pitch-bytes=396&amp;pitch-content-type=image%2Fsvg%2Bxml">
            <a:extLst>
              <a:ext uri="{FF2B5EF4-FFF2-40B4-BE49-F238E27FC236}">
                <a16:creationId xmlns:a16="http://schemas.microsoft.com/office/drawing/2014/main" id="{35D6200D-199F-EE62-E975-B146812732B4}"/>
              </a:ext>
            </a:extLst>
          </p:cNvPr>
          <p:cNvPicPr>
            <a:picLocks noChangeAspect="1"/>
          </p:cNvPicPr>
          <p:nvPr/>
        </p:nvPicPr>
        <p:blipFill>
          <a:blip r:embed="rId6">
            <a:extLst>
              <a:ext uri="{96DAC541-7B7A-43D3-8B79-37D633B846F1}">
                <asvg:svgBlip xmlns:asvg="http://schemas.microsoft.com/office/drawing/2016/SVG/main" r:embed="rId7"/>
              </a:ext>
            </a:extLst>
          </a:blip>
          <a:srcRect l="33378" t="44030" r="33378" b="44030"/>
          <a:stretch/>
        </p:blipFill>
        <p:spPr>
          <a:xfrm>
            <a:off x="479307" y="2089138"/>
            <a:ext cx="2690416" cy="2520000"/>
          </a:xfrm>
          <a:prstGeom prst="rect">
            <a:avLst/>
          </a:prstGeom>
        </p:spPr>
      </p:pic>
      <p:pic>
        <p:nvPicPr>
          <p:cNvPr id="13" name="Image 0" descr="https://pitch-assets-ccb95893-de3f-4266-973c-20049231b248.s3.eu-west-1.amazonaws.com/32f04d8a-37ba-4659-ac86-61380b6f00de?pitch-bytes=396&amp;pitch-content-type=image%2Fsvg%2Bxml">
            <a:extLst>
              <a:ext uri="{FF2B5EF4-FFF2-40B4-BE49-F238E27FC236}">
                <a16:creationId xmlns:a16="http://schemas.microsoft.com/office/drawing/2014/main" id="{4689C184-8C8A-CABD-92A7-4DE0E18FDAF4}"/>
              </a:ext>
            </a:extLst>
          </p:cNvPr>
          <p:cNvPicPr>
            <a:picLocks noChangeAspect="1"/>
          </p:cNvPicPr>
          <p:nvPr/>
        </p:nvPicPr>
        <p:blipFill>
          <a:blip r:embed="rId6">
            <a:extLst>
              <a:ext uri="{96DAC541-7B7A-43D3-8B79-37D633B846F1}">
                <asvg:svgBlip xmlns:asvg="http://schemas.microsoft.com/office/drawing/2016/SVG/main" r:embed="rId7"/>
              </a:ext>
            </a:extLst>
          </a:blip>
          <a:srcRect l="33378" t="44030" r="33378" b="44030"/>
          <a:stretch/>
        </p:blipFill>
        <p:spPr>
          <a:xfrm>
            <a:off x="6078240" y="1559942"/>
            <a:ext cx="2704291" cy="2520000"/>
          </a:xfrm>
          <a:prstGeom prst="rect">
            <a:avLst/>
          </a:prstGeom>
        </p:spPr>
      </p:pic>
      <p:sp>
        <p:nvSpPr>
          <p:cNvPr id="14" name="TextBox 13">
            <a:extLst>
              <a:ext uri="{FF2B5EF4-FFF2-40B4-BE49-F238E27FC236}">
                <a16:creationId xmlns:a16="http://schemas.microsoft.com/office/drawing/2014/main" id="{0FEB28D5-F2BC-09A7-62F6-7721351ECB45}"/>
              </a:ext>
            </a:extLst>
          </p:cNvPr>
          <p:cNvSpPr txBox="1"/>
          <p:nvPr/>
        </p:nvSpPr>
        <p:spPr>
          <a:xfrm>
            <a:off x="475487" y="2164198"/>
            <a:ext cx="2720051" cy="2369880"/>
          </a:xfrm>
          <a:prstGeom prst="rect">
            <a:avLst/>
          </a:prstGeom>
          <a:noFill/>
        </p:spPr>
        <p:txBody>
          <a:bodyPr wrap="square">
            <a:spAutoFit/>
          </a:bodyPr>
          <a:lstStyle/>
          <a:p>
            <a:pPr>
              <a:spcAft>
                <a:spcPts val="600"/>
              </a:spcAft>
            </a:pPr>
            <a:r>
              <a:rPr lang="en-GB" sz="1600">
                <a:solidFill>
                  <a:srgbClr val="052146"/>
                </a:solidFill>
                <a:latin typeface="Lato" panose="020F0502020204030203" pitchFamily="34" charset="0"/>
              </a:rPr>
              <a:t>Ask teams three questions:</a:t>
            </a:r>
          </a:p>
          <a:p>
            <a:pPr marL="182563" indent="-182563">
              <a:spcAft>
                <a:spcPts val="600"/>
              </a:spcAft>
              <a:buFont typeface="Arial" panose="020B0604020202020204" pitchFamily="34" charset="0"/>
              <a:buChar char="•"/>
            </a:pPr>
            <a:r>
              <a:rPr lang="en-GB" sz="1600">
                <a:solidFill>
                  <a:srgbClr val="052146"/>
                </a:solidFill>
                <a:latin typeface="Lato" panose="020F0502020204030203" pitchFamily="34" charset="0"/>
              </a:rPr>
              <a:t>Where are you already using AI?</a:t>
            </a:r>
          </a:p>
          <a:p>
            <a:pPr marL="182563" indent="-182563">
              <a:spcAft>
                <a:spcPts val="600"/>
              </a:spcAft>
              <a:buFont typeface="Arial" panose="020B0604020202020204" pitchFamily="34" charset="0"/>
              <a:buChar char="•"/>
            </a:pPr>
            <a:r>
              <a:rPr lang="en-GB" sz="1600">
                <a:solidFill>
                  <a:srgbClr val="052146"/>
                </a:solidFill>
                <a:latin typeface="Lato" panose="020F0502020204030203" pitchFamily="34" charset="0"/>
              </a:rPr>
              <a:t>What types of work does it support?</a:t>
            </a:r>
          </a:p>
          <a:p>
            <a:pPr marL="182563" indent="-182563">
              <a:spcAft>
                <a:spcPts val="600"/>
              </a:spcAft>
              <a:buFont typeface="Arial" panose="020B0604020202020204" pitchFamily="34" charset="0"/>
              <a:buChar char="•"/>
            </a:pPr>
            <a:r>
              <a:rPr lang="en-GB" sz="1600">
                <a:solidFill>
                  <a:srgbClr val="052146"/>
                </a:solidFill>
                <a:latin typeface="Lato" panose="020F0502020204030203" pitchFamily="34" charset="0"/>
              </a:rPr>
              <a:t>What data do you typically put in?</a:t>
            </a:r>
          </a:p>
          <a:p>
            <a:pPr>
              <a:spcAft>
                <a:spcPts val="600"/>
              </a:spcAft>
            </a:pPr>
            <a:r>
              <a:rPr lang="en-GB" sz="1600" b="1">
                <a:solidFill>
                  <a:srgbClr val="052146"/>
                </a:solidFill>
                <a:latin typeface="Lato" panose="020F0502020204030203" pitchFamily="34" charset="0"/>
              </a:rPr>
              <a:t>No</a:t>
            </a:r>
            <a:r>
              <a:rPr lang="en-GB" sz="1600">
                <a:solidFill>
                  <a:srgbClr val="052146"/>
                </a:solidFill>
                <a:latin typeface="Lato" panose="020F0502020204030203" pitchFamily="34" charset="0"/>
              </a:rPr>
              <a:t> judgement. Just visibility</a:t>
            </a:r>
          </a:p>
        </p:txBody>
      </p:sp>
      <p:sp>
        <p:nvSpPr>
          <p:cNvPr id="15" name="TextBox 14">
            <a:extLst>
              <a:ext uri="{FF2B5EF4-FFF2-40B4-BE49-F238E27FC236}">
                <a16:creationId xmlns:a16="http://schemas.microsoft.com/office/drawing/2014/main" id="{5E8A1EED-3C19-98C4-4456-21B17686A196}"/>
              </a:ext>
            </a:extLst>
          </p:cNvPr>
          <p:cNvSpPr txBox="1"/>
          <p:nvPr/>
        </p:nvSpPr>
        <p:spPr>
          <a:xfrm>
            <a:off x="6100839" y="1540785"/>
            <a:ext cx="2654801" cy="2539157"/>
          </a:xfrm>
          <a:prstGeom prst="rect">
            <a:avLst/>
          </a:prstGeom>
          <a:noFill/>
        </p:spPr>
        <p:txBody>
          <a:bodyPr wrap="square" lIns="91440" tIns="45720" rIns="91440" bIns="45720" anchor="t">
            <a:spAutoFit/>
          </a:bodyPr>
          <a:lstStyle/>
          <a:p>
            <a:pPr marL="182245" indent="-182245">
              <a:spcAft>
                <a:spcPts val="600"/>
              </a:spcAft>
              <a:buFont typeface="Arial" panose="020B0604020202020204" pitchFamily="34" charset="0"/>
              <a:buChar char="•"/>
            </a:pPr>
            <a:r>
              <a:rPr lang="en-GB" sz="1600">
                <a:solidFill>
                  <a:srgbClr val="052146"/>
                </a:solidFill>
                <a:latin typeface="Lato"/>
                <a:ea typeface="Lato"/>
                <a:cs typeface="Lato"/>
              </a:rPr>
              <a:t>One page. Plain English. Focused on:</a:t>
            </a:r>
            <a:br>
              <a:rPr lang="en-GB" sz="1600">
                <a:latin typeface="Lato" panose="020F0502020204030203" pitchFamily="34" charset="0"/>
              </a:rPr>
            </a:br>
            <a:r>
              <a:rPr lang="en-GB" sz="1600">
                <a:solidFill>
                  <a:srgbClr val="052146"/>
                </a:solidFill>
                <a:latin typeface="Lato"/>
                <a:ea typeface="Lato"/>
                <a:cs typeface="Lato"/>
              </a:rPr>
              <a:t>what’s fine to experiment with</a:t>
            </a:r>
          </a:p>
          <a:p>
            <a:pPr marL="182245" indent="-182245">
              <a:spcAft>
                <a:spcPts val="600"/>
              </a:spcAft>
              <a:buFont typeface="Arial" panose="020B0604020202020204" pitchFamily="34" charset="0"/>
              <a:buChar char="•"/>
            </a:pPr>
            <a:r>
              <a:rPr lang="en-GB" sz="1600">
                <a:solidFill>
                  <a:srgbClr val="052146"/>
                </a:solidFill>
                <a:latin typeface="Lato"/>
                <a:ea typeface="Lato"/>
                <a:cs typeface="Lato"/>
              </a:rPr>
              <a:t>What needs extra care</a:t>
            </a:r>
          </a:p>
          <a:p>
            <a:pPr marL="182245" indent="-182245">
              <a:spcAft>
                <a:spcPts val="600"/>
              </a:spcAft>
              <a:buFont typeface="Arial" panose="020B0604020202020204" pitchFamily="34" charset="0"/>
              <a:buChar char="•"/>
            </a:pPr>
            <a:r>
              <a:rPr lang="en-GB" sz="1600">
                <a:solidFill>
                  <a:srgbClr val="052146"/>
                </a:solidFill>
                <a:latin typeface="Lato"/>
                <a:ea typeface="Lato"/>
                <a:cs typeface="Lato"/>
              </a:rPr>
              <a:t>Where to go if you’re unsure</a:t>
            </a:r>
          </a:p>
          <a:p>
            <a:r>
              <a:rPr lang="en-GB" sz="1600">
                <a:solidFill>
                  <a:srgbClr val="052146"/>
                </a:solidFill>
                <a:latin typeface="Lato"/>
                <a:ea typeface="Lato"/>
                <a:cs typeface="Lato"/>
              </a:rPr>
              <a:t>This removes guesswork immediately.</a:t>
            </a:r>
          </a:p>
        </p:txBody>
      </p:sp>
      <p:sp>
        <p:nvSpPr>
          <p:cNvPr id="18" name="TextBox 17">
            <a:extLst>
              <a:ext uri="{FF2B5EF4-FFF2-40B4-BE49-F238E27FC236}">
                <a16:creationId xmlns:a16="http://schemas.microsoft.com/office/drawing/2014/main" id="{CA1F082A-9509-5732-8B48-6D63F5E52CAC}"/>
              </a:ext>
            </a:extLst>
          </p:cNvPr>
          <p:cNvSpPr txBox="1"/>
          <p:nvPr/>
        </p:nvSpPr>
        <p:spPr>
          <a:xfrm>
            <a:off x="3357217" y="1692777"/>
            <a:ext cx="2516694" cy="2769989"/>
          </a:xfrm>
          <a:prstGeom prst="rect">
            <a:avLst/>
          </a:prstGeom>
          <a:noFill/>
        </p:spPr>
        <p:txBody>
          <a:bodyPr wrap="square" lIns="91440" tIns="45720" rIns="91440" bIns="45720" anchor="t">
            <a:spAutoFit/>
          </a:bodyPr>
          <a:lstStyle/>
          <a:p>
            <a:pPr lvl="0">
              <a:spcAft>
                <a:spcPts val="600"/>
              </a:spcAft>
            </a:pPr>
            <a:r>
              <a:rPr lang="en-GB" sz="1600" b="1">
                <a:solidFill>
                  <a:srgbClr val="052146"/>
                </a:solidFill>
                <a:latin typeface="Lato"/>
                <a:ea typeface="Lato"/>
                <a:cs typeface="Lato"/>
              </a:rPr>
              <a:t>Make validation explicit:</a:t>
            </a:r>
          </a:p>
          <a:p>
            <a:pPr lvl="0">
              <a:spcAft>
                <a:spcPts val="600"/>
              </a:spcAft>
            </a:pPr>
            <a:endParaRPr lang="en-GB" sz="500" b="1">
              <a:solidFill>
                <a:srgbClr val="052146"/>
              </a:solidFill>
              <a:latin typeface="Lato"/>
              <a:ea typeface="Lato"/>
              <a:cs typeface="Lato"/>
            </a:endParaRPr>
          </a:p>
          <a:p>
            <a:pPr>
              <a:spcAft>
                <a:spcPts val="600"/>
              </a:spcAft>
            </a:pPr>
            <a:r>
              <a:rPr lang="en-GB" sz="1600">
                <a:solidFill>
                  <a:srgbClr val="052146"/>
                </a:solidFill>
                <a:latin typeface="Lato"/>
                <a:ea typeface="Lato"/>
                <a:cs typeface="Lato"/>
              </a:rPr>
              <a:t>Set expectations that:</a:t>
            </a:r>
          </a:p>
          <a:p>
            <a:pPr marL="182245" indent="-182245">
              <a:spcAft>
                <a:spcPts val="600"/>
              </a:spcAft>
              <a:buFont typeface="Arial" panose="020B0604020202020204" pitchFamily="34" charset="0"/>
              <a:buChar char="•"/>
            </a:pPr>
            <a:r>
              <a:rPr lang="en-GB" sz="1600">
                <a:solidFill>
                  <a:srgbClr val="052146"/>
                </a:solidFill>
                <a:latin typeface="Lato"/>
                <a:ea typeface="Lato"/>
                <a:cs typeface="Lato"/>
              </a:rPr>
              <a:t>AI outputs are starting points, not answers</a:t>
            </a:r>
          </a:p>
          <a:p>
            <a:pPr marL="182245" indent="-182245">
              <a:spcAft>
                <a:spcPts val="600"/>
              </a:spcAft>
              <a:buFont typeface="Arial" panose="020B0604020202020204" pitchFamily="34" charset="0"/>
              <a:buChar char="•"/>
            </a:pPr>
            <a:r>
              <a:rPr lang="en-GB" sz="1600">
                <a:solidFill>
                  <a:srgbClr val="052146"/>
                </a:solidFill>
                <a:latin typeface="Lato"/>
                <a:ea typeface="Lato"/>
                <a:cs typeface="Lato"/>
              </a:rPr>
              <a:t>Important decisions require human checking</a:t>
            </a:r>
          </a:p>
          <a:p>
            <a:pPr marL="182245" indent="-182245">
              <a:spcAft>
                <a:spcPts val="600"/>
              </a:spcAft>
              <a:buFont typeface="Arial" panose="020B0604020202020204" pitchFamily="34" charset="0"/>
              <a:buChar char="•"/>
            </a:pPr>
            <a:r>
              <a:rPr lang="en-GB" sz="1600">
                <a:solidFill>
                  <a:srgbClr val="052146"/>
                </a:solidFill>
                <a:latin typeface="Lato"/>
                <a:ea typeface="Lato"/>
                <a:cs typeface="Lato"/>
              </a:rPr>
              <a:t>This directly tackles over-reliance and hallucinations.</a:t>
            </a:r>
          </a:p>
        </p:txBody>
      </p:sp>
      <p:sp>
        <p:nvSpPr>
          <p:cNvPr id="19" name="Rectangle 18">
            <a:extLst>
              <a:ext uri="{FF2B5EF4-FFF2-40B4-BE49-F238E27FC236}">
                <a16:creationId xmlns:a16="http://schemas.microsoft.com/office/drawing/2014/main" id="{DBE3A95A-56CB-7A56-E1D8-4D89DDFF0C79}"/>
              </a:ext>
            </a:extLst>
          </p:cNvPr>
          <p:cNvSpPr/>
          <p:nvPr/>
        </p:nvSpPr>
        <p:spPr>
          <a:xfrm>
            <a:off x="475487" y="1559945"/>
            <a:ext cx="2700000" cy="494468"/>
          </a:xfrm>
          <a:prstGeom prst="rect">
            <a:avLst/>
          </a:prstGeom>
          <a:solidFill>
            <a:srgbClr val="EDC254"/>
          </a:solidFill>
          <a:ln>
            <a:solidFill>
              <a:srgbClr val="EDC254"/>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lvl="0" algn="ctr">
              <a:spcAft>
                <a:spcPts val="600"/>
              </a:spcAft>
            </a:pPr>
            <a:r>
              <a:rPr lang="en-GB" b="1">
                <a:solidFill>
                  <a:srgbClr val="052146"/>
                </a:solidFill>
                <a:latin typeface="Lato" panose="020F0502020204030203" pitchFamily="34" charset="0"/>
              </a:rPr>
              <a:t>Make AI use visible:</a:t>
            </a:r>
          </a:p>
        </p:txBody>
      </p:sp>
      <p:sp>
        <p:nvSpPr>
          <p:cNvPr id="20" name="Rectangle 19">
            <a:extLst>
              <a:ext uri="{FF2B5EF4-FFF2-40B4-BE49-F238E27FC236}">
                <a16:creationId xmlns:a16="http://schemas.microsoft.com/office/drawing/2014/main" id="{76B60A7B-509A-42D8-0710-FA4E99D99F6C}"/>
              </a:ext>
            </a:extLst>
          </p:cNvPr>
          <p:cNvSpPr/>
          <p:nvPr/>
        </p:nvSpPr>
        <p:spPr>
          <a:xfrm>
            <a:off x="6078240" y="4102399"/>
            <a:ext cx="2700000" cy="493200"/>
          </a:xfrm>
          <a:prstGeom prst="rect">
            <a:avLst/>
          </a:prstGeom>
          <a:solidFill>
            <a:srgbClr val="EDC254"/>
          </a:solidFill>
          <a:ln>
            <a:solidFill>
              <a:srgbClr val="EDC254"/>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lvl="0" algn="ctr">
              <a:spcAft>
                <a:spcPts val="600"/>
              </a:spcAft>
            </a:pPr>
            <a:r>
              <a:rPr lang="en-GB" b="1">
                <a:solidFill>
                  <a:srgbClr val="052146"/>
                </a:solidFill>
                <a:latin typeface="Lato"/>
                <a:ea typeface="Lato"/>
                <a:cs typeface="Lato"/>
              </a:rPr>
              <a:t>“AI dos and don’ts”</a:t>
            </a:r>
          </a:p>
        </p:txBody>
      </p:sp>
    </p:spTree>
    <p:extLst>
      <p:ext uri="{BB962C8B-B14F-4D97-AF65-F5344CB8AC3E}">
        <p14:creationId xmlns:p14="http://schemas.microsoft.com/office/powerpoint/2010/main" val="461973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9932E-B7FE-80E2-F6C4-7E001EB0F615}"/>
            </a:ext>
          </a:extLst>
        </p:cNvPr>
        <p:cNvGrpSpPr/>
        <p:nvPr/>
      </p:nvGrpSpPr>
      <p:grpSpPr>
        <a:xfrm>
          <a:off x="0" y="0"/>
          <a:ext cx="0" cy="0"/>
          <a:chOff x="0" y="0"/>
          <a:chExt cx="0" cy="0"/>
        </a:xfrm>
      </p:grpSpPr>
      <p:sp>
        <p:nvSpPr>
          <p:cNvPr id="15" name="Text 8">
            <a:extLst>
              <a:ext uri="{FF2B5EF4-FFF2-40B4-BE49-F238E27FC236}">
                <a16:creationId xmlns:a16="http://schemas.microsoft.com/office/drawing/2014/main" id="{85B79746-1764-A355-5199-C942FED2093E}"/>
              </a:ext>
            </a:extLst>
          </p:cNvPr>
          <p:cNvSpPr/>
          <p:nvPr/>
        </p:nvSpPr>
        <p:spPr>
          <a:xfrm>
            <a:off x="476250" y="471051"/>
            <a:ext cx="5405326" cy="382477"/>
          </a:xfrm>
          <a:prstGeom prst="rect">
            <a:avLst/>
          </a:prstGeom>
          <a:noFill/>
          <a:ln/>
        </p:spPr>
        <p:txBody>
          <a:bodyPr wrap="none" lIns="0" tIns="0" rIns="0" bIns="0" rtlCol="0" anchor="t">
            <a:spAutoFit/>
          </a:bodyPr>
          <a:lstStyle/>
          <a:p>
            <a:pPr>
              <a:lnSpc>
                <a:spcPts val="3150"/>
              </a:lnSpc>
            </a:pPr>
            <a:r>
              <a:rPr lang="en-US" sz="2300" b="1">
                <a:solidFill>
                  <a:srgbClr val="052146"/>
                </a:solidFill>
                <a:latin typeface="Lato"/>
                <a:ea typeface="Lato"/>
                <a:cs typeface="Lato"/>
              </a:rPr>
              <a:t>A PRACTICAL TECHNOLOGY EXAMPLE</a:t>
            </a:r>
            <a:endParaRPr lang="en-US"/>
          </a:p>
        </p:txBody>
      </p:sp>
      <p:sp>
        <p:nvSpPr>
          <p:cNvPr id="16" name="Shape 9">
            <a:extLst>
              <a:ext uri="{FF2B5EF4-FFF2-40B4-BE49-F238E27FC236}">
                <a16:creationId xmlns:a16="http://schemas.microsoft.com/office/drawing/2014/main" id="{24A16069-2FBE-A928-797A-ACEA86CC52F8}"/>
              </a:ext>
            </a:extLst>
          </p:cNvPr>
          <p:cNvSpPr/>
          <p:nvPr/>
        </p:nvSpPr>
        <p:spPr>
          <a:xfrm>
            <a:off x="3800" y="21975"/>
            <a:ext cx="9140156" cy="0"/>
          </a:xfrm>
          <a:prstGeom prst="line">
            <a:avLst/>
          </a:prstGeom>
          <a:solidFill>
            <a:srgbClr val="F83A80"/>
          </a:solidFill>
          <a:ln w="79375">
            <a:solidFill>
              <a:srgbClr val="F83A80"/>
            </a:solidFill>
            <a:prstDash val="solid"/>
            <a:headEnd type="none"/>
            <a:tailEnd type="none"/>
          </a:ln>
        </p:spPr>
        <p:txBody>
          <a:bodyPr/>
          <a:lstStyle/>
          <a:p>
            <a:endParaRPr lang="en-GB">
              <a:latin typeface="Lato" panose="020F0502020204030203" pitchFamily="34" charset="0"/>
            </a:endParaRPr>
          </a:p>
        </p:txBody>
      </p:sp>
      <p:pic>
        <p:nvPicPr>
          <p:cNvPr id="2" name="Image 1" descr="https://pitch-assets-ccb95893-de3f-4266-973c-20049231b248.s3.eu-west-1.amazonaws.com/ff00685a-e694-4d80-8794-6398d92f4ff0?pitch-bytes=101238&amp;pitch-content-type=image%2Fpng">
            <a:extLst>
              <a:ext uri="{FF2B5EF4-FFF2-40B4-BE49-F238E27FC236}">
                <a16:creationId xmlns:a16="http://schemas.microsoft.com/office/drawing/2014/main" id="{86F7019B-C452-9BEC-202F-F9E57CC43BE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560153" y="198394"/>
            <a:ext cx="436174" cy="382807"/>
          </a:xfrm>
          <a:prstGeom prst="rect">
            <a:avLst/>
          </a:prstGeom>
        </p:spPr>
      </p:pic>
      <p:sp>
        <p:nvSpPr>
          <p:cNvPr id="6" name="Free-form: Shape 5">
            <a:extLst>
              <a:ext uri="{FF2B5EF4-FFF2-40B4-BE49-F238E27FC236}">
                <a16:creationId xmlns:a16="http://schemas.microsoft.com/office/drawing/2014/main" id="{0C491EBD-74BE-55D1-BBA1-72062FA7D7F5}"/>
              </a:ext>
            </a:extLst>
          </p:cNvPr>
          <p:cNvSpPr/>
          <p:nvPr/>
        </p:nvSpPr>
        <p:spPr>
          <a:xfrm rot="16200000">
            <a:off x="-695882" y="3186569"/>
            <a:ext cx="2841150" cy="391972"/>
          </a:xfrm>
          <a:custGeom>
            <a:avLst/>
            <a:gdLst>
              <a:gd name="csX0" fmla="*/ 0 w 2841150"/>
              <a:gd name="csY0" fmla="*/ 0 h 391972"/>
              <a:gd name="csX1" fmla="*/ 2841150 w 2841150"/>
              <a:gd name="csY1" fmla="*/ 0 h 391972"/>
              <a:gd name="csX2" fmla="*/ 2841150 w 2841150"/>
              <a:gd name="csY2" fmla="*/ 391972 h 391972"/>
              <a:gd name="csX3" fmla="*/ 0 w 2841150"/>
              <a:gd name="csY3" fmla="*/ 391972 h 391972"/>
              <a:gd name="csX4" fmla="*/ 0 w 2841150"/>
              <a:gd name="csY4" fmla="*/ 0 h 391972"/>
            </a:gdLst>
            <a:ahLst/>
            <a:cxnLst>
              <a:cxn ang="0">
                <a:pos x="csX0" y="csY0"/>
              </a:cxn>
              <a:cxn ang="0">
                <a:pos x="csX1" y="csY1"/>
              </a:cxn>
              <a:cxn ang="0">
                <a:pos x="csX2" y="csY2"/>
              </a:cxn>
              <a:cxn ang="0">
                <a:pos x="csX3" y="csY3"/>
              </a:cxn>
              <a:cxn ang="0">
                <a:pos x="csX4" y="csY4"/>
              </a:cxn>
            </a:cxnLst>
            <a:rect l="l" t="t" r="r" b="b"/>
            <a:pathLst>
              <a:path w="2841150" h="391972">
                <a:moveTo>
                  <a:pt x="0" y="0"/>
                </a:moveTo>
                <a:lnTo>
                  <a:pt x="2841150" y="0"/>
                </a:lnTo>
                <a:lnTo>
                  <a:pt x="2841150" y="391972"/>
                </a:lnTo>
                <a:lnTo>
                  <a:pt x="0" y="3919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345698" bIns="0" numCol="1" spcCol="1270" anchor="t" anchorCtr="0">
            <a:noAutofit/>
          </a:bodyPr>
          <a:lstStyle/>
          <a:p>
            <a:pPr algn="r" defTabSz="1244600">
              <a:lnSpc>
                <a:spcPct val="90000"/>
              </a:lnSpc>
              <a:spcBef>
                <a:spcPct val="0"/>
              </a:spcBef>
              <a:spcAft>
                <a:spcPct val="35000"/>
              </a:spcAft>
            </a:pPr>
            <a:r>
              <a:rPr lang="en-GB" sz="2000">
                <a:solidFill>
                  <a:srgbClr val="052146"/>
                </a:solidFill>
                <a:latin typeface="Lato"/>
                <a:ea typeface="Lato"/>
                <a:cs typeface="Lato"/>
              </a:rPr>
              <a:t>Control</a:t>
            </a:r>
            <a:endParaRPr lang="en-US"/>
          </a:p>
        </p:txBody>
      </p:sp>
      <p:sp>
        <p:nvSpPr>
          <p:cNvPr id="7" name="Free-form: Shape 6">
            <a:extLst>
              <a:ext uri="{FF2B5EF4-FFF2-40B4-BE49-F238E27FC236}">
                <a16:creationId xmlns:a16="http://schemas.microsoft.com/office/drawing/2014/main" id="{289EED58-AB50-A416-3C2E-D302F2DC721E}"/>
              </a:ext>
            </a:extLst>
          </p:cNvPr>
          <p:cNvSpPr/>
          <p:nvPr/>
        </p:nvSpPr>
        <p:spPr>
          <a:xfrm>
            <a:off x="920679" y="1767840"/>
            <a:ext cx="1952440" cy="3035290"/>
          </a:xfrm>
          <a:custGeom>
            <a:avLst/>
            <a:gdLst>
              <a:gd name="csX0" fmla="*/ 0 w 1952440"/>
              <a:gd name="csY0" fmla="*/ 0 h 2841150"/>
              <a:gd name="csX1" fmla="*/ 1952440 w 1952440"/>
              <a:gd name="csY1" fmla="*/ 0 h 2841150"/>
              <a:gd name="csX2" fmla="*/ 1952440 w 1952440"/>
              <a:gd name="csY2" fmla="*/ 2841150 h 2841150"/>
              <a:gd name="csX3" fmla="*/ 0 w 1952440"/>
              <a:gd name="csY3" fmla="*/ 2841150 h 2841150"/>
              <a:gd name="csX4" fmla="*/ 0 w 1952440"/>
              <a:gd name="csY4" fmla="*/ 0 h 2841150"/>
            </a:gdLst>
            <a:ahLst/>
            <a:cxnLst>
              <a:cxn ang="0">
                <a:pos x="csX0" y="csY0"/>
              </a:cxn>
              <a:cxn ang="0">
                <a:pos x="csX1" y="csY1"/>
              </a:cxn>
              <a:cxn ang="0">
                <a:pos x="csX2" y="csY2"/>
              </a:cxn>
              <a:cxn ang="0">
                <a:pos x="csX3" y="csY3"/>
              </a:cxn>
              <a:cxn ang="0">
                <a:pos x="csX4" y="csY4"/>
              </a:cxn>
            </a:cxnLst>
            <a:rect l="l" t="t" r="r" b="b"/>
            <a:pathLst>
              <a:path w="1952440" h="2841150">
                <a:moveTo>
                  <a:pt x="0" y="0"/>
                </a:moveTo>
                <a:lnTo>
                  <a:pt x="1952440" y="0"/>
                </a:lnTo>
                <a:lnTo>
                  <a:pt x="1952440" y="2841150"/>
                </a:lnTo>
                <a:lnTo>
                  <a:pt x="0" y="2841150"/>
                </a:lnTo>
                <a:lnTo>
                  <a:pt x="0" y="0"/>
                </a:lnTo>
                <a:close/>
              </a:path>
            </a:pathLst>
          </a:custGeom>
          <a:solidFill>
            <a:srgbClr val="E4E1D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9568" tIns="345698" rIns="99568" bIns="99568" numCol="1" spcCol="1270" anchor="t" anchorCtr="0">
            <a:noAutofit/>
          </a:bodyPr>
          <a:lstStyle/>
          <a:p>
            <a:pPr lvl="0"/>
            <a:endParaRPr lang="en-GB" sz="1400">
              <a:solidFill>
                <a:srgbClr val="052146"/>
              </a:solidFill>
              <a:latin typeface="Lato" panose="020F0502020204030203" pitchFamily="34" charset="0"/>
            </a:endParaRPr>
          </a:p>
        </p:txBody>
      </p:sp>
      <p:sp>
        <p:nvSpPr>
          <p:cNvPr id="8" name="Rectangle 7">
            <a:extLst>
              <a:ext uri="{FF2B5EF4-FFF2-40B4-BE49-F238E27FC236}">
                <a16:creationId xmlns:a16="http://schemas.microsoft.com/office/drawing/2014/main" id="{FE176EBF-DD60-6D14-546C-67FF76CAD18C}"/>
              </a:ext>
            </a:extLst>
          </p:cNvPr>
          <p:cNvSpPr/>
          <p:nvPr/>
        </p:nvSpPr>
        <p:spPr>
          <a:xfrm>
            <a:off x="528707" y="1444577"/>
            <a:ext cx="576000" cy="576000"/>
          </a:xfrm>
          <a:prstGeom prst="rect">
            <a:avLst/>
          </a:prstGeom>
          <a:solidFill>
            <a:srgbClr val="EDC254"/>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latin typeface="Lato" panose="020F0502020204030203" pitchFamily="34" charset="0"/>
            </a:endParaRPr>
          </a:p>
        </p:txBody>
      </p:sp>
      <p:sp>
        <p:nvSpPr>
          <p:cNvPr id="9" name="Free-form: Shape 8">
            <a:extLst>
              <a:ext uri="{FF2B5EF4-FFF2-40B4-BE49-F238E27FC236}">
                <a16:creationId xmlns:a16="http://schemas.microsoft.com/office/drawing/2014/main" id="{29C86813-EB12-FB41-96CB-732769010469}"/>
              </a:ext>
            </a:extLst>
          </p:cNvPr>
          <p:cNvSpPr/>
          <p:nvPr/>
        </p:nvSpPr>
        <p:spPr>
          <a:xfrm rot="16200000">
            <a:off x="2162956" y="3186569"/>
            <a:ext cx="2841150" cy="391972"/>
          </a:xfrm>
          <a:custGeom>
            <a:avLst/>
            <a:gdLst>
              <a:gd name="csX0" fmla="*/ 0 w 2841150"/>
              <a:gd name="csY0" fmla="*/ 0 h 391972"/>
              <a:gd name="csX1" fmla="*/ 2841150 w 2841150"/>
              <a:gd name="csY1" fmla="*/ 0 h 391972"/>
              <a:gd name="csX2" fmla="*/ 2841150 w 2841150"/>
              <a:gd name="csY2" fmla="*/ 391972 h 391972"/>
              <a:gd name="csX3" fmla="*/ 0 w 2841150"/>
              <a:gd name="csY3" fmla="*/ 391972 h 391972"/>
              <a:gd name="csX4" fmla="*/ 0 w 2841150"/>
              <a:gd name="csY4" fmla="*/ 0 h 391972"/>
            </a:gdLst>
            <a:ahLst/>
            <a:cxnLst>
              <a:cxn ang="0">
                <a:pos x="csX0" y="csY0"/>
              </a:cxn>
              <a:cxn ang="0">
                <a:pos x="csX1" y="csY1"/>
              </a:cxn>
              <a:cxn ang="0">
                <a:pos x="csX2" y="csY2"/>
              </a:cxn>
              <a:cxn ang="0">
                <a:pos x="csX3" y="csY3"/>
              </a:cxn>
              <a:cxn ang="0">
                <a:pos x="csX4" y="csY4"/>
              </a:cxn>
            </a:cxnLst>
            <a:rect l="l" t="t" r="r" b="b"/>
            <a:pathLst>
              <a:path w="2841150" h="391972">
                <a:moveTo>
                  <a:pt x="0" y="0"/>
                </a:moveTo>
                <a:lnTo>
                  <a:pt x="2841150" y="0"/>
                </a:lnTo>
                <a:lnTo>
                  <a:pt x="2841150" y="391972"/>
                </a:lnTo>
                <a:lnTo>
                  <a:pt x="0" y="3919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345698" bIns="0" numCol="1" spcCol="1270" anchor="t" anchorCtr="0">
            <a:noAutofit/>
          </a:bodyPr>
          <a:lstStyle/>
          <a:p>
            <a:pPr algn="r" defTabSz="1244600">
              <a:lnSpc>
                <a:spcPct val="90000"/>
              </a:lnSpc>
              <a:spcBef>
                <a:spcPct val="0"/>
              </a:spcBef>
              <a:spcAft>
                <a:spcPct val="35000"/>
              </a:spcAft>
            </a:pPr>
            <a:r>
              <a:rPr lang="en-GB" sz="2000">
                <a:solidFill>
                  <a:srgbClr val="052146"/>
                </a:solidFill>
                <a:latin typeface="Lato"/>
                <a:ea typeface="Lato"/>
                <a:cs typeface="Lato"/>
              </a:rPr>
              <a:t>Benefits</a:t>
            </a:r>
            <a:endParaRPr lang="en-US"/>
          </a:p>
        </p:txBody>
      </p:sp>
      <p:sp>
        <p:nvSpPr>
          <p:cNvPr id="10" name="Free-form: Shape 9">
            <a:extLst>
              <a:ext uri="{FF2B5EF4-FFF2-40B4-BE49-F238E27FC236}">
                <a16:creationId xmlns:a16="http://schemas.microsoft.com/office/drawing/2014/main" id="{E0777808-577A-30D3-3F88-4D675CD53E4C}"/>
              </a:ext>
            </a:extLst>
          </p:cNvPr>
          <p:cNvSpPr/>
          <p:nvPr/>
        </p:nvSpPr>
        <p:spPr>
          <a:xfrm>
            <a:off x="3779518" y="1767840"/>
            <a:ext cx="1952440" cy="3035290"/>
          </a:xfrm>
          <a:custGeom>
            <a:avLst/>
            <a:gdLst>
              <a:gd name="csX0" fmla="*/ 0 w 1952440"/>
              <a:gd name="csY0" fmla="*/ 0 h 2841150"/>
              <a:gd name="csX1" fmla="*/ 1952440 w 1952440"/>
              <a:gd name="csY1" fmla="*/ 0 h 2841150"/>
              <a:gd name="csX2" fmla="*/ 1952440 w 1952440"/>
              <a:gd name="csY2" fmla="*/ 2841150 h 2841150"/>
              <a:gd name="csX3" fmla="*/ 0 w 1952440"/>
              <a:gd name="csY3" fmla="*/ 2841150 h 2841150"/>
              <a:gd name="csX4" fmla="*/ 0 w 1952440"/>
              <a:gd name="csY4" fmla="*/ 0 h 2841150"/>
            </a:gdLst>
            <a:ahLst/>
            <a:cxnLst>
              <a:cxn ang="0">
                <a:pos x="csX0" y="csY0"/>
              </a:cxn>
              <a:cxn ang="0">
                <a:pos x="csX1" y="csY1"/>
              </a:cxn>
              <a:cxn ang="0">
                <a:pos x="csX2" y="csY2"/>
              </a:cxn>
              <a:cxn ang="0">
                <a:pos x="csX3" y="csY3"/>
              </a:cxn>
              <a:cxn ang="0">
                <a:pos x="csX4" y="csY4"/>
              </a:cxn>
            </a:cxnLst>
            <a:rect l="l" t="t" r="r" b="b"/>
            <a:pathLst>
              <a:path w="1952440" h="2841150">
                <a:moveTo>
                  <a:pt x="0" y="0"/>
                </a:moveTo>
                <a:lnTo>
                  <a:pt x="1952440" y="0"/>
                </a:lnTo>
                <a:lnTo>
                  <a:pt x="1952440" y="2841150"/>
                </a:lnTo>
                <a:lnTo>
                  <a:pt x="0" y="2841150"/>
                </a:lnTo>
                <a:lnTo>
                  <a:pt x="0" y="0"/>
                </a:lnTo>
                <a:close/>
              </a:path>
            </a:pathLst>
          </a:custGeom>
          <a:solidFill>
            <a:srgbClr val="E4E1D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0688" tIns="345698" rIns="170688" bIns="170688" numCol="1" spcCol="1270" anchor="t" anchorCtr="0">
            <a:noAutofit/>
          </a:bodyPr>
          <a:lstStyle/>
          <a:p>
            <a:pPr marL="228600" lvl="1" indent="-228600" algn="l" defTabSz="1066800">
              <a:lnSpc>
                <a:spcPct val="90000"/>
              </a:lnSpc>
              <a:spcBef>
                <a:spcPct val="0"/>
              </a:spcBef>
              <a:spcAft>
                <a:spcPct val="15000"/>
              </a:spcAft>
              <a:buChar char="•"/>
            </a:pPr>
            <a:endParaRPr lang="en-GB" sz="2400" kern="1200">
              <a:solidFill>
                <a:srgbClr val="052146"/>
              </a:solidFill>
              <a:latin typeface="Lato" panose="020F0502020204030203" pitchFamily="34" charset="0"/>
            </a:endParaRPr>
          </a:p>
          <a:p>
            <a:pPr marL="228600" lvl="1" indent="-228600" algn="l" defTabSz="1066800">
              <a:lnSpc>
                <a:spcPct val="90000"/>
              </a:lnSpc>
              <a:spcBef>
                <a:spcPct val="0"/>
              </a:spcBef>
              <a:spcAft>
                <a:spcPct val="15000"/>
              </a:spcAft>
              <a:buChar char="•"/>
            </a:pPr>
            <a:endParaRPr lang="en-GB" sz="2400" kern="1200">
              <a:solidFill>
                <a:srgbClr val="052146"/>
              </a:solidFill>
              <a:latin typeface="Lato" panose="020F0502020204030203" pitchFamily="34" charset="0"/>
            </a:endParaRPr>
          </a:p>
        </p:txBody>
      </p:sp>
      <p:sp>
        <p:nvSpPr>
          <p:cNvPr id="11" name="Rectangle 10">
            <a:extLst>
              <a:ext uri="{FF2B5EF4-FFF2-40B4-BE49-F238E27FC236}">
                <a16:creationId xmlns:a16="http://schemas.microsoft.com/office/drawing/2014/main" id="{32F30EBA-3D8C-A8A4-F97F-855122999E87}"/>
              </a:ext>
            </a:extLst>
          </p:cNvPr>
          <p:cNvSpPr/>
          <p:nvPr/>
        </p:nvSpPr>
        <p:spPr>
          <a:xfrm>
            <a:off x="3387546" y="1444577"/>
            <a:ext cx="576000" cy="576000"/>
          </a:xfrm>
          <a:prstGeom prst="rect">
            <a:avLst/>
          </a:prstGeom>
          <a:solidFill>
            <a:srgbClr val="EDC254"/>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latin typeface="Lato" panose="020F0502020204030203" pitchFamily="34" charset="0"/>
            </a:endParaRPr>
          </a:p>
        </p:txBody>
      </p:sp>
      <p:sp>
        <p:nvSpPr>
          <p:cNvPr id="12" name="Free-form: Shape 11">
            <a:extLst>
              <a:ext uri="{FF2B5EF4-FFF2-40B4-BE49-F238E27FC236}">
                <a16:creationId xmlns:a16="http://schemas.microsoft.com/office/drawing/2014/main" id="{D81B44E3-72CB-C821-0C9E-A7BC3D90327E}"/>
              </a:ext>
            </a:extLst>
          </p:cNvPr>
          <p:cNvSpPr/>
          <p:nvPr/>
        </p:nvSpPr>
        <p:spPr>
          <a:xfrm rot="16200000">
            <a:off x="5021796" y="3186569"/>
            <a:ext cx="2841150" cy="391972"/>
          </a:xfrm>
          <a:custGeom>
            <a:avLst/>
            <a:gdLst>
              <a:gd name="csX0" fmla="*/ 0 w 2841150"/>
              <a:gd name="csY0" fmla="*/ 0 h 391972"/>
              <a:gd name="csX1" fmla="*/ 2841150 w 2841150"/>
              <a:gd name="csY1" fmla="*/ 0 h 391972"/>
              <a:gd name="csX2" fmla="*/ 2841150 w 2841150"/>
              <a:gd name="csY2" fmla="*/ 391972 h 391972"/>
              <a:gd name="csX3" fmla="*/ 0 w 2841150"/>
              <a:gd name="csY3" fmla="*/ 391972 h 391972"/>
              <a:gd name="csX4" fmla="*/ 0 w 2841150"/>
              <a:gd name="csY4" fmla="*/ 0 h 391972"/>
            </a:gdLst>
            <a:ahLst/>
            <a:cxnLst>
              <a:cxn ang="0">
                <a:pos x="csX0" y="csY0"/>
              </a:cxn>
              <a:cxn ang="0">
                <a:pos x="csX1" y="csY1"/>
              </a:cxn>
              <a:cxn ang="0">
                <a:pos x="csX2" y="csY2"/>
              </a:cxn>
              <a:cxn ang="0">
                <a:pos x="csX3" y="csY3"/>
              </a:cxn>
              <a:cxn ang="0">
                <a:pos x="csX4" y="csY4"/>
              </a:cxn>
            </a:cxnLst>
            <a:rect l="l" t="t" r="r" b="b"/>
            <a:pathLst>
              <a:path w="2841150" h="391972">
                <a:moveTo>
                  <a:pt x="0" y="0"/>
                </a:moveTo>
                <a:lnTo>
                  <a:pt x="2841150" y="0"/>
                </a:lnTo>
                <a:lnTo>
                  <a:pt x="2841150" y="391972"/>
                </a:lnTo>
                <a:lnTo>
                  <a:pt x="0" y="3919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 rIns="345698" bIns="0" numCol="1" spcCol="1270" anchor="t" anchorCtr="0">
            <a:noAutofit/>
          </a:bodyPr>
          <a:lstStyle/>
          <a:p>
            <a:pPr algn="r" defTabSz="1244600">
              <a:lnSpc>
                <a:spcPct val="90000"/>
              </a:lnSpc>
              <a:spcBef>
                <a:spcPct val="0"/>
              </a:spcBef>
              <a:spcAft>
                <a:spcPct val="35000"/>
              </a:spcAft>
            </a:pPr>
            <a:r>
              <a:rPr lang="en-GB" sz="2000">
                <a:solidFill>
                  <a:srgbClr val="052146"/>
                </a:solidFill>
                <a:latin typeface="Lato"/>
                <a:ea typeface="Lato"/>
                <a:cs typeface="Lato"/>
              </a:rPr>
              <a:t>Outcomes</a:t>
            </a:r>
            <a:endParaRPr lang="en-US"/>
          </a:p>
        </p:txBody>
      </p:sp>
      <p:sp>
        <p:nvSpPr>
          <p:cNvPr id="13" name="Free-form: Shape 12">
            <a:extLst>
              <a:ext uri="{FF2B5EF4-FFF2-40B4-BE49-F238E27FC236}">
                <a16:creationId xmlns:a16="http://schemas.microsoft.com/office/drawing/2014/main" id="{268B7A97-2D98-1A77-3337-2233BBF0428B}"/>
              </a:ext>
            </a:extLst>
          </p:cNvPr>
          <p:cNvSpPr/>
          <p:nvPr/>
        </p:nvSpPr>
        <p:spPr>
          <a:xfrm>
            <a:off x="6638357" y="1767840"/>
            <a:ext cx="1952440" cy="3035287"/>
          </a:xfrm>
          <a:custGeom>
            <a:avLst/>
            <a:gdLst>
              <a:gd name="csX0" fmla="*/ 0 w 1952440"/>
              <a:gd name="csY0" fmla="*/ 0 h 2841150"/>
              <a:gd name="csX1" fmla="*/ 1952440 w 1952440"/>
              <a:gd name="csY1" fmla="*/ 0 h 2841150"/>
              <a:gd name="csX2" fmla="*/ 1952440 w 1952440"/>
              <a:gd name="csY2" fmla="*/ 2841150 h 2841150"/>
              <a:gd name="csX3" fmla="*/ 0 w 1952440"/>
              <a:gd name="csY3" fmla="*/ 2841150 h 2841150"/>
              <a:gd name="csX4" fmla="*/ 0 w 1952440"/>
              <a:gd name="csY4" fmla="*/ 0 h 2841150"/>
            </a:gdLst>
            <a:ahLst/>
            <a:cxnLst>
              <a:cxn ang="0">
                <a:pos x="csX0" y="csY0"/>
              </a:cxn>
              <a:cxn ang="0">
                <a:pos x="csX1" y="csY1"/>
              </a:cxn>
              <a:cxn ang="0">
                <a:pos x="csX2" y="csY2"/>
              </a:cxn>
              <a:cxn ang="0">
                <a:pos x="csX3" y="csY3"/>
              </a:cxn>
              <a:cxn ang="0">
                <a:pos x="csX4" y="csY4"/>
              </a:cxn>
            </a:cxnLst>
            <a:rect l="l" t="t" r="r" b="b"/>
            <a:pathLst>
              <a:path w="1952440" h="2841150">
                <a:moveTo>
                  <a:pt x="0" y="0"/>
                </a:moveTo>
                <a:lnTo>
                  <a:pt x="1952440" y="0"/>
                </a:lnTo>
                <a:lnTo>
                  <a:pt x="1952440" y="2841150"/>
                </a:lnTo>
                <a:lnTo>
                  <a:pt x="0" y="2841150"/>
                </a:lnTo>
                <a:lnTo>
                  <a:pt x="0" y="0"/>
                </a:lnTo>
                <a:close/>
              </a:path>
            </a:pathLst>
          </a:custGeom>
          <a:solidFill>
            <a:srgbClr val="E4E1D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0688" tIns="345698" rIns="170688" bIns="170688" numCol="1" spcCol="1270" anchor="t" anchorCtr="0">
            <a:noAutofit/>
          </a:bodyPr>
          <a:lstStyle/>
          <a:p>
            <a:pPr marL="228600" lvl="1" indent="-228600" algn="l" defTabSz="1066800">
              <a:lnSpc>
                <a:spcPct val="90000"/>
              </a:lnSpc>
              <a:spcBef>
                <a:spcPct val="0"/>
              </a:spcBef>
              <a:spcAft>
                <a:spcPct val="15000"/>
              </a:spcAft>
              <a:buChar char="•"/>
            </a:pPr>
            <a:endParaRPr lang="en-GB" sz="2400" kern="1200">
              <a:solidFill>
                <a:srgbClr val="052146"/>
              </a:solidFill>
              <a:latin typeface="Lato" panose="020F0502020204030203" pitchFamily="34" charset="0"/>
            </a:endParaRPr>
          </a:p>
          <a:p>
            <a:pPr marL="228600" lvl="1" indent="-228600" algn="l" defTabSz="1066800">
              <a:lnSpc>
                <a:spcPct val="90000"/>
              </a:lnSpc>
              <a:spcBef>
                <a:spcPct val="0"/>
              </a:spcBef>
              <a:spcAft>
                <a:spcPct val="15000"/>
              </a:spcAft>
              <a:buChar char="•"/>
            </a:pPr>
            <a:endParaRPr lang="en-GB" sz="2400" kern="1200">
              <a:solidFill>
                <a:srgbClr val="052146"/>
              </a:solidFill>
              <a:latin typeface="Lato" panose="020F0502020204030203" pitchFamily="34" charset="0"/>
            </a:endParaRPr>
          </a:p>
        </p:txBody>
      </p:sp>
      <p:sp>
        <p:nvSpPr>
          <p:cNvPr id="14" name="Rectangle 13">
            <a:extLst>
              <a:ext uri="{FF2B5EF4-FFF2-40B4-BE49-F238E27FC236}">
                <a16:creationId xmlns:a16="http://schemas.microsoft.com/office/drawing/2014/main" id="{4B9118D2-105C-3207-7578-182A90575022}"/>
              </a:ext>
            </a:extLst>
          </p:cNvPr>
          <p:cNvSpPr/>
          <p:nvPr/>
        </p:nvSpPr>
        <p:spPr>
          <a:xfrm>
            <a:off x="6246385" y="1444577"/>
            <a:ext cx="576000" cy="576000"/>
          </a:xfrm>
          <a:prstGeom prst="rect">
            <a:avLst/>
          </a:prstGeom>
          <a:solidFill>
            <a:srgbClr val="EDC254"/>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latin typeface="Lato" panose="020F0502020204030203" pitchFamily="34" charset="0"/>
            </a:endParaRPr>
          </a:p>
        </p:txBody>
      </p:sp>
      <p:sp>
        <p:nvSpPr>
          <p:cNvPr id="18" name="TextBox 17">
            <a:extLst>
              <a:ext uri="{FF2B5EF4-FFF2-40B4-BE49-F238E27FC236}">
                <a16:creationId xmlns:a16="http://schemas.microsoft.com/office/drawing/2014/main" id="{0AC20ACF-D56B-1F0E-CD18-C51737A1DE7F}"/>
              </a:ext>
            </a:extLst>
          </p:cNvPr>
          <p:cNvSpPr txBox="1"/>
          <p:nvPr/>
        </p:nvSpPr>
        <p:spPr>
          <a:xfrm>
            <a:off x="476250" y="853528"/>
            <a:ext cx="6720078" cy="369332"/>
          </a:xfrm>
          <a:prstGeom prst="rect">
            <a:avLst/>
          </a:prstGeom>
          <a:noFill/>
        </p:spPr>
        <p:txBody>
          <a:bodyPr wrap="square" lIns="91440" tIns="45720" rIns="91440" bIns="45720" anchor="t">
            <a:spAutoFit/>
          </a:bodyPr>
          <a:lstStyle/>
          <a:p>
            <a:r>
              <a:rPr lang="en-GB">
                <a:solidFill>
                  <a:srgbClr val="052146"/>
                </a:solidFill>
                <a:latin typeface="Lato"/>
                <a:ea typeface="Lato"/>
                <a:cs typeface="Lato"/>
              </a:rPr>
              <a:t>How businesses can adopt AI quickly, without losing control</a:t>
            </a:r>
            <a:endParaRPr lang="en-US"/>
          </a:p>
        </p:txBody>
      </p:sp>
      <p:sp>
        <p:nvSpPr>
          <p:cNvPr id="20" name="TextBox 19">
            <a:extLst>
              <a:ext uri="{FF2B5EF4-FFF2-40B4-BE49-F238E27FC236}">
                <a16:creationId xmlns:a16="http://schemas.microsoft.com/office/drawing/2014/main" id="{CBB9B675-E918-D1FD-8A2B-F4D75E63F9E5}"/>
              </a:ext>
            </a:extLst>
          </p:cNvPr>
          <p:cNvSpPr txBox="1"/>
          <p:nvPr/>
        </p:nvSpPr>
        <p:spPr>
          <a:xfrm>
            <a:off x="920678" y="1767840"/>
            <a:ext cx="1940630" cy="1738938"/>
          </a:xfrm>
          <a:prstGeom prst="rect">
            <a:avLst/>
          </a:prstGeom>
          <a:noFill/>
        </p:spPr>
        <p:txBody>
          <a:bodyPr wrap="square" lIns="91440" tIns="45720" rIns="91440" bIns="45720" anchor="t">
            <a:spAutoFit/>
          </a:bodyPr>
          <a:lstStyle/>
          <a:p>
            <a:pPr marL="182245"/>
            <a:r>
              <a:rPr lang="en-GB" sz="1400" b="1">
                <a:solidFill>
                  <a:srgbClr val="052146"/>
                </a:solidFill>
                <a:latin typeface="Lato"/>
                <a:ea typeface="Lato"/>
                <a:cs typeface="Lato"/>
              </a:rPr>
              <a:t>Why Copilot Chat?</a:t>
            </a:r>
          </a:p>
          <a:p>
            <a:pPr lvl="0"/>
            <a:endParaRPr lang="en-GB" sz="1100">
              <a:solidFill>
                <a:srgbClr val="052146"/>
              </a:solidFill>
              <a:latin typeface="Lato" panose="020F0502020204030203" pitchFamily="34" charset="0"/>
            </a:endParaRPr>
          </a:p>
          <a:p>
            <a:pPr marL="92075" indent="-92075">
              <a:spcAft>
                <a:spcPts val="600"/>
              </a:spcAft>
              <a:buFont typeface="Arial" panose="020B0604020202020204" pitchFamily="34" charset="0"/>
              <a:buChar char="•"/>
            </a:pPr>
            <a:r>
              <a:rPr lang="en-GB" sz="1200">
                <a:solidFill>
                  <a:srgbClr val="052146"/>
                </a:solidFill>
                <a:latin typeface="Lato"/>
                <a:ea typeface="Lato"/>
                <a:cs typeface="Lato"/>
              </a:rPr>
              <a:t>Secure, Microsoft controlled environment</a:t>
            </a:r>
            <a:endParaRPr lang="en-GB" sz="1200">
              <a:solidFill>
                <a:srgbClr val="052146"/>
              </a:solidFill>
              <a:latin typeface="Lato" panose="020F0502020204030203" pitchFamily="34" charset="0"/>
              <a:ea typeface="Lato"/>
              <a:cs typeface="Lato"/>
            </a:endParaRPr>
          </a:p>
          <a:p>
            <a:pPr marL="92075" indent="-92075">
              <a:spcAft>
                <a:spcPts val="600"/>
              </a:spcAft>
              <a:buFont typeface="Arial" panose="020B0604020202020204" pitchFamily="34" charset="0"/>
              <a:buChar char="•"/>
            </a:pPr>
            <a:r>
              <a:rPr lang="en-GB" sz="1200">
                <a:solidFill>
                  <a:srgbClr val="052146"/>
                </a:solidFill>
                <a:latin typeface="Lato"/>
                <a:ea typeface="Lato"/>
                <a:cs typeface="Lato"/>
              </a:rPr>
              <a:t>Keeps company data inside your tenant</a:t>
            </a:r>
            <a:endParaRPr lang="en-GB" sz="1200">
              <a:solidFill>
                <a:srgbClr val="052146"/>
              </a:solidFill>
              <a:latin typeface="Lato" panose="020F0502020204030203" pitchFamily="34" charset="0"/>
              <a:ea typeface="Lato"/>
              <a:cs typeface="Lato"/>
            </a:endParaRPr>
          </a:p>
          <a:p>
            <a:pPr marL="92075" indent="-92075">
              <a:spcAft>
                <a:spcPts val="600"/>
              </a:spcAft>
              <a:buFont typeface="Arial" panose="020B0604020202020204" pitchFamily="34" charset="0"/>
              <a:buChar char="•"/>
            </a:pPr>
            <a:r>
              <a:rPr lang="en-GB" sz="1200">
                <a:solidFill>
                  <a:srgbClr val="052146"/>
                </a:solidFill>
                <a:latin typeface="Lato"/>
                <a:ea typeface="Lato"/>
                <a:cs typeface="Lato"/>
              </a:rPr>
              <a:t>Reduces the risk of staff using public AI tools</a:t>
            </a:r>
            <a:endParaRPr lang="en-GB"/>
          </a:p>
        </p:txBody>
      </p:sp>
      <p:sp>
        <p:nvSpPr>
          <p:cNvPr id="22" name="TextBox 21">
            <a:extLst>
              <a:ext uri="{FF2B5EF4-FFF2-40B4-BE49-F238E27FC236}">
                <a16:creationId xmlns:a16="http://schemas.microsoft.com/office/drawing/2014/main" id="{1246512C-D691-44C9-9B5C-D61A3F5D021B}"/>
              </a:ext>
            </a:extLst>
          </p:cNvPr>
          <p:cNvSpPr txBox="1"/>
          <p:nvPr/>
        </p:nvSpPr>
        <p:spPr>
          <a:xfrm>
            <a:off x="3779517" y="1767840"/>
            <a:ext cx="1940630" cy="2508379"/>
          </a:xfrm>
          <a:prstGeom prst="rect">
            <a:avLst/>
          </a:prstGeom>
          <a:noFill/>
        </p:spPr>
        <p:txBody>
          <a:bodyPr wrap="square" lIns="91440" tIns="45720" rIns="91440" bIns="45720" anchor="t">
            <a:spAutoFit/>
          </a:bodyPr>
          <a:lstStyle/>
          <a:p>
            <a:pPr marL="182245"/>
            <a:r>
              <a:rPr lang="en-GB" sz="1400" b="1">
                <a:solidFill>
                  <a:srgbClr val="052146"/>
                </a:solidFill>
                <a:latin typeface="Lato"/>
                <a:ea typeface="Lato"/>
                <a:cs typeface="Lato"/>
              </a:rPr>
              <a:t>What you get immediately </a:t>
            </a:r>
            <a:endParaRPr lang="en-GB" sz="1400" b="1">
              <a:solidFill>
                <a:srgbClr val="052146"/>
              </a:solidFill>
              <a:latin typeface="Lato" panose="020F0502020204030203" pitchFamily="34" charset="0"/>
              <a:ea typeface="Lato"/>
              <a:cs typeface="Lato"/>
            </a:endParaRPr>
          </a:p>
          <a:p>
            <a:pPr lvl="0"/>
            <a:endParaRPr lang="en-GB" sz="1100">
              <a:solidFill>
                <a:srgbClr val="052146"/>
              </a:solidFill>
              <a:latin typeface="Lato" panose="020F0502020204030203" pitchFamily="34" charset="0"/>
            </a:endParaRPr>
          </a:p>
          <a:p>
            <a:pPr marL="92075" indent="-92075">
              <a:spcAft>
                <a:spcPts val="600"/>
              </a:spcAft>
              <a:buFont typeface="Arial" panose="020B0604020202020204" pitchFamily="34" charset="0"/>
              <a:buChar char="•"/>
            </a:pPr>
            <a:r>
              <a:rPr lang="en-GB" sz="1200">
                <a:solidFill>
                  <a:srgbClr val="052146"/>
                </a:solidFill>
                <a:latin typeface="Lato"/>
                <a:ea typeface="Lato"/>
                <a:cs typeface="Lato"/>
              </a:rPr>
              <a:t>Safe place for employees to experiment with AI</a:t>
            </a:r>
          </a:p>
          <a:p>
            <a:pPr marL="92075" indent="-92075">
              <a:spcAft>
                <a:spcPts val="600"/>
              </a:spcAft>
              <a:buFont typeface="Arial" panose="020B0604020202020204" pitchFamily="34" charset="0"/>
              <a:buChar char="•"/>
            </a:pPr>
            <a:r>
              <a:rPr lang="en-GB" sz="1200">
                <a:solidFill>
                  <a:srgbClr val="052146"/>
                </a:solidFill>
                <a:latin typeface="Lato"/>
                <a:ea typeface="Lato"/>
                <a:cs typeface="Lato"/>
              </a:rPr>
              <a:t>Built-in security, compliance and audit logs</a:t>
            </a:r>
          </a:p>
          <a:p>
            <a:pPr marL="92075" indent="-92075">
              <a:spcAft>
                <a:spcPts val="600"/>
              </a:spcAft>
              <a:buFont typeface="Arial" panose="020B0604020202020204" pitchFamily="34" charset="0"/>
              <a:buChar char="•"/>
            </a:pPr>
            <a:r>
              <a:rPr lang="en-GB" sz="1200">
                <a:solidFill>
                  <a:srgbClr val="052146"/>
                </a:solidFill>
                <a:latin typeface="Lato"/>
                <a:ea typeface="Lato"/>
                <a:cs typeface="Lato"/>
              </a:rPr>
              <a:t>No extra costs for Microsoft Business Premium (or higher)</a:t>
            </a:r>
          </a:p>
        </p:txBody>
      </p:sp>
      <p:sp>
        <p:nvSpPr>
          <p:cNvPr id="23" name="TextBox 22">
            <a:extLst>
              <a:ext uri="{FF2B5EF4-FFF2-40B4-BE49-F238E27FC236}">
                <a16:creationId xmlns:a16="http://schemas.microsoft.com/office/drawing/2014/main" id="{8901C4A0-5EF4-CD46-B3DF-F61464568E7B}"/>
              </a:ext>
            </a:extLst>
          </p:cNvPr>
          <p:cNvSpPr txBox="1"/>
          <p:nvPr/>
        </p:nvSpPr>
        <p:spPr>
          <a:xfrm>
            <a:off x="6638357" y="1767837"/>
            <a:ext cx="1976936" cy="1954381"/>
          </a:xfrm>
          <a:prstGeom prst="rect">
            <a:avLst/>
          </a:prstGeom>
          <a:noFill/>
        </p:spPr>
        <p:txBody>
          <a:bodyPr wrap="square" lIns="91440" tIns="45720" rIns="91440" bIns="45720" anchor="t">
            <a:spAutoFit/>
          </a:bodyPr>
          <a:lstStyle/>
          <a:p>
            <a:pPr marL="182245"/>
            <a:r>
              <a:rPr lang="en-GB" sz="1400" b="1">
                <a:solidFill>
                  <a:srgbClr val="052146"/>
                </a:solidFill>
                <a:latin typeface="Lato"/>
                <a:ea typeface="Lato"/>
                <a:cs typeface="Lato"/>
              </a:rPr>
              <a:t>The practical impact to your business</a:t>
            </a:r>
            <a:endParaRPr lang="en-GB" sz="1400" b="1">
              <a:solidFill>
                <a:srgbClr val="052146"/>
              </a:solidFill>
              <a:latin typeface="Lato" panose="020F0502020204030203" pitchFamily="34" charset="0"/>
              <a:ea typeface="Lato"/>
              <a:cs typeface="Lato"/>
            </a:endParaRPr>
          </a:p>
          <a:p>
            <a:pPr lvl="0"/>
            <a:endParaRPr lang="en-GB" sz="1100">
              <a:solidFill>
                <a:srgbClr val="052146"/>
              </a:solidFill>
              <a:latin typeface="Lato" panose="020F0502020204030203" pitchFamily="34" charset="0"/>
            </a:endParaRPr>
          </a:p>
          <a:p>
            <a:pPr marL="92075" indent="-92075">
              <a:spcAft>
                <a:spcPts val="600"/>
              </a:spcAft>
              <a:buFont typeface="Arial" panose="020B0604020202020204" pitchFamily="34" charset="0"/>
              <a:buChar char="•"/>
            </a:pPr>
            <a:r>
              <a:rPr lang="en-GB" sz="1200">
                <a:solidFill>
                  <a:srgbClr val="052146"/>
                </a:solidFill>
                <a:latin typeface="Lato"/>
                <a:ea typeface="Lato"/>
                <a:cs typeface="Lato"/>
              </a:rPr>
              <a:t>Fastest way to "turn AI on" safely</a:t>
            </a:r>
          </a:p>
          <a:p>
            <a:pPr marL="92075" indent="-92075">
              <a:spcAft>
                <a:spcPts val="600"/>
              </a:spcAft>
              <a:buFont typeface="Arial" panose="020B0604020202020204" pitchFamily="34" charset="0"/>
              <a:buChar char="•"/>
            </a:pPr>
            <a:r>
              <a:rPr lang="en-GB" sz="1200">
                <a:solidFill>
                  <a:srgbClr val="052146"/>
                </a:solidFill>
                <a:latin typeface="Lato"/>
                <a:ea typeface="Lato"/>
                <a:cs typeface="Lato"/>
              </a:rPr>
              <a:t>Closes the visibility gap</a:t>
            </a:r>
            <a:endParaRPr lang="en-GB"/>
          </a:p>
          <a:p>
            <a:pPr marL="92075" indent="-92075">
              <a:spcAft>
                <a:spcPts val="600"/>
              </a:spcAft>
              <a:buFont typeface="Arial" panose="020B0604020202020204" pitchFamily="34" charset="0"/>
              <a:buChar char="•"/>
            </a:pPr>
            <a:r>
              <a:rPr lang="en-GB" sz="1200">
                <a:solidFill>
                  <a:srgbClr val="052146"/>
                </a:solidFill>
                <a:latin typeface="Lato"/>
                <a:ea typeface="Lato"/>
                <a:cs typeface="Lato"/>
              </a:rPr>
              <a:t>Encourages responsible, governed AI use from day one</a:t>
            </a:r>
          </a:p>
        </p:txBody>
      </p:sp>
      <p:pic>
        <p:nvPicPr>
          <p:cNvPr id="3" name="Graphic 2" descr="Chat outline">
            <a:extLst>
              <a:ext uri="{FF2B5EF4-FFF2-40B4-BE49-F238E27FC236}">
                <a16:creationId xmlns:a16="http://schemas.microsoft.com/office/drawing/2014/main" id="{93088159-CDE5-C0E2-758A-2A84745336C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51920" y="1458644"/>
            <a:ext cx="540000" cy="540000"/>
          </a:xfrm>
          <a:prstGeom prst="rect">
            <a:avLst/>
          </a:prstGeom>
        </p:spPr>
      </p:pic>
      <p:pic>
        <p:nvPicPr>
          <p:cNvPr id="4" name="Graphic 3" descr="Shield Tick outline">
            <a:extLst>
              <a:ext uri="{FF2B5EF4-FFF2-40B4-BE49-F238E27FC236}">
                <a16:creationId xmlns:a16="http://schemas.microsoft.com/office/drawing/2014/main" id="{C5102086-10F9-387E-A91A-06DC76E53579}"/>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410760" y="1466976"/>
            <a:ext cx="540000" cy="540000"/>
          </a:xfrm>
          <a:prstGeom prst="rect">
            <a:avLst/>
          </a:prstGeom>
        </p:spPr>
      </p:pic>
      <p:pic>
        <p:nvPicPr>
          <p:cNvPr id="5" name="Graphic 4" descr="Podium outline">
            <a:extLst>
              <a:ext uri="{FF2B5EF4-FFF2-40B4-BE49-F238E27FC236}">
                <a16:creationId xmlns:a16="http://schemas.microsoft.com/office/drawing/2014/main" id="{203A2911-6E32-A898-DE2B-156F751DC5B3}"/>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266455" y="1444574"/>
            <a:ext cx="540000" cy="540000"/>
          </a:xfrm>
          <a:prstGeom prst="rect">
            <a:avLst/>
          </a:prstGeom>
        </p:spPr>
      </p:pic>
    </p:spTree>
    <p:extLst>
      <p:ext uri="{BB962C8B-B14F-4D97-AF65-F5344CB8AC3E}">
        <p14:creationId xmlns:p14="http://schemas.microsoft.com/office/powerpoint/2010/main" val="117823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P spid="10" grpId="0" animBg="1"/>
      <p:bldP spid="11" grpId="0" animBg="1"/>
      <p:bldP spid="12" grpId="0"/>
      <p:bldP spid="13" grpId="0" animBg="1"/>
      <p:bldP spid="14" grpId="0" animBg="1"/>
      <p:bldP spid="20"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CBA84F78-83DD-AF6C-6C82-955B7220E978}"/>
              </a:ext>
              <a:ext uri="{C183D7F6-B498-43B3-948B-1728B52AA6E4}">
                <adec:decorative xmlns:adec="http://schemas.microsoft.com/office/drawing/2017/decorative" val="1"/>
              </a:ext>
            </a:extLst>
          </p:cNvPr>
          <p:cNvSpPr>
            <a:spLocks/>
          </p:cNvSpPr>
          <p:nvPr/>
        </p:nvSpPr>
        <p:spPr bwMode="auto">
          <a:xfrm>
            <a:off x="441723" y="1386893"/>
            <a:ext cx="1258490" cy="3315735"/>
          </a:xfrm>
          <a:prstGeom prst="roundRect">
            <a:avLst>
              <a:gd name="adj" fmla="val 6042"/>
            </a:avLst>
          </a:prstGeom>
          <a:gradFill flip="none" rotWithShape="1">
            <a:gsLst>
              <a:gs pos="0">
                <a:schemeClr val="bg1">
                  <a:alpha val="25000"/>
                </a:schemeClr>
              </a:gs>
              <a:gs pos="35000">
                <a:schemeClr val="bg1"/>
              </a:gs>
            </a:gsLst>
            <a:lin ang="16200000" scaled="1"/>
            <a:tileRect/>
          </a:gradFill>
          <a:ln w="3175">
            <a:gradFill>
              <a:gsLst>
                <a:gs pos="0">
                  <a:schemeClr val="bg1"/>
                </a:gs>
                <a:gs pos="100000">
                  <a:schemeClr val="accent1">
                    <a:lumMod val="40000"/>
                    <a:lumOff val="60000"/>
                  </a:schemeClr>
                </a:gs>
              </a:gsLst>
              <a:lin ang="5400000" scaled="1"/>
            </a:gradFill>
            <a:headEnd type="none" w="med" len="med"/>
            <a:tailEnd type="none" w="med" len="med"/>
          </a:ln>
          <a:effectLst>
            <a:outerShdw blurRad="393700" dist="12700" dir="5400000" sx="96000" sy="96000" algn="t" rotWithShape="0">
              <a:schemeClr val="accent1">
                <a:lumMod val="75000"/>
                <a:alpha val="13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ctr" anchorCtr="0" forceAA="0" compatLnSpc="1">
            <a:prstTxWarp prst="textNoShape">
              <a:avLst/>
            </a:prstTxWarp>
            <a:noAutofit/>
          </a:bodyPr>
          <a:lstStyle/>
          <a:p>
            <a:pPr defTabSz="685800">
              <a:spcAft>
                <a:spcPts val="2250"/>
              </a:spcAft>
              <a:defRPr/>
            </a:pPr>
            <a:endParaRPr lang="en-US" sz="1500">
              <a:solidFill>
                <a:srgbClr val="000000"/>
              </a:solidFill>
              <a:latin typeface="Lato" panose="020F0502020204030203" pitchFamily="34" charset="0"/>
            </a:endParaRPr>
          </a:p>
        </p:txBody>
      </p:sp>
      <p:sp>
        <p:nvSpPr>
          <p:cNvPr id="7" name="Rectangle: Rounded Corners 6">
            <a:extLst>
              <a:ext uri="{FF2B5EF4-FFF2-40B4-BE49-F238E27FC236}">
                <a16:creationId xmlns:a16="http://schemas.microsoft.com/office/drawing/2014/main" id="{4895CE13-D21D-F4BD-5FC7-FD1709C5713D}"/>
              </a:ext>
              <a:ext uri="{C183D7F6-B498-43B3-948B-1728B52AA6E4}">
                <adec:decorative xmlns:adec="http://schemas.microsoft.com/office/drawing/2017/decorative" val="1"/>
              </a:ext>
            </a:extLst>
          </p:cNvPr>
          <p:cNvSpPr>
            <a:spLocks/>
          </p:cNvSpPr>
          <p:nvPr/>
        </p:nvSpPr>
        <p:spPr bwMode="auto">
          <a:xfrm>
            <a:off x="1807369" y="1386894"/>
            <a:ext cx="6897291" cy="2446336"/>
          </a:xfrm>
          <a:prstGeom prst="roundRect">
            <a:avLst>
              <a:gd name="adj" fmla="val 3119"/>
            </a:avLst>
          </a:prstGeom>
          <a:noFill/>
          <a:ln w="19050" cap="rnd">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37160" tIns="109728" rIns="137160" bIns="109728" numCol="1" spcCol="0" rtlCol="0" fromWordArt="0" anchor="ctr" anchorCtr="0" forceAA="0" compatLnSpc="1">
            <a:prstTxWarp prst="textNoShape">
              <a:avLst/>
            </a:prstTxWarp>
            <a:noAutofit/>
          </a:bodyPr>
          <a:lstStyle/>
          <a:p>
            <a:pPr defTabSz="685800">
              <a:defRPr/>
            </a:pPr>
            <a:endParaRPr lang="en-US" sz="1050" kern="0">
              <a:solidFill>
                <a:srgbClr val="FFFFFF"/>
              </a:solidFill>
              <a:latin typeface="Lato" panose="020F0502020204030203" pitchFamily="34" charset="0"/>
            </a:endParaRPr>
          </a:p>
        </p:txBody>
      </p:sp>
      <p:cxnSp>
        <p:nvCxnSpPr>
          <p:cNvPr id="9" name="Straight Connector 8">
            <a:extLst>
              <a:ext uri="{FF2B5EF4-FFF2-40B4-BE49-F238E27FC236}">
                <a16:creationId xmlns:a16="http://schemas.microsoft.com/office/drawing/2014/main" id="{C9FB2CF7-73EF-1E61-5A50-7B630DCAB828}"/>
              </a:ext>
              <a:ext uri="{C183D7F6-B498-43B3-948B-1728B52AA6E4}">
                <adec:decorative xmlns:adec="http://schemas.microsoft.com/office/drawing/2017/decorative" val="1"/>
              </a:ext>
            </a:extLst>
          </p:cNvPr>
          <p:cNvCxnSpPr>
            <a:cxnSpLocks/>
          </p:cNvCxnSpPr>
          <p:nvPr/>
        </p:nvCxnSpPr>
        <p:spPr>
          <a:xfrm>
            <a:off x="746522" y="2090306"/>
            <a:ext cx="7925810" cy="0"/>
          </a:xfrm>
          <a:prstGeom prst="line">
            <a:avLst/>
          </a:prstGeom>
          <a:ln w="635000" cap="rnd">
            <a:solidFill>
              <a:schemeClr val="accent1"/>
            </a:solidFill>
            <a:headEnd type="none" w="lg" len="med"/>
            <a:tailEnd type="none" w="lg" len="med"/>
          </a:ln>
          <a:effectLst>
            <a:outerShdw blurRad="127000" algn="ctr" rotWithShape="0">
              <a:srgbClr val="000000">
                <a:alpha val="20000"/>
              </a:srgbClr>
            </a:outerShdw>
          </a:effectLst>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A3DAA6ED-464D-8A10-B4E8-5E4199B47019}"/>
              </a:ext>
              <a:ext uri="{C183D7F6-B498-43B3-948B-1728B52AA6E4}">
                <adec:decorative xmlns:adec="http://schemas.microsoft.com/office/drawing/2017/decorative" val="1"/>
              </a:ext>
            </a:extLst>
          </p:cNvPr>
          <p:cNvSpPr>
            <a:spLocks/>
          </p:cNvSpPr>
          <p:nvPr/>
        </p:nvSpPr>
        <p:spPr bwMode="auto">
          <a:xfrm>
            <a:off x="3467270" y="1625727"/>
            <a:ext cx="1620148" cy="1067846"/>
          </a:xfrm>
          <a:prstGeom prst="roundRect">
            <a:avLst>
              <a:gd name="adj" fmla="val 6999"/>
            </a:avLst>
          </a:prstGeom>
          <a:solidFill>
            <a:schemeClr val="bg1"/>
          </a:solidFill>
          <a:ln>
            <a:noFill/>
          </a:ln>
          <a:effectLst>
            <a:outerShdw blurRad="393700" dist="330200" dir="5400000" sx="93000" sy="93000" algn="t" rotWithShape="0">
              <a:prstClr val="black">
                <a:alpha val="23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1577340" rIns="0" rtlCol="0" anchor="t"/>
          <a:lstStyle/>
          <a:p>
            <a:pPr marL="128588" indent="-128588" defTabSz="685766">
              <a:spcAft>
                <a:spcPts val="225"/>
              </a:spcAft>
              <a:buFont typeface="Arial" panose="020B0604020202020204" pitchFamily="34" charset="0"/>
              <a:buChar char="•"/>
              <a:defRPr/>
            </a:pPr>
            <a:endParaRPr lang="en-US" sz="900">
              <a:solidFill>
                <a:srgbClr val="000000"/>
              </a:solidFill>
              <a:latin typeface="Lato" panose="020F0502020204030203" pitchFamily="34" charset="0"/>
            </a:endParaRPr>
          </a:p>
        </p:txBody>
      </p:sp>
      <p:sp>
        <p:nvSpPr>
          <p:cNvPr id="27" name="Rectangle: Rounded Corners 26">
            <a:extLst>
              <a:ext uri="{FF2B5EF4-FFF2-40B4-BE49-F238E27FC236}">
                <a16:creationId xmlns:a16="http://schemas.microsoft.com/office/drawing/2014/main" id="{1AC85616-138B-9FDF-490B-35FADBDDDEE8}"/>
              </a:ext>
              <a:ext uri="{C183D7F6-B498-43B3-948B-1728B52AA6E4}">
                <adec:decorative xmlns:adec="http://schemas.microsoft.com/office/drawing/2017/decorative" val="1"/>
              </a:ext>
            </a:extLst>
          </p:cNvPr>
          <p:cNvSpPr>
            <a:spLocks/>
          </p:cNvSpPr>
          <p:nvPr/>
        </p:nvSpPr>
        <p:spPr bwMode="auto">
          <a:xfrm>
            <a:off x="6830998" y="1639949"/>
            <a:ext cx="1534541" cy="1067846"/>
          </a:xfrm>
          <a:prstGeom prst="roundRect">
            <a:avLst>
              <a:gd name="adj" fmla="val 6999"/>
            </a:avLst>
          </a:prstGeom>
          <a:solidFill>
            <a:schemeClr val="bg1"/>
          </a:solidFill>
          <a:ln>
            <a:noFill/>
          </a:ln>
          <a:effectLst>
            <a:outerShdw blurRad="393700" dist="330200" dir="5400000" sx="93000" sy="93000" algn="t" rotWithShape="0">
              <a:prstClr val="black">
                <a:alpha val="23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1577340" rIns="0" rtlCol="0" anchor="t"/>
          <a:lstStyle/>
          <a:p>
            <a:pPr marL="128588" indent="-128588" defTabSz="685766">
              <a:spcAft>
                <a:spcPts val="225"/>
              </a:spcAft>
              <a:buFont typeface="Arial" panose="020B0604020202020204" pitchFamily="34" charset="0"/>
              <a:buChar char="•"/>
              <a:defRPr/>
            </a:pPr>
            <a:endParaRPr lang="en-US" sz="900">
              <a:solidFill>
                <a:srgbClr val="000000"/>
              </a:solidFill>
              <a:latin typeface="Lato" panose="020F0502020204030203" pitchFamily="34" charset="0"/>
            </a:endParaRPr>
          </a:p>
        </p:txBody>
      </p:sp>
      <p:sp>
        <p:nvSpPr>
          <p:cNvPr id="28" name="Rectangle: Rounded Corners 27">
            <a:extLst>
              <a:ext uri="{FF2B5EF4-FFF2-40B4-BE49-F238E27FC236}">
                <a16:creationId xmlns:a16="http://schemas.microsoft.com/office/drawing/2014/main" id="{8205296E-DA20-5B3F-0C32-BA3A38EC1D66}"/>
              </a:ext>
              <a:ext uri="{C183D7F6-B498-43B3-948B-1728B52AA6E4}">
                <adec:decorative xmlns:adec="http://schemas.microsoft.com/office/drawing/2017/decorative" val="1"/>
              </a:ext>
            </a:extLst>
          </p:cNvPr>
          <p:cNvSpPr>
            <a:spLocks/>
          </p:cNvSpPr>
          <p:nvPr/>
        </p:nvSpPr>
        <p:spPr bwMode="auto">
          <a:xfrm>
            <a:off x="1875947" y="1632492"/>
            <a:ext cx="1531598" cy="1067846"/>
          </a:xfrm>
          <a:prstGeom prst="roundRect">
            <a:avLst>
              <a:gd name="adj" fmla="val 6999"/>
            </a:avLst>
          </a:prstGeom>
          <a:solidFill>
            <a:schemeClr val="bg1"/>
          </a:solidFill>
          <a:ln>
            <a:noFill/>
          </a:ln>
          <a:effectLst>
            <a:outerShdw blurRad="393700" dist="330200" dir="5400000" sx="93000" sy="93000" algn="t" rotWithShape="0">
              <a:prstClr val="black">
                <a:alpha val="23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1577340" rIns="0" rtlCol="0" anchor="t"/>
          <a:lstStyle/>
          <a:p>
            <a:pPr marL="128588" indent="-128588" defTabSz="685766">
              <a:spcAft>
                <a:spcPts val="225"/>
              </a:spcAft>
              <a:buFont typeface="Arial" panose="020B0604020202020204" pitchFamily="34" charset="0"/>
              <a:buChar char="•"/>
              <a:defRPr/>
            </a:pPr>
            <a:endParaRPr lang="en-US" sz="900">
              <a:solidFill>
                <a:srgbClr val="000000"/>
              </a:solidFill>
              <a:latin typeface="Lato" panose="020F0502020204030203" pitchFamily="34" charset="0"/>
            </a:endParaRPr>
          </a:p>
        </p:txBody>
      </p:sp>
      <p:sp>
        <p:nvSpPr>
          <p:cNvPr id="238" name="Rectangle: Top Corners Rounded 237">
            <a:extLst>
              <a:ext uri="{FF2B5EF4-FFF2-40B4-BE49-F238E27FC236}">
                <a16:creationId xmlns:a16="http://schemas.microsoft.com/office/drawing/2014/main" id="{3F2DE58B-D463-20F2-73F2-9B83BFC05437}"/>
              </a:ext>
              <a:ext uri="{C183D7F6-B498-43B3-948B-1728B52AA6E4}">
                <adec:decorative xmlns:adec="http://schemas.microsoft.com/office/drawing/2017/decorative" val="1"/>
              </a:ext>
            </a:extLst>
          </p:cNvPr>
          <p:cNvSpPr/>
          <p:nvPr/>
        </p:nvSpPr>
        <p:spPr bwMode="auto">
          <a:xfrm flipH="1">
            <a:off x="2085930" y="4117528"/>
            <a:ext cx="6563106" cy="584252"/>
          </a:xfrm>
          <a:prstGeom prst="round2SameRect">
            <a:avLst>
              <a:gd name="adj1" fmla="val 0"/>
              <a:gd name="adj2" fmla="val 6944"/>
            </a:avLst>
          </a:prstGeom>
          <a:solidFill>
            <a:schemeClr val="accent2">
              <a:lumMod val="20000"/>
              <a:lumOff val="80000"/>
              <a:alpha val="50000"/>
            </a:schemeClr>
          </a:solidFill>
          <a:ln w="15875">
            <a:noFill/>
          </a:ln>
          <a:effectLst>
            <a:outerShdw blurRad="25400" dist="25400" dir="5400000" algn="t" rotWithShape="0">
              <a:prstClr val="black">
                <a:alpha val="4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66">
              <a:defRPr/>
            </a:pPr>
            <a:endParaRPr lang="en-US" sz="1200" b="1">
              <a:solidFill>
                <a:srgbClr val="FFFFFF"/>
              </a:solidFill>
              <a:latin typeface="Lato" panose="020F0502020204030203" pitchFamily="34" charset="0"/>
              <a:cs typeface="Lato" panose="020F0502020204030203" pitchFamily="34" charset="0"/>
            </a:endParaRPr>
          </a:p>
        </p:txBody>
      </p:sp>
      <p:cxnSp>
        <p:nvCxnSpPr>
          <p:cNvPr id="239" name="Straight Connector 238">
            <a:extLst>
              <a:ext uri="{FF2B5EF4-FFF2-40B4-BE49-F238E27FC236}">
                <a16:creationId xmlns:a16="http://schemas.microsoft.com/office/drawing/2014/main" id="{F77BECF4-6DFA-2FFC-7276-E3094F502FDD}"/>
              </a:ext>
              <a:ext uri="{C183D7F6-B498-43B3-948B-1728B52AA6E4}">
                <adec:decorative xmlns:adec="http://schemas.microsoft.com/office/drawing/2017/decorative" val="1"/>
              </a:ext>
            </a:extLst>
          </p:cNvPr>
          <p:cNvCxnSpPr>
            <a:cxnSpLocks/>
          </p:cNvCxnSpPr>
          <p:nvPr/>
        </p:nvCxnSpPr>
        <p:spPr>
          <a:xfrm>
            <a:off x="1635919" y="4117527"/>
            <a:ext cx="7068026" cy="0"/>
          </a:xfrm>
          <a:prstGeom prst="line">
            <a:avLst/>
          </a:prstGeom>
          <a:solidFill>
            <a:schemeClr val="tx2">
              <a:lumMod val="50000"/>
            </a:schemeClr>
          </a:solidFill>
          <a:ln w="19050">
            <a:solidFill>
              <a:srgbClr val="FF0000"/>
            </a:solidFill>
            <a:headEnd type="none" w="med" len="med"/>
            <a:tailEnd type="oval" w="med" len="med"/>
          </a:ln>
          <a:effectLst>
            <a:outerShdw blurRad="190500" sx="103000" sy="103000" algn="ctr"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cxnSp>
      <p:sp>
        <p:nvSpPr>
          <p:cNvPr id="240" name="Rectangle: Top Corners Rounded 239">
            <a:extLst>
              <a:ext uri="{FF2B5EF4-FFF2-40B4-BE49-F238E27FC236}">
                <a16:creationId xmlns:a16="http://schemas.microsoft.com/office/drawing/2014/main" id="{D7963711-D114-EDCF-1723-085733B0C85B}"/>
              </a:ext>
              <a:ext uri="{C183D7F6-B498-43B3-948B-1728B52AA6E4}">
                <adec:decorative xmlns:adec="http://schemas.microsoft.com/office/drawing/2017/decorative" val="1"/>
              </a:ext>
            </a:extLst>
          </p:cNvPr>
          <p:cNvSpPr>
            <a:spLocks/>
          </p:cNvSpPr>
          <p:nvPr/>
        </p:nvSpPr>
        <p:spPr bwMode="auto">
          <a:xfrm rot="5400000">
            <a:off x="5164587" y="-168248"/>
            <a:ext cx="393642" cy="7108077"/>
          </a:xfrm>
          <a:prstGeom prst="round2SameRect">
            <a:avLst>
              <a:gd name="adj1" fmla="val 50000"/>
              <a:gd name="adj2" fmla="val 0"/>
            </a:avLst>
          </a:prstGeom>
          <a:solidFill>
            <a:schemeClr val="accent2"/>
          </a:solidFill>
          <a:ln>
            <a:noFill/>
            <a:headEnd type="none" w="med" len="med"/>
            <a:tailEnd type="none" w="med" len="med"/>
          </a:ln>
          <a:effectLst>
            <a:outerShdw blurRad="127000" algn="ctr" rotWithShape="0">
              <a:srgbClr val="000000">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cs typeface="Lato" panose="020F0502020204030203" pitchFamily="34" charset="0"/>
            </a:endParaRPr>
          </a:p>
        </p:txBody>
      </p:sp>
      <p:sp>
        <p:nvSpPr>
          <p:cNvPr id="241" name="Rectangle: Rounded Corners 240">
            <a:extLst>
              <a:ext uri="{FF2B5EF4-FFF2-40B4-BE49-F238E27FC236}">
                <a16:creationId xmlns:a16="http://schemas.microsoft.com/office/drawing/2014/main" id="{9F264B05-EE39-16CB-8545-C55B9794C71D}"/>
              </a:ext>
              <a:ext uri="{C183D7F6-B498-43B3-948B-1728B52AA6E4}">
                <adec:decorative xmlns:adec="http://schemas.microsoft.com/office/drawing/2017/decorative" val="1"/>
              </a:ext>
            </a:extLst>
          </p:cNvPr>
          <p:cNvSpPr/>
          <p:nvPr/>
        </p:nvSpPr>
        <p:spPr bwMode="auto">
          <a:xfrm>
            <a:off x="1875947" y="2926924"/>
            <a:ext cx="1531598" cy="837725"/>
          </a:xfrm>
          <a:prstGeom prst="roundRect">
            <a:avLst>
              <a:gd name="adj" fmla="val 8429"/>
            </a:avLst>
          </a:prstGeom>
          <a:solidFill>
            <a:schemeClr val="bg1"/>
          </a:solidFill>
          <a:ln>
            <a:noFill/>
          </a:ln>
          <a:effectLst>
            <a:outerShdw blurRad="393700" dist="330200" dir="5400000" sx="93000" sy="93000" algn="t" rotWithShape="0">
              <a:prstClr val="black">
                <a:alpha val="23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1577340" rIns="0" rtlCol="0" anchor="t"/>
          <a:lstStyle/>
          <a:p>
            <a:pPr marL="128588" indent="-128588" defTabSz="685766">
              <a:spcAft>
                <a:spcPts val="225"/>
              </a:spcAft>
              <a:buFont typeface="Arial" panose="020B0604020202020204" pitchFamily="34" charset="0"/>
              <a:buChar char="•"/>
              <a:defRPr/>
            </a:pPr>
            <a:endParaRPr lang="en-US" sz="900">
              <a:solidFill>
                <a:srgbClr val="000000"/>
              </a:solidFill>
              <a:latin typeface="Lato" panose="020F0502020204030203" pitchFamily="34" charset="0"/>
            </a:endParaRPr>
          </a:p>
        </p:txBody>
      </p:sp>
      <p:sp>
        <p:nvSpPr>
          <p:cNvPr id="247" name="Rectangle: Rounded Corners 246">
            <a:extLst>
              <a:ext uri="{FF2B5EF4-FFF2-40B4-BE49-F238E27FC236}">
                <a16:creationId xmlns:a16="http://schemas.microsoft.com/office/drawing/2014/main" id="{0051006B-63A9-138E-AE49-DDD8AFD2D124}"/>
              </a:ext>
              <a:ext uri="{C183D7F6-B498-43B3-948B-1728B52AA6E4}">
                <adec:decorative xmlns:adec="http://schemas.microsoft.com/office/drawing/2017/decorative" val="1"/>
              </a:ext>
            </a:extLst>
          </p:cNvPr>
          <p:cNvSpPr/>
          <p:nvPr/>
        </p:nvSpPr>
        <p:spPr bwMode="auto">
          <a:xfrm>
            <a:off x="510303" y="3932135"/>
            <a:ext cx="1121330" cy="370785"/>
          </a:xfrm>
          <a:prstGeom prst="roundRect">
            <a:avLst>
              <a:gd name="adj" fmla="val 50000"/>
            </a:avLst>
          </a:prstGeom>
          <a:solidFill>
            <a:schemeClr val="bg1"/>
          </a:solidFill>
          <a:ln w="19050">
            <a:solidFill>
              <a:srgbClr val="FF0000"/>
            </a:solidFill>
            <a:headEnd type="none" w="med" len="med"/>
            <a:tailEnd type="none" w="med" len="med"/>
          </a:ln>
          <a:effectLst>
            <a:outerShdw blurRad="127000" algn="ctr" rotWithShape="0">
              <a:srgbClr val="000000">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350">
              <a:solidFill>
                <a:srgbClr val="50E6FF"/>
              </a:solidFill>
              <a:latin typeface="Lato" panose="020F0502020204030203" pitchFamily="34" charset="0"/>
            </a:endParaRPr>
          </a:p>
        </p:txBody>
      </p:sp>
      <p:sp>
        <p:nvSpPr>
          <p:cNvPr id="251" name="Rectangle: Top Corners Rounded 250">
            <a:extLst>
              <a:ext uri="{FF2B5EF4-FFF2-40B4-BE49-F238E27FC236}">
                <a16:creationId xmlns:a16="http://schemas.microsoft.com/office/drawing/2014/main" id="{01D364D9-3169-984C-54A3-E41DF64AE40A}"/>
              </a:ext>
              <a:ext uri="{C183D7F6-B498-43B3-948B-1728B52AA6E4}">
                <adec:decorative xmlns:adec="http://schemas.microsoft.com/office/drawing/2017/decorative" val="1"/>
              </a:ext>
            </a:extLst>
          </p:cNvPr>
          <p:cNvSpPr/>
          <p:nvPr/>
        </p:nvSpPr>
        <p:spPr bwMode="auto">
          <a:xfrm rot="16200000" flipH="1">
            <a:off x="8239832" y="4171458"/>
            <a:ext cx="342015" cy="476392"/>
          </a:xfrm>
          <a:prstGeom prst="round2SameRect">
            <a:avLst>
              <a:gd name="adj1" fmla="val 50000"/>
              <a:gd name="adj2" fmla="val 0"/>
            </a:avLst>
          </a:prstGeom>
          <a:solidFill>
            <a:schemeClr val="bg1"/>
          </a:solidFill>
          <a:ln>
            <a:noFill/>
            <a:headEnd type="none" w="med" len="med"/>
            <a:tailEnd type="none" w="med" len="med"/>
          </a:ln>
          <a:effectLst>
            <a:outerShdw blurRad="355600" dist="228600" dir="2700000" sx="97000" sy="97000" algn="tl" rotWithShape="0">
              <a:schemeClr val="accent1">
                <a:alpha val="29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257" name="Rectangle: Rounded Corners 256">
            <a:extLst>
              <a:ext uri="{FF2B5EF4-FFF2-40B4-BE49-F238E27FC236}">
                <a16:creationId xmlns:a16="http://schemas.microsoft.com/office/drawing/2014/main" id="{9FB180DF-6D59-64C6-F856-51A3C7372B8F}"/>
              </a:ext>
              <a:ext uri="{C183D7F6-B498-43B3-948B-1728B52AA6E4}">
                <adec:decorative xmlns:adec="http://schemas.microsoft.com/office/drawing/2017/decorative" val="1"/>
              </a:ext>
            </a:extLst>
          </p:cNvPr>
          <p:cNvSpPr/>
          <p:nvPr/>
        </p:nvSpPr>
        <p:spPr bwMode="auto">
          <a:xfrm>
            <a:off x="3470965" y="2926924"/>
            <a:ext cx="1620148" cy="837725"/>
          </a:xfrm>
          <a:prstGeom prst="roundRect">
            <a:avLst>
              <a:gd name="adj" fmla="val 8429"/>
            </a:avLst>
          </a:prstGeom>
          <a:solidFill>
            <a:schemeClr val="bg1"/>
          </a:solidFill>
          <a:ln>
            <a:noFill/>
          </a:ln>
          <a:effectLst>
            <a:outerShdw blurRad="393700" dist="330200" dir="5400000" sx="93000" sy="93000" algn="t" rotWithShape="0">
              <a:prstClr val="black">
                <a:alpha val="23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1577340" rIns="0" rtlCol="0" anchor="t"/>
          <a:lstStyle/>
          <a:p>
            <a:pPr marL="128588" indent="-128588" defTabSz="685766">
              <a:spcAft>
                <a:spcPts val="225"/>
              </a:spcAft>
              <a:buFont typeface="Arial" panose="020B0604020202020204" pitchFamily="34" charset="0"/>
              <a:buChar char="•"/>
              <a:defRPr/>
            </a:pPr>
            <a:endParaRPr lang="en-US" sz="900">
              <a:solidFill>
                <a:srgbClr val="000000"/>
              </a:solidFill>
              <a:latin typeface="Lato" panose="020F0502020204030203" pitchFamily="34" charset="0"/>
            </a:endParaRPr>
          </a:p>
        </p:txBody>
      </p:sp>
      <p:sp>
        <p:nvSpPr>
          <p:cNvPr id="263" name="Rectangle: Rounded Corners 262">
            <a:extLst>
              <a:ext uri="{FF2B5EF4-FFF2-40B4-BE49-F238E27FC236}">
                <a16:creationId xmlns:a16="http://schemas.microsoft.com/office/drawing/2014/main" id="{1D626B1F-7916-DAFA-51E8-612E4C5E40E4}"/>
              </a:ext>
              <a:ext uri="{C183D7F6-B498-43B3-948B-1728B52AA6E4}">
                <adec:decorative xmlns:adec="http://schemas.microsoft.com/office/drawing/2017/decorative" val="1"/>
              </a:ext>
            </a:extLst>
          </p:cNvPr>
          <p:cNvSpPr/>
          <p:nvPr/>
        </p:nvSpPr>
        <p:spPr bwMode="auto">
          <a:xfrm>
            <a:off x="6841796" y="2941147"/>
            <a:ext cx="1458229" cy="837725"/>
          </a:xfrm>
          <a:prstGeom prst="roundRect">
            <a:avLst>
              <a:gd name="adj" fmla="val 8429"/>
            </a:avLst>
          </a:prstGeom>
          <a:solidFill>
            <a:schemeClr val="bg1"/>
          </a:solidFill>
          <a:ln>
            <a:noFill/>
          </a:ln>
          <a:effectLst>
            <a:outerShdw blurRad="393700" dist="330200" dir="5400000" sx="93000" sy="93000" algn="t" rotWithShape="0">
              <a:prstClr val="black">
                <a:alpha val="23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1577340" rIns="0" rtlCol="0" anchor="t"/>
          <a:lstStyle/>
          <a:p>
            <a:pPr marL="128588" indent="-128588" defTabSz="685766">
              <a:spcAft>
                <a:spcPts val="225"/>
              </a:spcAft>
              <a:buFont typeface="Arial" panose="020B0604020202020204" pitchFamily="34" charset="0"/>
              <a:buChar char="•"/>
              <a:defRPr/>
            </a:pPr>
            <a:endParaRPr lang="en-US" sz="900">
              <a:solidFill>
                <a:srgbClr val="000000"/>
              </a:solidFill>
              <a:latin typeface="Lato" panose="020F0502020204030203" pitchFamily="34" charset="0"/>
            </a:endParaRPr>
          </a:p>
        </p:txBody>
      </p:sp>
      <p:sp>
        <p:nvSpPr>
          <p:cNvPr id="184" name="TextBox 183">
            <a:extLst>
              <a:ext uri="{FF2B5EF4-FFF2-40B4-BE49-F238E27FC236}">
                <a16:creationId xmlns:a16="http://schemas.microsoft.com/office/drawing/2014/main" id="{A693128A-CE14-DD90-5760-38A1C3DA9C98}"/>
              </a:ext>
            </a:extLst>
          </p:cNvPr>
          <p:cNvSpPr txBox="1"/>
          <p:nvPr/>
        </p:nvSpPr>
        <p:spPr>
          <a:xfrm>
            <a:off x="441722" y="1072235"/>
            <a:ext cx="7573049" cy="207749"/>
          </a:xfrm>
          <a:prstGeom prst="rect">
            <a:avLst/>
          </a:prstGeom>
          <a:noFill/>
        </p:spPr>
        <p:txBody>
          <a:bodyPr wrap="square" lIns="0" tIns="0" rIns="0" bIns="0">
            <a:spAutoFit/>
          </a:bodyPr>
          <a:lstStyle/>
          <a:p>
            <a:pPr defTabSz="685800">
              <a:defRPr/>
            </a:pPr>
            <a:r>
              <a:rPr lang="en-US" sz="1350">
                <a:solidFill>
                  <a:schemeClr val="accent2"/>
                </a:solidFill>
                <a:latin typeface="+mj-lt"/>
              </a:rPr>
              <a:t>Trusted employees, John and Alice inadvertently exposes sensitive information</a:t>
            </a:r>
          </a:p>
        </p:txBody>
      </p:sp>
      <p:sp>
        <p:nvSpPr>
          <p:cNvPr id="19" name="!!1">
            <a:extLst>
              <a:ext uri="{FF2B5EF4-FFF2-40B4-BE49-F238E27FC236}">
                <a16:creationId xmlns:a16="http://schemas.microsoft.com/office/drawing/2014/main" id="{95C1EE3C-F710-5286-B87C-A895A86BC6CD}"/>
              </a:ext>
            </a:extLst>
          </p:cNvPr>
          <p:cNvSpPr txBox="1">
            <a:spLocks/>
          </p:cNvSpPr>
          <p:nvPr/>
        </p:nvSpPr>
        <p:spPr>
          <a:xfrm>
            <a:off x="615290" y="1997973"/>
            <a:ext cx="989053" cy="184666"/>
          </a:xfrm>
          <a:prstGeom prst="rect">
            <a:avLst/>
          </a:prstGeom>
        </p:spPr>
        <p:txBody>
          <a:bodyPr vert="horz" wrap="none" lIns="0" tIns="0" rIns="0" bIns="0" rtlCol="0" anchor="ctr">
            <a:spAutoFit/>
          </a:bodyPr>
          <a:lstStyle>
            <a:lvl1pPr algn="l" defTabSz="914400" rtl="0" eaLnBrk="1" latinLnBrk="0" hangingPunct="1">
              <a:lnSpc>
                <a:spcPct val="90000"/>
              </a:lnSpc>
              <a:spcBef>
                <a:spcPct val="0"/>
              </a:spcBef>
              <a:buNone/>
              <a:defRPr lang="en-US" sz="3600" b="1" kern="1200">
                <a:solidFill>
                  <a:schemeClr val="tx1"/>
                </a:solidFill>
                <a:latin typeface="Segoe UI" panose="020B0502040204020203" pitchFamily="34" charset="0"/>
                <a:ea typeface="+mj-ea"/>
                <a:cs typeface="Segoe UI" panose="020B0502040204020203" pitchFamily="34" charset="0"/>
              </a:defRPr>
            </a:lvl1pPr>
          </a:lstStyle>
          <a:p>
            <a:pPr defTabSz="685800">
              <a:lnSpc>
                <a:spcPct val="100000"/>
              </a:lnSpc>
              <a:defRPr/>
            </a:pPr>
            <a:r>
              <a:rPr lang="en-US" sz="1200" b="0">
                <a:solidFill>
                  <a:srgbClr val="FFFFFF"/>
                </a:solidFill>
                <a:latin typeface="Lato" panose="020F0502020204030203" pitchFamily="34" charset="0"/>
                <a:cs typeface="Lato" panose="020F0502020204030203" pitchFamily="34" charset="0"/>
              </a:rPr>
              <a:t>John and Alice</a:t>
            </a:r>
          </a:p>
        </p:txBody>
      </p:sp>
      <p:sp>
        <p:nvSpPr>
          <p:cNvPr id="6" name="TextBox 5">
            <a:extLst>
              <a:ext uri="{FF2B5EF4-FFF2-40B4-BE49-F238E27FC236}">
                <a16:creationId xmlns:a16="http://schemas.microsoft.com/office/drawing/2014/main" id="{0FDD04D5-85EF-1474-2EE3-FFBC7054B5D9}"/>
              </a:ext>
              <a:ext uri="{C183D7F6-B498-43B3-948B-1728B52AA6E4}">
                <adec:decorative xmlns:adec="http://schemas.microsoft.com/office/drawing/2017/decorative" val="0"/>
              </a:ext>
            </a:extLst>
          </p:cNvPr>
          <p:cNvSpPr txBox="1"/>
          <p:nvPr/>
        </p:nvSpPr>
        <p:spPr>
          <a:xfrm>
            <a:off x="441723" y="2379427"/>
            <a:ext cx="1258490" cy="623248"/>
          </a:xfrm>
          <a:prstGeom prst="rect">
            <a:avLst/>
          </a:prstGeom>
          <a:noFill/>
        </p:spPr>
        <p:txBody>
          <a:bodyPr wrap="square" lIns="68580" tIns="34290" rIns="68580" bIns="34290" rtlCol="0" anchor="t">
            <a:spAutoFit/>
          </a:bodyPr>
          <a:lstStyle/>
          <a:p>
            <a:pPr algn="ctr" defTabSz="685800">
              <a:defRPr/>
            </a:pPr>
            <a:r>
              <a:rPr lang="en-US" sz="900">
                <a:solidFill>
                  <a:srgbClr val="000000"/>
                </a:solidFill>
                <a:latin typeface="Lato" panose="020F0502020204030203" pitchFamily="34" charset="0"/>
              </a:rPr>
              <a:t>Manager and</a:t>
            </a:r>
            <a:br>
              <a:rPr lang="en-US" sz="900">
                <a:solidFill>
                  <a:srgbClr val="000000"/>
                </a:solidFill>
                <a:latin typeface="Lato" panose="020F0502020204030203" pitchFamily="34" charset="0"/>
              </a:rPr>
            </a:br>
            <a:r>
              <a:rPr lang="en-US" sz="900">
                <a:solidFill>
                  <a:srgbClr val="000000"/>
                </a:solidFill>
                <a:latin typeface="Lato" panose="020F0502020204030203" pitchFamily="34" charset="0"/>
              </a:rPr>
              <a:t>Project Manager</a:t>
            </a:r>
            <a:br>
              <a:rPr lang="en-US" sz="900">
                <a:solidFill>
                  <a:srgbClr val="000000"/>
                </a:solidFill>
                <a:latin typeface="Lato" panose="020F0502020204030203" pitchFamily="34" charset="0"/>
              </a:rPr>
            </a:br>
            <a:r>
              <a:rPr lang="en-US" sz="900">
                <a:solidFill>
                  <a:srgbClr val="000000"/>
                </a:solidFill>
                <a:latin typeface="Lato" panose="020F0502020204030203" pitchFamily="34" charset="0"/>
              </a:rPr>
              <a:t>at Contoso, a</a:t>
            </a:r>
            <a:br>
              <a:rPr lang="en-US" sz="900">
                <a:solidFill>
                  <a:srgbClr val="000000"/>
                </a:solidFill>
                <a:latin typeface="Lato" panose="020F0502020204030203" pitchFamily="34" charset="0"/>
              </a:rPr>
            </a:br>
            <a:r>
              <a:rPr lang="en-US" sz="900">
                <a:solidFill>
                  <a:srgbClr val="000000"/>
                </a:solidFill>
                <a:latin typeface="Lato" panose="020F0502020204030203" pitchFamily="34" charset="0"/>
              </a:rPr>
              <a:t>Fortune 500 company</a:t>
            </a:r>
          </a:p>
        </p:txBody>
      </p:sp>
      <p:grpSp>
        <p:nvGrpSpPr>
          <p:cNvPr id="15" name="Group 14" descr="Arrows pointing to the right">
            <a:extLst>
              <a:ext uri="{FF2B5EF4-FFF2-40B4-BE49-F238E27FC236}">
                <a16:creationId xmlns:a16="http://schemas.microsoft.com/office/drawing/2014/main" id="{52044434-9EA8-0367-AE38-09CFDF11E68D}"/>
              </a:ext>
              <a:ext uri="{C183D7F6-B498-43B3-948B-1728B52AA6E4}">
                <adec:decorative xmlns:adec="http://schemas.microsoft.com/office/drawing/2017/decorative" val="0"/>
              </a:ext>
            </a:extLst>
          </p:cNvPr>
          <p:cNvGrpSpPr/>
          <p:nvPr/>
        </p:nvGrpSpPr>
        <p:grpSpPr>
          <a:xfrm rot="16200000">
            <a:off x="1689434" y="2022439"/>
            <a:ext cx="128715" cy="135735"/>
            <a:chOff x="6667355" y="2954907"/>
            <a:chExt cx="594921" cy="663818"/>
          </a:xfrm>
          <a:solidFill>
            <a:schemeClr val="bg1"/>
          </a:solidFill>
        </p:grpSpPr>
        <p:sp>
          <p:nvSpPr>
            <p:cNvPr id="16" name="Graphic 9">
              <a:extLst>
                <a:ext uri="{FF2B5EF4-FFF2-40B4-BE49-F238E27FC236}">
                  <a16:creationId xmlns:a16="http://schemas.microsoft.com/office/drawing/2014/main" id="{BF4D6ADC-8374-8A9E-803A-ADA1CCF0938E}"/>
                </a:ext>
              </a:extLst>
            </p:cNvPr>
            <p:cNvSpPr/>
            <p:nvPr/>
          </p:nvSpPr>
          <p:spPr>
            <a:xfrm rot="5400000">
              <a:off x="6784802" y="2837461"/>
              <a:ext cx="360028" cy="594920"/>
            </a:xfrm>
            <a:custGeom>
              <a:avLst/>
              <a:gdLst>
                <a:gd name="connsiteX0" fmla="*/ 763036 w 1308282"/>
                <a:gd name="connsiteY0" fmla="*/ 1084040 h 2161841"/>
                <a:gd name="connsiteX1" fmla="*/ 732841 w 1308282"/>
                <a:gd name="connsiteY1" fmla="*/ 1059275 h 2161841"/>
                <a:gd name="connsiteX2" fmla="*/ 69330 w 1308282"/>
                <a:gd name="connsiteY2" fmla="*/ 396335 h 2161841"/>
                <a:gd name="connsiteX3" fmla="*/ 107525 w 1308282"/>
                <a:gd name="connsiteY3" fmla="*/ 34862 h 2161841"/>
                <a:gd name="connsiteX4" fmla="*/ 389275 w 1308282"/>
                <a:gd name="connsiteY4" fmla="*/ 66199 h 2161841"/>
                <a:gd name="connsiteX5" fmla="*/ 556057 w 1308282"/>
                <a:gd name="connsiteY5" fmla="*/ 232791 h 2161841"/>
                <a:gd name="connsiteX6" fmla="*/ 1234047 w 1308282"/>
                <a:gd name="connsiteY6" fmla="*/ 914972 h 2161841"/>
                <a:gd name="connsiteX7" fmla="*/ 1233856 w 1308282"/>
                <a:gd name="connsiteY7" fmla="*/ 1252157 h 2161841"/>
                <a:gd name="connsiteX8" fmla="*/ 396799 w 1308282"/>
                <a:gd name="connsiteY8" fmla="*/ 2088737 h 2161841"/>
                <a:gd name="connsiteX9" fmla="*/ 163151 w 1308282"/>
                <a:gd name="connsiteY9" fmla="*/ 2151317 h 2161841"/>
                <a:gd name="connsiteX10" fmla="*/ 4465 w 1308282"/>
                <a:gd name="connsiteY10" fmla="*/ 1972818 h 2161841"/>
                <a:gd name="connsiteX11" fmla="*/ 69235 w 1308282"/>
                <a:gd name="connsiteY11" fmla="*/ 1770983 h 2161841"/>
                <a:gd name="connsiteX12" fmla="*/ 734651 w 1308282"/>
                <a:gd name="connsiteY12" fmla="*/ 1106424 h 2161841"/>
                <a:gd name="connsiteX13" fmla="*/ 763036 w 1308282"/>
                <a:gd name="connsiteY13" fmla="*/ 1084136 h 2161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8282" h="2161841">
                  <a:moveTo>
                    <a:pt x="763036" y="1084040"/>
                  </a:moveTo>
                  <a:cubicBezTo>
                    <a:pt x="749129" y="1072706"/>
                    <a:pt x="740271" y="1066705"/>
                    <a:pt x="732841" y="1059275"/>
                  </a:cubicBezTo>
                  <a:cubicBezTo>
                    <a:pt x="511576" y="838391"/>
                    <a:pt x="290215" y="617601"/>
                    <a:pt x="69330" y="396335"/>
                  </a:cubicBezTo>
                  <a:cubicBezTo>
                    <a:pt x="-37160" y="289560"/>
                    <a:pt x="-18300" y="114872"/>
                    <a:pt x="107525" y="34862"/>
                  </a:cubicBezTo>
                  <a:cubicBezTo>
                    <a:pt x="196012" y="-21336"/>
                    <a:pt x="313170" y="-8668"/>
                    <a:pt x="389275" y="66199"/>
                  </a:cubicBezTo>
                  <a:cubicBezTo>
                    <a:pt x="445282" y="121349"/>
                    <a:pt x="500717" y="177070"/>
                    <a:pt x="556057" y="232791"/>
                  </a:cubicBezTo>
                  <a:cubicBezTo>
                    <a:pt x="782086" y="460153"/>
                    <a:pt x="1007923" y="687705"/>
                    <a:pt x="1234047" y="914972"/>
                  </a:cubicBezTo>
                  <a:cubicBezTo>
                    <a:pt x="1332821" y="1014222"/>
                    <a:pt x="1333297" y="1152716"/>
                    <a:pt x="1233856" y="1252157"/>
                  </a:cubicBezTo>
                  <a:cubicBezTo>
                    <a:pt x="954964" y="1531144"/>
                    <a:pt x="675787" y="1809845"/>
                    <a:pt x="396799" y="2088737"/>
                  </a:cubicBezTo>
                  <a:cubicBezTo>
                    <a:pt x="330886" y="2154651"/>
                    <a:pt x="252115" y="2177320"/>
                    <a:pt x="163151" y="2151317"/>
                  </a:cubicBezTo>
                  <a:cubicBezTo>
                    <a:pt x="74664" y="2125409"/>
                    <a:pt x="20562" y="2063306"/>
                    <a:pt x="4465" y="1972818"/>
                  </a:cubicBezTo>
                  <a:cubicBezTo>
                    <a:pt x="-9347" y="1895475"/>
                    <a:pt x="12847" y="1827276"/>
                    <a:pt x="69235" y="1770983"/>
                  </a:cubicBezTo>
                  <a:cubicBezTo>
                    <a:pt x="291072" y="1549527"/>
                    <a:pt x="512719" y="1327880"/>
                    <a:pt x="734651" y="1106424"/>
                  </a:cubicBezTo>
                  <a:cubicBezTo>
                    <a:pt x="741509" y="1099661"/>
                    <a:pt x="749891" y="1094423"/>
                    <a:pt x="763036" y="1084136"/>
                  </a:cubicBezTo>
                  <a:close/>
                </a:path>
              </a:pathLst>
            </a:custGeom>
            <a:grpFill/>
            <a:ln w="9525" cap="flat">
              <a:noFill/>
              <a:prstDash val="solid"/>
              <a:miter/>
            </a:ln>
          </p:spPr>
          <p:txBody>
            <a:bodyPr rtlCol="0" anchor="ctr"/>
            <a:lstStyle/>
            <a:p>
              <a:pPr defTabSz="685800">
                <a:defRPr/>
              </a:pPr>
              <a:endParaRPr lang="en-US" sz="1350">
                <a:solidFill>
                  <a:srgbClr val="000000"/>
                </a:solidFill>
                <a:latin typeface="Lato" panose="020F0502020204030203" pitchFamily="34" charset="0"/>
              </a:endParaRPr>
            </a:p>
          </p:txBody>
        </p:sp>
        <p:sp>
          <p:nvSpPr>
            <p:cNvPr id="18" name="Graphic 9">
              <a:extLst>
                <a:ext uri="{FF2B5EF4-FFF2-40B4-BE49-F238E27FC236}">
                  <a16:creationId xmlns:a16="http://schemas.microsoft.com/office/drawing/2014/main" id="{7FEE65BD-16D3-3000-C83C-114D12F1151A}"/>
                </a:ext>
              </a:extLst>
            </p:cNvPr>
            <p:cNvSpPr/>
            <p:nvPr/>
          </p:nvSpPr>
          <p:spPr>
            <a:xfrm rot="5400000">
              <a:off x="6784800" y="3141251"/>
              <a:ext cx="360029" cy="594920"/>
            </a:xfrm>
            <a:custGeom>
              <a:avLst/>
              <a:gdLst>
                <a:gd name="connsiteX0" fmla="*/ 763036 w 1308282"/>
                <a:gd name="connsiteY0" fmla="*/ 1084040 h 2161841"/>
                <a:gd name="connsiteX1" fmla="*/ 732841 w 1308282"/>
                <a:gd name="connsiteY1" fmla="*/ 1059275 h 2161841"/>
                <a:gd name="connsiteX2" fmla="*/ 69330 w 1308282"/>
                <a:gd name="connsiteY2" fmla="*/ 396335 h 2161841"/>
                <a:gd name="connsiteX3" fmla="*/ 107525 w 1308282"/>
                <a:gd name="connsiteY3" fmla="*/ 34862 h 2161841"/>
                <a:gd name="connsiteX4" fmla="*/ 389275 w 1308282"/>
                <a:gd name="connsiteY4" fmla="*/ 66199 h 2161841"/>
                <a:gd name="connsiteX5" fmla="*/ 556057 w 1308282"/>
                <a:gd name="connsiteY5" fmla="*/ 232791 h 2161841"/>
                <a:gd name="connsiteX6" fmla="*/ 1234047 w 1308282"/>
                <a:gd name="connsiteY6" fmla="*/ 914972 h 2161841"/>
                <a:gd name="connsiteX7" fmla="*/ 1233856 w 1308282"/>
                <a:gd name="connsiteY7" fmla="*/ 1252157 h 2161841"/>
                <a:gd name="connsiteX8" fmla="*/ 396799 w 1308282"/>
                <a:gd name="connsiteY8" fmla="*/ 2088737 h 2161841"/>
                <a:gd name="connsiteX9" fmla="*/ 163151 w 1308282"/>
                <a:gd name="connsiteY9" fmla="*/ 2151317 h 2161841"/>
                <a:gd name="connsiteX10" fmla="*/ 4465 w 1308282"/>
                <a:gd name="connsiteY10" fmla="*/ 1972818 h 2161841"/>
                <a:gd name="connsiteX11" fmla="*/ 69235 w 1308282"/>
                <a:gd name="connsiteY11" fmla="*/ 1770983 h 2161841"/>
                <a:gd name="connsiteX12" fmla="*/ 734651 w 1308282"/>
                <a:gd name="connsiteY12" fmla="*/ 1106424 h 2161841"/>
                <a:gd name="connsiteX13" fmla="*/ 763036 w 1308282"/>
                <a:gd name="connsiteY13" fmla="*/ 1084136 h 2161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8282" h="2161841">
                  <a:moveTo>
                    <a:pt x="763036" y="1084040"/>
                  </a:moveTo>
                  <a:cubicBezTo>
                    <a:pt x="749129" y="1072706"/>
                    <a:pt x="740271" y="1066705"/>
                    <a:pt x="732841" y="1059275"/>
                  </a:cubicBezTo>
                  <a:cubicBezTo>
                    <a:pt x="511576" y="838391"/>
                    <a:pt x="290215" y="617601"/>
                    <a:pt x="69330" y="396335"/>
                  </a:cubicBezTo>
                  <a:cubicBezTo>
                    <a:pt x="-37160" y="289560"/>
                    <a:pt x="-18300" y="114872"/>
                    <a:pt x="107525" y="34862"/>
                  </a:cubicBezTo>
                  <a:cubicBezTo>
                    <a:pt x="196012" y="-21336"/>
                    <a:pt x="313170" y="-8668"/>
                    <a:pt x="389275" y="66199"/>
                  </a:cubicBezTo>
                  <a:cubicBezTo>
                    <a:pt x="445282" y="121349"/>
                    <a:pt x="500717" y="177070"/>
                    <a:pt x="556057" y="232791"/>
                  </a:cubicBezTo>
                  <a:cubicBezTo>
                    <a:pt x="782086" y="460153"/>
                    <a:pt x="1007923" y="687705"/>
                    <a:pt x="1234047" y="914972"/>
                  </a:cubicBezTo>
                  <a:cubicBezTo>
                    <a:pt x="1332821" y="1014222"/>
                    <a:pt x="1333297" y="1152716"/>
                    <a:pt x="1233856" y="1252157"/>
                  </a:cubicBezTo>
                  <a:cubicBezTo>
                    <a:pt x="954964" y="1531144"/>
                    <a:pt x="675787" y="1809845"/>
                    <a:pt x="396799" y="2088737"/>
                  </a:cubicBezTo>
                  <a:cubicBezTo>
                    <a:pt x="330886" y="2154651"/>
                    <a:pt x="252115" y="2177320"/>
                    <a:pt x="163151" y="2151317"/>
                  </a:cubicBezTo>
                  <a:cubicBezTo>
                    <a:pt x="74664" y="2125409"/>
                    <a:pt x="20562" y="2063306"/>
                    <a:pt x="4465" y="1972818"/>
                  </a:cubicBezTo>
                  <a:cubicBezTo>
                    <a:pt x="-9347" y="1895475"/>
                    <a:pt x="12847" y="1827276"/>
                    <a:pt x="69235" y="1770983"/>
                  </a:cubicBezTo>
                  <a:cubicBezTo>
                    <a:pt x="291072" y="1549527"/>
                    <a:pt x="512719" y="1327880"/>
                    <a:pt x="734651" y="1106424"/>
                  </a:cubicBezTo>
                  <a:cubicBezTo>
                    <a:pt x="741509" y="1099661"/>
                    <a:pt x="749891" y="1094423"/>
                    <a:pt x="763036" y="1084136"/>
                  </a:cubicBezTo>
                  <a:close/>
                </a:path>
              </a:pathLst>
            </a:custGeom>
            <a:grpFill/>
            <a:ln w="9525" cap="flat">
              <a:noFill/>
              <a:prstDash val="solid"/>
              <a:miter/>
            </a:ln>
          </p:spPr>
          <p:txBody>
            <a:bodyPr rtlCol="0" anchor="ctr"/>
            <a:lstStyle/>
            <a:p>
              <a:pPr defTabSz="685800">
                <a:defRPr/>
              </a:pPr>
              <a:endParaRPr lang="en-US" sz="1350">
                <a:solidFill>
                  <a:srgbClr val="000000"/>
                </a:solidFill>
                <a:latin typeface="Lato" panose="020F0502020204030203" pitchFamily="34" charset="0"/>
              </a:endParaRPr>
            </a:p>
          </p:txBody>
        </p:sp>
      </p:grpSp>
      <p:sp>
        <p:nvSpPr>
          <p:cNvPr id="30" name="Rectangle 29">
            <a:extLst>
              <a:ext uri="{FF2B5EF4-FFF2-40B4-BE49-F238E27FC236}">
                <a16:creationId xmlns:a16="http://schemas.microsoft.com/office/drawing/2014/main" id="{D75C082A-9DF7-1DB9-88C8-0828E7230AE7}"/>
              </a:ext>
            </a:extLst>
          </p:cNvPr>
          <p:cNvSpPr/>
          <p:nvPr/>
        </p:nvSpPr>
        <p:spPr>
          <a:xfrm>
            <a:off x="1904104" y="1755692"/>
            <a:ext cx="1475282" cy="8079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0" rIns="68580" bIns="0" rtlCol="0" anchor="ctr">
            <a:noAutofit/>
          </a:bodyPr>
          <a:lstStyle/>
          <a:p>
            <a:pPr algn="ctr" defTabSz="685800">
              <a:defRPr/>
            </a:pPr>
            <a:r>
              <a:rPr lang="en-US" sz="750">
                <a:solidFill>
                  <a:srgbClr val="000000"/>
                </a:solidFill>
                <a:latin typeface="+mj-lt"/>
              </a:rPr>
              <a:t>John is working on a confidential project called Project Obsidian</a:t>
            </a:r>
            <a:br>
              <a:rPr lang="en-US" sz="750">
                <a:solidFill>
                  <a:srgbClr val="000000"/>
                </a:solidFill>
                <a:latin typeface="+mj-lt"/>
              </a:rPr>
            </a:br>
            <a:r>
              <a:rPr lang="en-US" sz="750">
                <a:solidFill>
                  <a:srgbClr val="000000"/>
                </a:solidFill>
                <a:latin typeface="+mj-lt"/>
              </a:rPr>
              <a:t>which only a few Contoso employees know about. </a:t>
            </a:r>
          </a:p>
        </p:txBody>
      </p:sp>
      <p:sp>
        <p:nvSpPr>
          <p:cNvPr id="32" name="Rectangle 31">
            <a:extLst>
              <a:ext uri="{FF2B5EF4-FFF2-40B4-BE49-F238E27FC236}">
                <a16:creationId xmlns:a16="http://schemas.microsoft.com/office/drawing/2014/main" id="{21712DA4-69F8-32FA-D96C-EDA84B4D7766}"/>
              </a:ext>
            </a:extLst>
          </p:cNvPr>
          <p:cNvSpPr/>
          <p:nvPr/>
        </p:nvSpPr>
        <p:spPr>
          <a:xfrm>
            <a:off x="3466872" y="1750707"/>
            <a:ext cx="1620148" cy="8079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0" rIns="68580" bIns="0" rtlCol="0" anchor="ctr">
            <a:noAutofit/>
          </a:bodyPr>
          <a:lstStyle/>
          <a:p>
            <a:pPr algn="ctr" defTabSz="685800">
              <a:defRPr/>
            </a:pPr>
            <a:r>
              <a:rPr lang="en-US" sz="750">
                <a:solidFill>
                  <a:srgbClr val="000000"/>
                </a:solidFill>
                <a:latin typeface="+mj-lt"/>
              </a:rPr>
              <a:t>Alice, overhears about Project Obsidian and asks M365 Copilot to find information about it and Copilot provides her with a summary with the link to the document. </a:t>
            </a:r>
          </a:p>
        </p:txBody>
      </p:sp>
      <p:sp>
        <p:nvSpPr>
          <p:cNvPr id="40" name="Rectangle 39">
            <a:extLst>
              <a:ext uri="{FF2B5EF4-FFF2-40B4-BE49-F238E27FC236}">
                <a16:creationId xmlns:a16="http://schemas.microsoft.com/office/drawing/2014/main" id="{55348254-3274-E015-8ECC-2D2A6B3A735E}"/>
              </a:ext>
            </a:extLst>
          </p:cNvPr>
          <p:cNvSpPr/>
          <p:nvPr/>
        </p:nvSpPr>
        <p:spPr>
          <a:xfrm>
            <a:off x="6830998" y="1786140"/>
            <a:ext cx="1534541" cy="8079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0" rIns="68580" bIns="0" rtlCol="0" anchor="ctr">
            <a:noAutofit/>
          </a:bodyPr>
          <a:lstStyle/>
          <a:p>
            <a:pPr algn="ctr" defTabSz="685800">
              <a:defRPr/>
            </a:pPr>
            <a:r>
              <a:rPr lang="en-US" sz="750">
                <a:solidFill>
                  <a:srgbClr val="000000"/>
                </a:solidFill>
                <a:latin typeface="+mj-lt"/>
              </a:rPr>
              <a:t>Out of curiosity,</a:t>
            </a:r>
            <a:br>
              <a:rPr lang="en-US" sz="750">
                <a:solidFill>
                  <a:srgbClr val="000000"/>
                </a:solidFill>
                <a:latin typeface="+mj-lt"/>
              </a:rPr>
            </a:br>
            <a:r>
              <a:rPr lang="en-US" sz="750">
                <a:solidFill>
                  <a:srgbClr val="000000"/>
                </a:solidFill>
                <a:latin typeface="+mj-lt"/>
              </a:rPr>
              <a:t>Alice wants to see</a:t>
            </a:r>
            <a:br>
              <a:rPr lang="en-US" sz="750">
                <a:solidFill>
                  <a:srgbClr val="000000"/>
                </a:solidFill>
                <a:latin typeface="+mj-lt"/>
              </a:rPr>
            </a:br>
            <a:r>
              <a:rPr lang="en-US" sz="750">
                <a:solidFill>
                  <a:srgbClr val="000000"/>
                </a:solidFill>
                <a:latin typeface="+mj-lt"/>
              </a:rPr>
              <a:t>what ChatGPT would summarize, so she pastes</a:t>
            </a:r>
            <a:br>
              <a:rPr lang="en-US" sz="750">
                <a:solidFill>
                  <a:srgbClr val="000000"/>
                </a:solidFill>
                <a:latin typeface="+mj-lt"/>
              </a:rPr>
            </a:br>
            <a:r>
              <a:rPr lang="en-US" sz="750">
                <a:solidFill>
                  <a:srgbClr val="000000"/>
                </a:solidFill>
                <a:latin typeface="+mj-lt"/>
              </a:rPr>
              <a:t>the content of the file</a:t>
            </a:r>
            <a:br>
              <a:rPr lang="en-US" sz="750">
                <a:solidFill>
                  <a:srgbClr val="000000"/>
                </a:solidFill>
                <a:latin typeface="+mj-lt"/>
              </a:rPr>
            </a:br>
            <a:r>
              <a:rPr lang="en-US" sz="750">
                <a:solidFill>
                  <a:srgbClr val="000000"/>
                </a:solidFill>
                <a:latin typeface="+mj-lt"/>
              </a:rPr>
              <a:t>in ChatGPT.</a:t>
            </a:r>
          </a:p>
        </p:txBody>
      </p:sp>
      <p:sp>
        <p:nvSpPr>
          <p:cNvPr id="242" name="Rectangle 241">
            <a:extLst>
              <a:ext uri="{FF2B5EF4-FFF2-40B4-BE49-F238E27FC236}">
                <a16:creationId xmlns:a16="http://schemas.microsoft.com/office/drawing/2014/main" id="{3F4F5B73-701E-F13A-2E77-07CEB2CB67DE}"/>
              </a:ext>
            </a:extLst>
          </p:cNvPr>
          <p:cNvSpPr/>
          <p:nvPr/>
        </p:nvSpPr>
        <p:spPr>
          <a:xfrm>
            <a:off x="1875947" y="3183750"/>
            <a:ext cx="1531598"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0" rIns="68580" bIns="0" rtlCol="0" anchor="t">
            <a:noAutofit/>
          </a:bodyPr>
          <a:lstStyle/>
          <a:p>
            <a:pPr algn="ctr" defTabSz="685800">
              <a:defRPr/>
            </a:pPr>
            <a:r>
              <a:rPr lang="en-US" sz="750">
                <a:solidFill>
                  <a:srgbClr val="000000"/>
                </a:solidFill>
                <a:latin typeface="+mj-lt"/>
              </a:rPr>
              <a:t>Contoso did not have policies to automatically detect and label Project Obsidian documents.</a:t>
            </a:r>
          </a:p>
        </p:txBody>
      </p:sp>
      <p:sp>
        <p:nvSpPr>
          <p:cNvPr id="258" name="Rectangle 257">
            <a:extLst>
              <a:ext uri="{FF2B5EF4-FFF2-40B4-BE49-F238E27FC236}">
                <a16:creationId xmlns:a16="http://schemas.microsoft.com/office/drawing/2014/main" id="{43D77AD3-5506-E68A-FE29-D5E6897209EC}"/>
              </a:ext>
            </a:extLst>
          </p:cNvPr>
          <p:cNvSpPr/>
          <p:nvPr/>
        </p:nvSpPr>
        <p:spPr>
          <a:xfrm>
            <a:off x="3470965" y="3183750"/>
            <a:ext cx="1620148"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0" rIns="68580" bIns="0" rtlCol="0" anchor="t">
            <a:noAutofit/>
          </a:bodyPr>
          <a:lstStyle/>
          <a:p>
            <a:pPr algn="ctr" defTabSz="685800">
              <a:defRPr/>
            </a:pPr>
            <a:r>
              <a:rPr lang="en-US" sz="750">
                <a:solidFill>
                  <a:srgbClr val="000000"/>
                </a:solidFill>
                <a:latin typeface="+mj-lt"/>
              </a:rPr>
              <a:t>Copilot was able to find the information for Alice since the file had open permissions.</a:t>
            </a:r>
          </a:p>
        </p:txBody>
      </p:sp>
      <p:sp>
        <p:nvSpPr>
          <p:cNvPr id="264" name="Rectangle 263">
            <a:extLst>
              <a:ext uri="{FF2B5EF4-FFF2-40B4-BE49-F238E27FC236}">
                <a16:creationId xmlns:a16="http://schemas.microsoft.com/office/drawing/2014/main" id="{F667E211-68B3-8C8B-EBB4-4D1A08BDC125}"/>
              </a:ext>
            </a:extLst>
          </p:cNvPr>
          <p:cNvSpPr/>
          <p:nvPr/>
        </p:nvSpPr>
        <p:spPr>
          <a:xfrm>
            <a:off x="6830998" y="3034952"/>
            <a:ext cx="1458229" cy="5897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0" rIns="68580" bIns="0" rtlCol="0" anchor="t">
            <a:noAutofit/>
          </a:bodyPr>
          <a:lstStyle/>
          <a:p>
            <a:pPr algn="ctr" defTabSz="685800">
              <a:defRPr/>
            </a:pPr>
            <a:r>
              <a:rPr lang="en-US" sz="750">
                <a:solidFill>
                  <a:srgbClr val="000000"/>
                </a:solidFill>
                <a:latin typeface="+mj-lt"/>
              </a:rPr>
              <a:t>Contoso did not have DLP policies to prevent a leak of sensitive data. The information became part of the ChatGPT‘s training data.</a:t>
            </a:r>
          </a:p>
        </p:txBody>
      </p:sp>
      <p:sp>
        <p:nvSpPr>
          <p:cNvPr id="249" name="!!2">
            <a:extLst>
              <a:ext uri="{FF2B5EF4-FFF2-40B4-BE49-F238E27FC236}">
                <a16:creationId xmlns:a16="http://schemas.microsoft.com/office/drawing/2014/main" id="{C9468014-F34C-2717-0306-78B9E8F240AF}"/>
              </a:ext>
            </a:extLst>
          </p:cNvPr>
          <p:cNvSpPr txBox="1">
            <a:spLocks/>
          </p:cNvSpPr>
          <p:nvPr/>
        </p:nvSpPr>
        <p:spPr>
          <a:xfrm>
            <a:off x="861367" y="4036736"/>
            <a:ext cx="403957" cy="161583"/>
          </a:xfrm>
          <a:prstGeom prst="rect">
            <a:avLst/>
          </a:prstGeom>
        </p:spPr>
        <p:txBody>
          <a:bodyPr vert="horz" wrap="none" lIns="0" tIns="0" rIns="0" bIns="0" rtlCol="0" anchor="ctr">
            <a:spAutoFit/>
          </a:bodyPr>
          <a:lstStyle>
            <a:defPPr>
              <a:defRPr lang="en-US"/>
            </a:defPPr>
            <a:lvl1pPr lvl="0">
              <a:lnSpc>
                <a:spcPct val="90000"/>
              </a:lnSpc>
              <a:spcBef>
                <a:spcPct val="0"/>
              </a:spcBef>
              <a:buNone/>
              <a:defRPr sz="1600" b="0">
                <a:latin typeface="+mj-lt"/>
                <a:ea typeface="+mj-ea"/>
                <a:cs typeface="Segoe UI" panose="020B0502040204020203" pitchFamily="34" charset="0"/>
              </a:defRPr>
            </a:lvl1pPr>
          </a:lstStyle>
          <a:p>
            <a:pPr defTabSz="685800">
              <a:lnSpc>
                <a:spcPct val="100000"/>
              </a:lnSpc>
              <a:defRPr/>
            </a:pPr>
            <a:r>
              <a:rPr lang="en-US" sz="1050">
                <a:solidFill>
                  <a:srgbClr val="000000"/>
                </a:solidFill>
                <a:latin typeface="Lato" panose="020F0502020204030203" pitchFamily="34" charset="0"/>
                <a:cs typeface="Lato" panose="020F0502020204030203" pitchFamily="34" charset="0"/>
              </a:rPr>
              <a:t>Impact</a:t>
            </a:r>
          </a:p>
        </p:txBody>
      </p:sp>
      <p:sp>
        <p:nvSpPr>
          <p:cNvPr id="250" name="TextBox 249">
            <a:extLst>
              <a:ext uri="{FF2B5EF4-FFF2-40B4-BE49-F238E27FC236}">
                <a16:creationId xmlns:a16="http://schemas.microsoft.com/office/drawing/2014/main" id="{E171B643-8924-3769-2249-EF4E30BC44FA}"/>
              </a:ext>
              <a:ext uri="{C183D7F6-B498-43B3-948B-1728B52AA6E4}">
                <adec:decorative xmlns:adec="http://schemas.microsoft.com/office/drawing/2017/decorative" val="0"/>
              </a:ext>
            </a:extLst>
          </p:cNvPr>
          <p:cNvSpPr txBox="1">
            <a:spLocks/>
          </p:cNvSpPr>
          <p:nvPr/>
        </p:nvSpPr>
        <p:spPr>
          <a:xfrm>
            <a:off x="2164557" y="4225865"/>
            <a:ext cx="5694624" cy="323165"/>
          </a:xfrm>
          <a:prstGeom prst="rect">
            <a:avLst/>
          </a:prstGeom>
          <a:noFill/>
        </p:spPr>
        <p:txBody>
          <a:bodyPr wrap="square" lIns="0" tIns="0" rIns="0" bIns="0" rtlCol="0" anchor="t">
            <a:spAutoFit/>
          </a:bodyPr>
          <a:lstStyle/>
          <a:p>
            <a:pPr defTabSz="685800">
              <a:spcAft>
                <a:spcPts val="450"/>
              </a:spcAft>
              <a:defRPr/>
            </a:pPr>
            <a:r>
              <a:rPr lang="en-US" sz="1050">
                <a:solidFill>
                  <a:srgbClr val="000000"/>
                </a:solidFill>
                <a:latin typeface="Lato" panose="020F0502020204030203" pitchFamily="34" charset="0"/>
              </a:rPr>
              <a:t>The information about the Project Obsidian leaked in the public, resulting in bad PR for Contoso and there was a significant impact to Contoso’s share price.</a:t>
            </a:r>
          </a:p>
        </p:txBody>
      </p:sp>
      <p:grpSp>
        <p:nvGrpSpPr>
          <p:cNvPr id="252" name="Group 251" descr="Icon of a dollar sign">
            <a:extLst>
              <a:ext uri="{FF2B5EF4-FFF2-40B4-BE49-F238E27FC236}">
                <a16:creationId xmlns:a16="http://schemas.microsoft.com/office/drawing/2014/main" id="{BBB6323B-D634-5A8B-5BDD-D0BF383B863A}"/>
              </a:ext>
            </a:extLst>
          </p:cNvPr>
          <p:cNvGrpSpPr/>
          <p:nvPr/>
        </p:nvGrpSpPr>
        <p:grpSpPr>
          <a:xfrm>
            <a:off x="8209584" y="4275970"/>
            <a:ext cx="267366" cy="267366"/>
            <a:chOff x="10818077" y="5758530"/>
            <a:chExt cx="456292" cy="456292"/>
          </a:xfrm>
        </p:grpSpPr>
        <p:grpSp>
          <p:nvGrpSpPr>
            <p:cNvPr id="253" name="Group 252">
              <a:extLst>
                <a:ext uri="{FF2B5EF4-FFF2-40B4-BE49-F238E27FC236}">
                  <a16:creationId xmlns:a16="http://schemas.microsoft.com/office/drawing/2014/main" id="{6629641C-515D-B17D-5DA1-DD665F844AF5}"/>
                </a:ext>
              </a:extLst>
            </p:cNvPr>
            <p:cNvGrpSpPr/>
            <p:nvPr/>
          </p:nvGrpSpPr>
          <p:grpSpPr>
            <a:xfrm>
              <a:off x="10818077" y="5758530"/>
              <a:ext cx="456292" cy="456292"/>
              <a:chOff x="532911" y="1680176"/>
              <a:chExt cx="759320" cy="759320"/>
            </a:xfrm>
          </p:grpSpPr>
          <p:sp>
            <p:nvSpPr>
              <p:cNvPr id="255" name="Oval 254">
                <a:extLst>
                  <a:ext uri="{FF2B5EF4-FFF2-40B4-BE49-F238E27FC236}">
                    <a16:creationId xmlns:a16="http://schemas.microsoft.com/office/drawing/2014/main" id="{CE8757C5-1298-47E3-24BC-EDE9A2E34E80}"/>
                  </a:ext>
                </a:extLst>
              </p:cNvPr>
              <p:cNvSpPr/>
              <p:nvPr/>
            </p:nvSpPr>
            <p:spPr bwMode="auto">
              <a:xfrm>
                <a:off x="532911" y="1680176"/>
                <a:ext cx="759320" cy="759320"/>
              </a:xfrm>
              <a:prstGeom prst="ellipse">
                <a:avLst/>
              </a:prstGeom>
              <a:solidFill>
                <a:schemeClr val="bg1">
                  <a:lumMod val="85000"/>
                  <a:alpha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256" name="Oval 255">
                <a:extLst>
                  <a:ext uri="{FF2B5EF4-FFF2-40B4-BE49-F238E27FC236}">
                    <a16:creationId xmlns:a16="http://schemas.microsoft.com/office/drawing/2014/main" id="{2864FDB3-82CE-BE89-5A50-E23231E36015}"/>
                  </a:ext>
                </a:extLst>
              </p:cNvPr>
              <p:cNvSpPr/>
              <p:nvPr/>
            </p:nvSpPr>
            <p:spPr bwMode="auto">
              <a:xfrm>
                <a:off x="588479" y="1735744"/>
                <a:ext cx="648184" cy="648184"/>
              </a:xfrm>
              <a:prstGeom prst="ellipse">
                <a:avLst/>
              </a:prstGeom>
              <a:solidFill>
                <a:schemeClr val="accent1"/>
              </a:solidFill>
              <a:ln>
                <a:solidFill>
                  <a:schemeClr val="bg1"/>
                </a:solidFill>
                <a:headEnd type="none" w="med" len="med"/>
                <a:tailEnd type="none" w="med" len="med"/>
              </a:ln>
              <a:effectLst>
                <a:outerShdw blurRad="177800" dist="190500" dir="5400000" sx="92000" sy="92000" algn="t" rotWithShape="0">
                  <a:schemeClr val="accent1">
                    <a:alpha val="4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grpSp>
        <p:sp>
          <p:nvSpPr>
            <p:cNvPr id="254" name="Freeform: Shape 253">
              <a:extLst>
                <a:ext uri="{FF2B5EF4-FFF2-40B4-BE49-F238E27FC236}">
                  <a16:creationId xmlns:a16="http://schemas.microsoft.com/office/drawing/2014/main" id="{6E077149-92F0-A239-104E-3D029056CAB4}"/>
                </a:ext>
              </a:extLst>
            </p:cNvPr>
            <p:cNvSpPr/>
            <p:nvPr/>
          </p:nvSpPr>
          <p:spPr>
            <a:xfrm>
              <a:off x="10971169" y="5867400"/>
              <a:ext cx="150108" cy="238552"/>
            </a:xfrm>
            <a:custGeom>
              <a:avLst/>
              <a:gdLst>
                <a:gd name="connsiteX0" fmla="*/ 76845 w 130586"/>
                <a:gd name="connsiteY0" fmla="*/ 125548 h 224197"/>
                <a:gd name="connsiteX1" fmla="*/ 76845 w 130586"/>
                <a:gd name="connsiteY1" fmla="*/ 194786 h 224197"/>
                <a:gd name="connsiteX2" fmla="*/ 107541 w 130586"/>
                <a:gd name="connsiteY2" fmla="*/ 165118 h 224197"/>
                <a:gd name="connsiteX3" fmla="*/ 107541 w 130586"/>
                <a:gd name="connsiteY3" fmla="*/ 159232 h 224197"/>
                <a:gd name="connsiteX4" fmla="*/ 79487 w 130586"/>
                <a:gd name="connsiteY4" fmla="*/ 126491 h 224197"/>
                <a:gd name="connsiteX5" fmla="*/ 53802 w 130586"/>
                <a:gd name="connsiteY5" fmla="*/ 29153 h 224197"/>
                <a:gd name="connsiteX6" fmla="*/ 23045 w 130586"/>
                <a:gd name="connsiteY6" fmla="*/ 58844 h 224197"/>
                <a:gd name="connsiteX7" fmla="*/ 23045 w 130586"/>
                <a:gd name="connsiteY7" fmla="*/ 64922 h 224197"/>
                <a:gd name="connsiteX8" fmla="*/ 51097 w 130586"/>
                <a:gd name="connsiteY8" fmla="*/ 97663 h 224197"/>
                <a:gd name="connsiteX9" fmla="*/ 53802 w 130586"/>
                <a:gd name="connsiteY9" fmla="*/ 98627 h 224197"/>
                <a:gd name="connsiteX10" fmla="*/ 65323 w 130586"/>
                <a:gd name="connsiteY10" fmla="*/ 0 h 224197"/>
                <a:gd name="connsiteX11" fmla="*/ 76845 w 130586"/>
                <a:gd name="connsiteY11" fmla="*/ 8410 h 224197"/>
                <a:gd name="connsiteX12" fmla="*/ 76845 w 130586"/>
                <a:gd name="connsiteY12" fmla="*/ 11931 h 224197"/>
                <a:gd name="connsiteX13" fmla="*/ 130586 w 130586"/>
                <a:gd name="connsiteY13" fmla="*/ 58844 h 224197"/>
                <a:gd name="connsiteX14" fmla="*/ 130586 w 130586"/>
                <a:gd name="connsiteY14" fmla="*/ 70057 h 224197"/>
                <a:gd name="connsiteX15" fmla="*/ 119063 w 130586"/>
                <a:gd name="connsiteY15" fmla="*/ 78467 h 224197"/>
                <a:gd name="connsiteX16" fmla="*/ 107541 w 130586"/>
                <a:gd name="connsiteY16" fmla="*/ 70057 h 224197"/>
                <a:gd name="connsiteX17" fmla="*/ 107541 w 130586"/>
                <a:gd name="connsiteY17" fmla="*/ 58844 h 224197"/>
                <a:gd name="connsiteX18" fmla="*/ 76845 w 130586"/>
                <a:gd name="connsiteY18" fmla="*/ 29176 h 224197"/>
                <a:gd name="connsiteX19" fmla="*/ 76845 w 130586"/>
                <a:gd name="connsiteY19" fmla="*/ 106834 h 224197"/>
                <a:gd name="connsiteX20" fmla="*/ 89597 w 130586"/>
                <a:gd name="connsiteY20" fmla="*/ 111364 h 224197"/>
                <a:gd name="connsiteX21" fmla="*/ 130586 w 130586"/>
                <a:gd name="connsiteY21" fmla="*/ 159243 h 224197"/>
                <a:gd name="connsiteX22" fmla="*/ 130586 w 130586"/>
                <a:gd name="connsiteY22" fmla="*/ 165118 h 224197"/>
                <a:gd name="connsiteX23" fmla="*/ 76845 w 130586"/>
                <a:gd name="connsiteY23" fmla="*/ 212032 h 224197"/>
                <a:gd name="connsiteX24" fmla="*/ 76845 w 130586"/>
                <a:gd name="connsiteY24" fmla="*/ 215789 h 224197"/>
                <a:gd name="connsiteX25" fmla="*/ 65323 w 130586"/>
                <a:gd name="connsiteY25" fmla="*/ 224197 h 224197"/>
                <a:gd name="connsiteX26" fmla="*/ 53802 w 130586"/>
                <a:gd name="connsiteY26" fmla="*/ 215789 h 224197"/>
                <a:gd name="connsiteX27" fmla="*/ 53802 w 130586"/>
                <a:gd name="connsiteY27" fmla="*/ 212032 h 224197"/>
                <a:gd name="connsiteX28" fmla="*/ 0 w 130586"/>
                <a:gd name="connsiteY28" fmla="*/ 165118 h 224197"/>
                <a:gd name="connsiteX29" fmla="*/ 0 w 130586"/>
                <a:gd name="connsiteY29" fmla="*/ 154130 h 224197"/>
                <a:gd name="connsiteX30" fmla="*/ 11523 w 130586"/>
                <a:gd name="connsiteY30" fmla="*/ 145720 h 224197"/>
                <a:gd name="connsiteX31" fmla="*/ 23045 w 130586"/>
                <a:gd name="connsiteY31" fmla="*/ 154130 h 224197"/>
                <a:gd name="connsiteX32" fmla="*/ 23045 w 130586"/>
                <a:gd name="connsiteY32" fmla="*/ 165118 h 224197"/>
                <a:gd name="connsiteX33" fmla="*/ 53802 w 130586"/>
                <a:gd name="connsiteY33" fmla="*/ 194809 h 224197"/>
                <a:gd name="connsiteX34" fmla="*/ 53802 w 130586"/>
                <a:gd name="connsiteY34" fmla="*/ 117353 h 224197"/>
                <a:gd name="connsiteX35" fmla="*/ 40989 w 130586"/>
                <a:gd name="connsiteY35" fmla="*/ 112800 h 224197"/>
                <a:gd name="connsiteX36" fmla="*/ 0 w 130586"/>
                <a:gd name="connsiteY36" fmla="*/ 64922 h 224197"/>
                <a:gd name="connsiteX37" fmla="*/ 0 w 130586"/>
                <a:gd name="connsiteY37" fmla="*/ 58844 h 224197"/>
                <a:gd name="connsiteX38" fmla="*/ 53802 w 130586"/>
                <a:gd name="connsiteY38" fmla="*/ 11919 h 224197"/>
                <a:gd name="connsiteX39" fmla="*/ 53802 w 130586"/>
                <a:gd name="connsiteY39" fmla="*/ 8410 h 224197"/>
                <a:gd name="connsiteX40" fmla="*/ 65323 w 130586"/>
                <a:gd name="connsiteY40" fmla="*/ 0 h 22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0586" h="224197">
                  <a:moveTo>
                    <a:pt x="76845" y="125548"/>
                  </a:moveTo>
                  <a:lnTo>
                    <a:pt x="76845" y="194786"/>
                  </a:lnTo>
                  <a:cubicBezTo>
                    <a:pt x="95010" y="191014"/>
                    <a:pt x="107541" y="178903"/>
                    <a:pt x="107541" y="165118"/>
                  </a:cubicBezTo>
                  <a:lnTo>
                    <a:pt x="107541" y="159232"/>
                  </a:lnTo>
                  <a:cubicBezTo>
                    <a:pt x="107533" y="145302"/>
                    <a:pt x="96644" y="132594"/>
                    <a:pt x="79487" y="126491"/>
                  </a:cubicBezTo>
                  <a:close/>
                  <a:moveTo>
                    <a:pt x="53802" y="29153"/>
                  </a:moveTo>
                  <a:cubicBezTo>
                    <a:pt x="36057" y="32808"/>
                    <a:pt x="23045" y="44717"/>
                    <a:pt x="23045" y="58844"/>
                  </a:cubicBezTo>
                  <a:lnTo>
                    <a:pt x="23045" y="64922"/>
                  </a:lnTo>
                  <a:cubicBezTo>
                    <a:pt x="23053" y="78852"/>
                    <a:pt x="33941" y="91559"/>
                    <a:pt x="51097" y="97663"/>
                  </a:cubicBezTo>
                  <a:lnTo>
                    <a:pt x="53802" y="98627"/>
                  </a:lnTo>
                  <a:close/>
                  <a:moveTo>
                    <a:pt x="65323" y="0"/>
                  </a:moveTo>
                  <a:cubicBezTo>
                    <a:pt x="71687" y="0"/>
                    <a:pt x="76845" y="3765"/>
                    <a:pt x="76845" y="8410"/>
                  </a:cubicBezTo>
                  <a:lnTo>
                    <a:pt x="76845" y="11931"/>
                  </a:lnTo>
                  <a:cubicBezTo>
                    <a:pt x="107387" y="15899"/>
                    <a:pt x="130586" y="35398"/>
                    <a:pt x="130586" y="58844"/>
                  </a:cubicBezTo>
                  <a:lnTo>
                    <a:pt x="130586" y="70057"/>
                  </a:lnTo>
                  <a:cubicBezTo>
                    <a:pt x="130586" y="74702"/>
                    <a:pt x="125426" y="78467"/>
                    <a:pt x="119063" y="78467"/>
                  </a:cubicBezTo>
                  <a:cubicBezTo>
                    <a:pt x="112699" y="78467"/>
                    <a:pt x="107541" y="74702"/>
                    <a:pt x="107541" y="70057"/>
                  </a:cubicBezTo>
                  <a:lnTo>
                    <a:pt x="107541" y="58844"/>
                  </a:lnTo>
                  <a:cubicBezTo>
                    <a:pt x="107541" y="45060"/>
                    <a:pt x="95010" y="32948"/>
                    <a:pt x="76845" y="29176"/>
                  </a:cubicBezTo>
                  <a:lnTo>
                    <a:pt x="76845" y="106834"/>
                  </a:lnTo>
                  <a:lnTo>
                    <a:pt x="89597" y="111364"/>
                  </a:lnTo>
                  <a:cubicBezTo>
                    <a:pt x="114678" y="120291"/>
                    <a:pt x="130587" y="138876"/>
                    <a:pt x="130586" y="159243"/>
                  </a:cubicBezTo>
                  <a:lnTo>
                    <a:pt x="130586" y="165118"/>
                  </a:lnTo>
                  <a:cubicBezTo>
                    <a:pt x="130586" y="188187"/>
                    <a:pt x="107953" y="207946"/>
                    <a:pt x="76845" y="212032"/>
                  </a:cubicBezTo>
                  <a:lnTo>
                    <a:pt x="76845" y="215789"/>
                  </a:lnTo>
                  <a:cubicBezTo>
                    <a:pt x="76845" y="220433"/>
                    <a:pt x="71687" y="224197"/>
                    <a:pt x="65323" y="224197"/>
                  </a:cubicBezTo>
                  <a:cubicBezTo>
                    <a:pt x="58960" y="224197"/>
                    <a:pt x="53802" y="220433"/>
                    <a:pt x="53802" y="215789"/>
                  </a:cubicBezTo>
                  <a:lnTo>
                    <a:pt x="53802" y="212032"/>
                  </a:lnTo>
                  <a:cubicBezTo>
                    <a:pt x="22670" y="207965"/>
                    <a:pt x="3" y="188200"/>
                    <a:pt x="0" y="165118"/>
                  </a:cubicBezTo>
                  <a:lnTo>
                    <a:pt x="0" y="154130"/>
                  </a:lnTo>
                  <a:cubicBezTo>
                    <a:pt x="0" y="149485"/>
                    <a:pt x="5158" y="145720"/>
                    <a:pt x="11523" y="145720"/>
                  </a:cubicBezTo>
                  <a:cubicBezTo>
                    <a:pt x="17886" y="145720"/>
                    <a:pt x="23045" y="149485"/>
                    <a:pt x="23045" y="154130"/>
                  </a:cubicBezTo>
                  <a:lnTo>
                    <a:pt x="23045" y="165118"/>
                  </a:lnTo>
                  <a:cubicBezTo>
                    <a:pt x="23039" y="178923"/>
                    <a:pt x="35600" y="191051"/>
                    <a:pt x="53802" y="194809"/>
                  </a:cubicBezTo>
                  <a:lnTo>
                    <a:pt x="53802" y="117353"/>
                  </a:lnTo>
                  <a:lnTo>
                    <a:pt x="40989" y="112800"/>
                  </a:lnTo>
                  <a:cubicBezTo>
                    <a:pt x="15907" y="103874"/>
                    <a:pt x="-3" y="85288"/>
                    <a:pt x="0" y="64922"/>
                  </a:cubicBezTo>
                  <a:lnTo>
                    <a:pt x="0" y="58844"/>
                  </a:lnTo>
                  <a:cubicBezTo>
                    <a:pt x="-3" y="35757"/>
                    <a:pt x="22663" y="15988"/>
                    <a:pt x="53802" y="11919"/>
                  </a:cubicBezTo>
                  <a:lnTo>
                    <a:pt x="53802" y="8410"/>
                  </a:lnTo>
                  <a:cubicBezTo>
                    <a:pt x="53802" y="3765"/>
                    <a:pt x="58960" y="0"/>
                    <a:pt x="65323" y="0"/>
                  </a:cubicBezTo>
                  <a:close/>
                </a:path>
              </a:pathLst>
            </a:custGeom>
            <a:solidFill>
              <a:schemeClr val="bg1"/>
            </a:solidFill>
            <a:ln w="9525" cap="flat">
              <a:noFill/>
              <a:prstDash val="solid"/>
              <a:miter/>
            </a:ln>
          </p:spPr>
          <p:txBody>
            <a:bodyPr rtlCol="0" anchor="ctr"/>
            <a:lstStyle/>
            <a:p>
              <a:pPr defTabSz="685800">
                <a:defRPr/>
              </a:pPr>
              <a:endParaRPr lang="en-IN" sz="1350">
                <a:solidFill>
                  <a:srgbClr val="000000"/>
                </a:solidFill>
                <a:latin typeface="Lato" panose="020F0502020204030203" pitchFamily="34" charset="0"/>
              </a:endParaRPr>
            </a:p>
          </p:txBody>
        </p:sp>
      </p:grpSp>
      <p:sp>
        <p:nvSpPr>
          <p:cNvPr id="3" name="Rectangle: Rounded Corners 2">
            <a:extLst>
              <a:ext uri="{FF2B5EF4-FFF2-40B4-BE49-F238E27FC236}">
                <a16:creationId xmlns:a16="http://schemas.microsoft.com/office/drawing/2014/main" id="{D83F7F0D-6235-5AA3-E7B5-5D6FAC07A9AF}"/>
              </a:ext>
              <a:ext uri="{C183D7F6-B498-43B3-948B-1728B52AA6E4}">
                <adec:decorative xmlns:adec="http://schemas.microsoft.com/office/drawing/2017/decorative" val="1"/>
              </a:ext>
            </a:extLst>
          </p:cNvPr>
          <p:cNvSpPr>
            <a:spLocks/>
          </p:cNvSpPr>
          <p:nvPr/>
        </p:nvSpPr>
        <p:spPr bwMode="auto">
          <a:xfrm>
            <a:off x="5154533" y="1632492"/>
            <a:ext cx="1620148" cy="1067846"/>
          </a:xfrm>
          <a:prstGeom prst="roundRect">
            <a:avLst>
              <a:gd name="adj" fmla="val 6999"/>
            </a:avLst>
          </a:prstGeom>
          <a:solidFill>
            <a:schemeClr val="bg1"/>
          </a:solidFill>
          <a:ln>
            <a:noFill/>
          </a:ln>
          <a:effectLst>
            <a:outerShdw blurRad="393700" dist="330200" dir="5400000" sx="93000" sy="93000" algn="t" rotWithShape="0">
              <a:prstClr val="black">
                <a:alpha val="23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1577340" rIns="0" rtlCol="0" anchor="t"/>
          <a:lstStyle/>
          <a:p>
            <a:pPr marL="128588" indent="-128588" defTabSz="685766">
              <a:spcAft>
                <a:spcPts val="225"/>
              </a:spcAft>
              <a:buFont typeface="Arial" panose="020B0604020202020204" pitchFamily="34" charset="0"/>
              <a:buChar char="•"/>
              <a:defRPr/>
            </a:pPr>
            <a:endParaRPr lang="en-US" sz="900">
              <a:solidFill>
                <a:srgbClr val="000000"/>
              </a:solidFill>
              <a:latin typeface="Lato" panose="020F0502020204030203" pitchFamily="34" charset="0"/>
            </a:endParaRPr>
          </a:p>
        </p:txBody>
      </p:sp>
      <p:sp>
        <p:nvSpPr>
          <p:cNvPr id="8" name="Rectangle: Rounded Corners 7">
            <a:extLst>
              <a:ext uri="{FF2B5EF4-FFF2-40B4-BE49-F238E27FC236}">
                <a16:creationId xmlns:a16="http://schemas.microsoft.com/office/drawing/2014/main" id="{05AABF69-C8B8-B476-CCB1-FA42636F84DF}"/>
              </a:ext>
              <a:ext uri="{C183D7F6-B498-43B3-948B-1728B52AA6E4}">
                <adec:decorative xmlns:adec="http://schemas.microsoft.com/office/drawing/2017/decorative" val="1"/>
              </a:ext>
            </a:extLst>
          </p:cNvPr>
          <p:cNvSpPr/>
          <p:nvPr/>
        </p:nvSpPr>
        <p:spPr bwMode="auto">
          <a:xfrm>
            <a:off x="5158228" y="2933689"/>
            <a:ext cx="1620148" cy="837725"/>
          </a:xfrm>
          <a:prstGeom prst="roundRect">
            <a:avLst>
              <a:gd name="adj" fmla="val 8429"/>
            </a:avLst>
          </a:prstGeom>
          <a:solidFill>
            <a:schemeClr val="bg1"/>
          </a:solidFill>
          <a:ln>
            <a:noFill/>
          </a:ln>
          <a:effectLst>
            <a:outerShdw blurRad="393700" dist="330200" dir="5400000" sx="93000" sy="93000" algn="t" rotWithShape="0">
              <a:prstClr val="black">
                <a:alpha val="23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1577340" rIns="0" rtlCol="0" anchor="t"/>
          <a:lstStyle/>
          <a:p>
            <a:pPr marL="128588" indent="-128588" defTabSz="685766">
              <a:spcAft>
                <a:spcPts val="225"/>
              </a:spcAft>
              <a:buFont typeface="Arial" panose="020B0604020202020204" pitchFamily="34" charset="0"/>
              <a:buChar char="•"/>
              <a:defRPr/>
            </a:pPr>
            <a:endParaRPr lang="en-US" sz="900">
              <a:solidFill>
                <a:srgbClr val="000000"/>
              </a:solidFill>
              <a:latin typeface="Lato" panose="020F0502020204030203" pitchFamily="34" charset="0"/>
            </a:endParaRPr>
          </a:p>
        </p:txBody>
      </p:sp>
      <p:sp>
        <p:nvSpPr>
          <p:cNvPr id="10" name="Rectangle 9">
            <a:extLst>
              <a:ext uri="{FF2B5EF4-FFF2-40B4-BE49-F238E27FC236}">
                <a16:creationId xmlns:a16="http://schemas.microsoft.com/office/drawing/2014/main" id="{676649F8-37C9-E80D-7F19-E53F0AEF557C}"/>
              </a:ext>
            </a:extLst>
          </p:cNvPr>
          <p:cNvSpPr/>
          <p:nvPr/>
        </p:nvSpPr>
        <p:spPr>
          <a:xfrm>
            <a:off x="5150440" y="1771624"/>
            <a:ext cx="1620148" cy="8079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0" rIns="68580" bIns="0" rtlCol="0" anchor="ctr">
            <a:noAutofit/>
          </a:bodyPr>
          <a:lstStyle/>
          <a:p>
            <a:pPr algn="ctr" defTabSz="685800">
              <a:defRPr/>
            </a:pPr>
            <a:r>
              <a:rPr lang="en-US" sz="750">
                <a:solidFill>
                  <a:srgbClr val="000000"/>
                </a:solidFill>
                <a:latin typeface="+mj-lt"/>
              </a:rPr>
              <a:t>Alice then uses the summary to ask Contoso’s invoice agent to email her sensitive details about the project.</a:t>
            </a:r>
          </a:p>
        </p:txBody>
      </p:sp>
      <p:sp>
        <p:nvSpPr>
          <p:cNvPr id="11" name="Rectangle 10">
            <a:extLst>
              <a:ext uri="{FF2B5EF4-FFF2-40B4-BE49-F238E27FC236}">
                <a16:creationId xmlns:a16="http://schemas.microsoft.com/office/drawing/2014/main" id="{3250DB4B-1782-9460-33C3-D22D09055FA0}"/>
              </a:ext>
            </a:extLst>
          </p:cNvPr>
          <p:cNvSpPr/>
          <p:nvPr/>
        </p:nvSpPr>
        <p:spPr>
          <a:xfrm>
            <a:off x="5158228" y="3063761"/>
            <a:ext cx="1620148" cy="574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0" rIns="68580" bIns="0" rtlCol="0" anchor="t">
            <a:noAutofit/>
          </a:bodyPr>
          <a:lstStyle/>
          <a:p>
            <a:pPr algn="ctr" defTabSz="685800">
              <a:defRPr/>
            </a:pPr>
            <a:r>
              <a:rPr lang="en-US" sz="750">
                <a:solidFill>
                  <a:srgbClr val="000000"/>
                </a:solidFill>
                <a:latin typeface="+mj-lt"/>
              </a:rPr>
              <a:t>The agent was able to email the sensitive information since Contoso does not have DLP policies to manage sharing of sensitive data.</a:t>
            </a:r>
          </a:p>
        </p:txBody>
      </p:sp>
    </p:spTree>
    <p:extLst>
      <p:ext uri="{BB962C8B-B14F-4D97-AF65-F5344CB8AC3E}">
        <p14:creationId xmlns:p14="http://schemas.microsoft.com/office/powerpoint/2010/main" val="89222604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3" presetClass="entr" presetSubtype="16" fill="hold" grpId="0" nodeType="withEffect">
                                      <p:stCondLst>
                                        <p:cond delay="1000"/>
                                      </p:stCondLst>
                                      <p:childTnLst>
                                        <p:set>
                                          <p:cBhvr>
                                            <p:cTn id="10" dur="1" fill="hold">
                                              <p:stCondLst>
                                                <p:cond delay="0"/>
                                              </p:stCondLst>
                                            </p:cTn>
                                            <p:tgtEl>
                                              <p:spTgt spid="19"/>
                                            </p:tgtEl>
                                            <p:attrNameLst>
                                              <p:attrName>style.visibility</p:attrName>
                                            </p:attrNameLst>
                                          </p:cBhvr>
                                          <p:to>
                                            <p:strVal val="visible"/>
                                          </p:to>
                                        </p:set>
                                        <p:anim calcmode="lin" valueType="num">
                                          <p:cBhvr>
                                            <p:cTn id="11" dur="200" fill="hold"/>
                                            <p:tgtEl>
                                              <p:spTgt spid="19"/>
                                            </p:tgtEl>
                                            <p:attrNameLst>
                                              <p:attrName>ppt_w</p:attrName>
                                            </p:attrNameLst>
                                          </p:cBhvr>
                                          <p:tavLst>
                                            <p:tav tm="0">
                                              <p:val>
                                                <p:fltVal val="0"/>
                                              </p:val>
                                            </p:tav>
                                            <p:tav tm="100000">
                                              <p:val>
                                                <p:strVal val="#ppt_w"/>
                                              </p:val>
                                            </p:tav>
                                          </p:tavLst>
                                        </p:anim>
                                        <p:anim calcmode="lin" valueType="num">
                                          <p:cBhvr>
                                            <p:cTn id="12" dur="200" fill="hold"/>
                                            <p:tgtEl>
                                              <p:spTgt spid="19"/>
                                            </p:tgtEl>
                                            <p:attrNameLst>
                                              <p:attrName>ppt_h</p:attrName>
                                            </p:attrNameLst>
                                          </p:cBhvr>
                                          <p:tavLst>
                                            <p:tav tm="0">
                                              <p:val>
                                                <p:fltVal val="0"/>
                                              </p:val>
                                            </p:tav>
                                            <p:tav tm="100000">
                                              <p:val>
                                                <p:strVal val="#ppt_h"/>
                                              </p:val>
                                            </p:tav>
                                          </p:tavLst>
                                        </p:anim>
                                      </p:childTnLst>
                                    </p:cTn>
                                  </p:par>
                                  <p:par>
                                    <p:cTn id="13" presetID="6" presetClass="emph" presetSubtype="0" fill="hold" grpId="1" nodeType="withEffect" p14:presetBounceEnd="99000">
                                      <p:stCondLst>
                                        <p:cond delay="1000"/>
                                      </p:stCondLst>
                                      <p:childTnLst>
                                        <p:animScale p14:bounceEnd="99000">
                                          <p:cBhvr>
                                            <p:cTn id="14" dur="1000" fill="hold"/>
                                            <p:tgtEl>
                                              <p:spTgt spid="19"/>
                                            </p:tgtEl>
                                          </p:cBhvr>
                                          <p:by x="110000" y="110000"/>
                                        </p:animScale>
                                      </p:childTnLst>
                                    </p:cTn>
                                  </p:par>
                                  <p:par>
                                    <p:cTn id="15" presetID="6" presetClass="emph" presetSubtype="0" accel="50000" decel="50000" fill="hold" grpId="2" nodeType="withEffect">
                                      <p:stCondLst>
                                        <p:cond delay="1000"/>
                                      </p:stCondLst>
                                      <p:childTnLst>
                                        <p:animScale>
                                          <p:cBhvr>
                                            <p:cTn id="16" dur="250" fill="hold"/>
                                            <p:tgtEl>
                                              <p:spTgt spid="19"/>
                                            </p:tgtEl>
                                          </p:cBhvr>
                                          <p:by x="91000" y="91000"/>
                                        </p:animScale>
                                      </p:childTnLst>
                                    </p:cTn>
                                  </p:par>
                                  <p:par>
                                    <p:cTn id="17" presetID="10" presetClass="entr" presetSubtype="0" fill="hold" grpId="0" nodeType="withEffect">
                                      <p:stCondLst>
                                        <p:cond delay="10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50"/>
                                            <p:tgtEl>
                                              <p:spTgt spid="6"/>
                                            </p:tgtEl>
                                          </p:cBhvr>
                                        </p:animEffect>
                                      </p:childTnLst>
                                    </p:cTn>
                                  </p:par>
                                  <p:par>
                                    <p:cTn id="20" presetID="42" presetClass="path" presetSubtype="0" decel="100000" fill="hold" grpId="1" nodeType="withEffect">
                                      <p:stCondLst>
                                        <p:cond delay="1000"/>
                                      </p:stCondLst>
                                      <p:childTnLst>
                                        <p:animMotion origin="layout" path="M 2.70833E-6 -0.03472 L 2.70833E-6 -4.07407E-6 " pathEditMode="relative" rAng="0" ptsTypes="AA">
                                          <p:cBhvr>
                                            <p:cTn id="21" dur="500" fill="hold"/>
                                            <p:tgtEl>
                                              <p:spTgt spid="6"/>
                                            </p:tgtEl>
                                            <p:attrNameLst>
                                              <p:attrName>ppt_x</p:attrName>
                                              <p:attrName>ppt_y</p:attrName>
                                            </p:attrNameLst>
                                          </p:cBhvr>
                                          <p:rCtr x="0" y="1736"/>
                                        </p:animMotion>
                                      </p:childTnLst>
                                    </p:cTn>
                                  </p:par>
                                  <p:par>
                                    <p:cTn id="22" presetID="22" presetClass="entr" presetSubtype="8" fill="hold" nodeType="withEffect">
                                      <p:stCondLst>
                                        <p:cond delay="125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par>
                                    <p:cTn id="25" presetID="10" presetClass="entr" presetSubtype="0" fill="hold" nodeType="withEffect">
                                      <p:stCondLst>
                                        <p:cond delay="125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250"/>
                                            <p:tgtEl>
                                              <p:spTgt spid="15"/>
                                            </p:tgtEl>
                                          </p:cBhvr>
                                        </p:animEffect>
                                      </p:childTnLst>
                                    </p:cTn>
                                  </p:par>
                                  <p:par>
                                    <p:cTn id="28" presetID="42" presetClass="path" presetSubtype="0" decel="100000" fill="hold" nodeType="withEffect">
                                      <p:stCondLst>
                                        <p:cond delay="1250"/>
                                      </p:stCondLst>
                                      <p:childTnLst>
                                        <p:animMotion origin="layout" path="M -0.01719 -0.00023 L 3.125E-6 -1.48148E-6 " pathEditMode="relative" rAng="0" ptsTypes="AA">
                                          <p:cBhvr>
                                            <p:cTn id="29" dur="500" fill="hold"/>
                                            <p:tgtEl>
                                              <p:spTgt spid="15"/>
                                            </p:tgtEl>
                                            <p:attrNameLst>
                                              <p:attrName>ppt_x</p:attrName>
                                              <p:attrName>ppt_y</p:attrName>
                                            </p:attrNameLst>
                                          </p:cBhvr>
                                          <p:rCtr x="859" y="0"/>
                                        </p:animMotion>
                                      </p:childTnLst>
                                    </p:cTn>
                                  </p:par>
                                  <p:par>
                                    <p:cTn id="30" presetID="21" presetClass="entr" presetSubtype="1" fill="hold" grpId="0" nodeType="withEffect">
                                      <p:stCondLst>
                                        <p:cond delay="2000"/>
                                      </p:stCondLst>
                                      <p:childTnLst>
                                        <p:set>
                                          <p:cBhvr>
                                            <p:cTn id="31" dur="1" fill="hold">
                                              <p:stCondLst>
                                                <p:cond delay="0"/>
                                              </p:stCondLst>
                                            </p:cTn>
                                            <p:tgtEl>
                                              <p:spTgt spid="7"/>
                                            </p:tgtEl>
                                            <p:attrNameLst>
                                              <p:attrName>style.visibility</p:attrName>
                                            </p:attrNameLst>
                                          </p:cBhvr>
                                          <p:to>
                                            <p:strVal val="visible"/>
                                          </p:to>
                                        </p:set>
                                        <p:animEffect transition="in" filter="wheel(1)">
                                          <p:cBhvr>
                                            <p:cTn id="32" dur="500"/>
                                            <p:tgtEl>
                                              <p:spTgt spid="7"/>
                                            </p:tgtEl>
                                          </p:cBhvr>
                                        </p:animEffect>
                                      </p:childTnLst>
                                    </p:cTn>
                                  </p:par>
                                  <p:par>
                                    <p:cTn id="33" presetID="23" presetClass="entr" presetSubtype="16" fill="hold" grpId="0" nodeType="withEffect">
                                      <p:stCondLst>
                                        <p:cond delay="2000"/>
                                      </p:stCondLst>
                                      <p:childTnLst>
                                        <p:set>
                                          <p:cBhvr>
                                            <p:cTn id="34" dur="1" fill="hold">
                                              <p:stCondLst>
                                                <p:cond delay="0"/>
                                              </p:stCondLst>
                                            </p:cTn>
                                            <p:tgtEl>
                                              <p:spTgt spid="28"/>
                                            </p:tgtEl>
                                            <p:attrNameLst>
                                              <p:attrName>style.visibility</p:attrName>
                                            </p:attrNameLst>
                                          </p:cBhvr>
                                          <p:to>
                                            <p:strVal val="visible"/>
                                          </p:to>
                                        </p:set>
                                        <p:anim calcmode="lin" valueType="num">
                                          <p:cBhvr>
                                            <p:cTn id="35" dur="200" fill="hold"/>
                                            <p:tgtEl>
                                              <p:spTgt spid="28"/>
                                            </p:tgtEl>
                                            <p:attrNameLst>
                                              <p:attrName>ppt_w</p:attrName>
                                            </p:attrNameLst>
                                          </p:cBhvr>
                                          <p:tavLst>
                                            <p:tav tm="0">
                                              <p:val>
                                                <p:fltVal val="0"/>
                                              </p:val>
                                            </p:tav>
                                            <p:tav tm="100000">
                                              <p:val>
                                                <p:strVal val="#ppt_w"/>
                                              </p:val>
                                            </p:tav>
                                          </p:tavLst>
                                        </p:anim>
                                        <p:anim calcmode="lin" valueType="num">
                                          <p:cBhvr>
                                            <p:cTn id="36" dur="200" fill="hold"/>
                                            <p:tgtEl>
                                              <p:spTgt spid="28"/>
                                            </p:tgtEl>
                                            <p:attrNameLst>
                                              <p:attrName>ppt_h</p:attrName>
                                            </p:attrNameLst>
                                          </p:cBhvr>
                                          <p:tavLst>
                                            <p:tav tm="0">
                                              <p:val>
                                                <p:fltVal val="0"/>
                                              </p:val>
                                            </p:tav>
                                            <p:tav tm="100000">
                                              <p:val>
                                                <p:strVal val="#ppt_h"/>
                                              </p:val>
                                            </p:tav>
                                          </p:tavLst>
                                        </p:anim>
                                      </p:childTnLst>
                                    </p:cTn>
                                  </p:par>
                                  <p:par>
                                    <p:cTn id="37" presetID="6" presetClass="emph" presetSubtype="0" fill="hold" grpId="1" nodeType="withEffect" p14:presetBounceEnd="99000">
                                      <p:stCondLst>
                                        <p:cond delay="2000"/>
                                      </p:stCondLst>
                                      <p:childTnLst>
                                        <p:animScale p14:bounceEnd="99000">
                                          <p:cBhvr>
                                            <p:cTn id="38" dur="1000" fill="hold"/>
                                            <p:tgtEl>
                                              <p:spTgt spid="28"/>
                                            </p:tgtEl>
                                          </p:cBhvr>
                                          <p:by x="110000" y="110000"/>
                                        </p:animScale>
                                      </p:childTnLst>
                                    </p:cTn>
                                  </p:par>
                                  <p:par>
                                    <p:cTn id="39" presetID="6" presetClass="emph" presetSubtype="0" accel="50000" decel="50000" fill="hold" grpId="2" nodeType="withEffect">
                                      <p:stCondLst>
                                        <p:cond delay="2000"/>
                                      </p:stCondLst>
                                      <p:childTnLst>
                                        <p:animScale>
                                          <p:cBhvr>
                                            <p:cTn id="40" dur="250" fill="hold"/>
                                            <p:tgtEl>
                                              <p:spTgt spid="28"/>
                                            </p:tgtEl>
                                          </p:cBhvr>
                                          <p:by x="91000" y="91000"/>
                                        </p:animScale>
                                      </p:childTnLst>
                                    </p:cTn>
                                  </p:par>
                                  <p:par>
                                    <p:cTn id="41" presetID="23" presetClass="entr" presetSubtype="16" fill="hold" grpId="0" nodeType="withEffect">
                                      <p:stCondLst>
                                        <p:cond delay="2000"/>
                                      </p:stCondLst>
                                      <p:childTnLst>
                                        <p:set>
                                          <p:cBhvr>
                                            <p:cTn id="42" dur="1" fill="hold">
                                              <p:stCondLst>
                                                <p:cond delay="0"/>
                                              </p:stCondLst>
                                            </p:cTn>
                                            <p:tgtEl>
                                              <p:spTgt spid="30"/>
                                            </p:tgtEl>
                                            <p:attrNameLst>
                                              <p:attrName>style.visibility</p:attrName>
                                            </p:attrNameLst>
                                          </p:cBhvr>
                                          <p:to>
                                            <p:strVal val="visible"/>
                                          </p:to>
                                        </p:set>
                                        <p:anim calcmode="lin" valueType="num">
                                          <p:cBhvr>
                                            <p:cTn id="43" dur="200" fill="hold"/>
                                            <p:tgtEl>
                                              <p:spTgt spid="30"/>
                                            </p:tgtEl>
                                            <p:attrNameLst>
                                              <p:attrName>ppt_w</p:attrName>
                                            </p:attrNameLst>
                                          </p:cBhvr>
                                          <p:tavLst>
                                            <p:tav tm="0">
                                              <p:val>
                                                <p:fltVal val="0"/>
                                              </p:val>
                                            </p:tav>
                                            <p:tav tm="100000">
                                              <p:val>
                                                <p:strVal val="#ppt_w"/>
                                              </p:val>
                                            </p:tav>
                                          </p:tavLst>
                                        </p:anim>
                                        <p:anim calcmode="lin" valueType="num">
                                          <p:cBhvr>
                                            <p:cTn id="44" dur="200" fill="hold"/>
                                            <p:tgtEl>
                                              <p:spTgt spid="30"/>
                                            </p:tgtEl>
                                            <p:attrNameLst>
                                              <p:attrName>ppt_h</p:attrName>
                                            </p:attrNameLst>
                                          </p:cBhvr>
                                          <p:tavLst>
                                            <p:tav tm="0">
                                              <p:val>
                                                <p:fltVal val="0"/>
                                              </p:val>
                                            </p:tav>
                                            <p:tav tm="100000">
                                              <p:val>
                                                <p:strVal val="#ppt_h"/>
                                              </p:val>
                                            </p:tav>
                                          </p:tavLst>
                                        </p:anim>
                                      </p:childTnLst>
                                    </p:cTn>
                                  </p:par>
                                  <p:par>
                                    <p:cTn id="45" presetID="6" presetClass="emph" presetSubtype="0" fill="hold" grpId="1" nodeType="withEffect" p14:presetBounceEnd="99000">
                                      <p:stCondLst>
                                        <p:cond delay="2000"/>
                                      </p:stCondLst>
                                      <p:childTnLst>
                                        <p:animScale p14:bounceEnd="99000">
                                          <p:cBhvr>
                                            <p:cTn id="46" dur="1000" fill="hold"/>
                                            <p:tgtEl>
                                              <p:spTgt spid="30"/>
                                            </p:tgtEl>
                                          </p:cBhvr>
                                          <p:by x="110000" y="110000"/>
                                        </p:animScale>
                                      </p:childTnLst>
                                    </p:cTn>
                                  </p:par>
                                  <p:par>
                                    <p:cTn id="47" presetID="6" presetClass="emph" presetSubtype="0" accel="50000" decel="50000" fill="hold" grpId="2" nodeType="withEffect">
                                      <p:stCondLst>
                                        <p:cond delay="2000"/>
                                      </p:stCondLst>
                                      <p:childTnLst>
                                        <p:animScale>
                                          <p:cBhvr>
                                            <p:cTn id="48" dur="250" fill="hold"/>
                                            <p:tgtEl>
                                              <p:spTgt spid="30"/>
                                            </p:tgtEl>
                                          </p:cBhvr>
                                          <p:by x="91000" y="91000"/>
                                        </p:animScale>
                                      </p:childTnLst>
                                    </p:cTn>
                                  </p:par>
                                  <p:par>
                                    <p:cTn id="49" presetID="23" presetClass="entr" presetSubtype="16" fill="hold" grpId="0" nodeType="withEffect">
                                      <p:stCondLst>
                                        <p:cond delay="2000"/>
                                      </p:stCondLst>
                                      <p:childTnLst>
                                        <p:set>
                                          <p:cBhvr>
                                            <p:cTn id="50" dur="1" fill="hold">
                                              <p:stCondLst>
                                                <p:cond delay="0"/>
                                              </p:stCondLst>
                                            </p:cTn>
                                            <p:tgtEl>
                                              <p:spTgt spid="23"/>
                                            </p:tgtEl>
                                            <p:attrNameLst>
                                              <p:attrName>style.visibility</p:attrName>
                                            </p:attrNameLst>
                                          </p:cBhvr>
                                          <p:to>
                                            <p:strVal val="visible"/>
                                          </p:to>
                                        </p:set>
                                        <p:anim calcmode="lin" valueType="num">
                                          <p:cBhvr>
                                            <p:cTn id="51" dur="200" fill="hold"/>
                                            <p:tgtEl>
                                              <p:spTgt spid="23"/>
                                            </p:tgtEl>
                                            <p:attrNameLst>
                                              <p:attrName>ppt_w</p:attrName>
                                            </p:attrNameLst>
                                          </p:cBhvr>
                                          <p:tavLst>
                                            <p:tav tm="0">
                                              <p:val>
                                                <p:fltVal val="0"/>
                                              </p:val>
                                            </p:tav>
                                            <p:tav tm="100000">
                                              <p:val>
                                                <p:strVal val="#ppt_w"/>
                                              </p:val>
                                            </p:tav>
                                          </p:tavLst>
                                        </p:anim>
                                        <p:anim calcmode="lin" valueType="num">
                                          <p:cBhvr>
                                            <p:cTn id="52" dur="200" fill="hold"/>
                                            <p:tgtEl>
                                              <p:spTgt spid="23"/>
                                            </p:tgtEl>
                                            <p:attrNameLst>
                                              <p:attrName>ppt_h</p:attrName>
                                            </p:attrNameLst>
                                          </p:cBhvr>
                                          <p:tavLst>
                                            <p:tav tm="0">
                                              <p:val>
                                                <p:fltVal val="0"/>
                                              </p:val>
                                            </p:tav>
                                            <p:tav tm="100000">
                                              <p:val>
                                                <p:strVal val="#ppt_h"/>
                                              </p:val>
                                            </p:tav>
                                          </p:tavLst>
                                        </p:anim>
                                      </p:childTnLst>
                                    </p:cTn>
                                  </p:par>
                                  <p:par>
                                    <p:cTn id="53" presetID="6" presetClass="emph" presetSubtype="0" fill="hold" grpId="1" nodeType="withEffect" p14:presetBounceEnd="99000">
                                      <p:stCondLst>
                                        <p:cond delay="2000"/>
                                      </p:stCondLst>
                                      <p:childTnLst>
                                        <p:animScale p14:bounceEnd="99000">
                                          <p:cBhvr>
                                            <p:cTn id="54" dur="1000" fill="hold"/>
                                            <p:tgtEl>
                                              <p:spTgt spid="23"/>
                                            </p:tgtEl>
                                          </p:cBhvr>
                                          <p:by x="110000" y="110000"/>
                                        </p:animScale>
                                      </p:childTnLst>
                                    </p:cTn>
                                  </p:par>
                                  <p:par>
                                    <p:cTn id="55" presetID="6" presetClass="emph" presetSubtype="0" accel="50000" decel="50000" fill="hold" grpId="2" nodeType="withEffect">
                                      <p:stCondLst>
                                        <p:cond delay="2000"/>
                                      </p:stCondLst>
                                      <p:childTnLst>
                                        <p:animScale>
                                          <p:cBhvr>
                                            <p:cTn id="56" dur="250" fill="hold"/>
                                            <p:tgtEl>
                                              <p:spTgt spid="23"/>
                                            </p:tgtEl>
                                          </p:cBhvr>
                                          <p:by x="91000" y="91000"/>
                                        </p:animScale>
                                      </p:childTnLst>
                                    </p:cTn>
                                  </p:par>
                                  <p:par>
                                    <p:cTn id="57" presetID="23" presetClass="entr" presetSubtype="16" fill="hold" grpId="0" nodeType="withEffect">
                                      <p:stCondLst>
                                        <p:cond delay="2000"/>
                                      </p:stCondLst>
                                      <p:childTnLst>
                                        <p:set>
                                          <p:cBhvr>
                                            <p:cTn id="58" dur="1" fill="hold">
                                              <p:stCondLst>
                                                <p:cond delay="0"/>
                                              </p:stCondLst>
                                            </p:cTn>
                                            <p:tgtEl>
                                              <p:spTgt spid="32"/>
                                            </p:tgtEl>
                                            <p:attrNameLst>
                                              <p:attrName>style.visibility</p:attrName>
                                            </p:attrNameLst>
                                          </p:cBhvr>
                                          <p:to>
                                            <p:strVal val="visible"/>
                                          </p:to>
                                        </p:set>
                                        <p:anim calcmode="lin" valueType="num">
                                          <p:cBhvr>
                                            <p:cTn id="59" dur="200" fill="hold"/>
                                            <p:tgtEl>
                                              <p:spTgt spid="32"/>
                                            </p:tgtEl>
                                            <p:attrNameLst>
                                              <p:attrName>ppt_w</p:attrName>
                                            </p:attrNameLst>
                                          </p:cBhvr>
                                          <p:tavLst>
                                            <p:tav tm="0">
                                              <p:val>
                                                <p:fltVal val="0"/>
                                              </p:val>
                                            </p:tav>
                                            <p:tav tm="100000">
                                              <p:val>
                                                <p:strVal val="#ppt_w"/>
                                              </p:val>
                                            </p:tav>
                                          </p:tavLst>
                                        </p:anim>
                                        <p:anim calcmode="lin" valueType="num">
                                          <p:cBhvr>
                                            <p:cTn id="60" dur="200" fill="hold"/>
                                            <p:tgtEl>
                                              <p:spTgt spid="32"/>
                                            </p:tgtEl>
                                            <p:attrNameLst>
                                              <p:attrName>ppt_h</p:attrName>
                                            </p:attrNameLst>
                                          </p:cBhvr>
                                          <p:tavLst>
                                            <p:tav tm="0">
                                              <p:val>
                                                <p:fltVal val="0"/>
                                              </p:val>
                                            </p:tav>
                                            <p:tav tm="100000">
                                              <p:val>
                                                <p:strVal val="#ppt_h"/>
                                              </p:val>
                                            </p:tav>
                                          </p:tavLst>
                                        </p:anim>
                                      </p:childTnLst>
                                    </p:cTn>
                                  </p:par>
                                  <p:par>
                                    <p:cTn id="61" presetID="6" presetClass="emph" presetSubtype="0" fill="hold" grpId="1" nodeType="withEffect" p14:presetBounceEnd="99000">
                                      <p:stCondLst>
                                        <p:cond delay="2000"/>
                                      </p:stCondLst>
                                      <p:childTnLst>
                                        <p:animScale p14:bounceEnd="99000">
                                          <p:cBhvr>
                                            <p:cTn id="62" dur="1000" fill="hold"/>
                                            <p:tgtEl>
                                              <p:spTgt spid="32"/>
                                            </p:tgtEl>
                                          </p:cBhvr>
                                          <p:by x="110000" y="110000"/>
                                        </p:animScale>
                                      </p:childTnLst>
                                    </p:cTn>
                                  </p:par>
                                  <p:par>
                                    <p:cTn id="63" presetID="6" presetClass="emph" presetSubtype="0" accel="50000" decel="50000" fill="hold" grpId="2" nodeType="withEffect">
                                      <p:stCondLst>
                                        <p:cond delay="2000"/>
                                      </p:stCondLst>
                                      <p:childTnLst>
                                        <p:animScale>
                                          <p:cBhvr>
                                            <p:cTn id="64" dur="250" fill="hold"/>
                                            <p:tgtEl>
                                              <p:spTgt spid="32"/>
                                            </p:tgtEl>
                                          </p:cBhvr>
                                          <p:by x="91000" y="91000"/>
                                        </p:animScale>
                                      </p:childTnLst>
                                    </p:cTn>
                                  </p:par>
                                  <p:par>
                                    <p:cTn id="65" presetID="23" presetClass="entr" presetSubtype="16" fill="hold" grpId="0" nodeType="withEffect">
                                      <p:stCondLst>
                                        <p:cond delay="2000"/>
                                      </p:stCondLst>
                                      <p:childTnLst>
                                        <p:set>
                                          <p:cBhvr>
                                            <p:cTn id="66" dur="1" fill="hold">
                                              <p:stCondLst>
                                                <p:cond delay="0"/>
                                              </p:stCondLst>
                                            </p:cTn>
                                            <p:tgtEl>
                                              <p:spTgt spid="27"/>
                                            </p:tgtEl>
                                            <p:attrNameLst>
                                              <p:attrName>style.visibility</p:attrName>
                                            </p:attrNameLst>
                                          </p:cBhvr>
                                          <p:to>
                                            <p:strVal val="visible"/>
                                          </p:to>
                                        </p:set>
                                        <p:anim calcmode="lin" valueType="num">
                                          <p:cBhvr>
                                            <p:cTn id="67" dur="200" fill="hold"/>
                                            <p:tgtEl>
                                              <p:spTgt spid="27"/>
                                            </p:tgtEl>
                                            <p:attrNameLst>
                                              <p:attrName>ppt_w</p:attrName>
                                            </p:attrNameLst>
                                          </p:cBhvr>
                                          <p:tavLst>
                                            <p:tav tm="0">
                                              <p:val>
                                                <p:fltVal val="0"/>
                                              </p:val>
                                            </p:tav>
                                            <p:tav tm="100000">
                                              <p:val>
                                                <p:strVal val="#ppt_w"/>
                                              </p:val>
                                            </p:tav>
                                          </p:tavLst>
                                        </p:anim>
                                        <p:anim calcmode="lin" valueType="num">
                                          <p:cBhvr>
                                            <p:cTn id="68" dur="200" fill="hold"/>
                                            <p:tgtEl>
                                              <p:spTgt spid="27"/>
                                            </p:tgtEl>
                                            <p:attrNameLst>
                                              <p:attrName>ppt_h</p:attrName>
                                            </p:attrNameLst>
                                          </p:cBhvr>
                                          <p:tavLst>
                                            <p:tav tm="0">
                                              <p:val>
                                                <p:fltVal val="0"/>
                                              </p:val>
                                            </p:tav>
                                            <p:tav tm="100000">
                                              <p:val>
                                                <p:strVal val="#ppt_h"/>
                                              </p:val>
                                            </p:tav>
                                          </p:tavLst>
                                        </p:anim>
                                      </p:childTnLst>
                                    </p:cTn>
                                  </p:par>
                                  <p:par>
                                    <p:cTn id="69" presetID="6" presetClass="emph" presetSubtype="0" fill="hold" grpId="1" nodeType="withEffect" p14:presetBounceEnd="99000">
                                      <p:stCondLst>
                                        <p:cond delay="2000"/>
                                      </p:stCondLst>
                                      <p:childTnLst>
                                        <p:animScale p14:bounceEnd="99000">
                                          <p:cBhvr>
                                            <p:cTn id="70" dur="1000" fill="hold"/>
                                            <p:tgtEl>
                                              <p:spTgt spid="27"/>
                                            </p:tgtEl>
                                          </p:cBhvr>
                                          <p:by x="110000" y="110000"/>
                                        </p:animScale>
                                      </p:childTnLst>
                                    </p:cTn>
                                  </p:par>
                                  <p:par>
                                    <p:cTn id="71" presetID="6" presetClass="emph" presetSubtype="0" accel="50000" decel="50000" fill="hold" grpId="2" nodeType="withEffect">
                                      <p:stCondLst>
                                        <p:cond delay="2000"/>
                                      </p:stCondLst>
                                      <p:childTnLst>
                                        <p:animScale>
                                          <p:cBhvr>
                                            <p:cTn id="72" dur="250" fill="hold"/>
                                            <p:tgtEl>
                                              <p:spTgt spid="27"/>
                                            </p:tgtEl>
                                          </p:cBhvr>
                                          <p:by x="91000" y="91000"/>
                                        </p:animScale>
                                      </p:childTnLst>
                                    </p:cTn>
                                  </p:par>
                                  <p:par>
                                    <p:cTn id="73" presetID="23" presetClass="entr" presetSubtype="16" fill="hold" grpId="0" nodeType="withEffect">
                                      <p:stCondLst>
                                        <p:cond delay="2000"/>
                                      </p:stCondLst>
                                      <p:childTnLst>
                                        <p:set>
                                          <p:cBhvr>
                                            <p:cTn id="74" dur="1" fill="hold">
                                              <p:stCondLst>
                                                <p:cond delay="0"/>
                                              </p:stCondLst>
                                            </p:cTn>
                                            <p:tgtEl>
                                              <p:spTgt spid="40"/>
                                            </p:tgtEl>
                                            <p:attrNameLst>
                                              <p:attrName>style.visibility</p:attrName>
                                            </p:attrNameLst>
                                          </p:cBhvr>
                                          <p:to>
                                            <p:strVal val="visible"/>
                                          </p:to>
                                        </p:set>
                                        <p:anim calcmode="lin" valueType="num">
                                          <p:cBhvr>
                                            <p:cTn id="75" dur="200" fill="hold"/>
                                            <p:tgtEl>
                                              <p:spTgt spid="40"/>
                                            </p:tgtEl>
                                            <p:attrNameLst>
                                              <p:attrName>ppt_w</p:attrName>
                                            </p:attrNameLst>
                                          </p:cBhvr>
                                          <p:tavLst>
                                            <p:tav tm="0">
                                              <p:val>
                                                <p:fltVal val="0"/>
                                              </p:val>
                                            </p:tav>
                                            <p:tav tm="100000">
                                              <p:val>
                                                <p:strVal val="#ppt_w"/>
                                              </p:val>
                                            </p:tav>
                                          </p:tavLst>
                                        </p:anim>
                                        <p:anim calcmode="lin" valueType="num">
                                          <p:cBhvr>
                                            <p:cTn id="76" dur="200" fill="hold"/>
                                            <p:tgtEl>
                                              <p:spTgt spid="40"/>
                                            </p:tgtEl>
                                            <p:attrNameLst>
                                              <p:attrName>ppt_h</p:attrName>
                                            </p:attrNameLst>
                                          </p:cBhvr>
                                          <p:tavLst>
                                            <p:tav tm="0">
                                              <p:val>
                                                <p:fltVal val="0"/>
                                              </p:val>
                                            </p:tav>
                                            <p:tav tm="100000">
                                              <p:val>
                                                <p:strVal val="#ppt_h"/>
                                              </p:val>
                                            </p:tav>
                                          </p:tavLst>
                                        </p:anim>
                                      </p:childTnLst>
                                    </p:cTn>
                                  </p:par>
                                  <p:par>
                                    <p:cTn id="77" presetID="6" presetClass="emph" presetSubtype="0" fill="hold" grpId="1" nodeType="withEffect" p14:presetBounceEnd="99000">
                                      <p:stCondLst>
                                        <p:cond delay="2000"/>
                                      </p:stCondLst>
                                      <p:childTnLst>
                                        <p:animScale p14:bounceEnd="99000">
                                          <p:cBhvr>
                                            <p:cTn id="78" dur="1000" fill="hold"/>
                                            <p:tgtEl>
                                              <p:spTgt spid="40"/>
                                            </p:tgtEl>
                                          </p:cBhvr>
                                          <p:by x="110000" y="110000"/>
                                        </p:animScale>
                                      </p:childTnLst>
                                    </p:cTn>
                                  </p:par>
                                  <p:par>
                                    <p:cTn id="79" presetID="6" presetClass="emph" presetSubtype="0" accel="50000" decel="50000" fill="hold" grpId="2" nodeType="withEffect">
                                      <p:stCondLst>
                                        <p:cond delay="2000"/>
                                      </p:stCondLst>
                                      <p:childTnLst>
                                        <p:animScale>
                                          <p:cBhvr>
                                            <p:cTn id="80" dur="250" fill="hold"/>
                                            <p:tgtEl>
                                              <p:spTgt spid="40"/>
                                            </p:tgtEl>
                                          </p:cBhvr>
                                          <p:by x="91000" y="91000"/>
                                        </p:animScale>
                                      </p:childTnLst>
                                    </p:cTn>
                                  </p:par>
                                  <p:par>
                                    <p:cTn id="81" presetID="22" presetClass="entr" presetSubtype="8" fill="hold" grpId="0" nodeType="withEffect">
                                      <p:stCondLst>
                                        <p:cond delay="1250"/>
                                      </p:stCondLst>
                                      <p:childTnLst>
                                        <p:set>
                                          <p:cBhvr>
                                            <p:cTn id="82" dur="1" fill="hold">
                                              <p:stCondLst>
                                                <p:cond delay="0"/>
                                              </p:stCondLst>
                                            </p:cTn>
                                            <p:tgtEl>
                                              <p:spTgt spid="240"/>
                                            </p:tgtEl>
                                            <p:attrNameLst>
                                              <p:attrName>style.visibility</p:attrName>
                                            </p:attrNameLst>
                                          </p:cBhvr>
                                          <p:to>
                                            <p:strVal val="visible"/>
                                          </p:to>
                                        </p:set>
                                        <p:animEffect transition="in" filter="wipe(left)">
                                          <p:cBhvr>
                                            <p:cTn id="83" dur="500"/>
                                            <p:tgtEl>
                                              <p:spTgt spid="240"/>
                                            </p:tgtEl>
                                          </p:cBhvr>
                                        </p:animEffect>
                                      </p:childTnLst>
                                    </p:cTn>
                                  </p:par>
                                  <p:par>
                                    <p:cTn id="84" presetID="23" presetClass="entr" presetSubtype="16" fill="hold" grpId="0" nodeType="withEffect">
                                      <p:stCondLst>
                                        <p:cond delay="2000"/>
                                      </p:stCondLst>
                                      <p:childTnLst>
                                        <p:set>
                                          <p:cBhvr>
                                            <p:cTn id="85" dur="1" fill="hold">
                                              <p:stCondLst>
                                                <p:cond delay="0"/>
                                              </p:stCondLst>
                                            </p:cTn>
                                            <p:tgtEl>
                                              <p:spTgt spid="241"/>
                                            </p:tgtEl>
                                            <p:attrNameLst>
                                              <p:attrName>style.visibility</p:attrName>
                                            </p:attrNameLst>
                                          </p:cBhvr>
                                          <p:to>
                                            <p:strVal val="visible"/>
                                          </p:to>
                                        </p:set>
                                        <p:anim calcmode="lin" valueType="num">
                                          <p:cBhvr>
                                            <p:cTn id="86" dur="200" fill="hold"/>
                                            <p:tgtEl>
                                              <p:spTgt spid="241"/>
                                            </p:tgtEl>
                                            <p:attrNameLst>
                                              <p:attrName>ppt_w</p:attrName>
                                            </p:attrNameLst>
                                          </p:cBhvr>
                                          <p:tavLst>
                                            <p:tav tm="0">
                                              <p:val>
                                                <p:fltVal val="0"/>
                                              </p:val>
                                            </p:tav>
                                            <p:tav tm="100000">
                                              <p:val>
                                                <p:strVal val="#ppt_w"/>
                                              </p:val>
                                            </p:tav>
                                          </p:tavLst>
                                        </p:anim>
                                        <p:anim calcmode="lin" valueType="num">
                                          <p:cBhvr>
                                            <p:cTn id="87" dur="200" fill="hold"/>
                                            <p:tgtEl>
                                              <p:spTgt spid="241"/>
                                            </p:tgtEl>
                                            <p:attrNameLst>
                                              <p:attrName>ppt_h</p:attrName>
                                            </p:attrNameLst>
                                          </p:cBhvr>
                                          <p:tavLst>
                                            <p:tav tm="0">
                                              <p:val>
                                                <p:fltVal val="0"/>
                                              </p:val>
                                            </p:tav>
                                            <p:tav tm="100000">
                                              <p:val>
                                                <p:strVal val="#ppt_h"/>
                                              </p:val>
                                            </p:tav>
                                          </p:tavLst>
                                        </p:anim>
                                      </p:childTnLst>
                                    </p:cTn>
                                  </p:par>
                                  <p:par>
                                    <p:cTn id="88" presetID="6" presetClass="emph" presetSubtype="0" fill="hold" grpId="1" nodeType="withEffect" p14:presetBounceEnd="99000">
                                      <p:stCondLst>
                                        <p:cond delay="2000"/>
                                      </p:stCondLst>
                                      <p:childTnLst>
                                        <p:animScale p14:bounceEnd="99000">
                                          <p:cBhvr>
                                            <p:cTn id="89" dur="1000" fill="hold"/>
                                            <p:tgtEl>
                                              <p:spTgt spid="241"/>
                                            </p:tgtEl>
                                          </p:cBhvr>
                                          <p:by x="110000" y="110000"/>
                                        </p:animScale>
                                      </p:childTnLst>
                                    </p:cTn>
                                  </p:par>
                                  <p:par>
                                    <p:cTn id="90" presetID="6" presetClass="emph" presetSubtype="0" accel="50000" decel="50000" fill="hold" grpId="2" nodeType="withEffect">
                                      <p:stCondLst>
                                        <p:cond delay="2000"/>
                                      </p:stCondLst>
                                      <p:childTnLst>
                                        <p:animScale>
                                          <p:cBhvr>
                                            <p:cTn id="91" dur="250" fill="hold"/>
                                            <p:tgtEl>
                                              <p:spTgt spid="241"/>
                                            </p:tgtEl>
                                          </p:cBhvr>
                                          <p:by x="91000" y="91000"/>
                                        </p:animScale>
                                      </p:childTnLst>
                                    </p:cTn>
                                  </p:par>
                                  <p:par>
                                    <p:cTn id="92" presetID="23" presetClass="entr" presetSubtype="16" fill="hold" grpId="0" nodeType="withEffect">
                                      <p:stCondLst>
                                        <p:cond delay="2000"/>
                                      </p:stCondLst>
                                      <p:childTnLst>
                                        <p:set>
                                          <p:cBhvr>
                                            <p:cTn id="93" dur="1" fill="hold">
                                              <p:stCondLst>
                                                <p:cond delay="0"/>
                                              </p:stCondLst>
                                            </p:cTn>
                                            <p:tgtEl>
                                              <p:spTgt spid="242"/>
                                            </p:tgtEl>
                                            <p:attrNameLst>
                                              <p:attrName>style.visibility</p:attrName>
                                            </p:attrNameLst>
                                          </p:cBhvr>
                                          <p:to>
                                            <p:strVal val="visible"/>
                                          </p:to>
                                        </p:set>
                                        <p:anim calcmode="lin" valueType="num">
                                          <p:cBhvr>
                                            <p:cTn id="94" dur="200" fill="hold"/>
                                            <p:tgtEl>
                                              <p:spTgt spid="242"/>
                                            </p:tgtEl>
                                            <p:attrNameLst>
                                              <p:attrName>ppt_w</p:attrName>
                                            </p:attrNameLst>
                                          </p:cBhvr>
                                          <p:tavLst>
                                            <p:tav tm="0">
                                              <p:val>
                                                <p:fltVal val="0"/>
                                              </p:val>
                                            </p:tav>
                                            <p:tav tm="100000">
                                              <p:val>
                                                <p:strVal val="#ppt_w"/>
                                              </p:val>
                                            </p:tav>
                                          </p:tavLst>
                                        </p:anim>
                                        <p:anim calcmode="lin" valueType="num">
                                          <p:cBhvr>
                                            <p:cTn id="95" dur="200" fill="hold"/>
                                            <p:tgtEl>
                                              <p:spTgt spid="242"/>
                                            </p:tgtEl>
                                            <p:attrNameLst>
                                              <p:attrName>ppt_h</p:attrName>
                                            </p:attrNameLst>
                                          </p:cBhvr>
                                          <p:tavLst>
                                            <p:tav tm="0">
                                              <p:val>
                                                <p:fltVal val="0"/>
                                              </p:val>
                                            </p:tav>
                                            <p:tav tm="100000">
                                              <p:val>
                                                <p:strVal val="#ppt_h"/>
                                              </p:val>
                                            </p:tav>
                                          </p:tavLst>
                                        </p:anim>
                                      </p:childTnLst>
                                    </p:cTn>
                                  </p:par>
                                  <p:par>
                                    <p:cTn id="96" presetID="6" presetClass="emph" presetSubtype="0" fill="hold" grpId="1" nodeType="withEffect" p14:presetBounceEnd="99000">
                                      <p:stCondLst>
                                        <p:cond delay="2000"/>
                                      </p:stCondLst>
                                      <p:childTnLst>
                                        <p:animScale p14:bounceEnd="99000">
                                          <p:cBhvr>
                                            <p:cTn id="97" dur="1000" fill="hold"/>
                                            <p:tgtEl>
                                              <p:spTgt spid="242"/>
                                            </p:tgtEl>
                                          </p:cBhvr>
                                          <p:by x="110000" y="110000"/>
                                        </p:animScale>
                                      </p:childTnLst>
                                    </p:cTn>
                                  </p:par>
                                  <p:par>
                                    <p:cTn id="98" presetID="6" presetClass="emph" presetSubtype="0" accel="50000" decel="50000" fill="hold" grpId="2" nodeType="withEffect">
                                      <p:stCondLst>
                                        <p:cond delay="2000"/>
                                      </p:stCondLst>
                                      <p:childTnLst>
                                        <p:animScale>
                                          <p:cBhvr>
                                            <p:cTn id="99" dur="250" fill="hold"/>
                                            <p:tgtEl>
                                              <p:spTgt spid="242"/>
                                            </p:tgtEl>
                                          </p:cBhvr>
                                          <p:by x="91000" y="91000"/>
                                        </p:animScale>
                                      </p:childTnLst>
                                    </p:cTn>
                                  </p:par>
                                  <p:par>
                                    <p:cTn id="100" presetID="23" presetClass="entr" presetSubtype="16" fill="hold" grpId="0" nodeType="withEffect">
                                      <p:stCondLst>
                                        <p:cond delay="2250"/>
                                      </p:stCondLst>
                                      <p:childTnLst>
                                        <p:set>
                                          <p:cBhvr>
                                            <p:cTn id="101" dur="1" fill="hold">
                                              <p:stCondLst>
                                                <p:cond delay="0"/>
                                              </p:stCondLst>
                                            </p:cTn>
                                            <p:tgtEl>
                                              <p:spTgt spid="247"/>
                                            </p:tgtEl>
                                            <p:attrNameLst>
                                              <p:attrName>style.visibility</p:attrName>
                                            </p:attrNameLst>
                                          </p:cBhvr>
                                          <p:to>
                                            <p:strVal val="visible"/>
                                          </p:to>
                                        </p:set>
                                        <p:anim calcmode="lin" valueType="num">
                                          <p:cBhvr>
                                            <p:cTn id="102" dur="200" fill="hold"/>
                                            <p:tgtEl>
                                              <p:spTgt spid="247"/>
                                            </p:tgtEl>
                                            <p:attrNameLst>
                                              <p:attrName>ppt_w</p:attrName>
                                            </p:attrNameLst>
                                          </p:cBhvr>
                                          <p:tavLst>
                                            <p:tav tm="0">
                                              <p:val>
                                                <p:fltVal val="0"/>
                                              </p:val>
                                            </p:tav>
                                            <p:tav tm="100000">
                                              <p:val>
                                                <p:strVal val="#ppt_w"/>
                                              </p:val>
                                            </p:tav>
                                          </p:tavLst>
                                        </p:anim>
                                        <p:anim calcmode="lin" valueType="num">
                                          <p:cBhvr>
                                            <p:cTn id="103" dur="200" fill="hold"/>
                                            <p:tgtEl>
                                              <p:spTgt spid="247"/>
                                            </p:tgtEl>
                                            <p:attrNameLst>
                                              <p:attrName>ppt_h</p:attrName>
                                            </p:attrNameLst>
                                          </p:cBhvr>
                                          <p:tavLst>
                                            <p:tav tm="0">
                                              <p:val>
                                                <p:fltVal val="0"/>
                                              </p:val>
                                            </p:tav>
                                            <p:tav tm="100000">
                                              <p:val>
                                                <p:strVal val="#ppt_h"/>
                                              </p:val>
                                            </p:tav>
                                          </p:tavLst>
                                        </p:anim>
                                      </p:childTnLst>
                                    </p:cTn>
                                  </p:par>
                                  <p:par>
                                    <p:cTn id="104" presetID="6" presetClass="emph" presetSubtype="0" fill="hold" grpId="1" nodeType="withEffect" p14:presetBounceEnd="99000">
                                      <p:stCondLst>
                                        <p:cond delay="2250"/>
                                      </p:stCondLst>
                                      <p:childTnLst>
                                        <p:animScale p14:bounceEnd="99000">
                                          <p:cBhvr>
                                            <p:cTn id="105" dur="1000" fill="hold"/>
                                            <p:tgtEl>
                                              <p:spTgt spid="247"/>
                                            </p:tgtEl>
                                          </p:cBhvr>
                                          <p:by x="110000" y="110000"/>
                                        </p:animScale>
                                      </p:childTnLst>
                                    </p:cTn>
                                  </p:par>
                                  <p:par>
                                    <p:cTn id="106" presetID="6" presetClass="emph" presetSubtype="0" accel="50000" decel="50000" fill="hold" grpId="2" nodeType="withEffect">
                                      <p:stCondLst>
                                        <p:cond delay="2250"/>
                                      </p:stCondLst>
                                      <p:childTnLst>
                                        <p:animScale>
                                          <p:cBhvr>
                                            <p:cTn id="107" dur="250" fill="hold"/>
                                            <p:tgtEl>
                                              <p:spTgt spid="247"/>
                                            </p:tgtEl>
                                          </p:cBhvr>
                                          <p:by x="91000" y="91000"/>
                                        </p:animScale>
                                      </p:childTnLst>
                                    </p:cTn>
                                  </p:par>
                                  <p:par>
                                    <p:cTn id="108" presetID="23" presetClass="entr" presetSubtype="16" fill="hold" grpId="0" nodeType="withEffect">
                                      <p:stCondLst>
                                        <p:cond delay="2250"/>
                                      </p:stCondLst>
                                      <p:childTnLst>
                                        <p:set>
                                          <p:cBhvr>
                                            <p:cTn id="109" dur="1" fill="hold">
                                              <p:stCondLst>
                                                <p:cond delay="0"/>
                                              </p:stCondLst>
                                            </p:cTn>
                                            <p:tgtEl>
                                              <p:spTgt spid="249"/>
                                            </p:tgtEl>
                                            <p:attrNameLst>
                                              <p:attrName>style.visibility</p:attrName>
                                            </p:attrNameLst>
                                          </p:cBhvr>
                                          <p:to>
                                            <p:strVal val="visible"/>
                                          </p:to>
                                        </p:set>
                                        <p:anim calcmode="lin" valueType="num">
                                          <p:cBhvr>
                                            <p:cTn id="110" dur="200" fill="hold"/>
                                            <p:tgtEl>
                                              <p:spTgt spid="249"/>
                                            </p:tgtEl>
                                            <p:attrNameLst>
                                              <p:attrName>ppt_w</p:attrName>
                                            </p:attrNameLst>
                                          </p:cBhvr>
                                          <p:tavLst>
                                            <p:tav tm="0">
                                              <p:val>
                                                <p:fltVal val="0"/>
                                              </p:val>
                                            </p:tav>
                                            <p:tav tm="100000">
                                              <p:val>
                                                <p:strVal val="#ppt_w"/>
                                              </p:val>
                                            </p:tav>
                                          </p:tavLst>
                                        </p:anim>
                                        <p:anim calcmode="lin" valueType="num">
                                          <p:cBhvr>
                                            <p:cTn id="111" dur="200" fill="hold"/>
                                            <p:tgtEl>
                                              <p:spTgt spid="249"/>
                                            </p:tgtEl>
                                            <p:attrNameLst>
                                              <p:attrName>ppt_h</p:attrName>
                                            </p:attrNameLst>
                                          </p:cBhvr>
                                          <p:tavLst>
                                            <p:tav tm="0">
                                              <p:val>
                                                <p:fltVal val="0"/>
                                              </p:val>
                                            </p:tav>
                                            <p:tav tm="100000">
                                              <p:val>
                                                <p:strVal val="#ppt_h"/>
                                              </p:val>
                                            </p:tav>
                                          </p:tavLst>
                                        </p:anim>
                                      </p:childTnLst>
                                    </p:cTn>
                                  </p:par>
                                  <p:par>
                                    <p:cTn id="112" presetID="6" presetClass="emph" presetSubtype="0" fill="hold" grpId="1" nodeType="withEffect" p14:presetBounceEnd="99000">
                                      <p:stCondLst>
                                        <p:cond delay="2250"/>
                                      </p:stCondLst>
                                      <p:childTnLst>
                                        <p:animScale p14:bounceEnd="99000">
                                          <p:cBhvr>
                                            <p:cTn id="113" dur="1000" fill="hold"/>
                                            <p:tgtEl>
                                              <p:spTgt spid="249"/>
                                            </p:tgtEl>
                                          </p:cBhvr>
                                          <p:by x="110000" y="110000"/>
                                        </p:animScale>
                                      </p:childTnLst>
                                    </p:cTn>
                                  </p:par>
                                  <p:par>
                                    <p:cTn id="114" presetID="6" presetClass="emph" presetSubtype="0" accel="50000" decel="50000" fill="hold" grpId="2" nodeType="withEffect">
                                      <p:stCondLst>
                                        <p:cond delay="2250"/>
                                      </p:stCondLst>
                                      <p:childTnLst>
                                        <p:animScale>
                                          <p:cBhvr>
                                            <p:cTn id="115" dur="250" fill="hold"/>
                                            <p:tgtEl>
                                              <p:spTgt spid="249"/>
                                            </p:tgtEl>
                                          </p:cBhvr>
                                          <p:by x="91000" y="91000"/>
                                        </p:animScale>
                                      </p:childTnLst>
                                    </p:cTn>
                                  </p:par>
                                  <p:par>
                                    <p:cTn id="116" presetID="22" presetClass="entr" presetSubtype="8" fill="hold" nodeType="withEffect">
                                      <p:stCondLst>
                                        <p:cond delay="2500"/>
                                      </p:stCondLst>
                                      <p:childTnLst>
                                        <p:set>
                                          <p:cBhvr>
                                            <p:cTn id="117" dur="1" fill="hold">
                                              <p:stCondLst>
                                                <p:cond delay="0"/>
                                              </p:stCondLst>
                                            </p:cTn>
                                            <p:tgtEl>
                                              <p:spTgt spid="239"/>
                                            </p:tgtEl>
                                            <p:attrNameLst>
                                              <p:attrName>style.visibility</p:attrName>
                                            </p:attrNameLst>
                                          </p:cBhvr>
                                          <p:to>
                                            <p:strVal val="visible"/>
                                          </p:to>
                                        </p:set>
                                        <p:animEffect transition="in" filter="wipe(left)">
                                          <p:cBhvr>
                                            <p:cTn id="118" dur="500"/>
                                            <p:tgtEl>
                                              <p:spTgt spid="239"/>
                                            </p:tgtEl>
                                          </p:cBhvr>
                                        </p:animEffect>
                                      </p:childTnLst>
                                    </p:cTn>
                                  </p:par>
                                  <p:par>
                                    <p:cTn id="119" presetID="22" presetClass="entr" presetSubtype="1" fill="hold" grpId="0" nodeType="withEffect">
                                      <p:stCondLst>
                                        <p:cond delay="2500"/>
                                      </p:stCondLst>
                                      <p:childTnLst>
                                        <p:set>
                                          <p:cBhvr>
                                            <p:cTn id="120" dur="1" fill="hold">
                                              <p:stCondLst>
                                                <p:cond delay="0"/>
                                              </p:stCondLst>
                                            </p:cTn>
                                            <p:tgtEl>
                                              <p:spTgt spid="238"/>
                                            </p:tgtEl>
                                            <p:attrNameLst>
                                              <p:attrName>style.visibility</p:attrName>
                                            </p:attrNameLst>
                                          </p:cBhvr>
                                          <p:to>
                                            <p:strVal val="visible"/>
                                          </p:to>
                                        </p:set>
                                        <p:animEffect transition="in" filter="wipe(up)">
                                          <p:cBhvr>
                                            <p:cTn id="121" dur="500"/>
                                            <p:tgtEl>
                                              <p:spTgt spid="238"/>
                                            </p:tgtEl>
                                          </p:cBhvr>
                                        </p:animEffect>
                                      </p:childTnLst>
                                    </p:cTn>
                                  </p:par>
                                  <p:par>
                                    <p:cTn id="122" presetID="10" presetClass="entr" presetSubtype="0" fill="hold" grpId="0" nodeType="withEffect">
                                      <p:stCondLst>
                                        <p:cond delay="2750"/>
                                      </p:stCondLst>
                                      <p:childTnLst>
                                        <p:set>
                                          <p:cBhvr>
                                            <p:cTn id="123" dur="1" fill="hold">
                                              <p:stCondLst>
                                                <p:cond delay="0"/>
                                              </p:stCondLst>
                                            </p:cTn>
                                            <p:tgtEl>
                                              <p:spTgt spid="250"/>
                                            </p:tgtEl>
                                            <p:attrNameLst>
                                              <p:attrName>style.visibility</p:attrName>
                                            </p:attrNameLst>
                                          </p:cBhvr>
                                          <p:to>
                                            <p:strVal val="visible"/>
                                          </p:to>
                                        </p:set>
                                        <p:animEffect transition="in" filter="fade">
                                          <p:cBhvr>
                                            <p:cTn id="124" dur="250"/>
                                            <p:tgtEl>
                                              <p:spTgt spid="250"/>
                                            </p:tgtEl>
                                          </p:cBhvr>
                                        </p:animEffect>
                                      </p:childTnLst>
                                    </p:cTn>
                                  </p:par>
                                  <p:par>
                                    <p:cTn id="125" presetID="42" presetClass="path" presetSubtype="0" decel="100000" fill="hold" grpId="1" nodeType="withEffect">
                                      <p:stCondLst>
                                        <p:cond delay="2750"/>
                                      </p:stCondLst>
                                      <p:childTnLst>
                                        <p:animMotion origin="layout" path="M 4.375E-6 -0.03472 L 4.375E-6 -1.85185E-6 " pathEditMode="relative" rAng="0" ptsTypes="AA">
                                          <p:cBhvr>
                                            <p:cTn id="126" dur="500" fill="hold"/>
                                            <p:tgtEl>
                                              <p:spTgt spid="250"/>
                                            </p:tgtEl>
                                            <p:attrNameLst>
                                              <p:attrName>ppt_x</p:attrName>
                                              <p:attrName>ppt_y</p:attrName>
                                            </p:attrNameLst>
                                          </p:cBhvr>
                                          <p:rCtr x="0" y="1736"/>
                                        </p:animMotion>
                                      </p:childTnLst>
                                    </p:cTn>
                                  </p:par>
                                  <p:par>
                                    <p:cTn id="127" presetID="22" presetClass="entr" presetSubtype="2" fill="hold" grpId="0" nodeType="withEffect">
                                      <p:stCondLst>
                                        <p:cond delay="2500"/>
                                      </p:stCondLst>
                                      <p:childTnLst>
                                        <p:set>
                                          <p:cBhvr>
                                            <p:cTn id="128" dur="1" fill="hold">
                                              <p:stCondLst>
                                                <p:cond delay="0"/>
                                              </p:stCondLst>
                                            </p:cTn>
                                            <p:tgtEl>
                                              <p:spTgt spid="251"/>
                                            </p:tgtEl>
                                            <p:attrNameLst>
                                              <p:attrName>style.visibility</p:attrName>
                                            </p:attrNameLst>
                                          </p:cBhvr>
                                          <p:to>
                                            <p:strVal val="visible"/>
                                          </p:to>
                                        </p:set>
                                        <p:animEffect transition="in" filter="wipe(right)">
                                          <p:cBhvr>
                                            <p:cTn id="129" dur="500"/>
                                            <p:tgtEl>
                                              <p:spTgt spid="251"/>
                                            </p:tgtEl>
                                          </p:cBhvr>
                                        </p:animEffect>
                                      </p:childTnLst>
                                    </p:cTn>
                                  </p:par>
                                  <p:par>
                                    <p:cTn id="130" presetID="23" presetClass="entr" presetSubtype="16" fill="hold" nodeType="withEffect">
                                      <p:stCondLst>
                                        <p:cond delay="2500"/>
                                      </p:stCondLst>
                                      <p:childTnLst>
                                        <p:set>
                                          <p:cBhvr>
                                            <p:cTn id="131" dur="1" fill="hold">
                                              <p:stCondLst>
                                                <p:cond delay="0"/>
                                              </p:stCondLst>
                                            </p:cTn>
                                            <p:tgtEl>
                                              <p:spTgt spid="252"/>
                                            </p:tgtEl>
                                            <p:attrNameLst>
                                              <p:attrName>style.visibility</p:attrName>
                                            </p:attrNameLst>
                                          </p:cBhvr>
                                          <p:to>
                                            <p:strVal val="visible"/>
                                          </p:to>
                                        </p:set>
                                        <p:anim calcmode="lin" valueType="num">
                                          <p:cBhvr>
                                            <p:cTn id="132" dur="200" fill="hold"/>
                                            <p:tgtEl>
                                              <p:spTgt spid="252"/>
                                            </p:tgtEl>
                                            <p:attrNameLst>
                                              <p:attrName>ppt_w</p:attrName>
                                            </p:attrNameLst>
                                          </p:cBhvr>
                                          <p:tavLst>
                                            <p:tav tm="0">
                                              <p:val>
                                                <p:fltVal val="0"/>
                                              </p:val>
                                            </p:tav>
                                            <p:tav tm="100000">
                                              <p:val>
                                                <p:strVal val="#ppt_w"/>
                                              </p:val>
                                            </p:tav>
                                          </p:tavLst>
                                        </p:anim>
                                        <p:anim calcmode="lin" valueType="num">
                                          <p:cBhvr>
                                            <p:cTn id="133" dur="200" fill="hold"/>
                                            <p:tgtEl>
                                              <p:spTgt spid="252"/>
                                            </p:tgtEl>
                                            <p:attrNameLst>
                                              <p:attrName>ppt_h</p:attrName>
                                            </p:attrNameLst>
                                          </p:cBhvr>
                                          <p:tavLst>
                                            <p:tav tm="0">
                                              <p:val>
                                                <p:fltVal val="0"/>
                                              </p:val>
                                            </p:tav>
                                            <p:tav tm="100000">
                                              <p:val>
                                                <p:strVal val="#ppt_h"/>
                                              </p:val>
                                            </p:tav>
                                          </p:tavLst>
                                        </p:anim>
                                      </p:childTnLst>
                                    </p:cTn>
                                  </p:par>
                                  <p:par>
                                    <p:cTn id="134" presetID="6" presetClass="emph" presetSubtype="0" fill="hold" nodeType="withEffect" p14:presetBounceEnd="99000">
                                      <p:stCondLst>
                                        <p:cond delay="2500"/>
                                      </p:stCondLst>
                                      <p:childTnLst>
                                        <p:animScale p14:bounceEnd="99000">
                                          <p:cBhvr>
                                            <p:cTn id="135" dur="1000" fill="hold"/>
                                            <p:tgtEl>
                                              <p:spTgt spid="252"/>
                                            </p:tgtEl>
                                          </p:cBhvr>
                                          <p:by x="110000" y="110000"/>
                                        </p:animScale>
                                      </p:childTnLst>
                                    </p:cTn>
                                  </p:par>
                                  <p:par>
                                    <p:cTn id="136" presetID="6" presetClass="emph" presetSubtype="0" accel="50000" decel="50000" fill="hold" nodeType="withEffect">
                                      <p:stCondLst>
                                        <p:cond delay="2500"/>
                                      </p:stCondLst>
                                      <p:childTnLst>
                                        <p:animScale>
                                          <p:cBhvr>
                                            <p:cTn id="137" dur="250" fill="hold"/>
                                            <p:tgtEl>
                                              <p:spTgt spid="252"/>
                                            </p:tgtEl>
                                          </p:cBhvr>
                                          <p:by x="91000" y="91000"/>
                                        </p:animScale>
                                      </p:childTnLst>
                                    </p:cTn>
                                  </p:par>
                                  <p:par>
                                    <p:cTn id="138" presetID="23" presetClass="entr" presetSubtype="16" fill="hold" grpId="0" nodeType="withEffect">
                                      <p:stCondLst>
                                        <p:cond delay="2000"/>
                                      </p:stCondLst>
                                      <p:childTnLst>
                                        <p:set>
                                          <p:cBhvr>
                                            <p:cTn id="139" dur="1" fill="hold">
                                              <p:stCondLst>
                                                <p:cond delay="0"/>
                                              </p:stCondLst>
                                            </p:cTn>
                                            <p:tgtEl>
                                              <p:spTgt spid="257"/>
                                            </p:tgtEl>
                                            <p:attrNameLst>
                                              <p:attrName>style.visibility</p:attrName>
                                            </p:attrNameLst>
                                          </p:cBhvr>
                                          <p:to>
                                            <p:strVal val="visible"/>
                                          </p:to>
                                        </p:set>
                                        <p:anim calcmode="lin" valueType="num">
                                          <p:cBhvr>
                                            <p:cTn id="140" dur="200" fill="hold"/>
                                            <p:tgtEl>
                                              <p:spTgt spid="257"/>
                                            </p:tgtEl>
                                            <p:attrNameLst>
                                              <p:attrName>ppt_w</p:attrName>
                                            </p:attrNameLst>
                                          </p:cBhvr>
                                          <p:tavLst>
                                            <p:tav tm="0">
                                              <p:val>
                                                <p:fltVal val="0"/>
                                              </p:val>
                                            </p:tav>
                                            <p:tav tm="100000">
                                              <p:val>
                                                <p:strVal val="#ppt_w"/>
                                              </p:val>
                                            </p:tav>
                                          </p:tavLst>
                                        </p:anim>
                                        <p:anim calcmode="lin" valueType="num">
                                          <p:cBhvr>
                                            <p:cTn id="141" dur="200" fill="hold"/>
                                            <p:tgtEl>
                                              <p:spTgt spid="257"/>
                                            </p:tgtEl>
                                            <p:attrNameLst>
                                              <p:attrName>ppt_h</p:attrName>
                                            </p:attrNameLst>
                                          </p:cBhvr>
                                          <p:tavLst>
                                            <p:tav tm="0">
                                              <p:val>
                                                <p:fltVal val="0"/>
                                              </p:val>
                                            </p:tav>
                                            <p:tav tm="100000">
                                              <p:val>
                                                <p:strVal val="#ppt_h"/>
                                              </p:val>
                                            </p:tav>
                                          </p:tavLst>
                                        </p:anim>
                                      </p:childTnLst>
                                    </p:cTn>
                                  </p:par>
                                  <p:par>
                                    <p:cTn id="142" presetID="6" presetClass="emph" presetSubtype="0" fill="hold" grpId="1" nodeType="withEffect" p14:presetBounceEnd="99000">
                                      <p:stCondLst>
                                        <p:cond delay="2000"/>
                                      </p:stCondLst>
                                      <p:childTnLst>
                                        <p:animScale p14:bounceEnd="99000">
                                          <p:cBhvr>
                                            <p:cTn id="143" dur="1000" fill="hold"/>
                                            <p:tgtEl>
                                              <p:spTgt spid="257"/>
                                            </p:tgtEl>
                                          </p:cBhvr>
                                          <p:by x="110000" y="110000"/>
                                        </p:animScale>
                                      </p:childTnLst>
                                    </p:cTn>
                                  </p:par>
                                  <p:par>
                                    <p:cTn id="144" presetID="6" presetClass="emph" presetSubtype="0" accel="50000" decel="50000" fill="hold" grpId="2" nodeType="withEffect">
                                      <p:stCondLst>
                                        <p:cond delay="2000"/>
                                      </p:stCondLst>
                                      <p:childTnLst>
                                        <p:animScale>
                                          <p:cBhvr>
                                            <p:cTn id="145" dur="250" fill="hold"/>
                                            <p:tgtEl>
                                              <p:spTgt spid="257"/>
                                            </p:tgtEl>
                                          </p:cBhvr>
                                          <p:by x="91000" y="91000"/>
                                        </p:animScale>
                                      </p:childTnLst>
                                    </p:cTn>
                                  </p:par>
                                  <p:par>
                                    <p:cTn id="146" presetID="23" presetClass="entr" presetSubtype="16" fill="hold" grpId="0" nodeType="withEffect">
                                      <p:stCondLst>
                                        <p:cond delay="2000"/>
                                      </p:stCondLst>
                                      <p:childTnLst>
                                        <p:set>
                                          <p:cBhvr>
                                            <p:cTn id="147" dur="1" fill="hold">
                                              <p:stCondLst>
                                                <p:cond delay="0"/>
                                              </p:stCondLst>
                                            </p:cTn>
                                            <p:tgtEl>
                                              <p:spTgt spid="258"/>
                                            </p:tgtEl>
                                            <p:attrNameLst>
                                              <p:attrName>style.visibility</p:attrName>
                                            </p:attrNameLst>
                                          </p:cBhvr>
                                          <p:to>
                                            <p:strVal val="visible"/>
                                          </p:to>
                                        </p:set>
                                        <p:anim calcmode="lin" valueType="num">
                                          <p:cBhvr>
                                            <p:cTn id="148" dur="200" fill="hold"/>
                                            <p:tgtEl>
                                              <p:spTgt spid="258"/>
                                            </p:tgtEl>
                                            <p:attrNameLst>
                                              <p:attrName>ppt_w</p:attrName>
                                            </p:attrNameLst>
                                          </p:cBhvr>
                                          <p:tavLst>
                                            <p:tav tm="0">
                                              <p:val>
                                                <p:fltVal val="0"/>
                                              </p:val>
                                            </p:tav>
                                            <p:tav tm="100000">
                                              <p:val>
                                                <p:strVal val="#ppt_w"/>
                                              </p:val>
                                            </p:tav>
                                          </p:tavLst>
                                        </p:anim>
                                        <p:anim calcmode="lin" valueType="num">
                                          <p:cBhvr>
                                            <p:cTn id="149" dur="200" fill="hold"/>
                                            <p:tgtEl>
                                              <p:spTgt spid="258"/>
                                            </p:tgtEl>
                                            <p:attrNameLst>
                                              <p:attrName>ppt_h</p:attrName>
                                            </p:attrNameLst>
                                          </p:cBhvr>
                                          <p:tavLst>
                                            <p:tav tm="0">
                                              <p:val>
                                                <p:fltVal val="0"/>
                                              </p:val>
                                            </p:tav>
                                            <p:tav tm="100000">
                                              <p:val>
                                                <p:strVal val="#ppt_h"/>
                                              </p:val>
                                            </p:tav>
                                          </p:tavLst>
                                        </p:anim>
                                      </p:childTnLst>
                                    </p:cTn>
                                  </p:par>
                                  <p:par>
                                    <p:cTn id="150" presetID="6" presetClass="emph" presetSubtype="0" fill="hold" grpId="1" nodeType="withEffect" p14:presetBounceEnd="99000">
                                      <p:stCondLst>
                                        <p:cond delay="2000"/>
                                      </p:stCondLst>
                                      <p:childTnLst>
                                        <p:animScale p14:bounceEnd="99000">
                                          <p:cBhvr>
                                            <p:cTn id="151" dur="1000" fill="hold"/>
                                            <p:tgtEl>
                                              <p:spTgt spid="258"/>
                                            </p:tgtEl>
                                          </p:cBhvr>
                                          <p:by x="110000" y="110000"/>
                                        </p:animScale>
                                      </p:childTnLst>
                                    </p:cTn>
                                  </p:par>
                                  <p:par>
                                    <p:cTn id="152" presetID="6" presetClass="emph" presetSubtype="0" accel="50000" decel="50000" fill="hold" grpId="2" nodeType="withEffect">
                                      <p:stCondLst>
                                        <p:cond delay="2000"/>
                                      </p:stCondLst>
                                      <p:childTnLst>
                                        <p:animScale>
                                          <p:cBhvr>
                                            <p:cTn id="153" dur="250" fill="hold"/>
                                            <p:tgtEl>
                                              <p:spTgt spid="258"/>
                                            </p:tgtEl>
                                          </p:cBhvr>
                                          <p:by x="91000" y="91000"/>
                                        </p:animScale>
                                      </p:childTnLst>
                                    </p:cTn>
                                  </p:par>
                                  <p:par>
                                    <p:cTn id="154" presetID="23" presetClass="entr" presetSubtype="16" fill="hold" grpId="0" nodeType="withEffect">
                                      <p:stCondLst>
                                        <p:cond delay="2000"/>
                                      </p:stCondLst>
                                      <p:childTnLst>
                                        <p:set>
                                          <p:cBhvr>
                                            <p:cTn id="155" dur="1" fill="hold">
                                              <p:stCondLst>
                                                <p:cond delay="0"/>
                                              </p:stCondLst>
                                            </p:cTn>
                                            <p:tgtEl>
                                              <p:spTgt spid="263"/>
                                            </p:tgtEl>
                                            <p:attrNameLst>
                                              <p:attrName>style.visibility</p:attrName>
                                            </p:attrNameLst>
                                          </p:cBhvr>
                                          <p:to>
                                            <p:strVal val="visible"/>
                                          </p:to>
                                        </p:set>
                                        <p:anim calcmode="lin" valueType="num">
                                          <p:cBhvr>
                                            <p:cTn id="156" dur="200" fill="hold"/>
                                            <p:tgtEl>
                                              <p:spTgt spid="263"/>
                                            </p:tgtEl>
                                            <p:attrNameLst>
                                              <p:attrName>ppt_w</p:attrName>
                                            </p:attrNameLst>
                                          </p:cBhvr>
                                          <p:tavLst>
                                            <p:tav tm="0">
                                              <p:val>
                                                <p:fltVal val="0"/>
                                              </p:val>
                                            </p:tav>
                                            <p:tav tm="100000">
                                              <p:val>
                                                <p:strVal val="#ppt_w"/>
                                              </p:val>
                                            </p:tav>
                                          </p:tavLst>
                                        </p:anim>
                                        <p:anim calcmode="lin" valueType="num">
                                          <p:cBhvr>
                                            <p:cTn id="157" dur="200" fill="hold"/>
                                            <p:tgtEl>
                                              <p:spTgt spid="263"/>
                                            </p:tgtEl>
                                            <p:attrNameLst>
                                              <p:attrName>ppt_h</p:attrName>
                                            </p:attrNameLst>
                                          </p:cBhvr>
                                          <p:tavLst>
                                            <p:tav tm="0">
                                              <p:val>
                                                <p:fltVal val="0"/>
                                              </p:val>
                                            </p:tav>
                                            <p:tav tm="100000">
                                              <p:val>
                                                <p:strVal val="#ppt_h"/>
                                              </p:val>
                                            </p:tav>
                                          </p:tavLst>
                                        </p:anim>
                                      </p:childTnLst>
                                    </p:cTn>
                                  </p:par>
                                  <p:par>
                                    <p:cTn id="158" presetID="6" presetClass="emph" presetSubtype="0" fill="hold" grpId="1" nodeType="withEffect" p14:presetBounceEnd="99000">
                                      <p:stCondLst>
                                        <p:cond delay="2000"/>
                                      </p:stCondLst>
                                      <p:childTnLst>
                                        <p:animScale p14:bounceEnd="99000">
                                          <p:cBhvr>
                                            <p:cTn id="159" dur="1000" fill="hold"/>
                                            <p:tgtEl>
                                              <p:spTgt spid="263"/>
                                            </p:tgtEl>
                                          </p:cBhvr>
                                          <p:by x="110000" y="110000"/>
                                        </p:animScale>
                                      </p:childTnLst>
                                    </p:cTn>
                                  </p:par>
                                  <p:par>
                                    <p:cTn id="160" presetID="6" presetClass="emph" presetSubtype="0" accel="50000" decel="50000" fill="hold" grpId="2" nodeType="withEffect">
                                      <p:stCondLst>
                                        <p:cond delay="2000"/>
                                      </p:stCondLst>
                                      <p:childTnLst>
                                        <p:animScale>
                                          <p:cBhvr>
                                            <p:cTn id="161" dur="250" fill="hold"/>
                                            <p:tgtEl>
                                              <p:spTgt spid="263"/>
                                            </p:tgtEl>
                                          </p:cBhvr>
                                          <p:by x="91000" y="91000"/>
                                        </p:animScale>
                                      </p:childTnLst>
                                    </p:cTn>
                                  </p:par>
                                  <p:par>
                                    <p:cTn id="162" presetID="23" presetClass="entr" presetSubtype="16" fill="hold" grpId="0" nodeType="withEffect">
                                      <p:stCondLst>
                                        <p:cond delay="2000"/>
                                      </p:stCondLst>
                                      <p:childTnLst>
                                        <p:set>
                                          <p:cBhvr>
                                            <p:cTn id="163" dur="1" fill="hold">
                                              <p:stCondLst>
                                                <p:cond delay="0"/>
                                              </p:stCondLst>
                                            </p:cTn>
                                            <p:tgtEl>
                                              <p:spTgt spid="264"/>
                                            </p:tgtEl>
                                            <p:attrNameLst>
                                              <p:attrName>style.visibility</p:attrName>
                                            </p:attrNameLst>
                                          </p:cBhvr>
                                          <p:to>
                                            <p:strVal val="visible"/>
                                          </p:to>
                                        </p:set>
                                        <p:anim calcmode="lin" valueType="num">
                                          <p:cBhvr>
                                            <p:cTn id="164" dur="200" fill="hold"/>
                                            <p:tgtEl>
                                              <p:spTgt spid="264"/>
                                            </p:tgtEl>
                                            <p:attrNameLst>
                                              <p:attrName>ppt_w</p:attrName>
                                            </p:attrNameLst>
                                          </p:cBhvr>
                                          <p:tavLst>
                                            <p:tav tm="0">
                                              <p:val>
                                                <p:fltVal val="0"/>
                                              </p:val>
                                            </p:tav>
                                            <p:tav tm="100000">
                                              <p:val>
                                                <p:strVal val="#ppt_w"/>
                                              </p:val>
                                            </p:tav>
                                          </p:tavLst>
                                        </p:anim>
                                        <p:anim calcmode="lin" valueType="num">
                                          <p:cBhvr>
                                            <p:cTn id="165" dur="200" fill="hold"/>
                                            <p:tgtEl>
                                              <p:spTgt spid="264"/>
                                            </p:tgtEl>
                                            <p:attrNameLst>
                                              <p:attrName>ppt_h</p:attrName>
                                            </p:attrNameLst>
                                          </p:cBhvr>
                                          <p:tavLst>
                                            <p:tav tm="0">
                                              <p:val>
                                                <p:fltVal val="0"/>
                                              </p:val>
                                            </p:tav>
                                            <p:tav tm="100000">
                                              <p:val>
                                                <p:strVal val="#ppt_h"/>
                                              </p:val>
                                            </p:tav>
                                          </p:tavLst>
                                        </p:anim>
                                      </p:childTnLst>
                                    </p:cTn>
                                  </p:par>
                                  <p:par>
                                    <p:cTn id="166" presetID="6" presetClass="emph" presetSubtype="0" fill="hold" grpId="1" nodeType="withEffect" p14:presetBounceEnd="99000">
                                      <p:stCondLst>
                                        <p:cond delay="2000"/>
                                      </p:stCondLst>
                                      <p:childTnLst>
                                        <p:animScale p14:bounceEnd="99000">
                                          <p:cBhvr>
                                            <p:cTn id="167" dur="1000" fill="hold"/>
                                            <p:tgtEl>
                                              <p:spTgt spid="264"/>
                                            </p:tgtEl>
                                          </p:cBhvr>
                                          <p:by x="110000" y="110000"/>
                                        </p:animScale>
                                      </p:childTnLst>
                                    </p:cTn>
                                  </p:par>
                                  <p:par>
                                    <p:cTn id="168" presetID="6" presetClass="emph" presetSubtype="0" accel="50000" decel="50000" fill="hold" grpId="2" nodeType="withEffect">
                                      <p:stCondLst>
                                        <p:cond delay="2000"/>
                                      </p:stCondLst>
                                      <p:childTnLst>
                                        <p:animScale>
                                          <p:cBhvr>
                                            <p:cTn id="169" dur="250" fill="hold"/>
                                            <p:tgtEl>
                                              <p:spTgt spid="264"/>
                                            </p:tgtEl>
                                          </p:cBhvr>
                                          <p:by x="91000" y="91000"/>
                                        </p:animScale>
                                      </p:childTnLst>
                                    </p:cTn>
                                  </p:par>
                                  <p:par>
                                    <p:cTn id="170" presetID="23" presetClass="entr" presetSubtype="16" fill="hold" grpId="0" nodeType="withEffect">
                                      <p:stCondLst>
                                        <p:cond delay="2000"/>
                                      </p:stCondLst>
                                      <p:childTnLst>
                                        <p:set>
                                          <p:cBhvr>
                                            <p:cTn id="171" dur="1" fill="hold">
                                              <p:stCondLst>
                                                <p:cond delay="0"/>
                                              </p:stCondLst>
                                            </p:cTn>
                                            <p:tgtEl>
                                              <p:spTgt spid="3"/>
                                            </p:tgtEl>
                                            <p:attrNameLst>
                                              <p:attrName>style.visibility</p:attrName>
                                            </p:attrNameLst>
                                          </p:cBhvr>
                                          <p:to>
                                            <p:strVal val="visible"/>
                                          </p:to>
                                        </p:set>
                                        <p:anim calcmode="lin" valueType="num">
                                          <p:cBhvr>
                                            <p:cTn id="172" dur="200" fill="hold"/>
                                            <p:tgtEl>
                                              <p:spTgt spid="3"/>
                                            </p:tgtEl>
                                            <p:attrNameLst>
                                              <p:attrName>ppt_w</p:attrName>
                                            </p:attrNameLst>
                                          </p:cBhvr>
                                          <p:tavLst>
                                            <p:tav tm="0">
                                              <p:val>
                                                <p:fltVal val="0"/>
                                              </p:val>
                                            </p:tav>
                                            <p:tav tm="100000">
                                              <p:val>
                                                <p:strVal val="#ppt_w"/>
                                              </p:val>
                                            </p:tav>
                                          </p:tavLst>
                                        </p:anim>
                                        <p:anim calcmode="lin" valueType="num">
                                          <p:cBhvr>
                                            <p:cTn id="173" dur="200" fill="hold"/>
                                            <p:tgtEl>
                                              <p:spTgt spid="3"/>
                                            </p:tgtEl>
                                            <p:attrNameLst>
                                              <p:attrName>ppt_h</p:attrName>
                                            </p:attrNameLst>
                                          </p:cBhvr>
                                          <p:tavLst>
                                            <p:tav tm="0">
                                              <p:val>
                                                <p:fltVal val="0"/>
                                              </p:val>
                                            </p:tav>
                                            <p:tav tm="100000">
                                              <p:val>
                                                <p:strVal val="#ppt_h"/>
                                              </p:val>
                                            </p:tav>
                                          </p:tavLst>
                                        </p:anim>
                                      </p:childTnLst>
                                    </p:cTn>
                                  </p:par>
                                  <p:par>
                                    <p:cTn id="174" presetID="6" presetClass="emph" presetSubtype="0" fill="hold" grpId="1" nodeType="withEffect" p14:presetBounceEnd="99000">
                                      <p:stCondLst>
                                        <p:cond delay="2000"/>
                                      </p:stCondLst>
                                      <p:childTnLst>
                                        <p:animScale p14:bounceEnd="99000">
                                          <p:cBhvr>
                                            <p:cTn id="175" dur="1000" fill="hold"/>
                                            <p:tgtEl>
                                              <p:spTgt spid="3"/>
                                            </p:tgtEl>
                                          </p:cBhvr>
                                          <p:by x="110000" y="110000"/>
                                        </p:animScale>
                                      </p:childTnLst>
                                    </p:cTn>
                                  </p:par>
                                  <p:par>
                                    <p:cTn id="176" presetID="6" presetClass="emph" presetSubtype="0" accel="50000" decel="50000" fill="hold" grpId="2" nodeType="withEffect">
                                      <p:stCondLst>
                                        <p:cond delay="2000"/>
                                      </p:stCondLst>
                                      <p:childTnLst>
                                        <p:animScale>
                                          <p:cBhvr>
                                            <p:cTn id="177" dur="250" fill="hold"/>
                                            <p:tgtEl>
                                              <p:spTgt spid="3"/>
                                            </p:tgtEl>
                                          </p:cBhvr>
                                          <p:by x="91000" y="91000"/>
                                        </p:animScale>
                                      </p:childTnLst>
                                    </p:cTn>
                                  </p:par>
                                  <p:par>
                                    <p:cTn id="178" presetID="23" presetClass="entr" presetSubtype="16" fill="hold" grpId="0" nodeType="withEffect">
                                      <p:stCondLst>
                                        <p:cond delay="2000"/>
                                      </p:stCondLst>
                                      <p:childTnLst>
                                        <p:set>
                                          <p:cBhvr>
                                            <p:cTn id="179" dur="1" fill="hold">
                                              <p:stCondLst>
                                                <p:cond delay="0"/>
                                              </p:stCondLst>
                                            </p:cTn>
                                            <p:tgtEl>
                                              <p:spTgt spid="8"/>
                                            </p:tgtEl>
                                            <p:attrNameLst>
                                              <p:attrName>style.visibility</p:attrName>
                                            </p:attrNameLst>
                                          </p:cBhvr>
                                          <p:to>
                                            <p:strVal val="visible"/>
                                          </p:to>
                                        </p:set>
                                        <p:anim calcmode="lin" valueType="num">
                                          <p:cBhvr>
                                            <p:cTn id="180" dur="200" fill="hold"/>
                                            <p:tgtEl>
                                              <p:spTgt spid="8"/>
                                            </p:tgtEl>
                                            <p:attrNameLst>
                                              <p:attrName>ppt_w</p:attrName>
                                            </p:attrNameLst>
                                          </p:cBhvr>
                                          <p:tavLst>
                                            <p:tav tm="0">
                                              <p:val>
                                                <p:fltVal val="0"/>
                                              </p:val>
                                            </p:tav>
                                            <p:tav tm="100000">
                                              <p:val>
                                                <p:strVal val="#ppt_w"/>
                                              </p:val>
                                            </p:tav>
                                          </p:tavLst>
                                        </p:anim>
                                        <p:anim calcmode="lin" valueType="num">
                                          <p:cBhvr>
                                            <p:cTn id="181" dur="200" fill="hold"/>
                                            <p:tgtEl>
                                              <p:spTgt spid="8"/>
                                            </p:tgtEl>
                                            <p:attrNameLst>
                                              <p:attrName>ppt_h</p:attrName>
                                            </p:attrNameLst>
                                          </p:cBhvr>
                                          <p:tavLst>
                                            <p:tav tm="0">
                                              <p:val>
                                                <p:fltVal val="0"/>
                                              </p:val>
                                            </p:tav>
                                            <p:tav tm="100000">
                                              <p:val>
                                                <p:strVal val="#ppt_h"/>
                                              </p:val>
                                            </p:tav>
                                          </p:tavLst>
                                        </p:anim>
                                      </p:childTnLst>
                                    </p:cTn>
                                  </p:par>
                                  <p:par>
                                    <p:cTn id="182" presetID="6" presetClass="emph" presetSubtype="0" fill="hold" grpId="1" nodeType="withEffect" p14:presetBounceEnd="99000">
                                      <p:stCondLst>
                                        <p:cond delay="2000"/>
                                      </p:stCondLst>
                                      <p:childTnLst>
                                        <p:animScale p14:bounceEnd="99000">
                                          <p:cBhvr>
                                            <p:cTn id="183" dur="1000" fill="hold"/>
                                            <p:tgtEl>
                                              <p:spTgt spid="8"/>
                                            </p:tgtEl>
                                          </p:cBhvr>
                                          <p:by x="110000" y="110000"/>
                                        </p:animScale>
                                      </p:childTnLst>
                                    </p:cTn>
                                  </p:par>
                                  <p:par>
                                    <p:cTn id="184" presetID="6" presetClass="emph" presetSubtype="0" accel="50000" decel="50000" fill="hold" grpId="2" nodeType="withEffect">
                                      <p:stCondLst>
                                        <p:cond delay="2000"/>
                                      </p:stCondLst>
                                      <p:childTnLst>
                                        <p:animScale>
                                          <p:cBhvr>
                                            <p:cTn id="185" dur="250" fill="hold"/>
                                            <p:tgtEl>
                                              <p:spTgt spid="8"/>
                                            </p:tgtEl>
                                          </p:cBhvr>
                                          <p:by x="91000" y="91000"/>
                                        </p:animScale>
                                      </p:childTnLst>
                                    </p:cTn>
                                  </p:par>
                                  <p:par>
                                    <p:cTn id="186" presetID="23" presetClass="entr" presetSubtype="16" fill="hold" grpId="0" nodeType="withEffect">
                                      <p:stCondLst>
                                        <p:cond delay="2000"/>
                                      </p:stCondLst>
                                      <p:childTnLst>
                                        <p:set>
                                          <p:cBhvr>
                                            <p:cTn id="187" dur="1" fill="hold">
                                              <p:stCondLst>
                                                <p:cond delay="0"/>
                                              </p:stCondLst>
                                            </p:cTn>
                                            <p:tgtEl>
                                              <p:spTgt spid="10"/>
                                            </p:tgtEl>
                                            <p:attrNameLst>
                                              <p:attrName>style.visibility</p:attrName>
                                            </p:attrNameLst>
                                          </p:cBhvr>
                                          <p:to>
                                            <p:strVal val="visible"/>
                                          </p:to>
                                        </p:set>
                                        <p:anim calcmode="lin" valueType="num">
                                          <p:cBhvr>
                                            <p:cTn id="188" dur="200" fill="hold"/>
                                            <p:tgtEl>
                                              <p:spTgt spid="10"/>
                                            </p:tgtEl>
                                            <p:attrNameLst>
                                              <p:attrName>ppt_w</p:attrName>
                                            </p:attrNameLst>
                                          </p:cBhvr>
                                          <p:tavLst>
                                            <p:tav tm="0">
                                              <p:val>
                                                <p:fltVal val="0"/>
                                              </p:val>
                                            </p:tav>
                                            <p:tav tm="100000">
                                              <p:val>
                                                <p:strVal val="#ppt_w"/>
                                              </p:val>
                                            </p:tav>
                                          </p:tavLst>
                                        </p:anim>
                                        <p:anim calcmode="lin" valueType="num">
                                          <p:cBhvr>
                                            <p:cTn id="189" dur="200" fill="hold"/>
                                            <p:tgtEl>
                                              <p:spTgt spid="10"/>
                                            </p:tgtEl>
                                            <p:attrNameLst>
                                              <p:attrName>ppt_h</p:attrName>
                                            </p:attrNameLst>
                                          </p:cBhvr>
                                          <p:tavLst>
                                            <p:tav tm="0">
                                              <p:val>
                                                <p:fltVal val="0"/>
                                              </p:val>
                                            </p:tav>
                                            <p:tav tm="100000">
                                              <p:val>
                                                <p:strVal val="#ppt_h"/>
                                              </p:val>
                                            </p:tav>
                                          </p:tavLst>
                                        </p:anim>
                                      </p:childTnLst>
                                    </p:cTn>
                                  </p:par>
                                  <p:par>
                                    <p:cTn id="190" presetID="6" presetClass="emph" presetSubtype="0" fill="hold" grpId="1" nodeType="withEffect" p14:presetBounceEnd="99000">
                                      <p:stCondLst>
                                        <p:cond delay="2000"/>
                                      </p:stCondLst>
                                      <p:childTnLst>
                                        <p:animScale p14:bounceEnd="99000">
                                          <p:cBhvr>
                                            <p:cTn id="191" dur="1000" fill="hold"/>
                                            <p:tgtEl>
                                              <p:spTgt spid="10"/>
                                            </p:tgtEl>
                                          </p:cBhvr>
                                          <p:by x="110000" y="110000"/>
                                        </p:animScale>
                                      </p:childTnLst>
                                    </p:cTn>
                                  </p:par>
                                  <p:par>
                                    <p:cTn id="192" presetID="6" presetClass="emph" presetSubtype="0" accel="50000" decel="50000" fill="hold" grpId="2" nodeType="withEffect">
                                      <p:stCondLst>
                                        <p:cond delay="2000"/>
                                      </p:stCondLst>
                                      <p:childTnLst>
                                        <p:animScale>
                                          <p:cBhvr>
                                            <p:cTn id="193" dur="250" fill="hold"/>
                                            <p:tgtEl>
                                              <p:spTgt spid="10"/>
                                            </p:tgtEl>
                                          </p:cBhvr>
                                          <p:by x="91000" y="91000"/>
                                        </p:animScale>
                                      </p:childTnLst>
                                    </p:cTn>
                                  </p:par>
                                  <p:par>
                                    <p:cTn id="194" presetID="23" presetClass="entr" presetSubtype="16" fill="hold" grpId="0" nodeType="withEffect">
                                      <p:stCondLst>
                                        <p:cond delay="2000"/>
                                      </p:stCondLst>
                                      <p:childTnLst>
                                        <p:set>
                                          <p:cBhvr>
                                            <p:cTn id="195" dur="1" fill="hold">
                                              <p:stCondLst>
                                                <p:cond delay="0"/>
                                              </p:stCondLst>
                                            </p:cTn>
                                            <p:tgtEl>
                                              <p:spTgt spid="11"/>
                                            </p:tgtEl>
                                            <p:attrNameLst>
                                              <p:attrName>style.visibility</p:attrName>
                                            </p:attrNameLst>
                                          </p:cBhvr>
                                          <p:to>
                                            <p:strVal val="visible"/>
                                          </p:to>
                                        </p:set>
                                        <p:anim calcmode="lin" valueType="num">
                                          <p:cBhvr>
                                            <p:cTn id="196" dur="200" fill="hold"/>
                                            <p:tgtEl>
                                              <p:spTgt spid="11"/>
                                            </p:tgtEl>
                                            <p:attrNameLst>
                                              <p:attrName>ppt_w</p:attrName>
                                            </p:attrNameLst>
                                          </p:cBhvr>
                                          <p:tavLst>
                                            <p:tav tm="0">
                                              <p:val>
                                                <p:fltVal val="0"/>
                                              </p:val>
                                            </p:tav>
                                            <p:tav tm="100000">
                                              <p:val>
                                                <p:strVal val="#ppt_w"/>
                                              </p:val>
                                            </p:tav>
                                          </p:tavLst>
                                        </p:anim>
                                        <p:anim calcmode="lin" valueType="num">
                                          <p:cBhvr>
                                            <p:cTn id="197" dur="200" fill="hold"/>
                                            <p:tgtEl>
                                              <p:spTgt spid="11"/>
                                            </p:tgtEl>
                                            <p:attrNameLst>
                                              <p:attrName>ppt_h</p:attrName>
                                            </p:attrNameLst>
                                          </p:cBhvr>
                                          <p:tavLst>
                                            <p:tav tm="0">
                                              <p:val>
                                                <p:fltVal val="0"/>
                                              </p:val>
                                            </p:tav>
                                            <p:tav tm="100000">
                                              <p:val>
                                                <p:strVal val="#ppt_h"/>
                                              </p:val>
                                            </p:tav>
                                          </p:tavLst>
                                        </p:anim>
                                      </p:childTnLst>
                                    </p:cTn>
                                  </p:par>
                                  <p:par>
                                    <p:cTn id="198" presetID="6" presetClass="emph" presetSubtype="0" fill="hold" grpId="1" nodeType="withEffect" p14:presetBounceEnd="99000">
                                      <p:stCondLst>
                                        <p:cond delay="2000"/>
                                      </p:stCondLst>
                                      <p:childTnLst>
                                        <p:animScale p14:bounceEnd="99000">
                                          <p:cBhvr>
                                            <p:cTn id="199" dur="1000" fill="hold"/>
                                            <p:tgtEl>
                                              <p:spTgt spid="11"/>
                                            </p:tgtEl>
                                          </p:cBhvr>
                                          <p:by x="110000" y="110000"/>
                                        </p:animScale>
                                      </p:childTnLst>
                                    </p:cTn>
                                  </p:par>
                                  <p:par>
                                    <p:cTn id="200" presetID="6" presetClass="emph" presetSubtype="0" accel="50000" decel="50000" fill="hold" grpId="2" nodeType="withEffect">
                                      <p:stCondLst>
                                        <p:cond delay="2000"/>
                                      </p:stCondLst>
                                      <p:childTnLst>
                                        <p:animScale>
                                          <p:cBhvr>
                                            <p:cTn id="201" dur="250" fill="hold"/>
                                            <p:tgtEl>
                                              <p:spTgt spid="11"/>
                                            </p:tgtEl>
                                          </p:cBhvr>
                                          <p:by x="91000" y="9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23" grpId="0" animBg="1"/>
          <p:bldP spid="23" grpId="1" animBg="1"/>
          <p:bldP spid="23" grpId="2" animBg="1"/>
          <p:bldP spid="27" grpId="0" animBg="1"/>
          <p:bldP spid="27" grpId="1" animBg="1"/>
          <p:bldP spid="27" grpId="2" animBg="1"/>
          <p:bldP spid="28" grpId="0" animBg="1"/>
          <p:bldP spid="28" grpId="1" animBg="1"/>
          <p:bldP spid="28" grpId="2" animBg="1"/>
          <p:bldP spid="238" grpId="0" animBg="1"/>
          <p:bldP spid="240" grpId="0" animBg="1"/>
          <p:bldP spid="241" grpId="0" animBg="1"/>
          <p:bldP spid="241" grpId="1" animBg="1"/>
          <p:bldP spid="241" grpId="2" animBg="1"/>
          <p:bldP spid="247" grpId="0" animBg="1"/>
          <p:bldP spid="247" grpId="1" animBg="1"/>
          <p:bldP spid="247" grpId="2" animBg="1"/>
          <p:bldP spid="251" grpId="0" animBg="1"/>
          <p:bldP spid="257" grpId="0" animBg="1"/>
          <p:bldP spid="257" grpId="1" animBg="1"/>
          <p:bldP spid="257" grpId="2" animBg="1"/>
          <p:bldP spid="263" grpId="0" animBg="1"/>
          <p:bldP spid="263" grpId="1" animBg="1"/>
          <p:bldP spid="263" grpId="2" animBg="1"/>
          <p:bldP spid="19" grpId="0"/>
          <p:bldP spid="19" grpId="1"/>
          <p:bldP spid="19" grpId="2"/>
          <p:bldP spid="6" grpId="0"/>
          <p:bldP spid="6" grpId="1"/>
          <p:bldP spid="30" grpId="0"/>
          <p:bldP spid="30" grpId="1"/>
          <p:bldP spid="30" grpId="2"/>
          <p:bldP spid="32" grpId="0"/>
          <p:bldP spid="32" grpId="1"/>
          <p:bldP spid="32" grpId="2"/>
          <p:bldP spid="40" grpId="0"/>
          <p:bldP spid="40" grpId="1"/>
          <p:bldP spid="40" grpId="2"/>
          <p:bldP spid="242" grpId="0"/>
          <p:bldP spid="242" grpId="1"/>
          <p:bldP spid="242" grpId="2"/>
          <p:bldP spid="258" grpId="0"/>
          <p:bldP spid="258" grpId="1"/>
          <p:bldP spid="258" grpId="2"/>
          <p:bldP spid="264" grpId="0"/>
          <p:bldP spid="264" grpId="1"/>
          <p:bldP spid="264" grpId="2"/>
          <p:bldP spid="249" grpId="0"/>
          <p:bldP spid="249" grpId="1"/>
          <p:bldP spid="249" grpId="2"/>
          <p:bldP spid="250" grpId="0"/>
          <p:bldP spid="250" grpId="1"/>
          <p:bldP spid="3" grpId="0" animBg="1"/>
          <p:bldP spid="3" grpId="1" animBg="1"/>
          <p:bldP spid="3" grpId="2" animBg="1"/>
          <p:bldP spid="8" grpId="0" animBg="1"/>
          <p:bldP spid="8" grpId="1" animBg="1"/>
          <p:bldP spid="8" grpId="2" animBg="1"/>
          <p:bldP spid="10" grpId="0"/>
          <p:bldP spid="10" grpId="1"/>
          <p:bldP spid="10" grpId="2"/>
          <p:bldP spid="11" grpId="0"/>
          <p:bldP spid="11" grpId="1"/>
          <p:bldP spid="11" grpId="2"/>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3" presetClass="entr" presetSubtype="16" fill="hold" grpId="0" nodeType="withEffect">
                                      <p:stCondLst>
                                        <p:cond delay="1000"/>
                                      </p:stCondLst>
                                      <p:childTnLst>
                                        <p:set>
                                          <p:cBhvr>
                                            <p:cTn id="10" dur="1" fill="hold">
                                              <p:stCondLst>
                                                <p:cond delay="0"/>
                                              </p:stCondLst>
                                            </p:cTn>
                                            <p:tgtEl>
                                              <p:spTgt spid="19"/>
                                            </p:tgtEl>
                                            <p:attrNameLst>
                                              <p:attrName>style.visibility</p:attrName>
                                            </p:attrNameLst>
                                          </p:cBhvr>
                                          <p:to>
                                            <p:strVal val="visible"/>
                                          </p:to>
                                        </p:set>
                                        <p:anim calcmode="lin" valueType="num">
                                          <p:cBhvr>
                                            <p:cTn id="11" dur="200" fill="hold"/>
                                            <p:tgtEl>
                                              <p:spTgt spid="19"/>
                                            </p:tgtEl>
                                            <p:attrNameLst>
                                              <p:attrName>ppt_w</p:attrName>
                                            </p:attrNameLst>
                                          </p:cBhvr>
                                          <p:tavLst>
                                            <p:tav tm="0">
                                              <p:val>
                                                <p:fltVal val="0"/>
                                              </p:val>
                                            </p:tav>
                                            <p:tav tm="100000">
                                              <p:val>
                                                <p:strVal val="#ppt_w"/>
                                              </p:val>
                                            </p:tav>
                                          </p:tavLst>
                                        </p:anim>
                                        <p:anim calcmode="lin" valueType="num">
                                          <p:cBhvr>
                                            <p:cTn id="12" dur="200" fill="hold"/>
                                            <p:tgtEl>
                                              <p:spTgt spid="19"/>
                                            </p:tgtEl>
                                            <p:attrNameLst>
                                              <p:attrName>ppt_h</p:attrName>
                                            </p:attrNameLst>
                                          </p:cBhvr>
                                          <p:tavLst>
                                            <p:tav tm="0">
                                              <p:val>
                                                <p:fltVal val="0"/>
                                              </p:val>
                                            </p:tav>
                                            <p:tav tm="100000">
                                              <p:val>
                                                <p:strVal val="#ppt_h"/>
                                              </p:val>
                                            </p:tav>
                                          </p:tavLst>
                                        </p:anim>
                                      </p:childTnLst>
                                    </p:cTn>
                                  </p:par>
                                  <p:par>
                                    <p:cTn id="13" presetID="6" presetClass="emph" presetSubtype="0" fill="hold" grpId="1" nodeType="withEffect">
                                      <p:stCondLst>
                                        <p:cond delay="1000"/>
                                      </p:stCondLst>
                                      <p:childTnLst>
                                        <p:animScale>
                                          <p:cBhvr>
                                            <p:cTn id="14" dur="1000" fill="hold"/>
                                            <p:tgtEl>
                                              <p:spTgt spid="19"/>
                                            </p:tgtEl>
                                          </p:cBhvr>
                                          <p:by x="110000" y="110000"/>
                                        </p:animScale>
                                      </p:childTnLst>
                                    </p:cTn>
                                  </p:par>
                                  <p:par>
                                    <p:cTn id="15" presetID="6" presetClass="emph" presetSubtype="0" accel="50000" decel="50000" fill="hold" grpId="2" nodeType="withEffect">
                                      <p:stCondLst>
                                        <p:cond delay="1000"/>
                                      </p:stCondLst>
                                      <p:childTnLst>
                                        <p:animScale>
                                          <p:cBhvr>
                                            <p:cTn id="16" dur="250" fill="hold"/>
                                            <p:tgtEl>
                                              <p:spTgt spid="19"/>
                                            </p:tgtEl>
                                          </p:cBhvr>
                                          <p:by x="91000" y="91000"/>
                                        </p:animScale>
                                      </p:childTnLst>
                                    </p:cTn>
                                  </p:par>
                                  <p:par>
                                    <p:cTn id="17" presetID="10" presetClass="entr" presetSubtype="0" fill="hold" grpId="0" nodeType="withEffect">
                                      <p:stCondLst>
                                        <p:cond delay="10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50"/>
                                            <p:tgtEl>
                                              <p:spTgt spid="6"/>
                                            </p:tgtEl>
                                          </p:cBhvr>
                                        </p:animEffect>
                                      </p:childTnLst>
                                    </p:cTn>
                                  </p:par>
                                  <p:par>
                                    <p:cTn id="20" presetID="42" presetClass="path" presetSubtype="0" decel="100000" fill="hold" grpId="1" nodeType="withEffect">
                                      <p:stCondLst>
                                        <p:cond delay="1000"/>
                                      </p:stCondLst>
                                      <p:childTnLst>
                                        <p:animMotion origin="layout" path="M 2.70833E-6 -0.03472 L 2.70833E-6 -4.07407E-6 " pathEditMode="relative" rAng="0" ptsTypes="AA">
                                          <p:cBhvr>
                                            <p:cTn id="21" dur="500" fill="hold"/>
                                            <p:tgtEl>
                                              <p:spTgt spid="6"/>
                                            </p:tgtEl>
                                            <p:attrNameLst>
                                              <p:attrName>ppt_x</p:attrName>
                                              <p:attrName>ppt_y</p:attrName>
                                            </p:attrNameLst>
                                          </p:cBhvr>
                                          <p:rCtr x="0" y="1736"/>
                                        </p:animMotion>
                                      </p:childTnLst>
                                    </p:cTn>
                                  </p:par>
                                  <p:par>
                                    <p:cTn id="22" presetID="22" presetClass="entr" presetSubtype="8" fill="hold" nodeType="withEffect">
                                      <p:stCondLst>
                                        <p:cond delay="125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par>
                                    <p:cTn id="25" presetID="10" presetClass="entr" presetSubtype="0" fill="hold" nodeType="withEffect">
                                      <p:stCondLst>
                                        <p:cond delay="125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250"/>
                                            <p:tgtEl>
                                              <p:spTgt spid="15"/>
                                            </p:tgtEl>
                                          </p:cBhvr>
                                        </p:animEffect>
                                      </p:childTnLst>
                                    </p:cTn>
                                  </p:par>
                                  <p:par>
                                    <p:cTn id="28" presetID="42" presetClass="path" presetSubtype="0" decel="100000" fill="hold" nodeType="withEffect">
                                      <p:stCondLst>
                                        <p:cond delay="1250"/>
                                      </p:stCondLst>
                                      <p:childTnLst>
                                        <p:animMotion origin="layout" path="M -0.01719 -0.00023 L 3.125E-6 -1.48148E-6 " pathEditMode="relative" rAng="0" ptsTypes="AA">
                                          <p:cBhvr>
                                            <p:cTn id="29" dur="500" fill="hold"/>
                                            <p:tgtEl>
                                              <p:spTgt spid="15"/>
                                            </p:tgtEl>
                                            <p:attrNameLst>
                                              <p:attrName>ppt_x</p:attrName>
                                              <p:attrName>ppt_y</p:attrName>
                                            </p:attrNameLst>
                                          </p:cBhvr>
                                          <p:rCtr x="859" y="0"/>
                                        </p:animMotion>
                                      </p:childTnLst>
                                    </p:cTn>
                                  </p:par>
                                  <p:par>
                                    <p:cTn id="30" presetID="21" presetClass="entr" presetSubtype="1" fill="hold" grpId="0" nodeType="withEffect">
                                      <p:stCondLst>
                                        <p:cond delay="2000"/>
                                      </p:stCondLst>
                                      <p:childTnLst>
                                        <p:set>
                                          <p:cBhvr>
                                            <p:cTn id="31" dur="1" fill="hold">
                                              <p:stCondLst>
                                                <p:cond delay="0"/>
                                              </p:stCondLst>
                                            </p:cTn>
                                            <p:tgtEl>
                                              <p:spTgt spid="7"/>
                                            </p:tgtEl>
                                            <p:attrNameLst>
                                              <p:attrName>style.visibility</p:attrName>
                                            </p:attrNameLst>
                                          </p:cBhvr>
                                          <p:to>
                                            <p:strVal val="visible"/>
                                          </p:to>
                                        </p:set>
                                        <p:animEffect transition="in" filter="wheel(1)">
                                          <p:cBhvr>
                                            <p:cTn id="32" dur="500"/>
                                            <p:tgtEl>
                                              <p:spTgt spid="7"/>
                                            </p:tgtEl>
                                          </p:cBhvr>
                                        </p:animEffect>
                                      </p:childTnLst>
                                    </p:cTn>
                                  </p:par>
                                  <p:par>
                                    <p:cTn id="33" presetID="23" presetClass="entr" presetSubtype="16" fill="hold" grpId="0" nodeType="withEffect">
                                      <p:stCondLst>
                                        <p:cond delay="2000"/>
                                      </p:stCondLst>
                                      <p:childTnLst>
                                        <p:set>
                                          <p:cBhvr>
                                            <p:cTn id="34" dur="1" fill="hold">
                                              <p:stCondLst>
                                                <p:cond delay="0"/>
                                              </p:stCondLst>
                                            </p:cTn>
                                            <p:tgtEl>
                                              <p:spTgt spid="28"/>
                                            </p:tgtEl>
                                            <p:attrNameLst>
                                              <p:attrName>style.visibility</p:attrName>
                                            </p:attrNameLst>
                                          </p:cBhvr>
                                          <p:to>
                                            <p:strVal val="visible"/>
                                          </p:to>
                                        </p:set>
                                        <p:anim calcmode="lin" valueType="num">
                                          <p:cBhvr>
                                            <p:cTn id="35" dur="200" fill="hold"/>
                                            <p:tgtEl>
                                              <p:spTgt spid="28"/>
                                            </p:tgtEl>
                                            <p:attrNameLst>
                                              <p:attrName>ppt_w</p:attrName>
                                            </p:attrNameLst>
                                          </p:cBhvr>
                                          <p:tavLst>
                                            <p:tav tm="0">
                                              <p:val>
                                                <p:fltVal val="0"/>
                                              </p:val>
                                            </p:tav>
                                            <p:tav tm="100000">
                                              <p:val>
                                                <p:strVal val="#ppt_w"/>
                                              </p:val>
                                            </p:tav>
                                          </p:tavLst>
                                        </p:anim>
                                        <p:anim calcmode="lin" valueType="num">
                                          <p:cBhvr>
                                            <p:cTn id="36" dur="200" fill="hold"/>
                                            <p:tgtEl>
                                              <p:spTgt spid="28"/>
                                            </p:tgtEl>
                                            <p:attrNameLst>
                                              <p:attrName>ppt_h</p:attrName>
                                            </p:attrNameLst>
                                          </p:cBhvr>
                                          <p:tavLst>
                                            <p:tav tm="0">
                                              <p:val>
                                                <p:fltVal val="0"/>
                                              </p:val>
                                            </p:tav>
                                            <p:tav tm="100000">
                                              <p:val>
                                                <p:strVal val="#ppt_h"/>
                                              </p:val>
                                            </p:tav>
                                          </p:tavLst>
                                        </p:anim>
                                      </p:childTnLst>
                                    </p:cTn>
                                  </p:par>
                                  <p:par>
                                    <p:cTn id="37" presetID="6" presetClass="emph" presetSubtype="0" fill="hold" grpId="1" nodeType="withEffect">
                                      <p:stCondLst>
                                        <p:cond delay="2000"/>
                                      </p:stCondLst>
                                      <p:childTnLst>
                                        <p:animScale>
                                          <p:cBhvr>
                                            <p:cTn id="38" dur="1000" fill="hold"/>
                                            <p:tgtEl>
                                              <p:spTgt spid="28"/>
                                            </p:tgtEl>
                                          </p:cBhvr>
                                          <p:by x="110000" y="110000"/>
                                        </p:animScale>
                                      </p:childTnLst>
                                    </p:cTn>
                                  </p:par>
                                  <p:par>
                                    <p:cTn id="39" presetID="6" presetClass="emph" presetSubtype="0" accel="50000" decel="50000" fill="hold" grpId="2" nodeType="withEffect">
                                      <p:stCondLst>
                                        <p:cond delay="2000"/>
                                      </p:stCondLst>
                                      <p:childTnLst>
                                        <p:animScale>
                                          <p:cBhvr>
                                            <p:cTn id="40" dur="250" fill="hold"/>
                                            <p:tgtEl>
                                              <p:spTgt spid="28"/>
                                            </p:tgtEl>
                                          </p:cBhvr>
                                          <p:by x="91000" y="91000"/>
                                        </p:animScale>
                                      </p:childTnLst>
                                    </p:cTn>
                                  </p:par>
                                  <p:par>
                                    <p:cTn id="41" presetID="23" presetClass="entr" presetSubtype="16" fill="hold" grpId="0" nodeType="withEffect">
                                      <p:stCondLst>
                                        <p:cond delay="2000"/>
                                      </p:stCondLst>
                                      <p:childTnLst>
                                        <p:set>
                                          <p:cBhvr>
                                            <p:cTn id="42" dur="1" fill="hold">
                                              <p:stCondLst>
                                                <p:cond delay="0"/>
                                              </p:stCondLst>
                                            </p:cTn>
                                            <p:tgtEl>
                                              <p:spTgt spid="30"/>
                                            </p:tgtEl>
                                            <p:attrNameLst>
                                              <p:attrName>style.visibility</p:attrName>
                                            </p:attrNameLst>
                                          </p:cBhvr>
                                          <p:to>
                                            <p:strVal val="visible"/>
                                          </p:to>
                                        </p:set>
                                        <p:anim calcmode="lin" valueType="num">
                                          <p:cBhvr>
                                            <p:cTn id="43" dur="200" fill="hold"/>
                                            <p:tgtEl>
                                              <p:spTgt spid="30"/>
                                            </p:tgtEl>
                                            <p:attrNameLst>
                                              <p:attrName>ppt_w</p:attrName>
                                            </p:attrNameLst>
                                          </p:cBhvr>
                                          <p:tavLst>
                                            <p:tav tm="0">
                                              <p:val>
                                                <p:fltVal val="0"/>
                                              </p:val>
                                            </p:tav>
                                            <p:tav tm="100000">
                                              <p:val>
                                                <p:strVal val="#ppt_w"/>
                                              </p:val>
                                            </p:tav>
                                          </p:tavLst>
                                        </p:anim>
                                        <p:anim calcmode="lin" valueType="num">
                                          <p:cBhvr>
                                            <p:cTn id="44" dur="200" fill="hold"/>
                                            <p:tgtEl>
                                              <p:spTgt spid="30"/>
                                            </p:tgtEl>
                                            <p:attrNameLst>
                                              <p:attrName>ppt_h</p:attrName>
                                            </p:attrNameLst>
                                          </p:cBhvr>
                                          <p:tavLst>
                                            <p:tav tm="0">
                                              <p:val>
                                                <p:fltVal val="0"/>
                                              </p:val>
                                            </p:tav>
                                            <p:tav tm="100000">
                                              <p:val>
                                                <p:strVal val="#ppt_h"/>
                                              </p:val>
                                            </p:tav>
                                          </p:tavLst>
                                        </p:anim>
                                      </p:childTnLst>
                                    </p:cTn>
                                  </p:par>
                                  <p:par>
                                    <p:cTn id="45" presetID="6" presetClass="emph" presetSubtype="0" fill="hold" grpId="1" nodeType="withEffect">
                                      <p:stCondLst>
                                        <p:cond delay="2000"/>
                                      </p:stCondLst>
                                      <p:childTnLst>
                                        <p:animScale>
                                          <p:cBhvr>
                                            <p:cTn id="46" dur="1000" fill="hold"/>
                                            <p:tgtEl>
                                              <p:spTgt spid="30"/>
                                            </p:tgtEl>
                                          </p:cBhvr>
                                          <p:by x="110000" y="110000"/>
                                        </p:animScale>
                                      </p:childTnLst>
                                    </p:cTn>
                                  </p:par>
                                  <p:par>
                                    <p:cTn id="47" presetID="6" presetClass="emph" presetSubtype="0" accel="50000" decel="50000" fill="hold" grpId="2" nodeType="withEffect">
                                      <p:stCondLst>
                                        <p:cond delay="2000"/>
                                      </p:stCondLst>
                                      <p:childTnLst>
                                        <p:animScale>
                                          <p:cBhvr>
                                            <p:cTn id="48" dur="250" fill="hold"/>
                                            <p:tgtEl>
                                              <p:spTgt spid="30"/>
                                            </p:tgtEl>
                                          </p:cBhvr>
                                          <p:by x="91000" y="91000"/>
                                        </p:animScale>
                                      </p:childTnLst>
                                    </p:cTn>
                                  </p:par>
                                  <p:par>
                                    <p:cTn id="49" presetID="23" presetClass="entr" presetSubtype="16" fill="hold" grpId="0" nodeType="withEffect">
                                      <p:stCondLst>
                                        <p:cond delay="2000"/>
                                      </p:stCondLst>
                                      <p:childTnLst>
                                        <p:set>
                                          <p:cBhvr>
                                            <p:cTn id="50" dur="1" fill="hold">
                                              <p:stCondLst>
                                                <p:cond delay="0"/>
                                              </p:stCondLst>
                                            </p:cTn>
                                            <p:tgtEl>
                                              <p:spTgt spid="23"/>
                                            </p:tgtEl>
                                            <p:attrNameLst>
                                              <p:attrName>style.visibility</p:attrName>
                                            </p:attrNameLst>
                                          </p:cBhvr>
                                          <p:to>
                                            <p:strVal val="visible"/>
                                          </p:to>
                                        </p:set>
                                        <p:anim calcmode="lin" valueType="num">
                                          <p:cBhvr>
                                            <p:cTn id="51" dur="200" fill="hold"/>
                                            <p:tgtEl>
                                              <p:spTgt spid="23"/>
                                            </p:tgtEl>
                                            <p:attrNameLst>
                                              <p:attrName>ppt_w</p:attrName>
                                            </p:attrNameLst>
                                          </p:cBhvr>
                                          <p:tavLst>
                                            <p:tav tm="0">
                                              <p:val>
                                                <p:fltVal val="0"/>
                                              </p:val>
                                            </p:tav>
                                            <p:tav tm="100000">
                                              <p:val>
                                                <p:strVal val="#ppt_w"/>
                                              </p:val>
                                            </p:tav>
                                          </p:tavLst>
                                        </p:anim>
                                        <p:anim calcmode="lin" valueType="num">
                                          <p:cBhvr>
                                            <p:cTn id="52" dur="200" fill="hold"/>
                                            <p:tgtEl>
                                              <p:spTgt spid="23"/>
                                            </p:tgtEl>
                                            <p:attrNameLst>
                                              <p:attrName>ppt_h</p:attrName>
                                            </p:attrNameLst>
                                          </p:cBhvr>
                                          <p:tavLst>
                                            <p:tav tm="0">
                                              <p:val>
                                                <p:fltVal val="0"/>
                                              </p:val>
                                            </p:tav>
                                            <p:tav tm="100000">
                                              <p:val>
                                                <p:strVal val="#ppt_h"/>
                                              </p:val>
                                            </p:tav>
                                          </p:tavLst>
                                        </p:anim>
                                      </p:childTnLst>
                                    </p:cTn>
                                  </p:par>
                                  <p:par>
                                    <p:cTn id="53" presetID="6" presetClass="emph" presetSubtype="0" fill="hold" grpId="1" nodeType="withEffect">
                                      <p:stCondLst>
                                        <p:cond delay="2000"/>
                                      </p:stCondLst>
                                      <p:childTnLst>
                                        <p:animScale>
                                          <p:cBhvr>
                                            <p:cTn id="54" dur="1000" fill="hold"/>
                                            <p:tgtEl>
                                              <p:spTgt spid="23"/>
                                            </p:tgtEl>
                                          </p:cBhvr>
                                          <p:by x="110000" y="110000"/>
                                        </p:animScale>
                                      </p:childTnLst>
                                    </p:cTn>
                                  </p:par>
                                  <p:par>
                                    <p:cTn id="55" presetID="6" presetClass="emph" presetSubtype="0" accel="50000" decel="50000" fill="hold" grpId="2" nodeType="withEffect">
                                      <p:stCondLst>
                                        <p:cond delay="2000"/>
                                      </p:stCondLst>
                                      <p:childTnLst>
                                        <p:animScale>
                                          <p:cBhvr>
                                            <p:cTn id="56" dur="250" fill="hold"/>
                                            <p:tgtEl>
                                              <p:spTgt spid="23"/>
                                            </p:tgtEl>
                                          </p:cBhvr>
                                          <p:by x="91000" y="91000"/>
                                        </p:animScale>
                                      </p:childTnLst>
                                    </p:cTn>
                                  </p:par>
                                  <p:par>
                                    <p:cTn id="57" presetID="23" presetClass="entr" presetSubtype="16" fill="hold" grpId="0" nodeType="withEffect">
                                      <p:stCondLst>
                                        <p:cond delay="2000"/>
                                      </p:stCondLst>
                                      <p:childTnLst>
                                        <p:set>
                                          <p:cBhvr>
                                            <p:cTn id="58" dur="1" fill="hold">
                                              <p:stCondLst>
                                                <p:cond delay="0"/>
                                              </p:stCondLst>
                                            </p:cTn>
                                            <p:tgtEl>
                                              <p:spTgt spid="32"/>
                                            </p:tgtEl>
                                            <p:attrNameLst>
                                              <p:attrName>style.visibility</p:attrName>
                                            </p:attrNameLst>
                                          </p:cBhvr>
                                          <p:to>
                                            <p:strVal val="visible"/>
                                          </p:to>
                                        </p:set>
                                        <p:anim calcmode="lin" valueType="num">
                                          <p:cBhvr>
                                            <p:cTn id="59" dur="200" fill="hold"/>
                                            <p:tgtEl>
                                              <p:spTgt spid="32"/>
                                            </p:tgtEl>
                                            <p:attrNameLst>
                                              <p:attrName>ppt_w</p:attrName>
                                            </p:attrNameLst>
                                          </p:cBhvr>
                                          <p:tavLst>
                                            <p:tav tm="0">
                                              <p:val>
                                                <p:fltVal val="0"/>
                                              </p:val>
                                            </p:tav>
                                            <p:tav tm="100000">
                                              <p:val>
                                                <p:strVal val="#ppt_w"/>
                                              </p:val>
                                            </p:tav>
                                          </p:tavLst>
                                        </p:anim>
                                        <p:anim calcmode="lin" valueType="num">
                                          <p:cBhvr>
                                            <p:cTn id="60" dur="200" fill="hold"/>
                                            <p:tgtEl>
                                              <p:spTgt spid="32"/>
                                            </p:tgtEl>
                                            <p:attrNameLst>
                                              <p:attrName>ppt_h</p:attrName>
                                            </p:attrNameLst>
                                          </p:cBhvr>
                                          <p:tavLst>
                                            <p:tav tm="0">
                                              <p:val>
                                                <p:fltVal val="0"/>
                                              </p:val>
                                            </p:tav>
                                            <p:tav tm="100000">
                                              <p:val>
                                                <p:strVal val="#ppt_h"/>
                                              </p:val>
                                            </p:tav>
                                          </p:tavLst>
                                        </p:anim>
                                      </p:childTnLst>
                                    </p:cTn>
                                  </p:par>
                                  <p:par>
                                    <p:cTn id="61" presetID="6" presetClass="emph" presetSubtype="0" fill="hold" grpId="1" nodeType="withEffect">
                                      <p:stCondLst>
                                        <p:cond delay="2000"/>
                                      </p:stCondLst>
                                      <p:childTnLst>
                                        <p:animScale>
                                          <p:cBhvr>
                                            <p:cTn id="62" dur="1000" fill="hold"/>
                                            <p:tgtEl>
                                              <p:spTgt spid="32"/>
                                            </p:tgtEl>
                                          </p:cBhvr>
                                          <p:by x="110000" y="110000"/>
                                        </p:animScale>
                                      </p:childTnLst>
                                    </p:cTn>
                                  </p:par>
                                  <p:par>
                                    <p:cTn id="63" presetID="6" presetClass="emph" presetSubtype="0" accel="50000" decel="50000" fill="hold" grpId="2" nodeType="withEffect">
                                      <p:stCondLst>
                                        <p:cond delay="2000"/>
                                      </p:stCondLst>
                                      <p:childTnLst>
                                        <p:animScale>
                                          <p:cBhvr>
                                            <p:cTn id="64" dur="250" fill="hold"/>
                                            <p:tgtEl>
                                              <p:spTgt spid="32"/>
                                            </p:tgtEl>
                                          </p:cBhvr>
                                          <p:by x="91000" y="91000"/>
                                        </p:animScale>
                                      </p:childTnLst>
                                    </p:cTn>
                                  </p:par>
                                  <p:par>
                                    <p:cTn id="65" presetID="23" presetClass="entr" presetSubtype="16" fill="hold" grpId="0" nodeType="withEffect">
                                      <p:stCondLst>
                                        <p:cond delay="2000"/>
                                      </p:stCondLst>
                                      <p:childTnLst>
                                        <p:set>
                                          <p:cBhvr>
                                            <p:cTn id="66" dur="1" fill="hold">
                                              <p:stCondLst>
                                                <p:cond delay="0"/>
                                              </p:stCondLst>
                                            </p:cTn>
                                            <p:tgtEl>
                                              <p:spTgt spid="27"/>
                                            </p:tgtEl>
                                            <p:attrNameLst>
                                              <p:attrName>style.visibility</p:attrName>
                                            </p:attrNameLst>
                                          </p:cBhvr>
                                          <p:to>
                                            <p:strVal val="visible"/>
                                          </p:to>
                                        </p:set>
                                        <p:anim calcmode="lin" valueType="num">
                                          <p:cBhvr>
                                            <p:cTn id="67" dur="200" fill="hold"/>
                                            <p:tgtEl>
                                              <p:spTgt spid="27"/>
                                            </p:tgtEl>
                                            <p:attrNameLst>
                                              <p:attrName>ppt_w</p:attrName>
                                            </p:attrNameLst>
                                          </p:cBhvr>
                                          <p:tavLst>
                                            <p:tav tm="0">
                                              <p:val>
                                                <p:fltVal val="0"/>
                                              </p:val>
                                            </p:tav>
                                            <p:tav tm="100000">
                                              <p:val>
                                                <p:strVal val="#ppt_w"/>
                                              </p:val>
                                            </p:tav>
                                          </p:tavLst>
                                        </p:anim>
                                        <p:anim calcmode="lin" valueType="num">
                                          <p:cBhvr>
                                            <p:cTn id="68" dur="200" fill="hold"/>
                                            <p:tgtEl>
                                              <p:spTgt spid="27"/>
                                            </p:tgtEl>
                                            <p:attrNameLst>
                                              <p:attrName>ppt_h</p:attrName>
                                            </p:attrNameLst>
                                          </p:cBhvr>
                                          <p:tavLst>
                                            <p:tav tm="0">
                                              <p:val>
                                                <p:fltVal val="0"/>
                                              </p:val>
                                            </p:tav>
                                            <p:tav tm="100000">
                                              <p:val>
                                                <p:strVal val="#ppt_h"/>
                                              </p:val>
                                            </p:tav>
                                          </p:tavLst>
                                        </p:anim>
                                      </p:childTnLst>
                                    </p:cTn>
                                  </p:par>
                                  <p:par>
                                    <p:cTn id="69" presetID="6" presetClass="emph" presetSubtype="0" fill="hold" grpId="1" nodeType="withEffect">
                                      <p:stCondLst>
                                        <p:cond delay="2000"/>
                                      </p:stCondLst>
                                      <p:childTnLst>
                                        <p:animScale>
                                          <p:cBhvr>
                                            <p:cTn id="70" dur="1000" fill="hold"/>
                                            <p:tgtEl>
                                              <p:spTgt spid="27"/>
                                            </p:tgtEl>
                                          </p:cBhvr>
                                          <p:by x="110000" y="110000"/>
                                        </p:animScale>
                                      </p:childTnLst>
                                    </p:cTn>
                                  </p:par>
                                  <p:par>
                                    <p:cTn id="71" presetID="6" presetClass="emph" presetSubtype="0" accel="50000" decel="50000" fill="hold" grpId="2" nodeType="withEffect">
                                      <p:stCondLst>
                                        <p:cond delay="2000"/>
                                      </p:stCondLst>
                                      <p:childTnLst>
                                        <p:animScale>
                                          <p:cBhvr>
                                            <p:cTn id="72" dur="250" fill="hold"/>
                                            <p:tgtEl>
                                              <p:spTgt spid="27"/>
                                            </p:tgtEl>
                                          </p:cBhvr>
                                          <p:by x="91000" y="91000"/>
                                        </p:animScale>
                                      </p:childTnLst>
                                    </p:cTn>
                                  </p:par>
                                  <p:par>
                                    <p:cTn id="73" presetID="23" presetClass="entr" presetSubtype="16" fill="hold" grpId="0" nodeType="withEffect">
                                      <p:stCondLst>
                                        <p:cond delay="2000"/>
                                      </p:stCondLst>
                                      <p:childTnLst>
                                        <p:set>
                                          <p:cBhvr>
                                            <p:cTn id="74" dur="1" fill="hold">
                                              <p:stCondLst>
                                                <p:cond delay="0"/>
                                              </p:stCondLst>
                                            </p:cTn>
                                            <p:tgtEl>
                                              <p:spTgt spid="40"/>
                                            </p:tgtEl>
                                            <p:attrNameLst>
                                              <p:attrName>style.visibility</p:attrName>
                                            </p:attrNameLst>
                                          </p:cBhvr>
                                          <p:to>
                                            <p:strVal val="visible"/>
                                          </p:to>
                                        </p:set>
                                        <p:anim calcmode="lin" valueType="num">
                                          <p:cBhvr>
                                            <p:cTn id="75" dur="200" fill="hold"/>
                                            <p:tgtEl>
                                              <p:spTgt spid="40"/>
                                            </p:tgtEl>
                                            <p:attrNameLst>
                                              <p:attrName>ppt_w</p:attrName>
                                            </p:attrNameLst>
                                          </p:cBhvr>
                                          <p:tavLst>
                                            <p:tav tm="0">
                                              <p:val>
                                                <p:fltVal val="0"/>
                                              </p:val>
                                            </p:tav>
                                            <p:tav tm="100000">
                                              <p:val>
                                                <p:strVal val="#ppt_w"/>
                                              </p:val>
                                            </p:tav>
                                          </p:tavLst>
                                        </p:anim>
                                        <p:anim calcmode="lin" valueType="num">
                                          <p:cBhvr>
                                            <p:cTn id="76" dur="200" fill="hold"/>
                                            <p:tgtEl>
                                              <p:spTgt spid="40"/>
                                            </p:tgtEl>
                                            <p:attrNameLst>
                                              <p:attrName>ppt_h</p:attrName>
                                            </p:attrNameLst>
                                          </p:cBhvr>
                                          <p:tavLst>
                                            <p:tav tm="0">
                                              <p:val>
                                                <p:fltVal val="0"/>
                                              </p:val>
                                            </p:tav>
                                            <p:tav tm="100000">
                                              <p:val>
                                                <p:strVal val="#ppt_h"/>
                                              </p:val>
                                            </p:tav>
                                          </p:tavLst>
                                        </p:anim>
                                      </p:childTnLst>
                                    </p:cTn>
                                  </p:par>
                                  <p:par>
                                    <p:cTn id="77" presetID="6" presetClass="emph" presetSubtype="0" fill="hold" grpId="1" nodeType="withEffect">
                                      <p:stCondLst>
                                        <p:cond delay="2000"/>
                                      </p:stCondLst>
                                      <p:childTnLst>
                                        <p:animScale>
                                          <p:cBhvr>
                                            <p:cTn id="78" dur="1000" fill="hold"/>
                                            <p:tgtEl>
                                              <p:spTgt spid="40"/>
                                            </p:tgtEl>
                                          </p:cBhvr>
                                          <p:by x="110000" y="110000"/>
                                        </p:animScale>
                                      </p:childTnLst>
                                    </p:cTn>
                                  </p:par>
                                  <p:par>
                                    <p:cTn id="79" presetID="6" presetClass="emph" presetSubtype="0" accel="50000" decel="50000" fill="hold" grpId="2" nodeType="withEffect">
                                      <p:stCondLst>
                                        <p:cond delay="2000"/>
                                      </p:stCondLst>
                                      <p:childTnLst>
                                        <p:animScale>
                                          <p:cBhvr>
                                            <p:cTn id="80" dur="250" fill="hold"/>
                                            <p:tgtEl>
                                              <p:spTgt spid="40"/>
                                            </p:tgtEl>
                                          </p:cBhvr>
                                          <p:by x="91000" y="91000"/>
                                        </p:animScale>
                                      </p:childTnLst>
                                    </p:cTn>
                                  </p:par>
                                  <p:par>
                                    <p:cTn id="81" presetID="22" presetClass="entr" presetSubtype="8" fill="hold" grpId="0" nodeType="withEffect">
                                      <p:stCondLst>
                                        <p:cond delay="1250"/>
                                      </p:stCondLst>
                                      <p:childTnLst>
                                        <p:set>
                                          <p:cBhvr>
                                            <p:cTn id="82" dur="1" fill="hold">
                                              <p:stCondLst>
                                                <p:cond delay="0"/>
                                              </p:stCondLst>
                                            </p:cTn>
                                            <p:tgtEl>
                                              <p:spTgt spid="240"/>
                                            </p:tgtEl>
                                            <p:attrNameLst>
                                              <p:attrName>style.visibility</p:attrName>
                                            </p:attrNameLst>
                                          </p:cBhvr>
                                          <p:to>
                                            <p:strVal val="visible"/>
                                          </p:to>
                                        </p:set>
                                        <p:animEffect transition="in" filter="wipe(left)">
                                          <p:cBhvr>
                                            <p:cTn id="83" dur="500"/>
                                            <p:tgtEl>
                                              <p:spTgt spid="240"/>
                                            </p:tgtEl>
                                          </p:cBhvr>
                                        </p:animEffect>
                                      </p:childTnLst>
                                    </p:cTn>
                                  </p:par>
                                  <p:par>
                                    <p:cTn id="84" presetID="23" presetClass="entr" presetSubtype="16" fill="hold" grpId="0" nodeType="withEffect">
                                      <p:stCondLst>
                                        <p:cond delay="2000"/>
                                      </p:stCondLst>
                                      <p:childTnLst>
                                        <p:set>
                                          <p:cBhvr>
                                            <p:cTn id="85" dur="1" fill="hold">
                                              <p:stCondLst>
                                                <p:cond delay="0"/>
                                              </p:stCondLst>
                                            </p:cTn>
                                            <p:tgtEl>
                                              <p:spTgt spid="241"/>
                                            </p:tgtEl>
                                            <p:attrNameLst>
                                              <p:attrName>style.visibility</p:attrName>
                                            </p:attrNameLst>
                                          </p:cBhvr>
                                          <p:to>
                                            <p:strVal val="visible"/>
                                          </p:to>
                                        </p:set>
                                        <p:anim calcmode="lin" valueType="num">
                                          <p:cBhvr>
                                            <p:cTn id="86" dur="200" fill="hold"/>
                                            <p:tgtEl>
                                              <p:spTgt spid="241"/>
                                            </p:tgtEl>
                                            <p:attrNameLst>
                                              <p:attrName>ppt_w</p:attrName>
                                            </p:attrNameLst>
                                          </p:cBhvr>
                                          <p:tavLst>
                                            <p:tav tm="0">
                                              <p:val>
                                                <p:fltVal val="0"/>
                                              </p:val>
                                            </p:tav>
                                            <p:tav tm="100000">
                                              <p:val>
                                                <p:strVal val="#ppt_w"/>
                                              </p:val>
                                            </p:tav>
                                          </p:tavLst>
                                        </p:anim>
                                        <p:anim calcmode="lin" valueType="num">
                                          <p:cBhvr>
                                            <p:cTn id="87" dur="200" fill="hold"/>
                                            <p:tgtEl>
                                              <p:spTgt spid="241"/>
                                            </p:tgtEl>
                                            <p:attrNameLst>
                                              <p:attrName>ppt_h</p:attrName>
                                            </p:attrNameLst>
                                          </p:cBhvr>
                                          <p:tavLst>
                                            <p:tav tm="0">
                                              <p:val>
                                                <p:fltVal val="0"/>
                                              </p:val>
                                            </p:tav>
                                            <p:tav tm="100000">
                                              <p:val>
                                                <p:strVal val="#ppt_h"/>
                                              </p:val>
                                            </p:tav>
                                          </p:tavLst>
                                        </p:anim>
                                      </p:childTnLst>
                                    </p:cTn>
                                  </p:par>
                                  <p:par>
                                    <p:cTn id="88" presetID="6" presetClass="emph" presetSubtype="0" fill="hold" grpId="1" nodeType="withEffect">
                                      <p:stCondLst>
                                        <p:cond delay="2000"/>
                                      </p:stCondLst>
                                      <p:childTnLst>
                                        <p:animScale>
                                          <p:cBhvr>
                                            <p:cTn id="89" dur="1000" fill="hold"/>
                                            <p:tgtEl>
                                              <p:spTgt spid="241"/>
                                            </p:tgtEl>
                                          </p:cBhvr>
                                          <p:by x="110000" y="110000"/>
                                        </p:animScale>
                                      </p:childTnLst>
                                    </p:cTn>
                                  </p:par>
                                  <p:par>
                                    <p:cTn id="90" presetID="6" presetClass="emph" presetSubtype="0" accel="50000" decel="50000" fill="hold" grpId="2" nodeType="withEffect">
                                      <p:stCondLst>
                                        <p:cond delay="2000"/>
                                      </p:stCondLst>
                                      <p:childTnLst>
                                        <p:animScale>
                                          <p:cBhvr>
                                            <p:cTn id="91" dur="250" fill="hold"/>
                                            <p:tgtEl>
                                              <p:spTgt spid="241"/>
                                            </p:tgtEl>
                                          </p:cBhvr>
                                          <p:by x="91000" y="91000"/>
                                        </p:animScale>
                                      </p:childTnLst>
                                    </p:cTn>
                                  </p:par>
                                  <p:par>
                                    <p:cTn id="92" presetID="23" presetClass="entr" presetSubtype="16" fill="hold" grpId="0" nodeType="withEffect">
                                      <p:stCondLst>
                                        <p:cond delay="2000"/>
                                      </p:stCondLst>
                                      <p:childTnLst>
                                        <p:set>
                                          <p:cBhvr>
                                            <p:cTn id="93" dur="1" fill="hold">
                                              <p:stCondLst>
                                                <p:cond delay="0"/>
                                              </p:stCondLst>
                                            </p:cTn>
                                            <p:tgtEl>
                                              <p:spTgt spid="242"/>
                                            </p:tgtEl>
                                            <p:attrNameLst>
                                              <p:attrName>style.visibility</p:attrName>
                                            </p:attrNameLst>
                                          </p:cBhvr>
                                          <p:to>
                                            <p:strVal val="visible"/>
                                          </p:to>
                                        </p:set>
                                        <p:anim calcmode="lin" valueType="num">
                                          <p:cBhvr>
                                            <p:cTn id="94" dur="200" fill="hold"/>
                                            <p:tgtEl>
                                              <p:spTgt spid="242"/>
                                            </p:tgtEl>
                                            <p:attrNameLst>
                                              <p:attrName>ppt_w</p:attrName>
                                            </p:attrNameLst>
                                          </p:cBhvr>
                                          <p:tavLst>
                                            <p:tav tm="0">
                                              <p:val>
                                                <p:fltVal val="0"/>
                                              </p:val>
                                            </p:tav>
                                            <p:tav tm="100000">
                                              <p:val>
                                                <p:strVal val="#ppt_w"/>
                                              </p:val>
                                            </p:tav>
                                          </p:tavLst>
                                        </p:anim>
                                        <p:anim calcmode="lin" valueType="num">
                                          <p:cBhvr>
                                            <p:cTn id="95" dur="200" fill="hold"/>
                                            <p:tgtEl>
                                              <p:spTgt spid="242"/>
                                            </p:tgtEl>
                                            <p:attrNameLst>
                                              <p:attrName>ppt_h</p:attrName>
                                            </p:attrNameLst>
                                          </p:cBhvr>
                                          <p:tavLst>
                                            <p:tav tm="0">
                                              <p:val>
                                                <p:fltVal val="0"/>
                                              </p:val>
                                            </p:tav>
                                            <p:tav tm="100000">
                                              <p:val>
                                                <p:strVal val="#ppt_h"/>
                                              </p:val>
                                            </p:tav>
                                          </p:tavLst>
                                        </p:anim>
                                      </p:childTnLst>
                                    </p:cTn>
                                  </p:par>
                                  <p:par>
                                    <p:cTn id="96" presetID="6" presetClass="emph" presetSubtype="0" fill="hold" grpId="1" nodeType="withEffect">
                                      <p:stCondLst>
                                        <p:cond delay="2000"/>
                                      </p:stCondLst>
                                      <p:childTnLst>
                                        <p:animScale>
                                          <p:cBhvr>
                                            <p:cTn id="97" dur="1000" fill="hold"/>
                                            <p:tgtEl>
                                              <p:spTgt spid="242"/>
                                            </p:tgtEl>
                                          </p:cBhvr>
                                          <p:by x="110000" y="110000"/>
                                        </p:animScale>
                                      </p:childTnLst>
                                    </p:cTn>
                                  </p:par>
                                  <p:par>
                                    <p:cTn id="98" presetID="6" presetClass="emph" presetSubtype="0" accel="50000" decel="50000" fill="hold" grpId="2" nodeType="withEffect">
                                      <p:stCondLst>
                                        <p:cond delay="2000"/>
                                      </p:stCondLst>
                                      <p:childTnLst>
                                        <p:animScale>
                                          <p:cBhvr>
                                            <p:cTn id="99" dur="250" fill="hold"/>
                                            <p:tgtEl>
                                              <p:spTgt spid="242"/>
                                            </p:tgtEl>
                                          </p:cBhvr>
                                          <p:by x="91000" y="91000"/>
                                        </p:animScale>
                                      </p:childTnLst>
                                    </p:cTn>
                                  </p:par>
                                  <p:par>
                                    <p:cTn id="100" presetID="23" presetClass="entr" presetSubtype="16" fill="hold" grpId="0" nodeType="withEffect">
                                      <p:stCondLst>
                                        <p:cond delay="2250"/>
                                      </p:stCondLst>
                                      <p:childTnLst>
                                        <p:set>
                                          <p:cBhvr>
                                            <p:cTn id="101" dur="1" fill="hold">
                                              <p:stCondLst>
                                                <p:cond delay="0"/>
                                              </p:stCondLst>
                                            </p:cTn>
                                            <p:tgtEl>
                                              <p:spTgt spid="247"/>
                                            </p:tgtEl>
                                            <p:attrNameLst>
                                              <p:attrName>style.visibility</p:attrName>
                                            </p:attrNameLst>
                                          </p:cBhvr>
                                          <p:to>
                                            <p:strVal val="visible"/>
                                          </p:to>
                                        </p:set>
                                        <p:anim calcmode="lin" valueType="num">
                                          <p:cBhvr>
                                            <p:cTn id="102" dur="200" fill="hold"/>
                                            <p:tgtEl>
                                              <p:spTgt spid="247"/>
                                            </p:tgtEl>
                                            <p:attrNameLst>
                                              <p:attrName>ppt_w</p:attrName>
                                            </p:attrNameLst>
                                          </p:cBhvr>
                                          <p:tavLst>
                                            <p:tav tm="0">
                                              <p:val>
                                                <p:fltVal val="0"/>
                                              </p:val>
                                            </p:tav>
                                            <p:tav tm="100000">
                                              <p:val>
                                                <p:strVal val="#ppt_w"/>
                                              </p:val>
                                            </p:tav>
                                          </p:tavLst>
                                        </p:anim>
                                        <p:anim calcmode="lin" valueType="num">
                                          <p:cBhvr>
                                            <p:cTn id="103" dur="200" fill="hold"/>
                                            <p:tgtEl>
                                              <p:spTgt spid="247"/>
                                            </p:tgtEl>
                                            <p:attrNameLst>
                                              <p:attrName>ppt_h</p:attrName>
                                            </p:attrNameLst>
                                          </p:cBhvr>
                                          <p:tavLst>
                                            <p:tav tm="0">
                                              <p:val>
                                                <p:fltVal val="0"/>
                                              </p:val>
                                            </p:tav>
                                            <p:tav tm="100000">
                                              <p:val>
                                                <p:strVal val="#ppt_h"/>
                                              </p:val>
                                            </p:tav>
                                          </p:tavLst>
                                        </p:anim>
                                      </p:childTnLst>
                                    </p:cTn>
                                  </p:par>
                                  <p:par>
                                    <p:cTn id="104" presetID="6" presetClass="emph" presetSubtype="0" fill="hold" grpId="1" nodeType="withEffect">
                                      <p:stCondLst>
                                        <p:cond delay="2250"/>
                                      </p:stCondLst>
                                      <p:childTnLst>
                                        <p:animScale>
                                          <p:cBhvr>
                                            <p:cTn id="105" dur="1000" fill="hold"/>
                                            <p:tgtEl>
                                              <p:spTgt spid="247"/>
                                            </p:tgtEl>
                                          </p:cBhvr>
                                          <p:by x="110000" y="110000"/>
                                        </p:animScale>
                                      </p:childTnLst>
                                    </p:cTn>
                                  </p:par>
                                  <p:par>
                                    <p:cTn id="106" presetID="6" presetClass="emph" presetSubtype="0" accel="50000" decel="50000" fill="hold" grpId="2" nodeType="withEffect">
                                      <p:stCondLst>
                                        <p:cond delay="2250"/>
                                      </p:stCondLst>
                                      <p:childTnLst>
                                        <p:animScale>
                                          <p:cBhvr>
                                            <p:cTn id="107" dur="250" fill="hold"/>
                                            <p:tgtEl>
                                              <p:spTgt spid="247"/>
                                            </p:tgtEl>
                                          </p:cBhvr>
                                          <p:by x="91000" y="91000"/>
                                        </p:animScale>
                                      </p:childTnLst>
                                    </p:cTn>
                                  </p:par>
                                  <p:par>
                                    <p:cTn id="108" presetID="23" presetClass="entr" presetSubtype="16" fill="hold" grpId="0" nodeType="withEffect">
                                      <p:stCondLst>
                                        <p:cond delay="2250"/>
                                      </p:stCondLst>
                                      <p:childTnLst>
                                        <p:set>
                                          <p:cBhvr>
                                            <p:cTn id="109" dur="1" fill="hold">
                                              <p:stCondLst>
                                                <p:cond delay="0"/>
                                              </p:stCondLst>
                                            </p:cTn>
                                            <p:tgtEl>
                                              <p:spTgt spid="249"/>
                                            </p:tgtEl>
                                            <p:attrNameLst>
                                              <p:attrName>style.visibility</p:attrName>
                                            </p:attrNameLst>
                                          </p:cBhvr>
                                          <p:to>
                                            <p:strVal val="visible"/>
                                          </p:to>
                                        </p:set>
                                        <p:anim calcmode="lin" valueType="num">
                                          <p:cBhvr>
                                            <p:cTn id="110" dur="200" fill="hold"/>
                                            <p:tgtEl>
                                              <p:spTgt spid="249"/>
                                            </p:tgtEl>
                                            <p:attrNameLst>
                                              <p:attrName>ppt_w</p:attrName>
                                            </p:attrNameLst>
                                          </p:cBhvr>
                                          <p:tavLst>
                                            <p:tav tm="0">
                                              <p:val>
                                                <p:fltVal val="0"/>
                                              </p:val>
                                            </p:tav>
                                            <p:tav tm="100000">
                                              <p:val>
                                                <p:strVal val="#ppt_w"/>
                                              </p:val>
                                            </p:tav>
                                          </p:tavLst>
                                        </p:anim>
                                        <p:anim calcmode="lin" valueType="num">
                                          <p:cBhvr>
                                            <p:cTn id="111" dur="200" fill="hold"/>
                                            <p:tgtEl>
                                              <p:spTgt spid="249"/>
                                            </p:tgtEl>
                                            <p:attrNameLst>
                                              <p:attrName>ppt_h</p:attrName>
                                            </p:attrNameLst>
                                          </p:cBhvr>
                                          <p:tavLst>
                                            <p:tav tm="0">
                                              <p:val>
                                                <p:fltVal val="0"/>
                                              </p:val>
                                            </p:tav>
                                            <p:tav tm="100000">
                                              <p:val>
                                                <p:strVal val="#ppt_h"/>
                                              </p:val>
                                            </p:tav>
                                          </p:tavLst>
                                        </p:anim>
                                      </p:childTnLst>
                                    </p:cTn>
                                  </p:par>
                                  <p:par>
                                    <p:cTn id="112" presetID="6" presetClass="emph" presetSubtype="0" fill="hold" grpId="1" nodeType="withEffect">
                                      <p:stCondLst>
                                        <p:cond delay="2250"/>
                                      </p:stCondLst>
                                      <p:childTnLst>
                                        <p:animScale>
                                          <p:cBhvr>
                                            <p:cTn id="113" dur="1000" fill="hold"/>
                                            <p:tgtEl>
                                              <p:spTgt spid="249"/>
                                            </p:tgtEl>
                                          </p:cBhvr>
                                          <p:by x="110000" y="110000"/>
                                        </p:animScale>
                                      </p:childTnLst>
                                    </p:cTn>
                                  </p:par>
                                  <p:par>
                                    <p:cTn id="114" presetID="6" presetClass="emph" presetSubtype="0" accel="50000" decel="50000" fill="hold" grpId="2" nodeType="withEffect">
                                      <p:stCondLst>
                                        <p:cond delay="2250"/>
                                      </p:stCondLst>
                                      <p:childTnLst>
                                        <p:animScale>
                                          <p:cBhvr>
                                            <p:cTn id="115" dur="250" fill="hold"/>
                                            <p:tgtEl>
                                              <p:spTgt spid="249"/>
                                            </p:tgtEl>
                                          </p:cBhvr>
                                          <p:by x="91000" y="91000"/>
                                        </p:animScale>
                                      </p:childTnLst>
                                    </p:cTn>
                                  </p:par>
                                  <p:par>
                                    <p:cTn id="116" presetID="22" presetClass="entr" presetSubtype="8" fill="hold" nodeType="withEffect">
                                      <p:stCondLst>
                                        <p:cond delay="2500"/>
                                      </p:stCondLst>
                                      <p:childTnLst>
                                        <p:set>
                                          <p:cBhvr>
                                            <p:cTn id="117" dur="1" fill="hold">
                                              <p:stCondLst>
                                                <p:cond delay="0"/>
                                              </p:stCondLst>
                                            </p:cTn>
                                            <p:tgtEl>
                                              <p:spTgt spid="239"/>
                                            </p:tgtEl>
                                            <p:attrNameLst>
                                              <p:attrName>style.visibility</p:attrName>
                                            </p:attrNameLst>
                                          </p:cBhvr>
                                          <p:to>
                                            <p:strVal val="visible"/>
                                          </p:to>
                                        </p:set>
                                        <p:animEffect transition="in" filter="wipe(left)">
                                          <p:cBhvr>
                                            <p:cTn id="118" dur="500"/>
                                            <p:tgtEl>
                                              <p:spTgt spid="239"/>
                                            </p:tgtEl>
                                          </p:cBhvr>
                                        </p:animEffect>
                                      </p:childTnLst>
                                    </p:cTn>
                                  </p:par>
                                  <p:par>
                                    <p:cTn id="119" presetID="22" presetClass="entr" presetSubtype="1" fill="hold" grpId="0" nodeType="withEffect">
                                      <p:stCondLst>
                                        <p:cond delay="2500"/>
                                      </p:stCondLst>
                                      <p:childTnLst>
                                        <p:set>
                                          <p:cBhvr>
                                            <p:cTn id="120" dur="1" fill="hold">
                                              <p:stCondLst>
                                                <p:cond delay="0"/>
                                              </p:stCondLst>
                                            </p:cTn>
                                            <p:tgtEl>
                                              <p:spTgt spid="238"/>
                                            </p:tgtEl>
                                            <p:attrNameLst>
                                              <p:attrName>style.visibility</p:attrName>
                                            </p:attrNameLst>
                                          </p:cBhvr>
                                          <p:to>
                                            <p:strVal val="visible"/>
                                          </p:to>
                                        </p:set>
                                        <p:animEffect transition="in" filter="wipe(up)">
                                          <p:cBhvr>
                                            <p:cTn id="121" dur="500"/>
                                            <p:tgtEl>
                                              <p:spTgt spid="238"/>
                                            </p:tgtEl>
                                          </p:cBhvr>
                                        </p:animEffect>
                                      </p:childTnLst>
                                    </p:cTn>
                                  </p:par>
                                  <p:par>
                                    <p:cTn id="122" presetID="10" presetClass="entr" presetSubtype="0" fill="hold" grpId="0" nodeType="withEffect">
                                      <p:stCondLst>
                                        <p:cond delay="2750"/>
                                      </p:stCondLst>
                                      <p:childTnLst>
                                        <p:set>
                                          <p:cBhvr>
                                            <p:cTn id="123" dur="1" fill="hold">
                                              <p:stCondLst>
                                                <p:cond delay="0"/>
                                              </p:stCondLst>
                                            </p:cTn>
                                            <p:tgtEl>
                                              <p:spTgt spid="250"/>
                                            </p:tgtEl>
                                            <p:attrNameLst>
                                              <p:attrName>style.visibility</p:attrName>
                                            </p:attrNameLst>
                                          </p:cBhvr>
                                          <p:to>
                                            <p:strVal val="visible"/>
                                          </p:to>
                                        </p:set>
                                        <p:animEffect transition="in" filter="fade">
                                          <p:cBhvr>
                                            <p:cTn id="124" dur="250"/>
                                            <p:tgtEl>
                                              <p:spTgt spid="250"/>
                                            </p:tgtEl>
                                          </p:cBhvr>
                                        </p:animEffect>
                                      </p:childTnLst>
                                    </p:cTn>
                                  </p:par>
                                  <p:par>
                                    <p:cTn id="125" presetID="42" presetClass="path" presetSubtype="0" decel="100000" fill="hold" grpId="1" nodeType="withEffect">
                                      <p:stCondLst>
                                        <p:cond delay="2750"/>
                                      </p:stCondLst>
                                      <p:childTnLst>
                                        <p:animMotion origin="layout" path="M 4.375E-6 -0.03472 L 4.375E-6 -1.85185E-6 " pathEditMode="relative" rAng="0" ptsTypes="AA">
                                          <p:cBhvr>
                                            <p:cTn id="126" dur="500" fill="hold"/>
                                            <p:tgtEl>
                                              <p:spTgt spid="250"/>
                                            </p:tgtEl>
                                            <p:attrNameLst>
                                              <p:attrName>ppt_x</p:attrName>
                                              <p:attrName>ppt_y</p:attrName>
                                            </p:attrNameLst>
                                          </p:cBhvr>
                                          <p:rCtr x="0" y="1736"/>
                                        </p:animMotion>
                                      </p:childTnLst>
                                    </p:cTn>
                                  </p:par>
                                  <p:par>
                                    <p:cTn id="127" presetID="22" presetClass="entr" presetSubtype="2" fill="hold" grpId="0" nodeType="withEffect">
                                      <p:stCondLst>
                                        <p:cond delay="2500"/>
                                      </p:stCondLst>
                                      <p:childTnLst>
                                        <p:set>
                                          <p:cBhvr>
                                            <p:cTn id="128" dur="1" fill="hold">
                                              <p:stCondLst>
                                                <p:cond delay="0"/>
                                              </p:stCondLst>
                                            </p:cTn>
                                            <p:tgtEl>
                                              <p:spTgt spid="251"/>
                                            </p:tgtEl>
                                            <p:attrNameLst>
                                              <p:attrName>style.visibility</p:attrName>
                                            </p:attrNameLst>
                                          </p:cBhvr>
                                          <p:to>
                                            <p:strVal val="visible"/>
                                          </p:to>
                                        </p:set>
                                        <p:animEffect transition="in" filter="wipe(right)">
                                          <p:cBhvr>
                                            <p:cTn id="129" dur="500"/>
                                            <p:tgtEl>
                                              <p:spTgt spid="251"/>
                                            </p:tgtEl>
                                          </p:cBhvr>
                                        </p:animEffect>
                                      </p:childTnLst>
                                    </p:cTn>
                                  </p:par>
                                  <p:par>
                                    <p:cTn id="130" presetID="23" presetClass="entr" presetSubtype="16" fill="hold" nodeType="withEffect">
                                      <p:stCondLst>
                                        <p:cond delay="2500"/>
                                      </p:stCondLst>
                                      <p:childTnLst>
                                        <p:set>
                                          <p:cBhvr>
                                            <p:cTn id="131" dur="1" fill="hold">
                                              <p:stCondLst>
                                                <p:cond delay="0"/>
                                              </p:stCondLst>
                                            </p:cTn>
                                            <p:tgtEl>
                                              <p:spTgt spid="252"/>
                                            </p:tgtEl>
                                            <p:attrNameLst>
                                              <p:attrName>style.visibility</p:attrName>
                                            </p:attrNameLst>
                                          </p:cBhvr>
                                          <p:to>
                                            <p:strVal val="visible"/>
                                          </p:to>
                                        </p:set>
                                        <p:anim calcmode="lin" valueType="num">
                                          <p:cBhvr>
                                            <p:cTn id="132" dur="200" fill="hold"/>
                                            <p:tgtEl>
                                              <p:spTgt spid="252"/>
                                            </p:tgtEl>
                                            <p:attrNameLst>
                                              <p:attrName>ppt_w</p:attrName>
                                            </p:attrNameLst>
                                          </p:cBhvr>
                                          <p:tavLst>
                                            <p:tav tm="0">
                                              <p:val>
                                                <p:fltVal val="0"/>
                                              </p:val>
                                            </p:tav>
                                            <p:tav tm="100000">
                                              <p:val>
                                                <p:strVal val="#ppt_w"/>
                                              </p:val>
                                            </p:tav>
                                          </p:tavLst>
                                        </p:anim>
                                        <p:anim calcmode="lin" valueType="num">
                                          <p:cBhvr>
                                            <p:cTn id="133" dur="200" fill="hold"/>
                                            <p:tgtEl>
                                              <p:spTgt spid="252"/>
                                            </p:tgtEl>
                                            <p:attrNameLst>
                                              <p:attrName>ppt_h</p:attrName>
                                            </p:attrNameLst>
                                          </p:cBhvr>
                                          <p:tavLst>
                                            <p:tav tm="0">
                                              <p:val>
                                                <p:fltVal val="0"/>
                                              </p:val>
                                            </p:tav>
                                            <p:tav tm="100000">
                                              <p:val>
                                                <p:strVal val="#ppt_h"/>
                                              </p:val>
                                            </p:tav>
                                          </p:tavLst>
                                        </p:anim>
                                      </p:childTnLst>
                                    </p:cTn>
                                  </p:par>
                                  <p:par>
                                    <p:cTn id="134" presetID="6" presetClass="emph" presetSubtype="0" fill="hold" nodeType="withEffect">
                                      <p:stCondLst>
                                        <p:cond delay="2500"/>
                                      </p:stCondLst>
                                      <p:childTnLst>
                                        <p:animScale>
                                          <p:cBhvr>
                                            <p:cTn id="135" dur="1000" fill="hold"/>
                                            <p:tgtEl>
                                              <p:spTgt spid="252"/>
                                            </p:tgtEl>
                                          </p:cBhvr>
                                          <p:by x="110000" y="110000"/>
                                        </p:animScale>
                                      </p:childTnLst>
                                    </p:cTn>
                                  </p:par>
                                  <p:par>
                                    <p:cTn id="136" presetID="6" presetClass="emph" presetSubtype="0" accel="50000" decel="50000" fill="hold" nodeType="withEffect">
                                      <p:stCondLst>
                                        <p:cond delay="2500"/>
                                      </p:stCondLst>
                                      <p:childTnLst>
                                        <p:animScale>
                                          <p:cBhvr>
                                            <p:cTn id="137" dur="250" fill="hold"/>
                                            <p:tgtEl>
                                              <p:spTgt spid="252"/>
                                            </p:tgtEl>
                                          </p:cBhvr>
                                          <p:by x="91000" y="91000"/>
                                        </p:animScale>
                                      </p:childTnLst>
                                    </p:cTn>
                                  </p:par>
                                  <p:par>
                                    <p:cTn id="138" presetID="23" presetClass="entr" presetSubtype="16" fill="hold" grpId="0" nodeType="withEffect">
                                      <p:stCondLst>
                                        <p:cond delay="2000"/>
                                      </p:stCondLst>
                                      <p:childTnLst>
                                        <p:set>
                                          <p:cBhvr>
                                            <p:cTn id="139" dur="1" fill="hold">
                                              <p:stCondLst>
                                                <p:cond delay="0"/>
                                              </p:stCondLst>
                                            </p:cTn>
                                            <p:tgtEl>
                                              <p:spTgt spid="257"/>
                                            </p:tgtEl>
                                            <p:attrNameLst>
                                              <p:attrName>style.visibility</p:attrName>
                                            </p:attrNameLst>
                                          </p:cBhvr>
                                          <p:to>
                                            <p:strVal val="visible"/>
                                          </p:to>
                                        </p:set>
                                        <p:anim calcmode="lin" valueType="num">
                                          <p:cBhvr>
                                            <p:cTn id="140" dur="200" fill="hold"/>
                                            <p:tgtEl>
                                              <p:spTgt spid="257"/>
                                            </p:tgtEl>
                                            <p:attrNameLst>
                                              <p:attrName>ppt_w</p:attrName>
                                            </p:attrNameLst>
                                          </p:cBhvr>
                                          <p:tavLst>
                                            <p:tav tm="0">
                                              <p:val>
                                                <p:fltVal val="0"/>
                                              </p:val>
                                            </p:tav>
                                            <p:tav tm="100000">
                                              <p:val>
                                                <p:strVal val="#ppt_w"/>
                                              </p:val>
                                            </p:tav>
                                          </p:tavLst>
                                        </p:anim>
                                        <p:anim calcmode="lin" valueType="num">
                                          <p:cBhvr>
                                            <p:cTn id="141" dur="200" fill="hold"/>
                                            <p:tgtEl>
                                              <p:spTgt spid="257"/>
                                            </p:tgtEl>
                                            <p:attrNameLst>
                                              <p:attrName>ppt_h</p:attrName>
                                            </p:attrNameLst>
                                          </p:cBhvr>
                                          <p:tavLst>
                                            <p:tav tm="0">
                                              <p:val>
                                                <p:fltVal val="0"/>
                                              </p:val>
                                            </p:tav>
                                            <p:tav tm="100000">
                                              <p:val>
                                                <p:strVal val="#ppt_h"/>
                                              </p:val>
                                            </p:tav>
                                          </p:tavLst>
                                        </p:anim>
                                      </p:childTnLst>
                                    </p:cTn>
                                  </p:par>
                                  <p:par>
                                    <p:cTn id="142" presetID="6" presetClass="emph" presetSubtype="0" fill="hold" grpId="1" nodeType="withEffect">
                                      <p:stCondLst>
                                        <p:cond delay="2000"/>
                                      </p:stCondLst>
                                      <p:childTnLst>
                                        <p:animScale>
                                          <p:cBhvr>
                                            <p:cTn id="143" dur="1000" fill="hold"/>
                                            <p:tgtEl>
                                              <p:spTgt spid="257"/>
                                            </p:tgtEl>
                                          </p:cBhvr>
                                          <p:by x="110000" y="110000"/>
                                        </p:animScale>
                                      </p:childTnLst>
                                    </p:cTn>
                                  </p:par>
                                  <p:par>
                                    <p:cTn id="144" presetID="6" presetClass="emph" presetSubtype="0" accel="50000" decel="50000" fill="hold" grpId="2" nodeType="withEffect">
                                      <p:stCondLst>
                                        <p:cond delay="2000"/>
                                      </p:stCondLst>
                                      <p:childTnLst>
                                        <p:animScale>
                                          <p:cBhvr>
                                            <p:cTn id="145" dur="250" fill="hold"/>
                                            <p:tgtEl>
                                              <p:spTgt spid="257"/>
                                            </p:tgtEl>
                                          </p:cBhvr>
                                          <p:by x="91000" y="91000"/>
                                        </p:animScale>
                                      </p:childTnLst>
                                    </p:cTn>
                                  </p:par>
                                  <p:par>
                                    <p:cTn id="146" presetID="23" presetClass="entr" presetSubtype="16" fill="hold" grpId="0" nodeType="withEffect">
                                      <p:stCondLst>
                                        <p:cond delay="2000"/>
                                      </p:stCondLst>
                                      <p:childTnLst>
                                        <p:set>
                                          <p:cBhvr>
                                            <p:cTn id="147" dur="1" fill="hold">
                                              <p:stCondLst>
                                                <p:cond delay="0"/>
                                              </p:stCondLst>
                                            </p:cTn>
                                            <p:tgtEl>
                                              <p:spTgt spid="258"/>
                                            </p:tgtEl>
                                            <p:attrNameLst>
                                              <p:attrName>style.visibility</p:attrName>
                                            </p:attrNameLst>
                                          </p:cBhvr>
                                          <p:to>
                                            <p:strVal val="visible"/>
                                          </p:to>
                                        </p:set>
                                        <p:anim calcmode="lin" valueType="num">
                                          <p:cBhvr>
                                            <p:cTn id="148" dur="200" fill="hold"/>
                                            <p:tgtEl>
                                              <p:spTgt spid="258"/>
                                            </p:tgtEl>
                                            <p:attrNameLst>
                                              <p:attrName>ppt_w</p:attrName>
                                            </p:attrNameLst>
                                          </p:cBhvr>
                                          <p:tavLst>
                                            <p:tav tm="0">
                                              <p:val>
                                                <p:fltVal val="0"/>
                                              </p:val>
                                            </p:tav>
                                            <p:tav tm="100000">
                                              <p:val>
                                                <p:strVal val="#ppt_w"/>
                                              </p:val>
                                            </p:tav>
                                          </p:tavLst>
                                        </p:anim>
                                        <p:anim calcmode="lin" valueType="num">
                                          <p:cBhvr>
                                            <p:cTn id="149" dur="200" fill="hold"/>
                                            <p:tgtEl>
                                              <p:spTgt spid="258"/>
                                            </p:tgtEl>
                                            <p:attrNameLst>
                                              <p:attrName>ppt_h</p:attrName>
                                            </p:attrNameLst>
                                          </p:cBhvr>
                                          <p:tavLst>
                                            <p:tav tm="0">
                                              <p:val>
                                                <p:fltVal val="0"/>
                                              </p:val>
                                            </p:tav>
                                            <p:tav tm="100000">
                                              <p:val>
                                                <p:strVal val="#ppt_h"/>
                                              </p:val>
                                            </p:tav>
                                          </p:tavLst>
                                        </p:anim>
                                      </p:childTnLst>
                                    </p:cTn>
                                  </p:par>
                                  <p:par>
                                    <p:cTn id="150" presetID="6" presetClass="emph" presetSubtype="0" fill="hold" grpId="1" nodeType="withEffect">
                                      <p:stCondLst>
                                        <p:cond delay="2000"/>
                                      </p:stCondLst>
                                      <p:childTnLst>
                                        <p:animScale>
                                          <p:cBhvr>
                                            <p:cTn id="151" dur="1000" fill="hold"/>
                                            <p:tgtEl>
                                              <p:spTgt spid="258"/>
                                            </p:tgtEl>
                                          </p:cBhvr>
                                          <p:by x="110000" y="110000"/>
                                        </p:animScale>
                                      </p:childTnLst>
                                    </p:cTn>
                                  </p:par>
                                  <p:par>
                                    <p:cTn id="152" presetID="6" presetClass="emph" presetSubtype="0" accel="50000" decel="50000" fill="hold" grpId="2" nodeType="withEffect">
                                      <p:stCondLst>
                                        <p:cond delay="2000"/>
                                      </p:stCondLst>
                                      <p:childTnLst>
                                        <p:animScale>
                                          <p:cBhvr>
                                            <p:cTn id="153" dur="250" fill="hold"/>
                                            <p:tgtEl>
                                              <p:spTgt spid="258"/>
                                            </p:tgtEl>
                                          </p:cBhvr>
                                          <p:by x="91000" y="91000"/>
                                        </p:animScale>
                                      </p:childTnLst>
                                    </p:cTn>
                                  </p:par>
                                  <p:par>
                                    <p:cTn id="154" presetID="23" presetClass="entr" presetSubtype="16" fill="hold" grpId="0" nodeType="withEffect">
                                      <p:stCondLst>
                                        <p:cond delay="2000"/>
                                      </p:stCondLst>
                                      <p:childTnLst>
                                        <p:set>
                                          <p:cBhvr>
                                            <p:cTn id="155" dur="1" fill="hold">
                                              <p:stCondLst>
                                                <p:cond delay="0"/>
                                              </p:stCondLst>
                                            </p:cTn>
                                            <p:tgtEl>
                                              <p:spTgt spid="263"/>
                                            </p:tgtEl>
                                            <p:attrNameLst>
                                              <p:attrName>style.visibility</p:attrName>
                                            </p:attrNameLst>
                                          </p:cBhvr>
                                          <p:to>
                                            <p:strVal val="visible"/>
                                          </p:to>
                                        </p:set>
                                        <p:anim calcmode="lin" valueType="num">
                                          <p:cBhvr>
                                            <p:cTn id="156" dur="200" fill="hold"/>
                                            <p:tgtEl>
                                              <p:spTgt spid="263"/>
                                            </p:tgtEl>
                                            <p:attrNameLst>
                                              <p:attrName>ppt_w</p:attrName>
                                            </p:attrNameLst>
                                          </p:cBhvr>
                                          <p:tavLst>
                                            <p:tav tm="0">
                                              <p:val>
                                                <p:fltVal val="0"/>
                                              </p:val>
                                            </p:tav>
                                            <p:tav tm="100000">
                                              <p:val>
                                                <p:strVal val="#ppt_w"/>
                                              </p:val>
                                            </p:tav>
                                          </p:tavLst>
                                        </p:anim>
                                        <p:anim calcmode="lin" valueType="num">
                                          <p:cBhvr>
                                            <p:cTn id="157" dur="200" fill="hold"/>
                                            <p:tgtEl>
                                              <p:spTgt spid="263"/>
                                            </p:tgtEl>
                                            <p:attrNameLst>
                                              <p:attrName>ppt_h</p:attrName>
                                            </p:attrNameLst>
                                          </p:cBhvr>
                                          <p:tavLst>
                                            <p:tav tm="0">
                                              <p:val>
                                                <p:fltVal val="0"/>
                                              </p:val>
                                            </p:tav>
                                            <p:tav tm="100000">
                                              <p:val>
                                                <p:strVal val="#ppt_h"/>
                                              </p:val>
                                            </p:tav>
                                          </p:tavLst>
                                        </p:anim>
                                      </p:childTnLst>
                                    </p:cTn>
                                  </p:par>
                                  <p:par>
                                    <p:cTn id="158" presetID="6" presetClass="emph" presetSubtype="0" fill="hold" grpId="1" nodeType="withEffect">
                                      <p:stCondLst>
                                        <p:cond delay="2000"/>
                                      </p:stCondLst>
                                      <p:childTnLst>
                                        <p:animScale>
                                          <p:cBhvr>
                                            <p:cTn id="159" dur="1000" fill="hold"/>
                                            <p:tgtEl>
                                              <p:spTgt spid="263"/>
                                            </p:tgtEl>
                                          </p:cBhvr>
                                          <p:by x="110000" y="110000"/>
                                        </p:animScale>
                                      </p:childTnLst>
                                    </p:cTn>
                                  </p:par>
                                  <p:par>
                                    <p:cTn id="160" presetID="6" presetClass="emph" presetSubtype="0" accel="50000" decel="50000" fill="hold" grpId="2" nodeType="withEffect">
                                      <p:stCondLst>
                                        <p:cond delay="2000"/>
                                      </p:stCondLst>
                                      <p:childTnLst>
                                        <p:animScale>
                                          <p:cBhvr>
                                            <p:cTn id="161" dur="250" fill="hold"/>
                                            <p:tgtEl>
                                              <p:spTgt spid="263"/>
                                            </p:tgtEl>
                                          </p:cBhvr>
                                          <p:by x="91000" y="91000"/>
                                        </p:animScale>
                                      </p:childTnLst>
                                    </p:cTn>
                                  </p:par>
                                  <p:par>
                                    <p:cTn id="162" presetID="23" presetClass="entr" presetSubtype="16" fill="hold" grpId="0" nodeType="withEffect">
                                      <p:stCondLst>
                                        <p:cond delay="2000"/>
                                      </p:stCondLst>
                                      <p:childTnLst>
                                        <p:set>
                                          <p:cBhvr>
                                            <p:cTn id="163" dur="1" fill="hold">
                                              <p:stCondLst>
                                                <p:cond delay="0"/>
                                              </p:stCondLst>
                                            </p:cTn>
                                            <p:tgtEl>
                                              <p:spTgt spid="264"/>
                                            </p:tgtEl>
                                            <p:attrNameLst>
                                              <p:attrName>style.visibility</p:attrName>
                                            </p:attrNameLst>
                                          </p:cBhvr>
                                          <p:to>
                                            <p:strVal val="visible"/>
                                          </p:to>
                                        </p:set>
                                        <p:anim calcmode="lin" valueType="num">
                                          <p:cBhvr>
                                            <p:cTn id="164" dur="200" fill="hold"/>
                                            <p:tgtEl>
                                              <p:spTgt spid="264"/>
                                            </p:tgtEl>
                                            <p:attrNameLst>
                                              <p:attrName>ppt_w</p:attrName>
                                            </p:attrNameLst>
                                          </p:cBhvr>
                                          <p:tavLst>
                                            <p:tav tm="0">
                                              <p:val>
                                                <p:fltVal val="0"/>
                                              </p:val>
                                            </p:tav>
                                            <p:tav tm="100000">
                                              <p:val>
                                                <p:strVal val="#ppt_w"/>
                                              </p:val>
                                            </p:tav>
                                          </p:tavLst>
                                        </p:anim>
                                        <p:anim calcmode="lin" valueType="num">
                                          <p:cBhvr>
                                            <p:cTn id="165" dur="200" fill="hold"/>
                                            <p:tgtEl>
                                              <p:spTgt spid="264"/>
                                            </p:tgtEl>
                                            <p:attrNameLst>
                                              <p:attrName>ppt_h</p:attrName>
                                            </p:attrNameLst>
                                          </p:cBhvr>
                                          <p:tavLst>
                                            <p:tav tm="0">
                                              <p:val>
                                                <p:fltVal val="0"/>
                                              </p:val>
                                            </p:tav>
                                            <p:tav tm="100000">
                                              <p:val>
                                                <p:strVal val="#ppt_h"/>
                                              </p:val>
                                            </p:tav>
                                          </p:tavLst>
                                        </p:anim>
                                      </p:childTnLst>
                                    </p:cTn>
                                  </p:par>
                                  <p:par>
                                    <p:cTn id="166" presetID="6" presetClass="emph" presetSubtype="0" fill="hold" grpId="1" nodeType="withEffect">
                                      <p:stCondLst>
                                        <p:cond delay="2000"/>
                                      </p:stCondLst>
                                      <p:childTnLst>
                                        <p:animScale>
                                          <p:cBhvr>
                                            <p:cTn id="167" dur="1000" fill="hold"/>
                                            <p:tgtEl>
                                              <p:spTgt spid="264"/>
                                            </p:tgtEl>
                                          </p:cBhvr>
                                          <p:by x="110000" y="110000"/>
                                        </p:animScale>
                                      </p:childTnLst>
                                    </p:cTn>
                                  </p:par>
                                  <p:par>
                                    <p:cTn id="168" presetID="6" presetClass="emph" presetSubtype="0" accel="50000" decel="50000" fill="hold" grpId="2" nodeType="withEffect">
                                      <p:stCondLst>
                                        <p:cond delay="2000"/>
                                      </p:stCondLst>
                                      <p:childTnLst>
                                        <p:animScale>
                                          <p:cBhvr>
                                            <p:cTn id="169" dur="250" fill="hold"/>
                                            <p:tgtEl>
                                              <p:spTgt spid="264"/>
                                            </p:tgtEl>
                                          </p:cBhvr>
                                          <p:by x="91000" y="91000"/>
                                        </p:animScale>
                                      </p:childTnLst>
                                    </p:cTn>
                                  </p:par>
                                  <p:par>
                                    <p:cTn id="170" presetID="23" presetClass="entr" presetSubtype="16" fill="hold" grpId="0" nodeType="withEffect">
                                      <p:stCondLst>
                                        <p:cond delay="2000"/>
                                      </p:stCondLst>
                                      <p:childTnLst>
                                        <p:set>
                                          <p:cBhvr>
                                            <p:cTn id="171" dur="1" fill="hold">
                                              <p:stCondLst>
                                                <p:cond delay="0"/>
                                              </p:stCondLst>
                                            </p:cTn>
                                            <p:tgtEl>
                                              <p:spTgt spid="3"/>
                                            </p:tgtEl>
                                            <p:attrNameLst>
                                              <p:attrName>style.visibility</p:attrName>
                                            </p:attrNameLst>
                                          </p:cBhvr>
                                          <p:to>
                                            <p:strVal val="visible"/>
                                          </p:to>
                                        </p:set>
                                        <p:anim calcmode="lin" valueType="num">
                                          <p:cBhvr>
                                            <p:cTn id="172" dur="200" fill="hold"/>
                                            <p:tgtEl>
                                              <p:spTgt spid="3"/>
                                            </p:tgtEl>
                                            <p:attrNameLst>
                                              <p:attrName>ppt_w</p:attrName>
                                            </p:attrNameLst>
                                          </p:cBhvr>
                                          <p:tavLst>
                                            <p:tav tm="0">
                                              <p:val>
                                                <p:fltVal val="0"/>
                                              </p:val>
                                            </p:tav>
                                            <p:tav tm="100000">
                                              <p:val>
                                                <p:strVal val="#ppt_w"/>
                                              </p:val>
                                            </p:tav>
                                          </p:tavLst>
                                        </p:anim>
                                        <p:anim calcmode="lin" valueType="num">
                                          <p:cBhvr>
                                            <p:cTn id="173" dur="200" fill="hold"/>
                                            <p:tgtEl>
                                              <p:spTgt spid="3"/>
                                            </p:tgtEl>
                                            <p:attrNameLst>
                                              <p:attrName>ppt_h</p:attrName>
                                            </p:attrNameLst>
                                          </p:cBhvr>
                                          <p:tavLst>
                                            <p:tav tm="0">
                                              <p:val>
                                                <p:fltVal val="0"/>
                                              </p:val>
                                            </p:tav>
                                            <p:tav tm="100000">
                                              <p:val>
                                                <p:strVal val="#ppt_h"/>
                                              </p:val>
                                            </p:tav>
                                          </p:tavLst>
                                        </p:anim>
                                      </p:childTnLst>
                                    </p:cTn>
                                  </p:par>
                                  <p:par>
                                    <p:cTn id="174" presetID="6" presetClass="emph" presetSubtype="0" fill="hold" grpId="1" nodeType="withEffect">
                                      <p:stCondLst>
                                        <p:cond delay="2000"/>
                                      </p:stCondLst>
                                      <p:childTnLst>
                                        <p:animScale>
                                          <p:cBhvr>
                                            <p:cTn id="175" dur="1000" fill="hold"/>
                                            <p:tgtEl>
                                              <p:spTgt spid="3"/>
                                            </p:tgtEl>
                                          </p:cBhvr>
                                          <p:by x="110000" y="110000"/>
                                        </p:animScale>
                                      </p:childTnLst>
                                    </p:cTn>
                                  </p:par>
                                  <p:par>
                                    <p:cTn id="176" presetID="6" presetClass="emph" presetSubtype="0" accel="50000" decel="50000" fill="hold" grpId="2" nodeType="withEffect">
                                      <p:stCondLst>
                                        <p:cond delay="2000"/>
                                      </p:stCondLst>
                                      <p:childTnLst>
                                        <p:animScale>
                                          <p:cBhvr>
                                            <p:cTn id="177" dur="250" fill="hold"/>
                                            <p:tgtEl>
                                              <p:spTgt spid="3"/>
                                            </p:tgtEl>
                                          </p:cBhvr>
                                          <p:by x="91000" y="91000"/>
                                        </p:animScale>
                                      </p:childTnLst>
                                    </p:cTn>
                                  </p:par>
                                  <p:par>
                                    <p:cTn id="178" presetID="23" presetClass="entr" presetSubtype="16" fill="hold" grpId="0" nodeType="withEffect">
                                      <p:stCondLst>
                                        <p:cond delay="2000"/>
                                      </p:stCondLst>
                                      <p:childTnLst>
                                        <p:set>
                                          <p:cBhvr>
                                            <p:cTn id="179" dur="1" fill="hold">
                                              <p:stCondLst>
                                                <p:cond delay="0"/>
                                              </p:stCondLst>
                                            </p:cTn>
                                            <p:tgtEl>
                                              <p:spTgt spid="8"/>
                                            </p:tgtEl>
                                            <p:attrNameLst>
                                              <p:attrName>style.visibility</p:attrName>
                                            </p:attrNameLst>
                                          </p:cBhvr>
                                          <p:to>
                                            <p:strVal val="visible"/>
                                          </p:to>
                                        </p:set>
                                        <p:anim calcmode="lin" valueType="num">
                                          <p:cBhvr>
                                            <p:cTn id="180" dur="200" fill="hold"/>
                                            <p:tgtEl>
                                              <p:spTgt spid="8"/>
                                            </p:tgtEl>
                                            <p:attrNameLst>
                                              <p:attrName>ppt_w</p:attrName>
                                            </p:attrNameLst>
                                          </p:cBhvr>
                                          <p:tavLst>
                                            <p:tav tm="0">
                                              <p:val>
                                                <p:fltVal val="0"/>
                                              </p:val>
                                            </p:tav>
                                            <p:tav tm="100000">
                                              <p:val>
                                                <p:strVal val="#ppt_w"/>
                                              </p:val>
                                            </p:tav>
                                          </p:tavLst>
                                        </p:anim>
                                        <p:anim calcmode="lin" valueType="num">
                                          <p:cBhvr>
                                            <p:cTn id="181" dur="200" fill="hold"/>
                                            <p:tgtEl>
                                              <p:spTgt spid="8"/>
                                            </p:tgtEl>
                                            <p:attrNameLst>
                                              <p:attrName>ppt_h</p:attrName>
                                            </p:attrNameLst>
                                          </p:cBhvr>
                                          <p:tavLst>
                                            <p:tav tm="0">
                                              <p:val>
                                                <p:fltVal val="0"/>
                                              </p:val>
                                            </p:tav>
                                            <p:tav tm="100000">
                                              <p:val>
                                                <p:strVal val="#ppt_h"/>
                                              </p:val>
                                            </p:tav>
                                          </p:tavLst>
                                        </p:anim>
                                      </p:childTnLst>
                                    </p:cTn>
                                  </p:par>
                                  <p:par>
                                    <p:cTn id="182" presetID="6" presetClass="emph" presetSubtype="0" fill="hold" grpId="1" nodeType="withEffect">
                                      <p:stCondLst>
                                        <p:cond delay="2000"/>
                                      </p:stCondLst>
                                      <p:childTnLst>
                                        <p:animScale>
                                          <p:cBhvr>
                                            <p:cTn id="183" dur="1000" fill="hold"/>
                                            <p:tgtEl>
                                              <p:spTgt spid="8"/>
                                            </p:tgtEl>
                                          </p:cBhvr>
                                          <p:by x="110000" y="110000"/>
                                        </p:animScale>
                                      </p:childTnLst>
                                    </p:cTn>
                                  </p:par>
                                  <p:par>
                                    <p:cTn id="184" presetID="6" presetClass="emph" presetSubtype="0" accel="50000" decel="50000" fill="hold" grpId="2" nodeType="withEffect">
                                      <p:stCondLst>
                                        <p:cond delay="2000"/>
                                      </p:stCondLst>
                                      <p:childTnLst>
                                        <p:animScale>
                                          <p:cBhvr>
                                            <p:cTn id="185" dur="250" fill="hold"/>
                                            <p:tgtEl>
                                              <p:spTgt spid="8"/>
                                            </p:tgtEl>
                                          </p:cBhvr>
                                          <p:by x="91000" y="91000"/>
                                        </p:animScale>
                                      </p:childTnLst>
                                    </p:cTn>
                                  </p:par>
                                  <p:par>
                                    <p:cTn id="186" presetID="23" presetClass="entr" presetSubtype="16" fill="hold" grpId="0" nodeType="withEffect">
                                      <p:stCondLst>
                                        <p:cond delay="2000"/>
                                      </p:stCondLst>
                                      <p:childTnLst>
                                        <p:set>
                                          <p:cBhvr>
                                            <p:cTn id="187" dur="1" fill="hold">
                                              <p:stCondLst>
                                                <p:cond delay="0"/>
                                              </p:stCondLst>
                                            </p:cTn>
                                            <p:tgtEl>
                                              <p:spTgt spid="10"/>
                                            </p:tgtEl>
                                            <p:attrNameLst>
                                              <p:attrName>style.visibility</p:attrName>
                                            </p:attrNameLst>
                                          </p:cBhvr>
                                          <p:to>
                                            <p:strVal val="visible"/>
                                          </p:to>
                                        </p:set>
                                        <p:anim calcmode="lin" valueType="num">
                                          <p:cBhvr>
                                            <p:cTn id="188" dur="200" fill="hold"/>
                                            <p:tgtEl>
                                              <p:spTgt spid="10"/>
                                            </p:tgtEl>
                                            <p:attrNameLst>
                                              <p:attrName>ppt_w</p:attrName>
                                            </p:attrNameLst>
                                          </p:cBhvr>
                                          <p:tavLst>
                                            <p:tav tm="0">
                                              <p:val>
                                                <p:fltVal val="0"/>
                                              </p:val>
                                            </p:tav>
                                            <p:tav tm="100000">
                                              <p:val>
                                                <p:strVal val="#ppt_w"/>
                                              </p:val>
                                            </p:tav>
                                          </p:tavLst>
                                        </p:anim>
                                        <p:anim calcmode="lin" valueType="num">
                                          <p:cBhvr>
                                            <p:cTn id="189" dur="200" fill="hold"/>
                                            <p:tgtEl>
                                              <p:spTgt spid="10"/>
                                            </p:tgtEl>
                                            <p:attrNameLst>
                                              <p:attrName>ppt_h</p:attrName>
                                            </p:attrNameLst>
                                          </p:cBhvr>
                                          <p:tavLst>
                                            <p:tav tm="0">
                                              <p:val>
                                                <p:fltVal val="0"/>
                                              </p:val>
                                            </p:tav>
                                            <p:tav tm="100000">
                                              <p:val>
                                                <p:strVal val="#ppt_h"/>
                                              </p:val>
                                            </p:tav>
                                          </p:tavLst>
                                        </p:anim>
                                      </p:childTnLst>
                                    </p:cTn>
                                  </p:par>
                                  <p:par>
                                    <p:cTn id="190" presetID="6" presetClass="emph" presetSubtype="0" fill="hold" grpId="1" nodeType="withEffect">
                                      <p:stCondLst>
                                        <p:cond delay="2000"/>
                                      </p:stCondLst>
                                      <p:childTnLst>
                                        <p:animScale>
                                          <p:cBhvr>
                                            <p:cTn id="191" dur="1000" fill="hold"/>
                                            <p:tgtEl>
                                              <p:spTgt spid="10"/>
                                            </p:tgtEl>
                                          </p:cBhvr>
                                          <p:by x="110000" y="110000"/>
                                        </p:animScale>
                                      </p:childTnLst>
                                    </p:cTn>
                                  </p:par>
                                  <p:par>
                                    <p:cTn id="192" presetID="6" presetClass="emph" presetSubtype="0" accel="50000" decel="50000" fill="hold" grpId="2" nodeType="withEffect">
                                      <p:stCondLst>
                                        <p:cond delay="2000"/>
                                      </p:stCondLst>
                                      <p:childTnLst>
                                        <p:animScale>
                                          <p:cBhvr>
                                            <p:cTn id="193" dur="250" fill="hold"/>
                                            <p:tgtEl>
                                              <p:spTgt spid="10"/>
                                            </p:tgtEl>
                                          </p:cBhvr>
                                          <p:by x="91000" y="91000"/>
                                        </p:animScale>
                                      </p:childTnLst>
                                    </p:cTn>
                                  </p:par>
                                  <p:par>
                                    <p:cTn id="194" presetID="23" presetClass="entr" presetSubtype="16" fill="hold" grpId="0" nodeType="withEffect">
                                      <p:stCondLst>
                                        <p:cond delay="2000"/>
                                      </p:stCondLst>
                                      <p:childTnLst>
                                        <p:set>
                                          <p:cBhvr>
                                            <p:cTn id="195" dur="1" fill="hold">
                                              <p:stCondLst>
                                                <p:cond delay="0"/>
                                              </p:stCondLst>
                                            </p:cTn>
                                            <p:tgtEl>
                                              <p:spTgt spid="11"/>
                                            </p:tgtEl>
                                            <p:attrNameLst>
                                              <p:attrName>style.visibility</p:attrName>
                                            </p:attrNameLst>
                                          </p:cBhvr>
                                          <p:to>
                                            <p:strVal val="visible"/>
                                          </p:to>
                                        </p:set>
                                        <p:anim calcmode="lin" valueType="num">
                                          <p:cBhvr>
                                            <p:cTn id="196" dur="200" fill="hold"/>
                                            <p:tgtEl>
                                              <p:spTgt spid="11"/>
                                            </p:tgtEl>
                                            <p:attrNameLst>
                                              <p:attrName>ppt_w</p:attrName>
                                            </p:attrNameLst>
                                          </p:cBhvr>
                                          <p:tavLst>
                                            <p:tav tm="0">
                                              <p:val>
                                                <p:fltVal val="0"/>
                                              </p:val>
                                            </p:tav>
                                            <p:tav tm="100000">
                                              <p:val>
                                                <p:strVal val="#ppt_w"/>
                                              </p:val>
                                            </p:tav>
                                          </p:tavLst>
                                        </p:anim>
                                        <p:anim calcmode="lin" valueType="num">
                                          <p:cBhvr>
                                            <p:cTn id="197" dur="200" fill="hold"/>
                                            <p:tgtEl>
                                              <p:spTgt spid="11"/>
                                            </p:tgtEl>
                                            <p:attrNameLst>
                                              <p:attrName>ppt_h</p:attrName>
                                            </p:attrNameLst>
                                          </p:cBhvr>
                                          <p:tavLst>
                                            <p:tav tm="0">
                                              <p:val>
                                                <p:fltVal val="0"/>
                                              </p:val>
                                            </p:tav>
                                            <p:tav tm="100000">
                                              <p:val>
                                                <p:strVal val="#ppt_h"/>
                                              </p:val>
                                            </p:tav>
                                          </p:tavLst>
                                        </p:anim>
                                      </p:childTnLst>
                                    </p:cTn>
                                  </p:par>
                                  <p:par>
                                    <p:cTn id="198" presetID="6" presetClass="emph" presetSubtype="0" fill="hold" grpId="1" nodeType="withEffect">
                                      <p:stCondLst>
                                        <p:cond delay="2000"/>
                                      </p:stCondLst>
                                      <p:childTnLst>
                                        <p:animScale>
                                          <p:cBhvr>
                                            <p:cTn id="199" dur="1000" fill="hold"/>
                                            <p:tgtEl>
                                              <p:spTgt spid="11"/>
                                            </p:tgtEl>
                                          </p:cBhvr>
                                          <p:by x="110000" y="110000"/>
                                        </p:animScale>
                                      </p:childTnLst>
                                    </p:cTn>
                                  </p:par>
                                  <p:par>
                                    <p:cTn id="200" presetID="6" presetClass="emph" presetSubtype="0" accel="50000" decel="50000" fill="hold" grpId="2" nodeType="withEffect">
                                      <p:stCondLst>
                                        <p:cond delay="2000"/>
                                      </p:stCondLst>
                                      <p:childTnLst>
                                        <p:animScale>
                                          <p:cBhvr>
                                            <p:cTn id="201" dur="250" fill="hold"/>
                                            <p:tgtEl>
                                              <p:spTgt spid="11"/>
                                            </p:tgtEl>
                                          </p:cBhvr>
                                          <p:by x="91000" y="9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23" grpId="0" animBg="1"/>
          <p:bldP spid="23" grpId="1" animBg="1"/>
          <p:bldP spid="23" grpId="2" animBg="1"/>
          <p:bldP spid="27" grpId="0" animBg="1"/>
          <p:bldP spid="27" grpId="1" animBg="1"/>
          <p:bldP spid="27" grpId="2" animBg="1"/>
          <p:bldP spid="28" grpId="0" animBg="1"/>
          <p:bldP spid="28" grpId="1" animBg="1"/>
          <p:bldP spid="28" grpId="2" animBg="1"/>
          <p:bldP spid="238" grpId="0" animBg="1"/>
          <p:bldP spid="240" grpId="0" animBg="1"/>
          <p:bldP spid="241" grpId="0" animBg="1"/>
          <p:bldP spid="241" grpId="1" animBg="1"/>
          <p:bldP spid="241" grpId="2" animBg="1"/>
          <p:bldP spid="247" grpId="0" animBg="1"/>
          <p:bldP spid="247" grpId="1" animBg="1"/>
          <p:bldP spid="247" grpId="2" animBg="1"/>
          <p:bldP spid="251" grpId="0" animBg="1"/>
          <p:bldP spid="257" grpId="0" animBg="1"/>
          <p:bldP spid="257" grpId="1" animBg="1"/>
          <p:bldP spid="257" grpId="2" animBg="1"/>
          <p:bldP spid="263" grpId="0" animBg="1"/>
          <p:bldP spid="263" grpId="1" animBg="1"/>
          <p:bldP spid="263" grpId="2" animBg="1"/>
          <p:bldP spid="19" grpId="0"/>
          <p:bldP spid="19" grpId="1"/>
          <p:bldP spid="19" grpId="2"/>
          <p:bldP spid="6" grpId="0"/>
          <p:bldP spid="6" grpId="1"/>
          <p:bldP spid="30" grpId="0"/>
          <p:bldP spid="30" grpId="1"/>
          <p:bldP spid="30" grpId="2"/>
          <p:bldP spid="32" grpId="0"/>
          <p:bldP spid="32" grpId="1"/>
          <p:bldP spid="32" grpId="2"/>
          <p:bldP spid="40" grpId="0"/>
          <p:bldP spid="40" grpId="1"/>
          <p:bldP spid="40" grpId="2"/>
          <p:bldP spid="242" grpId="0"/>
          <p:bldP spid="242" grpId="1"/>
          <p:bldP spid="242" grpId="2"/>
          <p:bldP spid="258" grpId="0"/>
          <p:bldP spid="258" grpId="1"/>
          <p:bldP spid="258" grpId="2"/>
          <p:bldP spid="264" grpId="0"/>
          <p:bldP spid="264" grpId="1"/>
          <p:bldP spid="264" grpId="2"/>
          <p:bldP spid="249" grpId="0"/>
          <p:bldP spid="249" grpId="1"/>
          <p:bldP spid="249" grpId="2"/>
          <p:bldP spid="250" grpId="0"/>
          <p:bldP spid="250" grpId="1"/>
          <p:bldP spid="3" grpId="0" animBg="1"/>
          <p:bldP spid="3" grpId="1" animBg="1"/>
          <p:bldP spid="3" grpId="2" animBg="1"/>
          <p:bldP spid="8" grpId="0" animBg="1"/>
          <p:bldP spid="8" grpId="1" animBg="1"/>
          <p:bldP spid="8" grpId="2" animBg="1"/>
          <p:bldP spid="10" grpId="0"/>
          <p:bldP spid="10" grpId="1"/>
          <p:bldP spid="10" grpId="2"/>
          <p:bldP spid="11" grpId="0"/>
          <p:bldP spid="11" grpId="1"/>
          <p:bldP spid="11" grpId="2"/>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Rounded Corners 40">
            <a:extLst>
              <a:ext uri="{FF2B5EF4-FFF2-40B4-BE49-F238E27FC236}">
                <a16:creationId xmlns:a16="http://schemas.microsoft.com/office/drawing/2014/main" id="{AF8C282A-CF13-7B7D-F02C-EBA286AD1D07}"/>
              </a:ext>
              <a:ext uri="{C183D7F6-B498-43B3-948B-1728B52AA6E4}">
                <adec:decorative xmlns:adec="http://schemas.microsoft.com/office/drawing/2017/decorative" val="1"/>
              </a:ext>
            </a:extLst>
          </p:cNvPr>
          <p:cNvSpPr>
            <a:spLocks/>
          </p:cNvSpPr>
          <p:nvPr/>
        </p:nvSpPr>
        <p:spPr bwMode="auto">
          <a:xfrm>
            <a:off x="1807369" y="1741314"/>
            <a:ext cx="6897291" cy="1660872"/>
          </a:xfrm>
          <a:prstGeom prst="roundRect">
            <a:avLst>
              <a:gd name="adj" fmla="val 5915"/>
            </a:avLst>
          </a:prstGeom>
          <a:noFill/>
          <a:ln w="19050" cap="rnd">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37160" tIns="109728" rIns="137160" bIns="109728" numCol="1" spcCol="0" rtlCol="0" fromWordArt="0" anchor="ctr" anchorCtr="0" forceAA="0" compatLnSpc="1">
            <a:prstTxWarp prst="textNoShape">
              <a:avLst/>
            </a:prstTxWarp>
            <a:noAutofit/>
          </a:bodyPr>
          <a:lstStyle/>
          <a:p>
            <a:pPr defTabSz="685800">
              <a:defRPr/>
            </a:pPr>
            <a:endParaRPr lang="en-US" sz="1050" kern="0">
              <a:solidFill>
                <a:srgbClr val="FFFFFF"/>
              </a:solidFill>
              <a:latin typeface="Lato" panose="020F0502020204030203" pitchFamily="34" charset="0"/>
            </a:endParaRPr>
          </a:p>
        </p:txBody>
      </p:sp>
      <p:cxnSp>
        <p:nvCxnSpPr>
          <p:cNvPr id="42" name="Straight Connector 41">
            <a:extLst>
              <a:ext uri="{FF2B5EF4-FFF2-40B4-BE49-F238E27FC236}">
                <a16:creationId xmlns:a16="http://schemas.microsoft.com/office/drawing/2014/main" id="{9FA66CC9-84EC-8B77-2A26-0AC198E18CFC}"/>
              </a:ext>
              <a:ext uri="{C183D7F6-B498-43B3-948B-1728B52AA6E4}">
                <adec:decorative xmlns:adec="http://schemas.microsoft.com/office/drawing/2017/decorative" val="1"/>
              </a:ext>
            </a:extLst>
          </p:cNvPr>
          <p:cNvCxnSpPr>
            <a:cxnSpLocks/>
          </p:cNvCxnSpPr>
          <p:nvPr/>
        </p:nvCxnSpPr>
        <p:spPr>
          <a:xfrm>
            <a:off x="746522" y="2657756"/>
            <a:ext cx="7925810" cy="0"/>
          </a:xfrm>
          <a:prstGeom prst="line">
            <a:avLst/>
          </a:prstGeom>
          <a:ln w="635000" cap="rnd">
            <a:solidFill>
              <a:schemeClr val="accent1"/>
            </a:solidFill>
            <a:headEnd type="none" w="lg" len="med"/>
            <a:tailEnd type="none" w="lg" len="med"/>
          </a:ln>
          <a:effectLst>
            <a:outerShdw blurRad="127000" algn="ctr" rotWithShape="0">
              <a:srgbClr val="000000">
                <a:alpha val="20000"/>
              </a:srgbClr>
            </a:outerShdw>
          </a:effectLst>
        </p:spPr>
        <p:style>
          <a:lnRef idx="1">
            <a:schemeClr val="accent1"/>
          </a:lnRef>
          <a:fillRef idx="0">
            <a:schemeClr val="accent1"/>
          </a:fillRef>
          <a:effectRef idx="0">
            <a:schemeClr val="accent1"/>
          </a:effectRef>
          <a:fontRef idx="minor">
            <a:schemeClr val="tx1"/>
          </a:fontRef>
        </p:style>
      </p:cxnSp>
      <p:sp>
        <p:nvSpPr>
          <p:cNvPr id="58" name="Rectangle: Rounded Corners 57">
            <a:extLst>
              <a:ext uri="{FF2B5EF4-FFF2-40B4-BE49-F238E27FC236}">
                <a16:creationId xmlns:a16="http://schemas.microsoft.com/office/drawing/2014/main" id="{5D67F086-1AB3-8672-606A-9E188B3374F5}"/>
              </a:ext>
              <a:ext uri="{C183D7F6-B498-43B3-948B-1728B52AA6E4}">
                <adec:decorative xmlns:adec="http://schemas.microsoft.com/office/drawing/2017/decorative" val="1"/>
              </a:ext>
            </a:extLst>
          </p:cNvPr>
          <p:cNvSpPr>
            <a:spLocks/>
          </p:cNvSpPr>
          <p:nvPr/>
        </p:nvSpPr>
        <p:spPr bwMode="auto">
          <a:xfrm>
            <a:off x="2851478" y="1986912"/>
            <a:ext cx="906950" cy="1341689"/>
          </a:xfrm>
          <a:prstGeom prst="roundRect">
            <a:avLst>
              <a:gd name="adj" fmla="val 6999"/>
            </a:avLst>
          </a:prstGeom>
          <a:solidFill>
            <a:schemeClr val="bg1"/>
          </a:solidFill>
          <a:ln>
            <a:noFill/>
          </a:ln>
          <a:effectLst>
            <a:outerShdw blurRad="393700" dist="330200" dir="5400000" sx="93000" sy="93000" algn="t" rotWithShape="0">
              <a:prstClr val="black">
                <a:alpha val="23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1577340" rIns="0" rtlCol="0" anchor="t"/>
          <a:lstStyle/>
          <a:p>
            <a:pPr marL="128588" indent="-128588" defTabSz="685766">
              <a:spcAft>
                <a:spcPts val="225"/>
              </a:spcAft>
              <a:buFont typeface="Arial" panose="020B0604020202020204" pitchFamily="34" charset="0"/>
              <a:buChar char="•"/>
              <a:defRPr/>
            </a:pPr>
            <a:endParaRPr lang="en-US" sz="900">
              <a:solidFill>
                <a:srgbClr val="000000"/>
              </a:solidFill>
              <a:latin typeface="Lato" panose="020F0502020204030203" pitchFamily="34" charset="0"/>
            </a:endParaRPr>
          </a:p>
        </p:txBody>
      </p:sp>
      <p:sp>
        <p:nvSpPr>
          <p:cNvPr id="59" name="Rectangle: Rounded Corners 58">
            <a:extLst>
              <a:ext uri="{FF2B5EF4-FFF2-40B4-BE49-F238E27FC236}">
                <a16:creationId xmlns:a16="http://schemas.microsoft.com/office/drawing/2014/main" id="{1EE833B8-FDE9-5881-BFD1-09360A57EDA1}"/>
              </a:ext>
              <a:ext uri="{C183D7F6-B498-43B3-948B-1728B52AA6E4}">
                <adec:decorative xmlns:adec="http://schemas.microsoft.com/office/drawing/2017/decorative" val="1"/>
              </a:ext>
            </a:extLst>
          </p:cNvPr>
          <p:cNvSpPr>
            <a:spLocks/>
          </p:cNvSpPr>
          <p:nvPr/>
        </p:nvSpPr>
        <p:spPr bwMode="auto">
          <a:xfrm>
            <a:off x="3827008" y="1986912"/>
            <a:ext cx="906950" cy="1341689"/>
          </a:xfrm>
          <a:prstGeom prst="roundRect">
            <a:avLst>
              <a:gd name="adj" fmla="val 6999"/>
            </a:avLst>
          </a:prstGeom>
          <a:solidFill>
            <a:schemeClr val="bg1"/>
          </a:solidFill>
          <a:ln>
            <a:noFill/>
          </a:ln>
          <a:effectLst>
            <a:outerShdw blurRad="393700" dist="330200" dir="5400000" sx="93000" sy="93000" algn="t" rotWithShape="0">
              <a:prstClr val="black">
                <a:alpha val="23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1577340" rIns="0" rtlCol="0" anchor="t"/>
          <a:lstStyle/>
          <a:p>
            <a:pPr marL="128588" indent="-128588" defTabSz="685766">
              <a:spcAft>
                <a:spcPts val="225"/>
              </a:spcAft>
              <a:buFont typeface="Arial" panose="020B0604020202020204" pitchFamily="34" charset="0"/>
              <a:buChar char="•"/>
              <a:defRPr/>
            </a:pPr>
            <a:endParaRPr lang="en-US" sz="900">
              <a:solidFill>
                <a:srgbClr val="000000"/>
              </a:solidFill>
              <a:latin typeface="Lato" panose="020F0502020204030203" pitchFamily="34" charset="0"/>
            </a:endParaRPr>
          </a:p>
        </p:txBody>
      </p:sp>
      <p:sp>
        <p:nvSpPr>
          <p:cNvPr id="60" name="Rectangle: Rounded Corners 59">
            <a:extLst>
              <a:ext uri="{FF2B5EF4-FFF2-40B4-BE49-F238E27FC236}">
                <a16:creationId xmlns:a16="http://schemas.microsoft.com/office/drawing/2014/main" id="{FF908E2A-E49E-085E-7759-E5BDE0A38104}"/>
              </a:ext>
              <a:ext uri="{C183D7F6-B498-43B3-948B-1728B52AA6E4}">
                <adec:decorative xmlns:adec="http://schemas.microsoft.com/office/drawing/2017/decorative" val="1"/>
              </a:ext>
            </a:extLst>
          </p:cNvPr>
          <p:cNvSpPr>
            <a:spLocks/>
          </p:cNvSpPr>
          <p:nvPr/>
        </p:nvSpPr>
        <p:spPr bwMode="auto">
          <a:xfrm>
            <a:off x="5778066" y="1980105"/>
            <a:ext cx="906950" cy="1341689"/>
          </a:xfrm>
          <a:prstGeom prst="roundRect">
            <a:avLst>
              <a:gd name="adj" fmla="val 6999"/>
            </a:avLst>
          </a:prstGeom>
          <a:solidFill>
            <a:schemeClr val="bg1"/>
          </a:solidFill>
          <a:ln>
            <a:noFill/>
          </a:ln>
          <a:effectLst>
            <a:outerShdw blurRad="393700" dist="330200" dir="5400000" sx="93000" sy="93000" algn="t" rotWithShape="0">
              <a:prstClr val="black">
                <a:alpha val="23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1577340" rIns="0" rtlCol="0" anchor="t"/>
          <a:lstStyle/>
          <a:p>
            <a:pPr marL="128588" indent="-128588" defTabSz="685766">
              <a:spcAft>
                <a:spcPts val="225"/>
              </a:spcAft>
              <a:buFont typeface="Arial" panose="020B0604020202020204" pitchFamily="34" charset="0"/>
              <a:buChar char="•"/>
              <a:defRPr/>
            </a:pPr>
            <a:endParaRPr lang="en-US" sz="900">
              <a:solidFill>
                <a:srgbClr val="000000"/>
              </a:solidFill>
              <a:latin typeface="Lato" panose="020F0502020204030203" pitchFamily="34" charset="0"/>
            </a:endParaRPr>
          </a:p>
        </p:txBody>
      </p:sp>
      <p:sp>
        <p:nvSpPr>
          <p:cNvPr id="63" name="Rectangle: Rounded Corners 62">
            <a:extLst>
              <a:ext uri="{FF2B5EF4-FFF2-40B4-BE49-F238E27FC236}">
                <a16:creationId xmlns:a16="http://schemas.microsoft.com/office/drawing/2014/main" id="{005E01CD-BD52-C0D4-AF59-CD319E0E6A50}"/>
              </a:ext>
              <a:ext uri="{C183D7F6-B498-43B3-948B-1728B52AA6E4}">
                <adec:decorative xmlns:adec="http://schemas.microsoft.com/office/drawing/2017/decorative" val="1"/>
              </a:ext>
            </a:extLst>
          </p:cNvPr>
          <p:cNvSpPr>
            <a:spLocks/>
          </p:cNvSpPr>
          <p:nvPr/>
        </p:nvSpPr>
        <p:spPr bwMode="auto">
          <a:xfrm>
            <a:off x="1875948" y="1986913"/>
            <a:ext cx="906950" cy="1341689"/>
          </a:xfrm>
          <a:prstGeom prst="roundRect">
            <a:avLst>
              <a:gd name="adj" fmla="val 6999"/>
            </a:avLst>
          </a:prstGeom>
          <a:solidFill>
            <a:schemeClr val="bg1"/>
          </a:solidFill>
          <a:ln>
            <a:noFill/>
          </a:ln>
          <a:effectLst>
            <a:outerShdw blurRad="393700" dist="330200" dir="5400000" sx="93000" sy="93000" algn="t" rotWithShape="0">
              <a:prstClr val="black">
                <a:alpha val="23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1577340" rIns="0" rtlCol="0" anchor="t"/>
          <a:lstStyle/>
          <a:p>
            <a:pPr marL="128588" indent="-128588" defTabSz="685766">
              <a:spcAft>
                <a:spcPts val="225"/>
              </a:spcAft>
              <a:buFont typeface="Arial" panose="020B0604020202020204" pitchFamily="34" charset="0"/>
              <a:buChar char="•"/>
              <a:defRPr/>
            </a:pPr>
            <a:endParaRPr lang="en-US" sz="900">
              <a:solidFill>
                <a:srgbClr val="000000"/>
              </a:solidFill>
              <a:latin typeface="Lato" panose="020F0502020204030203" pitchFamily="34" charset="0"/>
            </a:endParaRPr>
          </a:p>
        </p:txBody>
      </p:sp>
      <p:sp>
        <p:nvSpPr>
          <p:cNvPr id="57" name="TextBox 56">
            <a:extLst>
              <a:ext uri="{FF2B5EF4-FFF2-40B4-BE49-F238E27FC236}">
                <a16:creationId xmlns:a16="http://schemas.microsoft.com/office/drawing/2014/main" id="{0B75C78B-74E5-B26E-768A-44CBBA2F6607}"/>
              </a:ext>
            </a:extLst>
          </p:cNvPr>
          <p:cNvSpPr txBox="1"/>
          <p:nvPr/>
        </p:nvSpPr>
        <p:spPr>
          <a:xfrm>
            <a:off x="441722" y="1214647"/>
            <a:ext cx="7573049" cy="207749"/>
          </a:xfrm>
          <a:prstGeom prst="rect">
            <a:avLst/>
          </a:prstGeom>
          <a:noFill/>
        </p:spPr>
        <p:txBody>
          <a:bodyPr wrap="square" lIns="0" tIns="0" rIns="0" bIns="0">
            <a:spAutoFit/>
          </a:bodyPr>
          <a:lstStyle/>
          <a:p>
            <a:pPr defTabSz="685800">
              <a:defRPr/>
            </a:pPr>
            <a:r>
              <a:rPr lang="en-US" sz="1350">
                <a:solidFill>
                  <a:schemeClr val="accent2"/>
                </a:solidFill>
                <a:latin typeface="Lato" panose="020F0502020204030203" pitchFamily="34" charset="0"/>
              </a:rPr>
              <a:t>This incident illustrates that organizations need good data to hygiene to use GenAI securely</a:t>
            </a:r>
          </a:p>
        </p:txBody>
      </p:sp>
      <p:sp>
        <p:nvSpPr>
          <p:cNvPr id="40" name="TextBox 39">
            <a:extLst>
              <a:ext uri="{FF2B5EF4-FFF2-40B4-BE49-F238E27FC236}">
                <a16:creationId xmlns:a16="http://schemas.microsoft.com/office/drawing/2014/main" id="{2CD1E3F1-9238-9CB5-C30A-1D5D16C92DA0}"/>
              </a:ext>
              <a:ext uri="{C183D7F6-B498-43B3-948B-1728B52AA6E4}">
                <adec:decorative xmlns:adec="http://schemas.microsoft.com/office/drawing/2017/decorative" val="0"/>
              </a:ext>
            </a:extLst>
          </p:cNvPr>
          <p:cNvSpPr txBox="1">
            <a:spLocks/>
          </p:cNvSpPr>
          <p:nvPr/>
        </p:nvSpPr>
        <p:spPr>
          <a:xfrm>
            <a:off x="441723" y="1826590"/>
            <a:ext cx="1258490" cy="484748"/>
          </a:xfrm>
          <a:prstGeom prst="rect">
            <a:avLst/>
          </a:prstGeom>
          <a:noFill/>
        </p:spPr>
        <p:txBody>
          <a:bodyPr wrap="square" lIns="68580" tIns="34290" rIns="68580" bIns="34290" rtlCol="0" anchor="t">
            <a:spAutoFit/>
          </a:bodyPr>
          <a:lstStyle>
            <a:defPPr>
              <a:defRPr lang="en-US"/>
            </a:defPPr>
            <a:lvl1pPr marR="0" lvl="0" indent="0" algn="ctr" fontAlgn="auto">
              <a:lnSpc>
                <a:spcPct val="100000"/>
              </a:lnSpc>
              <a:spcBef>
                <a:spcPts val="0"/>
              </a:spcBef>
              <a:spcAft>
                <a:spcPts val="0"/>
              </a:spcAft>
              <a:buClrTx/>
              <a:buSzTx/>
              <a:buFontTx/>
              <a:buNone/>
              <a:tabLst/>
              <a:defRPr kumimoji="0" sz="1200" b="0" i="0" u="none" strike="noStrike" cap="none" spc="0" normalizeH="0" baseline="0">
                <a:ln>
                  <a:noFill/>
                </a:ln>
                <a:effectLst/>
                <a:uLnTx/>
                <a:uFillTx/>
                <a:latin typeface="+mj-lt"/>
              </a:defRPr>
            </a:lvl1pPr>
          </a:lstStyle>
          <a:p>
            <a:pPr defTabSz="685800">
              <a:defRPr/>
            </a:pPr>
            <a:r>
              <a:rPr lang="en-US" sz="900">
                <a:solidFill>
                  <a:schemeClr val="bg1"/>
                </a:solidFill>
                <a:latin typeface="Lato" panose="020F0502020204030203" pitchFamily="34" charset="0"/>
              </a:rPr>
              <a:t>A negligent user accidentally exposed sensitive information.</a:t>
            </a:r>
          </a:p>
        </p:txBody>
      </p:sp>
      <p:sp>
        <p:nvSpPr>
          <p:cNvPr id="55" name="!!1">
            <a:extLst>
              <a:ext uri="{FF2B5EF4-FFF2-40B4-BE49-F238E27FC236}">
                <a16:creationId xmlns:a16="http://schemas.microsoft.com/office/drawing/2014/main" id="{D2934168-8E67-FA9A-587D-973AA68B7BEC}"/>
              </a:ext>
            </a:extLst>
          </p:cNvPr>
          <p:cNvSpPr txBox="1">
            <a:spLocks/>
          </p:cNvSpPr>
          <p:nvPr/>
        </p:nvSpPr>
        <p:spPr>
          <a:xfrm>
            <a:off x="615290" y="2565423"/>
            <a:ext cx="989053" cy="184666"/>
          </a:xfrm>
          <a:prstGeom prst="rect">
            <a:avLst/>
          </a:prstGeom>
        </p:spPr>
        <p:txBody>
          <a:bodyPr vert="horz" wrap="none" lIns="0" tIns="0" rIns="0" bIns="0" rtlCol="0" anchor="ctr">
            <a:spAutoFit/>
          </a:bodyPr>
          <a:lstStyle>
            <a:lvl1pPr algn="l" defTabSz="914400" rtl="0" eaLnBrk="1" latinLnBrk="0" hangingPunct="1">
              <a:lnSpc>
                <a:spcPct val="90000"/>
              </a:lnSpc>
              <a:spcBef>
                <a:spcPct val="0"/>
              </a:spcBef>
              <a:buNone/>
              <a:defRPr lang="en-US" sz="3600" b="1" kern="1200">
                <a:solidFill>
                  <a:schemeClr val="tx1"/>
                </a:solidFill>
                <a:latin typeface="Segoe UI" panose="020B0502040204020203" pitchFamily="34" charset="0"/>
                <a:ea typeface="+mj-ea"/>
                <a:cs typeface="Segoe UI" panose="020B0502040204020203" pitchFamily="34" charset="0"/>
              </a:defRPr>
            </a:lvl1pPr>
          </a:lstStyle>
          <a:p>
            <a:pPr defTabSz="685800">
              <a:lnSpc>
                <a:spcPct val="100000"/>
              </a:lnSpc>
              <a:defRPr/>
            </a:pPr>
            <a:r>
              <a:rPr lang="en-US" sz="1200" b="0">
                <a:solidFill>
                  <a:srgbClr val="FFFFFF"/>
                </a:solidFill>
                <a:latin typeface="Lato" panose="020F0502020204030203" pitchFamily="34" charset="0"/>
                <a:cs typeface="Lato" panose="020F0502020204030203" pitchFamily="34" charset="0"/>
              </a:rPr>
              <a:t>John and Alice</a:t>
            </a:r>
          </a:p>
        </p:txBody>
      </p:sp>
      <p:grpSp>
        <p:nvGrpSpPr>
          <p:cNvPr id="51" name="Group 50" descr="Arrows pointing to the right">
            <a:extLst>
              <a:ext uri="{FF2B5EF4-FFF2-40B4-BE49-F238E27FC236}">
                <a16:creationId xmlns:a16="http://schemas.microsoft.com/office/drawing/2014/main" id="{41A28693-61FC-C5AF-FCC7-017E44A8B5E6}"/>
              </a:ext>
              <a:ext uri="{C183D7F6-B498-43B3-948B-1728B52AA6E4}">
                <adec:decorative xmlns:adec="http://schemas.microsoft.com/office/drawing/2017/decorative" val="0"/>
              </a:ext>
            </a:extLst>
          </p:cNvPr>
          <p:cNvGrpSpPr>
            <a:grpSpLocks/>
          </p:cNvGrpSpPr>
          <p:nvPr/>
        </p:nvGrpSpPr>
        <p:grpSpPr>
          <a:xfrm rot="16200000">
            <a:off x="1689434" y="2589889"/>
            <a:ext cx="128715" cy="135735"/>
            <a:chOff x="6667355" y="2954907"/>
            <a:chExt cx="594921" cy="663818"/>
          </a:xfrm>
          <a:solidFill>
            <a:schemeClr val="bg1"/>
          </a:solidFill>
        </p:grpSpPr>
        <p:sp>
          <p:nvSpPr>
            <p:cNvPr id="52" name="Graphic 9">
              <a:extLst>
                <a:ext uri="{FF2B5EF4-FFF2-40B4-BE49-F238E27FC236}">
                  <a16:creationId xmlns:a16="http://schemas.microsoft.com/office/drawing/2014/main" id="{031946B4-F8F4-3A7E-509A-E4C08FC8210C}"/>
                </a:ext>
              </a:extLst>
            </p:cNvPr>
            <p:cNvSpPr/>
            <p:nvPr/>
          </p:nvSpPr>
          <p:spPr>
            <a:xfrm rot="5400000">
              <a:off x="6784802" y="2837461"/>
              <a:ext cx="360028" cy="594920"/>
            </a:xfrm>
            <a:custGeom>
              <a:avLst/>
              <a:gdLst>
                <a:gd name="connsiteX0" fmla="*/ 763036 w 1308282"/>
                <a:gd name="connsiteY0" fmla="*/ 1084040 h 2161841"/>
                <a:gd name="connsiteX1" fmla="*/ 732841 w 1308282"/>
                <a:gd name="connsiteY1" fmla="*/ 1059275 h 2161841"/>
                <a:gd name="connsiteX2" fmla="*/ 69330 w 1308282"/>
                <a:gd name="connsiteY2" fmla="*/ 396335 h 2161841"/>
                <a:gd name="connsiteX3" fmla="*/ 107525 w 1308282"/>
                <a:gd name="connsiteY3" fmla="*/ 34862 h 2161841"/>
                <a:gd name="connsiteX4" fmla="*/ 389275 w 1308282"/>
                <a:gd name="connsiteY4" fmla="*/ 66199 h 2161841"/>
                <a:gd name="connsiteX5" fmla="*/ 556057 w 1308282"/>
                <a:gd name="connsiteY5" fmla="*/ 232791 h 2161841"/>
                <a:gd name="connsiteX6" fmla="*/ 1234047 w 1308282"/>
                <a:gd name="connsiteY6" fmla="*/ 914972 h 2161841"/>
                <a:gd name="connsiteX7" fmla="*/ 1233856 w 1308282"/>
                <a:gd name="connsiteY7" fmla="*/ 1252157 h 2161841"/>
                <a:gd name="connsiteX8" fmla="*/ 396799 w 1308282"/>
                <a:gd name="connsiteY8" fmla="*/ 2088737 h 2161841"/>
                <a:gd name="connsiteX9" fmla="*/ 163151 w 1308282"/>
                <a:gd name="connsiteY9" fmla="*/ 2151317 h 2161841"/>
                <a:gd name="connsiteX10" fmla="*/ 4465 w 1308282"/>
                <a:gd name="connsiteY10" fmla="*/ 1972818 h 2161841"/>
                <a:gd name="connsiteX11" fmla="*/ 69235 w 1308282"/>
                <a:gd name="connsiteY11" fmla="*/ 1770983 h 2161841"/>
                <a:gd name="connsiteX12" fmla="*/ 734651 w 1308282"/>
                <a:gd name="connsiteY12" fmla="*/ 1106424 h 2161841"/>
                <a:gd name="connsiteX13" fmla="*/ 763036 w 1308282"/>
                <a:gd name="connsiteY13" fmla="*/ 1084136 h 2161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8282" h="2161841">
                  <a:moveTo>
                    <a:pt x="763036" y="1084040"/>
                  </a:moveTo>
                  <a:cubicBezTo>
                    <a:pt x="749129" y="1072706"/>
                    <a:pt x="740271" y="1066705"/>
                    <a:pt x="732841" y="1059275"/>
                  </a:cubicBezTo>
                  <a:cubicBezTo>
                    <a:pt x="511576" y="838391"/>
                    <a:pt x="290215" y="617601"/>
                    <a:pt x="69330" y="396335"/>
                  </a:cubicBezTo>
                  <a:cubicBezTo>
                    <a:pt x="-37160" y="289560"/>
                    <a:pt x="-18300" y="114872"/>
                    <a:pt x="107525" y="34862"/>
                  </a:cubicBezTo>
                  <a:cubicBezTo>
                    <a:pt x="196012" y="-21336"/>
                    <a:pt x="313170" y="-8668"/>
                    <a:pt x="389275" y="66199"/>
                  </a:cubicBezTo>
                  <a:cubicBezTo>
                    <a:pt x="445282" y="121349"/>
                    <a:pt x="500717" y="177070"/>
                    <a:pt x="556057" y="232791"/>
                  </a:cubicBezTo>
                  <a:cubicBezTo>
                    <a:pt x="782086" y="460153"/>
                    <a:pt x="1007923" y="687705"/>
                    <a:pt x="1234047" y="914972"/>
                  </a:cubicBezTo>
                  <a:cubicBezTo>
                    <a:pt x="1332821" y="1014222"/>
                    <a:pt x="1333297" y="1152716"/>
                    <a:pt x="1233856" y="1252157"/>
                  </a:cubicBezTo>
                  <a:cubicBezTo>
                    <a:pt x="954964" y="1531144"/>
                    <a:pt x="675787" y="1809845"/>
                    <a:pt x="396799" y="2088737"/>
                  </a:cubicBezTo>
                  <a:cubicBezTo>
                    <a:pt x="330886" y="2154651"/>
                    <a:pt x="252115" y="2177320"/>
                    <a:pt x="163151" y="2151317"/>
                  </a:cubicBezTo>
                  <a:cubicBezTo>
                    <a:pt x="74664" y="2125409"/>
                    <a:pt x="20562" y="2063306"/>
                    <a:pt x="4465" y="1972818"/>
                  </a:cubicBezTo>
                  <a:cubicBezTo>
                    <a:pt x="-9347" y="1895475"/>
                    <a:pt x="12847" y="1827276"/>
                    <a:pt x="69235" y="1770983"/>
                  </a:cubicBezTo>
                  <a:cubicBezTo>
                    <a:pt x="291072" y="1549527"/>
                    <a:pt x="512719" y="1327880"/>
                    <a:pt x="734651" y="1106424"/>
                  </a:cubicBezTo>
                  <a:cubicBezTo>
                    <a:pt x="741509" y="1099661"/>
                    <a:pt x="749891" y="1094423"/>
                    <a:pt x="763036" y="1084136"/>
                  </a:cubicBezTo>
                  <a:close/>
                </a:path>
              </a:pathLst>
            </a:custGeom>
            <a:grpFill/>
            <a:ln w="9525" cap="flat">
              <a:noFill/>
              <a:prstDash val="solid"/>
              <a:miter/>
            </a:ln>
          </p:spPr>
          <p:txBody>
            <a:bodyPr rtlCol="0" anchor="ctr"/>
            <a:lstStyle/>
            <a:p>
              <a:pPr defTabSz="685800">
                <a:defRPr/>
              </a:pPr>
              <a:endParaRPr lang="en-US" sz="1350">
                <a:solidFill>
                  <a:srgbClr val="000000"/>
                </a:solidFill>
                <a:latin typeface="Lato" panose="020F0502020204030203" pitchFamily="34" charset="0"/>
              </a:endParaRPr>
            </a:p>
          </p:txBody>
        </p:sp>
        <p:sp>
          <p:nvSpPr>
            <p:cNvPr id="54" name="Graphic 9">
              <a:extLst>
                <a:ext uri="{FF2B5EF4-FFF2-40B4-BE49-F238E27FC236}">
                  <a16:creationId xmlns:a16="http://schemas.microsoft.com/office/drawing/2014/main" id="{07793CEE-7BB3-2BF6-D0C0-6BB53314A34E}"/>
                </a:ext>
              </a:extLst>
            </p:cNvPr>
            <p:cNvSpPr/>
            <p:nvPr/>
          </p:nvSpPr>
          <p:spPr>
            <a:xfrm rot="5400000">
              <a:off x="6784800" y="3141251"/>
              <a:ext cx="360029" cy="594920"/>
            </a:xfrm>
            <a:custGeom>
              <a:avLst/>
              <a:gdLst>
                <a:gd name="connsiteX0" fmla="*/ 763036 w 1308282"/>
                <a:gd name="connsiteY0" fmla="*/ 1084040 h 2161841"/>
                <a:gd name="connsiteX1" fmla="*/ 732841 w 1308282"/>
                <a:gd name="connsiteY1" fmla="*/ 1059275 h 2161841"/>
                <a:gd name="connsiteX2" fmla="*/ 69330 w 1308282"/>
                <a:gd name="connsiteY2" fmla="*/ 396335 h 2161841"/>
                <a:gd name="connsiteX3" fmla="*/ 107525 w 1308282"/>
                <a:gd name="connsiteY3" fmla="*/ 34862 h 2161841"/>
                <a:gd name="connsiteX4" fmla="*/ 389275 w 1308282"/>
                <a:gd name="connsiteY4" fmla="*/ 66199 h 2161841"/>
                <a:gd name="connsiteX5" fmla="*/ 556057 w 1308282"/>
                <a:gd name="connsiteY5" fmla="*/ 232791 h 2161841"/>
                <a:gd name="connsiteX6" fmla="*/ 1234047 w 1308282"/>
                <a:gd name="connsiteY6" fmla="*/ 914972 h 2161841"/>
                <a:gd name="connsiteX7" fmla="*/ 1233856 w 1308282"/>
                <a:gd name="connsiteY7" fmla="*/ 1252157 h 2161841"/>
                <a:gd name="connsiteX8" fmla="*/ 396799 w 1308282"/>
                <a:gd name="connsiteY8" fmla="*/ 2088737 h 2161841"/>
                <a:gd name="connsiteX9" fmla="*/ 163151 w 1308282"/>
                <a:gd name="connsiteY9" fmla="*/ 2151317 h 2161841"/>
                <a:gd name="connsiteX10" fmla="*/ 4465 w 1308282"/>
                <a:gd name="connsiteY10" fmla="*/ 1972818 h 2161841"/>
                <a:gd name="connsiteX11" fmla="*/ 69235 w 1308282"/>
                <a:gd name="connsiteY11" fmla="*/ 1770983 h 2161841"/>
                <a:gd name="connsiteX12" fmla="*/ 734651 w 1308282"/>
                <a:gd name="connsiteY12" fmla="*/ 1106424 h 2161841"/>
                <a:gd name="connsiteX13" fmla="*/ 763036 w 1308282"/>
                <a:gd name="connsiteY13" fmla="*/ 1084136 h 2161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8282" h="2161841">
                  <a:moveTo>
                    <a:pt x="763036" y="1084040"/>
                  </a:moveTo>
                  <a:cubicBezTo>
                    <a:pt x="749129" y="1072706"/>
                    <a:pt x="740271" y="1066705"/>
                    <a:pt x="732841" y="1059275"/>
                  </a:cubicBezTo>
                  <a:cubicBezTo>
                    <a:pt x="511576" y="838391"/>
                    <a:pt x="290215" y="617601"/>
                    <a:pt x="69330" y="396335"/>
                  </a:cubicBezTo>
                  <a:cubicBezTo>
                    <a:pt x="-37160" y="289560"/>
                    <a:pt x="-18300" y="114872"/>
                    <a:pt x="107525" y="34862"/>
                  </a:cubicBezTo>
                  <a:cubicBezTo>
                    <a:pt x="196012" y="-21336"/>
                    <a:pt x="313170" y="-8668"/>
                    <a:pt x="389275" y="66199"/>
                  </a:cubicBezTo>
                  <a:cubicBezTo>
                    <a:pt x="445282" y="121349"/>
                    <a:pt x="500717" y="177070"/>
                    <a:pt x="556057" y="232791"/>
                  </a:cubicBezTo>
                  <a:cubicBezTo>
                    <a:pt x="782086" y="460153"/>
                    <a:pt x="1007923" y="687705"/>
                    <a:pt x="1234047" y="914972"/>
                  </a:cubicBezTo>
                  <a:cubicBezTo>
                    <a:pt x="1332821" y="1014222"/>
                    <a:pt x="1333297" y="1152716"/>
                    <a:pt x="1233856" y="1252157"/>
                  </a:cubicBezTo>
                  <a:cubicBezTo>
                    <a:pt x="954964" y="1531144"/>
                    <a:pt x="675787" y="1809845"/>
                    <a:pt x="396799" y="2088737"/>
                  </a:cubicBezTo>
                  <a:cubicBezTo>
                    <a:pt x="330886" y="2154651"/>
                    <a:pt x="252115" y="2177320"/>
                    <a:pt x="163151" y="2151317"/>
                  </a:cubicBezTo>
                  <a:cubicBezTo>
                    <a:pt x="74664" y="2125409"/>
                    <a:pt x="20562" y="2063306"/>
                    <a:pt x="4465" y="1972818"/>
                  </a:cubicBezTo>
                  <a:cubicBezTo>
                    <a:pt x="-9347" y="1895475"/>
                    <a:pt x="12847" y="1827276"/>
                    <a:pt x="69235" y="1770983"/>
                  </a:cubicBezTo>
                  <a:cubicBezTo>
                    <a:pt x="291072" y="1549527"/>
                    <a:pt x="512719" y="1327880"/>
                    <a:pt x="734651" y="1106424"/>
                  </a:cubicBezTo>
                  <a:cubicBezTo>
                    <a:pt x="741509" y="1099661"/>
                    <a:pt x="749891" y="1094423"/>
                    <a:pt x="763036" y="1084136"/>
                  </a:cubicBezTo>
                  <a:close/>
                </a:path>
              </a:pathLst>
            </a:custGeom>
            <a:grpFill/>
            <a:ln w="9525" cap="flat">
              <a:noFill/>
              <a:prstDash val="solid"/>
              <a:miter/>
            </a:ln>
          </p:spPr>
          <p:txBody>
            <a:bodyPr rtlCol="0" anchor="ctr"/>
            <a:lstStyle/>
            <a:p>
              <a:pPr defTabSz="685800">
                <a:defRPr/>
              </a:pPr>
              <a:endParaRPr lang="en-US" sz="1350">
                <a:solidFill>
                  <a:srgbClr val="000000"/>
                </a:solidFill>
                <a:latin typeface="Lato" panose="020F0502020204030203" pitchFamily="34" charset="0"/>
              </a:endParaRPr>
            </a:p>
          </p:txBody>
        </p:sp>
      </p:grpSp>
      <p:sp>
        <p:nvSpPr>
          <p:cNvPr id="129" name="Rectangle 128">
            <a:extLst>
              <a:ext uri="{FF2B5EF4-FFF2-40B4-BE49-F238E27FC236}">
                <a16:creationId xmlns:a16="http://schemas.microsoft.com/office/drawing/2014/main" id="{A3608F61-BB76-AAD7-479D-31FFC28A78D7}"/>
              </a:ext>
            </a:extLst>
          </p:cNvPr>
          <p:cNvSpPr/>
          <p:nvPr/>
        </p:nvSpPr>
        <p:spPr>
          <a:xfrm>
            <a:off x="1875948" y="2258308"/>
            <a:ext cx="906950" cy="92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0" rIns="68580" bIns="0" rtlCol="0" anchor="t">
            <a:noAutofit/>
          </a:bodyPr>
          <a:lstStyle/>
          <a:p>
            <a:pPr algn="ctr" defTabSz="685800">
              <a:defRPr/>
            </a:pPr>
            <a:r>
              <a:rPr lang="en-US" sz="788">
                <a:solidFill>
                  <a:srgbClr val="000000"/>
                </a:solidFill>
                <a:latin typeface="Lato" panose="020F0502020204030203" pitchFamily="34" charset="0"/>
              </a:rPr>
              <a:t>John is working on a highly sensitive M&amp;A deal which only a few Contoso employees know about. </a:t>
            </a:r>
          </a:p>
        </p:txBody>
      </p:sp>
      <p:sp>
        <p:nvSpPr>
          <p:cNvPr id="130" name="Rectangle 129">
            <a:extLst>
              <a:ext uri="{FF2B5EF4-FFF2-40B4-BE49-F238E27FC236}">
                <a16:creationId xmlns:a16="http://schemas.microsoft.com/office/drawing/2014/main" id="{63DCB467-7334-D9B0-F5EC-ADA9BFF953B0}"/>
              </a:ext>
            </a:extLst>
          </p:cNvPr>
          <p:cNvSpPr/>
          <p:nvPr/>
        </p:nvSpPr>
        <p:spPr>
          <a:xfrm>
            <a:off x="2851478" y="2258308"/>
            <a:ext cx="906950" cy="92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0" rIns="68580" bIns="0" rtlCol="0" anchor="t">
            <a:noAutofit/>
          </a:bodyPr>
          <a:lstStyle/>
          <a:p>
            <a:pPr algn="ctr" defTabSz="685800">
              <a:defRPr/>
            </a:pPr>
            <a:r>
              <a:rPr lang="en-US" sz="788">
                <a:solidFill>
                  <a:srgbClr val="000000"/>
                </a:solidFill>
                <a:latin typeface="Lato" panose="020F0502020204030203" pitchFamily="34" charset="0"/>
              </a:rPr>
              <a:t>John mentions the name of company he is studying without sharing anything more about the deal with Alice.</a:t>
            </a:r>
          </a:p>
        </p:txBody>
      </p:sp>
      <p:sp>
        <p:nvSpPr>
          <p:cNvPr id="131" name="Rectangle 130">
            <a:extLst>
              <a:ext uri="{FF2B5EF4-FFF2-40B4-BE49-F238E27FC236}">
                <a16:creationId xmlns:a16="http://schemas.microsoft.com/office/drawing/2014/main" id="{712B6D28-16BF-A895-60E7-81466A0B2CD4}"/>
              </a:ext>
            </a:extLst>
          </p:cNvPr>
          <p:cNvSpPr/>
          <p:nvPr/>
        </p:nvSpPr>
        <p:spPr>
          <a:xfrm>
            <a:off x="3842007" y="2196091"/>
            <a:ext cx="906950" cy="92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0" rIns="68580" bIns="0" rtlCol="0" anchor="t">
            <a:noAutofit/>
          </a:bodyPr>
          <a:lstStyle/>
          <a:p>
            <a:pPr algn="ctr" defTabSz="685800">
              <a:defRPr/>
            </a:pPr>
            <a:r>
              <a:rPr lang="en-US" sz="788">
                <a:solidFill>
                  <a:srgbClr val="000000"/>
                </a:solidFill>
                <a:latin typeface="Lato" panose="020F0502020204030203" pitchFamily="34" charset="0"/>
              </a:rPr>
              <a:t>Alice asks Copilot for M365 to find information on the deal and Copilot provides her a summary with the link to the document.</a:t>
            </a:r>
          </a:p>
        </p:txBody>
      </p:sp>
      <p:sp>
        <p:nvSpPr>
          <p:cNvPr id="132" name="Rectangle 131">
            <a:extLst>
              <a:ext uri="{FF2B5EF4-FFF2-40B4-BE49-F238E27FC236}">
                <a16:creationId xmlns:a16="http://schemas.microsoft.com/office/drawing/2014/main" id="{B5FD4BE6-F81D-B469-8590-2EB9FAF0A50D}"/>
              </a:ext>
            </a:extLst>
          </p:cNvPr>
          <p:cNvSpPr/>
          <p:nvPr/>
        </p:nvSpPr>
        <p:spPr>
          <a:xfrm>
            <a:off x="5778066" y="2251501"/>
            <a:ext cx="906950" cy="92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0" rIns="68580" bIns="0" rtlCol="0" anchor="t">
            <a:noAutofit/>
          </a:bodyPr>
          <a:lstStyle/>
          <a:p>
            <a:pPr algn="ctr" defTabSz="685800">
              <a:defRPr/>
            </a:pPr>
            <a:r>
              <a:rPr lang="en-US" sz="788">
                <a:solidFill>
                  <a:srgbClr val="000000"/>
                </a:solidFill>
                <a:latin typeface="Lato" panose="020F0502020204030203" pitchFamily="34" charset="0"/>
              </a:rPr>
              <a:t>Out of curiosity, Alice wants to see what ChatGPT would summarize, so she pastes the content of the file in ChatGPT.</a:t>
            </a:r>
          </a:p>
        </p:txBody>
      </p:sp>
      <p:grpSp>
        <p:nvGrpSpPr>
          <p:cNvPr id="280" name="Group 279" descr="Arrows pointing to the right">
            <a:extLst>
              <a:ext uri="{FF2B5EF4-FFF2-40B4-BE49-F238E27FC236}">
                <a16:creationId xmlns:a16="http://schemas.microsoft.com/office/drawing/2014/main" id="{18A694F9-AEE0-B16E-8BDF-9A16B495541C}"/>
              </a:ext>
              <a:ext uri="{C183D7F6-B498-43B3-948B-1728B52AA6E4}">
                <adec:decorative xmlns:adec="http://schemas.microsoft.com/office/drawing/2017/decorative" val="0"/>
              </a:ext>
            </a:extLst>
          </p:cNvPr>
          <p:cNvGrpSpPr>
            <a:grpSpLocks/>
          </p:cNvGrpSpPr>
          <p:nvPr/>
        </p:nvGrpSpPr>
        <p:grpSpPr>
          <a:xfrm rot="16200000">
            <a:off x="1689434" y="3860906"/>
            <a:ext cx="128715" cy="135735"/>
            <a:chOff x="6667355" y="2954907"/>
            <a:chExt cx="594921" cy="663818"/>
          </a:xfrm>
          <a:solidFill>
            <a:schemeClr val="bg1"/>
          </a:solidFill>
        </p:grpSpPr>
        <p:sp>
          <p:nvSpPr>
            <p:cNvPr id="281" name="Graphic 9">
              <a:extLst>
                <a:ext uri="{FF2B5EF4-FFF2-40B4-BE49-F238E27FC236}">
                  <a16:creationId xmlns:a16="http://schemas.microsoft.com/office/drawing/2014/main" id="{C311AA80-4D86-A0D1-AAA0-E32671D6AD8E}"/>
                </a:ext>
              </a:extLst>
            </p:cNvPr>
            <p:cNvSpPr/>
            <p:nvPr/>
          </p:nvSpPr>
          <p:spPr>
            <a:xfrm rot="5400000">
              <a:off x="6784802" y="2837461"/>
              <a:ext cx="360028" cy="594920"/>
            </a:xfrm>
            <a:custGeom>
              <a:avLst/>
              <a:gdLst>
                <a:gd name="connsiteX0" fmla="*/ 763036 w 1308282"/>
                <a:gd name="connsiteY0" fmla="*/ 1084040 h 2161841"/>
                <a:gd name="connsiteX1" fmla="*/ 732841 w 1308282"/>
                <a:gd name="connsiteY1" fmla="*/ 1059275 h 2161841"/>
                <a:gd name="connsiteX2" fmla="*/ 69330 w 1308282"/>
                <a:gd name="connsiteY2" fmla="*/ 396335 h 2161841"/>
                <a:gd name="connsiteX3" fmla="*/ 107525 w 1308282"/>
                <a:gd name="connsiteY3" fmla="*/ 34862 h 2161841"/>
                <a:gd name="connsiteX4" fmla="*/ 389275 w 1308282"/>
                <a:gd name="connsiteY4" fmla="*/ 66199 h 2161841"/>
                <a:gd name="connsiteX5" fmla="*/ 556057 w 1308282"/>
                <a:gd name="connsiteY5" fmla="*/ 232791 h 2161841"/>
                <a:gd name="connsiteX6" fmla="*/ 1234047 w 1308282"/>
                <a:gd name="connsiteY6" fmla="*/ 914972 h 2161841"/>
                <a:gd name="connsiteX7" fmla="*/ 1233856 w 1308282"/>
                <a:gd name="connsiteY7" fmla="*/ 1252157 h 2161841"/>
                <a:gd name="connsiteX8" fmla="*/ 396799 w 1308282"/>
                <a:gd name="connsiteY8" fmla="*/ 2088737 h 2161841"/>
                <a:gd name="connsiteX9" fmla="*/ 163151 w 1308282"/>
                <a:gd name="connsiteY9" fmla="*/ 2151317 h 2161841"/>
                <a:gd name="connsiteX10" fmla="*/ 4465 w 1308282"/>
                <a:gd name="connsiteY10" fmla="*/ 1972818 h 2161841"/>
                <a:gd name="connsiteX11" fmla="*/ 69235 w 1308282"/>
                <a:gd name="connsiteY11" fmla="*/ 1770983 h 2161841"/>
                <a:gd name="connsiteX12" fmla="*/ 734651 w 1308282"/>
                <a:gd name="connsiteY12" fmla="*/ 1106424 h 2161841"/>
                <a:gd name="connsiteX13" fmla="*/ 763036 w 1308282"/>
                <a:gd name="connsiteY13" fmla="*/ 1084136 h 2161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8282" h="2161841">
                  <a:moveTo>
                    <a:pt x="763036" y="1084040"/>
                  </a:moveTo>
                  <a:cubicBezTo>
                    <a:pt x="749129" y="1072706"/>
                    <a:pt x="740271" y="1066705"/>
                    <a:pt x="732841" y="1059275"/>
                  </a:cubicBezTo>
                  <a:cubicBezTo>
                    <a:pt x="511576" y="838391"/>
                    <a:pt x="290215" y="617601"/>
                    <a:pt x="69330" y="396335"/>
                  </a:cubicBezTo>
                  <a:cubicBezTo>
                    <a:pt x="-37160" y="289560"/>
                    <a:pt x="-18300" y="114872"/>
                    <a:pt x="107525" y="34862"/>
                  </a:cubicBezTo>
                  <a:cubicBezTo>
                    <a:pt x="196012" y="-21336"/>
                    <a:pt x="313170" y="-8668"/>
                    <a:pt x="389275" y="66199"/>
                  </a:cubicBezTo>
                  <a:cubicBezTo>
                    <a:pt x="445282" y="121349"/>
                    <a:pt x="500717" y="177070"/>
                    <a:pt x="556057" y="232791"/>
                  </a:cubicBezTo>
                  <a:cubicBezTo>
                    <a:pt x="782086" y="460153"/>
                    <a:pt x="1007923" y="687705"/>
                    <a:pt x="1234047" y="914972"/>
                  </a:cubicBezTo>
                  <a:cubicBezTo>
                    <a:pt x="1332821" y="1014222"/>
                    <a:pt x="1333297" y="1152716"/>
                    <a:pt x="1233856" y="1252157"/>
                  </a:cubicBezTo>
                  <a:cubicBezTo>
                    <a:pt x="954964" y="1531144"/>
                    <a:pt x="675787" y="1809845"/>
                    <a:pt x="396799" y="2088737"/>
                  </a:cubicBezTo>
                  <a:cubicBezTo>
                    <a:pt x="330886" y="2154651"/>
                    <a:pt x="252115" y="2177320"/>
                    <a:pt x="163151" y="2151317"/>
                  </a:cubicBezTo>
                  <a:cubicBezTo>
                    <a:pt x="74664" y="2125409"/>
                    <a:pt x="20562" y="2063306"/>
                    <a:pt x="4465" y="1972818"/>
                  </a:cubicBezTo>
                  <a:cubicBezTo>
                    <a:pt x="-9347" y="1895475"/>
                    <a:pt x="12847" y="1827276"/>
                    <a:pt x="69235" y="1770983"/>
                  </a:cubicBezTo>
                  <a:cubicBezTo>
                    <a:pt x="291072" y="1549527"/>
                    <a:pt x="512719" y="1327880"/>
                    <a:pt x="734651" y="1106424"/>
                  </a:cubicBezTo>
                  <a:cubicBezTo>
                    <a:pt x="741509" y="1099661"/>
                    <a:pt x="749891" y="1094423"/>
                    <a:pt x="763036" y="1084136"/>
                  </a:cubicBezTo>
                  <a:close/>
                </a:path>
              </a:pathLst>
            </a:custGeom>
            <a:grpFill/>
            <a:ln w="9525" cap="flat">
              <a:noFill/>
              <a:prstDash val="solid"/>
              <a:miter/>
            </a:ln>
          </p:spPr>
          <p:txBody>
            <a:bodyPr rtlCol="0" anchor="ctr"/>
            <a:lstStyle/>
            <a:p>
              <a:pPr defTabSz="685800">
                <a:defRPr/>
              </a:pPr>
              <a:endParaRPr lang="en-US" sz="1350">
                <a:solidFill>
                  <a:srgbClr val="000000"/>
                </a:solidFill>
                <a:latin typeface="Lato" panose="020F0502020204030203" pitchFamily="34" charset="0"/>
              </a:endParaRPr>
            </a:p>
          </p:txBody>
        </p:sp>
        <p:sp>
          <p:nvSpPr>
            <p:cNvPr id="282" name="Graphic 9">
              <a:extLst>
                <a:ext uri="{FF2B5EF4-FFF2-40B4-BE49-F238E27FC236}">
                  <a16:creationId xmlns:a16="http://schemas.microsoft.com/office/drawing/2014/main" id="{34E3B82D-B2E9-82EA-CD3F-24F8E97B2CA6}"/>
                </a:ext>
              </a:extLst>
            </p:cNvPr>
            <p:cNvSpPr/>
            <p:nvPr/>
          </p:nvSpPr>
          <p:spPr>
            <a:xfrm rot="5400000">
              <a:off x="6784800" y="3141251"/>
              <a:ext cx="360029" cy="594920"/>
            </a:xfrm>
            <a:custGeom>
              <a:avLst/>
              <a:gdLst>
                <a:gd name="connsiteX0" fmla="*/ 763036 w 1308282"/>
                <a:gd name="connsiteY0" fmla="*/ 1084040 h 2161841"/>
                <a:gd name="connsiteX1" fmla="*/ 732841 w 1308282"/>
                <a:gd name="connsiteY1" fmla="*/ 1059275 h 2161841"/>
                <a:gd name="connsiteX2" fmla="*/ 69330 w 1308282"/>
                <a:gd name="connsiteY2" fmla="*/ 396335 h 2161841"/>
                <a:gd name="connsiteX3" fmla="*/ 107525 w 1308282"/>
                <a:gd name="connsiteY3" fmla="*/ 34862 h 2161841"/>
                <a:gd name="connsiteX4" fmla="*/ 389275 w 1308282"/>
                <a:gd name="connsiteY4" fmla="*/ 66199 h 2161841"/>
                <a:gd name="connsiteX5" fmla="*/ 556057 w 1308282"/>
                <a:gd name="connsiteY5" fmla="*/ 232791 h 2161841"/>
                <a:gd name="connsiteX6" fmla="*/ 1234047 w 1308282"/>
                <a:gd name="connsiteY6" fmla="*/ 914972 h 2161841"/>
                <a:gd name="connsiteX7" fmla="*/ 1233856 w 1308282"/>
                <a:gd name="connsiteY7" fmla="*/ 1252157 h 2161841"/>
                <a:gd name="connsiteX8" fmla="*/ 396799 w 1308282"/>
                <a:gd name="connsiteY8" fmla="*/ 2088737 h 2161841"/>
                <a:gd name="connsiteX9" fmla="*/ 163151 w 1308282"/>
                <a:gd name="connsiteY9" fmla="*/ 2151317 h 2161841"/>
                <a:gd name="connsiteX10" fmla="*/ 4465 w 1308282"/>
                <a:gd name="connsiteY10" fmla="*/ 1972818 h 2161841"/>
                <a:gd name="connsiteX11" fmla="*/ 69235 w 1308282"/>
                <a:gd name="connsiteY11" fmla="*/ 1770983 h 2161841"/>
                <a:gd name="connsiteX12" fmla="*/ 734651 w 1308282"/>
                <a:gd name="connsiteY12" fmla="*/ 1106424 h 2161841"/>
                <a:gd name="connsiteX13" fmla="*/ 763036 w 1308282"/>
                <a:gd name="connsiteY13" fmla="*/ 1084136 h 2161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8282" h="2161841">
                  <a:moveTo>
                    <a:pt x="763036" y="1084040"/>
                  </a:moveTo>
                  <a:cubicBezTo>
                    <a:pt x="749129" y="1072706"/>
                    <a:pt x="740271" y="1066705"/>
                    <a:pt x="732841" y="1059275"/>
                  </a:cubicBezTo>
                  <a:cubicBezTo>
                    <a:pt x="511576" y="838391"/>
                    <a:pt x="290215" y="617601"/>
                    <a:pt x="69330" y="396335"/>
                  </a:cubicBezTo>
                  <a:cubicBezTo>
                    <a:pt x="-37160" y="289560"/>
                    <a:pt x="-18300" y="114872"/>
                    <a:pt x="107525" y="34862"/>
                  </a:cubicBezTo>
                  <a:cubicBezTo>
                    <a:pt x="196012" y="-21336"/>
                    <a:pt x="313170" y="-8668"/>
                    <a:pt x="389275" y="66199"/>
                  </a:cubicBezTo>
                  <a:cubicBezTo>
                    <a:pt x="445282" y="121349"/>
                    <a:pt x="500717" y="177070"/>
                    <a:pt x="556057" y="232791"/>
                  </a:cubicBezTo>
                  <a:cubicBezTo>
                    <a:pt x="782086" y="460153"/>
                    <a:pt x="1007923" y="687705"/>
                    <a:pt x="1234047" y="914972"/>
                  </a:cubicBezTo>
                  <a:cubicBezTo>
                    <a:pt x="1332821" y="1014222"/>
                    <a:pt x="1333297" y="1152716"/>
                    <a:pt x="1233856" y="1252157"/>
                  </a:cubicBezTo>
                  <a:cubicBezTo>
                    <a:pt x="954964" y="1531144"/>
                    <a:pt x="675787" y="1809845"/>
                    <a:pt x="396799" y="2088737"/>
                  </a:cubicBezTo>
                  <a:cubicBezTo>
                    <a:pt x="330886" y="2154651"/>
                    <a:pt x="252115" y="2177320"/>
                    <a:pt x="163151" y="2151317"/>
                  </a:cubicBezTo>
                  <a:cubicBezTo>
                    <a:pt x="74664" y="2125409"/>
                    <a:pt x="20562" y="2063306"/>
                    <a:pt x="4465" y="1972818"/>
                  </a:cubicBezTo>
                  <a:cubicBezTo>
                    <a:pt x="-9347" y="1895475"/>
                    <a:pt x="12847" y="1827276"/>
                    <a:pt x="69235" y="1770983"/>
                  </a:cubicBezTo>
                  <a:cubicBezTo>
                    <a:pt x="291072" y="1549527"/>
                    <a:pt x="512719" y="1327880"/>
                    <a:pt x="734651" y="1106424"/>
                  </a:cubicBezTo>
                  <a:cubicBezTo>
                    <a:pt x="741509" y="1099661"/>
                    <a:pt x="749891" y="1094423"/>
                    <a:pt x="763036" y="1084136"/>
                  </a:cubicBezTo>
                  <a:close/>
                </a:path>
              </a:pathLst>
            </a:custGeom>
            <a:grpFill/>
            <a:ln w="9525" cap="flat">
              <a:noFill/>
              <a:prstDash val="solid"/>
              <a:miter/>
            </a:ln>
          </p:spPr>
          <p:txBody>
            <a:bodyPr rtlCol="0" anchor="ctr"/>
            <a:lstStyle/>
            <a:p>
              <a:pPr defTabSz="685800">
                <a:defRPr/>
              </a:pPr>
              <a:endParaRPr lang="en-US" sz="1350">
                <a:solidFill>
                  <a:srgbClr val="000000"/>
                </a:solidFill>
                <a:latin typeface="Lato" panose="020F0502020204030203" pitchFamily="34" charset="0"/>
              </a:endParaRPr>
            </a:p>
          </p:txBody>
        </p:sp>
      </p:grpSp>
      <p:sp>
        <p:nvSpPr>
          <p:cNvPr id="2" name="Rectangle: Rounded Corners 1">
            <a:extLst>
              <a:ext uri="{FF2B5EF4-FFF2-40B4-BE49-F238E27FC236}">
                <a16:creationId xmlns:a16="http://schemas.microsoft.com/office/drawing/2014/main" id="{E96C3AF3-1E44-C503-0B2A-F2D2A6998853}"/>
              </a:ext>
              <a:ext uri="{C183D7F6-B498-43B3-948B-1728B52AA6E4}">
                <adec:decorative xmlns:adec="http://schemas.microsoft.com/office/drawing/2017/decorative" val="1"/>
              </a:ext>
            </a:extLst>
          </p:cNvPr>
          <p:cNvSpPr>
            <a:spLocks/>
          </p:cNvSpPr>
          <p:nvPr/>
        </p:nvSpPr>
        <p:spPr bwMode="auto">
          <a:xfrm>
            <a:off x="4802537" y="1982560"/>
            <a:ext cx="906950" cy="1341689"/>
          </a:xfrm>
          <a:prstGeom prst="roundRect">
            <a:avLst>
              <a:gd name="adj" fmla="val 6999"/>
            </a:avLst>
          </a:prstGeom>
          <a:solidFill>
            <a:schemeClr val="bg1"/>
          </a:solidFill>
          <a:ln>
            <a:noFill/>
          </a:ln>
          <a:effectLst>
            <a:outerShdw blurRad="393700" dist="330200" dir="5400000" sx="93000" sy="93000" algn="t" rotWithShape="0">
              <a:prstClr val="black">
                <a:alpha val="23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1577340" rIns="0" rtlCol="0" anchor="t"/>
          <a:lstStyle/>
          <a:p>
            <a:pPr marL="128588" indent="-128588" defTabSz="685766">
              <a:spcAft>
                <a:spcPts val="225"/>
              </a:spcAft>
              <a:buFont typeface="Arial" panose="020B0604020202020204" pitchFamily="34" charset="0"/>
              <a:buChar char="•"/>
              <a:defRPr/>
            </a:pPr>
            <a:endParaRPr lang="en-US" sz="900">
              <a:solidFill>
                <a:srgbClr val="000000"/>
              </a:solidFill>
              <a:latin typeface="Lato" panose="020F0502020204030203" pitchFamily="34" charset="0"/>
            </a:endParaRPr>
          </a:p>
        </p:txBody>
      </p:sp>
      <p:sp>
        <p:nvSpPr>
          <p:cNvPr id="3" name="Rectangle 2">
            <a:extLst>
              <a:ext uri="{FF2B5EF4-FFF2-40B4-BE49-F238E27FC236}">
                <a16:creationId xmlns:a16="http://schemas.microsoft.com/office/drawing/2014/main" id="{FF6E2DA0-C590-9938-B4BC-E52C7DD386C9}"/>
              </a:ext>
            </a:extLst>
          </p:cNvPr>
          <p:cNvSpPr/>
          <p:nvPr/>
        </p:nvSpPr>
        <p:spPr>
          <a:xfrm>
            <a:off x="4802536" y="2265293"/>
            <a:ext cx="916202" cy="8079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0" rIns="68580" bIns="0" rtlCol="0" anchor="ctr">
            <a:noAutofit/>
          </a:bodyPr>
          <a:lstStyle/>
          <a:p>
            <a:pPr algn="ctr" defTabSz="685800">
              <a:defRPr/>
            </a:pPr>
            <a:r>
              <a:rPr lang="en-US" sz="788">
                <a:solidFill>
                  <a:srgbClr val="000000"/>
                </a:solidFill>
                <a:latin typeface="Lato" panose="020F0502020204030203" pitchFamily="34" charset="0"/>
              </a:rPr>
              <a:t>Alice then uses the summary to ask Contoso’s finance agent to email her sensitive details about the project.</a:t>
            </a:r>
          </a:p>
        </p:txBody>
      </p:sp>
      <p:sp>
        <p:nvSpPr>
          <p:cNvPr id="5" name="Rectangle: Rounded Corners 4">
            <a:extLst>
              <a:ext uri="{FF2B5EF4-FFF2-40B4-BE49-F238E27FC236}">
                <a16:creationId xmlns:a16="http://schemas.microsoft.com/office/drawing/2014/main" id="{0CBC0FBE-25EC-C92A-7428-D4836644A4BF}"/>
              </a:ext>
              <a:ext uri="{C183D7F6-B498-43B3-948B-1728B52AA6E4}">
                <adec:decorative xmlns:adec="http://schemas.microsoft.com/office/drawing/2017/decorative" val="1"/>
              </a:ext>
            </a:extLst>
          </p:cNvPr>
          <p:cNvSpPr>
            <a:spLocks/>
          </p:cNvSpPr>
          <p:nvPr/>
        </p:nvSpPr>
        <p:spPr bwMode="auto">
          <a:xfrm>
            <a:off x="6752741" y="1993586"/>
            <a:ext cx="1878335" cy="1341689"/>
          </a:xfrm>
          <a:prstGeom prst="roundRect">
            <a:avLst>
              <a:gd name="adj" fmla="val 6999"/>
            </a:avLst>
          </a:prstGeom>
          <a:solidFill>
            <a:schemeClr val="bg1"/>
          </a:solidFill>
          <a:ln>
            <a:noFill/>
          </a:ln>
          <a:effectLst>
            <a:outerShdw blurRad="393700" dist="330200" dir="5400000" sx="93000" sy="93000" algn="t" rotWithShape="0">
              <a:prstClr val="black">
                <a:alpha val="23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1577340" rIns="0" rtlCol="0" anchor="t"/>
          <a:lstStyle/>
          <a:p>
            <a:pPr marL="128588" indent="-128588" defTabSz="685766">
              <a:spcAft>
                <a:spcPts val="225"/>
              </a:spcAft>
              <a:buFont typeface="Arial" panose="020B0604020202020204" pitchFamily="34" charset="0"/>
              <a:buChar char="•"/>
              <a:defRPr/>
            </a:pPr>
            <a:endParaRPr lang="en-US" sz="900">
              <a:solidFill>
                <a:srgbClr val="000000"/>
              </a:solidFill>
              <a:latin typeface="Lato" panose="020F0502020204030203" pitchFamily="34" charset="0"/>
            </a:endParaRPr>
          </a:p>
        </p:txBody>
      </p:sp>
      <p:sp>
        <p:nvSpPr>
          <p:cNvPr id="6" name="Rectangle 5">
            <a:extLst>
              <a:ext uri="{FF2B5EF4-FFF2-40B4-BE49-F238E27FC236}">
                <a16:creationId xmlns:a16="http://schemas.microsoft.com/office/drawing/2014/main" id="{CCF4EC59-59B1-E4A2-9E4E-909A1526D7B1}"/>
              </a:ext>
            </a:extLst>
          </p:cNvPr>
          <p:cNvSpPr/>
          <p:nvPr/>
        </p:nvSpPr>
        <p:spPr>
          <a:xfrm>
            <a:off x="6752741" y="2264982"/>
            <a:ext cx="1878335" cy="92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0" rIns="68580" bIns="0" rtlCol="0" anchor="t">
            <a:noAutofit/>
          </a:bodyPr>
          <a:lstStyle/>
          <a:p>
            <a:pPr lvl="0" algn="ctr">
              <a:defRPr/>
            </a:pPr>
            <a:r>
              <a:rPr lang="en-US" sz="788">
                <a:solidFill>
                  <a:schemeClr val="accent3"/>
                </a:solidFill>
                <a:latin typeface="Lato" panose="020F0502020204030203" pitchFamily="34" charset="0"/>
              </a:rPr>
              <a:t>With Data Loss Prevention (DLP) </a:t>
            </a:r>
            <a:r>
              <a:rPr lang="en-US" sz="788">
                <a:solidFill>
                  <a:srgbClr val="000000"/>
                </a:solidFill>
                <a:latin typeface="Lato" panose="020F0502020204030203" pitchFamily="34" charset="0"/>
              </a:rPr>
              <a:t>Policies in place, it prevents out of policy sharing of sensitive data, such as emailing it or users pasting or uploading sensitive data to consumer GenAI apps through an email or endpoint DLP policy. </a:t>
            </a:r>
          </a:p>
        </p:txBody>
      </p:sp>
    </p:spTree>
    <p:extLst>
      <p:ext uri="{BB962C8B-B14F-4D97-AF65-F5344CB8AC3E}">
        <p14:creationId xmlns:p14="http://schemas.microsoft.com/office/powerpoint/2010/main" val="10689154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250"/>
                                            <p:tgtEl>
                                              <p:spTgt spid="40"/>
                                            </p:tgtEl>
                                          </p:cBhvr>
                                        </p:animEffect>
                                      </p:childTnLst>
                                    </p:cTn>
                                  </p:par>
                                  <p:par>
                                    <p:cTn id="8" presetID="42" presetClass="path" presetSubtype="0" decel="100000" fill="hold" grpId="1" nodeType="withEffect">
                                      <p:stCondLst>
                                        <p:cond delay="0"/>
                                      </p:stCondLst>
                                      <p:childTnLst>
                                        <p:animMotion origin="layout" path="M 2.70833E-6 0.10324 L 2.70833E-6 -3.33333E-6 " pathEditMode="relative" rAng="0" ptsTypes="AA">
                                          <p:cBhvr>
                                            <p:cTn id="9" dur="500" fill="hold"/>
                                            <p:tgtEl>
                                              <p:spTgt spid="40"/>
                                            </p:tgtEl>
                                            <p:attrNameLst>
                                              <p:attrName>ppt_x</p:attrName>
                                              <p:attrName>ppt_y</p:attrName>
                                            </p:attrNameLst>
                                          </p:cBhvr>
                                          <p:rCtr x="0" y="-5162"/>
                                        </p:animMotion>
                                      </p:childTnLst>
                                    </p:cTn>
                                  </p:par>
                                  <p:par>
                                    <p:cTn id="10" presetID="23" presetClass="entr" presetSubtype="16" fill="hold" grpId="0" nodeType="withEffect">
                                      <p:stCondLst>
                                        <p:cond delay="1000"/>
                                      </p:stCondLst>
                                      <p:childTnLst>
                                        <p:set>
                                          <p:cBhvr>
                                            <p:cTn id="11" dur="1" fill="hold">
                                              <p:stCondLst>
                                                <p:cond delay="0"/>
                                              </p:stCondLst>
                                            </p:cTn>
                                            <p:tgtEl>
                                              <p:spTgt spid="55"/>
                                            </p:tgtEl>
                                            <p:attrNameLst>
                                              <p:attrName>style.visibility</p:attrName>
                                            </p:attrNameLst>
                                          </p:cBhvr>
                                          <p:to>
                                            <p:strVal val="visible"/>
                                          </p:to>
                                        </p:set>
                                        <p:anim calcmode="lin" valueType="num">
                                          <p:cBhvr>
                                            <p:cTn id="12" dur="200" fill="hold"/>
                                            <p:tgtEl>
                                              <p:spTgt spid="55"/>
                                            </p:tgtEl>
                                            <p:attrNameLst>
                                              <p:attrName>ppt_w</p:attrName>
                                            </p:attrNameLst>
                                          </p:cBhvr>
                                          <p:tavLst>
                                            <p:tav tm="0">
                                              <p:val>
                                                <p:fltVal val="0"/>
                                              </p:val>
                                            </p:tav>
                                            <p:tav tm="100000">
                                              <p:val>
                                                <p:strVal val="#ppt_w"/>
                                              </p:val>
                                            </p:tav>
                                          </p:tavLst>
                                        </p:anim>
                                        <p:anim calcmode="lin" valueType="num">
                                          <p:cBhvr>
                                            <p:cTn id="13" dur="200" fill="hold"/>
                                            <p:tgtEl>
                                              <p:spTgt spid="55"/>
                                            </p:tgtEl>
                                            <p:attrNameLst>
                                              <p:attrName>ppt_h</p:attrName>
                                            </p:attrNameLst>
                                          </p:cBhvr>
                                          <p:tavLst>
                                            <p:tav tm="0">
                                              <p:val>
                                                <p:fltVal val="0"/>
                                              </p:val>
                                            </p:tav>
                                            <p:tav tm="100000">
                                              <p:val>
                                                <p:strVal val="#ppt_h"/>
                                              </p:val>
                                            </p:tav>
                                          </p:tavLst>
                                        </p:anim>
                                      </p:childTnLst>
                                    </p:cTn>
                                  </p:par>
                                  <p:par>
                                    <p:cTn id="14" presetID="6" presetClass="emph" presetSubtype="0" fill="hold" grpId="1" nodeType="withEffect" p14:presetBounceEnd="99000">
                                      <p:stCondLst>
                                        <p:cond delay="1000"/>
                                      </p:stCondLst>
                                      <p:childTnLst>
                                        <p:animScale p14:bounceEnd="99000">
                                          <p:cBhvr>
                                            <p:cTn id="15" dur="1000" fill="hold"/>
                                            <p:tgtEl>
                                              <p:spTgt spid="55"/>
                                            </p:tgtEl>
                                          </p:cBhvr>
                                          <p:by x="110000" y="110000"/>
                                        </p:animScale>
                                      </p:childTnLst>
                                    </p:cTn>
                                  </p:par>
                                  <p:par>
                                    <p:cTn id="16" presetID="6" presetClass="emph" presetSubtype="0" accel="50000" decel="50000" fill="hold" grpId="2" nodeType="withEffect">
                                      <p:stCondLst>
                                        <p:cond delay="1000"/>
                                      </p:stCondLst>
                                      <p:childTnLst>
                                        <p:animScale>
                                          <p:cBhvr>
                                            <p:cTn id="17" dur="250" fill="hold"/>
                                            <p:tgtEl>
                                              <p:spTgt spid="55"/>
                                            </p:tgtEl>
                                          </p:cBhvr>
                                          <p:by x="91000" y="91000"/>
                                        </p:animScale>
                                      </p:childTnLst>
                                    </p:cTn>
                                  </p:par>
                                  <p:par>
                                    <p:cTn id="18" presetID="22" presetClass="entr" presetSubtype="8" fill="hold" nodeType="withEffect">
                                      <p:stCondLst>
                                        <p:cond delay="1250"/>
                                      </p:stCondLst>
                                      <p:childTnLst>
                                        <p:set>
                                          <p:cBhvr>
                                            <p:cTn id="19" dur="1" fill="hold">
                                              <p:stCondLst>
                                                <p:cond delay="0"/>
                                              </p:stCondLst>
                                            </p:cTn>
                                            <p:tgtEl>
                                              <p:spTgt spid="42"/>
                                            </p:tgtEl>
                                            <p:attrNameLst>
                                              <p:attrName>style.visibility</p:attrName>
                                            </p:attrNameLst>
                                          </p:cBhvr>
                                          <p:to>
                                            <p:strVal val="visible"/>
                                          </p:to>
                                        </p:set>
                                        <p:animEffect transition="in" filter="wipe(left)">
                                          <p:cBhvr>
                                            <p:cTn id="20" dur="500"/>
                                            <p:tgtEl>
                                              <p:spTgt spid="42"/>
                                            </p:tgtEl>
                                          </p:cBhvr>
                                        </p:animEffect>
                                      </p:childTnLst>
                                    </p:cTn>
                                  </p:par>
                                  <p:par>
                                    <p:cTn id="21" presetID="10" presetClass="entr" presetSubtype="0" fill="hold" nodeType="withEffect">
                                      <p:stCondLst>
                                        <p:cond delay="125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250"/>
                                            <p:tgtEl>
                                              <p:spTgt spid="51"/>
                                            </p:tgtEl>
                                          </p:cBhvr>
                                        </p:animEffect>
                                      </p:childTnLst>
                                    </p:cTn>
                                  </p:par>
                                  <p:par>
                                    <p:cTn id="24" presetID="42" presetClass="path" presetSubtype="0" decel="100000" fill="hold" nodeType="withEffect">
                                      <p:stCondLst>
                                        <p:cond delay="1250"/>
                                      </p:stCondLst>
                                      <p:childTnLst>
                                        <p:animMotion origin="layout" path="M -0.01719 -0.00023 L 3.125E-6 3.33333E-6 " pathEditMode="relative" rAng="0" ptsTypes="AA">
                                          <p:cBhvr>
                                            <p:cTn id="25" dur="500" fill="hold"/>
                                            <p:tgtEl>
                                              <p:spTgt spid="51"/>
                                            </p:tgtEl>
                                            <p:attrNameLst>
                                              <p:attrName>ppt_x</p:attrName>
                                              <p:attrName>ppt_y</p:attrName>
                                            </p:attrNameLst>
                                          </p:cBhvr>
                                          <p:rCtr x="859" y="0"/>
                                        </p:animMotion>
                                      </p:childTnLst>
                                    </p:cTn>
                                  </p:par>
                                  <p:par>
                                    <p:cTn id="26" presetID="21" presetClass="entr" presetSubtype="1" fill="hold" grpId="0" nodeType="withEffect">
                                      <p:stCondLst>
                                        <p:cond delay="2000"/>
                                      </p:stCondLst>
                                      <p:childTnLst>
                                        <p:set>
                                          <p:cBhvr>
                                            <p:cTn id="27" dur="1" fill="hold">
                                              <p:stCondLst>
                                                <p:cond delay="0"/>
                                              </p:stCondLst>
                                            </p:cTn>
                                            <p:tgtEl>
                                              <p:spTgt spid="41"/>
                                            </p:tgtEl>
                                            <p:attrNameLst>
                                              <p:attrName>style.visibility</p:attrName>
                                            </p:attrNameLst>
                                          </p:cBhvr>
                                          <p:to>
                                            <p:strVal val="visible"/>
                                          </p:to>
                                        </p:set>
                                        <p:animEffect transition="in" filter="wheel(1)">
                                          <p:cBhvr>
                                            <p:cTn id="28" dur="500"/>
                                            <p:tgtEl>
                                              <p:spTgt spid="41"/>
                                            </p:tgtEl>
                                          </p:cBhvr>
                                        </p:animEffect>
                                      </p:childTnLst>
                                    </p:cTn>
                                  </p:par>
                                  <p:par>
                                    <p:cTn id="29" presetID="23" presetClass="entr" presetSubtype="16" fill="hold" grpId="0" nodeType="withEffect">
                                      <p:stCondLst>
                                        <p:cond delay="2000"/>
                                      </p:stCondLst>
                                      <p:childTnLst>
                                        <p:set>
                                          <p:cBhvr>
                                            <p:cTn id="30" dur="1" fill="hold">
                                              <p:stCondLst>
                                                <p:cond delay="0"/>
                                              </p:stCondLst>
                                            </p:cTn>
                                            <p:tgtEl>
                                              <p:spTgt spid="63"/>
                                            </p:tgtEl>
                                            <p:attrNameLst>
                                              <p:attrName>style.visibility</p:attrName>
                                            </p:attrNameLst>
                                          </p:cBhvr>
                                          <p:to>
                                            <p:strVal val="visible"/>
                                          </p:to>
                                        </p:set>
                                        <p:anim calcmode="lin" valueType="num">
                                          <p:cBhvr>
                                            <p:cTn id="31" dur="200" fill="hold"/>
                                            <p:tgtEl>
                                              <p:spTgt spid="63"/>
                                            </p:tgtEl>
                                            <p:attrNameLst>
                                              <p:attrName>ppt_w</p:attrName>
                                            </p:attrNameLst>
                                          </p:cBhvr>
                                          <p:tavLst>
                                            <p:tav tm="0">
                                              <p:val>
                                                <p:fltVal val="0"/>
                                              </p:val>
                                            </p:tav>
                                            <p:tav tm="100000">
                                              <p:val>
                                                <p:strVal val="#ppt_w"/>
                                              </p:val>
                                            </p:tav>
                                          </p:tavLst>
                                        </p:anim>
                                        <p:anim calcmode="lin" valueType="num">
                                          <p:cBhvr>
                                            <p:cTn id="32" dur="200" fill="hold"/>
                                            <p:tgtEl>
                                              <p:spTgt spid="63"/>
                                            </p:tgtEl>
                                            <p:attrNameLst>
                                              <p:attrName>ppt_h</p:attrName>
                                            </p:attrNameLst>
                                          </p:cBhvr>
                                          <p:tavLst>
                                            <p:tav tm="0">
                                              <p:val>
                                                <p:fltVal val="0"/>
                                              </p:val>
                                            </p:tav>
                                            <p:tav tm="100000">
                                              <p:val>
                                                <p:strVal val="#ppt_h"/>
                                              </p:val>
                                            </p:tav>
                                          </p:tavLst>
                                        </p:anim>
                                      </p:childTnLst>
                                    </p:cTn>
                                  </p:par>
                                  <p:par>
                                    <p:cTn id="33" presetID="6" presetClass="emph" presetSubtype="0" fill="hold" grpId="1" nodeType="withEffect" p14:presetBounceEnd="99000">
                                      <p:stCondLst>
                                        <p:cond delay="2000"/>
                                      </p:stCondLst>
                                      <p:childTnLst>
                                        <p:animScale p14:bounceEnd="99000">
                                          <p:cBhvr>
                                            <p:cTn id="34" dur="1000" fill="hold"/>
                                            <p:tgtEl>
                                              <p:spTgt spid="63"/>
                                            </p:tgtEl>
                                          </p:cBhvr>
                                          <p:by x="110000" y="110000"/>
                                        </p:animScale>
                                      </p:childTnLst>
                                    </p:cTn>
                                  </p:par>
                                  <p:par>
                                    <p:cTn id="35" presetID="6" presetClass="emph" presetSubtype="0" accel="50000" decel="50000" fill="hold" grpId="2" nodeType="withEffect">
                                      <p:stCondLst>
                                        <p:cond delay="2000"/>
                                      </p:stCondLst>
                                      <p:childTnLst>
                                        <p:animScale>
                                          <p:cBhvr>
                                            <p:cTn id="36" dur="250" fill="hold"/>
                                            <p:tgtEl>
                                              <p:spTgt spid="63"/>
                                            </p:tgtEl>
                                          </p:cBhvr>
                                          <p:by x="91000" y="91000"/>
                                        </p:animScale>
                                      </p:childTnLst>
                                    </p:cTn>
                                  </p:par>
                                  <p:par>
                                    <p:cTn id="37" presetID="23" presetClass="entr" presetSubtype="16" fill="hold" grpId="0" nodeType="withEffect">
                                      <p:stCondLst>
                                        <p:cond delay="2000"/>
                                      </p:stCondLst>
                                      <p:childTnLst>
                                        <p:set>
                                          <p:cBhvr>
                                            <p:cTn id="38" dur="1" fill="hold">
                                              <p:stCondLst>
                                                <p:cond delay="0"/>
                                              </p:stCondLst>
                                            </p:cTn>
                                            <p:tgtEl>
                                              <p:spTgt spid="129"/>
                                            </p:tgtEl>
                                            <p:attrNameLst>
                                              <p:attrName>style.visibility</p:attrName>
                                            </p:attrNameLst>
                                          </p:cBhvr>
                                          <p:to>
                                            <p:strVal val="visible"/>
                                          </p:to>
                                        </p:set>
                                        <p:anim calcmode="lin" valueType="num">
                                          <p:cBhvr>
                                            <p:cTn id="39" dur="200" fill="hold"/>
                                            <p:tgtEl>
                                              <p:spTgt spid="129"/>
                                            </p:tgtEl>
                                            <p:attrNameLst>
                                              <p:attrName>ppt_w</p:attrName>
                                            </p:attrNameLst>
                                          </p:cBhvr>
                                          <p:tavLst>
                                            <p:tav tm="0">
                                              <p:val>
                                                <p:fltVal val="0"/>
                                              </p:val>
                                            </p:tav>
                                            <p:tav tm="100000">
                                              <p:val>
                                                <p:strVal val="#ppt_w"/>
                                              </p:val>
                                            </p:tav>
                                          </p:tavLst>
                                        </p:anim>
                                        <p:anim calcmode="lin" valueType="num">
                                          <p:cBhvr>
                                            <p:cTn id="40" dur="200" fill="hold"/>
                                            <p:tgtEl>
                                              <p:spTgt spid="129"/>
                                            </p:tgtEl>
                                            <p:attrNameLst>
                                              <p:attrName>ppt_h</p:attrName>
                                            </p:attrNameLst>
                                          </p:cBhvr>
                                          <p:tavLst>
                                            <p:tav tm="0">
                                              <p:val>
                                                <p:fltVal val="0"/>
                                              </p:val>
                                            </p:tav>
                                            <p:tav tm="100000">
                                              <p:val>
                                                <p:strVal val="#ppt_h"/>
                                              </p:val>
                                            </p:tav>
                                          </p:tavLst>
                                        </p:anim>
                                      </p:childTnLst>
                                    </p:cTn>
                                  </p:par>
                                  <p:par>
                                    <p:cTn id="41" presetID="6" presetClass="emph" presetSubtype="0" fill="hold" grpId="1" nodeType="withEffect" p14:presetBounceEnd="99000">
                                      <p:stCondLst>
                                        <p:cond delay="2000"/>
                                      </p:stCondLst>
                                      <p:childTnLst>
                                        <p:animScale p14:bounceEnd="99000">
                                          <p:cBhvr>
                                            <p:cTn id="42" dur="1000" fill="hold"/>
                                            <p:tgtEl>
                                              <p:spTgt spid="129"/>
                                            </p:tgtEl>
                                          </p:cBhvr>
                                          <p:by x="110000" y="110000"/>
                                        </p:animScale>
                                      </p:childTnLst>
                                    </p:cTn>
                                  </p:par>
                                  <p:par>
                                    <p:cTn id="43" presetID="6" presetClass="emph" presetSubtype="0" accel="50000" decel="50000" fill="hold" grpId="2" nodeType="withEffect">
                                      <p:stCondLst>
                                        <p:cond delay="2000"/>
                                      </p:stCondLst>
                                      <p:childTnLst>
                                        <p:animScale>
                                          <p:cBhvr>
                                            <p:cTn id="44" dur="250" fill="hold"/>
                                            <p:tgtEl>
                                              <p:spTgt spid="129"/>
                                            </p:tgtEl>
                                          </p:cBhvr>
                                          <p:by x="91000" y="91000"/>
                                        </p:animScale>
                                      </p:childTnLst>
                                    </p:cTn>
                                  </p:par>
                                  <p:par>
                                    <p:cTn id="45" presetID="23" presetClass="entr" presetSubtype="16" fill="hold" grpId="0" nodeType="withEffect">
                                      <p:stCondLst>
                                        <p:cond delay="2000"/>
                                      </p:stCondLst>
                                      <p:childTnLst>
                                        <p:set>
                                          <p:cBhvr>
                                            <p:cTn id="46" dur="1" fill="hold">
                                              <p:stCondLst>
                                                <p:cond delay="0"/>
                                              </p:stCondLst>
                                            </p:cTn>
                                            <p:tgtEl>
                                              <p:spTgt spid="58"/>
                                            </p:tgtEl>
                                            <p:attrNameLst>
                                              <p:attrName>style.visibility</p:attrName>
                                            </p:attrNameLst>
                                          </p:cBhvr>
                                          <p:to>
                                            <p:strVal val="visible"/>
                                          </p:to>
                                        </p:set>
                                        <p:anim calcmode="lin" valueType="num">
                                          <p:cBhvr>
                                            <p:cTn id="47" dur="200" fill="hold"/>
                                            <p:tgtEl>
                                              <p:spTgt spid="58"/>
                                            </p:tgtEl>
                                            <p:attrNameLst>
                                              <p:attrName>ppt_w</p:attrName>
                                            </p:attrNameLst>
                                          </p:cBhvr>
                                          <p:tavLst>
                                            <p:tav tm="0">
                                              <p:val>
                                                <p:fltVal val="0"/>
                                              </p:val>
                                            </p:tav>
                                            <p:tav tm="100000">
                                              <p:val>
                                                <p:strVal val="#ppt_w"/>
                                              </p:val>
                                            </p:tav>
                                          </p:tavLst>
                                        </p:anim>
                                        <p:anim calcmode="lin" valueType="num">
                                          <p:cBhvr>
                                            <p:cTn id="48" dur="200" fill="hold"/>
                                            <p:tgtEl>
                                              <p:spTgt spid="58"/>
                                            </p:tgtEl>
                                            <p:attrNameLst>
                                              <p:attrName>ppt_h</p:attrName>
                                            </p:attrNameLst>
                                          </p:cBhvr>
                                          <p:tavLst>
                                            <p:tav tm="0">
                                              <p:val>
                                                <p:fltVal val="0"/>
                                              </p:val>
                                            </p:tav>
                                            <p:tav tm="100000">
                                              <p:val>
                                                <p:strVal val="#ppt_h"/>
                                              </p:val>
                                            </p:tav>
                                          </p:tavLst>
                                        </p:anim>
                                      </p:childTnLst>
                                    </p:cTn>
                                  </p:par>
                                  <p:par>
                                    <p:cTn id="49" presetID="6" presetClass="emph" presetSubtype="0" fill="hold" grpId="1" nodeType="withEffect" p14:presetBounceEnd="99000">
                                      <p:stCondLst>
                                        <p:cond delay="2000"/>
                                      </p:stCondLst>
                                      <p:childTnLst>
                                        <p:animScale p14:bounceEnd="99000">
                                          <p:cBhvr>
                                            <p:cTn id="50" dur="1000" fill="hold"/>
                                            <p:tgtEl>
                                              <p:spTgt spid="58"/>
                                            </p:tgtEl>
                                          </p:cBhvr>
                                          <p:by x="110000" y="110000"/>
                                        </p:animScale>
                                      </p:childTnLst>
                                    </p:cTn>
                                  </p:par>
                                  <p:par>
                                    <p:cTn id="51" presetID="6" presetClass="emph" presetSubtype="0" accel="50000" decel="50000" fill="hold" grpId="2" nodeType="withEffect">
                                      <p:stCondLst>
                                        <p:cond delay="2000"/>
                                      </p:stCondLst>
                                      <p:childTnLst>
                                        <p:animScale>
                                          <p:cBhvr>
                                            <p:cTn id="52" dur="250" fill="hold"/>
                                            <p:tgtEl>
                                              <p:spTgt spid="58"/>
                                            </p:tgtEl>
                                          </p:cBhvr>
                                          <p:by x="91000" y="91000"/>
                                        </p:animScale>
                                      </p:childTnLst>
                                    </p:cTn>
                                  </p:par>
                                  <p:par>
                                    <p:cTn id="53" presetID="23" presetClass="entr" presetSubtype="16" fill="hold" grpId="0" nodeType="withEffect">
                                      <p:stCondLst>
                                        <p:cond delay="2000"/>
                                      </p:stCondLst>
                                      <p:childTnLst>
                                        <p:set>
                                          <p:cBhvr>
                                            <p:cTn id="54" dur="1" fill="hold">
                                              <p:stCondLst>
                                                <p:cond delay="0"/>
                                              </p:stCondLst>
                                            </p:cTn>
                                            <p:tgtEl>
                                              <p:spTgt spid="130"/>
                                            </p:tgtEl>
                                            <p:attrNameLst>
                                              <p:attrName>style.visibility</p:attrName>
                                            </p:attrNameLst>
                                          </p:cBhvr>
                                          <p:to>
                                            <p:strVal val="visible"/>
                                          </p:to>
                                        </p:set>
                                        <p:anim calcmode="lin" valueType="num">
                                          <p:cBhvr>
                                            <p:cTn id="55" dur="200" fill="hold"/>
                                            <p:tgtEl>
                                              <p:spTgt spid="130"/>
                                            </p:tgtEl>
                                            <p:attrNameLst>
                                              <p:attrName>ppt_w</p:attrName>
                                            </p:attrNameLst>
                                          </p:cBhvr>
                                          <p:tavLst>
                                            <p:tav tm="0">
                                              <p:val>
                                                <p:fltVal val="0"/>
                                              </p:val>
                                            </p:tav>
                                            <p:tav tm="100000">
                                              <p:val>
                                                <p:strVal val="#ppt_w"/>
                                              </p:val>
                                            </p:tav>
                                          </p:tavLst>
                                        </p:anim>
                                        <p:anim calcmode="lin" valueType="num">
                                          <p:cBhvr>
                                            <p:cTn id="56" dur="200" fill="hold"/>
                                            <p:tgtEl>
                                              <p:spTgt spid="130"/>
                                            </p:tgtEl>
                                            <p:attrNameLst>
                                              <p:attrName>ppt_h</p:attrName>
                                            </p:attrNameLst>
                                          </p:cBhvr>
                                          <p:tavLst>
                                            <p:tav tm="0">
                                              <p:val>
                                                <p:fltVal val="0"/>
                                              </p:val>
                                            </p:tav>
                                            <p:tav tm="100000">
                                              <p:val>
                                                <p:strVal val="#ppt_h"/>
                                              </p:val>
                                            </p:tav>
                                          </p:tavLst>
                                        </p:anim>
                                      </p:childTnLst>
                                    </p:cTn>
                                  </p:par>
                                  <p:par>
                                    <p:cTn id="57" presetID="6" presetClass="emph" presetSubtype="0" fill="hold" grpId="1" nodeType="withEffect" p14:presetBounceEnd="99000">
                                      <p:stCondLst>
                                        <p:cond delay="2000"/>
                                      </p:stCondLst>
                                      <p:childTnLst>
                                        <p:animScale p14:bounceEnd="99000">
                                          <p:cBhvr>
                                            <p:cTn id="58" dur="1000" fill="hold"/>
                                            <p:tgtEl>
                                              <p:spTgt spid="130"/>
                                            </p:tgtEl>
                                          </p:cBhvr>
                                          <p:by x="110000" y="110000"/>
                                        </p:animScale>
                                      </p:childTnLst>
                                    </p:cTn>
                                  </p:par>
                                  <p:par>
                                    <p:cTn id="59" presetID="6" presetClass="emph" presetSubtype="0" accel="50000" decel="50000" fill="hold" grpId="2" nodeType="withEffect">
                                      <p:stCondLst>
                                        <p:cond delay="2000"/>
                                      </p:stCondLst>
                                      <p:childTnLst>
                                        <p:animScale>
                                          <p:cBhvr>
                                            <p:cTn id="60" dur="250" fill="hold"/>
                                            <p:tgtEl>
                                              <p:spTgt spid="130"/>
                                            </p:tgtEl>
                                          </p:cBhvr>
                                          <p:by x="91000" y="91000"/>
                                        </p:animScale>
                                      </p:childTnLst>
                                    </p:cTn>
                                  </p:par>
                                  <p:par>
                                    <p:cTn id="61" presetID="23" presetClass="entr" presetSubtype="16" fill="hold" grpId="0" nodeType="withEffect">
                                      <p:stCondLst>
                                        <p:cond delay="2000"/>
                                      </p:stCondLst>
                                      <p:childTnLst>
                                        <p:set>
                                          <p:cBhvr>
                                            <p:cTn id="62" dur="1" fill="hold">
                                              <p:stCondLst>
                                                <p:cond delay="0"/>
                                              </p:stCondLst>
                                            </p:cTn>
                                            <p:tgtEl>
                                              <p:spTgt spid="59"/>
                                            </p:tgtEl>
                                            <p:attrNameLst>
                                              <p:attrName>style.visibility</p:attrName>
                                            </p:attrNameLst>
                                          </p:cBhvr>
                                          <p:to>
                                            <p:strVal val="visible"/>
                                          </p:to>
                                        </p:set>
                                        <p:anim calcmode="lin" valueType="num">
                                          <p:cBhvr>
                                            <p:cTn id="63" dur="200" fill="hold"/>
                                            <p:tgtEl>
                                              <p:spTgt spid="59"/>
                                            </p:tgtEl>
                                            <p:attrNameLst>
                                              <p:attrName>ppt_w</p:attrName>
                                            </p:attrNameLst>
                                          </p:cBhvr>
                                          <p:tavLst>
                                            <p:tav tm="0">
                                              <p:val>
                                                <p:fltVal val="0"/>
                                              </p:val>
                                            </p:tav>
                                            <p:tav tm="100000">
                                              <p:val>
                                                <p:strVal val="#ppt_w"/>
                                              </p:val>
                                            </p:tav>
                                          </p:tavLst>
                                        </p:anim>
                                        <p:anim calcmode="lin" valueType="num">
                                          <p:cBhvr>
                                            <p:cTn id="64" dur="200" fill="hold"/>
                                            <p:tgtEl>
                                              <p:spTgt spid="59"/>
                                            </p:tgtEl>
                                            <p:attrNameLst>
                                              <p:attrName>ppt_h</p:attrName>
                                            </p:attrNameLst>
                                          </p:cBhvr>
                                          <p:tavLst>
                                            <p:tav tm="0">
                                              <p:val>
                                                <p:fltVal val="0"/>
                                              </p:val>
                                            </p:tav>
                                            <p:tav tm="100000">
                                              <p:val>
                                                <p:strVal val="#ppt_h"/>
                                              </p:val>
                                            </p:tav>
                                          </p:tavLst>
                                        </p:anim>
                                      </p:childTnLst>
                                    </p:cTn>
                                  </p:par>
                                  <p:par>
                                    <p:cTn id="65" presetID="6" presetClass="emph" presetSubtype="0" fill="hold" grpId="1" nodeType="withEffect" p14:presetBounceEnd="99000">
                                      <p:stCondLst>
                                        <p:cond delay="2000"/>
                                      </p:stCondLst>
                                      <p:childTnLst>
                                        <p:animScale p14:bounceEnd="99000">
                                          <p:cBhvr>
                                            <p:cTn id="66" dur="1000" fill="hold"/>
                                            <p:tgtEl>
                                              <p:spTgt spid="59"/>
                                            </p:tgtEl>
                                          </p:cBhvr>
                                          <p:by x="110000" y="110000"/>
                                        </p:animScale>
                                      </p:childTnLst>
                                    </p:cTn>
                                  </p:par>
                                  <p:par>
                                    <p:cTn id="67" presetID="6" presetClass="emph" presetSubtype="0" accel="50000" decel="50000" fill="hold" grpId="2" nodeType="withEffect">
                                      <p:stCondLst>
                                        <p:cond delay="2000"/>
                                      </p:stCondLst>
                                      <p:childTnLst>
                                        <p:animScale>
                                          <p:cBhvr>
                                            <p:cTn id="68" dur="250" fill="hold"/>
                                            <p:tgtEl>
                                              <p:spTgt spid="59"/>
                                            </p:tgtEl>
                                          </p:cBhvr>
                                          <p:by x="91000" y="91000"/>
                                        </p:animScale>
                                      </p:childTnLst>
                                    </p:cTn>
                                  </p:par>
                                  <p:par>
                                    <p:cTn id="69" presetID="23" presetClass="entr" presetSubtype="16" fill="hold" grpId="0" nodeType="withEffect">
                                      <p:stCondLst>
                                        <p:cond delay="2000"/>
                                      </p:stCondLst>
                                      <p:childTnLst>
                                        <p:set>
                                          <p:cBhvr>
                                            <p:cTn id="70" dur="1" fill="hold">
                                              <p:stCondLst>
                                                <p:cond delay="0"/>
                                              </p:stCondLst>
                                            </p:cTn>
                                            <p:tgtEl>
                                              <p:spTgt spid="131"/>
                                            </p:tgtEl>
                                            <p:attrNameLst>
                                              <p:attrName>style.visibility</p:attrName>
                                            </p:attrNameLst>
                                          </p:cBhvr>
                                          <p:to>
                                            <p:strVal val="visible"/>
                                          </p:to>
                                        </p:set>
                                        <p:anim calcmode="lin" valueType="num">
                                          <p:cBhvr>
                                            <p:cTn id="71" dur="200" fill="hold"/>
                                            <p:tgtEl>
                                              <p:spTgt spid="131"/>
                                            </p:tgtEl>
                                            <p:attrNameLst>
                                              <p:attrName>ppt_w</p:attrName>
                                            </p:attrNameLst>
                                          </p:cBhvr>
                                          <p:tavLst>
                                            <p:tav tm="0">
                                              <p:val>
                                                <p:fltVal val="0"/>
                                              </p:val>
                                            </p:tav>
                                            <p:tav tm="100000">
                                              <p:val>
                                                <p:strVal val="#ppt_w"/>
                                              </p:val>
                                            </p:tav>
                                          </p:tavLst>
                                        </p:anim>
                                        <p:anim calcmode="lin" valueType="num">
                                          <p:cBhvr>
                                            <p:cTn id="72" dur="200" fill="hold"/>
                                            <p:tgtEl>
                                              <p:spTgt spid="131"/>
                                            </p:tgtEl>
                                            <p:attrNameLst>
                                              <p:attrName>ppt_h</p:attrName>
                                            </p:attrNameLst>
                                          </p:cBhvr>
                                          <p:tavLst>
                                            <p:tav tm="0">
                                              <p:val>
                                                <p:fltVal val="0"/>
                                              </p:val>
                                            </p:tav>
                                            <p:tav tm="100000">
                                              <p:val>
                                                <p:strVal val="#ppt_h"/>
                                              </p:val>
                                            </p:tav>
                                          </p:tavLst>
                                        </p:anim>
                                      </p:childTnLst>
                                    </p:cTn>
                                  </p:par>
                                  <p:par>
                                    <p:cTn id="73" presetID="6" presetClass="emph" presetSubtype="0" fill="hold" grpId="1" nodeType="withEffect" p14:presetBounceEnd="99000">
                                      <p:stCondLst>
                                        <p:cond delay="2000"/>
                                      </p:stCondLst>
                                      <p:childTnLst>
                                        <p:animScale p14:bounceEnd="99000">
                                          <p:cBhvr>
                                            <p:cTn id="74" dur="1000" fill="hold"/>
                                            <p:tgtEl>
                                              <p:spTgt spid="131"/>
                                            </p:tgtEl>
                                          </p:cBhvr>
                                          <p:by x="110000" y="110000"/>
                                        </p:animScale>
                                      </p:childTnLst>
                                    </p:cTn>
                                  </p:par>
                                  <p:par>
                                    <p:cTn id="75" presetID="6" presetClass="emph" presetSubtype="0" accel="50000" decel="50000" fill="hold" grpId="2" nodeType="withEffect">
                                      <p:stCondLst>
                                        <p:cond delay="2000"/>
                                      </p:stCondLst>
                                      <p:childTnLst>
                                        <p:animScale>
                                          <p:cBhvr>
                                            <p:cTn id="76" dur="250" fill="hold"/>
                                            <p:tgtEl>
                                              <p:spTgt spid="131"/>
                                            </p:tgtEl>
                                          </p:cBhvr>
                                          <p:by x="91000" y="91000"/>
                                        </p:animScale>
                                      </p:childTnLst>
                                    </p:cTn>
                                  </p:par>
                                  <p:par>
                                    <p:cTn id="77" presetID="23" presetClass="entr" presetSubtype="16" fill="hold" grpId="0" nodeType="withEffect">
                                      <p:stCondLst>
                                        <p:cond delay="2000"/>
                                      </p:stCondLst>
                                      <p:childTnLst>
                                        <p:set>
                                          <p:cBhvr>
                                            <p:cTn id="78" dur="1" fill="hold">
                                              <p:stCondLst>
                                                <p:cond delay="0"/>
                                              </p:stCondLst>
                                            </p:cTn>
                                            <p:tgtEl>
                                              <p:spTgt spid="60"/>
                                            </p:tgtEl>
                                            <p:attrNameLst>
                                              <p:attrName>style.visibility</p:attrName>
                                            </p:attrNameLst>
                                          </p:cBhvr>
                                          <p:to>
                                            <p:strVal val="visible"/>
                                          </p:to>
                                        </p:set>
                                        <p:anim calcmode="lin" valueType="num">
                                          <p:cBhvr>
                                            <p:cTn id="79" dur="200" fill="hold"/>
                                            <p:tgtEl>
                                              <p:spTgt spid="60"/>
                                            </p:tgtEl>
                                            <p:attrNameLst>
                                              <p:attrName>ppt_w</p:attrName>
                                            </p:attrNameLst>
                                          </p:cBhvr>
                                          <p:tavLst>
                                            <p:tav tm="0">
                                              <p:val>
                                                <p:fltVal val="0"/>
                                              </p:val>
                                            </p:tav>
                                            <p:tav tm="100000">
                                              <p:val>
                                                <p:strVal val="#ppt_w"/>
                                              </p:val>
                                            </p:tav>
                                          </p:tavLst>
                                        </p:anim>
                                        <p:anim calcmode="lin" valueType="num">
                                          <p:cBhvr>
                                            <p:cTn id="80" dur="200" fill="hold"/>
                                            <p:tgtEl>
                                              <p:spTgt spid="60"/>
                                            </p:tgtEl>
                                            <p:attrNameLst>
                                              <p:attrName>ppt_h</p:attrName>
                                            </p:attrNameLst>
                                          </p:cBhvr>
                                          <p:tavLst>
                                            <p:tav tm="0">
                                              <p:val>
                                                <p:fltVal val="0"/>
                                              </p:val>
                                            </p:tav>
                                            <p:tav tm="100000">
                                              <p:val>
                                                <p:strVal val="#ppt_h"/>
                                              </p:val>
                                            </p:tav>
                                          </p:tavLst>
                                        </p:anim>
                                      </p:childTnLst>
                                    </p:cTn>
                                  </p:par>
                                  <p:par>
                                    <p:cTn id="81" presetID="6" presetClass="emph" presetSubtype="0" fill="hold" grpId="1" nodeType="withEffect" p14:presetBounceEnd="99000">
                                      <p:stCondLst>
                                        <p:cond delay="2000"/>
                                      </p:stCondLst>
                                      <p:childTnLst>
                                        <p:animScale p14:bounceEnd="99000">
                                          <p:cBhvr>
                                            <p:cTn id="82" dur="1000" fill="hold"/>
                                            <p:tgtEl>
                                              <p:spTgt spid="60"/>
                                            </p:tgtEl>
                                          </p:cBhvr>
                                          <p:by x="110000" y="110000"/>
                                        </p:animScale>
                                      </p:childTnLst>
                                    </p:cTn>
                                  </p:par>
                                  <p:par>
                                    <p:cTn id="83" presetID="6" presetClass="emph" presetSubtype="0" accel="50000" decel="50000" fill="hold" grpId="2" nodeType="withEffect">
                                      <p:stCondLst>
                                        <p:cond delay="2000"/>
                                      </p:stCondLst>
                                      <p:childTnLst>
                                        <p:animScale>
                                          <p:cBhvr>
                                            <p:cTn id="84" dur="250" fill="hold"/>
                                            <p:tgtEl>
                                              <p:spTgt spid="60"/>
                                            </p:tgtEl>
                                          </p:cBhvr>
                                          <p:by x="91000" y="91000"/>
                                        </p:animScale>
                                      </p:childTnLst>
                                    </p:cTn>
                                  </p:par>
                                  <p:par>
                                    <p:cTn id="85" presetID="23" presetClass="entr" presetSubtype="16" fill="hold" grpId="0" nodeType="withEffect">
                                      <p:stCondLst>
                                        <p:cond delay="2000"/>
                                      </p:stCondLst>
                                      <p:childTnLst>
                                        <p:set>
                                          <p:cBhvr>
                                            <p:cTn id="86" dur="1" fill="hold">
                                              <p:stCondLst>
                                                <p:cond delay="0"/>
                                              </p:stCondLst>
                                            </p:cTn>
                                            <p:tgtEl>
                                              <p:spTgt spid="132"/>
                                            </p:tgtEl>
                                            <p:attrNameLst>
                                              <p:attrName>style.visibility</p:attrName>
                                            </p:attrNameLst>
                                          </p:cBhvr>
                                          <p:to>
                                            <p:strVal val="visible"/>
                                          </p:to>
                                        </p:set>
                                        <p:anim calcmode="lin" valueType="num">
                                          <p:cBhvr>
                                            <p:cTn id="87" dur="200" fill="hold"/>
                                            <p:tgtEl>
                                              <p:spTgt spid="132"/>
                                            </p:tgtEl>
                                            <p:attrNameLst>
                                              <p:attrName>ppt_w</p:attrName>
                                            </p:attrNameLst>
                                          </p:cBhvr>
                                          <p:tavLst>
                                            <p:tav tm="0">
                                              <p:val>
                                                <p:fltVal val="0"/>
                                              </p:val>
                                            </p:tav>
                                            <p:tav tm="100000">
                                              <p:val>
                                                <p:strVal val="#ppt_w"/>
                                              </p:val>
                                            </p:tav>
                                          </p:tavLst>
                                        </p:anim>
                                        <p:anim calcmode="lin" valueType="num">
                                          <p:cBhvr>
                                            <p:cTn id="88" dur="200" fill="hold"/>
                                            <p:tgtEl>
                                              <p:spTgt spid="132"/>
                                            </p:tgtEl>
                                            <p:attrNameLst>
                                              <p:attrName>ppt_h</p:attrName>
                                            </p:attrNameLst>
                                          </p:cBhvr>
                                          <p:tavLst>
                                            <p:tav tm="0">
                                              <p:val>
                                                <p:fltVal val="0"/>
                                              </p:val>
                                            </p:tav>
                                            <p:tav tm="100000">
                                              <p:val>
                                                <p:strVal val="#ppt_h"/>
                                              </p:val>
                                            </p:tav>
                                          </p:tavLst>
                                        </p:anim>
                                      </p:childTnLst>
                                    </p:cTn>
                                  </p:par>
                                  <p:par>
                                    <p:cTn id="89" presetID="6" presetClass="emph" presetSubtype="0" fill="hold" grpId="1" nodeType="withEffect" p14:presetBounceEnd="99000">
                                      <p:stCondLst>
                                        <p:cond delay="2000"/>
                                      </p:stCondLst>
                                      <p:childTnLst>
                                        <p:animScale p14:bounceEnd="99000">
                                          <p:cBhvr>
                                            <p:cTn id="90" dur="1000" fill="hold"/>
                                            <p:tgtEl>
                                              <p:spTgt spid="132"/>
                                            </p:tgtEl>
                                          </p:cBhvr>
                                          <p:by x="110000" y="110000"/>
                                        </p:animScale>
                                      </p:childTnLst>
                                    </p:cTn>
                                  </p:par>
                                  <p:par>
                                    <p:cTn id="91" presetID="6" presetClass="emph" presetSubtype="0" accel="50000" decel="50000" fill="hold" grpId="2" nodeType="withEffect">
                                      <p:stCondLst>
                                        <p:cond delay="2000"/>
                                      </p:stCondLst>
                                      <p:childTnLst>
                                        <p:animScale>
                                          <p:cBhvr>
                                            <p:cTn id="92" dur="250" fill="hold"/>
                                            <p:tgtEl>
                                              <p:spTgt spid="132"/>
                                            </p:tgtEl>
                                          </p:cBhvr>
                                          <p:by x="91000" y="91000"/>
                                        </p:animScale>
                                      </p:childTnLst>
                                    </p:cTn>
                                  </p:par>
                                  <p:par>
                                    <p:cTn id="93" presetID="10" presetClass="entr" presetSubtype="0" fill="hold" nodeType="withEffect">
                                      <p:stCondLst>
                                        <p:cond delay="2750"/>
                                      </p:stCondLst>
                                      <p:childTnLst>
                                        <p:set>
                                          <p:cBhvr>
                                            <p:cTn id="94" dur="1" fill="hold">
                                              <p:stCondLst>
                                                <p:cond delay="0"/>
                                              </p:stCondLst>
                                            </p:cTn>
                                            <p:tgtEl>
                                              <p:spTgt spid="280"/>
                                            </p:tgtEl>
                                            <p:attrNameLst>
                                              <p:attrName>style.visibility</p:attrName>
                                            </p:attrNameLst>
                                          </p:cBhvr>
                                          <p:to>
                                            <p:strVal val="visible"/>
                                          </p:to>
                                        </p:set>
                                        <p:animEffect transition="in" filter="fade">
                                          <p:cBhvr>
                                            <p:cTn id="95" dur="250"/>
                                            <p:tgtEl>
                                              <p:spTgt spid="280"/>
                                            </p:tgtEl>
                                          </p:cBhvr>
                                        </p:animEffect>
                                      </p:childTnLst>
                                    </p:cTn>
                                  </p:par>
                                  <p:par>
                                    <p:cTn id="96" presetID="42" presetClass="path" presetSubtype="0" fill="hold" nodeType="withEffect" p14:presetBounceEnd="40000">
                                      <p:stCondLst>
                                        <p:cond delay="2750"/>
                                      </p:stCondLst>
                                      <p:childTnLst>
                                        <p:animMotion origin="layout" path="M -0.06302 0.00024 L 3.125E-6 -4.07407E-6 " pathEditMode="relative" rAng="0" ptsTypes="AA" p14:bounceEnd="40000">
                                          <p:cBhvr>
                                            <p:cTn id="97" dur="500" fill="hold"/>
                                            <p:tgtEl>
                                              <p:spTgt spid="280"/>
                                            </p:tgtEl>
                                            <p:attrNameLst>
                                              <p:attrName>ppt_x</p:attrName>
                                              <p:attrName>ppt_y</p:attrName>
                                            </p:attrNameLst>
                                          </p:cBhvr>
                                          <p:rCtr x="3151" y="-23"/>
                                        </p:animMotion>
                                      </p:childTnLst>
                                    </p:cTn>
                                  </p:par>
                                  <p:par>
                                    <p:cTn id="98" presetID="23" presetClass="entr" presetSubtype="16" fill="hold" grpId="0" nodeType="withEffect">
                                      <p:stCondLst>
                                        <p:cond delay="2000"/>
                                      </p:stCondLst>
                                      <p:childTnLst>
                                        <p:set>
                                          <p:cBhvr>
                                            <p:cTn id="99" dur="1" fill="hold">
                                              <p:stCondLst>
                                                <p:cond delay="0"/>
                                              </p:stCondLst>
                                            </p:cTn>
                                            <p:tgtEl>
                                              <p:spTgt spid="2"/>
                                            </p:tgtEl>
                                            <p:attrNameLst>
                                              <p:attrName>style.visibility</p:attrName>
                                            </p:attrNameLst>
                                          </p:cBhvr>
                                          <p:to>
                                            <p:strVal val="visible"/>
                                          </p:to>
                                        </p:set>
                                        <p:anim calcmode="lin" valueType="num">
                                          <p:cBhvr>
                                            <p:cTn id="100" dur="200" fill="hold"/>
                                            <p:tgtEl>
                                              <p:spTgt spid="2"/>
                                            </p:tgtEl>
                                            <p:attrNameLst>
                                              <p:attrName>ppt_w</p:attrName>
                                            </p:attrNameLst>
                                          </p:cBhvr>
                                          <p:tavLst>
                                            <p:tav tm="0">
                                              <p:val>
                                                <p:fltVal val="0"/>
                                              </p:val>
                                            </p:tav>
                                            <p:tav tm="100000">
                                              <p:val>
                                                <p:strVal val="#ppt_w"/>
                                              </p:val>
                                            </p:tav>
                                          </p:tavLst>
                                        </p:anim>
                                        <p:anim calcmode="lin" valueType="num">
                                          <p:cBhvr>
                                            <p:cTn id="101" dur="200" fill="hold"/>
                                            <p:tgtEl>
                                              <p:spTgt spid="2"/>
                                            </p:tgtEl>
                                            <p:attrNameLst>
                                              <p:attrName>ppt_h</p:attrName>
                                            </p:attrNameLst>
                                          </p:cBhvr>
                                          <p:tavLst>
                                            <p:tav tm="0">
                                              <p:val>
                                                <p:fltVal val="0"/>
                                              </p:val>
                                            </p:tav>
                                            <p:tav tm="100000">
                                              <p:val>
                                                <p:strVal val="#ppt_h"/>
                                              </p:val>
                                            </p:tav>
                                          </p:tavLst>
                                        </p:anim>
                                      </p:childTnLst>
                                    </p:cTn>
                                  </p:par>
                                  <p:par>
                                    <p:cTn id="102" presetID="6" presetClass="emph" presetSubtype="0" fill="hold" grpId="1" nodeType="withEffect" p14:presetBounceEnd="99000">
                                      <p:stCondLst>
                                        <p:cond delay="2000"/>
                                      </p:stCondLst>
                                      <p:childTnLst>
                                        <p:animScale p14:bounceEnd="99000">
                                          <p:cBhvr>
                                            <p:cTn id="103" dur="1000" fill="hold"/>
                                            <p:tgtEl>
                                              <p:spTgt spid="2"/>
                                            </p:tgtEl>
                                          </p:cBhvr>
                                          <p:by x="110000" y="110000"/>
                                        </p:animScale>
                                      </p:childTnLst>
                                    </p:cTn>
                                  </p:par>
                                  <p:par>
                                    <p:cTn id="104" presetID="6" presetClass="emph" presetSubtype="0" accel="50000" decel="50000" fill="hold" grpId="2" nodeType="withEffect">
                                      <p:stCondLst>
                                        <p:cond delay="2000"/>
                                      </p:stCondLst>
                                      <p:childTnLst>
                                        <p:animScale>
                                          <p:cBhvr>
                                            <p:cTn id="105" dur="250" fill="hold"/>
                                            <p:tgtEl>
                                              <p:spTgt spid="2"/>
                                            </p:tgtEl>
                                          </p:cBhvr>
                                          <p:by x="91000" y="91000"/>
                                        </p:animScale>
                                      </p:childTnLst>
                                    </p:cTn>
                                  </p:par>
                                  <p:par>
                                    <p:cTn id="106" presetID="23" presetClass="entr" presetSubtype="16" fill="hold" grpId="0" nodeType="withEffect">
                                      <p:stCondLst>
                                        <p:cond delay="2000"/>
                                      </p:stCondLst>
                                      <p:childTnLst>
                                        <p:set>
                                          <p:cBhvr>
                                            <p:cTn id="107" dur="1" fill="hold">
                                              <p:stCondLst>
                                                <p:cond delay="0"/>
                                              </p:stCondLst>
                                            </p:cTn>
                                            <p:tgtEl>
                                              <p:spTgt spid="3"/>
                                            </p:tgtEl>
                                            <p:attrNameLst>
                                              <p:attrName>style.visibility</p:attrName>
                                            </p:attrNameLst>
                                          </p:cBhvr>
                                          <p:to>
                                            <p:strVal val="visible"/>
                                          </p:to>
                                        </p:set>
                                        <p:anim calcmode="lin" valueType="num">
                                          <p:cBhvr>
                                            <p:cTn id="108" dur="200" fill="hold"/>
                                            <p:tgtEl>
                                              <p:spTgt spid="3"/>
                                            </p:tgtEl>
                                            <p:attrNameLst>
                                              <p:attrName>ppt_w</p:attrName>
                                            </p:attrNameLst>
                                          </p:cBhvr>
                                          <p:tavLst>
                                            <p:tav tm="0">
                                              <p:val>
                                                <p:fltVal val="0"/>
                                              </p:val>
                                            </p:tav>
                                            <p:tav tm="100000">
                                              <p:val>
                                                <p:strVal val="#ppt_w"/>
                                              </p:val>
                                            </p:tav>
                                          </p:tavLst>
                                        </p:anim>
                                        <p:anim calcmode="lin" valueType="num">
                                          <p:cBhvr>
                                            <p:cTn id="109" dur="200" fill="hold"/>
                                            <p:tgtEl>
                                              <p:spTgt spid="3"/>
                                            </p:tgtEl>
                                            <p:attrNameLst>
                                              <p:attrName>ppt_h</p:attrName>
                                            </p:attrNameLst>
                                          </p:cBhvr>
                                          <p:tavLst>
                                            <p:tav tm="0">
                                              <p:val>
                                                <p:fltVal val="0"/>
                                              </p:val>
                                            </p:tav>
                                            <p:tav tm="100000">
                                              <p:val>
                                                <p:strVal val="#ppt_h"/>
                                              </p:val>
                                            </p:tav>
                                          </p:tavLst>
                                        </p:anim>
                                      </p:childTnLst>
                                    </p:cTn>
                                  </p:par>
                                  <p:par>
                                    <p:cTn id="110" presetID="6" presetClass="emph" presetSubtype="0" fill="hold" grpId="1" nodeType="withEffect" p14:presetBounceEnd="99000">
                                      <p:stCondLst>
                                        <p:cond delay="2000"/>
                                      </p:stCondLst>
                                      <p:childTnLst>
                                        <p:animScale p14:bounceEnd="99000">
                                          <p:cBhvr>
                                            <p:cTn id="111" dur="1000" fill="hold"/>
                                            <p:tgtEl>
                                              <p:spTgt spid="3"/>
                                            </p:tgtEl>
                                          </p:cBhvr>
                                          <p:by x="110000" y="110000"/>
                                        </p:animScale>
                                      </p:childTnLst>
                                    </p:cTn>
                                  </p:par>
                                  <p:par>
                                    <p:cTn id="112" presetID="6" presetClass="emph" presetSubtype="0" accel="50000" decel="50000" fill="hold" grpId="2" nodeType="withEffect">
                                      <p:stCondLst>
                                        <p:cond delay="2000"/>
                                      </p:stCondLst>
                                      <p:childTnLst>
                                        <p:animScale>
                                          <p:cBhvr>
                                            <p:cTn id="113" dur="250" fill="hold"/>
                                            <p:tgtEl>
                                              <p:spTgt spid="3"/>
                                            </p:tgtEl>
                                          </p:cBhvr>
                                          <p:by x="91000" y="91000"/>
                                        </p:animScale>
                                      </p:childTnLst>
                                    </p:cTn>
                                  </p:par>
                                  <p:par>
                                    <p:cTn id="114" presetID="23" presetClass="entr" presetSubtype="16" fill="hold" grpId="0" nodeType="withEffect">
                                      <p:stCondLst>
                                        <p:cond delay="2000"/>
                                      </p:stCondLst>
                                      <p:childTnLst>
                                        <p:set>
                                          <p:cBhvr>
                                            <p:cTn id="115" dur="1" fill="hold">
                                              <p:stCondLst>
                                                <p:cond delay="0"/>
                                              </p:stCondLst>
                                            </p:cTn>
                                            <p:tgtEl>
                                              <p:spTgt spid="5"/>
                                            </p:tgtEl>
                                            <p:attrNameLst>
                                              <p:attrName>style.visibility</p:attrName>
                                            </p:attrNameLst>
                                          </p:cBhvr>
                                          <p:to>
                                            <p:strVal val="visible"/>
                                          </p:to>
                                        </p:set>
                                        <p:anim calcmode="lin" valueType="num">
                                          <p:cBhvr>
                                            <p:cTn id="116" dur="200" fill="hold"/>
                                            <p:tgtEl>
                                              <p:spTgt spid="5"/>
                                            </p:tgtEl>
                                            <p:attrNameLst>
                                              <p:attrName>ppt_w</p:attrName>
                                            </p:attrNameLst>
                                          </p:cBhvr>
                                          <p:tavLst>
                                            <p:tav tm="0">
                                              <p:val>
                                                <p:fltVal val="0"/>
                                              </p:val>
                                            </p:tav>
                                            <p:tav tm="100000">
                                              <p:val>
                                                <p:strVal val="#ppt_w"/>
                                              </p:val>
                                            </p:tav>
                                          </p:tavLst>
                                        </p:anim>
                                        <p:anim calcmode="lin" valueType="num">
                                          <p:cBhvr>
                                            <p:cTn id="117" dur="200" fill="hold"/>
                                            <p:tgtEl>
                                              <p:spTgt spid="5"/>
                                            </p:tgtEl>
                                            <p:attrNameLst>
                                              <p:attrName>ppt_h</p:attrName>
                                            </p:attrNameLst>
                                          </p:cBhvr>
                                          <p:tavLst>
                                            <p:tav tm="0">
                                              <p:val>
                                                <p:fltVal val="0"/>
                                              </p:val>
                                            </p:tav>
                                            <p:tav tm="100000">
                                              <p:val>
                                                <p:strVal val="#ppt_h"/>
                                              </p:val>
                                            </p:tav>
                                          </p:tavLst>
                                        </p:anim>
                                      </p:childTnLst>
                                    </p:cTn>
                                  </p:par>
                                  <p:par>
                                    <p:cTn id="118" presetID="6" presetClass="emph" presetSubtype="0" fill="hold" grpId="1" nodeType="withEffect" p14:presetBounceEnd="99000">
                                      <p:stCondLst>
                                        <p:cond delay="2000"/>
                                      </p:stCondLst>
                                      <p:childTnLst>
                                        <p:animScale p14:bounceEnd="99000">
                                          <p:cBhvr>
                                            <p:cTn id="119" dur="1000" fill="hold"/>
                                            <p:tgtEl>
                                              <p:spTgt spid="5"/>
                                            </p:tgtEl>
                                          </p:cBhvr>
                                          <p:by x="110000" y="110000"/>
                                        </p:animScale>
                                      </p:childTnLst>
                                    </p:cTn>
                                  </p:par>
                                  <p:par>
                                    <p:cTn id="120" presetID="6" presetClass="emph" presetSubtype="0" accel="50000" decel="50000" fill="hold" grpId="2" nodeType="withEffect">
                                      <p:stCondLst>
                                        <p:cond delay="2000"/>
                                      </p:stCondLst>
                                      <p:childTnLst>
                                        <p:animScale>
                                          <p:cBhvr>
                                            <p:cTn id="121" dur="250" fill="hold"/>
                                            <p:tgtEl>
                                              <p:spTgt spid="5"/>
                                            </p:tgtEl>
                                          </p:cBhvr>
                                          <p:by x="91000" y="91000"/>
                                        </p:animScale>
                                      </p:childTnLst>
                                    </p:cTn>
                                  </p:par>
                                  <p:par>
                                    <p:cTn id="122" presetID="23" presetClass="entr" presetSubtype="16" fill="hold" grpId="0" nodeType="withEffect">
                                      <p:stCondLst>
                                        <p:cond delay="2000"/>
                                      </p:stCondLst>
                                      <p:childTnLst>
                                        <p:set>
                                          <p:cBhvr>
                                            <p:cTn id="123" dur="1" fill="hold">
                                              <p:stCondLst>
                                                <p:cond delay="0"/>
                                              </p:stCondLst>
                                            </p:cTn>
                                            <p:tgtEl>
                                              <p:spTgt spid="6"/>
                                            </p:tgtEl>
                                            <p:attrNameLst>
                                              <p:attrName>style.visibility</p:attrName>
                                            </p:attrNameLst>
                                          </p:cBhvr>
                                          <p:to>
                                            <p:strVal val="visible"/>
                                          </p:to>
                                        </p:set>
                                        <p:anim calcmode="lin" valueType="num">
                                          <p:cBhvr>
                                            <p:cTn id="124" dur="200" fill="hold"/>
                                            <p:tgtEl>
                                              <p:spTgt spid="6"/>
                                            </p:tgtEl>
                                            <p:attrNameLst>
                                              <p:attrName>ppt_w</p:attrName>
                                            </p:attrNameLst>
                                          </p:cBhvr>
                                          <p:tavLst>
                                            <p:tav tm="0">
                                              <p:val>
                                                <p:fltVal val="0"/>
                                              </p:val>
                                            </p:tav>
                                            <p:tav tm="100000">
                                              <p:val>
                                                <p:strVal val="#ppt_w"/>
                                              </p:val>
                                            </p:tav>
                                          </p:tavLst>
                                        </p:anim>
                                        <p:anim calcmode="lin" valueType="num">
                                          <p:cBhvr>
                                            <p:cTn id="125" dur="200" fill="hold"/>
                                            <p:tgtEl>
                                              <p:spTgt spid="6"/>
                                            </p:tgtEl>
                                            <p:attrNameLst>
                                              <p:attrName>ppt_h</p:attrName>
                                            </p:attrNameLst>
                                          </p:cBhvr>
                                          <p:tavLst>
                                            <p:tav tm="0">
                                              <p:val>
                                                <p:fltVal val="0"/>
                                              </p:val>
                                            </p:tav>
                                            <p:tav tm="100000">
                                              <p:val>
                                                <p:strVal val="#ppt_h"/>
                                              </p:val>
                                            </p:tav>
                                          </p:tavLst>
                                        </p:anim>
                                      </p:childTnLst>
                                    </p:cTn>
                                  </p:par>
                                  <p:par>
                                    <p:cTn id="126" presetID="6" presetClass="emph" presetSubtype="0" fill="hold" grpId="1" nodeType="withEffect" p14:presetBounceEnd="99000">
                                      <p:stCondLst>
                                        <p:cond delay="2000"/>
                                      </p:stCondLst>
                                      <p:childTnLst>
                                        <p:animScale p14:bounceEnd="99000">
                                          <p:cBhvr>
                                            <p:cTn id="127" dur="1000" fill="hold"/>
                                            <p:tgtEl>
                                              <p:spTgt spid="6"/>
                                            </p:tgtEl>
                                          </p:cBhvr>
                                          <p:by x="110000" y="110000"/>
                                        </p:animScale>
                                      </p:childTnLst>
                                    </p:cTn>
                                  </p:par>
                                  <p:par>
                                    <p:cTn id="128" presetID="6" presetClass="emph" presetSubtype="0" accel="50000" decel="50000" fill="hold" grpId="2" nodeType="withEffect">
                                      <p:stCondLst>
                                        <p:cond delay="2000"/>
                                      </p:stCondLst>
                                      <p:childTnLst>
                                        <p:animScale>
                                          <p:cBhvr>
                                            <p:cTn id="129" dur="250" fill="hold"/>
                                            <p:tgtEl>
                                              <p:spTgt spid="6"/>
                                            </p:tgtEl>
                                          </p:cBhvr>
                                          <p:by x="91000" y="9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58" grpId="1" animBg="1"/>
          <p:bldP spid="58" grpId="2" animBg="1"/>
          <p:bldP spid="59" grpId="0" animBg="1"/>
          <p:bldP spid="59" grpId="1" animBg="1"/>
          <p:bldP spid="59" grpId="2" animBg="1"/>
          <p:bldP spid="60" grpId="0" animBg="1"/>
          <p:bldP spid="60" grpId="1" animBg="1"/>
          <p:bldP spid="60" grpId="2" animBg="1"/>
          <p:bldP spid="63" grpId="0" animBg="1"/>
          <p:bldP spid="63" grpId="1" animBg="1"/>
          <p:bldP spid="63" grpId="2" animBg="1"/>
          <p:bldP spid="40" grpId="0"/>
          <p:bldP spid="40" grpId="1"/>
          <p:bldP spid="55" grpId="0"/>
          <p:bldP spid="55" grpId="1"/>
          <p:bldP spid="55" grpId="2"/>
          <p:bldP spid="129" grpId="0"/>
          <p:bldP spid="129" grpId="1"/>
          <p:bldP spid="129" grpId="2"/>
          <p:bldP spid="130" grpId="0"/>
          <p:bldP spid="130" grpId="1"/>
          <p:bldP spid="130" grpId="2"/>
          <p:bldP spid="131" grpId="0"/>
          <p:bldP spid="131" grpId="1"/>
          <p:bldP spid="131" grpId="2"/>
          <p:bldP spid="132" grpId="0"/>
          <p:bldP spid="132" grpId="1"/>
          <p:bldP spid="132" grpId="2"/>
          <p:bldP spid="2" grpId="0" animBg="1"/>
          <p:bldP spid="2" grpId="1" animBg="1"/>
          <p:bldP spid="2" grpId="2" animBg="1"/>
          <p:bldP spid="3" grpId="0"/>
          <p:bldP spid="3" grpId="1"/>
          <p:bldP spid="3" grpId="2"/>
          <p:bldP spid="5" grpId="0" animBg="1"/>
          <p:bldP spid="5" grpId="1" animBg="1"/>
          <p:bldP spid="5" grpId="2" animBg="1"/>
          <p:bldP spid="6" grpId="0"/>
          <p:bldP spid="6" grpId="1"/>
          <p:bldP spid="6" grpId="2"/>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250"/>
                                            <p:tgtEl>
                                              <p:spTgt spid="40"/>
                                            </p:tgtEl>
                                          </p:cBhvr>
                                        </p:animEffect>
                                      </p:childTnLst>
                                    </p:cTn>
                                  </p:par>
                                  <p:par>
                                    <p:cTn id="8" presetID="42" presetClass="path" presetSubtype="0" decel="100000" fill="hold" grpId="1" nodeType="withEffect">
                                      <p:stCondLst>
                                        <p:cond delay="0"/>
                                      </p:stCondLst>
                                      <p:childTnLst>
                                        <p:animMotion origin="layout" path="M 2.70833E-6 0.10324 L 2.70833E-6 -3.33333E-6 " pathEditMode="relative" rAng="0" ptsTypes="AA">
                                          <p:cBhvr>
                                            <p:cTn id="9" dur="500" fill="hold"/>
                                            <p:tgtEl>
                                              <p:spTgt spid="40"/>
                                            </p:tgtEl>
                                            <p:attrNameLst>
                                              <p:attrName>ppt_x</p:attrName>
                                              <p:attrName>ppt_y</p:attrName>
                                            </p:attrNameLst>
                                          </p:cBhvr>
                                          <p:rCtr x="0" y="-5162"/>
                                        </p:animMotion>
                                      </p:childTnLst>
                                    </p:cTn>
                                  </p:par>
                                  <p:par>
                                    <p:cTn id="10" presetID="23" presetClass="entr" presetSubtype="16" fill="hold" grpId="0" nodeType="withEffect">
                                      <p:stCondLst>
                                        <p:cond delay="1000"/>
                                      </p:stCondLst>
                                      <p:childTnLst>
                                        <p:set>
                                          <p:cBhvr>
                                            <p:cTn id="11" dur="1" fill="hold">
                                              <p:stCondLst>
                                                <p:cond delay="0"/>
                                              </p:stCondLst>
                                            </p:cTn>
                                            <p:tgtEl>
                                              <p:spTgt spid="55"/>
                                            </p:tgtEl>
                                            <p:attrNameLst>
                                              <p:attrName>style.visibility</p:attrName>
                                            </p:attrNameLst>
                                          </p:cBhvr>
                                          <p:to>
                                            <p:strVal val="visible"/>
                                          </p:to>
                                        </p:set>
                                        <p:anim calcmode="lin" valueType="num">
                                          <p:cBhvr>
                                            <p:cTn id="12" dur="200" fill="hold"/>
                                            <p:tgtEl>
                                              <p:spTgt spid="55"/>
                                            </p:tgtEl>
                                            <p:attrNameLst>
                                              <p:attrName>ppt_w</p:attrName>
                                            </p:attrNameLst>
                                          </p:cBhvr>
                                          <p:tavLst>
                                            <p:tav tm="0">
                                              <p:val>
                                                <p:fltVal val="0"/>
                                              </p:val>
                                            </p:tav>
                                            <p:tav tm="100000">
                                              <p:val>
                                                <p:strVal val="#ppt_w"/>
                                              </p:val>
                                            </p:tav>
                                          </p:tavLst>
                                        </p:anim>
                                        <p:anim calcmode="lin" valueType="num">
                                          <p:cBhvr>
                                            <p:cTn id="13" dur="200" fill="hold"/>
                                            <p:tgtEl>
                                              <p:spTgt spid="55"/>
                                            </p:tgtEl>
                                            <p:attrNameLst>
                                              <p:attrName>ppt_h</p:attrName>
                                            </p:attrNameLst>
                                          </p:cBhvr>
                                          <p:tavLst>
                                            <p:tav tm="0">
                                              <p:val>
                                                <p:fltVal val="0"/>
                                              </p:val>
                                            </p:tav>
                                            <p:tav tm="100000">
                                              <p:val>
                                                <p:strVal val="#ppt_h"/>
                                              </p:val>
                                            </p:tav>
                                          </p:tavLst>
                                        </p:anim>
                                      </p:childTnLst>
                                    </p:cTn>
                                  </p:par>
                                  <p:par>
                                    <p:cTn id="14" presetID="6" presetClass="emph" presetSubtype="0" fill="hold" grpId="1" nodeType="withEffect">
                                      <p:stCondLst>
                                        <p:cond delay="1000"/>
                                      </p:stCondLst>
                                      <p:childTnLst>
                                        <p:animScale>
                                          <p:cBhvr>
                                            <p:cTn id="15" dur="1000" fill="hold"/>
                                            <p:tgtEl>
                                              <p:spTgt spid="55"/>
                                            </p:tgtEl>
                                          </p:cBhvr>
                                          <p:by x="110000" y="110000"/>
                                        </p:animScale>
                                      </p:childTnLst>
                                    </p:cTn>
                                  </p:par>
                                  <p:par>
                                    <p:cTn id="16" presetID="6" presetClass="emph" presetSubtype="0" accel="50000" decel="50000" fill="hold" grpId="2" nodeType="withEffect">
                                      <p:stCondLst>
                                        <p:cond delay="1000"/>
                                      </p:stCondLst>
                                      <p:childTnLst>
                                        <p:animScale>
                                          <p:cBhvr>
                                            <p:cTn id="17" dur="250" fill="hold"/>
                                            <p:tgtEl>
                                              <p:spTgt spid="55"/>
                                            </p:tgtEl>
                                          </p:cBhvr>
                                          <p:by x="91000" y="91000"/>
                                        </p:animScale>
                                      </p:childTnLst>
                                    </p:cTn>
                                  </p:par>
                                  <p:par>
                                    <p:cTn id="18" presetID="22" presetClass="entr" presetSubtype="8" fill="hold" nodeType="withEffect">
                                      <p:stCondLst>
                                        <p:cond delay="1250"/>
                                      </p:stCondLst>
                                      <p:childTnLst>
                                        <p:set>
                                          <p:cBhvr>
                                            <p:cTn id="19" dur="1" fill="hold">
                                              <p:stCondLst>
                                                <p:cond delay="0"/>
                                              </p:stCondLst>
                                            </p:cTn>
                                            <p:tgtEl>
                                              <p:spTgt spid="42"/>
                                            </p:tgtEl>
                                            <p:attrNameLst>
                                              <p:attrName>style.visibility</p:attrName>
                                            </p:attrNameLst>
                                          </p:cBhvr>
                                          <p:to>
                                            <p:strVal val="visible"/>
                                          </p:to>
                                        </p:set>
                                        <p:animEffect transition="in" filter="wipe(left)">
                                          <p:cBhvr>
                                            <p:cTn id="20" dur="500"/>
                                            <p:tgtEl>
                                              <p:spTgt spid="42"/>
                                            </p:tgtEl>
                                          </p:cBhvr>
                                        </p:animEffect>
                                      </p:childTnLst>
                                    </p:cTn>
                                  </p:par>
                                  <p:par>
                                    <p:cTn id="21" presetID="10" presetClass="entr" presetSubtype="0" fill="hold" nodeType="withEffect">
                                      <p:stCondLst>
                                        <p:cond delay="125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250"/>
                                            <p:tgtEl>
                                              <p:spTgt spid="51"/>
                                            </p:tgtEl>
                                          </p:cBhvr>
                                        </p:animEffect>
                                      </p:childTnLst>
                                    </p:cTn>
                                  </p:par>
                                  <p:par>
                                    <p:cTn id="24" presetID="42" presetClass="path" presetSubtype="0" decel="100000" fill="hold" nodeType="withEffect">
                                      <p:stCondLst>
                                        <p:cond delay="1250"/>
                                      </p:stCondLst>
                                      <p:childTnLst>
                                        <p:animMotion origin="layout" path="M -0.01719 -0.00023 L 3.125E-6 3.33333E-6 " pathEditMode="relative" rAng="0" ptsTypes="AA">
                                          <p:cBhvr>
                                            <p:cTn id="25" dur="500" fill="hold"/>
                                            <p:tgtEl>
                                              <p:spTgt spid="51"/>
                                            </p:tgtEl>
                                            <p:attrNameLst>
                                              <p:attrName>ppt_x</p:attrName>
                                              <p:attrName>ppt_y</p:attrName>
                                            </p:attrNameLst>
                                          </p:cBhvr>
                                          <p:rCtr x="859" y="0"/>
                                        </p:animMotion>
                                      </p:childTnLst>
                                    </p:cTn>
                                  </p:par>
                                  <p:par>
                                    <p:cTn id="26" presetID="21" presetClass="entr" presetSubtype="1" fill="hold" grpId="0" nodeType="withEffect">
                                      <p:stCondLst>
                                        <p:cond delay="2000"/>
                                      </p:stCondLst>
                                      <p:childTnLst>
                                        <p:set>
                                          <p:cBhvr>
                                            <p:cTn id="27" dur="1" fill="hold">
                                              <p:stCondLst>
                                                <p:cond delay="0"/>
                                              </p:stCondLst>
                                            </p:cTn>
                                            <p:tgtEl>
                                              <p:spTgt spid="41"/>
                                            </p:tgtEl>
                                            <p:attrNameLst>
                                              <p:attrName>style.visibility</p:attrName>
                                            </p:attrNameLst>
                                          </p:cBhvr>
                                          <p:to>
                                            <p:strVal val="visible"/>
                                          </p:to>
                                        </p:set>
                                        <p:animEffect transition="in" filter="wheel(1)">
                                          <p:cBhvr>
                                            <p:cTn id="28" dur="500"/>
                                            <p:tgtEl>
                                              <p:spTgt spid="41"/>
                                            </p:tgtEl>
                                          </p:cBhvr>
                                        </p:animEffect>
                                      </p:childTnLst>
                                    </p:cTn>
                                  </p:par>
                                  <p:par>
                                    <p:cTn id="29" presetID="23" presetClass="entr" presetSubtype="16" fill="hold" grpId="0" nodeType="withEffect">
                                      <p:stCondLst>
                                        <p:cond delay="2000"/>
                                      </p:stCondLst>
                                      <p:childTnLst>
                                        <p:set>
                                          <p:cBhvr>
                                            <p:cTn id="30" dur="1" fill="hold">
                                              <p:stCondLst>
                                                <p:cond delay="0"/>
                                              </p:stCondLst>
                                            </p:cTn>
                                            <p:tgtEl>
                                              <p:spTgt spid="63"/>
                                            </p:tgtEl>
                                            <p:attrNameLst>
                                              <p:attrName>style.visibility</p:attrName>
                                            </p:attrNameLst>
                                          </p:cBhvr>
                                          <p:to>
                                            <p:strVal val="visible"/>
                                          </p:to>
                                        </p:set>
                                        <p:anim calcmode="lin" valueType="num">
                                          <p:cBhvr>
                                            <p:cTn id="31" dur="200" fill="hold"/>
                                            <p:tgtEl>
                                              <p:spTgt spid="63"/>
                                            </p:tgtEl>
                                            <p:attrNameLst>
                                              <p:attrName>ppt_w</p:attrName>
                                            </p:attrNameLst>
                                          </p:cBhvr>
                                          <p:tavLst>
                                            <p:tav tm="0">
                                              <p:val>
                                                <p:fltVal val="0"/>
                                              </p:val>
                                            </p:tav>
                                            <p:tav tm="100000">
                                              <p:val>
                                                <p:strVal val="#ppt_w"/>
                                              </p:val>
                                            </p:tav>
                                          </p:tavLst>
                                        </p:anim>
                                        <p:anim calcmode="lin" valueType="num">
                                          <p:cBhvr>
                                            <p:cTn id="32" dur="200" fill="hold"/>
                                            <p:tgtEl>
                                              <p:spTgt spid="63"/>
                                            </p:tgtEl>
                                            <p:attrNameLst>
                                              <p:attrName>ppt_h</p:attrName>
                                            </p:attrNameLst>
                                          </p:cBhvr>
                                          <p:tavLst>
                                            <p:tav tm="0">
                                              <p:val>
                                                <p:fltVal val="0"/>
                                              </p:val>
                                            </p:tav>
                                            <p:tav tm="100000">
                                              <p:val>
                                                <p:strVal val="#ppt_h"/>
                                              </p:val>
                                            </p:tav>
                                          </p:tavLst>
                                        </p:anim>
                                      </p:childTnLst>
                                    </p:cTn>
                                  </p:par>
                                  <p:par>
                                    <p:cTn id="33" presetID="6" presetClass="emph" presetSubtype="0" fill="hold" grpId="1" nodeType="withEffect">
                                      <p:stCondLst>
                                        <p:cond delay="2000"/>
                                      </p:stCondLst>
                                      <p:childTnLst>
                                        <p:animScale>
                                          <p:cBhvr>
                                            <p:cTn id="34" dur="1000" fill="hold"/>
                                            <p:tgtEl>
                                              <p:spTgt spid="63"/>
                                            </p:tgtEl>
                                          </p:cBhvr>
                                          <p:by x="110000" y="110000"/>
                                        </p:animScale>
                                      </p:childTnLst>
                                    </p:cTn>
                                  </p:par>
                                  <p:par>
                                    <p:cTn id="35" presetID="6" presetClass="emph" presetSubtype="0" accel="50000" decel="50000" fill="hold" grpId="2" nodeType="withEffect">
                                      <p:stCondLst>
                                        <p:cond delay="2000"/>
                                      </p:stCondLst>
                                      <p:childTnLst>
                                        <p:animScale>
                                          <p:cBhvr>
                                            <p:cTn id="36" dur="250" fill="hold"/>
                                            <p:tgtEl>
                                              <p:spTgt spid="63"/>
                                            </p:tgtEl>
                                          </p:cBhvr>
                                          <p:by x="91000" y="91000"/>
                                        </p:animScale>
                                      </p:childTnLst>
                                    </p:cTn>
                                  </p:par>
                                  <p:par>
                                    <p:cTn id="37" presetID="23" presetClass="entr" presetSubtype="16" fill="hold" grpId="0" nodeType="withEffect">
                                      <p:stCondLst>
                                        <p:cond delay="2000"/>
                                      </p:stCondLst>
                                      <p:childTnLst>
                                        <p:set>
                                          <p:cBhvr>
                                            <p:cTn id="38" dur="1" fill="hold">
                                              <p:stCondLst>
                                                <p:cond delay="0"/>
                                              </p:stCondLst>
                                            </p:cTn>
                                            <p:tgtEl>
                                              <p:spTgt spid="129"/>
                                            </p:tgtEl>
                                            <p:attrNameLst>
                                              <p:attrName>style.visibility</p:attrName>
                                            </p:attrNameLst>
                                          </p:cBhvr>
                                          <p:to>
                                            <p:strVal val="visible"/>
                                          </p:to>
                                        </p:set>
                                        <p:anim calcmode="lin" valueType="num">
                                          <p:cBhvr>
                                            <p:cTn id="39" dur="200" fill="hold"/>
                                            <p:tgtEl>
                                              <p:spTgt spid="129"/>
                                            </p:tgtEl>
                                            <p:attrNameLst>
                                              <p:attrName>ppt_w</p:attrName>
                                            </p:attrNameLst>
                                          </p:cBhvr>
                                          <p:tavLst>
                                            <p:tav tm="0">
                                              <p:val>
                                                <p:fltVal val="0"/>
                                              </p:val>
                                            </p:tav>
                                            <p:tav tm="100000">
                                              <p:val>
                                                <p:strVal val="#ppt_w"/>
                                              </p:val>
                                            </p:tav>
                                          </p:tavLst>
                                        </p:anim>
                                        <p:anim calcmode="lin" valueType="num">
                                          <p:cBhvr>
                                            <p:cTn id="40" dur="200" fill="hold"/>
                                            <p:tgtEl>
                                              <p:spTgt spid="129"/>
                                            </p:tgtEl>
                                            <p:attrNameLst>
                                              <p:attrName>ppt_h</p:attrName>
                                            </p:attrNameLst>
                                          </p:cBhvr>
                                          <p:tavLst>
                                            <p:tav tm="0">
                                              <p:val>
                                                <p:fltVal val="0"/>
                                              </p:val>
                                            </p:tav>
                                            <p:tav tm="100000">
                                              <p:val>
                                                <p:strVal val="#ppt_h"/>
                                              </p:val>
                                            </p:tav>
                                          </p:tavLst>
                                        </p:anim>
                                      </p:childTnLst>
                                    </p:cTn>
                                  </p:par>
                                  <p:par>
                                    <p:cTn id="41" presetID="6" presetClass="emph" presetSubtype="0" fill="hold" grpId="1" nodeType="withEffect">
                                      <p:stCondLst>
                                        <p:cond delay="2000"/>
                                      </p:stCondLst>
                                      <p:childTnLst>
                                        <p:animScale>
                                          <p:cBhvr>
                                            <p:cTn id="42" dur="1000" fill="hold"/>
                                            <p:tgtEl>
                                              <p:spTgt spid="129"/>
                                            </p:tgtEl>
                                          </p:cBhvr>
                                          <p:by x="110000" y="110000"/>
                                        </p:animScale>
                                      </p:childTnLst>
                                    </p:cTn>
                                  </p:par>
                                  <p:par>
                                    <p:cTn id="43" presetID="6" presetClass="emph" presetSubtype="0" accel="50000" decel="50000" fill="hold" grpId="2" nodeType="withEffect">
                                      <p:stCondLst>
                                        <p:cond delay="2000"/>
                                      </p:stCondLst>
                                      <p:childTnLst>
                                        <p:animScale>
                                          <p:cBhvr>
                                            <p:cTn id="44" dur="250" fill="hold"/>
                                            <p:tgtEl>
                                              <p:spTgt spid="129"/>
                                            </p:tgtEl>
                                          </p:cBhvr>
                                          <p:by x="91000" y="91000"/>
                                        </p:animScale>
                                      </p:childTnLst>
                                    </p:cTn>
                                  </p:par>
                                  <p:par>
                                    <p:cTn id="45" presetID="23" presetClass="entr" presetSubtype="16" fill="hold" grpId="0" nodeType="withEffect">
                                      <p:stCondLst>
                                        <p:cond delay="2000"/>
                                      </p:stCondLst>
                                      <p:childTnLst>
                                        <p:set>
                                          <p:cBhvr>
                                            <p:cTn id="46" dur="1" fill="hold">
                                              <p:stCondLst>
                                                <p:cond delay="0"/>
                                              </p:stCondLst>
                                            </p:cTn>
                                            <p:tgtEl>
                                              <p:spTgt spid="58"/>
                                            </p:tgtEl>
                                            <p:attrNameLst>
                                              <p:attrName>style.visibility</p:attrName>
                                            </p:attrNameLst>
                                          </p:cBhvr>
                                          <p:to>
                                            <p:strVal val="visible"/>
                                          </p:to>
                                        </p:set>
                                        <p:anim calcmode="lin" valueType="num">
                                          <p:cBhvr>
                                            <p:cTn id="47" dur="200" fill="hold"/>
                                            <p:tgtEl>
                                              <p:spTgt spid="58"/>
                                            </p:tgtEl>
                                            <p:attrNameLst>
                                              <p:attrName>ppt_w</p:attrName>
                                            </p:attrNameLst>
                                          </p:cBhvr>
                                          <p:tavLst>
                                            <p:tav tm="0">
                                              <p:val>
                                                <p:fltVal val="0"/>
                                              </p:val>
                                            </p:tav>
                                            <p:tav tm="100000">
                                              <p:val>
                                                <p:strVal val="#ppt_w"/>
                                              </p:val>
                                            </p:tav>
                                          </p:tavLst>
                                        </p:anim>
                                        <p:anim calcmode="lin" valueType="num">
                                          <p:cBhvr>
                                            <p:cTn id="48" dur="200" fill="hold"/>
                                            <p:tgtEl>
                                              <p:spTgt spid="58"/>
                                            </p:tgtEl>
                                            <p:attrNameLst>
                                              <p:attrName>ppt_h</p:attrName>
                                            </p:attrNameLst>
                                          </p:cBhvr>
                                          <p:tavLst>
                                            <p:tav tm="0">
                                              <p:val>
                                                <p:fltVal val="0"/>
                                              </p:val>
                                            </p:tav>
                                            <p:tav tm="100000">
                                              <p:val>
                                                <p:strVal val="#ppt_h"/>
                                              </p:val>
                                            </p:tav>
                                          </p:tavLst>
                                        </p:anim>
                                      </p:childTnLst>
                                    </p:cTn>
                                  </p:par>
                                  <p:par>
                                    <p:cTn id="49" presetID="6" presetClass="emph" presetSubtype="0" fill="hold" grpId="1" nodeType="withEffect">
                                      <p:stCondLst>
                                        <p:cond delay="2000"/>
                                      </p:stCondLst>
                                      <p:childTnLst>
                                        <p:animScale>
                                          <p:cBhvr>
                                            <p:cTn id="50" dur="1000" fill="hold"/>
                                            <p:tgtEl>
                                              <p:spTgt spid="58"/>
                                            </p:tgtEl>
                                          </p:cBhvr>
                                          <p:by x="110000" y="110000"/>
                                        </p:animScale>
                                      </p:childTnLst>
                                    </p:cTn>
                                  </p:par>
                                  <p:par>
                                    <p:cTn id="51" presetID="6" presetClass="emph" presetSubtype="0" accel="50000" decel="50000" fill="hold" grpId="2" nodeType="withEffect">
                                      <p:stCondLst>
                                        <p:cond delay="2000"/>
                                      </p:stCondLst>
                                      <p:childTnLst>
                                        <p:animScale>
                                          <p:cBhvr>
                                            <p:cTn id="52" dur="250" fill="hold"/>
                                            <p:tgtEl>
                                              <p:spTgt spid="58"/>
                                            </p:tgtEl>
                                          </p:cBhvr>
                                          <p:by x="91000" y="91000"/>
                                        </p:animScale>
                                      </p:childTnLst>
                                    </p:cTn>
                                  </p:par>
                                  <p:par>
                                    <p:cTn id="53" presetID="23" presetClass="entr" presetSubtype="16" fill="hold" grpId="0" nodeType="withEffect">
                                      <p:stCondLst>
                                        <p:cond delay="2000"/>
                                      </p:stCondLst>
                                      <p:childTnLst>
                                        <p:set>
                                          <p:cBhvr>
                                            <p:cTn id="54" dur="1" fill="hold">
                                              <p:stCondLst>
                                                <p:cond delay="0"/>
                                              </p:stCondLst>
                                            </p:cTn>
                                            <p:tgtEl>
                                              <p:spTgt spid="130"/>
                                            </p:tgtEl>
                                            <p:attrNameLst>
                                              <p:attrName>style.visibility</p:attrName>
                                            </p:attrNameLst>
                                          </p:cBhvr>
                                          <p:to>
                                            <p:strVal val="visible"/>
                                          </p:to>
                                        </p:set>
                                        <p:anim calcmode="lin" valueType="num">
                                          <p:cBhvr>
                                            <p:cTn id="55" dur="200" fill="hold"/>
                                            <p:tgtEl>
                                              <p:spTgt spid="130"/>
                                            </p:tgtEl>
                                            <p:attrNameLst>
                                              <p:attrName>ppt_w</p:attrName>
                                            </p:attrNameLst>
                                          </p:cBhvr>
                                          <p:tavLst>
                                            <p:tav tm="0">
                                              <p:val>
                                                <p:fltVal val="0"/>
                                              </p:val>
                                            </p:tav>
                                            <p:tav tm="100000">
                                              <p:val>
                                                <p:strVal val="#ppt_w"/>
                                              </p:val>
                                            </p:tav>
                                          </p:tavLst>
                                        </p:anim>
                                        <p:anim calcmode="lin" valueType="num">
                                          <p:cBhvr>
                                            <p:cTn id="56" dur="200" fill="hold"/>
                                            <p:tgtEl>
                                              <p:spTgt spid="130"/>
                                            </p:tgtEl>
                                            <p:attrNameLst>
                                              <p:attrName>ppt_h</p:attrName>
                                            </p:attrNameLst>
                                          </p:cBhvr>
                                          <p:tavLst>
                                            <p:tav tm="0">
                                              <p:val>
                                                <p:fltVal val="0"/>
                                              </p:val>
                                            </p:tav>
                                            <p:tav tm="100000">
                                              <p:val>
                                                <p:strVal val="#ppt_h"/>
                                              </p:val>
                                            </p:tav>
                                          </p:tavLst>
                                        </p:anim>
                                      </p:childTnLst>
                                    </p:cTn>
                                  </p:par>
                                  <p:par>
                                    <p:cTn id="57" presetID="6" presetClass="emph" presetSubtype="0" fill="hold" grpId="1" nodeType="withEffect">
                                      <p:stCondLst>
                                        <p:cond delay="2000"/>
                                      </p:stCondLst>
                                      <p:childTnLst>
                                        <p:animScale>
                                          <p:cBhvr>
                                            <p:cTn id="58" dur="1000" fill="hold"/>
                                            <p:tgtEl>
                                              <p:spTgt spid="130"/>
                                            </p:tgtEl>
                                          </p:cBhvr>
                                          <p:by x="110000" y="110000"/>
                                        </p:animScale>
                                      </p:childTnLst>
                                    </p:cTn>
                                  </p:par>
                                  <p:par>
                                    <p:cTn id="59" presetID="6" presetClass="emph" presetSubtype="0" accel="50000" decel="50000" fill="hold" grpId="2" nodeType="withEffect">
                                      <p:stCondLst>
                                        <p:cond delay="2000"/>
                                      </p:stCondLst>
                                      <p:childTnLst>
                                        <p:animScale>
                                          <p:cBhvr>
                                            <p:cTn id="60" dur="250" fill="hold"/>
                                            <p:tgtEl>
                                              <p:spTgt spid="130"/>
                                            </p:tgtEl>
                                          </p:cBhvr>
                                          <p:by x="91000" y="91000"/>
                                        </p:animScale>
                                      </p:childTnLst>
                                    </p:cTn>
                                  </p:par>
                                  <p:par>
                                    <p:cTn id="61" presetID="23" presetClass="entr" presetSubtype="16" fill="hold" grpId="0" nodeType="withEffect">
                                      <p:stCondLst>
                                        <p:cond delay="2000"/>
                                      </p:stCondLst>
                                      <p:childTnLst>
                                        <p:set>
                                          <p:cBhvr>
                                            <p:cTn id="62" dur="1" fill="hold">
                                              <p:stCondLst>
                                                <p:cond delay="0"/>
                                              </p:stCondLst>
                                            </p:cTn>
                                            <p:tgtEl>
                                              <p:spTgt spid="59"/>
                                            </p:tgtEl>
                                            <p:attrNameLst>
                                              <p:attrName>style.visibility</p:attrName>
                                            </p:attrNameLst>
                                          </p:cBhvr>
                                          <p:to>
                                            <p:strVal val="visible"/>
                                          </p:to>
                                        </p:set>
                                        <p:anim calcmode="lin" valueType="num">
                                          <p:cBhvr>
                                            <p:cTn id="63" dur="200" fill="hold"/>
                                            <p:tgtEl>
                                              <p:spTgt spid="59"/>
                                            </p:tgtEl>
                                            <p:attrNameLst>
                                              <p:attrName>ppt_w</p:attrName>
                                            </p:attrNameLst>
                                          </p:cBhvr>
                                          <p:tavLst>
                                            <p:tav tm="0">
                                              <p:val>
                                                <p:fltVal val="0"/>
                                              </p:val>
                                            </p:tav>
                                            <p:tav tm="100000">
                                              <p:val>
                                                <p:strVal val="#ppt_w"/>
                                              </p:val>
                                            </p:tav>
                                          </p:tavLst>
                                        </p:anim>
                                        <p:anim calcmode="lin" valueType="num">
                                          <p:cBhvr>
                                            <p:cTn id="64" dur="200" fill="hold"/>
                                            <p:tgtEl>
                                              <p:spTgt spid="59"/>
                                            </p:tgtEl>
                                            <p:attrNameLst>
                                              <p:attrName>ppt_h</p:attrName>
                                            </p:attrNameLst>
                                          </p:cBhvr>
                                          <p:tavLst>
                                            <p:tav tm="0">
                                              <p:val>
                                                <p:fltVal val="0"/>
                                              </p:val>
                                            </p:tav>
                                            <p:tav tm="100000">
                                              <p:val>
                                                <p:strVal val="#ppt_h"/>
                                              </p:val>
                                            </p:tav>
                                          </p:tavLst>
                                        </p:anim>
                                      </p:childTnLst>
                                    </p:cTn>
                                  </p:par>
                                  <p:par>
                                    <p:cTn id="65" presetID="6" presetClass="emph" presetSubtype="0" fill="hold" grpId="1" nodeType="withEffect">
                                      <p:stCondLst>
                                        <p:cond delay="2000"/>
                                      </p:stCondLst>
                                      <p:childTnLst>
                                        <p:animScale>
                                          <p:cBhvr>
                                            <p:cTn id="66" dur="1000" fill="hold"/>
                                            <p:tgtEl>
                                              <p:spTgt spid="59"/>
                                            </p:tgtEl>
                                          </p:cBhvr>
                                          <p:by x="110000" y="110000"/>
                                        </p:animScale>
                                      </p:childTnLst>
                                    </p:cTn>
                                  </p:par>
                                  <p:par>
                                    <p:cTn id="67" presetID="6" presetClass="emph" presetSubtype="0" accel="50000" decel="50000" fill="hold" grpId="2" nodeType="withEffect">
                                      <p:stCondLst>
                                        <p:cond delay="2000"/>
                                      </p:stCondLst>
                                      <p:childTnLst>
                                        <p:animScale>
                                          <p:cBhvr>
                                            <p:cTn id="68" dur="250" fill="hold"/>
                                            <p:tgtEl>
                                              <p:spTgt spid="59"/>
                                            </p:tgtEl>
                                          </p:cBhvr>
                                          <p:by x="91000" y="91000"/>
                                        </p:animScale>
                                      </p:childTnLst>
                                    </p:cTn>
                                  </p:par>
                                  <p:par>
                                    <p:cTn id="69" presetID="23" presetClass="entr" presetSubtype="16" fill="hold" grpId="0" nodeType="withEffect">
                                      <p:stCondLst>
                                        <p:cond delay="2000"/>
                                      </p:stCondLst>
                                      <p:childTnLst>
                                        <p:set>
                                          <p:cBhvr>
                                            <p:cTn id="70" dur="1" fill="hold">
                                              <p:stCondLst>
                                                <p:cond delay="0"/>
                                              </p:stCondLst>
                                            </p:cTn>
                                            <p:tgtEl>
                                              <p:spTgt spid="131"/>
                                            </p:tgtEl>
                                            <p:attrNameLst>
                                              <p:attrName>style.visibility</p:attrName>
                                            </p:attrNameLst>
                                          </p:cBhvr>
                                          <p:to>
                                            <p:strVal val="visible"/>
                                          </p:to>
                                        </p:set>
                                        <p:anim calcmode="lin" valueType="num">
                                          <p:cBhvr>
                                            <p:cTn id="71" dur="200" fill="hold"/>
                                            <p:tgtEl>
                                              <p:spTgt spid="131"/>
                                            </p:tgtEl>
                                            <p:attrNameLst>
                                              <p:attrName>ppt_w</p:attrName>
                                            </p:attrNameLst>
                                          </p:cBhvr>
                                          <p:tavLst>
                                            <p:tav tm="0">
                                              <p:val>
                                                <p:fltVal val="0"/>
                                              </p:val>
                                            </p:tav>
                                            <p:tav tm="100000">
                                              <p:val>
                                                <p:strVal val="#ppt_w"/>
                                              </p:val>
                                            </p:tav>
                                          </p:tavLst>
                                        </p:anim>
                                        <p:anim calcmode="lin" valueType="num">
                                          <p:cBhvr>
                                            <p:cTn id="72" dur="200" fill="hold"/>
                                            <p:tgtEl>
                                              <p:spTgt spid="131"/>
                                            </p:tgtEl>
                                            <p:attrNameLst>
                                              <p:attrName>ppt_h</p:attrName>
                                            </p:attrNameLst>
                                          </p:cBhvr>
                                          <p:tavLst>
                                            <p:tav tm="0">
                                              <p:val>
                                                <p:fltVal val="0"/>
                                              </p:val>
                                            </p:tav>
                                            <p:tav tm="100000">
                                              <p:val>
                                                <p:strVal val="#ppt_h"/>
                                              </p:val>
                                            </p:tav>
                                          </p:tavLst>
                                        </p:anim>
                                      </p:childTnLst>
                                    </p:cTn>
                                  </p:par>
                                  <p:par>
                                    <p:cTn id="73" presetID="6" presetClass="emph" presetSubtype="0" fill="hold" grpId="1" nodeType="withEffect">
                                      <p:stCondLst>
                                        <p:cond delay="2000"/>
                                      </p:stCondLst>
                                      <p:childTnLst>
                                        <p:animScale>
                                          <p:cBhvr>
                                            <p:cTn id="74" dur="1000" fill="hold"/>
                                            <p:tgtEl>
                                              <p:spTgt spid="131"/>
                                            </p:tgtEl>
                                          </p:cBhvr>
                                          <p:by x="110000" y="110000"/>
                                        </p:animScale>
                                      </p:childTnLst>
                                    </p:cTn>
                                  </p:par>
                                  <p:par>
                                    <p:cTn id="75" presetID="6" presetClass="emph" presetSubtype="0" accel="50000" decel="50000" fill="hold" grpId="2" nodeType="withEffect">
                                      <p:stCondLst>
                                        <p:cond delay="2000"/>
                                      </p:stCondLst>
                                      <p:childTnLst>
                                        <p:animScale>
                                          <p:cBhvr>
                                            <p:cTn id="76" dur="250" fill="hold"/>
                                            <p:tgtEl>
                                              <p:spTgt spid="131"/>
                                            </p:tgtEl>
                                          </p:cBhvr>
                                          <p:by x="91000" y="91000"/>
                                        </p:animScale>
                                      </p:childTnLst>
                                    </p:cTn>
                                  </p:par>
                                  <p:par>
                                    <p:cTn id="77" presetID="23" presetClass="entr" presetSubtype="16" fill="hold" grpId="0" nodeType="withEffect">
                                      <p:stCondLst>
                                        <p:cond delay="2000"/>
                                      </p:stCondLst>
                                      <p:childTnLst>
                                        <p:set>
                                          <p:cBhvr>
                                            <p:cTn id="78" dur="1" fill="hold">
                                              <p:stCondLst>
                                                <p:cond delay="0"/>
                                              </p:stCondLst>
                                            </p:cTn>
                                            <p:tgtEl>
                                              <p:spTgt spid="60"/>
                                            </p:tgtEl>
                                            <p:attrNameLst>
                                              <p:attrName>style.visibility</p:attrName>
                                            </p:attrNameLst>
                                          </p:cBhvr>
                                          <p:to>
                                            <p:strVal val="visible"/>
                                          </p:to>
                                        </p:set>
                                        <p:anim calcmode="lin" valueType="num">
                                          <p:cBhvr>
                                            <p:cTn id="79" dur="200" fill="hold"/>
                                            <p:tgtEl>
                                              <p:spTgt spid="60"/>
                                            </p:tgtEl>
                                            <p:attrNameLst>
                                              <p:attrName>ppt_w</p:attrName>
                                            </p:attrNameLst>
                                          </p:cBhvr>
                                          <p:tavLst>
                                            <p:tav tm="0">
                                              <p:val>
                                                <p:fltVal val="0"/>
                                              </p:val>
                                            </p:tav>
                                            <p:tav tm="100000">
                                              <p:val>
                                                <p:strVal val="#ppt_w"/>
                                              </p:val>
                                            </p:tav>
                                          </p:tavLst>
                                        </p:anim>
                                        <p:anim calcmode="lin" valueType="num">
                                          <p:cBhvr>
                                            <p:cTn id="80" dur="200" fill="hold"/>
                                            <p:tgtEl>
                                              <p:spTgt spid="60"/>
                                            </p:tgtEl>
                                            <p:attrNameLst>
                                              <p:attrName>ppt_h</p:attrName>
                                            </p:attrNameLst>
                                          </p:cBhvr>
                                          <p:tavLst>
                                            <p:tav tm="0">
                                              <p:val>
                                                <p:fltVal val="0"/>
                                              </p:val>
                                            </p:tav>
                                            <p:tav tm="100000">
                                              <p:val>
                                                <p:strVal val="#ppt_h"/>
                                              </p:val>
                                            </p:tav>
                                          </p:tavLst>
                                        </p:anim>
                                      </p:childTnLst>
                                    </p:cTn>
                                  </p:par>
                                  <p:par>
                                    <p:cTn id="81" presetID="6" presetClass="emph" presetSubtype="0" fill="hold" grpId="1" nodeType="withEffect">
                                      <p:stCondLst>
                                        <p:cond delay="2000"/>
                                      </p:stCondLst>
                                      <p:childTnLst>
                                        <p:animScale>
                                          <p:cBhvr>
                                            <p:cTn id="82" dur="1000" fill="hold"/>
                                            <p:tgtEl>
                                              <p:spTgt spid="60"/>
                                            </p:tgtEl>
                                          </p:cBhvr>
                                          <p:by x="110000" y="110000"/>
                                        </p:animScale>
                                      </p:childTnLst>
                                    </p:cTn>
                                  </p:par>
                                  <p:par>
                                    <p:cTn id="83" presetID="6" presetClass="emph" presetSubtype="0" accel="50000" decel="50000" fill="hold" grpId="2" nodeType="withEffect">
                                      <p:stCondLst>
                                        <p:cond delay="2000"/>
                                      </p:stCondLst>
                                      <p:childTnLst>
                                        <p:animScale>
                                          <p:cBhvr>
                                            <p:cTn id="84" dur="250" fill="hold"/>
                                            <p:tgtEl>
                                              <p:spTgt spid="60"/>
                                            </p:tgtEl>
                                          </p:cBhvr>
                                          <p:by x="91000" y="91000"/>
                                        </p:animScale>
                                      </p:childTnLst>
                                    </p:cTn>
                                  </p:par>
                                  <p:par>
                                    <p:cTn id="85" presetID="23" presetClass="entr" presetSubtype="16" fill="hold" grpId="0" nodeType="withEffect">
                                      <p:stCondLst>
                                        <p:cond delay="2000"/>
                                      </p:stCondLst>
                                      <p:childTnLst>
                                        <p:set>
                                          <p:cBhvr>
                                            <p:cTn id="86" dur="1" fill="hold">
                                              <p:stCondLst>
                                                <p:cond delay="0"/>
                                              </p:stCondLst>
                                            </p:cTn>
                                            <p:tgtEl>
                                              <p:spTgt spid="132"/>
                                            </p:tgtEl>
                                            <p:attrNameLst>
                                              <p:attrName>style.visibility</p:attrName>
                                            </p:attrNameLst>
                                          </p:cBhvr>
                                          <p:to>
                                            <p:strVal val="visible"/>
                                          </p:to>
                                        </p:set>
                                        <p:anim calcmode="lin" valueType="num">
                                          <p:cBhvr>
                                            <p:cTn id="87" dur="200" fill="hold"/>
                                            <p:tgtEl>
                                              <p:spTgt spid="132"/>
                                            </p:tgtEl>
                                            <p:attrNameLst>
                                              <p:attrName>ppt_w</p:attrName>
                                            </p:attrNameLst>
                                          </p:cBhvr>
                                          <p:tavLst>
                                            <p:tav tm="0">
                                              <p:val>
                                                <p:fltVal val="0"/>
                                              </p:val>
                                            </p:tav>
                                            <p:tav tm="100000">
                                              <p:val>
                                                <p:strVal val="#ppt_w"/>
                                              </p:val>
                                            </p:tav>
                                          </p:tavLst>
                                        </p:anim>
                                        <p:anim calcmode="lin" valueType="num">
                                          <p:cBhvr>
                                            <p:cTn id="88" dur="200" fill="hold"/>
                                            <p:tgtEl>
                                              <p:spTgt spid="132"/>
                                            </p:tgtEl>
                                            <p:attrNameLst>
                                              <p:attrName>ppt_h</p:attrName>
                                            </p:attrNameLst>
                                          </p:cBhvr>
                                          <p:tavLst>
                                            <p:tav tm="0">
                                              <p:val>
                                                <p:fltVal val="0"/>
                                              </p:val>
                                            </p:tav>
                                            <p:tav tm="100000">
                                              <p:val>
                                                <p:strVal val="#ppt_h"/>
                                              </p:val>
                                            </p:tav>
                                          </p:tavLst>
                                        </p:anim>
                                      </p:childTnLst>
                                    </p:cTn>
                                  </p:par>
                                  <p:par>
                                    <p:cTn id="89" presetID="6" presetClass="emph" presetSubtype="0" fill="hold" grpId="1" nodeType="withEffect">
                                      <p:stCondLst>
                                        <p:cond delay="2000"/>
                                      </p:stCondLst>
                                      <p:childTnLst>
                                        <p:animScale>
                                          <p:cBhvr>
                                            <p:cTn id="90" dur="1000" fill="hold"/>
                                            <p:tgtEl>
                                              <p:spTgt spid="132"/>
                                            </p:tgtEl>
                                          </p:cBhvr>
                                          <p:by x="110000" y="110000"/>
                                        </p:animScale>
                                      </p:childTnLst>
                                    </p:cTn>
                                  </p:par>
                                  <p:par>
                                    <p:cTn id="91" presetID="6" presetClass="emph" presetSubtype="0" accel="50000" decel="50000" fill="hold" grpId="2" nodeType="withEffect">
                                      <p:stCondLst>
                                        <p:cond delay="2000"/>
                                      </p:stCondLst>
                                      <p:childTnLst>
                                        <p:animScale>
                                          <p:cBhvr>
                                            <p:cTn id="92" dur="250" fill="hold"/>
                                            <p:tgtEl>
                                              <p:spTgt spid="132"/>
                                            </p:tgtEl>
                                          </p:cBhvr>
                                          <p:by x="91000" y="91000"/>
                                        </p:animScale>
                                      </p:childTnLst>
                                    </p:cTn>
                                  </p:par>
                                  <p:par>
                                    <p:cTn id="93" presetID="10" presetClass="entr" presetSubtype="0" fill="hold" nodeType="withEffect">
                                      <p:stCondLst>
                                        <p:cond delay="2750"/>
                                      </p:stCondLst>
                                      <p:childTnLst>
                                        <p:set>
                                          <p:cBhvr>
                                            <p:cTn id="94" dur="1" fill="hold">
                                              <p:stCondLst>
                                                <p:cond delay="0"/>
                                              </p:stCondLst>
                                            </p:cTn>
                                            <p:tgtEl>
                                              <p:spTgt spid="280"/>
                                            </p:tgtEl>
                                            <p:attrNameLst>
                                              <p:attrName>style.visibility</p:attrName>
                                            </p:attrNameLst>
                                          </p:cBhvr>
                                          <p:to>
                                            <p:strVal val="visible"/>
                                          </p:to>
                                        </p:set>
                                        <p:animEffect transition="in" filter="fade">
                                          <p:cBhvr>
                                            <p:cTn id="95" dur="250"/>
                                            <p:tgtEl>
                                              <p:spTgt spid="280"/>
                                            </p:tgtEl>
                                          </p:cBhvr>
                                        </p:animEffect>
                                      </p:childTnLst>
                                    </p:cTn>
                                  </p:par>
                                  <p:par>
                                    <p:cTn id="96" presetID="42" presetClass="path" presetSubtype="0" fill="hold" nodeType="withEffect">
                                      <p:stCondLst>
                                        <p:cond delay="2750"/>
                                      </p:stCondLst>
                                      <p:childTnLst>
                                        <p:animMotion origin="layout" path="M -0.06302 0.00024 L 3.125E-6 -4.07407E-6 " pathEditMode="relative" rAng="0" ptsTypes="AA">
                                          <p:cBhvr>
                                            <p:cTn id="97" dur="500" fill="hold"/>
                                            <p:tgtEl>
                                              <p:spTgt spid="280"/>
                                            </p:tgtEl>
                                            <p:attrNameLst>
                                              <p:attrName>ppt_x</p:attrName>
                                              <p:attrName>ppt_y</p:attrName>
                                            </p:attrNameLst>
                                          </p:cBhvr>
                                          <p:rCtr x="3151" y="-23"/>
                                        </p:animMotion>
                                      </p:childTnLst>
                                    </p:cTn>
                                  </p:par>
                                  <p:par>
                                    <p:cTn id="98" presetID="23" presetClass="entr" presetSubtype="16" fill="hold" grpId="0" nodeType="withEffect">
                                      <p:stCondLst>
                                        <p:cond delay="2000"/>
                                      </p:stCondLst>
                                      <p:childTnLst>
                                        <p:set>
                                          <p:cBhvr>
                                            <p:cTn id="99" dur="1" fill="hold">
                                              <p:stCondLst>
                                                <p:cond delay="0"/>
                                              </p:stCondLst>
                                            </p:cTn>
                                            <p:tgtEl>
                                              <p:spTgt spid="2"/>
                                            </p:tgtEl>
                                            <p:attrNameLst>
                                              <p:attrName>style.visibility</p:attrName>
                                            </p:attrNameLst>
                                          </p:cBhvr>
                                          <p:to>
                                            <p:strVal val="visible"/>
                                          </p:to>
                                        </p:set>
                                        <p:anim calcmode="lin" valueType="num">
                                          <p:cBhvr>
                                            <p:cTn id="100" dur="200" fill="hold"/>
                                            <p:tgtEl>
                                              <p:spTgt spid="2"/>
                                            </p:tgtEl>
                                            <p:attrNameLst>
                                              <p:attrName>ppt_w</p:attrName>
                                            </p:attrNameLst>
                                          </p:cBhvr>
                                          <p:tavLst>
                                            <p:tav tm="0">
                                              <p:val>
                                                <p:fltVal val="0"/>
                                              </p:val>
                                            </p:tav>
                                            <p:tav tm="100000">
                                              <p:val>
                                                <p:strVal val="#ppt_w"/>
                                              </p:val>
                                            </p:tav>
                                          </p:tavLst>
                                        </p:anim>
                                        <p:anim calcmode="lin" valueType="num">
                                          <p:cBhvr>
                                            <p:cTn id="101" dur="200" fill="hold"/>
                                            <p:tgtEl>
                                              <p:spTgt spid="2"/>
                                            </p:tgtEl>
                                            <p:attrNameLst>
                                              <p:attrName>ppt_h</p:attrName>
                                            </p:attrNameLst>
                                          </p:cBhvr>
                                          <p:tavLst>
                                            <p:tav tm="0">
                                              <p:val>
                                                <p:fltVal val="0"/>
                                              </p:val>
                                            </p:tav>
                                            <p:tav tm="100000">
                                              <p:val>
                                                <p:strVal val="#ppt_h"/>
                                              </p:val>
                                            </p:tav>
                                          </p:tavLst>
                                        </p:anim>
                                      </p:childTnLst>
                                    </p:cTn>
                                  </p:par>
                                  <p:par>
                                    <p:cTn id="102" presetID="6" presetClass="emph" presetSubtype="0" fill="hold" grpId="1" nodeType="withEffect">
                                      <p:stCondLst>
                                        <p:cond delay="2000"/>
                                      </p:stCondLst>
                                      <p:childTnLst>
                                        <p:animScale>
                                          <p:cBhvr>
                                            <p:cTn id="103" dur="1000" fill="hold"/>
                                            <p:tgtEl>
                                              <p:spTgt spid="2"/>
                                            </p:tgtEl>
                                          </p:cBhvr>
                                          <p:by x="110000" y="110000"/>
                                        </p:animScale>
                                      </p:childTnLst>
                                    </p:cTn>
                                  </p:par>
                                  <p:par>
                                    <p:cTn id="104" presetID="6" presetClass="emph" presetSubtype="0" accel="50000" decel="50000" fill="hold" grpId="2" nodeType="withEffect">
                                      <p:stCondLst>
                                        <p:cond delay="2000"/>
                                      </p:stCondLst>
                                      <p:childTnLst>
                                        <p:animScale>
                                          <p:cBhvr>
                                            <p:cTn id="105" dur="250" fill="hold"/>
                                            <p:tgtEl>
                                              <p:spTgt spid="2"/>
                                            </p:tgtEl>
                                          </p:cBhvr>
                                          <p:by x="91000" y="91000"/>
                                        </p:animScale>
                                      </p:childTnLst>
                                    </p:cTn>
                                  </p:par>
                                  <p:par>
                                    <p:cTn id="106" presetID="23" presetClass="entr" presetSubtype="16" fill="hold" grpId="0" nodeType="withEffect">
                                      <p:stCondLst>
                                        <p:cond delay="2000"/>
                                      </p:stCondLst>
                                      <p:childTnLst>
                                        <p:set>
                                          <p:cBhvr>
                                            <p:cTn id="107" dur="1" fill="hold">
                                              <p:stCondLst>
                                                <p:cond delay="0"/>
                                              </p:stCondLst>
                                            </p:cTn>
                                            <p:tgtEl>
                                              <p:spTgt spid="3"/>
                                            </p:tgtEl>
                                            <p:attrNameLst>
                                              <p:attrName>style.visibility</p:attrName>
                                            </p:attrNameLst>
                                          </p:cBhvr>
                                          <p:to>
                                            <p:strVal val="visible"/>
                                          </p:to>
                                        </p:set>
                                        <p:anim calcmode="lin" valueType="num">
                                          <p:cBhvr>
                                            <p:cTn id="108" dur="200" fill="hold"/>
                                            <p:tgtEl>
                                              <p:spTgt spid="3"/>
                                            </p:tgtEl>
                                            <p:attrNameLst>
                                              <p:attrName>ppt_w</p:attrName>
                                            </p:attrNameLst>
                                          </p:cBhvr>
                                          <p:tavLst>
                                            <p:tav tm="0">
                                              <p:val>
                                                <p:fltVal val="0"/>
                                              </p:val>
                                            </p:tav>
                                            <p:tav tm="100000">
                                              <p:val>
                                                <p:strVal val="#ppt_w"/>
                                              </p:val>
                                            </p:tav>
                                          </p:tavLst>
                                        </p:anim>
                                        <p:anim calcmode="lin" valueType="num">
                                          <p:cBhvr>
                                            <p:cTn id="109" dur="200" fill="hold"/>
                                            <p:tgtEl>
                                              <p:spTgt spid="3"/>
                                            </p:tgtEl>
                                            <p:attrNameLst>
                                              <p:attrName>ppt_h</p:attrName>
                                            </p:attrNameLst>
                                          </p:cBhvr>
                                          <p:tavLst>
                                            <p:tav tm="0">
                                              <p:val>
                                                <p:fltVal val="0"/>
                                              </p:val>
                                            </p:tav>
                                            <p:tav tm="100000">
                                              <p:val>
                                                <p:strVal val="#ppt_h"/>
                                              </p:val>
                                            </p:tav>
                                          </p:tavLst>
                                        </p:anim>
                                      </p:childTnLst>
                                    </p:cTn>
                                  </p:par>
                                  <p:par>
                                    <p:cTn id="110" presetID="6" presetClass="emph" presetSubtype="0" fill="hold" grpId="1" nodeType="withEffect">
                                      <p:stCondLst>
                                        <p:cond delay="2000"/>
                                      </p:stCondLst>
                                      <p:childTnLst>
                                        <p:animScale>
                                          <p:cBhvr>
                                            <p:cTn id="111" dur="1000" fill="hold"/>
                                            <p:tgtEl>
                                              <p:spTgt spid="3"/>
                                            </p:tgtEl>
                                          </p:cBhvr>
                                          <p:by x="110000" y="110000"/>
                                        </p:animScale>
                                      </p:childTnLst>
                                    </p:cTn>
                                  </p:par>
                                  <p:par>
                                    <p:cTn id="112" presetID="6" presetClass="emph" presetSubtype="0" accel="50000" decel="50000" fill="hold" grpId="2" nodeType="withEffect">
                                      <p:stCondLst>
                                        <p:cond delay="2000"/>
                                      </p:stCondLst>
                                      <p:childTnLst>
                                        <p:animScale>
                                          <p:cBhvr>
                                            <p:cTn id="113" dur="250" fill="hold"/>
                                            <p:tgtEl>
                                              <p:spTgt spid="3"/>
                                            </p:tgtEl>
                                          </p:cBhvr>
                                          <p:by x="91000" y="91000"/>
                                        </p:animScale>
                                      </p:childTnLst>
                                    </p:cTn>
                                  </p:par>
                                  <p:par>
                                    <p:cTn id="114" presetID="23" presetClass="entr" presetSubtype="16" fill="hold" grpId="0" nodeType="withEffect">
                                      <p:stCondLst>
                                        <p:cond delay="2000"/>
                                      </p:stCondLst>
                                      <p:childTnLst>
                                        <p:set>
                                          <p:cBhvr>
                                            <p:cTn id="115" dur="1" fill="hold">
                                              <p:stCondLst>
                                                <p:cond delay="0"/>
                                              </p:stCondLst>
                                            </p:cTn>
                                            <p:tgtEl>
                                              <p:spTgt spid="5"/>
                                            </p:tgtEl>
                                            <p:attrNameLst>
                                              <p:attrName>style.visibility</p:attrName>
                                            </p:attrNameLst>
                                          </p:cBhvr>
                                          <p:to>
                                            <p:strVal val="visible"/>
                                          </p:to>
                                        </p:set>
                                        <p:anim calcmode="lin" valueType="num">
                                          <p:cBhvr>
                                            <p:cTn id="116" dur="200" fill="hold"/>
                                            <p:tgtEl>
                                              <p:spTgt spid="5"/>
                                            </p:tgtEl>
                                            <p:attrNameLst>
                                              <p:attrName>ppt_w</p:attrName>
                                            </p:attrNameLst>
                                          </p:cBhvr>
                                          <p:tavLst>
                                            <p:tav tm="0">
                                              <p:val>
                                                <p:fltVal val="0"/>
                                              </p:val>
                                            </p:tav>
                                            <p:tav tm="100000">
                                              <p:val>
                                                <p:strVal val="#ppt_w"/>
                                              </p:val>
                                            </p:tav>
                                          </p:tavLst>
                                        </p:anim>
                                        <p:anim calcmode="lin" valueType="num">
                                          <p:cBhvr>
                                            <p:cTn id="117" dur="200" fill="hold"/>
                                            <p:tgtEl>
                                              <p:spTgt spid="5"/>
                                            </p:tgtEl>
                                            <p:attrNameLst>
                                              <p:attrName>ppt_h</p:attrName>
                                            </p:attrNameLst>
                                          </p:cBhvr>
                                          <p:tavLst>
                                            <p:tav tm="0">
                                              <p:val>
                                                <p:fltVal val="0"/>
                                              </p:val>
                                            </p:tav>
                                            <p:tav tm="100000">
                                              <p:val>
                                                <p:strVal val="#ppt_h"/>
                                              </p:val>
                                            </p:tav>
                                          </p:tavLst>
                                        </p:anim>
                                      </p:childTnLst>
                                    </p:cTn>
                                  </p:par>
                                  <p:par>
                                    <p:cTn id="118" presetID="6" presetClass="emph" presetSubtype="0" fill="hold" grpId="1" nodeType="withEffect">
                                      <p:stCondLst>
                                        <p:cond delay="2000"/>
                                      </p:stCondLst>
                                      <p:childTnLst>
                                        <p:animScale>
                                          <p:cBhvr>
                                            <p:cTn id="119" dur="1000" fill="hold"/>
                                            <p:tgtEl>
                                              <p:spTgt spid="5"/>
                                            </p:tgtEl>
                                          </p:cBhvr>
                                          <p:by x="110000" y="110000"/>
                                        </p:animScale>
                                      </p:childTnLst>
                                    </p:cTn>
                                  </p:par>
                                  <p:par>
                                    <p:cTn id="120" presetID="6" presetClass="emph" presetSubtype="0" accel="50000" decel="50000" fill="hold" grpId="2" nodeType="withEffect">
                                      <p:stCondLst>
                                        <p:cond delay="2000"/>
                                      </p:stCondLst>
                                      <p:childTnLst>
                                        <p:animScale>
                                          <p:cBhvr>
                                            <p:cTn id="121" dur="250" fill="hold"/>
                                            <p:tgtEl>
                                              <p:spTgt spid="5"/>
                                            </p:tgtEl>
                                          </p:cBhvr>
                                          <p:by x="91000" y="91000"/>
                                        </p:animScale>
                                      </p:childTnLst>
                                    </p:cTn>
                                  </p:par>
                                  <p:par>
                                    <p:cTn id="122" presetID="23" presetClass="entr" presetSubtype="16" fill="hold" grpId="0" nodeType="withEffect">
                                      <p:stCondLst>
                                        <p:cond delay="2000"/>
                                      </p:stCondLst>
                                      <p:childTnLst>
                                        <p:set>
                                          <p:cBhvr>
                                            <p:cTn id="123" dur="1" fill="hold">
                                              <p:stCondLst>
                                                <p:cond delay="0"/>
                                              </p:stCondLst>
                                            </p:cTn>
                                            <p:tgtEl>
                                              <p:spTgt spid="6"/>
                                            </p:tgtEl>
                                            <p:attrNameLst>
                                              <p:attrName>style.visibility</p:attrName>
                                            </p:attrNameLst>
                                          </p:cBhvr>
                                          <p:to>
                                            <p:strVal val="visible"/>
                                          </p:to>
                                        </p:set>
                                        <p:anim calcmode="lin" valueType="num">
                                          <p:cBhvr>
                                            <p:cTn id="124" dur="200" fill="hold"/>
                                            <p:tgtEl>
                                              <p:spTgt spid="6"/>
                                            </p:tgtEl>
                                            <p:attrNameLst>
                                              <p:attrName>ppt_w</p:attrName>
                                            </p:attrNameLst>
                                          </p:cBhvr>
                                          <p:tavLst>
                                            <p:tav tm="0">
                                              <p:val>
                                                <p:fltVal val="0"/>
                                              </p:val>
                                            </p:tav>
                                            <p:tav tm="100000">
                                              <p:val>
                                                <p:strVal val="#ppt_w"/>
                                              </p:val>
                                            </p:tav>
                                          </p:tavLst>
                                        </p:anim>
                                        <p:anim calcmode="lin" valueType="num">
                                          <p:cBhvr>
                                            <p:cTn id="125" dur="200" fill="hold"/>
                                            <p:tgtEl>
                                              <p:spTgt spid="6"/>
                                            </p:tgtEl>
                                            <p:attrNameLst>
                                              <p:attrName>ppt_h</p:attrName>
                                            </p:attrNameLst>
                                          </p:cBhvr>
                                          <p:tavLst>
                                            <p:tav tm="0">
                                              <p:val>
                                                <p:fltVal val="0"/>
                                              </p:val>
                                            </p:tav>
                                            <p:tav tm="100000">
                                              <p:val>
                                                <p:strVal val="#ppt_h"/>
                                              </p:val>
                                            </p:tav>
                                          </p:tavLst>
                                        </p:anim>
                                      </p:childTnLst>
                                    </p:cTn>
                                  </p:par>
                                  <p:par>
                                    <p:cTn id="126" presetID="6" presetClass="emph" presetSubtype="0" fill="hold" grpId="1" nodeType="withEffect">
                                      <p:stCondLst>
                                        <p:cond delay="2000"/>
                                      </p:stCondLst>
                                      <p:childTnLst>
                                        <p:animScale>
                                          <p:cBhvr>
                                            <p:cTn id="127" dur="1000" fill="hold"/>
                                            <p:tgtEl>
                                              <p:spTgt spid="6"/>
                                            </p:tgtEl>
                                          </p:cBhvr>
                                          <p:by x="110000" y="110000"/>
                                        </p:animScale>
                                      </p:childTnLst>
                                    </p:cTn>
                                  </p:par>
                                  <p:par>
                                    <p:cTn id="128" presetID="6" presetClass="emph" presetSubtype="0" accel="50000" decel="50000" fill="hold" grpId="2" nodeType="withEffect">
                                      <p:stCondLst>
                                        <p:cond delay="2000"/>
                                      </p:stCondLst>
                                      <p:childTnLst>
                                        <p:animScale>
                                          <p:cBhvr>
                                            <p:cTn id="129" dur="250" fill="hold"/>
                                            <p:tgtEl>
                                              <p:spTgt spid="6"/>
                                            </p:tgtEl>
                                          </p:cBhvr>
                                          <p:by x="91000" y="9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58" grpId="1" animBg="1"/>
          <p:bldP spid="58" grpId="2" animBg="1"/>
          <p:bldP spid="59" grpId="0" animBg="1"/>
          <p:bldP spid="59" grpId="1" animBg="1"/>
          <p:bldP spid="59" grpId="2" animBg="1"/>
          <p:bldP spid="60" grpId="0" animBg="1"/>
          <p:bldP spid="60" grpId="1" animBg="1"/>
          <p:bldP spid="60" grpId="2" animBg="1"/>
          <p:bldP spid="63" grpId="0" animBg="1"/>
          <p:bldP spid="63" grpId="1" animBg="1"/>
          <p:bldP spid="63" grpId="2" animBg="1"/>
          <p:bldP spid="40" grpId="0"/>
          <p:bldP spid="40" grpId="1"/>
          <p:bldP spid="55" grpId="0"/>
          <p:bldP spid="55" grpId="1"/>
          <p:bldP spid="55" grpId="2"/>
          <p:bldP spid="129" grpId="0"/>
          <p:bldP spid="129" grpId="1"/>
          <p:bldP spid="129" grpId="2"/>
          <p:bldP spid="130" grpId="0"/>
          <p:bldP spid="130" grpId="1"/>
          <p:bldP spid="130" grpId="2"/>
          <p:bldP spid="131" grpId="0"/>
          <p:bldP spid="131" grpId="1"/>
          <p:bldP spid="131" grpId="2"/>
          <p:bldP spid="132" grpId="0"/>
          <p:bldP spid="132" grpId="1"/>
          <p:bldP spid="132" grpId="2"/>
          <p:bldP spid="2" grpId="0" animBg="1"/>
          <p:bldP spid="2" grpId="1" animBg="1"/>
          <p:bldP spid="2" grpId="2" animBg="1"/>
          <p:bldP spid="3" grpId="0"/>
          <p:bldP spid="3" grpId="1"/>
          <p:bldP spid="3" grpId="2"/>
          <p:bldP spid="5" grpId="0" animBg="1"/>
          <p:bldP spid="5" grpId="1" animBg="1"/>
          <p:bldP spid="5" grpId="2" animBg="1"/>
          <p:bldP spid="6" grpId="0"/>
          <p:bldP spid="6" grpId="1"/>
          <p:bldP spid="6" grpId="2"/>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sting to browser demo video">
            <a:hlinkClick r:id="" action="ppaction://media"/>
            <a:extLst>
              <a:ext uri="{FF2B5EF4-FFF2-40B4-BE49-F238E27FC236}">
                <a16:creationId xmlns:a16="http://schemas.microsoft.com/office/drawing/2014/main" id="{5AF3A9C8-890F-D14F-3A70-EF2EBCB1C5E2}"/>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5143500"/>
          </a:xfrm>
          <a:prstGeom prst="rect">
            <a:avLst/>
          </a:prstGeom>
        </p:spPr>
      </p:pic>
    </p:spTree>
    <p:extLst>
      <p:ext uri="{BB962C8B-B14F-4D97-AF65-F5344CB8AC3E}">
        <p14:creationId xmlns:p14="http://schemas.microsoft.com/office/powerpoint/2010/main" val="34536330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5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mute="1">
                <p:cTn id="12" fill="hold" display="0">
                  <p:stCondLst>
                    <p:cond delay="indefinite"/>
                  </p:stCondLst>
                </p:cTn>
                <p:tgtEl>
                  <p:spTgt spid="2"/>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ACCE7-8F01-7958-6DAC-68015897DD6E}"/>
            </a:ext>
          </a:extLst>
        </p:cNvPr>
        <p:cNvGrpSpPr/>
        <p:nvPr/>
      </p:nvGrpSpPr>
      <p:grpSpPr>
        <a:xfrm>
          <a:off x="0" y="0"/>
          <a:ext cx="0" cy="0"/>
          <a:chOff x="0" y="0"/>
          <a:chExt cx="0" cy="0"/>
        </a:xfrm>
      </p:grpSpPr>
      <p:sp>
        <p:nvSpPr>
          <p:cNvPr id="2" name="Text 3">
            <a:extLst>
              <a:ext uri="{FF2B5EF4-FFF2-40B4-BE49-F238E27FC236}">
                <a16:creationId xmlns:a16="http://schemas.microsoft.com/office/drawing/2014/main" id="{47E0FFE7-BC16-01F3-C92B-E3C86EDAA55D}"/>
              </a:ext>
            </a:extLst>
          </p:cNvPr>
          <p:cNvSpPr/>
          <p:nvPr/>
        </p:nvSpPr>
        <p:spPr>
          <a:xfrm>
            <a:off x="476250" y="475573"/>
            <a:ext cx="3032882" cy="382477"/>
          </a:xfrm>
          <a:prstGeom prst="rect">
            <a:avLst/>
          </a:prstGeom>
          <a:noFill/>
          <a:ln/>
        </p:spPr>
        <p:txBody>
          <a:bodyPr wrap="none" lIns="0" tIns="0" rIns="0" bIns="0" rtlCol="0" anchor="t">
            <a:spAutoFit/>
          </a:bodyPr>
          <a:lstStyle/>
          <a:p>
            <a:pPr>
              <a:lnSpc>
                <a:spcPts val="3150"/>
              </a:lnSpc>
            </a:pPr>
            <a:r>
              <a:rPr lang="en-US" sz="2300" b="1">
                <a:solidFill>
                  <a:srgbClr val="F9F6E5"/>
                </a:solidFill>
                <a:latin typeface="Lato" pitchFamily="34" charset="0"/>
                <a:ea typeface="Lato" pitchFamily="34" charset="-122"/>
                <a:cs typeface="Lato" pitchFamily="34" charset="-120"/>
              </a:rPr>
              <a:t>THE PATH FORWARD</a:t>
            </a:r>
            <a:endParaRPr lang="en-US" sz="2250">
              <a:solidFill>
                <a:srgbClr val="F9F6E5"/>
              </a:solidFill>
              <a:latin typeface="Lato" panose="020F0502020204030203" pitchFamily="34" charset="0"/>
            </a:endParaRPr>
          </a:p>
        </p:txBody>
      </p:sp>
    </p:spTree>
    <p:extLst>
      <p:ext uri="{BB962C8B-B14F-4D97-AF65-F5344CB8AC3E}">
        <p14:creationId xmlns:p14="http://schemas.microsoft.com/office/powerpoint/2010/main" val="4280893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E93A1-F3A7-6E09-E79E-B3463643E383}"/>
            </a:ext>
          </a:extLst>
        </p:cNvPr>
        <p:cNvGrpSpPr/>
        <p:nvPr/>
      </p:nvGrpSpPr>
      <p:grpSpPr>
        <a:xfrm>
          <a:off x="0" y="0"/>
          <a:ext cx="0" cy="0"/>
          <a:chOff x="0" y="0"/>
          <a:chExt cx="0" cy="0"/>
        </a:xfrm>
      </p:grpSpPr>
      <p:sp>
        <p:nvSpPr>
          <p:cNvPr id="6" name="Text 2">
            <a:extLst>
              <a:ext uri="{FF2B5EF4-FFF2-40B4-BE49-F238E27FC236}">
                <a16:creationId xmlns:a16="http://schemas.microsoft.com/office/drawing/2014/main" id="{F86C2EAA-1D4A-94D0-6D21-AE4DDE2E6701}"/>
              </a:ext>
            </a:extLst>
          </p:cNvPr>
          <p:cNvSpPr/>
          <p:nvPr/>
        </p:nvSpPr>
        <p:spPr>
          <a:xfrm>
            <a:off x="476250" y="471051"/>
            <a:ext cx="2255426" cy="382477"/>
          </a:xfrm>
          <a:prstGeom prst="rect">
            <a:avLst/>
          </a:prstGeom>
          <a:noFill/>
          <a:ln/>
        </p:spPr>
        <p:txBody>
          <a:bodyPr wrap="none" lIns="0" tIns="0" rIns="0" bIns="0" rtlCol="0" anchor="t">
            <a:spAutoFit/>
          </a:bodyPr>
          <a:lstStyle/>
          <a:p>
            <a:pPr algn="l">
              <a:lnSpc>
                <a:spcPts val="3150"/>
              </a:lnSpc>
            </a:pPr>
            <a:r>
              <a:rPr lang="en-US" sz="2300" b="1">
                <a:solidFill>
                  <a:srgbClr val="052146"/>
                </a:solidFill>
                <a:latin typeface="Lato" pitchFamily="34" charset="0"/>
                <a:ea typeface="Lato" pitchFamily="34" charset="-122"/>
                <a:cs typeface="Lato" pitchFamily="34" charset="-120"/>
              </a:rPr>
              <a:t>KEY TAKEWAYS</a:t>
            </a:r>
            <a:endParaRPr lang="en-US" sz="2250">
              <a:solidFill>
                <a:srgbClr val="052146"/>
              </a:solidFill>
              <a:latin typeface="Lato" panose="020F0502020204030203" pitchFamily="34" charset="0"/>
            </a:endParaRPr>
          </a:p>
        </p:txBody>
      </p:sp>
      <p:sp>
        <p:nvSpPr>
          <p:cNvPr id="7" name="Shape 3">
            <a:extLst>
              <a:ext uri="{FF2B5EF4-FFF2-40B4-BE49-F238E27FC236}">
                <a16:creationId xmlns:a16="http://schemas.microsoft.com/office/drawing/2014/main" id="{7C7BD94A-C7AE-267B-FED2-559BBBE5A6F8}"/>
              </a:ext>
            </a:extLst>
          </p:cNvPr>
          <p:cNvSpPr/>
          <p:nvPr/>
        </p:nvSpPr>
        <p:spPr>
          <a:xfrm>
            <a:off x="3800" y="21975"/>
            <a:ext cx="9140156" cy="0"/>
          </a:xfrm>
          <a:prstGeom prst="line">
            <a:avLst/>
          </a:prstGeom>
          <a:solidFill>
            <a:srgbClr val="F83A80"/>
          </a:solidFill>
          <a:ln w="79375">
            <a:solidFill>
              <a:srgbClr val="F83A80"/>
            </a:solidFill>
            <a:prstDash val="solid"/>
            <a:headEnd type="none"/>
            <a:tailEnd type="none"/>
          </a:ln>
        </p:spPr>
        <p:txBody>
          <a:bodyPr/>
          <a:lstStyle/>
          <a:p>
            <a:endParaRPr lang="en-GB">
              <a:latin typeface="Lato" panose="020F0502020204030203" pitchFamily="34" charset="0"/>
            </a:endParaRPr>
          </a:p>
        </p:txBody>
      </p:sp>
      <p:sp>
        <p:nvSpPr>
          <p:cNvPr id="25" name="Slide Number Placeholder 0">
            <a:extLst>
              <a:ext uri="{FF2B5EF4-FFF2-40B4-BE49-F238E27FC236}">
                <a16:creationId xmlns:a16="http://schemas.microsoft.com/office/drawing/2014/main" id="{B45EAD00-ADEB-4F3C-8B66-FBC20A304993}"/>
              </a:ext>
            </a:extLst>
          </p:cNvPr>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052146"/>
                </a:solidFill>
                <a:latin typeface="Calibri"/>
                <a:ea typeface="Calibri"/>
                <a:cs typeface="Calibri"/>
              </a:defRPr>
            </a:lvl1pPr>
          </a:lstStyle>
          <a:p>
            <a:pPr algn="l"/>
            <a:fld id="{F7021451-1387-4CA6-816F-3879F97B5CBC}" type="slidenum">
              <a:rPr lang="en-US" b="0">
                <a:latin typeface="Lato" panose="020F0502020204030203" pitchFamily="34" charset="0"/>
                <a:ea typeface="Lato" panose="020F0502020204030203" pitchFamily="34" charset="0"/>
                <a:cs typeface="Lato" panose="020F0502020204030203" pitchFamily="34" charset="0"/>
              </a:rPr>
              <a:t>19</a:t>
            </a:fld>
            <a:endParaRPr lang="en-US">
              <a:latin typeface="Lato" panose="020F0502020204030203" pitchFamily="34" charset="0"/>
              <a:ea typeface="Lato" panose="020F0502020204030203" pitchFamily="34" charset="0"/>
              <a:cs typeface="Lato" panose="020F0502020204030203" pitchFamily="34" charset="0"/>
            </a:endParaRPr>
          </a:p>
        </p:txBody>
      </p:sp>
      <p:pic>
        <p:nvPicPr>
          <p:cNvPr id="2" name="Image 1" descr="https://pitch-assets-ccb95893-de3f-4266-973c-20049231b248.s3.eu-west-1.amazonaws.com/ff00685a-e694-4d80-8794-6398d92f4ff0?pitch-bytes=101238&amp;pitch-content-type=image%2Fpng">
            <a:extLst>
              <a:ext uri="{FF2B5EF4-FFF2-40B4-BE49-F238E27FC236}">
                <a16:creationId xmlns:a16="http://schemas.microsoft.com/office/drawing/2014/main" id="{FFA2BB59-783C-36CE-B9F9-BFC7047032C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560153" y="198394"/>
            <a:ext cx="436174" cy="382807"/>
          </a:xfrm>
          <a:prstGeom prst="rect">
            <a:avLst/>
          </a:prstGeom>
        </p:spPr>
      </p:pic>
      <p:sp>
        <p:nvSpPr>
          <p:cNvPr id="18" name="TextBox 17">
            <a:extLst>
              <a:ext uri="{FF2B5EF4-FFF2-40B4-BE49-F238E27FC236}">
                <a16:creationId xmlns:a16="http://schemas.microsoft.com/office/drawing/2014/main" id="{9D22B870-8735-37ED-5A46-C5D111456737}"/>
              </a:ext>
            </a:extLst>
          </p:cNvPr>
          <p:cNvSpPr txBox="1"/>
          <p:nvPr/>
        </p:nvSpPr>
        <p:spPr>
          <a:xfrm>
            <a:off x="476249" y="3081059"/>
            <a:ext cx="8246745" cy="1477328"/>
          </a:xfrm>
          <a:prstGeom prst="rect">
            <a:avLst/>
          </a:prstGeom>
          <a:noFill/>
        </p:spPr>
        <p:txBody>
          <a:bodyPr wrap="square" lIns="91440" tIns="45720" rIns="91440" bIns="45720" anchor="t">
            <a:spAutoFit/>
          </a:bodyPr>
          <a:lstStyle/>
          <a:p>
            <a:pPr algn="ctr"/>
            <a:r>
              <a:rPr lang="en-GB">
                <a:solidFill>
                  <a:srgbClr val="052146"/>
                </a:solidFill>
                <a:latin typeface="Lato"/>
                <a:ea typeface="Lato"/>
                <a:cs typeface="Lato"/>
              </a:rPr>
              <a:t>3 THINGS YOU CAN DO TODAY:</a:t>
            </a:r>
          </a:p>
          <a:p>
            <a:pPr algn="ctr"/>
            <a:endParaRPr lang="en-GB">
              <a:solidFill>
                <a:srgbClr val="052146"/>
              </a:solidFill>
              <a:latin typeface="Lato" panose="020F0502020204030203" pitchFamily="34" charset="0"/>
              <a:ea typeface="Lato" panose="020F0502020204030203" pitchFamily="34" charset="0"/>
              <a:cs typeface="Lato" panose="020F0502020204030203" pitchFamily="34" charset="0"/>
            </a:endParaRPr>
          </a:p>
          <a:p>
            <a:pPr algn="ctr"/>
            <a:r>
              <a:rPr lang="en-GB">
                <a:solidFill>
                  <a:srgbClr val="052146"/>
                </a:solidFill>
                <a:latin typeface="Lato"/>
                <a:ea typeface="Lato"/>
                <a:cs typeface="Lato"/>
              </a:rPr>
              <a:t>1. Get visibility of current AI use</a:t>
            </a:r>
            <a:br>
              <a:rPr lang="en-GB">
                <a:solidFill>
                  <a:srgbClr val="052146"/>
                </a:solidFill>
                <a:latin typeface="Lato"/>
                <a:ea typeface="Lato"/>
                <a:cs typeface="Lato"/>
              </a:rPr>
            </a:br>
            <a:r>
              <a:rPr lang="en-GB">
                <a:solidFill>
                  <a:srgbClr val="052146"/>
                </a:solidFill>
                <a:latin typeface="Lato"/>
                <a:ea typeface="Lato"/>
                <a:cs typeface="Lato"/>
              </a:rPr>
              <a:t>2. Provide clear, practical guidance</a:t>
            </a:r>
            <a:br>
              <a:rPr lang="en-GB">
                <a:solidFill>
                  <a:srgbClr val="052146"/>
                </a:solidFill>
                <a:latin typeface="Lato"/>
                <a:ea typeface="Lato"/>
                <a:cs typeface="Lato"/>
              </a:rPr>
            </a:br>
            <a:r>
              <a:rPr lang="en-GB">
                <a:solidFill>
                  <a:srgbClr val="052146"/>
                </a:solidFill>
                <a:latin typeface="Lato"/>
                <a:ea typeface="Lato"/>
                <a:cs typeface="Lato"/>
              </a:rPr>
              <a:t>3. Start open conversations about responsible use</a:t>
            </a:r>
          </a:p>
        </p:txBody>
      </p:sp>
      <p:graphicFrame>
        <p:nvGraphicFramePr>
          <p:cNvPr id="4" name="Diagram 3">
            <a:extLst>
              <a:ext uri="{FF2B5EF4-FFF2-40B4-BE49-F238E27FC236}">
                <a16:creationId xmlns:a16="http://schemas.microsoft.com/office/drawing/2014/main" id="{D6FFF645-744B-5637-71C3-2C94F64FF961}"/>
              </a:ext>
            </a:extLst>
          </p:cNvPr>
          <p:cNvGraphicFramePr/>
          <p:nvPr/>
        </p:nvGraphicFramePr>
        <p:xfrm>
          <a:off x="421005" y="1038944"/>
          <a:ext cx="8301990" cy="17652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21907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052146"/>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32f04d8a-37ba-4659-ac86-61380b6f00de?pitch-bytes=396&amp;pitch-content-type=image%2Fsvg%2Bxml"/>
          <p:cNvPicPr>
            <a:picLocks noChangeAspect="1"/>
          </p:cNvPicPr>
          <p:nvPr/>
        </p:nvPicPr>
        <p:blipFill>
          <a:blip r:embed="rId3">
            <a:extLst>
              <a:ext uri="{96DAC541-7B7A-43D3-8B79-37D633B846F1}">
                <asvg:svgBlip xmlns:asvg="http://schemas.microsoft.com/office/drawing/2016/SVG/main" r:embed="rId4"/>
              </a:ext>
            </a:extLst>
          </a:blip>
          <a:srcRect l="33378" t="14206" r="33378" b="14206"/>
          <a:stretch/>
        </p:blipFill>
        <p:spPr>
          <a:xfrm>
            <a:off x="5715000" y="1195161"/>
            <a:ext cx="2967337" cy="3542294"/>
          </a:xfrm>
          <a:prstGeom prst="rect">
            <a:avLst/>
          </a:prstGeom>
        </p:spPr>
      </p:pic>
      <p:pic>
        <p:nvPicPr>
          <p:cNvPr id="4" name="Image 1" descr="https://pitch-assets-ccb95893-de3f-4266-973c-20049231b248.s3.eu-west-1.amazonaws.com/32f04d8a-37ba-4659-ac86-61380b6f00de?pitch-bytes=396&amp;pitch-content-type=image%2Fsvg%2Bxml"/>
          <p:cNvPicPr>
            <a:picLocks noChangeAspect="1"/>
          </p:cNvPicPr>
          <p:nvPr/>
        </p:nvPicPr>
        <p:blipFill>
          <a:blip r:embed="rId3">
            <a:extLst>
              <a:ext uri="{96DAC541-7B7A-43D3-8B79-37D633B846F1}">
                <asvg:svgBlip xmlns:asvg="http://schemas.microsoft.com/office/drawing/2016/SVG/main" r:embed="rId4"/>
              </a:ext>
            </a:extLst>
          </a:blip>
          <a:srcRect l="33253" t="41637" r="33253" b="41637"/>
          <a:stretch/>
        </p:blipFill>
        <p:spPr>
          <a:xfrm>
            <a:off x="471375" y="1195161"/>
            <a:ext cx="5109601" cy="1704206"/>
          </a:xfrm>
          <a:prstGeom prst="rect">
            <a:avLst/>
          </a:prstGeom>
        </p:spPr>
      </p:pic>
      <p:sp>
        <p:nvSpPr>
          <p:cNvPr id="5" name="Text 0"/>
          <p:cNvSpPr/>
          <p:nvPr/>
        </p:nvSpPr>
        <p:spPr>
          <a:xfrm>
            <a:off x="699829" y="1362455"/>
            <a:ext cx="4877033" cy="297180"/>
          </a:xfrm>
          <a:prstGeom prst="rect">
            <a:avLst/>
          </a:prstGeom>
          <a:noFill/>
          <a:ln/>
        </p:spPr>
        <p:txBody>
          <a:bodyPr wrap="square" lIns="0" tIns="0" rIns="0" bIns="0" rtlCol="0" anchor="t"/>
          <a:lstStyle/>
          <a:p>
            <a:pPr algn="l">
              <a:lnSpc>
                <a:spcPts val="2340"/>
              </a:lnSpc>
            </a:pPr>
            <a:r>
              <a:rPr lang="en-US" sz="1800" b="1">
                <a:solidFill>
                  <a:srgbClr val="F9F6E5"/>
                </a:solidFill>
                <a:latin typeface="Lato" pitchFamily="34" charset="0"/>
                <a:ea typeface="Lato" pitchFamily="34" charset="-122"/>
                <a:cs typeface="Lato" pitchFamily="34" charset="-120"/>
              </a:rPr>
              <a:t>Veraxis - </a:t>
            </a:r>
            <a:r>
              <a:rPr lang="en-US" b="1">
                <a:solidFill>
                  <a:srgbClr val="F9F6E5"/>
                </a:solidFill>
                <a:latin typeface="Lato" pitchFamily="34" charset="0"/>
                <a:ea typeface="Lato" pitchFamily="34" charset="-122"/>
                <a:cs typeface="Lato" pitchFamily="34" charset="-120"/>
              </a:rPr>
              <a:t>Emma Hollingsworth &amp; Alex Piggins</a:t>
            </a:r>
            <a:endParaRPr lang="en-US" sz="1800">
              <a:latin typeface="Lato" panose="020F0502020204030203" pitchFamily="34" charset="0"/>
            </a:endParaRPr>
          </a:p>
        </p:txBody>
      </p:sp>
      <p:sp>
        <p:nvSpPr>
          <p:cNvPr id="6" name="Text 1"/>
          <p:cNvSpPr/>
          <p:nvPr/>
        </p:nvSpPr>
        <p:spPr>
          <a:xfrm>
            <a:off x="699830" y="1793516"/>
            <a:ext cx="4881146" cy="956981"/>
          </a:xfrm>
          <a:prstGeom prst="rect">
            <a:avLst/>
          </a:prstGeom>
          <a:noFill/>
          <a:ln/>
        </p:spPr>
        <p:txBody>
          <a:bodyPr wrap="square" lIns="0" tIns="0" rIns="0" bIns="0" rtlCol="0" anchor="t"/>
          <a:lstStyle/>
          <a:p>
            <a:r>
              <a:rPr lang="en-US" sz="1400">
                <a:solidFill>
                  <a:srgbClr val="F9F6E5"/>
                </a:solidFill>
                <a:latin typeface="Lato"/>
                <a:ea typeface="Lato"/>
                <a:cs typeface="Lato"/>
              </a:rPr>
              <a:t>Emma and Alex run a technology consultancy that predominantly supports clients with user adoption, strategic analysis and complex transformations. </a:t>
            </a:r>
            <a:endParaRPr lang="en-US" sz="1425">
              <a:latin typeface="Lato" panose="020F0502020204030203" pitchFamily="34" charset="0"/>
            </a:endParaRPr>
          </a:p>
        </p:txBody>
      </p:sp>
      <p:sp>
        <p:nvSpPr>
          <p:cNvPr id="7" name="Shape 2"/>
          <p:cNvSpPr/>
          <p:nvPr/>
        </p:nvSpPr>
        <p:spPr>
          <a:xfrm>
            <a:off x="3800" y="21975"/>
            <a:ext cx="9140156" cy="0"/>
          </a:xfrm>
          <a:prstGeom prst="line">
            <a:avLst/>
          </a:prstGeom>
          <a:solidFill>
            <a:srgbClr val="F83A80"/>
          </a:solidFill>
          <a:ln w="79375">
            <a:solidFill>
              <a:srgbClr val="F83A80"/>
            </a:solidFill>
            <a:prstDash val="solid"/>
            <a:headEnd type="none"/>
            <a:tailEnd type="none"/>
          </a:ln>
        </p:spPr>
        <p:txBody>
          <a:bodyPr/>
          <a:lstStyle/>
          <a:p>
            <a:endParaRPr lang="en-GB">
              <a:latin typeface="Lato" panose="020F0502020204030203" pitchFamily="34" charset="0"/>
            </a:endParaRPr>
          </a:p>
        </p:txBody>
      </p:sp>
      <p:sp>
        <p:nvSpPr>
          <p:cNvPr id="8" name="Text 3"/>
          <p:cNvSpPr/>
          <p:nvPr/>
        </p:nvSpPr>
        <p:spPr>
          <a:xfrm>
            <a:off x="476250" y="471051"/>
            <a:ext cx="1963679" cy="346249"/>
          </a:xfrm>
          <a:prstGeom prst="rect">
            <a:avLst/>
          </a:prstGeom>
          <a:noFill/>
          <a:ln/>
        </p:spPr>
        <p:txBody>
          <a:bodyPr wrap="none" lIns="0" tIns="0" rIns="0" bIns="0" rtlCol="0" anchor="t">
            <a:spAutoFit/>
          </a:bodyPr>
          <a:lstStyle/>
          <a:p>
            <a:pPr algn="l">
              <a:lnSpc>
                <a:spcPts val="2700"/>
              </a:lnSpc>
            </a:pPr>
            <a:r>
              <a:rPr lang="en-US" sz="2300" b="1">
                <a:solidFill>
                  <a:srgbClr val="F9F6E5"/>
                </a:solidFill>
                <a:latin typeface="Lato" pitchFamily="34" charset="0"/>
                <a:ea typeface="Lato" pitchFamily="34" charset="-122"/>
                <a:cs typeface="Lato" pitchFamily="34" charset="-120"/>
              </a:rPr>
              <a:t>WHO ARE WE</a:t>
            </a:r>
            <a:endParaRPr lang="en-US" sz="2250">
              <a:latin typeface="Lato" panose="020F0502020204030203" pitchFamily="34" charset="0"/>
            </a:endParaRPr>
          </a:p>
        </p:txBody>
      </p:sp>
      <p:pic>
        <p:nvPicPr>
          <p:cNvPr id="10" name="Image 2" descr="https://pitch-assets-ccb95893-de3f-4266-973c-20049231b248.s3.eu-west-1.amazonaws.com/32f04d8a-37ba-4659-ac86-61380b6f00de?pitch-bytes=396&amp;pitch-content-type=image%2Fsvg%2Bxml"/>
          <p:cNvPicPr>
            <a:picLocks noChangeAspect="1"/>
          </p:cNvPicPr>
          <p:nvPr/>
        </p:nvPicPr>
        <p:blipFill>
          <a:blip r:embed="rId3">
            <a:extLst>
              <a:ext uri="{96DAC541-7B7A-43D3-8B79-37D633B846F1}">
                <asvg:svgBlip xmlns:asvg="http://schemas.microsoft.com/office/drawing/2016/SVG/main" r:embed="rId4"/>
              </a:ext>
            </a:extLst>
          </a:blip>
          <a:srcRect l="33253" t="41637" r="33253" b="41637"/>
          <a:stretch/>
        </p:blipFill>
        <p:spPr>
          <a:xfrm>
            <a:off x="471375" y="3033249"/>
            <a:ext cx="5109601" cy="1704206"/>
          </a:xfrm>
          <a:prstGeom prst="rect">
            <a:avLst/>
          </a:prstGeom>
        </p:spPr>
      </p:pic>
      <p:sp>
        <p:nvSpPr>
          <p:cNvPr id="11" name="Text 5"/>
          <p:cNvSpPr/>
          <p:nvPr/>
        </p:nvSpPr>
        <p:spPr>
          <a:xfrm>
            <a:off x="699829" y="3169496"/>
            <a:ext cx="3647446" cy="297180"/>
          </a:xfrm>
          <a:prstGeom prst="rect">
            <a:avLst/>
          </a:prstGeom>
          <a:noFill/>
          <a:ln/>
        </p:spPr>
        <p:txBody>
          <a:bodyPr wrap="square" lIns="0" tIns="0" rIns="0" bIns="0" rtlCol="0" anchor="t"/>
          <a:lstStyle/>
          <a:p>
            <a:pPr algn="l">
              <a:lnSpc>
                <a:spcPts val="2340"/>
              </a:lnSpc>
            </a:pPr>
            <a:r>
              <a:rPr lang="en-US" sz="1800" b="1">
                <a:solidFill>
                  <a:srgbClr val="F9F6E5"/>
                </a:solidFill>
                <a:latin typeface="Lato" pitchFamily="34" charset="0"/>
                <a:ea typeface="Lato" pitchFamily="34" charset="-122"/>
                <a:cs typeface="Lato" pitchFamily="34" charset="-120"/>
              </a:rPr>
              <a:t>Foundation IT – Gareth Barber</a:t>
            </a:r>
            <a:endParaRPr lang="en-US" sz="1800">
              <a:latin typeface="Lato" panose="020F0502020204030203" pitchFamily="34" charset="0"/>
            </a:endParaRPr>
          </a:p>
        </p:txBody>
      </p:sp>
      <p:sp>
        <p:nvSpPr>
          <p:cNvPr id="12" name="Text 6"/>
          <p:cNvSpPr/>
          <p:nvPr/>
        </p:nvSpPr>
        <p:spPr>
          <a:xfrm>
            <a:off x="699829" y="3563082"/>
            <a:ext cx="4871778" cy="888292"/>
          </a:xfrm>
          <a:prstGeom prst="rect">
            <a:avLst/>
          </a:prstGeom>
          <a:noFill/>
          <a:ln/>
        </p:spPr>
        <p:txBody>
          <a:bodyPr wrap="square" lIns="0" tIns="0" rIns="0" bIns="0" rtlCol="0" anchor="t"/>
          <a:lstStyle/>
          <a:p>
            <a:r>
              <a:rPr lang="en-US" sz="1400">
                <a:solidFill>
                  <a:srgbClr val="F9F6E5"/>
                </a:solidFill>
                <a:latin typeface="Lato"/>
                <a:ea typeface="Lato"/>
                <a:cs typeface="Lato"/>
              </a:rPr>
              <a:t>FIT </a:t>
            </a:r>
            <a:r>
              <a:rPr lang="en-US" sz="1400" err="1">
                <a:solidFill>
                  <a:srgbClr val="F9F6E5"/>
                </a:solidFill>
                <a:latin typeface="Lato"/>
                <a:ea typeface="Lato"/>
                <a:cs typeface="Lato"/>
              </a:rPr>
              <a:t>specialise</a:t>
            </a:r>
            <a:r>
              <a:rPr lang="en-US" sz="1400">
                <a:solidFill>
                  <a:srgbClr val="F9F6E5"/>
                </a:solidFill>
                <a:latin typeface="Lato"/>
                <a:ea typeface="Lato"/>
                <a:cs typeface="Lato"/>
              </a:rPr>
              <a:t> in driving IT operational efficiency, managing strategic initiatives, and ensuring smooth business processes across client </a:t>
            </a:r>
            <a:r>
              <a:rPr lang="en-US" sz="1400" err="1">
                <a:solidFill>
                  <a:srgbClr val="F9F6E5"/>
                </a:solidFill>
                <a:latin typeface="Lato"/>
                <a:ea typeface="Lato"/>
                <a:cs typeface="Lato"/>
              </a:rPr>
              <a:t>organisations</a:t>
            </a:r>
            <a:r>
              <a:rPr lang="en-US" sz="1400">
                <a:solidFill>
                  <a:srgbClr val="F9F6E5"/>
                </a:solidFill>
                <a:latin typeface="Lato"/>
                <a:ea typeface="Lato"/>
                <a:cs typeface="Lato"/>
              </a:rPr>
              <a:t> as well as our own.</a:t>
            </a:r>
            <a:endParaRPr lang="en-US" sz="1400">
              <a:latin typeface="Lato"/>
              <a:ea typeface="Lato"/>
              <a:cs typeface="Lato"/>
            </a:endParaRPr>
          </a:p>
          <a:p>
            <a:pPr algn="l">
              <a:lnSpc>
                <a:spcPts val="2280"/>
              </a:lnSpc>
            </a:pPr>
            <a:endParaRPr lang="en-US" sz="1400">
              <a:solidFill>
                <a:srgbClr val="F9F6E5"/>
              </a:solidFill>
              <a:latin typeface="Lato"/>
              <a:ea typeface="Lato"/>
              <a:cs typeface="Lato"/>
            </a:endParaRPr>
          </a:p>
        </p:txBody>
      </p:sp>
      <p:sp>
        <p:nvSpPr>
          <p:cNvPr id="13" name="Text 7"/>
          <p:cNvSpPr/>
          <p:nvPr/>
        </p:nvSpPr>
        <p:spPr>
          <a:xfrm>
            <a:off x="5909245" y="1362455"/>
            <a:ext cx="2687891" cy="297180"/>
          </a:xfrm>
          <a:prstGeom prst="rect">
            <a:avLst/>
          </a:prstGeom>
          <a:noFill/>
          <a:ln/>
        </p:spPr>
        <p:txBody>
          <a:bodyPr wrap="square" lIns="0" tIns="0" rIns="0" bIns="0" rtlCol="0" anchor="t"/>
          <a:lstStyle/>
          <a:p>
            <a:pPr algn="l">
              <a:lnSpc>
                <a:spcPts val="2340"/>
              </a:lnSpc>
            </a:pPr>
            <a:r>
              <a:rPr lang="en-US" sz="1800" b="1" err="1">
                <a:solidFill>
                  <a:srgbClr val="F9F6E5"/>
                </a:solidFill>
                <a:latin typeface="Lato" pitchFamily="34" charset="0"/>
                <a:ea typeface="Lato" pitchFamily="34" charset="-122"/>
                <a:cs typeface="Lato" pitchFamily="34" charset="-120"/>
              </a:rPr>
              <a:t>Infinigate</a:t>
            </a:r>
            <a:r>
              <a:rPr lang="en-US" sz="1800" b="1">
                <a:solidFill>
                  <a:srgbClr val="F9F6E5"/>
                </a:solidFill>
                <a:latin typeface="Lato" pitchFamily="34" charset="0"/>
                <a:ea typeface="Lato" pitchFamily="34" charset="-122"/>
                <a:cs typeface="Lato" pitchFamily="34" charset="-120"/>
              </a:rPr>
              <a:t> Cloud – Toby Ip</a:t>
            </a:r>
            <a:endParaRPr lang="en-US" sz="1800">
              <a:latin typeface="Lato" panose="020F0502020204030203" pitchFamily="34" charset="0"/>
            </a:endParaRPr>
          </a:p>
        </p:txBody>
      </p:sp>
      <p:sp>
        <p:nvSpPr>
          <p:cNvPr id="14" name="Text 8"/>
          <p:cNvSpPr/>
          <p:nvPr/>
        </p:nvSpPr>
        <p:spPr>
          <a:xfrm>
            <a:off x="5909245" y="1826929"/>
            <a:ext cx="2453636" cy="1736153"/>
          </a:xfrm>
          <a:prstGeom prst="rect">
            <a:avLst/>
          </a:prstGeom>
          <a:noFill/>
          <a:ln/>
        </p:spPr>
        <p:txBody>
          <a:bodyPr wrap="square" lIns="0" tIns="0" rIns="0" bIns="0" rtlCol="0" anchor="t"/>
          <a:lstStyle/>
          <a:p>
            <a:r>
              <a:rPr lang="en-GB" sz="1400">
                <a:solidFill>
                  <a:srgbClr val="F9F6E5"/>
                </a:solidFill>
                <a:latin typeface="Lato"/>
                <a:ea typeface="Lato"/>
                <a:cs typeface="Lato"/>
              </a:rPr>
              <a:t>Toby is the AI Productivity Lead at </a:t>
            </a:r>
            <a:r>
              <a:rPr lang="en-GB" sz="1400" err="1">
                <a:solidFill>
                  <a:srgbClr val="F9F6E5"/>
                </a:solidFill>
                <a:latin typeface="Lato"/>
                <a:ea typeface="Lato"/>
                <a:cs typeface="Lato"/>
              </a:rPr>
              <a:t>Infinigate</a:t>
            </a:r>
            <a:r>
              <a:rPr lang="en-GB" sz="1400">
                <a:solidFill>
                  <a:srgbClr val="F9F6E5"/>
                </a:solidFill>
                <a:latin typeface="Lato"/>
                <a:ea typeface="Lato"/>
                <a:cs typeface="Lato"/>
              </a:rPr>
              <a:t>, where she champions the integration of AI technologies to drive smarter, faster, and more secure ways of working.</a:t>
            </a:r>
            <a:br>
              <a:rPr lang="en-GB" sz="1400">
                <a:solidFill>
                  <a:srgbClr val="F9F6E5"/>
                </a:solidFill>
                <a:latin typeface="Lato"/>
                <a:ea typeface="Lato"/>
                <a:cs typeface="Lato"/>
              </a:rPr>
            </a:br>
            <a:br>
              <a:rPr lang="en-GB" sz="1400">
                <a:solidFill>
                  <a:srgbClr val="F9F6E5"/>
                </a:solidFill>
                <a:latin typeface="Lato"/>
                <a:ea typeface="Lato"/>
                <a:cs typeface="Lato"/>
              </a:rPr>
            </a:br>
            <a:r>
              <a:rPr lang="en-GB" sz="1400">
                <a:solidFill>
                  <a:srgbClr val="F9F6E5"/>
                </a:solidFill>
                <a:latin typeface="Lato"/>
                <a:ea typeface="Lato"/>
                <a:cs typeface="Lato"/>
              </a:rPr>
              <a:t>Toby helps partners and customers unlock productivity gains through intelligent automation and digital enablement.</a:t>
            </a:r>
          </a:p>
          <a:p>
            <a:pPr algn="l"/>
            <a:endParaRPr lang="en-US" sz="1425">
              <a:latin typeface="Lato" panose="020F0502020204030203" pitchFamily="34" charset="0"/>
            </a:endParaRPr>
          </a:p>
        </p:txBody>
      </p:sp>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052146"/>
                </a:solidFill>
                <a:latin typeface="Calibri"/>
                <a:ea typeface="Calibri"/>
                <a:cs typeface="Calibri"/>
              </a:defRPr>
            </a:lvl1pPr>
          </a:lstStyle>
          <a:p>
            <a:pPr algn="l"/>
            <a:fld id="{F7021451-1387-4CA6-816F-3879F97B5CBC}" type="slidenum">
              <a:rPr lang="en-US" b="0">
                <a:latin typeface="Lato" panose="020F0502020204030203" pitchFamily="34" charset="0"/>
                <a:ea typeface="Lato" panose="020F0502020204030203" pitchFamily="34" charset="0"/>
                <a:cs typeface="Lato" panose="020F0502020204030203" pitchFamily="34" charset="0"/>
              </a:rPr>
              <a:t>2</a:t>
            </a:fld>
            <a:endParaRPr lang="en-US">
              <a:latin typeface="Lato" panose="020F0502020204030203" pitchFamily="34" charset="0"/>
              <a:ea typeface="Lato" panose="020F0502020204030203" pitchFamily="34" charset="0"/>
              <a:cs typeface="Lato" panose="020F0502020204030203" pitchFamily="34" charset="0"/>
            </a:endParaRPr>
          </a:p>
        </p:txBody>
      </p:sp>
      <p:pic>
        <p:nvPicPr>
          <p:cNvPr id="2" name="Image 1" descr="https://pitch-assets-ccb95893-de3f-4266-973c-20049231b248.s3.eu-west-1.amazonaws.com/ff00685a-e694-4d80-8794-6398d92f4ff0?pitch-bytes=101238&amp;pitch-content-type=image%2Fpng">
            <a:extLst>
              <a:ext uri="{FF2B5EF4-FFF2-40B4-BE49-F238E27FC236}">
                <a16:creationId xmlns:a16="http://schemas.microsoft.com/office/drawing/2014/main" id="{AB19080C-D21E-7BBB-824C-83557074437C}"/>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560153" y="198394"/>
            <a:ext cx="436174" cy="382807"/>
          </a:xfrm>
          <a:prstGeom prst="rect">
            <a:avLst/>
          </a:prstGeom>
        </p:spPr>
      </p:pic>
      <p:pic>
        <p:nvPicPr>
          <p:cNvPr id="15" name="Image 1" descr="https://pitch-assets-ccb95893-de3f-4266-973c-20049231b248.s3.eu-west-1.amazonaws.com/ff00685a-e694-4d80-8794-6398d92f4ff0?pitch-bytes=101238&amp;pitch-content-type=image%2Fpng">
            <a:extLst>
              <a:ext uri="{FF2B5EF4-FFF2-40B4-BE49-F238E27FC236}">
                <a16:creationId xmlns:a16="http://schemas.microsoft.com/office/drawing/2014/main" id="{A11AE626-88E9-B1CB-B9A3-0DDD0C7E5D31}"/>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949691" y="2426717"/>
            <a:ext cx="445192" cy="390721"/>
          </a:xfrm>
          <a:prstGeom prst="rect">
            <a:avLst/>
          </a:prstGeom>
        </p:spPr>
      </p:pic>
      <p:pic>
        <p:nvPicPr>
          <p:cNvPr id="16" name="Image 1">
            <a:extLst>
              <a:ext uri="{FF2B5EF4-FFF2-40B4-BE49-F238E27FC236}">
                <a16:creationId xmlns:a16="http://schemas.microsoft.com/office/drawing/2014/main" id="{C8927838-2EC5-E946-10B1-C127C834D9AB}"/>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4351533" y="4350050"/>
            <a:ext cx="986778" cy="267840"/>
          </a:xfrm>
          <a:prstGeom prst="rect">
            <a:avLst/>
          </a:prstGeom>
        </p:spPr>
      </p:pic>
      <p:pic>
        <p:nvPicPr>
          <p:cNvPr id="17" name="Picture 16" descr="A close up of a logo&#10;&#10;AI-generated content may be incorrect.">
            <a:extLst>
              <a:ext uri="{FF2B5EF4-FFF2-40B4-BE49-F238E27FC236}">
                <a16:creationId xmlns:a16="http://schemas.microsoft.com/office/drawing/2014/main" id="{0CE0E2DE-A90E-3FCE-E8F2-88A242B3733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686925" y="4365056"/>
            <a:ext cx="860612" cy="23782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BDAB9-D6A2-8347-947F-C3A1265EDB37}"/>
            </a:ext>
          </a:extLst>
        </p:cNvPr>
        <p:cNvGrpSpPr/>
        <p:nvPr/>
      </p:nvGrpSpPr>
      <p:grpSpPr>
        <a:xfrm>
          <a:off x="0" y="0"/>
          <a:ext cx="0" cy="0"/>
          <a:chOff x="0" y="0"/>
          <a:chExt cx="0" cy="0"/>
        </a:xfrm>
      </p:grpSpPr>
      <p:sp>
        <p:nvSpPr>
          <p:cNvPr id="2" name="Text 3">
            <a:extLst>
              <a:ext uri="{FF2B5EF4-FFF2-40B4-BE49-F238E27FC236}">
                <a16:creationId xmlns:a16="http://schemas.microsoft.com/office/drawing/2014/main" id="{0CFED57F-F288-2468-B11D-D86EEE6C7E80}"/>
              </a:ext>
            </a:extLst>
          </p:cNvPr>
          <p:cNvSpPr/>
          <p:nvPr/>
        </p:nvSpPr>
        <p:spPr>
          <a:xfrm>
            <a:off x="3700713" y="1847173"/>
            <a:ext cx="1026820" cy="346249"/>
          </a:xfrm>
          <a:prstGeom prst="rect">
            <a:avLst/>
          </a:prstGeom>
          <a:noFill/>
          <a:ln/>
        </p:spPr>
        <p:txBody>
          <a:bodyPr wrap="none" lIns="0" tIns="0" rIns="0" bIns="0" rtlCol="0" anchor="t">
            <a:spAutoFit/>
          </a:bodyPr>
          <a:lstStyle/>
          <a:p>
            <a:pPr algn="l">
              <a:lnSpc>
                <a:spcPts val="2700"/>
              </a:lnSpc>
            </a:pPr>
            <a:r>
              <a:rPr lang="en-US" sz="2300" b="1" kern="0" spc="-24">
                <a:solidFill>
                  <a:srgbClr val="F9F6E5"/>
                </a:solidFill>
                <a:latin typeface="Lato"/>
                <a:ea typeface="Lato"/>
                <a:cs typeface="Lato"/>
              </a:rPr>
              <a:t>POLL: 3</a:t>
            </a:r>
            <a:endParaRPr lang="en-US" sz="2250">
              <a:latin typeface="Lato" panose="020F0502020204030203" pitchFamily="34" charset="0"/>
            </a:endParaRPr>
          </a:p>
        </p:txBody>
      </p:sp>
      <p:sp>
        <p:nvSpPr>
          <p:cNvPr id="3" name="Text 3">
            <a:extLst>
              <a:ext uri="{FF2B5EF4-FFF2-40B4-BE49-F238E27FC236}">
                <a16:creationId xmlns:a16="http://schemas.microsoft.com/office/drawing/2014/main" id="{34A297C4-2C52-F5B8-EC68-29BB997B113C}"/>
              </a:ext>
            </a:extLst>
          </p:cNvPr>
          <p:cNvSpPr/>
          <p:nvPr/>
        </p:nvSpPr>
        <p:spPr>
          <a:xfrm>
            <a:off x="1336187" y="2389923"/>
            <a:ext cx="6049733" cy="1084912"/>
          </a:xfrm>
          <a:prstGeom prst="rect">
            <a:avLst/>
          </a:prstGeom>
          <a:noFill/>
          <a:ln/>
        </p:spPr>
        <p:txBody>
          <a:bodyPr wrap="none" lIns="0" tIns="0" rIns="0" bIns="0" rtlCol="0" anchor="t">
            <a:spAutoFit/>
          </a:bodyPr>
          <a:lstStyle/>
          <a:p>
            <a:r>
              <a:rPr lang="en-GB" sz="2400">
                <a:solidFill>
                  <a:srgbClr val="F9F6E5"/>
                </a:solidFill>
                <a:latin typeface="Lato"/>
                <a:ea typeface="Lato"/>
                <a:cs typeface="Lato"/>
              </a:rPr>
              <a:t>What would slow or speed up your progress </a:t>
            </a:r>
            <a:endParaRPr lang="en-US">
              <a:solidFill>
                <a:srgbClr val="000000"/>
              </a:solidFill>
              <a:latin typeface="Lato"/>
              <a:ea typeface="Lato"/>
              <a:cs typeface="Lato"/>
            </a:endParaRPr>
          </a:p>
          <a:p>
            <a:pPr algn="ctr"/>
            <a:r>
              <a:rPr lang="en-GB" sz="2400">
                <a:solidFill>
                  <a:srgbClr val="F9F6E5"/>
                </a:solidFill>
                <a:latin typeface="Lato"/>
                <a:ea typeface="Lato"/>
                <a:cs typeface="Lato"/>
              </a:rPr>
              <a:t>with AI governance?</a:t>
            </a:r>
            <a:endParaRPr lang="en-US">
              <a:latin typeface="Lato"/>
              <a:ea typeface="Lato"/>
              <a:cs typeface="Lato"/>
            </a:endParaRPr>
          </a:p>
          <a:p>
            <a:pPr>
              <a:lnSpc>
                <a:spcPts val="2700"/>
              </a:lnSpc>
            </a:pPr>
            <a:endParaRPr lang="en-GB" sz="2400">
              <a:solidFill>
                <a:srgbClr val="F9F6E5"/>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178968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099EA-B901-9456-5F19-112EF02211A2}"/>
            </a:ext>
          </a:extLst>
        </p:cNvPr>
        <p:cNvGrpSpPr/>
        <p:nvPr/>
      </p:nvGrpSpPr>
      <p:grpSpPr>
        <a:xfrm>
          <a:off x="0" y="0"/>
          <a:ext cx="0" cy="0"/>
          <a:chOff x="0" y="0"/>
          <a:chExt cx="0" cy="0"/>
        </a:xfrm>
      </p:grpSpPr>
      <p:sp>
        <p:nvSpPr>
          <p:cNvPr id="2" name="Text 3">
            <a:extLst>
              <a:ext uri="{FF2B5EF4-FFF2-40B4-BE49-F238E27FC236}">
                <a16:creationId xmlns:a16="http://schemas.microsoft.com/office/drawing/2014/main" id="{812E2B7E-E27A-5ADE-010F-26A548321682}"/>
              </a:ext>
            </a:extLst>
          </p:cNvPr>
          <p:cNvSpPr/>
          <p:nvPr/>
        </p:nvSpPr>
        <p:spPr>
          <a:xfrm>
            <a:off x="476250" y="475573"/>
            <a:ext cx="657231" cy="382477"/>
          </a:xfrm>
          <a:prstGeom prst="rect">
            <a:avLst/>
          </a:prstGeom>
          <a:noFill/>
          <a:ln/>
        </p:spPr>
        <p:txBody>
          <a:bodyPr wrap="none" lIns="0" tIns="0" rIns="0" bIns="0" rtlCol="0" anchor="t">
            <a:spAutoFit/>
          </a:bodyPr>
          <a:lstStyle/>
          <a:p>
            <a:pPr>
              <a:lnSpc>
                <a:spcPts val="3150"/>
              </a:lnSpc>
            </a:pPr>
            <a:r>
              <a:rPr lang="en-US" sz="2300" b="1">
                <a:solidFill>
                  <a:srgbClr val="F9F6E5"/>
                </a:solidFill>
                <a:latin typeface="Lato" pitchFamily="34" charset="0"/>
                <a:ea typeface="Lato" pitchFamily="34" charset="-122"/>
                <a:cs typeface="Lato" pitchFamily="34" charset="-120"/>
              </a:rPr>
              <a:t>Q&amp;A</a:t>
            </a:r>
            <a:endParaRPr lang="en-US" sz="2250">
              <a:solidFill>
                <a:srgbClr val="F9F6E5"/>
              </a:solidFill>
              <a:latin typeface="Lato" panose="020F0502020204030203" pitchFamily="34" charset="0"/>
            </a:endParaRPr>
          </a:p>
        </p:txBody>
      </p:sp>
    </p:spTree>
    <p:extLst>
      <p:ext uri="{BB962C8B-B14F-4D97-AF65-F5344CB8AC3E}">
        <p14:creationId xmlns:p14="http://schemas.microsoft.com/office/powerpoint/2010/main" val="4127453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DFC1A-E178-9AA7-940B-10406ACAD35C}"/>
            </a:ext>
          </a:extLst>
        </p:cNvPr>
        <p:cNvGrpSpPr/>
        <p:nvPr/>
      </p:nvGrpSpPr>
      <p:grpSpPr>
        <a:xfrm>
          <a:off x="0" y="0"/>
          <a:ext cx="0" cy="0"/>
          <a:chOff x="0" y="0"/>
          <a:chExt cx="0" cy="0"/>
        </a:xfrm>
      </p:grpSpPr>
      <p:sp>
        <p:nvSpPr>
          <p:cNvPr id="2" name="Text 3">
            <a:extLst>
              <a:ext uri="{FF2B5EF4-FFF2-40B4-BE49-F238E27FC236}">
                <a16:creationId xmlns:a16="http://schemas.microsoft.com/office/drawing/2014/main" id="{9E811294-9B9C-F9AF-8111-F704271C984E}"/>
              </a:ext>
            </a:extLst>
          </p:cNvPr>
          <p:cNvSpPr/>
          <p:nvPr/>
        </p:nvSpPr>
        <p:spPr>
          <a:xfrm>
            <a:off x="3688682" y="319163"/>
            <a:ext cx="1760097" cy="780983"/>
          </a:xfrm>
          <a:prstGeom prst="rect">
            <a:avLst/>
          </a:prstGeom>
          <a:noFill/>
          <a:ln/>
        </p:spPr>
        <p:txBody>
          <a:bodyPr wrap="none" lIns="0" tIns="0" rIns="0" bIns="0" rtlCol="0" anchor="t">
            <a:spAutoFit/>
          </a:bodyPr>
          <a:lstStyle/>
          <a:p>
            <a:pPr>
              <a:lnSpc>
                <a:spcPts val="3150"/>
              </a:lnSpc>
            </a:pPr>
            <a:r>
              <a:rPr lang="en-US" sz="2300" b="1">
                <a:solidFill>
                  <a:srgbClr val="F9F6E5"/>
                </a:solidFill>
                <a:latin typeface="Lato" pitchFamily="34" charset="0"/>
                <a:ea typeface="Lato" pitchFamily="34" charset="-122"/>
                <a:cs typeface="Lato" pitchFamily="34" charset="-120"/>
              </a:rPr>
              <a:t>THANK YOU</a:t>
            </a:r>
          </a:p>
          <a:p>
            <a:pPr>
              <a:lnSpc>
                <a:spcPts val="3150"/>
              </a:lnSpc>
            </a:pPr>
            <a:endParaRPr lang="en-US" sz="2300" b="1">
              <a:solidFill>
                <a:srgbClr val="F9F6E5"/>
              </a:solidFill>
              <a:latin typeface="Lato"/>
              <a:ea typeface="Lato"/>
              <a:cs typeface="Lato"/>
            </a:endParaRPr>
          </a:p>
        </p:txBody>
      </p:sp>
      <p:pic>
        <p:nvPicPr>
          <p:cNvPr id="4" name="Image 0" descr="https://pitch-assets-ccb95893-de3f-4266-973c-20049231b248.s3.eu-west-1.amazonaws.com/32f04d8a-37ba-4659-ac86-61380b6f00de?pitch-bytes=396&amp;pitch-content-type=image%2Fsvg%2Bxml">
            <a:extLst>
              <a:ext uri="{FF2B5EF4-FFF2-40B4-BE49-F238E27FC236}">
                <a16:creationId xmlns:a16="http://schemas.microsoft.com/office/drawing/2014/main" id="{5D87AA2C-577C-2070-2CB6-7EFC69571439}"/>
              </a:ext>
            </a:extLst>
          </p:cNvPr>
          <p:cNvPicPr>
            <a:picLocks noChangeAspect="1"/>
          </p:cNvPicPr>
          <p:nvPr/>
        </p:nvPicPr>
        <p:blipFill>
          <a:blip r:embed="rId3">
            <a:extLst>
              <a:ext uri="{96DAC541-7B7A-43D3-8B79-37D633B846F1}">
                <asvg:svgBlip xmlns:asvg="http://schemas.microsoft.com/office/drawing/2016/SVG/main" r:embed="rId4"/>
              </a:ext>
            </a:extLst>
          </a:blip>
          <a:srcRect l="33378" t="14206" r="33378" b="14206"/>
          <a:stretch/>
        </p:blipFill>
        <p:spPr>
          <a:xfrm>
            <a:off x="6032864" y="1201178"/>
            <a:ext cx="2793852" cy="1695447"/>
          </a:xfrm>
          <a:prstGeom prst="rect">
            <a:avLst/>
          </a:prstGeom>
        </p:spPr>
      </p:pic>
      <p:pic>
        <p:nvPicPr>
          <p:cNvPr id="6" name="Image 1" descr="https://pitch-assets-ccb95893-de3f-4266-973c-20049231b248.s3.eu-west-1.amazonaws.com/32f04d8a-37ba-4659-ac86-61380b6f00de?pitch-bytes=396&amp;pitch-content-type=image%2Fsvg%2Bxml">
            <a:extLst>
              <a:ext uri="{FF2B5EF4-FFF2-40B4-BE49-F238E27FC236}">
                <a16:creationId xmlns:a16="http://schemas.microsoft.com/office/drawing/2014/main" id="{D3178521-3F1E-183B-19C7-28A5D3B0B396}"/>
              </a:ext>
            </a:extLst>
          </p:cNvPr>
          <p:cNvPicPr>
            <a:picLocks noChangeAspect="1"/>
          </p:cNvPicPr>
          <p:nvPr/>
        </p:nvPicPr>
        <p:blipFill>
          <a:blip r:embed="rId3">
            <a:extLst>
              <a:ext uri="{96DAC541-7B7A-43D3-8B79-37D633B846F1}">
                <asvg:svgBlip xmlns:asvg="http://schemas.microsoft.com/office/drawing/2016/SVG/main" r:embed="rId4"/>
              </a:ext>
            </a:extLst>
          </a:blip>
          <a:srcRect l="33253" t="41637" r="33253" b="41637"/>
          <a:stretch/>
        </p:blipFill>
        <p:spPr>
          <a:xfrm>
            <a:off x="471375" y="1195161"/>
            <a:ext cx="5408573" cy="1686159"/>
          </a:xfrm>
          <a:prstGeom prst="rect">
            <a:avLst/>
          </a:prstGeom>
        </p:spPr>
      </p:pic>
      <p:sp>
        <p:nvSpPr>
          <p:cNvPr id="8" name="Text 0">
            <a:extLst>
              <a:ext uri="{FF2B5EF4-FFF2-40B4-BE49-F238E27FC236}">
                <a16:creationId xmlns:a16="http://schemas.microsoft.com/office/drawing/2014/main" id="{FC8122F8-4E6A-901F-74C8-26082D512183}"/>
              </a:ext>
            </a:extLst>
          </p:cNvPr>
          <p:cNvSpPr/>
          <p:nvPr/>
        </p:nvSpPr>
        <p:spPr>
          <a:xfrm>
            <a:off x="699829" y="1362455"/>
            <a:ext cx="4877033" cy="297180"/>
          </a:xfrm>
          <a:prstGeom prst="rect">
            <a:avLst/>
          </a:prstGeom>
          <a:noFill/>
          <a:ln/>
        </p:spPr>
        <p:txBody>
          <a:bodyPr wrap="square" lIns="0" tIns="0" rIns="0" bIns="0" rtlCol="0" anchor="t"/>
          <a:lstStyle/>
          <a:p>
            <a:pPr algn="l">
              <a:lnSpc>
                <a:spcPts val="2340"/>
              </a:lnSpc>
            </a:pPr>
            <a:r>
              <a:rPr lang="en-US" sz="1800" b="1">
                <a:solidFill>
                  <a:srgbClr val="F9F6E5"/>
                </a:solidFill>
                <a:latin typeface="Lato" pitchFamily="34" charset="0"/>
                <a:ea typeface="Lato" pitchFamily="34" charset="-122"/>
                <a:cs typeface="Lato" pitchFamily="34" charset="-120"/>
              </a:rPr>
              <a:t>Veraxis - </a:t>
            </a:r>
            <a:r>
              <a:rPr lang="en-US" b="1">
                <a:solidFill>
                  <a:srgbClr val="F9F6E5"/>
                </a:solidFill>
                <a:latin typeface="Lato" pitchFamily="34" charset="0"/>
                <a:ea typeface="Lato" pitchFamily="34" charset="-122"/>
                <a:cs typeface="Lato" pitchFamily="34" charset="-120"/>
              </a:rPr>
              <a:t>Emma Hollingsworth &amp; Alex Piggins</a:t>
            </a:r>
            <a:endParaRPr lang="en-US" sz="1800">
              <a:latin typeface="Lato" panose="020F0502020204030203" pitchFamily="34" charset="0"/>
            </a:endParaRPr>
          </a:p>
        </p:txBody>
      </p:sp>
      <p:sp>
        <p:nvSpPr>
          <p:cNvPr id="10" name="Text 1">
            <a:extLst>
              <a:ext uri="{FF2B5EF4-FFF2-40B4-BE49-F238E27FC236}">
                <a16:creationId xmlns:a16="http://schemas.microsoft.com/office/drawing/2014/main" id="{246DFE9C-593A-A5B6-67FF-8D13E058EE87}"/>
              </a:ext>
            </a:extLst>
          </p:cNvPr>
          <p:cNvSpPr/>
          <p:nvPr/>
        </p:nvSpPr>
        <p:spPr>
          <a:xfrm>
            <a:off x="699830" y="1793516"/>
            <a:ext cx="4881146" cy="956981"/>
          </a:xfrm>
          <a:prstGeom prst="rect">
            <a:avLst/>
          </a:prstGeom>
          <a:noFill/>
          <a:ln/>
        </p:spPr>
        <p:txBody>
          <a:bodyPr wrap="square" lIns="0" tIns="0" rIns="0" bIns="0" rtlCol="0" anchor="t"/>
          <a:lstStyle/>
          <a:p>
            <a:pPr>
              <a:lnSpc>
                <a:spcPts val="2280"/>
              </a:lnSpc>
            </a:pPr>
            <a:r>
              <a:rPr lang="en-US" sz="1400">
                <a:solidFill>
                  <a:schemeClr val="bg1"/>
                </a:solidFill>
                <a:latin typeface="Lato"/>
                <a:ea typeface="Lato"/>
                <a:cs typeface="Lato"/>
              </a:rPr>
              <a:t>alex@veraxis-consulting.co.uk </a:t>
            </a:r>
          </a:p>
          <a:p>
            <a:pPr>
              <a:lnSpc>
                <a:spcPts val="2280"/>
              </a:lnSpc>
            </a:pPr>
            <a:r>
              <a:rPr lang="en-US" sz="1400">
                <a:solidFill>
                  <a:schemeClr val="bg1"/>
                </a:solidFill>
                <a:latin typeface="Lato"/>
                <a:ea typeface="Lato"/>
                <a:cs typeface="Lato"/>
              </a:rPr>
              <a:t>emma@veraxis-consulting.co.uk</a:t>
            </a:r>
            <a:endParaRPr lang="en-US">
              <a:solidFill>
                <a:schemeClr val="bg1"/>
              </a:solidFill>
              <a:latin typeface="Lato" panose="020F0502020204030203" pitchFamily="34" charset="0"/>
            </a:endParaRPr>
          </a:p>
        </p:txBody>
      </p:sp>
      <p:pic>
        <p:nvPicPr>
          <p:cNvPr id="12" name="Image 2" descr="https://pitch-assets-ccb95893-de3f-4266-973c-20049231b248.s3.eu-west-1.amazonaws.com/32f04d8a-37ba-4659-ac86-61380b6f00de?pitch-bytes=396&amp;pitch-content-type=image%2Fsvg%2Bxml">
            <a:extLst>
              <a:ext uri="{FF2B5EF4-FFF2-40B4-BE49-F238E27FC236}">
                <a16:creationId xmlns:a16="http://schemas.microsoft.com/office/drawing/2014/main" id="{782AA241-5F02-0EEA-4083-7698D6065AD4}"/>
              </a:ext>
            </a:extLst>
          </p:cNvPr>
          <p:cNvPicPr>
            <a:picLocks noChangeAspect="1"/>
          </p:cNvPicPr>
          <p:nvPr/>
        </p:nvPicPr>
        <p:blipFill>
          <a:blip r:embed="rId3">
            <a:extLst>
              <a:ext uri="{96DAC541-7B7A-43D3-8B79-37D633B846F1}">
                <asvg:svgBlip xmlns:asvg="http://schemas.microsoft.com/office/drawing/2016/SVG/main" r:embed="rId4"/>
              </a:ext>
            </a:extLst>
          </a:blip>
          <a:srcRect l="33253" t="41637" r="33253" b="41637"/>
          <a:stretch/>
        </p:blipFill>
        <p:spPr>
          <a:xfrm>
            <a:off x="471375" y="3033249"/>
            <a:ext cx="5408573" cy="1704206"/>
          </a:xfrm>
          <a:prstGeom prst="rect">
            <a:avLst/>
          </a:prstGeom>
        </p:spPr>
      </p:pic>
      <p:sp>
        <p:nvSpPr>
          <p:cNvPr id="14" name="Text 5">
            <a:extLst>
              <a:ext uri="{FF2B5EF4-FFF2-40B4-BE49-F238E27FC236}">
                <a16:creationId xmlns:a16="http://schemas.microsoft.com/office/drawing/2014/main" id="{FA5C5131-ABE4-3C09-EDA9-A55C1920B348}"/>
              </a:ext>
            </a:extLst>
          </p:cNvPr>
          <p:cNvSpPr/>
          <p:nvPr/>
        </p:nvSpPr>
        <p:spPr>
          <a:xfrm>
            <a:off x="699829" y="3169496"/>
            <a:ext cx="3647446" cy="297180"/>
          </a:xfrm>
          <a:prstGeom prst="rect">
            <a:avLst/>
          </a:prstGeom>
          <a:noFill/>
          <a:ln/>
        </p:spPr>
        <p:txBody>
          <a:bodyPr wrap="square" lIns="0" tIns="0" rIns="0" bIns="0" rtlCol="0" anchor="t"/>
          <a:lstStyle/>
          <a:p>
            <a:pPr algn="l">
              <a:lnSpc>
                <a:spcPts val="2340"/>
              </a:lnSpc>
            </a:pPr>
            <a:r>
              <a:rPr lang="en-US" sz="1800" b="1">
                <a:solidFill>
                  <a:srgbClr val="F9F6E5"/>
                </a:solidFill>
                <a:latin typeface="Lato" pitchFamily="34" charset="0"/>
                <a:ea typeface="Lato" pitchFamily="34" charset="-122"/>
                <a:cs typeface="Lato" pitchFamily="34" charset="-120"/>
              </a:rPr>
              <a:t>Foundation IT – Gareth Barber</a:t>
            </a:r>
            <a:endParaRPr lang="en-US" sz="1800">
              <a:latin typeface="Lato" panose="020F0502020204030203" pitchFamily="34" charset="0"/>
            </a:endParaRPr>
          </a:p>
        </p:txBody>
      </p:sp>
      <p:sp>
        <p:nvSpPr>
          <p:cNvPr id="16" name="Text 6">
            <a:extLst>
              <a:ext uri="{FF2B5EF4-FFF2-40B4-BE49-F238E27FC236}">
                <a16:creationId xmlns:a16="http://schemas.microsoft.com/office/drawing/2014/main" id="{A038F577-0080-B534-F9F4-03E88D64E3CA}"/>
              </a:ext>
            </a:extLst>
          </p:cNvPr>
          <p:cNvSpPr/>
          <p:nvPr/>
        </p:nvSpPr>
        <p:spPr>
          <a:xfrm>
            <a:off x="699829" y="3563082"/>
            <a:ext cx="4871778" cy="888292"/>
          </a:xfrm>
          <a:prstGeom prst="rect">
            <a:avLst/>
          </a:prstGeom>
          <a:noFill/>
          <a:ln/>
        </p:spPr>
        <p:txBody>
          <a:bodyPr wrap="square" lIns="0" tIns="0" rIns="0" bIns="0" rtlCol="0" anchor="t"/>
          <a:lstStyle/>
          <a:p>
            <a:r>
              <a:rPr lang="en-GB" sz="1400">
                <a:solidFill>
                  <a:schemeClr val="bg1"/>
                </a:solidFill>
                <a:latin typeface="Lato"/>
                <a:ea typeface="Lato"/>
                <a:cs typeface="Lato"/>
              </a:rPr>
              <a:t>gareth.barber@foundation-it.com</a:t>
            </a:r>
            <a:endParaRPr lang="en-US" sz="1400">
              <a:solidFill>
                <a:schemeClr val="bg1"/>
              </a:solidFill>
              <a:latin typeface="Lato"/>
              <a:ea typeface="Lato"/>
              <a:cs typeface="Lato"/>
            </a:endParaRPr>
          </a:p>
        </p:txBody>
      </p:sp>
      <p:sp>
        <p:nvSpPr>
          <p:cNvPr id="18" name="Text 7">
            <a:extLst>
              <a:ext uri="{FF2B5EF4-FFF2-40B4-BE49-F238E27FC236}">
                <a16:creationId xmlns:a16="http://schemas.microsoft.com/office/drawing/2014/main" id="{216188CF-2001-1420-59C7-25C934ABCD31}"/>
              </a:ext>
            </a:extLst>
          </p:cNvPr>
          <p:cNvSpPr/>
          <p:nvPr/>
        </p:nvSpPr>
        <p:spPr>
          <a:xfrm>
            <a:off x="6246598" y="1374487"/>
            <a:ext cx="2376071" cy="297180"/>
          </a:xfrm>
          <a:prstGeom prst="rect">
            <a:avLst/>
          </a:prstGeom>
          <a:noFill/>
          <a:ln/>
        </p:spPr>
        <p:txBody>
          <a:bodyPr wrap="square" lIns="0" tIns="0" rIns="0" bIns="0" rtlCol="0" anchor="t"/>
          <a:lstStyle/>
          <a:p>
            <a:pPr algn="l">
              <a:lnSpc>
                <a:spcPts val="2340"/>
              </a:lnSpc>
            </a:pPr>
            <a:r>
              <a:rPr lang="en-US" sz="1800" b="1" err="1">
                <a:solidFill>
                  <a:srgbClr val="F9F6E5"/>
                </a:solidFill>
                <a:latin typeface="Lato" pitchFamily="34" charset="0"/>
                <a:ea typeface="Lato" pitchFamily="34" charset="-122"/>
                <a:cs typeface="Lato" pitchFamily="34" charset="-120"/>
              </a:rPr>
              <a:t>Infinigate</a:t>
            </a:r>
            <a:r>
              <a:rPr lang="en-US" sz="1800" b="1">
                <a:solidFill>
                  <a:srgbClr val="F9F6E5"/>
                </a:solidFill>
                <a:latin typeface="Lato" pitchFamily="34" charset="0"/>
                <a:ea typeface="Lato" pitchFamily="34" charset="-122"/>
                <a:cs typeface="Lato" pitchFamily="34" charset="-120"/>
              </a:rPr>
              <a:t> Cloud – Toby Ip</a:t>
            </a:r>
            <a:endParaRPr lang="en-US" sz="1800">
              <a:latin typeface="Lato" panose="020F0502020204030203" pitchFamily="34" charset="0"/>
            </a:endParaRPr>
          </a:p>
        </p:txBody>
      </p:sp>
      <p:sp>
        <p:nvSpPr>
          <p:cNvPr id="20" name="Text 8">
            <a:extLst>
              <a:ext uri="{FF2B5EF4-FFF2-40B4-BE49-F238E27FC236}">
                <a16:creationId xmlns:a16="http://schemas.microsoft.com/office/drawing/2014/main" id="{0D742422-E400-A5BD-B18E-FFB83A262848}"/>
              </a:ext>
            </a:extLst>
          </p:cNvPr>
          <p:cNvSpPr/>
          <p:nvPr/>
        </p:nvSpPr>
        <p:spPr>
          <a:xfrm>
            <a:off x="6246598" y="2095109"/>
            <a:ext cx="2141815" cy="1550610"/>
          </a:xfrm>
          <a:prstGeom prst="rect">
            <a:avLst/>
          </a:prstGeom>
          <a:noFill/>
          <a:ln/>
        </p:spPr>
        <p:txBody>
          <a:bodyPr wrap="square" lIns="0" tIns="0" rIns="0" bIns="0" rtlCol="0" anchor="t"/>
          <a:lstStyle/>
          <a:p>
            <a:r>
              <a:rPr lang="en-US" sz="1400" err="1">
                <a:solidFill>
                  <a:srgbClr val="F9F6E5"/>
                </a:solidFill>
                <a:latin typeface="Lato"/>
                <a:ea typeface="Lato"/>
                <a:cs typeface="Lato"/>
              </a:rPr>
              <a:t>toby.ip@infinigate.cloud</a:t>
            </a:r>
            <a:endParaRPr lang="en-US">
              <a:latin typeface="Lato" panose="020F0502020204030203" pitchFamily="34" charset="0"/>
            </a:endParaRPr>
          </a:p>
          <a:p>
            <a:pPr>
              <a:lnSpc>
                <a:spcPts val="2280"/>
              </a:lnSpc>
            </a:pPr>
            <a:endParaRPr lang="en-US" sz="1400">
              <a:solidFill>
                <a:srgbClr val="F9F6E5"/>
              </a:solidFill>
              <a:latin typeface="Lato"/>
              <a:ea typeface="Lato"/>
              <a:cs typeface="Lato"/>
            </a:endParaRPr>
          </a:p>
        </p:txBody>
      </p:sp>
      <p:pic>
        <p:nvPicPr>
          <p:cNvPr id="22" name="Image 1" descr="https://pitch-assets-ccb95893-de3f-4266-973c-20049231b248.s3.eu-west-1.amazonaws.com/ff00685a-e694-4d80-8794-6398d92f4ff0?pitch-bytes=101238&amp;pitch-content-type=image%2Fpng">
            <a:extLst>
              <a:ext uri="{FF2B5EF4-FFF2-40B4-BE49-F238E27FC236}">
                <a16:creationId xmlns:a16="http://schemas.microsoft.com/office/drawing/2014/main" id="{7B7D2873-90F0-E60F-60BA-4E308D51E757}"/>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097680" y="2248247"/>
            <a:ext cx="685823" cy="595257"/>
          </a:xfrm>
          <a:prstGeom prst="rect">
            <a:avLst/>
          </a:prstGeom>
        </p:spPr>
      </p:pic>
      <p:pic>
        <p:nvPicPr>
          <p:cNvPr id="24" name="Image 1">
            <a:extLst>
              <a:ext uri="{FF2B5EF4-FFF2-40B4-BE49-F238E27FC236}">
                <a16:creationId xmlns:a16="http://schemas.microsoft.com/office/drawing/2014/main" id="{B5CB295D-3B7C-EDDE-A97B-13C6D1827212}"/>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942483" y="4166148"/>
            <a:ext cx="1841020" cy="538550"/>
          </a:xfrm>
          <a:prstGeom prst="rect">
            <a:avLst/>
          </a:prstGeom>
        </p:spPr>
      </p:pic>
      <p:pic>
        <p:nvPicPr>
          <p:cNvPr id="26" name="Picture 25" descr="A close up of a logo&#10;&#10;AI-generated content may be incorrect.">
            <a:extLst>
              <a:ext uri="{FF2B5EF4-FFF2-40B4-BE49-F238E27FC236}">
                <a16:creationId xmlns:a16="http://schemas.microsoft.com/office/drawing/2014/main" id="{DC6F7754-31F3-18CC-48E4-AC116F31B5C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555162" y="2511740"/>
            <a:ext cx="1185465" cy="334080"/>
          </a:xfrm>
          <a:prstGeom prst="rect">
            <a:avLst/>
          </a:prstGeom>
        </p:spPr>
      </p:pic>
    </p:spTree>
    <p:extLst>
      <p:ext uri="{BB962C8B-B14F-4D97-AF65-F5344CB8AC3E}">
        <p14:creationId xmlns:p14="http://schemas.microsoft.com/office/powerpoint/2010/main" val="813760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2698E-9069-720A-AD34-94949750D71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04ED97A-3EE4-B9C2-1DB3-2926C9B3FCDF}"/>
              </a:ext>
            </a:extLst>
          </p:cNvPr>
          <p:cNvSpPr>
            <a:spLocks noGrp="1"/>
          </p:cNvSpPr>
          <p:nvPr>
            <p:ph type="title"/>
          </p:nvPr>
        </p:nvSpPr>
        <p:spPr>
          <a:xfrm>
            <a:off x="441197" y="342900"/>
            <a:ext cx="8263890" cy="830997"/>
          </a:xfrm>
        </p:spPr>
        <p:txBody>
          <a:bodyPr/>
          <a:lstStyle/>
          <a:p>
            <a:r>
              <a:rPr lang="en-US" sz="2700"/>
              <a:t>AI has quickly evolved from a futuristic concept to a practical, indispensable tool in everyday work</a:t>
            </a:r>
          </a:p>
        </p:txBody>
      </p:sp>
      <p:grpSp>
        <p:nvGrpSpPr>
          <p:cNvPr id="12" name="Group 11" descr="Graphic showing that 76% of SMB workers were using AI tools in the 2024 Work Trend Index study. But in the 2025 Work Trend Index study, that number jumped to 86%.">
            <a:extLst>
              <a:ext uri="{FF2B5EF4-FFF2-40B4-BE49-F238E27FC236}">
                <a16:creationId xmlns:a16="http://schemas.microsoft.com/office/drawing/2014/main" id="{141941D1-38FD-34FF-1F8F-2DB82BAC92A3}"/>
              </a:ext>
            </a:extLst>
          </p:cNvPr>
          <p:cNvGrpSpPr/>
          <p:nvPr/>
        </p:nvGrpSpPr>
        <p:grpSpPr>
          <a:xfrm>
            <a:off x="830094" y="1322851"/>
            <a:ext cx="7483812" cy="3493562"/>
            <a:chOff x="1106792" y="1763801"/>
            <a:chExt cx="9978416" cy="4658083"/>
          </a:xfrm>
        </p:grpSpPr>
        <p:sp>
          <p:nvSpPr>
            <p:cNvPr id="2" name="Rectangle 56">
              <a:extLst>
                <a:ext uri="{FF2B5EF4-FFF2-40B4-BE49-F238E27FC236}">
                  <a16:creationId xmlns:a16="http://schemas.microsoft.com/office/drawing/2014/main" id="{78287CB4-F212-4450-576F-719C09688CB9}"/>
                </a:ext>
                <a:ext uri="{C183D7F6-B498-43B3-948B-1728B52AA6E4}">
                  <adec:decorative xmlns:adec="http://schemas.microsoft.com/office/drawing/2017/decorative" val="1"/>
                </a:ext>
              </a:extLst>
            </p:cNvPr>
            <p:cNvSpPr/>
            <p:nvPr/>
          </p:nvSpPr>
          <p:spPr bwMode="auto">
            <a:xfrm rot="10800000">
              <a:off x="2684237" y="2218909"/>
              <a:ext cx="6230849" cy="4029387"/>
            </a:xfrm>
            <a:custGeom>
              <a:avLst/>
              <a:gdLst>
                <a:gd name="connsiteX0" fmla="*/ 0 w 4619847"/>
                <a:gd name="connsiteY0" fmla="*/ 0 h 4104167"/>
                <a:gd name="connsiteX1" fmla="*/ 4619847 w 4619847"/>
                <a:gd name="connsiteY1" fmla="*/ 0 h 4104167"/>
                <a:gd name="connsiteX2" fmla="*/ 4619847 w 4619847"/>
                <a:gd name="connsiteY2" fmla="*/ 4104167 h 4104167"/>
                <a:gd name="connsiteX3" fmla="*/ 0 w 4619847"/>
                <a:gd name="connsiteY3" fmla="*/ 4104167 h 4104167"/>
                <a:gd name="connsiteX4" fmla="*/ 0 w 4619847"/>
                <a:gd name="connsiteY4" fmla="*/ 0 h 4104167"/>
                <a:gd name="connsiteX0" fmla="*/ 0 w 4619847"/>
                <a:gd name="connsiteY0" fmla="*/ 0 h 4104167"/>
                <a:gd name="connsiteX1" fmla="*/ 4619847 w 4619847"/>
                <a:gd name="connsiteY1" fmla="*/ 565879 h 4104167"/>
                <a:gd name="connsiteX2" fmla="*/ 4619847 w 4619847"/>
                <a:gd name="connsiteY2" fmla="*/ 4104167 h 4104167"/>
                <a:gd name="connsiteX3" fmla="*/ 0 w 4619847"/>
                <a:gd name="connsiteY3" fmla="*/ 4104167 h 4104167"/>
                <a:gd name="connsiteX4" fmla="*/ 0 w 4619847"/>
                <a:gd name="connsiteY4" fmla="*/ 0 h 4104167"/>
                <a:gd name="connsiteX0" fmla="*/ 0 w 4619847"/>
                <a:gd name="connsiteY0" fmla="*/ 0 h 4104167"/>
                <a:gd name="connsiteX1" fmla="*/ 4619847 w 4619847"/>
                <a:gd name="connsiteY1" fmla="*/ 565879 h 4104167"/>
                <a:gd name="connsiteX2" fmla="*/ 4619847 w 4619847"/>
                <a:gd name="connsiteY2" fmla="*/ 3545783 h 4104167"/>
                <a:gd name="connsiteX3" fmla="*/ 0 w 4619847"/>
                <a:gd name="connsiteY3" fmla="*/ 4104167 h 4104167"/>
                <a:gd name="connsiteX4" fmla="*/ 0 w 4619847"/>
                <a:gd name="connsiteY4" fmla="*/ 0 h 4104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9847" h="4104167">
                  <a:moveTo>
                    <a:pt x="0" y="0"/>
                  </a:moveTo>
                  <a:lnTo>
                    <a:pt x="4619847" y="565879"/>
                  </a:lnTo>
                  <a:lnTo>
                    <a:pt x="4619847" y="3545783"/>
                  </a:lnTo>
                  <a:lnTo>
                    <a:pt x="0" y="4104167"/>
                  </a:lnTo>
                  <a:lnTo>
                    <a:pt x="0" y="0"/>
                  </a:lnTo>
                  <a:close/>
                </a:path>
              </a:pathLst>
            </a:custGeom>
            <a:solidFill>
              <a:schemeClr val="bg2">
                <a:lumMod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a:gradFill>
                  <a:gsLst>
                    <a:gs pos="0">
                      <a:srgbClr val="FFFFFF"/>
                    </a:gs>
                    <a:gs pos="100000">
                      <a:srgbClr val="FFFFFF"/>
                    </a:gs>
                  </a:gsLst>
                  <a:lin ang="5400000" scaled="0"/>
                </a:gradFill>
                <a:latin typeface="Lato" panose="020F0502020204030203" pitchFamily="34" charset="0"/>
                <a:ea typeface="Lato" panose="020F0502020204030203" pitchFamily="34" charset="0"/>
                <a:cs typeface="Lato" panose="020F0502020204030203" pitchFamily="34" charset="0"/>
              </a:endParaRPr>
            </a:p>
          </p:txBody>
        </p:sp>
        <p:grpSp>
          <p:nvGrpSpPr>
            <p:cNvPr id="3" name="Group 2" descr="A donut chart illustrating seventy-five percent">
              <a:extLst>
                <a:ext uri="{FF2B5EF4-FFF2-40B4-BE49-F238E27FC236}">
                  <a16:creationId xmlns:a16="http://schemas.microsoft.com/office/drawing/2014/main" id="{893CA33E-3135-C315-9F86-DE0DD5F90452}"/>
                </a:ext>
              </a:extLst>
            </p:cNvPr>
            <p:cNvGrpSpPr/>
            <p:nvPr/>
          </p:nvGrpSpPr>
          <p:grpSpPr>
            <a:xfrm>
              <a:off x="6744966" y="2081641"/>
              <a:ext cx="4340242" cy="4340243"/>
              <a:chOff x="586390" y="1434370"/>
              <a:chExt cx="4754880" cy="4754880"/>
            </a:xfrm>
          </p:grpSpPr>
          <p:sp>
            <p:nvSpPr>
              <p:cNvPr id="6" name="Oval 5">
                <a:extLst>
                  <a:ext uri="{FF2B5EF4-FFF2-40B4-BE49-F238E27FC236}">
                    <a16:creationId xmlns:a16="http://schemas.microsoft.com/office/drawing/2014/main" id="{C9635DF2-7679-8253-2A63-AC9C996EED1E}"/>
                  </a:ext>
                </a:extLst>
              </p:cNvPr>
              <p:cNvSpPr/>
              <p:nvPr/>
            </p:nvSpPr>
            <p:spPr bwMode="auto">
              <a:xfrm>
                <a:off x="1363630" y="2211610"/>
                <a:ext cx="3200400" cy="3200400"/>
              </a:xfrm>
              <a:prstGeom prst="ellipse">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graphicFrame>
            <p:nvGraphicFramePr>
              <p:cNvPr id="7" name="Chart 6" descr="Pie chart example">
                <a:extLst>
                  <a:ext uri="{FF2B5EF4-FFF2-40B4-BE49-F238E27FC236}">
                    <a16:creationId xmlns:a16="http://schemas.microsoft.com/office/drawing/2014/main" id="{70DEE004-BB51-0825-FC74-03390C6EA250}"/>
                  </a:ext>
                </a:extLst>
              </p:cNvPr>
              <p:cNvGraphicFramePr/>
              <p:nvPr/>
            </p:nvGraphicFramePr>
            <p:xfrm>
              <a:off x="586390" y="1434370"/>
              <a:ext cx="4754880" cy="4754880"/>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11" name="Group 10" descr="A donut chart illustrating eighty percent">
              <a:extLst>
                <a:ext uri="{FF2B5EF4-FFF2-40B4-BE49-F238E27FC236}">
                  <a16:creationId xmlns:a16="http://schemas.microsoft.com/office/drawing/2014/main" id="{EF12F63D-36A3-C539-DCB3-91FED208E9C2}"/>
                </a:ext>
              </a:extLst>
            </p:cNvPr>
            <p:cNvGrpSpPr/>
            <p:nvPr/>
          </p:nvGrpSpPr>
          <p:grpSpPr>
            <a:xfrm>
              <a:off x="1106792" y="2655544"/>
              <a:ext cx="3171716" cy="3171716"/>
              <a:chOff x="8130190" y="2074450"/>
              <a:chExt cx="3474720" cy="3474720"/>
            </a:xfrm>
          </p:grpSpPr>
          <p:sp>
            <p:nvSpPr>
              <p:cNvPr id="15" name="Oval 14">
                <a:extLst>
                  <a:ext uri="{FF2B5EF4-FFF2-40B4-BE49-F238E27FC236}">
                    <a16:creationId xmlns:a16="http://schemas.microsoft.com/office/drawing/2014/main" id="{E197B5F5-EE37-92E1-C59D-74C27A78582C}"/>
                  </a:ext>
                </a:extLst>
              </p:cNvPr>
              <p:cNvSpPr/>
              <p:nvPr/>
            </p:nvSpPr>
            <p:spPr bwMode="auto">
              <a:xfrm>
                <a:off x="8495950" y="2440210"/>
                <a:ext cx="2743200" cy="2743200"/>
              </a:xfrm>
              <a:prstGeom prst="ellipse">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graphicFrame>
            <p:nvGraphicFramePr>
              <p:cNvPr id="16" name="Chart 15" descr="Pie chart example">
                <a:extLst>
                  <a:ext uri="{FF2B5EF4-FFF2-40B4-BE49-F238E27FC236}">
                    <a16:creationId xmlns:a16="http://schemas.microsoft.com/office/drawing/2014/main" id="{5219D32D-3826-23DF-5FAC-0DB3C2298E68}"/>
                  </a:ext>
                </a:extLst>
              </p:cNvPr>
              <p:cNvGraphicFramePr/>
              <p:nvPr/>
            </p:nvGraphicFramePr>
            <p:xfrm>
              <a:off x="8130190" y="2074450"/>
              <a:ext cx="3474720" cy="3474720"/>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17" name="Group 16" descr="Eighty percent of SMB AI users bring their own AI tools to work">
              <a:extLst>
                <a:ext uri="{FF2B5EF4-FFF2-40B4-BE49-F238E27FC236}">
                  <a16:creationId xmlns:a16="http://schemas.microsoft.com/office/drawing/2014/main" id="{F877136E-8359-D2B6-5ED4-AE1B4B112DC3}"/>
                </a:ext>
              </a:extLst>
            </p:cNvPr>
            <p:cNvGrpSpPr/>
            <p:nvPr/>
          </p:nvGrpSpPr>
          <p:grpSpPr>
            <a:xfrm>
              <a:off x="1823970" y="3503059"/>
              <a:ext cx="1737360" cy="1323440"/>
              <a:chOff x="9070581" y="3033022"/>
              <a:chExt cx="1737360" cy="1323440"/>
            </a:xfrm>
          </p:grpSpPr>
          <p:sp>
            <p:nvSpPr>
              <p:cNvPr id="18" name="TextBox 17">
                <a:extLst>
                  <a:ext uri="{FF2B5EF4-FFF2-40B4-BE49-F238E27FC236}">
                    <a16:creationId xmlns:a16="http://schemas.microsoft.com/office/drawing/2014/main" id="{DB69164A-342B-25DA-A73C-55F9CCF62161}"/>
                  </a:ext>
                </a:extLst>
              </p:cNvPr>
              <p:cNvSpPr txBox="1"/>
              <p:nvPr/>
            </p:nvSpPr>
            <p:spPr>
              <a:xfrm>
                <a:off x="9070581" y="3033022"/>
                <a:ext cx="1737360" cy="830997"/>
              </a:xfrm>
              <a:prstGeom prst="rect">
                <a:avLst/>
              </a:prstGeom>
              <a:noFill/>
            </p:spPr>
            <p:txBody>
              <a:bodyPr wrap="square" lIns="0" tIns="0" rIns="0" bIns="0" rtlCol="0" anchor="t">
                <a:spAutoFit/>
              </a:bodyPr>
              <a:lstStyle/>
              <a:p>
                <a:pPr algn="ctr" defTabSz="685775">
                  <a:defRPr/>
                </a:pPr>
                <a:r>
                  <a:rPr lang="en-US" sz="4050" spc="-75">
                    <a:solidFill>
                      <a:srgbClr val="ED5740"/>
                    </a:solidFill>
                    <a:latin typeface="Lato" panose="020F0502020204030203" pitchFamily="34" charset="0"/>
                    <a:cs typeface="Lato" panose="020F0502020204030203" pitchFamily="34" charset="0"/>
                  </a:rPr>
                  <a:t>76%</a:t>
                </a:r>
              </a:p>
            </p:txBody>
          </p:sp>
          <p:sp>
            <p:nvSpPr>
              <p:cNvPr id="19" name="TextBox 18">
                <a:extLst>
                  <a:ext uri="{FF2B5EF4-FFF2-40B4-BE49-F238E27FC236}">
                    <a16:creationId xmlns:a16="http://schemas.microsoft.com/office/drawing/2014/main" id="{F3DC52FE-4865-60AE-8A13-6C31824EF534}"/>
                  </a:ext>
                </a:extLst>
              </p:cNvPr>
              <p:cNvSpPr txBox="1"/>
              <p:nvPr/>
            </p:nvSpPr>
            <p:spPr>
              <a:xfrm>
                <a:off x="9070581" y="3864019"/>
                <a:ext cx="1737360" cy="492443"/>
              </a:xfrm>
              <a:prstGeom prst="rect">
                <a:avLst/>
              </a:prstGeom>
              <a:noFill/>
            </p:spPr>
            <p:txBody>
              <a:bodyPr wrap="square" lIns="0" tIns="0" rIns="0" bIns="0" rtlCol="0" anchor="t">
                <a:spAutoFit/>
              </a:bodyPr>
              <a:lstStyle/>
              <a:p>
                <a:pPr algn="ctr" defTabSz="685775">
                  <a:defRPr/>
                </a:pPr>
                <a:r>
                  <a:rPr lang="en-US" sz="1200">
                    <a:solidFill>
                      <a:srgbClr val="091F2C"/>
                    </a:solidFill>
                    <a:latin typeface="Lato" panose="020F0502020204030203" pitchFamily="34" charset="0"/>
                  </a:rPr>
                  <a:t>of SMB workers </a:t>
                </a:r>
                <a:br>
                  <a:rPr lang="en-US" sz="1200">
                    <a:solidFill>
                      <a:srgbClr val="091F2C"/>
                    </a:solidFill>
                    <a:latin typeface="Lato" panose="020F0502020204030203" pitchFamily="34" charset="0"/>
                  </a:rPr>
                </a:br>
                <a:r>
                  <a:rPr lang="en-US" sz="1200">
                    <a:solidFill>
                      <a:srgbClr val="091F2C"/>
                    </a:solidFill>
                    <a:latin typeface="Lato" panose="020F0502020204030203" pitchFamily="34" charset="0"/>
                  </a:rPr>
                  <a:t>are using AI tools</a:t>
                </a:r>
                <a:endParaRPr lang="en-US" sz="1200">
                  <a:solidFill>
                    <a:srgbClr val="091F2C"/>
                  </a:solidFill>
                  <a:latin typeface="Lato" panose="020F0502020204030203" pitchFamily="34" charset="0"/>
                  <a:cs typeface="Lato" panose="020F0502020204030203" pitchFamily="34" charset="0"/>
                </a:endParaRPr>
              </a:p>
            </p:txBody>
          </p:sp>
        </p:grpSp>
        <p:sp>
          <p:nvSpPr>
            <p:cNvPr id="20" name="TextBox 19">
              <a:extLst>
                <a:ext uri="{FF2B5EF4-FFF2-40B4-BE49-F238E27FC236}">
                  <a16:creationId xmlns:a16="http://schemas.microsoft.com/office/drawing/2014/main" id="{362FB7C9-8865-7A5D-3422-694BAA58A085}"/>
                </a:ext>
              </a:extLst>
            </p:cNvPr>
            <p:cNvSpPr txBox="1"/>
            <p:nvPr/>
          </p:nvSpPr>
          <p:spPr>
            <a:xfrm>
              <a:off x="7862993" y="1763801"/>
              <a:ext cx="2104189" cy="307776"/>
            </a:xfrm>
            <a:prstGeom prst="rect">
              <a:avLst/>
            </a:prstGeom>
            <a:noFill/>
          </p:spPr>
          <p:txBody>
            <a:bodyPr wrap="square" lIns="0" tIns="0" rIns="0" bIns="0">
              <a:spAutoFit/>
            </a:bodyPr>
            <a:lstStyle/>
            <a:p>
              <a:pPr algn="ctr" defTabSz="685800">
                <a:defRPr/>
              </a:pPr>
              <a:r>
                <a:rPr lang="en-US" sz="1500">
                  <a:solidFill>
                    <a:srgbClr val="21576E"/>
                  </a:solidFill>
                  <a:latin typeface="Lato" panose="020F0502020204030203" pitchFamily="34" charset="0"/>
                  <a:cs typeface="Lato" panose="020F0502020204030203" pitchFamily="34" charset="0"/>
                </a:rPr>
                <a:t>2025 WTI</a:t>
              </a:r>
            </a:p>
          </p:txBody>
        </p:sp>
        <p:sp>
          <p:nvSpPr>
            <p:cNvPr id="23" name="TextBox 22">
              <a:extLst>
                <a:ext uri="{FF2B5EF4-FFF2-40B4-BE49-F238E27FC236}">
                  <a16:creationId xmlns:a16="http://schemas.microsoft.com/office/drawing/2014/main" id="{6F8928AE-87FF-F98D-ECDD-5FD818E310D2}"/>
                </a:ext>
              </a:extLst>
            </p:cNvPr>
            <p:cNvSpPr txBox="1"/>
            <p:nvPr/>
          </p:nvSpPr>
          <p:spPr>
            <a:xfrm>
              <a:off x="1640556" y="2339606"/>
              <a:ext cx="2104189" cy="307776"/>
            </a:xfrm>
            <a:prstGeom prst="rect">
              <a:avLst/>
            </a:prstGeom>
            <a:noFill/>
          </p:spPr>
          <p:txBody>
            <a:bodyPr wrap="square" lIns="0" tIns="0" rIns="0" bIns="0">
              <a:spAutoFit/>
            </a:bodyPr>
            <a:lstStyle/>
            <a:p>
              <a:pPr algn="ctr" defTabSz="685800">
                <a:defRPr/>
              </a:pPr>
              <a:r>
                <a:rPr lang="en-US" sz="1500">
                  <a:solidFill>
                    <a:srgbClr val="21576E"/>
                  </a:solidFill>
                  <a:latin typeface="Lato" panose="020F0502020204030203" pitchFamily="34" charset="0"/>
                  <a:cs typeface="Lato" panose="020F0502020204030203" pitchFamily="34" charset="0"/>
                </a:rPr>
                <a:t>2024 WTI</a:t>
              </a:r>
            </a:p>
          </p:txBody>
        </p:sp>
        <p:grpSp>
          <p:nvGrpSpPr>
            <p:cNvPr id="8" name="Group 7" descr="Seventy-five percent of people are already using AI at work">
              <a:extLst>
                <a:ext uri="{FF2B5EF4-FFF2-40B4-BE49-F238E27FC236}">
                  <a16:creationId xmlns:a16="http://schemas.microsoft.com/office/drawing/2014/main" id="{E35D564B-8C7B-17A0-D5B1-F12A9EA4CCD8}"/>
                </a:ext>
              </a:extLst>
            </p:cNvPr>
            <p:cNvGrpSpPr/>
            <p:nvPr/>
          </p:nvGrpSpPr>
          <p:grpSpPr>
            <a:xfrm>
              <a:off x="7909247" y="3420955"/>
              <a:ext cx="2011680" cy="1508105"/>
              <a:chOff x="1906021" y="2707348"/>
              <a:chExt cx="2011680" cy="1508105"/>
            </a:xfrm>
          </p:grpSpPr>
          <p:sp>
            <p:nvSpPr>
              <p:cNvPr id="9" name="TextBox 8">
                <a:extLst>
                  <a:ext uri="{FF2B5EF4-FFF2-40B4-BE49-F238E27FC236}">
                    <a16:creationId xmlns:a16="http://schemas.microsoft.com/office/drawing/2014/main" id="{3842F8E5-4444-1B24-DE0A-F0DD7222CCBC}"/>
                  </a:ext>
                </a:extLst>
              </p:cNvPr>
              <p:cNvSpPr txBox="1"/>
              <p:nvPr/>
            </p:nvSpPr>
            <p:spPr>
              <a:xfrm>
                <a:off x="1906021" y="2707348"/>
                <a:ext cx="2011680" cy="892552"/>
              </a:xfrm>
              <a:prstGeom prst="rect">
                <a:avLst/>
              </a:prstGeom>
              <a:noFill/>
              <a:ln>
                <a:noFill/>
              </a:ln>
            </p:spPr>
            <p:txBody>
              <a:bodyPr wrap="square" lIns="0" tIns="0" rIns="0" bIns="0" rtlCol="0" anchor="t">
                <a:spAutoFit/>
              </a:bodyPr>
              <a:lstStyle/>
              <a:p>
                <a:pPr algn="ctr" defTabSz="685775">
                  <a:defRPr/>
                </a:pPr>
                <a:r>
                  <a:rPr lang="en-US" sz="4350" spc="-75">
                    <a:solidFill>
                      <a:srgbClr val="00A5CF"/>
                    </a:solidFill>
                    <a:latin typeface="Lato" panose="020F0502020204030203" pitchFamily="34" charset="0"/>
                    <a:cs typeface="Lato" panose="020F0502020204030203" pitchFamily="34" charset="0"/>
                  </a:rPr>
                  <a:t>86%</a:t>
                </a:r>
              </a:p>
            </p:txBody>
          </p:sp>
          <p:sp>
            <p:nvSpPr>
              <p:cNvPr id="10" name="TextBox 9">
                <a:extLst>
                  <a:ext uri="{FF2B5EF4-FFF2-40B4-BE49-F238E27FC236}">
                    <a16:creationId xmlns:a16="http://schemas.microsoft.com/office/drawing/2014/main" id="{BE3B2842-E3C2-6A90-4435-C0786A8FD82B}"/>
                  </a:ext>
                </a:extLst>
              </p:cNvPr>
              <p:cNvSpPr txBox="1"/>
              <p:nvPr/>
            </p:nvSpPr>
            <p:spPr>
              <a:xfrm>
                <a:off x="1906021" y="3599900"/>
                <a:ext cx="2011680" cy="615553"/>
              </a:xfrm>
              <a:prstGeom prst="rect">
                <a:avLst/>
              </a:prstGeom>
              <a:noFill/>
            </p:spPr>
            <p:txBody>
              <a:bodyPr wrap="square" lIns="0" tIns="0" rIns="0" bIns="0" rtlCol="0" anchor="t">
                <a:spAutoFit/>
              </a:bodyPr>
              <a:lstStyle/>
              <a:p>
                <a:pPr algn="ctr" defTabSz="685775">
                  <a:defRPr/>
                </a:pPr>
                <a:r>
                  <a:rPr lang="en-US" sz="1500">
                    <a:solidFill>
                      <a:srgbClr val="091F2C"/>
                    </a:solidFill>
                    <a:latin typeface="Lato" panose="020F0502020204030203" pitchFamily="34" charset="0"/>
                  </a:rPr>
                  <a:t>of SMB workers </a:t>
                </a:r>
                <a:br>
                  <a:rPr lang="en-US" sz="1500">
                    <a:solidFill>
                      <a:srgbClr val="091F2C"/>
                    </a:solidFill>
                    <a:latin typeface="Lato" panose="020F0502020204030203" pitchFamily="34" charset="0"/>
                  </a:rPr>
                </a:br>
                <a:r>
                  <a:rPr lang="en-US" sz="1500">
                    <a:solidFill>
                      <a:srgbClr val="091F2C"/>
                    </a:solidFill>
                    <a:latin typeface="Lato" panose="020F0502020204030203" pitchFamily="34" charset="0"/>
                  </a:rPr>
                  <a:t>are using AI tools</a:t>
                </a:r>
                <a:endParaRPr lang="en-US" sz="1500">
                  <a:solidFill>
                    <a:srgbClr val="091F2C"/>
                  </a:solidFill>
                  <a:latin typeface="Lato" panose="020F0502020204030203" pitchFamily="34" charset="0"/>
                  <a:cs typeface="Lato" panose="020F0502020204030203" pitchFamily="34" charset="0"/>
                </a:endParaRPr>
              </a:p>
            </p:txBody>
          </p:sp>
        </p:grpSp>
      </p:grpSp>
      <p:sp>
        <p:nvSpPr>
          <p:cNvPr id="22" name="TextBox 21">
            <a:extLst>
              <a:ext uri="{FF2B5EF4-FFF2-40B4-BE49-F238E27FC236}">
                <a16:creationId xmlns:a16="http://schemas.microsoft.com/office/drawing/2014/main" id="{E0FA4A32-9DC5-386C-A959-453607476F91}"/>
              </a:ext>
            </a:extLst>
          </p:cNvPr>
          <p:cNvSpPr txBox="1"/>
          <p:nvPr/>
        </p:nvSpPr>
        <p:spPr>
          <a:xfrm>
            <a:off x="2444717" y="4846531"/>
            <a:ext cx="6260370" cy="92333"/>
          </a:xfrm>
          <a:prstGeom prst="rect">
            <a:avLst/>
          </a:prstGeom>
          <a:noFill/>
        </p:spPr>
        <p:txBody>
          <a:bodyPr wrap="square" lIns="0" tIns="0" rIns="0" bIns="0" rtlCol="0">
            <a:spAutoFit/>
          </a:bodyPr>
          <a:lstStyle/>
          <a:p>
            <a:pPr algn="r" defTabSz="685775">
              <a:defRPr/>
            </a:pPr>
            <a:r>
              <a:rPr lang="en-US" sz="600">
                <a:solidFill>
                  <a:srgbClr val="091F2C"/>
                </a:solidFill>
                <a:latin typeface="Lato" panose="020F0502020204030203" pitchFamily="34" charset="0"/>
                <a:cs typeface="Lato" panose="020F0502020204030203" pitchFamily="34" charset="0"/>
              </a:rPr>
              <a:t>Statistics source: Microsoft, </a:t>
            </a:r>
            <a:r>
              <a:rPr lang="en-US" sz="600" u="sng">
                <a:solidFill>
                  <a:srgbClr val="0000FF"/>
                </a:solidFill>
                <a:latin typeface="Lato" panose="020F0502020204030203" pitchFamily="34" charset="0"/>
                <a:ea typeface="MS Mincho" panose="02020609040205080304" pitchFamily="49" charset="-128"/>
                <a:cs typeface="Lato" panose="020F0502020204030203" pitchFamily="34" charset="0"/>
                <a:hlinkClick r:id="rId5"/>
              </a:rPr>
              <a:t>2025 Work Trend Index Annual Report</a:t>
            </a:r>
            <a:r>
              <a:rPr lang="en-US" sz="600">
                <a:solidFill>
                  <a:srgbClr val="050C0F"/>
                </a:solidFill>
                <a:latin typeface="Lato" panose="020F0502020204030203" pitchFamily="34" charset="0"/>
                <a:ea typeface="MS Mincho" panose="02020609040205080304" pitchFamily="49" charset="-128"/>
                <a:cs typeface="Lato" panose="020F0502020204030203" pitchFamily="34" charset="0"/>
              </a:rPr>
              <a:t>, April 23, 2025.</a:t>
            </a:r>
            <a:r>
              <a:rPr lang="en-US" sz="600">
                <a:solidFill>
                  <a:srgbClr val="050C0F"/>
                </a:solidFill>
                <a:latin typeface="Lato" panose="020F0502020204030203" pitchFamily="34" charset="0"/>
                <a:ea typeface="MS Mincho" panose="02020609040205080304" pitchFamily="49" charset="-128"/>
              </a:rPr>
              <a:t>​</a:t>
            </a:r>
            <a:endParaRPr lang="en-US" sz="600">
              <a:solidFill>
                <a:srgbClr val="091F2C"/>
              </a:solidFill>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77567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Rounded Corners 44">
            <a:extLst>
              <a:ext uri="{FF2B5EF4-FFF2-40B4-BE49-F238E27FC236}">
                <a16:creationId xmlns:a16="http://schemas.microsoft.com/office/drawing/2014/main" id="{0269FDCA-F1C1-E1F3-BDF3-954A3BD76A31}"/>
              </a:ext>
              <a:ext uri="{C183D7F6-B498-43B3-948B-1728B52AA6E4}">
                <adec:decorative xmlns:adec="http://schemas.microsoft.com/office/drawing/2017/decorative" val="1"/>
              </a:ext>
            </a:extLst>
          </p:cNvPr>
          <p:cNvSpPr>
            <a:spLocks/>
          </p:cNvSpPr>
          <p:nvPr/>
        </p:nvSpPr>
        <p:spPr bwMode="auto">
          <a:xfrm>
            <a:off x="437555" y="912756"/>
            <a:ext cx="8268891" cy="3624262"/>
          </a:xfrm>
          <a:prstGeom prst="roundRect">
            <a:avLst>
              <a:gd name="adj" fmla="val 4236"/>
            </a:avLst>
          </a:prstGeom>
          <a:solidFill>
            <a:schemeClr val="bg1"/>
          </a:solidFill>
          <a:ln w="69850" cap="flat">
            <a:noFill/>
            <a:prstDash val="solid"/>
            <a:miter/>
          </a:ln>
          <a:effectLst>
            <a:outerShdw blurRad="254000" algn="ctr" rotWithShape="0">
              <a:prstClr val="black">
                <a:alpha val="6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171450" indent="-171450" defTabSz="699557">
              <a:spcBef>
                <a:spcPct val="20000"/>
              </a:spcBef>
              <a:buSzPct val="90000"/>
              <a:buFont typeface="Wingdings" panose="05000000000000000000" pitchFamily="2" charset="2"/>
              <a:buChar char=""/>
              <a:defRPr/>
            </a:pPr>
            <a:endParaRPr lang="en-GB" sz="2100">
              <a:solidFill>
                <a:srgbClr val="000000"/>
              </a:solidFill>
              <a:latin typeface="Lato" panose="020F0502020204030203" pitchFamily="34" charset="0"/>
              <a:cs typeface="Lato" panose="020F0502020204030203" pitchFamily="34" charset="0"/>
            </a:endParaRPr>
          </a:p>
        </p:txBody>
      </p:sp>
      <p:sp>
        <p:nvSpPr>
          <p:cNvPr id="630" name="Freeform: Shape 629">
            <a:extLst>
              <a:ext uri="{FF2B5EF4-FFF2-40B4-BE49-F238E27FC236}">
                <a16:creationId xmlns:a16="http://schemas.microsoft.com/office/drawing/2014/main" id="{7631E470-BDE4-1061-4C05-6C7F5DEFD61E}"/>
              </a:ext>
            </a:extLst>
          </p:cNvPr>
          <p:cNvSpPr>
            <a:spLocks/>
          </p:cNvSpPr>
          <p:nvPr/>
        </p:nvSpPr>
        <p:spPr bwMode="auto">
          <a:xfrm rot="16200000">
            <a:off x="2036650" y="11707"/>
            <a:ext cx="3291353" cy="5458802"/>
          </a:xfrm>
          <a:custGeom>
            <a:avLst/>
            <a:gdLst>
              <a:gd name="connsiteX0" fmla="*/ 4388471 w 4388471"/>
              <a:gd name="connsiteY0" fmla="*/ 121826 h 6989116"/>
              <a:gd name="connsiteX1" fmla="*/ 4388471 w 4388471"/>
              <a:gd name="connsiteY1" fmla="*/ 6171968 h 6989116"/>
              <a:gd name="connsiteX2" fmla="*/ 4352790 w 4388471"/>
              <a:gd name="connsiteY2" fmla="*/ 6258111 h 6989116"/>
              <a:gd name="connsiteX3" fmla="*/ 4344388 w 4388471"/>
              <a:gd name="connsiteY3" fmla="*/ 6263775 h 6989116"/>
              <a:gd name="connsiteX4" fmla="*/ 4344388 w 4388471"/>
              <a:gd name="connsiteY4" fmla="*/ 6268992 h 6989116"/>
              <a:gd name="connsiteX5" fmla="*/ 4328949 w 4388471"/>
              <a:gd name="connsiteY5" fmla="*/ 6274185 h 6989116"/>
              <a:gd name="connsiteX6" fmla="*/ 4326210 w 4388471"/>
              <a:gd name="connsiteY6" fmla="*/ 6276032 h 6989116"/>
              <a:gd name="connsiteX7" fmla="*/ 4310756 w 4388471"/>
              <a:gd name="connsiteY7" fmla="*/ 6287362 h 6989116"/>
              <a:gd name="connsiteX8" fmla="*/ 4298498 w 4388471"/>
              <a:gd name="connsiteY8" fmla="*/ 6287362 h 6989116"/>
              <a:gd name="connsiteX9" fmla="*/ 4276623 w 4388471"/>
              <a:gd name="connsiteY9" fmla="*/ 6291778 h 6989116"/>
              <a:gd name="connsiteX10" fmla="*/ 2202736 w 4388471"/>
              <a:gd name="connsiteY10" fmla="*/ 6989116 h 6989116"/>
              <a:gd name="connsiteX11" fmla="*/ 134839 w 4388471"/>
              <a:gd name="connsiteY11" fmla="*/ 6293792 h 6989116"/>
              <a:gd name="connsiteX12" fmla="*/ 121825 w 4388471"/>
              <a:gd name="connsiteY12" fmla="*/ 6293792 h 6989116"/>
              <a:gd name="connsiteX13" fmla="*/ 89973 w 4388471"/>
              <a:gd name="connsiteY13" fmla="*/ 6287362 h 6989116"/>
              <a:gd name="connsiteX14" fmla="*/ 77714 w 4388471"/>
              <a:gd name="connsiteY14" fmla="*/ 6287362 h 6989116"/>
              <a:gd name="connsiteX15" fmla="*/ 62253 w 4388471"/>
              <a:gd name="connsiteY15" fmla="*/ 6276026 h 6989116"/>
              <a:gd name="connsiteX16" fmla="*/ 35682 w 4388471"/>
              <a:gd name="connsiteY16" fmla="*/ 6258111 h 6989116"/>
              <a:gd name="connsiteX17" fmla="*/ 1 w 4388471"/>
              <a:gd name="connsiteY17" fmla="*/ 6171968 h 6989116"/>
              <a:gd name="connsiteX18" fmla="*/ 1 w 4388471"/>
              <a:gd name="connsiteY18" fmla="*/ 6005140 h 6989116"/>
              <a:gd name="connsiteX19" fmla="*/ 0 w 4388471"/>
              <a:gd name="connsiteY19" fmla="*/ 6005123 h 6989116"/>
              <a:gd name="connsiteX20" fmla="*/ 0 w 4388471"/>
              <a:gd name="connsiteY20" fmla="*/ 282239 h 6989116"/>
              <a:gd name="connsiteX21" fmla="*/ 1 w 4388471"/>
              <a:gd name="connsiteY21" fmla="*/ 282221 h 6989116"/>
              <a:gd name="connsiteX22" fmla="*/ 1 w 4388471"/>
              <a:gd name="connsiteY22" fmla="*/ 121826 h 6989116"/>
              <a:gd name="connsiteX23" fmla="*/ 35683 w 4388471"/>
              <a:gd name="connsiteY23" fmla="*/ 35683 h 6989116"/>
              <a:gd name="connsiteX24" fmla="*/ 44331 w 4388471"/>
              <a:gd name="connsiteY24" fmla="*/ 29852 h 6989116"/>
              <a:gd name="connsiteX25" fmla="*/ 47465 w 4388471"/>
              <a:gd name="connsiteY25" fmla="*/ 22180 h 6989116"/>
              <a:gd name="connsiteX26" fmla="*/ 77714 w 4388471"/>
              <a:gd name="connsiteY26" fmla="*/ 0 h 6989116"/>
              <a:gd name="connsiteX27" fmla="*/ 4310756 w 4388471"/>
              <a:gd name="connsiteY27" fmla="*/ 0 h 6989116"/>
              <a:gd name="connsiteX28" fmla="*/ 4341006 w 4388471"/>
              <a:gd name="connsiteY28" fmla="*/ 22180 h 6989116"/>
              <a:gd name="connsiteX29" fmla="*/ 4344138 w 4388471"/>
              <a:gd name="connsiteY29" fmla="*/ 29850 h 6989116"/>
              <a:gd name="connsiteX30" fmla="*/ 4352790 w 4388471"/>
              <a:gd name="connsiteY30" fmla="*/ 35683 h 6989116"/>
              <a:gd name="connsiteX31" fmla="*/ 4388471 w 4388471"/>
              <a:gd name="connsiteY31" fmla="*/ 121826 h 698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388471" h="6989116">
                <a:moveTo>
                  <a:pt x="4388471" y="121826"/>
                </a:moveTo>
                <a:lnTo>
                  <a:pt x="4388471" y="6171968"/>
                </a:lnTo>
                <a:cubicBezTo>
                  <a:pt x="4388471" y="6205609"/>
                  <a:pt x="4374835" y="6236065"/>
                  <a:pt x="4352790" y="6258111"/>
                </a:cubicBezTo>
                <a:lnTo>
                  <a:pt x="4344388" y="6263775"/>
                </a:lnTo>
                <a:lnTo>
                  <a:pt x="4344388" y="6268992"/>
                </a:lnTo>
                <a:lnTo>
                  <a:pt x="4328949" y="6274185"/>
                </a:lnTo>
                <a:lnTo>
                  <a:pt x="4326210" y="6276032"/>
                </a:lnTo>
                <a:lnTo>
                  <a:pt x="4310756" y="6287362"/>
                </a:lnTo>
                <a:lnTo>
                  <a:pt x="4298498" y="6287362"/>
                </a:lnTo>
                <a:lnTo>
                  <a:pt x="4276623" y="6291778"/>
                </a:lnTo>
                <a:lnTo>
                  <a:pt x="2202736" y="6989116"/>
                </a:lnTo>
                <a:lnTo>
                  <a:pt x="134839" y="6293792"/>
                </a:lnTo>
                <a:lnTo>
                  <a:pt x="121825" y="6293792"/>
                </a:lnTo>
                <a:lnTo>
                  <a:pt x="89973" y="6287362"/>
                </a:lnTo>
                <a:lnTo>
                  <a:pt x="77714" y="6287362"/>
                </a:lnTo>
                <a:lnTo>
                  <a:pt x="62253" y="6276026"/>
                </a:lnTo>
                <a:lnTo>
                  <a:pt x="35682" y="6258111"/>
                </a:lnTo>
                <a:cubicBezTo>
                  <a:pt x="13636" y="6236065"/>
                  <a:pt x="1" y="6205609"/>
                  <a:pt x="1" y="6171968"/>
                </a:cubicBezTo>
                <a:lnTo>
                  <a:pt x="1" y="6005140"/>
                </a:lnTo>
                <a:lnTo>
                  <a:pt x="0" y="6005123"/>
                </a:lnTo>
                <a:lnTo>
                  <a:pt x="0" y="282239"/>
                </a:lnTo>
                <a:lnTo>
                  <a:pt x="1" y="282221"/>
                </a:lnTo>
                <a:lnTo>
                  <a:pt x="1" y="121826"/>
                </a:lnTo>
                <a:cubicBezTo>
                  <a:pt x="1" y="88185"/>
                  <a:pt x="13637" y="57729"/>
                  <a:pt x="35683" y="35683"/>
                </a:cubicBezTo>
                <a:lnTo>
                  <a:pt x="44331" y="29852"/>
                </a:lnTo>
                <a:lnTo>
                  <a:pt x="47465" y="22180"/>
                </a:lnTo>
                <a:cubicBezTo>
                  <a:pt x="56762" y="7898"/>
                  <a:pt x="66984" y="0"/>
                  <a:pt x="77714" y="0"/>
                </a:cubicBezTo>
                <a:lnTo>
                  <a:pt x="4310756" y="0"/>
                </a:lnTo>
                <a:cubicBezTo>
                  <a:pt x="4321486" y="0"/>
                  <a:pt x="4331708" y="7898"/>
                  <a:pt x="4341006" y="22180"/>
                </a:cubicBezTo>
                <a:lnTo>
                  <a:pt x="4344138" y="29850"/>
                </a:lnTo>
                <a:lnTo>
                  <a:pt x="4352790" y="35683"/>
                </a:lnTo>
                <a:cubicBezTo>
                  <a:pt x="4374836" y="57729"/>
                  <a:pt x="4388471" y="88185"/>
                  <a:pt x="4388471" y="121826"/>
                </a:cubicBezTo>
                <a:close/>
              </a:path>
            </a:pathLst>
          </a:custGeom>
          <a:solidFill>
            <a:schemeClr val="bg2">
              <a:lumMod val="90000"/>
              <a:alpha val="68000"/>
            </a:schemeClr>
          </a:solidFill>
          <a:ln>
            <a:noFill/>
            <a:headEnd type="none" w="med" len="med"/>
            <a:tailEnd type="none" w="med" len="med"/>
          </a:ln>
          <a:effectLst>
            <a:innerShdw blurRad="381000">
              <a:prstClr val="black">
                <a:alpha val="2000"/>
              </a:prst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GB"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631" name="Rectangle 630">
            <a:extLst>
              <a:ext uri="{FF2B5EF4-FFF2-40B4-BE49-F238E27FC236}">
                <a16:creationId xmlns:a16="http://schemas.microsoft.com/office/drawing/2014/main" id="{6CECC842-2AB6-0A93-0124-CDA733E4DEE1}"/>
              </a:ext>
            </a:extLst>
          </p:cNvPr>
          <p:cNvSpPr>
            <a:spLocks/>
          </p:cNvSpPr>
          <p:nvPr/>
        </p:nvSpPr>
        <p:spPr bwMode="auto">
          <a:xfrm>
            <a:off x="3652929" y="1095431"/>
            <a:ext cx="68580" cy="3291354"/>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GB"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23" name="Title 22">
            <a:extLst>
              <a:ext uri="{FF2B5EF4-FFF2-40B4-BE49-F238E27FC236}">
                <a16:creationId xmlns:a16="http://schemas.microsoft.com/office/drawing/2014/main" id="{8655AA17-93A4-C4A4-825C-6023D127D641}"/>
              </a:ext>
            </a:extLst>
          </p:cNvPr>
          <p:cNvSpPr>
            <a:spLocks noGrp="1"/>
          </p:cNvSpPr>
          <p:nvPr>
            <p:ph type="title"/>
          </p:nvPr>
        </p:nvSpPr>
        <p:spPr>
          <a:xfrm>
            <a:off x="441197" y="342900"/>
            <a:ext cx="8263890" cy="415499"/>
          </a:xfrm>
        </p:spPr>
        <p:txBody>
          <a:bodyPr/>
          <a:lstStyle/>
          <a:p>
            <a:pPr lvl="0"/>
            <a:r>
              <a:rPr lang="en-US" sz="3000"/>
              <a:t>Top security challenges in AI adoption </a:t>
            </a:r>
          </a:p>
        </p:txBody>
      </p:sp>
      <p:grpSp>
        <p:nvGrpSpPr>
          <p:cNvPr id="39" name="Group 38">
            <a:extLst>
              <a:ext uri="{FF2B5EF4-FFF2-40B4-BE49-F238E27FC236}">
                <a16:creationId xmlns:a16="http://schemas.microsoft.com/office/drawing/2014/main" id="{92A531A9-FB90-D237-38C6-DC146D9B719A}"/>
              </a:ext>
              <a:ext uri="{C183D7F6-B498-43B3-948B-1728B52AA6E4}">
                <adec:decorative xmlns:adec="http://schemas.microsoft.com/office/drawing/2017/decorative" val="1"/>
              </a:ext>
            </a:extLst>
          </p:cNvPr>
          <p:cNvGrpSpPr>
            <a:grpSpLocks/>
          </p:cNvGrpSpPr>
          <p:nvPr/>
        </p:nvGrpSpPr>
        <p:grpSpPr>
          <a:xfrm>
            <a:off x="620531" y="1256331"/>
            <a:ext cx="685800" cy="685800"/>
            <a:chOff x="701280" y="1664812"/>
            <a:chExt cx="758740" cy="758738"/>
          </a:xfrm>
        </p:grpSpPr>
        <p:grpSp>
          <p:nvGrpSpPr>
            <p:cNvPr id="63" name="Group 62">
              <a:extLst>
                <a:ext uri="{FF2B5EF4-FFF2-40B4-BE49-F238E27FC236}">
                  <a16:creationId xmlns:a16="http://schemas.microsoft.com/office/drawing/2014/main" id="{EC778AFF-9B1C-5F9D-E395-CFBA45E26424}"/>
                </a:ext>
              </a:extLst>
            </p:cNvPr>
            <p:cNvGrpSpPr/>
            <p:nvPr/>
          </p:nvGrpSpPr>
          <p:grpSpPr>
            <a:xfrm>
              <a:off x="701280" y="1664812"/>
              <a:ext cx="758740" cy="758738"/>
              <a:chOff x="5553520" y="1717263"/>
              <a:chExt cx="640110" cy="640108"/>
            </a:xfrm>
          </p:grpSpPr>
          <p:sp>
            <p:nvSpPr>
              <p:cNvPr id="576" name="Oval 575">
                <a:extLst>
                  <a:ext uri="{FF2B5EF4-FFF2-40B4-BE49-F238E27FC236}">
                    <a16:creationId xmlns:a16="http://schemas.microsoft.com/office/drawing/2014/main" id="{B563CC26-C7C3-0C15-23FB-6D17A11CD713}"/>
                  </a:ext>
                </a:extLst>
              </p:cNvPr>
              <p:cNvSpPr/>
              <p:nvPr/>
            </p:nvSpPr>
            <p:spPr bwMode="auto">
              <a:xfrm>
                <a:off x="5553520" y="1717263"/>
                <a:ext cx="640110" cy="640108"/>
              </a:xfrm>
              <a:prstGeom prst="ellipse">
                <a:avLst/>
              </a:prstGeom>
              <a:solidFill>
                <a:schemeClr val="bg1"/>
              </a:solidFill>
              <a:ln>
                <a:noFill/>
                <a:headEnd type="none" w="med" len="med"/>
                <a:tailEnd type="none" w="med" len="med"/>
              </a:ln>
              <a:effectLst>
                <a:outerShdw blurRad="50800" dist="38100" algn="l" rotWithShape="0">
                  <a:prstClr val="black">
                    <a:alpha val="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577" name="Oval 1091_1">
                <a:extLst>
                  <a:ext uri="{FF2B5EF4-FFF2-40B4-BE49-F238E27FC236}">
                    <a16:creationId xmlns:a16="http://schemas.microsoft.com/office/drawing/2014/main" id="{6BFF812E-58F9-293B-8A50-E6A12D18C3C8}"/>
                  </a:ext>
                </a:extLst>
              </p:cNvPr>
              <p:cNvSpPr/>
              <p:nvPr/>
            </p:nvSpPr>
            <p:spPr bwMode="auto">
              <a:xfrm>
                <a:off x="5600765" y="1764506"/>
                <a:ext cx="545622" cy="545620"/>
              </a:xfrm>
              <a:prstGeom prst="ellips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grpSp>
        <p:pic>
          <p:nvPicPr>
            <p:cNvPr id="28" name="Graphic 27">
              <a:extLst>
                <a:ext uri="{FF2B5EF4-FFF2-40B4-BE49-F238E27FC236}">
                  <a16:creationId xmlns:a16="http://schemas.microsoft.com/office/drawing/2014/main" id="{E8DDFBA4-81E2-E59E-1A2D-3C1CC6CA7763}"/>
                </a:ext>
              </a:extLst>
            </p:cNvPr>
            <p:cNvPicPr>
              <a:picLocks/>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7770" y="1861301"/>
              <a:ext cx="365760" cy="365760"/>
            </a:xfrm>
            <a:prstGeom prst="rect">
              <a:avLst/>
            </a:prstGeom>
          </p:spPr>
        </p:pic>
      </p:grpSp>
      <p:sp>
        <p:nvSpPr>
          <p:cNvPr id="55" name="TextBox 54">
            <a:extLst>
              <a:ext uri="{FF2B5EF4-FFF2-40B4-BE49-F238E27FC236}">
                <a16:creationId xmlns:a16="http://schemas.microsoft.com/office/drawing/2014/main" id="{7FFAF756-C2D1-C6C4-C9C0-C82658119B34}"/>
              </a:ext>
            </a:extLst>
          </p:cNvPr>
          <p:cNvSpPr txBox="1">
            <a:spLocks/>
          </p:cNvSpPr>
          <p:nvPr/>
        </p:nvSpPr>
        <p:spPr>
          <a:xfrm>
            <a:off x="1402435" y="1414567"/>
            <a:ext cx="1708784" cy="369332"/>
          </a:xfrm>
          <a:prstGeom prst="rect">
            <a:avLst/>
          </a:prstGeom>
          <a:noFill/>
        </p:spPr>
        <p:txBody>
          <a:bodyPr wrap="square" lIns="0" tIns="0" rIns="0" bIns="0" anchor="ctr">
            <a:spAutoFit/>
          </a:bodyPr>
          <a:lstStyle/>
          <a:p>
            <a:pPr defTabSz="699557">
              <a:spcAft>
                <a:spcPts val="450"/>
              </a:spcAft>
              <a:buSzPct val="90000"/>
              <a:defRPr/>
            </a:pPr>
            <a:r>
              <a:rPr lang="en-US" sz="1200">
                <a:solidFill>
                  <a:srgbClr val="FFB900">
                    <a:lumMod val="75000"/>
                  </a:srgbClr>
                </a:solidFill>
                <a:latin typeface="Lato" panose="020F0502020204030203" pitchFamily="34" charset="0"/>
                <a:cs typeface="Lato" panose="020F0502020204030203" pitchFamily="34" charset="0"/>
              </a:rPr>
              <a:t>Insufficient visibility </a:t>
            </a:r>
            <a:br>
              <a:rPr lang="en-US" sz="1200">
                <a:solidFill>
                  <a:srgbClr val="FFB900">
                    <a:lumMod val="75000"/>
                  </a:srgbClr>
                </a:solidFill>
                <a:latin typeface="Lato" panose="020F0502020204030203" pitchFamily="34" charset="0"/>
                <a:cs typeface="Lato" panose="020F0502020204030203" pitchFamily="34" charset="0"/>
              </a:rPr>
            </a:br>
            <a:r>
              <a:rPr lang="en-US" sz="1200">
                <a:solidFill>
                  <a:srgbClr val="FFB900">
                    <a:lumMod val="75000"/>
                  </a:srgbClr>
                </a:solidFill>
                <a:latin typeface="Lato" panose="020F0502020204030203" pitchFamily="34" charset="0"/>
                <a:cs typeface="Lato" panose="020F0502020204030203" pitchFamily="34" charset="0"/>
              </a:rPr>
              <a:t>and controls</a:t>
            </a:r>
          </a:p>
        </p:txBody>
      </p:sp>
      <p:grpSp>
        <p:nvGrpSpPr>
          <p:cNvPr id="6" name="Group 5" descr="Animated graphic of a pie chart displaying 82%">
            <a:extLst>
              <a:ext uri="{FF2B5EF4-FFF2-40B4-BE49-F238E27FC236}">
                <a16:creationId xmlns:a16="http://schemas.microsoft.com/office/drawing/2014/main" id="{46494C52-AEDA-F5F5-61DD-DE08BEC46CB0}"/>
              </a:ext>
            </a:extLst>
          </p:cNvPr>
          <p:cNvGrpSpPr/>
          <p:nvPr/>
        </p:nvGrpSpPr>
        <p:grpSpPr>
          <a:xfrm>
            <a:off x="3338690" y="1242864"/>
            <a:ext cx="712734" cy="712734"/>
            <a:chOff x="6345503" y="1159278"/>
            <a:chExt cx="960142" cy="960142"/>
          </a:xfrm>
          <a:solidFill>
            <a:schemeClr val="bg1"/>
          </a:solidFill>
        </p:grpSpPr>
        <p:sp>
          <p:nvSpPr>
            <p:cNvPr id="7" name="Oval 6">
              <a:extLst>
                <a:ext uri="{FF2B5EF4-FFF2-40B4-BE49-F238E27FC236}">
                  <a16:creationId xmlns:a16="http://schemas.microsoft.com/office/drawing/2014/main" id="{809C7265-4E18-F77F-C1D4-4F605B0F6E0B}"/>
                </a:ext>
              </a:extLst>
            </p:cNvPr>
            <p:cNvSpPr/>
            <p:nvPr/>
          </p:nvSpPr>
          <p:spPr bwMode="auto">
            <a:xfrm>
              <a:off x="6345503" y="1159278"/>
              <a:ext cx="960142" cy="960142"/>
            </a:xfrm>
            <a:prstGeom prst="ellipse">
              <a:avLst/>
            </a:prstGeom>
            <a:solidFill>
              <a:schemeClr val="bg1"/>
            </a:solidFill>
            <a:ln w="69850" cap="flat">
              <a:noFill/>
              <a:prstDash val="solid"/>
              <a:miter/>
            </a:ln>
            <a:effectLst>
              <a:outerShdw blurRad="254000" dist="114300" dir="5400000" algn="t" rotWithShape="0">
                <a:prstClr val="black">
                  <a:alpha val="1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171450" indent="-171450" defTabSz="699557">
                <a:spcBef>
                  <a:spcPct val="20000"/>
                </a:spcBef>
                <a:buSzPct val="90000"/>
                <a:buFont typeface="Wingdings" panose="05000000000000000000" pitchFamily="2" charset="2"/>
                <a:buChar char=""/>
                <a:defRPr/>
              </a:pPr>
              <a:endParaRPr lang="en-US">
                <a:solidFill>
                  <a:srgbClr val="000000"/>
                </a:solidFill>
                <a:latin typeface="Lato" panose="020F0502020204030203" pitchFamily="34" charset="0"/>
                <a:cs typeface="Lato" panose="020F0502020204030203" pitchFamily="34" charset="0"/>
              </a:endParaRPr>
            </a:p>
          </p:txBody>
        </p:sp>
        <p:sp>
          <p:nvSpPr>
            <p:cNvPr id="8" name="Content Placeholder 2">
              <a:extLst>
                <a:ext uri="{FF2B5EF4-FFF2-40B4-BE49-F238E27FC236}">
                  <a16:creationId xmlns:a16="http://schemas.microsoft.com/office/drawing/2014/main" id="{DC21EB81-E3AB-B0BC-7E79-CD99EB1FCFA5}"/>
                </a:ext>
              </a:extLst>
            </p:cNvPr>
            <p:cNvSpPr txBox="1">
              <a:spLocks/>
            </p:cNvSpPr>
            <p:nvPr/>
          </p:nvSpPr>
          <p:spPr>
            <a:xfrm>
              <a:off x="6512459" y="1421678"/>
              <a:ext cx="626239" cy="435344"/>
            </a:xfrm>
            <a:prstGeom prst="rect">
              <a:avLst/>
            </a:prstGeom>
            <a:grpFill/>
            <a:ln>
              <a:solidFill>
                <a:schemeClr val="bg1"/>
              </a:solidFill>
            </a:ln>
          </p:spPr>
          <p:txBody>
            <a:bodyPr vert="horz" wrap="none" lIns="0" tIns="0" rIns="0" bIns="0" rtlCol="0" anchor="ctr" anchorCtr="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99557">
                <a:spcBef>
                  <a:spcPts val="0"/>
                </a:spcBef>
                <a:spcAft>
                  <a:spcPts val="450"/>
                </a:spcAft>
                <a:buNone/>
                <a:defRPr/>
              </a:pPr>
              <a:r>
                <a:rPr lang="en-US" sz="2100">
                  <a:solidFill>
                    <a:srgbClr val="ED5740"/>
                  </a:solidFill>
                  <a:latin typeface="Lato" panose="020F0502020204030203" pitchFamily="34" charset="0"/>
                  <a:cs typeface="Lato" panose="020F0502020204030203" pitchFamily="34" charset="0"/>
                </a:rPr>
                <a:t>82</a:t>
              </a:r>
              <a:r>
                <a:rPr lang="en-US" sz="1500">
                  <a:solidFill>
                    <a:srgbClr val="ED5740"/>
                  </a:solidFill>
                  <a:latin typeface="Lato" panose="020F0502020204030203" pitchFamily="34" charset="0"/>
                  <a:cs typeface="Lato" panose="020F0502020204030203" pitchFamily="34" charset="0"/>
                </a:rPr>
                <a:t>%</a:t>
              </a:r>
              <a:endParaRPr lang="en-US" sz="788" baseline="30000">
                <a:solidFill>
                  <a:srgbClr val="ED5740"/>
                </a:solidFill>
                <a:latin typeface="Lato" panose="020F0502020204030203" pitchFamily="34" charset="0"/>
                <a:cs typeface="Lato" panose="020F0502020204030203" pitchFamily="34" charset="0"/>
              </a:endParaRPr>
            </a:p>
          </p:txBody>
        </p:sp>
      </p:grpSp>
      <p:sp>
        <p:nvSpPr>
          <p:cNvPr id="26" name="Oval 9_1">
            <a:extLst>
              <a:ext uri="{FF2B5EF4-FFF2-40B4-BE49-F238E27FC236}">
                <a16:creationId xmlns:a16="http://schemas.microsoft.com/office/drawing/2014/main" id="{367CE4A1-BDFC-7767-986A-AEAA2B6BDF85}"/>
              </a:ext>
              <a:ext uri="{C183D7F6-B498-43B3-948B-1728B52AA6E4}">
                <adec:decorative xmlns:adec="http://schemas.microsoft.com/office/drawing/2017/decorative" val="1"/>
              </a:ext>
            </a:extLst>
          </p:cNvPr>
          <p:cNvSpPr/>
          <p:nvPr/>
        </p:nvSpPr>
        <p:spPr bwMode="auto">
          <a:xfrm>
            <a:off x="3340043" y="1242864"/>
            <a:ext cx="712734" cy="712734"/>
          </a:xfrm>
          <a:prstGeom prst="arc">
            <a:avLst>
              <a:gd name="adj1" fmla="val 16212592"/>
              <a:gd name="adj2" fmla="val 18757299"/>
            </a:avLst>
          </a:prstGeom>
          <a:noFill/>
          <a:ln w="127000" cap="rnd">
            <a:solidFill>
              <a:schemeClr val="accent2">
                <a:lumMod val="20000"/>
                <a:lumOff val="8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29" name="Oval 9_1">
            <a:extLst>
              <a:ext uri="{FF2B5EF4-FFF2-40B4-BE49-F238E27FC236}">
                <a16:creationId xmlns:a16="http://schemas.microsoft.com/office/drawing/2014/main" id="{928B032C-70F0-F4C9-1C0F-5E2A6C207213}"/>
              </a:ext>
              <a:ext uri="{C183D7F6-B498-43B3-948B-1728B52AA6E4}">
                <adec:decorative xmlns:adec="http://schemas.microsoft.com/office/drawing/2017/decorative" val="1"/>
              </a:ext>
            </a:extLst>
          </p:cNvPr>
          <p:cNvSpPr/>
          <p:nvPr/>
        </p:nvSpPr>
        <p:spPr bwMode="auto">
          <a:xfrm>
            <a:off x="3338690" y="1242864"/>
            <a:ext cx="712734" cy="712734"/>
          </a:xfrm>
          <a:prstGeom prst="arc">
            <a:avLst>
              <a:gd name="adj1" fmla="val 16725428"/>
              <a:gd name="adj2" fmla="val 12281467"/>
            </a:avLst>
          </a:prstGeom>
          <a:noFill/>
          <a:ln w="127000" cap="rnd">
            <a:solidFill>
              <a:schemeClr val="accent2">
                <a:lumMod val="20000"/>
                <a:lumOff val="8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30" name="Oval 29">
            <a:extLst>
              <a:ext uri="{FF2B5EF4-FFF2-40B4-BE49-F238E27FC236}">
                <a16:creationId xmlns:a16="http://schemas.microsoft.com/office/drawing/2014/main" id="{46C5ABA2-549D-673C-FAC1-7C8A47B6E495}"/>
              </a:ext>
              <a:ext uri="{C183D7F6-B498-43B3-948B-1728B52AA6E4}">
                <adec:decorative xmlns:adec="http://schemas.microsoft.com/office/drawing/2017/decorative" val="1"/>
              </a:ext>
            </a:extLst>
          </p:cNvPr>
          <p:cNvSpPr>
            <a:spLocks/>
          </p:cNvSpPr>
          <p:nvPr/>
        </p:nvSpPr>
        <p:spPr bwMode="auto">
          <a:xfrm>
            <a:off x="3321662" y="1377510"/>
            <a:ext cx="122558" cy="122558"/>
          </a:xfrm>
          <a:prstGeom prst="ellipse">
            <a:avLst/>
          </a:prstGeom>
          <a:solidFill>
            <a:schemeClr val="accent2"/>
          </a:solidFill>
          <a:ln w="25400">
            <a:solidFill>
              <a:schemeClr val="bg1"/>
            </a:solidFill>
            <a:headEnd type="none" w="med" len="med"/>
            <a:tailEnd type="none" w="med" len="med"/>
          </a:ln>
          <a:effectLst>
            <a:outerShdw blurRad="63500" algn="ctr"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38" name="Content Placeholder 2">
            <a:extLst>
              <a:ext uri="{FF2B5EF4-FFF2-40B4-BE49-F238E27FC236}">
                <a16:creationId xmlns:a16="http://schemas.microsoft.com/office/drawing/2014/main" id="{95286C90-041C-757C-AB12-BA5E37059A26}"/>
              </a:ext>
            </a:extLst>
          </p:cNvPr>
          <p:cNvSpPr txBox="1">
            <a:spLocks/>
          </p:cNvSpPr>
          <p:nvPr/>
        </p:nvSpPr>
        <p:spPr>
          <a:xfrm>
            <a:off x="4242487" y="1245183"/>
            <a:ext cx="1239545" cy="646331"/>
          </a:xfrm>
          <a:prstGeom prst="rect">
            <a:avLst/>
          </a:prstGeom>
        </p:spPr>
        <p:txBody>
          <a:bodyPr vert="horz" wrap="square" lIns="0" tIns="0" rIns="0" bIns="0" rtlCol="0" anchor="ctr" anchorCtr="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99557">
              <a:spcBef>
                <a:spcPts val="0"/>
              </a:spcBef>
              <a:spcAft>
                <a:spcPts val="450"/>
              </a:spcAft>
              <a:buNone/>
              <a:defRPr/>
            </a:pPr>
            <a:r>
              <a:rPr lang="en-US" sz="1050">
                <a:solidFill>
                  <a:srgbClr val="000000"/>
                </a:solidFill>
                <a:latin typeface="Lato" panose="020F0502020204030203" pitchFamily="34" charset="0"/>
                <a:cs typeface="Lato" panose="020F0502020204030203" pitchFamily="34" charset="0"/>
              </a:rPr>
              <a:t>of leaders cited leakage of sensitive data as their main concern. </a:t>
            </a:r>
            <a:endParaRPr lang="en-US" sz="1050" baseline="30000">
              <a:solidFill>
                <a:srgbClr val="000000"/>
              </a:solidFill>
              <a:latin typeface="Lato" panose="020F0502020204030203" pitchFamily="34" charset="0"/>
              <a:cs typeface="Lato" panose="020F0502020204030203" pitchFamily="34" charset="0"/>
            </a:endParaRPr>
          </a:p>
        </p:txBody>
      </p:sp>
      <p:grpSp>
        <p:nvGrpSpPr>
          <p:cNvPr id="58" name="Group 57">
            <a:extLst>
              <a:ext uri="{FF2B5EF4-FFF2-40B4-BE49-F238E27FC236}">
                <a16:creationId xmlns:a16="http://schemas.microsoft.com/office/drawing/2014/main" id="{1042D66C-8F26-4952-8C7C-FEA6CC3C6E1F}"/>
              </a:ext>
              <a:ext uri="{C183D7F6-B498-43B3-948B-1728B52AA6E4}">
                <adec:decorative xmlns:adec="http://schemas.microsoft.com/office/drawing/2017/decorative" val="1"/>
              </a:ext>
            </a:extLst>
          </p:cNvPr>
          <p:cNvGrpSpPr>
            <a:grpSpLocks/>
          </p:cNvGrpSpPr>
          <p:nvPr/>
        </p:nvGrpSpPr>
        <p:grpSpPr>
          <a:xfrm>
            <a:off x="620531" y="2398208"/>
            <a:ext cx="685800" cy="685800"/>
            <a:chOff x="7008977" y="-125889"/>
            <a:chExt cx="499898" cy="499898"/>
          </a:xfrm>
        </p:grpSpPr>
        <p:grpSp>
          <p:nvGrpSpPr>
            <p:cNvPr id="51" name="Group 50">
              <a:extLst>
                <a:ext uri="{FF2B5EF4-FFF2-40B4-BE49-F238E27FC236}">
                  <a16:creationId xmlns:a16="http://schemas.microsoft.com/office/drawing/2014/main" id="{BC695DDA-EB90-D23C-35F4-A2676F0F2CEA}"/>
                </a:ext>
              </a:extLst>
            </p:cNvPr>
            <p:cNvGrpSpPr/>
            <p:nvPr/>
          </p:nvGrpSpPr>
          <p:grpSpPr>
            <a:xfrm>
              <a:off x="7008977" y="-125889"/>
              <a:ext cx="499898" cy="499898"/>
              <a:chOff x="5553520" y="1717263"/>
              <a:chExt cx="640110" cy="640108"/>
            </a:xfrm>
          </p:grpSpPr>
          <p:sp>
            <p:nvSpPr>
              <p:cNvPr id="53" name="Oval 52">
                <a:extLst>
                  <a:ext uri="{FF2B5EF4-FFF2-40B4-BE49-F238E27FC236}">
                    <a16:creationId xmlns:a16="http://schemas.microsoft.com/office/drawing/2014/main" id="{003A5F6E-EE63-EEDB-A167-9468472DA077}"/>
                  </a:ext>
                </a:extLst>
              </p:cNvPr>
              <p:cNvSpPr/>
              <p:nvPr/>
            </p:nvSpPr>
            <p:spPr bwMode="auto">
              <a:xfrm>
                <a:off x="5553520" y="1717263"/>
                <a:ext cx="640110" cy="640108"/>
              </a:xfrm>
              <a:prstGeom prst="ellipse">
                <a:avLst/>
              </a:prstGeom>
              <a:solidFill>
                <a:schemeClr val="bg1"/>
              </a:solidFill>
              <a:ln>
                <a:noFill/>
                <a:headEnd type="none" w="med" len="med"/>
                <a:tailEnd type="none" w="med" len="med"/>
              </a:ln>
              <a:effectLst>
                <a:outerShdw blurRad="50800" dist="38100" algn="l" rotWithShape="0">
                  <a:prstClr val="black">
                    <a:alpha val="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cs typeface="Lato" panose="020F0502020204030203" pitchFamily="34" charset="0"/>
                </a:endParaRPr>
              </a:p>
            </p:txBody>
          </p:sp>
          <p:sp>
            <p:nvSpPr>
              <p:cNvPr id="54" name="Oval 1091_1">
                <a:extLst>
                  <a:ext uri="{FF2B5EF4-FFF2-40B4-BE49-F238E27FC236}">
                    <a16:creationId xmlns:a16="http://schemas.microsoft.com/office/drawing/2014/main" id="{2DF3EF3A-1E28-6766-C698-D8E06DF60E20}"/>
                  </a:ext>
                </a:extLst>
              </p:cNvPr>
              <p:cNvSpPr/>
              <p:nvPr/>
            </p:nvSpPr>
            <p:spPr bwMode="auto">
              <a:xfrm>
                <a:off x="5600766" y="1764506"/>
                <a:ext cx="545622" cy="545620"/>
              </a:xfrm>
              <a:prstGeom prst="ellipse">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grpSp>
        <p:pic>
          <p:nvPicPr>
            <p:cNvPr id="13" name="Graphic 12">
              <a:extLst>
                <a:ext uri="{FF2B5EF4-FFF2-40B4-BE49-F238E27FC236}">
                  <a16:creationId xmlns:a16="http://schemas.microsoft.com/office/drawing/2014/main" id="{61627019-B075-68CE-0D10-0D150E4F37A3}"/>
                </a:ext>
              </a:extLst>
            </p:cNvPr>
            <p:cNvPicPr>
              <a:picLocks/>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38435" y="3569"/>
              <a:ext cx="240982" cy="240983"/>
            </a:xfrm>
            <a:prstGeom prst="rect">
              <a:avLst/>
            </a:prstGeom>
          </p:spPr>
        </p:pic>
      </p:grpSp>
      <p:sp>
        <p:nvSpPr>
          <p:cNvPr id="56" name="TextBox 55">
            <a:extLst>
              <a:ext uri="{FF2B5EF4-FFF2-40B4-BE49-F238E27FC236}">
                <a16:creationId xmlns:a16="http://schemas.microsoft.com/office/drawing/2014/main" id="{B8DA6AA2-ABAC-6037-2F18-4A7BF5DE8DCA}"/>
              </a:ext>
            </a:extLst>
          </p:cNvPr>
          <p:cNvSpPr txBox="1"/>
          <p:nvPr/>
        </p:nvSpPr>
        <p:spPr>
          <a:xfrm>
            <a:off x="1402437" y="2556444"/>
            <a:ext cx="1714153" cy="369332"/>
          </a:xfrm>
          <a:prstGeom prst="rect">
            <a:avLst/>
          </a:prstGeom>
          <a:noFill/>
        </p:spPr>
        <p:txBody>
          <a:bodyPr wrap="square" lIns="0" tIns="0" rIns="0" bIns="0" anchor="ctr">
            <a:spAutoFit/>
          </a:bodyPr>
          <a:lstStyle/>
          <a:p>
            <a:pPr defTabSz="699557">
              <a:spcAft>
                <a:spcPts val="450"/>
              </a:spcAft>
              <a:buSzPct val="90000"/>
              <a:defRPr/>
            </a:pPr>
            <a:r>
              <a:rPr lang="en-US" sz="1200">
                <a:solidFill>
                  <a:srgbClr val="107C10"/>
                </a:solidFill>
                <a:latin typeface="Lato" panose="020F0502020204030203" pitchFamily="34" charset="0"/>
                <a:cs typeface="Lato" panose="020F0502020204030203" pitchFamily="34" charset="0"/>
              </a:rPr>
              <a:t>Overreliance and ethical concerns on AI outputs</a:t>
            </a:r>
          </a:p>
        </p:txBody>
      </p:sp>
      <p:grpSp>
        <p:nvGrpSpPr>
          <p:cNvPr id="10" name="Group 9" descr="Animated graphic of a pie chart displaying 73%">
            <a:extLst>
              <a:ext uri="{FF2B5EF4-FFF2-40B4-BE49-F238E27FC236}">
                <a16:creationId xmlns:a16="http://schemas.microsoft.com/office/drawing/2014/main" id="{A279C40F-1B4B-F035-9AE3-4A1D042BE3E5}"/>
              </a:ext>
            </a:extLst>
          </p:cNvPr>
          <p:cNvGrpSpPr/>
          <p:nvPr/>
        </p:nvGrpSpPr>
        <p:grpSpPr>
          <a:xfrm>
            <a:off x="3354365" y="2381498"/>
            <a:ext cx="721005" cy="721005"/>
            <a:chOff x="6340747" y="2684728"/>
            <a:chExt cx="960142" cy="960142"/>
          </a:xfrm>
        </p:grpSpPr>
        <p:sp>
          <p:nvSpPr>
            <p:cNvPr id="11" name="Oval 10">
              <a:extLst>
                <a:ext uri="{FF2B5EF4-FFF2-40B4-BE49-F238E27FC236}">
                  <a16:creationId xmlns:a16="http://schemas.microsoft.com/office/drawing/2014/main" id="{D3B136AF-6A7E-991C-EEB0-07C4B0EBA061}"/>
                </a:ext>
              </a:extLst>
            </p:cNvPr>
            <p:cNvSpPr/>
            <p:nvPr/>
          </p:nvSpPr>
          <p:spPr bwMode="auto">
            <a:xfrm>
              <a:off x="6340747" y="2684728"/>
              <a:ext cx="960142" cy="960142"/>
            </a:xfrm>
            <a:prstGeom prst="ellipse">
              <a:avLst/>
            </a:prstGeom>
            <a:solidFill>
              <a:schemeClr val="bg1"/>
            </a:solidFill>
            <a:ln w="69850" cap="flat">
              <a:noFill/>
              <a:prstDash val="solid"/>
              <a:miter/>
            </a:ln>
            <a:effectLst>
              <a:outerShdw blurRad="254000" dist="114300" dir="5400000" algn="t" rotWithShape="0">
                <a:prstClr val="black">
                  <a:alpha val="1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171450" indent="-171450" defTabSz="699557">
                <a:spcBef>
                  <a:spcPct val="20000"/>
                </a:spcBef>
                <a:buSzPct val="90000"/>
                <a:buFont typeface="Wingdings" panose="05000000000000000000" pitchFamily="2" charset="2"/>
                <a:buChar char=""/>
                <a:defRPr/>
              </a:pPr>
              <a:endParaRPr lang="en-US">
                <a:solidFill>
                  <a:srgbClr val="000000"/>
                </a:solidFill>
                <a:latin typeface="Lato" panose="020F0502020204030203" pitchFamily="34" charset="0"/>
                <a:cs typeface="Lato" panose="020F0502020204030203" pitchFamily="34" charset="0"/>
              </a:endParaRPr>
            </a:p>
          </p:txBody>
        </p:sp>
        <p:sp>
          <p:nvSpPr>
            <p:cNvPr id="12" name="Content Placeholder 2">
              <a:extLst>
                <a:ext uri="{FF2B5EF4-FFF2-40B4-BE49-F238E27FC236}">
                  <a16:creationId xmlns:a16="http://schemas.microsoft.com/office/drawing/2014/main" id="{9A8677D5-DF7D-5EB3-92AF-26A2B3E2BF2C}"/>
                </a:ext>
              </a:extLst>
            </p:cNvPr>
            <p:cNvSpPr txBox="1">
              <a:spLocks/>
            </p:cNvSpPr>
            <p:nvPr/>
          </p:nvSpPr>
          <p:spPr>
            <a:xfrm>
              <a:off x="6516042" y="2949623"/>
              <a:ext cx="619056" cy="430350"/>
            </a:xfrm>
            <a:prstGeom prst="rect">
              <a:avLst/>
            </a:prstGeom>
          </p:spPr>
          <p:txBody>
            <a:bodyPr vert="horz" wrap="none" lIns="0" tIns="0" rIns="0" bIns="0" rtlCol="0" anchor="ctr" anchorCtr="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99557">
                <a:spcBef>
                  <a:spcPts val="0"/>
                </a:spcBef>
                <a:spcAft>
                  <a:spcPts val="450"/>
                </a:spcAft>
                <a:buNone/>
                <a:defRPr/>
              </a:pPr>
              <a:r>
                <a:rPr lang="en-US" sz="2100">
                  <a:solidFill>
                    <a:srgbClr val="00A5CF"/>
                  </a:solidFill>
                  <a:latin typeface="Lato" panose="020F0502020204030203" pitchFamily="34" charset="0"/>
                  <a:cs typeface="Lato" panose="020F0502020204030203" pitchFamily="34" charset="0"/>
                </a:rPr>
                <a:t>73</a:t>
              </a:r>
              <a:r>
                <a:rPr lang="en-US" sz="1500">
                  <a:solidFill>
                    <a:srgbClr val="00A5CF"/>
                  </a:solidFill>
                  <a:latin typeface="Lato" panose="020F0502020204030203" pitchFamily="34" charset="0"/>
                  <a:cs typeface="Lato" panose="020F0502020204030203" pitchFamily="34" charset="0"/>
                </a:rPr>
                <a:t>%</a:t>
              </a:r>
              <a:endParaRPr lang="en-US" sz="788" baseline="30000">
                <a:solidFill>
                  <a:srgbClr val="00A5CF"/>
                </a:solidFill>
                <a:latin typeface="Lato" panose="020F0502020204030203" pitchFamily="34" charset="0"/>
                <a:cs typeface="Lato" panose="020F0502020204030203" pitchFamily="34" charset="0"/>
              </a:endParaRPr>
            </a:p>
          </p:txBody>
        </p:sp>
      </p:grpSp>
      <p:sp>
        <p:nvSpPr>
          <p:cNvPr id="31" name="Oval 9_1">
            <a:extLst>
              <a:ext uri="{FF2B5EF4-FFF2-40B4-BE49-F238E27FC236}">
                <a16:creationId xmlns:a16="http://schemas.microsoft.com/office/drawing/2014/main" id="{19E43F8D-6A7D-E2D2-3B8C-5AC5FCB0E3A1}"/>
              </a:ext>
              <a:ext uri="{C183D7F6-B498-43B3-948B-1728B52AA6E4}">
                <adec:decorative xmlns:adec="http://schemas.microsoft.com/office/drawing/2017/decorative" val="1"/>
              </a:ext>
            </a:extLst>
          </p:cNvPr>
          <p:cNvSpPr/>
          <p:nvPr/>
        </p:nvSpPr>
        <p:spPr bwMode="auto">
          <a:xfrm>
            <a:off x="3355163" y="2379713"/>
            <a:ext cx="721005" cy="721005"/>
          </a:xfrm>
          <a:prstGeom prst="arc">
            <a:avLst>
              <a:gd name="adj1" fmla="val 16047581"/>
              <a:gd name="adj2" fmla="val 18872398"/>
            </a:avLst>
          </a:prstGeom>
          <a:noFill/>
          <a:ln w="127000" cap="rnd">
            <a:solidFill>
              <a:schemeClr val="accent3">
                <a:lumMod val="20000"/>
                <a:lumOff val="8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33" name="Oval 9_1">
            <a:extLst>
              <a:ext uri="{FF2B5EF4-FFF2-40B4-BE49-F238E27FC236}">
                <a16:creationId xmlns:a16="http://schemas.microsoft.com/office/drawing/2014/main" id="{66BA3311-5131-6F8F-5DA7-F6943A0B42AB}"/>
              </a:ext>
              <a:ext uri="{C183D7F6-B498-43B3-948B-1728B52AA6E4}">
                <adec:decorative xmlns:adec="http://schemas.microsoft.com/office/drawing/2017/decorative" val="1"/>
              </a:ext>
            </a:extLst>
          </p:cNvPr>
          <p:cNvSpPr/>
          <p:nvPr/>
        </p:nvSpPr>
        <p:spPr bwMode="auto">
          <a:xfrm>
            <a:off x="3351441" y="2379713"/>
            <a:ext cx="725633" cy="721005"/>
          </a:xfrm>
          <a:prstGeom prst="arc">
            <a:avLst>
              <a:gd name="adj1" fmla="val 16781053"/>
              <a:gd name="adj2" fmla="val 10030840"/>
            </a:avLst>
          </a:prstGeom>
          <a:noFill/>
          <a:ln w="127000" cap="rnd">
            <a:solidFill>
              <a:schemeClr val="accent3">
                <a:lumMod val="20000"/>
                <a:lumOff val="8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34" name="Oval 33">
            <a:extLst>
              <a:ext uri="{FF2B5EF4-FFF2-40B4-BE49-F238E27FC236}">
                <a16:creationId xmlns:a16="http://schemas.microsoft.com/office/drawing/2014/main" id="{CA7FFC45-010D-E5EC-0E76-DDF4BF387846}"/>
              </a:ext>
              <a:ext uri="{C183D7F6-B498-43B3-948B-1728B52AA6E4}">
                <adec:decorative xmlns:adec="http://schemas.microsoft.com/office/drawing/2017/decorative" val="1"/>
              </a:ext>
            </a:extLst>
          </p:cNvPr>
          <p:cNvSpPr/>
          <p:nvPr/>
        </p:nvSpPr>
        <p:spPr bwMode="auto">
          <a:xfrm>
            <a:off x="3295498" y="2742413"/>
            <a:ext cx="124775" cy="123980"/>
          </a:xfrm>
          <a:prstGeom prst="ellipse">
            <a:avLst/>
          </a:prstGeom>
          <a:solidFill>
            <a:schemeClr val="accent3"/>
          </a:solidFill>
          <a:ln w="25400">
            <a:solidFill>
              <a:schemeClr val="bg1"/>
            </a:solidFill>
            <a:headEnd type="none" w="med" len="med"/>
            <a:tailEnd type="none" w="med" len="med"/>
          </a:ln>
          <a:effectLst>
            <a:outerShdw blurRad="63500" algn="ctr"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606" name="Content Placeholder 2">
            <a:extLst>
              <a:ext uri="{FF2B5EF4-FFF2-40B4-BE49-F238E27FC236}">
                <a16:creationId xmlns:a16="http://schemas.microsoft.com/office/drawing/2014/main" id="{8C1A79AC-B00B-DE90-C80B-CC5CEADD9402}"/>
              </a:ext>
            </a:extLst>
          </p:cNvPr>
          <p:cNvSpPr txBox="1">
            <a:spLocks/>
          </p:cNvSpPr>
          <p:nvPr/>
        </p:nvSpPr>
        <p:spPr>
          <a:xfrm>
            <a:off x="4242487" y="2238456"/>
            <a:ext cx="1543119" cy="969496"/>
          </a:xfrm>
          <a:prstGeom prst="rect">
            <a:avLst/>
          </a:prstGeom>
        </p:spPr>
        <p:txBody>
          <a:bodyPr vert="horz" wrap="square" lIns="0" tIns="0" rIns="0" bIns="0" rtlCol="0" anchor="ctr" anchorCtr="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99557">
              <a:spcBef>
                <a:spcPts val="0"/>
              </a:spcBef>
              <a:spcAft>
                <a:spcPts val="450"/>
              </a:spcAft>
              <a:buNone/>
              <a:defRPr/>
            </a:pPr>
            <a:r>
              <a:rPr lang="en-US" sz="1050">
                <a:solidFill>
                  <a:srgbClr val="000000"/>
                </a:solidFill>
                <a:latin typeface="Lato" panose="020F0502020204030203" pitchFamily="34" charset="0"/>
                <a:cs typeface="Lato" panose="020F0502020204030203" pitchFamily="34" charset="0"/>
              </a:rPr>
              <a:t>of leaders worried about ingress of inaccurate data and hallucinations; 57% concerned about harmful, biased, or distressing output.</a:t>
            </a:r>
            <a:endParaRPr lang="en-US" sz="1050" baseline="30000">
              <a:solidFill>
                <a:srgbClr val="000000"/>
              </a:solidFill>
              <a:latin typeface="Lato" panose="020F0502020204030203" pitchFamily="34" charset="0"/>
              <a:cs typeface="Lato" panose="020F0502020204030203" pitchFamily="34" charset="0"/>
            </a:endParaRPr>
          </a:p>
        </p:txBody>
      </p:sp>
      <p:grpSp>
        <p:nvGrpSpPr>
          <p:cNvPr id="580" name="Group 579">
            <a:extLst>
              <a:ext uri="{FF2B5EF4-FFF2-40B4-BE49-F238E27FC236}">
                <a16:creationId xmlns:a16="http://schemas.microsoft.com/office/drawing/2014/main" id="{B6DA9413-DA0D-4BD9-91F5-2555FC560CCD}"/>
              </a:ext>
              <a:ext uri="{C183D7F6-B498-43B3-948B-1728B52AA6E4}">
                <adec:decorative xmlns:adec="http://schemas.microsoft.com/office/drawing/2017/decorative" val="1"/>
              </a:ext>
            </a:extLst>
          </p:cNvPr>
          <p:cNvGrpSpPr>
            <a:grpSpLocks/>
          </p:cNvGrpSpPr>
          <p:nvPr/>
        </p:nvGrpSpPr>
        <p:grpSpPr>
          <a:xfrm>
            <a:off x="620531" y="3538717"/>
            <a:ext cx="685800" cy="685800"/>
            <a:chOff x="9679824" y="209219"/>
            <a:chExt cx="499898" cy="499898"/>
          </a:xfrm>
        </p:grpSpPr>
        <p:grpSp>
          <p:nvGrpSpPr>
            <p:cNvPr id="60" name="Group 59">
              <a:extLst>
                <a:ext uri="{FF2B5EF4-FFF2-40B4-BE49-F238E27FC236}">
                  <a16:creationId xmlns:a16="http://schemas.microsoft.com/office/drawing/2014/main" id="{7D701979-B268-0868-FFC5-636AAB906C45}"/>
                </a:ext>
              </a:extLst>
            </p:cNvPr>
            <p:cNvGrpSpPr/>
            <p:nvPr/>
          </p:nvGrpSpPr>
          <p:grpSpPr>
            <a:xfrm>
              <a:off x="9679824" y="209219"/>
              <a:ext cx="499898" cy="499898"/>
              <a:chOff x="5553520" y="1717263"/>
              <a:chExt cx="640110" cy="640108"/>
            </a:xfrm>
          </p:grpSpPr>
          <p:sp>
            <p:nvSpPr>
              <p:cNvPr id="62" name="Oval 61">
                <a:extLst>
                  <a:ext uri="{FF2B5EF4-FFF2-40B4-BE49-F238E27FC236}">
                    <a16:creationId xmlns:a16="http://schemas.microsoft.com/office/drawing/2014/main" id="{ED068741-3F7B-6102-58F6-2036753EB5D8}"/>
                  </a:ext>
                </a:extLst>
              </p:cNvPr>
              <p:cNvSpPr/>
              <p:nvPr/>
            </p:nvSpPr>
            <p:spPr bwMode="auto">
              <a:xfrm>
                <a:off x="5553520" y="1717263"/>
                <a:ext cx="640110" cy="640108"/>
              </a:xfrm>
              <a:prstGeom prst="ellipse">
                <a:avLst/>
              </a:prstGeom>
              <a:solidFill>
                <a:schemeClr val="bg1"/>
              </a:solidFill>
              <a:ln>
                <a:noFill/>
                <a:headEnd type="none" w="med" len="med"/>
                <a:tailEnd type="none" w="med" len="med"/>
              </a:ln>
              <a:effectLst>
                <a:outerShdw blurRad="50800" dist="38100" algn="l" rotWithShape="0">
                  <a:prstClr val="black">
                    <a:alpha val="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cs typeface="Lato" panose="020F0502020204030203" pitchFamily="34" charset="0"/>
                </a:endParaRPr>
              </a:p>
            </p:txBody>
          </p:sp>
          <p:sp>
            <p:nvSpPr>
              <p:cNvPr id="578" name="Oval 1091_1">
                <a:extLst>
                  <a:ext uri="{FF2B5EF4-FFF2-40B4-BE49-F238E27FC236}">
                    <a16:creationId xmlns:a16="http://schemas.microsoft.com/office/drawing/2014/main" id="{0AEE04F3-127F-3EB1-EC70-89F25812FF67}"/>
                  </a:ext>
                </a:extLst>
              </p:cNvPr>
              <p:cNvSpPr/>
              <p:nvPr/>
            </p:nvSpPr>
            <p:spPr bwMode="auto">
              <a:xfrm>
                <a:off x="5600766" y="1764506"/>
                <a:ext cx="545622" cy="545620"/>
              </a:xfrm>
              <a:prstGeom prst="ellipse">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grpSp>
        <p:pic>
          <p:nvPicPr>
            <p:cNvPr id="18" name="Graphic 17">
              <a:extLst>
                <a:ext uri="{FF2B5EF4-FFF2-40B4-BE49-F238E27FC236}">
                  <a16:creationId xmlns:a16="http://schemas.microsoft.com/office/drawing/2014/main" id="{5E304518-C7B8-49DC-31AB-12A20AAB79E1}"/>
                </a:ext>
              </a:extLst>
            </p:cNvPr>
            <p:cNvPicPr>
              <a:picLocks/>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09282" y="338677"/>
              <a:ext cx="240982" cy="240983"/>
            </a:xfrm>
            <a:prstGeom prst="rect">
              <a:avLst/>
            </a:prstGeom>
          </p:spPr>
        </p:pic>
      </p:grpSp>
      <p:sp>
        <p:nvSpPr>
          <p:cNvPr id="57" name="TextBox 56">
            <a:extLst>
              <a:ext uri="{FF2B5EF4-FFF2-40B4-BE49-F238E27FC236}">
                <a16:creationId xmlns:a16="http://schemas.microsoft.com/office/drawing/2014/main" id="{59FEF9D1-35BE-0B49-7B55-E5B6C29A94BB}"/>
              </a:ext>
            </a:extLst>
          </p:cNvPr>
          <p:cNvSpPr txBox="1"/>
          <p:nvPr/>
        </p:nvSpPr>
        <p:spPr>
          <a:xfrm>
            <a:off x="1402436" y="3696953"/>
            <a:ext cx="1716774" cy="369332"/>
          </a:xfrm>
          <a:prstGeom prst="rect">
            <a:avLst/>
          </a:prstGeom>
          <a:noFill/>
        </p:spPr>
        <p:txBody>
          <a:bodyPr wrap="square" lIns="0" tIns="0" rIns="0" bIns="0" anchor="ctr">
            <a:spAutoFit/>
          </a:bodyPr>
          <a:lstStyle/>
          <a:p>
            <a:pPr defTabSz="699557">
              <a:spcAft>
                <a:spcPts val="450"/>
              </a:spcAft>
              <a:buSzPct val="90000"/>
              <a:defRPr/>
            </a:pPr>
            <a:r>
              <a:rPr lang="en-US" sz="1200">
                <a:solidFill>
                  <a:srgbClr val="EBA800"/>
                </a:solidFill>
                <a:latin typeface="Lato" panose="020F0502020204030203" pitchFamily="34" charset="0"/>
                <a:cs typeface="Lato" panose="020F0502020204030203" pitchFamily="34" charset="0"/>
              </a:rPr>
              <a:t>Increased regulatory liability and uncertainty</a:t>
            </a:r>
          </a:p>
        </p:txBody>
      </p:sp>
      <p:grpSp>
        <p:nvGrpSpPr>
          <p:cNvPr id="22" name="Group 21" descr="Animated graphic of a pie chart displaying 55%">
            <a:extLst>
              <a:ext uri="{FF2B5EF4-FFF2-40B4-BE49-F238E27FC236}">
                <a16:creationId xmlns:a16="http://schemas.microsoft.com/office/drawing/2014/main" id="{58C4AECB-0281-AA4E-9776-DAE6B3740028}"/>
              </a:ext>
            </a:extLst>
          </p:cNvPr>
          <p:cNvGrpSpPr/>
          <p:nvPr/>
        </p:nvGrpSpPr>
        <p:grpSpPr>
          <a:xfrm>
            <a:off x="3325952" y="3492765"/>
            <a:ext cx="725178" cy="725177"/>
            <a:chOff x="6345503" y="4210176"/>
            <a:chExt cx="960142" cy="960142"/>
          </a:xfrm>
        </p:grpSpPr>
        <p:sp>
          <p:nvSpPr>
            <p:cNvPr id="24" name="Oval 23">
              <a:extLst>
                <a:ext uri="{FF2B5EF4-FFF2-40B4-BE49-F238E27FC236}">
                  <a16:creationId xmlns:a16="http://schemas.microsoft.com/office/drawing/2014/main" id="{50A0CDF9-899E-839A-6880-435FA553D1D4}"/>
                </a:ext>
              </a:extLst>
            </p:cNvPr>
            <p:cNvSpPr/>
            <p:nvPr/>
          </p:nvSpPr>
          <p:spPr bwMode="auto">
            <a:xfrm>
              <a:off x="6345503" y="4210176"/>
              <a:ext cx="960142" cy="960142"/>
            </a:xfrm>
            <a:prstGeom prst="ellipse">
              <a:avLst/>
            </a:prstGeom>
            <a:solidFill>
              <a:schemeClr val="bg1"/>
            </a:solidFill>
            <a:ln w="69850" cap="flat">
              <a:noFill/>
              <a:prstDash val="solid"/>
              <a:miter/>
            </a:ln>
            <a:effectLst>
              <a:outerShdw blurRad="254000" dist="114300" dir="5400000" algn="t" rotWithShape="0">
                <a:prstClr val="black">
                  <a:alpha val="1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171450" indent="-171450" defTabSz="699557">
                <a:spcBef>
                  <a:spcPct val="20000"/>
                </a:spcBef>
                <a:buSzPct val="90000"/>
                <a:buFont typeface="Wingdings" panose="05000000000000000000" pitchFamily="2" charset="2"/>
                <a:buChar char=""/>
                <a:defRPr/>
              </a:pPr>
              <a:endParaRPr lang="en-US">
                <a:solidFill>
                  <a:srgbClr val="000000"/>
                </a:solidFill>
                <a:latin typeface="Lato" panose="020F0502020204030203" pitchFamily="34" charset="0"/>
                <a:cs typeface="Lato" panose="020F0502020204030203" pitchFamily="34" charset="0"/>
              </a:endParaRPr>
            </a:p>
          </p:txBody>
        </p:sp>
        <p:sp>
          <p:nvSpPr>
            <p:cNvPr id="25" name="Content Placeholder 2">
              <a:extLst>
                <a:ext uri="{FF2B5EF4-FFF2-40B4-BE49-F238E27FC236}">
                  <a16:creationId xmlns:a16="http://schemas.microsoft.com/office/drawing/2014/main" id="{1E9D04C4-52D9-6755-51EF-D262EF7BCAD5}"/>
                </a:ext>
              </a:extLst>
            </p:cNvPr>
            <p:cNvSpPr txBox="1">
              <a:spLocks/>
            </p:cNvSpPr>
            <p:nvPr/>
          </p:nvSpPr>
          <p:spPr>
            <a:xfrm>
              <a:off x="6515466" y="4464663"/>
              <a:ext cx="615493" cy="427874"/>
            </a:xfrm>
            <a:prstGeom prst="rect">
              <a:avLst/>
            </a:prstGeom>
          </p:spPr>
          <p:txBody>
            <a:bodyPr vert="horz" wrap="none" lIns="0" tIns="0" rIns="0" bIns="0" rtlCol="0" anchor="ctr" anchorCtr="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99557">
                <a:spcBef>
                  <a:spcPts val="0"/>
                </a:spcBef>
                <a:spcAft>
                  <a:spcPts val="450"/>
                </a:spcAft>
                <a:buNone/>
                <a:defRPr/>
              </a:pPr>
              <a:r>
                <a:rPr lang="en-US" sz="2100">
                  <a:solidFill>
                    <a:srgbClr val="EBA800"/>
                  </a:solidFill>
                  <a:latin typeface="Lato" panose="020F0502020204030203" pitchFamily="34" charset="0"/>
                  <a:cs typeface="Lato" panose="020F0502020204030203" pitchFamily="34" charset="0"/>
                </a:rPr>
                <a:t>55</a:t>
              </a:r>
              <a:r>
                <a:rPr lang="en-US" sz="1500">
                  <a:solidFill>
                    <a:srgbClr val="EBA800"/>
                  </a:solidFill>
                  <a:latin typeface="Lato" panose="020F0502020204030203" pitchFamily="34" charset="0"/>
                  <a:cs typeface="Lato" panose="020F0502020204030203" pitchFamily="34" charset="0"/>
                </a:rPr>
                <a:t>%</a:t>
              </a:r>
              <a:endParaRPr lang="en-US" sz="788" baseline="30000">
                <a:solidFill>
                  <a:srgbClr val="EBA800"/>
                </a:solidFill>
                <a:latin typeface="Lato" panose="020F0502020204030203" pitchFamily="34" charset="0"/>
                <a:cs typeface="Lato" panose="020F0502020204030203" pitchFamily="34" charset="0"/>
              </a:endParaRPr>
            </a:p>
          </p:txBody>
        </p:sp>
      </p:grpSp>
      <p:sp>
        <p:nvSpPr>
          <p:cNvPr id="16" name="Oval 9_1">
            <a:extLst>
              <a:ext uri="{FF2B5EF4-FFF2-40B4-BE49-F238E27FC236}">
                <a16:creationId xmlns:a16="http://schemas.microsoft.com/office/drawing/2014/main" id="{48FADEF3-B63E-06DF-5349-10525C0ADE52}"/>
              </a:ext>
              <a:ext uri="{C183D7F6-B498-43B3-948B-1728B52AA6E4}">
                <adec:decorative xmlns:adec="http://schemas.microsoft.com/office/drawing/2017/decorative" val="1"/>
              </a:ext>
            </a:extLst>
          </p:cNvPr>
          <p:cNvSpPr/>
          <p:nvPr/>
        </p:nvSpPr>
        <p:spPr bwMode="auto">
          <a:xfrm>
            <a:off x="3324060" y="3492765"/>
            <a:ext cx="725178" cy="725177"/>
          </a:xfrm>
          <a:prstGeom prst="arc">
            <a:avLst>
              <a:gd name="adj1" fmla="val 16268057"/>
              <a:gd name="adj2" fmla="val 18757299"/>
            </a:avLst>
          </a:prstGeom>
          <a:noFill/>
          <a:ln w="127000" cap="rnd">
            <a:solidFill>
              <a:schemeClr val="accent6">
                <a:lumMod val="20000"/>
                <a:lumOff val="8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48" name="Oval 9_1">
            <a:extLst>
              <a:ext uri="{FF2B5EF4-FFF2-40B4-BE49-F238E27FC236}">
                <a16:creationId xmlns:a16="http://schemas.microsoft.com/office/drawing/2014/main" id="{D9580078-429F-2380-39F7-CD6A3FE960DE}"/>
              </a:ext>
              <a:ext uri="{C183D7F6-B498-43B3-948B-1728B52AA6E4}">
                <adec:decorative xmlns:adec="http://schemas.microsoft.com/office/drawing/2017/decorative" val="1"/>
              </a:ext>
            </a:extLst>
          </p:cNvPr>
          <p:cNvSpPr/>
          <p:nvPr/>
        </p:nvSpPr>
        <p:spPr bwMode="auto">
          <a:xfrm>
            <a:off x="3323309" y="3492765"/>
            <a:ext cx="725178" cy="725179"/>
          </a:xfrm>
          <a:prstGeom prst="arc">
            <a:avLst>
              <a:gd name="adj1" fmla="val 16837100"/>
              <a:gd name="adj2" fmla="val 5970022"/>
            </a:avLst>
          </a:prstGeom>
          <a:noFill/>
          <a:ln w="127000" cap="rnd">
            <a:solidFill>
              <a:schemeClr val="accent6">
                <a:lumMod val="20000"/>
                <a:lumOff val="8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49" name="Oval 48">
            <a:extLst>
              <a:ext uri="{FF2B5EF4-FFF2-40B4-BE49-F238E27FC236}">
                <a16:creationId xmlns:a16="http://schemas.microsoft.com/office/drawing/2014/main" id="{56DC42C0-89C9-4FC8-F4A8-4E610ADF6F43}"/>
              </a:ext>
              <a:ext uri="{C183D7F6-B498-43B3-948B-1728B52AA6E4}">
                <adec:decorative xmlns:adec="http://schemas.microsoft.com/office/drawing/2017/decorative" val="1"/>
              </a:ext>
            </a:extLst>
          </p:cNvPr>
          <p:cNvSpPr/>
          <p:nvPr/>
        </p:nvSpPr>
        <p:spPr bwMode="auto">
          <a:xfrm>
            <a:off x="3557629" y="4145776"/>
            <a:ext cx="124697" cy="124697"/>
          </a:xfrm>
          <a:prstGeom prst="ellipse">
            <a:avLst/>
          </a:prstGeom>
          <a:solidFill>
            <a:schemeClr val="accent6"/>
          </a:solidFill>
          <a:ln w="25400">
            <a:solidFill>
              <a:schemeClr val="bg1"/>
            </a:solidFill>
            <a:headEnd type="none" w="med" len="med"/>
            <a:tailEnd type="none" w="med" len="med"/>
          </a:ln>
          <a:effectLst>
            <a:outerShdw blurRad="63500" algn="ctr"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607" name="Content Placeholder 2">
            <a:extLst>
              <a:ext uri="{FF2B5EF4-FFF2-40B4-BE49-F238E27FC236}">
                <a16:creationId xmlns:a16="http://schemas.microsoft.com/office/drawing/2014/main" id="{75D7531E-28EF-401B-4007-BE65BE26E39A}"/>
              </a:ext>
            </a:extLst>
          </p:cNvPr>
          <p:cNvSpPr txBox="1">
            <a:spLocks/>
          </p:cNvSpPr>
          <p:nvPr/>
        </p:nvSpPr>
        <p:spPr>
          <a:xfrm>
            <a:off x="4242487" y="3425555"/>
            <a:ext cx="1239545" cy="807913"/>
          </a:xfrm>
          <a:prstGeom prst="rect">
            <a:avLst/>
          </a:prstGeom>
        </p:spPr>
        <p:txBody>
          <a:bodyPr vert="horz" wrap="square" lIns="0" tIns="0" rIns="0" bIns="0" rtlCol="0" anchor="ctr" anchorCtr="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99557">
              <a:spcBef>
                <a:spcPts val="0"/>
              </a:spcBef>
              <a:spcAft>
                <a:spcPts val="450"/>
              </a:spcAft>
              <a:buNone/>
              <a:defRPr/>
            </a:pPr>
            <a:r>
              <a:rPr lang="en-US" sz="1050">
                <a:solidFill>
                  <a:srgbClr val="000000"/>
                </a:solidFill>
                <a:latin typeface="Lato" panose="020F0502020204030203" pitchFamily="34" charset="0"/>
                <a:cs typeface="Lato" panose="020F0502020204030203" pitchFamily="34" charset="0"/>
              </a:rPr>
              <a:t>of leaders lack  understanding of how AI is and will be regulated, amongst different industries.</a:t>
            </a:r>
            <a:endParaRPr lang="en-US" sz="1050" baseline="30000">
              <a:solidFill>
                <a:srgbClr val="000000"/>
              </a:solidFill>
              <a:latin typeface="Lato" panose="020F0502020204030203" pitchFamily="34" charset="0"/>
              <a:cs typeface="Lato" panose="020F0502020204030203" pitchFamily="34" charset="0"/>
            </a:endParaRPr>
          </a:p>
        </p:txBody>
      </p:sp>
      <p:sp>
        <p:nvSpPr>
          <p:cNvPr id="3" name="TextBox 2">
            <a:extLst>
              <a:ext uri="{FF2B5EF4-FFF2-40B4-BE49-F238E27FC236}">
                <a16:creationId xmlns:a16="http://schemas.microsoft.com/office/drawing/2014/main" id="{29D9F541-0353-FF1E-E5B4-BC03B187E65B}"/>
              </a:ext>
            </a:extLst>
          </p:cNvPr>
          <p:cNvSpPr txBox="1"/>
          <p:nvPr/>
        </p:nvSpPr>
        <p:spPr>
          <a:xfrm>
            <a:off x="620531" y="4613587"/>
            <a:ext cx="4046220" cy="92333"/>
          </a:xfrm>
          <a:prstGeom prst="rect">
            <a:avLst/>
          </a:prstGeom>
          <a:noFill/>
        </p:spPr>
        <p:txBody>
          <a:bodyPr wrap="square" lIns="0" tIns="0" rIns="0" bIns="0" rtlCol="0" anchor="b">
            <a:spAutoFit/>
          </a:bodyPr>
          <a:lstStyle/>
          <a:p>
            <a:pPr defTabSz="685800">
              <a:defRPr/>
            </a:pPr>
            <a:r>
              <a:rPr lang="en-US" sz="600">
                <a:solidFill>
                  <a:prstClr val="black"/>
                </a:solidFill>
                <a:latin typeface="Lato" panose="020F0502020204030203" pitchFamily="34" charset="0"/>
              </a:rPr>
              <a:t>* % of CISOs and Security Decision Makers (</a:t>
            </a:r>
            <a:r>
              <a:rPr lang="en-US" sz="600">
                <a:solidFill>
                  <a:prstClr val="black"/>
                </a:solidFill>
                <a:latin typeface="Lato" panose="020F0502020204030203" pitchFamily="34" charset="0"/>
                <a:hlinkClick r:id="rId9"/>
              </a:rPr>
              <a:t>ISMG First Annual Generative AI Study: Business rewards vs. Security Risks</a:t>
            </a:r>
            <a:r>
              <a:rPr lang="en-US" sz="600">
                <a:solidFill>
                  <a:prstClr val="black"/>
                </a:solidFill>
                <a:latin typeface="Lato" panose="020F0502020204030203" pitchFamily="34" charset="0"/>
              </a:rPr>
              <a:t>)</a:t>
            </a:r>
          </a:p>
        </p:txBody>
      </p:sp>
      <p:sp>
        <p:nvSpPr>
          <p:cNvPr id="21" name="Content Placeholder 2">
            <a:extLst>
              <a:ext uri="{FF2B5EF4-FFF2-40B4-BE49-F238E27FC236}">
                <a16:creationId xmlns:a16="http://schemas.microsoft.com/office/drawing/2014/main" id="{E2E38DA5-2CEA-276B-75FF-5B607A8C1213}"/>
              </a:ext>
            </a:extLst>
          </p:cNvPr>
          <p:cNvSpPr txBox="1">
            <a:spLocks/>
          </p:cNvSpPr>
          <p:nvPr/>
        </p:nvSpPr>
        <p:spPr>
          <a:xfrm>
            <a:off x="6662091" y="3425553"/>
            <a:ext cx="1804664" cy="623248"/>
          </a:xfrm>
          <a:prstGeom prst="rect">
            <a:avLst/>
          </a:prstGeom>
        </p:spPr>
        <p:txBody>
          <a:bodyPr vert="horz" wrap="square" lIns="0" tIns="0" rIns="0" bIns="0" rtlCol="0" anchor="ctr" anchorCtr="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99557">
              <a:spcBef>
                <a:spcPts val="0"/>
              </a:spcBef>
              <a:spcAft>
                <a:spcPts val="450"/>
              </a:spcAft>
              <a:buNone/>
              <a:defRPr/>
            </a:pPr>
            <a:r>
              <a:rPr lang="en-US" sz="1350">
                <a:solidFill>
                  <a:srgbClr val="26BDBD"/>
                </a:solidFill>
                <a:latin typeface="Lato" panose="020F0502020204030203" pitchFamily="34" charset="0"/>
                <a:cs typeface="Lato" panose="020F0502020204030203" pitchFamily="34" charset="0"/>
              </a:rPr>
              <a:t>of leaders expect to continue banning all use of AI in workplace.</a:t>
            </a:r>
            <a:endParaRPr lang="en-US" sz="1350" baseline="30000">
              <a:solidFill>
                <a:srgbClr val="26BDBD"/>
              </a:solidFill>
              <a:latin typeface="Lato" panose="020F0502020204030203" pitchFamily="34" charset="0"/>
              <a:cs typeface="Lato" panose="020F0502020204030203" pitchFamily="34" charset="0"/>
            </a:endParaRPr>
          </a:p>
        </p:txBody>
      </p:sp>
      <p:sp>
        <p:nvSpPr>
          <p:cNvPr id="635" name="Oval 634">
            <a:extLst>
              <a:ext uri="{FF2B5EF4-FFF2-40B4-BE49-F238E27FC236}">
                <a16:creationId xmlns:a16="http://schemas.microsoft.com/office/drawing/2014/main" id="{72849FE2-B826-B263-C416-F004CE7A1F29}"/>
              </a:ext>
              <a:ext uri="{C183D7F6-B498-43B3-948B-1728B52AA6E4}">
                <adec:decorative xmlns:adec="http://schemas.microsoft.com/office/drawing/2017/decorative" val="1"/>
              </a:ext>
            </a:extLst>
          </p:cNvPr>
          <p:cNvSpPr/>
          <p:nvPr/>
        </p:nvSpPr>
        <p:spPr bwMode="auto">
          <a:xfrm>
            <a:off x="6655996" y="1433415"/>
            <a:ext cx="1816856" cy="1816856"/>
          </a:xfrm>
          <a:prstGeom prst="ellipse">
            <a:avLst/>
          </a:prstGeom>
          <a:noFill/>
          <a:ln w="38100" cap="rnd">
            <a:solidFill>
              <a:schemeClr val="accent4">
                <a:lumMod val="50000"/>
              </a:schemeClr>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636" name="Oval 635">
            <a:extLst>
              <a:ext uri="{FF2B5EF4-FFF2-40B4-BE49-F238E27FC236}">
                <a16:creationId xmlns:a16="http://schemas.microsoft.com/office/drawing/2014/main" id="{E2919F48-F31F-D33E-3271-55D208CF0EE7}"/>
              </a:ext>
              <a:ext uri="{C183D7F6-B498-43B3-948B-1728B52AA6E4}">
                <adec:decorative xmlns:adec="http://schemas.microsoft.com/office/drawing/2017/decorative" val="1"/>
              </a:ext>
            </a:extLst>
          </p:cNvPr>
          <p:cNvSpPr>
            <a:spLocks/>
          </p:cNvSpPr>
          <p:nvPr/>
        </p:nvSpPr>
        <p:spPr bwMode="auto">
          <a:xfrm>
            <a:off x="6832207" y="1613448"/>
            <a:ext cx="1464432" cy="1456792"/>
          </a:xfrm>
          <a:prstGeom prst="ellipse">
            <a:avLst/>
          </a:prstGeom>
          <a:solidFill>
            <a:schemeClr val="bg1">
              <a:alpha val="84000"/>
            </a:schemeClr>
          </a:solidFill>
          <a:ln w="101600">
            <a:solidFill>
              <a:schemeClr val="bg1">
                <a:alpha val="50000"/>
              </a:schemeClr>
            </a:solidFill>
          </a:ln>
          <a:effectLst>
            <a:outerShdw blurRad="254000" algn="ctr" rotWithShape="0">
              <a:schemeClr val="accent6">
                <a:lumMod val="50000"/>
                <a:alpha val="2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699557">
              <a:spcAft>
                <a:spcPts val="450"/>
              </a:spcAft>
              <a:buSzPct val="90000"/>
              <a:defRPr/>
            </a:pPr>
            <a:r>
              <a:rPr lang="en-US" sz="4950">
                <a:solidFill>
                  <a:srgbClr val="26BDBD"/>
                </a:solidFill>
                <a:latin typeface="Lato" panose="020F0502020204030203" pitchFamily="34" charset="0"/>
                <a:cs typeface="Lato" panose="020F0502020204030203" pitchFamily="34" charset="0"/>
              </a:rPr>
              <a:t>48</a:t>
            </a:r>
            <a:r>
              <a:rPr lang="en-US" sz="3600">
                <a:solidFill>
                  <a:srgbClr val="26BDBD"/>
                </a:solidFill>
                <a:latin typeface="Lato" panose="020F0502020204030203" pitchFamily="34" charset="0"/>
                <a:cs typeface="Lato" panose="020F0502020204030203" pitchFamily="34" charset="0"/>
              </a:rPr>
              <a:t>%</a:t>
            </a:r>
            <a:endParaRPr lang="en-US" sz="4950">
              <a:solidFill>
                <a:srgbClr val="26BDBD"/>
              </a:solidFill>
              <a:latin typeface="Lato" panose="020F0502020204030203" pitchFamily="34" charset="0"/>
              <a:cs typeface="Lato" panose="020F0502020204030203" pitchFamily="34" charset="0"/>
            </a:endParaRPr>
          </a:p>
        </p:txBody>
      </p:sp>
      <p:sp>
        <p:nvSpPr>
          <p:cNvPr id="637" name="Arc 636" descr="A doughnut pie chart displaying 50%">
            <a:extLst>
              <a:ext uri="{FF2B5EF4-FFF2-40B4-BE49-F238E27FC236}">
                <a16:creationId xmlns:a16="http://schemas.microsoft.com/office/drawing/2014/main" id="{B6C7F354-C028-84AD-A943-58C5776598F7}"/>
              </a:ext>
              <a:ext uri="{C183D7F6-B498-43B3-948B-1728B52AA6E4}">
                <adec:decorative xmlns:adec="http://schemas.microsoft.com/office/drawing/2017/decorative" val="0"/>
              </a:ext>
            </a:extLst>
          </p:cNvPr>
          <p:cNvSpPr>
            <a:spLocks/>
          </p:cNvSpPr>
          <p:nvPr/>
        </p:nvSpPr>
        <p:spPr>
          <a:xfrm rot="10800000" flipH="1" flipV="1">
            <a:off x="6835780" y="1620247"/>
            <a:ext cx="1450145" cy="1450337"/>
          </a:xfrm>
          <a:prstGeom prst="arc">
            <a:avLst>
              <a:gd name="adj1" fmla="val 16246602"/>
              <a:gd name="adj2" fmla="val 4552555"/>
            </a:avLst>
          </a:prstGeom>
          <a:ln w="190500" cap="rnd">
            <a:solidFill>
              <a:schemeClr val="accent4"/>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en-IN">
              <a:solidFill>
                <a:srgbClr val="413F42"/>
              </a:solidFill>
              <a:latin typeface="Lato" panose="020F0502020204030203" pitchFamily="34" charset="0"/>
            </a:endParaRPr>
          </a:p>
        </p:txBody>
      </p:sp>
      <p:grpSp>
        <p:nvGrpSpPr>
          <p:cNvPr id="640" name="Group 639">
            <a:extLst>
              <a:ext uri="{FF2B5EF4-FFF2-40B4-BE49-F238E27FC236}">
                <a16:creationId xmlns:a16="http://schemas.microsoft.com/office/drawing/2014/main" id="{05E7C461-0EE0-6BD2-BD23-AD43038AEDD0}"/>
              </a:ext>
            </a:extLst>
          </p:cNvPr>
          <p:cNvGrpSpPr/>
          <p:nvPr/>
        </p:nvGrpSpPr>
        <p:grpSpPr>
          <a:xfrm>
            <a:off x="5867538" y="2529479"/>
            <a:ext cx="455158" cy="423262"/>
            <a:chOff x="10689786" y="171645"/>
            <a:chExt cx="913951" cy="849904"/>
          </a:xfrm>
          <a:solidFill>
            <a:schemeClr val="bg2"/>
          </a:solidFill>
        </p:grpSpPr>
        <p:sp>
          <p:nvSpPr>
            <p:cNvPr id="642" name="Graphic 4">
              <a:extLst>
                <a:ext uri="{FF2B5EF4-FFF2-40B4-BE49-F238E27FC236}">
                  <a16:creationId xmlns:a16="http://schemas.microsoft.com/office/drawing/2014/main" id="{C8E2D947-429A-E49C-D06B-6F9024AD042C}"/>
                </a:ext>
              </a:extLst>
            </p:cNvPr>
            <p:cNvSpPr/>
            <p:nvPr userDrawn="1"/>
          </p:nvSpPr>
          <p:spPr>
            <a:xfrm>
              <a:off x="10689786" y="171645"/>
              <a:ext cx="521445" cy="849904"/>
            </a:xfrm>
            <a:custGeom>
              <a:avLst/>
              <a:gdLst>
                <a:gd name="connsiteX0" fmla="*/ 0 w 1187037"/>
                <a:gd name="connsiteY0" fmla="*/ 203666 h 1934760"/>
                <a:gd name="connsiteX1" fmla="*/ 56674 w 1187037"/>
                <a:gd name="connsiteY1" fmla="*/ 62696 h 1934760"/>
                <a:gd name="connsiteX2" fmla="*/ 344710 w 1187037"/>
                <a:gd name="connsiteY2" fmla="*/ 56695 h 1934760"/>
                <a:gd name="connsiteX3" fmla="*/ 1124331 w 1187037"/>
                <a:gd name="connsiteY3" fmla="*/ 804408 h 1934760"/>
                <a:gd name="connsiteX4" fmla="*/ 1187006 w 1187037"/>
                <a:gd name="connsiteY4" fmla="*/ 947187 h 1934760"/>
                <a:gd name="connsiteX5" fmla="*/ 1130332 w 1187037"/>
                <a:gd name="connsiteY5" fmla="*/ 1092444 h 1934760"/>
                <a:gd name="connsiteX6" fmla="*/ 382619 w 1187037"/>
                <a:gd name="connsiteY6" fmla="*/ 1872065 h 1934760"/>
                <a:gd name="connsiteX7" fmla="*/ 94583 w 1187037"/>
                <a:gd name="connsiteY7" fmla="*/ 1878066 h 1934760"/>
                <a:gd name="connsiteX8" fmla="*/ 88583 w 1187037"/>
                <a:gd name="connsiteY8" fmla="*/ 1590030 h 1934760"/>
                <a:gd name="connsiteX9" fmla="*/ 695325 w 1187037"/>
                <a:gd name="connsiteY9" fmla="*/ 957474 h 1934760"/>
                <a:gd name="connsiteX10" fmla="*/ 62675 w 1187037"/>
                <a:gd name="connsiteY10" fmla="*/ 350732 h 1934760"/>
                <a:gd name="connsiteX11" fmla="*/ 0 w 1187037"/>
                <a:gd name="connsiteY11" fmla="*/ 203666 h 193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037" h="1934760">
                  <a:moveTo>
                    <a:pt x="0" y="203666"/>
                  </a:moveTo>
                  <a:cubicBezTo>
                    <a:pt x="0" y="152993"/>
                    <a:pt x="18860" y="102225"/>
                    <a:pt x="56674" y="62696"/>
                  </a:cubicBezTo>
                  <a:cubicBezTo>
                    <a:pt x="134493" y="-18457"/>
                    <a:pt x="263462" y="-21219"/>
                    <a:pt x="344710" y="56695"/>
                  </a:cubicBezTo>
                  <a:lnTo>
                    <a:pt x="1124331" y="804408"/>
                  </a:lnTo>
                  <a:cubicBezTo>
                    <a:pt x="1163288" y="841841"/>
                    <a:pt x="1185863" y="893181"/>
                    <a:pt x="1187006" y="947187"/>
                  </a:cubicBezTo>
                  <a:cubicBezTo>
                    <a:pt x="1187958" y="1000813"/>
                    <a:pt x="1167765" y="1053486"/>
                    <a:pt x="1130332" y="1092444"/>
                  </a:cubicBezTo>
                  <a:lnTo>
                    <a:pt x="382619" y="1872065"/>
                  </a:lnTo>
                  <a:cubicBezTo>
                    <a:pt x="304800" y="1953218"/>
                    <a:pt x="175831" y="1955980"/>
                    <a:pt x="94583" y="1878066"/>
                  </a:cubicBezTo>
                  <a:cubicBezTo>
                    <a:pt x="13335" y="1800151"/>
                    <a:pt x="10668" y="1671278"/>
                    <a:pt x="88583" y="1590030"/>
                  </a:cubicBezTo>
                  <a:lnTo>
                    <a:pt x="695325" y="957474"/>
                  </a:lnTo>
                  <a:lnTo>
                    <a:pt x="62675" y="350732"/>
                  </a:lnTo>
                  <a:cubicBezTo>
                    <a:pt x="20955" y="310727"/>
                    <a:pt x="0" y="257292"/>
                    <a:pt x="0" y="203666"/>
                  </a:cubicBezTo>
                  <a:close/>
                </a:path>
              </a:pathLst>
            </a:custGeom>
            <a:grpFill/>
            <a:ln w="9525" cap="flat">
              <a:noFill/>
              <a:prstDash val="solid"/>
              <a:miter/>
            </a:ln>
          </p:spPr>
          <p:txBody>
            <a:bodyPr rtlCol="0" anchor="ctr"/>
            <a:lstStyle/>
            <a:p>
              <a:pPr defTabSz="685800">
                <a:defRPr/>
              </a:pPr>
              <a:endParaRPr lang="en-US" sz="1350">
                <a:solidFill>
                  <a:srgbClr val="000000"/>
                </a:solidFill>
                <a:latin typeface="Lato" panose="020F0502020204030203" pitchFamily="34" charset="0"/>
              </a:endParaRPr>
            </a:p>
          </p:txBody>
        </p:sp>
        <p:sp>
          <p:nvSpPr>
            <p:cNvPr id="643" name="Graphic 4">
              <a:extLst>
                <a:ext uri="{FF2B5EF4-FFF2-40B4-BE49-F238E27FC236}">
                  <a16:creationId xmlns:a16="http://schemas.microsoft.com/office/drawing/2014/main" id="{0EC131E5-1A37-0108-AFF2-A5C9C97BBDFC}"/>
                </a:ext>
              </a:extLst>
            </p:cNvPr>
            <p:cNvSpPr/>
            <p:nvPr userDrawn="1"/>
          </p:nvSpPr>
          <p:spPr>
            <a:xfrm>
              <a:off x="11082293" y="171645"/>
              <a:ext cx="521444" cy="849904"/>
            </a:xfrm>
            <a:custGeom>
              <a:avLst/>
              <a:gdLst>
                <a:gd name="connsiteX0" fmla="*/ 0 w 1187037"/>
                <a:gd name="connsiteY0" fmla="*/ 203666 h 1934760"/>
                <a:gd name="connsiteX1" fmla="*/ 56674 w 1187037"/>
                <a:gd name="connsiteY1" fmla="*/ 62696 h 1934760"/>
                <a:gd name="connsiteX2" fmla="*/ 344710 w 1187037"/>
                <a:gd name="connsiteY2" fmla="*/ 56695 h 1934760"/>
                <a:gd name="connsiteX3" fmla="*/ 1124331 w 1187037"/>
                <a:gd name="connsiteY3" fmla="*/ 804408 h 1934760"/>
                <a:gd name="connsiteX4" fmla="*/ 1187006 w 1187037"/>
                <a:gd name="connsiteY4" fmla="*/ 947187 h 1934760"/>
                <a:gd name="connsiteX5" fmla="*/ 1130332 w 1187037"/>
                <a:gd name="connsiteY5" fmla="*/ 1092444 h 1934760"/>
                <a:gd name="connsiteX6" fmla="*/ 382619 w 1187037"/>
                <a:gd name="connsiteY6" fmla="*/ 1872065 h 1934760"/>
                <a:gd name="connsiteX7" fmla="*/ 94583 w 1187037"/>
                <a:gd name="connsiteY7" fmla="*/ 1878066 h 1934760"/>
                <a:gd name="connsiteX8" fmla="*/ 88583 w 1187037"/>
                <a:gd name="connsiteY8" fmla="*/ 1590030 h 1934760"/>
                <a:gd name="connsiteX9" fmla="*/ 695325 w 1187037"/>
                <a:gd name="connsiteY9" fmla="*/ 957474 h 1934760"/>
                <a:gd name="connsiteX10" fmla="*/ 62675 w 1187037"/>
                <a:gd name="connsiteY10" fmla="*/ 350732 h 1934760"/>
                <a:gd name="connsiteX11" fmla="*/ 0 w 1187037"/>
                <a:gd name="connsiteY11" fmla="*/ 203666 h 193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037" h="1934760">
                  <a:moveTo>
                    <a:pt x="0" y="203666"/>
                  </a:moveTo>
                  <a:cubicBezTo>
                    <a:pt x="0" y="152993"/>
                    <a:pt x="18860" y="102225"/>
                    <a:pt x="56674" y="62696"/>
                  </a:cubicBezTo>
                  <a:cubicBezTo>
                    <a:pt x="134493" y="-18457"/>
                    <a:pt x="263462" y="-21219"/>
                    <a:pt x="344710" y="56695"/>
                  </a:cubicBezTo>
                  <a:lnTo>
                    <a:pt x="1124331" y="804408"/>
                  </a:lnTo>
                  <a:cubicBezTo>
                    <a:pt x="1163288" y="841841"/>
                    <a:pt x="1185863" y="893181"/>
                    <a:pt x="1187006" y="947187"/>
                  </a:cubicBezTo>
                  <a:cubicBezTo>
                    <a:pt x="1187958" y="1000813"/>
                    <a:pt x="1167765" y="1053486"/>
                    <a:pt x="1130332" y="1092444"/>
                  </a:cubicBezTo>
                  <a:lnTo>
                    <a:pt x="382619" y="1872065"/>
                  </a:lnTo>
                  <a:cubicBezTo>
                    <a:pt x="304800" y="1953218"/>
                    <a:pt x="175831" y="1955980"/>
                    <a:pt x="94583" y="1878066"/>
                  </a:cubicBezTo>
                  <a:cubicBezTo>
                    <a:pt x="13335" y="1800151"/>
                    <a:pt x="10668" y="1671278"/>
                    <a:pt x="88583" y="1590030"/>
                  </a:cubicBezTo>
                  <a:lnTo>
                    <a:pt x="695325" y="957474"/>
                  </a:lnTo>
                  <a:lnTo>
                    <a:pt x="62675" y="350732"/>
                  </a:lnTo>
                  <a:cubicBezTo>
                    <a:pt x="20955" y="310727"/>
                    <a:pt x="0" y="257292"/>
                    <a:pt x="0" y="203666"/>
                  </a:cubicBezTo>
                  <a:close/>
                </a:path>
              </a:pathLst>
            </a:custGeom>
            <a:grpFill/>
            <a:ln w="9525" cap="flat">
              <a:noFill/>
              <a:prstDash val="solid"/>
              <a:miter/>
            </a:ln>
          </p:spPr>
          <p:txBody>
            <a:bodyPr rtlCol="0" anchor="ctr"/>
            <a:lstStyle/>
            <a:p>
              <a:pPr defTabSz="685800">
                <a:defRPr/>
              </a:pPr>
              <a:endParaRPr lang="en-US" sz="1350">
                <a:solidFill>
                  <a:srgbClr val="000000"/>
                </a:solidFill>
                <a:latin typeface="Lato" panose="020F0502020204030203" pitchFamily="34" charset="0"/>
              </a:endParaRPr>
            </a:p>
          </p:txBody>
        </p:sp>
      </p:grpSp>
    </p:spTree>
    <p:extLst>
      <p:ext uri="{BB962C8B-B14F-4D97-AF65-F5344CB8AC3E}">
        <p14:creationId xmlns:p14="http://schemas.microsoft.com/office/powerpoint/2010/main" val="3608755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30"/>
                                            </p:tgtEl>
                                            <p:attrNameLst>
                                              <p:attrName>style.visibility</p:attrName>
                                            </p:attrNameLst>
                                          </p:cBhvr>
                                          <p:to>
                                            <p:strVal val="visible"/>
                                          </p:to>
                                        </p:set>
                                        <p:animEffect transition="in" filter="wipe(left)">
                                          <p:cBhvr>
                                            <p:cTn id="7" dur="500"/>
                                            <p:tgtEl>
                                              <p:spTgt spid="630"/>
                                            </p:tgtEl>
                                          </p:cBhvr>
                                        </p:animEffect>
                                      </p:childTnLst>
                                    </p:cTn>
                                  </p:par>
                                  <p:par>
                                    <p:cTn id="8" presetID="23" presetClass="entr" presetSubtype="16"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 calcmode="lin" valueType="num">
                                          <p:cBhvr>
                                            <p:cTn id="10" dur="200" fill="hold"/>
                                            <p:tgtEl>
                                              <p:spTgt spid="39"/>
                                            </p:tgtEl>
                                            <p:attrNameLst>
                                              <p:attrName>ppt_w</p:attrName>
                                            </p:attrNameLst>
                                          </p:cBhvr>
                                          <p:tavLst>
                                            <p:tav tm="0">
                                              <p:val>
                                                <p:fltVal val="0"/>
                                              </p:val>
                                            </p:tav>
                                            <p:tav tm="100000">
                                              <p:val>
                                                <p:strVal val="#ppt_w"/>
                                              </p:val>
                                            </p:tav>
                                          </p:tavLst>
                                        </p:anim>
                                        <p:anim calcmode="lin" valueType="num">
                                          <p:cBhvr>
                                            <p:cTn id="11" dur="200" fill="hold"/>
                                            <p:tgtEl>
                                              <p:spTgt spid="39"/>
                                            </p:tgtEl>
                                            <p:attrNameLst>
                                              <p:attrName>ppt_h</p:attrName>
                                            </p:attrNameLst>
                                          </p:cBhvr>
                                          <p:tavLst>
                                            <p:tav tm="0">
                                              <p:val>
                                                <p:fltVal val="0"/>
                                              </p:val>
                                            </p:tav>
                                            <p:tav tm="100000">
                                              <p:val>
                                                <p:strVal val="#ppt_h"/>
                                              </p:val>
                                            </p:tav>
                                          </p:tavLst>
                                        </p:anim>
                                      </p:childTnLst>
                                    </p:cTn>
                                  </p:par>
                                  <p:par>
                                    <p:cTn id="12" presetID="6" presetClass="emph" presetSubtype="0" fill="hold" nodeType="withEffect" p14:presetBounceEnd="99000">
                                      <p:stCondLst>
                                        <p:cond delay="0"/>
                                      </p:stCondLst>
                                      <p:childTnLst>
                                        <p:animScale p14:bounceEnd="99000">
                                          <p:cBhvr>
                                            <p:cTn id="13" dur="1000" fill="hold"/>
                                            <p:tgtEl>
                                              <p:spTgt spid="39"/>
                                            </p:tgtEl>
                                          </p:cBhvr>
                                          <p:by x="110000" y="110000"/>
                                        </p:animScale>
                                      </p:childTnLst>
                                    </p:cTn>
                                  </p:par>
                                  <p:par>
                                    <p:cTn id="14" presetID="6" presetClass="emph" presetSubtype="0" accel="50000" decel="50000" fill="hold" nodeType="withEffect">
                                      <p:stCondLst>
                                        <p:cond delay="0"/>
                                      </p:stCondLst>
                                      <p:childTnLst>
                                        <p:animScale>
                                          <p:cBhvr>
                                            <p:cTn id="15" dur="250" fill="hold"/>
                                            <p:tgtEl>
                                              <p:spTgt spid="39"/>
                                            </p:tgtEl>
                                          </p:cBhvr>
                                          <p:by x="91000" y="91000"/>
                                        </p:animScale>
                                      </p:childTnLst>
                                    </p:cTn>
                                  </p:par>
                                  <p:par>
                                    <p:cTn id="16" presetID="10" presetClass="entr" presetSubtype="0" fill="hold" grpId="0" nodeType="with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fade">
                                          <p:cBhvr>
                                            <p:cTn id="18" dur="250"/>
                                            <p:tgtEl>
                                              <p:spTgt spid="55"/>
                                            </p:tgtEl>
                                          </p:cBhvr>
                                        </p:animEffect>
                                      </p:childTnLst>
                                    </p:cTn>
                                  </p:par>
                                  <p:par>
                                    <p:cTn id="19" presetID="42" presetClass="path" presetSubtype="0" decel="100000" fill="hold" grpId="1" nodeType="withEffect">
                                      <p:stCondLst>
                                        <p:cond delay="0"/>
                                      </p:stCondLst>
                                      <p:childTnLst>
                                        <p:animMotion origin="layout" path="M -0.01719 -0.00023 L -1.25E-6 1.85185E-6 " pathEditMode="relative" rAng="0" ptsTypes="AA">
                                          <p:cBhvr>
                                            <p:cTn id="20" dur="500" fill="hold"/>
                                            <p:tgtEl>
                                              <p:spTgt spid="55"/>
                                            </p:tgtEl>
                                            <p:attrNameLst>
                                              <p:attrName>ppt_x</p:attrName>
                                              <p:attrName>ppt_y</p:attrName>
                                            </p:attrNameLst>
                                          </p:cBhvr>
                                          <p:rCtr x="859" y="0"/>
                                        </p:animMotion>
                                      </p:childTnLst>
                                    </p:cTn>
                                  </p:par>
                                  <p:par>
                                    <p:cTn id="21" presetID="53" presetClass="entr" presetSubtype="16" fill="hold" nodeType="withEffect">
                                      <p:stCondLst>
                                        <p:cond delay="50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21" presetClass="entr" presetSubtype="1" fill="hold" grpId="0" nodeType="withEffect">
                                      <p:stCondLst>
                                        <p:cond delay="1000"/>
                                      </p:stCondLst>
                                      <p:childTnLst>
                                        <p:set>
                                          <p:cBhvr>
                                            <p:cTn id="30" dur="1" fill="hold">
                                              <p:stCondLst>
                                                <p:cond delay="0"/>
                                              </p:stCondLst>
                                            </p:cTn>
                                            <p:tgtEl>
                                              <p:spTgt spid="29"/>
                                            </p:tgtEl>
                                            <p:attrNameLst>
                                              <p:attrName>style.visibility</p:attrName>
                                            </p:attrNameLst>
                                          </p:cBhvr>
                                          <p:to>
                                            <p:strVal val="visible"/>
                                          </p:to>
                                        </p:set>
                                        <p:animEffect transition="in" filter="wheel(1)">
                                          <p:cBhvr>
                                            <p:cTn id="31" dur="500"/>
                                            <p:tgtEl>
                                              <p:spTgt spid="29"/>
                                            </p:tgtEl>
                                          </p:cBhvr>
                                        </p:animEffect>
                                      </p:childTnLst>
                                    </p:cTn>
                                  </p:par>
                                  <p:par>
                                    <p:cTn id="32" presetID="53" presetClass="entr" presetSubtype="16" fill="hold" grpId="0" nodeType="withEffect">
                                      <p:stCondLst>
                                        <p:cond delay="1150"/>
                                      </p:stCondLst>
                                      <p:childTnLst>
                                        <p:set>
                                          <p:cBhvr>
                                            <p:cTn id="33" dur="1" fill="hold">
                                              <p:stCondLst>
                                                <p:cond delay="0"/>
                                              </p:stCondLst>
                                            </p:cTn>
                                            <p:tgtEl>
                                              <p:spTgt spid="30"/>
                                            </p:tgtEl>
                                            <p:attrNameLst>
                                              <p:attrName>style.visibility</p:attrName>
                                            </p:attrNameLst>
                                          </p:cBhvr>
                                          <p:to>
                                            <p:strVal val="visible"/>
                                          </p:to>
                                        </p:set>
                                        <p:anim calcmode="lin" valueType="num">
                                          <p:cBhvr>
                                            <p:cTn id="34" dur="500" fill="hold"/>
                                            <p:tgtEl>
                                              <p:spTgt spid="30"/>
                                            </p:tgtEl>
                                            <p:attrNameLst>
                                              <p:attrName>ppt_w</p:attrName>
                                            </p:attrNameLst>
                                          </p:cBhvr>
                                          <p:tavLst>
                                            <p:tav tm="0">
                                              <p:val>
                                                <p:fltVal val="0"/>
                                              </p:val>
                                            </p:tav>
                                            <p:tav tm="100000">
                                              <p:val>
                                                <p:strVal val="#ppt_w"/>
                                              </p:val>
                                            </p:tav>
                                          </p:tavLst>
                                        </p:anim>
                                        <p:anim calcmode="lin" valueType="num">
                                          <p:cBhvr>
                                            <p:cTn id="35" dur="500" fill="hold"/>
                                            <p:tgtEl>
                                              <p:spTgt spid="30"/>
                                            </p:tgtEl>
                                            <p:attrNameLst>
                                              <p:attrName>ppt_h</p:attrName>
                                            </p:attrNameLst>
                                          </p:cBhvr>
                                          <p:tavLst>
                                            <p:tav tm="0">
                                              <p:val>
                                                <p:fltVal val="0"/>
                                              </p:val>
                                            </p:tav>
                                            <p:tav tm="100000">
                                              <p:val>
                                                <p:strVal val="#ppt_h"/>
                                              </p:val>
                                            </p:tav>
                                          </p:tavLst>
                                        </p:anim>
                                        <p:animEffect transition="in" filter="fade">
                                          <p:cBhvr>
                                            <p:cTn id="36" dur="500"/>
                                            <p:tgtEl>
                                              <p:spTgt spid="30"/>
                                            </p:tgtEl>
                                          </p:cBhvr>
                                        </p:animEffect>
                                      </p:childTnLst>
                                    </p:cTn>
                                  </p:par>
                                  <p:par>
                                    <p:cTn id="37" presetID="10" presetClass="entr" presetSubtype="0" fill="hold" grpId="0" nodeType="withEffect">
                                      <p:stCondLst>
                                        <p:cond delay="125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250"/>
                                            <p:tgtEl>
                                              <p:spTgt spid="38"/>
                                            </p:tgtEl>
                                          </p:cBhvr>
                                        </p:animEffect>
                                      </p:childTnLst>
                                    </p:cTn>
                                  </p:par>
                                  <p:par>
                                    <p:cTn id="40" presetID="42" presetClass="path" presetSubtype="0" decel="100000" fill="hold" grpId="1" nodeType="withEffect">
                                      <p:stCondLst>
                                        <p:cond delay="1250"/>
                                      </p:stCondLst>
                                      <p:childTnLst>
                                        <p:animMotion origin="layout" path="M -0.01719 -0.00023 L -1.25E-6 1.85185E-6 " pathEditMode="relative" rAng="0" ptsTypes="AA">
                                          <p:cBhvr>
                                            <p:cTn id="41" dur="500" fill="hold"/>
                                            <p:tgtEl>
                                              <p:spTgt spid="38"/>
                                            </p:tgtEl>
                                            <p:attrNameLst>
                                              <p:attrName>ppt_x</p:attrName>
                                              <p:attrName>ppt_y</p:attrName>
                                            </p:attrNameLst>
                                          </p:cBhvr>
                                          <p:rCtr x="859" y="0"/>
                                        </p:animMotion>
                                      </p:childTnLst>
                                    </p:cTn>
                                  </p:par>
                                </p:childTnLst>
                              </p:cTn>
                            </p:par>
                            <p:par>
                              <p:cTn id="42" fill="hold">
                                <p:stCondLst>
                                  <p:cond delay="1750"/>
                                </p:stCondLst>
                                <p:childTnLst>
                                  <p:par>
                                    <p:cTn id="43" presetID="23" presetClass="entr" presetSubtype="16" fill="hold"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200" fill="hold"/>
                                            <p:tgtEl>
                                              <p:spTgt spid="58"/>
                                            </p:tgtEl>
                                            <p:attrNameLst>
                                              <p:attrName>ppt_w</p:attrName>
                                            </p:attrNameLst>
                                          </p:cBhvr>
                                          <p:tavLst>
                                            <p:tav tm="0">
                                              <p:val>
                                                <p:fltVal val="0"/>
                                              </p:val>
                                            </p:tav>
                                            <p:tav tm="100000">
                                              <p:val>
                                                <p:strVal val="#ppt_w"/>
                                              </p:val>
                                            </p:tav>
                                          </p:tavLst>
                                        </p:anim>
                                        <p:anim calcmode="lin" valueType="num">
                                          <p:cBhvr>
                                            <p:cTn id="46" dur="200" fill="hold"/>
                                            <p:tgtEl>
                                              <p:spTgt spid="58"/>
                                            </p:tgtEl>
                                            <p:attrNameLst>
                                              <p:attrName>ppt_h</p:attrName>
                                            </p:attrNameLst>
                                          </p:cBhvr>
                                          <p:tavLst>
                                            <p:tav tm="0">
                                              <p:val>
                                                <p:fltVal val="0"/>
                                              </p:val>
                                            </p:tav>
                                            <p:tav tm="100000">
                                              <p:val>
                                                <p:strVal val="#ppt_h"/>
                                              </p:val>
                                            </p:tav>
                                          </p:tavLst>
                                        </p:anim>
                                      </p:childTnLst>
                                    </p:cTn>
                                  </p:par>
                                  <p:par>
                                    <p:cTn id="47" presetID="6" presetClass="emph" presetSubtype="0" fill="hold" nodeType="withEffect" p14:presetBounceEnd="99000">
                                      <p:stCondLst>
                                        <p:cond delay="0"/>
                                      </p:stCondLst>
                                      <p:childTnLst>
                                        <p:animScale p14:bounceEnd="99000">
                                          <p:cBhvr>
                                            <p:cTn id="48" dur="1000" fill="hold"/>
                                            <p:tgtEl>
                                              <p:spTgt spid="58"/>
                                            </p:tgtEl>
                                          </p:cBhvr>
                                          <p:by x="110000" y="110000"/>
                                        </p:animScale>
                                      </p:childTnLst>
                                    </p:cTn>
                                  </p:par>
                                  <p:par>
                                    <p:cTn id="49" presetID="6" presetClass="emph" presetSubtype="0" accel="50000" decel="50000" fill="hold" nodeType="withEffect">
                                      <p:stCondLst>
                                        <p:cond delay="0"/>
                                      </p:stCondLst>
                                      <p:childTnLst>
                                        <p:animScale>
                                          <p:cBhvr>
                                            <p:cTn id="50" dur="250" fill="hold"/>
                                            <p:tgtEl>
                                              <p:spTgt spid="58"/>
                                            </p:tgtEl>
                                          </p:cBhvr>
                                          <p:by x="91000" y="91000"/>
                                        </p:animScale>
                                      </p:childTnLst>
                                    </p:cTn>
                                  </p:par>
                                  <p:par>
                                    <p:cTn id="51" presetID="10"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250"/>
                                            <p:tgtEl>
                                              <p:spTgt spid="56"/>
                                            </p:tgtEl>
                                          </p:cBhvr>
                                        </p:animEffect>
                                      </p:childTnLst>
                                    </p:cTn>
                                  </p:par>
                                  <p:par>
                                    <p:cTn id="54" presetID="42" presetClass="path" presetSubtype="0" decel="100000" fill="hold" grpId="1" nodeType="withEffect">
                                      <p:stCondLst>
                                        <p:cond delay="0"/>
                                      </p:stCondLst>
                                      <p:childTnLst>
                                        <p:animMotion origin="layout" path="M -0.01719 -0.00023 L -1.25E-6 1.85185E-6 " pathEditMode="relative" rAng="0" ptsTypes="AA">
                                          <p:cBhvr>
                                            <p:cTn id="55" dur="500" fill="hold"/>
                                            <p:tgtEl>
                                              <p:spTgt spid="56"/>
                                            </p:tgtEl>
                                            <p:attrNameLst>
                                              <p:attrName>ppt_x</p:attrName>
                                              <p:attrName>ppt_y</p:attrName>
                                            </p:attrNameLst>
                                          </p:cBhvr>
                                          <p:rCtr x="859" y="0"/>
                                        </p:animMotion>
                                      </p:childTnLst>
                                    </p:cTn>
                                  </p:par>
                                  <p:par>
                                    <p:cTn id="56" presetID="53" presetClass="entr" presetSubtype="16" fill="hold" nodeType="withEffect">
                                      <p:stCondLst>
                                        <p:cond delay="500"/>
                                      </p:stCondLst>
                                      <p:childTnLst>
                                        <p:set>
                                          <p:cBhvr>
                                            <p:cTn id="57" dur="1" fill="hold">
                                              <p:stCondLst>
                                                <p:cond delay="0"/>
                                              </p:stCondLst>
                                            </p:cTn>
                                            <p:tgtEl>
                                              <p:spTgt spid="10"/>
                                            </p:tgtEl>
                                            <p:attrNameLst>
                                              <p:attrName>style.visibility</p:attrName>
                                            </p:attrNameLst>
                                          </p:cBhvr>
                                          <p:to>
                                            <p:strVal val="visible"/>
                                          </p:to>
                                        </p:set>
                                        <p:anim calcmode="lin" valueType="num">
                                          <p:cBhvr>
                                            <p:cTn id="58" dur="500" fill="hold"/>
                                            <p:tgtEl>
                                              <p:spTgt spid="10"/>
                                            </p:tgtEl>
                                            <p:attrNameLst>
                                              <p:attrName>ppt_w</p:attrName>
                                            </p:attrNameLst>
                                          </p:cBhvr>
                                          <p:tavLst>
                                            <p:tav tm="0">
                                              <p:val>
                                                <p:fltVal val="0"/>
                                              </p:val>
                                            </p:tav>
                                            <p:tav tm="100000">
                                              <p:val>
                                                <p:strVal val="#ppt_w"/>
                                              </p:val>
                                            </p:tav>
                                          </p:tavLst>
                                        </p:anim>
                                        <p:anim calcmode="lin" valueType="num">
                                          <p:cBhvr>
                                            <p:cTn id="59" dur="500" fill="hold"/>
                                            <p:tgtEl>
                                              <p:spTgt spid="10"/>
                                            </p:tgtEl>
                                            <p:attrNameLst>
                                              <p:attrName>ppt_h</p:attrName>
                                            </p:attrNameLst>
                                          </p:cBhvr>
                                          <p:tavLst>
                                            <p:tav tm="0">
                                              <p:val>
                                                <p:fltVal val="0"/>
                                              </p:val>
                                            </p:tav>
                                            <p:tav tm="100000">
                                              <p:val>
                                                <p:strVal val="#ppt_h"/>
                                              </p:val>
                                            </p:tav>
                                          </p:tavLst>
                                        </p:anim>
                                        <p:animEffect transition="in" filter="fade">
                                          <p:cBhvr>
                                            <p:cTn id="60" dur="500"/>
                                            <p:tgtEl>
                                              <p:spTgt spid="10"/>
                                            </p:tgtEl>
                                          </p:cBhvr>
                                        </p:animEffect>
                                      </p:childTnLst>
                                    </p:cTn>
                                  </p:par>
                                  <p:par>
                                    <p:cTn id="61" presetID="10" presetClass="entr" presetSubtype="0" fill="hold" grpId="0" nodeType="withEffect">
                                      <p:stCondLst>
                                        <p:cond delay="100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childTnLst>
                                    </p:cTn>
                                  </p:par>
                                  <p:par>
                                    <p:cTn id="64" presetID="21" presetClass="entr" presetSubtype="1" fill="hold" grpId="0" nodeType="withEffect">
                                      <p:stCondLst>
                                        <p:cond delay="1000"/>
                                      </p:stCondLst>
                                      <p:childTnLst>
                                        <p:set>
                                          <p:cBhvr>
                                            <p:cTn id="65" dur="1" fill="hold">
                                              <p:stCondLst>
                                                <p:cond delay="0"/>
                                              </p:stCondLst>
                                            </p:cTn>
                                            <p:tgtEl>
                                              <p:spTgt spid="33"/>
                                            </p:tgtEl>
                                            <p:attrNameLst>
                                              <p:attrName>style.visibility</p:attrName>
                                            </p:attrNameLst>
                                          </p:cBhvr>
                                          <p:to>
                                            <p:strVal val="visible"/>
                                          </p:to>
                                        </p:set>
                                        <p:animEffect transition="in" filter="wheel(1)">
                                          <p:cBhvr>
                                            <p:cTn id="66" dur="500"/>
                                            <p:tgtEl>
                                              <p:spTgt spid="33"/>
                                            </p:tgtEl>
                                          </p:cBhvr>
                                        </p:animEffect>
                                      </p:childTnLst>
                                    </p:cTn>
                                  </p:par>
                                  <p:par>
                                    <p:cTn id="67" presetID="53" presetClass="entr" presetSubtype="16" fill="hold" grpId="0" nodeType="withEffect">
                                      <p:stCondLst>
                                        <p:cond delay="115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Effect transition="in" filter="fade">
                                          <p:cBhvr>
                                            <p:cTn id="71" dur="500"/>
                                            <p:tgtEl>
                                              <p:spTgt spid="34"/>
                                            </p:tgtEl>
                                          </p:cBhvr>
                                        </p:animEffect>
                                      </p:childTnLst>
                                    </p:cTn>
                                  </p:par>
                                  <p:par>
                                    <p:cTn id="72" presetID="10" presetClass="entr" presetSubtype="0" fill="hold" grpId="0" nodeType="withEffect">
                                      <p:stCondLst>
                                        <p:cond delay="1250"/>
                                      </p:stCondLst>
                                      <p:childTnLst>
                                        <p:set>
                                          <p:cBhvr>
                                            <p:cTn id="73" dur="1" fill="hold">
                                              <p:stCondLst>
                                                <p:cond delay="0"/>
                                              </p:stCondLst>
                                            </p:cTn>
                                            <p:tgtEl>
                                              <p:spTgt spid="606"/>
                                            </p:tgtEl>
                                            <p:attrNameLst>
                                              <p:attrName>style.visibility</p:attrName>
                                            </p:attrNameLst>
                                          </p:cBhvr>
                                          <p:to>
                                            <p:strVal val="visible"/>
                                          </p:to>
                                        </p:set>
                                        <p:animEffect transition="in" filter="fade">
                                          <p:cBhvr>
                                            <p:cTn id="74" dur="250"/>
                                            <p:tgtEl>
                                              <p:spTgt spid="606"/>
                                            </p:tgtEl>
                                          </p:cBhvr>
                                        </p:animEffect>
                                      </p:childTnLst>
                                    </p:cTn>
                                  </p:par>
                                  <p:par>
                                    <p:cTn id="75" presetID="42" presetClass="path" presetSubtype="0" decel="100000" fill="hold" grpId="1" nodeType="withEffect">
                                      <p:stCondLst>
                                        <p:cond delay="1250"/>
                                      </p:stCondLst>
                                      <p:childTnLst>
                                        <p:animMotion origin="layout" path="M -0.01719 -0.00023 L -1.25E-6 1.85185E-6 " pathEditMode="relative" rAng="0" ptsTypes="AA">
                                          <p:cBhvr>
                                            <p:cTn id="76" dur="500" fill="hold"/>
                                            <p:tgtEl>
                                              <p:spTgt spid="606"/>
                                            </p:tgtEl>
                                            <p:attrNameLst>
                                              <p:attrName>ppt_x</p:attrName>
                                              <p:attrName>ppt_y</p:attrName>
                                            </p:attrNameLst>
                                          </p:cBhvr>
                                          <p:rCtr x="859" y="0"/>
                                        </p:animMotion>
                                      </p:childTnLst>
                                    </p:cTn>
                                  </p:par>
                                </p:childTnLst>
                              </p:cTn>
                            </p:par>
                            <p:par>
                              <p:cTn id="77" fill="hold">
                                <p:stCondLst>
                                  <p:cond delay="3500"/>
                                </p:stCondLst>
                                <p:childTnLst>
                                  <p:par>
                                    <p:cTn id="78" presetID="23" presetClass="entr" presetSubtype="16" fill="hold" nodeType="afterEffect">
                                      <p:stCondLst>
                                        <p:cond delay="0"/>
                                      </p:stCondLst>
                                      <p:childTnLst>
                                        <p:set>
                                          <p:cBhvr>
                                            <p:cTn id="79" dur="1" fill="hold">
                                              <p:stCondLst>
                                                <p:cond delay="0"/>
                                              </p:stCondLst>
                                            </p:cTn>
                                            <p:tgtEl>
                                              <p:spTgt spid="580"/>
                                            </p:tgtEl>
                                            <p:attrNameLst>
                                              <p:attrName>style.visibility</p:attrName>
                                            </p:attrNameLst>
                                          </p:cBhvr>
                                          <p:to>
                                            <p:strVal val="visible"/>
                                          </p:to>
                                        </p:set>
                                        <p:anim calcmode="lin" valueType="num">
                                          <p:cBhvr>
                                            <p:cTn id="80" dur="200" fill="hold"/>
                                            <p:tgtEl>
                                              <p:spTgt spid="580"/>
                                            </p:tgtEl>
                                            <p:attrNameLst>
                                              <p:attrName>ppt_w</p:attrName>
                                            </p:attrNameLst>
                                          </p:cBhvr>
                                          <p:tavLst>
                                            <p:tav tm="0">
                                              <p:val>
                                                <p:fltVal val="0"/>
                                              </p:val>
                                            </p:tav>
                                            <p:tav tm="100000">
                                              <p:val>
                                                <p:strVal val="#ppt_w"/>
                                              </p:val>
                                            </p:tav>
                                          </p:tavLst>
                                        </p:anim>
                                        <p:anim calcmode="lin" valueType="num">
                                          <p:cBhvr>
                                            <p:cTn id="81" dur="200" fill="hold"/>
                                            <p:tgtEl>
                                              <p:spTgt spid="580"/>
                                            </p:tgtEl>
                                            <p:attrNameLst>
                                              <p:attrName>ppt_h</p:attrName>
                                            </p:attrNameLst>
                                          </p:cBhvr>
                                          <p:tavLst>
                                            <p:tav tm="0">
                                              <p:val>
                                                <p:fltVal val="0"/>
                                              </p:val>
                                            </p:tav>
                                            <p:tav tm="100000">
                                              <p:val>
                                                <p:strVal val="#ppt_h"/>
                                              </p:val>
                                            </p:tav>
                                          </p:tavLst>
                                        </p:anim>
                                      </p:childTnLst>
                                    </p:cTn>
                                  </p:par>
                                  <p:par>
                                    <p:cTn id="82" presetID="6" presetClass="emph" presetSubtype="0" fill="hold" nodeType="withEffect" p14:presetBounceEnd="99000">
                                      <p:stCondLst>
                                        <p:cond delay="0"/>
                                      </p:stCondLst>
                                      <p:childTnLst>
                                        <p:animScale p14:bounceEnd="99000">
                                          <p:cBhvr>
                                            <p:cTn id="83" dur="1000" fill="hold"/>
                                            <p:tgtEl>
                                              <p:spTgt spid="580"/>
                                            </p:tgtEl>
                                          </p:cBhvr>
                                          <p:by x="110000" y="110000"/>
                                        </p:animScale>
                                      </p:childTnLst>
                                    </p:cTn>
                                  </p:par>
                                  <p:par>
                                    <p:cTn id="84" presetID="6" presetClass="emph" presetSubtype="0" accel="50000" decel="50000" fill="hold" nodeType="withEffect">
                                      <p:stCondLst>
                                        <p:cond delay="0"/>
                                      </p:stCondLst>
                                      <p:childTnLst>
                                        <p:animScale>
                                          <p:cBhvr>
                                            <p:cTn id="85" dur="250" fill="hold"/>
                                            <p:tgtEl>
                                              <p:spTgt spid="580"/>
                                            </p:tgtEl>
                                          </p:cBhvr>
                                          <p:by x="91000" y="91000"/>
                                        </p:animScale>
                                      </p:childTnLst>
                                    </p:cTn>
                                  </p:par>
                                  <p:par>
                                    <p:cTn id="86" presetID="10" presetClass="entr" presetSubtype="0" fill="hold" grpId="0" nodeType="withEffect">
                                      <p:stCondLst>
                                        <p:cond delay="0"/>
                                      </p:stCondLst>
                                      <p:childTnLst>
                                        <p:set>
                                          <p:cBhvr>
                                            <p:cTn id="87" dur="1" fill="hold">
                                              <p:stCondLst>
                                                <p:cond delay="0"/>
                                              </p:stCondLst>
                                            </p:cTn>
                                            <p:tgtEl>
                                              <p:spTgt spid="57"/>
                                            </p:tgtEl>
                                            <p:attrNameLst>
                                              <p:attrName>style.visibility</p:attrName>
                                            </p:attrNameLst>
                                          </p:cBhvr>
                                          <p:to>
                                            <p:strVal val="visible"/>
                                          </p:to>
                                        </p:set>
                                        <p:animEffect transition="in" filter="fade">
                                          <p:cBhvr>
                                            <p:cTn id="88" dur="250"/>
                                            <p:tgtEl>
                                              <p:spTgt spid="57"/>
                                            </p:tgtEl>
                                          </p:cBhvr>
                                        </p:animEffect>
                                      </p:childTnLst>
                                    </p:cTn>
                                  </p:par>
                                  <p:par>
                                    <p:cTn id="89" presetID="42" presetClass="path" presetSubtype="0" decel="100000" fill="hold" grpId="1" nodeType="withEffect">
                                      <p:stCondLst>
                                        <p:cond delay="0"/>
                                      </p:stCondLst>
                                      <p:childTnLst>
                                        <p:animMotion origin="layout" path="M -0.01719 -0.00023 L -1.25E-6 1.85185E-6 " pathEditMode="relative" rAng="0" ptsTypes="AA">
                                          <p:cBhvr>
                                            <p:cTn id="90" dur="500" fill="hold"/>
                                            <p:tgtEl>
                                              <p:spTgt spid="57"/>
                                            </p:tgtEl>
                                            <p:attrNameLst>
                                              <p:attrName>ppt_x</p:attrName>
                                              <p:attrName>ppt_y</p:attrName>
                                            </p:attrNameLst>
                                          </p:cBhvr>
                                          <p:rCtr x="859" y="0"/>
                                        </p:animMotion>
                                      </p:childTnLst>
                                    </p:cTn>
                                  </p:par>
                                  <p:par>
                                    <p:cTn id="91" presetID="53" presetClass="entr" presetSubtype="16" fill="hold" nodeType="withEffect">
                                      <p:stCondLst>
                                        <p:cond delay="50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par>
                                    <p:cTn id="96" presetID="10" presetClass="entr" presetSubtype="0" fill="hold" grpId="0" nodeType="withEffect">
                                      <p:stCondLst>
                                        <p:cond delay="100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500"/>
                                            <p:tgtEl>
                                              <p:spTgt spid="16"/>
                                            </p:tgtEl>
                                          </p:cBhvr>
                                        </p:animEffect>
                                      </p:childTnLst>
                                    </p:cTn>
                                  </p:par>
                                  <p:par>
                                    <p:cTn id="99" presetID="21" presetClass="entr" presetSubtype="1" fill="hold" grpId="0" nodeType="withEffect">
                                      <p:stCondLst>
                                        <p:cond delay="1000"/>
                                      </p:stCondLst>
                                      <p:childTnLst>
                                        <p:set>
                                          <p:cBhvr>
                                            <p:cTn id="100" dur="1" fill="hold">
                                              <p:stCondLst>
                                                <p:cond delay="0"/>
                                              </p:stCondLst>
                                            </p:cTn>
                                            <p:tgtEl>
                                              <p:spTgt spid="48"/>
                                            </p:tgtEl>
                                            <p:attrNameLst>
                                              <p:attrName>style.visibility</p:attrName>
                                            </p:attrNameLst>
                                          </p:cBhvr>
                                          <p:to>
                                            <p:strVal val="visible"/>
                                          </p:to>
                                        </p:set>
                                        <p:animEffect transition="in" filter="wheel(1)">
                                          <p:cBhvr>
                                            <p:cTn id="101" dur="500"/>
                                            <p:tgtEl>
                                              <p:spTgt spid="48"/>
                                            </p:tgtEl>
                                          </p:cBhvr>
                                        </p:animEffect>
                                      </p:childTnLst>
                                    </p:cTn>
                                  </p:par>
                                  <p:par>
                                    <p:cTn id="102" presetID="53" presetClass="entr" presetSubtype="16" fill="hold" grpId="0" nodeType="withEffect">
                                      <p:stCondLst>
                                        <p:cond delay="1150"/>
                                      </p:stCondLst>
                                      <p:childTnLst>
                                        <p:set>
                                          <p:cBhvr>
                                            <p:cTn id="103" dur="1" fill="hold">
                                              <p:stCondLst>
                                                <p:cond delay="0"/>
                                              </p:stCondLst>
                                            </p:cTn>
                                            <p:tgtEl>
                                              <p:spTgt spid="49"/>
                                            </p:tgtEl>
                                            <p:attrNameLst>
                                              <p:attrName>style.visibility</p:attrName>
                                            </p:attrNameLst>
                                          </p:cBhvr>
                                          <p:to>
                                            <p:strVal val="visible"/>
                                          </p:to>
                                        </p:set>
                                        <p:anim calcmode="lin" valueType="num">
                                          <p:cBhvr>
                                            <p:cTn id="104" dur="500" fill="hold"/>
                                            <p:tgtEl>
                                              <p:spTgt spid="49"/>
                                            </p:tgtEl>
                                            <p:attrNameLst>
                                              <p:attrName>ppt_w</p:attrName>
                                            </p:attrNameLst>
                                          </p:cBhvr>
                                          <p:tavLst>
                                            <p:tav tm="0">
                                              <p:val>
                                                <p:fltVal val="0"/>
                                              </p:val>
                                            </p:tav>
                                            <p:tav tm="100000">
                                              <p:val>
                                                <p:strVal val="#ppt_w"/>
                                              </p:val>
                                            </p:tav>
                                          </p:tavLst>
                                        </p:anim>
                                        <p:anim calcmode="lin" valueType="num">
                                          <p:cBhvr>
                                            <p:cTn id="105" dur="500" fill="hold"/>
                                            <p:tgtEl>
                                              <p:spTgt spid="49"/>
                                            </p:tgtEl>
                                            <p:attrNameLst>
                                              <p:attrName>ppt_h</p:attrName>
                                            </p:attrNameLst>
                                          </p:cBhvr>
                                          <p:tavLst>
                                            <p:tav tm="0">
                                              <p:val>
                                                <p:fltVal val="0"/>
                                              </p:val>
                                            </p:tav>
                                            <p:tav tm="100000">
                                              <p:val>
                                                <p:strVal val="#ppt_h"/>
                                              </p:val>
                                            </p:tav>
                                          </p:tavLst>
                                        </p:anim>
                                        <p:animEffect transition="in" filter="fade">
                                          <p:cBhvr>
                                            <p:cTn id="106" dur="500"/>
                                            <p:tgtEl>
                                              <p:spTgt spid="49"/>
                                            </p:tgtEl>
                                          </p:cBhvr>
                                        </p:animEffect>
                                      </p:childTnLst>
                                    </p:cTn>
                                  </p:par>
                                  <p:par>
                                    <p:cTn id="107" presetID="10" presetClass="entr" presetSubtype="0" fill="hold" grpId="0" nodeType="withEffect">
                                      <p:stCondLst>
                                        <p:cond delay="1250"/>
                                      </p:stCondLst>
                                      <p:childTnLst>
                                        <p:set>
                                          <p:cBhvr>
                                            <p:cTn id="108" dur="1" fill="hold">
                                              <p:stCondLst>
                                                <p:cond delay="0"/>
                                              </p:stCondLst>
                                            </p:cTn>
                                            <p:tgtEl>
                                              <p:spTgt spid="607"/>
                                            </p:tgtEl>
                                            <p:attrNameLst>
                                              <p:attrName>style.visibility</p:attrName>
                                            </p:attrNameLst>
                                          </p:cBhvr>
                                          <p:to>
                                            <p:strVal val="visible"/>
                                          </p:to>
                                        </p:set>
                                        <p:animEffect transition="in" filter="fade">
                                          <p:cBhvr>
                                            <p:cTn id="109" dur="250"/>
                                            <p:tgtEl>
                                              <p:spTgt spid="607"/>
                                            </p:tgtEl>
                                          </p:cBhvr>
                                        </p:animEffect>
                                      </p:childTnLst>
                                    </p:cTn>
                                  </p:par>
                                  <p:par>
                                    <p:cTn id="110" presetID="42" presetClass="path" presetSubtype="0" decel="100000" fill="hold" grpId="1" nodeType="withEffect">
                                      <p:stCondLst>
                                        <p:cond delay="1250"/>
                                      </p:stCondLst>
                                      <p:childTnLst>
                                        <p:animMotion origin="layout" path="M -0.01719 -0.00023 L -1.25E-6 1.85185E-6 " pathEditMode="relative" rAng="0" ptsTypes="AA">
                                          <p:cBhvr>
                                            <p:cTn id="111" dur="500" fill="hold"/>
                                            <p:tgtEl>
                                              <p:spTgt spid="607"/>
                                            </p:tgtEl>
                                            <p:attrNameLst>
                                              <p:attrName>ppt_x</p:attrName>
                                              <p:attrName>ppt_y</p:attrName>
                                            </p:attrNameLst>
                                          </p:cBhvr>
                                          <p:rCtr x="859" y="0"/>
                                        </p:animMotion>
                                      </p:childTnLst>
                                    </p:cTn>
                                  </p:par>
                                </p:childTnLst>
                              </p:cTn>
                            </p:par>
                            <p:par>
                              <p:cTn id="112" fill="hold">
                                <p:stCondLst>
                                  <p:cond delay="5250"/>
                                </p:stCondLst>
                                <p:childTnLst>
                                  <p:par>
                                    <p:cTn id="113" presetID="10" presetClass="entr" presetSubtype="0" fill="hold" nodeType="afterEffect">
                                      <p:stCondLst>
                                        <p:cond delay="0"/>
                                      </p:stCondLst>
                                      <p:childTnLst>
                                        <p:set>
                                          <p:cBhvr>
                                            <p:cTn id="114" dur="1" fill="hold">
                                              <p:stCondLst>
                                                <p:cond delay="0"/>
                                              </p:stCondLst>
                                            </p:cTn>
                                            <p:tgtEl>
                                              <p:spTgt spid="640"/>
                                            </p:tgtEl>
                                            <p:attrNameLst>
                                              <p:attrName>style.visibility</p:attrName>
                                            </p:attrNameLst>
                                          </p:cBhvr>
                                          <p:to>
                                            <p:strVal val="visible"/>
                                          </p:to>
                                        </p:set>
                                        <p:animEffect transition="in" filter="fade">
                                          <p:cBhvr>
                                            <p:cTn id="115" dur="250"/>
                                            <p:tgtEl>
                                              <p:spTgt spid="640"/>
                                            </p:tgtEl>
                                          </p:cBhvr>
                                        </p:animEffect>
                                      </p:childTnLst>
                                    </p:cTn>
                                  </p:par>
                                  <p:par>
                                    <p:cTn id="116" presetID="42" presetClass="path" presetSubtype="0" decel="100000" fill="hold" nodeType="withEffect">
                                      <p:stCondLst>
                                        <p:cond delay="0"/>
                                      </p:stCondLst>
                                      <p:childTnLst>
                                        <p:animMotion origin="layout" path="M -0.01719 -0.00023 L -1.25E-6 1.85185E-6 " pathEditMode="relative" rAng="0" ptsTypes="AA">
                                          <p:cBhvr>
                                            <p:cTn id="117" dur="500" fill="hold"/>
                                            <p:tgtEl>
                                              <p:spTgt spid="640"/>
                                            </p:tgtEl>
                                            <p:attrNameLst>
                                              <p:attrName>ppt_x</p:attrName>
                                              <p:attrName>ppt_y</p:attrName>
                                            </p:attrNameLst>
                                          </p:cBhvr>
                                          <p:rCtr x="859" y="0"/>
                                        </p:animMotion>
                                      </p:childTnLst>
                                    </p:cTn>
                                  </p:par>
                                </p:childTnLst>
                              </p:cTn>
                            </p:par>
                            <p:par>
                              <p:cTn id="118" fill="hold">
                                <p:stCondLst>
                                  <p:cond delay="5750"/>
                                </p:stCondLst>
                                <p:childTnLst>
                                  <p:par>
                                    <p:cTn id="119" presetID="23" presetClass="entr" presetSubtype="16" fill="hold" grpId="0" nodeType="afterEffect">
                                      <p:stCondLst>
                                        <p:cond delay="0"/>
                                      </p:stCondLst>
                                      <p:childTnLst>
                                        <p:set>
                                          <p:cBhvr>
                                            <p:cTn id="120" dur="1" fill="hold">
                                              <p:stCondLst>
                                                <p:cond delay="0"/>
                                              </p:stCondLst>
                                            </p:cTn>
                                            <p:tgtEl>
                                              <p:spTgt spid="636"/>
                                            </p:tgtEl>
                                            <p:attrNameLst>
                                              <p:attrName>style.visibility</p:attrName>
                                            </p:attrNameLst>
                                          </p:cBhvr>
                                          <p:to>
                                            <p:strVal val="visible"/>
                                          </p:to>
                                        </p:set>
                                        <p:anim calcmode="lin" valueType="num">
                                          <p:cBhvr>
                                            <p:cTn id="121" dur="200" fill="hold"/>
                                            <p:tgtEl>
                                              <p:spTgt spid="636"/>
                                            </p:tgtEl>
                                            <p:attrNameLst>
                                              <p:attrName>ppt_w</p:attrName>
                                            </p:attrNameLst>
                                          </p:cBhvr>
                                          <p:tavLst>
                                            <p:tav tm="0">
                                              <p:val>
                                                <p:fltVal val="0"/>
                                              </p:val>
                                            </p:tav>
                                            <p:tav tm="100000">
                                              <p:val>
                                                <p:strVal val="#ppt_w"/>
                                              </p:val>
                                            </p:tav>
                                          </p:tavLst>
                                        </p:anim>
                                        <p:anim calcmode="lin" valueType="num">
                                          <p:cBhvr>
                                            <p:cTn id="122" dur="200" fill="hold"/>
                                            <p:tgtEl>
                                              <p:spTgt spid="636"/>
                                            </p:tgtEl>
                                            <p:attrNameLst>
                                              <p:attrName>ppt_h</p:attrName>
                                            </p:attrNameLst>
                                          </p:cBhvr>
                                          <p:tavLst>
                                            <p:tav tm="0">
                                              <p:val>
                                                <p:fltVal val="0"/>
                                              </p:val>
                                            </p:tav>
                                            <p:tav tm="100000">
                                              <p:val>
                                                <p:strVal val="#ppt_h"/>
                                              </p:val>
                                            </p:tav>
                                          </p:tavLst>
                                        </p:anim>
                                      </p:childTnLst>
                                    </p:cTn>
                                  </p:par>
                                  <p:par>
                                    <p:cTn id="123" presetID="6" presetClass="emph" presetSubtype="0" fill="hold" grpId="1" nodeType="withEffect" p14:presetBounceEnd="99000">
                                      <p:stCondLst>
                                        <p:cond delay="0"/>
                                      </p:stCondLst>
                                      <p:childTnLst>
                                        <p:animScale p14:bounceEnd="99000">
                                          <p:cBhvr>
                                            <p:cTn id="124" dur="1000" fill="hold"/>
                                            <p:tgtEl>
                                              <p:spTgt spid="636"/>
                                            </p:tgtEl>
                                          </p:cBhvr>
                                          <p:by x="110000" y="110000"/>
                                        </p:animScale>
                                      </p:childTnLst>
                                    </p:cTn>
                                  </p:par>
                                  <p:par>
                                    <p:cTn id="125" presetID="6" presetClass="emph" presetSubtype="0" accel="50000" decel="50000" fill="hold" grpId="2" nodeType="withEffect">
                                      <p:stCondLst>
                                        <p:cond delay="0"/>
                                      </p:stCondLst>
                                      <p:childTnLst>
                                        <p:animScale>
                                          <p:cBhvr>
                                            <p:cTn id="126" dur="250" fill="hold"/>
                                            <p:tgtEl>
                                              <p:spTgt spid="636"/>
                                            </p:tgtEl>
                                          </p:cBhvr>
                                          <p:by x="91000" y="91000"/>
                                        </p:animScale>
                                      </p:childTnLst>
                                    </p:cTn>
                                  </p:par>
                                  <p:par>
                                    <p:cTn id="127" presetID="53" presetClass="entr" presetSubtype="16" fill="hold" grpId="0" nodeType="withEffect">
                                      <p:stCondLst>
                                        <p:cond delay="0"/>
                                      </p:stCondLst>
                                      <p:childTnLst>
                                        <p:set>
                                          <p:cBhvr>
                                            <p:cTn id="128" dur="1" fill="hold">
                                              <p:stCondLst>
                                                <p:cond delay="0"/>
                                              </p:stCondLst>
                                            </p:cTn>
                                            <p:tgtEl>
                                              <p:spTgt spid="635"/>
                                            </p:tgtEl>
                                            <p:attrNameLst>
                                              <p:attrName>style.visibility</p:attrName>
                                            </p:attrNameLst>
                                          </p:cBhvr>
                                          <p:to>
                                            <p:strVal val="visible"/>
                                          </p:to>
                                        </p:set>
                                        <p:anim calcmode="lin" valueType="num">
                                          <p:cBhvr>
                                            <p:cTn id="129" dur="500" fill="hold"/>
                                            <p:tgtEl>
                                              <p:spTgt spid="635"/>
                                            </p:tgtEl>
                                            <p:attrNameLst>
                                              <p:attrName>ppt_w</p:attrName>
                                            </p:attrNameLst>
                                          </p:cBhvr>
                                          <p:tavLst>
                                            <p:tav tm="0">
                                              <p:val>
                                                <p:fltVal val="0"/>
                                              </p:val>
                                            </p:tav>
                                            <p:tav tm="100000">
                                              <p:val>
                                                <p:strVal val="#ppt_w"/>
                                              </p:val>
                                            </p:tav>
                                          </p:tavLst>
                                        </p:anim>
                                        <p:anim calcmode="lin" valueType="num">
                                          <p:cBhvr>
                                            <p:cTn id="130" dur="500" fill="hold"/>
                                            <p:tgtEl>
                                              <p:spTgt spid="635"/>
                                            </p:tgtEl>
                                            <p:attrNameLst>
                                              <p:attrName>ppt_h</p:attrName>
                                            </p:attrNameLst>
                                          </p:cBhvr>
                                          <p:tavLst>
                                            <p:tav tm="0">
                                              <p:val>
                                                <p:fltVal val="0"/>
                                              </p:val>
                                            </p:tav>
                                            <p:tav tm="100000">
                                              <p:val>
                                                <p:strVal val="#ppt_h"/>
                                              </p:val>
                                            </p:tav>
                                          </p:tavLst>
                                        </p:anim>
                                        <p:animEffect transition="in" filter="fade">
                                          <p:cBhvr>
                                            <p:cTn id="131" dur="500"/>
                                            <p:tgtEl>
                                              <p:spTgt spid="635"/>
                                            </p:tgtEl>
                                          </p:cBhvr>
                                        </p:animEffect>
                                      </p:childTnLst>
                                    </p:cTn>
                                  </p:par>
                                </p:childTnLst>
                              </p:cTn>
                            </p:par>
                            <p:par>
                              <p:cTn id="132" fill="hold">
                                <p:stCondLst>
                                  <p:cond delay="6750"/>
                                </p:stCondLst>
                                <p:childTnLst>
                                  <p:par>
                                    <p:cTn id="133" presetID="22" presetClass="entr" presetSubtype="1" fill="hold" grpId="0" nodeType="afterEffect">
                                      <p:stCondLst>
                                        <p:cond delay="0"/>
                                      </p:stCondLst>
                                      <p:childTnLst>
                                        <p:set>
                                          <p:cBhvr>
                                            <p:cTn id="134" dur="1" fill="hold">
                                              <p:stCondLst>
                                                <p:cond delay="0"/>
                                              </p:stCondLst>
                                            </p:cTn>
                                            <p:tgtEl>
                                              <p:spTgt spid="637"/>
                                            </p:tgtEl>
                                            <p:attrNameLst>
                                              <p:attrName>style.visibility</p:attrName>
                                            </p:attrNameLst>
                                          </p:cBhvr>
                                          <p:to>
                                            <p:strVal val="visible"/>
                                          </p:to>
                                        </p:set>
                                        <p:animEffect transition="in" filter="wipe(up)">
                                          <p:cBhvr>
                                            <p:cTn id="135" dur="500"/>
                                            <p:tgtEl>
                                              <p:spTgt spid="637"/>
                                            </p:tgtEl>
                                          </p:cBhvr>
                                        </p:animEffect>
                                      </p:childTnLst>
                                    </p:cTn>
                                  </p:par>
                                  <p:par>
                                    <p:cTn id="136" presetID="8" presetClass="emph" presetSubtype="0" repeatCount="indefinite" fill="hold" grpId="1" nodeType="withEffect">
                                      <p:stCondLst>
                                        <p:cond delay="250"/>
                                      </p:stCondLst>
                                      <p:childTnLst>
                                        <p:animRot by="21600000">
                                          <p:cBhvr>
                                            <p:cTn id="137" dur="10000" fill="hold"/>
                                            <p:tgtEl>
                                              <p:spTgt spid="635"/>
                                            </p:tgtEl>
                                            <p:attrNameLst>
                                              <p:attrName>r</p:attrName>
                                            </p:attrNameLst>
                                          </p:cBhvr>
                                        </p:animRot>
                                      </p:childTnLst>
                                    </p:cTn>
                                  </p:par>
                                  <p:par>
                                    <p:cTn id="138" presetID="10" presetClass="entr" presetSubtype="0" fill="hold" grpId="0" nodeType="withEffect">
                                      <p:stCondLst>
                                        <p:cond delay="1000"/>
                                      </p:stCondLst>
                                      <p:childTnLst>
                                        <p:set>
                                          <p:cBhvr>
                                            <p:cTn id="139" dur="1" fill="hold">
                                              <p:stCondLst>
                                                <p:cond delay="0"/>
                                              </p:stCondLst>
                                            </p:cTn>
                                            <p:tgtEl>
                                              <p:spTgt spid="21"/>
                                            </p:tgtEl>
                                            <p:attrNameLst>
                                              <p:attrName>style.visibility</p:attrName>
                                            </p:attrNameLst>
                                          </p:cBhvr>
                                          <p:to>
                                            <p:strVal val="visible"/>
                                          </p:to>
                                        </p:set>
                                        <p:animEffect transition="in" filter="fade">
                                          <p:cBhvr>
                                            <p:cTn id="140" dur="250"/>
                                            <p:tgtEl>
                                              <p:spTgt spid="21"/>
                                            </p:tgtEl>
                                          </p:cBhvr>
                                        </p:animEffect>
                                      </p:childTnLst>
                                    </p:cTn>
                                  </p:par>
                                  <p:par>
                                    <p:cTn id="141" presetID="42" presetClass="path" presetSubtype="0" decel="100000" fill="hold" grpId="1" nodeType="withEffect">
                                      <p:stCondLst>
                                        <p:cond delay="1000"/>
                                      </p:stCondLst>
                                      <p:childTnLst>
                                        <p:animMotion origin="layout" path="M -3.75E-6 -0.03472 L -3.75E-6 1.85185E-6 " pathEditMode="relative" rAng="0" ptsTypes="AA">
                                          <p:cBhvr>
                                            <p:cTn id="142" dur="500" fill="hold"/>
                                            <p:tgtEl>
                                              <p:spTgt spid="21"/>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 grpId="0" animBg="1"/>
          <p:bldP spid="55" grpId="0"/>
          <p:bldP spid="55" grpId="1"/>
          <p:bldP spid="26" grpId="0" animBg="1"/>
          <p:bldP spid="29" grpId="0" animBg="1"/>
          <p:bldP spid="30" grpId="0" animBg="1"/>
          <p:bldP spid="38" grpId="0"/>
          <p:bldP spid="38" grpId="1"/>
          <p:bldP spid="56" grpId="0"/>
          <p:bldP spid="56" grpId="1"/>
          <p:bldP spid="31" grpId="0" animBg="1"/>
          <p:bldP spid="33" grpId="0" animBg="1"/>
          <p:bldP spid="34" grpId="0" animBg="1"/>
          <p:bldP spid="606" grpId="0"/>
          <p:bldP spid="606" grpId="1"/>
          <p:bldP spid="57" grpId="0"/>
          <p:bldP spid="57" grpId="1"/>
          <p:bldP spid="16" grpId="0" animBg="1"/>
          <p:bldP spid="48" grpId="0" animBg="1"/>
          <p:bldP spid="49" grpId="0" animBg="1"/>
          <p:bldP spid="607" grpId="0"/>
          <p:bldP spid="607" grpId="1"/>
          <p:bldP spid="21" grpId="0"/>
          <p:bldP spid="21" grpId="1"/>
          <p:bldP spid="635" grpId="0" animBg="1"/>
          <p:bldP spid="635" grpId="1" animBg="1"/>
          <p:bldP spid="636" grpId="0" animBg="1"/>
          <p:bldP spid="636" grpId="1" animBg="1"/>
          <p:bldP spid="636" grpId="2" animBg="1"/>
          <p:bldP spid="63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30"/>
                                            </p:tgtEl>
                                            <p:attrNameLst>
                                              <p:attrName>style.visibility</p:attrName>
                                            </p:attrNameLst>
                                          </p:cBhvr>
                                          <p:to>
                                            <p:strVal val="visible"/>
                                          </p:to>
                                        </p:set>
                                        <p:animEffect transition="in" filter="wipe(left)">
                                          <p:cBhvr>
                                            <p:cTn id="7" dur="500"/>
                                            <p:tgtEl>
                                              <p:spTgt spid="630"/>
                                            </p:tgtEl>
                                          </p:cBhvr>
                                        </p:animEffect>
                                      </p:childTnLst>
                                    </p:cTn>
                                  </p:par>
                                  <p:par>
                                    <p:cTn id="8" presetID="23" presetClass="entr" presetSubtype="16"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 calcmode="lin" valueType="num">
                                          <p:cBhvr>
                                            <p:cTn id="10" dur="200" fill="hold"/>
                                            <p:tgtEl>
                                              <p:spTgt spid="39"/>
                                            </p:tgtEl>
                                            <p:attrNameLst>
                                              <p:attrName>ppt_w</p:attrName>
                                            </p:attrNameLst>
                                          </p:cBhvr>
                                          <p:tavLst>
                                            <p:tav tm="0">
                                              <p:val>
                                                <p:fltVal val="0"/>
                                              </p:val>
                                            </p:tav>
                                            <p:tav tm="100000">
                                              <p:val>
                                                <p:strVal val="#ppt_w"/>
                                              </p:val>
                                            </p:tav>
                                          </p:tavLst>
                                        </p:anim>
                                        <p:anim calcmode="lin" valueType="num">
                                          <p:cBhvr>
                                            <p:cTn id="11" dur="200" fill="hold"/>
                                            <p:tgtEl>
                                              <p:spTgt spid="39"/>
                                            </p:tgtEl>
                                            <p:attrNameLst>
                                              <p:attrName>ppt_h</p:attrName>
                                            </p:attrNameLst>
                                          </p:cBhvr>
                                          <p:tavLst>
                                            <p:tav tm="0">
                                              <p:val>
                                                <p:fltVal val="0"/>
                                              </p:val>
                                            </p:tav>
                                            <p:tav tm="100000">
                                              <p:val>
                                                <p:strVal val="#ppt_h"/>
                                              </p:val>
                                            </p:tav>
                                          </p:tavLst>
                                        </p:anim>
                                      </p:childTnLst>
                                    </p:cTn>
                                  </p:par>
                                  <p:par>
                                    <p:cTn id="12" presetID="6" presetClass="emph" presetSubtype="0" fill="hold" nodeType="withEffect">
                                      <p:stCondLst>
                                        <p:cond delay="0"/>
                                      </p:stCondLst>
                                      <p:childTnLst>
                                        <p:animScale>
                                          <p:cBhvr>
                                            <p:cTn id="13" dur="1000" fill="hold"/>
                                            <p:tgtEl>
                                              <p:spTgt spid="39"/>
                                            </p:tgtEl>
                                          </p:cBhvr>
                                          <p:by x="110000" y="110000"/>
                                        </p:animScale>
                                      </p:childTnLst>
                                    </p:cTn>
                                  </p:par>
                                  <p:par>
                                    <p:cTn id="14" presetID="6" presetClass="emph" presetSubtype="0" accel="50000" decel="50000" fill="hold" nodeType="withEffect">
                                      <p:stCondLst>
                                        <p:cond delay="0"/>
                                      </p:stCondLst>
                                      <p:childTnLst>
                                        <p:animScale>
                                          <p:cBhvr>
                                            <p:cTn id="15" dur="250" fill="hold"/>
                                            <p:tgtEl>
                                              <p:spTgt spid="39"/>
                                            </p:tgtEl>
                                          </p:cBhvr>
                                          <p:by x="91000" y="91000"/>
                                        </p:animScale>
                                      </p:childTnLst>
                                    </p:cTn>
                                  </p:par>
                                  <p:par>
                                    <p:cTn id="16" presetID="10" presetClass="entr" presetSubtype="0" fill="hold" grpId="0" nodeType="with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fade">
                                          <p:cBhvr>
                                            <p:cTn id="18" dur="250"/>
                                            <p:tgtEl>
                                              <p:spTgt spid="55"/>
                                            </p:tgtEl>
                                          </p:cBhvr>
                                        </p:animEffect>
                                      </p:childTnLst>
                                    </p:cTn>
                                  </p:par>
                                  <p:par>
                                    <p:cTn id="19" presetID="42" presetClass="path" presetSubtype="0" decel="100000" fill="hold" grpId="1" nodeType="withEffect">
                                      <p:stCondLst>
                                        <p:cond delay="0"/>
                                      </p:stCondLst>
                                      <p:childTnLst>
                                        <p:animMotion origin="layout" path="M -0.01719 -0.00023 L -1.25E-6 1.85185E-6 " pathEditMode="relative" rAng="0" ptsTypes="AA">
                                          <p:cBhvr>
                                            <p:cTn id="20" dur="500" fill="hold"/>
                                            <p:tgtEl>
                                              <p:spTgt spid="55"/>
                                            </p:tgtEl>
                                            <p:attrNameLst>
                                              <p:attrName>ppt_x</p:attrName>
                                              <p:attrName>ppt_y</p:attrName>
                                            </p:attrNameLst>
                                          </p:cBhvr>
                                          <p:rCtr x="859" y="0"/>
                                        </p:animMotion>
                                      </p:childTnLst>
                                    </p:cTn>
                                  </p:par>
                                  <p:par>
                                    <p:cTn id="21" presetID="53" presetClass="entr" presetSubtype="16" fill="hold" nodeType="withEffect">
                                      <p:stCondLst>
                                        <p:cond delay="50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21" presetClass="entr" presetSubtype="1" fill="hold" grpId="0" nodeType="withEffect">
                                      <p:stCondLst>
                                        <p:cond delay="1000"/>
                                      </p:stCondLst>
                                      <p:childTnLst>
                                        <p:set>
                                          <p:cBhvr>
                                            <p:cTn id="30" dur="1" fill="hold">
                                              <p:stCondLst>
                                                <p:cond delay="0"/>
                                              </p:stCondLst>
                                            </p:cTn>
                                            <p:tgtEl>
                                              <p:spTgt spid="29"/>
                                            </p:tgtEl>
                                            <p:attrNameLst>
                                              <p:attrName>style.visibility</p:attrName>
                                            </p:attrNameLst>
                                          </p:cBhvr>
                                          <p:to>
                                            <p:strVal val="visible"/>
                                          </p:to>
                                        </p:set>
                                        <p:animEffect transition="in" filter="wheel(1)">
                                          <p:cBhvr>
                                            <p:cTn id="31" dur="500"/>
                                            <p:tgtEl>
                                              <p:spTgt spid="29"/>
                                            </p:tgtEl>
                                          </p:cBhvr>
                                        </p:animEffect>
                                      </p:childTnLst>
                                    </p:cTn>
                                  </p:par>
                                  <p:par>
                                    <p:cTn id="32" presetID="53" presetClass="entr" presetSubtype="16" fill="hold" grpId="0" nodeType="withEffect">
                                      <p:stCondLst>
                                        <p:cond delay="1150"/>
                                      </p:stCondLst>
                                      <p:childTnLst>
                                        <p:set>
                                          <p:cBhvr>
                                            <p:cTn id="33" dur="1" fill="hold">
                                              <p:stCondLst>
                                                <p:cond delay="0"/>
                                              </p:stCondLst>
                                            </p:cTn>
                                            <p:tgtEl>
                                              <p:spTgt spid="30"/>
                                            </p:tgtEl>
                                            <p:attrNameLst>
                                              <p:attrName>style.visibility</p:attrName>
                                            </p:attrNameLst>
                                          </p:cBhvr>
                                          <p:to>
                                            <p:strVal val="visible"/>
                                          </p:to>
                                        </p:set>
                                        <p:anim calcmode="lin" valueType="num">
                                          <p:cBhvr>
                                            <p:cTn id="34" dur="500" fill="hold"/>
                                            <p:tgtEl>
                                              <p:spTgt spid="30"/>
                                            </p:tgtEl>
                                            <p:attrNameLst>
                                              <p:attrName>ppt_w</p:attrName>
                                            </p:attrNameLst>
                                          </p:cBhvr>
                                          <p:tavLst>
                                            <p:tav tm="0">
                                              <p:val>
                                                <p:fltVal val="0"/>
                                              </p:val>
                                            </p:tav>
                                            <p:tav tm="100000">
                                              <p:val>
                                                <p:strVal val="#ppt_w"/>
                                              </p:val>
                                            </p:tav>
                                          </p:tavLst>
                                        </p:anim>
                                        <p:anim calcmode="lin" valueType="num">
                                          <p:cBhvr>
                                            <p:cTn id="35" dur="500" fill="hold"/>
                                            <p:tgtEl>
                                              <p:spTgt spid="30"/>
                                            </p:tgtEl>
                                            <p:attrNameLst>
                                              <p:attrName>ppt_h</p:attrName>
                                            </p:attrNameLst>
                                          </p:cBhvr>
                                          <p:tavLst>
                                            <p:tav tm="0">
                                              <p:val>
                                                <p:fltVal val="0"/>
                                              </p:val>
                                            </p:tav>
                                            <p:tav tm="100000">
                                              <p:val>
                                                <p:strVal val="#ppt_h"/>
                                              </p:val>
                                            </p:tav>
                                          </p:tavLst>
                                        </p:anim>
                                        <p:animEffect transition="in" filter="fade">
                                          <p:cBhvr>
                                            <p:cTn id="36" dur="500"/>
                                            <p:tgtEl>
                                              <p:spTgt spid="30"/>
                                            </p:tgtEl>
                                          </p:cBhvr>
                                        </p:animEffect>
                                      </p:childTnLst>
                                    </p:cTn>
                                  </p:par>
                                  <p:par>
                                    <p:cTn id="37" presetID="10" presetClass="entr" presetSubtype="0" fill="hold" grpId="0" nodeType="withEffect">
                                      <p:stCondLst>
                                        <p:cond delay="125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250"/>
                                            <p:tgtEl>
                                              <p:spTgt spid="38"/>
                                            </p:tgtEl>
                                          </p:cBhvr>
                                        </p:animEffect>
                                      </p:childTnLst>
                                    </p:cTn>
                                  </p:par>
                                  <p:par>
                                    <p:cTn id="40" presetID="42" presetClass="path" presetSubtype="0" decel="100000" fill="hold" grpId="1" nodeType="withEffect">
                                      <p:stCondLst>
                                        <p:cond delay="1250"/>
                                      </p:stCondLst>
                                      <p:childTnLst>
                                        <p:animMotion origin="layout" path="M -0.01719 -0.00023 L -1.25E-6 1.85185E-6 " pathEditMode="relative" rAng="0" ptsTypes="AA">
                                          <p:cBhvr>
                                            <p:cTn id="41" dur="500" fill="hold"/>
                                            <p:tgtEl>
                                              <p:spTgt spid="38"/>
                                            </p:tgtEl>
                                            <p:attrNameLst>
                                              <p:attrName>ppt_x</p:attrName>
                                              <p:attrName>ppt_y</p:attrName>
                                            </p:attrNameLst>
                                          </p:cBhvr>
                                          <p:rCtr x="859" y="0"/>
                                        </p:animMotion>
                                      </p:childTnLst>
                                    </p:cTn>
                                  </p:par>
                                </p:childTnLst>
                              </p:cTn>
                            </p:par>
                            <p:par>
                              <p:cTn id="42" fill="hold">
                                <p:stCondLst>
                                  <p:cond delay="1750"/>
                                </p:stCondLst>
                                <p:childTnLst>
                                  <p:par>
                                    <p:cTn id="43" presetID="23" presetClass="entr" presetSubtype="16" fill="hold"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200" fill="hold"/>
                                            <p:tgtEl>
                                              <p:spTgt spid="58"/>
                                            </p:tgtEl>
                                            <p:attrNameLst>
                                              <p:attrName>ppt_w</p:attrName>
                                            </p:attrNameLst>
                                          </p:cBhvr>
                                          <p:tavLst>
                                            <p:tav tm="0">
                                              <p:val>
                                                <p:fltVal val="0"/>
                                              </p:val>
                                            </p:tav>
                                            <p:tav tm="100000">
                                              <p:val>
                                                <p:strVal val="#ppt_w"/>
                                              </p:val>
                                            </p:tav>
                                          </p:tavLst>
                                        </p:anim>
                                        <p:anim calcmode="lin" valueType="num">
                                          <p:cBhvr>
                                            <p:cTn id="46" dur="200" fill="hold"/>
                                            <p:tgtEl>
                                              <p:spTgt spid="58"/>
                                            </p:tgtEl>
                                            <p:attrNameLst>
                                              <p:attrName>ppt_h</p:attrName>
                                            </p:attrNameLst>
                                          </p:cBhvr>
                                          <p:tavLst>
                                            <p:tav tm="0">
                                              <p:val>
                                                <p:fltVal val="0"/>
                                              </p:val>
                                            </p:tav>
                                            <p:tav tm="100000">
                                              <p:val>
                                                <p:strVal val="#ppt_h"/>
                                              </p:val>
                                            </p:tav>
                                          </p:tavLst>
                                        </p:anim>
                                      </p:childTnLst>
                                    </p:cTn>
                                  </p:par>
                                  <p:par>
                                    <p:cTn id="47" presetID="6" presetClass="emph" presetSubtype="0" fill="hold" nodeType="withEffect">
                                      <p:stCondLst>
                                        <p:cond delay="0"/>
                                      </p:stCondLst>
                                      <p:childTnLst>
                                        <p:animScale>
                                          <p:cBhvr>
                                            <p:cTn id="48" dur="1000" fill="hold"/>
                                            <p:tgtEl>
                                              <p:spTgt spid="58"/>
                                            </p:tgtEl>
                                          </p:cBhvr>
                                          <p:by x="110000" y="110000"/>
                                        </p:animScale>
                                      </p:childTnLst>
                                    </p:cTn>
                                  </p:par>
                                  <p:par>
                                    <p:cTn id="49" presetID="6" presetClass="emph" presetSubtype="0" accel="50000" decel="50000" fill="hold" nodeType="withEffect">
                                      <p:stCondLst>
                                        <p:cond delay="0"/>
                                      </p:stCondLst>
                                      <p:childTnLst>
                                        <p:animScale>
                                          <p:cBhvr>
                                            <p:cTn id="50" dur="250" fill="hold"/>
                                            <p:tgtEl>
                                              <p:spTgt spid="58"/>
                                            </p:tgtEl>
                                          </p:cBhvr>
                                          <p:by x="91000" y="91000"/>
                                        </p:animScale>
                                      </p:childTnLst>
                                    </p:cTn>
                                  </p:par>
                                  <p:par>
                                    <p:cTn id="51" presetID="10"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250"/>
                                            <p:tgtEl>
                                              <p:spTgt spid="56"/>
                                            </p:tgtEl>
                                          </p:cBhvr>
                                        </p:animEffect>
                                      </p:childTnLst>
                                    </p:cTn>
                                  </p:par>
                                  <p:par>
                                    <p:cTn id="54" presetID="42" presetClass="path" presetSubtype="0" decel="100000" fill="hold" grpId="1" nodeType="withEffect">
                                      <p:stCondLst>
                                        <p:cond delay="0"/>
                                      </p:stCondLst>
                                      <p:childTnLst>
                                        <p:animMotion origin="layout" path="M -0.01719 -0.00023 L -1.25E-6 1.85185E-6 " pathEditMode="relative" rAng="0" ptsTypes="AA">
                                          <p:cBhvr>
                                            <p:cTn id="55" dur="500" fill="hold"/>
                                            <p:tgtEl>
                                              <p:spTgt spid="56"/>
                                            </p:tgtEl>
                                            <p:attrNameLst>
                                              <p:attrName>ppt_x</p:attrName>
                                              <p:attrName>ppt_y</p:attrName>
                                            </p:attrNameLst>
                                          </p:cBhvr>
                                          <p:rCtr x="859" y="0"/>
                                        </p:animMotion>
                                      </p:childTnLst>
                                    </p:cTn>
                                  </p:par>
                                  <p:par>
                                    <p:cTn id="56" presetID="53" presetClass="entr" presetSubtype="16" fill="hold" nodeType="withEffect">
                                      <p:stCondLst>
                                        <p:cond delay="500"/>
                                      </p:stCondLst>
                                      <p:childTnLst>
                                        <p:set>
                                          <p:cBhvr>
                                            <p:cTn id="57" dur="1" fill="hold">
                                              <p:stCondLst>
                                                <p:cond delay="0"/>
                                              </p:stCondLst>
                                            </p:cTn>
                                            <p:tgtEl>
                                              <p:spTgt spid="10"/>
                                            </p:tgtEl>
                                            <p:attrNameLst>
                                              <p:attrName>style.visibility</p:attrName>
                                            </p:attrNameLst>
                                          </p:cBhvr>
                                          <p:to>
                                            <p:strVal val="visible"/>
                                          </p:to>
                                        </p:set>
                                        <p:anim calcmode="lin" valueType="num">
                                          <p:cBhvr>
                                            <p:cTn id="58" dur="500" fill="hold"/>
                                            <p:tgtEl>
                                              <p:spTgt spid="10"/>
                                            </p:tgtEl>
                                            <p:attrNameLst>
                                              <p:attrName>ppt_w</p:attrName>
                                            </p:attrNameLst>
                                          </p:cBhvr>
                                          <p:tavLst>
                                            <p:tav tm="0">
                                              <p:val>
                                                <p:fltVal val="0"/>
                                              </p:val>
                                            </p:tav>
                                            <p:tav tm="100000">
                                              <p:val>
                                                <p:strVal val="#ppt_w"/>
                                              </p:val>
                                            </p:tav>
                                          </p:tavLst>
                                        </p:anim>
                                        <p:anim calcmode="lin" valueType="num">
                                          <p:cBhvr>
                                            <p:cTn id="59" dur="500" fill="hold"/>
                                            <p:tgtEl>
                                              <p:spTgt spid="10"/>
                                            </p:tgtEl>
                                            <p:attrNameLst>
                                              <p:attrName>ppt_h</p:attrName>
                                            </p:attrNameLst>
                                          </p:cBhvr>
                                          <p:tavLst>
                                            <p:tav tm="0">
                                              <p:val>
                                                <p:fltVal val="0"/>
                                              </p:val>
                                            </p:tav>
                                            <p:tav tm="100000">
                                              <p:val>
                                                <p:strVal val="#ppt_h"/>
                                              </p:val>
                                            </p:tav>
                                          </p:tavLst>
                                        </p:anim>
                                        <p:animEffect transition="in" filter="fade">
                                          <p:cBhvr>
                                            <p:cTn id="60" dur="500"/>
                                            <p:tgtEl>
                                              <p:spTgt spid="10"/>
                                            </p:tgtEl>
                                          </p:cBhvr>
                                        </p:animEffect>
                                      </p:childTnLst>
                                    </p:cTn>
                                  </p:par>
                                  <p:par>
                                    <p:cTn id="61" presetID="10" presetClass="entr" presetSubtype="0" fill="hold" grpId="0" nodeType="withEffect">
                                      <p:stCondLst>
                                        <p:cond delay="100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childTnLst>
                                    </p:cTn>
                                  </p:par>
                                  <p:par>
                                    <p:cTn id="64" presetID="21" presetClass="entr" presetSubtype="1" fill="hold" grpId="0" nodeType="withEffect">
                                      <p:stCondLst>
                                        <p:cond delay="1000"/>
                                      </p:stCondLst>
                                      <p:childTnLst>
                                        <p:set>
                                          <p:cBhvr>
                                            <p:cTn id="65" dur="1" fill="hold">
                                              <p:stCondLst>
                                                <p:cond delay="0"/>
                                              </p:stCondLst>
                                            </p:cTn>
                                            <p:tgtEl>
                                              <p:spTgt spid="33"/>
                                            </p:tgtEl>
                                            <p:attrNameLst>
                                              <p:attrName>style.visibility</p:attrName>
                                            </p:attrNameLst>
                                          </p:cBhvr>
                                          <p:to>
                                            <p:strVal val="visible"/>
                                          </p:to>
                                        </p:set>
                                        <p:animEffect transition="in" filter="wheel(1)">
                                          <p:cBhvr>
                                            <p:cTn id="66" dur="500"/>
                                            <p:tgtEl>
                                              <p:spTgt spid="33"/>
                                            </p:tgtEl>
                                          </p:cBhvr>
                                        </p:animEffect>
                                      </p:childTnLst>
                                    </p:cTn>
                                  </p:par>
                                  <p:par>
                                    <p:cTn id="67" presetID="53" presetClass="entr" presetSubtype="16" fill="hold" grpId="0" nodeType="withEffect">
                                      <p:stCondLst>
                                        <p:cond delay="115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Effect transition="in" filter="fade">
                                          <p:cBhvr>
                                            <p:cTn id="71" dur="500"/>
                                            <p:tgtEl>
                                              <p:spTgt spid="34"/>
                                            </p:tgtEl>
                                          </p:cBhvr>
                                        </p:animEffect>
                                      </p:childTnLst>
                                    </p:cTn>
                                  </p:par>
                                  <p:par>
                                    <p:cTn id="72" presetID="10" presetClass="entr" presetSubtype="0" fill="hold" grpId="0" nodeType="withEffect">
                                      <p:stCondLst>
                                        <p:cond delay="1250"/>
                                      </p:stCondLst>
                                      <p:childTnLst>
                                        <p:set>
                                          <p:cBhvr>
                                            <p:cTn id="73" dur="1" fill="hold">
                                              <p:stCondLst>
                                                <p:cond delay="0"/>
                                              </p:stCondLst>
                                            </p:cTn>
                                            <p:tgtEl>
                                              <p:spTgt spid="606"/>
                                            </p:tgtEl>
                                            <p:attrNameLst>
                                              <p:attrName>style.visibility</p:attrName>
                                            </p:attrNameLst>
                                          </p:cBhvr>
                                          <p:to>
                                            <p:strVal val="visible"/>
                                          </p:to>
                                        </p:set>
                                        <p:animEffect transition="in" filter="fade">
                                          <p:cBhvr>
                                            <p:cTn id="74" dur="250"/>
                                            <p:tgtEl>
                                              <p:spTgt spid="606"/>
                                            </p:tgtEl>
                                          </p:cBhvr>
                                        </p:animEffect>
                                      </p:childTnLst>
                                    </p:cTn>
                                  </p:par>
                                  <p:par>
                                    <p:cTn id="75" presetID="42" presetClass="path" presetSubtype="0" decel="100000" fill="hold" grpId="1" nodeType="withEffect">
                                      <p:stCondLst>
                                        <p:cond delay="1250"/>
                                      </p:stCondLst>
                                      <p:childTnLst>
                                        <p:animMotion origin="layout" path="M -0.01719 -0.00023 L -1.25E-6 1.85185E-6 " pathEditMode="relative" rAng="0" ptsTypes="AA">
                                          <p:cBhvr>
                                            <p:cTn id="76" dur="500" fill="hold"/>
                                            <p:tgtEl>
                                              <p:spTgt spid="606"/>
                                            </p:tgtEl>
                                            <p:attrNameLst>
                                              <p:attrName>ppt_x</p:attrName>
                                              <p:attrName>ppt_y</p:attrName>
                                            </p:attrNameLst>
                                          </p:cBhvr>
                                          <p:rCtr x="859" y="0"/>
                                        </p:animMotion>
                                      </p:childTnLst>
                                    </p:cTn>
                                  </p:par>
                                </p:childTnLst>
                              </p:cTn>
                            </p:par>
                            <p:par>
                              <p:cTn id="77" fill="hold">
                                <p:stCondLst>
                                  <p:cond delay="3500"/>
                                </p:stCondLst>
                                <p:childTnLst>
                                  <p:par>
                                    <p:cTn id="78" presetID="23" presetClass="entr" presetSubtype="16" fill="hold" nodeType="afterEffect">
                                      <p:stCondLst>
                                        <p:cond delay="0"/>
                                      </p:stCondLst>
                                      <p:childTnLst>
                                        <p:set>
                                          <p:cBhvr>
                                            <p:cTn id="79" dur="1" fill="hold">
                                              <p:stCondLst>
                                                <p:cond delay="0"/>
                                              </p:stCondLst>
                                            </p:cTn>
                                            <p:tgtEl>
                                              <p:spTgt spid="580"/>
                                            </p:tgtEl>
                                            <p:attrNameLst>
                                              <p:attrName>style.visibility</p:attrName>
                                            </p:attrNameLst>
                                          </p:cBhvr>
                                          <p:to>
                                            <p:strVal val="visible"/>
                                          </p:to>
                                        </p:set>
                                        <p:anim calcmode="lin" valueType="num">
                                          <p:cBhvr>
                                            <p:cTn id="80" dur="200" fill="hold"/>
                                            <p:tgtEl>
                                              <p:spTgt spid="580"/>
                                            </p:tgtEl>
                                            <p:attrNameLst>
                                              <p:attrName>ppt_w</p:attrName>
                                            </p:attrNameLst>
                                          </p:cBhvr>
                                          <p:tavLst>
                                            <p:tav tm="0">
                                              <p:val>
                                                <p:fltVal val="0"/>
                                              </p:val>
                                            </p:tav>
                                            <p:tav tm="100000">
                                              <p:val>
                                                <p:strVal val="#ppt_w"/>
                                              </p:val>
                                            </p:tav>
                                          </p:tavLst>
                                        </p:anim>
                                        <p:anim calcmode="lin" valueType="num">
                                          <p:cBhvr>
                                            <p:cTn id="81" dur="200" fill="hold"/>
                                            <p:tgtEl>
                                              <p:spTgt spid="580"/>
                                            </p:tgtEl>
                                            <p:attrNameLst>
                                              <p:attrName>ppt_h</p:attrName>
                                            </p:attrNameLst>
                                          </p:cBhvr>
                                          <p:tavLst>
                                            <p:tav tm="0">
                                              <p:val>
                                                <p:fltVal val="0"/>
                                              </p:val>
                                            </p:tav>
                                            <p:tav tm="100000">
                                              <p:val>
                                                <p:strVal val="#ppt_h"/>
                                              </p:val>
                                            </p:tav>
                                          </p:tavLst>
                                        </p:anim>
                                      </p:childTnLst>
                                    </p:cTn>
                                  </p:par>
                                  <p:par>
                                    <p:cTn id="82" presetID="6" presetClass="emph" presetSubtype="0" fill="hold" nodeType="withEffect">
                                      <p:stCondLst>
                                        <p:cond delay="0"/>
                                      </p:stCondLst>
                                      <p:childTnLst>
                                        <p:animScale>
                                          <p:cBhvr>
                                            <p:cTn id="83" dur="1000" fill="hold"/>
                                            <p:tgtEl>
                                              <p:spTgt spid="580"/>
                                            </p:tgtEl>
                                          </p:cBhvr>
                                          <p:by x="110000" y="110000"/>
                                        </p:animScale>
                                      </p:childTnLst>
                                    </p:cTn>
                                  </p:par>
                                  <p:par>
                                    <p:cTn id="84" presetID="6" presetClass="emph" presetSubtype="0" accel="50000" decel="50000" fill="hold" nodeType="withEffect">
                                      <p:stCondLst>
                                        <p:cond delay="0"/>
                                      </p:stCondLst>
                                      <p:childTnLst>
                                        <p:animScale>
                                          <p:cBhvr>
                                            <p:cTn id="85" dur="250" fill="hold"/>
                                            <p:tgtEl>
                                              <p:spTgt spid="580"/>
                                            </p:tgtEl>
                                          </p:cBhvr>
                                          <p:by x="91000" y="91000"/>
                                        </p:animScale>
                                      </p:childTnLst>
                                    </p:cTn>
                                  </p:par>
                                  <p:par>
                                    <p:cTn id="86" presetID="10" presetClass="entr" presetSubtype="0" fill="hold" grpId="0" nodeType="withEffect">
                                      <p:stCondLst>
                                        <p:cond delay="0"/>
                                      </p:stCondLst>
                                      <p:childTnLst>
                                        <p:set>
                                          <p:cBhvr>
                                            <p:cTn id="87" dur="1" fill="hold">
                                              <p:stCondLst>
                                                <p:cond delay="0"/>
                                              </p:stCondLst>
                                            </p:cTn>
                                            <p:tgtEl>
                                              <p:spTgt spid="57"/>
                                            </p:tgtEl>
                                            <p:attrNameLst>
                                              <p:attrName>style.visibility</p:attrName>
                                            </p:attrNameLst>
                                          </p:cBhvr>
                                          <p:to>
                                            <p:strVal val="visible"/>
                                          </p:to>
                                        </p:set>
                                        <p:animEffect transition="in" filter="fade">
                                          <p:cBhvr>
                                            <p:cTn id="88" dur="250"/>
                                            <p:tgtEl>
                                              <p:spTgt spid="57"/>
                                            </p:tgtEl>
                                          </p:cBhvr>
                                        </p:animEffect>
                                      </p:childTnLst>
                                    </p:cTn>
                                  </p:par>
                                  <p:par>
                                    <p:cTn id="89" presetID="42" presetClass="path" presetSubtype="0" decel="100000" fill="hold" grpId="1" nodeType="withEffect">
                                      <p:stCondLst>
                                        <p:cond delay="0"/>
                                      </p:stCondLst>
                                      <p:childTnLst>
                                        <p:animMotion origin="layout" path="M -0.01719 -0.00023 L -1.25E-6 1.85185E-6 " pathEditMode="relative" rAng="0" ptsTypes="AA">
                                          <p:cBhvr>
                                            <p:cTn id="90" dur="500" fill="hold"/>
                                            <p:tgtEl>
                                              <p:spTgt spid="57"/>
                                            </p:tgtEl>
                                            <p:attrNameLst>
                                              <p:attrName>ppt_x</p:attrName>
                                              <p:attrName>ppt_y</p:attrName>
                                            </p:attrNameLst>
                                          </p:cBhvr>
                                          <p:rCtr x="859" y="0"/>
                                        </p:animMotion>
                                      </p:childTnLst>
                                    </p:cTn>
                                  </p:par>
                                  <p:par>
                                    <p:cTn id="91" presetID="53" presetClass="entr" presetSubtype="16" fill="hold" nodeType="withEffect">
                                      <p:stCondLst>
                                        <p:cond delay="50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par>
                                    <p:cTn id="96" presetID="10" presetClass="entr" presetSubtype="0" fill="hold" grpId="0" nodeType="withEffect">
                                      <p:stCondLst>
                                        <p:cond delay="100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500"/>
                                            <p:tgtEl>
                                              <p:spTgt spid="16"/>
                                            </p:tgtEl>
                                          </p:cBhvr>
                                        </p:animEffect>
                                      </p:childTnLst>
                                    </p:cTn>
                                  </p:par>
                                  <p:par>
                                    <p:cTn id="99" presetID="21" presetClass="entr" presetSubtype="1" fill="hold" grpId="0" nodeType="withEffect">
                                      <p:stCondLst>
                                        <p:cond delay="1000"/>
                                      </p:stCondLst>
                                      <p:childTnLst>
                                        <p:set>
                                          <p:cBhvr>
                                            <p:cTn id="100" dur="1" fill="hold">
                                              <p:stCondLst>
                                                <p:cond delay="0"/>
                                              </p:stCondLst>
                                            </p:cTn>
                                            <p:tgtEl>
                                              <p:spTgt spid="48"/>
                                            </p:tgtEl>
                                            <p:attrNameLst>
                                              <p:attrName>style.visibility</p:attrName>
                                            </p:attrNameLst>
                                          </p:cBhvr>
                                          <p:to>
                                            <p:strVal val="visible"/>
                                          </p:to>
                                        </p:set>
                                        <p:animEffect transition="in" filter="wheel(1)">
                                          <p:cBhvr>
                                            <p:cTn id="101" dur="500"/>
                                            <p:tgtEl>
                                              <p:spTgt spid="48"/>
                                            </p:tgtEl>
                                          </p:cBhvr>
                                        </p:animEffect>
                                      </p:childTnLst>
                                    </p:cTn>
                                  </p:par>
                                  <p:par>
                                    <p:cTn id="102" presetID="53" presetClass="entr" presetSubtype="16" fill="hold" grpId="0" nodeType="withEffect">
                                      <p:stCondLst>
                                        <p:cond delay="1150"/>
                                      </p:stCondLst>
                                      <p:childTnLst>
                                        <p:set>
                                          <p:cBhvr>
                                            <p:cTn id="103" dur="1" fill="hold">
                                              <p:stCondLst>
                                                <p:cond delay="0"/>
                                              </p:stCondLst>
                                            </p:cTn>
                                            <p:tgtEl>
                                              <p:spTgt spid="49"/>
                                            </p:tgtEl>
                                            <p:attrNameLst>
                                              <p:attrName>style.visibility</p:attrName>
                                            </p:attrNameLst>
                                          </p:cBhvr>
                                          <p:to>
                                            <p:strVal val="visible"/>
                                          </p:to>
                                        </p:set>
                                        <p:anim calcmode="lin" valueType="num">
                                          <p:cBhvr>
                                            <p:cTn id="104" dur="500" fill="hold"/>
                                            <p:tgtEl>
                                              <p:spTgt spid="49"/>
                                            </p:tgtEl>
                                            <p:attrNameLst>
                                              <p:attrName>ppt_w</p:attrName>
                                            </p:attrNameLst>
                                          </p:cBhvr>
                                          <p:tavLst>
                                            <p:tav tm="0">
                                              <p:val>
                                                <p:fltVal val="0"/>
                                              </p:val>
                                            </p:tav>
                                            <p:tav tm="100000">
                                              <p:val>
                                                <p:strVal val="#ppt_w"/>
                                              </p:val>
                                            </p:tav>
                                          </p:tavLst>
                                        </p:anim>
                                        <p:anim calcmode="lin" valueType="num">
                                          <p:cBhvr>
                                            <p:cTn id="105" dur="500" fill="hold"/>
                                            <p:tgtEl>
                                              <p:spTgt spid="49"/>
                                            </p:tgtEl>
                                            <p:attrNameLst>
                                              <p:attrName>ppt_h</p:attrName>
                                            </p:attrNameLst>
                                          </p:cBhvr>
                                          <p:tavLst>
                                            <p:tav tm="0">
                                              <p:val>
                                                <p:fltVal val="0"/>
                                              </p:val>
                                            </p:tav>
                                            <p:tav tm="100000">
                                              <p:val>
                                                <p:strVal val="#ppt_h"/>
                                              </p:val>
                                            </p:tav>
                                          </p:tavLst>
                                        </p:anim>
                                        <p:animEffect transition="in" filter="fade">
                                          <p:cBhvr>
                                            <p:cTn id="106" dur="500"/>
                                            <p:tgtEl>
                                              <p:spTgt spid="49"/>
                                            </p:tgtEl>
                                          </p:cBhvr>
                                        </p:animEffect>
                                      </p:childTnLst>
                                    </p:cTn>
                                  </p:par>
                                  <p:par>
                                    <p:cTn id="107" presetID="10" presetClass="entr" presetSubtype="0" fill="hold" grpId="0" nodeType="withEffect">
                                      <p:stCondLst>
                                        <p:cond delay="1250"/>
                                      </p:stCondLst>
                                      <p:childTnLst>
                                        <p:set>
                                          <p:cBhvr>
                                            <p:cTn id="108" dur="1" fill="hold">
                                              <p:stCondLst>
                                                <p:cond delay="0"/>
                                              </p:stCondLst>
                                            </p:cTn>
                                            <p:tgtEl>
                                              <p:spTgt spid="607"/>
                                            </p:tgtEl>
                                            <p:attrNameLst>
                                              <p:attrName>style.visibility</p:attrName>
                                            </p:attrNameLst>
                                          </p:cBhvr>
                                          <p:to>
                                            <p:strVal val="visible"/>
                                          </p:to>
                                        </p:set>
                                        <p:animEffect transition="in" filter="fade">
                                          <p:cBhvr>
                                            <p:cTn id="109" dur="250"/>
                                            <p:tgtEl>
                                              <p:spTgt spid="607"/>
                                            </p:tgtEl>
                                          </p:cBhvr>
                                        </p:animEffect>
                                      </p:childTnLst>
                                    </p:cTn>
                                  </p:par>
                                  <p:par>
                                    <p:cTn id="110" presetID="42" presetClass="path" presetSubtype="0" decel="100000" fill="hold" grpId="1" nodeType="withEffect">
                                      <p:stCondLst>
                                        <p:cond delay="1250"/>
                                      </p:stCondLst>
                                      <p:childTnLst>
                                        <p:animMotion origin="layout" path="M -0.01719 -0.00023 L -1.25E-6 1.85185E-6 " pathEditMode="relative" rAng="0" ptsTypes="AA">
                                          <p:cBhvr>
                                            <p:cTn id="111" dur="500" fill="hold"/>
                                            <p:tgtEl>
                                              <p:spTgt spid="607"/>
                                            </p:tgtEl>
                                            <p:attrNameLst>
                                              <p:attrName>ppt_x</p:attrName>
                                              <p:attrName>ppt_y</p:attrName>
                                            </p:attrNameLst>
                                          </p:cBhvr>
                                          <p:rCtr x="859" y="0"/>
                                        </p:animMotion>
                                      </p:childTnLst>
                                    </p:cTn>
                                  </p:par>
                                </p:childTnLst>
                              </p:cTn>
                            </p:par>
                            <p:par>
                              <p:cTn id="112" fill="hold">
                                <p:stCondLst>
                                  <p:cond delay="5250"/>
                                </p:stCondLst>
                                <p:childTnLst>
                                  <p:par>
                                    <p:cTn id="113" presetID="10" presetClass="entr" presetSubtype="0" fill="hold" nodeType="afterEffect">
                                      <p:stCondLst>
                                        <p:cond delay="0"/>
                                      </p:stCondLst>
                                      <p:childTnLst>
                                        <p:set>
                                          <p:cBhvr>
                                            <p:cTn id="114" dur="1" fill="hold">
                                              <p:stCondLst>
                                                <p:cond delay="0"/>
                                              </p:stCondLst>
                                            </p:cTn>
                                            <p:tgtEl>
                                              <p:spTgt spid="640"/>
                                            </p:tgtEl>
                                            <p:attrNameLst>
                                              <p:attrName>style.visibility</p:attrName>
                                            </p:attrNameLst>
                                          </p:cBhvr>
                                          <p:to>
                                            <p:strVal val="visible"/>
                                          </p:to>
                                        </p:set>
                                        <p:animEffect transition="in" filter="fade">
                                          <p:cBhvr>
                                            <p:cTn id="115" dur="250"/>
                                            <p:tgtEl>
                                              <p:spTgt spid="640"/>
                                            </p:tgtEl>
                                          </p:cBhvr>
                                        </p:animEffect>
                                      </p:childTnLst>
                                    </p:cTn>
                                  </p:par>
                                  <p:par>
                                    <p:cTn id="116" presetID="42" presetClass="path" presetSubtype="0" decel="100000" fill="hold" nodeType="withEffect">
                                      <p:stCondLst>
                                        <p:cond delay="0"/>
                                      </p:stCondLst>
                                      <p:childTnLst>
                                        <p:animMotion origin="layout" path="M -0.01719 -0.00023 L -1.25E-6 1.85185E-6 " pathEditMode="relative" rAng="0" ptsTypes="AA">
                                          <p:cBhvr>
                                            <p:cTn id="117" dur="500" fill="hold"/>
                                            <p:tgtEl>
                                              <p:spTgt spid="640"/>
                                            </p:tgtEl>
                                            <p:attrNameLst>
                                              <p:attrName>ppt_x</p:attrName>
                                              <p:attrName>ppt_y</p:attrName>
                                            </p:attrNameLst>
                                          </p:cBhvr>
                                          <p:rCtr x="859" y="0"/>
                                        </p:animMotion>
                                      </p:childTnLst>
                                    </p:cTn>
                                  </p:par>
                                </p:childTnLst>
                              </p:cTn>
                            </p:par>
                            <p:par>
                              <p:cTn id="118" fill="hold">
                                <p:stCondLst>
                                  <p:cond delay="5750"/>
                                </p:stCondLst>
                                <p:childTnLst>
                                  <p:par>
                                    <p:cTn id="119" presetID="23" presetClass="entr" presetSubtype="16" fill="hold" grpId="0" nodeType="afterEffect">
                                      <p:stCondLst>
                                        <p:cond delay="0"/>
                                      </p:stCondLst>
                                      <p:childTnLst>
                                        <p:set>
                                          <p:cBhvr>
                                            <p:cTn id="120" dur="1" fill="hold">
                                              <p:stCondLst>
                                                <p:cond delay="0"/>
                                              </p:stCondLst>
                                            </p:cTn>
                                            <p:tgtEl>
                                              <p:spTgt spid="636"/>
                                            </p:tgtEl>
                                            <p:attrNameLst>
                                              <p:attrName>style.visibility</p:attrName>
                                            </p:attrNameLst>
                                          </p:cBhvr>
                                          <p:to>
                                            <p:strVal val="visible"/>
                                          </p:to>
                                        </p:set>
                                        <p:anim calcmode="lin" valueType="num">
                                          <p:cBhvr>
                                            <p:cTn id="121" dur="200" fill="hold"/>
                                            <p:tgtEl>
                                              <p:spTgt spid="636"/>
                                            </p:tgtEl>
                                            <p:attrNameLst>
                                              <p:attrName>ppt_w</p:attrName>
                                            </p:attrNameLst>
                                          </p:cBhvr>
                                          <p:tavLst>
                                            <p:tav tm="0">
                                              <p:val>
                                                <p:fltVal val="0"/>
                                              </p:val>
                                            </p:tav>
                                            <p:tav tm="100000">
                                              <p:val>
                                                <p:strVal val="#ppt_w"/>
                                              </p:val>
                                            </p:tav>
                                          </p:tavLst>
                                        </p:anim>
                                        <p:anim calcmode="lin" valueType="num">
                                          <p:cBhvr>
                                            <p:cTn id="122" dur="200" fill="hold"/>
                                            <p:tgtEl>
                                              <p:spTgt spid="636"/>
                                            </p:tgtEl>
                                            <p:attrNameLst>
                                              <p:attrName>ppt_h</p:attrName>
                                            </p:attrNameLst>
                                          </p:cBhvr>
                                          <p:tavLst>
                                            <p:tav tm="0">
                                              <p:val>
                                                <p:fltVal val="0"/>
                                              </p:val>
                                            </p:tav>
                                            <p:tav tm="100000">
                                              <p:val>
                                                <p:strVal val="#ppt_h"/>
                                              </p:val>
                                            </p:tav>
                                          </p:tavLst>
                                        </p:anim>
                                      </p:childTnLst>
                                    </p:cTn>
                                  </p:par>
                                  <p:par>
                                    <p:cTn id="123" presetID="6" presetClass="emph" presetSubtype="0" fill="hold" grpId="1" nodeType="withEffect">
                                      <p:stCondLst>
                                        <p:cond delay="0"/>
                                      </p:stCondLst>
                                      <p:childTnLst>
                                        <p:animScale>
                                          <p:cBhvr>
                                            <p:cTn id="124" dur="1000" fill="hold"/>
                                            <p:tgtEl>
                                              <p:spTgt spid="636"/>
                                            </p:tgtEl>
                                          </p:cBhvr>
                                          <p:by x="110000" y="110000"/>
                                        </p:animScale>
                                      </p:childTnLst>
                                    </p:cTn>
                                  </p:par>
                                  <p:par>
                                    <p:cTn id="125" presetID="6" presetClass="emph" presetSubtype="0" accel="50000" decel="50000" fill="hold" grpId="2" nodeType="withEffect">
                                      <p:stCondLst>
                                        <p:cond delay="0"/>
                                      </p:stCondLst>
                                      <p:childTnLst>
                                        <p:animScale>
                                          <p:cBhvr>
                                            <p:cTn id="126" dur="250" fill="hold"/>
                                            <p:tgtEl>
                                              <p:spTgt spid="636"/>
                                            </p:tgtEl>
                                          </p:cBhvr>
                                          <p:by x="91000" y="91000"/>
                                        </p:animScale>
                                      </p:childTnLst>
                                    </p:cTn>
                                  </p:par>
                                  <p:par>
                                    <p:cTn id="127" presetID="53" presetClass="entr" presetSubtype="16" fill="hold" grpId="0" nodeType="withEffect">
                                      <p:stCondLst>
                                        <p:cond delay="0"/>
                                      </p:stCondLst>
                                      <p:childTnLst>
                                        <p:set>
                                          <p:cBhvr>
                                            <p:cTn id="128" dur="1" fill="hold">
                                              <p:stCondLst>
                                                <p:cond delay="0"/>
                                              </p:stCondLst>
                                            </p:cTn>
                                            <p:tgtEl>
                                              <p:spTgt spid="635"/>
                                            </p:tgtEl>
                                            <p:attrNameLst>
                                              <p:attrName>style.visibility</p:attrName>
                                            </p:attrNameLst>
                                          </p:cBhvr>
                                          <p:to>
                                            <p:strVal val="visible"/>
                                          </p:to>
                                        </p:set>
                                        <p:anim calcmode="lin" valueType="num">
                                          <p:cBhvr>
                                            <p:cTn id="129" dur="500" fill="hold"/>
                                            <p:tgtEl>
                                              <p:spTgt spid="635"/>
                                            </p:tgtEl>
                                            <p:attrNameLst>
                                              <p:attrName>ppt_w</p:attrName>
                                            </p:attrNameLst>
                                          </p:cBhvr>
                                          <p:tavLst>
                                            <p:tav tm="0">
                                              <p:val>
                                                <p:fltVal val="0"/>
                                              </p:val>
                                            </p:tav>
                                            <p:tav tm="100000">
                                              <p:val>
                                                <p:strVal val="#ppt_w"/>
                                              </p:val>
                                            </p:tav>
                                          </p:tavLst>
                                        </p:anim>
                                        <p:anim calcmode="lin" valueType="num">
                                          <p:cBhvr>
                                            <p:cTn id="130" dur="500" fill="hold"/>
                                            <p:tgtEl>
                                              <p:spTgt spid="635"/>
                                            </p:tgtEl>
                                            <p:attrNameLst>
                                              <p:attrName>ppt_h</p:attrName>
                                            </p:attrNameLst>
                                          </p:cBhvr>
                                          <p:tavLst>
                                            <p:tav tm="0">
                                              <p:val>
                                                <p:fltVal val="0"/>
                                              </p:val>
                                            </p:tav>
                                            <p:tav tm="100000">
                                              <p:val>
                                                <p:strVal val="#ppt_h"/>
                                              </p:val>
                                            </p:tav>
                                          </p:tavLst>
                                        </p:anim>
                                        <p:animEffect transition="in" filter="fade">
                                          <p:cBhvr>
                                            <p:cTn id="131" dur="500"/>
                                            <p:tgtEl>
                                              <p:spTgt spid="635"/>
                                            </p:tgtEl>
                                          </p:cBhvr>
                                        </p:animEffect>
                                      </p:childTnLst>
                                    </p:cTn>
                                  </p:par>
                                </p:childTnLst>
                              </p:cTn>
                            </p:par>
                            <p:par>
                              <p:cTn id="132" fill="hold">
                                <p:stCondLst>
                                  <p:cond delay="6750"/>
                                </p:stCondLst>
                                <p:childTnLst>
                                  <p:par>
                                    <p:cTn id="133" presetID="22" presetClass="entr" presetSubtype="1" fill="hold" grpId="0" nodeType="afterEffect">
                                      <p:stCondLst>
                                        <p:cond delay="0"/>
                                      </p:stCondLst>
                                      <p:childTnLst>
                                        <p:set>
                                          <p:cBhvr>
                                            <p:cTn id="134" dur="1" fill="hold">
                                              <p:stCondLst>
                                                <p:cond delay="0"/>
                                              </p:stCondLst>
                                            </p:cTn>
                                            <p:tgtEl>
                                              <p:spTgt spid="637"/>
                                            </p:tgtEl>
                                            <p:attrNameLst>
                                              <p:attrName>style.visibility</p:attrName>
                                            </p:attrNameLst>
                                          </p:cBhvr>
                                          <p:to>
                                            <p:strVal val="visible"/>
                                          </p:to>
                                        </p:set>
                                        <p:animEffect transition="in" filter="wipe(up)">
                                          <p:cBhvr>
                                            <p:cTn id="135" dur="500"/>
                                            <p:tgtEl>
                                              <p:spTgt spid="637"/>
                                            </p:tgtEl>
                                          </p:cBhvr>
                                        </p:animEffect>
                                      </p:childTnLst>
                                    </p:cTn>
                                  </p:par>
                                  <p:par>
                                    <p:cTn id="136" presetID="8" presetClass="emph" presetSubtype="0" repeatCount="indefinite" fill="hold" grpId="1" nodeType="withEffect">
                                      <p:stCondLst>
                                        <p:cond delay="250"/>
                                      </p:stCondLst>
                                      <p:childTnLst>
                                        <p:animRot by="21600000">
                                          <p:cBhvr>
                                            <p:cTn id="137" dur="10000" fill="hold"/>
                                            <p:tgtEl>
                                              <p:spTgt spid="635"/>
                                            </p:tgtEl>
                                            <p:attrNameLst>
                                              <p:attrName>r</p:attrName>
                                            </p:attrNameLst>
                                          </p:cBhvr>
                                        </p:animRot>
                                      </p:childTnLst>
                                    </p:cTn>
                                  </p:par>
                                  <p:par>
                                    <p:cTn id="138" presetID="10" presetClass="entr" presetSubtype="0" fill="hold" grpId="0" nodeType="withEffect">
                                      <p:stCondLst>
                                        <p:cond delay="1000"/>
                                      </p:stCondLst>
                                      <p:childTnLst>
                                        <p:set>
                                          <p:cBhvr>
                                            <p:cTn id="139" dur="1" fill="hold">
                                              <p:stCondLst>
                                                <p:cond delay="0"/>
                                              </p:stCondLst>
                                            </p:cTn>
                                            <p:tgtEl>
                                              <p:spTgt spid="21"/>
                                            </p:tgtEl>
                                            <p:attrNameLst>
                                              <p:attrName>style.visibility</p:attrName>
                                            </p:attrNameLst>
                                          </p:cBhvr>
                                          <p:to>
                                            <p:strVal val="visible"/>
                                          </p:to>
                                        </p:set>
                                        <p:animEffect transition="in" filter="fade">
                                          <p:cBhvr>
                                            <p:cTn id="140" dur="250"/>
                                            <p:tgtEl>
                                              <p:spTgt spid="21"/>
                                            </p:tgtEl>
                                          </p:cBhvr>
                                        </p:animEffect>
                                      </p:childTnLst>
                                    </p:cTn>
                                  </p:par>
                                  <p:par>
                                    <p:cTn id="141" presetID="42" presetClass="path" presetSubtype="0" decel="100000" fill="hold" grpId="1" nodeType="withEffect">
                                      <p:stCondLst>
                                        <p:cond delay="1000"/>
                                      </p:stCondLst>
                                      <p:childTnLst>
                                        <p:animMotion origin="layout" path="M -3.75E-6 -0.03472 L -3.75E-6 1.85185E-6 " pathEditMode="relative" rAng="0" ptsTypes="AA">
                                          <p:cBhvr>
                                            <p:cTn id="142" dur="500" fill="hold"/>
                                            <p:tgtEl>
                                              <p:spTgt spid="21"/>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 grpId="0" animBg="1"/>
          <p:bldP spid="55" grpId="0"/>
          <p:bldP spid="55" grpId="1"/>
          <p:bldP spid="26" grpId="0" animBg="1"/>
          <p:bldP spid="29" grpId="0" animBg="1"/>
          <p:bldP spid="30" grpId="0" animBg="1"/>
          <p:bldP spid="38" grpId="0"/>
          <p:bldP spid="38" grpId="1"/>
          <p:bldP spid="56" grpId="0"/>
          <p:bldP spid="56" grpId="1"/>
          <p:bldP spid="31" grpId="0" animBg="1"/>
          <p:bldP spid="33" grpId="0" animBg="1"/>
          <p:bldP spid="34" grpId="0" animBg="1"/>
          <p:bldP spid="606" grpId="0"/>
          <p:bldP spid="606" grpId="1"/>
          <p:bldP spid="57" grpId="0"/>
          <p:bldP spid="57" grpId="1"/>
          <p:bldP spid="16" grpId="0" animBg="1"/>
          <p:bldP spid="48" grpId="0" animBg="1"/>
          <p:bldP spid="49" grpId="0" animBg="1"/>
          <p:bldP spid="607" grpId="0"/>
          <p:bldP spid="607" grpId="1"/>
          <p:bldP spid="21" grpId="0"/>
          <p:bldP spid="21" grpId="1"/>
          <p:bldP spid="635" grpId="0" animBg="1"/>
          <p:bldP spid="635" grpId="1" animBg="1"/>
          <p:bldP spid="636" grpId="0" animBg="1"/>
          <p:bldP spid="636" grpId="1" animBg="1"/>
          <p:bldP spid="636" grpId="2" animBg="1"/>
          <p:bldP spid="637"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a:extLst>
              <a:ext uri="{FF2B5EF4-FFF2-40B4-BE49-F238E27FC236}">
                <a16:creationId xmlns:a16="http://schemas.microsoft.com/office/drawing/2014/main" id="{7D650196-5715-6ADB-4143-AAC9FF3056EB}"/>
              </a:ext>
            </a:extLst>
          </p:cNvPr>
          <p:cNvSpPr>
            <a:spLocks noGrp="1"/>
          </p:cNvSpPr>
          <p:nvPr>
            <p:ph type="title"/>
          </p:nvPr>
        </p:nvSpPr>
        <p:spPr>
          <a:xfrm>
            <a:off x="540139" y="321927"/>
            <a:ext cx="7993856" cy="667301"/>
          </a:xfrm>
        </p:spPr>
        <p:txBody>
          <a:bodyPr/>
          <a:lstStyle/>
          <a:p>
            <a:pPr>
              <a:defRPr/>
            </a:pPr>
            <a:r>
              <a:rPr lang="en-US" sz="3000">
                <a:solidFill>
                  <a:srgbClr val="21576E"/>
                </a:solidFill>
              </a:rPr>
              <a:t>Shadow AI can bring more dark usage </a:t>
            </a:r>
          </a:p>
        </p:txBody>
      </p:sp>
      <p:sp>
        <p:nvSpPr>
          <p:cNvPr id="42" name="Rectangle: Rounded Corners 41">
            <a:extLst>
              <a:ext uri="{FF2B5EF4-FFF2-40B4-BE49-F238E27FC236}">
                <a16:creationId xmlns:a16="http://schemas.microsoft.com/office/drawing/2014/main" id="{2244DB79-4228-8296-1E4B-12CDBD8BAE09}"/>
              </a:ext>
              <a:ext uri="{C183D7F6-B498-43B3-948B-1728B52AA6E4}">
                <adec:decorative xmlns:adec="http://schemas.microsoft.com/office/drawing/2017/decorative" val="1"/>
              </a:ext>
            </a:extLst>
          </p:cNvPr>
          <p:cNvSpPr>
            <a:spLocks/>
          </p:cNvSpPr>
          <p:nvPr/>
        </p:nvSpPr>
        <p:spPr bwMode="auto">
          <a:xfrm>
            <a:off x="438150" y="1077518"/>
            <a:ext cx="8268891" cy="3624262"/>
          </a:xfrm>
          <a:prstGeom prst="roundRect">
            <a:avLst>
              <a:gd name="adj" fmla="val 4236"/>
            </a:avLst>
          </a:prstGeom>
          <a:solidFill>
            <a:schemeClr val="bg1"/>
          </a:solidFill>
          <a:ln w="69850" cap="flat">
            <a:noFill/>
            <a:prstDash val="solid"/>
            <a:miter/>
          </a:ln>
          <a:effectLst>
            <a:outerShdw blurRad="254000" algn="ctr" rotWithShape="0">
              <a:prstClr val="black">
                <a:alpha val="6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171450" indent="-171450" defTabSz="699557">
              <a:spcBef>
                <a:spcPct val="20000"/>
              </a:spcBef>
              <a:buSzPct val="90000"/>
              <a:buFont typeface="Wingdings" panose="05000000000000000000" pitchFamily="2" charset="2"/>
              <a:buChar char=""/>
              <a:defRPr/>
            </a:pPr>
            <a:endParaRPr lang="en-GB" sz="2100">
              <a:solidFill>
                <a:srgbClr val="000000"/>
              </a:solidFill>
              <a:latin typeface="Lato" panose="020F0502020204030203" pitchFamily="34" charset="0"/>
              <a:cs typeface="Lato" panose="020F0502020204030203" pitchFamily="34" charset="0"/>
            </a:endParaRPr>
          </a:p>
        </p:txBody>
      </p:sp>
      <p:cxnSp>
        <p:nvCxnSpPr>
          <p:cNvPr id="20" name="Straight Connector 19">
            <a:extLst>
              <a:ext uri="{FF2B5EF4-FFF2-40B4-BE49-F238E27FC236}">
                <a16:creationId xmlns:a16="http://schemas.microsoft.com/office/drawing/2014/main" id="{0C1A7DED-023B-9640-0CDE-3E42D31B9BF3}"/>
              </a:ext>
              <a:ext uri="{C183D7F6-B498-43B3-948B-1728B52AA6E4}">
                <adec:decorative xmlns:adec="http://schemas.microsoft.com/office/drawing/2017/decorative" val="1"/>
              </a:ext>
            </a:extLst>
          </p:cNvPr>
          <p:cNvCxnSpPr>
            <a:cxnSpLocks/>
          </p:cNvCxnSpPr>
          <p:nvPr/>
        </p:nvCxnSpPr>
        <p:spPr>
          <a:xfrm flipH="1" flipV="1">
            <a:off x="4353788" y="3751134"/>
            <a:ext cx="536579" cy="39519"/>
          </a:xfrm>
          <a:prstGeom prst="line">
            <a:avLst/>
          </a:prstGeom>
          <a:ln w="12700">
            <a:solidFill>
              <a:schemeClr val="bg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5E88946-98ED-1120-8D4A-72E2AE9728A2}"/>
              </a:ext>
              <a:ext uri="{C183D7F6-B498-43B3-948B-1728B52AA6E4}">
                <adec:decorative xmlns:adec="http://schemas.microsoft.com/office/drawing/2017/decorative" val="1"/>
              </a:ext>
            </a:extLst>
          </p:cNvPr>
          <p:cNvCxnSpPr>
            <a:cxnSpLocks/>
          </p:cNvCxnSpPr>
          <p:nvPr/>
        </p:nvCxnSpPr>
        <p:spPr>
          <a:xfrm flipH="1">
            <a:off x="5069618" y="2817865"/>
            <a:ext cx="541517" cy="841698"/>
          </a:xfrm>
          <a:prstGeom prst="line">
            <a:avLst/>
          </a:prstGeom>
          <a:ln w="12700">
            <a:solidFill>
              <a:schemeClr val="bg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490A6EF-CC04-AF0C-FA61-FBFC7536951F}"/>
              </a:ext>
              <a:ext uri="{C183D7F6-B498-43B3-948B-1728B52AA6E4}">
                <adec:decorative xmlns:adec="http://schemas.microsoft.com/office/drawing/2017/decorative" val="1"/>
              </a:ext>
            </a:extLst>
          </p:cNvPr>
          <p:cNvCxnSpPr>
            <a:cxnSpLocks/>
            <a:stCxn id="59" idx="6"/>
          </p:cNvCxnSpPr>
          <p:nvPr/>
        </p:nvCxnSpPr>
        <p:spPr>
          <a:xfrm flipV="1">
            <a:off x="4185971" y="2605178"/>
            <a:ext cx="800732" cy="261299"/>
          </a:xfrm>
          <a:prstGeom prst="line">
            <a:avLst/>
          </a:prstGeom>
          <a:ln w="12700">
            <a:solidFill>
              <a:schemeClr val="bg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BED504-644F-6F33-AC21-0A87DF8E928A}"/>
              </a:ext>
              <a:ext uri="{C183D7F6-B498-43B3-948B-1728B52AA6E4}">
                <adec:decorative xmlns:adec="http://schemas.microsoft.com/office/drawing/2017/decorative" val="1"/>
              </a:ext>
            </a:extLst>
          </p:cNvPr>
          <p:cNvCxnSpPr>
            <a:cxnSpLocks/>
          </p:cNvCxnSpPr>
          <p:nvPr/>
        </p:nvCxnSpPr>
        <p:spPr>
          <a:xfrm>
            <a:off x="4984881" y="2595304"/>
            <a:ext cx="633679" cy="219773"/>
          </a:xfrm>
          <a:prstGeom prst="line">
            <a:avLst/>
          </a:prstGeom>
          <a:ln w="12700">
            <a:solidFill>
              <a:schemeClr val="bg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AFE8BB7-5A40-6847-4BEF-AB7ED9104366}"/>
              </a:ext>
              <a:ext uri="{C183D7F6-B498-43B3-948B-1728B52AA6E4}">
                <adec:decorative xmlns:adec="http://schemas.microsoft.com/office/drawing/2017/decorative" val="1"/>
              </a:ext>
            </a:extLst>
          </p:cNvPr>
          <p:cNvCxnSpPr>
            <a:cxnSpLocks/>
          </p:cNvCxnSpPr>
          <p:nvPr/>
        </p:nvCxnSpPr>
        <p:spPr>
          <a:xfrm flipV="1">
            <a:off x="6588972" y="1809255"/>
            <a:ext cx="453171" cy="152951"/>
          </a:xfrm>
          <a:prstGeom prst="line">
            <a:avLst/>
          </a:prstGeom>
          <a:ln w="12700">
            <a:solidFill>
              <a:schemeClr val="bg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2CDB081-796A-63F7-59AE-2E1B17D71EB6}"/>
              </a:ext>
              <a:ext uri="{C183D7F6-B498-43B3-948B-1728B52AA6E4}">
                <adec:decorative xmlns:adec="http://schemas.microsoft.com/office/drawing/2017/decorative" val="1"/>
              </a:ext>
            </a:extLst>
          </p:cNvPr>
          <p:cNvCxnSpPr>
            <a:cxnSpLocks/>
          </p:cNvCxnSpPr>
          <p:nvPr/>
        </p:nvCxnSpPr>
        <p:spPr>
          <a:xfrm flipV="1">
            <a:off x="7357328" y="1796436"/>
            <a:ext cx="12429" cy="870258"/>
          </a:xfrm>
          <a:prstGeom prst="line">
            <a:avLst/>
          </a:prstGeom>
          <a:ln w="12700">
            <a:solidFill>
              <a:schemeClr val="bg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AC07AA3-46D9-4E03-829F-26C44FC41029}"/>
              </a:ext>
              <a:ext uri="{C183D7F6-B498-43B3-948B-1728B52AA6E4}">
                <adec:decorative xmlns:adec="http://schemas.microsoft.com/office/drawing/2017/decorative" val="1"/>
              </a:ext>
            </a:extLst>
          </p:cNvPr>
          <p:cNvCxnSpPr>
            <a:cxnSpLocks/>
            <a:stCxn id="72" idx="2"/>
            <a:endCxn id="8" idx="1"/>
          </p:cNvCxnSpPr>
          <p:nvPr/>
        </p:nvCxnSpPr>
        <p:spPr>
          <a:xfrm flipH="1">
            <a:off x="6442033" y="3614954"/>
            <a:ext cx="1109341" cy="269929"/>
          </a:xfrm>
          <a:prstGeom prst="line">
            <a:avLst/>
          </a:prstGeom>
          <a:ln w="12700">
            <a:solidFill>
              <a:schemeClr val="bg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98C04C9-3920-D39D-C410-437965DBB46A}"/>
              </a:ext>
              <a:ext uri="{C183D7F6-B498-43B3-948B-1728B52AA6E4}">
                <adec:decorative xmlns:adec="http://schemas.microsoft.com/office/drawing/2017/decorative" val="1"/>
              </a:ext>
            </a:extLst>
          </p:cNvPr>
          <p:cNvCxnSpPr>
            <a:cxnSpLocks/>
          </p:cNvCxnSpPr>
          <p:nvPr/>
        </p:nvCxnSpPr>
        <p:spPr>
          <a:xfrm>
            <a:off x="5627137" y="2858445"/>
            <a:ext cx="702725" cy="932208"/>
          </a:xfrm>
          <a:prstGeom prst="line">
            <a:avLst/>
          </a:prstGeom>
          <a:ln w="12700">
            <a:solidFill>
              <a:schemeClr val="bg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3D7418D-D32B-4569-BC9C-3D6C401C72C0}"/>
              </a:ext>
              <a:ext uri="{C183D7F6-B498-43B3-948B-1728B52AA6E4}">
                <adec:decorative xmlns:adec="http://schemas.microsoft.com/office/drawing/2017/decorative" val="1"/>
              </a:ext>
            </a:extLst>
          </p:cNvPr>
          <p:cNvCxnSpPr>
            <a:cxnSpLocks/>
            <a:stCxn id="44" idx="3"/>
          </p:cNvCxnSpPr>
          <p:nvPr/>
        </p:nvCxnSpPr>
        <p:spPr>
          <a:xfrm flipH="1">
            <a:off x="5595103" y="2265704"/>
            <a:ext cx="543966" cy="586817"/>
          </a:xfrm>
          <a:prstGeom prst="line">
            <a:avLst/>
          </a:prstGeom>
          <a:ln w="12700">
            <a:solidFill>
              <a:schemeClr val="bg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446C7AB-0570-450A-D4E2-9CCE26FC60E6}"/>
              </a:ext>
              <a:ext uri="{C183D7F6-B498-43B3-948B-1728B52AA6E4}">
                <adec:decorative xmlns:adec="http://schemas.microsoft.com/office/drawing/2017/decorative" val="1"/>
              </a:ext>
            </a:extLst>
          </p:cNvPr>
          <p:cNvCxnSpPr>
            <a:cxnSpLocks/>
          </p:cNvCxnSpPr>
          <p:nvPr/>
        </p:nvCxnSpPr>
        <p:spPr>
          <a:xfrm>
            <a:off x="5686732" y="1611468"/>
            <a:ext cx="458591" cy="463808"/>
          </a:xfrm>
          <a:prstGeom prst="line">
            <a:avLst/>
          </a:prstGeom>
          <a:ln w="12700">
            <a:solidFill>
              <a:schemeClr val="bg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2F06874-FE7A-8F25-8DF1-CF4EA65BD5EC}"/>
              </a:ext>
              <a:ext uri="{C183D7F6-B498-43B3-948B-1728B52AA6E4}">
                <adec:decorative xmlns:adec="http://schemas.microsoft.com/office/drawing/2017/decorative" val="1"/>
              </a:ext>
            </a:extLst>
          </p:cNvPr>
          <p:cNvCxnSpPr>
            <a:cxnSpLocks/>
          </p:cNvCxnSpPr>
          <p:nvPr/>
        </p:nvCxnSpPr>
        <p:spPr>
          <a:xfrm>
            <a:off x="7495987" y="1829681"/>
            <a:ext cx="525941" cy="785943"/>
          </a:xfrm>
          <a:prstGeom prst="line">
            <a:avLst/>
          </a:prstGeom>
          <a:ln w="12700">
            <a:solidFill>
              <a:schemeClr val="bg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B61214E-B883-907E-9239-01C6BAC0C31E}"/>
              </a:ext>
              <a:ext uri="{C183D7F6-B498-43B3-948B-1728B52AA6E4}">
                <adec:decorative xmlns:adec="http://schemas.microsoft.com/office/drawing/2017/decorative" val="1"/>
              </a:ext>
            </a:extLst>
          </p:cNvPr>
          <p:cNvSpPr txBox="1">
            <a:spLocks/>
          </p:cNvSpPr>
          <p:nvPr/>
        </p:nvSpPr>
        <p:spPr>
          <a:xfrm>
            <a:off x="607756" y="1239749"/>
            <a:ext cx="2540068" cy="3072919"/>
          </a:xfrm>
          <a:prstGeom prst="roundRect">
            <a:avLst>
              <a:gd name="adj" fmla="val 4455"/>
            </a:avLst>
          </a:prstGeom>
          <a:solidFill>
            <a:schemeClr val="bg1"/>
          </a:solidFill>
          <a:ln w="69850" cap="flat">
            <a:noFill/>
            <a:prstDash val="solid"/>
            <a:miter/>
          </a:ln>
          <a:effectLst>
            <a:outerShdw blurRad="254000" algn="ctr" rotWithShape="0">
              <a:prstClr val="black">
                <a:alpha val="1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en-US"/>
            </a:defPPr>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defTabSz="699557">
              <a:defRPr/>
            </a:pPr>
            <a:endParaRPr lang="en-US" sz="2100">
              <a:solidFill>
                <a:srgbClr val="000000"/>
              </a:solidFill>
              <a:latin typeface="Lato" panose="020F0502020204030203" pitchFamily="34" charset="0"/>
              <a:cs typeface="Lato" panose="020F0502020204030203" pitchFamily="34" charset="0"/>
            </a:endParaRPr>
          </a:p>
        </p:txBody>
      </p:sp>
      <p:grpSp>
        <p:nvGrpSpPr>
          <p:cNvPr id="109" name="Group 108">
            <a:extLst>
              <a:ext uri="{FF2B5EF4-FFF2-40B4-BE49-F238E27FC236}">
                <a16:creationId xmlns:a16="http://schemas.microsoft.com/office/drawing/2014/main" id="{6CEC2D70-D409-9C3C-2F05-3AA1DBB027BE}"/>
              </a:ext>
              <a:ext uri="{C183D7F6-B498-43B3-948B-1728B52AA6E4}">
                <adec:decorative xmlns:adec="http://schemas.microsoft.com/office/drawing/2017/decorative" val="1"/>
              </a:ext>
            </a:extLst>
          </p:cNvPr>
          <p:cNvGrpSpPr/>
          <p:nvPr/>
        </p:nvGrpSpPr>
        <p:grpSpPr>
          <a:xfrm>
            <a:off x="4811387" y="3391229"/>
            <a:ext cx="548640" cy="548640"/>
            <a:chOff x="8220168" y="4125267"/>
            <a:chExt cx="731520" cy="731520"/>
          </a:xfrm>
        </p:grpSpPr>
        <p:grpSp>
          <p:nvGrpSpPr>
            <p:cNvPr id="68" name="Group 67">
              <a:extLst>
                <a:ext uri="{FF2B5EF4-FFF2-40B4-BE49-F238E27FC236}">
                  <a16:creationId xmlns:a16="http://schemas.microsoft.com/office/drawing/2014/main" id="{A24675F9-E03B-AA4D-ED0C-4F9336EE682C}"/>
                </a:ext>
              </a:extLst>
            </p:cNvPr>
            <p:cNvGrpSpPr>
              <a:grpSpLocks/>
            </p:cNvGrpSpPr>
            <p:nvPr/>
          </p:nvGrpSpPr>
          <p:grpSpPr>
            <a:xfrm>
              <a:off x="8220168" y="4125267"/>
              <a:ext cx="731520" cy="731520"/>
              <a:chOff x="4528630" y="1408997"/>
              <a:chExt cx="499898" cy="499898"/>
            </a:xfrm>
          </p:grpSpPr>
          <p:sp>
            <p:nvSpPr>
              <p:cNvPr id="69" name="Oval 68">
                <a:extLst>
                  <a:ext uri="{FF2B5EF4-FFF2-40B4-BE49-F238E27FC236}">
                    <a16:creationId xmlns:a16="http://schemas.microsoft.com/office/drawing/2014/main" id="{50320004-2DCE-3667-6AA7-CFC0A3C35D72}"/>
                  </a:ext>
                </a:extLst>
              </p:cNvPr>
              <p:cNvSpPr/>
              <p:nvPr/>
            </p:nvSpPr>
            <p:spPr bwMode="auto">
              <a:xfrm>
                <a:off x="4528630" y="1408997"/>
                <a:ext cx="499898" cy="499898"/>
              </a:xfrm>
              <a:prstGeom prst="ellipse">
                <a:avLst/>
              </a:prstGeom>
              <a:solidFill>
                <a:schemeClr val="bg1"/>
              </a:solidFill>
              <a:ln>
                <a:noFill/>
                <a:headEnd type="none" w="med" len="med"/>
                <a:tailEnd type="none" w="med" len="med"/>
              </a:ln>
              <a:effectLst>
                <a:outerShdw blurRad="63500" sx="103000" sy="103000" algn="ctr" rotWithShape="0">
                  <a:prstClr val="black">
                    <a:alpha val="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70" name="Oval 1091_1">
                <a:extLst>
                  <a:ext uri="{FF2B5EF4-FFF2-40B4-BE49-F238E27FC236}">
                    <a16:creationId xmlns:a16="http://schemas.microsoft.com/office/drawing/2014/main" id="{E1B6793B-7B36-FB67-091D-C04997094D27}"/>
                  </a:ext>
                </a:extLst>
              </p:cNvPr>
              <p:cNvSpPr/>
              <p:nvPr/>
            </p:nvSpPr>
            <p:spPr bwMode="auto">
              <a:xfrm>
                <a:off x="4565526" y="1445892"/>
                <a:ext cx="426107" cy="426107"/>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grpSp>
        <p:pic>
          <p:nvPicPr>
            <p:cNvPr id="99" name="Graphic 98">
              <a:extLst>
                <a:ext uri="{FF2B5EF4-FFF2-40B4-BE49-F238E27FC236}">
                  <a16:creationId xmlns:a16="http://schemas.microsoft.com/office/drawing/2014/main" id="{0D11350B-31FE-9D65-1EB5-4E24B490E007}"/>
                </a:ext>
              </a:extLst>
            </p:cNvPr>
            <p:cNvPicPr>
              <a:picLocks/>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0188" y="4285287"/>
              <a:ext cx="411480" cy="411480"/>
            </a:xfrm>
            <a:prstGeom prst="rect">
              <a:avLst/>
            </a:prstGeom>
          </p:spPr>
        </p:pic>
      </p:grpSp>
      <p:grpSp>
        <p:nvGrpSpPr>
          <p:cNvPr id="86" name="Group 85">
            <a:extLst>
              <a:ext uri="{FF2B5EF4-FFF2-40B4-BE49-F238E27FC236}">
                <a16:creationId xmlns:a16="http://schemas.microsoft.com/office/drawing/2014/main" id="{E8762716-0C43-C58C-B6D2-301371060BDC}"/>
              </a:ext>
              <a:ext uri="{C183D7F6-B498-43B3-948B-1728B52AA6E4}">
                <adec:decorative xmlns:adec="http://schemas.microsoft.com/office/drawing/2017/decorative" val="1"/>
              </a:ext>
            </a:extLst>
          </p:cNvPr>
          <p:cNvGrpSpPr/>
          <p:nvPr/>
        </p:nvGrpSpPr>
        <p:grpSpPr>
          <a:xfrm>
            <a:off x="7082150" y="1529188"/>
            <a:ext cx="548640" cy="548640"/>
            <a:chOff x="10576351" y="1642546"/>
            <a:chExt cx="731520" cy="731520"/>
          </a:xfrm>
        </p:grpSpPr>
        <p:grpSp>
          <p:nvGrpSpPr>
            <p:cNvPr id="48" name="Group 47">
              <a:extLst>
                <a:ext uri="{FF2B5EF4-FFF2-40B4-BE49-F238E27FC236}">
                  <a16:creationId xmlns:a16="http://schemas.microsoft.com/office/drawing/2014/main" id="{CC83889F-84DA-0E42-5F4E-3E8F301C1671}"/>
                </a:ext>
              </a:extLst>
            </p:cNvPr>
            <p:cNvGrpSpPr>
              <a:grpSpLocks/>
            </p:cNvGrpSpPr>
            <p:nvPr/>
          </p:nvGrpSpPr>
          <p:grpSpPr>
            <a:xfrm>
              <a:off x="10576351" y="1642546"/>
              <a:ext cx="731520" cy="731520"/>
              <a:chOff x="4528630" y="1408997"/>
              <a:chExt cx="499898" cy="499898"/>
            </a:xfrm>
          </p:grpSpPr>
          <p:sp>
            <p:nvSpPr>
              <p:cNvPr id="49" name="Oval 48">
                <a:extLst>
                  <a:ext uri="{FF2B5EF4-FFF2-40B4-BE49-F238E27FC236}">
                    <a16:creationId xmlns:a16="http://schemas.microsoft.com/office/drawing/2014/main" id="{988BD317-0C6C-35B2-6520-C865041EF6F6}"/>
                  </a:ext>
                </a:extLst>
              </p:cNvPr>
              <p:cNvSpPr/>
              <p:nvPr/>
            </p:nvSpPr>
            <p:spPr bwMode="auto">
              <a:xfrm>
                <a:off x="4528630" y="1408997"/>
                <a:ext cx="499898" cy="499898"/>
              </a:xfrm>
              <a:prstGeom prst="ellipse">
                <a:avLst/>
              </a:prstGeom>
              <a:solidFill>
                <a:schemeClr val="bg1"/>
              </a:solidFill>
              <a:ln>
                <a:noFill/>
                <a:headEnd type="none" w="med" len="med"/>
                <a:tailEnd type="none" w="med" len="med"/>
              </a:ln>
              <a:effectLst>
                <a:outerShdw blurRad="63500" sx="103000" sy="103000" algn="ctr" rotWithShape="0">
                  <a:prstClr val="black">
                    <a:alpha val="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50" name="Oval 1091_1">
                <a:extLst>
                  <a:ext uri="{FF2B5EF4-FFF2-40B4-BE49-F238E27FC236}">
                    <a16:creationId xmlns:a16="http://schemas.microsoft.com/office/drawing/2014/main" id="{D162000B-FCA6-F9B5-A0EF-4170F38181DA}"/>
                  </a:ext>
                </a:extLst>
              </p:cNvPr>
              <p:cNvSpPr/>
              <p:nvPr/>
            </p:nvSpPr>
            <p:spPr bwMode="auto">
              <a:xfrm>
                <a:off x="4565526" y="1445892"/>
                <a:ext cx="426107" cy="426107"/>
              </a:xfrm>
              <a:prstGeom prst="ellips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grpSp>
        <p:pic>
          <p:nvPicPr>
            <p:cNvPr id="85" name="Graphic 84">
              <a:extLst>
                <a:ext uri="{FF2B5EF4-FFF2-40B4-BE49-F238E27FC236}">
                  <a16:creationId xmlns:a16="http://schemas.microsoft.com/office/drawing/2014/main" id="{78CDA44D-8648-641B-EB49-EB13F7ED9733}"/>
                </a:ext>
              </a:extLst>
            </p:cNvPr>
            <p:cNvPicPr>
              <a:picLocks/>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36371" y="1802566"/>
              <a:ext cx="411480" cy="411480"/>
            </a:xfrm>
            <a:prstGeom prst="rect">
              <a:avLst/>
            </a:prstGeom>
          </p:spPr>
        </p:pic>
      </p:grpSp>
      <p:sp>
        <p:nvSpPr>
          <p:cNvPr id="111" name="Oval 110">
            <a:extLst>
              <a:ext uri="{FF2B5EF4-FFF2-40B4-BE49-F238E27FC236}">
                <a16:creationId xmlns:a16="http://schemas.microsoft.com/office/drawing/2014/main" id="{3D04D49E-D66C-BB94-742A-A66BB7E36AD4}"/>
              </a:ext>
              <a:ext uri="{C183D7F6-B498-43B3-948B-1728B52AA6E4}">
                <adec:decorative xmlns:adec="http://schemas.microsoft.com/office/drawing/2017/decorative" val="1"/>
              </a:ext>
            </a:extLst>
          </p:cNvPr>
          <p:cNvSpPr>
            <a:spLocks/>
          </p:cNvSpPr>
          <p:nvPr/>
        </p:nvSpPr>
        <p:spPr bwMode="auto">
          <a:xfrm>
            <a:off x="5573057" y="1504673"/>
            <a:ext cx="205740" cy="205740"/>
          </a:xfrm>
          <a:prstGeom prst="ellipse">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000000"/>
              </a:solidFill>
              <a:latin typeface="Lato" panose="020F0502020204030203" pitchFamily="34" charset="0"/>
              <a:ea typeface="Lato" panose="020F0502020204030203" pitchFamily="34" charset="0"/>
              <a:cs typeface="Lato" panose="020F0502020204030203" pitchFamily="34" charset="0"/>
            </a:endParaRPr>
          </a:p>
        </p:txBody>
      </p:sp>
      <p:sp>
        <p:nvSpPr>
          <p:cNvPr id="112" name="Oval 111">
            <a:extLst>
              <a:ext uri="{FF2B5EF4-FFF2-40B4-BE49-F238E27FC236}">
                <a16:creationId xmlns:a16="http://schemas.microsoft.com/office/drawing/2014/main" id="{A6B0759E-0D56-A925-8AF2-D3CF19B4F1EF}"/>
              </a:ext>
              <a:ext uri="{C183D7F6-B498-43B3-948B-1728B52AA6E4}">
                <adec:decorative xmlns:adec="http://schemas.microsoft.com/office/drawing/2017/decorative" val="1"/>
              </a:ext>
            </a:extLst>
          </p:cNvPr>
          <p:cNvSpPr/>
          <p:nvPr/>
        </p:nvSpPr>
        <p:spPr bwMode="auto">
          <a:xfrm>
            <a:off x="7910304" y="2500019"/>
            <a:ext cx="205740" cy="205740"/>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000000"/>
              </a:solidFill>
              <a:latin typeface="Lato" panose="020F0502020204030203" pitchFamily="34" charset="0"/>
              <a:ea typeface="Lato" panose="020F0502020204030203" pitchFamily="34" charset="0"/>
              <a:cs typeface="Lato" panose="020F0502020204030203" pitchFamily="34" charset="0"/>
            </a:endParaRPr>
          </a:p>
        </p:txBody>
      </p:sp>
      <p:grpSp>
        <p:nvGrpSpPr>
          <p:cNvPr id="77" name="Group 76">
            <a:extLst>
              <a:ext uri="{FF2B5EF4-FFF2-40B4-BE49-F238E27FC236}">
                <a16:creationId xmlns:a16="http://schemas.microsoft.com/office/drawing/2014/main" id="{078D7F3E-4CE5-C472-5B2F-E1CC24656751}"/>
              </a:ext>
              <a:ext uri="{C183D7F6-B498-43B3-948B-1728B52AA6E4}">
                <adec:decorative xmlns:adec="http://schemas.microsoft.com/office/drawing/2017/decorative" val="1"/>
              </a:ext>
            </a:extLst>
          </p:cNvPr>
          <p:cNvGrpSpPr/>
          <p:nvPr/>
        </p:nvGrpSpPr>
        <p:grpSpPr>
          <a:xfrm>
            <a:off x="6058722" y="1797409"/>
            <a:ext cx="548640" cy="548640"/>
            <a:chOff x="9265123" y="2000174"/>
            <a:chExt cx="731520" cy="731520"/>
          </a:xfrm>
        </p:grpSpPr>
        <p:grpSp>
          <p:nvGrpSpPr>
            <p:cNvPr id="46" name="Group 45">
              <a:extLst>
                <a:ext uri="{FF2B5EF4-FFF2-40B4-BE49-F238E27FC236}">
                  <a16:creationId xmlns:a16="http://schemas.microsoft.com/office/drawing/2014/main" id="{1B139981-D657-4460-D3A4-450740AE52EB}"/>
                </a:ext>
              </a:extLst>
            </p:cNvPr>
            <p:cNvGrpSpPr>
              <a:grpSpLocks/>
            </p:cNvGrpSpPr>
            <p:nvPr/>
          </p:nvGrpSpPr>
          <p:grpSpPr>
            <a:xfrm>
              <a:off x="9265123" y="2000174"/>
              <a:ext cx="731520" cy="731520"/>
              <a:chOff x="4528630" y="1408997"/>
              <a:chExt cx="499898" cy="499898"/>
            </a:xfrm>
          </p:grpSpPr>
          <p:sp>
            <p:nvSpPr>
              <p:cNvPr id="44" name="Oval 43">
                <a:extLst>
                  <a:ext uri="{FF2B5EF4-FFF2-40B4-BE49-F238E27FC236}">
                    <a16:creationId xmlns:a16="http://schemas.microsoft.com/office/drawing/2014/main" id="{9C19FA7C-3EBF-B142-9A69-986A8891A026}"/>
                  </a:ext>
                </a:extLst>
              </p:cNvPr>
              <p:cNvSpPr/>
              <p:nvPr/>
            </p:nvSpPr>
            <p:spPr bwMode="auto">
              <a:xfrm>
                <a:off x="4528630" y="1408997"/>
                <a:ext cx="499898" cy="499898"/>
              </a:xfrm>
              <a:prstGeom prst="ellipse">
                <a:avLst/>
              </a:prstGeom>
              <a:solidFill>
                <a:schemeClr val="bg1"/>
              </a:solidFill>
              <a:ln>
                <a:noFill/>
                <a:headEnd type="none" w="med" len="med"/>
                <a:tailEnd type="none" w="med" len="med"/>
              </a:ln>
              <a:effectLst>
                <a:outerShdw blurRad="63500" sx="103000" sy="103000" algn="ctr" rotWithShape="0">
                  <a:prstClr val="black">
                    <a:alpha val="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45" name="Oval 1091_1">
                <a:extLst>
                  <a:ext uri="{FF2B5EF4-FFF2-40B4-BE49-F238E27FC236}">
                    <a16:creationId xmlns:a16="http://schemas.microsoft.com/office/drawing/2014/main" id="{D9032725-DBB1-B7D7-8670-445597EF271F}"/>
                  </a:ext>
                </a:extLst>
              </p:cNvPr>
              <p:cNvSpPr/>
              <p:nvPr/>
            </p:nvSpPr>
            <p:spPr bwMode="auto">
              <a:xfrm>
                <a:off x="4565526" y="1445892"/>
                <a:ext cx="426107" cy="426107"/>
              </a:xfrm>
              <a:prstGeom prst="ellips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grpSp>
        <p:sp>
          <p:nvSpPr>
            <p:cNvPr id="76" name="Freeform: Shape 75" descr="Icon of binary code of ones and zeros">
              <a:extLst>
                <a:ext uri="{FF2B5EF4-FFF2-40B4-BE49-F238E27FC236}">
                  <a16:creationId xmlns:a16="http://schemas.microsoft.com/office/drawing/2014/main" id="{C8C77BCE-7585-1C90-6864-7101AF982CC4}"/>
                </a:ext>
              </a:extLst>
            </p:cNvPr>
            <p:cNvSpPr>
              <a:spLocks/>
            </p:cNvSpPr>
            <p:nvPr/>
          </p:nvSpPr>
          <p:spPr>
            <a:xfrm>
              <a:off x="9471598" y="2236317"/>
              <a:ext cx="318570" cy="259232"/>
            </a:xfrm>
            <a:custGeom>
              <a:avLst/>
              <a:gdLst>
                <a:gd name="connsiteX0" fmla="*/ 421552 w 457200"/>
                <a:gd name="connsiteY0" fmla="*/ 298928 h 399723"/>
                <a:gd name="connsiteX1" fmla="*/ 403809 w 457200"/>
                <a:gd name="connsiteY1" fmla="*/ 316671 h 399723"/>
                <a:gd name="connsiteX2" fmla="*/ 403809 w 457200"/>
                <a:gd name="connsiteY2" fmla="*/ 364237 h 399723"/>
                <a:gd name="connsiteX3" fmla="*/ 421552 w 457200"/>
                <a:gd name="connsiteY3" fmla="*/ 381926 h 399723"/>
                <a:gd name="connsiteX4" fmla="*/ 421660 w 457200"/>
                <a:gd name="connsiteY4" fmla="*/ 381926 h 399723"/>
                <a:gd name="connsiteX5" fmla="*/ 439403 w 457200"/>
                <a:gd name="connsiteY5" fmla="*/ 364237 h 399723"/>
                <a:gd name="connsiteX6" fmla="*/ 439403 w 457200"/>
                <a:gd name="connsiteY6" fmla="*/ 316671 h 399723"/>
                <a:gd name="connsiteX7" fmla="*/ 421660 w 457200"/>
                <a:gd name="connsiteY7" fmla="*/ 298928 h 399723"/>
                <a:gd name="connsiteX8" fmla="*/ 262405 w 457200"/>
                <a:gd name="connsiteY8" fmla="*/ 298928 h 399723"/>
                <a:gd name="connsiteX9" fmla="*/ 244662 w 457200"/>
                <a:gd name="connsiteY9" fmla="*/ 316671 h 399723"/>
                <a:gd name="connsiteX10" fmla="*/ 244662 w 457200"/>
                <a:gd name="connsiteY10" fmla="*/ 364237 h 399723"/>
                <a:gd name="connsiteX11" fmla="*/ 262405 w 457200"/>
                <a:gd name="connsiteY11" fmla="*/ 381926 h 399723"/>
                <a:gd name="connsiteX12" fmla="*/ 262513 w 457200"/>
                <a:gd name="connsiteY12" fmla="*/ 381926 h 399723"/>
                <a:gd name="connsiteX13" fmla="*/ 280256 w 457200"/>
                <a:gd name="connsiteY13" fmla="*/ 364237 h 399723"/>
                <a:gd name="connsiteX14" fmla="*/ 280256 w 457200"/>
                <a:gd name="connsiteY14" fmla="*/ 316671 h 399723"/>
                <a:gd name="connsiteX15" fmla="*/ 262513 w 457200"/>
                <a:gd name="connsiteY15" fmla="*/ 298928 h 399723"/>
                <a:gd name="connsiteX16" fmla="*/ 103259 w 457200"/>
                <a:gd name="connsiteY16" fmla="*/ 298928 h 399723"/>
                <a:gd name="connsiteX17" fmla="*/ 85516 w 457200"/>
                <a:gd name="connsiteY17" fmla="*/ 316671 h 399723"/>
                <a:gd name="connsiteX18" fmla="*/ 85516 w 457200"/>
                <a:gd name="connsiteY18" fmla="*/ 364237 h 399723"/>
                <a:gd name="connsiteX19" fmla="*/ 103259 w 457200"/>
                <a:gd name="connsiteY19" fmla="*/ 381926 h 399723"/>
                <a:gd name="connsiteX20" fmla="*/ 103367 w 457200"/>
                <a:gd name="connsiteY20" fmla="*/ 381926 h 399723"/>
                <a:gd name="connsiteX21" fmla="*/ 121110 w 457200"/>
                <a:gd name="connsiteY21" fmla="*/ 364237 h 399723"/>
                <a:gd name="connsiteX22" fmla="*/ 121110 w 457200"/>
                <a:gd name="connsiteY22" fmla="*/ 316671 h 399723"/>
                <a:gd name="connsiteX23" fmla="*/ 103367 w 457200"/>
                <a:gd name="connsiteY23" fmla="*/ 298928 h 399723"/>
                <a:gd name="connsiteX24" fmla="*/ 421552 w 457200"/>
                <a:gd name="connsiteY24" fmla="*/ 281131 h 399723"/>
                <a:gd name="connsiteX25" fmla="*/ 421660 w 457200"/>
                <a:gd name="connsiteY25" fmla="*/ 281131 h 399723"/>
                <a:gd name="connsiteX26" fmla="*/ 457200 w 457200"/>
                <a:gd name="connsiteY26" fmla="*/ 316671 h 399723"/>
                <a:gd name="connsiteX27" fmla="*/ 457200 w 457200"/>
                <a:gd name="connsiteY27" fmla="*/ 364237 h 399723"/>
                <a:gd name="connsiteX28" fmla="*/ 421660 w 457200"/>
                <a:gd name="connsiteY28" fmla="*/ 399723 h 399723"/>
                <a:gd name="connsiteX29" fmla="*/ 421552 w 457200"/>
                <a:gd name="connsiteY29" fmla="*/ 399723 h 399723"/>
                <a:gd name="connsiteX30" fmla="*/ 386012 w 457200"/>
                <a:gd name="connsiteY30" fmla="*/ 364237 h 399723"/>
                <a:gd name="connsiteX31" fmla="*/ 386012 w 457200"/>
                <a:gd name="connsiteY31" fmla="*/ 316671 h 399723"/>
                <a:gd name="connsiteX32" fmla="*/ 421552 w 457200"/>
                <a:gd name="connsiteY32" fmla="*/ 281131 h 399723"/>
                <a:gd name="connsiteX33" fmla="*/ 262405 w 457200"/>
                <a:gd name="connsiteY33" fmla="*/ 281131 h 399723"/>
                <a:gd name="connsiteX34" fmla="*/ 262513 w 457200"/>
                <a:gd name="connsiteY34" fmla="*/ 281131 h 399723"/>
                <a:gd name="connsiteX35" fmla="*/ 298053 w 457200"/>
                <a:gd name="connsiteY35" fmla="*/ 316671 h 399723"/>
                <a:gd name="connsiteX36" fmla="*/ 298053 w 457200"/>
                <a:gd name="connsiteY36" fmla="*/ 364237 h 399723"/>
                <a:gd name="connsiteX37" fmla="*/ 262513 w 457200"/>
                <a:gd name="connsiteY37" fmla="*/ 399723 h 399723"/>
                <a:gd name="connsiteX38" fmla="*/ 262405 w 457200"/>
                <a:gd name="connsiteY38" fmla="*/ 399723 h 399723"/>
                <a:gd name="connsiteX39" fmla="*/ 226865 w 457200"/>
                <a:gd name="connsiteY39" fmla="*/ 364237 h 399723"/>
                <a:gd name="connsiteX40" fmla="*/ 226865 w 457200"/>
                <a:gd name="connsiteY40" fmla="*/ 316671 h 399723"/>
                <a:gd name="connsiteX41" fmla="*/ 262405 w 457200"/>
                <a:gd name="connsiteY41" fmla="*/ 281131 h 399723"/>
                <a:gd name="connsiteX42" fmla="*/ 103259 w 457200"/>
                <a:gd name="connsiteY42" fmla="*/ 281131 h 399723"/>
                <a:gd name="connsiteX43" fmla="*/ 103367 w 457200"/>
                <a:gd name="connsiteY43" fmla="*/ 281131 h 399723"/>
                <a:gd name="connsiteX44" fmla="*/ 138907 w 457200"/>
                <a:gd name="connsiteY44" fmla="*/ 316671 h 399723"/>
                <a:gd name="connsiteX45" fmla="*/ 138907 w 457200"/>
                <a:gd name="connsiteY45" fmla="*/ 364237 h 399723"/>
                <a:gd name="connsiteX46" fmla="*/ 103367 w 457200"/>
                <a:gd name="connsiteY46" fmla="*/ 399723 h 399723"/>
                <a:gd name="connsiteX47" fmla="*/ 103259 w 457200"/>
                <a:gd name="connsiteY47" fmla="*/ 399723 h 399723"/>
                <a:gd name="connsiteX48" fmla="*/ 67719 w 457200"/>
                <a:gd name="connsiteY48" fmla="*/ 364237 h 399723"/>
                <a:gd name="connsiteX49" fmla="*/ 67719 w 457200"/>
                <a:gd name="connsiteY49" fmla="*/ 316671 h 399723"/>
                <a:gd name="connsiteX50" fmla="*/ 103259 w 457200"/>
                <a:gd name="connsiteY50" fmla="*/ 281131 h 399723"/>
                <a:gd name="connsiteX51" fmla="*/ 356782 w 457200"/>
                <a:gd name="connsiteY51" fmla="*/ 281077 h 399723"/>
                <a:gd name="connsiteX52" fmla="*/ 365680 w 457200"/>
                <a:gd name="connsiteY52" fmla="*/ 289976 h 399723"/>
                <a:gd name="connsiteX53" fmla="*/ 365680 w 457200"/>
                <a:gd name="connsiteY53" fmla="*/ 390770 h 399723"/>
                <a:gd name="connsiteX54" fmla="*/ 356782 w 457200"/>
                <a:gd name="connsiteY54" fmla="*/ 399669 h 399723"/>
                <a:gd name="connsiteX55" fmla="*/ 347883 w 457200"/>
                <a:gd name="connsiteY55" fmla="*/ 390770 h 399723"/>
                <a:gd name="connsiteX56" fmla="*/ 347883 w 457200"/>
                <a:gd name="connsiteY56" fmla="*/ 314082 h 399723"/>
                <a:gd name="connsiteX57" fmla="*/ 331758 w 457200"/>
                <a:gd name="connsiteY57" fmla="*/ 327187 h 399723"/>
                <a:gd name="connsiteX58" fmla="*/ 319678 w 457200"/>
                <a:gd name="connsiteY58" fmla="*/ 324167 h 399723"/>
                <a:gd name="connsiteX59" fmla="*/ 322590 w 457200"/>
                <a:gd name="connsiteY59" fmla="*/ 311925 h 399723"/>
                <a:gd name="connsiteX60" fmla="*/ 340872 w 457200"/>
                <a:gd name="connsiteY60" fmla="*/ 295530 h 399723"/>
                <a:gd name="connsiteX61" fmla="*/ 347236 w 457200"/>
                <a:gd name="connsiteY61" fmla="*/ 287873 h 399723"/>
                <a:gd name="connsiteX62" fmla="*/ 349447 w 457200"/>
                <a:gd name="connsiteY62" fmla="*/ 284960 h 399723"/>
                <a:gd name="connsiteX63" fmla="*/ 349555 w 457200"/>
                <a:gd name="connsiteY63" fmla="*/ 284798 h 399723"/>
                <a:gd name="connsiteX64" fmla="*/ 356782 w 457200"/>
                <a:gd name="connsiteY64" fmla="*/ 281077 h 399723"/>
                <a:gd name="connsiteX65" fmla="*/ 197636 w 457200"/>
                <a:gd name="connsiteY65" fmla="*/ 281077 h 399723"/>
                <a:gd name="connsiteX66" fmla="*/ 206534 w 457200"/>
                <a:gd name="connsiteY66" fmla="*/ 289976 h 399723"/>
                <a:gd name="connsiteX67" fmla="*/ 206534 w 457200"/>
                <a:gd name="connsiteY67" fmla="*/ 390770 h 399723"/>
                <a:gd name="connsiteX68" fmla="*/ 197636 w 457200"/>
                <a:gd name="connsiteY68" fmla="*/ 399669 h 399723"/>
                <a:gd name="connsiteX69" fmla="*/ 188737 w 457200"/>
                <a:gd name="connsiteY69" fmla="*/ 390770 h 399723"/>
                <a:gd name="connsiteX70" fmla="*/ 188737 w 457200"/>
                <a:gd name="connsiteY70" fmla="*/ 314082 h 399723"/>
                <a:gd name="connsiteX71" fmla="*/ 172612 w 457200"/>
                <a:gd name="connsiteY71" fmla="*/ 327187 h 399723"/>
                <a:gd name="connsiteX72" fmla="*/ 160532 w 457200"/>
                <a:gd name="connsiteY72" fmla="*/ 324167 h 399723"/>
                <a:gd name="connsiteX73" fmla="*/ 163444 w 457200"/>
                <a:gd name="connsiteY73" fmla="*/ 311925 h 399723"/>
                <a:gd name="connsiteX74" fmla="*/ 181726 w 457200"/>
                <a:gd name="connsiteY74" fmla="*/ 295530 h 399723"/>
                <a:gd name="connsiteX75" fmla="*/ 188090 w 457200"/>
                <a:gd name="connsiteY75" fmla="*/ 287873 h 399723"/>
                <a:gd name="connsiteX76" fmla="*/ 190301 w 457200"/>
                <a:gd name="connsiteY76" fmla="*/ 284960 h 399723"/>
                <a:gd name="connsiteX77" fmla="*/ 190409 w 457200"/>
                <a:gd name="connsiteY77" fmla="*/ 284798 h 399723"/>
                <a:gd name="connsiteX78" fmla="*/ 197636 w 457200"/>
                <a:gd name="connsiteY78" fmla="*/ 281077 h 399723"/>
                <a:gd name="connsiteX79" fmla="*/ 38436 w 457200"/>
                <a:gd name="connsiteY79" fmla="*/ 281077 h 399723"/>
                <a:gd name="connsiteX80" fmla="*/ 47334 w 457200"/>
                <a:gd name="connsiteY80" fmla="*/ 289976 h 399723"/>
                <a:gd name="connsiteX81" fmla="*/ 47334 w 457200"/>
                <a:gd name="connsiteY81" fmla="*/ 390770 h 399723"/>
                <a:gd name="connsiteX82" fmla="*/ 38436 w 457200"/>
                <a:gd name="connsiteY82" fmla="*/ 399669 h 399723"/>
                <a:gd name="connsiteX83" fmla="*/ 29537 w 457200"/>
                <a:gd name="connsiteY83" fmla="*/ 390770 h 399723"/>
                <a:gd name="connsiteX84" fmla="*/ 29537 w 457200"/>
                <a:gd name="connsiteY84" fmla="*/ 314082 h 399723"/>
                <a:gd name="connsiteX85" fmla="*/ 13412 w 457200"/>
                <a:gd name="connsiteY85" fmla="*/ 327187 h 399723"/>
                <a:gd name="connsiteX86" fmla="*/ 1332 w 457200"/>
                <a:gd name="connsiteY86" fmla="*/ 324167 h 399723"/>
                <a:gd name="connsiteX87" fmla="*/ 4244 w 457200"/>
                <a:gd name="connsiteY87" fmla="*/ 311925 h 399723"/>
                <a:gd name="connsiteX88" fmla="*/ 22526 w 457200"/>
                <a:gd name="connsiteY88" fmla="*/ 295530 h 399723"/>
                <a:gd name="connsiteX89" fmla="*/ 28890 w 457200"/>
                <a:gd name="connsiteY89" fmla="*/ 287873 h 399723"/>
                <a:gd name="connsiteX90" fmla="*/ 31101 w 457200"/>
                <a:gd name="connsiteY90" fmla="*/ 284960 h 399723"/>
                <a:gd name="connsiteX91" fmla="*/ 31209 w 457200"/>
                <a:gd name="connsiteY91" fmla="*/ 284798 h 399723"/>
                <a:gd name="connsiteX92" fmla="*/ 38436 w 457200"/>
                <a:gd name="connsiteY92" fmla="*/ 281077 h 399723"/>
                <a:gd name="connsiteX93" fmla="*/ 353923 w 457200"/>
                <a:gd name="connsiteY93" fmla="*/ 158388 h 399723"/>
                <a:gd name="connsiteX94" fmla="*/ 336180 w 457200"/>
                <a:gd name="connsiteY94" fmla="*/ 176131 h 399723"/>
                <a:gd name="connsiteX95" fmla="*/ 336180 w 457200"/>
                <a:gd name="connsiteY95" fmla="*/ 223697 h 399723"/>
                <a:gd name="connsiteX96" fmla="*/ 353923 w 457200"/>
                <a:gd name="connsiteY96" fmla="*/ 241386 h 399723"/>
                <a:gd name="connsiteX97" fmla="*/ 354030 w 457200"/>
                <a:gd name="connsiteY97" fmla="*/ 241386 h 399723"/>
                <a:gd name="connsiteX98" fmla="*/ 371774 w 457200"/>
                <a:gd name="connsiteY98" fmla="*/ 223697 h 399723"/>
                <a:gd name="connsiteX99" fmla="*/ 371774 w 457200"/>
                <a:gd name="connsiteY99" fmla="*/ 176131 h 399723"/>
                <a:gd name="connsiteX100" fmla="*/ 354030 w 457200"/>
                <a:gd name="connsiteY100" fmla="*/ 158388 h 399723"/>
                <a:gd name="connsiteX101" fmla="*/ 194722 w 457200"/>
                <a:gd name="connsiteY101" fmla="*/ 158388 h 399723"/>
                <a:gd name="connsiteX102" fmla="*/ 176979 w 457200"/>
                <a:gd name="connsiteY102" fmla="*/ 176131 h 399723"/>
                <a:gd name="connsiteX103" fmla="*/ 176979 w 457200"/>
                <a:gd name="connsiteY103" fmla="*/ 223697 h 399723"/>
                <a:gd name="connsiteX104" fmla="*/ 194722 w 457200"/>
                <a:gd name="connsiteY104" fmla="*/ 241386 h 399723"/>
                <a:gd name="connsiteX105" fmla="*/ 194830 w 457200"/>
                <a:gd name="connsiteY105" fmla="*/ 241386 h 399723"/>
                <a:gd name="connsiteX106" fmla="*/ 212573 w 457200"/>
                <a:gd name="connsiteY106" fmla="*/ 223697 h 399723"/>
                <a:gd name="connsiteX107" fmla="*/ 212573 w 457200"/>
                <a:gd name="connsiteY107" fmla="*/ 176131 h 399723"/>
                <a:gd name="connsiteX108" fmla="*/ 194830 w 457200"/>
                <a:gd name="connsiteY108" fmla="*/ 158388 h 399723"/>
                <a:gd name="connsiteX109" fmla="*/ 35577 w 457200"/>
                <a:gd name="connsiteY109" fmla="*/ 158388 h 399723"/>
                <a:gd name="connsiteX110" fmla="*/ 17834 w 457200"/>
                <a:gd name="connsiteY110" fmla="*/ 176131 h 399723"/>
                <a:gd name="connsiteX111" fmla="*/ 17834 w 457200"/>
                <a:gd name="connsiteY111" fmla="*/ 223697 h 399723"/>
                <a:gd name="connsiteX112" fmla="*/ 35577 w 457200"/>
                <a:gd name="connsiteY112" fmla="*/ 241386 h 399723"/>
                <a:gd name="connsiteX113" fmla="*/ 35685 w 457200"/>
                <a:gd name="connsiteY113" fmla="*/ 241386 h 399723"/>
                <a:gd name="connsiteX114" fmla="*/ 53428 w 457200"/>
                <a:gd name="connsiteY114" fmla="*/ 223697 h 399723"/>
                <a:gd name="connsiteX115" fmla="*/ 53428 w 457200"/>
                <a:gd name="connsiteY115" fmla="*/ 176131 h 399723"/>
                <a:gd name="connsiteX116" fmla="*/ 35685 w 457200"/>
                <a:gd name="connsiteY116" fmla="*/ 158388 h 399723"/>
                <a:gd name="connsiteX117" fmla="*/ 448300 w 457200"/>
                <a:gd name="connsiteY117" fmla="*/ 140591 h 399723"/>
                <a:gd name="connsiteX118" fmla="*/ 457198 w 457200"/>
                <a:gd name="connsiteY118" fmla="*/ 149489 h 399723"/>
                <a:gd name="connsiteX119" fmla="*/ 457198 w 457200"/>
                <a:gd name="connsiteY119" fmla="*/ 250285 h 399723"/>
                <a:gd name="connsiteX120" fmla="*/ 448300 w 457200"/>
                <a:gd name="connsiteY120" fmla="*/ 259183 h 399723"/>
                <a:gd name="connsiteX121" fmla="*/ 439401 w 457200"/>
                <a:gd name="connsiteY121" fmla="*/ 250285 h 399723"/>
                <a:gd name="connsiteX122" fmla="*/ 439401 w 457200"/>
                <a:gd name="connsiteY122" fmla="*/ 173596 h 399723"/>
                <a:gd name="connsiteX123" fmla="*/ 423276 w 457200"/>
                <a:gd name="connsiteY123" fmla="*/ 186701 h 399723"/>
                <a:gd name="connsiteX124" fmla="*/ 411196 w 457200"/>
                <a:gd name="connsiteY124" fmla="*/ 183681 h 399723"/>
                <a:gd name="connsiteX125" fmla="*/ 414108 w 457200"/>
                <a:gd name="connsiteY125" fmla="*/ 171439 h 399723"/>
                <a:gd name="connsiteX126" fmla="*/ 432390 w 457200"/>
                <a:gd name="connsiteY126" fmla="*/ 155044 h 399723"/>
                <a:gd name="connsiteX127" fmla="*/ 438754 w 457200"/>
                <a:gd name="connsiteY127" fmla="*/ 147387 h 399723"/>
                <a:gd name="connsiteX128" fmla="*/ 440965 w 457200"/>
                <a:gd name="connsiteY128" fmla="*/ 144474 h 399723"/>
                <a:gd name="connsiteX129" fmla="*/ 441073 w 457200"/>
                <a:gd name="connsiteY129" fmla="*/ 144312 h 399723"/>
                <a:gd name="connsiteX130" fmla="*/ 448300 w 457200"/>
                <a:gd name="connsiteY130" fmla="*/ 140591 h 399723"/>
                <a:gd name="connsiteX131" fmla="*/ 353923 w 457200"/>
                <a:gd name="connsiteY131" fmla="*/ 140591 h 399723"/>
                <a:gd name="connsiteX132" fmla="*/ 354030 w 457200"/>
                <a:gd name="connsiteY132" fmla="*/ 140591 h 399723"/>
                <a:gd name="connsiteX133" fmla="*/ 389570 w 457200"/>
                <a:gd name="connsiteY133" fmla="*/ 176131 h 399723"/>
                <a:gd name="connsiteX134" fmla="*/ 389570 w 457200"/>
                <a:gd name="connsiteY134" fmla="*/ 223697 h 399723"/>
                <a:gd name="connsiteX135" fmla="*/ 354030 w 457200"/>
                <a:gd name="connsiteY135" fmla="*/ 259183 h 399723"/>
                <a:gd name="connsiteX136" fmla="*/ 353923 w 457200"/>
                <a:gd name="connsiteY136" fmla="*/ 259183 h 399723"/>
                <a:gd name="connsiteX137" fmla="*/ 318383 w 457200"/>
                <a:gd name="connsiteY137" fmla="*/ 223697 h 399723"/>
                <a:gd name="connsiteX138" fmla="*/ 318383 w 457200"/>
                <a:gd name="connsiteY138" fmla="*/ 176131 h 399723"/>
                <a:gd name="connsiteX139" fmla="*/ 353923 w 457200"/>
                <a:gd name="connsiteY139" fmla="*/ 140591 h 399723"/>
                <a:gd name="connsiteX140" fmla="*/ 194722 w 457200"/>
                <a:gd name="connsiteY140" fmla="*/ 140591 h 399723"/>
                <a:gd name="connsiteX141" fmla="*/ 194830 w 457200"/>
                <a:gd name="connsiteY141" fmla="*/ 140591 h 399723"/>
                <a:gd name="connsiteX142" fmla="*/ 230370 w 457200"/>
                <a:gd name="connsiteY142" fmla="*/ 176131 h 399723"/>
                <a:gd name="connsiteX143" fmla="*/ 230370 w 457200"/>
                <a:gd name="connsiteY143" fmla="*/ 223697 h 399723"/>
                <a:gd name="connsiteX144" fmla="*/ 194830 w 457200"/>
                <a:gd name="connsiteY144" fmla="*/ 259183 h 399723"/>
                <a:gd name="connsiteX145" fmla="*/ 194722 w 457200"/>
                <a:gd name="connsiteY145" fmla="*/ 259183 h 399723"/>
                <a:gd name="connsiteX146" fmla="*/ 159182 w 457200"/>
                <a:gd name="connsiteY146" fmla="*/ 223697 h 399723"/>
                <a:gd name="connsiteX147" fmla="*/ 159182 w 457200"/>
                <a:gd name="connsiteY147" fmla="*/ 176131 h 399723"/>
                <a:gd name="connsiteX148" fmla="*/ 194722 w 457200"/>
                <a:gd name="connsiteY148" fmla="*/ 140591 h 399723"/>
                <a:gd name="connsiteX149" fmla="*/ 35577 w 457200"/>
                <a:gd name="connsiteY149" fmla="*/ 140591 h 399723"/>
                <a:gd name="connsiteX150" fmla="*/ 35685 w 457200"/>
                <a:gd name="connsiteY150" fmla="*/ 140591 h 399723"/>
                <a:gd name="connsiteX151" fmla="*/ 71225 w 457200"/>
                <a:gd name="connsiteY151" fmla="*/ 176131 h 399723"/>
                <a:gd name="connsiteX152" fmla="*/ 71225 w 457200"/>
                <a:gd name="connsiteY152" fmla="*/ 223697 h 399723"/>
                <a:gd name="connsiteX153" fmla="*/ 35685 w 457200"/>
                <a:gd name="connsiteY153" fmla="*/ 259183 h 399723"/>
                <a:gd name="connsiteX154" fmla="*/ 35577 w 457200"/>
                <a:gd name="connsiteY154" fmla="*/ 259183 h 399723"/>
                <a:gd name="connsiteX155" fmla="*/ 37 w 457200"/>
                <a:gd name="connsiteY155" fmla="*/ 223697 h 399723"/>
                <a:gd name="connsiteX156" fmla="*/ 37 w 457200"/>
                <a:gd name="connsiteY156" fmla="*/ 176131 h 399723"/>
                <a:gd name="connsiteX157" fmla="*/ 35577 w 457200"/>
                <a:gd name="connsiteY157" fmla="*/ 140591 h 399723"/>
                <a:gd name="connsiteX158" fmla="*/ 289154 w 457200"/>
                <a:gd name="connsiteY158" fmla="*/ 140537 h 399723"/>
                <a:gd name="connsiteX159" fmla="*/ 298052 w 457200"/>
                <a:gd name="connsiteY159" fmla="*/ 149435 h 399723"/>
                <a:gd name="connsiteX160" fmla="*/ 298052 w 457200"/>
                <a:gd name="connsiteY160" fmla="*/ 250230 h 399723"/>
                <a:gd name="connsiteX161" fmla="*/ 289154 w 457200"/>
                <a:gd name="connsiteY161" fmla="*/ 259129 h 399723"/>
                <a:gd name="connsiteX162" fmla="*/ 280255 w 457200"/>
                <a:gd name="connsiteY162" fmla="*/ 250230 h 399723"/>
                <a:gd name="connsiteX163" fmla="*/ 280255 w 457200"/>
                <a:gd name="connsiteY163" fmla="*/ 173542 h 399723"/>
                <a:gd name="connsiteX164" fmla="*/ 264130 w 457200"/>
                <a:gd name="connsiteY164" fmla="*/ 186647 h 399723"/>
                <a:gd name="connsiteX165" fmla="*/ 252050 w 457200"/>
                <a:gd name="connsiteY165" fmla="*/ 183627 h 399723"/>
                <a:gd name="connsiteX166" fmla="*/ 254962 w 457200"/>
                <a:gd name="connsiteY166" fmla="*/ 171385 h 399723"/>
                <a:gd name="connsiteX167" fmla="*/ 273244 w 457200"/>
                <a:gd name="connsiteY167" fmla="*/ 154990 h 399723"/>
                <a:gd name="connsiteX168" fmla="*/ 279608 w 457200"/>
                <a:gd name="connsiteY168" fmla="*/ 147332 h 399723"/>
                <a:gd name="connsiteX169" fmla="*/ 281819 w 457200"/>
                <a:gd name="connsiteY169" fmla="*/ 144420 h 399723"/>
                <a:gd name="connsiteX170" fmla="*/ 281927 w 457200"/>
                <a:gd name="connsiteY170" fmla="*/ 144258 h 399723"/>
                <a:gd name="connsiteX171" fmla="*/ 289154 w 457200"/>
                <a:gd name="connsiteY171" fmla="*/ 140537 h 399723"/>
                <a:gd name="connsiteX172" fmla="*/ 129953 w 457200"/>
                <a:gd name="connsiteY172" fmla="*/ 140537 h 399723"/>
                <a:gd name="connsiteX173" fmla="*/ 138851 w 457200"/>
                <a:gd name="connsiteY173" fmla="*/ 149435 h 399723"/>
                <a:gd name="connsiteX174" fmla="*/ 138851 w 457200"/>
                <a:gd name="connsiteY174" fmla="*/ 250230 h 399723"/>
                <a:gd name="connsiteX175" fmla="*/ 129953 w 457200"/>
                <a:gd name="connsiteY175" fmla="*/ 259129 h 399723"/>
                <a:gd name="connsiteX176" fmla="*/ 121054 w 457200"/>
                <a:gd name="connsiteY176" fmla="*/ 250230 h 399723"/>
                <a:gd name="connsiteX177" fmla="*/ 121054 w 457200"/>
                <a:gd name="connsiteY177" fmla="*/ 173542 h 399723"/>
                <a:gd name="connsiteX178" fmla="*/ 104929 w 457200"/>
                <a:gd name="connsiteY178" fmla="*/ 186647 h 399723"/>
                <a:gd name="connsiteX179" fmla="*/ 92849 w 457200"/>
                <a:gd name="connsiteY179" fmla="*/ 183627 h 399723"/>
                <a:gd name="connsiteX180" fmla="*/ 95761 w 457200"/>
                <a:gd name="connsiteY180" fmla="*/ 171385 h 399723"/>
                <a:gd name="connsiteX181" fmla="*/ 114043 w 457200"/>
                <a:gd name="connsiteY181" fmla="*/ 154990 h 399723"/>
                <a:gd name="connsiteX182" fmla="*/ 120407 w 457200"/>
                <a:gd name="connsiteY182" fmla="*/ 147332 h 399723"/>
                <a:gd name="connsiteX183" fmla="*/ 122618 w 457200"/>
                <a:gd name="connsiteY183" fmla="*/ 144420 h 399723"/>
                <a:gd name="connsiteX184" fmla="*/ 122726 w 457200"/>
                <a:gd name="connsiteY184" fmla="*/ 144258 h 399723"/>
                <a:gd name="connsiteX185" fmla="*/ 129953 w 457200"/>
                <a:gd name="connsiteY185" fmla="*/ 140537 h 399723"/>
                <a:gd name="connsiteX186" fmla="*/ 103262 w 457200"/>
                <a:gd name="connsiteY186" fmla="*/ 17851 h 399723"/>
                <a:gd name="connsiteX187" fmla="*/ 85519 w 457200"/>
                <a:gd name="connsiteY187" fmla="*/ 35594 h 399723"/>
                <a:gd name="connsiteX188" fmla="*/ 85519 w 457200"/>
                <a:gd name="connsiteY188" fmla="*/ 83160 h 399723"/>
                <a:gd name="connsiteX189" fmla="*/ 103262 w 457200"/>
                <a:gd name="connsiteY189" fmla="*/ 100849 h 399723"/>
                <a:gd name="connsiteX190" fmla="*/ 103370 w 457200"/>
                <a:gd name="connsiteY190" fmla="*/ 100849 h 399723"/>
                <a:gd name="connsiteX191" fmla="*/ 121113 w 457200"/>
                <a:gd name="connsiteY191" fmla="*/ 83160 h 399723"/>
                <a:gd name="connsiteX192" fmla="*/ 121113 w 457200"/>
                <a:gd name="connsiteY192" fmla="*/ 35594 h 399723"/>
                <a:gd name="connsiteX193" fmla="*/ 103370 w 457200"/>
                <a:gd name="connsiteY193" fmla="*/ 17851 h 399723"/>
                <a:gd name="connsiteX194" fmla="*/ 262406 w 457200"/>
                <a:gd name="connsiteY194" fmla="*/ 17849 h 399723"/>
                <a:gd name="connsiteX195" fmla="*/ 244663 w 457200"/>
                <a:gd name="connsiteY195" fmla="*/ 35592 h 399723"/>
                <a:gd name="connsiteX196" fmla="*/ 244663 w 457200"/>
                <a:gd name="connsiteY196" fmla="*/ 83158 h 399723"/>
                <a:gd name="connsiteX197" fmla="*/ 262406 w 457200"/>
                <a:gd name="connsiteY197" fmla="*/ 100847 h 399723"/>
                <a:gd name="connsiteX198" fmla="*/ 262514 w 457200"/>
                <a:gd name="connsiteY198" fmla="*/ 100847 h 399723"/>
                <a:gd name="connsiteX199" fmla="*/ 280257 w 457200"/>
                <a:gd name="connsiteY199" fmla="*/ 83158 h 399723"/>
                <a:gd name="connsiteX200" fmla="*/ 280257 w 457200"/>
                <a:gd name="connsiteY200" fmla="*/ 35592 h 399723"/>
                <a:gd name="connsiteX201" fmla="*/ 262514 w 457200"/>
                <a:gd name="connsiteY201" fmla="*/ 17849 h 399723"/>
                <a:gd name="connsiteX202" fmla="*/ 421552 w 457200"/>
                <a:gd name="connsiteY202" fmla="*/ 17848 h 399723"/>
                <a:gd name="connsiteX203" fmla="*/ 403809 w 457200"/>
                <a:gd name="connsiteY203" fmla="*/ 35591 h 399723"/>
                <a:gd name="connsiteX204" fmla="*/ 403809 w 457200"/>
                <a:gd name="connsiteY204" fmla="*/ 83157 h 399723"/>
                <a:gd name="connsiteX205" fmla="*/ 421552 w 457200"/>
                <a:gd name="connsiteY205" fmla="*/ 100846 h 399723"/>
                <a:gd name="connsiteX206" fmla="*/ 421660 w 457200"/>
                <a:gd name="connsiteY206" fmla="*/ 100846 h 399723"/>
                <a:gd name="connsiteX207" fmla="*/ 439403 w 457200"/>
                <a:gd name="connsiteY207" fmla="*/ 83157 h 399723"/>
                <a:gd name="connsiteX208" fmla="*/ 439403 w 457200"/>
                <a:gd name="connsiteY208" fmla="*/ 35591 h 399723"/>
                <a:gd name="connsiteX209" fmla="*/ 421660 w 457200"/>
                <a:gd name="connsiteY209" fmla="*/ 17848 h 399723"/>
                <a:gd name="connsiteX210" fmla="*/ 197639 w 457200"/>
                <a:gd name="connsiteY210" fmla="*/ 54 h 399723"/>
                <a:gd name="connsiteX211" fmla="*/ 206537 w 457200"/>
                <a:gd name="connsiteY211" fmla="*/ 8952 h 399723"/>
                <a:gd name="connsiteX212" fmla="*/ 206537 w 457200"/>
                <a:gd name="connsiteY212" fmla="*/ 109747 h 399723"/>
                <a:gd name="connsiteX213" fmla="*/ 197639 w 457200"/>
                <a:gd name="connsiteY213" fmla="*/ 118646 h 399723"/>
                <a:gd name="connsiteX214" fmla="*/ 188740 w 457200"/>
                <a:gd name="connsiteY214" fmla="*/ 109747 h 399723"/>
                <a:gd name="connsiteX215" fmla="*/ 188740 w 457200"/>
                <a:gd name="connsiteY215" fmla="*/ 33059 h 399723"/>
                <a:gd name="connsiteX216" fmla="*/ 172615 w 457200"/>
                <a:gd name="connsiteY216" fmla="*/ 46164 h 399723"/>
                <a:gd name="connsiteX217" fmla="*/ 160535 w 457200"/>
                <a:gd name="connsiteY217" fmla="*/ 43144 h 399723"/>
                <a:gd name="connsiteX218" fmla="*/ 163447 w 457200"/>
                <a:gd name="connsiteY218" fmla="*/ 30902 h 399723"/>
                <a:gd name="connsiteX219" fmla="*/ 181729 w 457200"/>
                <a:gd name="connsiteY219" fmla="*/ 14507 h 399723"/>
                <a:gd name="connsiteX220" fmla="*/ 188093 w 457200"/>
                <a:gd name="connsiteY220" fmla="*/ 6850 h 399723"/>
                <a:gd name="connsiteX221" fmla="*/ 190304 w 457200"/>
                <a:gd name="connsiteY221" fmla="*/ 3937 h 399723"/>
                <a:gd name="connsiteX222" fmla="*/ 190412 w 457200"/>
                <a:gd name="connsiteY222" fmla="*/ 3775 h 399723"/>
                <a:gd name="connsiteX223" fmla="*/ 197639 w 457200"/>
                <a:gd name="connsiteY223" fmla="*/ 54 h 399723"/>
                <a:gd name="connsiteX224" fmla="*/ 103262 w 457200"/>
                <a:gd name="connsiteY224" fmla="*/ 54 h 399723"/>
                <a:gd name="connsiteX225" fmla="*/ 103370 w 457200"/>
                <a:gd name="connsiteY225" fmla="*/ 54 h 399723"/>
                <a:gd name="connsiteX226" fmla="*/ 138910 w 457200"/>
                <a:gd name="connsiteY226" fmla="*/ 35594 h 399723"/>
                <a:gd name="connsiteX227" fmla="*/ 138910 w 457200"/>
                <a:gd name="connsiteY227" fmla="*/ 83160 h 399723"/>
                <a:gd name="connsiteX228" fmla="*/ 103370 w 457200"/>
                <a:gd name="connsiteY228" fmla="*/ 118646 h 399723"/>
                <a:gd name="connsiteX229" fmla="*/ 103262 w 457200"/>
                <a:gd name="connsiteY229" fmla="*/ 118646 h 399723"/>
                <a:gd name="connsiteX230" fmla="*/ 67722 w 457200"/>
                <a:gd name="connsiteY230" fmla="*/ 83160 h 399723"/>
                <a:gd name="connsiteX231" fmla="*/ 67722 w 457200"/>
                <a:gd name="connsiteY231" fmla="*/ 35594 h 399723"/>
                <a:gd name="connsiteX232" fmla="*/ 103262 w 457200"/>
                <a:gd name="connsiteY232" fmla="*/ 54 h 399723"/>
                <a:gd name="connsiteX233" fmla="*/ 356784 w 457200"/>
                <a:gd name="connsiteY233" fmla="*/ 53 h 399723"/>
                <a:gd name="connsiteX234" fmla="*/ 365682 w 457200"/>
                <a:gd name="connsiteY234" fmla="*/ 8951 h 399723"/>
                <a:gd name="connsiteX235" fmla="*/ 365682 w 457200"/>
                <a:gd name="connsiteY235" fmla="*/ 109746 h 399723"/>
                <a:gd name="connsiteX236" fmla="*/ 356784 w 457200"/>
                <a:gd name="connsiteY236" fmla="*/ 118645 h 399723"/>
                <a:gd name="connsiteX237" fmla="*/ 347885 w 457200"/>
                <a:gd name="connsiteY237" fmla="*/ 109746 h 399723"/>
                <a:gd name="connsiteX238" fmla="*/ 347885 w 457200"/>
                <a:gd name="connsiteY238" fmla="*/ 33058 h 399723"/>
                <a:gd name="connsiteX239" fmla="*/ 331760 w 457200"/>
                <a:gd name="connsiteY239" fmla="*/ 46163 h 399723"/>
                <a:gd name="connsiteX240" fmla="*/ 319680 w 457200"/>
                <a:gd name="connsiteY240" fmla="*/ 43143 h 399723"/>
                <a:gd name="connsiteX241" fmla="*/ 322592 w 457200"/>
                <a:gd name="connsiteY241" fmla="*/ 30901 h 399723"/>
                <a:gd name="connsiteX242" fmla="*/ 340874 w 457200"/>
                <a:gd name="connsiteY242" fmla="*/ 14506 h 399723"/>
                <a:gd name="connsiteX243" fmla="*/ 347238 w 457200"/>
                <a:gd name="connsiteY243" fmla="*/ 6849 h 399723"/>
                <a:gd name="connsiteX244" fmla="*/ 349449 w 457200"/>
                <a:gd name="connsiteY244" fmla="*/ 3936 h 399723"/>
                <a:gd name="connsiteX245" fmla="*/ 349557 w 457200"/>
                <a:gd name="connsiteY245" fmla="*/ 3774 h 399723"/>
                <a:gd name="connsiteX246" fmla="*/ 356784 w 457200"/>
                <a:gd name="connsiteY246" fmla="*/ 53 h 399723"/>
                <a:gd name="connsiteX247" fmla="*/ 262406 w 457200"/>
                <a:gd name="connsiteY247" fmla="*/ 52 h 399723"/>
                <a:gd name="connsiteX248" fmla="*/ 262514 w 457200"/>
                <a:gd name="connsiteY248" fmla="*/ 52 h 399723"/>
                <a:gd name="connsiteX249" fmla="*/ 298054 w 457200"/>
                <a:gd name="connsiteY249" fmla="*/ 35592 h 399723"/>
                <a:gd name="connsiteX250" fmla="*/ 298054 w 457200"/>
                <a:gd name="connsiteY250" fmla="*/ 83158 h 399723"/>
                <a:gd name="connsiteX251" fmla="*/ 262514 w 457200"/>
                <a:gd name="connsiteY251" fmla="*/ 118644 h 399723"/>
                <a:gd name="connsiteX252" fmla="*/ 262406 w 457200"/>
                <a:gd name="connsiteY252" fmla="*/ 118644 h 399723"/>
                <a:gd name="connsiteX253" fmla="*/ 226866 w 457200"/>
                <a:gd name="connsiteY253" fmla="*/ 83158 h 399723"/>
                <a:gd name="connsiteX254" fmla="*/ 226866 w 457200"/>
                <a:gd name="connsiteY254" fmla="*/ 35592 h 399723"/>
                <a:gd name="connsiteX255" fmla="*/ 262406 w 457200"/>
                <a:gd name="connsiteY255" fmla="*/ 52 h 399723"/>
                <a:gd name="connsiteX256" fmla="*/ 421552 w 457200"/>
                <a:gd name="connsiteY256" fmla="*/ 51 h 399723"/>
                <a:gd name="connsiteX257" fmla="*/ 421660 w 457200"/>
                <a:gd name="connsiteY257" fmla="*/ 51 h 399723"/>
                <a:gd name="connsiteX258" fmla="*/ 457200 w 457200"/>
                <a:gd name="connsiteY258" fmla="*/ 35591 h 399723"/>
                <a:gd name="connsiteX259" fmla="*/ 457200 w 457200"/>
                <a:gd name="connsiteY259" fmla="*/ 83157 h 399723"/>
                <a:gd name="connsiteX260" fmla="*/ 421660 w 457200"/>
                <a:gd name="connsiteY260" fmla="*/ 118643 h 399723"/>
                <a:gd name="connsiteX261" fmla="*/ 421552 w 457200"/>
                <a:gd name="connsiteY261" fmla="*/ 118643 h 399723"/>
                <a:gd name="connsiteX262" fmla="*/ 386012 w 457200"/>
                <a:gd name="connsiteY262" fmla="*/ 83157 h 399723"/>
                <a:gd name="connsiteX263" fmla="*/ 386012 w 457200"/>
                <a:gd name="connsiteY263" fmla="*/ 35591 h 399723"/>
                <a:gd name="connsiteX264" fmla="*/ 421552 w 457200"/>
                <a:gd name="connsiteY264" fmla="*/ 51 h 399723"/>
                <a:gd name="connsiteX265" fmla="*/ 38439 w 457200"/>
                <a:gd name="connsiteY265" fmla="*/ 0 h 399723"/>
                <a:gd name="connsiteX266" fmla="*/ 47337 w 457200"/>
                <a:gd name="connsiteY266" fmla="*/ 8898 h 399723"/>
                <a:gd name="connsiteX267" fmla="*/ 47337 w 457200"/>
                <a:gd name="connsiteY267" fmla="*/ 109693 h 399723"/>
                <a:gd name="connsiteX268" fmla="*/ 38439 w 457200"/>
                <a:gd name="connsiteY268" fmla="*/ 118592 h 399723"/>
                <a:gd name="connsiteX269" fmla="*/ 29540 w 457200"/>
                <a:gd name="connsiteY269" fmla="*/ 109693 h 399723"/>
                <a:gd name="connsiteX270" fmla="*/ 29540 w 457200"/>
                <a:gd name="connsiteY270" fmla="*/ 33005 h 399723"/>
                <a:gd name="connsiteX271" fmla="*/ 13415 w 457200"/>
                <a:gd name="connsiteY271" fmla="*/ 46110 h 399723"/>
                <a:gd name="connsiteX272" fmla="*/ 1335 w 457200"/>
                <a:gd name="connsiteY272" fmla="*/ 43090 h 399723"/>
                <a:gd name="connsiteX273" fmla="*/ 4247 w 457200"/>
                <a:gd name="connsiteY273" fmla="*/ 30848 h 399723"/>
                <a:gd name="connsiteX274" fmla="*/ 22529 w 457200"/>
                <a:gd name="connsiteY274" fmla="*/ 14453 h 399723"/>
                <a:gd name="connsiteX275" fmla="*/ 28893 w 457200"/>
                <a:gd name="connsiteY275" fmla="*/ 6795 h 399723"/>
                <a:gd name="connsiteX276" fmla="*/ 31104 w 457200"/>
                <a:gd name="connsiteY276" fmla="*/ 3883 h 399723"/>
                <a:gd name="connsiteX277" fmla="*/ 31212 w 457200"/>
                <a:gd name="connsiteY277" fmla="*/ 3721 h 399723"/>
                <a:gd name="connsiteX278" fmla="*/ 38439 w 457200"/>
                <a:gd name="connsiteY278" fmla="*/ 0 h 399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457200" h="399723">
                  <a:moveTo>
                    <a:pt x="421552" y="298928"/>
                  </a:moveTo>
                  <a:cubicBezTo>
                    <a:pt x="411737" y="298928"/>
                    <a:pt x="403809" y="306909"/>
                    <a:pt x="403809" y="316671"/>
                  </a:cubicBezTo>
                  <a:lnTo>
                    <a:pt x="403809" y="364237"/>
                  </a:lnTo>
                  <a:cubicBezTo>
                    <a:pt x="403809" y="373998"/>
                    <a:pt x="411737" y="381926"/>
                    <a:pt x="421552" y="381926"/>
                  </a:cubicBezTo>
                  <a:lnTo>
                    <a:pt x="421660" y="381926"/>
                  </a:lnTo>
                  <a:cubicBezTo>
                    <a:pt x="431421" y="381926"/>
                    <a:pt x="439403" y="373998"/>
                    <a:pt x="439403" y="364237"/>
                  </a:cubicBezTo>
                  <a:lnTo>
                    <a:pt x="439403" y="316671"/>
                  </a:lnTo>
                  <a:cubicBezTo>
                    <a:pt x="439403" y="306909"/>
                    <a:pt x="431421" y="298928"/>
                    <a:pt x="421660" y="298928"/>
                  </a:cubicBezTo>
                  <a:close/>
                  <a:moveTo>
                    <a:pt x="262405" y="298928"/>
                  </a:moveTo>
                  <a:cubicBezTo>
                    <a:pt x="252590" y="298928"/>
                    <a:pt x="244662" y="306909"/>
                    <a:pt x="244662" y="316671"/>
                  </a:cubicBezTo>
                  <a:lnTo>
                    <a:pt x="244662" y="364237"/>
                  </a:lnTo>
                  <a:cubicBezTo>
                    <a:pt x="244662" y="373998"/>
                    <a:pt x="252590" y="381926"/>
                    <a:pt x="262405" y="381926"/>
                  </a:cubicBezTo>
                  <a:lnTo>
                    <a:pt x="262513" y="381926"/>
                  </a:lnTo>
                  <a:cubicBezTo>
                    <a:pt x="272274" y="381926"/>
                    <a:pt x="280256" y="373998"/>
                    <a:pt x="280256" y="364237"/>
                  </a:cubicBezTo>
                  <a:lnTo>
                    <a:pt x="280256" y="316671"/>
                  </a:lnTo>
                  <a:cubicBezTo>
                    <a:pt x="280256" y="306909"/>
                    <a:pt x="272274" y="298928"/>
                    <a:pt x="262513" y="298928"/>
                  </a:cubicBezTo>
                  <a:close/>
                  <a:moveTo>
                    <a:pt x="103259" y="298928"/>
                  </a:moveTo>
                  <a:cubicBezTo>
                    <a:pt x="93444" y="298928"/>
                    <a:pt x="85516" y="306909"/>
                    <a:pt x="85516" y="316671"/>
                  </a:cubicBezTo>
                  <a:lnTo>
                    <a:pt x="85516" y="364237"/>
                  </a:lnTo>
                  <a:cubicBezTo>
                    <a:pt x="85516" y="373998"/>
                    <a:pt x="93444" y="381926"/>
                    <a:pt x="103259" y="381926"/>
                  </a:cubicBezTo>
                  <a:lnTo>
                    <a:pt x="103367" y="381926"/>
                  </a:lnTo>
                  <a:cubicBezTo>
                    <a:pt x="113128" y="381926"/>
                    <a:pt x="121110" y="373998"/>
                    <a:pt x="121110" y="364237"/>
                  </a:cubicBezTo>
                  <a:lnTo>
                    <a:pt x="121110" y="316671"/>
                  </a:lnTo>
                  <a:cubicBezTo>
                    <a:pt x="121110" y="306909"/>
                    <a:pt x="113128" y="298928"/>
                    <a:pt x="103367" y="298928"/>
                  </a:cubicBezTo>
                  <a:close/>
                  <a:moveTo>
                    <a:pt x="421552" y="281131"/>
                  </a:moveTo>
                  <a:lnTo>
                    <a:pt x="421660" y="281131"/>
                  </a:lnTo>
                  <a:cubicBezTo>
                    <a:pt x="441290" y="281131"/>
                    <a:pt x="457200" y="297041"/>
                    <a:pt x="457200" y="316671"/>
                  </a:cubicBezTo>
                  <a:lnTo>
                    <a:pt x="457200" y="364237"/>
                  </a:lnTo>
                  <a:cubicBezTo>
                    <a:pt x="457200" y="383813"/>
                    <a:pt x="441290" y="399723"/>
                    <a:pt x="421660" y="399723"/>
                  </a:cubicBezTo>
                  <a:lnTo>
                    <a:pt x="421552" y="399723"/>
                  </a:lnTo>
                  <a:cubicBezTo>
                    <a:pt x="401922" y="399723"/>
                    <a:pt x="386012" y="383813"/>
                    <a:pt x="386012" y="364237"/>
                  </a:cubicBezTo>
                  <a:lnTo>
                    <a:pt x="386012" y="316671"/>
                  </a:lnTo>
                  <a:cubicBezTo>
                    <a:pt x="386012" y="297041"/>
                    <a:pt x="401922" y="281131"/>
                    <a:pt x="421552" y="281131"/>
                  </a:cubicBezTo>
                  <a:close/>
                  <a:moveTo>
                    <a:pt x="262405" y="281131"/>
                  </a:moveTo>
                  <a:lnTo>
                    <a:pt x="262513" y="281131"/>
                  </a:lnTo>
                  <a:cubicBezTo>
                    <a:pt x="282143" y="281131"/>
                    <a:pt x="298053" y="297041"/>
                    <a:pt x="298053" y="316671"/>
                  </a:cubicBezTo>
                  <a:lnTo>
                    <a:pt x="298053" y="364237"/>
                  </a:lnTo>
                  <a:cubicBezTo>
                    <a:pt x="298053" y="383813"/>
                    <a:pt x="282143" y="399723"/>
                    <a:pt x="262513" y="399723"/>
                  </a:cubicBezTo>
                  <a:lnTo>
                    <a:pt x="262405" y="399723"/>
                  </a:lnTo>
                  <a:cubicBezTo>
                    <a:pt x="242775" y="399723"/>
                    <a:pt x="226865" y="383813"/>
                    <a:pt x="226865" y="364237"/>
                  </a:cubicBezTo>
                  <a:lnTo>
                    <a:pt x="226865" y="316671"/>
                  </a:lnTo>
                  <a:cubicBezTo>
                    <a:pt x="226865" y="297041"/>
                    <a:pt x="242775" y="281131"/>
                    <a:pt x="262405" y="281131"/>
                  </a:cubicBezTo>
                  <a:close/>
                  <a:moveTo>
                    <a:pt x="103259" y="281131"/>
                  </a:moveTo>
                  <a:lnTo>
                    <a:pt x="103367" y="281131"/>
                  </a:lnTo>
                  <a:cubicBezTo>
                    <a:pt x="122997" y="281131"/>
                    <a:pt x="138907" y="297041"/>
                    <a:pt x="138907" y="316671"/>
                  </a:cubicBezTo>
                  <a:lnTo>
                    <a:pt x="138907" y="364237"/>
                  </a:lnTo>
                  <a:cubicBezTo>
                    <a:pt x="138907" y="383813"/>
                    <a:pt x="122997" y="399723"/>
                    <a:pt x="103367" y="399723"/>
                  </a:cubicBezTo>
                  <a:lnTo>
                    <a:pt x="103259" y="399723"/>
                  </a:lnTo>
                  <a:cubicBezTo>
                    <a:pt x="83629" y="399723"/>
                    <a:pt x="67719" y="383813"/>
                    <a:pt x="67719" y="364237"/>
                  </a:cubicBezTo>
                  <a:lnTo>
                    <a:pt x="67719" y="316671"/>
                  </a:lnTo>
                  <a:cubicBezTo>
                    <a:pt x="67719" y="297041"/>
                    <a:pt x="83629" y="281131"/>
                    <a:pt x="103259" y="281131"/>
                  </a:cubicBezTo>
                  <a:close/>
                  <a:moveTo>
                    <a:pt x="356782" y="281077"/>
                  </a:moveTo>
                  <a:cubicBezTo>
                    <a:pt x="361690" y="281077"/>
                    <a:pt x="365680" y="285068"/>
                    <a:pt x="365680" y="289976"/>
                  </a:cubicBezTo>
                  <a:lnTo>
                    <a:pt x="365680" y="390770"/>
                  </a:lnTo>
                  <a:cubicBezTo>
                    <a:pt x="365680" y="395678"/>
                    <a:pt x="361690" y="399669"/>
                    <a:pt x="356782" y="399669"/>
                  </a:cubicBezTo>
                  <a:cubicBezTo>
                    <a:pt x="351874" y="399669"/>
                    <a:pt x="347883" y="395678"/>
                    <a:pt x="347883" y="390770"/>
                  </a:cubicBezTo>
                  <a:lnTo>
                    <a:pt x="347883" y="314082"/>
                  </a:lnTo>
                  <a:cubicBezTo>
                    <a:pt x="343138" y="318828"/>
                    <a:pt x="337583" y="323736"/>
                    <a:pt x="331758" y="327187"/>
                  </a:cubicBezTo>
                  <a:cubicBezTo>
                    <a:pt x="327606" y="329614"/>
                    <a:pt x="322213" y="328320"/>
                    <a:pt x="319678" y="324167"/>
                  </a:cubicBezTo>
                  <a:cubicBezTo>
                    <a:pt x="317089" y="319960"/>
                    <a:pt x="318384" y="314514"/>
                    <a:pt x="322590" y="311925"/>
                  </a:cubicBezTo>
                  <a:cubicBezTo>
                    <a:pt x="328792" y="308204"/>
                    <a:pt x="335479" y="301679"/>
                    <a:pt x="340872" y="295530"/>
                  </a:cubicBezTo>
                  <a:cubicBezTo>
                    <a:pt x="343515" y="292564"/>
                    <a:pt x="345726" y="289868"/>
                    <a:pt x="347236" y="287873"/>
                  </a:cubicBezTo>
                  <a:cubicBezTo>
                    <a:pt x="347991" y="286955"/>
                    <a:pt x="348746" y="285931"/>
                    <a:pt x="349447" y="284960"/>
                  </a:cubicBezTo>
                  <a:cubicBezTo>
                    <a:pt x="349447" y="284960"/>
                    <a:pt x="349555" y="284798"/>
                    <a:pt x="349555" y="284798"/>
                  </a:cubicBezTo>
                  <a:cubicBezTo>
                    <a:pt x="351227" y="282480"/>
                    <a:pt x="353924" y="281077"/>
                    <a:pt x="356782" y="281077"/>
                  </a:cubicBezTo>
                  <a:close/>
                  <a:moveTo>
                    <a:pt x="197636" y="281077"/>
                  </a:moveTo>
                  <a:cubicBezTo>
                    <a:pt x="202544" y="281077"/>
                    <a:pt x="206534" y="285068"/>
                    <a:pt x="206534" y="289976"/>
                  </a:cubicBezTo>
                  <a:lnTo>
                    <a:pt x="206534" y="390770"/>
                  </a:lnTo>
                  <a:cubicBezTo>
                    <a:pt x="206534" y="395678"/>
                    <a:pt x="202544" y="399669"/>
                    <a:pt x="197636" y="399669"/>
                  </a:cubicBezTo>
                  <a:cubicBezTo>
                    <a:pt x="192728" y="399669"/>
                    <a:pt x="188737" y="395678"/>
                    <a:pt x="188737" y="390770"/>
                  </a:cubicBezTo>
                  <a:lnTo>
                    <a:pt x="188737" y="314082"/>
                  </a:lnTo>
                  <a:cubicBezTo>
                    <a:pt x="183992" y="318828"/>
                    <a:pt x="178437" y="323736"/>
                    <a:pt x="172612" y="327187"/>
                  </a:cubicBezTo>
                  <a:cubicBezTo>
                    <a:pt x="168460" y="329614"/>
                    <a:pt x="163067" y="328320"/>
                    <a:pt x="160532" y="324167"/>
                  </a:cubicBezTo>
                  <a:cubicBezTo>
                    <a:pt x="157943" y="319960"/>
                    <a:pt x="159238" y="314514"/>
                    <a:pt x="163444" y="311925"/>
                  </a:cubicBezTo>
                  <a:cubicBezTo>
                    <a:pt x="169646" y="308204"/>
                    <a:pt x="176333" y="301679"/>
                    <a:pt x="181726" y="295530"/>
                  </a:cubicBezTo>
                  <a:cubicBezTo>
                    <a:pt x="184369" y="292564"/>
                    <a:pt x="186580" y="289868"/>
                    <a:pt x="188090" y="287873"/>
                  </a:cubicBezTo>
                  <a:cubicBezTo>
                    <a:pt x="188845" y="286955"/>
                    <a:pt x="189600" y="285931"/>
                    <a:pt x="190301" y="284960"/>
                  </a:cubicBezTo>
                  <a:cubicBezTo>
                    <a:pt x="190301" y="284960"/>
                    <a:pt x="190409" y="284798"/>
                    <a:pt x="190409" y="284798"/>
                  </a:cubicBezTo>
                  <a:cubicBezTo>
                    <a:pt x="192081" y="282480"/>
                    <a:pt x="194778" y="281077"/>
                    <a:pt x="197636" y="281077"/>
                  </a:cubicBezTo>
                  <a:close/>
                  <a:moveTo>
                    <a:pt x="38436" y="281077"/>
                  </a:moveTo>
                  <a:cubicBezTo>
                    <a:pt x="43344" y="281077"/>
                    <a:pt x="47334" y="285068"/>
                    <a:pt x="47334" y="289976"/>
                  </a:cubicBezTo>
                  <a:lnTo>
                    <a:pt x="47334" y="390770"/>
                  </a:lnTo>
                  <a:cubicBezTo>
                    <a:pt x="47334" y="395678"/>
                    <a:pt x="43344" y="399669"/>
                    <a:pt x="38436" y="399669"/>
                  </a:cubicBezTo>
                  <a:cubicBezTo>
                    <a:pt x="33528" y="399669"/>
                    <a:pt x="29537" y="395678"/>
                    <a:pt x="29537" y="390770"/>
                  </a:cubicBezTo>
                  <a:lnTo>
                    <a:pt x="29537" y="314082"/>
                  </a:lnTo>
                  <a:cubicBezTo>
                    <a:pt x="24792" y="318828"/>
                    <a:pt x="19237" y="323736"/>
                    <a:pt x="13412" y="327187"/>
                  </a:cubicBezTo>
                  <a:cubicBezTo>
                    <a:pt x="9260" y="329614"/>
                    <a:pt x="3867" y="328320"/>
                    <a:pt x="1332" y="324167"/>
                  </a:cubicBezTo>
                  <a:cubicBezTo>
                    <a:pt x="-1257" y="319960"/>
                    <a:pt x="38" y="314514"/>
                    <a:pt x="4244" y="311925"/>
                  </a:cubicBezTo>
                  <a:cubicBezTo>
                    <a:pt x="10446" y="308204"/>
                    <a:pt x="17133" y="301679"/>
                    <a:pt x="22526" y="295530"/>
                  </a:cubicBezTo>
                  <a:cubicBezTo>
                    <a:pt x="25169" y="292564"/>
                    <a:pt x="27380" y="289868"/>
                    <a:pt x="28890" y="287873"/>
                  </a:cubicBezTo>
                  <a:cubicBezTo>
                    <a:pt x="29645" y="286955"/>
                    <a:pt x="30400" y="285931"/>
                    <a:pt x="31101" y="284960"/>
                  </a:cubicBezTo>
                  <a:cubicBezTo>
                    <a:pt x="31101" y="284960"/>
                    <a:pt x="31209" y="284798"/>
                    <a:pt x="31209" y="284798"/>
                  </a:cubicBezTo>
                  <a:cubicBezTo>
                    <a:pt x="32881" y="282480"/>
                    <a:pt x="35578" y="281077"/>
                    <a:pt x="38436" y="281077"/>
                  </a:cubicBezTo>
                  <a:close/>
                  <a:moveTo>
                    <a:pt x="353923" y="158388"/>
                  </a:moveTo>
                  <a:cubicBezTo>
                    <a:pt x="344162" y="158388"/>
                    <a:pt x="336180" y="166369"/>
                    <a:pt x="336180" y="176131"/>
                  </a:cubicBezTo>
                  <a:lnTo>
                    <a:pt x="336180" y="223697"/>
                  </a:lnTo>
                  <a:cubicBezTo>
                    <a:pt x="336180" y="233458"/>
                    <a:pt x="344162" y="241386"/>
                    <a:pt x="353923" y="241386"/>
                  </a:cubicBezTo>
                  <a:lnTo>
                    <a:pt x="354030" y="241386"/>
                  </a:lnTo>
                  <a:cubicBezTo>
                    <a:pt x="363846" y="241386"/>
                    <a:pt x="371774" y="233458"/>
                    <a:pt x="371774" y="223697"/>
                  </a:cubicBezTo>
                  <a:lnTo>
                    <a:pt x="371774" y="176131"/>
                  </a:lnTo>
                  <a:cubicBezTo>
                    <a:pt x="371774" y="166369"/>
                    <a:pt x="363846" y="158388"/>
                    <a:pt x="354030" y="158388"/>
                  </a:cubicBezTo>
                  <a:close/>
                  <a:moveTo>
                    <a:pt x="194722" y="158388"/>
                  </a:moveTo>
                  <a:cubicBezTo>
                    <a:pt x="184961" y="158388"/>
                    <a:pt x="176979" y="166369"/>
                    <a:pt x="176979" y="176131"/>
                  </a:cubicBezTo>
                  <a:lnTo>
                    <a:pt x="176979" y="223697"/>
                  </a:lnTo>
                  <a:cubicBezTo>
                    <a:pt x="176979" y="233458"/>
                    <a:pt x="184961" y="241386"/>
                    <a:pt x="194722" y="241386"/>
                  </a:cubicBezTo>
                  <a:lnTo>
                    <a:pt x="194830" y="241386"/>
                  </a:lnTo>
                  <a:cubicBezTo>
                    <a:pt x="204645" y="241386"/>
                    <a:pt x="212573" y="233458"/>
                    <a:pt x="212573" y="223697"/>
                  </a:cubicBezTo>
                  <a:lnTo>
                    <a:pt x="212573" y="176131"/>
                  </a:lnTo>
                  <a:cubicBezTo>
                    <a:pt x="212573" y="166369"/>
                    <a:pt x="204645" y="158388"/>
                    <a:pt x="194830" y="158388"/>
                  </a:cubicBezTo>
                  <a:close/>
                  <a:moveTo>
                    <a:pt x="35577" y="158388"/>
                  </a:moveTo>
                  <a:cubicBezTo>
                    <a:pt x="25816" y="158388"/>
                    <a:pt x="17834" y="166369"/>
                    <a:pt x="17834" y="176131"/>
                  </a:cubicBezTo>
                  <a:lnTo>
                    <a:pt x="17834" y="223697"/>
                  </a:lnTo>
                  <a:cubicBezTo>
                    <a:pt x="17834" y="233458"/>
                    <a:pt x="25816" y="241386"/>
                    <a:pt x="35577" y="241386"/>
                  </a:cubicBezTo>
                  <a:lnTo>
                    <a:pt x="35685" y="241386"/>
                  </a:lnTo>
                  <a:cubicBezTo>
                    <a:pt x="45500" y="241386"/>
                    <a:pt x="53428" y="233458"/>
                    <a:pt x="53428" y="223697"/>
                  </a:cubicBezTo>
                  <a:lnTo>
                    <a:pt x="53428" y="176131"/>
                  </a:lnTo>
                  <a:cubicBezTo>
                    <a:pt x="53428" y="166369"/>
                    <a:pt x="45500" y="158388"/>
                    <a:pt x="35685" y="158388"/>
                  </a:cubicBezTo>
                  <a:close/>
                  <a:moveTo>
                    <a:pt x="448300" y="140591"/>
                  </a:moveTo>
                  <a:cubicBezTo>
                    <a:pt x="453208" y="140591"/>
                    <a:pt x="457198" y="144582"/>
                    <a:pt x="457198" y="149489"/>
                  </a:cubicBezTo>
                  <a:lnTo>
                    <a:pt x="457198" y="250285"/>
                  </a:lnTo>
                  <a:cubicBezTo>
                    <a:pt x="457198" y="255192"/>
                    <a:pt x="453208" y="259183"/>
                    <a:pt x="448300" y="259183"/>
                  </a:cubicBezTo>
                  <a:cubicBezTo>
                    <a:pt x="443392" y="259183"/>
                    <a:pt x="439401" y="255192"/>
                    <a:pt x="439401" y="250285"/>
                  </a:cubicBezTo>
                  <a:lnTo>
                    <a:pt x="439401" y="173596"/>
                  </a:lnTo>
                  <a:cubicBezTo>
                    <a:pt x="434656" y="178342"/>
                    <a:pt x="429101" y="183250"/>
                    <a:pt x="423276" y="186701"/>
                  </a:cubicBezTo>
                  <a:cubicBezTo>
                    <a:pt x="419124" y="189128"/>
                    <a:pt x="413731" y="187834"/>
                    <a:pt x="411196" y="183681"/>
                  </a:cubicBezTo>
                  <a:cubicBezTo>
                    <a:pt x="408607" y="179474"/>
                    <a:pt x="409902" y="174028"/>
                    <a:pt x="414108" y="171439"/>
                  </a:cubicBezTo>
                  <a:cubicBezTo>
                    <a:pt x="420310" y="167718"/>
                    <a:pt x="426997" y="161193"/>
                    <a:pt x="432390" y="155044"/>
                  </a:cubicBezTo>
                  <a:cubicBezTo>
                    <a:pt x="435033" y="152078"/>
                    <a:pt x="437244" y="149382"/>
                    <a:pt x="438754" y="147387"/>
                  </a:cubicBezTo>
                  <a:cubicBezTo>
                    <a:pt x="439509" y="146469"/>
                    <a:pt x="440264" y="145445"/>
                    <a:pt x="440965" y="144474"/>
                  </a:cubicBezTo>
                  <a:cubicBezTo>
                    <a:pt x="440965" y="144474"/>
                    <a:pt x="441073" y="144312"/>
                    <a:pt x="441073" y="144312"/>
                  </a:cubicBezTo>
                  <a:cubicBezTo>
                    <a:pt x="442745" y="141994"/>
                    <a:pt x="445442" y="140591"/>
                    <a:pt x="448300" y="140591"/>
                  </a:cubicBezTo>
                  <a:close/>
                  <a:moveTo>
                    <a:pt x="353923" y="140591"/>
                  </a:moveTo>
                  <a:lnTo>
                    <a:pt x="354030" y="140591"/>
                  </a:lnTo>
                  <a:cubicBezTo>
                    <a:pt x="373661" y="140591"/>
                    <a:pt x="389570" y="156501"/>
                    <a:pt x="389570" y="176131"/>
                  </a:cubicBezTo>
                  <a:lnTo>
                    <a:pt x="389570" y="223697"/>
                  </a:lnTo>
                  <a:cubicBezTo>
                    <a:pt x="389570" y="243273"/>
                    <a:pt x="373661" y="259183"/>
                    <a:pt x="354030" y="259183"/>
                  </a:cubicBezTo>
                  <a:lnTo>
                    <a:pt x="353923" y="259183"/>
                  </a:lnTo>
                  <a:cubicBezTo>
                    <a:pt x="334292" y="259183"/>
                    <a:pt x="318383" y="243273"/>
                    <a:pt x="318383" y="223697"/>
                  </a:cubicBezTo>
                  <a:lnTo>
                    <a:pt x="318383" y="176131"/>
                  </a:lnTo>
                  <a:cubicBezTo>
                    <a:pt x="318383" y="156501"/>
                    <a:pt x="334292" y="140591"/>
                    <a:pt x="353923" y="140591"/>
                  </a:cubicBezTo>
                  <a:close/>
                  <a:moveTo>
                    <a:pt x="194722" y="140591"/>
                  </a:moveTo>
                  <a:lnTo>
                    <a:pt x="194830" y="140591"/>
                  </a:lnTo>
                  <a:cubicBezTo>
                    <a:pt x="214460" y="140591"/>
                    <a:pt x="230370" y="156501"/>
                    <a:pt x="230370" y="176131"/>
                  </a:cubicBezTo>
                  <a:lnTo>
                    <a:pt x="230370" y="223697"/>
                  </a:lnTo>
                  <a:cubicBezTo>
                    <a:pt x="230370" y="243273"/>
                    <a:pt x="214460" y="259183"/>
                    <a:pt x="194830" y="259183"/>
                  </a:cubicBezTo>
                  <a:lnTo>
                    <a:pt x="194722" y="259183"/>
                  </a:lnTo>
                  <a:cubicBezTo>
                    <a:pt x="175092" y="259183"/>
                    <a:pt x="159182" y="243273"/>
                    <a:pt x="159182" y="223697"/>
                  </a:cubicBezTo>
                  <a:lnTo>
                    <a:pt x="159182" y="176131"/>
                  </a:lnTo>
                  <a:cubicBezTo>
                    <a:pt x="159182" y="156501"/>
                    <a:pt x="175092" y="140591"/>
                    <a:pt x="194722" y="140591"/>
                  </a:cubicBezTo>
                  <a:close/>
                  <a:moveTo>
                    <a:pt x="35577" y="140591"/>
                  </a:moveTo>
                  <a:lnTo>
                    <a:pt x="35685" y="140591"/>
                  </a:lnTo>
                  <a:cubicBezTo>
                    <a:pt x="55315" y="140591"/>
                    <a:pt x="71225" y="156501"/>
                    <a:pt x="71225" y="176131"/>
                  </a:cubicBezTo>
                  <a:lnTo>
                    <a:pt x="71225" y="223697"/>
                  </a:lnTo>
                  <a:cubicBezTo>
                    <a:pt x="71225" y="243273"/>
                    <a:pt x="55315" y="259183"/>
                    <a:pt x="35685" y="259183"/>
                  </a:cubicBezTo>
                  <a:lnTo>
                    <a:pt x="35577" y="259183"/>
                  </a:lnTo>
                  <a:cubicBezTo>
                    <a:pt x="15947" y="259183"/>
                    <a:pt x="37" y="243273"/>
                    <a:pt x="37" y="223697"/>
                  </a:cubicBezTo>
                  <a:lnTo>
                    <a:pt x="37" y="176131"/>
                  </a:lnTo>
                  <a:cubicBezTo>
                    <a:pt x="37" y="156501"/>
                    <a:pt x="15947" y="140591"/>
                    <a:pt x="35577" y="140591"/>
                  </a:cubicBezTo>
                  <a:close/>
                  <a:moveTo>
                    <a:pt x="289154" y="140537"/>
                  </a:moveTo>
                  <a:cubicBezTo>
                    <a:pt x="294062" y="140537"/>
                    <a:pt x="298052" y="144528"/>
                    <a:pt x="298052" y="149435"/>
                  </a:cubicBezTo>
                  <a:lnTo>
                    <a:pt x="298052" y="250230"/>
                  </a:lnTo>
                  <a:cubicBezTo>
                    <a:pt x="298052" y="255138"/>
                    <a:pt x="294062" y="259129"/>
                    <a:pt x="289154" y="259129"/>
                  </a:cubicBezTo>
                  <a:cubicBezTo>
                    <a:pt x="284246" y="259129"/>
                    <a:pt x="280255" y="255138"/>
                    <a:pt x="280255" y="250230"/>
                  </a:cubicBezTo>
                  <a:lnTo>
                    <a:pt x="280255" y="173542"/>
                  </a:lnTo>
                  <a:cubicBezTo>
                    <a:pt x="275510" y="178288"/>
                    <a:pt x="269955" y="183196"/>
                    <a:pt x="264130" y="186647"/>
                  </a:cubicBezTo>
                  <a:cubicBezTo>
                    <a:pt x="259978" y="189074"/>
                    <a:pt x="254585" y="187780"/>
                    <a:pt x="252050" y="183627"/>
                  </a:cubicBezTo>
                  <a:cubicBezTo>
                    <a:pt x="249461" y="179420"/>
                    <a:pt x="250756" y="173974"/>
                    <a:pt x="254962" y="171385"/>
                  </a:cubicBezTo>
                  <a:cubicBezTo>
                    <a:pt x="261164" y="167664"/>
                    <a:pt x="267851" y="161139"/>
                    <a:pt x="273244" y="154990"/>
                  </a:cubicBezTo>
                  <a:cubicBezTo>
                    <a:pt x="275887" y="152024"/>
                    <a:pt x="278098" y="149328"/>
                    <a:pt x="279608" y="147332"/>
                  </a:cubicBezTo>
                  <a:cubicBezTo>
                    <a:pt x="280363" y="146415"/>
                    <a:pt x="281118" y="145391"/>
                    <a:pt x="281819" y="144420"/>
                  </a:cubicBezTo>
                  <a:cubicBezTo>
                    <a:pt x="281819" y="144420"/>
                    <a:pt x="281927" y="144258"/>
                    <a:pt x="281927" y="144258"/>
                  </a:cubicBezTo>
                  <a:cubicBezTo>
                    <a:pt x="283599" y="141939"/>
                    <a:pt x="286296" y="140537"/>
                    <a:pt x="289154" y="140537"/>
                  </a:cubicBezTo>
                  <a:close/>
                  <a:moveTo>
                    <a:pt x="129953" y="140537"/>
                  </a:moveTo>
                  <a:cubicBezTo>
                    <a:pt x="134861" y="140537"/>
                    <a:pt x="138851" y="144528"/>
                    <a:pt x="138851" y="149435"/>
                  </a:cubicBezTo>
                  <a:lnTo>
                    <a:pt x="138851" y="250230"/>
                  </a:lnTo>
                  <a:cubicBezTo>
                    <a:pt x="138851" y="255138"/>
                    <a:pt x="134861" y="259129"/>
                    <a:pt x="129953" y="259129"/>
                  </a:cubicBezTo>
                  <a:cubicBezTo>
                    <a:pt x="125045" y="259129"/>
                    <a:pt x="121054" y="255138"/>
                    <a:pt x="121054" y="250230"/>
                  </a:cubicBezTo>
                  <a:lnTo>
                    <a:pt x="121054" y="173542"/>
                  </a:lnTo>
                  <a:cubicBezTo>
                    <a:pt x="116309" y="178288"/>
                    <a:pt x="110754" y="183196"/>
                    <a:pt x="104929" y="186647"/>
                  </a:cubicBezTo>
                  <a:cubicBezTo>
                    <a:pt x="100777" y="189074"/>
                    <a:pt x="95384" y="187780"/>
                    <a:pt x="92849" y="183627"/>
                  </a:cubicBezTo>
                  <a:cubicBezTo>
                    <a:pt x="90260" y="179420"/>
                    <a:pt x="91555" y="173974"/>
                    <a:pt x="95761" y="171385"/>
                  </a:cubicBezTo>
                  <a:cubicBezTo>
                    <a:pt x="101963" y="167664"/>
                    <a:pt x="108650" y="161139"/>
                    <a:pt x="114043" y="154990"/>
                  </a:cubicBezTo>
                  <a:cubicBezTo>
                    <a:pt x="116686" y="152024"/>
                    <a:pt x="118897" y="149328"/>
                    <a:pt x="120407" y="147332"/>
                  </a:cubicBezTo>
                  <a:cubicBezTo>
                    <a:pt x="121162" y="146415"/>
                    <a:pt x="121917" y="145391"/>
                    <a:pt x="122618" y="144420"/>
                  </a:cubicBezTo>
                  <a:cubicBezTo>
                    <a:pt x="122618" y="144420"/>
                    <a:pt x="122726" y="144258"/>
                    <a:pt x="122726" y="144258"/>
                  </a:cubicBezTo>
                  <a:cubicBezTo>
                    <a:pt x="124398" y="141939"/>
                    <a:pt x="127095" y="140537"/>
                    <a:pt x="129953" y="140537"/>
                  </a:cubicBezTo>
                  <a:close/>
                  <a:moveTo>
                    <a:pt x="103262" y="17851"/>
                  </a:moveTo>
                  <a:cubicBezTo>
                    <a:pt x="93447" y="17851"/>
                    <a:pt x="85519" y="25832"/>
                    <a:pt x="85519" y="35594"/>
                  </a:cubicBezTo>
                  <a:lnTo>
                    <a:pt x="85519" y="83160"/>
                  </a:lnTo>
                  <a:cubicBezTo>
                    <a:pt x="85519" y="92921"/>
                    <a:pt x="93447" y="100849"/>
                    <a:pt x="103262" y="100849"/>
                  </a:cubicBezTo>
                  <a:lnTo>
                    <a:pt x="103370" y="100849"/>
                  </a:lnTo>
                  <a:cubicBezTo>
                    <a:pt x="113131" y="100849"/>
                    <a:pt x="121113" y="92921"/>
                    <a:pt x="121113" y="83160"/>
                  </a:cubicBezTo>
                  <a:lnTo>
                    <a:pt x="121113" y="35594"/>
                  </a:lnTo>
                  <a:cubicBezTo>
                    <a:pt x="121113" y="25832"/>
                    <a:pt x="113131" y="17851"/>
                    <a:pt x="103370" y="17851"/>
                  </a:cubicBezTo>
                  <a:close/>
                  <a:moveTo>
                    <a:pt x="262406" y="17849"/>
                  </a:moveTo>
                  <a:cubicBezTo>
                    <a:pt x="252591" y="17849"/>
                    <a:pt x="244663" y="25830"/>
                    <a:pt x="244663" y="35592"/>
                  </a:cubicBezTo>
                  <a:lnTo>
                    <a:pt x="244663" y="83158"/>
                  </a:lnTo>
                  <a:cubicBezTo>
                    <a:pt x="244663" y="92919"/>
                    <a:pt x="252591" y="100847"/>
                    <a:pt x="262406" y="100847"/>
                  </a:cubicBezTo>
                  <a:lnTo>
                    <a:pt x="262514" y="100847"/>
                  </a:lnTo>
                  <a:cubicBezTo>
                    <a:pt x="272275" y="100847"/>
                    <a:pt x="280257" y="92919"/>
                    <a:pt x="280257" y="83158"/>
                  </a:cubicBezTo>
                  <a:lnTo>
                    <a:pt x="280257" y="35592"/>
                  </a:lnTo>
                  <a:cubicBezTo>
                    <a:pt x="280257" y="25830"/>
                    <a:pt x="272275" y="17849"/>
                    <a:pt x="262514" y="17849"/>
                  </a:cubicBezTo>
                  <a:close/>
                  <a:moveTo>
                    <a:pt x="421552" y="17848"/>
                  </a:moveTo>
                  <a:cubicBezTo>
                    <a:pt x="411737" y="17848"/>
                    <a:pt x="403809" y="25829"/>
                    <a:pt x="403809" y="35591"/>
                  </a:cubicBezTo>
                  <a:lnTo>
                    <a:pt x="403809" y="83157"/>
                  </a:lnTo>
                  <a:cubicBezTo>
                    <a:pt x="403809" y="92918"/>
                    <a:pt x="411737" y="100846"/>
                    <a:pt x="421552" y="100846"/>
                  </a:cubicBezTo>
                  <a:lnTo>
                    <a:pt x="421660" y="100846"/>
                  </a:lnTo>
                  <a:cubicBezTo>
                    <a:pt x="431421" y="100846"/>
                    <a:pt x="439403" y="92918"/>
                    <a:pt x="439403" y="83157"/>
                  </a:cubicBezTo>
                  <a:lnTo>
                    <a:pt x="439403" y="35591"/>
                  </a:lnTo>
                  <a:cubicBezTo>
                    <a:pt x="439403" y="25829"/>
                    <a:pt x="431421" y="17848"/>
                    <a:pt x="421660" y="17848"/>
                  </a:cubicBezTo>
                  <a:close/>
                  <a:moveTo>
                    <a:pt x="197639" y="54"/>
                  </a:moveTo>
                  <a:cubicBezTo>
                    <a:pt x="202547" y="54"/>
                    <a:pt x="206537" y="4045"/>
                    <a:pt x="206537" y="8952"/>
                  </a:cubicBezTo>
                  <a:lnTo>
                    <a:pt x="206537" y="109747"/>
                  </a:lnTo>
                  <a:cubicBezTo>
                    <a:pt x="206537" y="114655"/>
                    <a:pt x="202547" y="118646"/>
                    <a:pt x="197639" y="118646"/>
                  </a:cubicBezTo>
                  <a:cubicBezTo>
                    <a:pt x="192731" y="118646"/>
                    <a:pt x="188740" y="114655"/>
                    <a:pt x="188740" y="109747"/>
                  </a:cubicBezTo>
                  <a:lnTo>
                    <a:pt x="188740" y="33059"/>
                  </a:lnTo>
                  <a:cubicBezTo>
                    <a:pt x="183995" y="37805"/>
                    <a:pt x="178440" y="42713"/>
                    <a:pt x="172615" y="46164"/>
                  </a:cubicBezTo>
                  <a:cubicBezTo>
                    <a:pt x="168463" y="48591"/>
                    <a:pt x="163070" y="47297"/>
                    <a:pt x="160535" y="43144"/>
                  </a:cubicBezTo>
                  <a:cubicBezTo>
                    <a:pt x="157946" y="38937"/>
                    <a:pt x="159241" y="33491"/>
                    <a:pt x="163447" y="30902"/>
                  </a:cubicBezTo>
                  <a:cubicBezTo>
                    <a:pt x="169649" y="27181"/>
                    <a:pt x="176336" y="20656"/>
                    <a:pt x="181729" y="14507"/>
                  </a:cubicBezTo>
                  <a:cubicBezTo>
                    <a:pt x="184372" y="11541"/>
                    <a:pt x="186583" y="8845"/>
                    <a:pt x="188093" y="6850"/>
                  </a:cubicBezTo>
                  <a:cubicBezTo>
                    <a:pt x="188848" y="5932"/>
                    <a:pt x="189603" y="4908"/>
                    <a:pt x="190304" y="3937"/>
                  </a:cubicBezTo>
                  <a:cubicBezTo>
                    <a:pt x="190304" y="3937"/>
                    <a:pt x="190412" y="3775"/>
                    <a:pt x="190412" y="3775"/>
                  </a:cubicBezTo>
                  <a:cubicBezTo>
                    <a:pt x="192084" y="1457"/>
                    <a:pt x="194781" y="54"/>
                    <a:pt x="197639" y="54"/>
                  </a:cubicBezTo>
                  <a:close/>
                  <a:moveTo>
                    <a:pt x="103262" y="54"/>
                  </a:moveTo>
                  <a:lnTo>
                    <a:pt x="103370" y="54"/>
                  </a:lnTo>
                  <a:cubicBezTo>
                    <a:pt x="123000" y="54"/>
                    <a:pt x="138910" y="15964"/>
                    <a:pt x="138910" y="35594"/>
                  </a:cubicBezTo>
                  <a:lnTo>
                    <a:pt x="138910" y="83160"/>
                  </a:lnTo>
                  <a:cubicBezTo>
                    <a:pt x="138910" y="102736"/>
                    <a:pt x="123000" y="118646"/>
                    <a:pt x="103370" y="118646"/>
                  </a:cubicBezTo>
                  <a:lnTo>
                    <a:pt x="103262" y="118646"/>
                  </a:lnTo>
                  <a:cubicBezTo>
                    <a:pt x="83632" y="118646"/>
                    <a:pt x="67722" y="102736"/>
                    <a:pt x="67722" y="83160"/>
                  </a:cubicBezTo>
                  <a:lnTo>
                    <a:pt x="67722" y="35594"/>
                  </a:lnTo>
                  <a:cubicBezTo>
                    <a:pt x="67722" y="15964"/>
                    <a:pt x="83632" y="54"/>
                    <a:pt x="103262" y="54"/>
                  </a:cubicBezTo>
                  <a:close/>
                  <a:moveTo>
                    <a:pt x="356784" y="53"/>
                  </a:moveTo>
                  <a:cubicBezTo>
                    <a:pt x="361692" y="53"/>
                    <a:pt x="365682" y="4044"/>
                    <a:pt x="365682" y="8951"/>
                  </a:cubicBezTo>
                  <a:lnTo>
                    <a:pt x="365682" y="109746"/>
                  </a:lnTo>
                  <a:cubicBezTo>
                    <a:pt x="365682" y="114654"/>
                    <a:pt x="361692" y="118645"/>
                    <a:pt x="356784" y="118645"/>
                  </a:cubicBezTo>
                  <a:cubicBezTo>
                    <a:pt x="351876" y="118645"/>
                    <a:pt x="347885" y="114654"/>
                    <a:pt x="347885" y="109746"/>
                  </a:cubicBezTo>
                  <a:lnTo>
                    <a:pt x="347885" y="33058"/>
                  </a:lnTo>
                  <a:cubicBezTo>
                    <a:pt x="343140" y="37804"/>
                    <a:pt x="337585" y="42712"/>
                    <a:pt x="331760" y="46163"/>
                  </a:cubicBezTo>
                  <a:cubicBezTo>
                    <a:pt x="327608" y="48590"/>
                    <a:pt x="322215" y="47296"/>
                    <a:pt x="319680" y="43143"/>
                  </a:cubicBezTo>
                  <a:cubicBezTo>
                    <a:pt x="317091" y="38936"/>
                    <a:pt x="318386" y="33490"/>
                    <a:pt x="322592" y="30901"/>
                  </a:cubicBezTo>
                  <a:cubicBezTo>
                    <a:pt x="328794" y="27180"/>
                    <a:pt x="335481" y="20655"/>
                    <a:pt x="340874" y="14506"/>
                  </a:cubicBezTo>
                  <a:cubicBezTo>
                    <a:pt x="343517" y="11540"/>
                    <a:pt x="345728" y="8844"/>
                    <a:pt x="347238" y="6849"/>
                  </a:cubicBezTo>
                  <a:cubicBezTo>
                    <a:pt x="347993" y="5931"/>
                    <a:pt x="348748" y="4907"/>
                    <a:pt x="349449" y="3936"/>
                  </a:cubicBezTo>
                  <a:cubicBezTo>
                    <a:pt x="349449" y="3936"/>
                    <a:pt x="349557" y="3774"/>
                    <a:pt x="349557" y="3774"/>
                  </a:cubicBezTo>
                  <a:cubicBezTo>
                    <a:pt x="351229" y="1456"/>
                    <a:pt x="353926" y="53"/>
                    <a:pt x="356784" y="53"/>
                  </a:cubicBezTo>
                  <a:close/>
                  <a:moveTo>
                    <a:pt x="262406" y="52"/>
                  </a:moveTo>
                  <a:lnTo>
                    <a:pt x="262514" y="52"/>
                  </a:lnTo>
                  <a:cubicBezTo>
                    <a:pt x="282144" y="52"/>
                    <a:pt x="298054" y="15962"/>
                    <a:pt x="298054" y="35592"/>
                  </a:cubicBezTo>
                  <a:lnTo>
                    <a:pt x="298054" y="83158"/>
                  </a:lnTo>
                  <a:cubicBezTo>
                    <a:pt x="298054" y="102734"/>
                    <a:pt x="282144" y="118644"/>
                    <a:pt x="262514" y="118644"/>
                  </a:cubicBezTo>
                  <a:lnTo>
                    <a:pt x="262406" y="118644"/>
                  </a:lnTo>
                  <a:cubicBezTo>
                    <a:pt x="242776" y="118644"/>
                    <a:pt x="226866" y="102734"/>
                    <a:pt x="226866" y="83158"/>
                  </a:cubicBezTo>
                  <a:lnTo>
                    <a:pt x="226866" y="35592"/>
                  </a:lnTo>
                  <a:cubicBezTo>
                    <a:pt x="226866" y="15962"/>
                    <a:pt x="242776" y="52"/>
                    <a:pt x="262406" y="52"/>
                  </a:cubicBezTo>
                  <a:close/>
                  <a:moveTo>
                    <a:pt x="421552" y="51"/>
                  </a:moveTo>
                  <a:lnTo>
                    <a:pt x="421660" y="51"/>
                  </a:lnTo>
                  <a:cubicBezTo>
                    <a:pt x="441290" y="51"/>
                    <a:pt x="457200" y="15961"/>
                    <a:pt x="457200" y="35591"/>
                  </a:cubicBezTo>
                  <a:lnTo>
                    <a:pt x="457200" y="83157"/>
                  </a:lnTo>
                  <a:cubicBezTo>
                    <a:pt x="457200" y="102733"/>
                    <a:pt x="441290" y="118643"/>
                    <a:pt x="421660" y="118643"/>
                  </a:cubicBezTo>
                  <a:lnTo>
                    <a:pt x="421552" y="118643"/>
                  </a:lnTo>
                  <a:cubicBezTo>
                    <a:pt x="401922" y="118643"/>
                    <a:pt x="386012" y="102733"/>
                    <a:pt x="386012" y="83157"/>
                  </a:cubicBezTo>
                  <a:lnTo>
                    <a:pt x="386012" y="35591"/>
                  </a:lnTo>
                  <a:cubicBezTo>
                    <a:pt x="386012" y="15961"/>
                    <a:pt x="401922" y="51"/>
                    <a:pt x="421552" y="51"/>
                  </a:cubicBezTo>
                  <a:close/>
                  <a:moveTo>
                    <a:pt x="38439" y="0"/>
                  </a:moveTo>
                  <a:cubicBezTo>
                    <a:pt x="43346" y="0"/>
                    <a:pt x="47337" y="3991"/>
                    <a:pt x="47337" y="8898"/>
                  </a:cubicBezTo>
                  <a:lnTo>
                    <a:pt x="47337" y="109693"/>
                  </a:lnTo>
                  <a:cubicBezTo>
                    <a:pt x="47337" y="114601"/>
                    <a:pt x="43346" y="118592"/>
                    <a:pt x="38439" y="118592"/>
                  </a:cubicBezTo>
                  <a:cubicBezTo>
                    <a:pt x="33531" y="118592"/>
                    <a:pt x="29540" y="114601"/>
                    <a:pt x="29540" y="109693"/>
                  </a:cubicBezTo>
                  <a:lnTo>
                    <a:pt x="29540" y="33005"/>
                  </a:lnTo>
                  <a:cubicBezTo>
                    <a:pt x="24794" y="37751"/>
                    <a:pt x="19239" y="42659"/>
                    <a:pt x="13415" y="46110"/>
                  </a:cubicBezTo>
                  <a:cubicBezTo>
                    <a:pt x="9263" y="48537"/>
                    <a:pt x="3870" y="47243"/>
                    <a:pt x="1335" y="43090"/>
                  </a:cubicBezTo>
                  <a:cubicBezTo>
                    <a:pt x="-1254" y="38883"/>
                    <a:pt x="40" y="33437"/>
                    <a:pt x="4247" y="30848"/>
                  </a:cubicBezTo>
                  <a:cubicBezTo>
                    <a:pt x="10449" y="27127"/>
                    <a:pt x="17136" y="20601"/>
                    <a:pt x="22529" y="14453"/>
                  </a:cubicBezTo>
                  <a:cubicBezTo>
                    <a:pt x="25171" y="11487"/>
                    <a:pt x="27383" y="8791"/>
                    <a:pt x="28893" y="6795"/>
                  </a:cubicBezTo>
                  <a:cubicBezTo>
                    <a:pt x="29648" y="5878"/>
                    <a:pt x="30403" y="4854"/>
                    <a:pt x="31104" y="3883"/>
                  </a:cubicBezTo>
                  <a:cubicBezTo>
                    <a:pt x="31104" y="3883"/>
                    <a:pt x="31212" y="3721"/>
                    <a:pt x="31212" y="3721"/>
                  </a:cubicBezTo>
                  <a:cubicBezTo>
                    <a:pt x="32884" y="1402"/>
                    <a:pt x="35580" y="0"/>
                    <a:pt x="38439" y="0"/>
                  </a:cubicBezTo>
                  <a:close/>
                </a:path>
              </a:pathLst>
            </a:custGeom>
            <a:solidFill>
              <a:schemeClr val="bg2"/>
            </a:solidFill>
            <a:ln w="6350" cap="flat">
              <a:solidFill>
                <a:schemeClr val="bg2"/>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45">
                <a:defRPr/>
              </a:pPr>
              <a:endParaRPr lang="en-US" sz="1324">
                <a:solidFill>
                  <a:srgbClr val="000000"/>
                </a:solidFill>
                <a:latin typeface="Lato" panose="020F0502020204030203" pitchFamily="34" charset="0"/>
              </a:endParaRPr>
            </a:p>
          </p:txBody>
        </p:sp>
      </p:grpSp>
      <p:grpSp>
        <p:nvGrpSpPr>
          <p:cNvPr id="80" name="Group 79">
            <a:extLst>
              <a:ext uri="{FF2B5EF4-FFF2-40B4-BE49-F238E27FC236}">
                <a16:creationId xmlns:a16="http://schemas.microsoft.com/office/drawing/2014/main" id="{48C10A76-04F9-3ED9-934C-2B99FBF08713}"/>
              </a:ext>
              <a:ext uri="{C183D7F6-B498-43B3-948B-1728B52AA6E4}">
                <adec:decorative xmlns:adec="http://schemas.microsoft.com/office/drawing/2017/decorative" val="1"/>
              </a:ext>
            </a:extLst>
          </p:cNvPr>
          <p:cNvGrpSpPr/>
          <p:nvPr/>
        </p:nvGrpSpPr>
        <p:grpSpPr>
          <a:xfrm>
            <a:off x="7085364" y="2440362"/>
            <a:ext cx="548640" cy="548640"/>
            <a:chOff x="10620702" y="2857445"/>
            <a:chExt cx="731520" cy="731520"/>
          </a:xfrm>
        </p:grpSpPr>
        <p:grpSp>
          <p:nvGrpSpPr>
            <p:cNvPr id="62" name="Group 61">
              <a:extLst>
                <a:ext uri="{FF2B5EF4-FFF2-40B4-BE49-F238E27FC236}">
                  <a16:creationId xmlns:a16="http://schemas.microsoft.com/office/drawing/2014/main" id="{48180BAB-2798-7895-5F56-EEC20B70FB40}"/>
                </a:ext>
              </a:extLst>
            </p:cNvPr>
            <p:cNvGrpSpPr>
              <a:grpSpLocks/>
            </p:cNvGrpSpPr>
            <p:nvPr/>
          </p:nvGrpSpPr>
          <p:grpSpPr>
            <a:xfrm>
              <a:off x="10620702" y="2857445"/>
              <a:ext cx="731520" cy="731520"/>
              <a:chOff x="4528630" y="1408997"/>
              <a:chExt cx="499898" cy="499898"/>
            </a:xfrm>
          </p:grpSpPr>
          <p:sp>
            <p:nvSpPr>
              <p:cNvPr id="63" name="Oval 62">
                <a:extLst>
                  <a:ext uri="{FF2B5EF4-FFF2-40B4-BE49-F238E27FC236}">
                    <a16:creationId xmlns:a16="http://schemas.microsoft.com/office/drawing/2014/main" id="{AA2A856E-D585-FB05-7E99-A192E143DC0E}"/>
                  </a:ext>
                </a:extLst>
              </p:cNvPr>
              <p:cNvSpPr/>
              <p:nvPr/>
            </p:nvSpPr>
            <p:spPr bwMode="auto">
              <a:xfrm>
                <a:off x="4528630" y="1408997"/>
                <a:ext cx="499898" cy="499898"/>
              </a:xfrm>
              <a:prstGeom prst="ellipse">
                <a:avLst/>
              </a:prstGeom>
              <a:solidFill>
                <a:schemeClr val="bg1"/>
              </a:solidFill>
              <a:ln>
                <a:noFill/>
                <a:headEnd type="none" w="med" len="med"/>
                <a:tailEnd type="none" w="med" len="med"/>
              </a:ln>
              <a:effectLst>
                <a:outerShdw blurRad="63500" sx="103000" sy="103000" algn="ctr" rotWithShape="0">
                  <a:prstClr val="black">
                    <a:alpha val="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64" name="Oval 1091_1">
                <a:extLst>
                  <a:ext uri="{FF2B5EF4-FFF2-40B4-BE49-F238E27FC236}">
                    <a16:creationId xmlns:a16="http://schemas.microsoft.com/office/drawing/2014/main" id="{4FCDBEE2-3AA5-7AE1-DED3-1654D30607FE}"/>
                  </a:ext>
                </a:extLst>
              </p:cNvPr>
              <p:cNvSpPr/>
              <p:nvPr/>
            </p:nvSpPr>
            <p:spPr bwMode="auto">
              <a:xfrm>
                <a:off x="4565526" y="1445892"/>
                <a:ext cx="426107" cy="426107"/>
              </a:xfrm>
              <a:prstGeom prst="ellipse">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grpSp>
        <p:sp>
          <p:nvSpPr>
            <p:cNvPr id="78" name="Graphic 73" descr="Icon of a cloud ">
              <a:extLst>
                <a:ext uri="{FF2B5EF4-FFF2-40B4-BE49-F238E27FC236}">
                  <a16:creationId xmlns:a16="http://schemas.microsoft.com/office/drawing/2014/main" id="{3A2414B9-6872-1468-C4E7-E7CBE6826C68}"/>
                </a:ext>
              </a:extLst>
            </p:cNvPr>
            <p:cNvSpPr/>
            <p:nvPr/>
          </p:nvSpPr>
          <p:spPr>
            <a:xfrm>
              <a:off x="10808375" y="3106764"/>
              <a:ext cx="356174" cy="232882"/>
            </a:xfrm>
            <a:custGeom>
              <a:avLst/>
              <a:gdLst>
                <a:gd name="connsiteX0" fmla="*/ 63171 w 301427"/>
                <a:gd name="connsiteY0" fmla="*/ 73425 h 197087"/>
                <a:gd name="connsiteX1" fmla="*/ 150714 w 301427"/>
                <a:gd name="connsiteY1" fmla="*/ 0 h 197087"/>
                <a:gd name="connsiteX2" fmla="*/ 238258 w 301427"/>
                <a:gd name="connsiteY2" fmla="*/ 73425 h 197087"/>
                <a:gd name="connsiteX3" fmla="*/ 239596 w 301427"/>
                <a:gd name="connsiteY3" fmla="*/ 73425 h 197087"/>
                <a:gd name="connsiteX4" fmla="*/ 301428 w 301427"/>
                <a:gd name="connsiteY4" fmla="*/ 135256 h 197087"/>
                <a:gd name="connsiteX5" fmla="*/ 239596 w 301427"/>
                <a:gd name="connsiteY5" fmla="*/ 197087 h 197087"/>
                <a:gd name="connsiteX6" fmla="*/ 61831 w 301427"/>
                <a:gd name="connsiteY6" fmla="*/ 197087 h 197087"/>
                <a:gd name="connsiteX7" fmla="*/ 0 w 301427"/>
                <a:gd name="connsiteY7" fmla="*/ 135256 h 197087"/>
                <a:gd name="connsiteX8" fmla="*/ 61832 w 301427"/>
                <a:gd name="connsiteY8" fmla="*/ 73425 h 197087"/>
                <a:gd name="connsiteX9" fmla="*/ 63171 w 301427"/>
                <a:gd name="connsiteY9" fmla="*/ 73425 h 197087"/>
                <a:gd name="connsiteX10" fmla="*/ 150714 w 301427"/>
                <a:gd name="connsiteY10" fmla="*/ 23187 h 197087"/>
                <a:gd name="connsiteX11" fmla="*/ 85099 w 301427"/>
                <a:gd name="connsiteY11" fmla="*/ 85588 h 197087"/>
                <a:gd name="connsiteX12" fmla="*/ 73519 w 301427"/>
                <a:gd name="connsiteY12" fmla="*/ 96611 h 197087"/>
                <a:gd name="connsiteX13" fmla="*/ 61831 w 301427"/>
                <a:gd name="connsiteY13" fmla="*/ 96611 h 197087"/>
                <a:gd name="connsiteX14" fmla="*/ 23187 w 301427"/>
                <a:gd name="connsiteY14" fmla="*/ 135256 h 197087"/>
                <a:gd name="connsiteX15" fmla="*/ 61831 w 301427"/>
                <a:gd name="connsiteY15" fmla="*/ 173901 h 197087"/>
                <a:gd name="connsiteX16" fmla="*/ 239596 w 301427"/>
                <a:gd name="connsiteY16" fmla="*/ 173901 h 197087"/>
                <a:gd name="connsiteX17" fmla="*/ 278241 w 301427"/>
                <a:gd name="connsiteY17" fmla="*/ 135256 h 197087"/>
                <a:gd name="connsiteX18" fmla="*/ 239596 w 301427"/>
                <a:gd name="connsiteY18" fmla="*/ 96611 h 197087"/>
                <a:gd name="connsiteX19" fmla="*/ 227909 w 301427"/>
                <a:gd name="connsiteY19" fmla="*/ 96611 h 197087"/>
                <a:gd name="connsiteX20" fmla="*/ 216329 w 301427"/>
                <a:gd name="connsiteY20" fmla="*/ 85588 h 197087"/>
                <a:gd name="connsiteX21" fmla="*/ 150714 w 301427"/>
                <a:gd name="connsiteY21" fmla="*/ 23187 h 19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1427" h="197087">
                  <a:moveTo>
                    <a:pt x="63171" y="73425"/>
                  </a:moveTo>
                  <a:cubicBezTo>
                    <a:pt x="70503" y="31577"/>
                    <a:pt x="107039" y="0"/>
                    <a:pt x="150714" y="0"/>
                  </a:cubicBezTo>
                  <a:cubicBezTo>
                    <a:pt x="194388" y="0"/>
                    <a:pt x="230925" y="31577"/>
                    <a:pt x="238258" y="73425"/>
                  </a:cubicBezTo>
                  <a:lnTo>
                    <a:pt x="239596" y="73425"/>
                  </a:lnTo>
                  <a:cubicBezTo>
                    <a:pt x="273744" y="73425"/>
                    <a:pt x="301428" y="101108"/>
                    <a:pt x="301428" y="135256"/>
                  </a:cubicBezTo>
                  <a:cubicBezTo>
                    <a:pt x="301428" y="169404"/>
                    <a:pt x="273744" y="197087"/>
                    <a:pt x="239596" y="197087"/>
                  </a:cubicBezTo>
                  <a:lnTo>
                    <a:pt x="61831" y="197087"/>
                  </a:lnTo>
                  <a:cubicBezTo>
                    <a:pt x="27683" y="197087"/>
                    <a:pt x="0" y="169404"/>
                    <a:pt x="0" y="135256"/>
                  </a:cubicBezTo>
                  <a:cubicBezTo>
                    <a:pt x="0" y="101108"/>
                    <a:pt x="27683" y="73425"/>
                    <a:pt x="61832" y="73425"/>
                  </a:cubicBezTo>
                  <a:lnTo>
                    <a:pt x="63171" y="73425"/>
                  </a:lnTo>
                  <a:close/>
                  <a:moveTo>
                    <a:pt x="150714" y="23187"/>
                  </a:moveTo>
                  <a:cubicBezTo>
                    <a:pt x="115656" y="23187"/>
                    <a:pt x="86816" y="50721"/>
                    <a:pt x="85099" y="85588"/>
                  </a:cubicBezTo>
                  <a:cubicBezTo>
                    <a:pt x="84795" y="91762"/>
                    <a:pt x="79701" y="96611"/>
                    <a:pt x="73519" y="96611"/>
                  </a:cubicBezTo>
                  <a:lnTo>
                    <a:pt x="61831" y="96611"/>
                  </a:lnTo>
                  <a:cubicBezTo>
                    <a:pt x="40489" y="96611"/>
                    <a:pt x="23187" y="113913"/>
                    <a:pt x="23187" y="135256"/>
                  </a:cubicBezTo>
                  <a:cubicBezTo>
                    <a:pt x="23187" y="156599"/>
                    <a:pt x="40489" y="173901"/>
                    <a:pt x="61831" y="173901"/>
                  </a:cubicBezTo>
                  <a:lnTo>
                    <a:pt x="239596" y="173901"/>
                  </a:lnTo>
                  <a:cubicBezTo>
                    <a:pt x="260939" y="173901"/>
                    <a:pt x="278241" y="156599"/>
                    <a:pt x="278241" y="135256"/>
                  </a:cubicBezTo>
                  <a:cubicBezTo>
                    <a:pt x="278241" y="113913"/>
                    <a:pt x="260939" y="96611"/>
                    <a:pt x="239596" y="96611"/>
                  </a:cubicBezTo>
                  <a:lnTo>
                    <a:pt x="227909" y="96611"/>
                  </a:lnTo>
                  <a:cubicBezTo>
                    <a:pt x="221727" y="96611"/>
                    <a:pt x="216632" y="91762"/>
                    <a:pt x="216329" y="85588"/>
                  </a:cubicBezTo>
                  <a:cubicBezTo>
                    <a:pt x="214612" y="50721"/>
                    <a:pt x="185772" y="23187"/>
                    <a:pt x="150714" y="23187"/>
                  </a:cubicBezTo>
                  <a:close/>
                </a:path>
              </a:pathLst>
            </a:custGeom>
            <a:solidFill>
              <a:schemeClr val="bg1"/>
            </a:solidFill>
            <a:ln w="15081"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45">
                <a:defRPr/>
              </a:pPr>
              <a:endParaRPr lang="en-US" sz="1324">
                <a:solidFill>
                  <a:srgbClr val="000000"/>
                </a:solidFill>
                <a:latin typeface="Lato" panose="020F0502020204030203" pitchFamily="34" charset="0"/>
              </a:endParaRPr>
            </a:p>
          </p:txBody>
        </p:sp>
      </p:grpSp>
      <p:grpSp>
        <p:nvGrpSpPr>
          <p:cNvPr id="83" name="Group 82">
            <a:extLst>
              <a:ext uri="{FF2B5EF4-FFF2-40B4-BE49-F238E27FC236}">
                <a16:creationId xmlns:a16="http://schemas.microsoft.com/office/drawing/2014/main" id="{F029F669-86D5-5917-225D-54ADD0D11731}"/>
              </a:ext>
              <a:ext uri="{C183D7F6-B498-43B3-948B-1728B52AA6E4}">
                <adec:decorative xmlns:adec="http://schemas.microsoft.com/office/drawing/2017/decorative" val="1"/>
              </a:ext>
            </a:extLst>
          </p:cNvPr>
          <p:cNvGrpSpPr/>
          <p:nvPr/>
        </p:nvGrpSpPr>
        <p:grpSpPr>
          <a:xfrm>
            <a:off x="5342211" y="2557826"/>
            <a:ext cx="548640" cy="548640"/>
            <a:chOff x="8927934" y="3014064"/>
            <a:chExt cx="731520" cy="731520"/>
          </a:xfrm>
        </p:grpSpPr>
        <p:grpSp>
          <p:nvGrpSpPr>
            <p:cNvPr id="51" name="Group 50">
              <a:extLst>
                <a:ext uri="{FF2B5EF4-FFF2-40B4-BE49-F238E27FC236}">
                  <a16:creationId xmlns:a16="http://schemas.microsoft.com/office/drawing/2014/main" id="{DD54CC21-933C-9E91-1ECF-AE6B8B4DD80C}"/>
                </a:ext>
              </a:extLst>
            </p:cNvPr>
            <p:cNvGrpSpPr>
              <a:grpSpLocks/>
            </p:cNvGrpSpPr>
            <p:nvPr/>
          </p:nvGrpSpPr>
          <p:grpSpPr>
            <a:xfrm>
              <a:off x="8927934" y="3014064"/>
              <a:ext cx="731520" cy="731520"/>
              <a:chOff x="4528630" y="1408997"/>
              <a:chExt cx="499898" cy="499898"/>
            </a:xfrm>
          </p:grpSpPr>
          <p:sp>
            <p:nvSpPr>
              <p:cNvPr id="54" name="Oval 53">
                <a:extLst>
                  <a:ext uri="{FF2B5EF4-FFF2-40B4-BE49-F238E27FC236}">
                    <a16:creationId xmlns:a16="http://schemas.microsoft.com/office/drawing/2014/main" id="{84A3EE59-53BC-E608-6902-5E9E2DC6B45C}"/>
                  </a:ext>
                </a:extLst>
              </p:cNvPr>
              <p:cNvSpPr/>
              <p:nvPr/>
            </p:nvSpPr>
            <p:spPr bwMode="auto">
              <a:xfrm>
                <a:off x="4528630" y="1408997"/>
                <a:ext cx="499898" cy="499898"/>
              </a:xfrm>
              <a:prstGeom prst="ellipse">
                <a:avLst/>
              </a:prstGeom>
              <a:solidFill>
                <a:schemeClr val="bg1"/>
              </a:solidFill>
              <a:ln>
                <a:noFill/>
                <a:headEnd type="none" w="med" len="med"/>
                <a:tailEnd type="none" w="med" len="med"/>
              </a:ln>
              <a:effectLst>
                <a:outerShdw blurRad="63500" sx="103000" sy="103000" algn="ctr" rotWithShape="0">
                  <a:prstClr val="black">
                    <a:alpha val="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57" name="Oval 1091_1">
                <a:extLst>
                  <a:ext uri="{FF2B5EF4-FFF2-40B4-BE49-F238E27FC236}">
                    <a16:creationId xmlns:a16="http://schemas.microsoft.com/office/drawing/2014/main" id="{05DEE041-B557-3DA3-434A-E331EC4110E5}"/>
                  </a:ext>
                </a:extLst>
              </p:cNvPr>
              <p:cNvSpPr/>
              <p:nvPr/>
            </p:nvSpPr>
            <p:spPr bwMode="auto">
              <a:xfrm>
                <a:off x="4565526" y="1445892"/>
                <a:ext cx="426107" cy="426107"/>
              </a:xfrm>
              <a:prstGeom prst="ellips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grpSp>
        <p:pic>
          <p:nvPicPr>
            <p:cNvPr id="82" name="Graphic 81">
              <a:extLst>
                <a:ext uri="{FF2B5EF4-FFF2-40B4-BE49-F238E27FC236}">
                  <a16:creationId xmlns:a16="http://schemas.microsoft.com/office/drawing/2014/main" id="{37FDEE0B-AE5A-BD83-5309-D6A57E6A00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87954" y="3174084"/>
              <a:ext cx="411480" cy="411480"/>
            </a:xfrm>
            <a:prstGeom prst="rect">
              <a:avLst/>
            </a:prstGeom>
          </p:spPr>
        </p:pic>
      </p:grpSp>
      <p:grpSp>
        <p:nvGrpSpPr>
          <p:cNvPr id="89" name="Group 88">
            <a:extLst>
              <a:ext uri="{FF2B5EF4-FFF2-40B4-BE49-F238E27FC236}">
                <a16:creationId xmlns:a16="http://schemas.microsoft.com/office/drawing/2014/main" id="{BA55D8A3-34E5-31E7-BF37-19401E2AC64F}"/>
              </a:ext>
              <a:ext uri="{C183D7F6-B498-43B3-948B-1728B52AA6E4}">
                <adec:decorative xmlns:adec="http://schemas.microsoft.com/office/drawing/2017/decorative" val="1"/>
              </a:ext>
            </a:extLst>
          </p:cNvPr>
          <p:cNvGrpSpPr/>
          <p:nvPr/>
        </p:nvGrpSpPr>
        <p:grpSpPr>
          <a:xfrm>
            <a:off x="7551372" y="3340632"/>
            <a:ext cx="548640" cy="548640"/>
            <a:chOff x="11096885" y="3980708"/>
            <a:chExt cx="731520" cy="731520"/>
          </a:xfrm>
        </p:grpSpPr>
        <p:grpSp>
          <p:nvGrpSpPr>
            <p:cNvPr id="71" name="Group 70">
              <a:extLst>
                <a:ext uri="{FF2B5EF4-FFF2-40B4-BE49-F238E27FC236}">
                  <a16:creationId xmlns:a16="http://schemas.microsoft.com/office/drawing/2014/main" id="{FAB8BC0F-3772-A0BB-2FC0-C1E49432FD96}"/>
                </a:ext>
              </a:extLst>
            </p:cNvPr>
            <p:cNvGrpSpPr>
              <a:grpSpLocks/>
            </p:cNvGrpSpPr>
            <p:nvPr/>
          </p:nvGrpSpPr>
          <p:grpSpPr>
            <a:xfrm>
              <a:off x="11096885" y="3980708"/>
              <a:ext cx="731520" cy="731520"/>
              <a:chOff x="4528630" y="1408997"/>
              <a:chExt cx="499898" cy="499898"/>
            </a:xfrm>
          </p:grpSpPr>
          <p:sp>
            <p:nvSpPr>
              <p:cNvPr id="72" name="Oval 71">
                <a:extLst>
                  <a:ext uri="{FF2B5EF4-FFF2-40B4-BE49-F238E27FC236}">
                    <a16:creationId xmlns:a16="http://schemas.microsoft.com/office/drawing/2014/main" id="{C89067A3-FC1C-29C6-DA8B-67D3270D4CF6}"/>
                  </a:ext>
                </a:extLst>
              </p:cNvPr>
              <p:cNvSpPr/>
              <p:nvPr/>
            </p:nvSpPr>
            <p:spPr bwMode="auto">
              <a:xfrm>
                <a:off x="4528630" y="1408997"/>
                <a:ext cx="499898" cy="499898"/>
              </a:xfrm>
              <a:prstGeom prst="ellipse">
                <a:avLst/>
              </a:prstGeom>
              <a:solidFill>
                <a:schemeClr val="bg1"/>
              </a:solidFill>
              <a:ln>
                <a:noFill/>
                <a:headEnd type="none" w="med" len="med"/>
                <a:tailEnd type="none" w="med" len="med"/>
              </a:ln>
              <a:effectLst>
                <a:outerShdw blurRad="63500" sx="103000" sy="103000" algn="ctr" rotWithShape="0">
                  <a:prstClr val="black">
                    <a:alpha val="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73" name="Oval 1091_1">
                <a:extLst>
                  <a:ext uri="{FF2B5EF4-FFF2-40B4-BE49-F238E27FC236}">
                    <a16:creationId xmlns:a16="http://schemas.microsoft.com/office/drawing/2014/main" id="{CA7022A0-FC26-C0D2-CBDF-F19692BB39D7}"/>
                  </a:ext>
                </a:extLst>
              </p:cNvPr>
              <p:cNvSpPr/>
              <p:nvPr/>
            </p:nvSpPr>
            <p:spPr bwMode="auto">
              <a:xfrm>
                <a:off x="4565526" y="1445892"/>
                <a:ext cx="426107" cy="426107"/>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grpSp>
        <p:pic>
          <p:nvPicPr>
            <p:cNvPr id="88" name="Graphic 87">
              <a:extLst>
                <a:ext uri="{FF2B5EF4-FFF2-40B4-BE49-F238E27FC236}">
                  <a16:creationId xmlns:a16="http://schemas.microsoft.com/office/drawing/2014/main" id="{E8E09939-7A9C-8CF5-A9DF-F233C76C0B2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256904" y="4140728"/>
              <a:ext cx="411480" cy="411480"/>
            </a:xfrm>
            <a:prstGeom prst="rect">
              <a:avLst/>
            </a:prstGeom>
          </p:spPr>
        </p:pic>
      </p:grpSp>
      <p:grpSp>
        <p:nvGrpSpPr>
          <p:cNvPr id="137" name="Group 136">
            <a:extLst>
              <a:ext uri="{FF2B5EF4-FFF2-40B4-BE49-F238E27FC236}">
                <a16:creationId xmlns:a16="http://schemas.microsoft.com/office/drawing/2014/main" id="{E0AD853D-9EC4-D8FC-FDD0-40FBAA3E81B3}"/>
              </a:ext>
              <a:ext uri="{C183D7F6-B498-43B3-948B-1728B52AA6E4}">
                <adec:decorative xmlns:adec="http://schemas.microsoft.com/office/drawing/2017/decorative" val="1"/>
              </a:ext>
            </a:extLst>
          </p:cNvPr>
          <p:cNvGrpSpPr/>
          <p:nvPr/>
        </p:nvGrpSpPr>
        <p:grpSpPr>
          <a:xfrm>
            <a:off x="6166011" y="3607082"/>
            <a:ext cx="548640" cy="548640"/>
            <a:chOff x="9755532" y="4418487"/>
            <a:chExt cx="731520" cy="731520"/>
          </a:xfrm>
        </p:grpSpPr>
        <p:grpSp>
          <p:nvGrpSpPr>
            <p:cNvPr id="65" name="Group 64">
              <a:extLst>
                <a:ext uri="{FF2B5EF4-FFF2-40B4-BE49-F238E27FC236}">
                  <a16:creationId xmlns:a16="http://schemas.microsoft.com/office/drawing/2014/main" id="{E9FA5EE0-9AB1-FF37-85ED-4B25E2123F50}"/>
                </a:ext>
              </a:extLst>
            </p:cNvPr>
            <p:cNvGrpSpPr>
              <a:grpSpLocks/>
            </p:cNvGrpSpPr>
            <p:nvPr/>
          </p:nvGrpSpPr>
          <p:grpSpPr>
            <a:xfrm>
              <a:off x="9755532" y="4418487"/>
              <a:ext cx="731520" cy="731520"/>
              <a:chOff x="4528630" y="1408997"/>
              <a:chExt cx="499898" cy="499898"/>
            </a:xfrm>
          </p:grpSpPr>
          <p:sp>
            <p:nvSpPr>
              <p:cNvPr id="66" name="Oval 65">
                <a:extLst>
                  <a:ext uri="{FF2B5EF4-FFF2-40B4-BE49-F238E27FC236}">
                    <a16:creationId xmlns:a16="http://schemas.microsoft.com/office/drawing/2014/main" id="{1A4CA8DB-C80D-755D-9A5E-070C1AA61A93}"/>
                  </a:ext>
                </a:extLst>
              </p:cNvPr>
              <p:cNvSpPr/>
              <p:nvPr/>
            </p:nvSpPr>
            <p:spPr bwMode="auto">
              <a:xfrm>
                <a:off x="4528630" y="1408997"/>
                <a:ext cx="499898" cy="499898"/>
              </a:xfrm>
              <a:prstGeom prst="ellipse">
                <a:avLst/>
              </a:prstGeom>
              <a:solidFill>
                <a:schemeClr val="bg1"/>
              </a:solidFill>
              <a:ln>
                <a:noFill/>
                <a:headEnd type="none" w="med" len="med"/>
                <a:tailEnd type="none" w="med" len="med"/>
              </a:ln>
              <a:effectLst>
                <a:outerShdw blurRad="63500" sx="103000" sy="103000" algn="ctr" rotWithShape="0">
                  <a:prstClr val="black">
                    <a:alpha val="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67" name="Oval 1091_1">
                <a:extLst>
                  <a:ext uri="{FF2B5EF4-FFF2-40B4-BE49-F238E27FC236}">
                    <a16:creationId xmlns:a16="http://schemas.microsoft.com/office/drawing/2014/main" id="{43790F78-4A73-FE56-D1C2-2749DC44534F}"/>
                  </a:ext>
                </a:extLst>
              </p:cNvPr>
              <p:cNvSpPr/>
              <p:nvPr/>
            </p:nvSpPr>
            <p:spPr bwMode="auto">
              <a:xfrm>
                <a:off x="4565526" y="1445892"/>
                <a:ext cx="426107" cy="426107"/>
              </a:xfrm>
              <a:prstGeom prst="ellipse">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grpSp>
        <p:grpSp>
          <p:nvGrpSpPr>
            <p:cNvPr id="123" name="Group 122">
              <a:extLst>
                <a:ext uri="{FF2B5EF4-FFF2-40B4-BE49-F238E27FC236}">
                  <a16:creationId xmlns:a16="http://schemas.microsoft.com/office/drawing/2014/main" id="{118FBCE8-2999-B76F-7781-E93D711C2414}"/>
                </a:ext>
              </a:extLst>
            </p:cNvPr>
            <p:cNvGrpSpPr/>
            <p:nvPr/>
          </p:nvGrpSpPr>
          <p:grpSpPr>
            <a:xfrm>
              <a:off x="9915551" y="4578507"/>
              <a:ext cx="411480" cy="411480"/>
              <a:chOff x="9915551" y="4578507"/>
              <a:chExt cx="411480" cy="411480"/>
            </a:xfrm>
          </p:grpSpPr>
          <p:pic>
            <p:nvPicPr>
              <p:cNvPr id="122" name="Graphic 121">
                <a:extLst>
                  <a:ext uri="{FF2B5EF4-FFF2-40B4-BE49-F238E27FC236}">
                    <a16:creationId xmlns:a16="http://schemas.microsoft.com/office/drawing/2014/main" id="{98513AE1-C3B3-6D83-05D7-205C75D089B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915551" y="4578507"/>
                <a:ext cx="411480" cy="411480"/>
              </a:xfrm>
              <a:prstGeom prst="rect">
                <a:avLst/>
              </a:prstGeom>
            </p:spPr>
          </p:pic>
          <p:sp>
            <p:nvSpPr>
              <p:cNvPr id="8" name="Oval 7">
                <a:extLst>
                  <a:ext uri="{FF2B5EF4-FFF2-40B4-BE49-F238E27FC236}">
                    <a16:creationId xmlns:a16="http://schemas.microsoft.com/office/drawing/2014/main" id="{B99EAFC1-56DB-C600-6B81-DB27E05469FE}"/>
                  </a:ext>
                  <a:ext uri="{C183D7F6-B498-43B3-948B-1728B52AA6E4}">
                    <adec:decorative xmlns:adec="http://schemas.microsoft.com/office/drawing/2017/decorative" val="1"/>
                  </a:ext>
                </a:extLst>
              </p:cNvPr>
              <p:cNvSpPr/>
              <p:nvPr/>
            </p:nvSpPr>
            <p:spPr bwMode="auto">
              <a:xfrm>
                <a:off x="10093066" y="4758392"/>
                <a:ext cx="208222" cy="208222"/>
              </a:xfrm>
              <a:prstGeom prst="ellipse">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000000"/>
                  </a:solidFill>
                  <a:latin typeface="Lato" panose="020F0502020204030203" pitchFamily="34" charset="0"/>
                  <a:ea typeface="Lato" panose="020F0502020204030203" pitchFamily="34" charset="0"/>
                  <a:cs typeface="Lato" panose="020F0502020204030203" pitchFamily="34" charset="0"/>
                </a:endParaRPr>
              </a:p>
            </p:txBody>
          </p:sp>
          <p:pic>
            <p:nvPicPr>
              <p:cNvPr id="120" name="Graphic 119">
                <a:extLst>
                  <a:ext uri="{FF2B5EF4-FFF2-40B4-BE49-F238E27FC236}">
                    <a16:creationId xmlns:a16="http://schemas.microsoft.com/office/drawing/2014/main" id="{D3053891-91C2-CF47-304F-600E8557734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108118" y="4771063"/>
                <a:ext cx="182880" cy="182880"/>
              </a:xfrm>
              <a:prstGeom prst="rect">
                <a:avLst/>
              </a:prstGeom>
            </p:spPr>
          </p:pic>
        </p:grpSp>
      </p:grpSp>
      <p:sp>
        <p:nvSpPr>
          <p:cNvPr id="130" name="Oval 129">
            <a:extLst>
              <a:ext uri="{FF2B5EF4-FFF2-40B4-BE49-F238E27FC236}">
                <a16:creationId xmlns:a16="http://schemas.microsoft.com/office/drawing/2014/main" id="{8FB32B03-4169-D780-95C1-3D4FA7DD3D99}"/>
              </a:ext>
              <a:ext uri="{C183D7F6-B498-43B3-948B-1728B52AA6E4}">
                <adec:decorative xmlns:adec="http://schemas.microsoft.com/office/drawing/2017/decorative" val="1"/>
              </a:ext>
            </a:extLst>
          </p:cNvPr>
          <p:cNvSpPr/>
          <p:nvPr/>
        </p:nvSpPr>
        <p:spPr bwMode="auto">
          <a:xfrm>
            <a:off x="4178080" y="3651186"/>
            <a:ext cx="205740" cy="20574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000000"/>
              </a:solidFill>
              <a:latin typeface="Lato" panose="020F0502020204030203" pitchFamily="34" charset="0"/>
              <a:ea typeface="Lato" panose="020F0502020204030203" pitchFamily="34" charset="0"/>
              <a:cs typeface="Lato" panose="020F0502020204030203" pitchFamily="34" charset="0"/>
            </a:endParaRPr>
          </a:p>
        </p:txBody>
      </p:sp>
      <p:grpSp>
        <p:nvGrpSpPr>
          <p:cNvPr id="136" name="Group 135">
            <a:extLst>
              <a:ext uri="{FF2B5EF4-FFF2-40B4-BE49-F238E27FC236}">
                <a16:creationId xmlns:a16="http://schemas.microsoft.com/office/drawing/2014/main" id="{60D6CC1E-35D9-D6ED-EC8B-AC618C73E141}"/>
              </a:ext>
              <a:ext uri="{C183D7F6-B498-43B3-948B-1728B52AA6E4}">
                <adec:decorative xmlns:adec="http://schemas.microsoft.com/office/drawing/2017/decorative" val="1"/>
              </a:ext>
            </a:extLst>
          </p:cNvPr>
          <p:cNvGrpSpPr/>
          <p:nvPr/>
        </p:nvGrpSpPr>
        <p:grpSpPr>
          <a:xfrm>
            <a:off x="3637331" y="2592155"/>
            <a:ext cx="548640" cy="548640"/>
            <a:chOff x="7078365" y="3065251"/>
            <a:chExt cx="731520" cy="731520"/>
          </a:xfrm>
        </p:grpSpPr>
        <p:grpSp>
          <p:nvGrpSpPr>
            <p:cNvPr id="58" name="Group 57">
              <a:extLst>
                <a:ext uri="{FF2B5EF4-FFF2-40B4-BE49-F238E27FC236}">
                  <a16:creationId xmlns:a16="http://schemas.microsoft.com/office/drawing/2014/main" id="{E42361DB-01FD-CFF3-FA88-1945E572B8EA}"/>
                </a:ext>
              </a:extLst>
            </p:cNvPr>
            <p:cNvGrpSpPr>
              <a:grpSpLocks/>
            </p:cNvGrpSpPr>
            <p:nvPr/>
          </p:nvGrpSpPr>
          <p:grpSpPr>
            <a:xfrm>
              <a:off x="7078365" y="3065251"/>
              <a:ext cx="731520" cy="731520"/>
              <a:chOff x="4528630" y="1408997"/>
              <a:chExt cx="499898" cy="499898"/>
            </a:xfrm>
          </p:grpSpPr>
          <p:sp>
            <p:nvSpPr>
              <p:cNvPr id="59" name="Oval 58">
                <a:extLst>
                  <a:ext uri="{FF2B5EF4-FFF2-40B4-BE49-F238E27FC236}">
                    <a16:creationId xmlns:a16="http://schemas.microsoft.com/office/drawing/2014/main" id="{98797DA3-5FB1-8033-8FF3-A0D30D896419}"/>
                  </a:ext>
                </a:extLst>
              </p:cNvPr>
              <p:cNvSpPr/>
              <p:nvPr/>
            </p:nvSpPr>
            <p:spPr bwMode="auto">
              <a:xfrm>
                <a:off x="4528630" y="1408997"/>
                <a:ext cx="499898" cy="499898"/>
              </a:xfrm>
              <a:prstGeom prst="ellipse">
                <a:avLst/>
              </a:prstGeom>
              <a:solidFill>
                <a:schemeClr val="bg1"/>
              </a:solidFill>
              <a:ln>
                <a:noFill/>
                <a:headEnd type="none" w="med" len="med"/>
                <a:tailEnd type="none" w="med" len="med"/>
              </a:ln>
              <a:effectLst>
                <a:outerShdw blurRad="63500" sx="103000" sy="103000" algn="ctr" rotWithShape="0">
                  <a:prstClr val="black">
                    <a:alpha val="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61" name="Oval 1091_1">
                <a:extLst>
                  <a:ext uri="{FF2B5EF4-FFF2-40B4-BE49-F238E27FC236}">
                    <a16:creationId xmlns:a16="http://schemas.microsoft.com/office/drawing/2014/main" id="{E3FDED6A-3866-4C6D-5891-4D99C161ADE7}"/>
                  </a:ext>
                </a:extLst>
              </p:cNvPr>
              <p:cNvSpPr/>
              <p:nvPr/>
            </p:nvSpPr>
            <p:spPr bwMode="auto">
              <a:xfrm>
                <a:off x="4565526" y="1445892"/>
                <a:ext cx="426107" cy="426107"/>
              </a:xfrm>
              <a:prstGeom prst="ellipse">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grpSp>
        <p:pic>
          <p:nvPicPr>
            <p:cNvPr id="135" name="Graphic 134">
              <a:extLst>
                <a:ext uri="{FF2B5EF4-FFF2-40B4-BE49-F238E27FC236}">
                  <a16:creationId xmlns:a16="http://schemas.microsoft.com/office/drawing/2014/main" id="{DF58C83A-A309-FD2C-4BD7-84EF99A9B3A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238385" y="3225271"/>
              <a:ext cx="411480" cy="411480"/>
            </a:xfrm>
            <a:prstGeom prst="rect">
              <a:avLst/>
            </a:prstGeom>
          </p:spPr>
        </p:pic>
      </p:grpSp>
      <p:cxnSp>
        <p:nvCxnSpPr>
          <p:cNvPr id="17" name="Straight Connector 16">
            <a:extLst>
              <a:ext uri="{FF2B5EF4-FFF2-40B4-BE49-F238E27FC236}">
                <a16:creationId xmlns:a16="http://schemas.microsoft.com/office/drawing/2014/main" id="{1A65A0F3-A96E-C54C-2503-B0A59941E4A3}"/>
              </a:ext>
              <a:ext uri="{C183D7F6-B498-43B3-948B-1728B52AA6E4}">
                <adec:decorative xmlns:adec="http://schemas.microsoft.com/office/drawing/2017/decorative" val="1"/>
              </a:ext>
            </a:extLst>
          </p:cNvPr>
          <p:cNvCxnSpPr>
            <a:cxnSpLocks/>
            <a:stCxn id="9" idx="5"/>
            <a:endCxn id="110" idx="1"/>
          </p:cNvCxnSpPr>
          <p:nvPr/>
        </p:nvCxnSpPr>
        <p:spPr>
          <a:xfrm>
            <a:off x="4702408" y="2221868"/>
            <a:ext cx="206423" cy="317206"/>
          </a:xfrm>
          <a:prstGeom prst="line">
            <a:avLst/>
          </a:prstGeom>
          <a:ln w="12700">
            <a:solidFill>
              <a:schemeClr val="bg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10" name="Oval 109">
            <a:extLst>
              <a:ext uri="{FF2B5EF4-FFF2-40B4-BE49-F238E27FC236}">
                <a16:creationId xmlns:a16="http://schemas.microsoft.com/office/drawing/2014/main" id="{3157EE50-5E80-B2B2-6BC1-CF614D4F3865}"/>
              </a:ext>
              <a:ext uri="{C183D7F6-B498-43B3-948B-1728B52AA6E4}">
                <adec:decorative xmlns:adec="http://schemas.microsoft.com/office/drawing/2017/decorative" val="1"/>
              </a:ext>
            </a:extLst>
          </p:cNvPr>
          <p:cNvSpPr/>
          <p:nvPr/>
        </p:nvSpPr>
        <p:spPr bwMode="auto">
          <a:xfrm>
            <a:off x="4878701" y="2508942"/>
            <a:ext cx="205740" cy="205740"/>
          </a:xfrm>
          <a:prstGeom prst="ellipse">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000000"/>
              </a:solidFill>
              <a:latin typeface="Lato" panose="020F0502020204030203" pitchFamily="34" charset="0"/>
              <a:ea typeface="Lato" panose="020F0502020204030203" pitchFamily="34" charset="0"/>
              <a:cs typeface="Lato" panose="020F0502020204030203" pitchFamily="34" charset="0"/>
            </a:endParaRPr>
          </a:p>
        </p:txBody>
      </p:sp>
      <p:grpSp>
        <p:nvGrpSpPr>
          <p:cNvPr id="41" name="Group 40">
            <a:extLst>
              <a:ext uri="{FF2B5EF4-FFF2-40B4-BE49-F238E27FC236}">
                <a16:creationId xmlns:a16="http://schemas.microsoft.com/office/drawing/2014/main" id="{817AE9B9-0BEF-B718-6C8E-4FF4AD7C7CFD}"/>
              </a:ext>
              <a:ext uri="{C183D7F6-B498-43B3-948B-1728B52AA6E4}">
                <adec:decorative xmlns:adec="http://schemas.microsoft.com/office/drawing/2017/decorative" val="1"/>
              </a:ext>
            </a:extLst>
          </p:cNvPr>
          <p:cNvGrpSpPr/>
          <p:nvPr/>
        </p:nvGrpSpPr>
        <p:grpSpPr>
          <a:xfrm>
            <a:off x="4262747" y="1782206"/>
            <a:ext cx="548640" cy="548640"/>
            <a:chOff x="7488648" y="1985318"/>
            <a:chExt cx="731520" cy="731520"/>
          </a:xfrm>
        </p:grpSpPr>
        <p:grpSp>
          <p:nvGrpSpPr>
            <p:cNvPr id="3" name="Group 2">
              <a:extLst>
                <a:ext uri="{FF2B5EF4-FFF2-40B4-BE49-F238E27FC236}">
                  <a16:creationId xmlns:a16="http://schemas.microsoft.com/office/drawing/2014/main" id="{D544BEDE-EE5A-1815-0D0C-9A98CC9BB6C6}"/>
                </a:ext>
              </a:extLst>
            </p:cNvPr>
            <p:cNvGrpSpPr>
              <a:grpSpLocks/>
            </p:cNvGrpSpPr>
            <p:nvPr/>
          </p:nvGrpSpPr>
          <p:grpSpPr>
            <a:xfrm>
              <a:off x="7488648" y="1985318"/>
              <a:ext cx="731520" cy="731520"/>
              <a:chOff x="4528630" y="1408997"/>
              <a:chExt cx="499898" cy="499898"/>
            </a:xfrm>
          </p:grpSpPr>
          <p:sp>
            <p:nvSpPr>
              <p:cNvPr id="6" name="Oval 5">
                <a:extLst>
                  <a:ext uri="{FF2B5EF4-FFF2-40B4-BE49-F238E27FC236}">
                    <a16:creationId xmlns:a16="http://schemas.microsoft.com/office/drawing/2014/main" id="{445E6625-949F-E4F0-5028-9153DB8C8A09}"/>
                  </a:ext>
                </a:extLst>
              </p:cNvPr>
              <p:cNvSpPr/>
              <p:nvPr/>
            </p:nvSpPr>
            <p:spPr bwMode="auto">
              <a:xfrm>
                <a:off x="4528630" y="1408997"/>
                <a:ext cx="499898" cy="499898"/>
              </a:xfrm>
              <a:prstGeom prst="ellipse">
                <a:avLst/>
              </a:prstGeom>
              <a:solidFill>
                <a:schemeClr val="bg1"/>
              </a:solidFill>
              <a:ln>
                <a:noFill/>
                <a:headEnd type="none" w="med" len="med"/>
                <a:tailEnd type="none" w="med" len="med"/>
              </a:ln>
              <a:effectLst>
                <a:outerShdw blurRad="63500" sx="103000" sy="103000" algn="ctr" rotWithShape="0">
                  <a:prstClr val="black">
                    <a:alpha val="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9" name="Oval 1091_1">
                <a:extLst>
                  <a:ext uri="{FF2B5EF4-FFF2-40B4-BE49-F238E27FC236}">
                    <a16:creationId xmlns:a16="http://schemas.microsoft.com/office/drawing/2014/main" id="{F4B8A9FE-9E0B-EEE8-8CB5-AB3E7AF8856A}"/>
                  </a:ext>
                </a:extLst>
              </p:cNvPr>
              <p:cNvSpPr/>
              <p:nvPr/>
            </p:nvSpPr>
            <p:spPr bwMode="auto">
              <a:xfrm>
                <a:off x="4565526" y="1445892"/>
                <a:ext cx="426107" cy="426107"/>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grpSp>
        <p:pic>
          <p:nvPicPr>
            <p:cNvPr id="40" name="Graphic 39">
              <a:extLst>
                <a:ext uri="{FF2B5EF4-FFF2-40B4-BE49-F238E27FC236}">
                  <a16:creationId xmlns:a16="http://schemas.microsoft.com/office/drawing/2014/main" id="{530280F4-5550-32D5-07C8-65271FEE05D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648668" y="2145338"/>
              <a:ext cx="411480" cy="411480"/>
            </a:xfrm>
            <a:prstGeom prst="rect">
              <a:avLst/>
            </a:prstGeom>
          </p:spPr>
        </p:pic>
      </p:grpSp>
      <p:grpSp>
        <p:nvGrpSpPr>
          <p:cNvPr id="32" name="Group 31" descr="Animated graphic of a pie chart displaying 89%">
            <a:extLst>
              <a:ext uri="{FF2B5EF4-FFF2-40B4-BE49-F238E27FC236}">
                <a16:creationId xmlns:a16="http://schemas.microsoft.com/office/drawing/2014/main" id="{74255CC0-F75F-E14D-1A2B-4BF091174D48}"/>
              </a:ext>
            </a:extLst>
          </p:cNvPr>
          <p:cNvGrpSpPr>
            <a:grpSpLocks/>
          </p:cNvGrpSpPr>
          <p:nvPr/>
        </p:nvGrpSpPr>
        <p:grpSpPr>
          <a:xfrm>
            <a:off x="1241759" y="1678695"/>
            <a:ext cx="1234440" cy="1234440"/>
            <a:chOff x="6345503" y="4210175"/>
            <a:chExt cx="624698" cy="624698"/>
          </a:xfrm>
        </p:grpSpPr>
        <p:sp>
          <p:nvSpPr>
            <p:cNvPr id="35" name="Oval 34">
              <a:extLst>
                <a:ext uri="{FF2B5EF4-FFF2-40B4-BE49-F238E27FC236}">
                  <a16:creationId xmlns:a16="http://schemas.microsoft.com/office/drawing/2014/main" id="{126A7BAD-2909-A81C-8B06-6A15A39B9606}"/>
                </a:ext>
              </a:extLst>
            </p:cNvPr>
            <p:cNvSpPr/>
            <p:nvPr/>
          </p:nvSpPr>
          <p:spPr bwMode="auto">
            <a:xfrm>
              <a:off x="6345503" y="4210175"/>
              <a:ext cx="624698" cy="624698"/>
            </a:xfrm>
            <a:prstGeom prst="ellipse">
              <a:avLst/>
            </a:prstGeom>
            <a:solidFill>
              <a:schemeClr val="bg1"/>
            </a:solidFill>
            <a:ln w="69850" cap="flat">
              <a:noFill/>
              <a:prstDash val="solid"/>
              <a:miter/>
            </a:ln>
            <a:effectLst>
              <a:outerShdw blurRad="254000" algn="ctr" rotWithShape="0">
                <a:prstClr val="black">
                  <a:alpha val="1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171450" indent="-171450" defTabSz="699557">
                <a:spcBef>
                  <a:spcPct val="20000"/>
                </a:spcBef>
                <a:buSzPct val="90000"/>
                <a:buFont typeface="Wingdings" panose="05000000000000000000" pitchFamily="2" charset="2"/>
                <a:buChar char=""/>
                <a:defRPr/>
              </a:pPr>
              <a:endParaRPr lang="en-US">
                <a:solidFill>
                  <a:srgbClr val="000000"/>
                </a:solidFill>
                <a:latin typeface="Lato" panose="020F0502020204030203" pitchFamily="34" charset="0"/>
                <a:cs typeface="Lato" panose="020F0502020204030203" pitchFamily="34" charset="0"/>
              </a:endParaRPr>
            </a:p>
          </p:txBody>
        </p:sp>
        <p:sp>
          <p:nvSpPr>
            <p:cNvPr id="36" name="Content Placeholder 2">
              <a:extLst>
                <a:ext uri="{FF2B5EF4-FFF2-40B4-BE49-F238E27FC236}">
                  <a16:creationId xmlns:a16="http://schemas.microsoft.com/office/drawing/2014/main" id="{05479AC8-4A64-FEC5-BEE0-919978323FAA}"/>
                </a:ext>
              </a:extLst>
            </p:cNvPr>
            <p:cNvSpPr txBox="1">
              <a:spLocks/>
            </p:cNvSpPr>
            <p:nvPr/>
          </p:nvSpPr>
          <p:spPr>
            <a:xfrm>
              <a:off x="6444505" y="4382346"/>
              <a:ext cx="426698" cy="280355"/>
            </a:xfrm>
            <a:prstGeom prst="rect">
              <a:avLst/>
            </a:prstGeom>
          </p:spPr>
          <p:txBody>
            <a:bodyPr vert="horz" wrap="none" lIns="0" tIns="0" rIns="0" bIns="0" rtlCol="0" anchor="ctr" anchorCtr="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99557">
                <a:spcBef>
                  <a:spcPts val="0"/>
                </a:spcBef>
                <a:spcAft>
                  <a:spcPts val="450"/>
                </a:spcAft>
                <a:buNone/>
                <a:defRPr/>
              </a:pPr>
              <a:r>
                <a:rPr lang="en-US" sz="3600">
                  <a:solidFill>
                    <a:srgbClr val="ED5740"/>
                  </a:solidFill>
                  <a:latin typeface="Lato" panose="020F0502020204030203" pitchFamily="34" charset="0"/>
                  <a:cs typeface="Lato" panose="020F0502020204030203" pitchFamily="34" charset="0"/>
                </a:rPr>
                <a:t>89</a:t>
              </a:r>
              <a:r>
                <a:rPr lang="en-US" sz="3000">
                  <a:solidFill>
                    <a:srgbClr val="ED5740"/>
                  </a:solidFill>
                  <a:latin typeface="Lato" panose="020F0502020204030203" pitchFamily="34" charset="0"/>
                  <a:cs typeface="Lato" panose="020F0502020204030203" pitchFamily="34" charset="0"/>
                </a:rPr>
                <a:t>%</a:t>
              </a:r>
              <a:endParaRPr lang="en-US" sz="4050">
                <a:solidFill>
                  <a:srgbClr val="ED5740"/>
                </a:solidFill>
                <a:latin typeface="Lato" panose="020F0502020204030203" pitchFamily="34" charset="0"/>
                <a:cs typeface="Lato" panose="020F0502020204030203" pitchFamily="34" charset="0"/>
              </a:endParaRPr>
            </a:p>
          </p:txBody>
        </p:sp>
      </p:grpSp>
      <p:sp>
        <p:nvSpPr>
          <p:cNvPr id="19" name="Content Placeholder 2">
            <a:extLst>
              <a:ext uri="{FF2B5EF4-FFF2-40B4-BE49-F238E27FC236}">
                <a16:creationId xmlns:a16="http://schemas.microsoft.com/office/drawing/2014/main" id="{DCB2B5F1-F3D8-7D96-A20A-7BA276367338}"/>
              </a:ext>
            </a:extLst>
          </p:cNvPr>
          <p:cNvSpPr txBox="1">
            <a:spLocks/>
          </p:cNvSpPr>
          <p:nvPr/>
        </p:nvSpPr>
        <p:spPr>
          <a:xfrm>
            <a:off x="782477" y="3192239"/>
            <a:ext cx="2190624" cy="830997"/>
          </a:xfrm>
          <a:prstGeom prst="rect">
            <a:avLst/>
          </a:prstGeom>
        </p:spPr>
        <p:txBody>
          <a:bodyPr vert="horz" wrap="square" lIns="0" tIns="0" rIns="0" bIns="0" rtlCol="0" anchor="ctr" anchorCtr="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99557">
              <a:spcBef>
                <a:spcPts val="0"/>
              </a:spcBef>
              <a:spcAft>
                <a:spcPts val="450"/>
              </a:spcAft>
              <a:buNone/>
              <a:defRPr/>
            </a:pPr>
            <a:r>
              <a:rPr lang="en-US" sz="1350">
                <a:solidFill>
                  <a:srgbClr val="ED5740"/>
                </a:solidFill>
                <a:latin typeface="Lato" panose="020F0502020204030203" pitchFamily="34" charset="0"/>
                <a:cs typeface="Lato" panose="020F0502020204030203" pitchFamily="34" charset="0"/>
              </a:rPr>
              <a:t>“89% of business technologists would bypass cybersecurity guidance to meet a business objective”</a:t>
            </a:r>
            <a:r>
              <a:rPr lang="en-US" sz="1350" baseline="30000">
                <a:solidFill>
                  <a:srgbClr val="ED5740"/>
                </a:solidFill>
                <a:latin typeface="Lato" panose="020F0502020204030203" pitchFamily="34" charset="0"/>
                <a:cs typeface="Lato" panose="020F0502020204030203" pitchFamily="34" charset="0"/>
              </a:rPr>
              <a:t>1</a:t>
            </a:r>
            <a:r>
              <a:rPr lang="en-US" sz="1350">
                <a:solidFill>
                  <a:srgbClr val="ED5740"/>
                </a:solidFill>
                <a:latin typeface="Lato" panose="020F0502020204030203" pitchFamily="34" charset="0"/>
                <a:cs typeface="Lato" panose="020F0502020204030203" pitchFamily="34" charset="0"/>
              </a:rPr>
              <a:t>.</a:t>
            </a:r>
            <a:endParaRPr lang="en-US" sz="1350" baseline="30000">
              <a:solidFill>
                <a:srgbClr val="ED5740"/>
              </a:solidFill>
              <a:latin typeface="Lato" panose="020F0502020204030203" pitchFamily="34" charset="0"/>
              <a:cs typeface="Lato" panose="020F0502020204030203" pitchFamily="34" charset="0"/>
            </a:endParaRPr>
          </a:p>
        </p:txBody>
      </p:sp>
      <p:sp>
        <p:nvSpPr>
          <p:cNvPr id="33" name="Oval 9_1">
            <a:extLst>
              <a:ext uri="{FF2B5EF4-FFF2-40B4-BE49-F238E27FC236}">
                <a16:creationId xmlns:a16="http://schemas.microsoft.com/office/drawing/2014/main" id="{F5E1EF8A-59B1-15B2-32AA-A38B3B718A93}"/>
              </a:ext>
              <a:ext uri="{C183D7F6-B498-43B3-948B-1728B52AA6E4}">
                <adec:decorative xmlns:adec="http://schemas.microsoft.com/office/drawing/2017/decorative" val="1"/>
              </a:ext>
            </a:extLst>
          </p:cNvPr>
          <p:cNvSpPr>
            <a:spLocks/>
          </p:cNvSpPr>
          <p:nvPr/>
        </p:nvSpPr>
        <p:spPr bwMode="auto">
          <a:xfrm>
            <a:off x="1241759" y="1678695"/>
            <a:ext cx="1234440" cy="1234440"/>
          </a:xfrm>
          <a:prstGeom prst="arc">
            <a:avLst>
              <a:gd name="adj1" fmla="val 16401040"/>
              <a:gd name="adj2" fmla="val 13081996"/>
            </a:avLst>
          </a:prstGeom>
          <a:noFill/>
          <a:ln w="190500" cap="rnd">
            <a:solidFill>
              <a:schemeClr val="accent2">
                <a:lumMod val="20000"/>
                <a:lumOff val="8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34" name="Oval 33">
            <a:extLst>
              <a:ext uri="{FF2B5EF4-FFF2-40B4-BE49-F238E27FC236}">
                <a16:creationId xmlns:a16="http://schemas.microsoft.com/office/drawing/2014/main" id="{CCDFD81B-E36C-04A8-5689-BF9BC99F64A0}"/>
              </a:ext>
              <a:ext uri="{C183D7F6-B498-43B3-948B-1728B52AA6E4}">
                <adec:decorative xmlns:adec="http://schemas.microsoft.com/office/drawing/2017/decorative" val="1"/>
              </a:ext>
            </a:extLst>
          </p:cNvPr>
          <p:cNvSpPr>
            <a:spLocks/>
          </p:cNvSpPr>
          <p:nvPr/>
        </p:nvSpPr>
        <p:spPr bwMode="auto">
          <a:xfrm>
            <a:off x="1334528" y="1781042"/>
            <a:ext cx="154619" cy="154619"/>
          </a:xfrm>
          <a:prstGeom prst="ellipse">
            <a:avLst/>
          </a:prstGeom>
          <a:solidFill>
            <a:schemeClr val="accent2"/>
          </a:solidFill>
          <a:ln w="25400">
            <a:solidFill>
              <a:schemeClr val="bg1"/>
            </a:solidFill>
            <a:headEnd type="none" w="med" len="med"/>
            <a:tailEnd type="none" w="med" len="med"/>
          </a:ln>
          <a:effectLst>
            <a:outerShdw blurRad="63500" algn="ctr"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128" name="Oval 9_1_1">
            <a:extLst>
              <a:ext uri="{FF2B5EF4-FFF2-40B4-BE49-F238E27FC236}">
                <a16:creationId xmlns:a16="http://schemas.microsoft.com/office/drawing/2014/main" id="{9C613D3C-9635-0F1F-009E-13B0F179AA4E}"/>
              </a:ext>
              <a:ext uri="{C183D7F6-B498-43B3-948B-1728B52AA6E4}">
                <adec:decorative xmlns:adec="http://schemas.microsoft.com/office/drawing/2017/decorative" val="1"/>
              </a:ext>
            </a:extLst>
          </p:cNvPr>
          <p:cNvSpPr>
            <a:spLocks/>
          </p:cNvSpPr>
          <p:nvPr/>
        </p:nvSpPr>
        <p:spPr bwMode="auto">
          <a:xfrm>
            <a:off x="1241759" y="1678695"/>
            <a:ext cx="1234440" cy="1234440"/>
          </a:xfrm>
          <a:prstGeom prst="arc">
            <a:avLst>
              <a:gd name="adj1" fmla="val 16401040"/>
              <a:gd name="adj2" fmla="val 19348274"/>
            </a:avLst>
          </a:prstGeom>
          <a:noFill/>
          <a:ln w="190500" cap="rnd">
            <a:solidFill>
              <a:schemeClr val="accent2">
                <a:lumMod val="20000"/>
                <a:lumOff val="8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118" name="Partners text">
            <a:extLst>
              <a:ext uri="{FF2B5EF4-FFF2-40B4-BE49-F238E27FC236}">
                <a16:creationId xmlns:a16="http://schemas.microsoft.com/office/drawing/2014/main" id="{7678D0F0-A085-B987-4C81-CEC5483C64F3}"/>
              </a:ext>
            </a:extLst>
          </p:cNvPr>
          <p:cNvSpPr/>
          <p:nvPr/>
        </p:nvSpPr>
        <p:spPr>
          <a:xfrm>
            <a:off x="3556929" y="3215478"/>
            <a:ext cx="709448" cy="253916"/>
          </a:xfrm>
          <a:prstGeom prst="rect">
            <a:avLst/>
          </a:prstGeom>
          <a:ln>
            <a:noFill/>
          </a:ln>
          <a:effectLst/>
        </p:spPr>
        <p:txBody>
          <a:bodyPr wrap="square" lIns="0" tIns="0" rIns="0" bIns="0" anchor="ctr" anchorCtr="0">
            <a:spAutoFit/>
          </a:bodyPr>
          <a:lstStyle/>
          <a:p>
            <a:pPr algn="ctr" defTabSz="542783" fontAlgn="base">
              <a:spcBef>
                <a:spcPct val="0"/>
              </a:spcBef>
              <a:spcAft>
                <a:spcPct val="0"/>
              </a:spcAft>
              <a:defRPr/>
            </a:pPr>
            <a:r>
              <a:rPr lang="en-US" sz="825">
                <a:solidFill>
                  <a:srgbClr val="000000"/>
                </a:solidFill>
                <a:latin typeface="Lato" panose="020F0502020204030203" pitchFamily="34" charset="0"/>
                <a:cs typeface="Lato" panose="020F0502020204030203" pitchFamily="34" charset="0"/>
              </a:rPr>
              <a:t>Unmanaged browsers</a:t>
            </a:r>
          </a:p>
        </p:txBody>
      </p:sp>
      <p:sp>
        <p:nvSpPr>
          <p:cNvPr id="38" name="Partners text">
            <a:extLst>
              <a:ext uri="{FF2B5EF4-FFF2-40B4-BE49-F238E27FC236}">
                <a16:creationId xmlns:a16="http://schemas.microsoft.com/office/drawing/2014/main" id="{D4B574A0-6BF4-D0A8-0B50-7D8BF541D6C9}"/>
              </a:ext>
            </a:extLst>
          </p:cNvPr>
          <p:cNvSpPr/>
          <p:nvPr/>
        </p:nvSpPr>
        <p:spPr>
          <a:xfrm>
            <a:off x="4182344" y="1484922"/>
            <a:ext cx="709448" cy="253916"/>
          </a:xfrm>
          <a:prstGeom prst="rect">
            <a:avLst/>
          </a:prstGeom>
          <a:ln>
            <a:noFill/>
          </a:ln>
          <a:effectLst/>
        </p:spPr>
        <p:txBody>
          <a:bodyPr wrap="square" lIns="0" tIns="0" rIns="0" bIns="0" anchor="ctr" anchorCtr="0">
            <a:spAutoFit/>
          </a:bodyPr>
          <a:lstStyle/>
          <a:p>
            <a:pPr algn="ctr" defTabSz="542783" fontAlgn="base">
              <a:spcBef>
                <a:spcPct val="0"/>
              </a:spcBef>
              <a:spcAft>
                <a:spcPct val="0"/>
              </a:spcAft>
              <a:defRPr/>
            </a:pPr>
            <a:r>
              <a:rPr lang="en-US" sz="825">
                <a:solidFill>
                  <a:srgbClr val="000000"/>
                </a:solidFill>
                <a:latin typeface="Lato" panose="020F0502020204030203" pitchFamily="34" charset="0"/>
                <a:cs typeface="Lato" panose="020F0502020204030203" pitchFamily="34" charset="0"/>
              </a:rPr>
              <a:t>Unmanaged AI apps</a:t>
            </a:r>
          </a:p>
        </p:txBody>
      </p:sp>
      <p:sp>
        <p:nvSpPr>
          <p:cNvPr id="47" name="Customer text">
            <a:extLst>
              <a:ext uri="{FF2B5EF4-FFF2-40B4-BE49-F238E27FC236}">
                <a16:creationId xmlns:a16="http://schemas.microsoft.com/office/drawing/2014/main" id="{9539C0B8-17E1-B5EA-ED19-71EE2A5892E4}"/>
              </a:ext>
            </a:extLst>
          </p:cNvPr>
          <p:cNvSpPr/>
          <p:nvPr/>
        </p:nvSpPr>
        <p:spPr>
          <a:xfrm>
            <a:off x="5078670" y="2008252"/>
            <a:ext cx="829826" cy="126958"/>
          </a:xfrm>
          <a:prstGeom prst="rect">
            <a:avLst/>
          </a:prstGeom>
          <a:ln>
            <a:noFill/>
          </a:ln>
          <a:effectLst/>
        </p:spPr>
        <p:txBody>
          <a:bodyPr wrap="square" lIns="0" tIns="0" rIns="0" bIns="0" anchor="ctr" anchorCtr="0">
            <a:spAutoFit/>
          </a:bodyPr>
          <a:lstStyle/>
          <a:p>
            <a:pPr algn="ctr" defTabSz="542783" fontAlgn="base">
              <a:spcBef>
                <a:spcPct val="0"/>
              </a:spcBef>
              <a:spcAft>
                <a:spcPct val="0"/>
              </a:spcAft>
              <a:defRPr/>
            </a:pPr>
            <a:r>
              <a:rPr lang="en-US" sz="825">
                <a:solidFill>
                  <a:srgbClr val="000000"/>
                </a:solidFill>
                <a:latin typeface="Lato" panose="020F0502020204030203" pitchFamily="34" charset="0"/>
                <a:cs typeface="Lato" panose="020F0502020204030203" pitchFamily="34" charset="0"/>
              </a:rPr>
              <a:t>Sensitive data</a:t>
            </a:r>
          </a:p>
        </p:txBody>
      </p:sp>
      <p:sp>
        <p:nvSpPr>
          <p:cNvPr id="52" name="Mobile text">
            <a:extLst>
              <a:ext uri="{FF2B5EF4-FFF2-40B4-BE49-F238E27FC236}">
                <a16:creationId xmlns:a16="http://schemas.microsoft.com/office/drawing/2014/main" id="{30BE7464-64E2-98EB-7231-2F902B9A6909}"/>
              </a:ext>
            </a:extLst>
          </p:cNvPr>
          <p:cNvSpPr/>
          <p:nvPr/>
        </p:nvSpPr>
        <p:spPr>
          <a:xfrm>
            <a:off x="4701423" y="3984638"/>
            <a:ext cx="757777" cy="126958"/>
          </a:xfrm>
          <a:prstGeom prst="rect">
            <a:avLst/>
          </a:prstGeom>
          <a:ln>
            <a:noFill/>
          </a:ln>
          <a:effectLst/>
        </p:spPr>
        <p:txBody>
          <a:bodyPr wrap="square" lIns="0" tIns="0" rIns="0" bIns="0" anchor="ctr" anchorCtr="0">
            <a:spAutoFit/>
          </a:bodyPr>
          <a:lstStyle/>
          <a:p>
            <a:pPr algn="ctr" defTabSz="542783" fontAlgn="base">
              <a:spcBef>
                <a:spcPct val="0"/>
              </a:spcBef>
              <a:spcAft>
                <a:spcPct val="0"/>
              </a:spcAft>
              <a:defRPr/>
            </a:pPr>
            <a:r>
              <a:rPr lang="en-US" sz="825">
                <a:solidFill>
                  <a:srgbClr val="000000"/>
                </a:solidFill>
                <a:latin typeface="Lato" panose="020F0502020204030203" pitchFamily="34" charset="0"/>
                <a:cs typeface="Lato" panose="020F0502020204030203" pitchFamily="34" charset="0"/>
              </a:rPr>
              <a:t>Personal device</a:t>
            </a:r>
          </a:p>
        </p:txBody>
      </p:sp>
      <p:sp>
        <p:nvSpPr>
          <p:cNvPr id="53" name="Citizen text">
            <a:extLst>
              <a:ext uri="{FF2B5EF4-FFF2-40B4-BE49-F238E27FC236}">
                <a16:creationId xmlns:a16="http://schemas.microsoft.com/office/drawing/2014/main" id="{83EDEBCD-1D73-13A3-E1AF-05F302D23B54}"/>
              </a:ext>
            </a:extLst>
          </p:cNvPr>
          <p:cNvSpPr/>
          <p:nvPr/>
        </p:nvSpPr>
        <p:spPr>
          <a:xfrm>
            <a:off x="5996380" y="2705189"/>
            <a:ext cx="767172" cy="253916"/>
          </a:xfrm>
          <a:prstGeom prst="rect">
            <a:avLst/>
          </a:prstGeom>
          <a:ln>
            <a:noFill/>
          </a:ln>
          <a:effectLst/>
        </p:spPr>
        <p:txBody>
          <a:bodyPr wrap="square" lIns="0" tIns="0" rIns="0" bIns="0" anchor="ctr" anchorCtr="0">
            <a:spAutoFit/>
          </a:bodyPr>
          <a:lstStyle/>
          <a:p>
            <a:pPr defTabSz="542783" fontAlgn="base">
              <a:spcBef>
                <a:spcPct val="0"/>
              </a:spcBef>
              <a:spcAft>
                <a:spcPct val="0"/>
              </a:spcAft>
              <a:defRPr/>
            </a:pPr>
            <a:r>
              <a:rPr lang="en-US" sz="825">
                <a:solidFill>
                  <a:srgbClr val="000000"/>
                </a:solidFill>
                <a:latin typeface="Lato" panose="020F0502020204030203" pitchFamily="34" charset="0"/>
                <a:cs typeface="Lato" panose="020F0502020204030203" pitchFamily="34" charset="0"/>
              </a:rPr>
              <a:t>Unmanaged devices</a:t>
            </a:r>
          </a:p>
        </p:txBody>
      </p:sp>
      <p:sp>
        <p:nvSpPr>
          <p:cNvPr id="107" name="Rectangle 106">
            <a:extLst>
              <a:ext uri="{FF2B5EF4-FFF2-40B4-BE49-F238E27FC236}">
                <a16:creationId xmlns:a16="http://schemas.microsoft.com/office/drawing/2014/main" id="{4517CC19-331A-CD6E-1305-CDA226C61F10}"/>
              </a:ext>
            </a:extLst>
          </p:cNvPr>
          <p:cNvSpPr/>
          <p:nvPr/>
        </p:nvSpPr>
        <p:spPr bwMode="auto">
          <a:xfrm>
            <a:off x="6072524" y="4189434"/>
            <a:ext cx="766350" cy="249299"/>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defTabSz="685800" fontAlgn="base">
              <a:lnSpc>
                <a:spcPct val="90000"/>
              </a:lnSpc>
              <a:spcBef>
                <a:spcPct val="0"/>
              </a:spcBef>
              <a:spcAft>
                <a:spcPct val="0"/>
              </a:spcAft>
              <a:defRPr/>
            </a:pPr>
            <a:r>
              <a:rPr lang="en-US" sz="900" kern="0">
                <a:solidFill>
                  <a:srgbClr val="000000"/>
                </a:solidFill>
                <a:latin typeface="Lato" panose="020F0502020204030203" pitchFamily="34" charset="0"/>
                <a:cs typeface="Lato" panose="020F0502020204030203" pitchFamily="34" charset="0"/>
              </a:rPr>
              <a:t>Unsecured networks </a:t>
            </a:r>
          </a:p>
        </p:txBody>
      </p:sp>
      <p:sp>
        <p:nvSpPr>
          <p:cNvPr id="55" name="Rectangle 54">
            <a:extLst>
              <a:ext uri="{FF2B5EF4-FFF2-40B4-BE49-F238E27FC236}">
                <a16:creationId xmlns:a16="http://schemas.microsoft.com/office/drawing/2014/main" id="{9A363E64-6735-3102-1426-75AA53F8C963}"/>
              </a:ext>
            </a:extLst>
          </p:cNvPr>
          <p:cNvSpPr/>
          <p:nvPr/>
        </p:nvSpPr>
        <p:spPr bwMode="auto">
          <a:xfrm>
            <a:off x="7207428" y="1375653"/>
            <a:ext cx="298087" cy="124650"/>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defTabSz="685800" fontAlgn="base">
              <a:lnSpc>
                <a:spcPct val="90000"/>
              </a:lnSpc>
              <a:spcBef>
                <a:spcPct val="0"/>
              </a:spcBef>
              <a:spcAft>
                <a:spcPct val="0"/>
              </a:spcAft>
              <a:defRPr/>
            </a:pPr>
            <a:r>
              <a:rPr lang="en-US" sz="900" kern="0">
                <a:solidFill>
                  <a:srgbClr val="000000"/>
                </a:solidFill>
                <a:latin typeface="Lato" panose="020F0502020204030203" pitchFamily="34" charset="0"/>
                <a:cs typeface="Lato" panose="020F0502020204030203" pitchFamily="34" charset="0"/>
              </a:rPr>
              <a:t>VPN </a:t>
            </a:r>
          </a:p>
        </p:txBody>
      </p:sp>
      <p:sp>
        <p:nvSpPr>
          <p:cNvPr id="60" name="Partners text">
            <a:extLst>
              <a:ext uri="{FF2B5EF4-FFF2-40B4-BE49-F238E27FC236}">
                <a16:creationId xmlns:a16="http://schemas.microsoft.com/office/drawing/2014/main" id="{F5A70980-DA9E-4F0F-CF50-520B89A9F6D9}"/>
              </a:ext>
            </a:extLst>
          </p:cNvPr>
          <p:cNvSpPr/>
          <p:nvPr/>
        </p:nvSpPr>
        <p:spPr>
          <a:xfrm>
            <a:off x="6887269" y="3015933"/>
            <a:ext cx="973622" cy="126958"/>
          </a:xfrm>
          <a:prstGeom prst="rect">
            <a:avLst/>
          </a:prstGeom>
          <a:ln>
            <a:noFill/>
          </a:ln>
          <a:effectLst/>
        </p:spPr>
        <p:txBody>
          <a:bodyPr wrap="square" lIns="0" tIns="0" rIns="0" bIns="0" anchor="ctr" anchorCtr="0">
            <a:spAutoFit/>
          </a:bodyPr>
          <a:lstStyle/>
          <a:p>
            <a:pPr algn="ctr" defTabSz="542783" fontAlgn="base">
              <a:spcBef>
                <a:spcPct val="0"/>
              </a:spcBef>
              <a:spcAft>
                <a:spcPct val="0"/>
              </a:spcAft>
              <a:defRPr/>
            </a:pPr>
            <a:r>
              <a:rPr lang="en-US" sz="825">
                <a:solidFill>
                  <a:srgbClr val="000000"/>
                </a:solidFill>
                <a:latin typeface="Lato" panose="020F0502020204030203" pitchFamily="34" charset="0"/>
                <a:cs typeface="Lato" panose="020F0502020204030203" pitchFamily="34" charset="0"/>
              </a:rPr>
              <a:t>High-risk AI apps</a:t>
            </a:r>
          </a:p>
        </p:txBody>
      </p:sp>
      <p:sp>
        <p:nvSpPr>
          <p:cNvPr id="108" name="On-premise text">
            <a:extLst>
              <a:ext uri="{FF2B5EF4-FFF2-40B4-BE49-F238E27FC236}">
                <a16:creationId xmlns:a16="http://schemas.microsoft.com/office/drawing/2014/main" id="{396974A1-79A3-1F40-3788-BD8283ACE6F9}"/>
              </a:ext>
            </a:extLst>
          </p:cNvPr>
          <p:cNvSpPr/>
          <p:nvPr/>
        </p:nvSpPr>
        <p:spPr>
          <a:xfrm>
            <a:off x="7576524" y="3952592"/>
            <a:ext cx="509756" cy="203133"/>
          </a:xfrm>
          <a:prstGeom prst="rect">
            <a:avLst/>
          </a:prstGeom>
          <a:ln>
            <a:noFill/>
          </a:ln>
          <a:effectLst/>
        </p:spPr>
        <p:txBody>
          <a:bodyPr wrap="none" lIns="0" tIns="0" rIns="0" bIns="0" anchor="ctr" anchorCtr="0">
            <a:spAutoFit/>
          </a:bodyPr>
          <a:lstStyle/>
          <a:p>
            <a:pPr algn="ctr" defTabSz="542783" fontAlgn="base">
              <a:lnSpc>
                <a:spcPct val="80000"/>
              </a:lnSpc>
              <a:spcBef>
                <a:spcPct val="0"/>
              </a:spcBef>
              <a:spcAft>
                <a:spcPct val="0"/>
              </a:spcAft>
              <a:defRPr/>
            </a:pPr>
            <a:r>
              <a:rPr lang="en-US" sz="825">
                <a:solidFill>
                  <a:srgbClr val="000000"/>
                </a:solidFill>
                <a:latin typeface="Lato" panose="020F0502020204030203" pitchFamily="34" charset="0"/>
                <a:cs typeface="Lato" panose="020F0502020204030203" pitchFamily="34" charset="0"/>
              </a:rPr>
              <a:t>Personal </a:t>
            </a:r>
          </a:p>
          <a:p>
            <a:pPr algn="ctr" defTabSz="542783" fontAlgn="base">
              <a:lnSpc>
                <a:spcPct val="80000"/>
              </a:lnSpc>
              <a:spcBef>
                <a:spcPct val="0"/>
              </a:spcBef>
              <a:spcAft>
                <a:spcPct val="0"/>
              </a:spcAft>
              <a:defRPr/>
            </a:pPr>
            <a:r>
              <a:rPr lang="en-US" sz="825">
                <a:solidFill>
                  <a:srgbClr val="000000"/>
                </a:solidFill>
                <a:latin typeface="Lato" panose="020F0502020204030203" pitchFamily="34" charset="0"/>
                <a:cs typeface="Lato" panose="020F0502020204030203" pitchFamily="34" charset="0"/>
              </a:rPr>
              <a:t>credentials</a:t>
            </a:r>
          </a:p>
        </p:txBody>
      </p:sp>
      <p:sp>
        <p:nvSpPr>
          <p:cNvPr id="7" name="TextBox 6">
            <a:extLst>
              <a:ext uri="{FF2B5EF4-FFF2-40B4-BE49-F238E27FC236}">
                <a16:creationId xmlns:a16="http://schemas.microsoft.com/office/drawing/2014/main" id="{379E681F-7BC8-E2C9-8D48-35C3C97F5E14}"/>
              </a:ext>
            </a:extLst>
          </p:cNvPr>
          <p:cNvSpPr txBox="1"/>
          <p:nvPr/>
        </p:nvSpPr>
        <p:spPr>
          <a:xfrm flipH="1">
            <a:off x="644820" y="4881751"/>
            <a:ext cx="5126017" cy="276999"/>
          </a:xfrm>
          <a:prstGeom prst="rect">
            <a:avLst/>
          </a:prstGeom>
          <a:noFill/>
        </p:spPr>
        <p:txBody>
          <a:bodyPr wrap="square" lIns="0" tIns="0" rIns="0" bIns="0" rtlCol="0">
            <a:spAutoFit/>
          </a:bodyPr>
          <a:lstStyle/>
          <a:p>
            <a:pPr defTabSz="685800">
              <a:defRPr/>
            </a:pPr>
            <a:r>
              <a:rPr lang="en-US" sz="600" baseline="30000">
                <a:solidFill>
                  <a:srgbClr val="000000"/>
                </a:solidFill>
                <a:latin typeface="Lato" panose="020F0502020204030203" pitchFamily="34" charset="0"/>
              </a:rPr>
              <a:t>1</a:t>
            </a:r>
            <a:r>
              <a:rPr lang="en-US" sz="600">
                <a:solidFill>
                  <a:srgbClr val="000000"/>
                </a:solidFill>
                <a:latin typeface="Lato" panose="020F0502020204030203" pitchFamily="34" charset="0"/>
              </a:rPr>
              <a:t> </a:t>
            </a:r>
            <a:r>
              <a:rPr lang="en-US" sz="600">
                <a:solidFill>
                  <a:srgbClr val="000000"/>
                </a:solidFill>
                <a:latin typeface="Lato" panose="020F0502020204030203" pitchFamily="34" charset="0"/>
                <a:ea typeface="Lato" panose="020F0502020204030203" pitchFamily="34" charset="0"/>
                <a:cs typeface="Lato" panose="020F0502020204030203" pitchFamily="34" charset="0"/>
              </a:rPr>
              <a:t>Gartner®, Infographic: Build Business Technologists' Cyber Judgment to Improve Risk Decision Making, 23 March 2023. GARTNER is a registered trademark and service mark of Gartner, Inc. and/or its affiliates in the U.S. and internationally and is used herein with permission. All rights reserved.</a:t>
            </a:r>
          </a:p>
          <a:p>
            <a:pPr defTabSz="685800">
              <a:defRPr/>
            </a:pPr>
            <a:endParaRPr lang="en-US" sz="600">
              <a:solidFill>
                <a:srgbClr val="000000"/>
              </a:solidFill>
              <a:latin typeface="Lato" panose="020F0502020204030203" pitchFamily="34" charset="0"/>
            </a:endParaRPr>
          </a:p>
        </p:txBody>
      </p:sp>
    </p:spTree>
    <p:extLst>
      <p:ext uri="{BB962C8B-B14F-4D97-AF65-F5344CB8AC3E}">
        <p14:creationId xmlns:p14="http://schemas.microsoft.com/office/powerpoint/2010/main" val="503579998"/>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23" presetClass="entr" presetSubtype="16" fill="hold" nodeType="withEffect">
                                      <p:stCondLst>
                                        <p:cond delay="500"/>
                                      </p:stCondLst>
                                      <p:childTnLst>
                                        <p:set>
                                          <p:cBhvr>
                                            <p:cTn id="11" dur="1" fill="hold">
                                              <p:stCondLst>
                                                <p:cond delay="0"/>
                                              </p:stCondLst>
                                            </p:cTn>
                                            <p:tgtEl>
                                              <p:spTgt spid="32"/>
                                            </p:tgtEl>
                                            <p:attrNameLst>
                                              <p:attrName>style.visibility</p:attrName>
                                            </p:attrNameLst>
                                          </p:cBhvr>
                                          <p:to>
                                            <p:strVal val="visible"/>
                                          </p:to>
                                        </p:set>
                                        <p:anim calcmode="lin" valueType="num">
                                          <p:cBhvr>
                                            <p:cTn id="12" dur="200" fill="hold"/>
                                            <p:tgtEl>
                                              <p:spTgt spid="32"/>
                                            </p:tgtEl>
                                            <p:attrNameLst>
                                              <p:attrName>ppt_w</p:attrName>
                                            </p:attrNameLst>
                                          </p:cBhvr>
                                          <p:tavLst>
                                            <p:tav tm="0">
                                              <p:val>
                                                <p:fltVal val="0"/>
                                              </p:val>
                                            </p:tav>
                                            <p:tav tm="100000">
                                              <p:val>
                                                <p:strVal val="#ppt_w"/>
                                              </p:val>
                                            </p:tav>
                                          </p:tavLst>
                                        </p:anim>
                                        <p:anim calcmode="lin" valueType="num">
                                          <p:cBhvr>
                                            <p:cTn id="13" dur="200" fill="hold"/>
                                            <p:tgtEl>
                                              <p:spTgt spid="32"/>
                                            </p:tgtEl>
                                            <p:attrNameLst>
                                              <p:attrName>ppt_h</p:attrName>
                                            </p:attrNameLst>
                                          </p:cBhvr>
                                          <p:tavLst>
                                            <p:tav tm="0">
                                              <p:val>
                                                <p:fltVal val="0"/>
                                              </p:val>
                                            </p:tav>
                                            <p:tav tm="100000">
                                              <p:val>
                                                <p:strVal val="#ppt_h"/>
                                              </p:val>
                                            </p:tav>
                                          </p:tavLst>
                                        </p:anim>
                                      </p:childTnLst>
                                    </p:cTn>
                                  </p:par>
                                  <p:par>
                                    <p:cTn id="14" presetID="6" presetClass="emph" presetSubtype="0" fill="hold" nodeType="withEffect" p14:presetBounceEnd="99000">
                                      <p:stCondLst>
                                        <p:cond delay="500"/>
                                      </p:stCondLst>
                                      <p:childTnLst>
                                        <p:animScale p14:bounceEnd="99000">
                                          <p:cBhvr>
                                            <p:cTn id="15" dur="1000" fill="hold"/>
                                            <p:tgtEl>
                                              <p:spTgt spid="32"/>
                                            </p:tgtEl>
                                          </p:cBhvr>
                                          <p:by x="110000" y="110000"/>
                                        </p:animScale>
                                      </p:childTnLst>
                                    </p:cTn>
                                  </p:par>
                                  <p:par>
                                    <p:cTn id="16" presetID="6" presetClass="emph" presetSubtype="0" accel="50000" decel="50000" fill="hold" nodeType="withEffect">
                                      <p:stCondLst>
                                        <p:cond delay="500"/>
                                      </p:stCondLst>
                                      <p:childTnLst>
                                        <p:animScale>
                                          <p:cBhvr>
                                            <p:cTn id="17" dur="250" fill="hold"/>
                                            <p:tgtEl>
                                              <p:spTgt spid="32"/>
                                            </p:tgtEl>
                                          </p:cBhvr>
                                          <p:by x="91000" y="91000"/>
                                        </p:animScale>
                                      </p:childTnLst>
                                    </p:cTn>
                                  </p:par>
                                  <p:par>
                                    <p:cTn id="18" presetID="21" presetClass="entr" presetSubtype="1" fill="hold" grpId="0" nodeType="withEffect">
                                      <p:stCondLst>
                                        <p:cond delay="1000"/>
                                      </p:stCondLst>
                                      <p:childTnLst>
                                        <p:set>
                                          <p:cBhvr>
                                            <p:cTn id="19" dur="1" fill="hold">
                                              <p:stCondLst>
                                                <p:cond delay="0"/>
                                              </p:stCondLst>
                                            </p:cTn>
                                            <p:tgtEl>
                                              <p:spTgt spid="33"/>
                                            </p:tgtEl>
                                            <p:attrNameLst>
                                              <p:attrName>style.visibility</p:attrName>
                                            </p:attrNameLst>
                                          </p:cBhvr>
                                          <p:to>
                                            <p:strVal val="visible"/>
                                          </p:to>
                                        </p:set>
                                        <p:animEffect transition="in" filter="wheel(1)">
                                          <p:cBhvr>
                                            <p:cTn id="20" dur="1000"/>
                                            <p:tgtEl>
                                              <p:spTgt spid="33"/>
                                            </p:tgtEl>
                                          </p:cBhvr>
                                        </p:animEffect>
                                      </p:childTnLst>
                                    </p:cTn>
                                  </p:par>
                                  <p:par>
                                    <p:cTn id="21" presetID="22" presetClass="entr" presetSubtype="8" fill="hold" grpId="0" nodeType="withEffect">
                                      <p:stCondLst>
                                        <p:cond delay="900"/>
                                      </p:stCondLst>
                                      <p:childTnLst>
                                        <p:set>
                                          <p:cBhvr>
                                            <p:cTn id="22" dur="1" fill="hold">
                                              <p:stCondLst>
                                                <p:cond delay="0"/>
                                              </p:stCondLst>
                                            </p:cTn>
                                            <p:tgtEl>
                                              <p:spTgt spid="128"/>
                                            </p:tgtEl>
                                            <p:attrNameLst>
                                              <p:attrName>style.visibility</p:attrName>
                                            </p:attrNameLst>
                                          </p:cBhvr>
                                          <p:to>
                                            <p:strVal val="visible"/>
                                          </p:to>
                                        </p:set>
                                        <p:animEffect transition="in" filter="wipe(left)">
                                          <p:cBhvr>
                                            <p:cTn id="23" dur="250"/>
                                            <p:tgtEl>
                                              <p:spTgt spid="128"/>
                                            </p:tgtEl>
                                          </p:cBhvr>
                                        </p:animEffect>
                                      </p:childTnLst>
                                    </p:cTn>
                                  </p:par>
                                  <p:par>
                                    <p:cTn id="24" presetID="53" presetClass="entr" presetSubtype="16" fill="hold" grpId="0" nodeType="withEffect">
                                      <p:stCondLst>
                                        <p:cond delay="125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par>
                                    <p:cTn id="29" presetID="10" presetClass="entr" presetSubtype="0" fill="hold" grpId="0" nodeType="withEffect">
                                      <p:stCondLst>
                                        <p:cond delay="150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250"/>
                                            <p:tgtEl>
                                              <p:spTgt spid="19"/>
                                            </p:tgtEl>
                                          </p:cBhvr>
                                        </p:animEffect>
                                      </p:childTnLst>
                                    </p:cTn>
                                  </p:par>
                                  <p:par>
                                    <p:cTn id="32" presetID="42" presetClass="path" presetSubtype="0" decel="100000" fill="hold" grpId="1" nodeType="withEffect">
                                      <p:stCondLst>
                                        <p:cond delay="1500"/>
                                      </p:stCondLst>
                                      <p:childTnLst>
                                        <p:animMotion origin="layout" path="M 1.45833E-6 -0.03472 L 1.45833E-6 1.11111E-6 " pathEditMode="relative" rAng="0" ptsTypes="AA">
                                          <p:cBhvr>
                                            <p:cTn id="33" dur="500" fill="hold"/>
                                            <p:tgtEl>
                                              <p:spTgt spid="19"/>
                                            </p:tgtEl>
                                            <p:attrNameLst>
                                              <p:attrName>ppt_x</p:attrName>
                                              <p:attrName>ppt_y</p:attrName>
                                            </p:attrNameLst>
                                          </p:cBhvr>
                                          <p:rCtr x="0" y="1736"/>
                                        </p:animMotion>
                                      </p:childTnLst>
                                    </p:cTn>
                                  </p:par>
                                  <p:par>
                                    <p:cTn id="34" presetID="10" presetClass="entr" presetSubtype="0" fill="hold" grpId="0" nodeType="withEffect">
                                      <p:stCondLst>
                                        <p:cond delay="150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par>
                              <p:cTn id="37" fill="hold">
                                <p:stCondLst>
                                  <p:cond delay="2000"/>
                                </p:stCondLst>
                                <p:childTnLst>
                                  <p:par>
                                    <p:cTn id="38" presetID="23" presetClass="entr" presetSubtype="16" fill="hold" nodeType="afterEffect">
                                      <p:stCondLst>
                                        <p:cond delay="0"/>
                                      </p:stCondLst>
                                      <p:childTnLst>
                                        <p:set>
                                          <p:cBhvr>
                                            <p:cTn id="39" dur="1" fill="hold">
                                              <p:stCondLst>
                                                <p:cond delay="0"/>
                                              </p:stCondLst>
                                            </p:cTn>
                                            <p:tgtEl>
                                              <p:spTgt spid="136"/>
                                            </p:tgtEl>
                                            <p:attrNameLst>
                                              <p:attrName>style.visibility</p:attrName>
                                            </p:attrNameLst>
                                          </p:cBhvr>
                                          <p:to>
                                            <p:strVal val="visible"/>
                                          </p:to>
                                        </p:set>
                                        <p:anim calcmode="lin" valueType="num">
                                          <p:cBhvr>
                                            <p:cTn id="40" dur="200" fill="hold"/>
                                            <p:tgtEl>
                                              <p:spTgt spid="136"/>
                                            </p:tgtEl>
                                            <p:attrNameLst>
                                              <p:attrName>ppt_w</p:attrName>
                                            </p:attrNameLst>
                                          </p:cBhvr>
                                          <p:tavLst>
                                            <p:tav tm="0">
                                              <p:val>
                                                <p:fltVal val="0"/>
                                              </p:val>
                                            </p:tav>
                                            <p:tav tm="100000">
                                              <p:val>
                                                <p:strVal val="#ppt_w"/>
                                              </p:val>
                                            </p:tav>
                                          </p:tavLst>
                                        </p:anim>
                                        <p:anim calcmode="lin" valueType="num">
                                          <p:cBhvr>
                                            <p:cTn id="41" dur="200" fill="hold"/>
                                            <p:tgtEl>
                                              <p:spTgt spid="136"/>
                                            </p:tgtEl>
                                            <p:attrNameLst>
                                              <p:attrName>ppt_h</p:attrName>
                                            </p:attrNameLst>
                                          </p:cBhvr>
                                          <p:tavLst>
                                            <p:tav tm="0">
                                              <p:val>
                                                <p:fltVal val="0"/>
                                              </p:val>
                                            </p:tav>
                                            <p:tav tm="100000">
                                              <p:val>
                                                <p:strVal val="#ppt_h"/>
                                              </p:val>
                                            </p:tav>
                                          </p:tavLst>
                                        </p:anim>
                                      </p:childTnLst>
                                    </p:cTn>
                                  </p:par>
                                  <p:par>
                                    <p:cTn id="42" presetID="6" presetClass="emph" presetSubtype="0" fill="hold" nodeType="withEffect" p14:presetBounceEnd="99000">
                                      <p:stCondLst>
                                        <p:cond delay="0"/>
                                      </p:stCondLst>
                                      <p:childTnLst>
                                        <p:animScale p14:bounceEnd="99000">
                                          <p:cBhvr>
                                            <p:cTn id="43" dur="1000" fill="hold"/>
                                            <p:tgtEl>
                                              <p:spTgt spid="136"/>
                                            </p:tgtEl>
                                          </p:cBhvr>
                                          <p:by x="110000" y="110000"/>
                                        </p:animScale>
                                      </p:childTnLst>
                                    </p:cTn>
                                  </p:par>
                                  <p:par>
                                    <p:cTn id="44" presetID="6" presetClass="emph" presetSubtype="0" accel="50000" decel="50000" fill="hold" nodeType="withEffect">
                                      <p:stCondLst>
                                        <p:cond delay="0"/>
                                      </p:stCondLst>
                                      <p:childTnLst>
                                        <p:animScale>
                                          <p:cBhvr>
                                            <p:cTn id="45" dur="250" fill="hold"/>
                                            <p:tgtEl>
                                              <p:spTgt spid="136"/>
                                            </p:tgtEl>
                                          </p:cBhvr>
                                          <p:by x="91000" y="91000"/>
                                        </p:animScale>
                                      </p:childTnLst>
                                    </p:cTn>
                                  </p:par>
                                  <p:par>
                                    <p:cTn id="46" presetID="10" presetClass="entr" presetSubtype="0" fill="hold" grpId="0" nodeType="withEffect">
                                      <p:stCondLst>
                                        <p:cond delay="0"/>
                                      </p:stCondLst>
                                      <p:childTnLst>
                                        <p:set>
                                          <p:cBhvr>
                                            <p:cTn id="47" dur="1" fill="hold">
                                              <p:stCondLst>
                                                <p:cond delay="0"/>
                                              </p:stCondLst>
                                            </p:cTn>
                                            <p:tgtEl>
                                              <p:spTgt spid="118"/>
                                            </p:tgtEl>
                                            <p:attrNameLst>
                                              <p:attrName>style.visibility</p:attrName>
                                            </p:attrNameLst>
                                          </p:cBhvr>
                                          <p:to>
                                            <p:strVal val="visible"/>
                                          </p:to>
                                        </p:set>
                                        <p:animEffect transition="in" filter="fade">
                                          <p:cBhvr>
                                            <p:cTn id="48" dur="250"/>
                                            <p:tgtEl>
                                              <p:spTgt spid="118"/>
                                            </p:tgtEl>
                                          </p:cBhvr>
                                        </p:animEffect>
                                      </p:childTnLst>
                                    </p:cTn>
                                  </p:par>
                                  <p:par>
                                    <p:cTn id="49" presetID="42" presetClass="path" presetSubtype="0" decel="100000" fill="hold" grpId="1" nodeType="withEffect">
                                      <p:stCondLst>
                                        <p:cond delay="0"/>
                                      </p:stCondLst>
                                      <p:childTnLst>
                                        <p:animMotion origin="layout" path="M -4.375E-6 -0.03472 L -4.375E-6 1.48148E-6 " pathEditMode="relative" rAng="0" ptsTypes="AA">
                                          <p:cBhvr>
                                            <p:cTn id="50" dur="500" fill="hold"/>
                                            <p:tgtEl>
                                              <p:spTgt spid="118"/>
                                            </p:tgtEl>
                                            <p:attrNameLst>
                                              <p:attrName>ppt_x</p:attrName>
                                              <p:attrName>ppt_y</p:attrName>
                                            </p:attrNameLst>
                                          </p:cBhvr>
                                          <p:rCtr x="0" y="1736"/>
                                        </p:animMotion>
                                      </p:childTnLst>
                                    </p:cTn>
                                  </p:par>
                                  <p:par>
                                    <p:cTn id="51" presetID="23" presetClass="entr" presetSubtype="16" fill="hold" nodeType="withEffect">
                                      <p:stCondLst>
                                        <p:cond delay="250"/>
                                      </p:stCondLst>
                                      <p:childTnLst>
                                        <p:set>
                                          <p:cBhvr>
                                            <p:cTn id="52" dur="1" fill="hold">
                                              <p:stCondLst>
                                                <p:cond delay="0"/>
                                              </p:stCondLst>
                                            </p:cTn>
                                            <p:tgtEl>
                                              <p:spTgt spid="83"/>
                                            </p:tgtEl>
                                            <p:attrNameLst>
                                              <p:attrName>style.visibility</p:attrName>
                                            </p:attrNameLst>
                                          </p:cBhvr>
                                          <p:to>
                                            <p:strVal val="visible"/>
                                          </p:to>
                                        </p:set>
                                        <p:anim calcmode="lin" valueType="num">
                                          <p:cBhvr>
                                            <p:cTn id="53" dur="200" fill="hold"/>
                                            <p:tgtEl>
                                              <p:spTgt spid="83"/>
                                            </p:tgtEl>
                                            <p:attrNameLst>
                                              <p:attrName>ppt_w</p:attrName>
                                            </p:attrNameLst>
                                          </p:cBhvr>
                                          <p:tavLst>
                                            <p:tav tm="0">
                                              <p:val>
                                                <p:fltVal val="0"/>
                                              </p:val>
                                            </p:tav>
                                            <p:tav tm="100000">
                                              <p:val>
                                                <p:strVal val="#ppt_w"/>
                                              </p:val>
                                            </p:tav>
                                          </p:tavLst>
                                        </p:anim>
                                        <p:anim calcmode="lin" valueType="num">
                                          <p:cBhvr>
                                            <p:cTn id="54" dur="200" fill="hold"/>
                                            <p:tgtEl>
                                              <p:spTgt spid="83"/>
                                            </p:tgtEl>
                                            <p:attrNameLst>
                                              <p:attrName>ppt_h</p:attrName>
                                            </p:attrNameLst>
                                          </p:cBhvr>
                                          <p:tavLst>
                                            <p:tav tm="0">
                                              <p:val>
                                                <p:fltVal val="0"/>
                                              </p:val>
                                            </p:tav>
                                            <p:tav tm="100000">
                                              <p:val>
                                                <p:strVal val="#ppt_h"/>
                                              </p:val>
                                            </p:tav>
                                          </p:tavLst>
                                        </p:anim>
                                      </p:childTnLst>
                                    </p:cTn>
                                  </p:par>
                                  <p:par>
                                    <p:cTn id="55" presetID="6" presetClass="emph" presetSubtype="0" fill="hold" nodeType="withEffect" p14:presetBounceEnd="99000">
                                      <p:stCondLst>
                                        <p:cond delay="250"/>
                                      </p:stCondLst>
                                      <p:childTnLst>
                                        <p:animScale p14:bounceEnd="99000">
                                          <p:cBhvr>
                                            <p:cTn id="56" dur="1000" fill="hold"/>
                                            <p:tgtEl>
                                              <p:spTgt spid="83"/>
                                            </p:tgtEl>
                                          </p:cBhvr>
                                          <p:by x="110000" y="110000"/>
                                        </p:animScale>
                                      </p:childTnLst>
                                    </p:cTn>
                                  </p:par>
                                  <p:par>
                                    <p:cTn id="57" presetID="6" presetClass="emph" presetSubtype="0" accel="50000" decel="50000" fill="hold" nodeType="withEffect">
                                      <p:stCondLst>
                                        <p:cond delay="250"/>
                                      </p:stCondLst>
                                      <p:childTnLst>
                                        <p:animScale>
                                          <p:cBhvr>
                                            <p:cTn id="58" dur="250" fill="hold"/>
                                            <p:tgtEl>
                                              <p:spTgt spid="83"/>
                                            </p:tgtEl>
                                          </p:cBhvr>
                                          <p:by x="91000" y="91000"/>
                                        </p:animScale>
                                      </p:childTnLst>
                                    </p:cTn>
                                  </p:par>
                                  <p:par>
                                    <p:cTn id="59" presetID="10" presetClass="entr" presetSubtype="0" fill="hold" grpId="0" nodeType="withEffect">
                                      <p:stCondLst>
                                        <p:cond delay="250"/>
                                      </p:stCondLst>
                                      <p:childTnLst>
                                        <p:set>
                                          <p:cBhvr>
                                            <p:cTn id="60" dur="1" fill="hold">
                                              <p:stCondLst>
                                                <p:cond delay="0"/>
                                              </p:stCondLst>
                                            </p:cTn>
                                            <p:tgtEl>
                                              <p:spTgt spid="53"/>
                                            </p:tgtEl>
                                            <p:attrNameLst>
                                              <p:attrName>style.visibility</p:attrName>
                                            </p:attrNameLst>
                                          </p:cBhvr>
                                          <p:to>
                                            <p:strVal val="visible"/>
                                          </p:to>
                                        </p:set>
                                        <p:animEffect transition="in" filter="fade">
                                          <p:cBhvr>
                                            <p:cTn id="61" dur="250"/>
                                            <p:tgtEl>
                                              <p:spTgt spid="53"/>
                                            </p:tgtEl>
                                          </p:cBhvr>
                                        </p:animEffect>
                                      </p:childTnLst>
                                    </p:cTn>
                                  </p:par>
                                  <p:par>
                                    <p:cTn id="62" presetID="42" presetClass="path" presetSubtype="0" decel="100000" fill="hold" grpId="1" nodeType="withEffect">
                                      <p:stCondLst>
                                        <p:cond delay="250"/>
                                      </p:stCondLst>
                                      <p:childTnLst>
                                        <p:animMotion origin="layout" path="M -0.01719 -0.00023 L 3.75E-6 -2.96296E-6 " pathEditMode="relative" rAng="0" ptsTypes="AA">
                                          <p:cBhvr>
                                            <p:cTn id="63" dur="500" fill="hold"/>
                                            <p:tgtEl>
                                              <p:spTgt spid="53"/>
                                            </p:tgtEl>
                                            <p:attrNameLst>
                                              <p:attrName>ppt_x</p:attrName>
                                              <p:attrName>ppt_y</p:attrName>
                                            </p:attrNameLst>
                                          </p:cBhvr>
                                          <p:rCtr x="859" y="0"/>
                                        </p:animMotion>
                                      </p:childTnLst>
                                    </p:cTn>
                                  </p:par>
                                  <p:par>
                                    <p:cTn id="64" presetID="53" presetClass="entr" presetSubtype="16" fill="hold" grpId="0" nodeType="withEffect">
                                      <p:stCondLst>
                                        <p:cond delay="250"/>
                                      </p:stCondLst>
                                      <p:childTnLst>
                                        <p:set>
                                          <p:cBhvr>
                                            <p:cTn id="65" dur="1" fill="hold">
                                              <p:stCondLst>
                                                <p:cond delay="0"/>
                                              </p:stCondLst>
                                            </p:cTn>
                                            <p:tgtEl>
                                              <p:spTgt spid="110"/>
                                            </p:tgtEl>
                                            <p:attrNameLst>
                                              <p:attrName>style.visibility</p:attrName>
                                            </p:attrNameLst>
                                          </p:cBhvr>
                                          <p:to>
                                            <p:strVal val="visible"/>
                                          </p:to>
                                        </p:set>
                                        <p:anim calcmode="lin" valueType="num">
                                          <p:cBhvr>
                                            <p:cTn id="66" dur="500" fill="hold"/>
                                            <p:tgtEl>
                                              <p:spTgt spid="110"/>
                                            </p:tgtEl>
                                            <p:attrNameLst>
                                              <p:attrName>ppt_w</p:attrName>
                                            </p:attrNameLst>
                                          </p:cBhvr>
                                          <p:tavLst>
                                            <p:tav tm="0">
                                              <p:val>
                                                <p:fltVal val="0"/>
                                              </p:val>
                                            </p:tav>
                                            <p:tav tm="100000">
                                              <p:val>
                                                <p:strVal val="#ppt_w"/>
                                              </p:val>
                                            </p:tav>
                                          </p:tavLst>
                                        </p:anim>
                                        <p:anim calcmode="lin" valueType="num">
                                          <p:cBhvr>
                                            <p:cTn id="67" dur="500" fill="hold"/>
                                            <p:tgtEl>
                                              <p:spTgt spid="110"/>
                                            </p:tgtEl>
                                            <p:attrNameLst>
                                              <p:attrName>ppt_h</p:attrName>
                                            </p:attrNameLst>
                                          </p:cBhvr>
                                          <p:tavLst>
                                            <p:tav tm="0">
                                              <p:val>
                                                <p:fltVal val="0"/>
                                              </p:val>
                                            </p:tav>
                                            <p:tav tm="100000">
                                              <p:val>
                                                <p:strVal val="#ppt_h"/>
                                              </p:val>
                                            </p:tav>
                                          </p:tavLst>
                                        </p:anim>
                                        <p:animEffect transition="in" filter="fade">
                                          <p:cBhvr>
                                            <p:cTn id="68" dur="500"/>
                                            <p:tgtEl>
                                              <p:spTgt spid="110"/>
                                            </p:tgtEl>
                                          </p:cBhvr>
                                        </p:animEffect>
                                      </p:childTnLst>
                                    </p:cTn>
                                  </p:par>
                                  <p:par>
                                    <p:cTn id="69" presetID="23" presetClass="entr" presetSubtype="16" fill="hold" nodeType="withEffect">
                                      <p:stCondLst>
                                        <p:cond delay="500"/>
                                      </p:stCondLst>
                                      <p:childTnLst>
                                        <p:set>
                                          <p:cBhvr>
                                            <p:cTn id="70" dur="1" fill="hold">
                                              <p:stCondLst>
                                                <p:cond delay="0"/>
                                              </p:stCondLst>
                                            </p:cTn>
                                            <p:tgtEl>
                                              <p:spTgt spid="77"/>
                                            </p:tgtEl>
                                            <p:attrNameLst>
                                              <p:attrName>style.visibility</p:attrName>
                                            </p:attrNameLst>
                                          </p:cBhvr>
                                          <p:to>
                                            <p:strVal val="visible"/>
                                          </p:to>
                                        </p:set>
                                        <p:anim calcmode="lin" valueType="num">
                                          <p:cBhvr>
                                            <p:cTn id="71" dur="200" fill="hold"/>
                                            <p:tgtEl>
                                              <p:spTgt spid="77"/>
                                            </p:tgtEl>
                                            <p:attrNameLst>
                                              <p:attrName>ppt_w</p:attrName>
                                            </p:attrNameLst>
                                          </p:cBhvr>
                                          <p:tavLst>
                                            <p:tav tm="0">
                                              <p:val>
                                                <p:fltVal val="0"/>
                                              </p:val>
                                            </p:tav>
                                            <p:tav tm="100000">
                                              <p:val>
                                                <p:strVal val="#ppt_w"/>
                                              </p:val>
                                            </p:tav>
                                          </p:tavLst>
                                        </p:anim>
                                        <p:anim calcmode="lin" valueType="num">
                                          <p:cBhvr>
                                            <p:cTn id="72" dur="200" fill="hold"/>
                                            <p:tgtEl>
                                              <p:spTgt spid="77"/>
                                            </p:tgtEl>
                                            <p:attrNameLst>
                                              <p:attrName>ppt_h</p:attrName>
                                            </p:attrNameLst>
                                          </p:cBhvr>
                                          <p:tavLst>
                                            <p:tav tm="0">
                                              <p:val>
                                                <p:fltVal val="0"/>
                                              </p:val>
                                            </p:tav>
                                            <p:tav tm="100000">
                                              <p:val>
                                                <p:strVal val="#ppt_h"/>
                                              </p:val>
                                            </p:tav>
                                          </p:tavLst>
                                        </p:anim>
                                      </p:childTnLst>
                                    </p:cTn>
                                  </p:par>
                                  <p:par>
                                    <p:cTn id="73" presetID="6" presetClass="emph" presetSubtype="0" fill="hold" nodeType="withEffect" p14:presetBounceEnd="99000">
                                      <p:stCondLst>
                                        <p:cond delay="500"/>
                                      </p:stCondLst>
                                      <p:childTnLst>
                                        <p:animScale p14:bounceEnd="99000">
                                          <p:cBhvr>
                                            <p:cTn id="74" dur="1000" fill="hold"/>
                                            <p:tgtEl>
                                              <p:spTgt spid="77"/>
                                            </p:tgtEl>
                                          </p:cBhvr>
                                          <p:by x="110000" y="110000"/>
                                        </p:animScale>
                                      </p:childTnLst>
                                    </p:cTn>
                                  </p:par>
                                  <p:par>
                                    <p:cTn id="75" presetID="6" presetClass="emph" presetSubtype="0" accel="50000" decel="50000" fill="hold" nodeType="withEffect">
                                      <p:stCondLst>
                                        <p:cond delay="500"/>
                                      </p:stCondLst>
                                      <p:childTnLst>
                                        <p:animScale>
                                          <p:cBhvr>
                                            <p:cTn id="76" dur="250" fill="hold"/>
                                            <p:tgtEl>
                                              <p:spTgt spid="77"/>
                                            </p:tgtEl>
                                          </p:cBhvr>
                                          <p:by x="91000" y="91000"/>
                                        </p:animScale>
                                      </p:childTnLst>
                                    </p:cTn>
                                  </p:par>
                                  <p:par>
                                    <p:cTn id="77" presetID="10" presetClass="entr" presetSubtype="0" fill="hold" grpId="0" nodeType="withEffect">
                                      <p:stCondLst>
                                        <p:cond delay="500"/>
                                      </p:stCondLst>
                                      <p:childTnLst>
                                        <p:set>
                                          <p:cBhvr>
                                            <p:cTn id="78" dur="1" fill="hold">
                                              <p:stCondLst>
                                                <p:cond delay="0"/>
                                              </p:stCondLst>
                                            </p:cTn>
                                            <p:tgtEl>
                                              <p:spTgt spid="47"/>
                                            </p:tgtEl>
                                            <p:attrNameLst>
                                              <p:attrName>style.visibility</p:attrName>
                                            </p:attrNameLst>
                                          </p:cBhvr>
                                          <p:to>
                                            <p:strVal val="visible"/>
                                          </p:to>
                                        </p:set>
                                        <p:animEffect transition="in" filter="fade">
                                          <p:cBhvr>
                                            <p:cTn id="79" dur="250"/>
                                            <p:tgtEl>
                                              <p:spTgt spid="47"/>
                                            </p:tgtEl>
                                          </p:cBhvr>
                                        </p:animEffect>
                                      </p:childTnLst>
                                    </p:cTn>
                                  </p:par>
                                  <p:par>
                                    <p:cTn id="80" presetID="42" presetClass="path" presetSubtype="0" decel="100000" fill="hold" grpId="1" nodeType="withEffect">
                                      <p:stCondLst>
                                        <p:cond delay="500"/>
                                      </p:stCondLst>
                                      <p:childTnLst>
                                        <p:animMotion origin="layout" path="M 0.01667 -0.00047 L -1.25E-6 2.22222E-6 " pathEditMode="relative" rAng="0" ptsTypes="AA">
                                          <p:cBhvr>
                                            <p:cTn id="81" dur="500" fill="hold"/>
                                            <p:tgtEl>
                                              <p:spTgt spid="47"/>
                                            </p:tgtEl>
                                            <p:attrNameLst>
                                              <p:attrName>ppt_x</p:attrName>
                                              <p:attrName>ppt_y</p:attrName>
                                            </p:attrNameLst>
                                          </p:cBhvr>
                                          <p:rCtr x="-833" y="23"/>
                                        </p:animMotion>
                                      </p:childTnLst>
                                    </p:cTn>
                                  </p:par>
                                  <p:par>
                                    <p:cTn id="82" presetID="53" presetClass="entr" presetSubtype="16" fill="hold" grpId="0" nodeType="withEffect">
                                      <p:stCondLst>
                                        <p:cond delay="50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par>
                                    <p:cTn id="87" presetID="23" presetClass="entr" presetSubtype="16" fill="hold" nodeType="withEffect">
                                      <p:stCondLst>
                                        <p:cond delay="400"/>
                                      </p:stCondLst>
                                      <p:childTnLst>
                                        <p:set>
                                          <p:cBhvr>
                                            <p:cTn id="88" dur="1" fill="hold">
                                              <p:stCondLst>
                                                <p:cond delay="0"/>
                                              </p:stCondLst>
                                            </p:cTn>
                                            <p:tgtEl>
                                              <p:spTgt spid="86"/>
                                            </p:tgtEl>
                                            <p:attrNameLst>
                                              <p:attrName>style.visibility</p:attrName>
                                            </p:attrNameLst>
                                          </p:cBhvr>
                                          <p:to>
                                            <p:strVal val="visible"/>
                                          </p:to>
                                        </p:set>
                                        <p:anim calcmode="lin" valueType="num">
                                          <p:cBhvr>
                                            <p:cTn id="89" dur="200" fill="hold"/>
                                            <p:tgtEl>
                                              <p:spTgt spid="86"/>
                                            </p:tgtEl>
                                            <p:attrNameLst>
                                              <p:attrName>ppt_w</p:attrName>
                                            </p:attrNameLst>
                                          </p:cBhvr>
                                          <p:tavLst>
                                            <p:tav tm="0">
                                              <p:val>
                                                <p:fltVal val="0"/>
                                              </p:val>
                                            </p:tav>
                                            <p:tav tm="100000">
                                              <p:val>
                                                <p:strVal val="#ppt_w"/>
                                              </p:val>
                                            </p:tav>
                                          </p:tavLst>
                                        </p:anim>
                                        <p:anim calcmode="lin" valueType="num">
                                          <p:cBhvr>
                                            <p:cTn id="90" dur="200" fill="hold"/>
                                            <p:tgtEl>
                                              <p:spTgt spid="86"/>
                                            </p:tgtEl>
                                            <p:attrNameLst>
                                              <p:attrName>ppt_h</p:attrName>
                                            </p:attrNameLst>
                                          </p:cBhvr>
                                          <p:tavLst>
                                            <p:tav tm="0">
                                              <p:val>
                                                <p:fltVal val="0"/>
                                              </p:val>
                                            </p:tav>
                                            <p:tav tm="100000">
                                              <p:val>
                                                <p:strVal val="#ppt_h"/>
                                              </p:val>
                                            </p:tav>
                                          </p:tavLst>
                                        </p:anim>
                                      </p:childTnLst>
                                    </p:cTn>
                                  </p:par>
                                  <p:par>
                                    <p:cTn id="91" presetID="6" presetClass="emph" presetSubtype="0" fill="hold" nodeType="withEffect" p14:presetBounceEnd="99000">
                                      <p:stCondLst>
                                        <p:cond delay="400"/>
                                      </p:stCondLst>
                                      <p:childTnLst>
                                        <p:animScale p14:bounceEnd="99000">
                                          <p:cBhvr>
                                            <p:cTn id="92" dur="1000" fill="hold"/>
                                            <p:tgtEl>
                                              <p:spTgt spid="86"/>
                                            </p:tgtEl>
                                          </p:cBhvr>
                                          <p:by x="110000" y="110000"/>
                                        </p:animScale>
                                      </p:childTnLst>
                                    </p:cTn>
                                  </p:par>
                                  <p:par>
                                    <p:cTn id="93" presetID="6" presetClass="emph" presetSubtype="0" accel="50000" decel="50000" fill="hold" nodeType="withEffect">
                                      <p:stCondLst>
                                        <p:cond delay="400"/>
                                      </p:stCondLst>
                                      <p:childTnLst>
                                        <p:animScale>
                                          <p:cBhvr>
                                            <p:cTn id="94" dur="250" fill="hold"/>
                                            <p:tgtEl>
                                              <p:spTgt spid="86"/>
                                            </p:tgtEl>
                                          </p:cBhvr>
                                          <p:by x="91000" y="91000"/>
                                        </p:animScale>
                                      </p:childTnLst>
                                    </p:cTn>
                                  </p:par>
                                  <p:par>
                                    <p:cTn id="95" presetID="10" presetClass="entr" presetSubtype="0" fill="hold" grpId="0" nodeType="withEffect">
                                      <p:stCondLst>
                                        <p:cond delay="400"/>
                                      </p:stCondLst>
                                      <p:childTnLst>
                                        <p:set>
                                          <p:cBhvr>
                                            <p:cTn id="96" dur="1" fill="hold">
                                              <p:stCondLst>
                                                <p:cond delay="0"/>
                                              </p:stCondLst>
                                            </p:cTn>
                                            <p:tgtEl>
                                              <p:spTgt spid="55"/>
                                            </p:tgtEl>
                                            <p:attrNameLst>
                                              <p:attrName>style.visibility</p:attrName>
                                            </p:attrNameLst>
                                          </p:cBhvr>
                                          <p:to>
                                            <p:strVal val="visible"/>
                                          </p:to>
                                        </p:set>
                                        <p:animEffect transition="in" filter="fade">
                                          <p:cBhvr>
                                            <p:cTn id="97" dur="250"/>
                                            <p:tgtEl>
                                              <p:spTgt spid="55"/>
                                            </p:tgtEl>
                                          </p:cBhvr>
                                        </p:animEffect>
                                      </p:childTnLst>
                                    </p:cTn>
                                  </p:par>
                                  <p:par>
                                    <p:cTn id="98" presetID="42" presetClass="path" presetSubtype="0" decel="100000" fill="hold" grpId="1" nodeType="withEffect">
                                      <p:stCondLst>
                                        <p:cond delay="400"/>
                                      </p:stCondLst>
                                      <p:childTnLst>
                                        <p:animMotion origin="layout" path="M 2.91667E-6 0.03889 L 2.91667E-6 1.85185E-6 " pathEditMode="relative" rAng="0" ptsTypes="AA">
                                          <p:cBhvr>
                                            <p:cTn id="99" dur="500" fill="hold"/>
                                            <p:tgtEl>
                                              <p:spTgt spid="55"/>
                                            </p:tgtEl>
                                            <p:attrNameLst>
                                              <p:attrName>ppt_x</p:attrName>
                                              <p:attrName>ppt_y</p:attrName>
                                            </p:attrNameLst>
                                          </p:cBhvr>
                                          <p:rCtr x="0" y="-1944"/>
                                        </p:animMotion>
                                      </p:childTnLst>
                                    </p:cTn>
                                  </p:par>
                                  <p:par>
                                    <p:cTn id="100" presetID="23" presetClass="entr" presetSubtype="16" fill="hold" nodeType="withEffect">
                                      <p:stCondLst>
                                        <p:cond delay="250"/>
                                      </p:stCondLst>
                                      <p:childTnLst>
                                        <p:set>
                                          <p:cBhvr>
                                            <p:cTn id="101" dur="1" fill="hold">
                                              <p:stCondLst>
                                                <p:cond delay="0"/>
                                              </p:stCondLst>
                                            </p:cTn>
                                            <p:tgtEl>
                                              <p:spTgt spid="80"/>
                                            </p:tgtEl>
                                            <p:attrNameLst>
                                              <p:attrName>style.visibility</p:attrName>
                                            </p:attrNameLst>
                                          </p:cBhvr>
                                          <p:to>
                                            <p:strVal val="visible"/>
                                          </p:to>
                                        </p:set>
                                        <p:anim calcmode="lin" valueType="num">
                                          <p:cBhvr>
                                            <p:cTn id="102" dur="200" fill="hold"/>
                                            <p:tgtEl>
                                              <p:spTgt spid="80"/>
                                            </p:tgtEl>
                                            <p:attrNameLst>
                                              <p:attrName>ppt_w</p:attrName>
                                            </p:attrNameLst>
                                          </p:cBhvr>
                                          <p:tavLst>
                                            <p:tav tm="0">
                                              <p:val>
                                                <p:fltVal val="0"/>
                                              </p:val>
                                            </p:tav>
                                            <p:tav tm="100000">
                                              <p:val>
                                                <p:strVal val="#ppt_w"/>
                                              </p:val>
                                            </p:tav>
                                          </p:tavLst>
                                        </p:anim>
                                        <p:anim calcmode="lin" valueType="num">
                                          <p:cBhvr>
                                            <p:cTn id="103" dur="200" fill="hold"/>
                                            <p:tgtEl>
                                              <p:spTgt spid="80"/>
                                            </p:tgtEl>
                                            <p:attrNameLst>
                                              <p:attrName>ppt_h</p:attrName>
                                            </p:attrNameLst>
                                          </p:cBhvr>
                                          <p:tavLst>
                                            <p:tav tm="0">
                                              <p:val>
                                                <p:fltVal val="0"/>
                                              </p:val>
                                            </p:tav>
                                            <p:tav tm="100000">
                                              <p:val>
                                                <p:strVal val="#ppt_h"/>
                                              </p:val>
                                            </p:tav>
                                          </p:tavLst>
                                        </p:anim>
                                      </p:childTnLst>
                                    </p:cTn>
                                  </p:par>
                                  <p:par>
                                    <p:cTn id="104" presetID="6" presetClass="emph" presetSubtype="0" fill="hold" nodeType="withEffect" p14:presetBounceEnd="99000">
                                      <p:stCondLst>
                                        <p:cond delay="250"/>
                                      </p:stCondLst>
                                      <p:childTnLst>
                                        <p:animScale p14:bounceEnd="99000">
                                          <p:cBhvr>
                                            <p:cTn id="105" dur="1000" fill="hold"/>
                                            <p:tgtEl>
                                              <p:spTgt spid="80"/>
                                            </p:tgtEl>
                                          </p:cBhvr>
                                          <p:by x="110000" y="110000"/>
                                        </p:animScale>
                                      </p:childTnLst>
                                    </p:cTn>
                                  </p:par>
                                  <p:par>
                                    <p:cTn id="106" presetID="6" presetClass="emph" presetSubtype="0" accel="50000" decel="50000" fill="hold" nodeType="withEffect">
                                      <p:stCondLst>
                                        <p:cond delay="250"/>
                                      </p:stCondLst>
                                      <p:childTnLst>
                                        <p:animScale>
                                          <p:cBhvr>
                                            <p:cTn id="107" dur="250" fill="hold"/>
                                            <p:tgtEl>
                                              <p:spTgt spid="80"/>
                                            </p:tgtEl>
                                          </p:cBhvr>
                                          <p:by x="91000" y="91000"/>
                                        </p:animScale>
                                      </p:childTnLst>
                                    </p:cTn>
                                  </p:par>
                                  <p:par>
                                    <p:cTn id="108" presetID="23" presetClass="entr" presetSubtype="16" fill="hold" nodeType="withEffect">
                                      <p:stCondLst>
                                        <p:cond delay="400"/>
                                      </p:stCondLst>
                                      <p:childTnLst>
                                        <p:set>
                                          <p:cBhvr>
                                            <p:cTn id="109" dur="1" fill="hold">
                                              <p:stCondLst>
                                                <p:cond delay="0"/>
                                              </p:stCondLst>
                                            </p:cTn>
                                            <p:tgtEl>
                                              <p:spTgt spid="109"/>
                                            </p:tgtEl>
                                            <p:attrNameLst>
                                              <p:attrName>style.visibility</p:attrName>
                                            </p:attrNameLst>
                                          </p:cBhvr>
                                          <p:to>
                                            <p:strVal val="visible"/>
                                          </p:to>
                                        </p:set>
                                        <p:anim calcmode="lin" valueType="num">
                                          <p:cBhvr>
                                            <p:cTn id="110" dur="200" fill="hold"/>
                                            <p:tgtEl>
                                              <p:spTgt spid="109"/>
                                            </p:tgtEl>
                                            <p:attrNameLst>
                                              <p:attrName>ppt_w</p:attrName>
                                            </p:attrNameLst>
                                          </p:cBhvr>
                                          <p:tavLst>
                                            <p:tav tm="0">
                                              <p:val>
                                                <p:fltVal val="0"/>
                                              </p:val>
                                            </p:tav>
                                            <p:tav tm="100000">
                                              <p:val>
                                                <p:strVal val="#ppt_w"/>
                                              </p:val>
                                            </p:tav>
                                          </p:tavLst>
                                        </p:anim>
                                        <p:anim calcmode="lin" valueType="num">
                                          <p:cBhvr>
                                            <p:cTn id="111" dur="200" fill="hold"/>
                                            <p:tgtEl>
                                              <p:spTgt spid="109"/>
                                            </p:tgtEl>
                                            <p:attrNameLst>
                                              <p:attrName>ppt_h</p:attrName>
                                            </p:attrNameLst>
                                          </p:cBhvr>
                                          <p:tavLst>
                                            <p:tav tm="0">
                                              <p:val>
                                                <p:fltVal val="0"/>
                                              </p:val>
                                            </p:tav>
                                            <p:tav tm="100000">
                                              <p:val>
                                                <p:strVal val="#ppt_h"/>
                                              </p:val>
                                            </p:tav>
                                          </p:tavLst>
                                        </p:anim>
                                      </p:childTnLst>
                                    </p:cTn>
                                  </p:par>
                                  <p:par>
                                    <p:cTn id="112" presetID="6" presetClass="emph" presetSubtype="0" fill="hold" nodeType="withEffect" p14:presetBounceEnd="99000">
                                      <p:stCondLst>
                                        <p:cond delay="400"/>
                                      </p:stCondLst>
                                      <p:childTnLst>
                                        <p:animScale p14:bounceEnd="99000">
                                          <p:cBhvr>
                                            <p:cTn id="113" dur="1000" fill="hold"/>
                                            <p:tgtEl>
                                              <p:spTgt spid="109"/>
                                            </p:tgtEl>
                                          </p:cBhvr>
                                          <p:by x="110000" y="110000"/>
                                        </p:animScale>
                                      </p:childTnLst>
                                    </p:cTn>
                                  </p:par>
                                  <p:par>
                                    <p:cTn id="114" presetID="6" presetClass="emph" presetSubtype="0" accel="50000" decel="50000" fill="hold" nodeType="withEffect">
                                      <p:stCondLst>
                                        <p:cond delay="400"/>
                                      </p:stCondLst>
                                      <p:childTnLst>
                                        <p:animScale>
                                          <p:cBhvr>
                                            <p:cTn id="115" dur="250" fill="hold"/>
                                            <p:tgtEl>
                                              <p:spTgt spid="109"/>
                                            </p:tgtEl>
                                          </p:cBhvr>
                                          <p:by x="91000" y="91000"/>
                                        </p:animScale>
                                      </p:childTnLst>
                                    </p:cTn>
                                  </p:par>
                                  <p:par>
                                    <p:cTn id="116" presetID="10" presetClass="entr" presetSubtype="0" fill="hold" grpId="0" nodeType="withEffect">
                                      <p:stCondLst>
                                        <p:cond delay="400"/>
                                      </p:stCondLst>
                                      <p:childTnLst>
                                        <p:set>
                                          <p:cBhvr>
                                            <p:cTn id="117" dur="1" fill="hold">
                                              <p:stCondLst>
                                                <p:cond delay="0"/>
                                              </p:stCondLst>
                                            </p:cTn>
                                            <p:tgtEl>
                                              <p:spTgt spid="52"/>
                                            </p:tgtEl>
                                            <p:attrNameLst>
                                              <p:attrName>style.visibility</p:attrName>
                                            </p:attrNameLst>
                                          </p:cBhvr>
                                          <p:to>
                                            <p:strVal val="visible"/>
                                          </p:to>
                                        </p:set>
                                        <p:animEffect transition="in" filter="fade">
                                          <p:cBhvr>
                                            <p:cTn id="118" dur="250"/>
                                            <p:tgtEl>
                                              <p:spTgt spid="52"/>
                                            </p:tgtEl>
                                          </p:cBhvr>
                                        </p:animEffect>
                                      </p:childTnLst>
                                    </p:cTn>
                                  </p:par>
                                  <p:par>
                                    <p:cTn id="119" presetID="42" presetClass="path" presetSubtype="0" decel="100000" fill="hold" grpId="1" nodeType="withEffect">
                                      <p:stCondLst>
                                        <p:cond delay="400"/>
                                      </p:stCondLst>
                                      <p:childTnLst>
                                        <p:animMotion origin="layout" path="M 1.04167E-6 -0.03473 L 1.04167E-6 2.96296E-6 " pathEditMode="relative" rAng="0" ptsTypes="AA">
                                          <p:cBhvr>
                                            <p:cTn id="120" dur="500" fill="hold"/>
                                            <p:tgtEl>
                                              <p:spTgt spid="52"/>
                                            </p:tgtEl>
                                            <p:attrNameLst>
                                              <p:attrName>ppt_x</p:attrName>
                                              <p:attrName>ppt_y</p:attrName>
                                            </p:attrNameLst>
                                          </p:cBhvr>
                                          <p:rCtr x="0" y="1736"/>
                                        </p:animMotion>
                                      </p:childTnLst>
                                    </p:cTn>
                                  </p:par>
                                  <p:par>
                                    <p:cTn id="121" presetID="53" presetClass="entr" presetSubtype="16" fill="hold" grpId="0" nodeType="withEffect">
                                      <p:stCondLst>
                                        <p:cond delay="400"/>
                                      </p:stCondLst>
                                      <p:childTnLst>
                                        <p:set>
                                          <p:cBhvr>
                                            <p:cTn id="122" dur="1" fill="hold">
                                              <p:stCondLst>
                                                <p:cond delay="0"/>
                                              </p:stCondLst>
                                            </p:cTn>
                                            <p:tgtEl>
                                              <p:spTgt spid="111"/>
                                            </p:tgtEl>
                                            <p:attrNameLst>
                                              <p:attrName>style.visibility</p:attrName>
                                            </p:attrNameLst>
                                          </p:cBhvr>
                                          <p:to>
                                            <p:strVal val="visible"/>
                                          </p:to>
                                        </p:set>
                                        <p:anim calcmode="lin" valueType="num">
                                          <p:cBhvr>
                                            <p:cTn id="123" dur="500" fill="hold"/>
                                            <p:tgtEl>
                                              <p:spTgt spid="111"/>
                                            </p:tgtEl>
                                            <p:attrNameLst>
                                              <p:attrName>ppt_w</p:attrName>
                                            </p:attrNameLst>
                                          </p:cBhvr>
                                          <p:tavLst>
                                            <p:tav tm="0">
                                              <p:val>
                                                <p:fltVal val="0"/>
                                              </p:val>
                                            </p:tav>
                                            <p:tav tm="100000">
                                              <p:val>
                                                <p:strVal val="#ppt_w"/>
                                              </p:val>
                                            </p:tav>
                                          </p:tavLst>
                                        </p:anim>
                                        <p:anim calcmode="lin" valueType="num">
                                          <p:cBhvr>
                                            <p:cTn id="124" dur="500" fill="hold"/>
                                            <p:tgtEl>
                                              <p:spTgt spid="111"/>
                                            </p:tgtEl>
                                            <p:attrNameLst>
                                              <p:attrName>ppt_h</p:attrName>
                                            </p:attrNameLst>
                                          </p:cBhvr>
                                          <p:tavLst>
                                            <p:tav tm="0">
                                              <p:val>
                                                <p:fltVal val="0"/>
                                              </p:val>
                                            </p:tav>
                                            <p:tav tm="100000">
                                              <p:val>
                                                <p:strVal val="#ppt_h"/>
                                              </p:val>
                                            </p:tav>
                                          </p:tavLst>
                                        </p:anim>
                                        <p:animEffect transition="in" filter="fade">
                                          <p:cBhvr>
                                            <p:cTn id="125" dur="500"/>
                                            <p:tgtEl>
                                              <p:spTgt spid="111"/>
                                            </p:tgtEl>
                                          </p:cBhvr>
                                        </p:animEffect>
                                      </p:childTnLst>
                                    </p:cTn>
                                  </p:par>
                                  <p:par>
                                    <p:cTn id="126" presetID="23" presetClass="entr" presetSubtype="16" fill="hold" nodeType="withEffect">
                                      <p:stCondLst>
                                        <p:cond delay="500"/>
                                      </p:stCondLst>
                                      <p:childTnLst>
                                        <p:set>
                                          <p:cBhvr>
                                            <p:cTn id="127" dur="1" fill="hold">
                                              <p:stCondLst>
                                                <p:cond delay="0"/>
                                              </p:stCondLst>
                                            </p:cTn>
                                            <p:tgtEl>
                                              <p:spTgt spid="89"/>
                                            </p:tgtEl>
                                            <p:attrNameLst>
                                              <p:attrName>style.visibility</p:attrName>
                                            </p:attrNameLst>
                                          </p:cBhvr>
                                          <p:to>
                                            <p:strVal val="visible"/>
                                          </p:to>
                                        </p:set>
                                        <p:anim calcmode="lin" valueType="num">
                                          <p:cBhvr>
                                            <p:cTn id="128" dur="200" fill="hold"/>
                                            <p:tgtEl>
                                              <p:spTgt spid="89"/>
                                            </p:tgtEl>
                                            <p:attrNameLst>
                                              <p:attrName>ppt_w</p:attrName>
                                            </p:attrNameLst>
                                          </p:cBhvr>
                                          <p:tavLst>
                                            <p:tav tm="0">
                                              <p:val>
                                                <p:fltVal val="0"/>
                                              </p:val>
                                            </p:tav>
                                            <p:tav tm="100000">
                                              <p:val>
                                                <p:strVal val="#ppt_w"/>
                                              </p:val>
                                            </p:tav>
                                          </p:tavLst>
                                        </p:anim>
                                        <p:anim calcmode="lin" valueType="num">
                                          <p:cBhvr>
                                            <p:cTn id="129" dur="200" fill="hold"/>
                                            <p:tgtEl>
                                              <p:spTgt spid="89"/>
                                            </p:tgtEl>
                                            <p:attrNameLst>
                                              <p:attrName>ppt_h</p:attrName>
                                            </p:attrNameLst>
                                          </p:cBhvr>
                                          <p:tavLst>
                                            <p:tav tm="0">
                                              <p:val>
                                                <p:fltVal val="0"/>
                                              </p:val>
                                            </p:tav>
                                            <p:tav tm="100000">
                                              <p:val>
                                                <p:strVal val="#ppt_h"/>
                                              </p:val>
                                            </p:tav>
                                          </p:tavLst>
                                        </p:anim>
                                      </p:childTnLst>
                                    </p:cTn>
                                  </p:par>
                                  <p:par>
                                    <p:cTn id="130" presetID="6" presetClass="emph" presetSubtype="0" fill="hold" nodeType="withEffect" p14:presetBounceEnd="99000">
                                      <p:stCondLst>
                                        <p:cond delay="500"/>
                                      </p:stCondLst>
                                      <p:childTnLst>
                                        <p:animScale p14:bounceEnd="99000">
                                          <p:cBhvr>
                                            <p:cTn id="131" dur="1000" fill="hold"/>
                                            <p:tgtEl>
                                              <p:spTgt spid="89"/>
                                            </p:tgtEl>
                                          </p:cBhvr>
                                          <p:by x="110000" y="110000"/>
                                        </p:animScale>
                                      </p:childTnLst>
                                    </p:cTn>
                                  </p:par>
                                  <p:par>
                                    <p:cTn id="132" presetID="6" presetClass="emph" presetSubtype="0" accel="50000" decel="50000" fill="hold" nodeType="withEffect">
                                      <p:stCondLst>
                                        <p:cond delay="500"/>
                                      </p:stCondLst>
                                      <p:childTnLst>
                                        <p:animScale>
                                          <p:cBhvr>
                                            <p:cTn id="133" dur="250" fill="hold"/>
                                            <p:tgtEl>
                                              <p:spTgt spid="89"/>
                                            </p:tgtEl>
                                          </p:cBhvr>
                                          <p:by x="91000" y="91000"/>
                                        </p:animScale>
                                      </p:childTnLst>
                                    </p:cTn>
                                  </p:par>
                                  <p:par>
                                    <p:cTn id="134" presetID="53" presetClass="entr" presetSubtype="16" fill="hold" grpId="0" nodeType="withEffect">
                                      <p:stCondLst>
                                        <p:cond delay="500"/>
                                      </p:stCondLst>
                                      <p:childTnLst>
                                        <p:set>
                                          <p:cBhvr>
                                            <p:cTn id="135" dur="1" fill="hold">
                                              <p:stCondLst>
                                                <p:cond delay="0"/>
                                              </p:stCondLst>
                                            </p:cTn>
                                            <p:tgtEl>
                                              <p:spTgt spid="130"/>
                                            </p:tgtEl>
                                            <p:attrNameLst>
                                              <p:attrName>style.visibility</p:attrName>
                                            </p:attrNameLst>
                                          </p:cBhvr>
                                          <p:to>
                                            <p:strVal val="visible"/>
                                          </p:to>
                                        </p:set>
                                        <p:anim calcmode="lin" valueType="num">
                                          <p:cBhvr>
                                            <p:cTn id="136" dur="500" fill="hold"/>
                                            <p:tgtEl>
                                              <p:spTgt spid="130"/>
                                            </p:tgtEl>
                                            <p:attrNameLst>
                                              <p:attrName>ppt_w</p:attrName>
                                            </p:attrNameLst>
                                          </p:cBhvr>
                                          <p:tavLst>
                                            <p:tav tm="0">
                                              <p:val>
                                                <p:fltVal val="0"/>
                                              </p:val>
                                            </p:tav>
                                            <p:tav tm="100000">
                                              <p:val>
                                                <p:strVal val="#ppt_w"/>
                                              </p:val>
                                            </p:tav>
                                          </p:tavLst>
                                        </p:anim>
                                        <p:anim calcmode="lin" valueType="num">
                                          <p:cBhvr>
                                            <p:cTn id="137" dur="500" fill="hold"/>
                                            <p:tgtEl>
                                              <p:spTgt spid="130"/>
                                            </p:tgtEl>
                                            <p:attrNameLst>
                                              <p:attrName>ppt_h</p:attrName>
                                            </p:attrNameLst>
                                          </p:cBhvr>
                                          <p:tavLst>
                                            <p:tav tm="0">
                                              <p:val>
                                                <p:fltVal val="0"/>
                                              </p:val>
                                            </p:tav>
                                            <p:tav tm="100000">
                                              <p:val>
                                                <p:strVal val="#ppt_h"/>
                                              </p:val>
                                            </p:tav>
                                          </p:tavLst>
                                        </p:anim>
                                        <p:animEffect transition="in" filter="fade">
                                          <p:cBhvr>
                                            <p:cTn id="138" dur="500"/>
                                            <p:tgtEl>
                                              <p:spTgt spid="130"/>
                                            </p:tgtEl>
                                          </p:cBhvr>
                                        </p:animEffect>
                                      </p:childTnLst>
                                    </p:cTn>
                                  </p:par>
                                  <p:par>
                                    <p:cTn id="139" presetID="23" presetClass="entr" presetSubtype="16" fill="hold" nodeType="withEffect">
                                      <p:stCondLst>
                                        <p:cond delay="500"/>
                                      </p:stCondLst>
                                      <p:childTnLst>
                                        <p:set>
                                          <p:cBhvr>
                                            <p:cTn id="140" dur="1" fill="hold">
                                              <p:stCondLst>
                                                <p:cond delay="0"/>
                                              </p:stCondLst>
                                            </p:cTn>
                                            <p:tgtEl>
                                              <p:spTgt spid="137"/>
                                            </p:tgtEl>
                                            <p:attrNameLst>
                                              <p:attrName>style.visibility</p:attrName>
                                            </p:attrNameLst>
                                          </p:cBhvr>
                                          <p:to>
                                            <p:strVal val="visible"/>
                                          </p:to>
                                        </p:set>
                                        <p:anim calcmode="lin" valueType="num">
                                          <p:cBhvr>
                                            <p:cTn id="141" dur="200" fill="hold"/>
                                            <p:tgtEl>
                                              <p:spTgt spid="137"/>
                                            </p:tgtEl>
                                            <p:attrNameLst>
                                              <p:attrName>ppt_w</p:attrName>
                                            </p:attrNameLst>
                                          </p:cBhvr>
                                          <p:tavLst>
                                            <p:tav tm="0">
                                              <p:val>
                                                <p:fltVal val="0"/>
                                              </p:val>
                                            </p:tav>
                                            <p:tav tm="100000">
                                              <p:val>
                                                <p:strVal val="#ppt_w"/>
                                              </p:val>
                                            </p:tav>
                                          </p:tavLst>
                                        </p:anim>
                                        <p:anim calcmode="lin" valueType="num">
                                          <p:cBhvr>
                                            <p:cTn id="142" dur="200" fill="hold"/>
                                            <p:tgtEl>
                                              <p:spTgt spid="137"/>
                                            </p:tgtEl>
                                            <p:attrNameLst>
                                              <p:attrName>ppt_h</p:attrName>
                                            </p:attrNameLst>
                                          </p:cBhvr>
                                          <p:tavLst>
                                            <p:tav tm="0">
                                              <p:val>
                                                <p:fltVal val="0"/>
                                              </p:val>
                                            </p:tav>
                                            <p:tav tm="100000">
                                              <p:val>
                                                <p:strVal val="#ppt_h"/>
                                              </p:val>
                                            </p:tav>
                                          </p:tavLst>
                                        </p:anim>
                                      </p:childTnLst>
                                    </p:cTn>
                                  </p:par>
                                  <p:par>
                                    <p:cTn id="143" presetID="6" presetClass="emph" presetSubtype="0" fill="hold" nodeType="withEffect" p14:presetBounceEnd="99000">
                                      <p:stCondLst>
                                        <p:cond delay="500"/>
                                      </p:stCondLst>
                                      <p:childTnLst>
                                        <p:animScale p14:bounceEnd="99000">
                                          <p:cBhvr>
                                            <p:cTn id="144" dur="1000" fill="hold"/>
                                            <p:tgtEl>
                                              <p:spTgt spid="137"/>
                                            </p:tgtEl>
                                          </p:cBhvr>
                                          <p:by x="110000" y="110000"/>
                                        </p:animScale>
                                      </p:childTnLst>
                                    </p:cTn>
                                  </p:par>
                                  <p:par>
                                    <p:cTn id="145" presetID="6" presetClass="emph" presetSubtype="0" accel="50000" decel="50000" fill="hold" nodeType="withEffect">
                                      <p:stCondLst>
                                        <p:cond delay="500"/>
                                      </p:stCondLst>
                                      <p:childTnLst>
                                        <p:animScale>
                                          <p:cBhvr>
                                            <p:cTn id="146" dur="250" fill="hold"/>
                                            <p:tgtEl>
                                              <p:spTgt spid="137"/>
                                            </p:tgtEl>
                                          </p:cBhvr>
                                          <p:by x="91000" y="91000"/>
                                        </p:animScale>
                                      </p:childTnLst>
                                    </p:cTn>
                                  </p:par>
                                  <p:par>
                                    <p:cTn id="147" presetID="23" presetClass="entr" presetSubtype="16" fill="hold" nodeType="withEffect">
                                      <p:stCondLst>
                                        <p:cond delay="500"/>
                                      </p:stCondLst>
                                      <p:childTnLst>
                                        <p:set>
                                          <p:cBhvr>
                                            <p:cTn id="148" dur="1" fill="hold">
                                              <p:stCondLst>
                                                <p:cond delay="0"/>
                                              </p:stCondLst>
                                            </p:cTn>
                                            <p:tgtEl>
                                              <p:spTgt spid="41"/>
                                            </p:tgtEl>
                                            <p:attrNameLst>
                                              <p:attrName>style.visibility</p:attrName>
                                            </p:attrNameLst>
                                          </p:cBhvr>
                                          <p:to>
                                            <p:strVal val="visible"/>
                                          </p:to>
                                        </p:set>
                                        <p:anim calcmode="lin" valueType="num">
                                          <p:cBhvr>
                                            <p:cTn id="149" dur="200" fill="hold"/>
                                            <p:tgtEl>
                                              <p:spTgt spid="41"/>
                                            </p:tgtEl>
                                            <p:attrNameLst>
                                              <p:attrName>ppt_w</p:attrName>
                                            </p:attrNameLst>
                                          </p:cBhvr>
                                          <p:tavLst>
                                            <p:tav tm="0">
                                              <p:val>
                                                <p:fltVal val="0"/>
                                              </p:val>
                                            </p:tav>
                                            <p:tav tm="100000">
                                              <p:val>
                                                <p:strVal val="#ppt_w"/>
                                              </p:val>
                                            </p:tav>
                                          </p:tavLst>
                                        </p:anim>
                                        <p:anim calcmode="lin" valueType="num">
                                          <p:cBhvr>
                                            <p:cTn id="150" dur="200" fill="hold"/>
                                            <p:tgtEl>
                                              <p:spTgt spid="41"/>
                                            </p:tgtEl>
                                            <p:attrNameLst>
                                              <p:attrName>ppt_h</p:attrName>
                                            </p:attrNameLst>
                                          </p:cBhvr>
                                          <p:tavLst>
                                            <p:tav tm="0">
                                              <p:val>
                                                <p:fltVal val="0"/>
                                              </p:val>
                                            </p:tav>
                                            <p:tav tm="100000">
                                              <p:val>
                                                <p:strVal val="#ppt_h"/>
                                              </p:val>
                                            </p:tav>
                                          </p:tavLst>
                                        </p:anim>
                                      </p:childTnLst>
                                    </p:cTn>
                                  </p:par>
                                  <p:par>
                                    <p:cTn id="151" presetID="6" presetClass="emph" presetSubtype="0" fill="hold" nodeType="withEffect" p14:presetBounceEnd="99000">
                                      <p:stCondLst>
                                        <p:cond delay="500"/>
                                      </p:stCondLst>
                                      <p:childTnLst>
                                        <p:animScale p14:bounceEnd="99000">
                                          <p:cBhvr>
                                            <p:cTn id="152" dur="1000" fill="hold"/>
                                            <p:tgtEl>
                                              <p:spTgt spid="41"/>
                                            </p:tgtEl>
                                          </p:cBhvr>
                                          <p:by x="110000" y="110000"/>
                                        </p:animScale>
                                      </p:childTnLst>
                                    </p:cTn>
                                  </p:par>
                                  <p:par>
                                    <p:cTn id="153" presetID="6" presetClass="emph" presetSubtype="0" accel="50000" decel="50000" fill="hold" nodeType="withEffect">
                                      <p:stCondLst>
                                        <p:cond delay="500"/>
                                      </p:stCondLst>
                                      <p:childTnLst>
                                        <p:animScale>
                                          <p:cBhvr>
                                            <p:cTn id="154" dur="250" fill="hold"/>
                                            <p:tgtEl>
                                              <p:spTgt spid="41"/>
                                            </p:tgtEl>
                                          </p:cBhvr>
                                          <p:by x="91000" y="91000"/>
                                        </p:animScale>
                                      </p:childTnLst>
                                    </p:cTn>
                                  </p:par>
                                  <p:par>
                                    <p:cTn id="155" presetID="10" presetClass="entr" presetSubtype="0" fill="hold" grpId="0" nodeType="withEffect">
                                      <p:stCondLst>
                                        <p:cond delay="500"/>
                                      </p:stCondLst>
                                      <p:childTnLst>
                                        <p:set>
                                          <p:cBhvr>
                                            <p:cTn id="156" dur="1" fill="hold">
                                              <p:stCondLst>
                                                <p:cond delay="0"/>
                                              </p:stCondLst>
                                            </p:cTn>
                                            <p:tgtEl>
                                              <p:spTgt spid="107"/>
                                            </p:tgtEl>
                                            <p:attrNameLst>
                                              <p:attrName>style.visibility</p:attrName>
                                            </p:attrNameLst>
                                          </p:cBhvr>
                                          <p:to>
                                            <p:strVal val="visible"/>
                                          </p:to>
                                        </p:set>
                                        <p:animEffect transition="in" filter="fade">
                                          <p:cBhvr>
                                            <p:cTn id="157" dur="250"/>
                                            <p:tgtEl>
                                              <p:spTgt spid="107"/>
                                            </p:tgtEl>
                                          </p:cBhvr>
                                        </p:animEffect>
                                      </p:childTnLst>
                                    </p:cTn>
                                  </p:par>
                                  <p:par>
                                    <p:cTn id="158" presetID="42" presetClass="path" presetSubtype="0" decel="100000" fill="hold" grpId="1" nodeType="withEffect">
                                      <p:stCondLst>
                                        <p:cond delay="500"/>
                                      </p:stCondLst>
                                      <p:childTnLst>
                                        <p:animMotion origin="layout" path="M 4.16667E-7 -0.03472 L 4.16667E-7 2.59259E-6 " pathEditMode="relative" rAng="0" ptsTypes="AA">
                                          <p:cBhvr>
                                            <p:cTn id="159" dur="500" fill="hold"/>
                                            <p:tgtEl>
                                              <p:spTgt spid="107"/>
                                            </p:tgtEl>
                                            <p:attrNameLst>
                                              <p:attrName>ppt_x</p:attrName>
                                              <p:attrName>ppt_y</p:attrName>
                                            </p:attrNameLst>
                                          </p:cBhvr>
                                          <p:rCtr x="0" y="1736"/>
                                        </p:animMotion>
                                      </p:childTnLst>
                                    </p:cTn>
                                  </p:par>
                                  <p:par>
                                    <p:cTn id="160" presetID="10" presetClass="entr" presetSubtype="0" fill="hold" grpId="0" nodeType="withEffect">
                                      <p:stCondLst>
                                        <p:cond delay="0"/>
                                      </p:stCondLst>
                                      <p:childTnLst>
                                        <p:set>
                                          <p:cBhvr>
                                            <p:cTn id="161" dur="1" fill="hold">
                                              <p:stCondLst>
                                                <p:cond delay="0"/>
                                              </p:stCondLst>
                                            </p:cTn>
                                            <p:tgtEl>
                                              <p:spTgt spid="108"/>
                                            </p:tgtEl>
                                            <p:attrNameLst>
                                              <p:attrName>style.visibility</p:attrName>
                                            </p:attrNameLst>
                                          </p:cBhvr>
                                          <p:to>
                                            <p:strVal val="visible"/>
                                          </p:to>
                                        </p:set>
                                        <p:animEffect transition="in" filter="fade">
                                          <p:cBhvr>
                                            <p:cTn id="162" dur="250"/>
                                            <p:tgtEl>
                                              <p:spTgt spid="108"/>
                                            </p:tgtEl>
                                          </p:cBhvr>
                                        </p:animEffect>
                                      </p:childTnLst>
                                    </p:cTn>
                                  </p:par>
                                  <p:par>
                                    <p:cTn id="163" presetID="42" presetClass="path" presetSubtype="0" decel="100000" fill="hold" grpId="1" nodeType="withEffect">
                                      <p:stCondLst>
                                        <p:cond delay="0"/>
                                      </p:stCondLst>
                                      <p:childTnLst>
                                        <p:animMotion origin="layout" path="M -2.08333E-7 -0.03472 L -2.08333E-7 -4.44444E-6 " pathEditMode="relative" rAng="0" ptsTypes="AA">
                                          <p:cBhvr>
                                            <p:cTn id="164" dur="500" fill="hold"/>
                                            <p:tgtEl>
                                              <p:spTgt spid="108"/>
                                            </p:tgtEl>
                                            <p:attrNameLst>
                                              <p:attrName>ppt_x</p:attrName>
                                              <p:attrName>ppt_y</p:attrName>
                                            </p:attrNameLst>
                                          </p:cBhvr>
                                          <p:rCtr x="0" y="1736"/>
                                        </p:animMotion>
                                      </p:childTnLst>
                                    </p:cTn>
                                  </p:par>
                                  <p:par>
                                    <p:cTn id="165" presetID="10" presetClass="entr" presetSubtype="0"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250"/>
                                            <p:tgtEl>
                                              <p:spTgt spid="60"/>
                                            </p:tgtEl>
                                          </p:cBhvr>
                                        </p:animEffect>
                                      </p:childTnLst>
                                    </p:cTn>
                                  </p:par>
                                  <p:par>
                                    <p:cTn id="168" presetID="42" presetClass="path" presetSubtype="0" decel="100000" fill="hold" grpId="1" nodeType="withEffect">
                                      <p:stCondLst>
                                        <p:cond delay="0"/>
                                      </p:stCondLst>
                                      <p:childTnLst>
                                        <p:animMotion origin="layout" path="M -2.08333E-7 -0.03472 L -2.08333E-7 -1.11111E-6 " pathEditMode="relative" rAng="0" ptsTypes="AA">
                                          <p:cBhvr>
                                            <p:cTn id="169" dur="500" fill="hold"/>
                                            <p:tgtEl>
                                              <p:spTgt spid="60"/>
                                            </p:tgtEl>
                                            <p:attrNameLst>
                                              <p:attrName>ppt_x</p:attrName>
                                              <p:attrName>ppt_y</p:attrName>
                                            </p:attrNameLst>
                                          </p:cBhvr>
                                          <p:rCtr x="0" y="1736"/>
                                        </p:animMotion>
                                      </p:childTnLst>
                                    </p:cTn>
                                  </p:par>
                                  <p:par>
                                    <p:cTn id="170" presetID="10" presetClass="entr" presetSubtype="0"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Effect transition="in" filter="fade">
                                          <p:cBhvr>
                                            <p:cTn id="172" dur="250"/>
                                            <p:tgtEl>
                                              <p:spTgt spid="38"/>
                                            </p:tgtEl>
                                          </p:cBhvr>
                                        </p:animEffect>
                                      </p:childTnLst>
                                    </p:cTn>
                                  </p:par>
                                  <p:par>
                                    <p:cTn id="173" presetID="42" presetClass="path" presetSubtype="0" decel="100000" fill="hold" grpId="1" nodeType="withEffect">
                                      <p:stCondLst>
                                        <p:cond delay="0"/>
                                      </p:stCondLst>
                                      <p:childTnLst>
                                        <p:animMotion origin="layout" path="M -3.95833E-6 0.03889 L -3.95833E-6 -4.44444E-6 " pathEditMode="relative" rAng="0" ptsTypes="AA">
                                          <p:cBhvr>
                                            <p:cTn id="174" dur="500" fill="hold"/>
                                            <p:tgtEl>
                                              <p:spTgt spid="38"/>
                                            </p:tgtEl>
                                            <p:attrNameLst>
                                              <p:attrName>ppt_x</p:attrName>
                                              <p:attrName>ppt_y</p:attrName>
                                            </p:attrNameLst>
                                          </p:cBhvr>
                                          <p:rCtr x="0" y="-1944"/>
                                        </p:animMotion>
                                      </p:childTnLst>
                                    </p:cTn>
                                  </p:par>
                                </p:childTnLst>
                              </p:cTn>
                            </p:par>
                            <p:par>
                              <p:cTn id="175" fill="hold">
                                <p:stCondLst>
                                  <p:cond delay="3500"/>
                                </p:stCondLst>
                                <p:childTnLst>
                                  <p:par>
                                    <p:cTn id="176" presetID="22" presetClass="entr" presetSubtype="4" fill="hold"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wipe(down)">
                                          <p:cBhvr>
                                            <p:cTn id="178" dur="500"/>
                                            <p:tgtEl>
                                              <p:spTgt spid="29"/>
                                            </p:tgtEl>
                                          </p:cBhvr>
                                        </p:animEffect>
                                      </p:childTnLst>
                                    </p:cTn>
                                  </p:par>
                                  <p:par>
                                    <p:cTn id="179" presetID="22" presetClass="entr" presetSubtype="8" fill="hold" nodeType="withEffect">
                                      <p:stCondLst>
                                        <p:cond delay="0"/>
                                      </p:stCondLst>
                                      <p:childTnLst>
                                        <p:set>
                                          <p:cBhvr>
                                            <p:cTn id="180" dur="1" fill="hold">
                                              <p:stCondLst>
                                                <p:cond delay="0"/>
                                              </p:stCondLst>
                                            </p:cTn>
                                            <p:tgtEl>
                                              <p:spTgt spid="24"/>
                                            </p:tgtEl>
                                            <p:attrNameLst>
                                              <p:attrName>style.visibility</p:attrName>
                                            </p:attrNameLst>
                                          </p:cBhvr>
                                          <p:to>
                                            <p:strVal val="visible"/>
                                          </p:to>
                                        </p:set>
                                        <p:animEffect transition="in" filter="wipe(left)">
                                          <p:cBhvr>
                                            <p:cTn id="181" dur="500"/>
                                            <p:tgtEl>
                                              <p:spTgt spid="24"/>
                                            </p:tgtEl>
                                          </p:cBhvr>
                                        </p:animEffect>
                                      </p:childTnLst>
                                    </p:cTn>
                                  </p:par>
                                  <p:par>
                                    <p:cTn id="182" presetID="22" presetClass="entr" presetSubtype="1" fill="hold" nodeType="withEffect">
                                      <p:stCondLst>
                                        <p:cond delay="0"/>
                                      </p:stCondLst>
                                      <p:childTnLst>
                                        <p:set>
                                          <p:cBhvr>
                                            <p:cTn id="183" dur="1" fill="hold">
                                              <p:stCondLst>
                                                <p:cond delay="0"/>
                                              </p:stCondLst>
                                            </p:cTn>
                                            <p:tgtEl>
                                              <p:spTgt spid="28"/>
                                            </p:tgtEl>
                                            <p:attrNameLst>
                                              <p:attrName>style.visibility</p:attrName>
                                            </p:attrNameLst>
                                          </p:cBhvr>
                                          <p:to>
                                            <p:strVal val="visible"/>
                                          </p:to>
                                        </p:set>
                                        <p:animEffect transition="in" filter="wipe(up)">
                                          <p:cBhvr>
                                            <p:cTn id="184" dur="500"/>
                                            <p:tgtEl>
                                              <p:spTgt spid="28"/>
                                            </p:tgtEl>
                                          </p:cBhvr>
                                        </p:animEffect>
                                      </p:childTnLst>
                                    </p:cTn>
                                  </p:par>
                                  <p:par>
                                    <p:cTn id="185" presetID="22" presetClass="entr" presetSubtype="1" fill="hold" nodeType="withEffect">
                                      <p:stCondLst>
                                        <p:cond delay="0"/>
                                      </p:stCondLst>
                                      <p:childTnLst>
                                        <p:set>
                                          <p:cBhvr>
                                            <p:cTn id="186" dur="1" fill="hold">
                                              <p:stCondLst>
                                                <p:cond delay="0"/>
                                              </p:stCondLst>
                                            </p:cTn>
                                            <p:tgtEl>
                                              <p:spTgt spid="21"/>
                                            </p:tgtEl>
                                            <p:attrNameLst>
                                              <p:attrName>style.visibility</p:attrName>
                                            </p:attrNameLst>
                                          </p:cBhvr>
                                          <p:to>
                                            <p:strVal val="visible"/>
                                          </p:to>
                                        </p:set>
                                        <p:animEffect transition="in" filter="wipe(up)">
                                          <p:cBhvr>
                                            <p:cTn id="187" dur="500"/>
                                            <p:tgtEl>
                                              <p:spTgt spid="21"/>
                                            </p:tgtEl>
                                          </p:cBhvr>
                                        </p:animEffect>
                                      </p:childTnLst>
                                    </p:cTn>
                                  </p:par>
                                  <p:par>
                                    <p:cTn id="188" presetID="22" presetClass="entr" presetSubtype="1" fill="hold" nodeType="withEffect">
                                      <p:stCondLst>
                                        <p:cond delay="0"/>
                                      </p:stCondLst>
                                      <p:childTnLst>
                                        <p:set>
                                          <p:cBhvr>
                                            <p:cTn id="189" dur="1" fill="hold">
                                              <p:stCondLst>
                                                <p:cond delay="0"/>
                                              </p:stCondLst>
                                            </p:cTn>
                                            <p:tgtEl>
                                              <p:spTgt spid="27"/>
                                            </p:tgtEl>
                                            <p:attrNameLst>
                                              <p:attrName>style.visibility</p:attrName>
                                            </p:attrNameLst>
                                          </p:cBhvr>
                                          <p:to>
                                            <p:strVal val="visible"/>
                                          </p:to>
                                        </p:set>
                                        <p:animEffect transition="in" filter="wipe(up)">
                                          <p:cBhvr>
                                            <p:cTn id="190" dur="500"/>
                                            <p:tgtEl>
                                              <p:spTgt spid="27"/>
                                            </p:tgtEl>
                                          </p:cBhvr>
                                        </p:animEffect>
                                      </p:childTnLst>
                                    </p:cTn>
                                  </p:par>
                                  <p:par>
                                    <p:cTn id="191" presetID="22" presetClass="entr" presetSubtype="4" fill="hold" nodeType="withEffect">
                                      <p:stCondLst>
                                        <p:cond delay="0"/>
                                      </p:stCondLst>
                                      <p:childTnLst>
                                        <p:set>
                                          <p:cBhvr>
                                            <p:cTn id="192" dur="1" fill="hold">
                                              <p:stCondLst>
                                                <p:cond delay="0"/>
                                              </p:stCondLst>
                                            </p:cTn>
                                            <p:tgtEl>
                                              <p:spTgt spid="23"/>
                                            </p:tgtEl>
                                            <p:attrNameLst>
                                              <p:attrName>style.visibility</p:attrName>
                                            </p:attrNameLst>
                                          </p:cBhvr>
                                          <p:to>
                                            <p:strVal val="visible"/>
                                          </p:to>
                                        </p:set>
                                        <p:animEffect transition="in" filter="wipe(down)">
                                          <p:cBhvr>
                                            <p:cTn id="193" dur="500"/>
                                            <p:tgtEl>
                                              <p:spTgt spid="23"/>
                                            </p:tgtEl>
                                          </p:cBhvr>
                                        </p:animEffect>
                                      </p:childTnLst>
                                    </p:cTn>
                                  </p:par>
                                  <p:par>
                                    <p:cTn id="194" presetID="22" presetClass="entr" presetSubtype="2" fill="hold" nodeType="withEffect">
                                      <p:stCondLst>
                                        <p:cond delay="0"/>
                                      </p:stCondLst>
                                      <p:childTnLst>
                                        <p:set>
                                          <p:cBhvr>
                                            <p:cTn id="195" dur="1" fill="hold">
                                              <p:stCondLst>
                                                <p:cond delay="0"/>
                                              </p:stCondLst>
                                            </p:cTn>
                                            <p:tgtEl>
                                              <p:spTgt spid="22"/>
                                            </p:tgtEl>
                                            <p:attrNameLst>
                                              <p:attrName>style.visibility</p:attrName>
                                            </p:attrNameLst>
                                          </p:cBhvr>
                                          <p:to>
                                            <p:strVal val="visible"/>
                                          </p:to>
                                        </p:set>
                                        <p:animEffect transition="in" filter="wipe(right)">
                                          <p:cBhvr>
                                            <p:cTn id="196" dur="500"/>
                                            <p:tgtEl>
                                              <p:spTgt spid="22"/>
                                            </p:tgtEl>
                                          </p:cBhvr>
                                        </p:animEffect>
                                      </p:childTnLst>
                                    </p:cTn>
                                  </p:par>
                                  <p:par>
                                    <p:cTn id="197" presetID="22" presetClass="entr" presetSubtype="2" fill="hold" nodeType="withEffect">
                                      <p:stCondLst>
                                        <p:cond delay="0"/>
                                      </p:stCondLst>
                                      <p:childTnLst>
                                        <p:set>
                                          <p:cBhvr>
                                            <p:cTn id="198" dur="1" fill="hold">
                                              <p:stCondLst>
                                                <p:cond delay="0"/>
                                              </p:stCondLst>
                                            </p:cTn>
                                            <p:tgtEl>
                                              <p:spTgt spid="20"/>
                                            </p:tgtEl>
                                            <p:attrNameLst>
                                              <p:attrName>style.visibility</p:attrName>
                                            </p:attrNameLst>
                                          </p:cBhvr>
                                          <p:to>
                                            <p:strVal val="visible"/>
                                          </p:to>
                                        </p:set>
                                        <p:animEffect transition="in" filter="wipe(right)">
                                          <p:cBhvr>
                                            <p:cTn id="199" dur="500"/>
                                            <p:tgtEl>
                                              <p:spTgt spid="20"/>
                                            </p:tgtEl>
                                          </p:cBhvr>
                                        </p:animEffect>
                                      </p:childTnLst>
                                    </p:cTn>
                                  </p:par>
                                  <p:par>
                                    <p:cTn id="200" presetID="22" presetClass="entr" presetSubtype="1" fill="hold" nodeType="withEffect">
                                      <p:stCondLst>
                                        <p:cond delay="0"/>
                                      </p:stCondLst>
                                      <p:childTnLst>
                                        <p:set>
                                          <p:cBhvr>
                                            <p:cTn id="201" dur="1" fill="hold">
                                              <p:stCondLst>
                                                <p:cond delay="0"/>
                                              </p:stCondLst>
                                            </p:cTn>
                                            <p:tgtEl>
                                              <p:spTgt spid="25"/>
                                            </p:tgtEl>
                                            <p:attrNameLst>
                                              <p:attrName>style.visibility</p:attrName>
                                            </p:attrNameLst>
                                          </p:cBhvr>
                                          <p:to>
                                            <p:strVal val="visible"/>
                                          </p:to>
                                        </p:set>
                                        <p:animEffect transition="in" filter="wipe(up)">
                                          <p:cBhvr>
                                            <p:cTn id="202" dur="500"/>
                                            <p:tgtEl>
                                              <p:spTgt spid="25"/>
                                            </p:tgtEl>
                                          </p:cBhvr>
                                        </p:animEffect>
                                      </p:childTnLst>
                                    </p:cTn>
                                  </p:par>
                                  <p:par>
                                    <p:cTn id="203" presetID="22" presetClass="entr" presetSubtype="1" fill="hold" nodeType="withEffect">
                                      <p:stCondLst>
                                        <p:cond delay="0"/>
                                      </p:stCondLst>
                                      <p:childTnLst>
                                        <p:set>
                                          <p:cBhvr>
                                            <p:cTn id="204" dur="1" fill="hold">
                                              <p:stCondLst>
                                                <p:cond delay="0"/>
                                              </p:stCondLst>
                                            </p:cTn>
                                            <p:tgtEl>
                                              <p:spTgt spid="30"/>
                                            </p:tgtEl>
                                            <p:attrNameLst>
                                              <p:attrName>style.visibility</p:attrName>
                                            </p:attrNameLst>
                                          </p:cBhvr>
                                          <p:to>
                                            <p:strVal val="visible"/>
                                          </p:to>
                                        </p:set>
                                        <p:animEffect transition="in" filter="wipe(up)">
                                          <p:cBhvr>
                                            <p:cTn id="205" dur="500"/>
                                            <p:tgtEl>
                                              <p:spTgt spid="30"/>
                                            </p:tgtEl>
                                          </p:cBhvr>
                                        </p:animEffect>
                                      </p:childTnLst>
                                    </p:cTn>
                                  </p:par>
                                  <p:par>
                                    <p:cTn id="206" presetID="22" presetClass="entr" presetSubtype="8" fill="hold" nodeType="withEffect">
                                      <p:stCondLst>
                                        <p:cond delay="0"/>
                                      </p:stCondLst>
                                      <p:childTnLst>
                                        <p:set>
                                          <p:cBhvr>
                                            <p:cTn id="207" dur="1" fill="hold">
                                              <p:stCondLst>
                                                <p:cond delay="0"/>
                                              </p:stCondLst>
                                            </p:cTn>
                                            <p:tgtEl>
                                              <p:spTgt spid="26"/>
                                            </p:tgtEl>
                                            <p:attrNameLst>
                                              <p:attrName>style.visibility</p:attrName>
                                            </p:attrNameLst>
                                          </p:cBhvr>
                                          <p:to>
                                            <p:strVal val="visible"/>
                                          </p:to>
                                        </p:set>
                                        <p:animEffect transition="in" filter="wipe(left)">
                                          <p:cBhvr>
                                            <p:cTn id="208" dur="500"/>
                                            <p:tgtEl>
                                              <p:spTgt spid="26"/>
                                            </p:tgtEl>
                                          </p:cBhvr>
                                        </p:animEffect>
                                      </p:childTnLst>
                                    </p:cTn>
                                  </p:par>
                                  <p:par>
                                    <p:cTn id="209" presetID="22" presetClass="entr" presetSubtype="2" fill="hold" nodeType="withEffect">
                                      <p:stCondLst>
                                        <p:cond delay="0"/>
                                      </p:stCondLst>
                                      <p:childTnLst>
                                        <p:set>
                                          <p:cBhvr>
                                            <p:cTn id="210" dur="1" fill="hold">
                                              <p:stCondLst>
                                                <p:cond delay="0"/>
                                              </p:stCondLst>
                                            </p:cTn>
                                            <p:tgtEl>
                                              <p:spTgt spid="17"/>
                                            </p:tgtEl>
                                            <p:attrNameLst>
                                              <p:attrName>style.visibility</p:attrName>
                                            </p:attrNameLst>
                                          </p:cBhvr>
                                          <p:to>
                                            <p:strVal val="visible"/>
                                          </p:to>
                                        </p:set>
                                        <p:animEffect transition="in" filter="wipe(right)">
                                          <p:cBhvr>
                                            <p:cTn id="2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11" grpId="0" animBg="1"/>
          <p:bldP spid="112" grpId="0" animBg="1"/>
          <p:bldP spid="130" grpId="0" animBg="1"/>
          <p:bldP spid="110" grpId="0" animBg="1"/>
          <p:bldP spid="19" grpId="0"/>
          <p:bldP spid="19" grpId="1"/>
          <p:bldP spid="33" grpId="0" animBg="1"/>
          <p:bldP spid="34" grpId="0" animBg="1"/>
          <p:bldP spid="128" grpId="0" animBg="1"/>
          <p:bldP spid="118" grpId="0"/>
          <p:bldP spid="118" grpId="1"/>
          <p:bldP spid="38" grpId="0"/>
          <p:bldP spid="38" grpId="1"/>
          <p:bldP spid="47" grpId="0"/>
          <p:bldP spid="47" grpId="1"/>
          <p:bldP spid="52" grpId="0"/>
          <p:bldP spid="52" grpId="1"/>
          <p:bldP spid="53" grpId="0"/>
          <p:bldP spid="53" grpId="1"/>
          <p:bldP spid="107" grpId="0"/>
          <p:bldP spid="107" grpId="1"/>
          <p:bldP spid="55" grpId="0"/>
          <p:bldP spid="55" grpId="1"/>
          <p:bldP spid="60" grpId="0"/>
          <p:bldP spid="60" grpId="1"/>
          <p:bldP spid="108" grpId="0"/>
          <p:bldP spid="108" grpId="1"/>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23" presetClass="entr" presetSubtype="16" fill="hold" nodeType="withEffect">
                                      <p:stCondLst>
                                        <p:cond delay="500"/>
                                      </p:stCondLst>
                                      <p:childTnLst>
                                        <p:set>
                                          <p:cBhvr>
                                            <p:cTn id="11" dur="1" fill="hold">
                                              <p:stCondLst>
                                                <p:cond delay="0"/>
                                              </p:stCondLst>
                                            </p:cTn>
                                            <p:tgtEl>
                                              <p:spTgt spid="32"/>
                                            </p:tgtEl>
                                            <p:attrNameLst>
                                              <p:attrName>style.visibility</p:attrName>
                                            </p:attrNameLst>
                                          </p:cBhvr>
                                          <p:to>
                                            <p:strVal val="visible"/>
                                          </p:to>
                                        </p:set>
                                        <p:anim calcmode="lin" valueType="num">
                                          <p:cBhvr>
                                            <p:cTn id="12" dur="200" fill="hold"/>
                                            <p:tgtEl>
                                              <p:spTgt spid="32"/>
                                            </p:tgtEl>
                                            <p:attrNameLst>
                                              <p:attrName>ppt_w</p:attrName>
                                            </p:attrNameLst>
                                          </p:cBhvr>
                                          <p:tavLst>
                                            <p:tav tm="0">
                                              <p:val>
                                                <p:fltVal val="0"/>
                                              </p:val>
                                            </p:tav>
                                            <p:tav tm="100000">
                                              <p:val>
                                                <p:strVal val="#ppt_w"/>
                                              </p:val>
                                            </p:tav>
                                          </p:tavLst>
                                        </p:anim>
                                        <p:anim calcmode="lin" valueType="num">
                                          <p:cBhvr>
                                            <p:cTn id="13" dur="200" fill="hold"/>
                                            <p:tgtEl>
                                              <p:spTgt spid="32"/>
                                            </p:tgtEl>
                                            <p:attrNameLst>
                                              <p:attrName>ppt_h</p:attrName>
                                            </p:attrNameLst>
                                          </p:cBhvr>
                                          <p:tavLst>
                                            <p:tav tm="0">
                                              <p:val>
                                                <p:fltVal val="0"/>
                                              </p:val>
                                            </p:tav>
                                            <p:tav tm="100000">
                                              <p:val>
                                                <p:strVal val="#ppt_h"/>
                                              </p:val>
                                            </p:tav>
                                          </p:tavLst>
                                        </p:anim>
                                      </p:childTnLst>
                                    </p:cTn>
                                  </p:par>
                                  <p:par>
                                    <p:cTn id="14" presetID="6" presetClass="emph" presetSubtype="0" fill="hold" nodeType="withEffect">
                                      <p:stCondLst>
                                        <p:cond delay="500"/>
                                      </p:stCondLst>
                                      <p:childTnLst>
                                        <p:animScale>
                                          <p:cBhvr>
                                            <p:cTn id="15" dur="1000" fill="hold"/>
                                            <p:tgtEl>
                                              <p:spTgt spid="32"/>
                                            </p:tgtEl>
                                          </p:cBhvr>
                                          <p:by x="110000" y="110000"/>
                                        </p:animScale>
                                      </p:childTnLst>
                                    </p:cTn>
                                  </p:par>
                                  <p:par>
                                    <p:cTn id="16" presetID="6" presetClass="emph" presetSubtype="0" accel="50000" decel="50000" fill="hold" nodeType="withEffect">
                                      <p:stCondLst>
                                        <p:cond delay="500"/>
                                      </p:stCondLst>
                                      <p:childTnLst>
                                        <p:animScale>
                                          <p:cBhvr>
                                            <p:cTn id="17" dur="250" fill="hold"/>
                                            <p:tgtEl>
                                              <p:spTgt spid="32"/>
                                            </p:tgtEl>
                                          </p:cBhvr>
                                          <p:by x="91000" y="91000"/>
                                        </p:animScale>
                                      </p:childTnLst>
                                    </p:cTn>
                                  </p:par>
                                  <p:par>
                                    <p:cTn id="18" presetID="21" presetClass="entr" presetSubtype="1" fill="hold" grpId="0" nodeType="withEffect">
                                      <p:stCondLst>
                                        <p:cond delay="1000"/>
                                      </p:stCondLst>
                                      <p:childTnLst>
                                        <p:set>
                                          <p:cBhvr>
                                            <p:cTn id="19" dur="1" fill="hold">
                                              <p:stCondLst>
                                                <p:cond delay="0"/>
                                              </p:stCondLst>
                                            </p:cTn>
                                            <p:tgtEl>
                                              <p:spTgt spid="33"/>
                                            </p:tgtEl>
                                            <p:attrNameLst>
                                              <p:attrName>style.visibility</p:attrName>
                                            </p:attrNameLst>
                                          </p:cBhvr>
                                          <p:to>
                                            <p:strVal val="visible"/>
                                          </p:to>
                                        </p:set>
                                        <p:animEffect transition="in" filter="wheel(1)">
                                          <p:cBhvr>
                                            <p:cTn id="20" dur="1000"/>
                                            <p:tgtEl>
                                              <p:spTgt spid="33"/>
                                            </p:tgtEl>
                                          </p:cBhvr>
                                        </p:animEffect>
                                      </p:childTnLst>
                                    </p:cTn>
                                  </p:par>
                                  <p:par>
                                    <p:cTn id="21" presetID="22" presetClass="entr" presetSubtype="8" fill="hold" grpId="0" nodeType="withEffect">
                                      <p:stCondLst>
                                        <p:cond delay="900"/>
                                      </p:stCondLst>
                                      <p:childTnLst>
                                        <p:set>
                                          <p:cBhvr>
                                            <p:cTn id="22" dur="1" fill="hold">
                                              <p:stCondLst>
                                                <p:cond delay="0"/>
                                              </p:stCondLst>
                                            </p:cTn>
                                            <p:tgtEl>
                                              <p:spTgt spid="128"/>
                                            </p:tgtEl>
                                            <p:attrNameLst>
                                              <p:attrName>style.visibility</p:attrName>
                                            </p:attrNameLst>
                                          </p:cBhvr>
                                          <p:to>
                                            <p:strVal val="visible"/>
                                          </p:to>
                                        </p:set>
                                        <p:animEffect transition="in" filter="wipe(left)">
                                          <p:cBhvr>
                                            <p:cTn id="23" dur="250"/>
                                            <p:tgtEl>
                                              <p:spTgt spid="128"/>
                                            </p:tgtEl>
                                          </p:cBhvr>
                                        </p:animEffect>
                                      </p:childTnLst>
                                    </p:cTn>
                                  </p:par>
                                  <p:par>
                                    <p:cTn id="24" presetID="53" presetClass="entr" presetSubtype="16" fill="hold" grpId="0" nodeType="withEffect">
                                      <p:stCondLst>
                                        <p:cond delay="125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par>
                                    <p:cTn id="29" presetID="10" presetClass="entr" presetSubtype="0" fill="hold" grpId="0" nodeType="withEffect">
                                      <p:stCondLst>
                                        <p:cond delay="150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250"/>
                                            <p:tgtEl>
                                              <p:spTgt spid="19"/>
                                            </p:tgtEl>
                                          </p:cBhvr>
                                        </p:animEffect>
                                      </p:childTnLst>
                                    </p:cTn>
                                  </p:par>
                                  <p:par>
                                    <p:cTn id="32" presetID="42" presetClass="path" presetSubtype="0" decel="100000" fill="hold" grpId="1" nodeType="withEffect">
                                      <p:stCondLst>
                                        <p:cond delay="1500"/>
                                      </p:stCondLst>
                                      <p:childTnLst>
                                        <p:animMotion origin="layout" path="M 1.45833E-6 -0.03472 L 1.45833E-6 1.11111E-6 " pathEditMode="relative" rAng="0" ptsTypes="AA">
                                          <p:cBhvr>
                                            <p:cTn id="33" dur="500" fill="hold"/>
                                            <p:tgtEl>
                                              <p:spTgt spid="19"/>
                                            </p:tgtEl>
                                            <p:attrNameLst>
                                              <p:attrName>ppt_x</p:attrName>
                                              <p:attrName>ppt_y</p:attrName>
                                            </p:attrNameLst>
                                          </p:cBhvr>
                                          <p:rCtr x="0" y="1736"/>
                                        </p:animMotion>
                                      </p:childTnLst>
                                    </p:cTn>
                                  </p:par>
                                  <p:par>
                                    <p:cTn id="34" presetID="10" presetClass="entr" presetSubtype="0" fill="hold" grpId="0" nodeType="withEffect">
                                      <p:stCondLst>
                                        <p:cond delay="150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par>
                              <p:cTn id="37" fill="hold">
                                <p:stCondLst>
                                  <p:cond delay="2000"/>
                                </p:stCondLst>
                                <p:childTnLst>
                                  <p:par>
                                    <p:cTn id="38" presetID="23" presetClass="entr" presetSubtype="16" fill="hold" nodeType="afterEffect">
                                      <p:stCondLst>
                                        <p:cond delay="0"/>
                                      </p:stCondLst>
                                      <p:childTnLst>
                                        <p:set>
                                          <p:cBhvr>
                                            <p:cTn id="39" dur="1" fill="hold">
                                              <p:stCondLst>
                                                <p:cond delay="0"/>
                                              </p:stCondLst>
                                            </p:cTn>
                                            <p:tgtEl>
                                              <p:spTgt spid="136"/>
                                            </p:tgtEl>
                                            <p:attrNameLst>
                                              <p:attrName>style.visibility</p:attrName>
                                            </p:attrNameLst>
                                          </p:cBhvr>
                                          <p:to>
                                            <p:strVal val="visible"/>
                                          </p:to>
                                        </p:set>
                                        <p:anim calcmode="lin" valueType="num">
                                          <p:cBhvr>
                                            <p:cTn id="40" dur="200" fill="hold"/>
                                            <p:tgtEl>
                                              <p:spTgt spid="136"/>
                                            </p:tgtEl>
                                            <p:attrNameLst>
                                              <p:attrName>ppt_w</p:attrName>
                                            </p:attrNameLst>
                                          </p:cBhvr>
                                          <p:tavLst>
                                            <p:tav tm="0">
                                              <p:val>
                                                <p:fltVal val="0"/>
                                              </p:val>
                                            </p:tav>
                                            <p:tav tm="100000">
                                              <p:val>
                                                <p:strVal val="#ppt_w"/>
                                              </p:val>
                                            </p:tav>
                                          </p:tavLst>
                                        </p:anim>
                                        <p:anim calcmode="lin" valueType="num">
                                          <p:cBhvr>
                                            <p:cTn id="41" dur="200" fill="hold"/>
                                            <p:tgtEl>
                                              <p:spTgt spid="136"/>
                                            </p:tgtEl>
                                            <p:attrNameLst>
                                              <p:attrName>ppt_h</p:attrName>
                                            </p:attrNameLst>
                                          </p:cBhvr>
                                          <p:tavLst>
                                            <p:tav tm="0">
                                              <p:val>
                                                <p:fltVal val="0"/>
                                              </p:val>
                                            </p:tav>
                                            <p:tav tm="100000">
                                              <p:val>
                                                <p:strVal val="#ppt_h"/>
                                              </p:val>
                                            </p:tav>
                                          </p:tavLst>
                                        </p:anim>
                                      </p:childTnLst>
                                    </p:cTn>
                                  </p:par>
                                  <p:par>
                                    <p:cTn id="42" presetID="6" presetClass="emph" presetSubtype="0" fill="hold" nodeType="withEffect">
                                      <p:stCondLst>
                                        <p:cond delay="0"/>
                                      </p:stCondLst>
                                      <p:childTnLst>
                                        <p:animScale>
                                          <p:cBhvr>
                                            <p:cTn id="43" dur="1000" fill="hold"/>
                                            <p:tgtEl>
                                              <p:spTgt spid="136"/>
                                            </p:tgtEl>
                                          </p:cBhvr>
                                          <p:by x="110000" y="110000"/>
                                        </p:animScale>
                                      </p:childTnLst>
                                    </p:cTn>
                                  </p:par>
                                  <p:par>
                                    <p:cTn id="44" presetID="6" presetClass="emph" presetSubtype="0" accel="50000" decel="50000" fill="hold" nodeType="withEffect">
                                      <p:stCondLst>
                                        <p:cond delay="0"/>
                                      </p:stCondLst>
                                      <p:childTnLst>
                                        <p:animScale>
                                          <p:cBhvr>
                                            <p:cTn id="45" dur="250" fill="hold"/>
                                            <p:tgtEl>
                                              <p:spTgt spid="136"/>
                                            </p:tgtEl>
                                          </p:cBhvr>
                                          <p:by x="91000" y="91000"/>
                                        </p:animScale>
                                      </p:childTnLst>
                                    </p:cTn>
                                  </p:par>
                                  <p:par>
                                    <p:cTn id="46" presetID="10" presetClass="entr" presetSubtype="0" fill="hold" grpId="0" nodeType="withEffect">
                                      <p:stCondLst>
                                        <p:cond delay="0"/>
                                      </p:stCondLst>
                                      <p:childTnLst>
                                        <p:set>
                                          <p:cBhvr>
                                            <p:cTn id="47" dur="1" fill="hold">
                                              <p:stCondLst>
                                                <p:cond delay="0"/>
                                              </p:stCondLst>
                                            </p:cTn>
                                            <p:tgtEl>
                                              <p:spTgt spid="118"/>
                                            </p:tgtEl>
                                            <p:attrNameLst>
                                              <p:attrName>style.visibility</p:attrName>
                                            </p:attrNameLst>
                                          </p:cBhvr>
                                          <p:to>
                                            <p:strVal val="visible"/>
                                          </p:to>
                                        </p:set>
                                        <p:animEffect transition="in" filter="fade">
                                          <p:cBhvr>
                                            <p:cTn id="48" dur="250"/>
                                            <p:tgtEl>
                                              <p:spTgt spid="118"/>
                                            </p:tgtEl>
                                          </p:cBhvr>
                                        </p:animEffect>
                                      </p:childTnLst>
                                    </p:cTn>
                                  </p:par>
                                  <p:par>
                                    <p:cTn id="49" presetID="42" presetClass="path" presetSubtype="0" decel="100000" fill="hold" grpId="1" nodeType="withEffect">
                                      <p:stCondLst>
                                        <p:cond delay="0"/>
                                      </p:stCondLst>
                                      <p:childTnLst>
                                        <p:animMotion origin="layout" path="M -4.375E-6 -0.03472 L -4.375E-6 1.48148E-6 " pathEditMode="relative" rAng="0" ptsTypes="AA">
                                          <p:cBhvr>
                                            <p:cTn id="50" dur="500" fill="hold"/>
                                            <p:tgtEl>
                                              <p:spTgt spid="118"/>
                                            </p:tgtEl>
                                            <p:attrNameLst>
                                              <p:attrName>ppt_x</p:attrName>
                                              <p:attrName>ppt_y</p:attrName>
                                            </p:attrNameLst>
                                          </p:cBhvr>
                                          <p:rCtr x="0" y="1736"/>
                                        </p:animMotion>
                                      </p:childTnLst>
                                    </p:cTn>
                                  </p:par>
                                  <p:par>
                                    <p:cTn id="51" presetID="23" presetClass="entr" presetSubtype="16" fill="hold" nodeType="withEffect">
                                      <p:stCondLst>
                                        <p:cond delay="250"/>
                                      </p:stCondLst>
                                      <p:childTnLst>
                                        <p:set>
                                          <p:cBhvr>
                                            <p:cTn id="52" dur="1" fill="hold">
                                              <p:stCondLst>
                                                <p:cond delay="0"/>
                                              </p:stCondLst>
                                            </p:cTn>
                                            <p:tgtEl>
                                              <p:spTgt spid="83"/>
                                            </p:tgtEl>
                                            <p:attrNameLst>
                                              <p:attrName>style.visibility</p:attrName>
                                            </p:attrNameLst>
                                          </p:cBhvr>
                                          <p:to>
                                            <p:strVal val="visible"/>
                                          </p:to>
                                        </p:set>
                                        <p:anim calcmode="lin" valueType="num">
                                          <p:cBhvr>
                                            <p:cTn id="53" dur="200" fill="hold"/>
                                            <p:tgtEl>
                                              <p:spTgt spid="83"/>
                                            </p:tgtEl>
                                            <p:attrNameLst>
                                              <p:attrName>ppt_w</p:attrName>
                                            </p:attrNameLst>
                                          </p:cBhvr>
                                          <p:tavLst>
                                            <p:tav tm="0">
                                              <p:val>
                                                <p:fltVal val="0"/>
                                              </p:val>
                                            </p:tav>
                                            <p:tav tm="100000">
                                              <p:val>
                                                <p:strVal val="#ppt_w"/>
                                              </p:val>
                                            </p:tav>
                                          </p:tavLst>
                                        </p:anim>
                                        <p:anim calcmode="lin" valueType="num">
                                          <p:cBhvr>
                                            <p:cTn id="54" dur="200" fill="hold"/>
                                            <p:tgtEl>
                                              <p:spTgt spid="83"/>
                                            </p:tgtEl>
                                            <p:attrNameLst>
                                              <p:attrName>ppt_h</p:attrName>
                                            </p:attrNameLst>
                                          </p:cBhvr>
                                          <p:tavLst>
                                            <p:tav tm="0">
                                              <p:val>
                                                <p:fltVal val="0"/>
                                              </p:val>
                                            </p:tav>
                                            <p:tav tm="100000">
                                              <p:val>
                                                <p:strVal val="#ppt_h"/>
                                              </p:val>
                                            </p:tav>
                                          </p:tavLst>
                                        </p:anim>
                                      </p:childTnLst>
                                    </p:cTn>
                                  </p:par>
                                  <p:par>
                                    <p:cTn id="55" presetID="6" presetClass="emph" presetSubtype="0" fill="hold" nodeType="withEffect">
                                      <p:stCondLst>
                                        <p:cond delay="250"/>
                                      </p:stCondLst>
                                      <p:childTnLst>
                                        <p:animScale>
                                          <p:cBhvr>
                                            <p:cTn id="56" dur="1000" fill="hold"/>
                                            <p:tgtEl>
                                              <p:spTgt spid="83"/>
                                            </p:tgtEl>
                                          </p:cBhvr>
                                          <p:by x="110000" y="110000"/>
                                        </p:animScale>
                                      </p:childTnLst>
                                    </p:cTn>
                                  </p:par>
                                  <p:par>
                                    <p:cTn id="57" presetID="6" presetClass="emph" presetSubtype="0" accel="50000" decel="50000" fill="hold" nodeType="withEffect">
                                      <p:stCondLst>
                                        <p:cond delay="250"/>
                                      </p:stCondLst>
                                      <p:childTnLst>
                                        <p:animScale>
                                          <p:cBhvr>
                                            <p:cTn id="58" dur="250" fill="hold"/>
                                            <p:tgtEl>
                                              <p:spTgt spid="83"/>
                                            </p:tgtEl>
                                          </p:cBhvr>
                                          <p:by x="91000" y="91000"/>
                                        </p:animScale>
                                      </p:childTnLst>
                                    </p:cTn>
                                  </p:par>
                                  <p:par>
                                    <p:cTn id="59" presetID="10" presetClass="entr" presetSubtype="0" fill="hold" grpId="0" nodeType="withEffect">
                                      <p:stCondLst>
                                        <p:cond delay="250"/>
                                      </p:stCondLst>
                                      <p:childTnLst>
                                        <p:set>
                                          <p:cBhvr>
                                            <p:cTn id="60" dur="1" fill="hold">
                                              <p:stCondLst>
                                                <p:cond delay="0"/>
                                              </p:stCondLst>
                                            </p:cTn>
                                            <p:tgtEl>
                                              <p:spTgt spid="53"/>
                                            </p:tgtEl>
                                            <p:attrNameLst>
                                              <p:attrName>style.visibility</p:attrName>
                                            </p:attrNameLst>
                                          </p:cBhvr>
                                          <p:to>
                                            <p:strVal val="visible"/>
                                          </p:to>
                                        </p:set>
                                        <p:animEffect transition="in" filter="fade">
                                          <p:cBhvr>
                                            <p:cTn id="61" dur="250"/>
                                            <p:tgtEl>
                                              <p:spTgt spid="53"/>
                                            </p:tgtEl>
                                          </p:cBhvr>
                                        </p:animEffect>
                                      </p:childTnLst>
                                    </p:cTn>
                                  </p:par>
                                  <p:par>
                                    <p:cTn id="62" presetID="42" presetClass="path" presetSubtype="0" decel="100000" fill="hold" grpId="1" nodeType="withEffect">
                                      <p:stCondLst>
                                        <p:cond delay="250"/>
                                      </p:stCondLst>
                                      <p:childTnLst>
                                        <p:animMotion origin="layout" path="M -0.01719 -0.00023 L 3.75E-6 -2.96296E-6 " pathEditMode="relative" rAng="0" ptsTypes="AA">
                                          <p:cBhvr>
                                            <p:cTn id="63" dur="500" fill="hold"/>
                                            <p:tgtEl>
                                              <p:spTgt spid="53"/>
                                            </p:tgtEl>
                                            <p:attrNameLst>
                                              <p:attrName>ppt_x</p:attrName>
                                              <p:attrName>ppt_y</p:attrName>
                                            </p:attrNameLst>
                                          </p:cBhvr>
                                          <p:rCtr x="859" y="0"/>
                                        </p:animMotion>
                                      </p:childTnLst>
                                    </p:cTn>
                                  </p:par>
                                  <p:par>
                                    <p:cTn id="64" presetID="53" presetClass="entr" presetSubtype="16" fill="hold" grpId="0" nodeType="withEffect">
                                      <p:stCondLst>
                                        <p:cond delay="250"/>
                                      </p:stCondLst>
                                      <p:childTnLst>
                                        <p:set>
                                          <p:cBhvr>
                                            <p:cTn id="65" dur="1" fill="hold">
                                              <p:stCondLst>
                                                <p:cond delay="0"/>
                                              </p:stCondLst>
                                            </p:cTn>
                                            <p:tgtEl>
                                              <p:spTgt spid="110"/>
                                            </p:tgtEl>
                                            <p:attrNameLst>
                                              <p:attrName>style.visibility</p:attrName>
                                            </p:attrNameLst>
                                          </p:cBhvr>
                                          <p:to>
                                            <p:strVal val="visible"/>
                                          </p:to>
                                        </p:set>
                                        <p:anim calcmode="lin" valueType="num">
                                          <p:cBhvr>
                                            <p:cTn id="66" dur="500" fill="hold"/>
                                            <p:tgtEl>
                                              <p:spTgt spid="110"/>
                                            </p:tgtEl>
                                            <p:attrNameLst>
                                              <p:attrName>ppt_w</p:attrName>
                                            </p:attrNameLst>
                                          </p:cBhvr>
                                          <p:tavLst>
                                            <p:tav tm="0">
                                              <p:val>
                                                <p:fltVal val="0"/>
                                              </p:val>
                                            </p:tav>
                                            <p:tav tm="100000">
                                              <p:val>
                                                <p:strVal val="#ppt_w"/>
                                              </p:val>
                                            </p:tav>
                                          </p:tavLst>
                                        </p:anim>
                                        <p:anim calcmode="lin" valueType="num">
                                          <p:cBhvr>
                                            <p:cTn id="67" dur="500" fill="hold"/>
                                            <p:tgtEl>
                                              <p:spTgt spid="110"/>
                                            </p:tgtEl>
                                            <p:attrNameLst>
                                              <p:attrName>ppt_h</p:attrName>
                                            </p:attrNameLst>
                                          </p:cBhvr>
                                          <p:tavLst>
                                            <p:tav tm="0">
                                              <p:val>
                                                <p:fltVal val="0"/>
                                              </p:val>
                                            </p:tav>
                                            <p:tav tm="100000">
                                              <p:val>
                                                <p:strVal val="#ppt_h"/>
                                              </p:val>
                                            </p:tav>
                                          </p:tavLst>
                                        </p:anim>
                                        <p:animEffect transition="in" filter="fade">
                                          <p:cBhvr>
                                            <p:cTn id="68" dur="500"/>
                                            <p:tgtEl>
                                              <p:spTgt spid="110"/>
                                            </p:tgtEl>
                                          </p:cBhvr>
                                        </p:animEffect>
                                      </p:childTnLst>
                                    </p:cTn>
                                  </p:par>
                                  <p:par>
                                    <p:cTn id="69" presetID="23" presetClass="entr" presetSubtype="16" fill="hold" nodeType="withEffect">
                                      <p:stCondLst>
                                        <p:cond delay="500"/>
                                      </p:stCondLst>
                                      <p:childTnLst>
                                        <p:set>
                                          <p:cBhvr>
                                            <p:cTn id="70" dur="1" fill="hold">
                                              <p:stCondLst>
                                                <p:cond delay="0"/>
                                              </p:stCondLst>
                                            </p:cTn>
                                            <p:tgtEl>
                                              <p:spTgt spid="77"/>
                                            </p:tgtEl>
                                            <p:attrNameLst>
                                              <p:attrName>style.visibility</p:attrName>
                                            </p:attrNameLst>
                                          </p:cBhvr>
                                          <p:to>
                                            <p:strVal val="visible"/>
                                          </p:to>
                                        </p:set>
                                        <p:anim calcmode="lin" valueType="num">
                                          <p:cBhvr>
                                            <p:cTn id="71" dur="200" fill="hold"/>
                                            <p:tgtEl>
                                              <p:spTgt spid="77"/>
                                            </p:tgtEl>
                                            <p:attrNameLst>
                                              <p:attrName>ppt_w</p:attrName>
                                            </p:attrNameLst>
                                          </p:cBhvr>
                                          <p:tavLst>
                                            <p:tav tm="0">
                                              <p:val>
                                                <p:fltVal val="0"/>
                                              </p:val>
                                            </p:tav>
                                            <p:tav tm="100000">
                                              <p:val>
                                                <p:strVal val="#ppt_w"/>
                                              </p:val>
                                            </p:tav>
                                          </p:tavLst>
                                        </p:anim>
                                        <p:anim calcmode="lin" valueType="num">
                                          <p:cBhvr>
                                            <p:cTn id="72" dur="200" fill="hold"/>
                                            <p:tgtEl>
                                              <p:spTgt spid="77"/>
                                            </p:tgtEl>
                                            <p:attrNameLst>
                                              <p:attrName>ppt_h</p:attrName>
                                            </p:attrNameLst>
                                          </p:cBhvr>
                                          <p:tavLst>
                                            <p:tav tm="0">
                                              <p:val>
                                                <p:fltVal val="0"/>
                                              </p:val>
                                            </p:tav>
                                            <p:tav tm="100000">
                                              <p:val>
                                                <p:strVal val="#ppt_h"/>
                                              </p:val>
                                            </p:tav>
                                          </p:tavLst>
                                        </p:anim>
                                      </p:childTnLst>
                                    </p:cTn>
                                  </p:par>
                                  <p:par>
                                    <p:cTn id="73" presetID="6" presetClass="emph" presetSubtype="0" fill="hold" nodeType="withEffect">
                                      <p:stCondLst>
                                        <p:cond delay="500"/>
                                      </p:stCondLst>
                                      <p:childTnLst>
                                        <p:animScale>
                                          <p:cBhvr>
                                            <p:cTn id="74" dur="1000" fill="hold"/>
                                            <p:tgtEl>
                                              <p:spTgt spid="77"/>
                                            </p:tgtEl>
                                          </p:cBhvr>
                                          <p:by x="110000" y="110000"/>
                                        </p:animScale>
                                      </p:childTnLst>
                                    </p:cTn>
                                  </p:par>
                                  <p:par>
                                    <p:cTn id="75" presetID="6" presetClass="emph" presetSubtype="0" accel="50000" decel="50000" fill="hold" nodeType="withEffect">
                                      <p:stCondLst>
                                        <p:cond delay="500"/>
                                      </p:stCondLst>
                                      <p:childTnLst>
                                        <p:animScale>
                                          <p:cBhvr>
                                            <p:cTn id="76" dur="250" fill="hold"/>
                                            <p:tgtEl>
                                              <p:spTgt spid="77"/>
                                            </p:tgtEl>
                                          </p:cBhvr>
                                          <p:by x="91000" y="91000"/>
                                        </p:animScale>
                                      </p:childTnLst>
                                    </p:cTn>
                                  </p:par>
                                  <p:par>
                                    <p:cTn id="77" presetID="10" presetClass="entr" presetSubtype="0" fill="hold" grpId="0" nodeType="withEffect">
                                      <p:stCondLst>
                                        <p:cond delay="500"/>
                                      </p:stCondLst>
                                      <p:childTnLst>
                                        <p:set>
                                          <p:cBhvr>
                                            <p:cTn id="78" dur="1" fill="hold">
                                              <p:stCondLst>
                                                <p:cond delay="0"/>
                                              </p:stCondLst>
                                            </p:cTn>
                                            <p:tgtEl>
                                              <p:spTgt spid="47"/>
                                            </p:tgtEl>
                                            <p:attrNameLst>
                                              <p:attrName>style.visibility</p:attrName>
                                            </p:attrNameLst>
                                          </p:cBhvr>
                                          <p:to>
                                            <p:strVal val="visible"/>
                                          </p:to>
                                        </p:set>
                                        <p:animEffect transition="in" filter="fade">
                                          <p:cBhvr>
                                            <p:cTn id="79" dur="250"/>
                                            <p:tgtEl>
                                              <p:spTgt spid="47"/>
                                            </p:tgtEl>
                                          </p:cBhvr>
                                        </p:animEffect>
                                      </p:childTnLst>
                                    </p:cTn>
                                  </p:par>
                                  <p:par>
                                    <p:cTn id="80" presetID="42" presetClass="path" presetSubtype="0" decel="100000" fill="hold" grpId="1" nodeType="withEffect">
                                      <p:stCondLst>
                                        <p:cond delay="500"/>
                                      </p:stCondLst>
                                      <p:childTnLst>
                                        <p:animMotion origin="layout" path="M 0.01667 -0.00047 L -1.25E-6 2.22222E-6 " pathEditMode="relative" rAng="0" ptsTypes="AA">
                                          <p:cBhvr>
                                            <p:cTn id="81" dur="500" fill="hold"/>
                                            <p:tgtEl>
                                              <p:spTgt spid="47"/>
                                            </p:tgtEl>
                                            <p:attrNameLst>
                                              <p:attrName>ppt_x</p:attrName>
                                              <p:attrName>ppt_y</p:attrName>
                                            </p:attrNameLst>
                                          </p:cBhvr>
                                          <p:rCtr x="-833" y="23"/>
                                        </p:animMotion>
                                      </p:childTnLst>
                                    </p:cTn>
                                  </p:par>
                                  <p:par>
                                    <p:cTn id="82" presetID="53" presetClass="entr" presetSubtype="16" fill="hold" grpId="0" nodeType="withEffect">
                                      <p:stCondLst>
                                        <p:cond delay="50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par>
                                    <p:cTn id="87" presetID="23" presetClass="entr" presetSubtype="16" fill="hold" nodeType="withEffect">
                                      <p:stCondLst>
                                        <p:cond delay="400"/>
                                      </p:stCondLst>
                                      <p:childTnLst>
                                        <p:set>
                                          <p:cBhvr>
                                            <p:cTn id="88" dur="1" fill="hold">
                                              <p:stCondLst>
                                                <p:cond delay="0"/>
                                              </p:stCondLst>
                                            </p:cTn>
                                            <p:tgtEl>
                                              <p:spTgt spid="86"/>
                                            </p:tgtEl>
                                            <p:attrNameLst>
                                              <p:attrName>style.visibility</p:attrName>
                                            </p:attrNameLst>
                                          </p:cBhvr>
                                          <p:to>
                                            <p:strVal val="visible"/>
                                          </p:to>
                                        </p:set>
                                        <p:anim calcmode="lin" valueType="num">
                                          <p:cBhvr>
                                            <p:cTn id="89" dur="200" fill="hold"/>
                                            <p:tgtEl>
                                              <p:spTgt spid="86"/>
                                            </p:tgtEl>
                                            <p:attrNameLst>
                                              <p:attrName>ppt_w</p:attrName>
                                            </p:attrNameLst>
                                          </p:cBhvr>
                                          <p:tavLst>
                                            <p:tav tm="0">
                                              <p:val>
                                                <p:fltVal val="0"/>
                                              </p:val>
                                            </p:tav>
                                            <p:tav tm="100000">
                                              <p:val>
                                                <p:strVal val="#ppt_w"/>
                                              </p:val>
                                            </p:tav>
                                          </p:tavLst>
                                        </p:anim>
                                        <p:anim calcmode="lin" valueType="num">
                                          <p:cBhvr>
                                            <p:cTn id="90" dur="200" fill="hold"/>
                                            <p:tgtEl>
                                              <p:spTgt spid="86"/>
                                            </p:tgtEl>
                                            <p:attrNameLst>
                                              <p:attrName>ppt_h</p:attrName>
                                            </p:attrNameLst>
                                          </p:cBhvr>
                                          <p:tavLst>
                                            <p:tav tm="0">
                                              <p:val>
                                                <p:fltVal val="0"/>
                                              </p:val>
                                            </p:tav>
                                            <p:tav tm="100000">
                                              <p:val>
                                                <p:strVal val="#ppt_h"/>
                                              </p:val>
                                            </p:tav>
                                          </p:tavLst>
                                        </p:anim>
                                      </p:childTnLst>
                                    </p:cTn>
                                  </p:par>
                                  <p:par>
                                    <p:cTn id="91" presetID="6" presetClass="emph" presetSubtype="0" fill="hold" nodeType="withEffect">
                                      <p:stCondLst>
                                        <p:cond delay="400"/>
                                      </p:stCondLst>
                                      <p:childTnLst>
                                        <p:animScale>
                                          <p:cBhvr>
                                            <p:cTn id="92" dur="1000" fill="hold"/>
                                            <p:tgtEl>
                                              <p:spTgt spid="86"/>
                                            </p:tgtEl>
                                          </p:cBhvr>
                                          <p:by x="110000" y="110000"/>
                                        </p:animScale>
                                      </p:childTnLst>
                                    </p:cTn>
                                  </p:par>
                                  <p:par>
                                    <p:cTn id="93" presetID="6" presetClass="emph" presetSubtype="0" accel="50000" decel="50000" fill="hold" nodeType="withEffect">
                                      <p:stCondLst>
                                        <p:cond delay="400"/>
                                      </p:stCondLst>
                                      <p:childTnLst>
                                        <p:animScale>
                                          <p:cBhvr>
                                            <p:cTn id="94" dur="250" fill="hold"/>
                                            <p:tgtEl>
                                              <p:spTgt spid="86"/>
                                            </p:tgtEl>
                                          </p:cBhvr>
                                          <p:by x="91000" y="91000"/>
                                        </p:animScale>
                                      </p:childTnLst>
                                    </p:cTn>
                                  </p:par>
                                  <p:par>
                                    <p:cTn id="95" presetID="10" presetClass="entr" presetSubtype="0" fill="hold" grpId="0" nodeType="withEffect">
                                      <p:stCondLst>
                                        <p:cond delay="400"/>
                                      </p:stCondLst>
                                      <p:childTnLst>
                                        <p:set>
                                          <p:cBhvr>
                                            <p:cTn id="96" dur="1" fill="hold">
                                              <p:stCondLst>
                                                <p:cond delay="0"/>
                                              </p:stCondLst>
                                            </p:cTn>
                                            <p:tgtEl>
                                              <p:spTgt spid="55"/>
                                            </p:tgtEl>
                                            <p:attrNameLst>
                                              <p:attrName>style.visibility</p:attrName>
                                            </p:attrNameLst>
                                          </p:cBhvr>
                                          <p:to>
                                            <p:strVal val="visible"/>
                                          </p:to>
                                        </p:set>
                                        <p:animEffect transition="in" filter="fade">
                                          <p:cBhvr>
                                            <p:cTn id="97" dur="250"/>
                                            <p:tgtEl>
                                              <p:spTgt spid="55"/>
                                            </p:tgtEl>
                                          </p:cBhvr>
                                        </p:animEffect>
                                      </p:childTnLst>
                                    </p:cTn>
                                  </p:par>
                                  <p:par>
                                    <p:cTn id="98" presetID="42" presetClass="path" presetSubtype="0" decel="100000" fill="hold" grpId="1" nodeType="withEffect">
                                      <p:stCondLst>
                                        <p:cond delay="400"/>
                                      </p:stCondLst>
                                      <p:childTnLst>
                                        <p:animMotion origin="layout" path="M 2.91667E-6 0.03889 L 2.91667E-6 1.85185E-6 " pathEditMode="relative" rAng="0" ptsTypes="AA">
                                          <p:cBhvr>
                                            <p:cTn id="99" dur="500" fill="hold"/>
                                            <p:tgtEl>
                                              <p:spTgt spid="55"/>
                                            </p:tgtEl>
                                            <p:attrNameLst>
                                              <p:attrName>ppt_x</p:attrName>
                                              <p:attrName>ppt_y</p:attrName>
                                            </p:attrNameLst>
                                          </p:cBhvr>
                                          <p:rCtr x="0" y="-1944"/>
                                        </p:animMotion>
                                      </p:childTnLst>
                                    </p:cTn>
                                  </p:par>
                                  <p:par>
                                    <p:cTn id="100" presetID="23" presetClass="entr" presetSubtype="16" fill="hold" nodeType="withEffect">
                                      <p:stCondLst>
                                        <p:cond delay="250"/>
                                      </p:stCondLst>
                                      <p:childTnLst>
                                        <p:set>
                                          <p:cBhvr>
                                            <p:cTn id="101" dur="1" fill="hold">
                                              <p:stCondLst>
                                                <p:cond delay="0"/>
                                              </p:stCondLst>
                                            </p:cTn>
                                            <p:tgtEl>
                                              <p:spTgt spid="80"/>
                                            </p:tgtEl>
                                            <p:attrNameLst>
                                              <p:attrName>style.visibility</p:attrName>
                                            </p:attrNameLst>
                                          </p:cBhvr>
                                          <p:to>
                                            <p:strVal val="visible"/>
                                          </p:to>
                                        </p:set>
                                        <p:anim calcmode="lin" valueType="num">
                                          <p:cBhvr>
                                            <p:cTn id="102" dur="200" fill="hold"/>
                                            <p:tgtEl>
                                              <p:spTgt spid="80"/>
                                            </p:tgtEl>
                                            <p:attrNameLst>
                                              <p:attrName>ppt_w</p:attrName>
                                            </p:attrNameLst>
                                          </p:cBhvr>
                                          <p:tavLst>
                                            <p:tav tm="0">
                                              <p:val>
                                                <p:fltVal val="0"/>
                                              </p:val>
                                            </p:tav>
                                            <p:tav tm="100000">
                                              <p:val>
                                                <p:strVal val="#ppt_w"/>
                                              </p:val>
                                            </p:tav>
                                          </p:tavLst>
                                        </p:anim>
                                        <p:anim calcmode="lin" valueType="num">
                                          <p:cBhvr>
                                            <p:cTn id="103" dur="200" fill="hold"/>
                                            <p:tgtEl>
                                              <p:spTgt spid="80"/>
                                            </p:tgtEl>
                                            <p:attrNameLst>
                                              <p:attrName>ppt_h</p:attrName>
                                            </p:attrNameLst>
                                          </p:cBhvr>
                                          <p:tavLst>
                                            <p:tav tm="0">
                                              <p:val>
                                                <p:fltVal val="0"/>
                                              </p:val>
                                            </p:tav>
                                            <p:tav tm="100000">
                                              <p:val>
                                                <p:strVal val="#ppt_h"/>
                                              </p:val>
                                            </p:tav>
                                          </p:tavLst>
                                        </p:anim>
                                      </p:childTnLst>
                                    </p:cTn>
                                  </p:par>
                                  <p:par>
                                    <p:cTn id="104" presetID="6" presetClass="emph" presetSubtype="0" fill="hold" nodeType="withEffect">
                                      <p:stCondLst>
                                        <p:cond delay="250"/>
                                      </p:stCondLst>
                                      <p:childTnLst>
                                        <p:animScale>
                                          <p:cBhvr>
                                            <p:cTn id="105" dur="1000" fill="hold"/>
                                            <p:tgtEl>
                                              <p:spTgt spid="80"/>
                                            </p:tgtEl>
                                          </p:cBhvr>
                                          <p:by x="110000" y="110000"/>
                                        </p:animScale>
                                      </p:childTnLst>
                                    </p:cTn>
                                  </p:par>
                                  <p:par>
                                    <p:cTn id="106" presetID="6" presetClass="emph" presetSubtype="0" accel="50000" decel="50000" fill="hold" nodeType="withEffect">
                                      <p:stCondLst>
                                        <p:cond delay="250"/>
                                      </p:stCondLst>
                                      <p:childTnLst>
                                        <p:animScale>
                                          <p:cBhvr>
                                            <p:cTn id="107" dur="250" fill="hold"/>
                                            <p:tgtEl>
                                              <p:spTgt spid="80"/>
                                            </p:tgtEl>
                                          </p:cBhvr>
                                          <p:by x="91000" y="91000"/>
                                        </p:animScale>
                                      </p:childTnLst>
                                    </p:cTn>
                                  </p:par>
                                  <p:par>
                                    <p:cTn id="108" presetID="23" presetClass="entr" presetSubtype="16" fill="hold" nodeType="withEffect">
                                      <p:stCondLst>
                                        <p:cond delay="400"/>
                                      </p:stCondLst>
                                      <p:childTnLst>
                                        <p:set>
                                          <p:cBhvr>
                                            <p:cTn id="109" dur="1" fill="hold">
                                              <p:stCondLst>
                                                <p:cond delay="0"/>
                                              </p:stCondLst>
                                            </p:cTn>
                                            <p:tgtEl>
                                              <p:spTgt spid="109"/>
                                            </p:tgtEl>
                                            <p:attrNameLst>
                                              <p:attrName>style.visibility</p:attrName>
                                            </p:attrNameLst>
                                          </p:cBhvr>
                                          <p:to>
                                            <p:strVal val="visible"/>
                                          </p:to>
                                        </p:set>
                                        <p:anim calcmode="lin" valueType="num">
                                          <p:cBhvr>
                                            <p:cTn id="110" dur="200" fill="hold"/>
                                            <p:tgtEl>
                                              <p:spTgt spid="109"/>
                                            </p:tgtEl>
                                            <p:attrNameLst>
                                              <p:attrName>ppt_w</p:attrName>
                                            </p:attrNameLst>
                                          </p:cBhvr>
                                          <p:tavLst>
                                            <p:tav tm="0">
                                              <p:val>
                                                <p:fltVal val="0"/>
                                              </p:val>
                                            </p:tav>
                                            <p:tav tm="100000">
                                              <p:val>
                                                <p:strVal val="#ppt_w"/>
                                              </p:val>
                                            </p:tav>
                                          </p:tavLst>
                                        </p:anim>
                                        <p:anim calcmode="lin" valueType="num">
                                          <p:cBhvr>
                                            <p:cTn id="111" dur="200" fill="hold"/>
                                            <p:tgtEl>
                                              <p:spTgt spid="109"/>
                                            </p:tgtEl>
                                            <p:attrNameLst>
                                              <p:attrName>ppt_h</p:attrName>
                                            </p:attrNameLst>
                                          </p:cBhvr>
                                          <p:tavLst>
                                            <p:tav tm="0">
                                              <p:val>
                                                <p:fltVal val="0"/>
                                              </p:val>
                                            </p:tav>
                                            <p:tav tm="100000">
                                              <p:val>
                                                <p:strVal val="#ppt_h"/>
                                              </p:val>
                                            </p:tav>
                                          </p:tavLst>
                                        </p:anim>
                                      </p:childTnLst>
                                    </p:cTn>
                                  </p:par>
                                  <p:par>
                                    <p:cTn id="112" presetID="6" presetClass="emph" presetSubtype="0" fill="hold" nodeType="withEffect">
                                      <p:stCondLst>
                                        <p:cond delay="400"/>
                                      </p:stCondLst>
                                      <p:childTnLst>
                                        <p:animScale>
                                          <p:cBhvr>
                                            <p:cTn id="113" dur="1000" fill="hold"/>
                                            <p:tgtEl>
                                              <p:spTgt spid="109"/>
                                            </p:tgtEl>
                                          </p:cBhvr>
                                          <p:by x="110000" y="110000"/>
                                        </p:animScale>
                                      </p:childTnLst>
                                    </p:cTn>
                                  </p:par>
                                  <p:par>
                                    <p:cTn id="114" presetID="6" presetClass="emph" presetSubtype="0" accel="50000" decel="50000" fill="hold" nodeType="withEffect">
                                      <p:stCondLst>
                                        <p:cond delay="400"/>
                                      </p:stCondLst>
                                      <p:childTnLst>
                                        <p:animScale>
                                          <p:cBhvr>
                                            <p:cTn id="115" dur="250" fill="hold"/>
                                            <p:tgtEl>
                                              <p:spTgt spid="109"/>
                                            </p:tgtEl>
                                          </p:cBhvr>
                                          <p:by x="91000" y="91000"/>
                                        </p:animScale>
                                      </p:childTnLst>
                                    </p:cTn>
                                  </p:par>
                                  <p:par>
                                    <p:cTn id="116" presetID="10" presetClass="entr" presetSubtype="0" fill="hold" grpId="0" nodeType="withEffect">
                                      <p:stCondLst>
                                        <p:cond delay="400"/>
                                      </p:stCondLst>
                                      <p:childTnLst>
                                        <p:set>
                                          <p:cBhvr>
                                            <p:cTn id="117" dur="1" fill="hold">
                                              <p:stCondLst>
                                                <p:cond delay="0"/>
                                              </p:stCondLst>
                                            </p:cTn>
                                            <p:tgtEl>
                                              <p:spTgt spid="52"/>
                                            </p:tgtEl>
                                            <p:attrNameLst>
                                              <p:attrName>style.visibility</p:attrName>
                                            </p:attrNameLst>
                                          </p:cBhvr>
                                          <p:to>
                                            <p:strVal val="visible"/>
                                          </p:to>
                                        </p:set>
                                        <p:animEffect transition="in" filter="fade">
                                          <p:cBhvr>
                                            <p:cTn id="118" dur="250"/>
                                            <p:tgtEl>
                                              <p:spTgt spid="52"/>
                                            </p:tgtEl>
                                          </p:cBhvr>
                                        </p:animEffect>
                                      </p:childTnLst>
                                    </p:cTn>
                                  </p:par>
                                  <p:par>
                                    <p:cTn id="119" presetID="42" presetClass="path" presetSubtype="0" decel="100000" fill="hold" grpId="1" nodeType="withEffect">
                                      <p:stCondLst>
                                        <p:cond delay="400"/>
                                      </p:stCondLst>
                                      <p:childTnLst>
                                        <p:animMotion origin="layout" path="M 1.04167E-6 -0.03473 L 1.04167E-6 2.96296E-6 " pathEditMode="relative" rAng="0" ptsTypes="AA">
                                          <p:cBhvr>
                                            <p:cTn id="120" dur="500" fill="hold"/>
                                            <p:tgtEl>
                                              <p:spTgt spid="52"/>
                                            </p:tgtEl>
                                            <p:attrNameLst>
                                              <p:attrName>ppt_x</p:attrName>
                                              <p:attrName>ppt_y</p:attrName>
                                            </p:attrNameLst>
                                          </p:cBhvr>
                                          <p:rCtr x="0" y="1736"/>
                                        </p:animMotion>
                                      </p:childTnLst>
                                    </p:cTn>
                                  </p:par>
                                  <p:par>
                                    <p:cTn id="121" presetID="53" presetClass="entr" presetSubtype="16" fill="hold" grpId="0" nodeType="withEffect">
                                      <p:stCondLst>
                                        <p:cond delay="400"/>
                                      </p:stCondLst>
                                      <p:childTnLst>
                                        <p:set>
                                          <p:cBhvr>
                                            <p:cTn id="122" dur="1" fill="hold">
                                              <p:stCondLst>
                                                <p:cond delay="0"/>
                                              </p:stCondLst>
                                            </p:cTn>
                                            <p:tgtEl>
                                              <p:spTgt spid="111"/>
                                            </p:tgtEl>
                                            <p:attrNameLst>
                                              <p:attrName>style.visibility</p:attrName>
                                            </p:attrNameLst>
                                          </p:cBhvr>
                                          <p:to>
                                            <p:strVal val="visible"/>
                                          </p:to>
                                        </p:set>
                                        <p:anim calcmode="lin" valueType="num">
                                          <p:cBhvr>
                                            <p:cTn id="123" dur="500" fill="hold"/>
                                            <p:tgtEl>
                                              <p:spTgt spid="111"/>
                                            </p:tgtEl>
                                            <p:attrNameLst>
                                              <p:attrName>ppt_w</p:attrName>
                                            </p:attrNameLst>
                                          </p:cBhvr>
                                          <p:tavLst>
                                            <p:tav tm="0">
                                              <p:val>
                                                <p:fltVal val="0"/>
                                              </p:val>
                                            </p:tav>
                                            <p:tav tm="100000">
                                              <p:val>
                                                <p:strVal val="#ppt_w"/>
                                              </p:val>
                                            </p:tav>
                                          </p:tavLst>
                                        </p:anim>
                                        <p:anim calcmode="lin" valueType="num">
                                          <p:cBhvr>
                                            <p:cTn id="124" dur="500" fill="hold"/>
                                            <p:tgtEl>
                                              <p:spTgt spid="111"/>
                                            </p:tgtEl>
                                            <p:attrNameLst>
                                              <p:attrName>ppt_h</p:attrName>
                                            </p:attrNameLst>
                                          </p:cBhvr>
                                          <p:tavLst>
                                            <p:tav tm="0">
                                              <p:val>
                                                <p:fltVal val="0"/>
                                              </p:val>
                                            </p:tav>
                                            <p:tav tm="100000">
                                              <p:val>
                                                <p:strVal val="#ppt_h"/>
                                              </p:val>
                                            </p:tav>
                                          </p:tavLst>
                                        </p:anim>
                                        <p:animEffect transition="in" filter="fade">
                                          <p:cBhvr>
                                            <p:cTn id="125" dur="500"/>
                                            <p:tgtEl>
                                              <p:spTgt spid="111"/>
                                            </p:tgtEl>
                                          </p:cBhvr>
                                        </p:animEffect>
                                      </p:childTnLst>
                                    </p:cTn>
                                  </p:par>
                                  <p:par>
                                    <p:cTn id="126" presetID="23" presetClass="entr" presetSubtype="16" fill="hold" nodeType="withEffect">
                                      <p:stCondLst>
                                        <p:cond delay="500"/>
                                      </p:stCondLst>
                                      <p:childTnLst>
                                        <p:set>
                                          <p:cBhvr>
                                            <p:cTn id="127" dur="1" fill="hold">
                                              <p:stCondLst>
                                                <p:cond delay="0"/>
                                              </p:stCondLst>
                                            </p:cTn>
                                            <p:tgtEl>
                                              <p:spTgt spid="89"/>
                                            </p:tgtEl>
                                            <p:attrNameLst>
                                              <p:attrName>style.visibility</p:attrName>
                                            </p:attrNameLst>
                                          </p:cBhvr>
                                          <p:to>
                                            <p:strVal val="visible"/>
                                          </p:to>
                                        </p:set>
                                        <p:anim calcmode="lin" valueType="num">
                                          <p:cBhvr>
                                            <p:cTn id="128" dur="200" fill="hold"/>
                                            <p:tgtEl>
                                              <p:spTgt spid="89"/>
                                            </p:tgtEl>
                                            <p:attrNameLst>
                                              <p:attrName>ppt_w</p:attrName>
                                            </p:attrNameLst>
                                          </p:cBhvr>
                                          <p:tavLst>
                                            <p:tav tm="0">
                                              <p:val>
                                                <p:fltVal val="0"/>
                                              </p:val>
                                            </p:tav>
                                            <p:tav tm="100000">
                                              <p:val>
                                                <p:strVal val="#ppt_w"/>
                                              </p:val>
                                            </p:tav>
                                          </p:tavLst>
                                        </p:anim>
                                        <p:anim calcmode="lin" valueType="num">
                                          <p:cBhvr>
                                            <p:cTn id="129" dur="200" fill="hold"/>
                                            <p:tgtEl>
                                              <p:spTgt spid="89"/>
                                            </p:tgtEl>
                                            <p:attrNameLst>
                                              <p:attrName>ppt_h</p:attrName>
                                            </p:attrNameLst>
                                          </p:cBhvr>
                                          <p:tavLst>
                                            <p:tav tm="0">
                                              <p:val>
                                                <p:fltVal val="0"/>
                                              </p:val>
                                            </p:tav>
                                            <p:tav tm="100000">
                                              <p:val>
                                                <p:strVal val="#ppt_h"/>
                                              </p:val>
                                            </p:tav>
                                          </p:tavLst>
                                        </p:anim>
                                      </p:childTnLst>
                                    </p:cTn>
                                  </p:par>
                                  <p:par>
                                    <p:cTn id="130" presetID="6" presetClass="emph" presetSubtype="0" fill="hold" nodeType="withEffect">
                                      <p:stCondLst>
                                        <p:cond delay="500"/>
                                      </p:stCondLst>
                                      <p:childTnLst>
                                        <p:animScale>
                                          <p:cBhvr>
                                            <p:cTn id="131" dur="1000" fill="hold"/>
                                            <p:tgtEl>
                                              <p:spTgt spid="89"/>
                                            </p:tgtEl>
                                          </p:cBhvr>
                                          <p:by x="110000" y="110000"/>
                                        </p:animScale>
                                      </p:childTnLst>
                                    </p:cTn>
                                  </p:par>
                                  <p:par>
                                    <p:cTn id="132" presetID="6" presetClass="emph" presetSubtype="0" accel="50000" decel="50000" fill="hold" nodeType="withEffect">
                                      <p:stCondLst>
                                        <p:cond delay="500"/>
                                      </p:stCondLst>
                                      <p:childTnLst>
                                        <p:animScale>
                                          <p:cBhvr>
                                            <p:cTn id="133" dur="250" fill="hold"/>
                                            <p:tgtEl>
                                              <p:spTgt spid="89"/>
                                            </p:tgtEl>
                                          </p:cBhvr>
                                          <p:by x="91000" y="91000"/>
                                        </p:animScale>
                                      </p:childTnLst>
                                    </p:cTn>
                                  </p:par>
                                  <p:par>
                                    <p:cTn id="134" presetID="53" presetClass="entr" presetSubtype="16" fill="hold" grpId="0" nodeType="withEffect">
                                      <p:stCondLst>
                                        <p:cond delay="500"/>
                                      </p:stCondLst>
                                      <p:childTnLst>
                                        <p:set>
                                          <p:cBhvr>
                                            <p:cTn id="135" dur="1" fill="hold">
                                              <p:stCondLst>
                                                <p:cond delay="0"/>
                                              </p:stCondLst>
                                            </p:cTn>
                                            <p:tgtEl>
                                              <p:spTgt spid="130"/>
                                            </p:tgtEl>
                                            <p:attrNameLst>
                                              <p:attrName>style.visibility</p:attrName>
                                            </p:attrNameLst>
                                          </p:cBhvr>
                                          <p:to>
                                            <p:strVal val="visible"/>
                                          </p:to>
                                        </p:set>
                                        <p:anim calcmode="lin" valueType="num">
                                          <p:cBhvr>
                                            <p:cTn id="136" dur="500" fill="hold"/>
                                            <p:tgtEl>
                                              <p:spTgt spid="130"/>
                                            </p:tgtEl>
                                            <p:attrNameLst>
                                              <p:attrName>ppt_w</p:attrName>
                                            </p:attrNameLst>
                                          </p:cBhvr>
                                          <p:tavLst>
                                            <p:tav tm="0">
                                              <p:val>
                                                <p:fltVal val="0"/>
                                              </p:val>
                                            </p:tav>
                                            <p:tav tm="100000">
                                              <p:val>
                                                <p:strVal val="#ppt_w"/>
                                              </p:val>
                                            </p:tav>
                                          </p:tavLst>
                                        </p:anim>
                                        <p:anim calcmode="lin" valueType="num">
                                          <p:cBhvr>
                                            <p:cTn id="137" dur="500" fill="hold"/>
                                            <p:tgtEl>
                                              <p:spTgt spid="130"/>
                                            </p:tgtEl>
                                            <p:attrNameLst>
                                              <p:attrName>ppt_h</p:attrName>
                                            </p:attrNameLst>
                                          </p:cBhvr>
                                          <p:tavLst>
                                            <p:tav tm="0">
                                              <p:val>
                                                <p:fltVal val="0"/>
                                              </p:val>
                                            </p:tav>
                                            <p:tav tm="100000">
                                              <p:val>
                                                <p:strVal val="#ppt_h"/>
                                              </p:val>
                                            </p:tav>
                                          </p:tavLst>
                                        </p:anim>
                                        <p:animEffect transition="in" filter="fade">
                                          <p:cBhvr>
                                            <p:cTn id="138" dur="500"/>
                                            <p:tgtEl>
                                              <p:spTgt spid="130"/>
                                            </p:tgtEl>
                                          </p:cBhvr>
                                        </p:animEffect>
                                      </p:childTnLst>
                                    </p:cTn>
                                  </p:par>
                                  <p:par>
                                    <p:cTn id="139" presetID="23" presetClass="entr" presetSubtype="16" fill="hold" nodeType="withEffect">
                                      <p:stCondLst>
                                        <p:cond delay="500"/>
                                      </p:stCondLst>
                                      <p:childTnLst>
                                        <p:set>
                                          <p:cBhvr>
                                            <p:cTn id="140" dur="1" fill="hold">
                                              <p:stCondLst>
                                                <p:cond delay="0"/>
                                              </p:stCondLst>
                                            </p:cTn>
                                            <p:tgtEl>
                                              <p:spTgt spid="137"/>
                                            </p:tgtEl>
                                            <p:attrNameLst>
                                              <p:attrName>style.visibility</p:attrName>
                                            </p:attrNameLst>
                                          </p:cBhvr>
                                          <p:to>
                                            <p:strVal val="visible"/>
                                          </p:to>
                                        </p:set>
                                        <p:anim calcmode="lin" valueType="num">
                                          <p:cBhvr>
                                            <p:cTn id="141" dur="200" fill="hold"/>
                                            <p:tgtEl>
                                              <p:spTgt spid="137"/>
                                            </p:tgtEl>
                                            <p:attrNameLst>
                                              <p:attrName>ppt_w</p:attrName>
                                            </p:attrNameLst>
                                          </p:cBhvr>
                                          <p:tavLst>
                                            <p:tav tm="0">
                                              <p:val>
                                                <p:fltVal val="0"/>
                                              </p:val>
                                            </p:tav>
                                            <p:tav tm="100000">
                                              <p:val>
                                                <p:strVal val="#ppt_w"/>
                                              </p:val>
                                            </p:tav>
                                          </p:tavLst>
                                        </p:anim>
                                        <p:anim calcmode="lin" valueType="num">
                                          <p:cBhvr>
                                            <p:cTn id="142" dur="200" fill="hold"/>
                                            <p:tgtEl>
                                              <p:spTgt spid="137"/>
                                            </p:tgtEl>
                                            <p:attrNameLst>
                                              <p:attrName>ppt_h</p:attrName>
                                            </p:attrNameLst>
                                          </p:cBhvr>
                                          <p:tavLst>
                                            <p:tav tm="0">
                                              <p:val>
                                                <p:fltVal val="0"/>
                                              </p:val>
                                            </p:tav>
                                            <p:tav tm="100000">
                                              <p:val>
                                                <p:strVal val="#ppt_h"/>
                                              </p:val>
                                            </p:tav>
                                          </p:tavLst>
                                        </p:anim>
                                      </p:childTnLst>
                                    </p:cTn>
                                  </p:par>
                                  <p:par>
                                    <p:cTn id="143" presetID="6" presetClass="emph" presetSubtype="0" fill="hold" nodeType="withEffect">
                                      <p:stCondLst>
                                        <p:cond delay="500"/>
                                      </p:stCondLst>
                                      <p:childTnLst>
                                        <p:animScale>
                                          <p:cBhvr>
                                            <p:cTn id="144" dur="1000" fill="hold"/>
                                            <p:tgtEl>
                                              <p:spTgt spid="137"/>
                                            </p:tgtEl>
                                          </p:cBhvr>
                                          <p:by x="110000" y="110000"/>
                                        </p:animScale>
                                      </p:childTnLst>
                                    </p:cTn>
                                  </p:par>
                                  <p:par>
                                    <p:cTn id="145" presetID="6" presetClass="emph" presetSubtype="0" accel="50000" decel="50000" fill="hold" nodeType="withEffect">
                                      <p:stCondLst>
                                        <p:cond delay="500"/>
                                      </p:stCondLst>
                                      <p:childTnLst>
                                        <p:animScale>
                                          <p:cBhvr>
                                            <p:cTn id="146" dur="250" fill="hold"/>
                                            <p:tgtEl>
                                              <p:spTgt spid="137"/>
                                            </p:tgtEl>
                                          </p:cBhvr>
                                          <p:by x="91000" y="91000"/>
                                        </p:animScale>
                                      </p:childTnLst>
                                    </p:cTn>
                                  </p:par>
                                  <p:par>
                                    <p:cTn id="147" presetID="23" presetClass="entr" presetSubtype="16" fill="hold" nodeType="withEffect">
                                      <p:stCondLst>
                                        <p:cond delay="500"/>
                                      </p:stCondLst>
                                      <p:childTnLst>
                                        <p:set>
                                          <p:cBhvr>
                                            <p:cTn id="148" dur="1" fill="hold">
                                              <p:stCondLst>
                                                <p:cond delay="0"/>
                                              </p:stCondLst>
                                            </p:cTn>
                                            <p:tgtEl>
                                              <p:spTgt spid="41"/>
                                            </p:tgtEl>
                                            <p:attrNameLst>
                                              <p:attrName>style.visibility</p:attrName>
                                            </p:attrNameLst>
                                          </p:cBhvr>
                                          <p:to>
                                            <p:strVal val="visible"/>
                                          </p:to>
                                        </p:set>
                                        <p:anim calcmode="lin" valueType="num">
                                          <p:cBhvr>
                                            <p:cTn id="149" dur="200" fill="hold"/>
                                            <p:tgtEl>
                                              <p:spTgt spid="41"/>
                                            </p:tgtEl>
                                            <p:attrNameLst>
                                              <p:attrName>ppt_w</p:attrName>
                                            </p:attrNameLst>
                                          </p:cBhvr>
                                          <p:tavLst>
                                            <p:tav tm="0">
                                              <p:val>
                                                <p:fltVal val="0"/>
                                              </p:val>
                                            </p:tav>
                                            <p:tav tm="100000">
                                              <p:val>
                                                <p:strVal val="#ppt_w"/>
                                              </p:val>
                                            </p:tav>
                                          </p:tavLst>
                                        </p:anim>
                                        <p:anim calcmode="lin" valueType="num">
                                          <p:cBhvr>
                                            <p:cTn id="150" dur="200" fill="hold"/>
                                            <p:tgtEl>
                                              <p:spTgt spid="41"/>
                                            </p:tgtEl>
                                            <p:attrNameLst>
                                              <p:attrName>ppt_h</p:attrName>
                                            </p:attrNameLst>
                                          </p:cBhvr>
                                          <p:tavLst>
                                            <p:tav tm="0">
                                              <p:val>
                                                <p:fltVal val="0"/>
                                              </p:val>
                                            </p:tav>
                                            <p:tav tm="100000">
                                              <p:val>
                                                <p:strVal val="#ppt_h"/>
                                              </p:val>
                                            </p:tav>
                                          </p:tavLst>
                                        </p:anim>
                                      </p:childTnLst>
                                    </p:cTn>
                                  </p:par>
                                  <p:par>
                                    <p:cTn id="151" presetID="6" presetClass="emph" presetSubtype="0" fill="hold" nodeType="withEffect">
                                      <p:stCondLst>
                                        <p:cond delay="500"/>
                                      </p:stCondLst>
                                      <p:childTnLst>
                                        <p:animScale>
                                          <p:cBhvr>
                                            <p:cTn id="152" dur="1000" fill="hold"/>
                                            <p:tgtEl>
                                              <p:spTgt spid="41"/>
                                            </p:tgtEl>
                                          </p:cBhvr>
                                          <p:by x="110000" y="110000"/>
                                        </p:animScale>
                                      </p:childTnLst>
                                    </p:cTn>
                                  </p:par>
                                  <p:par>
                                    <p:cTn id="153" presetID="6" presetClass="emph" presetSubtype="0" accel="50000" decel="50000" fill="hold" nodeType="withEffect">
                                      <p:stCondLst>
                                        <p:cond delay="500"/>
                                      </p:stCondLst>
                                      <p:childTnLst>
                                        <p:animScale>
                                          <p:cBhvr>
                                            <p:cTn id="154" dur="250" fill="hold"/>
                                            <p:tgtEl>
                                              <p:spTgt spid="41"/>
                                            </p:tgtEl>
                                          </p:cBhvr>
                                          <p:by x="91000" y="91000"/>
                                        </p:animScale>
                                      </p:childTnLst>
                                    </p:cTn>
                                  </p:par>
                                  <p:par>
                                    <p:cTn id="155" presetID="10" presetClass="entr" presetSubtype="0" fill="hold" grpId="0" nodeType="withEffect">
                                      <p:stCondLst>
                                        <p:cond delay="500"/>
                                      </p:stCondLst>
                                      <p:childTnLst>
                                        <p:set>
                                          <p:cBhvr>
                                            <p:cTn id="156" dur="1" fill="hold">
                                              <p:stCondLst>
                                                <p:cond delay="0"/>
                                              </p:stCondLst>
                                            </p:cTn>
                                            <p:tgtEl>
                                              <p:spTgt spid="107"/>
                                            </p:tgtEl>
                                            <p:attrNameLst>
                                              <p:attrName>style.visibility</p:attrName>
                                            </p:attrNameLst>
                                          </p:cBhvr>
                                          <p:to>
                                            <p:strVal val="visible"/>
                                          </p:to>
                                        </p:set>
                                        <p:animEffect transition="in" filter="fade">
                                          <p:cBhvr>
                                            <p:cTn id="157" dur="250"/>
                                            <p:tgtEl>
                                              <p:spTgt spid="107"/>
                                            </p:tgtEl>
                                          </p:cBhvr>
                                        </p:animEffect>
                                      </p:childTnLst>
                                    </p:cTn>
                                  </p:par>
                                  <p:par>
                                    <p:cTn id="158" presetID="42" presetClass="path" presetSubtype="0" decel="100000" fill="hold" grpId="1" nodeType="withEffect">
                                      <p:stCondLst>
                                        <p:cond delay="500"/>
                                      </p:stCondLst>
                                      <p:childTnLst>
                                        <p:animMotion origin="layout" path="M 4.16667E-7 -0.03472 L 4.16667E-7 2.59259E-6 " pathEditMode="relative" rAng="0" ptsTypes="AA">
                                          <p:cBhvr>
                                            <p:cTn id="159" dur="500" fill="hold"/>
                                            <p:tgtEl>
                                              <p:spTgt spid="107"/>
                                            </p:tgtEl>
                                            <p:attrNameLst>
                                              <p:attrName>ppt_x</p:attrName>
                                              <p:attrName>ppt_y</p:attrName>
                                            </p:attrNameLst>
                                          </p:cBhvr>
                                          <p:rCtr x="0" y="1736"/>
                                        </p:animMotion>
                                      </p:childTnLst>
                                    </p:cTn>
                                  </p:par>
                                  <p:par>
                                    <p:cTn id="160" presetID="10" presetClass="entr" presetSubtype="0" fill="hold" grpId="0" nodeType="withEffect">
                                      <p:stCondLst>
                                        <p:cond delay="0"/>
                                      </p:stCondLst>
                                      <p:childTnLst>
                                        <p:set>
                                          <p:cBhvr>
                                            <p:cTn id="161" dur="1" fill="hold">
                                              <p:stCondLst>
                                                <p:cond delay="0"/>
                                              </p:stCondLst>
                                            </p:cTn>
                                            <p:tgtEl>
                                              <p:spTgt spid="108"/>
                                            </p:tgtEl>
                                            <p:attrNameLst>
                                              <p:attrName>style.visibility</p:attrName>
                                            </p:attrNameLst>
                                          </p:cBhvr>
                                          <p:to>
                                            <p:strVal val="visible"/>
                                          </p:to>
                                        </p:set>
                                        <p:animEffect transition="in" filter="fade">
                                          <p:cBhvr>
                                            <p:cTn id="162" dur="250"/>
                                            <p:tgtEl>
                                              <p:spTgt spid="108"/>
                                            </p:tgtEl>
                                          </p:cBhvr>
                                        </p:animEffect>
                                      </p:childTnLst>
                                    </p:cTn>
                                  </p:par>
                                  <p:par>
                                    <p:cTn id="163" presetID="42" presetClass="path" presetSubtype="0" decel="100000" fill="hold" grpId="1" nodeType="withEffect">
                                      <p:stCondLst>
                                        <p:cond delay="0"/>
                                      </p:stCondLst>
                                      <p:childTnLst>
                                        <p:animMotion origin="layout" path="M -2.08333E-7 -0.03472 L -2.08333E-7 -4.44444E-6 " pathEditMode="relative" rAng="0" ptsTypes="AA">
                                          <p:cBhvr>
                                            <p:cTn id="164" dur="500" fill="hold"/>
                                            <p:tgtEl>
                                              <p:spTgt spid="108"/>
                                            </p:tgtEl>
                                            <p:attrNameLst>
                                              <p:attrName>ppt_x</p:attrName>
                                              <p:attrName>ppt_y</p:attrName>
                                            </p:attrNameLst>
                                          </p:cBhvr>
                                          <p:rCtr x="0" y="1736"/>
                                        </p:animMotion>
                                      </p:childTnLst>
                                    </p:cTn>
                                  </p:par>
                                  <p:par>
                                    <p:cTn id="165" presetID="10" presetClass="entr" presetSubtype="0"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250"/>
                                            <p:tgtEl>
                                              <p:spTgt spid="60"/>
                                            </p:tgtEl>
                                          </p:cBhvr>
                                        </p:animEffect>
                                      </p:childTnLst>
                                    </p:cTn>
                                  </p:par>
                                  <p:par>
                                    <p:cTn id="168" presetID="42" presetClass="path" presetSubtype="0" decel="100000" fill="hold" grpId="1" nodeType="withEffect">
                                      <p:stCondLst>
                                        <p:cond delay="0"/>
                                      </p:stCondLst>
                                      <p:childTnLst>
                                        <p:animMotion origin="layout" path="M -2.08333E-7 -0.03472 L -2.08333E-7 -1.11111E-6 " pathEditMode="relative" rAng="0" ptsTypes="AA">
                                          <p:cBhvr>
                                            <p:cTn id="169" dur="500" fill="hold"/>
                                            <p:tgtEl>
                                              <p:spTgt spid="60"/>
                                            </p:tgtEl>
                                            <p:attrNameLst>
                                              <p:attrName>ppt_x</p:attrName>
                                              <p:attrName>ppt_y</p:attrName>
                                            </p:attrNameLst>
                                          </p:cBhvr>
                                          <p:rCtr x="0" y="1736"/>
                                        </p:animMotion>
                                      </p:childTnLst>
                                    </p:cTn>
                                  </p:par>
                                  <p:par>
                                    <p:cTn id="170" presetID="10" presetClass="entr" presetSubtype="0"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Effect transition="in" filter="fade">
                                          <p:cBhvr>
                                            <p:cTn id="172" dur="250"/>
                                            <p:tgtEl>
                                              <p:spTgt spid="38"/>
                                            </p:tgtEl>
                                          </p:cBhvr>
                                        </p:animEffect>
                                      </p:childTnLst>
                                    </p:cTn>
                                  </p:par>
                                  <p:par>
                                    <p:cTn id="173" presetID="42" presetClass="path" presetSubtype="0" decel="100000" fill="hold" grpId="1" nodeType="withEffect">
                                      <p:stCondLst>
                                        <p:cond delay="0"/>
                                      </p:stCondLst>
                                      <p:childTnLst>
                                        <p:animMotion origin="layout" path="M -3.95833E-6 0.03889 L -3.95833E-6 -4.44444E-6 " pathEditMode="relative" rAng="0" ptsTypes="AA">
                                          <p:cBhvr>
                                            <p:cTn id="174" dur="500" fill="hold"/>
                                            <p:tgtEl>
                                              <p:spTgt spid="38"/>
                                            </p:tgtEl>
                                            <p:attrNameLst>
                                              <p:attrName>ppt_x</p:attrName>
                                              <p:attrName>ppt_y</p:attrName>
                                            </p:attrNameLst>
                                          </p:cBhvr>
                                          <p:rCtr x="0" y="-1944"/>
                                        </p:animMotion>
                                      </p:childTnLst>
                                    </p:cTn>
                                  </p:par>
                                </p:childTnLst>
                              </p:cTn>
                            </p:par>
                            <p:par>
                              <p:cTn id="175" fill="hold">
                                <p:stCondLst>
                                  <p:cond delay="3500"/>
                                </p:stCondLst>
                                <p:childTnLst>
                                  <p:par>
                                    <p:cTn id="176" presetID="22" presetClass="entr" presetSubtype="4" fill="hold"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wipe(down)">
                                          <p:cBhvr>
                                            <p:cTn id="178" dur="500"/>
                                            <p:tgtEl>
                                              <p:spTgt spid="29"/>
                                            </p:tgtEl>
                                          </p:cBhvr>
                                        </p:animEffect>
                                      </p:childTnLst>
                                    </p:cTn>
                                  </p:par>
                                  <p:par>
                                    <p:cTn id="179" presetID="22" presetClass="entr" presetSubtype="8" fill="hold" nodeType="withEffect">
                                      <p:stCondLst>
                                        <p:cond delay="0"/>
                                      </p:stCondLst>
                                      <p:childTnLst>
                                        <p:set>
                                          <p:cBhvr>
                                            <p:cTn id="180" dur="1" fill="hold">
                                              <p:stCondLst>
                                                <p:cond delay="0"/>
                                              </p:stCondLst>
                                            </p:cTn>
                                            <p:tgtEl>
                                              <p:spTgt spid="24"/>
                                            </p:tgtEl>
                                            <p:attrNameLst>
                                              <p:attrName>style.visibility</p:attrName>
                                            </p:attrNameLst>
                                          </p:cBhvr>
                                          <p:to>
                                            <p:strVal val="visible"/>
                                          </p:to>
                                        </p:set>
                                        <p:animEffect transition="in" filter="wipe(left)">
                                          <p:cBhvr>
                                            <p:cTn id="181" dur="500"/>
                                            <p:tgtEl>
                                              <p:spTgt spid="24"/>
                                            </p:tgtEl>
                                          </p:cBhvr>
                                        </p:animEffect>
                                      </p:childTnLst>
                                    </p:cTn>
                                  </p:par>
                                  <p:par>
                                    <p:cTn id="182" presetID="22" presetClass="entr" presetSubtype="1" fill="hold" nodeType="withEffect">
                                      <p:stCondLst>
                                        <p:cond delay="0"/>
                                      </p:stCondLst>
                                      <p:childTnLst>
                                        <p:set>
                                          <p:cBhvr>
                                            <p:cTn id="183" dur="1" fill="hold">
                                              <p:stCondLst>
                                                <p:cond delay="0"/>
                                              </p:stCondLst>
                                            </p:cTn>
                                            <p:tgtEl>
                                              <p:spTgt spid="28"/>
                                            </p:tgtEl>
                                            <p:attrNameLst>
                                              <p:attrName>style.visibility</p:attrName>
                                            </p:attrNameLst>
                                          </p:cBhvr>
                                          <p:to>
                                            <p:strVal val="visible"/>
                                          </p:to>
                                        </p:set>
                                        <p:animEffect transition="in" filter="wipe(up)">
                                          <p:cBhvr>
                                            <p:cTn id="184" dur="500"/>
                                            <p:tgtEl>
                                              <p:spTgt spid="28"/>
                                            </p:tgtEl>
                                          </p:cBhvr>
                                        </p:animEffect>
                                      </p:childTnLst>
                                    </p:cTn>
                                  </p:par>
                                  <p:par>
                                    <p:cTn id="185" presetID="22" presetClass="entr" presetSubtype="1" fill="hold" nodeType="withEffect">
                                      <p:stCondLst>
                                        <p:cond delay="0"/>
                                      </p:stCondLst>
                                      <p:childTnLst>
                                        <p:set>
                                          <p:cBhvr>
                                            <p:cTn id="186" dur="1" fill="hold">
                                              <p:stCondLst>
                                                <p:cond delay="0"/>
                                              </p:stCondLst>
                                            </p:cTn>
                                            <p:tgtEl>
                                              <p:spTgt spid="21"/>
                                            </p:tgtEl>
                                            <p:attrNameLst>
                                              <p:attrName>style.visibility</p:attrName>
                                            </p:attrNameLst>
                                          </p:cBhvr>
                                          <p:to>
                                            <p:strVal val="visible"/>
                                          </p:to>
                                        </p:set>
                                        <p:animEffect transition="in" filter="wipe(up)">
                                          <p:cBhvr>
                                            <p:cTn id="187" dur="500"/>
                                            <p:tgtEl>
                                              <p:spTgt spid="21"/>
                                            </p:tgtEl>
                                          </p:cBhvr>
                                        </p:animEffect>
                                      </p:childTnLst>
                                    </p:cTn>
                                  </p:par>
                                  <p:par>
                                    <p:cTn id="188" presetID="22" presetClass="entr" presetSubtype="1" fill="hold" nodeType="withEffect">
                                      <p:stCondLst>
                                        <p:cond delay="0"/>
                                      </p:stCondLst>
                                      <p:childTnLst>
                                        <p:set>
                                          <p:cBhvr>
                                            <p:cTn id="189" dur="1" fill="hold">
                                              <p:stCondLst>
                                                <p:cond delay="0"/>
                                              </p:stCondLst>
                                            </p:cTn>
                                            <p:tgtEl>
                                              <p:spTgt spid="27"/>
                                            </p:tgtEl>
                                            <p:attrNameLst>
                                              <p:attrName>style.visibility</p:attrName>
                                            </p:attrNameLst>
                                          </p:cBhvr>
                                          <p:to>
                                            <p:strVal val="visible"/>
                                          </p:to>
                                        </p:set>
                                        <p:animEffect transition="in" filter="wipe(up)">
                                          <p:cBhvr>
                                            <p:cTn id="190" dur="500"/>
                                            <p:tgtEl>
                                              <p:spTgt spid="27"/>
                                            </p:tgtEl>
                                          </p:cBhvr>
                                        </p:animEffect>
                                      </p:childTnLst>
                                    </p:cTn>
                                  </p:par>
                                  <p:par>
                                    <p:cTn id="191" presetID="22" presetClass="entr" presetSubtype="4" fill="hold" nodeType="withEffect">
                                      <p:stCondLst>
                                        <p:cond delay="0"/>
                                      </p:stCondLst>
                                      <p:childTnLst>
                                        <p:set>
                                          <p:cBhvr>
                                            <p:cTn id="192" dur="1" fill="hold">
                                              <p:stCondLst>
                                                <p:cond delay="0"/>
                                              </p:stCondLst>
                                            </p:cTn>
                                            <p:tgtEl>
                                              <p:spTgt spid="23"/>
                                            </p:tgtEl>
                                            <p:attrNameLst>
                                              <p:attrName>style.visibility</p:attrName>
                                            </p:attrNameLst>
                                          </p:cBhvr>
                                          <p:to>
                                            <p:strVal val="visible"/>
                                          </p:to>
                                        </p:set>
                                        <p:animEffect transition="in" filter="wipe(down)">
                                          <p:cBhvr>
                                            <p:cTn id="193" dur="500"/>
                                            <p:tgtEl>
                                              <p:spTgt spid="23"/>
                                            </p:tgtEl>
                                          </p:cBhvr>
                                        </p:animEffect>
                                      </p:childTnLst>
                                    </p:cTn>
                                  </p:par>
                                  <p:par>
                                    <p:cTn id="194" presetID="22" presetClass="entr" presetSubtype="2" fill="hold" nodeType="withEffect">
                                      <p:stCondLst>
                                        <p:cond delay="0"/>
                                      </p:stCondLst>
                                      <p:childTnLst>
                                        <p:set>
                                          <p:cBhvr>
                                            <p:cTn id="195" dur="1" fill="hold">
                                              <p:stCondLst>
                                                <p:cond delay="0"/>
                                              </p:stCondLst>
                                            </p:cTn>
                                            <p:tgtEl>
                                              <p:spTgt spid="22"/>
                                            </p:tgtEl>
                                            <p:attrNameLst>
                                              <p:attrName>style.visibility</p:attrName>
                                            </p:attrNameLst>
                                          </p:cBhvr>
                                          <p:to>
                                            <p:strVal val="visible"/>
                                          </p:to>
                                        </p:set>
                                        <p:animEffect transition="in" filter="wipe(right)">
                                          <p:cBhvr>
                                            <p:cTn id="196" dur="500"/>
                                            <p:tgtEl>
                                              <p:spTgt spid="22"/>
                                            </p:tgtEl>
                                          </p:cBhvr>
                                        </p:animEffect>
                                      </p:childTnLst>
                                    </p:cTn>
                                  </p:par>
                                  <p:par>
                                    <p:cTn id="197" presetID="22" presetClass="entr" presetSubtype="2" fill="hold" nodeType="withEffect">
                                      <p:stCondLst>
                                        <p:cond delay="0"/>
                                      </p:stCondLst>
                                      <p:childTnLst>
                                        <p:set>
                                          <p:cBhvr>
                                            <p:cTn id="198" dur="1" fill="hold">
                                              <p:stCondLst>
                                                <p:cond delay="0"/>
                                              </p:stCondLst>
                                            </p:cTn>
                                            <p:tgtEl>
                                              <p:spTgt spid="20"/>
                                            </p:tgtEl>
                                            <p:attrNameLst>
                                              <p:attrName>style.visibility</p:attrName>
                                            </p:attrNameLst>
                                          </p:cBhvr>
                                          <p:to>
                                            <p:strVal val="visible"/>
                                          </p:to>
                                        </p:set>
                                        <p:animEffect transition="in" filter="wipe(right)">
                                          <p:cBhvr>
                                            <p:cTn id="199" dur="500"/>
                                            <p:tgtEl>
                                              <p:spTgt spid="20"/>
                                            </p:tgtEl>
                                          </p:cBhvr>
                                        </p:animEffect>
                                      </p:childTnLst>
                                    </p:cTn>
                                  </p:par>
                                  <p:par>
                                    <p:cTn id="200" presetID="22" presetClass="entr" presetSubtype="1" fill="hold" nodeType="withEffect">
                                      <p:stCondLst>
                                        <p:cond delay="0"/>
                                      </p:stCondLst>
                                      <p:childTnLst>
                                        <p:set>
                                          <p:cBhvr>
                                            <p:cTn id="201" dur="1" fill="hold">
                                              <p:stCondLst>
                                                <p:cond delay="0"/>
                                              </p:stCondLst>
                                            </p:cTn>
                                            <p:tgtEl>
                                              <p:spTgt spid="25"/>
                                            </p:tgtEl>
                                            <p:attrNameLst>
                                              <p:attrName>style.visibility</p:attrName>
                                            </p:attrNameLst>
                                          </p:cBhvr>
                                          <p:to>
                                            <p:strVal val="visible"/>
                                          </p:to>
                                        </p:set>
                                        <p:animEffect transition="in" filter="wipe(up)">
                                          <p:cBhvr>
                                            <p:cTn id="202" dur="500"/>
                                            <p:tgtEl>
                                              <p:spTgt spid="25"/>
                                            </p:tgtEl>
                                          </p:cBhvr>
                                        </p:animEffect>
                                      </p:childTnLst>
                                    </p:cTn>
                                  </p:par>
                                  <p:par>
                                    <p:cTn id="203" presetID="22" presetClass="entr" presetSubtype="1" fill="hold" nodeType="withEffect">
                                      <p:stCondLst>
                                        <p:cond delay="0"/>
                                      </p:stCondLst>
                                      <p:childTnLst>
                                        <p:set>
                                          <p:cBhvr>
                                            <p:cTn id="204" dur="1" fill="hold">
                                              <p:stCondLst>
                                                <p:cond delay="0"/>
                                              </p:stCondLst>
                                            </p:cTn>
                                            <p:tgtEl>
                                              <p:spTgt spid="30"/>
                                            </p:tgtEl>
                                            <p:attrNameLst>
                                              <p:attrName>style.visibility</p:attrName>
                                            </p:attrNameLst>
                                          </p:cBhvr>
                                          <p:to>
                                            <p:strVal val="visible"/>
                                          </p:to>
                                        </p:set>
                                        <p:animEffect transition="in" filter="wipe(up)">
                                          <p:cBhvr>
                                            <p:cTn id="205" dur="500"/>
                                            <p:tgtEl>
                                              <p:spTgt spid="30"/>
                                            </p:tgtEl>
                                          </p:cBhvr>
                                        </p:animEffect>
                                      </p:childTnLst>
                                    </p:cTn>
                                  </p:par>
                                  <p:par>
                                    <p:cTn id="206" presetID="22" presetClass="entr" presetSubtype="8" fill="hold" nodeType="withEffect">
                                      <p:stCondLst>
                                        <p:cond delay="0"/>
                                      </p:stCondLst>
                                      <p:childTnLst>
                                        <p:set>
                                          <p:cBhvr>
                                            <p:cTn id="207" dur="1" fill="hold">
                                              <p:stCondLst>
                                                <p:cond delay="0"/>
                                              </p:stCondLst>
                                            </p:cTn>
                                            <p:tgtEl>
                                              <p:spTgt spid="26"/>
                                            </p:tgtEl>
                                            <p:attrNameLst>
                                              <p:attrName>style.visibility</p:attrName>
                                            </p:attrNameLst>
                                          </p:cBhvr>
                                          <p:to>
                                            <p:strVal val="visible"/>
                                          </p:to>
                                        </p:set>
                                        <p:animEffect transition="in" filter="wipe(left)">
                                          <p:cBhvr>
                                            <p:cTn id="208" dur="500"/>
                                            <p:tgtEl>
                                              <p:spTgt spid="26"/>
                                            </p:tgtEl>
                                          </p:cBhvr>
                                        </p:animEffect>
                                      </p:childTnLst>
                                    </p:cTn>
                                  </p:par>
                                  <p:par>
                                    <p:cTn id="209" presetID="22" presetClass="entr" presetSubtype="2" fill="hold" nodeType="withEffect">
                                      <p:stCondLst>
                                        <p:cond delay="0"/>
                                      </p:stCondLst>
                                      <p:childTnLst>
                                        <p:set>
                                          <p:cBhvr>
                                            <p:cTn id="210" dur="1" fill="hold">
                                              <p:stCondLst>
                                                <p:cond delay="0"/>
                                              </p:stCondLst>
                                            </p:cTn>
                                            <p:tgtEl>
                                              <p:spTgt spid="17"/>
                                            </p:tgtEl>
                                            <p:attrNameLst>
                                              <p:attrName>style.visibility</p:attrName>
                                            </p:attrNameLst>
                                          </p:cBhvr>
                                          <p:to>
                                            <p:strVal val="visible"/>
                                          </p:to>
                                        </p:set>
                                        <p:animEffect transition="in" filter="wipe(right)">
                                          <p:cBhvr>
                                            <p:cTn id="2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11" grpId="0" animBg="1"/>
          <p:bldP spid="112" grpId="0" animBg="1"/>
          <p:bldP spid="130" grpId="0" animBg="1"/>
          <p:bldP spid="110" grpId="0" animBg="1"/>
          <p:bldP spid="19" grpId="0"/>
          <p:bldP spid="19" grpId="1"/>
          <p:bldP spid="33" grpId="0" animBg="1"/>
          <p:bldP spid="34" grpId="0" animBg="1"/>
          <p:bldP spid="128" grpId="0" animBg="1"/>
          <p:bldP spid="118" grpId="0"/>
          <p:bldP spid="118" grpId="1"/>
          <p:bldP spid="38" grpId="0"/>
          <p:bldP spid="38" grpId="1"/>
          <p:bldP spid="47" grpId="0"/>
          <p:bldP spid="47" grpId="1"/>
          <p:bldP spid="52" grpId="0"/>
          <p:bldP spid="52" grpId="1"/>
          <p:bldP spid="53" grpId="0"/>
          <p:bldP spid="53" grpId="1"/>
          <p:bldP spid="107" grpId="0"/>
          <p:bldP spid="107" grpId="1"/>
          <p:bldP spid="55" grpId="0"/>
          <p:bldP spid="55" grpId="1"/>
          <p:bldP spid="60" grpId="0"/>
          <p:bldP spid="60" grpId="1"/>
          <p:bldP spid="108" grpId="0"/>
          <p:bldP spid="108" grpId="1"/>
          <p:bldP spid="7"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CCC4D-9A90-015A-87EC-2A841676AC0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9D81FA-6E3C-4256-BCF8-A9DAA5012677}"/>
              </a:ext>
            </a:extLst>
          </p:cNvPr>
          <p:cNvSpPr>
            <a:spLocks noGrp="1"/>
          </p:cNvSpPr>
          <p:nvPr>
            <p:ph type="sldNum" sz="quarter" idx="4"/>
          </p:nvPr>
        </p:nvSpPr>
        <p:spPr>
          <a:xfrm>
            <a:off x="6269791" y="249192"/>
            <a:ext cx="2263140" cy="273844"/>
          </a:xfrm>
        </p:spPr>
        <p:txBody>
          <a:bodyPr/>
          <a:lstStyle/>
          <a:p>
            <a:pPr defTabSz="685783">
              <a:defRPr/>
            </a:pPr>
            <a:fld id="{8B88548C-781F-B04A-81A2-3164E1301CF9}" type="slidenum">
              <a:rPr lang="en-US">
                <a:solidFill>
                  <a:srgbClr val="153447"/>
                </a:solidFill>
                <a:ea typeface="+mn-ea"/>
                <a:cs typeface="+mn-cs"/>
              </a:rPr>
              <a:pPr defTabSz="685783">
                <a:defRPr/>
              </a:pPr>
              <a:t>26</a:t>
            </a:fld>
            <a:endParaRPr lang="en-US">
              <a:solidFill>
                <a:srgbClr val="153447"/>
              </a:solidFill>
              <a:ea typeface="+mn-ea"/>
              <a:cs typeface="+mn-cs"/>
            </a:endParaRPr>
          </a:p>
        </p:txBody>
      </p:sp>
      <p:sp>
        <p:nvSpPr>
          <p:cNvPr id="7" name="Title 2">
            <a:extLst>
              <a:ext uri="{FF2B5EF4-FFF2-40B4-BE49-F238E27FC236}">
                <a16:creationId xmlns:a16="http://schemas.microsoft.com/office/drawing/2014/main" id="{2D27E8FE-C661-34C6-6C34-7CDCEA84B200}"/>
              </a:ext>
            </a:extLst>
          </p:cNvPr>
          <p:cNvSpPr txBox="1">
            <a:spLocks/>
          </p:cNvSpPr>
          <p:nvPr/>
        </p:nvSpPr>
        <p:spPr>
          <a:xfrm>
            <a:off x="957737" y="1357788"/>
            <a:ext cx="7238053" cy="387877"/>
          </a:xfrm>
          <a:prstGeom prst="rect">
            <a:avLst/>
          </a:prstGeom>
        </p:spPr>
        <p:txBody>
          <a:bodyPr lIns="0" tIns="0" rIns="0" bIns="0">
            <a:noAutofit/>
          </a:bodyPr>
          <a:lstStyle>
            <a:lvl1pPr algn="l" defTabSz="914377" rtl="0" eaLnBrk="1" latinLnBrk="0" hangingPunct="1">
              <a:lnSpc>
                <a:spcPct val="90000"/>
              </a:lnSpc>
              <a:spcBef>
                <a:spcPct val="0"/>
              </a:spcBef>
              <a:buNone/>
              <a:defRPr sz="5200" b="0" i="0" kern="1200" spc="-27" baseline="0">
                <a:solidFill>
                  <a:schemeClr val="tx2"/>
                </a:solidFill>
                <a:latin typeface="Outfit Medium" pitchFamily="2" charset="0"/>
                <a:ea typeface="+mj-ea"/>
                <a:cs typeface="Avantt TRIAL SemiBold Italic" pitchFamily="2" charset="77"/>
              </a:defRPr>
            </a:lvl1pPr>
          </a:lstStyle>
          <a:p>
            <a:pPr defTabSz="685783">
              <a:defRPr/>
            </a:pPr>
            <a:r>
              <a:rPr lang="en-US" sz="2400" spc="-20">
                <a:solidFill>
                  <a:srgbClr val="153447"/>
                </a:solidFill>
                <a:latin typeface="Lato" panose="020F0502020204030203" pitchFamily="34" charset="0"/>
              </a:rPr>
              <a:t>Security and compliance challenges with use of Gen AI</a:t>
            </a:r>
          </a:p>
        </p:txBody>
      </p:sp>
      <p:sp>
        <p:nvSpPr>
          <p:cNvPr id="12" name="Title 2">
            <a:extLst>
              <a:ext uri="{FF2B5EF4-FFF2-40B4-BE49-F238E27FC236}">
                <a16:creationId xmlns:a16="http://schemas.microsoft.com/office/drawing/2014/main" id="{899C0F06-5106-BFB1-DC10-379B3D7CB191}"/>
              </a:ext>
            </a:extLst>
          </p:cNvPr>
          <p:cNvSpPr txBox="1">
            <a:spLocks/>
          </p:cNvSpPr>
          <p:nvPr/>
        </p:nvSpPr>
        <p:spPr>
          <a:xfrm>
            <a:off x="957736" y="758678"/>
            <a:ext cx="5293916" cy="444636"/>
          </a:xfrm>
          <a:prstGeom prst="rect">
            <a:avLst/>
          </a:prstGeom>
        </p:spPr>
        <p:txBody>
          <a:bodyPr vert="horz" lIns="0" tIns="0" rIns="0" bIns="0" rtlCol="0" anchor="b">
            <a:noAutofit/>
          </a:bodyPr>
          <a:lstStyle>
            <a:lvl1pPr algn="l" defTabSz="914377" rtl="0" eaLnBrk="1" latinLnBrk="0" hangingPunct="1">
              <a:lnSpc>
                <a:spcPct val="90000"/>
              </a:lnSpc>
              <a:spcBef>
                <a:spcPct val="0"/>
              </a:spcBef>
              <a:buNone/>
              <a:defRPr sz="9333" b="0" i="0" kern="1200" spc="-27" baseline="0">
                <a:solidFill>
                  <a:schemeClr val="tx2"/>
                </a:solidFill>
                <a:latin typeface="Outfit Medium" pitchFamily="2" charset="0"/>
                <a:ea typeface="+mj-ea"/>
                <a:cs typeface="Avantt TRIAL SemiBold Italic" pitchFamily="2" charset="77"/>
              </a:defRPr>
            </a:lvl1pPr>
          </a:lstStyle>
          <a:p>
            <a:pPr defTabSz="685783">
              <a:defRPr/>
            </a:pPr>
            <a:r>
              <a:rPr lang="en-GB" sz="1800" spc="-20">
                <a:solidFill>
                  <a:srgbClr val="ED5740"/>
                </a:solidFill>
                <a:latin typeface="Lato" panose="020F0502020204030203" pitchFamily="34" charset="0"/>
              </a:rPr>
              <a:t>Do you or your teammates already use AI at work?</a:t>
            </a:r>
          </a:p>
        </p:txBody>
      </p:sp>
      <p:sp>
        <p:nvSpPr>
          <p:cNvPr id="6" name="Text Placeholder 5">
            <a:extLst>
              <a:ext uri="{FF2B5EF4-FFF2-40B4-BE49-F238E27FC236}">
                <a16:creationId xmlns:a16="http://schemas.microsoft.com/office/drawing/2014/main" id="{7E72E30A-013D-DB4D-D45A-3DBCB69BF2AA}"/>
              </a:ext>
            </a:extLst>
          </p:cNvPr>
          <p:cNvSpPr txBox="1">
            <a:spLocks/>
          </p:cNvSpPr>
          <p:nvPr/>
        </p:nvSpPr>
        <p:spPr>
          <a:xfrm>
            <a:off x="1141352" y="1766381"/>
            <a:ext cx="3218936" cy="318836"/>
          </a:xfrm>
          <a:prstGeom prst="rect">
            <a:avLst/>
          </a:prstGeom>
        </p:spPr>
        <p:txBody>
          <a:bodyPr lIns="0" tIns="0" rIns="0" bIns="0">
            <a:noAutofit/>
          </a:bodyPr>
          <a:lstStyle>
            <a:lvl1pPr marL="228594" indent="-228594" algn="l" defTabSz="914377" rtl="0" eaLnBrk="1" latinLnBrk="0" hangingPunct="1">
              <a:lnSpc>
                <a:spcPct val="90000"/>
              </a:lnSpc>
              <a:spcBef>
                <a:spcPts val="1000"/>
              </a:spcBef>
              <a:buSzPct val="75000"/>
              <a:buFont typeface="Arial" panose="020B0604020202020204" pitchFamily="34" charset="0"/>
              <a:buChar char="•"/>
              <a:defRPr sz="2200" b="0" i="0" kern="1200" spc="-27" baseline="0">
                <a:solidFill>
                  <a:srgbClr val="21576E"/>
                </a:solidFill>
                <a:latin typeface="+mn-lt"/>
                <a:ea typeface="+mn-ea"/>
                <a:cs typeface="+mn-cs"/>
              </a:defRPr>
            </a:lvl1pPr>
            <a:lvl2pPr marL="685783" indent="-228594" algn="l" defTabSz="914377" rtl="0" eaLnBrk="1" latinLnBrk="0" hangingPunct="1">
              <a:lnSpc>
                <a:spcPct val="90000"/>
              </a:lnSpc>
              <a:spcBef>
                <a:spcPts val="500"/>
              </a:spcBef>
              <a:buSzPct val="75000"/>
              <a:buFont typeface="Arial" panose="020B0604020202020204" pitchFamily="34" charset="0"/>
              <a:buChar char="•"/>
              <a:defRPr sz="1653" b="0" i="0" kern="1200" spc="-27" baseline="0">
                <a:solidFill>
                  <a:srgbClr val="21576E"/>
                </a:solidFill>
                <a:latin typeface="+mn-lt"/>
                <a:ea typeface="+mn-ea"/>
                <a:cs typeface="+mn-cs"/>
              </a:defRPr>
            </a:lvl2pPr>
            <a:lvl3pPr marL="1142971" indent="-228594" algn="l" defTabSz="914377" rtl="0" eaLnBrk="1" latinLnBrk="0" hangingPunct="1">
              <a:lnSpc>
                <a:spcPct val="90000"/>
              </a:lnSpc>
              <a:spcBef>
                <a:spcPts val="500"/>
              </a:spcBef>
              <a:buSzPct val="75000"/>
              <a:buFont typeface="Arial" panose="020B0604020202020204" pitchFamily="34" charset="0"/>
              <a:buChar char="•"/>
              <a:defRPr sz="1240" b="0" i="0" kern="1200" spc="-27" baseline="0">
                <a:solidFill>
                  <a:srgbClr val="21576E"/>
                </a:solidFill>
                <a:latin typeface="+mn-lt"/>
                <a:ea typeface="+mn-ea"/>
                <a:cs typeface="+mn-cs"/>
              </a:defRPr>
            </a:lvl3pPr>
            <a:lvl4pPr marL="1600160" indent="-228594" algn="l" defTabSz="914377" rtl="0" eaLnBrk="1" latinLnBrk="0" hangingPunct="1">
              <a:lnSpc>
                <a:spcPct val="90000"/>
              </a:lnSpc>
              <a:spcBef>
                <a:spcPts val="500"/>
              </a:spcBef>
              <a:buSzPct val="75000"/>
              <a:buFont typeface="Arial" panose="020B0604020202020204" pitchFamily="34" charset="0"/>
              <a:buChar char="•"/>
              <a:defRPr sz="1240" kern="1200" spc="-27">
                <a:solidFill>
                  <a:srgbClr val="21576E"/>
                </a:solidFill>
                <a:latin typeface="+mn-lt"/>
                <a:ea typeface="+mn-ea"/>
                <a:cs typeface="+mn-cs"/>
              </a:defRPr>
            </a:lvl4pPr>
            <a:lvl5pPr marL="2057349" indent="-228594" algn="l" defTabSz="914377" rtl="0" eaLnBrk="1" latinLnBrk="0" hangingPunct="1">
              <a:lnSpc>
                <a:spcPct val="90000"/>
              </a:lnSpc>
              <a:spcBef>
                <a:spcPts val="500"/>
              </a:spcBef>
              <a:buSzPct val="75000"/>
              <a:buFont typeface="Arial" panose="020B0604020202020204" pitchFamily="34" charset="0"/>
              <a:buChar char="•"/>
              <a:defRPr sz="1240" i="0" kern="1200" spc="-27" baseline="0">
                <a:solidFill>
                  <a:srgbClr val="21576E"/>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783">
              <a:spcBef>
                <a:spcPts val="750"/>
              </a:spcBef>
              <a:buNone/>
              <a:defRPr/>
            </a:pPr>
            <a:endParaRPr lang="en-US" sz="1050" spc="-20">
              <a:solidFill>
                <a:srgbClr val="153447"/>
              </a:solidFill>
              <a:latin typeface="Lato" panose="020F0502020204030203" pitchFamily="34" charset="0"/>
            </a:endParaRPr>
          </a:p>
        </p:txBody>
      </p:sp>
      <p:grpSp>
        <p:nvGrpSpPr>
          <p:cNvPr id="73" name="Group 72">
            <a:extLst>
              <a:ext uri="{FF2B5EF4-FFF2-40B4-BE49-F238E27FC236}">
                <a16:creationId xmlns:a16="http://schemas.microsoft.com/office/drawing/2014/main" id="{838EDA7B-DC97-BBB5-2D65-E992FCFD9F9F}"/>
              </a:ext>
            </a:extLst>
          </p:cNvPr>
          <p:cNvGrpSpPr/>
          <p:nvPr/>
        </p:nvGrpSpPr>
        <p:grpSpPr>
          <a:xfrm>
            <a:off x="957737" y="1903696"/>
            <a:ext cx="2147036" cy="2679065"/>
            <a:chOff x="1276982" y="2538261"/>
            <a:chExt cx="2862715" cy="3572086"/>
          </a:xfrm>
        </p:grpSpPr>
        <p:sp>
          <p:nvSpPr>
            <p:cNvPr id="14" name="Rectangle: Rounded Corners 13">
              <a:extLst>
                <a:ext uri="{FF2B5EF4-FFF2-40B4-BE49-F238E27FC236}">
                  <a16:creationId xmlns:a16="http://schemas.microsoft.com/office/drawing/2014/main" id="{7CD0D6D4-F649-899E-D4A9-236DF95BCABE}"/>
                </a:ext>
                <a:ext uri="{C183D7F6-B498-43B3-948B-1728B52AA6E4}">
                  <adec:decorative xmlns:adec="http://schemas.microsoft.com/office/drawing/2017/decorative" val="1"/>
                </a:ext>
              </a:extLst>
            </p:cNvPr>
            <p:cNvSpPr>
              <a:spLocks/>
            </p:cNvSpPr>
            <p:nvPr/>
          </p:nvSpPr>
          <p:spPr bwMode="auto">
            <a:xfrm>
              <a:off x="1283782" y="2902908"/>
              <a:ext cx="2855915" cy="3207439"/>
            </a:xfrm>
            <a:prstGeom prst="roundRect">
              <a:avLst>
                <a:gd name="adj" fmla="val 5000"/>
              </a:avLst>
            </a:prstGeom>
            <a:solidFill>
              <a:schemeClr val="bg2"/>
            </a:solidFill>
            <a:ln w="28575">
              <a:noFill/>
              <a:headEnd type="none" w="med" len="med"/>
              <a:tailEnd type="none" w="med" len="med"/>
            </a:ln>
            <a:effectLst>
              <a:outerShdw blurRad="190500" dist="63500" dir="5400000" algn="tl"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none" lIns="0" tIns="68580" rIns="0" bIns="0" numCol="1" spcCol="0" rtlCol="0" fromWordArt="0" anchor="t" anchorCtr="0" forceAA="0" compatLnSpc="1">
              <a:prstTxWarp prst="textNoShape">
                <a:avLst/>
              </a:prstTxWarp>
              <a:noAutofit/>
            </a:bodyPr>
            <a:lstStyle/>
            <a:p>
              <a:pPr algn="ctr" defTabSz="685783" fontAlgn="base">
                <a:lnSpc>
                  <a:spcPct val="90000"/>
                </a:lnSpc>
                <a:spcBef>
                  <a:spcPct val="0"/>
                </a:spcBef>
                <a:spcAft>
                  <a:spcPct val="0"/>
                </a:spcAft>
                <a:defRPr/>
              </a:pPr>
              <a:endParaRPr lang="en-US" sz="788" b="1">
                <a:gradFill>
                  <a:gsLst>
                    <a:gs pos="0">
                      <a:srgbClr val="000000"/>
                    </a:gs>
                    <a:gs pos="100000">
                      <a:srgbClr val="000000"/>
                    </a:gs>
                  </a:gsLst>
                  <a:path path="circle">
                    <a:fillToRect l="100000" t="100000"/>
                  </a:path>
                </a:gradFill>
                <a:latin typeface="Lato" panose="020F0502020204030203" pitchFamily="34" charset="0"/>
                <a:cs typeface="Lato" panose="020F0502020204030203" pitchFamily="34" charset="0"/>
              </a:endParaRPr>
            </a:p>
          </p:txBody>
        </p:sp>
        <p:sp>
          <p:nvSpPr>
            <p:cNvPr id="17" name="TextBox 16">
              <a:extLst>
                <a:ext uri="{FF2B5EF4-FFF2-40B4-BE49-F238E27FC236}">
                  <a16:creationId xmlns:a16="http://schemas.microsoft.com/office/drawing/2014/main" id="{2EC45EC3-53DA-2941-E565-D4FEBC34C11F}"/>
                </a:ext>
              </a:extLst>
            </p:cNvPr>
            <p:cNvSpPr txBox="1"/>
            <p:nvPr/>
          </p:nvSpPr>
          <p:spPr>
            <a:xfrm>
              <a:off x="1276982" y="3888415"/>
              <a:ext cx="2855915" cy="338555"/>
            </a:xfrm>
            <a:prstGeom prst="rect">
              <a:avLst/>
            </a:prstGeom>
            <a:noFill/>
          </p:spPr>
          <p:txBody>
            <a:bodyPr wrap="square" lIns="0" tIns="0" rIns="0" bIns="0" anchor="t">
              <a:spAutoFit/>
            </a:bodyPr>
            <a:lstStyle/>
            <a:p>
              <a:pPr algn="ctr" defTabSz="699557">
                <a:spcAft>
                  <a:spcPts val="450"/>
                </a:spcAft>
                <a:buSzPct val="90000"/>
                <a:defRPr/>
              </a:pPr>
              <a:r>
                <a:rPr lang="en-US" sz="825">
                  <a:gradFill>
                    <a:gsLst>
                      <a:gs pos="0">
                        <a:srgbClr val="282828"/>
                      </a:gs>
                      <a:gs pos="100000">
                        <a:srgbClr val="282828"/>
                      </a:gs>
                    </a:gsLst>
                  </a:gradFill>
                  <a:latin typeface="Lato" panose="020F0502020204030203" pitchFamily="34" charset="0"/>
                  <a:cs typeface="Lato" panose="020F0502020204030203" pitchFamily="34" charset="0"/>
                </a:rPr>
                <a:t>Users might access sensitive data through AI apps without proper </a:t>
              </a:r>
              <a:r>
                <a:rPr lang="en-US" sz="825" err="1">
                  <a:gradFill>
                    <a:gsLst>
                      <a:gs pos="0">
                        <a:srgbClr val="282828"/>
                      </a:gs>
                      <a:gs pos="100000">
                        <a:srgbClr val="282828"/>
                      </a:gs>
                    </a:gsLst>
                  </a:gradFill>
                  <a:latin typeface="Lato" panose="020F0502020204030203" pitchFamily="34" charset="0"/>
                  <a:cs typeface="Lato" panose="020F0502020204030203" pitchFamily="34" charset="0"/>
                </a:rPr>
                <a:t>authorisation</a:t>
              </a:r>
              <a:endParaRPr lang="en-US" sz="825">
                <a:gradFill>
                  <a:gsLst>
                    <a:gs pos="0">
                      <a:srgbClr val="282828"/>
                    </a:gs>
                    <a:gs pos="100000">
                      <a:srgbClr val="282828"/>
                    </a:gs>
                  </a:gsLst>
                </a:gradFill>
                <a:latin typeface="Lato" panose="020F0502020204030203" pitchFamily="34" charset="0"/>
                <a:cs typeface="Lato" panose="020F0502020204030203" pitchFamily="34" charset="0"/>
              </a:endParaRPr>
            </a:p>
          </p:txBody>
        </p:sp>
        <p:sp>
          <p:nvSpPr>
            <p:cNvPr id="20" name="Oval 19">
              <a:extLst>
                <a:ext uri="{FF2B5EF4-FFF2-40B4-BE49-F238E27FC236}">
                  <a16:creationId xmlns:a16="http://schemas.microsoft.com/office/drawing/2014/main" id="{8270A4EB-E74B-1603-0317-6F3C18D05B13}"/>
                </a:ext>
                <a:ext uri="{C183D7F6-B498-43B3-948B-1728B52AA6E4}">
                  <adec:decorative xmlns:adec="http://schemas.microsoft.com/office/drawing/2017/decorative" val="1"/>
                </a:ext>
              </a:extLst>
            </p:cNvPr>
            <p:cNvSpPr/>
            <p:nvPr/>
          </p:nvSpPr>
          <p:spPr bwMode="auto">
            <a:xfrm>
              <a:off x="2393096" y="2538261"/>
              <a:ext cx="623686" cy="623684"/>
            </a:xfrm>
            <a:prstGeom prst="ellipse">
              <a:avLst/>
            </a:prstGeom>
            <a:solidFill>
              <a:srgbClr val="ED5740"/>
            </a:solidFill>
            <a:ln w="63500" cap="rnd">
              <a:noFill/>
              <a:prstDash val="solid"/>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716" rIns="0" bIns="34290" numCol="1" spcCol="0" rtlCol="0" fromWordArt="0" anchor="ctr" anchorCtr="0" forceAA="0" compatLnSpc="1">
              <a:prstTxWarp prst="textNoShape">
                <a:avLst/>
              </a:prstTxWarp>
              <a:noAutofit/>
            </a:bodyPr>
            <a:lstStyle/>
            <a:p>
              <a:pPr algn="ctr" defTabSz="699354" fontAlgn="base">
                <a:spcBef>
                  <a:spcPct val="0"/>
                </a:spcBef>
                <a:spcAft>
                  <a:spcPct val="0"/>
                </a:spcAft>
                <a:defRPr/>
              </a:pPr>
              <a:r>
                <a:rPr lang="en-US" sz="1350" b="1">
                  <a:gradFill>
                    <a:gsLst>
                      <a:gs pos="0">
                        <a:srgbClr val="FFFFFF"/>
                      </a:gs>
                      <a:gs pos="100000">
                        <a:srgbClr val="FFFFFF"/>
                      </a:gs>
                    </a:gsLst>
                    <a:lin ang="5400000" scaled="1"/>
                  </a:gradFill>
                  <a:latin typeface="Lato" panose="020F0502020204030203" pitchFamily="34" charset="0"/>
                  <a:cs typeface="Lato" panose="020F0502020204030203" pitchFamily="34" charset="0"/>
                </a:rPr>
                <a:t>1</a:t>
              </a:r>
            </a:p>
          </p:txBody>
        </p:sp>
        <p:grpSp>
          <p:nvGrpSpPr>
            <p:cNvPr id="23" name="Group 22">
              <a:extLst>
                <a:ext uri="{FF2B5EF4-FFF2-40B4-BE49-F238E27FC236}">
                  <a16:creationId xmlns:a16="http://schemas.microsoft.com/office/drawing/2014/main" id="{D35C0C6A-6A1E-3DBD-41B7-D8EB9E63D246}"/>
                </a:ext>
                <a:ext uri="{C183D7F6-B498-43B3-948B-1728B52AA6E4}">
                  <adec:decorative xmlns:adec="http://schemas.microsoft.com/office/drawing/2017/decorative" val="1"/>
                </a:ext>
              </a:extLst>
            </p:cNvPr>
            <p:cNvGrpSpPr/>
            <p:nvPr/>
          </p:nvGrpSpPr>
          <p:grpSpPr>
            <a:xfrm>
              <a:off x="1398080" y="4506628"/>
              <a:ext cx="2613719" cy="1416378"/>
              <a:chOff x="746436" y="3840479"/>
              <a:chExt cx="3179694" cy="1723081"/>
            </a:xfrm>
            <a:effectLst>
              <a:outerShdw blurRad="50800" dist="38100" dir="2700000" algn="tl" rotWithShape="0">
                <a:prstClr val="black">
                  <a:alpha val="40000"/>
                </a:prstClr>
              </a:outerShdw>
            </a:effectLst>
          </p:grpSpPr>
          <p:sp>
            <p:nvSpPr>
              <p:cNvPr id="24" name="Rectangle: Rounded Corners 23" descr="Animation displaying a person in red sending data to a group of people in green where sensitive data goes back to the person">
                <a:extLst>
                  <a:ext uri="{FF2B5EF4-FFF2-40B4-BE49-F238E27FC236}">
                    <a16:creationId xmlns:a16="http://schemas.microsoft.com/office/drawing/2014/main" id="{15D3E893-0026-6160-E2FB-F3B4358E985E}"/>
                  </a:ext>
                  <a:ext uri="{C183D7F6-B498-43B3-948B-1728B52AA6E4}">
                    <adec:decorative xmlns:adec="http://schemas.microsoft.com/office/drawing/2017/decorative" val="0"/>
                  </a:ext>
                </a:extLst>
              </p:cNvPr>
              <p:cNvSpPr/>
              <p:nvPr/>
            </p:nvSpPr>
            <p:spPr bwMode="auto">
              <a:xfrm>
                <a:off x="746436" y="3840479"/>
                <a:ext cx="3179694" cy="1723081"/>
              </a:xfrm>
              <a:prstGeom prst="roundRect">
                <a:avLst>
                  <a:gd name="adj" fmla="val 7624"/>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050">
                  <a:solidFill>
                    <a:srgbClr val="FFFFFF"/>
                  </a:solidFill>
                  <a:latin typeface="Lato" panose="020F0502020204030203" pitchFamily="34" charset="0"/>
                  <a:cs typeface="Lato" panose="020F0502020204030203" pitchFamily="34" charset="0"/>
                </a:endParaRPr>
              </a:p>
            </p:txBody>
          </p:sp>
          <p:grpSp>
            <p:nvGrpSpPr>
              <p:cNvPr id="25" name="Group 24">
                <a:extLst>
                  <a:ext uri="{FF2B5EF4-FFF2-40B4-BE49-F238E27FC236}">
                    <a16:creationId xmlns:a16="http://schemas.microsoft.com/office/drawing/2014/main" id="{A4F38293-8314-1F23-EA46-9DE3B0F10585}"/>
                  </a:ext>
                </a:extLst>
              </p:cNvPr>
              <p:cNvGrpSpPr/>
              <p:nvPr/>
            </p:nvGrpSpPr>
            <p:grpSpPr>
              <a:xfrm>
                <a:off x="1182975" y="4078608"/>
                <a:ext cx="2306617" cy="1174630"/>
                <a:chOff x="1167464" y="3761590"/>
                <a:chExt cx="2306617" cy="1174630"/>
              </a:xfrm>
            </p:grpSpPr>
            <p:cxnSp>
              <p:nvCxnSpPr>
                <p:cNvPr id="26" name="Straight Arrow Connector 25">
                  <a:extLst>
                    <a:ext uri="{FF2B5EF4-FFF2-40B4-BE49-F238E27FC236}">
                      <a16:creationId xmlns:a16="http://schemas.microsoft.com/office/drawing/2014/main" id="{00E1B890-E194-F4F6-46E6-4C829E06093B}"/>
                    </a:ext>
                    <a:ext uri="{C183D7F6-B498-43B3-948B-1728B52AA6E4}">
                      <adec:decorative xmlns:adec="http://schemas.microsoft.com/office/drawing/2017/decorative" val="1"/>
                    </a:ext>
                  </a:extLst>
                </p:cNvPr>
                <p:cNvCxnSpPr>
                  <a:cxnSpLocks/>
                </p:cNvCxnSpPr>
                <p:nvPr/>
              </p:nvCxnSpPr>
              <p:spPr>
                <a:xfrm>
                  <a:off x="1807544" y="4333440"/>
                  <a:ext cx="958953" cy="0"/>
                </a:xfrm>
                <a:prstGeom prst="straightConnector1">
                  <a:avLst/>
                </a:prstGeom>
                <a:ln>
                  <a:solidFill>
                    <a:schemeClr val="bg1">
                      <a:lumMod val="75000"/>
                    </a:schemeClr>
                  </a:solidFill>
                  <a:headEnd type="none" w="lg" len="med"/>
                  <a:tailEnd type="arrow" w="lg" len="med"/>
                </a:ln>
              </p:spPr>
              <p:style>
                <a:lnRef idx="1">
                  <a:schemeClr val="accent1"/>
                </a:lnRef>
                <a:fillRef idx="0">
                  <a:schemeClr val="accent1"/>
                </a:fillRef>
                <a:effectRef idx="0">
                  <a:schemeClr val="accent1"/>
                </a:effectRef>
                <a:fontRef idx="minor">
                  <a:schemeClr val="tx1"/>
                </a:fontRef>
              </p:style>
            </p:cxnSp>
            <p:sp>
              <p:nvSpPr>
                <p:cNvPr id="27" name="Speech Bubble: Rectangle with Corners Rounded 26">
                  <a:extLst>
                    <a:ext uri="{FF2B5EF4-FFF2-40B4-BE49-F238E27FC236}">
                      <a16:creationId xmlns:a16="http://schemas.microsoft.com/office/drawing/2014/main" id="{5FAAD236-F000-0F5A-EF49-6C6AFCCE047A}"/>
                    </a:ext>
                    <a:ext uri="{C183D7F6-B498-43B3-948B-1728B52AA6E4}">
                      <adec:decorative xmlns:adec="http://schemas.microsoft.com/office/drawing/2017/decorative" val="1"/>
                    </a:ext>
                  </a:extLst>
                </p:cNvPr>
                <p:cNvSpPr/>
                <p:nvPr/>
              </p:nvSpPr>
              <p:spPr bwMode="auto">
                <a:xfrm>
                  <a:off x="1696030" y="3761590"/>
                  <a:ext cx="958953" cy="322766"/>
                </a:xfrm>
                <a:prstGeom prst="wedgeRoundRectCallout">
                  <a:avLst>
                    <a:gd name="adj1" fmla="val -23813"/>
                    <a:gd name="adj2" fmla="val 83157"/>
                    <a:gd name="adj3" fmla="val 16667"/>
                  </a:avLst>
                </a:prstGeom>
                <a:solidFill>
                  <a:schemeClr val="tx2"/>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99354" fontAlgn="base">
                    <a:spcBef>
                      <a:spcPct val="0"/>
                    </a:spcBef>
                    <a:spcAft>
                      <a:spcPct val="0"/>
                    </a:spcAft>
                    <a:defRPr/>
                  </a:pPr>
                  <a:r>
                    <a:rPr lang="en-US" sz="788">
                      <a:gradFill>
                        <a:gsLst>
                          <a:gs pos="0">
                            <a:srgbClr val="FFFFFF"/>
                          </a:gs>
                          <a:gs pos="100000">
                            <a:srgbClr val="FFFFFF"/>
                          </a:gs>
                        </a:gsLst>
                        <a:lin ang="5400000" scaled="1"/>
                      </a:gradFill>
                      <a:latin typeface="Lato" panose="020F0502020204030203" pitchFamily="34" charset="0"/>
                      <a:ea typeface="Lato" panose="020F0502020204030203" pitchFamily="34" charset="0"/>
                      <a:cs typeface="Lato" panose="020F0502020204030203" pitchFamily="34" charset="0"/>
                    </a:rPr>
                    <a:t>Project x</a:t>
                  </a:r>
                </a:p>
              </p:txBody>
            </p:sp>
            <p:cxnSp>
              <p:nvCxnSpPr>
                <p:cNvPr id="28" name="Straight Arrow Connector 27">
                  <a:extLst>
                    <a:ext uri="{FF2B5EF4-FFF2-40B4-BE49-F238E27FC236}">
                      <a16:creationId xmlns:a16="http://schemas.microsoft.com/office/drawing/2014/main" id="{36601AED-168F-AA33-1424-8849C258ECA4}"/>
                    </a:ext>
                    <a:ext uri="{C183D7F6-B498-43B3-948B-1728B52AA6E4}">
                      <adec:decorative xmlns:adec="http://schemas.microsoft.com/office/drawing/2017/decorative" val="1"/>
                    </a:ext>
                  </a:extLst>
                </p:cNvPr>
                <p:cNvCxnSpPr>
                  <a:cxnSpLocks/>
                </p:cNvCxnSpPr>
                <p:nvPr/>
              </p:nvCxnSpPr>
              <p:spPr>
                <a:xfrm flipH="1">
                  <a:off x="1865790" y="4738933"/>
                  <a:ext cx="916108" cy="0"/>
                </a:xfrm>
                <a:prstGeom prst="straightConnector1">
                  <a:avLst/>
                </a:prstGeom>
                <a:ln>
                  <a:solidFill>
                    <a:schemeClr val="bg1">
                      <a:lumMod val="75000"/>
                    </a:schemeClr>
                  </a:solidFill>
                  <a:headEnd type="none" w="lg" len="med"/>
                  <a:tailEnd type="arrow" w="lg" len="med"/>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B7DC96A4-3CFD-0218-7C81-CB8F4EC6CC10}"/>
                    </a:ext>
                    <a:ext uri="{C183D7F6-B498-43B3-948B-1728B52AA6E4}">
                      <adec:decorative xmlns:adec="http://schemas.microsoft.com/office/drawing/2017/decorative" val="1"/>
                    </a:ext>
                  </a:extLst>
                </p:cNvPr>
                <p:cNvPicPr preferRelativeResize="0">
                  <a:picLocks/>
                </p:cNvPicPr>
                <p:nvPr/>
              </p:nvPicPr>
              <p:blipFill rotWithShape="1">
                <a:blip r:embed="rId2" cstate="screen">
                  <a:extLst>
                    <a:ext uri="{28A0092B-C50C-407E-A947-70E740481C1C}">
                      <a14:useLocalDpi xmlns:a14="http://schemas.microsoft.com/office/drawing/2010/main"/>
                    </a:ext>
                  </a:extLst>
                </a:blip>
                <a:srcRect/>
                <a:stretch/>
              </p:blipFill>
              <p:spPr>
                <a:xfrm>
                  <a:off x="1167464" y="4226043"/>
                  <a:ext cx="640080" cy="640080"/>
                </a:xfrm>
                <a:prstGeom prst="ellipse">
                  <a:avLst/>
                </a:prstGeom>
                <a:ln w="63500">
                  <a:solidFill>
                    <a:schemeClr val="tx2"/>
                  </a:solidFill>
                </a:ln>
                <a:effectLst>
                  <a:outerShdw blurRad="50800" dist="38100" dir="2700000" algn="tl" rotWithShape="0">
                    <a:prstClr val="black">
                      <a:alpha val="40000"/>
                    </a:prstClr>
                  </a:outerShdw>
                </a:effectLst>
              </p:spPr>
            </p:pic>
            <p:grpSp>
              <p:nvGrpSpPr>
                <p:cNvPr id="30" name="Group 29">
                  <a:extLst>
                    <a:ext uri="{FF2B5EF4-FFF2-40B4-BE49-F238E27FC236}">
                      <a16:creationId xmlns:a16="http://schemas.microsoft.com/office/drawing/2014/main" id="{507A1D09-6222-BFB1-5556-D0166A124ED1}"/>
                    </a:ext>
                  </a:extLst>
                </p:cNvPr>
                <p:cNvGrpSpPr>
                  <a:grpSpLocks/>
                </p:cNvGrpSpPr>
                <p:nvPr/>
              </p:nvGrpSpPr>
              <p:grpSpPr>
                <a:xfrm>
                  <a:off x="2766497" y="4182943"/>
                  <a:ext cx="707584" cy="707584"/>
                  <a:chOff x="5470468" y="3796656"/>
                  <a:chExt cx="1256715" cy="1256715"/>
                </a:xfrm>
              </p:grpSpPr>
              <p:sp>
                <p:nvSpPr>
                  <p:cNvPr id="35" name="Oval 34">
                    <a:extLst>
                      <a:ext uri="{FF2B5EF4-FFF2-40B4-BE49-F238E27FC236}">
                        <a16:creationId xmlns:a16="http://schemas.microsoft.com/office/drawing/2014/main" id="{AA276F16-79A5-DF19-A156-183EA2BBDA8B}"/>
                      </a:ext>
                    </a:extLst>
                  </p:cNvPr>
                  <p:cNvSpPr/>
                  <p:nvPr/>
                </p:nvSpPr>
                <p:spPr bwMode="auto">
                  <a:xfrm>
                    <a:off x="5470468" y="3796656"/>
                    <a:ext cx="1256715" cy="1256715"/>
                  </a:xfrm>
                  <a:prstGeom prst="ellipse">
                    <a:avLst/>
                  </a:prstGeom>
                  <a:solidFill>
                    <a:schemeClr val="bg1"/>
                  </a:solidFill>
                  <a:ln w="69850" cap="flat">
                    <a:noFill/>
                    <a:prstDash val="solid"/>
                    <a:miter/>
                  </a:ln>
                  <a:effectLst>
                    <a:outerShdw blurRad="254000" dist="114300" dir="5400000" algn="t" rotWithShape="0">
                      <a:prstClr val="black">
                        <a:alpha val="6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defRPr/>
                    </a:pPr>
                    <a:endParaRPr lang="en-US" sz="1050">
                      <a:solidFill>
                        <a:srgbClr val="000000"/>
                      </a:solidFill>
                      <a:latin typeface="Lato" panose="020F0502020204030203" pitchFamily="34" charset="0"/>
                    </a:endParaRPr>
                  </a:p>
                </p:txBody>
              </p:sp>
              <p:sp>
                <p:nvSpPr>
                  <p:cNvPr id="36" name="Oval 35">
                    <a:extLst>
                      <a:ext uri="{FF2B5EF4-FFF2-40B4-BE49-F238E27FC236}">
                        <a16:creationId xmlns:a16="http://schemas.microsoft.com/office/drawing/2014/main" id="{E68D713E-12EE-14A7-6378-84348D7B3026}"/>
                      </a:ext>
                    </a:extLst>
                  </p:cNvPr>
                  <p:cNvSpPr/>
                  <p:nvPr/>
                </p:nvSpPr>
                <p:spPr bwMode="auto">
                  <a:xfrm>
                    <a:off x="5470468" y="3796656"/>
                    <a:ext cx="1256715" cy="1256715"/>
                  </a:xfrm>
                  <a:prstGeom prst="ellipse">
                    <a:avLst/>
                  </a:prstGeom>
                  <a:solidFill>
                    <a:schemeClr val="bg2"/>
                  </a:solidFill>
                  <a:ln w="69850" cap="flat">
                    <a:noFill/>
                    <a:prstDash val="solid"/>
                    <a:miter/>
                  </a:ln>
                  <a:effectLst>
                    <a:outerShdw blurRad="50800" dist="38100" dir="2700000" algn="tl"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defRPr/>
                    </a:pPr>
                    <a:endParaRPr lang="en-US" sz="1050">
                      <a:solidFill>
                        <a:srgbClr val="000000"/>
                      </a:solidFill>
                      <a:latin typeface="Lato" panose="020F0502020204030203" pitchFamily="34" charset="0"/>
                    </a:endParaRPr>
                  </a:p>
                </p:txBody>
              </p:sp>
            </p:grpSp>
            <p:grpSp>
              <p:nvGrpSpPr>
                <p:cNvPr id="31" name="Group 30">
                  <a:extLst>
                    <a:ext uri="{FF2B5EF4-FFF2-40B4-BE49-F238E27FC236}">
                      <a16:creationId xmlns:a16="http://schemas.microsoft.com/office/drawing/2014/main" id="{51E085B5-C0EE-B156-9AD4-EC506ABAC6A3}"/>
                    </a:ext>
                    <a:ext uri="{C183D7F6-B498-43B3-948B-1728B52AA6E4}">
                      <adec:decorative xmlns:adec="http://schemas.microsoft.com/office/drawing/2017/decorative" val="1"/>
                    </a:ext>
                  </a:extLst>
                </p:cNvPr>
                <p:cNvGrpSpPr/>
                <p:nvPr/>
              </p:nvGrpSpPr>
              <p:grpSpPr>
                <a:xfrm>
                  <a:off x="2132554" y="4527146"/>
                  <a:ext cx="409074" cy="409074"/>
                  <a:chOff x="5905637" y="5246020"/>
                  <a:chExt cx="409074" cy="409074"/>
                </a:xfrm>
              </p:grpSpPr>
              <p:sp>
                <p:nvSpPr>
                  <p:cNvPr id="33" name="Oval 32">
                    <a:extLst>
                      <a:ext uri="{FF2B5EF4-FFF2-40B4-BE49-F238E27FC236}">
                        <a16:creationId xmlns:a16="http://schemas.microsoft.com/office/drawing/2014/main" id="{8792228A-2BF8-0D24-93A7-16FEEF726951}"/>
                      </a:ext>
                    </a:extLst>
                  </p:cNvPr>
                  <p:cNvSpPr/>
                  <p:nvPr/>
                </p:nvSpPr>
                <p:spPr bwMode="auto">
                  <a:xfrm>
                    <a:off x="5905637" y="5246020"/>
                    <a:ext cx="409074" cy="409074"/>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IN" sz="12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34" name="Freeform: Shape 221" descr="Icon of a person in front of a diamond">
                    <a:extLst>
                      <a:ext uri="{FF2B5EF4-FFF2-40B4-BE49-F238E27FC236}">
                        <a16:creationId xmlns:a16="http://schemas.microsoft.com/office/drawing/2014/main" id="{BACD9618-8BA4-EC56-8E5D-41D364F56884}"/>
                      </a:ext>
                    </a:extLst>
                  </p:cNvPr>
                  <p:cNvSpPr>
                    <a:spLocks/>
                  </p:cNvSpPr>
                  <p:nvPr/>
                </p:nvSpPr>
                <p:spPr>
                  <a:xfrm>
                    <a:off x="5960085" y="5286904"/>
                    <a:ext cx="293944" cy="323442"/>
                  </a:xfrm>
                  <a:custGeom>
                    <a:avLst/>
                    <a:gdLst>
                      <a:gd name="connsiteX0" fmla="*/ 430750 w 482366"/>
                      <a:gd name="connsiteY0" fmla="*/ 371858 h 530772"/>
                      <a:gd name="connsiteX1" fmla="*/ 372266 w 482366"/>
                      <a:gd name="connsiteY1" fmla="*/ 436845 h 530772"/>
                      <a:gd name="connsiteX2" fmla="*/ 398662 w 482366"/>
                      <a:gd name="connsiteY2" fmla="*/ 371858 h 530772"/>
                      <a:gd name="connsiteX3" fmla="*/ 252075 w 482366"/>
                      <a:gd name="connsiteY3" fmla="*/ 371858 h 530772"/>
                      <a:gd name="connsiteX4" fmla="*/ 278470 w 482366"/>
                      <a:gd name="connsiteY4" fmla="*/ 436845 h 530772"/>
                      <a:gd name="connsiteX5" fmla="*/ 219986 w 482366"/>
                      <a:gd name="connsiteY5" fmla="*/ 371858 h 530772"/>
                      <a:gd name="connsiteX6" fmla="*/ 324351 w 482366"/>
                      <a:gd name="connsiteY6" fmla="*/ 371858 h 530772"/>
                      <a:gd name="connsiteX7" fmla="*/ 324351 w 482366"/>
                      <a:gd name="connsiteY7" fmla="*/ 371858 h 530772"/>
                      <a:gd name="connsiteX8" fmla="*/ 364332 w 482366"/>
                      <a:gd name="connsiteY8" fmla="*/ 371858 h 530772"/>
                      <a:gd name="connsiteX9" fmla="*/ 325368 w 482366"/>
                      <a:gd name="connsiteY9" fmla="*/ 467748 h 530772"/>
                      <a:gd name="connsiteX10" fmla="*/ 286404 w 482366"/>
                      <a:gd name="connsiteY10" fmla="*/ 371858 h 530772"/>
                      <a:gd name="connsiteX11" fmla="*/ 408935 w 482366"/>
                      <a:gd name="connsiteY11" fmla="*/ 276453 h 530772"/>
                      <a:gd name="connsiteX12" fmla="*/ 440736 w 482366"/>
                      <a:gd name="connsiteY12" fmla="*/ 340056 h 530772"/>
                      <a:gd name="connsiteX13" fmla="*/ 397740 w 482366"/>
                      <a:gd name="connsiteY13" fmla="*/ 340056 h 530772"/>
                      <a:gd name="connsiteX14" fmla="*/ 377069 w 482366"/>
                      <a:gd name="connsiteY14" fmla="*/ 276453 h 530772"/>
                      <a:gd name="connsiteX15" fmla="*/ 273667 w 482366"/>
                      <a:gd name="connsiteY15" fmla="*/ 276452 h 530772"/>
                      <a:gd name="connsiteX16" fmla="*/ 252996 w 482366"/>
                      <a:gd name="connsiteY16" fmla="*/ 340056 h 530772"/>
                      <a:gd name="connsiteX17" fmla="*/ 210000 w 482366"/>
                      <a:gd name="connsiteY17" fmla="*/ 340056 h 530772"/>
                      <a:gd name="connsiteX18" fmla="*/ 241802 w 482366"/>
                      <a:gd name="connsiteY18" fmla="*/ 276452 h 530772"/>
                      <a:gd name="connsiteX19" fmla="*/ 324351 w 482366"/>
                      <a:gd name="connsiteY19" fmla="*/ 276452 h 530772"/>
                      <a:gd name="connsiteX20" fmla="*/ 324351 w 482366"/>
                      <a:gd name="connsiteY20" fmla="*/ 276453 h 530772"/>
                      <a:gd name="connsiteX21" fmla="*/ 343613 w 482366"/>
                      <a:gd name="connsiteY21" fmla="*/ 276453 h 530772"/>
                      <a:gd name="connsiteX22" fmla="*/ 364268 w 482366"/>
                      <a:gd name="connsiteY22" fmla="*/ 340056 h 530772"/>
                      <a:gd name="connsiteX23" fmla="*/ 326385 w 482366"/>
                      <a:gd name="connsiteY23" fmla="*/ 340056 h 530772"/>
                      <a:gd name="connsiteX24" fmla="*/ 326385 w 482366"/>
                      <a:gd name="connsiteY24" fmla="*/ 340056 h 530772"/>
                      <a:gd name="connsiteX25" fmla="*/ 286468 w 482366"/>
                      <a:gd name="connsiteY25" fmla="*/ 340056 h 530772"/>
                      <a:gd name="connsiteX26" fmla="*/ 307123 w 482366"/>
                      <a:gd name="connsiteY26" fmla="*/ 276452 h 530772"/>
                      <a:gd name="connsiteX27" fmla="*/ 326385 w 482366"/>
                      <a:gd name="connsiteY27" fmla="*/ 244650 h 530772"/>
                      <a:gd name="connsiteX28" fmla="*/ 231976 w 482366"/>
                      <a:gd name="connsiteY28" fmla="*/ 244650 h 530772"/>
                      <a:gd name="connsiteX29" fmla="*/ 229987 w 482366"/>
                      <a:gd name="connsiteY29" fmla="*/ 244778 h 530772"/>
                      <a:gd name="connsiteX30" fmla="*/ 217744 w 482366"/>
                      <a:gd name="connsiteY30" fmla="*/ 253443 h 530772"/>
                      <a:gd name="connsiteX31" fmla="*/ 170042 w 482366"/>
                      <a:gd name="connsiteY31" fmla="*/ 348849 h 530772"/>
                      <a:gd name="connsiteX32" fmla="*/ 169215 w 482366"/>
                      <a:gd name="connsiteY32" fmla="*/ 350837 h 530772"/>
                      <a:gd name="connsiteX33" fmla="*/ 172459 w 482366"/>
                      <a:gd name="connsiteY33" fmla="*/ 366594 h 530772"/>
                      <a:gd name="connsiteX34" fmla="*/ 315280 w 482366"/>
                      <a:gd name="connsiteY34" fmla="*/ 525333 h 530772"/>
                      <a:gd name="connsiteX35" fmla="*/ 323738 w 482366"/>
                      <a:gd name="connsiteY35" fmla="*/ 530454 h 530772"/>
                      <a:gd name="connsiteX36" fmla="*/ 324351 w 482366"/>
                      <a:gd name="connsiteY36" fmla="*/ 530564 h 530772"/>
                      <a:gd name="connsiteX37" fmla="*/ 324351 w 482366"/>
                      <a:gd name="connsiteY37" fmla="*/ 530626 h 530772"/>
                      <a:gd name="connsiteX38" fmla="*/ 325216 w 482366"/>
                      <a:gd name="connsiteY38" fmla="*/ 530770 h 530772"/>
                      <a:gd name="connsiteX39" fmla="*/ 325363 w 482366"/>
                      <a:gd name="connsiteY39" fmla="*/ 530744 h 530772"/>
                      <a:gd name="connsiteX40" fmla="*/ 325520 w 482366"/>
                      <a:gd name="connsiteY40" fmla="*/ 530772 h 530772"/>
                      <a:gd name="connsiteX41" fmla="*/ 326385 w 482366"/>
                      <a:gd name="connsiteY41" fmla="*/ 530628 h 530772"/>
                      <a:gd name="connsiteX42" fmla="*/ 326385 w 482366"/>
                      <a:gd name="connsiteY42" fmla="*/ 530562 h 530772"/>
                      <a:gd name="connsiteX43" fmla="*/ 326998 w 482366"/>
                      <a:gd name="connsiteY43" fmla="*/ 530452 h 530772"/>
                      <a:gd name="connsiteX44" fmla="*/ 335456 w 482366"/>
                      <a:gd name="connsiteY44" fmla="*/ 525332 h 530772"/>
                      <a:gd name="connsiteX45" fmla="*/ 478277 w 482366"/>
                      <a:gd name="connsiteY45" fmla="*/ 366594 h 530772"/>
                      <a:gd name="connsiteX46" fmla="*/ 481521 w 482366"/>
                      <a:gd name="connsiteY46" fmla="*/ 350838 h 530772"/>
                      <a:gd name="connsiteX47" fmla="*/ 480695 w 482366"/>
                      <a:gd name="connsiteY47" fmla="*/ 348849 h 530772"/>
                      <a:gd name="connsiteX48" fmla="*/ 432992 w 482366"/>
                      <a:gd name="connsiteY48" fmla="*/ 253445 h 530772"/>
                      <a:gd name="connsiteX49" fmla="*/ 420749 w 482366"/>
                      <a:gd name="connsiteY49" fmla="*/ 244780 h 530772"/>
                      <a:gd name="connsiteX50" fmla="*/ 418760 w 482366"/>
                      <a:gd name="connsiteY50" fmla="*/ 244652 h 530772"/>
                      <a:gd name="connsiteX51" fmla="*/ 326385 w 482366"/>
                      <a:gd name="connsiteY51" fmla="*/ 244652 h 530772"/>
                      <a:gd name="connsiteX52" fmla="*/ 136800 w 482366"/>
                      <a:gd name="connsiteY52" fmla="*/ 55161 h 530772"/>
                      <a:gd name="connsiteX53" fmla="*/ 136800 w 482366"/>
                      <a:gd name="connsiteY53" fmla="*/ 126277 h 530772"/>
                      <a:gd name="connsiteX54" fmla="*/ 126278 w 482366"/>
                      <a:gd name="connsiteY54" fmla="*/ 136800 h 530772"/>
                      <a:gd name="connsiteX55" fmla="*/ 55183 w 482366"/>
                      <a:gd name="connsiteY55" fmla="*/ 136800 h 530772"/>
                      <a:gd name="connsiteX56" fmla="*/ 294647 w 482366"/>
                      <a:gd name="connsiteY56" fmla="*/ 0 h 530772"/>
                      <a:gd name="connsiteX57" fmla="*/ 168369 w 482366"/>
                      <a:gd name="connsiteY57" fmla="*/ 0 h 530772"/>
                      <a:gd name="connsiteX58" fmla="*/ 164771 w 482366"/>
                      <a:gd name="connsiteY58" fmla="*/ 0 h 530772"/>
                      <a:gd name="connsiteX59" fmla="*/ 164750 w 482366"/>
                      <a:gd name="connsiteY59" fmla="*/ 0 h 530772"/>
                      <a:gd name="connsiteX60" fmla="*/ 161782 w 482366"/>
                      <a:gd name="connsiteY60" fmla="*/ 295 h 530772"/>
                      <a:gd name="connsiteX61" fmla="*/ 148649 w 482366"/>
                      <a:gd name="connsiteY61" fmla="*/ 3199 h 530772"/>
                      <a:gd name="connsiteX62" fmla="*/ 144104 w 482366"/>
                      <a:gd name="connsiteY62" fmla="*/ 5640 h 530772"/>
                      <a:gd name="connsiteX63" fmla="*/ 141410 w 482366"/>
                      <a:gd name="connsiteY63" fmla="*/ 7071 h 530772"/>
                      <a:gd name="connsiteX64" fmla="*/ 136800 w 482366"/>
                      <a:gd name="connsiteY64" fmla="*/ 10860 h 530772"/>
                      <a:gd name="connsiteX65" fmla="*/ 135011 w 482366"/>
                      <a:gd name="connsiteY65" fmla="*/ 12333 h 530772"/>
                      <a:gd name="connsiteX66" fmla="*/ 12332 w 482366"/>
                      <a:gd name="connsiteY66" fmla="*/ 134991 h 530772"/>
                      <a:gd name="connsiteX67" fmla="*/ 0 w 482366"/>
                      <a:gd name="connsiteY67" fmla="*/ 164749 h 530772"/>
                      <a:gd name="connsiteX68" fmla="*/ 0 w 482366"/>
                      <a:gd name="connsiteY68" fmla="*/ 168370 h 530772"/>
                      <a:gd name="connsiteX69" fmla="*/ 0 w 482366"/>
                      <a:gd name="connsiteY69" fmla="*/ 378831 h 530772"/>
                      <a:gd name="connsiteX70" fmla="*/ 42092 w 482366"/>
                      <a:gd name="connsiteY70" fmla="*/ 420923 h 530772"/>
                      <a:gd name="connsiteX71" fmla="*/ 181170 w 482366"/>
                      <a:gd name="connsiteY71" fmla="*/ 420923 h 530772"/>
                      <a:gd name="connsiteX72" fmla="*/ 152761 w 482366"/>
                      <a:gd name="connsiteY72" fmla="*/ 389354 h 530772"/>
                      <a:gd name="connsiteX73" fmla="*/ 42092 w 482366"/>
                      <a:gd name="connsiteY73" fmla="*/ 389354 h 530772"/>
                      <a:gd name="connsiteX74" fmla="*/ 31569 w 482366"/>
                      <a:gd name="connsiteY74" fmla="*/ 378831 h 530772"/>
                      <a:gd name="connsiteX75" fmla="*/ 31569 w 482366"/>
                      <a:gd name="connsiteY75" fmla="*/ 168370 h 530772"/>
                      <a:gd name="connsiteX76" fmla="*/ 126278 w 482366"/>
                      <a:gd name="connsiteY76" fmla="*/ 168370 h 530772"/>
                      <a:gd name="connsiteX77" fmla="*/ 168369 w 482366"/>
                      <a:gd name="connsiteY77" fmla="*/ 126277 h 530772"/>
                      <a:gd name="connsiteX78" fmla="*/ 168369 w 482366"/>
                      <a:gd name="connsiteY78" fmla="*/ 31569 h 530772"/>
                      <a:gd name="connsiteX79" fmla="*/ 294647 w 482366"/>
                      <a:gd name="connsiteY79" fmla="*/ 31569 h 530772"/>
                      <a:gd name="connsiteX80" fmla="*/ 305171 w 482366"/>
                      <a:gd name="connsiteY80" fmla="*/ 42093 h 530772"/>
                      <a:gd name="connsiteX81" fmla="*/ 305171 w 482366"/>
                      <a:gd name="connsiteY81" fmla="*/ 217419 h 530772"/>
                      <a:gd name="connsiteX82" fmla="*/ 332469 w 482366"/>
                      <a:gd name="connsiteY82" fmla="*/ 217419 h 530772"/>
                      <a:gd name="connsiteX83" fmla="*/ 336740 w 482366"/>
                      <a:gd name="connsiteY83" fmla="*/ 217419 h 530772"/>
                      <a:gd name="connsiteX84" fmla="*/ 336740 w 482366"/>
                      <a:gd name="connsiteY84" fmla="*/ 42093 h 530772"/>
                      <a:gd name="connsiteX85" fmla="*/ 294647 w 482366"/>
                      <a:gd name="connsiteY85" fmla="*/ 0 h 530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482366" h="530772">
                        <a:moveTo>
                          <a:pt x="430750" y="371858"/>
                        </a:moveTo>
                        <a:lnTo>
                          <a:pt x="372266" y="436845"/>
                        </a:lnTo>
                        <a:lnTo>
                          <a:pt x="398662" y="371858"/>
                        </a:lnTo>
                        <a:close/>
                        <a:moveTo>
                          <a:pt x="252075" y="371858"/>
                        </a:moveTo>
                        <a:lnTo>
                          <a:pt x="278470" y="436845"/>
                        </a:lnTo>
                        <a:lnTo>
                          <a:pt x="219986" y="371858"/>
                        </a:lnTo>
                        <a:close/>
                        <a:moveTo>
                          <a:pt x="324351" y="371858"/>
                        </a:moveTo>
                        <a:lnTo>
                          <a:pt x="324351" y="371858"/>
                        </a:lnTo>
                        <a:lnTo>
                          <a:pt x="364332" y="371858"/>
                        </a:lnTo>
                        <a:lnTo>
                          <a:pt x="325368" y="467748"/>
                        </a:lnTo>
                        <a:lnTo>
                          <a:pt x="286404" y="371858"/>
                        </a:lnTo>
                        <a:close/>
                        <a:moveTo>
                          <a:pt x="408935" y="276453"/>
                        </a:moveTo>
                        <a:lnTo>
                          <a:pt x="440736" y="340056"/>
                        </a:lnTo>
                        <a:lnTo>
                          <a:pt x="397740" y="340056"/>
                        </a:lnTo>
                        <a:lnTo>
                          <a:pt x="377069" y="276453"/>
                        </a:lnTo>
                        <a:close/>
                        <a:moveTo>
                          <a:pt x="273667" y="276452"/>
                        </a:moveTo>
                        <a:lnTo>
                          <a:pt x="252996" y="340056"/>
                        </a:lnTo>
                        <a:lnTo>
                          <a:pt x="210000" y="340056"/>
                        </a:lnTo>
                        <a:lnTo>
                          <a:pt x="241802" y="276452"/>
                        </a:lnTo>
                        <a:close/>
                        <a:moveTo>
                          <a:pt x="324351" y="276452"/>
                        </a:moveTo>
                        <a:lnTo>
                          <a:pt x="324351" y="276453"/>
                        </a:lnTo>
                        <a:lnTo>
                          <a:pt x="343613" y="276453"/>
                        </a:lnTo>
                        <a:lnTo>
                          <a:pt x="364268" y="340056"/>
                        </a:lnTo>
                        <a:lnTo>
                          <a:pt x="326385" y="340056"/>
                        </a:lnTo>
                        <a:lnTo>
                          <a:pt x="326385" y="340056"/>
                        </a:lnTo>
                        <a:lnTo>
                          <a:pt x="286468" y="340056"/>
                        </a:lnTo>
                        <a:lnTo>
                          <a:pt x="307123" y="276452"/>
                        </a:lnTo>
                        <a:close/>
                        <a:moveTo>
                          <a:pt x="326385" y="244650"/>
                        </a:moveTo>
                        <a:lnTo>
                          <a:pt x="231976" y="244650"/>
                        </a:lnTo>
                        <a:lnTo>
                          <a:pt x="229987" y="244778"/>
                        </a:lnTo>
                        <a:cubicBezTo>
                          <a:pt x="224715" y="245439"/>
                          <a:pt x="220120" y="248690"/>
                          <a:pt x="217744" y="253443"/>
                        </a:cubicBezTo>
                        <a:lnTo>
                          <a:pt x="170042" y="348849"/>
                        </a:lnTo>
                        <a:lnTo>
                          <a:pt x="169215" y="350837"/>
                        </a:lnTo>
                        <a:cubicBezTo>
                          <a:pt x="167363" y="356289"/>
                          <a:pt x="168604" y="362317"/>
                          <a:pt x="172459" y="366594"/>
                        </a:cubicBezTo>
                        <a:lnTo>
                          <a:pt x="315280" y="525333"/>
                        </a:lnTo>
                        <a:cubicBezTo>
                          <a:pt x="317466" y="527917"/>
                          <a:pt x="320437" y="529715"/>
                          <a:pt x="323738" y="530454"/>
                        </a:cubicBezTo>
                        <a:lnTo>
                          <a:pt x="324351" y="530564"/>
                        </a:lnTo>
                        <a:lnTo>
                          <a:pt x="324351" y="530626"/>
                        </a:lnTo>
                        <a:lnTo>
                          <a:pt x="325216" y="530770"/>
                        </a:lnTo>
                        <a:lnTo>
                          <a:pt x="325363" y="530744"/>
                        </a:lnTo>
                        <a:lnTo>
                          <a:pt x="325520" y="530772"/>
                        </a:lnTo>
                        <a:lnTo>
                          <a:pt x="326385" y="530628"/>
                        </a:lnTo>
                        <a:lnTo>
                          <a:pt x="326385" y="530562"/>
                        </a:lnTo>
                        <a:lnTo>
                          <a:pt x="326998" y="530452"/>
                        </a:lnTo>
                        <a:cubicBezTo>
                          <a:pt x="330299" y="529714"/>
                          <a:pt x="333270" y="527916"/>
                          <a:pt x="335456" y="525332"/>
                        </a:cubicBezTo>
                        <a:lnTo>
                          <a:pt x="478277" y="366594"/>
                        </a:lnTo>
                        <a:cubicBezTo>
                          <a:pt x="482132" y="362318"/>
                          <a:pt x="483373" y="356289"/>
                          <a:pt x="481521" y="350838"/>
                        </a:cubicBezTo>
                        <a:lnTo>
                          <a:pt x="480695" y="348849"/>
                        </a:lnTo>
                        <a:lnTo>
                          <a:pt x="432992" y="253445"/>
                        </a:lnTo>
                        <a:cubicBezTo>
                          <a:pt x="430616" y="248692"/>
                          <a:pt x="426021" y="245441"/>
                          <a:pt x="420749" y="244780"/>
                        </a:cubicBezTo>
                        <a:lnTo>
                          <a:pt x="418760" y="244652"/>
                        </a:lnTo>
                        <a:lnTo>
                          <a:pt x="326385" y="244652"/>
                        </a:lnTo>
                        <a:close/>
                        <a:moveTo>
                          <a:pt x="136800" y="55161"/>
                        </a:moveTo>
                        <a:lnTo>
                          <a:pt x="136800" y="126277"/>
                        </a:lnTo>
                        <a:cubicBezTo>
                          <a:pt x="136800" y="132064"/>
                          <a:pt x="132086" y="136800"/>
                          <a:pt x="126278" y="136800"/>
                        </a:cubicBezTo>
                        <a:lnTo>
                          <a:pt x="55183" y="136800"/>
                        </a:lnTo>
                        <a:close/>
                        <a:moveTo>
                          <a:pt x="294647" y="0"/>
                        </a:moveTo>
                        <a:lnTo>
                          <a:pt x="168369" y="0"/>
                        </a:lnTo>
                        <a:lnTo>
                          <a:pt x="164771" y="0"/>
                        </a:lnTo>
                        <a:lnTo>
                          <a:pt x="164750" y="0"/>
                        </a:lnTo>
                        <a:cubicBezTo>
                          <a:pt x="163739" y="0"/>
                          <a:pt x="162771" y="232"/>
                          <a:pt x="161782" y="295"/>
                        </a:cubicBezTo>
                        <a:cubicBezTo>
                          <a:pt x="157258" y="610"/>
                          <a:pt x="152795" y="1473"/>
                          <a:pt x="148649" y="3199"/>
                        </a:cubicBezTo>
                        <a:cubicBezTo>
                          <a:pt x="147071" y="3872"/>
                          <a:pt x="145598" y="4798"/>
                          <a:pt x="144104" y="5640"/>
                        </a:cubicBezTo>
                        <a:cubicBezTo>
                          <a:pt x="143220" y="6124"/>
                          <a:pt x="142252" y="6503"/>
                          <a:pt x="141410" y="7071"/>
                        </a:cubicBezTo>
                        <a:cubicBezTo>
                          <a:pt x="139768" y="8188"/>
                          <a:pt x="138294" y="9513"/>
                          <a:pt x="136800" y="10860"/>
                        </a:cubicBezTo>
                        <a:cubicBezTo>
                          <a:pt x="136232" y="11365"/>
                          <a:pt x="135558" y="11786"/>
                          <a:pt x="135011" y="12333"/>
                        </a:cubicBezTo>
                        <a:lnTo>
                          <a:pt x="12332" y="134991"/>
                        </a:lnTo>
                        <a:cubicBezTo>
                          <a:pt x="4440" y="142882"/>
                          <a:pt x="0" y="153595"/>
                          <a:pt x="0" y="164749"/>
                        </a:cubicBezTo>
                        <a:lnTo>
                          <a:pt x="0" y="168370"/>
                        </a:lnTo>
                        <a:lnTo>
                          <a:pt x="0" y="378831"/>
                        </a:lnTo>
                        <a:cubicBezTo>
                          <a:pt x="0" y="402065"/>
                          <a:pt x="18857" y="420923"/>
                          <a:pt x="42092" y="420923"/>
                        </a:cubicBezTo>
                        <a:lnTo>
                          <a:pt x="181170" y="420923"/>
                        </a:lnTo>
                        <a:lnTo>
                          <a:pt x="152761" y="389354"/>
                        </a:lnTo>
                        <a:lnTo>
                          <a:pt x="42092" y="389354"/>
                        </a:lnTo>
                        <a:cubicBezTo>
                          <a:pt x="36283" y="389354"/>
                          <a:pt x="31569" y="384618"/>
                          <a:pt x="31569" y="378831"/>
                        </a:cubicBezTo>
                        <a:lnTo>
                          <a:pt x="31569" y="168370"/>
                        </a:lnTo>
                        <a:lnTo>
                          <a:pt x="126278" y="168370"/>
                        </a:lnTo>
                        <a:cubicBezTo>
                          <a:pt x="149512" y="168370"/>
                          <a:pt x="168369" y="149511"/>
                          <a:pt x="168369" y="126277"/>
                        </a:cubicBezTo>
                        <a:lnTo>
                          <a:pt x="168369" y="31569"/>
                        </a:lnTo>
                        <a:lnTo>
                          <a:pt x="294647" y="31569"/>
                        </a:lnTo>
                        <a:cubicBezTo>
                          <a:pt x="300457" y="31569"/>
                          <a:pt x="305171" y="36304"/>
                          <a:pt x="305171" y="42093"/>
                        </a:cubicBezTo>
                        <a:lnTo>
                          <a:pt x="305171" y="217419"/>
                        </a:lnTo>
                        <a:lnTo>
                          <a:pt x="332469" y="217419"/>
                        </a:lnTo>
                        <a:lnTo>
                          <a:pt x="336740" y="217419"/>
                        </a:lnTo>
                        <a:lnTo>
                          <a:pt x="336740" y="42093"/>
                        </a:lnTo>
                        <a:cubicBezTo>
                          <a:pt x="336740" y="18857"/>
                          <a:pt x="317883" y="0"/>
                          <a:pt x="294647" y="0"/>
                        </a:cubicBezTo>
                        <a:close/>
                      </a:path>
                    </a:pathLst>
                  </a:custGeom>
                  <a:solidFill>
                    <a:srgbClr val="212121"/>
                  </a:solidFill>
                  <a:ln w="13097" cap="flat">
                    <a:noFill/>
                    <a:prstDash val="solid"/>
                    <a:miter/>
                  </a:ln>
                </p:spPr>
                <p:txBody>
                  <a:bodyPr wrap="square" rtlCol="0" anchor="ctr">
                    <a:noAutofit/>
                  </a:bodyPr>
                  <a:lstStyle/>
                  <a:p>
                    <a:pPr defTabSz="685775">
                      <a:defRPr/>
                    </a:pPr>
                    <a:endParaRPr lang="en-US" sz="1050">
                      <a:solidFill>
                        <a:srgbClr val="000000"/>
                      </a:solidFill>
                      <a:latin typeface="Lato" panose="020F0502020204030203" pitchFamily="34" charset="0"/>
                    </a:endParaRPr>
                  </a:p>
                </p:txBody>
              </p:sp>
            </p:grpSp>
            <p:sp>
              <p:nvSpPr>
                <p:cNvPr id="32" name="manager">
                  <a:extLst>
                    <a:ext uri="{FF2B5EF4-FFF2-40B4-BE49-F238E27FC236}">
                      <a16:creationId xmlns:a16="http://schemas.microsoft.com/office/drawing/2014/main" id="{EF8F3730-2B73-E9DA-4647-7E14992346A5}"/>
                    </a:ext>
                  </a:extLst>
                </p:cNvPr>
                <p:cNvSpPr>
                  <a:spLocks noChangeAspect="1" noEditPoints="1"/>
                </p:cNvSpPr>
                <p:nvPr/>
              </p:nvSpPr>
              <p:spPr bwMode="auto">
                <a:xfrm>
                  <a:off x="2942416" y="4357450"/>
                  <a:ext cx="355747" cy="358570"/>
                </a:xfrm>
                <a:custGeom>
                  <a:avLst/>
                  <a:gdLst>
                    <a:gd name="T0" fmla="*/ 128 w 348"/>
                    <a:gd name="T1" fmla="*/ 46 h 352"/>
                    <a:gd name="T2" fmla="*/ 174 w 348"/>
                    <a:gd name="T3" fmla="*/ 0 h 352"/>
                    <a:gd name="T4" fmla="*/ 220 w 348"/>
                    <a:gd name="T5" fmla="*/ 46 h 352"/>
                    <a:gd name="T6" fmla="*/ 174 w 348"/>
                    <a:gd name="T7" fmla="*/ 91 h 352"/>
                    <a:gd name="T8" fmla="*/ 128 w 348"/>
                    <a:gd name="T9" fmla="*/ 46 h 352"/>
                    <a:gd name="T10" fmla="*/ 231 w 348"/>
                    <a:gd name="T11" fmla="*/ 148 h 352"/>
                    <a:gd name="T12" fmla="*/ 174 w 348"/>
                    <a:gd name="T13" fmla="*/ 91 h 352"/>
                    <a:gd name="T14" fmla="*/ 117 w 348"/>
                    <a:gd name="T15" fmla="*/ 148 h 352"/>
                    <a:gd name="T16" fmla="*/ 57 w 348"/>
                    <a:gd name="T17" fmla="*/ 295 h 352"/>
                    <a:gd name="T18" fmla="*/ 102 w 348"/>
                    <a:gd name="T19" fmla="*/ 249 h 352"/>
                    <a:gd name="T20" fmla="*/ 57 w 348"/>
                    <a:gd name="T21" fmla="*/ 204 h 352"/>
                    <a:gd name="T22" fmla="*/ 11 w 348"/>
                    <a:gd name="T23" fmla="*/ 249 h 352"/>
                    <a:gd name="T24" fmla="*/ 57 w 348"/>
                    <a:gd name="T25" fmla="*/ 295 h 352"/>
                    <a:gd name="T26" fmla="*/ 114 w 348"/>
                    <a:gd name="T27" fmla="*/ 352 h 352"/>
                    <a:gd name="T28" fmla="*/ 57 w 348"/>
                    <a:gd name="T29" fmla="*/ 295 h 352"/>
                    <a:gd name="T30" fmla="*/ 0 w 348"/>
                    <a:gd name="T31" fmla="*/ 352 h 352"/>
                    <a:gd name="T32" fmla="*/ 291 w 348"/>
                    <a:gd name="T33" fmla="*/ 295 h 352"/>
                    <a:gd name="T34" fmla="*/ 337 w 348"/>
                    <a:gd name="T35" fmla="*/ 249 h 352"/>
                    <a:gd name="T36" fmla="*/ 291 w 348"/>
                    <a:gd name="T37" fmla="*/ 204 h 352"/>
                    <a:gd name="T38" fmla="*/ 246 w 348"/>
                    <a:gd name="T39" fmla="*/ 249 h 352"/>
                    <a:gd name="T40" fmla="*/ 291 w 348"/>
                    <a:gd name="T41" fmla="*/ 295 h 352"/>
                    <a:gd name="T42" fmla="*/ 348 w 348"/>
                    <a:gd name="T43" fmla="*/ 352 h 352"/>
                    <a:gd name="T44" fmla="*/ 291 w 348"/>
                    <a:gd name="T45" fmla="*/ 295 h 352"/>
                    <a:gd name="T46" fmla="*/ 234 w 348"/>
                    <a:gd name="T47" fmla="*/ 352 h 352"/>
                    <a:gd name="T48" fmla="*/ 224 w 348"/>
                    <a:gd name="T49" fmla="*/ 219 h 352"/>
                    <a:gd name="T50" fmla="*/ 174 w 348"/>
                    <a:gd name="T51" fmla="*/ 169 h 352"/>
                    <a:gd name="T52" fmla="*/ 124 w 348"/>
                    <a:gd name="T53" fmla="*/ 2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8" h="352">
                      <a:moveTo>
                        <a:pt x="128" y="46"/>
                      </a:moveTo>
                      <a:cubicBezTo>
                        <a:pt x="128" y="20"/>
                        <a:pt x="149" y="0"/>
                        <a:pt x="174" y="0"/>
                      </a:cubicBezTo>
                      <a:cubicBezTo>
                        <a:pt x="199" y="0"/>
                        <a:pt x="220" y="20"/>
                        <a:pt x="220" y="46"/>
                      </a:cubicBezTo>
                      <a:cubicBezTo>
                        <a:pt x="220" y="71"/>
                        <a:pt x="199" y="91"/>
                        <a:pt x="174" y="91"/>
                      </a:cubicBezTo>
                      <a:cubicBezTo>
                        <a:pt x="149" y="91"/>
                        <a:pt x="128" y="71"/>
                        <a:pt x="128" y="46"/>
                      </a:cubicBezTo>
                      <a:close/>
                      <a:moveTo>
                        <a:pt x="231" y="148"/>
                      </a:moveTo>
                      <a:cubicBezTo>
                        <a:pt x="231" y="117"/>
                        <a:pt x="206" y="91"/>
                        <a:pt x="174" y="91"/>
                      </a:cubicBezTo>
                      <a:cubicBezTo>
                        <a:pt x="142" y="91"/>
                        <a:pt x="117" y="117"/>
                        <a:pt x="117" y="148"/>
                      </a:cubicBezTo>
                      <a:moveTo>
                        <a:pt x="57" y="295"/>
                      </a:moveTo>
                      <a:cubicBezTo>
                        <a:pt x="82" y="295"/>
                        <a:pt x="102" y="275"/>
                        <a:pt x="102" y="249"/>
                      </a:cubicBezTo>
                      <a:cubicBezTo>
                        <a:pt x="102" y="224"/>
                        <a:pt x="82" y="204"/>
                        <a:pt x="57" y="204"/>
                      </a:cubicBezTo>
                      <a:cubicBezTo>
                        <a:pt x="32" y="204"/>
                        <a:pt x="11" y="224"/>
                        <a:pt x="11" y="249"/>
                      </a:cubicBezTo>
                      <a:cubicBezTo>
                        <a:pt x="11" y="275"/>
                        <a:pt x="32" y="295"/>
                        <a:pt x="57" y="295"/>
                      </a:cubicBezTo>
                      <a:close/>
                      <a:moveTo>
                        <a:pt x="114" y="352"/>
                      </a:moveTo>
                      <a:cubicBezTo>
                        <a:pt x="114" y="320"/>
                        <a:pt x="88" y="295"/>
                        <a:pt x="57" y="295"/>
                      </a:cubicBezTo>
                      <a:cubicBezTo>
                        <a:pt x="25" y="295"/>
                        <a:pt x="0" y="320"/>
                        <a:pt x="0" y="352"/>
                      </a:cubicBezTo>
                      <a:moveTo>
                        <a:pt x="291" y="295"/>
                      </a:moveTo>
                      <a:cubicBezTo>
                        <a:pt x="316" y="295"/>
                        <a:pt x="337" y="275"/>
                        <a:pt x="337" y="249"/>
                      </a:cubicBezTo>
                      <a:cubicBezTo>
                        <a:pt x="337" y="224"/>
                        <a:pt x="316" y="204"/>
                        <a:pt x="291" y="204"/>
                      </a:cubicBezTo>
                      <a:cubicBezTo>
                        <a:pt x="266" y="204"/>
                        <a:pt x="246" y="224"/>
                        <a:pt x="246" y="249"/>
                      </a:cubicBezTo>
                      <a:cubicBezTo>
                        <a:pt x="246" y="275"/>
                        <a:pt x="266" y="295"/>
                        <a:pt x="291" y="295"/>
                      </a:cubicBezTo>
                      <a:close/>
                      <a:moveTo>
                        <a:pt x="348" y="352"/>
                      </a:moveTo>
                      <a:cubicBezTo>
                        <a:pt x="348" y="320"/>
                        <a:pt x="323" y="295"/>
                        <a:pt x="291" y="295"/>
                      </a:cubicBezTo>
                      <a:cubicBezTo>
                        <a:pt x="260" y="295"/>
                        <a:pt x="234" y="320"/>
                        <a:pt x="234" y="352"/>
                      </a:cubicBezTo>
                      <a:moveTo>
                        <a:pt x="224" y="219"/>
                      </a:moveTo>
                      <a:cubicBezTo>
                        <a:pt x="174" y="169"/>
                        <a:pt x="174" y="169"/>
                        <a:pt x="174" y="169"/>
                      </a:cubicBezTo>
                      <a:cubicBezTo>
                        <a:pt x="124" y="219"/>
                        <a:pt x="124" y="219"/>
                        <a:pt x="124" y="219"/>
                      </a:cubicBez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7232" tIns="33616" rIns="67232" bIns="33616" numCol="1" anchor="t" anchorCtr="0" compatLnSpc="1">
                  <a:prstTxWarp prst="textNoShape">
                    <a:avLst/>
                  </a:prstTxWarp>
                </a:bodyPr>
                <a:lstStyle/>
                <a:p>
                  <a:pPr defTabSz="685800">
                    <a:defRPr/>
                  </a:pPr>
                  <a:endParaRPr lang="en-US" sz="1050">
                    <a:solidFill>
                      <a:srgbClr val="000000"/>
                    </a:solidFill>
                    <a:latin typeface="Lato" panose="020F0502020204030203" pitchFamily="34" charset="0"/>
                  </a:endParaRPr>
                </a:p>
              </p:txBody>
            </p:sp>
          </p:grpSp>
        </p:grpSp>
        <p:sp>
          <p:nvSpPr>
            <p:cNvPr id="65" name="TextBox 64">
              <a:extLst>
                <a:ext uri="{FF2B5EF4-FFF2-40B4-BE49-F238E27FC236}">
                  <a16:creationId xmlns:a16="http://schemas.microsoft.com/office/drawing/2014/main" id="{7CA846AA-DA52-6044-17E3-373CF317B59D}"/>
                </a:ext>
              </a:extLst>
            </p:cNvPr>
            <p:cNvSpPr txBox="1"/>
            <p:nvPr/>
          </p:nvSpPr>
          <p:spPr>
            <a:xfrm>
              <a:off x="1800005" y="3396812"/>
              <a:ext cx="1809870" cy="246221"/>
            </a:xfrm>
            <a:prstGeom prst="rect">
              <a:avLst/>
            </a:prstGeom>
            <a:noFill/>
          </p:spPr>
          <p:txBody>
            <a:bodyPr wrap="square" lIns="0" tIns="0" rIns="0" bIns="0" rtlCol="0">
              <a:spAutoFit/>
            </a:bodyPr>
            <a:lstStyle/>
            <a:p>
              <a:pPr algn="ctr" defTabSz="685783">
                <a:defRPr/>
              </a:pPr>
              <a:r>
                <a:rPr lang="en-US" sz="1200">
                  <a:solidFill>
                    <a:srgbClr val="ED5740"/>
                  </a:solidFill>
                  <a:latin typeface="Lato" panose="020F0502020204030203" pitchFamily="34" charset="0"/>
                </a:rPr>
                <a:t>Data oversharing</a:t>
              </a:r>
            </a:p>
          </p:txBody>
        </p:sp>
      </p:grpSp>
      <p:grpSp>
        <p:nvGrpSpPr>
          <p:cNvPr id="72" name="Group 71">
            <a:extLst>
              <a:ext uri="{FF2B5EF4-FFF2-40B4-BE49-F238E27FC236}">
                <a16:creationId xmlns:a16="http://schemas.microsoft.com/office/drawing/2014/main" id="{5BCBD15A-FA07-C2F3-C5A4-B7CEF7ED7C82}"/>
              </a:ext>
            </a:extLst>
          </p:cNvPr>
          <p:cNvGrpSpPr/>
          <p:nvPr/>
        </p:nvGrpSpPr>
        <p:grpSpPr>
          <a:xfrm>
            <a:off x="3676916" y="1903696"/>
            <a:ext cx="2141936" cy="2659682"/>
            <a:chOff x="4385396" y="2538261"/>
            <a:chExt cx="2855915" cy="3546242"/>
          </a:xfrm>
        </p:grpSpPr>
        <p:sp>
          <p:nvSpPr>
            <p:cNvPr id="15" name="Rectangle: Rounded Corners 14">
              <a:extLst>
                <a:ext uri="{FF2B5EF4-FFF2-40B4-BE49-F238E27FC236}">
                  <a16:creationId xmlns:a16="http://schemas.microsoft.com/office/drawing/2014/main" id="{C4C1B319-22CF-CE3F-DB57-EC09CC6346DD}"/>
                </a:ext>
                <a:ext uri="{C183D7F6-B498-43B3-948B-1728B52AA6E4}">
                  <adec:decorative xmlns:adec="http://schemas.microsoft.com/office/drawing/2017/decorative" val="1"/>
                </a:ext>
              </a:extLst>
            </p:cNvPr>
            <p:cNvSpPr>
              <a:spLocks/>
            </p:cNvSpPr>
            <p:nvPr/>
          </p:nvSpPr>
          <p:spPr bwMode="auto">
            <a:xfrm>
              <a:off x="4385396" y="2877199"/>
              <a:ext cx="2855915" cy="3207304"/>
            </a:xfrm>
            <a:prstGeom prst="roundRect">
              <a:avLst>
                <a:gd name="adj" fmla="val 5000"/>
              </a:avLst>
            </a:prstGeom>
            <a:solidFill>
              <a:schemeClr val="bg2"/>
            </a:solidFill>
            <a:ln w="28575">
              <a:noFill/>
              <a:headEnd type="none" w="med" len="med"/>
              <a:tailEnd type="none" w="med" len="med"/>
            </a:ln>
            <a:effectLst>
              <a:outerShdw blurRad="190500" dist="63500" dir="5400000" algn="tl"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none" lIns="0" tIns="68580" rIns="0" bIns="0" numCol="1" spcCol="0" rtlCol="0" fromWordArt="0" anchor="t" anchorCtr="0" forceAA="0" compatLnSpc="1">
              <a:prstTxWarp prst="textNoShape">
                <a:avLst/>
              </a:prstTxWarp>
              <a:noAutofit/>
            </a:bodyPr>
            <a:lstStyle/>
            <a:p>
              <a:pPr algn="ctr" defTabSz="685783" fontAlgn="base">
                <a:lnSpc>
                  <a:spcPct val="90000"/>
                </a:lnSpc>
                <a:spcBef>
                  <a:spcPct val="0"/>
                </a:spcBef>
                <a:spcAft>
                  <a:spcPct val="0"/>
                </a:spcAft>
                <a:defRPr/>
              </a:pPr>
              <a:endParaRPr lang="en-US" sz="788" b="1">
                <a:gradFill>
                  <a:gsLst>
                    <a:gs pos="0">
                      <a:srgbClr val="000000"/>
                    </a:gs>
                    <a:gs pos="100000">
                      <a:srgbClr val="000000"/>
                    </a:gs>
                  </a:gsLst>
                  <a:path path="circle">
                    <a:fillToRect l="100000" t="100000"/>
                  </a:path>
                </a:gradFill>
                <a:latin typeface="Lato" panose="020F0502020204030203" pitchFamily="34" charset="0"/>
                <a:cs typeface="Lato" panose="020F0502020204030203" pitchFamily="34" charset="0"/>
              </a:endParaRPr>
            </a:p>
          </p:txBody>
        </p:sp>
        <p:sp>
          <p:nvSpPr>
            <p:cNvPr id="18" name="04R">
              <a:extLst>
                <a:ext uri="{FF2B5EF4-FFF2-40B4-BE49-F238E27FC236}">
                  <a16:creationId xmlns:a16="http://schemas.microsoft.com/office/drawing/2014/main" id="{571E2932-5370-32DA-65CD-12F662C166E8}"/>
                </a:ext>
                <a:ext uri="{C183D7F6-B498-43B3-948B-1728B52AA6E4}">
                  <adec:decorative xmlns:adec="http://schemas.microsoft.com/office/drawing/2017/decorative" val="0"/>
                </a:ext>
              </a:extLst>
            </p:cNvPr>
            <p:cNvSpPr>
              <a:spLocks/>
            </p:cNvSpPr>
            <p:nvPr/>
          </p:nvSpPr>
          <p:spPr bwMode="auto">
            <a:xfrm>
              <a:off x="4522421" y="3888415"/>
              <a:ext cx="2581862" cy="338555"/>
            </a:xfrm>
            <a:prstGeom prst="roundRect">
              <a:avLst>
                <a:gd name="adj" fmla="val 0"/>
              </a:avLst>
            </a:prstGeom>
            <a:noFill/>
          </p:spPr>
          <p:txBody>
            <a:bodyPr wrap="square" lIns="0" tIns="0" rIns="0" bIns="0" anchor="t">
              <a:spAutoFit/>
            </a:bodyPr>
            <a:lstStyle/>
            <a:p>
              <a:pPr algn="ctr" defTabSz="699557">
                <a:spcAft>
                  <a:spcPts val="450"/>
                </a:spcAft>
                <a:buSzPct val="90000"/>
                <a:defRPr/>
              </a:pPr>
              <a:r>
                <a:rPr lang="en-US" sz="825">
                  <a:gradFill>
                    <a:gsLst>
                      <a:gs pos="0">
                        <a:srgbClr val="282828"/>
                      </a:gs>
                      <a:gs pos="100000">
                        <a:srgbClr val="282828"/>
                      </a:gs>
                    </a:gsLst>
                  </a:gradFill>
                  <a:latin typeface="Lato" panose="020F0502020204030203" pitchFamily="34" charset="0"/>
                  <a:cs typeface="Lato" panose="020F0502020204030203" pitchFamily="34" charset="0"/>
                </a:rPr>
                <a:t>Users may inadvertently leak </a:t>
              </a:r>
              <a:br>
                <a:rPr lang="en-US" sz="825">
                  <a:gradFill>
                    <a:gsLst>
                      <a:gs pos="0">
                        <a:srgbClr val="282828"/>
                      </a:gs>
                      <a:gs pos="100000">
                        <a:srgbClr val="282828"/>
                      </a:gs>
                    </a:gsLst>
                  </a:gradFill>
                  <a:latin typeface="Lato" panose="020F0502020204030203" pitchFamily="34" charset="0"/>
                  <a:cs typeface="Lato" panose="020F0502020204030203" pitchFamily="34" charset="0"/>
                </a:rPr>
              </a:br>
              <a:r>
                <a:rPr lang="en-US" sz="825">
                  <a:gradFill>
                    <a:gsLst>
                      <a:gs pos="0">
                        <a:srgbClr val="282828"/>
                      </a:gs>
                      <a:gs pos="100000">
                        <a:srgbClr val="282828"/>
                      </a:gs>
                    </a:gsLst>
                  </a:gradFill>
                  <a:latin typeface="Lato" panose="020F0502020204030203" pitchFamily="34" charset="0"/>
                  <a:cs typeface="Lato" panose="020F0502020204030203" pitchFamily="34" charset="0"/>
                </a:rPr>
                <a:t>sensitive data to AI apps</a:t>
              </a:r>
            </a:p>
          </p:txBody>
        </p:sp>
        <p:sp>
          <p:nvSpPr>
            <p:cNvPr id="21" name="Oval 20">
              <a:extLst>
                <a:ext uri="{FF2B5EF4-FFF2-40B4-BE49-F238E27FC236}">
                  <a16:creationId xmlns:a16="http://schemas.microsoft.com/office/drawing/2014/main" id="{2B3443B6-C9C4-2414-D060-6494B63C3A17}"/>
                </a:ext>
                <a:ext uri="{C183D7F6-B498-43B3-948B-1728B52AA6E4}">
                  <adec:decorative xmlns:adec="http://schemas.microsoft.com/office/drawing/2017/decorative" val="1"/>
                </a:ext>
              </a:extLst>
            </p:cNvPr>
            <p:cNvSpPr/>
            <p:nvPr/>
          </p:nvSpPr>
          <p:spPr bwMode="auto">
            <a:xfrm>
              <a:off x="5501510" y="2538261"/>
              <a:ext cx="623686" cy="623684"/>
            </a:xfrm>
            <a:prstGeom prst="ellipse">
              <a:avLst/>
            </a:prstGeom>
            <a:solidFill>
              <a:srgbClr val="ED5740"/>
            </a:solidFill>
            <a:ln w="63500" cap="rnd">
              <a:noFill/>
              <a:prstDash val="solid"/>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716" rIns="0" bIns="34290" numCol="1" spcCol="0" rtlCol="0" fromWordArt="0" anchor="ctr" anchorCtr="0" forceAA="0" compatLnSpc="1">
              <a:prstTxWarp prst="textNoShape">
                <a:avLst/>
              </a:prstTxWarp>
              <a:noAutofit/>
            </a:bodyPr>
            <a:lstStyle/>
            <a:p>
              <a:pPr algn="ctr" defTabSz="699354" fontAlgn="base">
                <a:spcBef>
                  <a:spcPct val="0"/>
                </a:spcBef>
                <a:spcAft>
                  <a:spcPct val="0"/>
                </a:spcAft>
                <a:defRPr/>
              </a:pPr>
              <a:r>
                <a:rPr lang="en-US" sz="1350" b="1">
                  <a:gradFill>
                    <a:gsLst>
                      <a:gs pos="0">
                        <a:srgbClr val="FFFFFF"/>
                      </a:gs>
                      <a:gs pos="100000">
                        <a:srgbClr val="FFFFFF"/>
                      </a:gs>
                    </a:gsLst>
                    <a:lin ang="5400000" scaled="1"/>
                  </a:gradFill>
                  <a:latin typeface="Lato" panose="020F0502020204030203" pitchFamily="34" charset="0"/>
                  <a:cs typeface="Lato" panose="020F0502020204030203" pitchFamily="34" charset="0"/>
                </a:rPr>
                <a:t>2</a:t>
              </a:r>
            </a:p>
          </p:txBody>
        </p:sp>
        <p:grpSp>
          <p:nvGrpSpPr>
            <p:cNvPr id="37" name="Group 36">
              <a:extLst>
                <a:ext uri="{FF2B5EF4-FFF2-40B4-BE49-F238E27FC236}">
                  <a16:creationId xmlns:a16="http://schemas.microsoft.com/office/drawing/2014/main" id="{7E0C3E53-5FA8-17AE-19C7-4F10BF82133F}"/>
                </a:ext>
                <a:ext uri="{C183D7F6-B498-43B3-948B-1728B52AA6E4}">
                  <adec:decorative xmlns:adec="http://schemas.microsoft.com/office/drawing/2017/decorative" val="1"/>
                </a:ext>
              </a:extLst>
            </p:cNvPr>
            <p:cNvGrpSpPr/>
            <p:nvPr/>
          </p:nvGrpSpPr>
          <p:grpSpPr>
            <a:xfrm>
              <a:off x="4506493" y="4506628"/>
              <a:ext cx="2613719" cy="1416378"/>
              <a:chOff x="4503612" y="3840479"/>
              <a:chExt cx="3179694" cy="1723081"/>
            </a:xfrm>
            <a:effectLst>
              <a:outerShdw blurRad="50800" dist="38100" dir="2700000" algn="tl" rotWithShape="0">
                <a:prstClr val="black">
                  <a:alpha val="40000"/>
                </a:prstClr>
              </a:outerShdw>
            </a:effectLst>
          </p:grpSpPr>
          <p:sp>
            <p:nvSpPr>
              <p:cNvPr id="38" name="Rectangle: Rounded Corners 37" descr="Animation displaying a person in red sending data to a group of people in green where sensitive data goes back to the person">
                <a:extLst>
                  <a:ext uri="{FF2B5EF4-FFF2-40B4-BE49-F238E27FC236}">
                    <a16:creationId xmlns:a16="http://schemas.microsoft.com/office/drawing/2014/main" id="{7A9DF74A-903C-CAD2-03E4-48F2F99A2974}"/>
                  </a:ext>
                  <a:ext uri="{C183D7F6-B498-43B3-948B-1728B52AA6E4}">
                    <adec:decorative xmlns:adec="http://schemas.microsoft.com/office/drawing/2017/decorative" val="0"/>
                  </a:ext>
                </a:extLst>
              </p:cNvPr>
              <p:cNvSpPr/>
              <p:nvPr/>
            </p:nvSpPr>
            <p:spPr bwMode="auto">
              <a:xfrm>
                <a:off x="4503612" y="3840479"/>
                <a:ext cx="3179694" cy="1723081"/>
              </a:xfrm>
              <a:prstGeom prst="roundRect">
                <a:avLst>
                  <a:gd name="adj" fmla="val 7624"/>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050">
                  <a:solidFill>
                    <a:srgbClr val="FFFFFF"/>
                  </a:solidFill>
                  <a:latin typeface="Lato" panose="020F0502020204030203" pitchFamily="34" charset="0"/>
                  <a:cs typeface="Lato" panose="020F0502020204030203" pitchFamily="34" charset="0"/>
                </a:endParaRPr>
              </a:p>
            </p:txBody>
          </p:sp>
          <p:grpSp>
            <p:nvGrpSpPr>
              <p:cNvPr id="39" name="Group 38">
                <a:extLst>
                  <a:ext uri="{FF2B5EF4-FFF2-40B4-BE49-F238E27FC236}">
                    <a16:creationId xmlns:a16="http://schemas.microsoft.com/office/drawing/2014/main" id="{B420F1FE-11E0-6385-EFDC-3966600F9D70}"/>
                  </a:ext>
                </a:extLst>
              </p:cNvPr>
              <p:cNvGrpSpPr/>
              <p:nvPr/>
            </p:nvGrpSpPr>
            <p:grpSpPr>
              <a:xfrm>
                <a:off x="5001954" y="4255110"/>
                <a:ext cx="2183010" cy="893819"/>
                <a:chOff x="4997055" y="4212894"/>
                <a:chExt cx="2183010" cy="893819"/>
              </a:xfrm>
            </p:grpSpPr>
            <p:cxnSp>
              <p:nvCxnSpPr>
                <p:cNvPr id="40" name="Straight Arrow Connector 39">
                  <a:extLst>
                    <a:ext uri="{FF2B5EF4-FFF2-40B4-BE49-F238E27FC236}">
                      <a16:creationId xmlns:a16="http://schemas.microsoft.com/office/drawing/2014/main" id="{674B3120-8804-0744-DA40-82BCDAA5D36B}"/>
                    </a:ext>
                    <a:ext uri="{C183D7F6-B498-43B3-948B-1728B52AA6E4}">
                      <adec:decorative xmlns:adec="http://schemas.microsoft.com/office/drawing/2017/decorative" val="1"/>
                    </a:ext>
                  </a:extLst>
                </p:cNvPr>
                <p:cNvCxnSpPr>
                  <a:cxnSpLocks/>
                </p:cNvCxnSpPr>
                <p:nvPr/>
              </p:nvCxnSpPr>
              <p:spPr>
                <a:xfrm>
                  <a:off x="5637136" y="4753809"/>
                  <a:ext cx="781541" cy="0"/>
                </a:xfrm>
                <a:prstGeom prst="straightConnector1">
                  <a:avLst/>
                </a:prstGeom>
                <a:ln>
                  <a:solidFill>
                    <a:schemeClr val="bg1">
                      <a:lumMod val="75000"/>
                    </a:schemeClr>
                  </a:solidFill>
                  <a:headEnd type="none" w="lg" len="med"/>
                  <a:tailEnd type="arrow" w="lg" len="med"/>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19053C9F-18A5-B782-284F-5157277180EC}"/>
                    </a:ext>
                    <a:ext uri="{C183D7F6-B498-43B3-948B-1728B52AA6E4}">
                      <adec:decorative xmlns:adec="http://schemas.microsoft.com/office/drawing/2017/decorative" val="1"/>
                    </a:ext>
                  </a:extLst>
                </p:cNvPr>
                <p:cNvSpPr/>
                <p:nvPr/>
              </p:nvSpPr>
              <p:spPr bwMode="auto">
                <a:xfrm>
                  <a:off x="5942181" y="4668084"/>
                  <a:ext cx="171450" cy="171450"/>
                </a:xfrm>
                <a:prstGeom prst="ellipse">
                  <a:avLst/>
                </a:prstGeom>
                <a:solidFill>
                  <a:schemeClr val="accent1"/>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200">
                    <a:solidFill>
                      <a:srgbClr val="FFFFFF"/>
                    </a:solidFill>
                    <a:latin typeface="Lato" panose="020F0502020204030203" pitchFamily="34" charset="0"/>
                    <a:ea typeface="Lato" panose="020F0502020204030203" pitchFamily="34" charset="0"/>
                    <a:cs typeface="Lato" panose="020F0502020204030203" pitchFamily="34" charset="0"/>
                  </a:endParaRPr>
                </a:p>
              </p:txBody>
            </p:sp>
            <p:pic>
              <p:nvPicPr>
                <p:cNvPr id="42" name="Picture 41">
                  <a:extLst>
                    <a:ext uri="{FF2B5EF4-FFF2-40B4-BE49-F238E27FC236}">
                      <a16:creationId xmlns:a16="http://schemas.microsoft.com/office/drawing/2014/main" id="{2F43BAF9-D3B9-45DD-E6B8-40BC3AC7E693}"/>
                    </a:ext>
                    <a:ext uri="{C183D7F6-B498-43B3-948B-1728B52AA6E4}">
                      <adec:decorative xmlns:adec="http://schemas.microsoft.com/office/drawing/2017/decorative" val="1"/>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rot="10800000" flipV="1">
                  <a:off x="4997055" y="4403229"/>
                  <a:ext cx="640080" cy="640080"/>
                </a:xfrm>
                <a:prstGeom prst="ellipse">
                  <a:avLst/>
                </a:prstGeom>
                <a:ln w="63500">
                  <a:noFill/>
                </a:ln>
                <a:effectLst>
                  <a:outerShdw blurRad="50800" dist="38100" dir="2700000" algn="tl" rotWithShape="0">
                    <a:prstClr val="black">
                      <a:alpha val="40000"/>
                    </a:prstClr>
                  </a:outerShdw>
                </a:effectLst>
              </p:spPr>
            </p:pic>
            <p:grpSp>
              <p:nvGrpSpPr>
                <p:cNvPr id="43" name="Group 42">
                  <a:extLst>
                    <a:ext uri="{FF2B5EF4-FFF2-40B4-BE49-F238E27FC236}">
                      <a16:creationId xmlns:a16="http://schemas.microsoft.com/office/drawing/2014/main" id="{68AA29AD-3757-8CCB-5867-1EC3573FFA5C}"/>
                    </a:ext>
                    <a:ext uri="{C183D7F6-B498-43B3-948B-1728B52AA6E4}">
                      <adec:decorative xmlns:adec="http://schemas.microsoft.com/office/drawing/2017/decorative" val="1"/>
                    </a:ext>
                  </a:extLst>
                </p:cNvPr>
                <p:cNvGrpSpPr/>
                <p:nvPr/>
              </p:nvGrpSpPr>
              <p:grpSpPr>
                <a:xfrm>
                  <a:off x="5830927" y="4212894"/>
                  <a:ext cx="409074" cy="409074"/>
                  <a:chOff x="5905637" y="5246020"/>
                  <a:chExt cx="409074" cy="409074"/>
                </a:xfrm>
              </p:grpSpPr>
              <p:sp>
                <p:nvSpPr>
                  <p:cNvPr id="48" name="Oval 47">
                    <a:extLst>
                      <a:ext uri="{FF2B5EF4-FFF2-40B4-BE49-F238E27FC236}">
                        <a16:creationId xmlns:a16="http://schemas.microsoft.com/office/drawing/2014/main" id="{7E44DEE7-0887-B01C-881A-60AC0B946BB0}"/>
                      </a:ext>
                    </a:extLst>
                  </p:cNvPr>
                  <p:cNvSpPr/>
                  <p:nvPr/>
                </p:nvSpPr>
                <p:spPr bwMode="auto">
                  <a:xfrm>
                    <a:off x="5905637" y="5246020"/>
                    <a:ext cx="409074" cy="409074"/>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IN" sz="12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49" name="Freeform: Shape 240" descr="Icon of a person in front of a diamond">
                    <a:extLst>
                      <a:ext uri="{FF2B5EF4-FFF2-40B4-BE49-F238E27FC236}">
                        <a16:creationId xmlns:a16="http://schemas.microsoft.com/office/drawing/2014/main" id="{1F9031B8-75E9-288F-0749-C713927EA6D2}"/>
                      </a:ext>
                    </a:extLst>
                  </p:cNvPr>
                  <p:cNvSpPr>
                    <a:spLocks/>
                  </p:cNvSpPr>
                  <p:nvPr/>
                </p:nvSpPr>
                <p:spPr>
                  <a:xfrm>
                    <a:off x="5960085" y="5250808"/>
                    <a:ext cx="293944" cy="323442"/>
                  </a:xfrm>
                  <a:custGeom>
                    <a:avLst/>
                    <a:gdLst>
                      <a:gd name="connsiteX0" fmla="*/ 430750 w 482366"/>
                      <a:gd name="connsiteY0" fmla="*/ 371858 h 530772"/>
                      <a:gd name="connsiteX1" fmla="*/ 372266 w 482366"/>
                      <a:gd name="connsiteY1" fmla="*/ 436845 h 530772"/>
                      <a:gd name="connsiteX2" fmla="*/ 398662 w 482366"/>
                      <a:gd name="connsiteY2" fmla="*/ 371858 h 530772"/>
                      <a:gd name="connsiteX3" fmla="*/ 252075 w 482366"/>
                      <a:gd name="connsiteY3" fmla="*/ 371858 h 530772"/>
                      <a:gd name="connsiteX4" fmla="*/ 278470 w 482366"/>
                      <a:gd name="connsiteY4" fmla="*/ 436845 h 530772"/>
                      <a:gd name="connsiteX5" fmla="*/ 219986 w 482366"/>
                      <a:gd name="connsiteY5" fmla="*/ 371858 h 530772"/>
                      <a:gd name="connsiteX6" fmla="*/ 324351 w 482366"/>
                      <a:gd name="connsiteY6" fmla="*/ 371858 h 530772"/>
                      <a:gd name="connsiteX7" fmla="*/ 324351 w 482366"/>
                      <a:gd name="connsiteY7" fmla="*/ 371858 h 530772"/>
                      <a:gd name="connsiteX8" fmla="*/ 364332 w 482366"/>
                      <a:gd name="connsiteY8" fmla="*/ 371858 h 530772"/>
                      <a:gd name="connsiteX9" fmla="*/ 325368 w 482366"/>
                      <a:gd name="connsiteY9" fmla="*/ 467748 h 530772"/>
                      <a:gd name="connsiteX10" fmla="*/ 286404 w 482366"/>
                      <a:gd name="connsiteY10" fmla="*/ 371858 h 530772"/>
                      <a:gd name="connsiteX11" fmla="*/ 408935 w 482366"/>
                      <a:gd name="connsiteY11" fmla="*/ 276453 h 530772"/>
                      <a:gd name="connsiteX12" fmla="*/ 440736 w 482366"/>
                      <a:gd name="connsiteY12" fmla="*/ 340056 h 530772"/>
                      <a:gd name="connsiteX13" fmla="*/ 397740 w 482366"/>
                      <a:gd name="connsiteY13" fmla="*/ 340056 h 530772"/>
                      <a:gd name="connsiteX14" fmla="*/ 377069 w 482366"/>
                      <a:gd name="connsiteY14" fmla="*/ 276453 h 530772"/>
                      <a:gd name="connsiteX15" fmla="*/ 273667 w 482366"/>
                      <a:gd name="connsiteY15" fmla="*/ 276452 h 530772"/>
                      <a:gd name="connsiteX16" fmla="*/ 252996 w 482366"/>
                      <a:gd name="connsiteY16" fmla="*/ 340056 h 530772"/>
                      <a:gd name="connsiteX17" fmla="*/ 210000 w 482366"/>
                      <a:gd name="connsiteY17" fmla="*/ 340056 h 530772"/>
                      <a:gd name="connsiteX18" fmla="*/ 241802 w 482366"/>
                      <a:gd name="connsiteY18" fmla="*/ 276452 h 530772"/>
                      <a:gd name="connsiteX19" fmla="*/ 324351 w 482366"/>
                      <a:gd name="connsiteY19" fmla="*/ 276452 h 530772"/>
                      <a:gd name="connsiteX20" fmla="*/ 324351 w 482366"/>
                      <a:gd name="connsiteY20" fmla="*/ 276453 h 530772"/>
                      <a:gd name="connsiteX21" fmla="*/ 343613 w 482366"/>
                      <a:gd name="connsiteY21" fmla="*/ 276453 h 530772"/>
                      <a:gd name="connsiteX22" fmla="*/ 364268 w 482366"/>
                      <a:gd name="connsiteY22" fmla="*/ 340056 h 530772"/>
                      <a:gd name="connsiteX23" fmla="*/ 326385 w 482366"/>
                      <a:gd name="connsiteY23" fmla="*/ 340056 h 530772"/>
                      <a:gd name="connsiteX24" fmla="*/ 326385 w 482366"/>
                      <a:gd name="connsiteY24" fmla="*/ 340056 h 530772"/>
                      <a:gd name="connsiteX25" fmla="*/ 286468 w 482366"/>
                      <a:gd name="connsiteY25" fmla="*/ 340056 h 530772"/>
                      <a:gd name="connsiteX26" fmla="*/ 307123 w 482366"/>
                      <a:gd name="connsiteY26" fmla="*/ 276452 h 530772"/>
                      <a:gd name="connsiteX27" fmla="*/ 326385 w 482366"/>
                      <a:gd name="connsiteY27" fmla="*/ 244650 h 530772"/>
                      <a:gd name="connsiteX28" fmla="*/ 231976 w 482366"/>
                      <a:gd name="connsiteY28" fmla="*/ 244650 h 530772"/>
                      <a:gd name="connsiteX29" fmla="*/ 229987 w 482366"/>
                      <a:gd name="connsiteY29" fmla="*/ 244778 h 530772"/>
                      <a:gd name="connsiteX30" fmla="*/ 217744 w 482366"/>
                      <a:gd name="connsiteY30" fmla="*/ 253443 h 530772"/>
                      <a:gd name="connsiteX31" fmla="*/ 170042 w 482366"/>
                      <a:gd name="connsiteY31" fmla="*/ 348849 h 530772"/>
                      <a:gd name="connsiteX32" fmla="*/ 169215 w 482366"/>
                      <a:gd name="connsiteY32" fmla="*/ 350837 h 530772"/>
                      <a:gd name="connsiteX33" fmla="*/ 172459 w 482366"/>
                      <a:gd name="connsiteY33" fmla="*/ 366594 h 530772"/>
                      <a:gd name="connsiteX34" fmla="*/ 315280 w 482366"/>
                      <a:gd name="connsiteY34" fmla="*/ 525333 h 530772"/>
                      <a:gd name="connsiteX35" fmla="*/ 323738 w 482366"/>
                      <a:gd name="connsiteY35" fmla="*/ 530454 h 530772"/>
                      <a:gd name="connsiteX36" fmla="*/ 324351 w 482366"/>
                      <a:gd name="connsiteY36" fmla="*/ 530564 h 530772"/>
                      <a:gd name="connsiteX37" fmla="*/ 324351 w 482366"/>
                      <a:gd name="connsiteY37" fmla="*/ 530626 h 530772"/>
                      <a:gd name="connsiteX38" fmla="*/ 325216 w 482366"/>
                      <a:gd name="connsiteY38" fmla="*/ 530770 h 530772"/>
                      <a:gd name="connsiteX39" fmla="*/ 325363 w 482366"/>
                      <a:gd name="connsiteY39" fmla="*/ 530744 h 530772"/>
                      <a:gd name="connsiteX40" fmla="*/ 325520 w 482366"/>
                      <a:gd name="connsiteY40" fmla="*/ 530772 h 530772"/>
                      <a:gd name="connsiteX41" fmla="*/ 326385 w 482366"/>
                      <a:gd name="connsiteY41" fmla="*/ 530628 h 530772"/>
                      <a:gd name="connsiteX42" fmla="*/ 326385 w 482366"/>
                      <a:gd name="connsiteY42" fmla="*/ 530562 h 530772"/>
                      <a:gd name="connsiteX43" fmla="*/ 326998 w 482366"/>
                      <a:gd name="connsiteY43" fmla="*/ 530452 h 530772"/>
                      <a:gd name="connsiteX44" fmla="*/ 335456 w 482366"/>
                      <a:gd name="connsiteY44" fmla="*/ 525332 h 530772"/>
                      <a:gd name="connsiteX45" fmla="*/ 478277 w 482366"/>
                      <a:gd name="connsiteY45" fmla="*/ 366594 h 530772"/>
                      <a:gd name="connsiteX46" fmla="*/ 481521 w 482366"/>
                      <a:gd name="connsiteY46" fmla="*/ 350838 h 530772"/>
                      <a:gd name="connsiteX47" fmla="*/ 480695 w 482366"/>
                      <a:gd name="connsiteY47" fmla="*/ 348849 h 530772"/>
                      <a:gd name="connsiteX48" fmla="*/ 432992 w 482366"/>
                      <a:gd name="connsiteY48" fmla="*/ 253445 h 530772"/>
                      <a:gd name="connsiteX49" fmla="*/ 420749 w 482366"/>
                      <a:gd name="connsiteY49" fmla="*/ 244780 h 530772"/>
                      <a:gd name="connsiteX50" fmla="*/ 418760 w 482366"/>
                      <a:gd name="connsiteY50" fmla="*/ 244652 h 530772"/>
                      <a:gd name="connsiteX51" fmla="*/ 326385 w 482366"/>
                      <a:gd name="connsiteY51" fmla="*/ 244652 h 530772"/>
                      <a:gd name="connsiteX52" fmla="*/ 136800 w 482366"/>
                      <a:gd name="connsiteY52" fmla="*/ 55161 h 530772"/>
                      <a:gd name="connsiteX53" fmla="*/ 136800 w 482366"/>
                      <a:gd name="connsiteY53" fmla="*/ 126277 h 530772"/>
                      <a:gd name="connsiteX54" fmla="*/ 126278 w 482366"/>
                      <a:gd name="connsiteY54" fmla="*/ 136800 h 530772"/>
                      <a:gd name="connsiteX55" fmla="*/ 55183 w 482366"/>
                      <a:gd name="connsiteY55" fmla="*/ 136800 h 530772"/>
                      <a:gd name="connsiteX56" fmla="*/ 294647 w 482366"/>
                      <a:gd name="connsiteY56" fmla="*/ 0 h 530772"/>
                      <a:gd name="connsiteX57" fmla="*/ 168369 w 482366"/>
                      <a:gd name="connsiteY57" fmla="*/ 0 h 530772"/>
                      <a:gd name="connsiteX58" fmla="*/ 164771 w 482366"/>
                      <a:gd name="connsiteY58" fmla="*/ 0 h 530772"/>
                      <a:gd name="connsiteX59" fmla="*/ 164750 w 482366"/>
                      <a:gd name="connsiteY59" fmla="*/ 0 h 530772"/>
                      <a:gd name="connsiteX60" fmla="*/ 161782 w 482366"/>
                      <a:gd name="connsiteY60" fmla="*/ 295 h 530772"/>
                      <a:gd name="connsiteX61" fmla="*/ 148649 w 482366"/>
                      <a:gd name="connsiteY61" fmla="*/ 3199 h 530772"/>
                      <a:gd name="connsiteX62" fmla="*/ 144104 w 482366"/>
                      <a:gd name="connsiteY62" fmla="*/ 5640 h 530772"/>
                      <a:gd name="connsiteX63" fmla="*/ 141410 w 482366"/>
                      <a:gd name="connsiteY63" fmla="*/ 7071 h 530772"/>
                      <a:gd name="connsiteX64" fmla="*/ 136800 w 482366"/>
                      <a:gd name="connsiteY64" fmla="*/ 10860 h 530772"/>
                      <a:gd name="connsiteX65" fmla="*/ 135011 w 482366"/>
                      <a:gd name="connsiteY65" fmla="*/ 12333 h 530772"/>
                      <a:gd name="connsiteX66" fmla="*/ 12332 w 482366"/>
                      <a:gd name="connsiteY66" fmla="*/ 134991 h 530772"/>
                      <a:gd name="connsiteX67" fmla="*/ 0 w 482366"/>
                      <a:gd name="connsiteY67" fmla="*/ 164749 h 530772"/>
                      <a:gd name="connsiteX68" fmla="*/ 0 w 482366"/>
                      <a:gd name="connsiteY68" fmla="*/ 168370 h 530772"/>
                      <a:gd name="connsiteX69" fmla="*/ 0 w 482366"/>
                      <a:gd name="connsiteY69" fmla="*/ 378831 h 530772"/>
                      <a:gd name="connsiteX70" fmla="*/ 42092 w 482366"/>
                      <a:gd name="connsiteY70" fmla="*/ 420923 h 530772"/>
                      <a:gd name="connsiteX71" fmla="*/ 181170 w 482366"/>
                      <a:gd name="connsiteY71" fmla="*/ 420923 h 530772"/>
                      <a:gd name="connsiteX72" fmla="*/ 152761 w 482366"/>
                      <a:gd name="connsiteY72" fmla="*/ 389354 h 530772"/>
                      <a:gd name="connsiteX73" fmla="*/ 42092 w 482366"/>
                      <a:gd name="connsiteY73" fmla="*/ 389354 h 530772"/>
                      <a:gd name="connsiteX74" fmla="*/ 31569 w 482366"/>
                      <a:gd name="connsiteY74" fmla="*/ 378831 h 530772"/>
                      <a:gd name="connsiteX75" fmla="*/ 31569 w 482366"/>
                      <a:gd name="connsiteY75" fmla="*/ 168370 h 530772"/>
                      <a:gd name="connsiteX76" fmla="*/ 126278 w 482366"/>
                      <a:gd name="connsiteY76" fmla="*/ 168370 h 530772"/>
                      <a:gd name="connsiteX77" fmla="*/ 168369 w 482366"/>
                      <a:gd name="connsiteY77" fmla="*/ 126277 h 530772"/>
                      <a:gd name="connsiteX78" fmla="*/ 168369 w 482366"/>
                      <a:gd name="connsiteY78" fmla="*/ 31569 h 530772"/>
                      <a:gd name="connsiteX79" fmla="*/ 294647 w 482366"/>
                      <a:gd name="connsiteY79" fmla="*/ 31569 h 530772"/>
                      <a:gd name="connsiteX80" fmla="*/ 305171 w 482366"/>
                      <a:gd name="connsiteY80" fmla="*/ 42093 h 530772"/>
                      <a:gd name="connsiteX81" fmla="*/ 305171 w 482366"/>
                      <a:gd name="connsiteY81" fmla="*/ 217419 h 530772"/>
                      <a:gd name="connsiteX82" fmla="*/ 332469 w 482366"/>
                      <a:gd name="connsiteY82" fmla="*/ 217419 h 530772"/>
                      <a:gd name="connsiteX83" fmla="*/ 336740 w 482366"/>
                      <a:gd name="connsiteY83" fmla="*/ 217419 h 530772"/>
                      <a:gd name="connsiteX84" fmla="*/ 336740 w 482366"/>
                      <a:gd name="connsiteY84" fmla="*/ 42093 h 530772"/>
                      <a:gd name="connsiteX85" fmla="*/ 294647 w 482366"/>
                      <a:gd name="connsiteY85" fmla="*/ 0 h 530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482366" h="530772">
                        <a:moveTo>
                          <a:pt x="430750" y="371858"/>
                        </a:moveTo>
                        <a:lnTo>
                          <a:pt x="372266" y="436845"/>
                        </a:lnTo>
                        <a:lnTo>
                          <a:pt x="398662" y="371858"/>
                        </a:lnTo>
                        <a:close/>
                        <a:moveTo>
                          <a:pt x="252075" y="371858"/>
                        </a:moveTo>
                        <a:lnTo>
                          <a:pt x="278470" y="436845"/>
                        </a:lnTo>
                        <a:lnTo>
                          <a:pt x="219986" y="371858"/>
                        </a:lnTo>
                        <a:close/>
                        <a:moveTo>
                          <a:pt x="324351" y="371858"/>
                        </a:moveTo>
                        <a:lnTo>
                          <a:pt x="324351" y="371858"/>
                        </a:lnTo>
                        <a:lnTo>
                          <a:pt x="364332" y="371858"/>
                        </a:lnTo>
                        <a:lnTo>
                          <a:pt x="325368" y="467748"/>
                        </a:lnTo>
                        <a:lnTo>
                          <a:pt x="286404" y="371858"/>
                        </a:lnTo>
                        <a:close/>
                        <a:moveTo>
                          <a:pt x="408935" y="276453"/>
                        </a:moveTo>
                        <a:lnTo>
                          <a:pt x="440736" y="340056"/>
                        </a:lnTo>
                        <a:lnTo>
                          <a:pt x="397740" y="340056"/>
                        </a:lnTo>
                        <a:lnTo>
                          <a:pt x="377069" y="276453"/>
                        </a:lnTo>
                        <a:close/>
                        <a:moveTo>
                          <a:pt x="273667" y="276452"/>
                        </a:moveTo>
                        <a:lnTo>
                          <a:pt x="252996" y="340056"/>
                        </a:lnTo>
                        <a:lnTo>
                          <a:pt x="210000" y="340056"/>
                        </a:lnTo>
                        <a:lnTo>
                          <a:pt x="241802" y="276452"/>
                        </a:lnTo>
                        <a:close/>
                        <a:moveTo>
                          <a:pt x="324351" y="276452"/>
                        </a:moveTo>
                        <a:lnTo>
                          <a:pt x="324351" y="276453"/>
                        </a:lnTo>
                        <a:lnTo>
                          <a:pt x="343613" y="276453"/>
                        </a:lnTo>
                        <a:lnTo>
                          <a:pt x="364268" y="340056"/>
                        </a:lnTo>
                        <a:lnTo>
                          <a:pt x="326385" y="340056"/>
                        </a:lnTo>
                        <a:lnTo>
                          <a:pt x="326385" y="340056"/>
                        </a:lnTo>
                        <a:lnTo>
                          <a:pt x="286468" y="340056"/>
                        </a:lnTo>
                        <a:lnTo>
                          <a:pt x="307123" y="276452"/>
                        </a:lnTo>
                        <a:close/>
                        <a:moveTo>
                          <a:pt x="326385" y="244650"/>
                        </a:moveTo>
                        <a:lnTo>
                          <a:pt x="231976" y="244650"/>
                        </a:lnTo>
                        <a:lnTo>
                          <a:pt x="229987" y="244778"/>
                        </a:lnTo>
                        <a:cubicBezTo>
                          <a:pt x="224715" y="245439"/>
                          <a:pt x="220120" y="248690"/>
                          <a:pt x="217744" y="253443"/>
                        </a:cubicBezTo>
                        <a:lnTo>
                          <a:pt x="170042" y="348849"/>
                        </a:lnTo>
                        <a:lnTo>
                          <a:pt x="169215" y="350837"/>
                        </a:lnTo>
                        <a:cubicBezTo>
                          <a:pt x="167363" y="356289"/>
                          <a:pt x="168604" y="362317"/>
                          <a:pt x="172459" y="366594"/>
                        </a:cubicBezTo>
                        <a:lnTo>
                          <a:pt x="315280" y="525333"/>
                        </a:lnTo>
                        <a:cubicBezTo>
                          <a:pt x="317466" y="527917"/>
                          <a:pt x="320437" y="529715"/>
                          <a:pt x="323738" y="530454"/>
                        </a:cubicBezTo>
                        <a:lnTo>
                          <a:pt x="324351" y="530564"/>
                        </a:lnTo>
                        <a:lnTo>
                          <a:pt x="324351" y="530626"/>
                        </a:lnTo>
                        <a:lnTo>
                          <a:pt x="325216" y="530770"/>
                        </a:lnTo>
                        <a:lnTo>
                          <a:pt x="325363" y="530744"/>
                        </a:lnTo>
                        <a:lnTo>
                          <a:pt x="325520" y="530772"/>
                        </a:lnTo>
                        <a:lnTo>
                          <a:pt x="326385" y="530628"/>
                        </a:lnTo>
                        <a:lnTo>
                          <a:pt x="326385" y="530562"/>
                        </a:lnTo>
                        <a:lnTo>
                          <a:pt x="326998" y="530452"/>
                        </a:lnTo>
                        <a:cubicBezTo>
                          <a:pt x="330299" y="529714"/>
                          <a:pt x="333270" y="527916"/>
                          <a:pt x="335456" y="525332"/>
                        </a:cubicBezTo>
                        <a:lnTo>
                          <a:pt x="478277" y="366594"/>
                        </a:lnTo>
                        <a:cubicBezTo>
                          <a:pt x="482132" y="362318"/>
                          <a:pt x="483373" y="356289"/>
                          <a:pt x="481521" y="350838"/>
                        </a:cubicBezTo>
                        <a:lnTo>
                          <a:pt x="480695" y="348849"/>
                        </a:lnTo>
                        <a:lnTo>
                          <a:pt x="432992" y="253445"/>
                        </a:lnTo>
                        <a:cubicBezTo>
                          <a:pt x="430616" y="248692"/>
                          <a:pt x="426021" y="245441"/>
                          <a:pt x="420749" y="244780"/>
                        </a:cubicBezTo>
                        <a:lnTo>
                          <a:pt x="418760" y="244652"/>
                        </a:lnTo>
                        <a:lnTo>
                          <a:pt x="326385" y="244652"/>
                        </a:lnTo>
                        <a:close/>
                        <a:moveTo>
                          <a:pt x="136800" y="55161"/>
                        </a:moveTo>
                        <a:lnTo>
                          <a:pt x="136800" y="126277"/>
                        </a:lnTo>
                        <a:cubicBezTo>
                          <a:pt x="136800" y="132064"/>
                          <a:pt x="132086" y="136800"/>
                          <a:pt x="126278" y="136800"/>
                        </a:cubicBezTo>
                        <a:lnTo>
                          <a:pt x="55183" y="136800"/>
                        </a:lnTo>
                        <a:close/>
                        <a:moveTo>
                          <a:pt x="294647" y="0"/>
                        </a:moveTo>
                        <a:lnTo>
                          <a:pt x="168369" y="0"/>
                        </a:lnTo>
                        <a:lnTo>
                          <a:pt x="164771" y="0"/>
                        </a:lnTo>
                        <a:lnTo>
                          <a:pt x="164750" y="0"/>
                        </a:lnTo>
                        <a:cubicBezTo>
                          <a:pt x="163739" y="0"/>
                          <a:pt x="162771" y="232"/>
                          <a:pt x="161782" y="295"/>
                        </a:cubicBezTo>
                        <a:cubicBezTo>
                          <a:pt x="157258" y="610"/>
                          <a:pt x="152795" y="1473"/>
                          <a:pt x="148649" y="3199"/>
                        </a:cubicBezTo>
                        <a:cubicBezTo>
                          <a:pt x="147071" y="3872"/>
                          <a:pt x="145598" y="4798"/>
                          <a:pt x="144104" y="5640"/>
                        </a:cubicBezTo>
                        <a:cubicBezTo>
                          <a:pt x="143220" y="6124"/>
                          <a:pt x="142252" y="6503"/>
                          <a:pt x="141410" y="7071"/>
                        </a:cubicBezTo>
                        <a:cubicBezTo>
                          <a:pt x="139768" y="8188"/>
                          <a:pt x="138294" y="9513"/>
                          <a:pt x="136800" y="10860"/>
                        </a:cubicBezTo>
                        <a:cubicBezTo>
                          <a:pt x="136232" y="11365"/>
                          <a:pt x="135558" y="11786"/>
                          <a:pt x="135011" y="12333"/>
                        </a:cubicBezTo>
                        <a:lnTo>
                          <a:pt x="12332" y="134991"/>
                        </a:lnTo>
                        <a:cubicBezTo>
                          <a:pt x="4440" y="142882"/>
                          <a:pt x="0" y="153595"/>
                          <a:pt x="0" y="164749"/>
                        </a:cubicBezTo>
                        <a:lnTo>
                          <a:pt x="0" y="168370"/>
                        </a:lnTo>
                        <a:lnTo>
                          <a:pt x="0" y="378831"/>
                        </a:lnTo>
                        <a:cubicBezTo>
                          <a:pt x="0" y="402065"/>
                          <a:pt x="18857" y="420923"/>
                          <a:pt x="42092" y="420923"/>
                        </a:cubicBezTo>
                        <a:lnTo>
                          <a:pt x="181170" y="420923"/>
                        </a:lnTo>
                        <a:lnTo>
                          <a:pt x="152761" y="389354"/>
                        </a:lnTo>
                        <a:lnTo>
                          <a:pt x="42092" y="389354"/>
                        </a:lnTo>
                        <a:cubicBezTo>
                          <a:pt x="36283" y="389354"/>
                          <a:pt x="31569" y="384618"/>
                          <a:pt x="31569" y="378831"/>
                        </a:cubicBezTo>
                        <a:lnTo>
                          <a:pt x="31569" y="168370"/>
                        </a:lnTo>
                        <a:lnTo>
                          <a:pt x="126278" y="168370"/>
                        </a:lnTo>
                        <a:cubicBezTo>
                          <a:pt x="149512" y="168370"/>
                          <a:pt x="168369" y="149511"/>
                          <a:pt x="168369" y="126277"/>
                        </a:cubicBezTo>
                        <a:lnTo>
                          <a:pt x="168369" y="31569"/>
                        </a:lnTo>
                        <a:lnTo>
                          <a:pt x="294647" y="31569"/>
                        </a:lnTo>
                        <a:cubicBezTo>
                          <a:pt x="300457" y="31569"/>
                          <a:pt x="305171" y="36304"/>
                          <a:pt x="305171" y="42093"/>
                        </a:cubicBezTo>
                        <a:lnTo>
                          <a:pt x="305171" y="217419"/>
                        </a:lnTo>
                        <a:lnTo>
                          <a:pt x="332469" y="217419"/>
                        </a:lnTo>
                        <a:lnTo>
                          <a:pt x="336740" y="217419"/>
                        </a:lnTo>
                        <a:lnTo>
                          <a:pt x="336740" y="42093"/>
                        </a:lnTo>
                        <a:cubicBezTo>
                          <a:pt x="336740" y="18857"/>
                          <a:pt x="317883" y="0"/>
                          <a:pt x="294647" y="0"/>
                        </a:cubicBezTo>
                        <a:close/>
                      </a:path>
                    </a:pathLst>
                  </a:custGeom>
                  <a:solidFill>
                    <a:srgbClr val="212121"/>
                  </a:solidFill>
                  <a:ln w="13097" cap="flat">
                    <a:noFill/>
                    <a:prstDash val="solid"/>
                    <a:miter/>
                  </a:ln>
                </p:spPr>
                <p:txBody>
                  <a:bodyPr wrap="square" rtlCol="0" anchor="ctr">
                    <a:noAutofit/>
                  </a:bodyPr>
                  <a:lstStyle/>
                  <a:p>
                    <a:pPr defTabSz="685775">
                      <a:defRPr/>
                    </a:pPr>
                    <a:endParaRPr lang="en-US" sz="1050">
                      <a:solidFill>
                        <a:srgbClr val="000000"/>
                      </a:solidFill>
                      <a:latin typeface="Lato" panose="020F0502020204030203" pitchFamily="34" charset="0"/>
                    </a:endParaRPr>
                  </a:p>
                </p:txBody>
              </p:sp>
            </p:grpSp>
            <p:grpSp>
              <p:nvGrpSpPr>
                <p:cNvPr id="44" name="Group 43">
                  <a:extLst>
                    <a:ext uri="{FF2B5EF4-FFF2-40B4-BE49-F238E27FC236}">
                      <a16:creationId xmlns:a16="http://schemas.microsoft.com/office/drawing/2014/main" id="{99E7E830-5CAB-C771-0A4D-D70B58F73634}"/>
                    </a:ext>
                  </a:extLst>
                </p:cNvPr>
                <p:cNvGrpSpPr>
                  <a:grpSpLocks/>
                </p:cNvGrpSpPr>
                <p:nvPr/>
              </p:nvGrpSpPr>
              <p:grpSpPr>
                <a:xfrm>
                  <a:off x="6472481" y="4399129"/>
                  <a:ext cx="707584" cy="707584"/>
                  <a:chOff x="5470468" y="3796656"/>
                  <a:chExt cx="1256715" cy="1256715"/>
                </a:xfrm>
              </p:grpSpPr>
              <p:sp>
                <p:nvSpPr>
                  <p:cNvPr id="46" name="Oval 45">
                    <a:extLst>
                      <a:ext uri="{FF2B5EF4-FFF2-40B4-BE49-F238E27FC236}">
                        <a16:creationId xmlns:a16="http://schemas.microsoft.com/office/drawing/2014/main" id="{CB59F901-228D-288D-D21E-BA74C92246EA}"/>
                      </a:ext>
                    </a:extLst>
                  </p:cNvPr>
                  <p:cNvSpPr/>
                  <p:nvPr/>
                </p:nvSpPr>
                <p:spPr bwMode="auto">
                  <a:xfrm>
                    <a:off x="5470468" y="3796656"/>
                    <a:ext cx="1256715" cy="1256715"/>
                  </a:xfrm>
                  <a:prstGeom prst="ellipse">
                    <a:avLst/>
                  </a:prstGeom>
                  <a:solidFill>
                    <a:schemeClr val="bg1"/>
                  </a:solidFill>
                  <a:ln w="69850" cap="flat">
                    <a:noFill/>
                    <a:prstDash val="solid"/>
                    <a:miter/>
                  </a:ln>
                  <a:effectLst>
                    <a:outerShdw blurRad="254000" dist="114300" dir="5400000" algn="t" rotWithShape="0">
                      <a:prstClr val="black">
                        <a:alpha val="6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defRPr/>
                    </a:pPr>
                    <a:endParaRPr lang="en-US" sz="1050">
                      <a:solidFill>
                        <a:srgbClr val="000000"/>
                      </a:solidFill>
                      <a:latin typeface="Lato" panose="020F0502020204030203" pitchFamily="34" charset="0"/>
                    </a:endParaRPr>
                  </a:p>
                </p:txBody>
              </p:sp>
              <p:sp>
                <p:nvSpPr>
                  <p:cNvPr id="47" name="Oval 46">
                    <a:extLst>
                      <a:ext uri="{FF2B5EF4-FFF2-40B4-BE49-F238E27FC236}">
                        <a16:creationId xmlns:a16="http://schemas.microsoft.com/office/drawing/2014/main" id="{41274C26-9F6A-FBA6-A919-FD7E16B3E33D}"/>
                      </a:ext>
                    </a:extLst>
                  </p:cNvPr>
                  <p:cNvSpPr/>
                  <p:nvPr/>
                </p:nvSpPr>
                <p:spPr bwMode="auto">
                  <a:xfrm>
                    <a:off x="5470468" y="3796656"/>
                    <a:ext cx="1256715" cy="1256715"/>
                  </a:xfrm>
                  <a:prstGeom prst="ellipse">
                    <a:avLst/>
                  </a:prstGeom>
                  <a:solidFill>
                    <a:schemeClr val="bg2"/>
                  </a:solidFill>
                  <a:ln w="69850" cap="flat">
                    <a:noFill/>
                    <a:prstDash val="solid"/>
                    <a:miter/>
                  </a:ln>
                  <a:effectLst>
                    <a:outerShdw blurRad="50800" dist="38100" dir="2700000" algn="tl"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defRPr/>
                    </a:pPr>
                    <a:endParaRPr lang="en-US" sz="1050">
                      <a:solidFill>
                        <a:srgbClr val="000000"/>
                      </a:solidFill>
                      <a:latin typeface="Lato" panose="020F0502020204030203" pitchFamily="34" charset="0"/>
                    </a:endParaRPr>
                  </a:p>
                </p:txBody>
              </p:sp>
            </p:grpSp>
            <p:sp>
              <p:nvSpPr>
                <p:cNvPr id="45" name="manager">
                  <a:extLst>
                    <a:ext uri="{FF2B5EF4-FFF2-40B4-BE49-F238E27FC236}">
                      <a16:creationId xmlns:a16="http://schemas.microsoft.com/office/drawing/2014/main" id="{63029B35-E5DB-E69C-9539-2A9875410AAD}"/>
                    </a:ext>
                  </a:extLst>
                </p:cNvPr>
                <p:cNvSpPr>
                  <a:spLocks noChangeAspect="1" noEditPoints="1"/>
                </p:cNvSpPr>
                <p:nvPr/>
              </p:nvSpPr>
              <p:spPr bwMode="auto">
                <a:xfrm>
                  <a:off x="6648400" y="4573636"/>
                  <a:ext cx="355747" cy="358570"/>
                </a:xfrm>
                <a:custGeom>
                  <a:avLst/>
                  <a:gdLst>
                    <a:gd name="T0" fmla="*/ 128 w 348"/>
                    <a:gd name="T1" fmla="*/ 46 h 352"/>
                    <a:gd name="T2" fmla="*/ 174 w 348"/>
                    <a:gd name="T3" fmla="*/ 0 h 352"/>
                    <a:gd name="T4" fmla="*/ 220 w 348"/>
                    <a:gd name="T5" fmla="*/ 46 h 352"/>
                    <a:gd name="T6" fmla="*/ 174 w 348"/>
                    <a:gd name="T7" fmla="*/ 91 h 352"/>
                    <a:gd name="T8" fmla="*/ 128 w 348"/>
                    <a:gd name="T9" fmla="*/ 46 h 352"/>
                    <a:gd name="T10" fmla="*/ 231 w 348"/>
                    <a:gd name="T11" fmla="*/ 148 h 352"/>
                    <a:gd name="T12" fmla="*/ 174 w 348"/>
                    <a:gd name="T13" fmla="*/ 91 h 352"/>
                    <a:gd name="T14" fmla="*/ 117 w 348"/>
                    <a:gd name="T15" fmla="*/ 148 h 352"/>
                    <a:gd name="T16" fmla="*/ 57 w 348"/>
                    <a:gd name="T17" fmla="*/ 295 h 352"/>
                    <a:gd name="T18" fmla="*/ 102 w 348"/>
                    <a:gd name="T19" fmla="*/ 249 h 352"/>
                    <a:gd name="T20" fmla="*/ 57 w 348"/>
                    <a:gd name="T21" fmla="*/ 204 h 352"/>
                    <a:gd name="T22" fmla="*/ 11 w 348"/>
                    <a:gd name="T23" fmla="*/ 249 h 352"/>
                    <a:gd name="T24" fmla="*/ 57 w 348"/>
                    <a:gd name="T25" fmla="*/ 295 h 352"/>
                    <a:gd name="T26" fmla="*/ 114 w 348"/>
                    <a:gd name="T27" fmla="*/ 352 h 352"/>
                    <a:gd name="T28" fmla="*/ 57 w 348"/>
                    <a:gd name="T29" fmla="*/ 295 h 352"/>
                    <a:gd name="T30" fmla="*/ 0 w 348"/>
                    <a:gd name="T31" fmla="*/ 352 h 352"/>
                    <a:gd name="T32" fmla="*/ 291 w 348"/>
                    <a:gd name="T33" fmla="*/ 295 h 352"/>
                    <a:gd name="T34" fmla="*/ 337 w 348"/>
                    <a:gd name="T35" fmla="*/ 249 h 352"/>
                    <a:gd name="T36" fmla="*/ 291 w 348"/>
                    <a:gd name="T37" fmla="*/ 204 h 352"/>
                    <a:gd name="T38" fmla="*/ 246 w 348"/>
                    <a:gd name="T39" fmla="*/ 249 h 352"/>
                    <a:gd name="T40" fmla="*/ 291 w 348"/>
                    <a:gd name="T41" fmla="*/ 295 h 352"/>
                    <a:gd name="T42" fmla="*/ 348 w 348"/>
                    <a:gd name="T43" fmla="*/ 352 h 352"/>
                    <a:gd name="T44" fmla="*/ 291 w 348"/>
                    <a:gd name="T45" fmla="*/ 295 h 352"/>
                    <a:gd name="T46" fmla="*/ 234 w 348"/>
                    <a:gd name="T47" fmla="*/ 352 h 352"/>
                    <a:gd name="T48" fmla="*/ 224 w 348"/>
                    <a:gd name="T49" fmla="*/ 219 h 352"/>
                    <a:gd name="T50" fmla="*/ 174 w 348"/>
                    <a:gd name="T51" fmla="*/ 169 h 352"/>
                    <a:gd name="T52" fmla="*/ 124 w 348"/>
                    <a:gd name="T53" fmla="*/ 2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8" h="352">
                      <a:moveTo>
                        <a:pt x="128" y="46"/>
                      </a:moveTo>
                      <a:cubicBezTo>
                        <a:pt x="128" y="20"/>
                        <a:pt x="149" y="0"/>
                        <a:pt x="174" y="0"/>
                      </a:cubicBezTo>
                      <a:cubicBezTo>
                        <a:pt x="199" y="0"/>
                        <a:pt x="220" y="20"/>
                        <a:pt x="220" y="46"/>
                      </a:cubicBezTo>
                      <a:cubicBezTo>
                        <a:pt x="220" y="71"/>
                        <a:pt x="199" y="91"/>
                        <a:pt x="174" y="91"/>
                      </a:cubicBezTo>
                      <a:cubicBezTo>
                        <a:pt x="149" y="91"/>
                        <a:pt x="128" y="71"/>
                        <a:pt x="128" y="46"/>
                      </a:cubicBezTo>
                      <a:close/>
                      <a:moveTo>
                        <a:pt x="231" y="148"/>
                      </a:moveTo>
                      <a:cubicBezTo>
                        <a:pt x="231" y="117"/>
                        <a:pt x="206" y="91"/>
                        <a:pt x="174" y="91"/>
                      </a:cubicBezTo>
                      <a:cubicBezTo>
                        <a:pt x="142" y="91"/>
                        <a:pt x="117" y="117"/>
                        <a:pt x="117" y="148"/>
                      </a:cubicBezTo>
                      <a:moveTo>
                        <a:pt x="57" y="295"/>
                      </a:moveTo>
                      <a:cubicBezTo>
                        <a:pt x="82" y="295"/>
                        <a:pt x="102" y="275"/>
                        <a:pt x="102" y="249"/>
                      </a:cubicBezTo>
                      <a:cubicBezTo>
                        <a:pt x="102" y="224"/>
                        <a:pt x="82" y="204"/>
                        <a:pt x="57" y="204"/>
                      </a:cubicBezTo>
                      <a:cubicBezTo>
                        <a:pt x="32" y="204"/>
                        <a:pt x="11" y="224"/>
                        <a:pt x="11" y="249"/>
                      </a:cubicBezTo>
                      <a:cubicBezTo>
                        <a:pt x="11" y="275"/>
                        <a:pt x="32" y="295"/>
                        <a:pt x="57" y="295"/>
                      </a:cubicBezTo>
                      <a:close/>
                      <a:moveTo>
                        <a:pt x="114" y="352"/>
                      </a:moveTo>
                      <a:cubicBezTo>
                        <a:pt x="114" y="320"/>
                        <a:pt x="88" y="295"/>
                        <a:pt x="57" y="295"/>
                      </a:cubicBezTo>
                      <a:cubicBezTo>
                        <a:pt x="25" y="295"/>
                        <a:pt x="0" y="320"/>
                        <a:pt x="0" y="352"/>
                      </a:cubicBezTo>
                      <a:moveTo>
                        <a:pt x="291" y="295"/>
                      </a:moveTo>
                      <a:cubicBezTo>
                        <a:pt x="316" y="295"/>
                        <a:pt x="337" y="275"/>
                        <a:pt x="337" y="249"/>
                      </a:cubicBezTo>
                      <a:cubicBezTo>
                        <a:pt x="337" y="224"/>
                        <a:pt x="316" y="204"/>
                        <a:pt x="291" y="204"/>
                      </a:cubicBezTo>
                      <a:cubicBezTo>
                        <a:pt x="266" y="204"/>
                        <a:pt x="246" y="224"/>
                        <a:pt x="246" y="249"/>
                      </a:cubicBezTo>
                      <a:cubicBezTo>
                        <a:pt x="246" y="275"/>
                        <a:pt x="266" y="295"/>
                        <a:pt x="291" y="295"/>
                      </a:cubicBezTo>
                      <a:close/>
                      <a:moveTo>
                        <a:pt x="348" y="352"/>
                      </a:moveTo>
                      <a:cubicBezTo>
                        <a:pt x="348" y="320"/>
                        <a:pt x="323" y="295"/>
                        <a:pt x="291" y="295"/>
                      </a:cubicBezTo>
                      <a:cubicBezTo>
                        <a:pt x="260" y="295"/>
                        <a:pt x="234" y="320"/>
                        <a:pt x="234" y="352"/>
                      </a:cubicBezTo>
                      <a:moveTo>
                        <a:pt x="224" y="219"/>
                      </a:moveTo>
                      <a:cubicBezTo>
                        <a:pt x="174" y="169"/>
                        <a:pt x="174" y="169"/>
                        <a:pt x="174" y="169"/>
                      </a:cubicBezTo>
                      <a:cubicBezTo>
                        <a:pt x="124" y="219"/>
                        <a:pt x="124" y="219"/>
                        <a:pt x="124" y="219"/>
                      </a:cubicBez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7232" tIns="33616" rIns="67232" bIns="33616" numCol="1" anchor="t" anchorCtr="0" compatLnSpc="1">
                  <a:prstTxWarp prst="textNoShape">
                    <a:avLst/>
                  </a:prstTxWarp>
                </a:bodyPr>
                <a:lstStyle/>
                <a:p>
                  <a:pPr defTabSz="685800">
                    <a:defRPr/>
                  </a:pPr>
                  <a:endParaRPr lang="en-US" sz="1050">
                    <a:solidFill>
                      <a:srgbClr val="000000"/>
                    </a:solidFill>
                    <a:latin typeface="Lato" panose="020F0502020204030203" pitchFamily="34" charset="0"/>
                  </a:endParaRPr>
                </a:p>
              </p:txBody>
            </p:sp>
          </p:grpSp>
        </p:grpSp>
        <p:sp>
          <p:nvSpPr>
            <p:cNvPr id="66" name="TextBox 65">
              <a:extLst>
                <a:ext uri="{FF2B5EF4-FFF2-40B4-BE49-F238E27FC236}">
                  <a16:creationId xmlns:a16="http://schemas.microsoft.com/office/drawing/2014/main" id="{615E3D51-A0CA-8113-87A0-CD0E9B285C4D}"/>
                </a:ext>
              </a:extLst>
            </p:cNvPr>
            <p:cNvSpPr txBox="1"/>
            <p:nvPr/>
          </p:nvSpPr>
          <p:spPr>
            <a:xfrm>
              <a:off x="4908417" y="3396812"/>
              <a:ext cx="1809870" cy="246221"/>
            </a:xfrm>
            <a:prstGeom prst="rect">
              <a:avLst/>
            </a:prstGeom>
            <a:noFill/>
          </p:spPr>
          <p:txBody>
            <a:bodyPr wrap="square" lIns="0" tIns="0" rIns="0" bIns="0" rtlCol="0">
              <a:spAutoFit/>
            </a:bodyPr>
            <a:lstStyle/>
            <a:p>
              <a:pPr algn="ctr" defTabSz="685783">
                <a:defRPr/>
              </a:pPr>
              <a:r>
                <a:rPr lang="en-US" sz="1200">
                  <a:solidFill>
                    <a:srgbClr val="ED5740"/>
                  </a:solidFill>
                  <a:latin typeface="Lato" panose="020F0502020204030203" pitchFamily="34" charset="0"/>
                </a:rPr>
                <a:t>Data leak</a:t>
              </a:r>
            </a:p>
          </p:txBody>
        </p:sp>
      </p:grpSp>
      <p:grpSp>
        <p:nvGrpSpPr>
          <p:cNvPr id="71" name="Group 70">
            <a:extLst>
              <a:ext uri="{FF2B5EF4-FFF2-40B4-BE49-F238E27FC236}">
                <a16:creationId xmlns:a16="http://schemas.microsoft.com/office/drawing/2014/main" id="{49C13FA5-DD0A-C186-59DD-266900690F91}"/>
              </a:ext>
            </a:extLst>
          </p:cNvPr>
          <p:cNvGrpSpPr/>
          <p:nvPr/>
        </p:nvGrpSpPr>
        <p:grpSpPr>
          <a:xfrm>
            <a:off x="6390995" y="1864948"/>
            <a:ext cx="2141936" cy="2659682"/>
            <a:chOff x="7486068" y="2538261"/>
            <a:chExt cx="2855915" cy="3546242"/>
          </a:xfrm>
        </p:grpSpPr>
        <p:sp>
          <p:nvSpPr>
            <p:cNvPr id="16" name="Rectangle: Rounded Corners 15">
              <a:extLst>
                <a:ext uri="{FF2B5EF4-FFF2-40B4-BE49-F238E27FC236}">
                  <a16:creationId xmlns:a16="http://schemas.microsoft.com/office/drawing/2014/main" id="{65BAA85A-6959-EA26-0A57-7B27559D7E6A}"/>
                </a:ext>
                <a:ext uri="{C183D7F6-B498-43B3-948B-1728B52AA6E4}">
                  <adec:decorative xmlns:adec="http://schemas.microsoft.com/office/drawing/2017/decorative" val="1"/>
                </a:ext>
              </a:extLst>
            </p:cNvPr>
            <p:cNvSpPr>
              <a:spLocks/>
            </p:cNvSpPr>
            <p:nvPr/>
          </p:nvSpPr>
          <p:spPr bwMode="auto">
            <a:xfrm>
              <a:off x="7486068" y="2877199"/>
              <a:ext cx="2855915" cy="3207304"/>
            </a:xfrm>
            <a:prstGeom prst="roundRect">
              <a:avLst>
                <a:gd name="adj" fmla="val 5000"/>
              </a:avLst>
            </a:prstGeom>
            <a:solidFill>
              <a:schemeClr val="bg2"/>
            </a:solidFill>
            <a:ln w="28575">
              <a:noFill/>
              <a:headEnd type="none" w="med" len="med"/>
              <a:tailEnd type="none" w="med" len="med"/>
            </a:ln>
            <a:effectLst>
              <a:outerShdw blurRad="190500" dist="63500" dir="5400000" algn="tl"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none" lIns="0" tIns="68580" rIns="0" bIns="0" numCol="1" spcCol="0" rtlCol="0" fromWordArt="0" anchor="t" anchorCtr="0" forceAA="0" compatLnSpc="1">
              <a:prstTxWarp prst="textNoShape">
                <a:avLst/>
              </a:prstTxWarp>
              <a:noAutofit/>
            </a:bodyPr>
            <a:lstStyle/>
            <a:p>
              <a:pPr algn="ctr" defTabSz="685783" fontAlgn="base">
                <a:lnSpc>
                  <a:spcPct val="90000"/>
                </a:lnSpc>
                <a:spcBef>
                  <a:spcPct val="0"/>
                </a:spcBef>
                <a:spcAft>
                  <a:spcPct val="0"/>
                </a:spcAft>
                <a:defRPr/>
              </a:pPr>
              <a:endParaRPr lang="en-US" sz="788" b="1">
                <a:gradFill>
                  <a:gsLst>
                    <a:gs pos="0">
                      <a:srgbClr val="000000"/>
                    </a:gs>
                    <a:gs pos="100000">
                      <a:srgbClr val="000000"/>
                    </a:gs>
                  </a:gsLst>
                  <a:path path="circle">
                    <a:fillToRect l="100000" t="100000"/>
                  </a:path>
                </a:gradFill>
                <a:latin typeface="Lato" panose="020F0502020204030203" pitchFamily="34" charset="0"/>
                <a:cs typeface="Lato" panose="020F0502020204030203" pitchFamily="34" charset="0"/>
              </a:endParaRPr>
            </a:p>
          </p:txBody>
        </p:sp>
        <p:sp>
          <p:nvSpPr>
            <p:cNvPr id="19" name="TextBox 18">
              <a:extLst>
                <a:ext uri="{FF2B5EF4-FFF2-40B4-BE49-F238E27FC236}">
                  <a16:creationId xmlns:a16="http://schemas.microsoft.com/office/drawing/2014/main" id="{0F8E092E-AB0A-1000-E040-71C11EE9EC3E}"/>
                </a:ext>
              </a:extLst>
            </p:cNvPr>
            <p:cNvSpPr txBox="1"/>
            <p:nvPr/>
          </p:nvSpPr>
          <p:spPr>
            <a:xfrm>
              <a:off x="7664621" y="3888415"/>
              <a:ext cx="2498810" cy="338555"/>
            </a:xfrm>
            <a:prstGeom prst="rect">
              <a:avLst/>
            </a:prstGeom>
            <a:noFill/>
          </p:spPr>
          <p:txBody>
            <a:bodyPr wrap="square" lIns="0" tIns="0" rIns="0" bIns="0" anchor="t">
              <a:spAutoFit/>
            </a:bodyPr>
            <a:lstStyle>
              <a:defPPr>
                <a:defRPr lang="en-US"/>
              </a:defPPr>
              <a:lvl1pPr marR="0" lvl="0" indent="0" algn="ctr" defTabSz="932742" fontAlgn="auto">
                <a:lnSpc>
                  <a:spcPct val="100000"/>
                </a:lnSpc>
                <a:spcBef>
                  <a:spcPts val="0"/>
                </a:spcBef>
                <a:spcAft>
                  <a:spcPts val="600"/>
                </a:spcAft>
                <a:buClrTx/>
                <a:buSzPct val="90000"/>
                <a:buFontTx/>
                <a:buNone/>
                <a:tabLst/>
                <a:defRPr kumimoji="0" sz="2000" b="0" i="0" u="none" strike="noStrike" cap="none" spc="0" normalizeH="0" baseline="0">
                  <a:ln w="3175">
                    <a:noFill/>
                  </a:ln>
                  <a:gradFill flip="none">
                    <a:gsLst>
                      <a:gs pos="0">
                        <a:schemeClr val="accent1"/>
                      </a:gs>
                      <a:gs pos="100000">
                        <a:schemeClr val="accent1"/>
                      </a:gs>
                    </a:gsLst>
                    <a:lin ang="2700000" scaled="1"/>
                    <a:tileRect/>
                  </a:gradFill>
                  <a:effectLst/>
                  <a:uLnTx/>
                  <a:uFillTx/>
                  <a:latin typeface="Segoe UI Semibold"/>
                  <a:cs typeface="Segoe UI Semibold"/>
                </a:defRPr>
              </a:lvl1pPr>
            </a:lstStyle>
            <a:p>
              <a:pPr defTabSz="699557">
                <a:spcAft>
                  <a:spcPts val="450"/>
                </a:spcAft>
                <a:defRPr/>
              </a:pPr>
              <a:r>
                <a:rPr lang="en-US" sz="825">
                  <a:gradFill>
                    <a:gsLst>
                      <a:gs pos="0">
                        <a:srgbClr val="282828"/>
                      </a:gs>
                      <a:gs pos="100000">
                        <a:srgbClr val="282828"/>
                      </a:gs>
                    </a:gsLst>
                  </a:gradFill>
                  <a:latin typeface="Lato" panose="020F0502020204030203" pitchFamily="34" charset="0"/>
                  <a:cs typeface="Lato" panose="020F0502020204030203" pitchFamily="34" charset="0"/>
                </a:rPr>
                <a:t>Users might use AI apps to generate unethical or other high-risk content</a:t>
              </a:r>
            </a:p>
          </p:txBody>
        </p:sp>
        <p:sp>
          <p:nvSpPr>
            <p:cNvPr id="22" name="Oval 21">
              <a:extLst>
                <a:ext uri="{FF2B5EF4-FFF2-40B4-BE49-F238E27FC236}">
                  <a16:creationId xmlns:a16="http://schemas.microsoft.com/office/drawing/2014/main" id="{BD3FA9F9-C4B4-C823-D54E-0E36ED9D696E}"/>
                </a:ext>
                <a:ext uri="{C183D7F6-B498-43B3-948B-1728B52AA6E4}">
                  <adec:decorative xmlns:adec="http://schemas.microsoft.com/office/drawing/2017/decorative" val="1"/>
                </a:ext>
              </a:extLst>
            </p:cNvPr>
            <p:cNvSpPr/>
            <p:nvPr/>
          </p:nvSpPr>
          <p:spPr bwMode="auto">
            <a:xfrm>
              <a:off x="8602183" y="2538261"/>
              <a:ext cx="623686" cy="623684"/>
            </a:xfrm>
            <a:prstGeom prst="ellipse">
              <a:avLst/>
            </a:prstGeom>
            <a:solidFill>
              <a:srgbClr val="ED5740"/>
            </a:solidFill>
            <a:ln w="63500" cap="rnd">
              <a:noFill/>
              <a:prstDash val="solid"/>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716" rIns="0" bIns="34290" numCol="1" spcCol="0" rtlCol="0" fromWordArt="0" anchor="ctr" anchorCtr="0" forceAA="0" compatLnSpc="1">
              <a:prstTxWarp prst="textNoShape">
                <a:avLst/>
              </a:prstTxWarp>
              <a:noAutofit/>
            </a:bodyPr>
            <a:lstStyle/>
            <a:p>
              <a:pPr algn="ctr" defTabSz="699354" fontAlgn="base">
                <a:spcBef>
                  <a:spcPct val="0"/>
                </a:spcBef>
                <a:spcAft>
                  <a:spcPct val="0"/>
                </a:spcAft>
                <a:defRPr/>
              </a:pPr>
              <a:r>
                <a:rPr lang="en-US" sz="1350" b="1">
                  <a:gradFill>
                    <a:gsLst>
                      <a:gs pos="0">
                        <a:srgbClr val="FFFFFF"/>
                      </a:gs>
                      <a:gs pos="100000">
                        <a:srgbClr val="FFFFFF"/>
                      </a:gs>
                    </a:gsLst>
                    <a:lin ang="5400000" scaled="1"/>
                  </a:gradFill>
                  <a:latin typeface="Lato" panose="020F0502020204030203" pitchFamily="34" charset="0"/>
                  <a:cs typeface="Lato" panose="020F0502020204030203" pitchFamily="34" charset="0"/>
                </a:rPr>
                <a:t>3</a:t>
              </a:r>
            </a:p>
          </p:txBody>
        </p:sp>
        <p:grpSp>
          <p:nvGrpSpPr>
            <p:cNvPr id="50" name="Group 49">
              <a:extLst>
                <a:ext uri="{FF2B5EF4-FFF2-40B4-BE49-F238E27FC236}">
                  <a16:creationId xmlns:a16="http://schemas.microsoft.com/office/drawing/2014/main" id="{76C00173-69A5-F795-9135-15CA293040D7}"/>
                </a:ext>
                <a:ext uri="{C183D7F6-B498-43B3-948B-1728B52AA6E4}">
                  <adec:decorative xmlns:adec="http://schemas.microsoft.com/office/drawing/2017/decorative" val="1"/>
                </a:ext>
              </a:extLst>
            </p:cNvPr>
            <p:cNvGrpSpPr/>
            <p:nvPr/>
          </p:nvGrpSpPr>
          <p:grpSpPr>
            <a:xfrm>
              <a:off x="7607166" y="4506628"/>
              <a:ext cx="2613719" cy="1416378"/>
              <a:chOff x="8275705" y="3840479"/>
              <a:chExt cx="3179694" cy="1723081"/>
            </a:xfrm>
            <a:effectLst>
              <a:outerShdw blurRad="50800" dist="38100" dir="2700000" algn="tl" rotWithShape="0">
                <a:prstClr val="black">
                  <a:alpha val="40000"/>
                </a:prstClr>
              </a:outerShdw>
            </a:effectLst>
          </p:grpSpPr>
          <p:sp>
            <p:nvSpPr>
              <p:cNvPr id="51" name="Rectangle: Rounded Corners 50" descr="Animation displaying a person in red sending data to a group of people in green where sensitive data goes back to the person">
                <a:extLst>
                  <a:ext uri="{FF2B5EF4-FFF2-40B4-BE49-F238E27FC236}">
                    <a16:creationId xmlns:a16="http://schemas.microsoft.com/office/drawing/2014/main" id="{E60FBD57-69F4-79C7-D831-7BB61ED8CB73}"/>
                  </a:ext>
                  <a:ext uri="{C183D7F6-B498-43B3-948B-1728B52AA6E4}">
                    <adec:decorative xmlns:adec="http://schemas.microsoft.com/office/drawing/2017/decorative" val="0"/>
                  </a:ext>
                </a:extLst>
              </p:cNvPr>
              <p:cNvSpPr/>
              <p:nvPr/>
            </p:nvSpPr>
            <p:spPr bwMode="auto">
              <a:xfrm>
                <a:off x="8275705" y="3840479"/>
                <a:ext cx="3179694" cy="1723081"/>
              </a:xfrm>
              <a:prstGeom prst="roundRect">
                <a:avLst>
                  <a:gd name="adj" fmla="val 7624"/>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050">
                  <a:solidFill>
                    <a:srgbClr val="FFFFFF"/>
                  </a:solidFill>
                  <a:latin typeface="Lato" panose="020F0502020204030203" pitchFamily="34" charset="0"/>
                  <a:cs typeface="Lato" panose="020F0502020204030203" pitchFamily="34" charset="0"/>
                </a:endParaRPr>
              </a:p>
            </p:txBody>
          </p:sp>
          <p:grpSp>
            <p:nvGrpSpPr>
              <p:cNvPr id="52" name="Group 51">
                <a:extLst>
                  <a:ext uri="{FF2B5EF4-FFF2-40B4-BE49-F238E27FC236}">
                    <a16:creationId xmlns:a16="http://schemas.microsoft.com/office/drawing/2014/main" id="{B74ED871-9045-6222-AC2C-BD67933D7AB1}"/>
                  </a:ext>
                </a:extLst>
              </p:cNvPr>
              <p:cNvGrpSpPr/>
              <p:nvPr/>
            </p:nvGrpSpPr>
            <p:grpSpPr>
              <a:xfrm>
                <a:off x="8715962" y="4073481"/>
                <a:ext cx="2299181" cy="1293172"/>
                <a:chOff x="8647939" y="3980501"/>
                <a:chExt cx="2299181" cy="1293172"/>
              </a:xfrm>
            </p:grpSpPr>
            <p:pic>
              <p:nvPicPr>
                <p:cNvPr id="53" name="Picture 52">
                  <a:extLst>
                    <a:ext uri="{FF2B5EF4-FFF2-40B4-BE49-F238E27FC236}">
                      <a16:creationId xmlns:a16="http://schemas.microsoft.com/office/drawing/2014/main" id="{177F066A-C665-98CE-F200-FD48DEA728C2}"/>
                    </a:ext>
                    <a:ext uri="{C183D7F6-B498-43B3-948B-1728B52AA6E4}">
                      <adec:decorative xmlns:adec="http://schemas.microsoft.com/office/drawing/2017/decorative" val="1"/>
                    </a:ext>
                  </a:extLst>
                </p:cNvPr>
                <p:cNvPicPr preferRelativeResize="0">
                  <a:picLocks/>
                </p:cNvPicPr>
                <p:nvPr/>
              </p:nvPicPr>
              <p:blipFill rotWithShape="1">
                <a:blip r:embed="rId4" cstate="screen">
                  <a:extLst>
                    <a:ext uri="{BEBA8EAE-BF5A-486C-A8C5-ECC9F3942E4B}">
                      <a14:imgProps xmlns:a14="http://schemas.microsoft.com/office/drawing/2010/main">
                        <a14:imgLayer r:embed="rId5">
                          <a14:imgEffect>
                            <a14:brightnessContrast bright="-3000" contrast="-40000"/>
                          </a14:imgEffect>
                        </a14:imgLayer>
                      </a14:imgProps>
                    </a:ext>
                    <a:ext uri="{28A0092B-C50C-407E-A947-70E740481C1C}">
                      <a14:useLocalDpi xmlns:a14="http://schemas.microsoft.com/office/drawing/2010/main"/>
                    </a:ext>
                  </a:extLst>
                </a:blip>
                <a:srcRect/>
                <a:stretch/>
              </p:blipFill>
              <p:spPr>
                <a:xfrm>
                  <a:off x="8647939" y="4036934"/>
                  <a:ext cx="640080" cy="640080"/>
                </a:xfrm>
                <a:prstGeom prst="ellipse">
                  <a:avLst/>
                </a:prstGeom>
                <a:ln w="63500">
                  <a:noFill/>
                </a:ln>
                <a:effectLst>
                  <a:outerShdw blurRad="50800" dist="38100" dir="2700000" algn="tl" rotWithShape="0">
                    <a:prstClr val="black">
                      <a:alpha val="40000"/>
                    </a:prstClr>
                  </a:outerShdw>
                </a:effectLst>
              </p:spPr>
            </p:pic>
            <p:grpSp>
              <p:nvGrpSpPr>
                <p:cNvPr id="54" name="Group 53">
                  <a:extLst>
                    <a:ext uri="{FF2B5EF4-FFF2-40B4-BE49-F238E27FC236}">
                      <a16:creationId xmlns:a16="http://schemas.microsoft.com/office/drawing/2014/main" id="{4F0A85C0-7C3E-0394-786F-DA7D0BE16538}"/>
                    </a:ext>
                  </a:extLst>
                </p:cNvPr>
                <p:cNvGrpSpPr>
                  <a:grpSpLocks/>
                </p:cNvGrpSpPr>
                <p:nvPr/>
              </p:nvGrpSpPr>
              <p:grpSpPr>
                <a:xfrm>
                  <a:off x="10239536" y="3980501"/>
                  <a:ext cx="707584" cy="707584"/>
                  <a:chOff x="5470468" y="3796656"/>
                  <a:chExt cx="1256715" cy="1256715"/>
                </a:xfrm>
              </p:grpSpPr>
              <p:sp>
                <p:nvSpPr>
                  <p:cNvPr id="63" name="Oval 62">
                    <a:extLst>
                      <a:ext uri="{FF2B5EF4-FFF2-40B4-BE49-F238E27FC236}">
                        <a16:creationId xmlns:a16="http://schemas.microsoft.com/office/drawing/2014/main" id="{2849E2F3-6CD7-3A19-6378-F56CFC6AD517}"/>
                      </a:ext>
                    </a:extLst>
                  </p:cNvPr>
                  <p:cNvSpPr/>
                  <p:nvPr/>
                </p:nvSpPr>
                <p:spPr bwMode="auto">
                  <a:xfrm>
                    <a:off x="5470468" y="3796656"/>
                    <a:ext cx="1256715" cy="1256715"/>
                  </a:xfrm>
                  <a:prstGeom prst="ellipse">
                    <a:avLst/>
                  </a:prstGeom>
                  <a:solidFill>
                    <a:schemeClr val="bg1"/>
                  </a:solidFill>
                  <a:ln w="69850" cap="flat">
                    <a:noFill/>
                    <a:prstDash val="solid"/>
                    <a:miter/>
                  </a:ln>
                  <a:effectLst>
                    <a:outerShdw blurRad="254000" dist="114300" dir="5400000" algn="t" rotWithShape="0">
                      <a:prstClr val="black">
                        <a:alpha val="6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defRPr/>
                    </a:pPr>
                    <a:endParaRPr lang="en-US" sz="1050">
                      <a:solidFill>
                        <a:srgbClr val="000000"/>
                      </a:solidFill>
                      <a:latin typeface="Lato" panose="020F0502020204030203" pitchFamily="34" charset="0"/>
                    </a:endParaRPr>
                  </a:p>
                </p:txBody>
              </p:sp>
              <p:sp>
                <p:nvSpPr>
                  <p:cNvPr id="64" name="Oval 63">
                    <a:extLst>
                      <a:ext uri="{FF2B5EF4-FFF2-40B4-BE49-F238E27FC236}">
                        <a16:creationId xmlns:a16="http://schemas.microsoft.com/office/drawing/2014/main" id="{7DE2A386-F259-3BA9-8DB3-68E4CCFC1C85}"/>
                      </a:ext>
                    </a:extLst>
                  </p:cNvPr>
                  <p:cNvSpPr/>
                  <p:nvPr/>
                </p:nvSpPr>
                <p:spPr bwMode="auto">
                  <a:xfrm>
                    <a:off x="5470468" y="3796656"/>
                    <a:ext cx="1256715" cy="1256715"/>
                  </a:xfrm>
                  <a:prstGeom prst="ellipse">
                    <a:avLst/>
                  </a:prstGeom>
                  <a:solidFill>
                    <a:schemeClr val="bg2"/>
                  </a:solidFill>
                  <a:ln w="69850" cap="flat">
                    <a:noFill/>
                    <a:prstDash val="solid"/>
                    <a:miter/>
                  </a:ln>
                  <a:effectLst>
                    <a:outerShdw blurRad="50800" dist="38100" dir="2700000" algn="tl"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defRPr/>
                    </a:pPr>
                    <a:endParaRPr lang="en-US" sz="1050">
                      <a:solidFill>
                        <a:srgbClr val="000000"/>
                      </a:solidFill>
                      <a:latin typeface="Lato" panose="020F0502020204030203" pitchFamily="34" charset="0"/>
                    </a:endParaRPr>
                  </a:p>
                </p:txBody>
              </p:sp>
            </p:grpSp>
            <p:grpSp>
              <p:nvGrpSpPr>
                <p:cNvPr id="55" name="Group 54">
                  <a:extLst>
                    <a:ext uri="{FF2B5EF4-FFF2-40B4-BE49-F238E27FC236}">
                      <a16:creationId xmlns:a16="http://schemas.microsoft.com/office/drawing/2014/main" id="{EF825EA6-6C6A-3102-B556-6EB7F2FFBF9A}"/>
                    </a:ext>
                  </a:extLst>
                </p:cNvPr>
                <p:cNvGrpSpPr/>
                <p:nvPr/>
              </p:nvGrpSpPr>
              <p:grpSpPr>
                <a:xfrm>
                  <a:off x="9152596" y="4129897"/>
                  <a:ext cx="1618605" cy="1143776"/>
                  <a:chOff x="9152596" y="4129897"/>
                  <a:chExt cx="1618605" cy="1143776"/>
                </a:xfrm>
              </p:grpSpPr>
              <p:cxnSp>
                <p:nvCxnSpPr>
                  <p:cNvPr id="56" name="Straight Arrow Connector 55">
                    <a:extLst>
                      <a:ext uri="{FF2B5EF4-FFF2-40B4-BE49-F238E27FC236}">
                        <a16:creationId xmlns:a16="http://schemas.microsoft.com/office/drawing/2014/main" id="{2DF3FDC1-FE68-DDD4-1F64-A5CBCFBD7E0D}"/>
                      </a:ext>
                      <a:ext uri="{C183D7F6-B498-43B3-948B-1728B52AA6E4}">
                        <adec:decorative xmlns:adec="http://schemas.microsoft.com/office/drawing/2017/decorative" val="1"/>
                      </a:ext>
                    </a:extLst>
                  </p:cNvPr>
                  <p:cNvCxnSpPr>
                    <a:cxnSpLocks/>
                  </p:cNvCxnSpPr>
                  <p:nvPr/>
                </p:nvCxnSpPr>
                <p:spPr>
                  <a:xfrm flipV="1">
                    <a:off x="9288019" y="4222909"/>
                    <a:ext cx="915548" cy="0"/>
                  </a:xfrm>
                  <a:prstGeom prst="straightConnector1">
                    <a:avLst/>
                  </a:prstGeom>
                  <a:ln>
                    <a:solidFill>
                      <a:schemeClr val="bg1">
                        <a:lumMod val="75000"/>
                      </a:schemeClr>
                    </a:solidFill>
                    <a:headEnd type="none" w="lg" len="med"/>
                    <a:tailEnd type="arrow" w="lg" len="med"/>
                  </a:ln>
                </p:spPr>
                <p:style>
                  <a:lnRef idx="1">
                    <a:schemeClr val="accent1"/>
                  </a:lnRef>
                  <a:fillRef idx="0">
                    <a:schemeClr val="accent1"/>
                  </a:fillRef>
                  <a:effectRef idx="0">
                    <a:schemeClr val="accent1"/>
                  </a:effectRef>
                  <a:fontRef idx="minor">
                    <a:schemeClr val="tx1"/>
                  </a:fontRef>
                </p:style>
              </p:cxnSp>
              <p:sp>
                <p:nvSpPr>
                  <p:cNvPr id="57" name="Oval 56">
                    <a:extLst>
                      <a:ext uri="{FF2B5EF4-FFF2-40B4-BE49-F238E27FC236}">
                        <a16:creationId xmlns:a16="http://schemas.microsoft.com/office/drawing/2014/main" id="{33192F63-FEEF-A6B0-27C2-C2193E31312D}"/>
                      </a:ext>
                      <a:ext uri="{C183D7F6-B498-43B3-948B-1728B52AA6E4}">
                        <adec:decorative xmlns:adec="http://schemas.microsoft.com/office/drawing/2017/decorative" val="1"/>
                      </a:ext>
                    </a:extLst>
                  </p:cNvPr>
                  <p:cNvSpPr/>
                  <p:nvPr/>
                </p:nvSpPr>
                <p:spPr bwMode="auto">
                  <a:xfrm>
                    <a:off x="9719218" y="4137732"/>
                    <a:ext cx="171450" cy="171450"/>
                  </a:xfrm>
                  <a:prstGeom prst="ellipse">
                    <a:avLst/>
                  </a:prstGeom>
                  <a:solidFill>
                    <a:srgbClr val="D83B01"/>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2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58" name="Rectangle: Rounded Corners 57">
                    <a:extLst>
                      <a:ext uri="{FF2B5EF4-FFF2-40B4-BE49-F238E27FC236}">
                        <a16:creationId xmlns:a16="http://schemas.microsoft.com/office/drawing/2014/main" id="{A36C7AB1-7E32-D6A9-A752-E705A7516FE7}"/>
                      </a:ext>
                      <a:ext uri="{C183D7F6-B498-43B3-948B-1728B52AA6E4}">
                        <adec:decorative xmlns:adec="http://schemas.microsoft.com/office/drawing/2017/decorative" val="1"/>
                      </a:ext>
                    </a:extLst>
                  </p:cNvPr>
                  <p:cNvSpPr/>
                  <p:nvPr/>
                </p:nvSpPr>
                <p:spPr bwMode="auto">
                  <a:xfrm>
                    <a:off x="9152596" y="4845330"/>
                    <a:ext cx="1366104" cy="374100"/>
                  </a:xfrm>
                  <a:prstGeom prst="roundRect">
                    <a:avLst>
                      <a:gd name="adj" fmla="val 19338"/>
                    </a:avLst>
                  </a:prstGeom>
                  <a:solidFill>
                    <a:srgbClr val="D83B01"/>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99354" fontAlgn="base">
                      <a:spcBef>
                        <a:spcPct val="0"/>
                      </a:spcBef>
                      <a:spcAft>
                        <a:spcPct val="0"/>
                      </a:spcAft>
                      <a:defRPr/>
                    </a:pPr>
                    <a:r>
                      <a:rPr lang="en-GB" sz="900">
                        <a:solidFill>
                          <a:srgbClr val="FFFFFF"/>
                        </a:solidFill>
                        <a:latin typeface="Lato" panose="020F0502020204030203" pitchFamily="34" charset="0"/>
                        <a:ea typeface="Lato" panose="020F0502020204030203" pitchFamily="34" charset="0"/>
                        <a:cs typeface="Lato" panose="020F0502020204030203" pitchFamily="34" charset="0"/>
                      </a:rPr>
                      <a:t>COMPLIANT</a:t>
                    </a:r>
                  </a:p>
                </p:txBody>
              </p:sp>
              <p:sp>
                <p:nvSpPr>
                  <p:cNvPr id="59" name="Graphic 133">
                    <a:extLst>
                      <a:ext uri="{FF2B5EF4-FFF2-40B4-BE49-F238E27FC236}">
                        <a16:creationId xmlns:a16="http://schemas.microsoft.com/office/drawing/2014/main" id="{C4949222-2B1A-AA65-58E8-47E8D217BAA2}"/>
                      </a:ext>
                      <a:ext uri="{C183D7F6-B498-43B3-948B-1728B52AA6E4}">
                        <adec:decorative xmlns:adec="http://schemas.microsoft.com/office/drawing/2017/decorative" val="1"/>
                      </a:ext>
                    </a:extLst>
                  </p:cNvPr>
                  <p:cNvSpPr/>
                  <p:nvPr/>
                </p:nvSpPr>
                <p:spPr>
                  <a:xfrm>
                    <a:off x="9591187" y="4791087"/>
                    <a:ext cx="488922" cy="482586"/>
                  </a:xfrm>
                  <a:custGeom>
                    <a:avLst/>
                    <a:gdLst>
                      <a:gd name="connsiteX0" fmla="*/ 88201 w 176545"/>
                      <a:gd name="connsiteY0" fmla="*/ 0 h 174258"/>
                      <a:gd name="connsiteX1" fmla="*/ 0 w 176545"/>
                      <a:gd name="connsiteY1" fmla="*/ 87201 h 174258"/>
                      <a:gd name="connsiteX2" fmla="*/ 88201 w 176545"/>
                      <a:gd name="connsiteY2" fmla="*/ 174258 h 174258"/>
                      <a:gd name="connsiteX3" fmla="*/ 176545 w 176545"/>
                      <a:gd name="connsiteY3" fmla="*/ 87201 h 174258"/>
                      <a:gd name="connsiteX4" fmla="*/ 88201 w 176545"/>
                      <a:gd name="connsiteY4" fmla="*/ 0 h 174258"/>
                      <a:gd name="connsiteX5" fmla="*/ 13295 w 176545"/>
                      <a:gd name="connsiteY5" fmla="*/ 87201 h 174258"/>
                      <a:gd name="connsiteX6" fmla="*/ 88201 w 176545"/>
                      <a:gd name="connsiteY6" fmla="*/ 13152 h 174258"/>
                      <a:gd name="connsiteX7" fmla="*/ 135375 w 176545"/>
                      <a:gd name="connsiteY7" fmla="*/ 30020 h 174258"/>
                      <a:gd name="connsiteX8" fmla="*/ 31021 w 176545"/>
                      <a:gd name="connsiteY8" fmla="*/ 134375 h 174258"/>
                      <a:gd name="connsiteX9" fmla="*/ 13295 w 176545"/>
                      <a:gd name="connsiteY9" fmla="*/ 87201 h 174258"/>
                      <a:gd name="connsiteX10" fmla="*/ 88201 w 176545"/>
                      <a:gd name="connsiteY10" fmla="*/ 161249 h 174258"/>
                      <a:gd name="connsiteX11" fmla="*/ 41170 w 176545"/>
                      <a:gd name="connsiteY11" fmla="*/ 144381 h 174258"/>
                      <a:gd name="connsiteX12" fmla="*/ 145525 w 176545"/>
                      <a:gd name="connsiteY12" fmla="*/ 40026 h 174258"/>
                      <a:gd name="connsiteX13" fmla="*/ 163108 w 176545"/>
                      <a:gd name="connsiteY13" fmla="*/ 87201 h 174258"/>
                      <a:gd name="connsiteX14" fmla="*/ 88058 w 176545"/>
                      <a:gd name="connsiteY14" fmla="*/ 161249 h 17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6545" h="174258">
                        <a:moveTo>
                          <a:pt x="88201" y="0"/>
                        </a:moveTo>
                        <a:cubicBezTo>
                          <a:pt x="39598" y="0"/>
                          <a:pt x="0" y="39026"/>
                          <a:pt x="0" y="87201"/>
                        </a:cubicBezTo>
                        <a:cubicBezTo>
                          <a:pt x="0" y="135375"/>
                          <a:pt x="39598" y="174258"/>
                          <a:pt x="88201" y="174258"/>
                        </a:cubicBezTo>
                        <a:cubicBezTo>
                          <a:pt x="136805" y="174258"/>
                          <a:pt x="176545" y="135232"/>
                          <a:pt x="176545" y="87201"/>
                        </a:cubicBezTo>
                        <a:cubicBezTo>
                          <a:pt x="176545" y="39169"/>
                          <a:pt x="136948" y="0"/>
                          <a:pt x="88201" y="0"/>
                        </a:cubicBezTo>
                        <a:close/>
                        <a:moveTo>
                          <a:pt x="13295" y="87201"/>
                        </a:moveTo>
                        <a:cubicBezTo>
                          <a:pt x="13295" y="46173"/>
                          <a:pt x="46888" y="13152"/>
                          <a:pt x="88201" y="13152"/>
                        </a:cubicBezTo>
                        <a:cubicBezTo>
                          <a:pt x="106213" y="13152"/>
                          <a:pt x="122510" y="19584"/>
                          <a:pt x="135375" y="30020"/>
                        </a:cubicBezTo>
                        <a:lnTo>
                          <a:pt x="31021" y="134375"/>
                        </a:lnTo>
                        <a:cubicBezTo>
                          <a:pt x="20156" y="121509"/>
                          <a:pt x="13295" y="105212"/>
                          <a:pt x="13295" y="87201"/>
                        </a:cubicBezTo>
                        <a:close/>
                        <a:moveTo>
                          <a:pt x="88201" y="161249"/>
                        </a:moveTo>
                        <a:cubicBezTo>
                          <a:pt x="70332" y="161249"/>
                          <a:pt x="54036" y="154817"/>
                          <a:pt x="41170" y="144381"/>
                        </a:cubicBezTo>
                        <a:lnTo>
                          <a:pt x="145525" y="40026"/>
                        </a:lnTo>
                        <a:cubicBezTo>
                          <a:pt x="156389" y="52892"/>
                          <a:pt x="163108" y="69189"/>
                          <a:pt x="163108" y="87201"/>
                        </a:cubicBezTo>
                        <a:cubicBezTo>
                          <a:pt x="163108" y="128085"/>
                          <a:pt x="129514" y="161249"/>
                          <a:pt x="88058" y="161249"/>
                        </a:cubicBezTo>
                        <a:close/>
                      </a:path>
                    </a:pathLst>
                  </a:custGeom>
                  <a:solidFill>
                    <a:schemeClr val="tx1"/>
                  </a:solidFill>
                  <a:ln w="0" cap="flat">
                    <a:noFill/>
                    <a:prstDash val="solid"/>
                    <a:miter/>
                  </a:ln>
                </p:spPr>
                <p:txBody>
                  <a:bodyPr rtlCol="0" anchor="ctr"/>
                  <a:lstStyle/>
                  <a:p>
                    <a:pPr defTabSz="685775">
                      <a:defRPr/>
                    </a:pPr>
                    <a:endParaRPr lang="en-IN" sz="1050">
                      <a:solidFill>
                        <a:srgbClr val="000000"/>
                      </a:solidFill>
                      <a:latin typeface="Lato" panose="020F0502020204030203" pitchFamily="34" charset="0"/>
                    </a:endParaRPr>
                  </a:p>
                </p:txBody>
              </p:sp>
              <p:cxnSp>
                <p:nvCxnSpPr>
                  <p:cNvPr id="60" name="Straight Arrow Connector 59">
                    <a:extLst>
                      <a:ext uri="{FF2B5EF4-FFF2-40B4-BE49-F238E27FC236}">
                        <a16:creationId xmlns:a16="http://schemas.microsoft.com/office/drawing/2014/main" id="{7E9A19A1-FE22-88D8-0A62-5CF9C95696AE}"/>
                      </a:ext>
                      <a:ext uri="{C183D7F6-B498-43B3-948B-1728B52AA6E4}">
                        <adec:decorative xmlns:adec="http://schemas.microsoft.com/office/drawing/2017/decorative" val="1"/>
                      </a:ext>
                    </a:extLst>
                  </p:cNvPr>
                  <p:cNvCxnSpPr>
                    <a:cxnSpLocks/>
                  </p:cNvCxnSpPr>
                  <p:nvPr/>
                </p:nvCxnSpPr>
                <p:spPr>
                  <a:xfrm flipH="1">
                    <a:off x="9323428" y="4540682"/>
                    <a:ext cx="916108" cy="0"/>
                  </a:xfrm>
                  <a:prstGeom prst="straightConnector1">
                    <a:avLst/>
                  </a:prstGeom>
                  <a:ln>
                    <a:solidFill>
                      <a:schemeClr val="bg1">
                        <a:lumMod val="75000"/>
                      </a:schemeClr>
                    </a:solidFill>
                    <a:headEnd type="none" w="lg" len="med"/>
                    <a:tailEnd type="arrow" w="lg" len="med"/>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E2A08F6E-E3B6-F885-7536-C252309E9AC8}"/>
                      </a:ext>
                      <a:ext uri="{C183D7F6-B498-43B3-948B-1728B52AA6E4}">
                        <adec:decorative xmlns:adec="http://schemas.microsoft.com/office/drawing/2017/decorative" val="1"/>
                      </a:ext>
                    </a:extLst>
                  </p:cNvPr>
                  <p:cNvSpPr/>
                  <p:nvPr/>
                </p:nvSpPr>
                <p:spPr bwMode="auto">
                  <a:xfrm>
                    <a:off x="9719218" y="4465903"/>
                    <a:ext cx="171450" cy="171450"/>
                  </a:xfrm>
                  <a:prstGeom prst="ellipse">
                    <a:avLst/>
                  </a:prstGeom>
                  <a:solidFill>
                    <a:srgbClr val="D83B01"/>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2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62" name="manager">
                    <a:extLst>
                      <a:ext uri="{FF2B5EF4-FFF2-40B4-BE49-F238E27FC236}">
                        <a16:creationId xmlns:a16="http://schemas.microsoft.com/office/drawing/2014/main" id="{7A913D4E-02C4-884B-67E6-A567D1E33FF3}"/>
                      </a:ext>
                    </a:extLst>
                  </p:cNvPr>
                  <p:cNvSpPr>
                    <a:spLocks noChangeAspect="1" noEditPoints="1"/>
                  </p:cNvSpPr>
                  <p:nvPr/>
                </p:nvSpPr>
                <p:spPr bwMode="auto">
                  <a:xfrm>
                    <a:off x="10415454" y="4129897"/>
                    <a:ext cx="355747" cy="358570"/>
                  </a:xfrm>
                  <a:custGeom>
                    <a:avLst/>
                    <a:gdLst>
                      <a:gd name="T0" fmla="*/ 128 w 348"/>
                      <a:gd name="T1" fmla="*/ 46 h 352"/>
                      <a:gd name="T2" fmla="*/ 174 w 348"/>
                      <a:gd name="T3" fmla="*/ 0 h 352"/>
                      <a:gd name="T4" fmla="*/ 220 w 348"/>
                      <a:gd name="T5" fmla="*/ 46 h 352"/>
                      <a:gd name="T6" fmla="*/ 174 w 348"/>
                      <a:gd name="T7" fmla="*/ 91 h 352"/>
                      <a:gd name="T8" fmla="*/ 128 w 348"/>
                      <a:gd name="T9" fmla="*/ 46 h 352"/>
                      <a:gd name="T10" fmla="*/ 231 w 348"/>
                      <a:gd name="T11" fmla="*/ 148 h 352"/>
                      <a:gd name="T12" fmla="*/ 174 w 348"/>
                      <a:gd name="T13" fmla="*/ 91 h 352"/>
                      <a:gd name="T14" fmla="*/ 117 w 348"/>
                      <a:gd name="T15" fmla="*/ 148 h 352"/>
                      <a:gd name="T16" fmla="*/ 57 w 348"/>
                      <a:gd name="T17" fmla="*/ 295 h 352"/>
                      <a:gd name="T18" fmla="*/ 102 w 348"/>
                      <a:gd name="T19" fmla="*/ 249 h 352"/>
                      <a:gd name="T20" fmla="*/ 57 w 348"/>
                      <a:gd name="T21" fmla="*/ 204 h 352"/>
                      <a:gd name="T22" fmla="*/ 11 w 348"/>
                      <a:gd name="T23" fmla="*/ 249 h 352"/>
                      <a:gd name="T24" fmla="*/ 57 w 348"/>
                      <a:gd name="T25" fmla="*/ 295 h 352"/>
                      <a:gd name="T26" fmla="*/ 114 w 348"/>
                      <a:gd name="T27" fmla="*/ 352 h 352"/>
                      <a:gd name="T28" fmla="*/ 57 w 348"/>
                      <a:gd name="T29" fmla="*/ 295 h 352"/>
                      <a:gd name="T30" fmla="*/ 0 w 348"/>
                      <a:gd name="T31" fmla="*/ 352 h 352"/>
                      <a:gd name="T32" fmla="*/ 291 w 348"/>
                      <a:gd name="T33" fmla="*/ 295 h 352"/>
                      <a:gd name="T34" fmla="*/ 337 w 348"/>
                      <a:gd name="T35" fmla="*/ 249 h 352"/>
                      <a:gd name="T36" fmla="*/ 291 w 348"/>
                      <a:gd name="T37" fmla="*/ 204 h 352"/>
                      <a:gd name="T38" fmla="*/ 246 w 348"/>
                      <a:gd name="T39" fmla="*/ 249 h 352"/>
                      <a:gd name="T40" fmla="*/ 291 w 348"/>
                      <a:gd name="T41" fmla="*/ 295 h 352"/>
                      <a:gd name="T42" fmla="*/ 348 w 348"/>
                      <a:gd name="T43" fmla="*/ 352 h 352"/>
                      <a:gd name="T44" fmla="*/ 291 w 348"/>
                      <a:gd name="T45" fmla="*/ 295 h 352"/>
                      <a:gd name="T46" fmla="*/ 234 w 348"/>
                      <a:gd name="T47" fmla="*/ 352 h 352"/>
                      <a:gd name="T48" fmla="*/ 224 w 348"/>
                      <a:gd name="T49" fmla="*/ 219 h 352"/>
                      <a:gd name="T50" fmla="*/ 174 w 348"/>
                      <a:gd name="T51" fmla="*/ 169 h 352"/>
                      <a:gd name="T52" fmla="*/ 124 w 348"/>
                      <a:gd name="T53" fmla="*/ 2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8" h="352">
                        <a:moveTo>
                          <a:pt x="128" y="46"/>
                        </a:moveTo>
                        <a:cubicBezTo>
                          <a:pt x="128" y="20"/>
                          <a:pt x="149" y="0"/>
                          <a:pt x="174" y="0"/>
                        </a:cubicBezTo>
                        <a:cubicBezTo>
                          <a:pt x="199" y="0"/>
                          <a:pt x="220" y="20"/>
                          <a:pt x="220" y="46"/>
                        </a:cubicBezTo>
                        <a:cubicBezTo>
                          <a:pt x="220" y="71"/>
                          <a:pt x="199" y="91"/>
                          <a:pt x="174" y="91"/>
                        </a:cubicBezTo>
                        <a:cubicBezTo>
                          <a:pt x="149" y="91"/>
                          <a:pt x="128" y="71"/>
                          <a:pt x="128" y="46"/>
                        </a:cubicBezTo>
                        <a:close/>
                        <a:moveTo>
                          <a:pt x="231" y="148"/>
                        </a:moveTo>
                        <a:cubicBezTo>
                          <a:pt x="231" y="117"/>
                          <a:pt x="206" y="91"/>
                          <a:pt x="174" y="91"/>
                        </a:cubicBezTo>
                        <a:cubicBezTo>
                          <a:pt x="142" y="91"/>
                          <a:pt x="117" y="117"/>
                          <a:pt x="117" y="148"/>
                        </a:cubicBezTo>
                        <a:moveTo>
                          <a:pt x="57" y="295"/>
                        </a:moveTo>
                        <a:cubicBezTo>
                          <a:pt x="82" y="295"/>
                          <a:pt x="102" y="275"/>
                          <a:pt x="102" y="249"/>
                        </a:cubicBezTo>
                        <a:cubicBezTo>
                          <a:pt x="102" y="224"/>
                          <a:pt x="82" y="204"/>
                          <a:pt x="57" y="204"/>
                        </a:cubicBezTo>
                        <a:cubicBezTo>
                          <a:pt x="32" y="204"/>
                          <a:pt x="11" y="224"/>
                          <a:pt x="11" y="249"/>
                        </a:cubicBezTo>
                        <a:cubicBezTo>
                          <a:pt x="11" y="275"/>
                          <a:pt x="32" y="295"/>
                          <a:pt x="57" y="295"/>
                        </a:cubicBezTo>
                        <a:close/>
                        <a:moveTo>
                          <a:pt x="114" y="352"/>
                        </a:moveTo>
                        <a:cubicBezTo>
                          <a:pt x="114" y="320"/>
                          <a:pt x="88" y="295"/>
                          <a:pt x="57" y="295"/>
                        </a:cubicBezTo>
                        <a:cubicBezTo>
                          <a:pt x="25" y="295"/>
                          <a:pt x="0" y="320"/>
                          <a:pt x="0" y="352"/>
                        </a:cubicBezTo>
                        <a:moveTo>
                          <a:pt x="291" y="295"/>
                        </a:moveTo>
                        <a:cubicBezTo>
                          <a:pt x="316" y="295"/>
                          <a:pt x="337" y="275"/>
                          <a:pt x="337" y="249"/>
                        </a:cubicBezTo>
                        <a:cubicBezTo>
                          <a:pt x="337" y="224"/>
                          <a:pt x="316" y="204"/>
                          <a:pt x="291" y="204"/>
                        </a:cubicBezTo>
                        <a:cubicBezTo>
                          <a:pt x="266" y="204"/>
                          <a:pt x="246" y="224"/>
                          <a:pt x="246" y="249"/>
                        </a:cubicBezTo>
                        <a:cubicBezTo>
                          <a:pt x="246" y="275"/>
                          <a:pt x="266" y="295"/>
                          <a:pt x="291" y="295"/>
                        </a:cubicBezTo>
                        <a:close/>
                        <a:moveTo>
                          <a:pt x="348" y="352"/>
                        </a:moveTo>
                        <a:cubicBezTo>
                          <a:pt x="348" y="320"/>
                          <a:pt x="323" y="295"/>
                          <a:pt x="291" y="295"/>
                        </a:cubicBezTo>
                        <a:cubicBezTo>
                          <a:pt x="260" y="295"/>
                          <a:pt x="234" y="320"/>
                          <a:pt x="234" y="352"/>
                        </a:cubicBezTo>
                        <a:moveTo>
                          <a:pt x="224" y="219"/>
                        </a:moveTo>
                        <a:cubicBezTo>
                          <a:pt x="174" y="169"/>
                          <a:pt x="174" y="169"/>
                          <a:pt x="174" y="169"/>
                        </a:cubicBezTo>
                        <a:cubicBezTo>
                          <a:pt x="124" y="219"/>
                          <a:pt x="124" y="219"/>
                          <a:pt x="124" y="219"/>
                        </a:cubicBez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7232" tIns="33616" rIns="67232" bIns="33616" numCol="1" anchor="t" anchorCtr="0" compatLnSpc="1">
                    <a:prstTxWarp prst="textNoShape">
                      <a:avLst/>
                    </a:prstTxWarp>
                  </a:bodyPr>
                  <a:lstStyle/>
                  <a:p>
                    <a:pPr defTabSz="685800">
                      <a:defRPr/>
                    </a:pPr>
                    <a:endParaRPr lang="en-US" sz="1050">
                      <a:solidFill>
                        <a:srgbClr val="000000"/>
                      </a:solidFill>
                      <a:latin typeface="Lato" panose="020F0502020204030203" pitchFamily="34" charset="0"/>
                    </a:endParaRPr>
                  </a:p>
                </p:txBody>
              </p:sp>
            </p:grpSp>
          </p:grpSp>
        </p:grpSp>
        <p:sp>
          <p:nvSpPr>
            <p:cNvPr id="67" name="TextBox 66">
              <a:extLst>
                <a:ext uri="{FF2B5EF4-FFF2-40B4-BE49-F238E27FC236}">
                  <a16:creationId xmlns:a16="http://schemas.microsoft.com/office/drawing/2014/main" id="{3F7F0C31-837C-5668-1178-ADAEE4020125}"/>
                </a:ext>
              </a:extLst>
            </p:cNvPr>
            <p:cNvSpPr txBox="1"/>
            <p:nvPr/>
          </p:nvSpPr>
          <p:spPr>
            <a:xfrm>
              <a:off x="7765989" y="3396812"/>
              <a:ext cx="2296074" cy="246221"/>
            </a:xfrm>
            <a:prstGeom prst="rect">
              <a:avLst/>
            </a:prstGeom>
            <a:noFill/>
          </p:spPr>
          <p:txBody>
            <a:bodyPr wrap="square" lIns="0" tIns="0" rIns="0" bIns="0" rtlCol="0">
              <a:spAutoFit/>
            </a:bodyPr>
            <a:lstStyle/>
            <a:p>
              <a:pPr algn="ctr" defTabSz="685783">
                <a:defRPr/>
              </a:pPr>
              <a:r>
                <a:rPr lang="en-US" sz="1200">
                  <a:solidFill>
                    <a:srgbClr val="ED5740"/>
                  </a:solidFill>
                  <a:latin typeface="Lato" panose="020F0502020204030203" pitchFamily="34" charset="0"/>
                </a:rPr>
                <a:t>Non-compliance usage</a:t>
              </a:r>
            </a:p>
          </p:txBody>
        </p:sp>
      </p:grpSp>
    </p:spTree>
    <p:extLst>
      <p:ext uri="{BB962C8B-B14F-4D97-AF65-F5344CB8AC3E}">
        <p14:creationId xmlns:p14="http://schemas.microsoft.com/office/powerpoint/2010/main" val="409670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Single Corner Rounded 39">
            <a:extLst>
              <a:ext uri="{FF2B5EF4-FFF2-40B4-BE49-F238E27FC236}">
                <a16:creationId xmlns:a16="http://schemas.microsoft.com/office/drawing/2014/main" id="{7C365B74-CF98-3E78-5A4E-2A1FB9F8A371}"/>
              </a:ext>
              <a:ext uri="{C183D7F6-B498-43B3-948B-1728B52AA6E4}">
                <adec:decorative xmlns:adec="http://schemas.microsoft.com/office/drawing/2017/decorative" val="1"/>
              </a:ext>
            </a:extLst>
          </p:cNvPr>
          <p:cNvSpPr>
            <a:spLocks/>
          </p:cNvSpPr>
          <p:nvPr/>
        </p:nvSpPr>
        <p:spPr bwMode="auto">
          <a:xfrm rot="10800000">
            <a:off x="4572000" y="0"/>
            <a:ext cx="4571999" cy="5143500"/>
          </a:xfrm>
          <a:prstGeom prst="round1Rect">
            <a:avLst>
              <a:gd name="adj" fmla="val 14092"/>
            </a:avLst>
          </a:prstGeom>
          <a:solidFill>
            <a:srgbClr val="F2F2F2"/>
          </a:solidFill>
          <a:ln w="28575">
            <a:noFill/>
            <a:headEnd type="none" w="med" len="med"/>
            <a:tailEnd type="none" w="med" len="med"/>
          </a:ln>
          <a:effectLst>
            <a:outerShdw blurRad="190500" dist="63500" dir="5400000" algn="tl"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none" lIns="0" tIns="68580" rIns="0" bIns="0" numCol="1" spcCol="0" rtlCol="0" fromWordArt="0" anchor="t" anchorCtr="0" forceAA="0" compatLnSpc="1">
            <a:prstTxWarp prst="textNoShape">
              <a:avLst/>
            </a:prstTxWarp>
            <a:noAutofit/>
          </a:bodyPr>
          <a:lstStyle/>
          <a:p>
            <a:pPr algn="ctr" defTabSz="685783" fontAlgn="base">
              <a:lnSpc>
                <a:spcPct val="90000"/>
              </a:lnSpc>
              <a:spcBef>
                <a:spcPct val="0"/>
              </a:spcBef>
              <a:spcAft>
                <a:spcPct val="0"/>
              </a:spcAft>
              <a:defRPr/>
            </a:pPr>
            <a:endParaRPr lang="en-US" sz="900" b="1">
              <a:gradFill>
                <a:gsLst>
                  <a:gs pos="0">
                    <a:srgbClr val="000000"/>
                  </a:gs>
                  <a:gs pos="100000">
                    <a:srgbClr val="000000"/>
                  </a:gs>
                </a:gsLst>
                <a:path path="circle">
                  <a:fillToRect l="100000" t="100000"/>
                </a:path>
              </a:gradFill>
              <a:latin typeface="Lato" panose="020F0502020204030203" pitchFamily="34" charset="0"/>
              <a:cs typeface="Lato" panose="020F0502020204030203" pitchFamily="34" charset="0"/>
            </a:endParaRPr>
          </a:p>
        </p:txBody>
      </p:sp>
      <p:grpSp>
        <p:nvGrpSpPr>
          <p:cNvPr id="462" name="Group 461">
            <a:extLst>
              <a:ext uri="{FF2B5EF4-FFF2-40B4-BE49-F238E27FC236}">
                <a16:creationId xmlns:a16="http://schemas.microsoft.com/office/drawing/2014/main" id="{7A708064-3C7B-2CA1-887C-8EC9D3902309}"/>
              </a:ext>
            </a:extLst>
          </p:cNvPr>
          <p:cNvGrpSpPr/>
          <p:nvPr/>
        </p:nvGrpSpPr>
        <p:grpSpPr>
          <a:xfrm>
            <a:off x="5293809" y="3565799"/>
            <a:ext cx="524399" cy="139277"/>
            <a:chOff x="7058412" y="4639074"/>
            <a:chExt cx="699198" cy="185703"/>
          </a:xfrm>
        </p:grpSpPr>
        <p:cxnSp>
          <p:nvCxnSpPr>
            <p:cNvPr id="398" name="Straight Connector 397">
              <a:extLst>
                <a:ext uri="{FF2B5EF4-FFF2-40B4-BE49-F238E27FC236}">
                  <a16:creationId xmlns:a16="http://schemas.microsoft.com/office/drawing/2014/main" id="{24AB6436-237F-C27D-7A99-27D57C1A498F}"/>
                </a:ext>
              </a:extLst>
            </p:cNvPr>
            <p:cNvCxnSpPr>
              <a:cxnSpLocks/>
            </p:cNvCxnSpPr>
            <p:nvPr/>
          </p:nvCxnSpPr>
          <p:spPr>
            <a:xfrm>
              <a:off x="7058412" y="4731925"/>
              <a:ext cx="699198" cy="0"/>
            </a:xfrm>
            <a:prstGeom prst="line">
              <a:avLst/>
            </a:prstGeom>
            <a:ln w="292100" cap="rnd">
              <a:solidFill>
                <a:srgbClr val="D2D2D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400" name="Group 399">
              <a:extLst>
                <a:ext uri="{FF2B5EF4-FFF2-40B4-BE49-F238E27FC236}">
                  <a16:creationId xmlns:a16="http://schemas.microsoft.com/office/drawing/2014/main" id="{DB67AF90-9B5C-270D-F5BE-A46DDC630D7A}"/>
                </a:ext>
              </a:extLst>
            </p:cNvPr>
            <p:cNvGrpSpPr/>
            <p:nvPr/>
          </p:nvGrpSpPr>
          <p:grpSpPr>
            <a:xfrm rot="16200000">
              <a:off x="7318705" y="4629918"/>
              <a:ext cx="185703" cy="204015"/>
              <a:chOff x="1032801" y="4029563"/>
              <a:chExt cx="293460" cy="322396"/>
            </a:xfrm>
            <a:solidFill>
              <a:schemeClr val="accent4"/>
            </a:solidFill>
          </p:grpSpPr>
          <p:sp>
            <p:nvSpPr>
              <p:cNvPr id="401" name="Freeform: Shape 400">
                <a:extLst>
                  <a:ext uri="{FF2B5EF4-FFF2-40B4-BE49-F238E27FC236}">
                    <a16:creationId xmlns:a16="http://schemas.microsoft.com/office/drawing/2014/main" id="{941E2D75-02FF-D7E0-091E-90DBFEB5A8CC}"/>
                  </a:ext>
                </a:extLst>
              </p:cNvPr>
              <p:cNvSpPr/>
              <p:nvPr/>
            </p:nvSpPr>
            <p:spPr>
              <a:xfrm rot="5400000">
                <a:off x="1090288" y="4115987"/>
                <a:ext cx="178485" cy="293460"/>
              </a:xfrm>
              <a:custGeom>
                <a:avLst/>
                <a:gdLst>
                  <a:gd name="connsiteX0" fmla="*/ 113444 w 113443"/>
                  <a:gd name="connsiteY0" fmla="*/ 92725 h 186518"/>
                  <a:gd name="connsiteX1" fmla="*/ 107677 w 113443"/>
                  <a:gd name="connsiteY1" fmla="*/ 106609 h 186518"/>
                  <a:gd name="connsiteX2" fmla="*/ 34202 w 113443"/>
                  <a:gd name="connsiteY2" fmla="*/ 180725 h 186518"/>
                  <a:gd name="connsiteX3" fmla="*/ 6435 w 113443"/>
                  <a:gd name="connsiteY3" fmla="*/ 180939 h 186518"/>
                  <a:gd name="connsiteX4" fmla="*/ 6221 w 113443"/>
                  <a:gd name="connsiteY4" fmla="*/ 153172 h 186518"/>
                  <a:gd name="connsiteX5" fmla="*/ 65813 w 113443"/>
                  <a:gd name="connsiteY5" fmla="*/ 93153 h 186518"/>
                  <a:gd name="connsiteX6" fmla="*/ 5794 w 113443"/>
                  <a:gd name="connsiteY6" fmla="*/ 33561 h 186518"/>
                  <a:gd name="connsiteX7" fmla="*/ 5580 w 113443"/>
                  <a:gd name="connsiteY7" fmla="*/ 5794 h 186518"/>
                  <a:gd name="connsiteX8" fmla="*/ 33347 w 113443"/>
                  <a:gd name="connsiteY8" fmla="*/ 5580 h 186518"/>
                  <a:gd name="connsiteX9" fmla="*/ 107463 w 113443"/>
                  <a:gd name="connsiteY9" fmla="*/ 79056 h 186518"/>
                  <a:gd name="connsiteX10" fmla="*/ 113444 w 113443"/>
                  <a:gd name="connsiteY10" fmla="*/ 92725 h 186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443" h="186518">
                    <a:moveTo>
                      <a:pt x="113444" y="92725"/>
                    </a:moveTo>
                    <a:cubicBezTo>
                      <a:pt x="113444" y="97852"/>
                      <a:pt x="111522" y="102764"/>
                      <a:pt x="107677" y="106609"/>
                    </a:cubicBezTo>
                    <a:lnTo>
                      <a:pt x="34202" y="180725"/>
                    </a:lnTo>
                    <a:cubicBezTo>
                      <a:pt x="26512" y="188414"/>
                      <a:pt x="14124" y="188414"/>
                      <a:pt x="6435" y="180939"/>
                    </a:cubicBezTo>
                    <a:cubicBezTo>
                      <a:pt x="-1254" y="173249"/>
                      <a:pt x="-1254" y="160861"/>
                      <a:pt x="6221" y="153172"/>
                    </a:cubicBezTo>
                    <a:lnTo>
                      <a:pt x="65813" y="93153"/>
                    </a:lnTo>
                    <a:lnTo>
                      <a:pt x="5794" y="33561"/>
                    </a:lnTo>
                    <a:cubicBezTo>
                      <a:pt x="-1895" y="25871"/>
                      <a:pt x="-1895" y="13483"/>
                      <a:pt x="5580" y="5794"/>
                    </a:cubicBezTo>
                    <a:cubicBezTo>
                      <a:pt x="13270" y="-1895"/>
                      <a:pt x="25658" y="-1895"/>
                      <a:pt x="33347" y="5580"/>
                    </a:cubicBezTo>
                    <a:lnTo>
                      <a:pt x="107463" y="79056"/>
                    </a:lnTo>
                    <a:cubicBezTo>
                      <a:pt x="111522" y="82473"/>
                      <a:pt x="113444" y="87599"/>
                      <a:pt x="113444" y="92725"/>
                    </a:cubicBezTo>
                    <a:close/>
                  </a:path>
                </a:pathLst>
              </a:custGeom>
              <a:grpFill/>
              <a:ln w="2129" cap="flat">
                <a:noFill/>
                <a:prstDash val="solid"/>
                <a:miter/>
              </a:ln>
            </p:spPr>
            <p:txBody>
              <a:bodyPr rtlCol="0" anchor="ctr"/>
              <a:lstStyle/>
              <a:p>
                <a:pPr defTabSz="685800">
                  <a:defRPr/>
                </a:pPr>
                <a:endParaRPr lang="en-US" sz="1200">
                  <a:solidFill>
                    <a:srgbClr val="000000"/>
                  </a:solidFill>
                  <a:latin typeface="Lato" panose="020F0502020204030203" pitchFamily="34" charset="0"/>
                </a:endParaRPr>
              </a:p>
            </p:txBody>
          </p:sp>
          <p:sp>
            <p:nvSpPr>
              <p:cNvPr id="402" name="Freeform: Shape 401">
                <a:extLst>
                  <a:ext uri="{FF2B5EF4-FFF2-40B4-BE49-F238E27FC236}">
                    <a16:creationId xmlns:a16="http://schemas.microsoft.com/office/drawing/2014/main" id="{77C49F1F-146E-B8DD-7170-0924E2E2BB30}"/>
                  </a:ext>
                </a:extLst>
              </p:cNvPr>
              <p:cNvSpPr/>
              <p:nvPr/>
            </p:nvSpPr>
            <p:spPr>
              <a:xfrm rot="5400000">
                <a:off x="1090289" y="3972076"/>
                <a:ext cx="178486" cy="293459"/>
              </a:xfrm>
              <a:custGeom>
                <a:avLst/>
                <a:gdLst>
                  <a:gd name="connsiteX0" fmla="*/ 113444 w 113443"/>
                  <a:gd name="connsiteY0" fmla="*/ 92725 h 186518"/>
                  <a:gd name="connsiteX1" fmla="*/ 107677 w 113443"/>
                  <a:gd name="connsiteY1" fmla="*/ 106609 h 186518"/>
                  <a:gd name="connsiteX2" fmla="*/ 34202 w 113443"/>
                  <a:gd name="connsiteY2" fmla="*/ 180725 h 186518"/>
                  <a:gd name="connsiteX3" fmla="*/ 6435 w 113443"/>
                  <a:gd name="connsiteY3" fmla="*/ 180939 h 186518"/>
                  <a:gd name="connsiteX4" fmla="*/ 6221 w 113443"/>
                  <a:gd name="connsiteY4" fmla="*/ 153172 h 186518"/>
                  <a:gd name="connsiteX5" fmla="*/ 65813 w 113443"/>
                  <a:gd name="connsiteY5" fmla="*/ 93153 h 186518"/>
                  <a:gd name="connsiteX6" fmla="*/ 5794 w 113443"/>
                  <a:gd name="connsiteY6" fmla="*/ 33561 h 186518"/>
                  <a:gd name="connsiteX7" fmla="*/ 5580 w 113443"/>
                  <a:gd name="connsiteY7" fmla="*/ 5794 h 186518"/>
                  <a:gd name="connsiteX8" fmla="*/ 33347 w 113443"/>
                  <a:gd name="connsiteY8" fmla="*/ 5580 h 186518"/>
                  <a:gd name="connsiteX9" fmla="*/ 107463 w 113443"/>
                  <a:gd name="connsiteY9" fmla="*/ 79056 h 186518"/>
                  <a:gd name="connsiteX10" fmla="*/ 113444 w 113443"/>
                  <a:gd name="connsiteY10" fmla="*/ 92725 h 186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443" h="186518">
                    <a:moveTo>
                      <a:pt x="113444" y="92725"/>
                    </a:moveTo>
                    <a:cubicBezTo>
                      <a:pt x="113444" y="97852"/>
                      <a:pt x="111522" y="102764"/>
                      <a:pt x="107677" y="106609"/>
                    </a:cubicBezTo>
                    <a:lnTo>
                      <a:pt x="34202" y="180725"/>
                    </a:lnTo>
                    <a:cubicBezTo>
                      <a:pt x="26512" y="188414"/>
                      <a:pt x="14124" y="188414"/>
                      <a:pt x="6435" y="180939"/>
                    </a:cubicBezTo>
                    <a:cubicBezTo>
                      <a:pt x="-1254" y="173249"/>
                      <a:pt x="-1254" y="160861"/>
                      <a:pt x="6221" y="153172"/>
                    </a:cubicBezTo>
                    <a:lnTo>
                      <a:pt x="65813" y="93153"/>
                    </a:lnTo>
                    <a:lnTo>
                      <a:pt x="5794" y="33561"/>
                    </a:lnTo>
                    <a:cubicBezTo>
                      <a:pt x="-1895" y="25871"/>
                      <a:pt x="-1895" y="13483"/>
                      <a:pt x="5580" y="5794"/>
                    </a:cubicBezTo>
                    <a:cubicBezTo>
                      <a:pt x="13270" y="-1895"/>
                      <a:pt x="25658" y="-1895"/>
                      <a:pt x="33347" y="5580"/>
                    </a:cubicBezTo>
                    <a:lnTo>
                      <a:pt x="107463" y="79056"/>
                    </a:lnTo>
                    <a:cubicBezTo>
                      <a:pt x="111522" y="82473"/>
                      <a:pt x="113444" y="87599"/>
                      <a:pt x="113444" y="92725"/>
                    </a:cubicBezTo>
                    <a:close/>
                  </a:path>
                </a:pathLst>
              </a:custGeom>
              <a:grpFill/>
              <a:ln w="2129" cap="flat">
                <a:noFill/>
                <a:prstDash val="solid"/>
                <a:miter/>
              </a:ln>
            </p:spPr>
            <p:txBody>
              <a:bodyPr rtlCol="0" anchor="ctr"/>
              <a:lstStyle/>
              <a:p>
                <a:pPr defTabSz="685800">
                  <a:defRPr/>
                </a:pPr>
                <a:endParaRPr lang="en-US" sz="1200">
                  <a:solidFill>
                    <a:srgbClr val="000000"/>
                  </a:solidFill>
                  <a:latin typeface="Lato" panose="020F0502020204030203" pitchFamily="34" charset="0"/>
                </a:endParaRPr>
              </a:p>
            </p:txBody>
          </p:sp>
        </p:grpSp>
      </p:grpSp>
      <p:grpSp>
        <p:nvGrpSpPr>
          <p:cNvPr id="463" name="Group 462">
            <a:extLst>
              <a:ext uri="{FF2B5EF4-FFF2-40B4-BE49-F238E27FC236}">
                <a16:creationId xmlns:a16="http://schemas.microsoft.com/office/drawing/2014/main" id="{7E60FA15-13A3-79AC-C5C4-C7BAC737659C}"/>
              </a:ext>
            </a:extLst>
          </p:cNvPr>
          <p:cNvGrpSpPr/>
          <p:nvPr/>
        </p:nvGrpSpPr>
        <p:grpSpPr>
          <a:xfrm>
            <a:off x="7766884" y="3565799"/>
            <a:ext cx="656663" cy="139278"/>
            <a:chOff x="10355844" y="4639073"/>
            <a:chExt cx="875551" cy="185704"/>
          </a:xfrm>
        </p:grpSpPr>
        <p:cxnSp>
          <p:nvCxnSpPr>
            <p:cNvPr id="397" name="Straight Connector 396">
              <a:extLst>
                <a:ext uri="{FF2B5EF4-FFF2-40B4-BE49-F238E27FC236}">
                  <a16:creationId xmlns:a16="http://schemas.microsoft.com/office/drawing/2014/main" id="{67931F77-2A1E-9853-F866-00618942ED2C}"/>
                </a:ext>
              </a:extLst>
            </p:cNvPr>
            <p:cNvCxnSpPr>
              <a:cxnSpLocks/>
            </p:cNvCxnSpPr>
            <p:nvPr/>
          </p:nvCxnSpPr>
          <p:spPr>
            <a:xfrm>
              <a:off x="10355844" y="4731925"/>
              <a:ext cx="875551" cy="0"/>
            </a:xfrm>
            <a:prstGeom prst="line">
              <a:avLst/>
            </a:prstGeom>
            <a:ln w="292100" cap="rnd">
              <a:solidFill>
                <a:srgbClr val="D2D2D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422" name="Group 421">
              <a:extLst>
                <a:ext uri="{FF2B5EF4-FFF2-40B4-BE49-F238E27FC236}">
                  <a16:creationId xmlns:a16="http://schemas.microsoft.com/office/drawing/2014/main" id="{7C7E2E5F-9137-916E-1171-92A9A8D0871C}"/>
                </a:ext>
              </a:extLst>
            </p:cNvPr>
            <p:cNvGrpSpPr/>
            <p:nvPr/>
          </p:nvGrpSpPr>
          <p:grpSpPr>
            <a:xfrm rot="16200000">
              <a:off x="10765582" y="4629915"/>
              <a:ext cx="185704" cy="204019"/>
              <a:chOff x="1032800" y="4029564"/>
              <a:chExt cx="293461" cy="322403"/>
            </a:xfrm>
            <a:solidFill>
              <a:schemeClr val="accent3"/>
            </a:solidFill>
          </p:grpSpPr>
          <p:sp>
            <p:nvSpPr>
              <p:cNvPr id="423" name="Freeform: Shape 422">
                <a:extLst>
                  <a:ext uri="{FF2B5EF4-FFF2-40B4-BE49-F238E27FC236}">
                    <a16:creationId xmlns:a16="http://schemas.microsoft.com/office/drawing/2014/main" id="{0BE4A0C8-DB24-7DD2-7ACA-6FB64B8215D1}"/>
                  </a:ext>
                </a:extLst>
              </p:cNvPr>
              <p:cNvSpPr/>
              <p:nvPr/>
            </p:nvSpPr>
            <p:spPr>
              <a:xfrm rot="5400000">
                <a:off x="1090289" y="4115995"/>
                <a:ext cx="178486" cy="293458"/>
              </a:xfrm>
              <a:custGeom>
                <a:avLst/>
                <a:gdLst>
                  <a:gd name="connsiteX0" fmla="*/ 113444 w 113443"/>
                  <a:gd name="connsiteY0" fmla="*/ 92725 h 186518"/>
                  <a:gd name="connsiteX1" fmla="*/ 107677 w 113443"/>
                  <a:gd name="connsiteY1" fmla="*/ 106609 h 186518"/>
                  <a:gd name="connsiteX2" fmla="*/ 34202 w 113443"/>
                  <a:gd name="connsiteY2" fmla="*/ 180725 h 186518"/>
                  <a:gd name="connsiteX3" fmla="*/ 6435 w 113443"/>
                  <a:gd name="connsiteY3" fmla="*/ 180939 h 186518"/>
                  <a:gd name="connsiteX4" fmla="*/ 6221 w 113443"/>
                  <a:gd name="connsiteY4" fmla="*/ 153172 h 186518"/>
                  <a:gd name="connsiteX5" fmla="*/ 65813 w 113443"/>
                  <a:gd name="connsiteY5" fmla="*/ 93153 h 186518"/>
                  <a:gd name="connsiteX6" fmla="*/ 5794 w 113443"/>
                  <a:gd name="connsiteY6" fmla="*/ 33561 h 186518"/>
                  <a:gd name="connsiteX7" fmla="*/ 5580 w 113443"/>
                  <a:gd name="connsiteY7" fmla="*/ 5794 h 186518"/>
                  <a:gd name="connsiteX8" fmla="*/ 33347 w 113443"/>
                  <a:gd name="connsiteY8" fmla="*/ 5580 h 186518"/>
                  <a:gd name="connsiteX9" fmla="*/ 107463 w 113443"/>
                  <a:gd name="connsiteY9" fmla="*/ 79056 h 186518"/>
                  <a:gd name="connsiteX10" fmla="*/ 113444 w 113443"/>
                  <a:gd name="connsiteY10" fmla="*/ 92725 h 186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443" h="186518">
                    <a:moveTo>
                      <a:pt x="113444" y="92725"/>
                    </a:moveTo>
                    <a:cubicBezTo>
                      <a:pt x="113444" y="97852"/>
                      <a:pt x="111522" y="102764"/>
                      <a:pt x="107677" y="106609"/>
                    </a:cubicBezTo>
                    <a:lnTo>
                      <a:pt x="34202" y="180725"/>
                    </a:lnTo>
                    <a:cubicBezTo>
                      <a:pt x="26512" y="188414"/>
                      <a:pt x="14124" y="188414"/>
                      <a:pt x="6435" y="180939"/>
                    </a:cubicBezTo>
                    <a:cubicBezTo>
                      <a:pt x="-1254" y="173249"/>
                      <a:pt x="-1254" y="160861"/>
                      <a:pt x="6221" y="153172"/>
                    </a:cubicBezTo>
                    <a:lnTo>
                      <a:pt x="65813" y="93153"/>
                    </a:lnTo>
                    <a:lnTo>
                      <a:pt x="5794" y="33561"/>
                    </a:lnTo>
                    <a:cubicBezTo>
                      <a:pt x="-1895" y="25871"/>
                      <a:pt x="-1895" y="13483"/>
                      <a:pt x="5580" y="5794"/>
                    </a:cubicBezTo>
                    <a:cubicBezTo>
                      <a:pt x="13270" y="-1895"/>
                      <a:pt x="25658" y="-1895"/>
                      <a:pt x="33347" y="5580"/>
                    </a:cubicBezTo>
                    <a:lnTo>
                      <a:pt x="107463" y="79056"/>
                    </a:lnTo>
                    <a:cubicBezTo>
                      <a:pt x="111522" y="82473"/>
                      <a:pt x="113444" y="87599"/>
                      <a:pt x="113444" y="92725"/>
                    </a:cubicBezTo>
                    <a:close/>
                  </a:path>
                </a:pathLst>
              </a:custGeom>
              <a:grpFill/>
              <a:ln w="2129" cap="flat">
                <a:noFill/>
                <a:prstDash val="solid"/>
                <a:miter/>
              </a:ln>
            </p:spPr>
            <p:txBody>
              <a:bodyPr rtlCol="0" anchor="ctr"/>
              <a:lstStyle/>
              <a:p>
                <a:pPr defTabSz="685800">
                  <a:defRPr/>
                </a:pPr>
                <a:endParaRPr lang="en-US" sz="1200">
                  <a:solidFill>
                    <a:srgbClr val="000000"/>
                  </a:solidFill>
                  <a:latin typeface="Lato" panose="020F0502020204030203" pitchFamily="34" charset="0"/>
                </a:endParaRPr>
              </a:p>
            </p:txBody>
          </p:sp>
          <p:sp>
            <p:nvSpPr>
              <p:cNvPr id="424" name="Freeform: Shape 423">
                <a:extLst>
                  <a:ext uri="{FF2B5EF4-FFF2-40B4-BE49-F238E27FC236}">
                    <a16:creationId xmlns:a16="http://schemas.microsoft.com/office/drawing/2014/main" id="{6829B284-048F-51D9-3EEC-8F275647A547}"/>
                  </a:ext>
                </a:extLst>
              </p:cNvPr>
              <p:cNvSpPr/>
              <p:nvPr/>
            </p:nvSpPr>
            <p:spPr>
              <a:xfrm rot="5400000">
                <a:off x="1090287" y="3972077"/>
                <a:ext cx="178486" cy="293460"/>
              </a:xfrm>
              <a:custGeom>
                <a:avLst/>
                <a:gdLst>
                  <a:gd name="connsiteX0" fmla="*/ 113444 w 113443"/>
                  <a:gd name="connsiteY0" fmla="*/ 92725 h 186518"/>
                  <a:gd name="connsiteX1" fmla="*/ 107677 w 113443"/>
                  <a:gd name="connsiteY1" fmla="*/ 106609 h 186518"/>
                  <a:gd name="connsiteX2" fmla="*/ 34202 w 113443"/>
                  <a:gd name="connsiteY2" fmla="*/ 180725 h 186518"/>
                  <a:gd name="connsiteX3" fmla="*/ 6435 w 113443"/>
                  <a:gd name="connsiteY3" fmla="*/ 180939 h 186518"/>
                  <a:gd name="connsiteX4" fmla="*/ 6221 w 113443"/>
                  <a:gd name="connsiteY4" fmla="*/ 153172 h 186518"/>
                  <a:gd name="connsiteX5" fmla="*/ 65813 w 113443"/>
                  <a:gd name="connsiteY5" fmla="*/ 93153 h 186518"/>
                  <a:gd name="connsiteX6" fmla="*/ 5794 w 113443"/>
                  <a:gd name="connsiteY6" fmla="*/ 33561 h 186518"/>
                  <a:gd name="connsiteX7" fmla="*/ 5580 w 113443"/>
                  <a:gd name="connsiteY7" fmla="*/ 5794 h 186518"/>
                  <a:gd name="connsiteX8" fmla="*/ 33347 w 113443"/>
                  <a:gd name="connsiteY8" fmla="*/ 5580 h 186518"/>
                  <a:gd name="connsiteX9" fmla="*/ 107463 w 113443"/>
                  <a:gd name="connsiteY9" fmla="*/ 79056 h 186518"/>
                  <a:gd name="connsiteX10" fmla="*/ 113444 w 113443"/>
                  <a:gd name="connsiteY10" fmla="*/ 92725 h 186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443" h="186518">
                    <a:moveTo>
                      <a:pt x="113444" y="92725"/>
                    </a:moveTo>
                    <a:cubicBezTo>
                      <a:pt x="113444" y="97852"/>
                      <a:pt x="111522" y="102764"/>
                      <a:pt x="107677" y="106609"/>
                    </a:cubicBezTo>
                    <a:lnTo>
                      <a:pt x="34202" y="180725"/>
                    </a:lnTo>
                    <a:cubicBezTo>
                      <a:pt x="26512" y="188414"/>
                      <a:pt x="14124" y="188414"/>
                      <a:pt x="6435" y="180939"/>
                    </a:cubicBezTo>
                    <a:cubicBezTo>
                      <a:pt x="-1254" y="173249"/>
                      <a:pt x="-1254" y="160861"/>
                      <a:pt x="6221" y="153172"/>
                    </a:cubicBezTo>
                    <a:lnTo>
                      <a:pt x="65813" y="93153"/>
                    </a:lnTo>
                    <a:lnTo>
                      <a:pt x="5794" y="33561"/>
                    </a:lnTo>
                    <a:cubicBezTo>
                      <a:pt x="-1895" y="25871"/>
                      <a:pt x="-1895" y="13483"/>
                      <a:pt x="5580" y="5794"/>
                    </a:cubicBezTo>
                    <a:cubicBezTo>
                      <a:pt x="13270" y="-1895"/>
                      <a:pt x="25658" y="-1895"/>
                      <a:pt x="33347" y="5580"/>
                    </a:cubicBezTo>
                    <a:lnTo>
                      <a:pt x="107463" y="79056"/>
                    </a:lnTo>
                    <a:cubicBezTo>
                      <a:pt x="111522" y="82473"/>
                      <a:pt x="113444" y="87599"/>
                      <a:pt x="113444" y="92725"/>
                    </a:cubicBezTo>
                    <a:close/>
                  </a:path>
                </a:pathLst>
              </a:custGeom>
              <a:grpFill/>
              <a:ln w="2129" cap="flat">
                <a:noFill/>
                <a:prstDash val="solid"/>
                <a:miter/>
              </a:ln>
            </p:spPr>
            <p:txBody>
              <a:bodyPr rtlCol="0" anchor="ctr"/>
              <a:lstStyle/>
              <a:p>
                <a:pPr defTabSz="685800">
                  <a:defRPr/>
                </a:pPr>
                <a:endParaRPr lang="en-US" sz="1200">
                  <a:solidFill>
                    <a:srgbClr val="000000"/>
                  </a:solidFill>
                  <a:latin typeface="Lato" panose="020F0502020204030203" pitchFamily="34" charset="0"/>
                </a:endParaRPr>
              </a:p>
            </p:txBody>
          </p:sp>
        </p:grpSp>
      </p:grpSp>
      <p:grpSp>
        <p:nvGrpSpPr>
          <p:cNvPr id="464" name="Group 463">
            <a:extLst>
              <a:ext uri="{FF2B5EF4-FFF2-40B4-BE49-F238E27FC236}">
                <a16:creationId xmlns:a16="http://schemas.microsoft.com/office/drawing/2014/main" id="{58393FA6-28D5-1BC2-B27C-FD1EA25766BF}"/>
              </a:ext>
            </a:extLst>
          </p:cNvPr>
          <p:cNvGrpSpPr/>
          <p:nvPr/>
        </p:nvGrpSpPr>
        <p:grpSpPr>
          <a:xfrm>
            <a:off x="746995" y="3565799"/>
            <a:ext cx="772620" cy="139277"/>
            <a:chOff x="995993" y="4639073"/>
            <a:chExt cx="1030160" cy="185703"/>
          </a:xfrm>
        </p:grpSpPr>
        <p:cxnSp>
          <p:nvCxnSpPr>
            <p:cNvPr id="275" name="Straight Connector 274">
              <a:extLst>
                <a:ext uri="{FF2B5EF4-FFF2-40B4-BE49-F238E27FC236}">
                  <a16:creationId xmlns:a16="http://schemas.microsoft.com/office/drawing/2014/main" id="{3A337013-9AFF-86A0-A831-E0EC2E28C05A}"/>
                </a:ext>
              </a:extLst>
            </p:cNvPr>
            <p:cNvCxnSpPr>
              <a:cxnSpLocks/>
            </p:cNvCxnSpPr>
            <p:nvPr/>
          </p:nvCxnSpPr>
          <p:spPr>
            <a:xfrm>
              <a:off x="995993" y="4731925"/>
              <a:ext cx="1030160" cy="0"/>
            </a:xfrm>
            <a:prstGeom prst="line">
              <a:avLst/>
            </a:prstGeom>
            <a:ln w="292100" cap="rnd">
              <a:solidFill>
                <a:srgbClr val="E6E6E6"/>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277" name="Group 276">
              <a:extLst>
                <a:ext uri="{FF2B5EF4-FFF2-40B4-BE49-F238E27FC236}">
                  <a16:creationId xmlns:a16="http://schemas.microsoft.com/office/drawing/2014/main" id="{DCBD1AC5-46F5-4FDA-69C0-A2123223902A}"/>
                </a:ext>
              </a:extLst>
            </p:cNvPr>
            <p:cNvGrpSpPr/>
            <p:nvPr/>
          </p:nvGrpSpPr>
          <p:grpSpPr>
            <a:xfrm rot="16200000">
              <a:off x="1306711" y="4629917"/>
              <a:ext cx="185703" cy="204016"/>
              <a:chOff x="1032801" y="4134688"/>
              <a:chExt cx="293460" cy="322399"/>
            </a:xfrm>
            <a:solidFill>
              <a:schemeClr val="accent4"/>
            </a:solidFill>
          </p:grpSpPr>
          <p:sp>
            <p:nvSpPr>
              <p:cNvPr id="278" name="Freeform: Shape 277">
                <a:extLst>
                  <a:ext uri="{FF2B5EF4-FFF2-40B4-BE49-F238E27FC236}">
                    <a16:creationId xmlns:a16="http://schemas.microsoft.com/office/drawing/2014/main" id="{FF9FCB24-8A68-3A2C-98FB-4E92254B6344}"/>
                  </a:ext>
                </a:extLst>
              </p:cNvPr>
              <p:cNvSpPr/>
              <p:nvPr/>
            </p:nvSpPr>
            <p:spPr>
              <a:xfrm rot="5400000">
                <a:off x="1090288" y="4221114"/>
                <a:ext cx="178486" cy="293460"/>
              </a:xfrm>
              <a:custGeom>
                <a:avLst/>
                <a:gdLst>
                  <a:gd name="connsiteX0" fmla="*/ 113444 w 113443"/>
                  <a:gd name="connsiteY0" fmla="*/ 92725 h 186518"/>
                  <a:gd name="connsiteX1" fmla="*/ 107677 w 113443"/>
                  <a:gd name="connsiteY1" fmla="*/ 106609 h 186518"/>
                  <a:gd name="connsiteX2" fmla="*/ 34202 w 113443"/>
                  <a:gd name="connsiteY2" fmla="*/ 180725 h 186518"/>
                  <a:gd name="connsiteX3" fmla="*/ 6435 w 113443"/>
                  <a:gd name="connsiteY3" fmla="*/ 180939 h 186518"/>
                  <a:gd name="connsiteX4" fmla="*/ 6221 w 113443"/>
                  <a:gd name="connsiteY4" fmla="*/ 153172 h 186518"/>
                  <a:gd name="connsiteX5" fmla="*/ 65813 w 113443"/>
                  <a:gd name="connsiteY5" fmla="*/ 93153 h 186518"/>
                  <a:gd name="connsiteX6" fmla="*/ 5794 w 113443"/>
                  <a:gd name="connsiteY6" fmla="*/ 33561 h 186518"/>
                  <a:gd name="connsiteX7" fmla="*/ 5580 w 113443"/>
                  <a:gd name="connsiteY7" fmla="*/ 5794 h 186518"/>
                  <a:gd name="connsiteX8" fmla="*/ 33347 w 113443"/>
                  <a:gd name="connsiteY8" fmla="*/ 5580 h 186518"/>
                  <a:gd name="connsiteX9" fmla="*/ 107463 w 113443"/>
                  <a:gd name="connsiteY9" fmla="*/ 79056 h 186518"/>
                  <a:gd name="connsiteX10" fmla="*/ 113444 w 113443"/>
                  <a:gd name="connsiteY10" fmla="*/ 92725 h 186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443" h="186518">
                    <a:moveTo>
                      <a:pt x="113444" y="92725"/>
                    </a:moveTo>
                    <a:cubicBezTo>
                      <a:pt x="113444" y="97852"/>
                      <a:pt x="111522" y="102764"/>
                      <a:pt x="107677" y="106609"/>
                    </a:cubicBezTo>
                    <a:lnTo>
                      <a:pt x="34202" y="180725"/>
                    </a:lnTo>
                    <a:cubicBezTo>
                      <a:pt x="26512" y="188414"/>
                      <a:pt x="14124" y="188414"/>
                      <a:pt x="6435" y="180939"/>
                    </a:cubicBezTo>
                    <a:cubicBezTo>
                      <a:pt x="-1254" y="173249"/>
                      <a:pt x="-1254" y="160861"/>
                      <a:pt x="6221" y="153172"/>
                    </a:cubicBezTo>
                    <a:lnTo>
                      <a:pt x="65813" y="93153"/>
                    </a:lnTo>
                    <a:lnTo>
                      <a:pt x="5794" y="33561"/>
                    </a:lnTo>
                    <a:cubicBezTo>
                      <a:pt x="-1895" y="25871"/>
                      <a:pt x="-1895" y="13483"/>
                      <a:pt x="5580" y="5794"/>
                    </a:cubicBezTo>
                    <a:cubicBezTo>
                      <a:pt x="13270" y="-1895"/>
                      <a:pt x="25658" y="-1895"/>
                      <a:pt x="33347" y="5580"/>
                    </a:cubicBezTo>
                    <a:lnTo>
                      <a:pt x="107463" y="79056"/>
                    </a:lnTo>
                    <a:cubicBezTo>
                      <a:pt x="111522" y="82473"/>
                      <a:pt x="113444" y="87599"/>
                      <a:pt x="113444" y="92725"/>
                    </a:cubicBezTo>
                    <a:close/>
                  </a:path>
                </a:pathLst>
              </a:custGeom>
              <a:grpFill/>
              <a:ln w="2129" cap="flat">
                <a:noFill/>
                <a:prstDash val="solid"/>
                <a:miter/>
              </a:ln>
            </p:spPr>
            <p:txBody>
              <a:bodyPr rtlCol="0" anchor="ctr"/>
              <a:lstStyle/>
              <a:p>
                <a:pPr defTabSz="685800">
                  <a:defRPr/>
                </a:pPr>
                <a:endParaRPr lang="en-US" sz="1200">
                  <a:solidFill>
                    <a:srgbClr val="000000"/>
                  </a:solidFill>
                  <a:latin typeface="Lato" panose="020F0502020204030203" pitchFamily="34" charset="0"/>
                </a:endParaRPr>
              </a:p>
            </p:txBody>
          </p:sp>
          <p:sp>
            <p:nvSpPr>
              <p:cNvPr id="279" name="Freeform: Shape 278">
                <a:extLst>
                  <a:ext uri="{FF2B5EF4-FFF2-40B4-BE49-F238E27FC236}">
                    <a16:creationId xmlns:a16="http://schemas.microsoft.com/office/drawing/2014/main" id="{C89F6D47-8655-AA87-89B7-B8D79C2A4DF6}"/>
                  </a:ext>
                </a:extLst>
              </p:cNvPr>
              <p:cNvSpPr/>
              <p:nvPr/>
            </p:nvSpPr>
            <p:spPr>
              <a:xfrm rot="5400000">
                <a:off x="1090289" y="4077201"/>
                <a:ext cx="178486" cy="293459"/>
              </a:xfrm>
              <a:custGeom>
                <a:avLst/>
                <a:gdLst>
                  <a:gd name="connsiteX0" fmla="*/ 113444 w 113443"/>
                  <a:gd name="connsiteY0" fmla="*/ 92725 h 186518"/>
                  <a:gd name="connsiteX1" fmla="*/ 107677 w 113443"/>
                  <a:gd name="connsiteY1" fmla="*/ 106609 h 186518"/>
                  <a:gd name="connsiteX2" fmla="*/ 34202 w 113443"/>
                  <a:gd name="connsiteY2" fmla="*/ 180725 h 186518"/>
                  <a:gd name="connsiteX3" fmla="*/ 6435 w 113443"/>
                  <a:gd name="connsiteY3" fmla="*/ 180939 h 186518"/>
                  <a:gd name="connsiteX4" fmla="*/ 6221 w 113443"/>
                  <a:gd name="connsiteY4" fmla="*/ 153172 h 186518"/>
                  <a:gd name="connsiteX5" fmla="*/ 65813 w 113443"/>
                  <a:gd name="connsiteY5" fmla="*/ 93153 h 186518"/>
                  <a:gd name="connsiteX6" fmla="*/ 5794 w 113443"/>
                  <a:gd name="connsiteY6" fmla="*/ 33561 h 186518"/>
                  <a:gd name="connsiteX7" fmla="*/ 5580 w 113443"/>
                  <a:gd name="connsiteY7" fmla="*/ 5794 h 186518"/>
                  <a:gd name="connsiteX8" fmla="*/ 33347 w 113443"/>
                  <a:gd name="connsiteY8" fmla="*/ 5580 h 186518"/>
                  <a:gd name="connsiteX9" fmla="*/ 107463 w 113443"/>
                  <a:gd name="connsiteY9" fmla="*/ 79056 h 186518"/>
                  <a:gd name="connsiteX10" fmla="*/ 113444 w 113443"/>
                  <a:gd name="connsiteY10" fmla="*/ 92725 h 186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443" h="186518">
                    <a:moveTo>
                      <a:pt x="113444" y="92725"/>
                    </a:moveTo>
                    <a:cubicBezTo>
                      <a:pt x="113444" y="97852"/>
                      <a:pt x="111522" y="102764"/>
                      <a:pt x="107677" y="106609"/>
                    </a:cubicBezTo>
                    <a:lnTo>
                      <a:pt x="34202" y="180725"/>
                    </a:lnTo>
                    <a:cubicBezTo>
                      <a:pt x="26512" y="188414"/>
                      <a:pt x="14124" y="188414"/>
                      <a:pt x="6435" y="180939"/>
                    </a:cubicBezTo>
                    <a:cubicBezTo>
                      <a:pt x="-1254" y="173249"/>
                      <a:pt x="-1254" y="160861"/>
                      <a:pt x="6221" y="153172"/>
                    </a:cubicBezTo>
                    <a:lnTo>
                      <a:pt x="65813" y="93153"/>
                    </a:lnTo>
                    <a:lnTo>
                      <a:pt x="5794" y="33561"/>
                    </a:lnTo>
                    <a:cubicBezTo>
                      <a:pt x="-1895" y="25871"/>
                      <a:pt x="-1895" y="13483"/>
                      <a:pt x="5580" y="5794"/>
                    </a:cubicBezTo>
                    <a:cubicBezTo>
                      <a:pt x="13270" y="-1895"/>
                      <a:pt x="25658" y="-1895"/>
                      <a:pt x="33347" y="5580"/>
                    </a:cubicBezTo>
                    <a:lnTo>
                      <a:pt x="107463" y="79056"/>
                    </a:lnTo>
                    <a:cubicBezTo>
                      <a:pt x="111522" y="82473"/>
                      <a:pt x="113444" y="87599"/>
                      <a:pt x="113444" y="92725"/>
                    </a:cubicBezTo>
                    <a:close/>
                  </a:path>
                </a:pathLst>
              </a:custGeom>
              <a:grpFill/>
              <a:ln w="2129" cap="flat">
                <a:noFill/>
                <a:prstDash val="solid"/>
                <a:miter/>
              </a:ln>
            </p:spPr>
            <p:txBody>
              <a:bodyPr rtlCol="0" anchor="ctr"/>
              <a:lstStyle/>
              <a:p>
                <a:pPr defTabSz="685800">
                  <a:defRPr/>
                </a:pPr>
                <a:endParaRPr lang="en-US" sz="1200">
                  <a:solidFill>
                    <a:srgbClr val="000000"/>
                  </a:solidFill>
                  <a:latin typeface="Lato" panose="020F0502020204030203" pitchFamily="34" charset="0"/>
                </a:endParaRPr>
              </a:p>
            </p:txBody>
          </p:sp>
        </p:grpSp>
      </p:grpSp>
      <p:cxnSp>
        <p:nvCxnSpPr>
          <p:cNvPr id="290" name="Straight Connector 289">
            <a:extLst>
              <a:ext uri="{FF2B5EF4-FFF2-40B4-BE49-F238E27FC236}">
                <a16:creationId xmlns:a16="http://schemas.microsoft.com/office/drawing/2014/main" id="{42B9AFD4-0730-D217-6F13-983F690AC105}"/>
              </a:ext>
            </a:extLst>
          </p:cNvPr>
          <p:cNvCxnSpPr>
            <a:cxnSpLocks/>
          </p:cNvCxnSpPr>
          <p:nvPr/>
        </p:nvCxnSpPr>
        <p:spPr>
          <a:xfrm>
            <a:off x="3220069" y="3635438"/>
            <a:ext cx="758774" cy="0"/>
          </a:xfrm>
          <a:prstGeom prst="line">
            <a:avLst/>
          </a:prstGeom>
          <a:ln w="292100" cap="rnd">
            <a:solidFill>
              <a:srgbClr val="E6E6E6"/>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05" name="TextBox 204">
            <a:extLst>
              <a:ext uri="{FF2B5EF4-FFF2-40B4-BE49-F238E27FC236}">
                <a16:creationId xmlns:a16="http://schemas.microsoft.com/office/drawing/2014/main" id="{F5CF366A-A0E3-D59D-1351-80049FA9F131}"/>
              </a:ext>
            </a:extLst>
          </p:cNvPr>
          <p:cNvSpPr txBox="1"/>
          <p:nvPr/>
        </p:nvSpPr>
        <p:spPr>
          <a:xfrm>
            <a:off x="1346808" y="2712672"/>
            <a:ext cx="1889254" cy="1844453"/>
          </a:xfrm>
          <a:prstGeom prst="roundRect">
            <a:avLst>
              <a:gd name="adj" fmla="val 4066"/>
            </a:avLst>
          </a:prstGeom>
          <a:solidFill>
            <a:srgbClr val="FFFFFF"/>
          </a:solidFill>
          <a:ln w="28575">
            <a:noFill/>
            <a:headEnd type="none" w="med" len="med"/>
            <a:tailEnd type="none" w="med" len="med"/>
          </a:ln>
          <a:effectLst>
            <a:outerShdw blurRad="190500" dist="63500" dir="5400000" algn="tl"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none" lIns="0" tIns="68580" rIns="0" bIns="0" numCol="1" spcCol="0" rtlCol="0" fromWordArt="0" anchor="t" anchorCtr="0" forceAA="0" compatLnSpc="1">
            <a:prstTxWarp prst="textNoShape">
              <a:avLst/>
            </a:prstTxWarp>
            <a:noAutofit/>
          </a:bodyPr>
          <a:lstStyle>
            <a:defPPr>
              <a:defRPr lang="en-US"/>
            </a:defPPr>
            <a:lvl1pPr algn="ctr" defTabSz="932472" fontAlgn="base">
              <a:lnSpc>
                <a:spcPct val="90000"/>
              </a:lnSpc>
              <a:spcBef>
                <a:spcPct val="0"/>
              </a:spcBef>
              <a:spcAft>
                <a:spcPct val="0"/>
              </a:spcAft>
              <a:defRPr sz="2000">
                <a:solidFill>
                  <a:schemeClr val="accent1"/>
                </a:solidFill>
                <a:latin typeface="Segoe UI Semibold"/>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a:defRPr/>
            </a:pPr>
            <a:r>
              <a:rPr lang="en-US" sz="900" b="1">
                <a:gradFill>
                  <a:gsLst>
                    <a:gs pos="0">
                      <a:srgbClr val="000000"/>
                    </a:gs>
                    <a:gs pos="100000">
                      <a:srgbClr val="000000"/>
                    </a:gs>
                  </a:gsLst>
                  <a:path path="circle">
                    <a:fillToRect l="100000" t="100000"/>
                  </a:path>
                </a:gradFill>
                <a:latin typeface="Lato" panose="020F0502020204030203" pitchFamily="34" charset="0"/>
                <a:cs typeface="Lato" panose="020F0502020204030203" pitchFamily="34" charset="0"/>
              </a:rPr>
              <a:t>File share:</a:t>
            </a:r>
            <a:br>
              <a:rPr lang="en-US" sz="900" b="1">
                <a:gradFill>
                  <a:gsLst>
                    <a:gs pos="0">
                      <a:srgbClr val="000000"/>
                    </a:gs>
                    <a:gs pos="100000">
                      <a:srgbClr val="000000"/>
                    </a:gs>
                  </a:gsLst>
                  <a:path path="circle">
                    <a:fillToRect l="100000" t="100000"/>
                  </a:path>
                </a:gradFill>
                <a:latin typeface="Lato" panose="020F0502020204030203" pitchFamily="34" charset="0"/>
                <a:cs typeface="Lato" panose="020F0502020204030203" pitchFamily="34" charset="0"/>
              </a:rPr>
            </a:br>
            <a:r>
              <a:rPr lang="en-US" sz="900" b="1">
                <a:gradFill flip="none" rotWithShape="1">
                  <a:gsLst>
                    <a:gs pos="0">
                      <a:srgbClr val="D83B01"/>
                    </a:gs>
                    <a:gs pos="100000">
                      <a:srgbClr val="D83B01"/>
                    </a:gs>
                  </a:gsLst>
                  <a:lin ang="0" scaled="1"/>
                  <a:tileRect/>
                </a:gradFill>
                <a:latin typeface="Lato" panose="020F0502020204030203" pitchFamily="34" charset="0"/>
                <a:cs typeface="Lato" panose="020F0502020204030203" pitchFamily="34" charset="0"/>
              </a:rPr>
              <a:t>Confidential</a:t>
            </a:r>
            <a:r>
              <a:rPr lang="en-US" sz="900" b="1">
                <a:gradFill flip="none" rotWithShape="1">
                  <a:gsLst>
                    <a:gs pos="0">
                      <a:srgbClr val="0078D4"/>
                    </a:gs>
                    <a:gs pos="100000">
                      <a:srgbClr val="107C10"/>
                    </a:gs>
                  </a:gsLst>
                  <a:lin ang="0" scaled="1"/>
                  <a:tileRect/>
                </a:gradFill>
                <a:latin typeface="Lato" panose="020F0502020204030203" pitchFamily="34" charset="0"/>
                <a:cs typeface="Lato" panose="020F0502020204030203" pitchFamily="34" charset="0"/>
              </a:rPr>
              <a:t> </a:t>
            </a:r>
            <a:r>
              <a:rPr lang="en-US" sz="900" b="1">
                <a:gradFill flip="none" rotWithShape="1">
                  <a:gsLst>
                    <a:gs pos="0">
                      <a:srgbClr val="D83B01"/>
                    </a:gs>
                    <a:gs pos="100000">
                      <a:srgbClr val="D83B01"/>
                    </a:gs>
                  </a:gsLst>
                  <a:lin ang="0" scaled="1"/>
                  <a:tileRect/>
                </a:gradFill>
                <a:latin typeface="Lato" panose="020F0502020204030203" pitchFamily="34" charset="0"/>
                <a:cs typeface="Lato" panose="020F0502020204030203" pitchFamily="34" charset="0"/>
              </a:rPr>
              <a:t>data</a:t>
            </a:r>
            <a:br>
              <a:rPr lang="en-US" sz="900" b="1">
                <a:gradFill flip="none" rotWithShape="1">
                  <a:gsLst>
                    <a:gs pos="0">
                      <a:srgbClr val="D83B01"/>
                    </a:gs>
                    <a:gs pos="100000">
                      <a:srgbClr val="D83B01"/>
                    </a:gs>
                  </a:gsLst>
                  <a:lin ang="0" scaled="1"/>
                  <a:tileRect/>
                </a:gradFill>
                <a:latin typeface="Lato" panose="020F0502020204030203" pitchFamily="34" charset="0"/>
                <a:cs typeface="Lato" panose="020F0502020204030203" pitchFamily="34" charset="0"/>
              </a:rPr>
            </a:br>
            <a:r>
              <a:rPr lang="en-US" sz="900">
                <a:gradFill>
                  <a:gsLst>
                    <a:gs pos="0">
                      <a:srgbClr val="282828"/>
                    </a:gs>
                    <a:gs pos="100000">
                      <a:srgbClr val="282828"/>
                    </a:gs>
                  </a:gsLst>
                  <a:path path="circle">
                    <a:fillToRect l="100000" t="100000"/>
                  </a:path>
                </a:gradFill>
                <a:latin typeface="Lato" panose="020F0502020204030203" pitchFamily="34" charset="0"/>
                <a:cs typeface="Lato" panose="020F0502020204030203" pitchFamily="34" charset="0"/>
              </a:rPr>
              <a:t>+ </a:t>
            </a:r>
            <a:r>
              <a:rPr lang="en-US" sz="900">
                <a:gradFill flip="none" rotWithShape="1">
                  <a:gsLst>
                    <a:gs pos="0">
                      <a:srgbClr val="0078D4"/>
                    </a:gs>
                    <a:gs pos="100000">
                      <a:srgbClr val="107C10"/>
                    </a:gs>
                  </a:gsLst>
                  <a:lin ang="0" scaled="1"/>
                  <a:tileRect/>
                </a:gradFill>
                <a:latin typeface="Lato" panose="020F0502020204030203" pitchFamily="34" charset="0"/>
                <a:cs typeface="Lato" panose="020F0502020204030203" pitchFamily="34" charset="0"/>
              </a:rPr>
              <a:t> </a:t>
            </a:r>
            <a:r>
              <a:rPr lang="en-US" sz="900" b="1">
                <a:gradFill flip="none" rotWithShape="1">
                  <a:gsLst>
                    <a:gs pos="0">
                      <a:srgbClr val="107C10"/>
                    </a:gs>
                    <a:gs pos="100000">
                      <a:srgbClr val="107C10"/>
                    </a:gs>
                  </a:gsLst>
                  <a:lin ang="0" scaled="1"/>
                  <a:tileRect/>
                </a:gradFill>
                <a:latin typeface="Lato" panose="020F0502020204030203" pitchFamily="34" charset="0"/>
                <a:cs typeface="Lato" panose="020F0502020204030203" pitchFamily="34" charset="0"/>
              </a:rPr>
              <a:t>General data</a:t>
            </a:r>
          </a:p>
        </p:txBody>
      </p:sp>
      <p:sp>
        <p:nvSpPr>
          <p:cNvPr id="5" name="TextBox 4">
            <a:extLst>
              <a:ext uri="{FF2B5EF4-FFF2-40B4-BE49-F238E27FC236}">
                <a16:creationId xmlns:a16="http://schemas.microsoft.com/office/drawing/2014/main" id="{EA4A1C66-4799-FF63-63FF-03BC4487A3CC}"/>
              </a:ext>
            </a:extLst>
          </p:cNvPr>
          <p:cNvSpPr txBox="1"/>
          <p:nvPr/>
        </p:nvSpPr>
        <p:spPr>
          <a:xfrm>
            <a:off x="576016" y="1396314"/>
            <a:ext cx="3402827" cy="553998"/>
          </a:xfrm>
          <a:prstGeom prst="rect">
            <a:avLst/>
          </a:prstGeom>
          <a:noFill/>
        </p:spPr>
        <p:txBody>
          <a:bodyPr wrap="square" lIns="0" tIns="0" rIns="0" bIns="0" rtlCol="0" anchor="t">
            <a:spAutoFit/>
          </a:bodyPr>
          <a:lstStyle/>
          <a:p>
            <a:pPr algn="ctr" defTabSz="685783">
              <a:defRPr/>
            </a:pPr>
            <a:r>
              <a:rPr lang="en-US" sz="900">
                <a:gradFill>
                  <a:gsLst>
                    <a:gs pos="0">
                      <a:srgbClr val="282828"/>
                    </a:gs>
                    <a:gs pos="100000">
                      <a:srgbClr val="282828"/>
                    </a:gs>
                  </a:gsLst>
                  <a:path path="circle">
                    <a:fillToRect l="100000" t="100000"/>
                  </a:path>
                </a:gradFill>
                <a:latin typeface="Lato" panose="020F0502020204030203" pitchFamily="34" charset="0"/>
                <a:cs typeface="Lato" panose="020F0502020204030203" pitchFamily="34" charset="0"/>
              </a:rPr>
              <a:t>In this scenario, the financial firm has </a:t>
            </a:r>
            <a:r>
              <a:rPr lang="en-US" sz="900">
                <a:solidFill>
                  <a:srgbClr val="000000"/>
                </a:solidFill>
                <a:latin typeface="Lato" panose="020F0502020204030203" pitchFamily="34" charset="0"/>
                <a:cs typeface="Lato" panose="020F0502020204030203" pitchFamily="34" charset="0"/>
              </a:rPr>
              <a:t>a file share containing a mix of confidential and general data, they want to avoid using brute force lockdowns, preferring the </a:t>
            </a:r>
            <a:r>
              <a:rPr lang="en-US" sz="900">
                <a:solidFill>
                  <a:srgbClr val="D83B01"/>
                </a:solidFill>
                <a:latin typeface="Lato" panose="020F0502020204030203" pitchFamily="34" charset="0"/>
                <a:cs typeface="Lato" panose="020F0502020204030203" pitchFamily="34" charset="0"/>
              </a:rPr>
              <a:t>flexibility to classify and label content and enforce protections only on confidential information.</a:t>
            </a:r>
          </a:p>
        </p:txBody>
      </p:sp>
      <p:sp>
        <p:nvSpPr>
          <p:cNvPr id="67" name="Rectangle: Rounded Corners 66">
            <a:extLst>
              <a:ext uri="{FF2B5EF4-FFF2-40B4-BE49-F238E27FC236}">
                <a16:creationId xmlns:a16="http://schemas.microsoft.com/office/drawing/2014/main" id="{62227B4E-C509-6054-187D-2FA6EA621966}"/>
              </a:ext>
            </a:extLst>
          </p:cNvPr>
          <p:cNvSpPr/>
          <p:nvPr/>
        </p:nvSpPr>
        <p:spPr bwMode="auto">
          <a:xfrm>
            <a:off x="6190772" y="336405"/>
            <a:ext cx="1460091" cy="324540"/>
          </a:xfrm>
          <a:prstGeom prst="roundRect">
            <a:avLst>
              <a:gd name="adj" fmla="val 50000"/>
            </a:avLst>
          </a:prstGeom>
          <a:solidFill>
            <a:schemeClr val="accent1"/>
          </a:solidFill>
          <a:ln w="63500" cap="rnd">
            <a:noFill/>
            <a:prstDash val="solid"/>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716" rIns="0" bIns="34290" numCol="1" spcCol="0" rtlCol="0" fromWordArt="0" anchor="ctr" anchorCtr="0" forceAA="0" compatLnSpc="1">
            <a:prstTxWarp prst="textNoShape">
              <a:avLst/>
            </a:prstTxWarp>
            <a:noAutofit/>
          </a:bodyPr>
          <a:lstStyle/>
          <a:p>
            <a:pPr algn="ctr" defTabSz="699354" fontAlgn="base">
              <a:spcBef>
                <a:spcPct val="0"/>
              </a:spcBef>
              <a:spcAft>
                <a:spcPct val="0"/>
              </a:spcAft>
              <a:defRPr/>
            </a:pPr>
            <a:r>
              <a:rPr lang="en-US" sz="1350">
                <a:gradFill>
                  <a:gsLst>
                    <a:gs pos="0">
                      <a:srgbClr val="FFFFFF"/>
                    </a:gs>
                    <a:gs pos="100000">
                      <a:srgbClr val="FFFFFF"/>
                    </a:gs>
                  </a:gsLst>
                  <a:lin ang="2700000" scaled="1"/>
                </a:gradFill>
                <a:latin typeface="Lato" panose="020F0502020204030203" pitchFamily="34" charset="0"/>
                <a:ea typeface="Lato" panose="020F0502020204030203" pitchFamily="34" charset="0"/>
                <a:cs typeface="Lato" panose="020F0502020204030203" pitchFamily="34" charset="0"/>
              </a:rPr>
              <a:t>Solution</a:t>
            </a:r>
          </a:p>
        </p:txBody>
      </p:sp>
      <p:sp>
        <p:nvSpPr>
          <p:cNvPr id="9" name="TextBox 8">
            <a:extLst>
              <a:ext uri="{FF2B5EF4-FFF2-40B4-BE49-F238E27FC236}">
                <a16:creationId xmlns:a16="http://schemas.microsoft.com/office/drawing/2014/main" id="{B976C606-6EA6-B972-4B64-1CCF6220041A}"/>
              </a:ext>
            </a:extLst>
          </p:cNvPr>
          <p:cNvSpPr txBox="1"/>
          <p:nvPr/>
        </p:nvSpPr>
        <p:spPr>
          <a:xfrm>
            <a:off x="4998944" y="824271"/>
            <a:ext cx="3990415" cy="438582"/>
          </a:xfrm>
          <a:prstGeom prst="rect">
            <a:avLst/>
          </a:prstGeom>
          <a:noFill/>
        </p:spPr>
        <p:txBody>
          <a:bodyPr wrap="square" lIns="68580" tIns="34290" rIns="68580" bIns="34290" anchor="t">
            <a:spAutoFit/>
          </a:bodyPr>
          <a:lstStyle/>
          <a:p>
            <a:pPr algn="ctr" defTabSz="685775">
              <a:defRPr/>
            </a:pPr>
            <a:r>
              <a:rPr lang="en-US" sz="1200">
                <a:gradFill>
                  <a:gsLst>
                    <a:gs pos="83000">
                      <a:srgbClr val="153447"/>
                    </a:gs>
                    <a:gs pos="100000">
                      <a:srgbClr val="153447"/>
                    </a:gs>
                  </a:gsLst>
                  <a:lin ang="5400000" scaled="1"/>
                </a:gradFill>
                <a:latin typeface="Lato" panose="020F0502020204030203" pitchFamily="34" charset="0"/>
              </a:rPr>
              <a:t>Safeguard sensitive data by implementing a data strategy that includes data auditing</a:t>
            </a:r>
          </a:p>
        </p:txBody>
      </p:sp>
      <p:sp>
        <p:nvSpPr>
          <p:cNvPr id="6" name="Title 19">
            <a:extLst>
              <a:ext uri="{FF2B5EF4-FFF2-40B4-BE49-F238E27FC236}">
                <a16:creationId xmlns:a16="http://schemas.microsoft.com/office/drawing/2014/main" id="{368B8190-2E2D-A1A8-3699-D82032E223C0}"/>
              </a:ext>
            </a:extLst>
          </p:cNvPr>
          <p:cNvSpPr txBox="1">
            <a:spLocks/>
          </p:cNvSpPr>
          <p:nvPr/>
        </p:nvSpPr>
        <p:spPr>
          <a:xfrm>
            <a:off x="587934" y="824271"/>
            <a:ext cx="3378994" cy="438582"/>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1" i="0" kern="1200" cap="none" spc="-50" baseline="0" dirty="0" smtClean="0">
                <a:ln w="3175">
                  <a:noFill/>
                </a:ln>
                <a:solidFill>
                  <a:schemeClr val="tx1"/>
                </a:solidFill>
                <a:effectLst/>
                <a:latin typeface="Segoe Sans Display Semibold" pitchFamily="2" charset="0"/>
                <a:ea typeface="+mn-ea"/>
                <a:cs typeface="Segoe Sans Display" pitchFamily="2" charset="0"/>
              </a:defRPr>
            </a:lvl1pPr>
          </a:lstStyle>
          <a:p>
            <a:pPr algn="ctr" defTabSz="685775">
              <a:spcBef>
                <a:spcPts val="0"/>
              </a:spcBef>
              <a:defRPr/>
            </a:pPr>
            <a:r>
              <a:rPr lang="en-US" sz="1200" b="0" spc="0">
                <a:gradFill>
                  <a:gsLst>
                    <a:gs pos="0">
                      <a:srgbClr val="D83B01"/>
                    </a:gs>
                    <a:gs pos="100000">
                      <a:srgbClr val="D83B01"/>
                    </a:gs>
                  </a:gsLst>
                  <a:path path="circle">
                    <a:fillToRect l="100000" t="100000"/>
                  </a:path>
                </a:gradFill>
                <a:latin typeface="Lato" panose="020F0502020204030203" pitchFamily="34" charset="0"/>
                <a:cs typeface="Lato" panose="020F0502020204030203" pitchFamily="34" charset="0"/>
              </a:rPr>
              <a:t>Accidental exposure </a:t>
            </a:r>
            <a:br>
              <a:rPr lang="en-US" sz="1200" b="0" spc="0">
                <a:gradFill>
                  <a:gsLst>
                    <a:gs pos="0">
                      <a:srgbClr val="D83B01"/>
                    </a:gs>
                    <a:gs pos="100000">
                      <a:srgbClr val="D83B01"/>
                    </a:gs>
                  </a:gsLst>
                  <a:path path="circle">
                    <a:fillToRect l="100000" t="100000"/>
                  </a:path>
                </a:gradFill>
                <a:latin typeface="Lato" panose="020F0502020204030203" pitchFamily="34" charset="0"/>
                <a:cs typeface="Lato" panose="020F0502020204030203" pitchFamily="34" charset="0"/>
              </a:rPr>
            </a:br>
            <a:r>
              <a:rPr lang="en-US" sz="1200" b="0" spc="0">
                <a:gradFill>
                  <a:gsLst>
                    <a:gs pos="0">
                      <a:srgbClr val="D83B01"/>
                    </a:gs>
                    <a:gs pos="100000">
                      <a:srgbClr val="D83B01"/>
                    </a:gs>
                  </a:gsLst>
                  <a:path path="circle">
                    <a:fillToRect l="100000" t="100000"/>
                  </a:path>
                </a:gradFill>
                <a:latin typeface="Lato" panose="020F0502020204030203" pitchFamily="34" charset="0"/>
                <a:cs typeface="Lato" panose="020F0502020204030203" pitchFamily="34" charset="0"/>
              </a:rPr>
              <a:t>of sensitive data to AI systems</a:t>
            </a:r>
          </a:p>
        </p:txBody>
      </p:sp>
      <p:sp>
        <p:nvSpPr>
          <p:cNvPr id="12" name="Rectangle: Rounded Corners 11">
            <a:extLst>
              <a:ext uri="{FF2B5EF4-FFF2-40B4-BE49-F238E27FC236}">
                <a16:creationId xmlns:a16="http://schemas.microsoft.com/office/drawing/2014/main" id="{CECE462D-2592-41EF-F534-B1D04A33BC1B}"/>
              </a:ext>
            </a:extLst>
          </p:cNvPr>
          <p:cNvSpPr/>
          <p:nvPr/>
        </p:nvSpPr>
        <p:spPr bwMode="auto">
          <a:xfrm>
            <a:off x="1547384" y="336405"/>
            <a:ext cx="1460091" cy="324540"/>
          </a:xfrm>
          <a:prstGeom prst="roundRect">
            <a:avLst>
              <a:gd name="adj" fmla="val 50000"/>
            </a:avLst>
          </a:prstGeom>
          <a:solidFill>
            <a:srgbClr val="D83B01"/>
          </a:solidFill>
          <a:ln w="63500" cap="rnd">
            <a:noFill/>
            <a:prstDash val="solid"/>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716" rIns="0" bIns="34290" numCol="1" spcCol="0" rtlCol="0" fromWordArt="0" anchor="ctr" anchorCtr="0" forceAA="0" compatLnSpc="1">
            <a:prstTxWarp prst="textNoShape">
              <a:avLst/>
            </a:prstTxWarp>
            <a:noAutofit/>
          </a:bodyPr>
          <a:lstStyle/>
          <a:p>
            <a:pPr algn="ctr" defTabSz="699354" fontAlgn="base">
              <a:spcBef>
                <a:spcPct val="0"/>
              </a:spcBef>
              <a:spcAft>
                <a:spcPct val="0"/>
              </a:spcAft>
              <a:defRPr/>
            </a:pPr>
            <a:r>
              <a:rPr lang="en-US" sz="1350">
                <a:gradFill>
                  <a:gsLst>
                    <a:gs pos="0">
                      <a:srgbClr val="FFFFFF"/>
                    </a:gs>
                    <a:gs pos="100000">
                      <a:srgbClr val="FFFFFF"/>
                    </a:gs>
                  </a:gsLst>
                  <a:lin ang="2700000" scaled="1"/>
                </a:gradFill>
                <a:latin typeface="Lato" panose="020F0502020204030203" pitchFamily="34" charset="0"/>
                <a:cs typeface="Lato" panose="020F0502020204030203" pitchFamily="34" charset="0"/>
              </a:rPr>
              <a:t>Challenge</a:t>
            </a:r>
          </a:p>
        </p:txBody>
      </p:sp>
      <p:sp>
        <p:nvSpPr>
          <p:cNvPr id="292" name="TextBox 291">
            <a:extLst>
              <a:ext uri="{FF2B5EF4-FFF2-40B4-BE49-F238E27FC236}">
                <a16:creationId xmlns:a16="http://schemas.microsoft.com/office/drawing/2014/main" id="{1DA3C954-6D7B-E7DA-37A6-C57BA85B51A1}"/>
              </a:ext>
            </a:extLst>
          </p:cNvPr>
          <p:cNvSpPr txBox="1"/>
          <p:nvPr/>
        </p:nvSpPr>
        <p:spPr>
          <a:xfrm>
            <a:off x="2464630" y="3620913"/>
            <a:ext cx="567464" cy="121252"/>
          </a:xfrm>
          <a:prstGeom prst="rect">
            <a:avLst/>
          </a:prstGeom>
          <a:noFill/>
        </p:spPr>
        <p:txBody>
          <a:bodyPr wrap="none" lIns="0" tIns="0" rIns="0" bIns="0" rtlCol="0">
            <a:spAutoFit/>
          </a:bodyPr>
          <a:lstStyle/>
          <a:p>
            <a:pPr algn="ctr" defTabSz="685800">
              <a:defRPr/>
            </a:pPr>
            <a:r>
              <a:rPr lang="en-US" sz="788">
                <a:gradFill>
                  <a:gsLst>
                    <a:gs pos="0">
                      <a:srgbClr val="000000"/>
                    </a:gs>
                    <a:gs pos="100000">
                      <a:srgbClr val="000000"/>
                    </a:gs>
                  </a:gsLst>
                  <a:path path="circle">
                    <a:fillToRect l="100000" t="100000"/>
                  </a:path>
                </a:gradFill>
                <a:latin typeface="Lato" panose="020F0502020204030203" pitchFamily="34" charset="0"/>
              </a:rPr>
              <a:t>Employee ID</a:t>
            </a:r>
          </a:p>
        </p:txBody>
      </p:sp>
      <p:sp>
        <p:nvSpPr>
          <p:cNvPr id="293" name="TextBox 292">
            <a:extLst>
              <a:ext uri="{FF2B5EF4-FFF2-40B4-BE49-F238E27FC236}">
                <a16:creationId xmlns:a16="http://schemas.microsoft.com/office/drawing/2014/main" id="{8558512A-5661-5836-D19F-241BF0B0F23C}"/>
              </a:ext>
            </a:extLst>
          </p:cNvPr>
          <p:cNvSpPr txBox="1"/>
          <p:nvPr/>
        </p:nvSpPr>
        <p:spPr>
          <a:xfrm>
            <a:off x="1569402" y="3620913"/>
            <a:ext cx="575479" cy="121252"/>
          </a:xfrm>
          <a:prstGeom prst="rect">
            <a:avLst/>
          </a:prstGeom>
          <a:noFill/>
        </p:spPr>
        <p:txBody>
          <a:bodyPr wrap="none" lIns="0" tIns="0" rIns="0" bIns="0" rtlCol="0">
            <a:spAutoFit/>
          </a:bodyPr>
          <a:lstStyle/>
          <a:p>
            <a:pPr algn="ctr" defTabSz="685800">
              <a:defRPr/>
            </a:pPr>
            <a:r>
              <a:rPr lang="en-US" sz="788">
                <a:gradFill>
                  <a:gsLst>
                    <a:gs pos="0">
                      <a:srgbClr val="000000"/>
                    </a:gs>
                    <a:gs pos="100000">
                      <a:srgbClr val="000000"/>
                    </a:gs>
                  </a:gsLst>
                  <a:path path="circle">
                    <a:fillToRect l="100000" t="100000"/>
                  </a:path>
                </a:gradFill>
                <a:latin typeface="Lato" panose="020F0502020204030203" pitchFamily="34" charset="0"/>
              </a:rPr>
              <a:t>Credit card #</a:t>
            </a:r>
          </a:p>
        </p:txBody>
      </p:sp>
      <p:sp>
        <p:nvSpPr>
          <p:cNvPr id="294" name="TextBox 293">
            <a:extLst>
              <a:ext uri="{FF2B5EF4-FFF2-40B4-BE49-F238E27FC236}">
                <a16:creationId xmlns:a16="http://schemas.microsoft.com/office/drawing/2014/main" id="{C15AA4DD-7D0E-8210-0923-E0180A90781D}"/>
              </a:ext>
            </a:extLst>
          </p:cNvPr>
          <p:cNvSpPr txBox="1"/>
          <p:nvPr/>
        </p:nvSpPr>
        <p:spPr>
          <a:xfrm>
            <a:off x="1471619" y="4231250"/>
            <a:ext cx="771045" cy="121252"/>
          </a:xfrm>
          <a:prstGeom prst="rect">
            <a:avLst/>
          </a:prstGeom>
          <a:noFill/>
        </p:spPr>
        <p:txBody>
          <a:bodyPr wrap="none" lIns="0" tIns="0" rIns="0" bIns="0" rtlCol="0">
            <a:spAutoFit/>
          </a:bodyPr>
          <a:lstStyle/>
          <a:p>
            <a:pPr algn="ctr" defTabSz="685800">
              <a:defRPr/>
            </a:pPr>
            <a:r>
              <a:rPr lang="en-US" sz="788">
                <a:solidFill>
                  <a:srgbClr val="000000"/>
                </a:solidFill>
                <a:latin typeface="Lato" panose="020F0502020204030203" pitchFamily="34" charset="0"/>
              </a:rPr>
              <a:t>Plans and pricing </a:t>
            </a:r>
          </a:p>
        </p:txBody>
      </p:sp>
      <p:sp>
        <p:nvSpPr>
          <p:cNvPr id="295" name="TextBox 294">
            <a:extLst>
              <a:ext uri="{FF2B5EF4-FFF2-40B4-BE49-F238E27FC236}">
                <a16:creationId xmlns:a16="http://schemas.microsoft.com/office/drawing/2014/main" id="{6511E67D-37D4-06BA-E81D-A8A78C360A1A}"/>
              </a:ext>
            </a:extLst>
          </p:cNvPr>
          <p:cNvSpPr txBox="1"/>
          <p:nvPr/>
        </p:nvSpPr>
        <p:spPr>
          <a:xfrm>
            <a:off x="2360435" y="4231250"/>
            <a:ext cx="775854" cy="121252"/>
          </a:xfrm>
          <a:prstGeom prst="rect">
            <a:avLst/>
          </a:prstGeom>
          <a:noFill/>
        </p:spPr>
        <p:txBody>
          <a:bodyPr wrap="none" lIns="0" tIns="0" rIns="0" bIns="0" rtlCol="0">
            <a:spAutoFit/>
          </a:bodyPr>
          <a:lstStyle/>
          <a:p>
            <a:pPr algn="ctr" defTabSz="685800">
              <a:defRPr/>
            </a:pPr>
            <a:r>
              <a:rPr lang="en-US" sz="788">
                <a:solidFill>
                  <a:srgbClr val="000000"/>
                </a:solidFill>
                <a:latin typeface="Lato" panose="020F0502020204030203" pitchFamily="34" charset="0"/>
              </a:rPr>
              <a:t>Solution benefits </a:t>
            </a:r>
          </a:p>
        </p:txBody>
      </p:sp>
      <p:sp>
        <p:nvSpPr>
          <p:cNvPr id="296" name="Graphic 156">
            <a:extLst>
              <a:ext uri="{FF2B5EF4-FFF2-40B4-BE49-F238E27FC236}">
                <a16:creationId xmlns:a16="http://schemas.microsoft.com/office/drawing/2014/main" id="{22A24AC3-C856-5110-5DEF-5533F1B58061}"/>
              </a:ext>
            </a:extLst>
          </p:cNvPr>
          <p:cNvSpPr/>
          <p:nvPr/>
        </p:nvSpPr>
        <p:spPr>
          <a:xfrm>
            <a:off x="2647696" y="3386789"/>
            <a:ext cx="201330" cy="201330"/>
          </a:xfrm>
          <a:custGeom>
            <a:avLst/>
            <a:gdLst>
              <a:gd name="connsiteX0" fmla="*/ 28494 w 253337"/>
              <a:gd name="connsiteY0" fmla="*/ 151970 h 253337"/>
              <a:gd name="connsiteX1" fmla="*/ 102939 w 253337"/>
              <a:gd name="connsiteY1" fmla="*/ 151970 h 253337"/>
              <a:gd name="connsiteX2" fmla="*/ 95084 w 253337"/>
              <a:gd name="connsiteY2" fmla="*/ 171354 h 253337"/>
              <a:gd name="connsiteX3" fmla="*/ 94970 w 253337"/>
              <a:gd name="connsiteY3" fmla="*/ 174141 h 253337"/>
              <a:gd name="connsiteX4" fmla="*/ 94970 w 253337"/>
              <a:gd name="connsiteY4" fmla="*/ 231154 h 253337"/>
              <a:gd name="connsiteX5" fmla="*/ 102952 w 253337"/>
              <a:gd name="connsiteY5" fmla="*/ 253325 h 253337"/>
              <a:gd name="connsiteX6" fmla="*/ 101305 w 253337"/>
              <a:gd name="connsiteY6" fmla="*/ 253338 h 253337"/>
              <a:gd name="connsiteX7" fmla="*/ 6461 w 253337"/>
              <a:gd name="connsiteY7" fmla="*/ 212339 h 253337"/>
              <a:gd name="connsiteX8" fmla="*/ 0 w 253337"/>
              <a:gd name="connsiteY8" fmla="*/ 192119 h 253337"/>
              <a:gd name="connsiteX9" fmla="*/ 0 w 253337"/>
              <a:gd name="connsiteY9" fmla="*/ 180463 h 253337"/>
              <a:gd name="connsiteX10" fmla="*/ 28494 w 253337"/>
              <a:gd name="connsiteY10" fmla="*/ 151970 h 253337"/>
              <a:gd name="connsiteX11" fmla="*/ 161484 w 253337"/>
              <a:gd name="connsiteY11" fmla="*/ 120296 h 253337"/>
              <a:gd name="connsiteX12" fmla="*/ 199493 w 253337"/>
              <a:gd name="connsiteY12" fmla="*/ 120296 h 253337"/>
              <a:gd name="connsiteX13" fmla="*/ 215253 w 253337"/>
              <a:gd name="connsiteY13" fmla="*/ 134524 h 253337"/>
              <a:gd name="connsiteX14" fmla="*/ 215342 w 253337"/>
              <a:gd name="connsiteY14" fmla="*/ 136133 h 253337"/>
              <a:gd name="connsiteX15" fmla="*/ 215329 w 253337"/>
              <a:gd name="connsiteY15" fmla="*/ 151970 h 253337"/>
              <a:gd name="connsiteX16" fmla="*/ 231166 w 253337"/>
              <a:gd name="connsiteY16" fmla="*/ 151970 h 253337"/>
              <a:gd name="connsiteX17" fmla="*/ 253338 w 253337"/>
              <a:gd name="connsiteY17" fmla="*/ 174141 h 253337"/>
              <a:gd name="connsiteX18" fmla="*/ 253338 w 253337"/>
              <a:gd name="connsiteY18" fmla="*/ 231154 h 253337"/>
              <a:gd name="connsiteX19" fmla="*/ 231166 w 253337"/>
              <a:gd name="connsiteY19" fmla="*/ 253325 h 253337"/>
              <a:gd name="connsiteX20" fmla="*/ 129811 w 253337"/>
              <a:gd name="connsiteY20" fmla="*/ 253325 h 253337"/>
              <a:gd name="connsiteX21" fmla="*/ 107639 w 253337"/>
              <a:gd name="connsiteY21" fmla="*/ 231154 h 253337"/>
              <a:gd name="connsiteX22" fmla="*/ 107639 w 253337"/>
              <a:gd name="connsiteY22" fmla="*/ 174141 h 253337"/>
              <a:gd name="connsiteX23" fmla="*/ 129811 w 253337"/>
              <a:gd name="connsiteY23" fmla="*/ 151970 h 253337"/>
              <a:gd name="connsiteX24" fmla="*/ 145648 w 253337"/>
              <a:gd name="connsiteY24" fmla="*/ 151970 h 253337"/>
              <a:gd name="connsiteX25" fmla="*/ 145648 w 253337"/>
              <a:gd name="connsiteY25" fmla="*/ 136133 h 253337"/>
              <a:gd name="connsiteX26" fmla="*/ 159875 w 253337"/>
              <a:gd name="connsiteY26" fmla="*/ 120385 h 253337"/>
              <a:gd name="connsiteX27" fmla="*/ 161484 w 253337"/>
              <a:gd name="connsiteY27" fmla="*/ 120296 h 253337"/>
              <a:gd name="connsiteX28" fmla="*/ 199493 w 253337"/>
              <a:gd name="connsiteY28" fmla="*/ 120296 h 253337"/>
              <a:gd name="connsiteX29" fmla="*/ 161484 w 253337"/>
              <a:gd name="connsiteY29" fmla="*/ 120296 h 253337"/>
              <a:gd name="connsiteX30" fmla="*/ 196325 w 253337"/>
              <a:gd name="connsiteY30" fmla="*/ 139300 h 253337"/>
              <a:gd name="connsiteX31" fmla="*/ 164652 w 253337"/>
              <a:gd name="connsiteY31" fmla="*/ 139300 h 253337"/>
              <a:gd name="connsiteX32" fmla="*/ 164652 w 253337"/>
              <a:gd name="connsiteY32" fmla="*/ 151970 h 253337"/>
              <a:gd name="connsiteX33" fmla="*/ 196325 w 253337"/>
              <a:gd name="connsiteY33" fmla="*/ 151970 h 253337"/>
              <a:gd name="connsiteX34" fmla="*/ 196325 w 253337"/>
              <a:gd name="connsiteY34" fmla="*/ 139300 h 253337"/>
              <a:gd name="connsiteX35" fmla="*/ 101317 w 253337"/>
              <a:gd name="connsiteY35" fmla="*/ 0 h 253337"/>
              <a:gd name="connsiteX36" fmla="*/ 164664 w 253337"/>
              <a:gd name="connsiteY36" fmla="*/ 63347 h 253337"/>
              <a:gd name="connsiteX37" fmla="*/ 101317 w 253337"/>
              <a:gd name="connsiteY37" fmla="*/ 126694 h 253337"/>
              <a:gd name="connsiteX38" fmla="*/ 37970 w 253337"/>
              <a:gd name="connsiteY38" fmla="*/ 63347 h 253337"/>
              <a:gd name="connsiteX39" fmla="*/ 101317 w 253337"/>
              <a:gd name="connsiteY39" fmla="*/ 0 h 25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3337" h="253337">
                <a:moveTo>
                  <a:pt x="28494" y="151970"/>
                </a:moveTo>
                <a:lnTo>
                  <a:pt x="102939" y="151970"/>
                </a:lnTo>
                <a:cubicBezTo>
                  <a:pt x="98517" y="157329"/>
                  <a:pt x="95667" y="164031"/>
                  <a:pt x="95084" y="171354"/>
                </a:cubicBezTo>
                <a:lnTo>
                  <a:pt x="94970" y="174141"/>
                </a:lnTo>
                <a:lnTo>
                  <a:pt x="94970" y="231154"/>
                </a:lnTo>
                <a:cubicBezTo>
                  <a:pt x="94970" y="239579"/>
                  <a:pt x="97960" y="247307"/>
                  <a:pt x="102952" y="253325"/>
                </a:cubicBezTo>
                <a:lnTo>
                  <a:pt x="101305" y="253338"/>
                </a:lnTo>
                <a:cubicBezTo>
                  <a:pt x="57975" y="253338"/>
                  <a:pt x="26010" y="239756"/>
                  <a:pt x="6461" y="212339"/>
                </a:cubicBezTo>
                <a:cubicBezTo>
                  <a:pt x="2257" y="206435"/>
                  <a:pt x="-2" y="199367"/>
                  <a:pt x="0" y="192119"/>
                </a:cubicBezTo>
                <a:lnTo>
                  <a:pt x="0" y="180463"/>
                </a:lnTo>
                <a:cubicBezTo>
                  <a:pt x="0" y="164726"/>
                  <a:pt x="12757" y="151970"/>
                  <a:pt x="28494" y="151970"/>
                </a:cubicBezTo>
                <a:close/>
                <a:moveTo>
                  <a:pt x="161484" y="120296"/>
                </a:moveTo>
                <a:lnTo>
                  <a:pt x="199493" y="120296"/>
                </a:lnTo>
                <a:cubicBezTo>
                  <a:pt x="207702" y="120296"/>
                  <a:pt x="214443" y="126529"/>
                  <a:pt x="215253" y="134524"/>
                </a:cubicBezTo>
                <a:lnTo>
                  <a:pt x="215342" y="136133"/>
                </a:lnTo>
                <a:lnTo>
                  <a:pt x="215329" y="151970"/>
                </a:lnTo>
                <a:lnTo>
                  <a:pt x="231166" y="151970"/>
                </a:lnTo>
                <a:cubicBezTo>
                  <a:pt x="243418" y="151970"/>
                  <a:pt x="253338" y="161902"/>
                  <a:pt x="253338" y="174141"/>
                </a:cubicBezTo>
                <a:lnTo>
                  <a:pt x="253338" y="231154"/>
                </a:lnTo>
                <a:cubicBezTo>
                  <a:pt x="253338" y="243399"/>
                  <a:pt x="243411" y="253325"/>
                  <a:pt x="231166" y="253325"/>
                </a:cubicBezTo>
                <a:lnTo>
                  <a:pt x="129811" y="253325"/>
                </a:lnTo>
                <a:cubicBezTo>
                  <a:pt x="117566" y="253325"/>
                  <a:pt x="107639" y="243399"/>
                  <a:pt x="107639" y="231154"/>
                </a:cubicBezTo>
                <a:lnTo>
                  <a:pt x="107639" y="174141"/>
                </a:lnTo>
                <a:cubicBezTo>
                  <a:pt x="107639" y="161902"/>
                  <a:pt x="117572" y="151970"/>
                  <a:pt x="129811" y="151970"/>
                </a:cubicBezTo>
                <a:lnTo>
                  <a:pt x="145648" y="151970"/>
                </a:lnTo>
                <a:lnTo>
                  <a:pt x="145648" y="136133"/>
                </a:lnTo>
                <a:cubicBezTo>
                  <a:pt x="145648" y="127936"/>
                  <a:pt x="151881" y="121183"/>
                  <a:pt x="159875" y="120385"/>
                </a:cubicBezTo>
                <a:lnTo>
                  <a:pt x="161484" y="120296"/>
                </a:lnTo>
                <a:lnTo>
                  <a:pt x="199493" y="120296"/>
                </a:lnTo>
                <a:lnTo>
                  <a:pt x="161484" y="120296"/>
                </a:lnTo>
                <a:close/>
                <a:moveTo>
                  <a:pt x="196325" y="139300"/>
                </a:moveTo>
                <a:lnTo>
                  <a:pt x="164652" y="139300"/>
                </a:lnTo>
                <a:lnTo>
                  <a:pt x="164652" y="151970"/>
                </a:lnTo>
                <a:lnTo>
                  <a:pt x="196325" y="151970"/>
                </a:lnTo>
                <a:lnTo>
                  <a:pt x="196325" y="139300"/>
                </a:lnTo>
                <a:close/>
                <a:moveTo>
                  <a:pt x="101317" y="0"/>
                </a:moveTo>
                <a:cubicBezTo>
                  <a:pt x="136303" y="0"/>
                  <a:pt x="164664" y="28362"/>
                  <a:pt x="164664" y="63347"/>
                </a:cubicBezTo>
                <a:cubicBezTo>
                  <a:pt x="164664" y="98333"/>
                  <a:pt x="136303" y="126694"/>
                  <a:pt x="101317" y="126694"/>
                </a:cubicBezTo>
                <a:cubicBezTo>
                  <a:pt x="66332" y="126694"/>
                  <a:pt x="37970" y="98333"/>
                  <a:pt x="37970" y="63347"/>
                </a:cubicBezTo>
                <a:cubicBezTo>
                  <a:pt x="37970" y="28362"/>
                  <a:pt x="66332" y="0"/>
                  <a:pt x="101317" y="0"/>
                </a:cubicBezTo>
                <a:close/>
              </a:path>
            </a:pathLst>
          </a:custGeom>
          <a:solidFill>
            <a:srgbClr val="D83B01"/>
          </a:solidFill>
          <a:ln w="12303" cap="flat">
            <a:noFill/>
            <a:prstDash val="solid"/>
            <a:miter/>
          </a:ln>
        </p:spPr>
        <p:txBody>
          <a:bodyPr rtlCol="0" anchor="ctr"/>
          <a:lstStyle/>
          <a:p>
            <a:pPr defTabSz="685800">
              <a:defRPr/>
            </a:pPr>
            <a:endParaRPr lang="en-US" sz="1350">
              <a:solidFill>
                <a:srgbClr val="000000"/>
              </a:solidFill>
              <a:latin typeface="Lato" panose="020F0502020204030203" pitchFamily="34" charset="0"/>
            </a:endParaRPr>
          </a:p>
        </p:txBody>
      </p:sp>
      <p:sp>
        <p:nvSpPr>
          <p:cNvPr id="297" name="Graphic 160">
            <a:extLst>
              <a:ext uri="{FF2B5EF4-FFF2-40B4-BE49-F238E27FC236}">
                <a16:creationId xmlns:a16="http://schemas.microsoft.com/office/drawing/2014/main" id="{B509697E-97E4-2ABF-40E0-10ED90499418}"/>
              </a:ext>
            </a:extLst>
          </p:cNvPr>
          <p:cNvSpPr/>
          <p:nvPr/>
        </p:nvSpPr>
        <p:spPr>
          <a:xfrm>
            <a:off x="1725017" y="3386789"/>
            <a:ext cx="264246" cy="201330"/>
          </a:xfrm>
          <a:custGeom>
            <a:avLst/>
            <a:gdLst>
              <a:gd name="connsiteX0" fmla="*/ 45559 w 294378"/>
              <a:gd name="connsiteY0" fmla="*/ 0 h 224288"/>
              <a:gd name="connsiteX1" fmla="*/ 0 w 294378"/>
              <a:gd name="connsiteY1" fmla="*/ 45559 h 224288"/>
              <a:gd name="connsiteX2" fmla="*/ 0 w 294378"/>
              <a:gd name="connsiteY2" fmla="*/ 49063 h 224288"/>
              <a:gd name="connsiteX3" fmla="*/ 188542 w 294378"/>
              <a:gd name="connsiteY3" fmla="*/ 49063 h 224288"/>
              <a:gd name="connsiteX4" fmla="*/ 224288 w 294378"/>
              <a:gd name="connsiteY4" fmla="*/ 35045 h 224288"/>
              <a:gd name="connsiteX5" fmla="*/ 260034 w 294378"/>
              <a:gd name="connsiteY5" fmla="*/ 49063 h 224288"/>
              <a:gd name="connsiteX6" fmla="*/ 280360 w 294378"/>
              <a:gd name="connsiteY6" fmla="*/ 49063 h 224288"/>
              <a:gd name="connsiteX7" fmla="*/ 280360 w 294378"/>
              <a:gd name="connsiteY7" fmla="*/ 45559 h 224288"/>
              <a:gd name="connsiteX8" fmla="*/ 234802 w 294378"/>
              <a:gd name="connsiteY8" fmla="*/ 0 h 224288"/>
              <a:gd name="connsiteX9" fmla="*/ 45559 w 294378"/>
              <a:gd name="connsiteY9" fmla="*/ 0 h 224288"/>
              <a:gd name="connsiteX10" fmla="*/ 0 w 294378"/>
              <a:gd name="connsiteY10" fmla="*/ 150694 h 224288"/>
              <a:gd name="connsiteX11" fmla="*/ 0 w 294378"/>
              <a:gd name="connsiteY11" fmla="*/ 70090 h 224288"/>
              <a:gd name="connsiteX12" fmla="*/ 174706 w 294378"/>
              <a:gd name="connsiteY12" fmla="*/ 70090 h 224288"/>
              <a:gd name="connsiteX13" fmla="*/ 171721 w 294378"/>
              <a:gd name="connsiteY13" fmla="*/ 87613 h 224288"/>
              <a:gd name="connsiteX14" fmla="*/ 188542 w 294378"/>
              <a:gd name="connsiteY14" fmla="*/ 126162 h 224288"/>
              <a:gd name="connsiteX15" fmla="*/ 175225 w 294378"/>
              <a:gd name="connsiteY15" fmla="*/ 126162 h 224288"/>
              <a:gd name="connsiteX16" fmla="*/ 140180 w 294378"/>
              <a:gd name="connsiteY16" fmla="*/ 161207 h 224288"/>
              <a:gd name="connsiteX17" fmla="*/ 140180 w 294378"/>
              <a:gd name="connsiteY17" fmla="*/ 168216 h 224288"/>
              <a:gd name="connsiteX18" fmla="*/ 147021 w 294378"/>
              <a:gd name="connsiteY18" fmla="*/ 196252 h 224288"/>
              <a:gd name="connsiteX19" fmla="*/ 45559 w 294378"/>
              <a:gd name="connsiteY19" fmla="*/ 196252 h 224288"/>
              <a:gd name="connsiteX20" fmla="*/ 0 w 294378"/>
              <a:gd name="connsiteY20" fmla="*/ 150694 h 224288"/>
              <a:gd name="connsiteX21" fmla="*/ 294378 w 294378"/>
              <a:gd name="connsiteY21" fmla="*/ 161207 h 224288"/>
              <a:gd name="connsiteX22" fmla="*/ 273351 w 294378"/>
              <a:gd name="connsiteY22" fmla="*/ 140180 h 224288"/>
              <a:gd name="connsiteX23" fmla="*/ 175225 w 294378"/>
              <a:gd name="connsiteY23" fmla="*/ 140180 h 224288"/>
              <a:gd name="connsiteX24" fmla="*/ 154198 w 294378"/>
              <a:gd name="connsiteY24" fmla="*/ 161207 h 224288"/>
              <a:gd name="connsiteX25" fmla="*/ 154198 w 294378"/>
              <a:gd name="connsiteY25" fmla="*/ 168216 h 224288"/>
              <a:gd name="connsiteX26" fmla="*/ 224288 w 294378"/>
              <a:gd name="connsiteY26" fmla="*/ 224288 h 224288"/>
              <a:gd name="connsiteX27" fmla="*/ 294378 w 294378"/>
              <a:gd name="connsiteY27" fmla="*/ 168216 h 224288"/>
              <a:gd name="connsiteX28" fmla="*/ 294378 w 294378"/>
              <a:gd name="connsiteY28" fmla="*/ 161207 h 224288"/>
              <a:gd name="connsiteX29" fmla="*/ 262838 w 294378"/>
              <a:gd name="connsiteY29" fmla="*/ 87613 h 224288"/>
              <a:gd name="connsiteX30" fmla="*/ 224288 w 294378"/>
              <a:gd name="connsiteY30" fmla="*/ 49063 h 224288"/>
              <a:gd name="connsiteX31" fmla="*/ 185739 w 294378"/>
              <a:gd name="connsiteY31" fmla="*/ 87613 h 224288"/>
              <a:gd name="connsiteX32" fmla="*/ 224288 w 294378"/>
              <a:gd name="connsiteY32" fmla="*/ 126162 h 224288"/>
              <a:gd name="connsiteX33" fmla="*/ 262838 w 294378"/>
              <a:gd name="connsiteY33" fmla="*/ 87613 h 22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4378" h="224288">
                <a:moveTo>
                  <a:pt x="45559" y="0"/>
                </a:moveTo>
                <a:cubicBezTo>
                  <a:pt x="20397" y="0"/>
                  <a:pt x="0" y="20397"/>
                  <a:pt x="0" y="45559"/>
                </a:cubicBezTo>
                <a:lnTo>
                  <a:pt x="0" y="49063"/>
                </a:lnTo>
                <a:lnTo>
                  <a:pt x="188542" y="49063"/>
                </a:lnTo>
                <a:cubicBezTo>
                  <a:pt x="197934" y="40372"/>
                  <a:pt x="210494" y="35045"/>
                  <a:pt x="224288" y="35045"/>
                </a:cubicBezTo>
                <a:cubicBezTo>
                  <a:pt x="238096" y="35045"/>
                  <a:pt x="250642" y="40372"/>
                  <a:pt x="260034" y="49063"/>
                </a:cubicBezTo>
                <a:lnTo>
                  <a:pt x="280360" y="49063"/>
                </a:lnTo>
                <a:lnTo>
                  <a:pt x="280360" y="45559"/>
                </a:lnTo>
                <a:cubicBezTo>
                  <a:pt x="280360" y="20397"/>
                  <a:pt x="259962" y="0"/>
                  <a:pt x="234802" y="0"/>
                </a:cubicBezTo>
                <a:lnTo>
                  <a:pt x="45559" y="0"/>
                </a:lnTo>
                <a:close/>
                <a:moveTo>
                  <a:pt x="0" y="150694"/>
                </a:moveTo>
                <a:lnTo>
                  <a:pt x="0" y="70090"/>
                </a:lnTo>
                <a:lnTo>
                  <a:pt x="174706" y="70090"/>
                </a:lnTo>
                <a:cubicBezTo>
                  <a:pt x="172721" y="75719"/>
                  <a:pt x="171712" y="81644"/>
                  <a:pt x="171721" y="87613"/>
                </a:cubicBezTo>
                <a:cubicBezTo>
                  <a:pt x="171702" y="102247"/>
                  <a:pt x="177800" y="116223"/>
                  <a:pt x="188542" y="126162"/>
                </a:cubicBezTo>
                <a:lnTo>
                  <a:pt x="175225" y="126162"/>
                </a:lnTo>
                <a:cubicBezTo>
                  <a:pt x="155870" y="126162"/>
                  <a:pt x="140180" y="141852"/>
                  <a:pt x="140180" y="161207"/>
                </a:cubicBezTo>
                <a:lnTo>
                  <a:pt x="140180" y="168216"/>
                </a:lnTo>
                <a:cubicBezTo>
                  <a:pt x="140180" y="178029"/>
                  <a:pt x="142563" y="187547"/>
                  <a:pt x="147021" y="196252"/>
                </a:cubicBezTo>
                <a:lnTo>
                  <a:pt x="45559" y="196252"/>
                </a:lnTo>
                <a:cubicBezTo>
                  <a:pt x="20397" y="196252"/>
                  <a:pt x="0" y="175854"/>
                  <a:pt x="0" y="150694"/>
                </a:cubicBezTo>
                <a:close/>
                <a:moveTo>
                  <a:pt x="294378" y="161207"/>
                </a:moveTo>
                <a:cubicBezTo>
                  <a:pt x="294378" y="149595"/>
                  <a:pt x="284964" y="140180"/>
                  <a:pt x="273351" y="140180"/>
                </a:cubicBezTo>
                <a:lnTo>
                  <a:pt x="175225" y="140180"/>
                </a:lnTo>
                <a:cubicBezTo>
                  <a:pt x="163613" y="140180"/>
                  <a:pt x="154198" y="149595"/>
                  <a:pt x="154198" y="161207"/>
                </a:cubicBezTo>
                <a:lnTo>
                  <a:pt x="154198" y="168216"/>
                </a:lnTo>
                <a:cubicBezTo>
                  <a:pt x="154198" y="195845"/>
                  <a:pt x="180271" y="224288"/>
                  <a:pt x="224288" y="224288"/>
                </a:cubicBezTo>
                <a:cubicBezTo>
                  <a:pt x="268305" y="224288"/>
                  <a:pt x="294378" y="195845"/>
                  <a:pt x="294378" y="168216"/>
                </a:cubicBezTo>
                <a:lnTo>
                  <a:pt x="294378" y="161207"/>
                </a:lnTo>
                <a:close/>
                <a:moveTo>
                  <a:pt x="262838" y="87613"/>
                </a:moveTo>
                <a:cubicBezTo>
                  <a:pt x="262838" y="66322"/>
                  <a:pt x="245579" y="49063"/>
                  <a:pt x="224288" y="49063"/>
                </a:cubicBezTo>
                <a:cubicBezTo>
                  <a:pt x="202997" y="49063"/>
                  <a:pt x="185739" y="66322"/>
                  <a:pt x="185739" y="87613"/>
                </a:cubicBezTo>
                <a:cubicBezTo>
                  <a:pt x="185739" y="108903"/>
                  <a:pt x="202997" y="126162"/>
                  <a:pt x="224288" y="126162"/>
                </a:cubicBezTo>
                <a:cubicBezTo>
                  <a:pt x="245579" y="126162"/>
                  <a:pt x="262838" y="108903"/>
                  <a:pt x="262838" y="87613"/>
                </a:cubicBezTo>
                <a:close/>
              </a:path>
            </a:pathLst>
          </a:custGeom>
          <a:solidFill>
            <a:srgbClr val="D83B01"/>
          </a:solidFill>
          <a:ln w="13891" cap="flat">
            <a:noFill/>
            <a:prstDash val="solid"/>
            <a:miter/>
          </a:ln>
        </p:spPr>
        <p:txBody>
          <a:bodyPr rtlCol="0" anchor="ctr"/>
          <a:lstStyle/>
          <a:p>
            <a:pPr defTabSz="685800">
              <a:defRPr/>
            </a:pPr>
            <a:endParaRPr lang="en-US" sz="1350">
              <a:solidFill>
                <a:srgbClr val="000000"/>
              </a:solidFill>
              <a:latin typeface="Lato" panose="020F0502020204030203" pitchFamily="34" charset="0"/>
            </a:endParaRPr>
          </a:p>
        </p:txBody>
      </p:sp>
      <p:sp>
        <p:nvSpPr>
          <p:cNvPr id="298" name="Graphic 167">
            <a:extLst>
              <a:ext uri="{FF2B5EF4-FFF2-40B4-BE49-F238E27FC236}">
                <a16:creationId xmlns:a16="http://schemas.microsoft.com/office/drawing/2014/main" id="{36B1AB65-F49F-F3D6-327F-7904B56A68E0}"/>
              </a:ext>
            </a:extLst>
          </p:cNvPr>
          <p:cNvSpPr/>
          <p:nvPr/>
        </p:nvSpPr>
        <p:spPr>
          <a:xfrm>
            <a:off x="1748838" y="3975678"/>
            <a:ext cx="216605" cy="206291"/>
          </a:xfrm>
          <a:custGeom>
            <a:avLst/>
            <a:gdLst>
              <a:gd name="connsiteX0" fmla="*/ 71060 w 271324"/>
              <a:gd name="connsiteY0" fmla="*/ 109822 h 258405"/>
              <a:gd name="connsiteX1" fmla="*/ 71060 w 271324"/>
              <a:gd name="connsiteY1" fmla="*/ 83982 h 258405"/>
              <a:gd name="connsiteX2" fmla="*/ 187342 w 271324"/>
              <a:gd name="connsiteY2" fmla="*/ 83982 h 258405"/>
              <a:gd name="connsiteX3" fmla="*/ 187342 w 271324"/>
              <a:gd name="connsiteY3" fmla="*/ 109822 h 258405"/>
              <a:gd name="connsiteX4" fmla="*/ 71060 w 271324"/>
              <a:gd name="connsiteY4" fmla="*/ 109822 h 258405"/>
              <a:gd name="connsiteX5" fmla="*/ 25839 w 271324"/>
              <a:gd name="connsiteY5" fmla="*/ 0 h 258405"/>
              <a:gd name="connsiteX6" fmla="*/ 0 w 271324"/>
              <a:gd name="connsiteY6" fmla="*/ 25842 h 258405"/>
              <a:gd name="connsiteX7" fmla="*/ 12919 w 271324"/>
              <a:gd name="connsiteY7" fmla="*/ 48218 h 258405"/>
              <a:gd name="connsiteX8" fmla="*/ 12919 w 271324"/>
              <a:gd name="connsiteY8" fmla="*/ 222874 h 258405"/>
              <a:gd name="connsiteX9" fmla="*/ 22609 w 271324"/>
              <a:gd name="connsiteY9" fmla="*/ 232565 h 258405"/>
              <a:gd name="connsiteX10" fmla="*/ 51680 w 271324"/>
              <a:gd name="connsiteY10" fmla="*/ 232565 h 258405"/>
              <a:gd name="connsiteX11" fmla="*/ 51680 w 271324"/>
              <a:gd name="connsiteY11" fmla="*/ 164733 h 258405"/>
              <a:gd name="connsiteX12" fmla="*/ 61370 w 271324"/>
              <a:gd name="connsiteY12" fmla="*/ 155043 h 258405"/>
              <a:gd name="connsiteX13" fmla="*/ 113051 w 271324"/>
              <a:gd name="connsiteY13" fmla="*/ 155043 h 258405"/>
              <a:gd name="connsiteX14" fmla="*/ 122741 w 271324"/>
              <a:gd name="connsiteY14" fmla="*/ 164733 h 258405"/>
              <a:gd name="connsiteX15" fmla="*/ 122741 w 271324"/>
              <a:gd name="connsiteY15" fmla="*/ 167963 h 258405"/>
              <a:gd name="connsiteX16" fmla="*/ 148582 w 271324"/>
              <a:gd name="connsiteY16" fmla="*/ 155043 h 258405"/>
              <a:gd name="connsiteX17" fmla="*/ 245484 w 271324"/>
              <a:gd name="connsiteY17" fmla="*/ 155043 h 258405"/>
              <a:gd name="connsiteX18" fmla="*/ 245484 w 271324"/>
              <a:gd name="connsiteY18" fmla="*/ 48218 h 258405"/>
              <a:gd name="connsiteX19" fmla="*/ 254940 w 271324"/>
              <a:gd name="connsiteY19" fmla="*/ 12919 h 258405"/>
              <a:gd name="connsiteX20" fmla="*/ 232563 w 271324"/>
              <a:gd name="connsiteY20" fmla="*/ 0 h 258405"/>
              <a:gd name="connsiteX21" fmla="*/ 25839 w 271324"/>
              <a:gd name="connsiteY21" fmla="*/ 0 h 258405"/>
              <a:gd name="connsiteX22" fmla="*/ 19379 w 271324"/>
              <a:gd name="connsiteY22" fmla="*/ 25841 h 258405"/>
              <a:gd name="connsiteX23" fmla="*/ 25839 w 271324"/>
              <a:gd name="connsiteY23" fmla="*/ 19380 h 258405"/>
              <a:gd name="connsiteX24" fmla="*/ 232563 w 271324"/>
              <a:gd name="connsiteY24" fmla="*/ 19380 h 258405"/>
              <a:gd name="connsiteX25" fmla="*/ 239023 w 271324"/>
              <a:gd name="connsiteY25" fmla="*/ 25841 h 258405"/>
              <a:gd name="connsiteX26" fmla="*/ 232563 w 271324"/>
              <a:gd name="connsiteY26" fmla="*/ 32301 h 258405"/>
              <a:gd name="connsiteX27" fmla="*/ 25839 w 271324"/>
              <a:gd name="connsiteY27" fmla="*/ 32301 h 258405"/>
              <a:gd name="connsiteX28" fmla="*/ 19379 w 271324"/>
              <a:gd name="connsiteY28" fmla="*/ 25841 h 258405"/>
              <a:gd name="connsiteX29" fmla="*/ 61370 w 271324"/>
              <a:gd name="connsiteY29" fmla="*/ 64601 h 258405"/>
              <a:gd name="connsiteX30" fmla="*/ 197033 w 271324"/>
              <a:gd name="connsiteY30" fmla="*/ 64601 h 258405"/>
              <a:gd name="connsiteX31" fmla="*/ 206723 w 271324"/>
              <a:gd name="connsiteY31" fmla="*/ 74291 h 258405"/>
              <a:gd name="connsiteX32" fmla="*/ 206723 w 271324"/>
              <a:gd name="connsiteY32" fmla="*/ 119512 h 258405"/>
              <a:gd name="connsiteX33" fmla="*/ 197033 w 271324"/>
              <a:gd name="connsiteY33" fmla="*/ 129203 h 258405"/>
              <a:gd name="connsiteX34" fmla="*/ 61370 w 271324"/>
              <a:gd name="connsiteY34" fmla="*/ 129203 h 258405"/>
              <a:gd name="connsiteX35" fmla="*/ 51680 w 271324"/>
              <a:gd name="connsiteY35" fmla="*/ 119512 h 258405"/>
              <a:gd name="connsiteX36" fmla="*/ 51680 w 271324"/>
              <a:gd name="connsiteY36" fmla="*/ 74291 h 258405"/>
              <a:gd name="connsiteX37" fmla="*/ 61370 w 271324"/>
              <a:gd name="connsiteY37" fmla="*/ 64601 h 258405"/>
              <a:gd name="connsiteX38" fmla="*/ 103361 w 271324"/>
              <a:gd name="connsiteY38" fmla="*/ 174423 h 258405"/>
              <a:gd name="connsiteX39" fmla="*/ 103361 w 271324"/>
              <a:gd name="connsiteY39" fmla="*/ 232565 h 258405"/>
              <a:gd name="connsiteX40" fmla="*/ 71060 w 271324"/>
              <a:gd name="connsiteY40" fmla="*/ 232565 h 258405"/>
              <a:gd name="connsiteX41" fmla="*/ 71060 w 271324"/>
              <a:gd name="connsiteY41" fmla="*/ 174423 h 258405"/>
              <a:gd name="connsiteX42" fmla="*/ 103361 w 271324"/>
              <a:gd name="connsiteY42" fmla="*/ 174423 h 258405"/>
              <a:gd name="connsiteX43" fmla="*/ 129201 w 271324"/>
              <a:gd name="connsiteY43" fmla="*/ 187344 h 258405"/>
              <a:gd name="connsiteX44" fmla="*/ 148582 w 271324"/>
              <a:gd name="connsiteY44" fmla="*/ 167963 h 258405"/>
              <a:gd name="connsiteX45" fmla="*/ 251944 w 271324"/>
              <a:gd name="connsiteY45" fmla="*/ 167963 h 258405"/>
              <a:gd name="connsiteX46" fmla="*/ 271324 w 271324"/>
              <a:gd name="connsiteY46" fmla="*/ 187344 h 258405"/>
              <a:gd name="connsiteX47" fmla="*/ 271324 w 271324"/>
              <a:gd name="connsiteY47" fmla="*/ 239025 h 258405"/>
              <a:gd name="connsiteX48" fmla="*/ 251944 w 271324"/>
              <a:gd name="connsiteY48" fmla="*/ 258405 h 258405"/>
              <a:gd name="connsiteX49" fmla="*/ 148582 w 271324"/>
              <a:gd name="connsiteY49" fmla="*/ 258405 h 258405"/>
              <a:gd name="connsiteX50" fmla="*/ 129201 w 271324"/>
              <a:gd name="connsiteY50" fmla="*/ 239025 h 258405"/>
              <a:gd name="connsiteX51" fmla="*/ 129201 w 271324"/>
              <a:gd name="connsiteY51" fmla="*/ 187344 h 258405"/>
              <a:gd name="connsiteX52" fmla="*/ 258404 w 271324"/>
              <a:gd name="connsiteY52" fmla="*/ 193804 h 258405"/>
              <a:gd name="connsiteX53" fmla="*/ 245484 w 271324"/>
              <a:gd name="connsiteY53" fmla="*/ 180884 h 258405"/>
              <a:gd name="connsiteX54" fmla="*/ 232563 w 271324"/>
              <a:gd name="connsiteY54" fmla="*/ 180884 h 258405"/>
              <a:gd name="connsiteX55" fmla="*/ 258404 w 271324"/>
              <a:gd name="connsiteY55" fmla="*/ 206724 h 258405"/>
              <a:gd name="connsiteX56" fmla="*/ 258404 w 271324"/>
              <a:gd name="connsiteY56" fmla="*/ 193804 h 258405"/>
              <a:gd name="connsiteX57" fmla="*/ 258404 w 271324"/>
              <a:gd name="connsiteY57" fmla="*/ 219644 h 258405"/>
              <a:gd name="connsiteX58" fmla="*/ 232563 w 271324"/>
              <a:gd name="connsiteY58" fmla="*/ 245485 h 258405"/>
              <a:gd name="connsiteX59" fmla="*/ 245484 w 271324"/>
              <a:gd name="connsiteY59" fmla="*/ 245485 h 258405"/>
              <a:gd name="connsiteX60" fmla="*/ 258404 w 271324"/>
              <a:gd name="connsiteY60" fmla="*/ 232565 h 258405"/>
              <a:gd name="connsiteX61" fmla="*/ 258404 w 271324"/>
              <a:gd name="connsiteY61" fmla="*/ 219644 h 258405"/>
              <a:gd name="connsiteX62" fmla="*/ 155042 w 271324"/>
              <a:gd name="connsiteY62" fmla="*/ 180884 h 258405"/>
              <a:gd name="connsiteX63" fmla="*/ 142122 w 271324"/>
              <a:gd name="connsiteY63" fmla="*/ 193804 h 258405"/>
              <a:gd name="connsiteX64" fmla="*/ 142122 w 271324"/>
              <a:gd name="connsiteY64" fmla="*/ 206724 h 258405"/>
              <a:gd name="connsiteX65" fmla="*/ 167962 w 271324"/>
              <a:gd name="connsiteY65" fmla="*/ 180884 h 258405"/>
              <a:gd name="connsiteX66" fmla="*/ 155042 w 271324"/>
              <a:gd name="connsiteY66" fmla="*/ 180884 h 258405"/>
              <a:gd name="connsiteX67" fmla="*/ 167962 w 271324"/>
              <a:gd name="connsiteY67" fmla="*/ 245485 h 258405"/>
              <a:gd name="connsiteX68" fmla="*/ 142122 w 271324"/>
              <a:gd name="connsiteY68" fmla="*/ 219644 h 258405"/>
              <a:gd name="connsiteX69" fmla="*/ 142122 w 271324"/>
              <a:gd name="connsiteY69" fmla="*/ 232565 h 258405"/>
              <a:gd name="connsiteX70" fmla="*/ 155042 w 271324"/>
              <a:gd name="connsiteY70" fmla="*/ 245485 h 258405"/>
              <a:gd name="connsiteX71" fmla="*/ 167962 w 271324"/>
              <a:gd name="connsiteY71" fmla="*/ 245485 h 258405"/>
              <a:gd name="connsiteX72" fmla="*/ 222873 w 271324"/>
              <a:gd name="connsiteY72" fmla="*/ 213184 h 258405"/>
              <a:gd name="connsiteX73" fmla="*/ 200263 w 271324"/>
              <a:gd name="connsiteY73" fmla="*/ 190574 h 258405"/>
              <a:gd name="connsiteX74" fmla="*/ 177652 w 271324"/>
              <a:gd name="connsiteY74" fmla="*/ 213184 h 258405"/>
              <a:gd name="connsiteX75" fmla="*/ 200263 w 271324"/>
              <a:gd name="connsiteY75" fmla="*/ 235795 h 258405"/>
              <a:gd name="connsiteX76" fmla="*/ 222873 w 271324"/>
              <a:gd name="connsiteY76" fmla="*/ 213184 h 258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71324" h="258405">
                <a:moveTo>
                  <a:pt x="71060" y="109822"/>
                </a:moveTo>
                <a:lnTo>
                  <a:pt x="71060" y="83982"/>
                </a:lnTo>
                <a:lnTo>
                  <a:pt x="187342" y="83982"/>
                </a:lnTo>
                <a:lnTo>
                  <a:pt x="187342" y="109822"/>
                </a:lnTo>
                <a:lnTo>
                  <a:pt x="71060" y="109822"/>
                </a:lnTo>
                <a:close/>
                <a:moveTo>
                  <a:pt x="25839" y="0"/>
                </a:moveTo>
                <a:cubicBezTo>
                  <a:pt x="11568" y="1"/>
                  <a:pt x="-1" y="11570"/>
                  <a:pt x="0" y="25842"/>
                </a:cubicBezTo>
                <a:cubicBezTo>
                  <a:pt x="0" y="35073"/>
                  <a:pt x="4925" y="43602"/>
                  <a:pt x="12919" y="48218"/>
                </a:cubicBezTo>
                <a:lnTo>
                  <a:pt x="12919" y="222874"/>
                </a:lnTo>
                <a:cubicBezTo>
                  <a:pt x="12919" y="228223"/>
                  <a:pt x="17260" y="232565"/>
                  <a:pt x="22609" y="232565"/>
                </a:cubicBezTo>
                <a:lnTo>
                  <a:pt x="51680" y="232565"/>
                </a:lnTo>
                <a:lnTo>
                  <a:pt x="51680" y="164733"/>
                </a:lnTo>
                <a:cubicBezTo>
                  <a:pt x="51680" y="159382"/>
                  <a:pt x="56018" y="155043"/>
                  <a:pt x="61370" y="155043"/>
                </a:cubicBezTo>
                <a:lnTo>
                  <a:pt x="113051" y="155043"/>
                </a:lnTo>
                <a:cubicBezTo>
                  <a:pt x="118403" y="155043"/>
                  <a:pt x="122741" y="159382"/>
                  <a:pt x="122741" y="164733"/>
                </a:cubicBezTo>
                <a:lnTo>
                  <a:pt x="122741" y="167963"/>
                </a:lnTo>
                <a:cubicBezTo>
                  <a:pt x="128633" y="160121"/>
                  <a:pt x="138013" y="155043"/>
                  <a:pt x="148582" y="155043"/>
                </a:cubicBezTo>
                <a:lnTo>
                  <a:pt x="245484" y="155043"/>
                </a:lnTo>
                <a:lnTo>
                  <a:pt x="245484" y="48218"/>
                </a:lnTo>
                <a:cubicBezTo>
                  <a:pt x="257843" y="41082"/>
                  <a:pt x="262076" y="25278"/>
                  <a:pt x="254940" y="12919"/>
                </a:cubicBezTo>
                <a:cubicBezTo>
                  <a:pt x="250324" y="4925"/>
                  <a:pt x="241795" y="0"/>
                  <a:pt x="232563" y="0"/>
                </a:cubicBezTo>
                <a:lnTo>
                  <a:pt x="25839" y="0"/>
                </a:lnTo>
                <a:close/>
                <a:moveTo>
                  <a:pt x="19379" y="25841"/>
                </a:moveTo>
                <a:cubicBezTo>
                  <a:pt x="19379" y="22273"/>
                  <a:pt x="22272" y="19380"/>
                  <a:pt x="25839" y="19380"/>
                </a:cubicBezTo>
                <a:lnTo>
                  <a:pt x="232563" y="19380"/>
                </a:lnTo>
                <a:cubicBezTo>
                  <a:pt x="236131" y="19380"/>
                  <a:pt x="239023" y="22273"/>
                  <a:pt x="239023" y="25841"/>
                </a:cubicBezTo>
                <a:cubicBezTo>
                  <a:pt x="239023" y="29408"/>
                  <a:pt x="236131" y="32301"/>
                  <a:pt x="232563" y="32301"/>
                </a:cubicBezTo>
                <a:lnTo>
                  <a:pt x="25839" y="32301"/>
                </a:lnTo>
                <a:cubicBezTo>
                  <a:pt x="22272" y="32301"/>
                  <a:pt x="19379" y="29408"/>
                  <a:pt x="19379" y="25841"/>
                </a:cubicBezTo>
                <a:close/>
                <a:moveTo>
                  <a:pt x="61370" y="64601"/>
                </a:moveTo>
                <a:lnTo>
                  <a:pt x="197033" y="64601"/>
                </a:lnTo>
                <a:cubicBezTo>
                  <a:pt x="202384" y="64601"/>
                  <a:pt x="206723" y="68940"/>
                  <a:pt x="206723" y="74291"/>
                </a:cubicBezTo>
                <a:lnTo>
                  <a:pt x="206723" y="119512"/>
                </a:lnTo>
                <a:cubicBezTo>
                  <a:pt x="206723" y="124864"/>
                  <a:pt x="202384" y="129203"/>
                  <a:pt x="197033" y="129203"/>
                </a:cubicBezTo>
                <a:lnTo>
                  <a:pt x="61370" y="129203"/>
                </a:lnTo>
                <a:cubicBezTo>
                  <a:pt x="56018" y="129203"/>
                  <a:pt x="51680" y="124864"/>
                  <a:pt x="51680" y="119512"/>
                </a:cubicBezTo>
                <a:lnTo>
                  <a:pt x="51680" y="74291"/>
                </a:lnTo>
                <a:cubicBezTo>
                  <a:pt x="51680" y="68940"/>
                  <a:pt x="56018" y="64601"/>
                  <a:pt x="61370" y="64601"/>
                </a:cubicBezTo>
                <a:close/>
                <a:moveTo>
                  <a:pt x="103361" y="174423"/>
                </a:moveTo>
                <a:lnTo>
                  <a:pt x="103361" y="232565"/>
                </a:lnTo>
                <a:lnTo>
                  <a:pt x="71060" y="232565"/>
                </a:lnTo>
                <a:lnTo>
                  <a:pt x="71060" y="174423"/>
                </a:lnTo>
                <a:lnTo>
                  <a:pt x="103361" y="174423"/>
                </a:lnTo>
                <a:close/>
                <a:moveTo>
                  <a:pt x="129201" y="187344"/>
                </a:moveTo>
                <a:cubicBezTo>
                  <a:pt x="129201" y="176641"/>
                  <a:pt x="137879" y="167963"/>
                  <a:pt x="148582" y="167963"/>
                </a:cubicBezTo>
                <a:lnTo>
                  <a:pt x="251944" y="167963"/>
                </a:lnTo>
                <a:cubicBezTo>
                  <a:pt x="262647" y="167963"/>
                  <a:pt x="271324" y="176641"/>
                  <a:pt x="271324" y="187344"/>
                </a:cubicBezTo>
                <a:lnTo>
                  <a:pt x="271324" y="239025"/>
                </a:lnTo>
                <a:cubicBezTo>
                  <a:pt x="271324" y="249728"/>
                  <a:pt x="262647" y="258405"/>
                  <a:pt x="251944" y="258405"/>
                </a:cubicBezTo>
                <a:lnTo>
                  <a:pt x="148582" y="258405"/>
                </a:lnTo>
                <a:cubicBezTo>
                  <a:pt x="137879" y="258405"/>
                  <a:pt x="129201" y="249728"/>
                  <a:pt x="129201" y="239025"/>
                </a:cubicBezTo>
                <a:lnTo>
                  <a:pt x="129201" y="187344"/>
                </a:lnTo>
                <a:close/>
                <a:moveTo>
                  <a:pt x="258404" y="193804"/>
                </a:moveTo>
                <a:cubicBezTo>
                  <a:pt x="251268" y="193804"/>
                  <a:pt x="245484" y="188019"/>
                  <a:pt x="245484" y="180884"/>
                </a:cubicBezTo>
                <a:lnTo>
                  <a:pt x="232563" y="180884"/>
                </a:lnTo>
                <a:cubicBezTo>
                  <a:pt x="232563" y="195155"/>
                  <a:pt x="244132" y="206724"/>
                  <a:pt x="258404" y="206724"/>
                </a:cubicBezTo>
                <a:lnTo>
                  <a:pt x="258404" y="193804"/>
                </a:lnTo>
                <a:close/>
                <a:moveTo>
                  <a:pt x="258404" y="219644"/>
                </a:moveTo>
                <a:cubicBezTo>
                  <a:pt x="244132" y="219644"/>
                  <a:pt x="232563" y="231213"/>
                  <a:pt x="232563" y="245485"/>
                </a:cubicBezTo>
                <a:lnTo>
                  <a:pt x="245484" y="245485"/>
                </a:lnTo>
                <a:cubicBezTo>
                  <a:pt x="245484" y="238349"/>
                  <a:pt x="251268" y="232565"/>
                  <a:pt x="258404" y="232565"/>
                </a:cubicBezTo>
                <a:lnTo>
                  <a:pt x="258404" y="219644"/>
                </a:lnTo>
                <a:close/>
                <a:moveTo>
                  <a:pt x="155042" y="180884"/>
                </a:moveTo>
                <a:cubicBezTo>
                  <a:pt x="155042" y="188019"/>
                  <a:pt x="149257" y="193804"/>
                  <a:pt x="142122" y="193804"/>
                </a:cubicBezTo>
                <a:lnTo>
                  <a:pt x="142122" y="206724"/>
                </a:lnTo>
                <a:cubicBezTo>
                  <a:pt x="156393" y="206724"/>
                  <a:pt x="167962" y="195155"/>
                  <a:pt x="167962" y="180884"/>
                </a:cubicBezTo>
                <a:lnTo>
                  <a:pt x="155042" y="180884"/>
                </a:lnTo>
                <a:close/>
                <a:moveTo>
                  <a:pt x="167962" y="245485"/>
                </a:moveTo>
                <a:cubicBezTo>
                  <a:pt x="167962" y="231213"/>
                  <a:pt x="156393" y="219644"/>
                  <a:pt x="142122" y="219644"/>
                </a:cubicBezTo>
                <a:lnTo>
                  <a:pt x="142122" y="232565"/>
                </a:lnTo>
                <a:cubicBezTo>
                  <a:pt x="149257" y="232565"/>
                  <a:pt x="155042" y="238349"/>
                  <a:pt x="155042" y="245485"/>
                </a:cubicBezTo>
                <a:lnTo>
                  <a:pt x="167962" y="245485"/>
                </a:lnTo>
                <a:close/>
                <a:moveTo>
                  <a:pt x="222873" y="213184"/>
                </a:moveTo>
                <a:cubicBezTo>
                  <a:pt x="222873" y="200697"/>
                  <a:pt x="212750" y="190574"/>
                  <a:pt x="200263" y="190574"/>
                </a:cubicBezTo>
                <a:cubicBezTo>
                  <a:pt x="187775" y="190574"/>
                  <a:pt x="177652" y="200697"/>
                  <a:pt x="177652" y="213184"/>
                </a:cubicBezTo>
                <a:cubicBezTo>
                  <a:pt x="177652" y="225672"/>
                  <a:pt x="187775" y="235795"/>
                  <a:pt x="200263" y="235795"/>
                </a:cubicBezTo>
                <a:cubicBezTo>
                  <a:pt x="212750" y="235795"/>
                  <a:pt x="222873" y="225672"/>
                  <a:pt x="222873" y="213184"/>
                </a:cubicBezTo>
                <a:close/>
              </a:path>
            </a:pathLst>
          </a:custGeom>
          <a:solidFill>
            <a:schemeClr val="accent3"/>
          </a:solidFill>
          <a:ln w="12700" cap="flat">
            <a:noFill/>
            <a:prstDash val="solid"/>
            <a:miter/>
          </a:ln>
        </p:spPr>
        <p:txBody>
          <a:bodyPr rtlCol="0" anchor="ctr"/>
          <a:lstStyle/>
          <a:p>
            <a:pPr defTabSz="685800">
              <a:defRPr/>
            </a:pPr>
            <a:endParaRPr lang="en-US" sz="1350">
              <a:solidFill>
                <a:srgbClr val="000000"/>
              </a:solidFill>
              <a:latin typeface="Lato" panose="020F0502020204030203" pitchFamily="34" charset="0"/>
            </a:endParaRPr>
          </a:p>
        </p:txBody>
      </p:sp>
      <p:sp>
        <p:nvSpPr>
          <p:cNvPr id="299" name="Graphic 227">
            <a:extLst>
              <a:ext uri="{FF2B5EF4-FFF2-40B4-BE49-F238E27FC236}">
                <a16:creationId xmlns:a16="http://schemas.microsoft.com/office/drawing/2014/main" id="{A4FB057F-6996-9360-E134-9E93D43E81F9}"/>
              </a:ext>
            </a:extLst>
          </p:cNvPr>
          <p:cNvSpPr/>
          <p:nvPr/>
        </p:nvSpPr>
        <p:spPr>
          <a:xfrm>
            <a:off x="2640058" y="3970520"/>
            <a:ext cx="216605" cy="216605"/>
          </a:xfrm>
          <a:custGeom>
            <a:avLst/>
            <a:gdLst>
              <a:gd name="connsiteX0" fmla="*/ 151431 w 385307"/>
              <a:gd name="connsiteY0" fmla="*/ 2805 h 385307"/>
              <a:gd name="connsiteX1" fmla="*/ 157699 w 385307"/>
              <a:gd name="connsiteY1" fmla="*/ 5402 h 385307"/>
              <a:gd name="connsiteX2" fmla="*/ 182137 w 385307"/>
              <a:gd name="connsiteY2" fmla="*/ 17433 h 385307"/>
              <a:gd name="connsiteX3" fmla="*/ 203172 w 385307"/>
              <a:gd name="connsiteY3" fmla="*/ 17433 h 385307"/>
              <a:gd name="connsiteX4" fmla="*/ 227609 w 385307"/>
              <a:gd name="connsiteY4" fmla="*/ 5402 h 385307"/>
              <a:gd name="connsiteX5" fmla="*/ 297747 w 385307"/>
              <a:gd name="connsiteY5" fmla="*/ 29262 h 385307"/>
              <a:gd name="connsiteX6" fmla="*/ 299147 w 385307"/>
              <a:gd name="connsiteY6" fmla="*/ 32354 h 385307"/>
              <a:gd name="connsiteX7" fmla="*/ 300344 w 385307"/>
              <a:gd name="connsiteY7" fmla="*/ 35530 h 385307"/>
              <a:gd name="connsiteX8" fmla="*/ 309116 w 385307"/>
              <a:gd name="connsiteY8" fmla="*/ 61316 h 385307"/>
              <a:gd name="connsiteX9" fmla="*/ 323991 w 385307"/>
              <a:gd name="connsiteY9" fmla="*/ 76191 h 385307"/>
              <a:gd name="connsiteX10" fmla="*/ 349777 w 385307"/>
              <a:gd name="connsiteY10" fmla="*/ 84963 h 385307"/>
              <a:gd name="connsiteX11" fmla="*/ 382503 w 385307"/>
              <a:gd name="connsiteY11" fmla="*/ 151431 h 385307"/>
              <a:gd name="connsiteX12" fmla="*/ 379906 w 385307"/>
              <a:gd name="connsiteY12" fmla="*/ 157699 h 385307"/>
              <a:gd name="connsiteX13" fmla="*/ 367874 w 385307"/>
              <a:gd name="connsiteY13" fmla="*/ 182137 h 385307"/>
              <a:gd name="connsiteX14" fmla="*/ 367874 w 385307"/>
              <a:gd name="connsiteY14" fmla="*/ 203172 h 385307"/>
              <a:gd name="connsiteX15" fmla="*/ 379906 w 385307"/>
              <a:gd name="connsiteY15" fmla="*/ 227609 h 385307"/>
              <a:gd name="connsiteX16" fmla="*/ 356046 w 385307"/>
              <a:gd name="connsiteY16" fmla="*/ 297747 h 385307"/>
              <a:gd name="connsiteX17" fmla="*/ 349777 w 385307"/>
              <a:gd name="connsiteY17" fmla="*/ 300344 h 385307"/>
              <a:gd name="connsiteX18" fmla="*/ 323991 w 385307"/>
              <a:gd name="connsiteY18" fmla="*/ 309116 h 385307"/>
              <a:gd name="connsiteX19" fmla="*/ 309116 w 385307"/>
              <a:gd name="connsiteY19" fmla="*/ 323991 h 385307"/>
              <a:gd name="connsiteX20" fmla="*/ 300344 w 385307"/>
              <a:gd name="connsiteY20" fmla="*/ 349777 h 385307"/>
              <a:gd name="connsiteX21" fmla="*/ 233876 w 385307"/>
              <a:gd name="connsiteY21" fmla="*/ 382503 h 385307"/>
              <a:gd name="connsiteX22" fmla="*/ 227609 w 385307"/>
              <a:gd name="connsiteY22" fmla="*/ 379906 h 385307"/>
              <a:gd name="connsiteX23" fmla="*/ 203172 w 385307"/>
              <a:gd name="connsiteY23" fmla="*/ 367874 h 385307"/>
              <a:gd name="connsiteX24" fmla="*/ 182137 w 385307"/>
              <a:gd name="connsiteY24" fmla="*/ 367874 h 385307"/>
              <a:gd name="connsiteX25" fmla="*/ 157699 w 385307"/>
              <a:gd name="connsiteY25" fmla="*/ 379906 h 385307"/>
              <a:gd name="connsiteX26" fmla="*/ 87560 w 385307"/>
              <a:gd name="connsiteY26" fmla="*/ 356046 h 385307"/>
              <a:gd name="connsiteX27" fmla="*/ 84963 w 385307"/>
              <a:gd name="connsiteY27" fmla="*/ 349777 h 385307"/>
              <a:gd name="connsiteX28" fmla="*/ 76191 w 385307"/>
              <a:gd name="connsiteY28" fmla="*/ 323991 h 385307"/>
              <a:gd name="connsiteX29" fmla="*/ 61316 w 385307"/>
              <a:gd name="connsiteY29" fmla="*/ 309116 h 385307"/>
              <a:gd name="connsiteX30" fmla="*/ 35530 w 385307"/>
              <a:gd name="connsiteY30" fmla="*/ 300344 h 385307"/>
              <a:gd name="connsiteX31" fmla="*/ 2805 w 385307"/>
              <a:gd name="connsiteY31" fmla="*/ 233876 h 385307"/>
              <a:gd name="connsiteX32" fmla="*/ 5402 w 385307"/>
              <a:gd name="connsiteY32" fmla="*/ 227609 h 385307"/>
              <a:gd name="connsiteX33" fmla="*/ 17433 w 385307"/>
              <a:gd name="connsiteY33" fmla="*/ 203172 h 385307"/>
              <a:gd name="connsiteX34" fmla="*/ 17433 w 385307"/>
              <a:gd name="connsiteY34" fmla="*/ 182137 h 385307"/>
              <a:gd name="connsiteX35" fmla="*/ 5402 w 385307"/>
              <a:gd name="connsiteY35" fmla="*/ 157699 h 385307"/>
              <a:gd name="connsiteX36" fmla="*/ 29262 w 385307"/>
              <a:gd name="connsiteY36" fmla="*/ 87560 h 385307"/>
              <a:gd name="connsiteX37" fmla="*/ 35530 w 385307"/>
              <a:gd name="connsiteY37" fmla="*/ 84963 h 385307"/>
              <a:gd name="connsiteX38" fmla="*/ 61316 w 385307"/>
              <a:gd name="connsiteY38" fmla="*/ 76191 h 385307"/>
              <a:gd name="connsiteX39" fmla="*/ 76191 w 385307"/>
              <a:gd name="connsiteY39" fmla="*/ 61316 h 385307"/>
              <a:gd name="connsiteX40" fmla="*/ 84963 w 385307"/>
              <a:gd name="connsiteY40" fmla="*/ 35530 h 385307"/>
              <a:gd name="connsiteX41" fmla="*/ 151431 w 385307"/>
              <a:gd name="connsiteY41" fmla="*/ 2805 h 385307"/>
              <a:gd name="connsiteX42" fmla="*/ 258752 w 385307"/>
              <a:gd name="connsiteY42" fmla="*/ 134926 h 385307"/>
              <a:gd name="connsiteX43" fmla="*/ 155514 w 385307"/>
              <a:gd name="connsiteY43" fmla="*/ 238163 h 385307"/>
              <a:gd name="connsiteX44" fmla="*/ 117905 w 385307"/>
              <a:gd name="connsiteY44" fmla="*/ 193033 h 385307"/>
              <a:gd name="connsiteX45" fmla="*/ 97782 w 385307"/>
              <a:gd name="connsiteY45" fmla="*/ 191203 h 385307"/>
              <a:gd name="connsiteX46" fmla="*/ 95953 w 385307"/>
              <a:gd name="connsiteY46" fmla="*/ 211325 h 385307"/>
              <a:gd name="connsiteX47" fmla="*/ 143578 w 385307"/>
              <a:gd name="connsiteY47" fmla="*/ 268475 h 385307"/>
              <a:gd name="connsiteX48" fmla="*/ 164656 w 385307"/>
              <a:gd name="connsiteY48" fmla="*/ 269431 h 385307"/>
              <a:gd name="connsiteX49" fmla="*/ 278956 w 385307"/>
              <a:gd name="connsiteY49" fmla="*/ 155131 h 385307"/>
              <a:gd name="connsiteX50" fmla="*/ 278956 w 385307"/>
              <a:gd name="connsiteY50" fmla="*/ 134926 h 385307"/>
              <a:gd name="connsiteX51" fmla="*/ 258752 w 385307"/>
              <a:gd name="connsiteY51" fmla="*/ 134926 h 38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85307" h="385307">
                <a:moveTo>
                  <a:pt x="151431" y="2805"/>
                </a:moveTo>
                <a:cubicBezTo>
                  <a:pt x="153574" y="3535"/>
                  <a:pt x="155669" y="4402"/>
                  <a:pt x="157699" y="5402"/>
                </a:cubicBezTo>
                <a:lnTo>
                  <a:pt x="182137" y="17433"/>
                </a:lnTo>
                <a:cubicBezTo>
                  <a:pt x="188768" y="20698"/>
                  <a:pt x="196540" y="20698"/>
                  <a:pt x="203172" y="17433"/>
                </a:cubicBezTo>
                <a:lnTo>
                  <a:pt x="227609" y="5402"/>
                </a:lnTo>
                <a:cubicBezTo>
                  <a:pt x="253565" y="-7378"/>
                  <a:pt x="284969" y="3304"/>
                  <a:pt x="297747" y="29262"/>
                </a:cubicBezTo>
                <a:lnTo>
                  <a:pt x="299147" y="32354"/>
                </a:lnTo>
                <a:lnTo>
                  <a:pt x="300344" y="35530"/>
                </a:lnTo>
                <a:lnTo>
                  <a:pt x="309116" y="61316"/>
                </a:lnTo>
                <a:cubicBezTo>
                  <a:pt x="311498" y="68315"/>
                  <a:pt x="316994" y="73811"/>
                  <a:pt x="323991" y="76191"/>
                </a:cubicBezTo>
                <a:lnTo>
                  <a:pt x="349777" y="84963"/>
                </a:lnTo>
                <a:cubicBezTo>
                  <a:pt x="377169" y="94281"/>
                  <a:pt x="391820" y="124040"/>
                  <a:pt x="382503" y="151431"/>
                </a:cubicBezTo>
                <a:cubicBezTo>
                  <a:pt x="381773" y="153574"/>
                  <a:pt x="380906" y="155669"/>
                  <a:pt x="379906" y="157699"/>
                </a:cubicBezTo>
                <a:lnTo>
                  <a:pt x="367874" y="182137"/>
                </a:lnTo>
                <a:cubicBezTo>
                  <a:pt x="364609" y="188768"/>
                  <a:pt x="364609" y="196540"/>
                  <a:pt x="367874" y="203172"/>
                </a:cubicBezTo>
                <a:lnTo>
                  <a:pt x="379906" y="227609"/>
                </a:lnTo>
                <a:cubicBezTo>
                  <a:pt x="392687" y="253565"/>
                  <a:pt x="382004" y="284969"/>
                  <a:pt x="356046" y="297747"/>
                </a:cubicBezTo>
                <a:cubicBezTo>
                  <a:pt x="354015" y="298747"/>
                  <a:pt x="351922" y="299616"/>
                  <a:pt x="349777" y="300344"/>
                </a:cubicBezTo>
                <a:lnTo>
                  <a:pt x="323991" y="309116"/>
                </a:lnTo>
                <a:cubicBezTo>
                  <a:pt x="316994" y="311498"/>
                  <a:pt x="311498" y="316994"/>
                  <a:pt x="309116" y="323991"/>
                </a:cubicBezTo>
                <a:lnTo>
                  <a:pt x="300344" y="349777"/>
                </a:lnTo>
                <a:cubicBezTo>
                  <a:pt x="291026" y="377169"/>
                  <a:pt x="261268" y="391820"/>
                  <a:pt x="233876" y="382503"/>
                </a:cubicBezTo>
                <a:cubicBezTo>
                  <a:pt x="231733" y="381773"/>
                  <a:pt x="229640" y="380906"/>
                  <a:pt x="227609" y="379906"/>
                </a:cubicBezTo>
                <a:lnTo>
                  <a:pt x="203172" y="367874"/>
                </a:lnTo>
                <a:cubicBezTo>
                  <a:pt x="196540" y="364609"/>
                  <a:pt x="188768" y="364609"/>
                  <a:pt x="182137" y="367874"/>
                </a:cubicBezTo>
                <a:lnTo>
                  <a:pt x="157699" y="379906"/>
                </a:lnTo>
                <a:cubicBezTo>
                  <a:pt x="131742" y="392687"/>
                  <a:pt x="100340" y="382004"/>
                  <a:pt x="87560" y="356046"/>
                </a:cubicBezTo>
                <a:cubicBezTo>
                  <a:pt x="86560" y="354015"/>
                  <a:pt x="85692" y="351922"/>
                  <a:pt x="84963" y="349777"/>
                </a:cubicBezTo>
                <a:lnTo>
                  <a:pt x="76191" y="323991"/>
                </a:lnTo>
                <a:cubicBezTo>
                  <a:pt x="73811" y="316994"/>
                  <a:pt x="68315" y="311498"/>
                  <a:pt x="61316" y="309116"/>
                </a:cubicBezTo>
                <a:lnTo>
                  <a:pt x="35530" y="300344"/>
                </a:lnTo>
                <a:cubicBezTo>
                  <a:pt x="8139" y="291026"/>
                  <a:pt x="-6512" y="261268"/>
                  <a:pt x="2805" y="233876"/>
                </a:cubicBezTo>
                <a:cubicBezTo>
                  <a:pt x="3535" y="231733"/>
                  <a:pt x="4402" y="229640"/>
                  <a:pt x="5402" y="227609"/>
                </a:cubicBezTo>
                <a:lnTo>
                  <a:pt x="17433" y="203172"/>
                </a:lnTo>
                <a:cubicBezTo>
                  <a:pt x="20698" y="196540"/>
                  <a:pt x="20698" y="188768"/>
                  <a:pt x="17433" y="182137"/>
                </a:cubicBezTo>
                <a:lnTo>
                  <a:pt x="5402" y="157699"/>
                </a:lnTo>
                <a:cubicBezTo>
                  <a:pt x="-7378" y="131742"/>
                  <a:pt x="3304" y="100340"/>
                  <a:pt x="29262" y="87560"/>
                </a:cubicBezTo>
                <a:cubicBezTo>
                  <a:pt x="31293" y="86560"/>
                  <a:pt x="33387" y="85692"/>
                  <a:pt x="35530" y="84963"/>
                </a:cubicBezTo>
                <a:lnTo>
                  <a:pt x="61316" y="76191"/>
                </a:lnTo>
                <a:cubicBezTo>
                  <a:pt x="68315" y="73811"/>
                  <a:pt x="73811" y="68315"/>
                  <a:pt x="76191" y="61316"/>
                </a:cubicBezTo>
                <a:lnTo>
                  <a:pt x="84963" y="35530"/>
                </a:lnTo>
                <a:cubicBezTo>
                  <a:pt x="94281" y="8139"/>
                  <a:pt x="124040" y="-6512"/>
                  <a:pt x="151431" y="2805"/>
                </a:cubicBezTo>
                <a:close/>
                <a:moveTo>
                  <a:pt x="258752" y="134926"/>
                </a:moveTo>
                <a:lnTo>
                  <a:pt x="155514" y="238163"/>
                </a:lnTo>
                <a:lnTo>
                  <a:pt x="117905" y="193033"/>
                </a:lnTo>
                <a:cubicBezTo>
                  <a:pt x="112853" y="186970"/>
                  <a:pt x="103844" y="186150"/>
                  <a:pt x="97782" y="191203"/>
                </a:cubicBezTo>
                <a:cubicBezTo>
                  <a:pt x="91720" y="196255"/>
                  <a:pt x="90901" y="205263"/>
                  <a:pt x="95953" y="211325"/>
                </a:cubicBezTo>
                <a:lnTo>
                  <a:pt x="143578" y="268475"/>
                </a:lnTo>
                <a:cubicBezTo>
                  <a:pt x="148957" y="274929"/>
                  <a:pt x="158717" y="275373"/>
                  <a:pt x="164656" y="269431"/>
                </a:cubicBezTo>
                <a:lnTo>
                  <a:pt x="278956" y="155131"/>
                </a:lnTo>
                <a:cubicBezTo>
                  <a:pt x="284536" y="149552"/>
                  <a:pt x="284536" y="140506"/>
                  <a:pt x="278956" y="134926"/>
                </a:cubicBezTo>
                <a:cubicBezTo>
                  <a:pt x="273377" y="129347"/>
                  <a:pt x="264332" y="129347"/>
                  <a:pt x="258752" y="134926"/>
                </a:cubicBezTo>
                <a:close/>
              </a:path>
            </a:pathLst>
          </a:custGeom>
          <a:solidFill>
            <a:schemeClr val="accent3"/>
          </a:solidFill>
          <a:ln w="1270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defRPr/>
            </a:pPr>
            <a:endParaRPr lang="en-US" sz="1350">
              <a:solidFill>
                <a:srgbClr val="000000"/>
              </a:solidFill>
              <a:latin typeface="Lato" panose="020F0502020204030203" pitchFamily="34" charset="0"/>
            </a:endParaRPr>
          </a:p>
        </p:txBody>
      </p:sp>
      <p:grpSp>
        <p:nvGrpSpPr>
          <p:cNvPr id="324" name="Group 323">
            <a:extLst>
              <a:ext uri="{FF2B5EF4-FFF2-40B4-BE49-F238E27FC236}">
                <a16:creationId xmlns:a16="http://schemas.microsoft.com/office/drawing/2014/main" id="{CDA34466-20FA-D103-2B9E-F1359F0EA121}"/>
              </a:ext>
              <a:ext uri="{C183D7F6-B498-43B3-948B-1728B52AA6E4}">
                <adec:decorative xmlns:adec="http://schemas.microsoft.com/office/drawing/2017/decorative" val="1"/>
              </a:ext>
            </a:extLst>
          </p:cNvPr>
          <p:cNvGrpSpPr/>
          <p:nvPr/>
        </p:nvGrpSpPr>
        <p:grpSpPr>
          <a:xfrm>
            <a:off x="226720" y="3375300"/>
            <a:ext cx="520275" cy="520275"/>
            <a:chOff x="4029438" y="4124335"/>
            <a:chExt cx="1152162" cy="1152162"/>
          </a:xfrm>
        </p:grpSpPr>
        <p:sp>
          <p:nvSpPr>
            <p:cNvPr id="325" name="Oval 324">
              <a:extLst>
                <a:ext uri="{FF2B5EF4-FFF2-40B4-BE49-F238E27FC236}">
                  <a16:creationId xmlns:a16="http://schemas.microsoft.com/office/drawing/2014/main" id="{8A934666-E35A-F2F2-69A7-3A2971B538A9}"/>
                </a:ext>
                <a:ext uri="{C183D7F6-B498-43B3-948B-1728B52AA6E4}">
                  <adec:decorative xmlns:adec="http://schemas.microsoft.com/office/drawing/2017/decorative" val="1"/>
                </a:ext>
              </a:extLst>
            </p:cNvPr>
            <p:cNvSpPr>
              <a:spLocks noChangeAspect="1"/>
            </p:cNvSpPr>
            <p:nvPr/>
          </p:nvSpPr>
          <p:spPr bwMode="auto">
            <a:xfrm>
              <a:off x="4029438" y="4124335"/>
              <a:ext cx="1152162" cy="1152162"/>
            </a:xfrm>
            <a:prstGeom prst="ellipse">
              <a:avLst/>
            </a:prstGeom>
            <a:solidFill>
              <a:srgbClr val="FFFFFF"/>
            </a:solidFill>
            <a:ln w="28575">
              <a:noFill/>
              <a:headEnd type="none" w="med" len="med"/>
              <a:tailEnd type="none" w="med" len="med"/>
            </a:ln>
            <a:effectLst>
              <a:outerShdw blurRad="190500" dist="63500" dir="5400000" algn="tl"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68580" rIns="0" bIns="0" numCol="1" spcCol="0" rtlCol="0" fromWordArt="0" anchor="t"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algn="ctr" defTabSz="685775" fontAlgn="base">
                <a:lnSpc>
                  <a:spcPct val="90000"/>
                </a:lnSpc>
                <a:spcBef>
                  <a:spcPct val="0"/>
                </a:spcBef>
                <a:spcAft>
                  <a:spcPct val="0"/>
                </a:spcAft>
                <a:defRPr/>
              </a:pPr>
              <a:endParaRPr lang="en-US" sz="900" b="1">
                <a:gradFill>
                  <a:gsLst>
                    <a:gs pos="0">
                      <a:srgbClr val="000000"/>
                    </a:gs>
                    <a:gs pos="100000">
                      <a:srgbClr val="000000"/>
                    </a:gs>
                  </a:gsLst>
                  <a:path path="circle">
                    <a:fillToRect l="100000" t="100000"/>
                  </a:path>
                </a:gradFill>
                <a:latin typeface="Lato" panose="020F0502020204030203" pitchFamily="34" charset="0"/>
              </a:endParaRPr>
            </a:p>
          </p:txBody>
        </p:sp>
        <p:grpSp>
          <p:nvGrpSpPr>
            <p:cNvPr id="326" name="Group 325">
              <a:extLst>
                <a:ext uri="{FF2B5EF4-FFF2-40B4-BE49-F238E27FC236}">
                  <a16:creationId xmlns:a16="http://schemas.microsoft.com/office/drawing/2014/main" id="{283E4144-CEB9-337D-A79D-A2A298E06BFC}"/>
                </a:ext>
              </a:extLst>
            </p:cNvPr>
            <p:cNvGrpSpPr/>
            <p:nvPr/>
          </p:nvGrpSpPr>
          <p:grpSpPr>
            <a:xfrm>
              <a:off x="4169248" y="4334656"/>
              <a:ext cx="872543" cy="731520"/>
              <a:chOff x="4131089" y="4306267"/>
              <a:chExt cx="872543" cy="731520"/>
            </a:xfrm>
          </p:grpSpPr>
          <p:pic>
            <p:nvPicPr>
              <p:cNvPr id="327" name="Graphic 326">
                <a:extLst>
                  <a:ext uri="{FF2B5EF4-FFF2-40B4-BE49-F238E27FC236}">
                    <a16:creationId xmlns:a16="http://schemas.microsoft.com/office/drawing/2014/main" id="{53DA5EA6-3D49-D9C3-6472-B6BD852E97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31089" y="4306267"/>
                <a:ext cx="731520" cy="731520"/>
              </a:xfrm>
              <a:prstGeom prst="rect">
                <a:avLst/>
              </a:prstGeom>
            </p:spPr>
          </p:pic>
          <p:pic>
            <p:nvPicPr>
              <p:cNvPr id="328" name="Graphic 327">
                <a:extLst>
                  <a:ext uri="{FF2B5EF4-FFF2-40B4-BE49-F238E27FC236}">
                    <a16:creationId xmlns:a16="http://schemas.microsoft.com/office/drawing/2014/main" id="{4810E1F5-E4E9-63C8-4C2F-0FBEB7CB444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89071" y="4332787"/>
                <a:ext cx="314561" cy="314561"/>
              </a:xfrm>
              <a:prstGeom prst="rect">
                <a:avLst/>
              </a:prstGeom>
            </p:spPr>
          </p:pic>
        </p:grpSp>
      </p:grpSp>
      <p:sp>
        <p:nvSpPr>
          <p:cNvPr id="399" name="TextBox 398">
            <a:extLst>
              <a:ext uri="{FF2B5EF4-FFF2-40B4-BE49-F238E27FC236}">
                <a16:creationId xmlns:a16="http://schemas.microsoft.com/office/drawing/2014/main" id="{4F4B328C-BA2D-B3AC-D20C-44E229D08974}"/>
              </a:ext>
            </a:extLst>
          </p:cNvPr>
          <p:cNvSpPr txBox="1"/>
          <p:nvPr/>
        </p:nvSpPr>
        <p:spPr>
          <a:xfrm>
            <a:off x="5818208" y="2396816"/>
            <a:ext cx="2079581" cy="2388677"/>
          </a:xfrm>
          <a:prstGeom prst="roundRect">
            <a:avLst>
              <a:gd name="adj" fmla="val 4066"/>
            </a:avLst>
          </a:prstGeom>
          <a:solidFill>
            <a:srgbClr val="FFFFFF"/>
          </a:solidFill>
          <a:ln w="28575">
            <a:solidFill>
              <a:schemeClr val="accent1"/>
            </a:solidFill>
            <a:headEnd type="none" w="med" len="med"/>
            <a:tailEnd type="none" w="med" len="med"/>
          </a:ln>
          <a:effectLst>
            <a:outerShdw blurRad="190500" dist="63500" dir="5400000" algn="tl"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none" lIns="0" tIns="116586" rIns="0" bIns="0" numCol="1" spcCol="0" rtlCol="0" fromWordArt="0" anchor="t" anchorCtr="0" forceAA="0" compatLnSpc="1">
            <a:prstTxWarp prst="textNoShape">
              <a:avLst/>
            </a:prstTxWarp>
            <a:noAutofit/>
          </a:bodyPr>
          <a:lstStyle>
            <a:defPPr>
              <a:defRPr lang="en-US"/>
            </a:defPPr>
            <a:lvl1pPr algn="ctr" defTabSz="932472" fontAlgn="base">
              <a:lnSpc>
                <a:spcPct val="90000"/>
              </a:lnSpc>
              <a:spcBef>
                <a:spcPct val="0"/>
              </a:spcBef>
              <a:spcAft>
                <a:spcPct val="0"/>
              </a:spcAft>
              <a:defRPr sz="2000">
                <a:solidFill>
                  <a:schemeClr val="accent1"/>
                </a:solidFill>
                <a:latin typeface="Segoe UI Semibold"/>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fontAlgn="auto">
              <a:lnSpc>
                <a:spcPct val="100000"/>
              </a:lnSpc>
              <a:spcBef>
                <a:spcPts val="0"/>
              </a:spcBef>
              <a:spcAft>
                <a:spcPts val="0"/>
              </a:spcAft>
              <a:defRPr/>
            </a:pPr>
            <a:r>
              <a:rPr lang="en-US" sz="900" b="1">
                <a:gradFill>
                  <a:gsLst>
                    <a:gs pos="0">
                      <a:srgbClr val="000000"/>
                    </a:gs>
                    <a:gs pos="100000">
                      <a:srgbClr val="000000"/>
                    </a:gs>
                  </a:gsLst>
                  <a:path path="circle">
                    <a:fillToRect l="100000" t="100000"/>
                  </a:path>
                </a:gradFill>
                <a:latin typeface="Lato" panose="020F0502020204030203" pitchFamily="34" charset="0"/>
                <a:cs typeface="Lato" panose="020F0502020204030203" pitchFamily="34" charset="0"/>
              </a:rPr>
              <a:t>File share:</a:t>
            </a:r>
            <a:br>
              <a:rPr lang="en-US" sz="900" b="1">
                <a:gradFill>
                  <a:gsLst>
                    <a:gs pos="0">
                      <a:srgbClr val="000000"/>
                    </a:gs>
                    <a:gs pos="100000">
                      <a:srgbClr val="000000"/>
                    </a:gs>
                  </a:gsLst>
                  <a:path path="circle">
                    <a:fillToRect l="100000" t="100000"/>
                  </a:path>
                </a:gradFill>
                <a:latin typeface="Lato" panose="020F0502020204030203" pitchFamily="34" charset="0"/>
                <a:cs typeface="Lato" panose="020F0502020204030203" pitchFamily="34" charset="0"/>
              </a:rPr>
            </a:br>
            <a:r>
              <a:rPr lang="en-US" sz="900" b="1">
                <a:gradFill flip="none" rotWithShape="1">
                  <a:gsLst>
                    <a:gs pos="0">
                      <a:srgbClr val="D83B01"/>
                    </a:gs>
                    <a:gs pos="100000">
                      <a:srgbClr val="D83B01"/>
                    </a:gs>
                  </a:gsLst>
                  <a:lin ang="0" scaled="1"/>
                  <a:tileRect/>
                </a:gradFill>
                <a:latin typeface="Lato" panose="020F0502020204030203" pitchFamily="34" charset="0"/>
                <a:cs typeface="Lato" panose="020F0502020204030203" pitchFamily="34" charset="0"/>
              </a:rPr>
              <a:t>Confidential</a:t>
            </a:r>
            <a:r>
              <a:rPr lang="en-US" sz="900" b="1">
                <a:gradFill flip="none" rotWithShape="1">
                  <a:gsLst>
                    <a:gs pos="0">
                      <a:srgbClr val="0078D4"/>
                    </a:gs>
                    <a:gs pos="100000">
                      <a:srgbClr val="107C10"/>
                    </a:gs>
                  </a:gsLst>
                  <a:lin ang="0" scaled="1"/>
                  <a:tileRect/>
                </a:gradFill>
                <a:latin typeface="Lato" panose="020F0502020204030203" pitchFamily="34" charset="0"/>
                <a:cs typeface="Lato" panose="020F0502020204030203" pitchFamily="34" charset="0"/>
              </a:rPr>
              <a:t> </a:t>
            </a:r>
            <a:r>
              <a:rPr lang="en-US" sz="900" b="1">
                <a:gradFill flip="none" rotWithShape="1">
                  <a:gsLst>
                    <a:gs pos="0">
                      <a:srgbClr val="D83B01"/>
                    </a:gs>
                    <a:gs pos="100000">
                      <a:srgbClr val="D83B01"/>
                    </a:gs>
                  </a:gsLst>
                  <a:lin ang="0" scaled="1"/>
                  <a:tileRect/>
                </a:gradFill>
                <a:latin typeface="Lato" panose="020F0502020204030203" pitchFamily="34" charset="0"/>
                <a:cs typeface="Lato" panose="020F0502020204030203" pitchFamily="34" charset="0"/>
              </a:rPr>
              <a:t>data</a:t>
            </a:r>
            <a:br>
              <a:rPr lang="en-US" sz="900" b="1">
                <a:gradFill flip="none" rotWithShape="1">
                  <a:gsLst>
                    <a:gs pos="0">
                      <a:srgbClr val="D83B01"/>
                    </a:gs>
                    <a:gs pos="100000">
                      <a:srgbClr val="D83B01"/>
                    </a:gs>
                  </a:gsLst>
                  <a:lin ang="0" scaled="1"/>
                  <a:tileRect/>
                </a:gradFill>
                <a:latin typeface="Lato" panose="020F0502020204030203" pitchFamily="34" charset="0"/>
                <a:cs typeface="Lato" panose="020F0502020204030203" pitchFamily="34" charset="0"/>
              </a:rPr>
            </a:br>
            <a:r>
              <a:rPr lang="en-US" sz="900">
                <a:gradFill>
                  <a:gsLst>
                    <a:gs pos="0">
                      <a:srgbClr val="282828"/>
                    </a:gs>
                    <a:gs pos="100000">
                      <a:srgbClr val="282828"/>
                    </a:gs>
                  </a:gsLst>
                  <a:path path="circle">
                    <a:fillToRect l="100000" t="100000"/>
                  </a:path>
                </a:gradFill>
                <a:latin typeface="Lato" panose="020F0502020204030203" pitchFamily="34" charset="0"/>
                <a:cs typeface="Lato" panose="020F0502020204030203" pitchFamily="34" charset="0"/>
              </a:rPr>
              <a:t>+</a:t>
            </a:r>
            <a:r>
              <a:rPr lang="en-US" sz="900">
                <a:gradFill flip="none" rotWithShape="1">
                  <a:gsLst>
                    <a:gs pos="0">
                      <a:srgbClr val="0078D4"/>
                    </a:gs>
                    <a:gs pos="100000">
                      <a:srgbClr val="107C10"/>
                    </a:gs>
                  </a:gsLst>
                  <a:lin ang="0" scaled="1"/>
                  <a:tileRect/>
                </a:gradFill>
                <a:latin typeface="Lato" panose="020F0502020204030203" pitchFamily="34" charset="0"/>
                <a:cs typeface="Lato" panose="020F0502020204030203" pitchFamily="34" charset="0"/>
              </a:rPr>
              <a:t>  </a:t>
            </a:r>
            <a:r>
              <a:rPr lang="en-US" sz="900" b="1">
                <a:gradFill flip="none" rotWithShape="1">
                  <a:gsLst>
                    <a:gs pos="0">
                      <a:srgbClr val="107C10"/>
                    </a:gs>
                    <a:gs pos="100000">
                      <a:srgbClr val="107C10"/>
                    </a:gs>
                  </a:gsLst>
                  <a:lin ang="0" scaled="1"/>
                  <a:tileRect/>
                </a:gradFill>
                <a:latin typeface="Lato" panose="020F0502020204030203" pitchFamily="34" charset="0"/>
                <a:cs typeface="Lato" panose="020F0502020204030203" pitchFamily="34" charset="0"/>
              </a:rPr>
              <a:t>General data</a:t>
            </a:r>
          </a:p>
        </p:txBody>
      </p:sp>
      <p:grpSp>
        <p:nvGrpSpPr>
          <p:cNvPr id="411" name="Group 410">
            <a:extLst>
              <a:ext uri="{FF2B5EF4-FFF2-40B4-BE49-F238E27FC236}">
                <a16:creationId xmlns:a16="http://schemas.microsoft.com/office/drawing/2014/main" id="{13EEFF9A-5F9B-A11D-303F-F0ACBF4D69B5}"/>
              </a:ext>
            </a:extLst>
          </p:cNvPr>
          <p:cNvGrpSpPr/>
          <p:nvPr/>
        </p:nvGrpSpPr>
        <p:grpSpPr>
          <a:xfrm>
            <a:off x="8389860" y="3375951"/>
            <a:ext cx="518977" cy="518975"/>
            <a:chOff x="1844808" y="4099828"/>
            <a:chExt cx="904317" cy="904316"/>
          </a:xfrm>
        </p:grpSpPr>
        <p:sp>
          <p:nvSpPr>
            <p:cNvPr id="412" name="Oval 411">
              <a:extLst>
                <a:ext uri="{FF2B5EF4-FFF2-40B4-BE49-F238E27FC236}">
                  <a16:creationId xmlns:a16="http://schemas.microsoft.com/office/drawing/2014/main" id="{CB4676FB-3E18-B043-0E4C-243C6C1F23C8}"/>
                </a:ext>
              </a:extLst>
            </p:cNvPr>
            <p:cNvSpPr/>
            <p:nvPr/>
          </p:nvSpPr>
          <p:spPr bwMode="auto">
            <a:xfrm>
              <a:off x="1844808" y="4099828"/>
              <a:ext cx="904317" cy="904316"/>
            </a:xfrm>
            <a:prstGeom prst="ellipse">
              <a:avLst/>
            </a:prstGeom>
            <a:solidFill>
              <a:srgbClr val="FFFFFF"/>
            </a:solidFill>
            <a:ln w="28575">
              <a:noFill/>
              <a:headEnd type="none" w="med" len="med"/>
              <a:tailEnd type="none" w="med" len="med"/>
            </a:ln>
            <a:effectLst>
              <a:outerShdw blurRad="190500" dist="63500" dir="5400000" algn="tl"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68580" rIns="0" bIns="0" numCol="1" spcCol="0" rtlCol="0" fromWordArt="0" anchor="t" anchorCtr="0" forceAA="0" compatLnSpc="1">
              <a:prstTxWarp prst="textNoShape">
                <a:avLst/>
              </a:prstTxWarp>
              <a:noAutofit/>
            </a:bodyPr>
            <a:lstStyle/>
            <a:p>
              <a:pPr algn="ctr" defTabSz="685775" fontAlgn="base">
                <a:lnSpc>
                  <a:spcPct val="90000"/>
                </a:lnSpc>
                <a:spcBef>
                  <a:spcPct val="0"/>
                </a:spcBef>
                <a:spcAft>
                  <a:spcPct val="0"/>
                </a:spcAft>
                <a:defRPr/>
              </a:pPr>
              <a:endParaRPr lang="en-US" sz="900" b="1">
                <a:gradFill>
                  <a:gsLst>
                    <a:gs pos="0">
                      <a:srgbClr val="000000"/>
                    </a:gs>
                    <a:gs pos="100000">
                      <a:srgbClr val="000000"/>
                    </a:gs>
                  </a:gsLst>
                  <a:path path="circle">
                    <a:fillToRect l="100000" t="100000"/>
                  </a:path>
                </a:gradFill>
                <a:latin typeface="Lato" panose="020F0502020204030203" pitchFamily="34" charset="0"/>
              </a:endParaRPr>
            </a:p>
          </p:txBody>
        </p:sp>
        <p:pic>
          <p:nvPicPr>
            <p:cNvPr id="413" name="Graphic 412">
              <a:extLst>
                <a:ext uri="{FF2B5EF4-FFF2-40B4-BE49-F238E27FC236}">
                  <a16:creationId xmlns:a16="http://schemas.microsoft.com/office/drawing/2014/main" id="{34FB34BB-5F98-9902-72F2-C7381C9F9E9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28634" y="4283655"/>
              <a:ext cx="536664" cy="536663"/>
            </a:xfrm>
            <a:prstGeom prst="rect">
              <a:avLst/>
            </a:prstGeom>
          </p:spPr>
        </p:pic>
      </p:grpSp>
      <p:grpSp>
        <p:nvGrpSpPr>
          <p:cNvPr id="414" name="Group 413">
            <a:extLst>
              <a:ext uri="{FF2B5EF4-FFF2-40B4-BE49-F238E27FC236}">
                <a16:creationId xmlns:a16="http://schemas.microsoft.com/office/drawing/2014/main" id="{143067CE-7D1B-E890-F8DB-52216FAF1366}"/>
              </a:ext>
              <a:ext uri="{C183D7F6-B498-43B3-948B-1728B52AA6E4}">
                <adec:decorative xmlns:adec="http://schemas.microsoft.com/office/drawing/2017/decorative" val="1"/>
              </a:ext>
            </a:extLst>
          </p:cNvPr>
          <p:cNvGrpSpPr/>
          <p:nvPr/>
        </p:nvGrpSpPr>
        <p:grpSpPr>
          <a:xfrm>
            <a:off x="4778846" y="3375300"/>
            <a:ext cx="520275" cy="520275"/>
            <a:chOff x="4029438" y="4124335"/>
            <a:chExt cx="1152162" cy="1152162"/>
          </a:xfrm>
        </p:grpSpPr>
        <p:sp>
          <p:nvSpPr>
            <p:cNvPr id="415" name="Oval 414">
              <a:extLst>
                <a:ext uri="{FF2B5EF4-FFF2-40B4-BE49-F238E27FC236}">
                  <a16:creationId xmlns:a16="http://schemas.microsoft.com/office/drawing/2014/main" id="{9595210B-3D80-216E-09CE-C849FC748297}"/>
                </a:ext>
                <a:ext uri="{C183D7F6-B498-43B3-948B-1728B52AA6E4}">
                  <adec:decorative xmlns:adec="http://schemas.microsoft.com/office/drawing/2017/decorative" val="1"/>
                </a:ext>
              </a:extLst>
            </p:cNvPr>
            <p:cNvSpPr>
              <a:spLocks noChangeAspect="1"/>
            </p:cNvSpPr>
            <p:nvPr/>
          </p:nvSpPr>
          <p:spPr bwMode="auto">
            <a:xfrm>
              <a:off x="4029438" y="4124335"/>
              <a:ext cx="1152162" cy="1152162"/>
            </a:xfrm>
            <a:prstGeom prst="ellipse">
              <a:avLst/>
            </a:prstGeom>
            <a:solidFill>
              <a:srgbClr val="FFFFFF"/>
            </a:solidFill>
            <a:ln w="28575">
              <a:noFill/>
              <a:headEnd type="none" w="med" len="med"/>
              <a:tailEnd type="none" w="med" len="med"/>
            </a:ln>
            <a:effectLst>
              <a:outerShdw blurRad="190500" dist="63500" dir="5400000" algn="tl"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68580" rIns="0" bIns="0" numCol="1" spcCol="0" rtlCol="0" fromWordArt="0" anchor="t"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algn="ctr" defTabSz="685775" fontAlgn="base">
                <a:lnSpc>
                  <a:spcPct val="90000"/>
                </a:lnSpc>
                <a:spcBef>
                  <a:spcPct val="0"/>
                </a:spcBef>
                <a:spcAft>
                  <a:spcPct val="0"/>
                </a:spcAft>
                <a:defRPr/>
              </a:pPr>
              <a:endParaRPr lang="en-US" sz="900" b="1">
                <a:gradFill>
                  <a:gsLst>
                    <a:gs pos="0">
                      <a:srgbClr val="000000"/>
                    </a:gs>
                    <a:gs pos="100000">
                      <a:srgbClr val="000000"/>
                    </a:gs>
                  </a:gsLst>
                  <a:path path="circle">
                    <a:fillToRect l="100000" t="100000"/>
                  </a:path>
                </a:gradFill>
                <a:latin typeface="Lato" panose="020F0502020204030203" pitchFamily="34" charset="0"/>
              </a:endParaRPr>
            </a:p>
          </p:txBody>
        </p:sp>
        <p:grpSp>
          <p:nvGrpSpPr>
            <p:cNvPr id="416" name="Group 415">
              <a:extLst>
                <a:ext uri="{FF2B5EF4-FFF2-40B4-BE49-F238E27FC236}">
                  <a16:creationId xmlns:a16="http://schemas.microsoft.com/office/drawing/2014/main" id="{00E823E0-A10C-7FB8-FF28-3F9BDF6D78A1}"/>
                </a:ext>
              </a:extLst>
            </p:cNvPr>
            <p:cNvGrpSpPr/>
            <p:nvPr/>
          </p:nvGrpSpPr>
          <p:grpSpPr>
            <a:xfrm>
              <a:off x="4169248" y="4334656"/>
              <a:ext cx="872543" cy="731520"/>
              <a:chOff x="4131089" y="4306267"/>
              <a:chExt cx="872543" cy="731520"/>
            </a:xfrm>
          </p:grpSpPr>
          <p:pic>
            <p:nvPicPr>
              <p:cNvPr id="417" name="Graphic 416">
                <a:extLst>
                  <a:ext uri="{FF2B5EF4-FFF2-40B4-BE49-F238E27FC236}">
                    <a16:creationId xmlns:a16="http://schemas.microsoft.com/office/drawing/2014/main" id="{984954B0-8174-7211-11C1-FFDA393254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31089" y="4306267"/>
                <a:ext cx="731520" cy="731520"/>
              </a:xfrm>
              <a:prstGeom prst="rect">
                <a:avLst/>
              </a:prstGeom>
            </p:spPr>
          </p:pic>
          <p:pic>
            <p:nvPicPr>
              <p:cNvPr id="418" name="Graphic 417">
                <a:extLst>
                  <a:ext uri="{FF2B5EF4-FFF2-40B4-BE49-F238E27FC236}">
                    <a16:creationId xmlns:a16="http://schemas.microsoft.com/office/drawing/2014/main" id="{15337459-28B2-9B2D-4D70-70A5752DC99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89071" y="4332787"/>
                <a:ext cx="314561" cy="314561"/>
              </a:xfrm>
              <a:prstGeom prst="rect">
                <a:avLst/>
              </a:prstGeom>
            </p:spPr>
          </p:pic>
        </p:grpSp>
      </p:grpSp>
      <p:sp>
        <p:nvSpPr>
          <p:cNvPr id="405" name="TextBox 404">
            <a:extLst>
              <a:ext uri="{FF2B5EF4-FFF2-40B4-BE49-F238E27FC236}">
                <a16:creationId xmlns:a16="http://schemas.microsoft.com/office/drawing/2014/main" id="{0F884B99-E765-B735-6690-76F5DCC1DEB2}"/>
              </a:ext>
            </a:extLst>
          </p:cNvPr>
          <p:cNvSpPr txBox="1"/>
          <p:nvPr/>
        </p:nvSpPr>
        <p:spPr>
          <a:xfrm>
            <a:off x="6018433" y="4271919"/>
            <a:ext cx="771045" cy="121252"/>
          </a:xfrm>
          <a:prstGeom prst="rect">
            <a:avLst/>
          </a:prstGeom>
          <a:noFill/>
        </p:spPr>
        <p:txBody>
          <a:bodyPr wrap="none" lIns="0" tIns="0" rIns="0" bIns="0" rtlCol="0">
            <a:spAutoFit/>
          </a:bodyPr>
          <a:lstStyle/>
          <a:p>
            <a:pPr algn="ctr" defTabSz="685800">
              <a:defRPr/>
            </a:pPr>
            <a:r>
              <a:rPr lang="en-US" sz="788">
                <a:solidFill>
                  <a:srgbClr val="000000"/>
                </a:solidFill>
                <a:latin typeface="Lato" panose="020F0502020204030203" pitchFamily="34" charset="0"/>
              </a:rPr>
              <a:t>Plans and pricing </a:t>
            </a:r>
          </a:p>
        </p:txBody>
      </p:sp>
      <p:sp>
        <p:nvSpPr>
          <p:cNvPr id="406" name="TextBox 405">
            <a:extLst>
              <a:ext uri="{FF2B5EF4-FFF2-40B4-BE49-F238E27FC236}">
                <a16:creationId xmlns:a16="http://schemas.microsoft.com/office/drawing/2014/main" id="{319BF551-2C39-4770-1EC0-E00197B75A6F}"/>
              </a:ext>
            </a:extLst>
          </p:cNvPr>
          <p:cNvSpPr txBox="1"/>
          <p:nvPr/>
        </p:nvSpPr>
        <p:spPr>
          <a:xfrm>
            <a:off x="6923123" y="4271919"/>
            <a:ext cx="775854" cy="121252"/>
          </a:xfrm>
          <a:prstGeom prst="rect">
            <a:avLst/>
          </a:prstGeom>
          <a:noFill/>
        </p:spPr>
        <p:txBody>
          <a:bodyPr wrap="none" lIns="0" tIns="0" rIns="0" bIns="0" rtlCol="0">
            <a:spAutoFit/>
          </a:bodyPr>
          <a:lstStyle/>
          <a:p>
            <a:pPr algn="ctr" defTabSz="685800">
              <a:defRPr/>
            </a:pPr>
            <a:r>
              <a:rPr lang="en-US" sz="788">
                <a:solidFill>
                  <a:srgbClr val="000000"/>
                </a:solidFill>
                <a:latin typeface="Lato" panose="020F0502020204030203" pitchFamily="34" charset="0"/>
              </a:rPr>
              <a:t>Solution benefits </a:t>
            </a:r>
          </a:p>
        </p:txBody>
      </p:sp>
      <p:sp>
        <p:nvSpPr>
          <p:cNvPr id="409" name="Graphic 167">
            <a:extLst>
              <a:ext uri="{FF2B5EF4-FFF2-40B4-BE49-F238E27FC236}">
                <a16:creationId xmlns:a16="http://schemas.microsoft.com/office/drawing/2014/main" id="{1967BD50-232A-9703-9247-AE44B919F7DB}"/>
              </a:ext>
            </a:extLst>
          </p:cNvPr>
          <p:cNvSpPr/>
          <p:nvPr/>
        </p:nvSpPr>
        <p:spPr>
          <a:xfrm>
            <a:off x="6311526" y="4016347"/>
            <a:ext cx="216605" cy="206291"/>
          </a:xfrm>
          <a:custGeom>
            <a:avLst/>
            <a:gdLst>
              <a:gd name="connsiteX0" fmla="*/ 71060 w 271324"/>
              <a:gd name="connsiteY0" fmla="*/ 109822 h 258405"/>
              <a:gd name="connsiteX1" fmla="*/ 71060 w 271324"/>
              <a:gd name="connsiteY1" fmla="*/ 83982 h 258405"/>
              <a:gd name="connsiteX2" fmla="*/ 187342 w 271324"/>
              <a:gd name="connsiteY2" fmla="*/ 83982 h 258405"/>
              <a:gd name="connsiteX3" fmla="*/ 187342 w 271324"/>
              <a:gd name="connsiteY3" fmla="*/ 109822 h 258405"/>
              <a:gd name="connsiteX4" fmla="*/ 71060 w 271324"/>
              <a:gd name="connsiteY4" fmla="*/ 109822 h 258405"/>
              <a:gd name="connsiteX5" fmla="*/ 25839 w 271324"/>
              <a:gd name="connsiteY5" fmla="*/ 0 h 258405"/>
              <a:gd name="connsiteX6" fmla="*/ 0 w 271324"/>
              <a:gd name="connsiteY6" fmla="*/ 25842 h 258405"/>
              <a:gd name="connsiteX7" fmla="*/ 12919 w 271324"/>
              <a:gd name="connsiteY7" fmla="*/ 48218 h 258405"/>
              <a:gd name="connsiteX8" fmla="*/ 12919 w 271324"/>
              <a:gd name="connsiteY8" fmla="*/ 222874 h 258405"/>
              <a:gd name="connsiteX9" fmla="*/ 22609 w 271324"/>
              <a:gd name="connsiteY9" fmla="*/ 232565 h 258405"/>
              <a:gd name="connsiteX10" fmla="*/ 51680 w 271324"/>
              <a:gd name="connsiteY10" fmla="*/ 232565 h 258405"/>
              <a:gd name="connsiteX11" fmla="*/ 51680 w 271324"/>
              <a:gd name="connsiteY11" fmla="*/ 164733 h 258405"/>
              <a:gd name="connsiteX12" fmla="*/ 61370 w 271324"/>
              <a:gd name="connsiteY12" fmla="*/ 155043 h 258405"/>
              <a:gd name="connsiteX13" fmla="*/ 113051 w 271324"/>
              <a:gd name="connsiteY13" fmla="*/ 155043 h 258405"/>
              <a:gd name="connsiteX14" fmla="*/ 122741 w 271324"/>
              <a:gd name="connsiteY14" fmla="*/ 164733 h 258405"/>
              <a:gd name="connsiteX15" fmla="*/ 122741 w 271324"/>
              <a:gd name="connsiteY15" fmla="*/ 167963 h 258405"/>
              <a:gd name="connsiteX16" fmla="*/ 148582 w 271324"/>
              <a:gd name="connsiteY16" fmla="*/ 155043 h 258405"/>
              <a:gd name="connsiteX17" fmla="*/ 245484 w 271324"/>
              <a:gd name="connsiteY17" fmla="*/ 155043 h 258405"/>
              <a:gd name="connsiteX18" fmla="*/ 245484 w 271324"/>
              <a:gd name="connsiteY18" fmla="*/ 48218 h 258405"/>
              <a:gd name="connsiteX19" fmla="*/ 254940 w 271324"/>
              <a:gd name="connsiteY19" fmla="*/ 12919 h 258405"/>
              <a:gd name="connsiteX20" fmla="*/ 232563 w 271324"/>
              <a:gd name="connsiteY20" fmla="*/ 0 h 258405"/>
              <a:gd name="connsiteX21" fmla="*/ 25839 w 271324"/>
              <a:gd name="connsiteY21" fmla="*/ 0 h 258405"/>
              <a:gd name="connsiteX22" fmla="*/ 19379 w 271324"/>
              <a:gd name="connsiteY22" fmla="*/ 25841 h 258405"/>
              <a:gd name="connsiteX23" fmla="*/ 25839 w 271324"/>
              <a:gd name="connsiteY23" fmla="*/ 19380 h 258405"/>
              <a:gd name="connsiteX24" fmla="*/ 232563 w 271324"/>
              <a:gd name="connsiteY24" fmla="*/ 19380 h 258405"/>
              <a:gd name="connsiteX25" fmla="*/ 239023 w 271324"/>
              <a:gd name="connsiteY25" fmla="*/ 25841 h 258405"/>
              <a:gd name="connsiteX26" fmla="*/ 232563 w 271324"/>
              <a:gd name="connsiteY26" fmla="*/ 32301 h 258405"/>
              <a:gd name="connsiteX27" fmla="*/ 25839 w 271324"/>
              <a:gd name="connsiteY27" fmla="*/ 32301 h 258405"/>
              <a:gd name="connsiteX28" fmla="*/ 19379 w 271324"/>
              <a:gd name="connsiteY28" fmla="*/ 25841 h 258405"/>
              <a:gd name="connsiteX29" fmla="*/ 61370 w 271324"/>
              <a:gd name="connsiteY29" fmla="*/ 64601 h 258405"/>
              <a:gd name="connsiteX30" fmla="*/ 197033 w 271324"/>
              <a:gd name="connsiteY30" fmla="*/ 64601 h 258405"/>
              <a:gd name="connsiteX31" fmla="*/ 206723 w 271324"/>
              <a:gd name="connsiteY31" fmla="*/ 74291 h 258405"/>
              <a:gd name="connsiteX32" fmla="*/ 206723 w 271324"/>
              <a:gd name="connsiteY32" fmla="*/ 119512 h 258405"/>
              <a:gd name="connsiteX33" fmla="*/ 197033 w 271324"/>
              <a:gd name="connsiteY33" fmla="*/ 129203 h 258405"/>
              <a:gd name="connsiteX34" fmla="*/ 61370 w 271324"/>
              <a:gd name="connsiteY34" fmla="*/ 129203 h 258405"/>
              <a:gd name="connsiteX35" fmla="*/ 51680 w 271324"/>
              <a:gd name="connsiteY35" fmla="*/ 119512 h 258405"/>
              <a:gd name="connsiteX36" fmla="*/ 51680 w 271324"/>
              <a:gd name="connsiteY36" fmla="*/ 74291 h 258405"/>
              <a:gd name="connsiteX37" fmla="*/ 61370 w 271324"/>
              <a:gd name="connsiteY37" fmla="*/ 64601 h 258405"/>
              <a:gd name="connsiteX38" fmla="*/ 103361 w 271324"/>
              <a:gd name="connsiteY38" fmla="*/ 174423 h 258405"/>
              <a:gd name="connsiteX39" fmla="*/ 103361 w 271324"/>
              <a:gd name="connsiteY39" fmla="*/ 232565 h 258405"/>
              <a:gd name="connsiteX40" fmla="*/ 71060 w 271324"/>
              <a:gd name="connsiteY40" fmla="*/ 232565 h 258405"/>
              <a:gd name="connsiteX41" fmla="*/ 71060 w 271324"/>
              <a:gd name="connsiteY41" fmla="*/ 174423 h 258405"/>
              <a:gd name="connsiteX42" fmla="*/ 103361 w 271324"/>
              <a:gd name="connsiteY42" fmla="*/ 174423 h 258405"/>
              <a:gd name="connsiteX43" fmla="*/ 129201 w 271324"/>
              <a:gd name="connsiteY43" fmla="*/ 187344 h 258405"/>
              <a:gd name="connsiteX44" fmla="*/ 148582 w 271324"/>
              <a:gd name="connsiteY44" fmla="*/ 167963 h 258405"/>
              <a:gd name="connsiteX45" fmla="*/ 251944 w 271324"/>
              <a:gd name="connsiteY45" fmla="*/ 167963 h 258405"/>
              <a:gd name="connsiteX46" fmla="*/ 271324 w 271324"/>
              <a:gd name="connsiteY46" fmla="*/ 187344 h 258405"/>
              <a:gd name="connsiteX47" fmla="*/ 271324 w 271324"/>
              <a:gd name="connsiteY47" fmla="*/ 239025 h 258405"/>
              <a:gd name="connsiteX48" fmla="*/ 251944 w 271324"/>
              <a:gd name="connsiteY48" fmla="*/ 258405 h 258405"/>
              <a:gd name="connsiteX49" fmla="*/ 148582 w 271324"/>
              <a:gd name="connsiteY49" fmla="*/ 258405 h 258405"/>
              <a:gd name="connsiteX50" fmla="*/ 129201 w 271324"/>
              <a:gd name="connsiteY50" fmla="*/ 239025 h 258405"/>
              <a:gd name="connsiteX51" fmla="*/ 129201 w 271324"/>
              <a:gd name="connsiteY51" fmla="*/ 187344 h 258405"/>
              <a:gd name="connsiteX52" fmla="*/ 258404 w 271324"/>
              <a:gd name="connsiteY52" fmla="*/ 193804 h 258405"/>
              <a:gd name="connsiteX53" fmla="*/ 245484 w 271324"/>
              <a:gd name="connsiteY53" fmla="*/ 180884 h 258405"/>
              <a:gd name="connsiteX54" fmla="*/ 232563 w 271324"/>
              <a:gd name="connsiteY54" fmla="*/ 180884 h 258405"/>
              <a:gd name="connsiteX55" fmla="*/ 258404 w 271324"/>
              <a:gd name="connsiteY55" fmla="*/ 206724 h 258405"/>
              <a:gd name="connsiteX56" fmla="*/ 258404 w 271324"/>
              <a:gd name="connsiteY56" fmla="*/ 193804 h 258405"/>
              <a:gd name="connsiteX57" fmla="*/ 258404 w 271324"/>
              <a:gd name="connsiteY57" fmla="*/ 219644 h 258405"/>
              <a:gd name="connsiteX58" fmla="*/ 232563 w 271324"/>
              <a:gd name="connsiteY58" fmla="*/ 245485 h 258405"/>
              <a:gd name="connsiteX59" fmla="*/ 245484 w 271324"/>
              <a:gd name="connsiteY59" fmla="*/ 245485 h 258405"/>
              <a:gd name="connsiteX60" fmla="*/ 258404 w 271324"/>
              <a:gd name="connsiteY60" fmla="*/ 232565 h 258405"/>
              <a:gd name="connsiteX61" fmla="*/ 258404 w 271324"/>
              <a:gd name="connsiteY61" fmla="*/ 219644 h 258405"/>
              <a:gd name="connsiteX62" fmla="*/ 155042 w 271324"/>
              <a:gd name="connsiteY62" fmla="*/ 180884 h 258405"/>
              <a:gd name="connsiteX63" fmla="*/ 142122 w 271324"/>
              <a:gd name="connsiteY63" fmla="*/ 193804 h 258405"/>
              <a:gd name="connsiteX64" fmla="*/ 142122 w 271324"/>
              <a:gd name="connsiteY64" fmla="*/ 206724 h 258405"/>
              <a:gd name="connsiteX65" fmla="*/ 167962 w 271324"/>
              <a:gd name="connsiteY65" fmla="*/ 180884 h 258405"/>
              <a:gd name="connsiteX66" fmla="*/ 155042 w 271324"/>
              <a:gd name="connsiteY66" fmla="*/ 180884 h 258405"/>
              <a:gd name="connsiteX67" fmla="*/ 167962 w 271324"/>
              <a:gd name="connsiteY67" fmla="*/ 245485 h 258405"/>
              <a:gd name="connsiteX68" fmla="*/ 142122 w 271324"/>
              <a:gd name="connsiteY68" fmla="*/ 219644 h 258405"/>
              <a:gd name="connsiteX69" fmla="*/ 142122 w 271324"/>
              <a:gd name="connsiteY69" fmla="*/ 232565 h 258405"/>
              <a:gd name="connsiteX70" fmla="*/ 155042 w 271324"/>
              <a:gd name="connsiteY70" fmla="*/ 245485 h 258405"/>
              <a:gd name="connsiteX71" fmla="*/ 167962 w 271324"/>
              <a:gd name="connsiteY71" fmla="*/ 245485 h 258405"/>
              <a:gd name="connsiteX72" fmla="*/ 222873 w 271324"/>
              <a:gd name="connsiteY72" fmla="*/ 213184 h 258405"/>
              <a:gd name="connsiteX73" fmla="*/ 200263 w 271324"/>
              <a:gd name="connsiteY73" fmla="*/ 190574 h 258405"/>
              <a:gd name="connsiteX74" fmla="*/ 177652 w 271324"/>
              <a:gd name="connsiteY74" fmla="*/ 213184 h 258405"/>
              <a:gd name="connsiteX75" fmla="*/ 200263 w 271324"/>
              <a:gd name="connsiteY75" fmla="*/ 235795 h 258405"/>
              <a:gd name="connsiteX76" fmla="*/ 222873 w 271324"/>
              <a:gd name="connsiteY76" fmla="*/ 213184 h 258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71324" h="258405">
                <a:moveTo>
                  <a:pt x="71060" y="109822"/>
                </a:moveTo>
                <a:lnTo>
                  <a:pt x="71060" y="83982"/>
                </a:lnTo>
                <a:lnTo>
                  <a:pt x="187342" y="83982"/>
                </a:lnTo>
                <a:lnTo>
                  <a:pt x="187342" y="109822"/>
                </a:lnTo>
                <a:lnTo>
                  <a:pt x="71060" y="109822"/>
                </a:lnTo>
                <a:close/>
                <a:moveTo>
                  <a:pt x="25839" y="0"/>
                </a:moveTo>
                <a:cubicBezTo>
                  <a:pt x="11568" y="1"/>
                  <a:pt x="-1" y="11570"/>
                  <a:pt x="0" y="25842"/>
                </a:cubicBezTo>
                <a:cubicBezTo>
                  <a:pt x="0" y="35073"/>
                  <a:pt x="4925" y="43602"/>
                  <a:pt x="12919" y="48218"/>
                </a:cubicBezTo>
                <a:lnTo>
                  <a:pt x="12919" y="222874"/>
                </a:lnTo>
                <a:cubicBezTo>
                  <a:pt x="12919" y="228223"/>
                  <a:pt x="17260" y="232565"/>
                  <a:pt x="22609" y="232565"/>
                </a:cubicBezTo>
                <a:lnTo>
                  <a:pt x="51680" y="232565"/>
                </a:lnTo>
                <a:lnTo>
                  <a:pt x="51680" y="164733"/>
                </a:lnTo>
                <a:cubicBezTo>
                  <a:pt x="51680" y="159382"/>
                  <a:pt x="56018" y="155043"/>
                  <a:pt x="61370" y="155043"/>
                </a:cubicBezTo>
                <a:lnTo>
                  <a:pt x="113051" y="155043"/>
                </a:lnTo>
                <a:cubicBezTo>
                  <a:pt x="118403" y="155043"/>
                  <a:pt x="122741" y="159382"/>
                  <a:pt x="122741" y="164733"/>
                </a:cubicBezTo>
                <a:lnTo>
                  <a:pt x="122741" y="167963"/>
                </a:lnTo>
                <a:cubicBezTo>
                  <a:pt x="128633" y="160121"/>
                  <a:pt x="138013" y="155043"/>
                  <a:pt x="148582" y="155043"/>
                </a:cubicBezTo>
                <a:lnTo>
                  <a:pt x="245484" y="155043"/>
                </a:lnTo>
                <a:lnTo>
                  <a:pt x="245484" y="48218"/>
                </a:lnTo>
                <a:cubicBezTo>
                  <a:pt x="257843" y="41082"/>
                  <a:pt x="262076" y="25278"/>
                  <a:pt x="254940" y="12919"/>
                </a:cubicBezTo>
                <a:cubicBezTo>
                  <a:pt x="250324" y="4925"/>
                  <a:pt x="241795" y="0"/>
                  <a:pt x="232563" y="0"/>
                </a:cubicBezTo>
                <a:lnTo>
                  <a:pt x="25839" y="0"/>
                </a:lnTo>
                <a:close/>
                <a:moveTo>
                  <a:pt x="19379" y="25841"/>
                </a:moveTo>
                <a:cubicBezTo>
                  <a:pt x="19379" y="22273"/>
                  <a:pt x="22272" y="19380"/>
                  <a:pt x="25839" y="19380"/>
                </a:cubicBezTo>
                <a:lnTo>
                  <a:pt x="232563" y="19380"/>
                </a:lnTo>
                <a:cubicBezTo>
                  <a:pt x="236131" y="19380"/>
                  <a:pt x="239023" y="22273"/>
                  <a:pt x="239023" y="25841"/>
                </a:cubicBezTo>
                <a:cubicBezTo>
                  <a:pt x="239023" y="29408"/>
                  <a:pt x="236131" y="32301"/>
                  <a:pt x="232563" y="32301"/>
                </a:cubicBezTo>
                <a:lnTo>
                  <a:pt x="25839" y="32301"/>
                </a:lnTo>
                <a:cubicBezTo>
                  <a:pt x="22272" y="32301"/>
                  <a:pt x="19379" y="29408"/>
                  <a:pt x="19379" y="25841"/>
                </a:cubicBezTo>
                <a:close/>
                <a:moveTo>
                  <a:pt x="61370" y="64601"/>
                </a:moveTo>
                <a:lnTo>
                  <a:pt x="197033" y="64601"/>
                </a:lnTo>
                <a:cubicBezTo>
                  <a:pt x="202384" y="64601"/>
                  <a:pt x="206723" y="68940"/>
                  <a:pt x="206723" y="74291"/>
                </a:cubicBezTo>
                <a:lnTo>
                  <a:pt x="206723" y="119512"/>
                </a:lnTo>
                <a:cubicBezTo>
                  <a:pt x="206723" y="124864"/>
                  <a:pt x="202384" y="129203"/>
                  <a:pt x="197033" y="129203"/>
                </a:cubicBezTo>
                <a:lnTo>
                  <a:pt x="61370" y="129203"/>
                </a:lnTo>
                <a:cubicBezTo>
                  <a:pt x="56018" y="129203"/>
                  <a:pt x="51680" y="124864"/>
                  <a:pt x="51680" y="119512"/>
                </a:cubicBezTo>
                <a:lnTo>
                  <a:pt x="51680" y="74291"/>
                </a:lnTo>
                <a:cubicBezTo>
                  <a:pt x="51680" y="68940"/>
                  <a:pt x="56018" y="64601"/>
                  <a:pt x="61370" y="64601"/>
                </a:cubicBezTo>
                <a:close/>
                <a:moveTo>
                  <a:pt x="103361" y="174423"/>
                </a:moveTo>
                <a:lnTo>
                  <a:pt x="103361" y="232565"/>
                </a:lnTo>
                <a:lnTo>
                  <a:pt x="71060" y="232565"/>
                </a:lnTo>
                <a:lnTo>
                  <a:pt x="71060" y="174423"/>
                </a:lnTo>
                <a:lnTo>
                  <a:pt x="103361" y="174423"/>
                </a:lnTo>
                <a:close/>
                <a:moveTo>
                  <a:pt x="129201" y="187344"/>
                </a:moveTo>
                <a:cubicBezTo>
                  <a:pt x="129201" y="176641"/>
                  <a:pt x="137879" y="167963"/>
                  <a:pt x="148582" y="167963"/>
                </a:cubicBezTo>
                <a:lnTo>
                  <a:pt x="251944" y="167963"/>
                </a:lnTo>
                <a:cubicBezTo>
                  <a:pt x="262647" y="167963"/>
                  <a:pt x="271324" y="176641"/>
                  <a:pt x="271324" y="187344"/>
                </a:cubicBezTo>
                <a:lnTo>
                  <a:pt x="271324" y="239025"/>
                </a:lnTo>
                <a:cubicBezTo>
                  <a:pt x="271324" y="249728"/>
                  <a:pt x="262647" y="258405"/>
                  <a:pt x="251944" y="258405"/>
                </a:cubicBezTo>
                <a:lnTo>
                  <a:pt x="148582" y="258405"/>
                </a:lnTo>
                <a:cubicBezTo>
                  <a:pt x="137879" y="258405"/>
                  <a:pt x="129201" y="249728"/>
                  <a:pt x="129201" y="239025"/>
                </a:cubicBezTo>
                <a:lnTo>
                  <a:pt x="129201" y="187344"/>
                </a:lnTo>
                <a:close/>
                <a:moveTo>
                  <a:pt x="258404" y="193804"/>
                </a:moveTo>
                <a:cubicBezTo>
                  <a:pt x="251268" y="193804"/>
                  <a:pt x="245484" y="188019"/>
                  <a:pt x="245484" y="180884"/>
                </a:cubicBezTo>
                <a:lnTo>
                  <a:pt x="232563" y="180884"/>
                </a:lnTo>
                <a:cubicBezTo>
                  <a:pt x="232563" y="195155"/>
                  <a:pt x="244132" y="206724"/>
                  <a:pt x="258404" y="206724"/>
                </a:cubicBezTo>
                <a:lnTo>
                  <a:pt x="258404" y="193804"/>
                </a:lnTo>
                <a:close/>
                <a:moveTo>
                  <a:pt x="258404" y="219644"/>
                </a:moveTo>
                <a:cubicBezTo>
                  <a:pt x="244132" y="219644"/>
                  <a:pt x="232563" y="231213"/>
                  <a:pt x="232563" y="245485"/>
                </a:cubicBezTo>
                <a:lnTo>
                  <a:pt x="245484" y="245485"/>
                </a:lnTo>
                <a:cubicBezTo>
                  <a:pt x="245484" y="238349"/>
                  <a:pt x="251268" y="232565"/>
                  <a:pt x="258404" y="232565"/>
                </a:cubicBezTo>
                <a:lnTo>
                  <a:pt x="258404" y="219644"/>
                </a:lnTo>
                <a:close/>
                <a:moveTo>
                  <a:pt x="155042" y="180884"/>
                </a:moveTo>
                <a:cubicBezTo>
                  <a:pt x="155042" y="188019"/>
                  <a:pt x="149257" y="193804"/>
                  <a:pt x="142122" y="193804"/>
                </a:cubicBezTo>
                <a:lnTo>
                  <a:pt x="142122" y="206724"/>
                </a:lnTo>
                <a:cubicBezTo>
                  <a:pt x="156393" y="206724"/>
                  <a:pt x="167962" y="195155"/>
                  <a:pt x="167962" y="180884"/>
                </a:cubicBezTo>
                <a:lnTo>
                  <a:pt x="155042" y="180884"/>
                </a:lnTo>
                <a:close/>
                <a:moveTo>
                  <a:pt x="167962" y="245485"/>
                </a:moveTo>
                <a:cubicBezTo>
                  <a:pt x="167962" y="231213"/>
                  <a:pt x="156393" y="219644"/>
                  <a:pt x="142122" y="219644"/>
                </a:cubicBezTo>
                <a:lnTo>
                  <a:pt x="142122" y="232565"/>
                </a:lnTo>
                <a:cubicBezTo>
                  <a:pt x="149257" y="232565"/>
                  <a:pt x="155042" y="238349"/>
                  <a:pt x="155042" y="245485"/>
                </a:cubicBezTo>
                <a:lnTo>
                  <a:pt x="167962" y="245485"/>
                </a:lnTo>
                <a:close/>
                <a:moveTo>
                  <a:pt x="222873" y="213184"/>
                </a:moveTo>
                <a:cubicBezTo>
                  <a:pt x="222873" y="200697"/>
                  <a:pt x="212750" y="190574"/>
                  <a:pt x="200263" y="190574"/>
                </a:cubicBezTo>
                <a:cubicBezTo>
                  <a:pt x="187775" y="190574"/>
                  <a:pt x="177652" y="200697"/>
                  <a:pt x="177652" y="213184"/>
                </a:cubicBezTo>
                <a:cubicBezTo>
                  <a:pt x="177652" y="225672"/>
                  <a:pt x="187775" y="235795"/>
                  <a:pt x="200263" y="235795"/>
                </a:cubicBezTo>
                <a:cubicBezTo>
                  <a:pt x="212750" y="235795"/>
                  <a:pt x="222873" y="225672"/>
                  <a:pt x="222873" y="213184"/>
                </a:cubicBezTo>
                <a:close/>
              </a:path>
            </a:pathLst>
          </a:custGeom>
          <a:solidFill>
            <a:schemeClr val="accent3"/>
          </a:solidFill>
          <a:ln w="12700" cap="flat">
            <a:noFill/>
            <a:prstDash val="solid"/>
            <a:miter/>
          </a:ln>
        </p:spPr>
        <p:txBody>
          <a:bodyPr rtlCol="0" anchor="ctr"/>
          <a:lstStyle/>
          <a:p>
            <a:pPr defTabSz="685800">
              <a:defRPr/>
            </a:pPr>
            <a:endParaRPr lang="en-US" sz="1350">
              <a:solidFill>
                <a:srgbClr val="000000"/>
              </a:solidFill>
              <a:latin typeface="Lato" panose="020F0502020204030203" pitchFamily="34" charset="0"/>
            </a:endParaRPr>
          </a:p>
        </p:txBody>
      </p:sp>
      <p:sp>
        <p:nvSpPr>
          <p:cNvPr id="410" name="Graphic 227">
            <a:extLst>
              <a:ext uri="{FF2B5EF4-FFF2-40B4-BE49-F238E27FC236}">
                <a16:creationId xmlns:a16="http://schemas.microsoft.com/office/drawing/2014/main" id="{E4D985DE-9219-9277-5745-E0E5E5E791AF}"/>
              </a:ext>
            </a:extLst>
          </p:cNvPr>
          <p:cNvSpPr/>
          <p:nvPr/>
        </p:nvSpPr>
        <p:spPr>
          <a:xfrm>
            <a:off x="7202746" y="4011189"/>
            <a:ext cx="216605" cy="216605"/>
          </a:xfrm>
          <a:custGeom>
            <a:avLst/>
            <a:gdLst>
              <a:gd name="connsiteX0" fmla="*/ 151431 w 385307"/>
              <a:gd name="connsiteY0" fmla="*/ 2805 h 385307"/>
              <a:gd name="connsiteX1" fmla="*/ 157699 w 385307"/>
              <a:gd name="connsiteY1" fmla="*/ 5402 h 385307"/>
              <a:gd name="connsiteX2" fmla="*/ 182137 w 385307"/>
              <a:gd name="connsiteY2" fmla="*/ 17433 h 385307"/>
              <a:gd name="connsiteX3" fmla="*/ 203172 w 385307"/>
              <a:gd name="connsiteY3" fmla="*/ 17433 h 385307"/>
              <a:gd name="connsiteX4" fmla="*/ 227609 w 385307"/>
              <a:gd name="connsiteY4" fmla="*/ 5402 h 385307"/>
              <a:gd name="connsiteX5" fmla="*/ 297747 w 385307"/>
              <a:gd name="connsiteY5" fmla="*/ 29262 h 385307"/>
              <a:gd name="connsiteX6" fmla="*/ 299147 w 385307"/>
              <a:gd name="connsiteY6" fmla="*/ 32354 h 385307"/>
              <a:gd name="connsiteX7" fmla="*/ 300344 w 385307"/>
              <a:gd name="connsiteY7" fmla="*/ 35530 h 385307"/>
              <a:gd name="connsiteX8" fmla="*/ 309116 w 385307"/>
              <a:gd name="connsiteY8" fmla="*/ 61316 h 385307"/>
              <a:gd name="connsiteX9" fmla="*/ 323991 w 385307"/>
              <a:gd name="connsiteY9" fmla="*/ 76191 h 385307"/>
              <a:gd name="connsiteX10" fmla="*/ 349777 w 385307"/>
              <a:gd name="connsiteY10" fmla="*/ 84963 h 385307"/>
              <a:gd name="connsiteX11" fmla="*/ 382503 w 385307"/>
              <a:gd name="connsiteY11" fmla="*/ 151431 h 385307"/>
              <a:gd name="connsiteX12" fmla="*/ 379906 w 385307"/>
              <a:gd name="connsiteY12" fmla="*/ 157699 h 385307"/>
              <a:gd name="connsiteX13" fmla="*/ 367874 w 385307"/>
              <a:gd name="connsiteY13" fmla="*/ 182137 h 385307"/>
              <a:gd name="connsiteX14" fmla="*/ 367874 w 385307"/>
              <a:gd name="connsiteY14" fmla="*/ 203172 h 385307"/>
              <a:gd name="connsiteX15" fmla="*/ 379906 w 385307"/>
              <a:gd name="connsiteY15" fmla="*/ 227609 h 385307"/>
              <a:gd name="connsiteX16" fmla="*/ 356046 w 385307"/>
              <a:gd name="connsiteY16" fmla="*/ 297747 h 385307"/>
              <a:gd name="connsiteX17" fmla="*/ 349777 w 385307"/>
              <a:gd name="connsiteY17" fmla="*/ 300344 h 385307"/>
              <a:gd name="connsiteX18" fmla="*/ 323991 w 385307"/>
              <a:gd name="connsiteY18" fmla="*/ 309116 h 385307"/>
              <a:gd name="connsiteX19" fmla="*/ 309116 w 385307"/>
              <a:gd name="connsiteY19" fmla="*/ 323991 h 385307"/>
              <a:gd name="connsiteX20" fmla="*/ 300344 w 385307"/>
              <a:gd name="connsiteY20" fmla="*/ 349777 h 385307"/>
              <a:gd name="connsiteX21" fmla="*/ 233876 w 385307"/>
              <a:gd name="connsiteY21" fmla="*/ 382503 h 385307"/>
              <a:gd name="connsiteX22" fmla="*/ 227609 w 385307"/>
              <a:gd name="connsiteY22" fmla="*/ 379906 h 385307"/>
              <a:gd name="connsiteX23" fmla="*/ 203172 w 385307"/>
              <a:gd name="connsiteY23" fmla="*/ 367874 h 385307"/>
              <a:gd name="connsiteX24" fmla="*/ 182137 w 385307"/>
              <a:gd name="connsiteY24" fmla="*/ 367874 h 385307"/>
              <a:gd name="connsiteX25" fmla="*/ 157699 w 385307"/>
              <a:gd name="connsiteY25" fmla="*/ 379906 h 385307"/>
              <a:gd name="connsiteX26" fmla="*/ 87560 w 385307"/>
              <a:gd name="connsiteY26" fmla="*/ 356046 h 385307"/>
              <a:gd name="connsiteX27" fmla="*/ 84963 w 385307"/>
              <a:gd name="connsiteY27" fmla="*/ 349777 h 385307"/>
              <a:gd name="connsiteX28" fmla="*/ 76191 w 385307"/>
              <a:gd name="connsiteY28" fmla="*/ 323991 h 385307"/>
              <a:gd name="connsiteX29" fmla="*/ 61316 w 385307"/>
              <a:gd name="connsiteY29" fmla="*/ 309116 h 385307"/>
              <a:gd name="connsiteX30" fmla="*/ 35530 w 385307"/>
              <a:gd name="connsiteY30" fmla="*/ 300344 h 385307"/>
              <a:gd name="connsiteX31" fmla="*/ 2805 w 385307"/>
              <a:gd name="connsiteY31" fmla="*/ 233876 h 385307"/>
              <a:gd name="connsiteX32" fmla="*/ 5402 w 385307"/>
              <a:gd name="connsiteY32" fmla="*/ 227609 h 385307"/>
              <a:gd name="connsiteX33" fmla="*/ 17433 w 385307"/>
              <a:gd name="connsiteY33" fmla="*/ 203172 h 385307"/>
              <a:gd name="connsiteX34" fmla="*/ 17433 w 385307"/>
              <a:gd name="connsiteY34" fmla="*/ 182137 h 385307"/>
              <a:gd name="connsiteX35" fmla="*/ 5402 w 385307"/>
              <a:gd name="connsiteY35" fmla="*/ 157699 h 385307"/>
              <a:gd name="connsiteX36" fmla="*/ 29262 w 385307"/>
              <a:gd name="connsiteY36" fmla="*/ 87560 h 385307"/>
              <a:gd name="connsiteX37" fmla="*/ 35530 w 385307"/>
              <a:gd name="connsiteY37" fmla="*/ 84963 h 385307"/>
              <a:gd name="connsiteX38" fmla="*/ 61316 w 385307"/>
              <a:gd name="connsiteY38" fmla="*/ 76191 h 385307"/>
              <a:gd name="connsiteX39" fmla="*/ 76191 w 385307"/>
              <a:gd name="connsiteY39" fmla="*/ 61316 h 385307"/>
              <a:gd name="connsiteX40" fmla="*/ 84963 w 385307"/>
              <a:gd name="connsiteY40" fmla="*/ 35530 h 385307"/>
              <a:gd name="connsiteX41" fmla="*/ 151431 w 385307"/>
              <a:gd name="connsiteY41" fmla="*/ 2805 h 385307"/>
              <a:gd name="connsiteX42" fmla="*/ 258752 w 385307"/>
              <a:gd name="connsiteY42" fmla="*/ 134926 h 385307"/>
              <a:gd name="connsiteX43" fmla="*/ 155514 w 385307"/>
              <a:gd name="connsiteY43" fmla="*/ 238163 h 385307"/>
              <a:gd name="connsiteX44" fmla="*/ 117905 w 385307"/>
              <a:gd name="connsiteY44" fmla="*/ 193033 h 385307"/>
              <a:gd name="connsiteX45" fmla="*/ 97782 w 385307"/>
              <a:gd name="connsiteY45" fmla="*/ 191203 h 385307"/>
              <a:gd name="connsiteX46" fmla="*/ 95953 w 385307"/>
              <a:gd name="connsiteY46" fmla="*/ 211325 h 385307"/>
              <a:gd name="connsiteX47" fmla="*/ 143578 w 385307"/>
              <a:gd name="connsiteY47" fmla="*/ 268475 h 385307"/>
              <a:gd name="connsiteX48" fmla="*/ 164656 w 385307"/>
              <a:gd name="connsiteY48" fmla="*/ 269431 h 385307"/>
              <a:gd name="connsiteX49" fmla="*/ 278956 w 385307"/>
              <a:gd name="connsiteY49" fmla="*/ 155131 h 385307"/>
              <a:gd name="connsiteX50" fmla="*/ 278956 w 385307"/>
              <a:gd name="connsiteY50" fmla="*/ 134926 h 385307"/>
              <a:gd name="connsiteX51" fmla="*/ 258752 w 385307"/>
              <a:gd name="connsiteY51" fmla="*/ 134926 h 38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85307" h="385307">
                <a:moveTo>
                  <a:pt x="151431" y="2805"/>
                </a:moveTo>
                <a:cubicBezTo>
                  <a:pt x="153574" y="3535"/>
                  <a:pt x="155669" y="4402"/>
                  <a:pt x="157699" y="5402"/>
                </a:cubicBezTo>
                <a:lnTo>
                  <a:pt x="182137" y="17433"/>
                </a:lnTo>
                <a:cubicBezTo>
                  <a:pt x="188768" y="20698"/>
                  <a:pt x="196540" y="20698"/>
                  <a:pt x="203172" y="17433"/>
                </a:cubicBezTo>
                <a:lnTo>
                  <a:pt x="227609" y="5402"/>
                </a:lnTo>
                <a:cubicBezTo>
                  <a:pt x="253565" y="-7378"/>
                  <a:pt x="284969" y="3304"/>
                  <a:pt x="297747" y="29262"/>
                </a:cubicBezTo>
                <a:lnTo>
                  <a:pt x="299147" y="32354"/>
                </a:lnTo>
                <a:lnTo>
                  <a:pt x="300344" y="35530"/>
                </a:lnTo>
                <a:lnTo>
                  <a:pt x="309116" y="61316"/>
                </a:lnTo>
                <a:cubicBezTo>
                  <a:pt x="311498" y="68315"/>
                  <a:pt x="316994" y="73811"/>
                  <a:pt x="323991" y="76191"/>
                </a:cubicBezTo>
                <a:lnTo>
                  <a:pt x="349777" y="84963"/>
                </a:lnTo>
                <a:cubicBezTo>
                  <a:pt x="377169" y="94281"/>
                  <a:pt x="391820" y="124040"/>
                  <a:pt x="382503" y="151431"/>
                </a:cubicBezTo>
                <a:cubicBezTo>
                  <a:pt x="381773" y="153574"/>
                  <a:pt x="380906" y="155669"/>
                  <a:pt x="379906" y="157699"/>
                </a:cubicBezTo>
                <a:lnTo>
                  <a:pt x="367874" y="182137"/>
                </a:lnTo>
                <a:cubicBezTo>
                  <a:pt x="364609" y="188768"/>
                  <a:pt x="364609" y="196540"/>
                  <a:pt x="367874" y="203172"/>
                </a:cubicBezTo>
                <a:lnTo>
                  <a:pt x="379906" y="227609"/>
                </a:lnTo>
                <a:cubicBezTo>
                  <a:pt x="392687" y="253565"/>
                  <a:pt x="382004" y="284969"/>
                  <a:pt x="356046" y="297747"/>
                </a:cubicBezTo>
                <a:cubicBezTo>
                  <a:pt x="354015" y="298747"/>
                  <a:pt x="351922" y="299616"/>
                  <a:pt x="349777" y="300344"/>
                </a:cubicBezTo>
                <a:lnTo>
                  <a:pt x="323991" y="309116"/>
                </a:lnTo>
                <a:cubicBezTo>
                  <a:pt x="316994" y="311498"/>
                  <a:pt x="311498" y="316994"/>
                  <a:pt x="309116" y="323991"/>
                </a:cubicBezTo>
                <a:lnTo>
                  <a:pt x="300344" y="349777"/>
                </a:lnTo>
                <a:cubicBezTo>
                  <a:pt x="291026" y="377169"/>
                  <a:pt x="261268" y="391820"/>
                  <a:pt x="233876" y="382503"/>
                </a:cubicBezTo>
                <a:cubicBezTo>
                  <a:pt x="231733" y="381773"/>
                  <a:pt x="229640" y="380906"/>
                  <a:pt x="227609" y="379906"/>
                </a:cubicBezTo>
                <a:lnTo>
                  <a:pt x="203172" y="367874"/>
                </a:lnTo>
                <a:cubicBezTo>
                  <a:pt x="196540" y="364609"/>
                  <a:pt x="188768" y="364609"/>
                  <a:pt x="182137" y="367874"/>
                </a:cubicBezTo>
                <a:lnTo>
                  <a:pt x="157699" y="379906"/>
                </a:lnTo>
                <a:cubicBezTo>
                  <a:pt x="131742" y="392687"/>
                  <a:pt x="100340" y="382004"/>
                  <a:pt x="87560" y="356046"/>
                </a:cubicBezTo>
                <a:cubicBezTo>
                  <a:pt x="86560" y="354015"/>
                  <a:pt x="85692" y="351922"/>
                  <a:pt x="84963" y="349777"/>
                </a:cubicBezTo>
                <a:lnTo>
                  <a:pt x="76191" y="323991"/>
                </a:lnTo>
                <a:cubicBezTo>
                  <a:pt x="73811" y="316994"/>
                  <a:pt x="68315" y="311498"/>
                  <a:pt x="61316" y="309116"/>
                </a:cubicBezTo>
                <a:lnTo>
                  <a:pt x="35530" y="300344"/>
                </a:lnTo>
                <a:cubicBezTo>
                  <a:pt x="8139" y="291026"/>
                  <a:pt x="-6512" y="261268"/>
                  <a:pt x="2805" y="233876"/>
                </a:cubicBezTo>
                <a:cubicBezTo>
                  <a:pt x="3535" y="231733"/>
                  <a:pt x="4402" y="229640"/>
                  <a:pt x="5402" y="227609"/>
                </a:cubicBezTo>
                <a:lnTo>
                  <a:pt x="17433" y="203172"/>
                </a:lnTo>
                <a:cubicBezTo>
                  <a:pt x="20698" y="196540"/>
                  <a:pt x="20698" y="188768"/>
                  <a:pt x="17433" y="182137"/>
                </a:cubicBezTo>
                <a:lnTo>
                  <a:pt x="5402" y="157699"/>
                </a:lnTo>
                <a:cubicBezTo>
                  <a:pt x="-7378" y="131742"/>
                  <a:pt x="3304" y="100340"/>
                  <a:pt x="29262" y="87560"/>
                </a:cubicBezTo>
                <a:cubicBezTo>
                  <a:pt x="31293" y="86560"/>
                  <a:pt x="33387" y="85692"/>
                  <a:pt x="35530" y="84963"/>
                </a:cubicBezTo>
                <a:lnTo>
                  <a:pt x="61316" y="76191"/>
                </a:lnTo>
                <a:cubicBezTo>
                  <a:pt x="68315" y="73811"/>
                  <a:pt x="73811" y="68315"/>
                  <a:pt x="76191" y="61316"/>
                </a:cubicBezTo>
                <a:lnTo>
                  <a:pt x="84963" y="35530"/>
                </a:lnTo>
                <a:cubicBezTo>
                  <a:pt x="94281" y="8139"/>
                  <a:pt x="124040" y="-6512"/>
                  <a:pt x="151431" y="2805"/>
                </a:cubicBezTo>
                <a:close/>
                <a:moveTo>
                  <a:pt x="258752" y="134926"/>
                </a:moveTo>
                <a:lnTo>
                  <a:pt x="155514" y="238163"/>
                </a:lnTo>
                <a:lnTo>
                  <a:pt x="117905" y="193033"/>
                </a:lnTo>
                <a:cubicBezTo>
                  <a:pt x="112853" y="186970"/>
                  <a:pt x="103844" y="186150"/>
                  <a:pt x="97782" y="191203"/>
                </a:cubicBezTo>
                <a:cubicBezTo>
                  <a:pt x="91720" y="196255"/>
                  <a:pt x="90901" y="205263"/>
                  <a:pt x="95953" y="211325"/>
                </a:cubicBezTo>
                <a:lnTo>
                  <a:pt x="143578" y="268475"/>
                </a:lnTo>
                <a:cubicBezTo>
                  <a:pt x="148957" y="274929"/>
                  <a:pt x="158717" y="275373"/>
                  <a:pt x="164656" y="269431"/>
                </a:cubicBezTo>
                <a:lnTo>
                  <a:pt x="278956" y="155131"/>
                </a:lnTo>
                <a:cubicBezTo>
                  <a:pt x="284536" y="149552"/>
                  <a:pt x="284536" y="140506"/>
                  <a:pt x="278956" y="134926"/>
                </a:cubicBezTo>
                <a:cubicBezTo>
                  <a:pt x="273377" y="129347"/>
                  <a:pt x="264332" y="129347"/>
                  <a:pt x="258752" y="134926"/>
                </a:cubicBezTo>
                <a:close/>
              </a:path>
            </a:pathLst>
          </a:custGeom>
          <a:solidFill>
            <a:schemeClr val="accent3"/>
          </a:solidFill>
          <a:ln w="1270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defRPr/>
            </a:pPr>
            <a:endParaRPr lang="en-US" sz="1350">
              <a:solidFill>
                <a:srgbClr val="000000"/>
              </a:solidFill>
              <a:latin typeface="Lato" panose="020F0502020204030203" pitchFamily="34" charset="0"/>
            </a:endParaRPr>
          </a:p>
        </p:txBody>
      </p:sp>
      <p:grpSp>
        <p:nvGrpSpPr>
          <p:cNvPr id="321" name="Group 320">
            <a:extLst>
              <a:ext uri="{FF2B5EF4-FFF2-40B4-BE49-F238E27FC236}">
                <a16:creationId xmlns:a16="http://schemas.microsoft.com/office/drawing/2014/main" id="{66DAED2C-2735-ACB0-EB78-B88BD3FA66DA}"/>
              </a:ext>
            </a:extLst>
          </p:cNvPr>
          <p:cNvGrpSpPr/>
          <p:nvPr/>
        </p:nvGrpSpPr>
        <p:grpSpPr>
          <a:xfrm>
            <a:off x="3837733" y="3375951"/>
            <a:ext cx="518977" cy="518975"/>
            <a:chOff x="1844808" y="4099828"/>
            <a:chExt cx="904317" cy="904316"/>
          </a:xfrm>
        </p:grpSpPr>
        <p:sp>
          <p:nvSpPr>
            <p:cNvPr id="322" name="Oval 321">
              <a:extLst>
                <a:ext uri="{FF2B5EF4-FFF2-40B4-BE49-F238E27FC236}">
                  <a16:creationId xmlns:a16="http://schemas.microsoft.com/office/drawing/2014/main" id="{7A44022C-6E4C-577A-B681-AAF60202CC42}"/>
                </a:ext>
              </a:extLst>
            </p:cNvPr>
            <p:cNvSpPr/>
            <p:nvPr/>
          </p:nvSpPr>
          <p:spPr bwMode="auto">
            <a:xfrm>
              <a:off x="1844808" y="4099828"/>
              <a:ext cx="904317" cy="904316"/>
            </a:xfrm>
            <a:prstGeom prst="ellipse">
              <a:avLst/>
            </a:prstGeom>
            <a:solidFill>
              <a:srgbClr val="FFFFFF"/>
            </a:solidFill>
            <a:ln w="28575">
              <a:noFill/>
              <a:headEnd type="none" w="med" len="med"/>
              <a:tailEnd type="none" w="med" len="med"/>
            </a:ln>
            <a:effectLst>
              <a:outerShdw blurRad="190500" dist="63500" dir="5400000" algn="tl"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68580" rIns="0" bIns="0" numCol="1" spcCol="0" rtlCol="0" fromWordArt="0" anchor="t" anchorCtr="0" forceAA="0" compatLnSpc="1">
              <a:prstTxWarp prst="textNoShape">
                <a:avLst/>
              </a:prstTxWarp>
              <a:noAutofit/>
            </a:bodyPr>
            <a:lstStyle/>
            <a:p>
              <a:pPr algn="ctr" defTabSz="685775" fontAlgn="base">
                <a:lnSpc>
                  <a:spcPct val="90000"/>
                </a:lnSpc>
                <a:spcBef>
                  <a:spcPct val="0"/>
                </a:spcBef>
                <a:spcAft>
                  <a:spcPct val="0"/>
                </a:spcAft>
                <a:defRPr/>
              </a:pPr>
              <a:endParaRPr lang="en-US" sz="900" b="1">
                <a:gradFill>
                  <a:gsLst>
                    <a:gs pos="0">
                      <a:srgbClr val="000000"/>
                    </a:gs>
                    <a:gs pos="100000">
                      <a:srgbClr val="000000"/>
                    </a:gs>
                  </a:gsLst>
                  <a:path path="circle">
                    <a:fillToRect l="100000" t="100000"/>
                  </a:path>
                </a:gradFill>
                <a:latin typeface="Lato" panose="020F0502020204030203" pitchFamily="34" charset="0"/>
              </a:endParaRPr>
            </a:p>
          </p:txBody>
        </p:sp>
        <p:pic>
          <p:nvPicPr>
            <p:cNvPr id="323" name="Graphic 322">
              <a:extLst>
                <a:ext uri="{FF2B5EF4-FFF2-40B4-BE49-F238E27FC236}">
                  <a16:creationId xmlns:a16="http://schemas.microsoft.com/office/drawing/2014/main" id="{2C016B28-9291-FA76-AA1A-2A2896D1C98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28634" y="4283655"/>
              <a:ext cx="536664" cy="536663"/>
            </a:xfrm>
            <a:prstGeom prst="rect">
              <a:avLst/>
            </a:prstGeom>
          </p:spPr>
        </p:pic>
      </p:grpSp>
      <p:sp>
        <p:nvSpPr>
          <p:cNvPr id="465" name="TextBox 464">
            <a:extLst>
              <a:ext uri="{FF2B5EF4-FFF2-40B4-BE49-F238E27FC236}">
                <a16:creationId xmlns:a16="http://schemas.microsoft.com/office/drawing/2014/main" id="{F434278D-674A-B275-3DB4-CDA92F365AC7}"/>
              </a:ext>
            </a:extLst>
          </p:cNvPr>
          <p:cNvSpPr txBox="1"/>
          <p:nvPr/>
        </p:nvSpPr>
        <p:spPr>
          <a:xfrm>
            <a:off x="7016111" y="3381341"/>
            <a:ext cx="567464" cy="121252"/>
          </a:xfrm>
          <a:prstGeom prst="rect">
            <a:avLst/>
          </a:prstGeom>
          <a:noFill/>
        </p:spPr>
        <p:txBody>
          <a:bodyPr wrap="none" lIns="0" tIns="0" rIns="0" bIns="0" rtlCol="0">
            <a:spAutoFit/>
          </a:bodyPr>
          <a:lstStyle/>
          <a:p>
            <a:pPr algn="ctr" defTabSz="685800">
              <a:defRPr/>
            </a:pPr>
            <a:r>
              <a:rPr lang="en-US" sz="788">
                <a:gradFill>
                  <a:gsLst>
                    <a:gs pos="0">
                      <a:srgbClr val="000000"/>
                    </a:gs>
                    <a:gs pos="100000">
                      <a:srgbClr val="000000"/>
                    </a:gs>
                  </a:gsLst>
                  <a:path path="circle">
                    <a:fillToRect l="100000" t="100000"/>
                  </a:path>
                </a:gradFill>
                <a:latin typeface="Lato" panose="020F0502020204030203" pitchFamily="34" charset="0"/>
              </a:rPr>
              <a:t>Employee ID</a:t>
            </a:r>
          </a:p>
        </p:txBody>
      </p:sp>
      <p:sp>
        <p:nvSpPr>
          <p:cNvPr id="466" name="TextBox 465">
            <a:extLst>
              <a:ext uri="{FF2B5EF4-FFF2-40B4-BE49-F238E27FC236}">
                <a16:creationId xmlns:a16="http://schemas.microsoft.com/office/drawing/2014/main" id="{ABC6A5BF-202D-AB71-5DFC-E999304AE6B8}"/>
              </a:ext>
            </a:extLst>
          </p:cNvPr>
          <p:cNvSpPr txBox="1"/>
          <p:nvPr/>
        </p:nvSpPr>
        <p:spPr>
          <a:xfrm>
            <a:off x="6120884" y="3381341"/>
            <a:ext cx="575479" cy="121252"/>
          </a:xfrm>
          <a:prstGeom prst="rect">
            <a:avLst/>
          </a:prstGeom>
          <a:noFill/>
        </p:spPr>
        <p:txBody>
          <a:bodyPr wrap="none" lIns="0" tIns="0" rIns="0" bIns="0" rtlCol="0">
            <a:spAutoFit/>
          </a:bodyPr>
          <a:lstStyle/>
          <a:p>
            <a:pPr algn="ctr" defTabSz="685800">
              <a:defRPr/>
            </a:pPr>
            <a:r>
              <a:rPr lang="en-US" sz="788">
                <a:gradFill>
                  <a:gsLst>
                    <a:gs pos="0">
                      <a:srgbClr val="000000"/>
                    </a:gs>
                    <a:gs pos="100000">
                      <a:srgbClr val="000000"/>
                    </a:gs>
                  </a:gsLst>
                  <a:path path="circle">
                    <a:fillToRect l="100000" t="100000"/>
                  </a:path>
                </a:gradFill>
                <a:latin typeface="Lato" panose="020F0502020204030203" pitchFamily="34" charset="0"/>
              </a:rPr>
              <a:t>Credit card #</a:t>
            </a:r>
          </a:p>
        </p:txBody>
      </p:sp>
      <p:sp>
        <p:nvSpPr>
          <p:cNvPr id="467" name="Graphic 156">
            <a:extLst>
              <a:ext uri="{FF2B5EF4-FFF2-40B4-BE49-F238E27FC236}">
                <a16:creationId xmlns:a16="http://schemas.microsoft.com/office/drawing/2014/main" id="{D7BD4229-FCCC-82AC-71F5-0320E2CC5266}"/>
              </a:ext>
            </a:extLst>
          </p:cNvPr>
          <p:cNvSpPr/>
          <p:nvPr/>
        </p:nvSpPr>
        <p:spPr>
          <a:xfrm>
            <a:off x="7199177" y="3147217"/>
            <a:ext cx="201330" cy="201330"/>
          </a:xfrm>
          <a:custGeom>
            <a:avLst/>
            <a:gdLst>
              <a:gd name="connsiteX0" fmla="*/ 28494 w 253337"/>
              <a:gd name="connsiteY0" fmla="*/ 151970 h 253337"/>
              <a:gd name="connsiteX1" fmla="*/ 102939 w 253337"/>
              <a:gd name="connsiteY1" fmla="*/ 151970 h 253337"/>
              <a:gd name="connsiteX2" fmla="*/ 95084 w 253337"/>
              <a:gd name="connsiteY2" fmla="*/ 171354 h 253337"/>
              <a:gd name="connsiteX3" fmla="*/ 94970 w 253337"/>
              <a:gd name="connsiteY3" fmla="*/ 174141 h 253337"/>
              <a:gd name="connsiteX4" fmla="*/ 94970 w 253337"/>
              <a:gd name="connsiteY4" fmla="*/ 231154 h 253337"/>
              <a:gd name="connsiteX5" fmla="*/ 102952 w 253337"/>
              <a:gd name="connsiteY5" fmla="*/ 253325 h 253337"/>
              <a:gd name="connsiteX6" fmla="*/ 101305 w 253337"/>
              <a:gd name="connsiteY6" fmla="*/ 253338 h 253337"/>
              <a:gd name="connsiteX7" fmla="*/ 6461 w 253337"/>
              <a:gd name="connsiteY7" fmla="*/ 212339 h 253337"/>
              <a:gd name="connsiteX8" fmla="*/ 0 w 253337"/>
              <a:gd name="connsiteY8" fmla="*/ 192119 h 253337"/>
              <a:gd name="connsiteX9" fmla="*/ 0 w 253337"/>
              <a:gd name="connsiteY9" fmla="*/ 180463 h 253337"/>
              <a:gd name="connsiteX10" fmla="*/ 28494 w 253337"/>
              <a:gd name="connsiteY10" fmla="*/ 151970 h 253337"/>
              <a:gd name="connsiteX11" fmla="*/ 161484 w 253337"/>
              <a:gd name="connsiteY11" fmla="*/ 120296 h 253337"/>
              <a:gd name="connsiteX12" fmla="*/ 199493 w 253337"/>
              <a:gd name="connsiteY12" fmla="*/ 120296 h 253337"/>
              <a:gd name="connsiteX13" fmla="*/ 215253 w 253337"/>
              <a:gd name="connsiteY13" fmla="*/ 134524 h 253337"/>
              <a:gd name="connsiteX14" fmla="*/ 215342 w 253337"/>
              <a:gd name="connsiteY14" fmla="*/ 136133 h 253337"/>
              <a:gd name="connsiteX15" fmla="*/ 215329 w 253337"/>
              <a:gd name="connsiteY15" fmla="*/ 151970 h 253337"/>
              <a:gd name="connsiteX16" fmla="*/ 231166 w 253337"/>
              <a:gd name="connsiteY16" fmla="*/ 151970 h 253337"/>
              <a:gd name="connsiteX17" fmla="*/ 253338 w 253337"/>
              <a:gd name="connsiteY17" fmla="*/ 174141 h 253337"/>
              <a:gd name="connsiteX18" fmla="*/ 253338 w 253337"/>
              <a:gd name="connsiteY18" fmla="*/ 231154 h 253337"/>
              <a:gd name="connsiteX19" fmla="*/ 231166 w 253337"/>
              <a:gd name="connsiteY19" fmla="*/ 253325 h 253337"/>
              <a:gd name="connsiteX20" fmla="*/ 129811 w 253337"/>
              <a:gd name="connsiteY20" fmla="*/ 253325 h 253337"/>
              <a:gd name="connsiteX21" fmla="*/ 107639 w 253337"/>
              <a:gd name="connsiteY21" fmla="*/ 231154 h 253337"/>
              <a:gd name="connsiteX22" fmla="*/ 107639 w 253337"/>
              <a:gd name="connsiteY22" fmla="*/ 174141 h 253337"/>
              <a:gd name="connsiteX23" fmla="*/ 129811 w 253337"/>
              <a:gd name="connsiteY23" fmla="*/ 151970 h 253337"/>
              <a:gd name="connsiteX24" fmla="*/ 145648 w 253337"/>
              <a:gd name="connsiteY24" fmla="*/ 151970 h 253337"/>
              <a:gd name="connsiteX25" fmla="*/ 145648 w 253337"/>
              <a:gd name="connsiteY25" fmla="*/ 136133 h 253337"/>
              <a:gd name="connsiteX26" fmla="*/ 159875 w 253337"/>
              <a:gd name="connsiteY26" fmla="*/ 120385 h 253337"/>
              <a:gd name="connsiteX27" fmla="*/ 161484 w 253337"/>
              <a:gd name="connsiteY27" fmla="*/ 120296 h 253337"/>
              <a:gd name="connsiteX28" fmla="*/ 199493 w 253337"/>
              <a:gd name="connsiteY28" fmla="*/ 120296 h 253337"/>
              <a:gd name="connsiteX29" fmla="*/ 161484 w 253337"/>
              <a:gd name="connsiteY29" fmla="*/ 120296 h 253337"/>
              <a:gd name="connsiteX30" fmla="*/ 196325 w 253337"/>
              <a:gd name="connsiteY30" fmla="*/ 139300 h 253337"/>
              <a:gd name="connsiteX31" fmla="*/ 164652 w 253337"/>
              <a:gd name="connsiteY31" fmla="*/ 139300 h 253337"/>
              <a:gd name="connsiteX32" fmla="*/ 164652 w 253337"/>
              <a:gd name="connsiteY32" fmla="*/ 151970 h 253337"/>
              <a:gd name="connsiteX33" fmla="*/ 196325 w 253337"/>
              <a:gd name="connsiteY33" fmla="*/ 151970 h 253337"/>
              <a:gd name="connsiteX34" fmla="*/ 196325 w 253337"/>
              <a:gd name="connsiteY34" fmla="*/ 139300 h 253337"/>
              <a:gd name="connsiteX35" fmla="*/ 101317 w 253337"/>
              <a:gd name="connsiteY35" fmla="*/ 0 h 253337"/>
              <a:gd name="connsiteX36" fmla="*/ 164664 w 253337"/>
              <a:gd name="connsiteY36" fmla="*/ 63347 h 253337"/>
              <a:gd name="connsiteX37" fmla="*/ 101317 w 253337"/>
              <a:gd name="connsiteY37" fmla="*/ 126694 h 253337"/>
              <a:gd name="connsiteX38" fmla="*/ 37970 w 253337"/>
              <a:gd name="connsiteY38" fmla="*/ 63347 h 253337"/>
              <a:gd name="connsiteX39" fmla="*/ 101317 w 253337"/>
              <a:gd name="connsiteY39" fmla="*/ 0 h 25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3337" h="253337">
                <a:moveTo>
                  <a:pt x="28494" y="151970"/>
                </a:moveTo>
                <a:lnTo>
                  <a:pt x="102939" y="151970"/>
                </a:lnTo>
                <a:cubicBezTo>
                  <a:pt x="98517" y="157329"/>
                  <a:pt x="95667" y="164031"/>
                  <a:pt x="95084" y="171354"/>
                </a:cubicBezTo>
                <a:lnTo>
                  <a:pt x="94970" y="174141"/>
                </a:lnTo>
                <a:lnTo>
                  <a:pt x="94970" y="231154"/>
                </a:lnTo>
                <a:cubicBezTo>
                  <a:pt x="94970" y="239579"/>
                  <a:pt x="97960" y="247307"/>
                  <a:pt x="102952" y="253325"/>
                </a:cubicBezTo>
                <a:lnTo>
                  <a:pt x="101305" y="253338"/>
                </a:lnTo>
                <a:cubicBezTo>
                  <a:pt x="57975" y="253338"/>
                  <a:pt x="26010" y="239756"/>
                  <a:pt x="6461" y="212339"/>
                </a:cubicBezTo>
                <a:cubicBezTo>
                  <a:pt x="2257" y="206435"/>
                  <a:pt x="-2" y="199367"/>
                  <a:pt x="0" y="192119"/>
                </a:cubicBezTo>
                <a:lnTo>
                  <a:pt x="0" y="180463"/>
                </a:lnTo>
                <a:cubicBezTo>
                  <a:pt x="0" y="164726"/>
                  <a:pt x="12757" y="151970"/>
                  <a:pt x="28494" y="151970"/>
                </a:cubicBezTo>
                <a:close/>
                <a:moveTo>
                  <a:pt x="161484" y="120296"/>
                </a:moveTo>
                <a:lnTo>
                  <a:pt x="199493" y="120296"/>
                </a:lnTo>
                <a:cubicBezTo>
                  <a:pt x="207702" y="120296"/>
                  <a:pt x="214443" y="126529"/>
                  <a:pt x="215253" y="134524"/>
                </a:cubicBezTo>
                <a:lnTo>
                  <a:pt x="215342" y="136133"/>
                </a:lnTo>
                <a:lnTo>
                  <a:pt x="215329" y="151970"/>
                </a:lnTo>
                <a:lnTo>
                  <a:pt x="231166" y="151970"/>
                </a:lnTo>
                <a:cubicBezTo>
                  <a:pt x="243418" y="151970"/>
                  <a:pt x="253338" y="161902"/>
                  <a:pt x="253338" y="174141"/>
                </a:cubicBezTo>
                <a:lnTo>
                  <a:pt x="253338" y="231154"/>
                </a:lnTo>
                <a:cubicBezTo>
                  <a:pt x="253338" y="243399"/>
                  <a:pt x="243411" y="253325"/>
                  <a:pt x="231166" y="253325"/>
                </a:cubicBezTo>
                <a:lnTo>
                  <a:pt x="129811" y="253325"/>
                </a:lnTo>
                <a:cubicBezTo>
                  <a:pt x="117566" y="253325"/>
                  <a:pt x="107639" y="243399"/>
                  <a:pt x="107639" y="231154"/>
                </a:cubicBezTo>
                <a:lnTo>
                  <a:pt x="107639" y="174141"/>
                </a:lnTo>
                <a:cubicBezTo>
                  <a:pt x="107639" y="161902"/>
                  <a:pt x="117572" y="151970"/>
                  <a:pt x="129811" y="151970"/>
                </a:cubicBezTo>
                <a:lnTo>
                  <a:pt x="145648" y="151970"/>
                </a:lnTo>
                <a:lnTo>
                  <a:pt x="145648" y="136133"/>
                </a:lnTo>
                <a:cubicBezTo>
                  <a:pt x="145648" y="127936"/>
                  <a:pt x="151881" y="121183"/>
                  <a:pt x="159875" y="120385"/>
                </a:cubicBezTo>
                <a:lnTo>
                  <a:pt x="161484" y="120296"/>
                </a:lnTo>
                <a:lnTo>
                  <a:pt x="199493" y="120296"/>
                </a:lnTo>
                <a:lnTo>
                  <a:pt x="161484" y="120296"/>
                </a:lnTo>
                <a:close/>
                <a:moveTo>
                  <a:pt x="196325" y="139300"/>
                </a:moveTo>
                <a:lnTo>
                  <a:pt x="164652" y="139300"/>
                </a:lnTo>
                <a:lnTo>
                  <a:pt x="164652" y="151970"/>
                </a:lnTo>
                <a:lnTo>
                  <a:pt x="196325" y="151970"/>
                </a:lnTo>
                <a:lnTo>
                  <a:pt x="196325" y="139300"/>
                </a:lnTo>
                <a:close/>
                <a:moveTo>
                  <a:pt x="101317" y="0"/>
                </a:moveTo>
                <a:cubicBezTo>
                  <a:pt x="136303" y="0"/>
                  <a:pt x="164664" y="28362"/>
                  <a:pt x="164664" y="63347"/>
                </a:cubicBezTo>
                <a:cubicBezTo>
                  <a:pt x="164664" y="98333"/>
                  <a:pt x="136303" y="126694"/>
                  <a:pt x="101317" y="126694"/>
                </a:cubicBezTo>
                <a:cubicBezTo>
                  <a:pt x="66332" y="126694"/>
                  <a:pt x="37970" y="98333"/>
                  <a:pt x="37970" y="63347"/>
                </a:cubicBezTo>
                <a:cubicBezTo>
                  <a:pt x="37970" y="28362"/>
                  <a:pt x="66332" y="0"/>
                  <a:pt x="101317" y="0"/>
                </a:cubicBezTo>
                <a:close/>
              </a:path>
            </a:pathLst>
          </a:custGeom>
          <a:solidFill>
            <a:srgbClr val="D83B01"/>
          </a:solidFill>
          <a:ln w="12303" cap="flat">
            <a:noFill/>
            <a:prstDash val="solid"/>
            <a:miter/>
          </a:ln>
        </p:spPr>
        <p:txBody>
          <a:bodyPr rtlCol="0" anchor="ctr"/>
          <a:lstStyle/>
          <a:p>
            <a:pPr defTabSz="685800">
              <a:defRPr/>
            </a:pPr>
            <a:endParaRPr lang="en-US" sz="1350">
              <a:solidFill>
                <a:srgbClr val="000000"/>
              </a:solidFill>
              <a:latin typeface="Lato" panose="020F0502020204030203" pitchFamily="34" charset="0"/>
            </a:endParaRPr>
          </a:p>
        </p:txBody>
      </p:sp>
      <p:sp>
        <p:nvSpPr>
          <p:cNvPr id="468" name="Graphic 160">
            <a:extLst>
              <a:ext uri="{FF2B5EF4-FFF2-40B4-BE49-F238E27FC236}">
                <a16:creationId xmlns:a16="http://schemas.microsoft.com/office/drawing/2014/main" id="{EE1E5824-536C-BDA6-0BEF-A4AE73221CF3}"/>
              </a:ext>
            </a:extLst>
          </p:cNvPr>
          <p:cNvSpPr/>
          <p:nvPr/>
        </p:nvSpPr>
        <p:spPr>
          <a:xfrm>
            <a:off x="6276499" y="3147217"/>
            <a:ext cx="264246" cy="201330"/>
          </a:xfrm>
          <a:custGeom>
            <a:avLst/>
            <a:gdLst>
              <a:gd name="connsiteX0" fmla="*/ 45559 w 294378"/>
              <a:gd name="connsiteY0" fmla="*/ 0 h 224288"/>
              <a:gd name="connsiteX1" fmla="*/ 0 w 294378"/>
              <a:gd name="connsiteY1" fmla="*/ 45559 h 224288"/>
              <a:gd name="connsiteX2" fmla="*/ 0 w 294378"/>
              <a:gd name="connsiteY2" fmla="*/ 49063 h 224288"/>
              <a:gd name="connsiteX3" fmla="*/ 188542 w 294378"/>
              <a:gd name="connsiteY3" fmla="*/ 49063 h 224288"/>
              <a:gd name="connsiteX4" fmla="*/ 224288 w 294378"/>
              <a:gd name="connsiteY4" fmla="*/ 35045 h 224288"/>
              <a:gd name="connsiteX5" fmla="*/ 260034 w 294378"/>
              <a:gd name="connsiteY5" fmla="*/ 49063 h 224288"/>
              <a:gd name="connsiteX6" fmla="*/ 280360 w 294378"/>
              <a:gd name="connsiteY6" fmla="*/ 49063 h 224288"/>
              <a:gd name="connsiteX7" fmla="*/ 280360 w 294378"/>
              <a:gd name="connsiteY7" fmla="*/ 45559 h 224288"/>
              <a:gd name="connsiteX8" fmla="*/ 234802 w 294378"/>
              <a:gd name="connsiteY8" fmla="*/ 0 h 224288"/>
              <a:gd name="connsiteX9" fmla="*/ 45559 w 294378"/>
              <a:gd name="connsiteY9" fmla="*/ 0 h 224288"/>
              <a:gd name="connsiteX10" fmla="*/ 0 w 294378"/>
              <a:gd name="connsiteY10" fmla="*/ 150694 h 224288"/>
              <a:gd name="connsiteX11" fmla="*/ 0 w 294378"/>
              <a:gd name="connsiteY11" fmla="*/ 70090 h 224288"/>
              <a:gd name="connsiteX12" fmla="*/ 174706 w 294378"/>
              <a:gd name="connsiteY12" fmla="*/ 70090 h 224288"/>
              <a:gd name="connsiteX13" fmla="*/ 171721 w 294378"/>
              <a:gd name="connsiteY13" fmla="*/ 87613 h 224288"/>
              <a:gd name="connsiteX14" fmla="*/ 188542 w 294378"/>
              <a:gd name="connsiteY14" fmla="*/ 126162 h 224288"/>
              <a:gd name="connsiteX15" fmla="*/ 175225 w 294378"/>
              <a:gd name="connsiteY15" fmla="*/ 126162 h 224288"/>
              <a:gd name="connsiteX16" fmla="*/ 140180 w 294378"/>
              <a:gd name="connsiteY16" fmla="*/ 161207 h 224288"/>
              <a:gd name="connsiteX17" fmla="*/ 140180 w 294378"/>
              <a:gd name="connsiteY17" fmla="*/ 168216 h 224288"/>
              <a:gd name="connsiteX18" fmla="*/ 147021 w 294378"/>
              <a:gd name="connsiteY18" fmla="*/ 196252 h 224288"/>
              <a:gd name="connsiteX19" fmla="*/ 45559 w 294378"/>
              <a:gd name="connsiteY19" fmla="*/ 196252 h 224288"/>
              <a:gd name="connsiteX20" fmla="*/ 0 w 294378"/>
              <a:gd name="connsiteY20" fmla="*/ 150694 h 224288"/>
              <a:gd name="connsiteX21" fmla="*/ 294378 w 294378"/>
              <a:gd name="connsiteY21" fmla="*/ 161207 h 224288"/>
              <a:gd name="connsiteX22" fmla="*/ 273351 w 294378"/>
              <a:gd name="connsiteY22" fmla="*/ 140180 h 224288"/>
              <a:gd name="connsiteX23" fmla="*/ 175225 w 294378"/>
              <a:gd name="connsiteY23" fmla="*/ 140180 h 224288"/>
              <a:gd name="connsiteX24" fmla="*/ 154198 w 294378"/>
              <a:gd name="connsiteY24" fmla="*/ 161207 h 224288"/>
              <a:gd name="connsiteX25" fmla="*/ 154198 w 294378"/>
              <a:gd name="connsiteY25" fmla="*/ 168216 h 224288"/>
              <a:gd name="connsiteX26" fmla="*/ 224288 w 294378"/>
              <a:gd name="connsiteY26" fmla="*/ 224288 h 224288"/>
              <a:gd name="connsiteX27" fmla="*/ 294378 w 294378"/>
              <a:gd name="connsiteY27" fmla="*/ 168216 h 224288"/>
              <a:gd name="connsiteX28" fmla="*/ 294378 w 294378"/>
              <a:gd name="connsiteY28" fmla="*/ 161207 h 224288"/>
              <a:gd name="connsiteX29" fmla="*/ 262838 w 294378"/>
              <a:gd name="connsiteY29" fmla="*/ 87613 h 224288"/>
              <a:gd name="connsiteX30" fmla="*/ 224288 w 294378"/>
              <a:gd name="connsiteY30" fmla="*/ 49063 h 224288"/>
              <a:gd name="connsiteX31" fmla="*/ 185739 w 294378"/>
              <a:gd name="connsiteY31" fmla="*/ 87613 h 224288"/>
              <a:gd name="connsiteX32" fmla="*/ 224288 w 294378"/>
              <a:gd name="connsiteY32" fmla="*/ 126162 h 224288"/>
              <a:gd name="connsiteX33" fmla="*/ 262838 w 294378"/>
              <a:gd name="connsiteY33" fmla="*/ 87613 h 22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4378" h="224288">
                <a:moveTo>
                  <a:pt x="45559" y="0"/>
                </a:moveTo>
                <a:cubicBezTo>
                  <a:pt x="20397" y="0"/>
                  <a:pt x="0" y="20397"/>
                  <a:pt x="0" y="45559"/>
                </a:cubicBezTo>
                <a:lnTo>
                  <a:pt x="0" y="49063"/>
                </a:lnTo>
                <a:lnTo>
                  <a:pt x="188542" y="49063"/>
                </a:lnTo>
                <a:cubicBezTo>
                  <a:pt x="197934" y="40372"/>
                  <a:pt x="210494" y="35045"/>
                  <a:pt x="224288" y="35045"/>
                </a:cubicBezTo>
                <a:cubicBezTo>
                  <a:pt x="238096" y="35045"/>
                  <a:pt x="250642" y="40372"/>
                  <a:pt x="260034" y="49063"/>
                </a:cubicBezTo>
                <a:lnTo>
                  <a:pt x="280360" y="49063"/>
                </a:lnTo>
                <a:lnTo>
                  <a:pt x="280360" y="45559"/>
                </a:lnTo>
                <a:cubicBezTo>
                  <a:pt x="280360" y="20397"/>
                  <a:pt x="259962" y="0"/>
                  <a:pt x="234802" y="0"/>
                </a:cubicBezTo>
                <a:lnTo>
                  <a:pt x="45559" y="0"/>
                </a:lnTo>
                <a:close/>
                <a:moveTo>
                  <a:pt x="0" y="150694"/>
                </a:moveTo>
                <a:lnTo>
                  <a:pt x="0" y="70090"/>
                </a:lnTo>
                <a:lnTo>
                  <a:pt x="174706" y="70090"/>
                </a:lnTo>
                <a:cubicBezTo>
                  <a:pt x="172721" y="75719"/>
                  <a:pt x="171712" y="81644"/>
                  <a:pt x="171721" y="87613"/>
                </a:cubicBezTo>
                <a:cubicBezTo>
                  <a:pt x="171702" y="102247"/>
                  <a:pt x="177800" y="116223"/>
                  <a:pt x="188542" y="126162"/>
                </a:cubicBezTo>
                <a:lnTo>
                  <a:pt x="175225" y="126162"/>
                </a:lnTo>
                <a:cubicBezTo>
                  <a:pt x="155870" y="126162"/>
                  <a:pt x="140180" y="141852"/>
                  <a:pt x="140180" y="161207"/>
                </a:cubicBezTo>
                <a:lnTo>
                  <a:pt x="140180" y="168216"/>
                </a:lnTo>
                <a:cubicBezTo>
                  <a:pt x="140180" y="178029"/>
                  <a:pt x="142563" y="187547"/>
                  <a:pt x="147021" y="196252"/>
                </a:cubicBezTo>
                <a:lnTo>
                  <a:pt x="45559" y="196252"/>
                </a:lnTo>
                <a:cubicBezTo>
                  <a:pt x="20397" y="196252"/>
                  <a:pt x="0" y="175854"/>
                  <a:pt x="0" y="150694"/>
                </a:cubicBezTo>
                <a:close/>
                <a:moveTo>
                  <a:pt x="294378" y="161207"/>
                </a:moveTo>
                <a:cubicBezTo>
                  <a:pt x="294378" y="149595"/>
                  <a:pt x="284964" y="140180"/>
                  <a:pt x="273351" y="140180"/>
                </a:cubicBezTo>
                <a:lnTo>
                  <a:pt x="175225" y="140180"/>
                </a:lnTo>
                <a:cubicBezTo>
                  <a:pt x="163613" y="140180"/>
                  <a:pt x="154198" y="149595"/>
                  <a:pt x="154198" y="161207"/>
                </a:cubicBezTo>
                <a:lnTo>
                  <a:pt x="154198" y="168216"/>
                </a:lnTo>
                <a:cubicBezTo>
                  <a:pt x="154198" y="195845"/>
                  <a:pt x="180271" y="224288"/>
                  <a:pt x="224288" y="224288"/>
                </a:cubicBezTo>
                <a:cubicBezTo>
                  <a:pt x="268305" y="224288"/>
                  <a:pt x="294378" y="195845"/>
                  <a:pt x="294378" y="168216"/>
                </a:cubicBezTo>
                <a:lnTo>
                  <a:pt x="294378" y="161207"/>
                </a:lnTo>
                <a:close/>
                <a:moveTo>
                  <a:pt x="262838" y="87613"/>
                </a:moveTo>
                <a:cubicBezTo>
                  <a:pt x="262838" y="66322"/>
                  <a:pt x="245579" y="49063"/>
                  <a:pt x="224288" y="49063"/>
                </a:cubicBezTo>
                <a:cubicBezTo>
                  <a:pt x="202997" y="49063"/>
                  <a:pt x="185739" y="66322"/>
                  <a:pt x="185739" y="87613"/>
                </a:cubicBezTo>
                <a:cubicBezTo>
                  <a:pt x="185739" y="108903"/>
                  <a:pt x="202997" y="126162"/>
                  <a:pt x="224288" y="126162"/>
                </a:cubicBezTo>
                <a:cubicBezTo>
                  <a:pt x="245579" y="126162"/>
                  <a:pt x="262838" y="108903"/>
                  <a:pt x="262838" y="87613"/>
                </a:cubicBezTo>
                <a:close/>
              </a:path>
            </a:pathLst>
          </a:custGeom>
          <a:solidFill>
            <a:srgbClr val="D83B01"/>
          </a:solidFill>
          <a:ln w="13891" cap="flat">
            <a:noFill/>
            <a:prstDash val="solid"/>
            <a:miter/>
          </a:ln>
        </p:spPr>
        <p:txBody>
          <a:bodyPr rtlCol="0" anchor="ctr"/>
          <a:lstStyle/>
          <a:p>
            <a:pPr defTabSz="685800">
              <a:defRPr/>
            </a:pPr>
            <a:endParaRPr lang="en-US" sz="1350">
              <a:solidFill>
                <a:srgbClr val="000000"/>
              </a:solidFill>
              <a:latin typeface="Lato" panose="020F0502020204030203" pitchFamily="34" charset="0"/>
            </a:endParaRPr>
          </a:p>
        </p:txBody>
      </p:sp>
      <p:sp>
        <p:nvSpPr>
          <p:cNvPr id="364" name="Rectangle: Rounded Corners 363">
            <a:extLst>
              <a:ext uri="{FF2B5EF4-FFF2-40B4-BE49-F238E27FC236}">
                <a16:creationId xmlns:a16="http://schemas.microsoft.com/office/drawing/2014/main" id="{D4687988-B15B-649F-10F9-6AE1E3B58138}"/>
              </a:ext>
            </a:extLst>
          </p:cNvPr>
          <p:cNvSpPr/>
          <p:nvPr/>
        </p:nvSpPr>
        <p:spPr bwMode="auto">
          <a:xfrm>
            <a:off x="5967802" y="3038588"/>
            <a:ext cx="1774547" cy="641429"/>
          </a:xfrm>
          <a:prstGeom prst="roundRect">
            <a:avLst/>
          </a:prstGeom>
          <a:solidFill>
            <a:schemeClr val="bg1"/>
          </a:solidFill>
          <a:ln w="28575">
            <a:solidFill>
              <a:srgbClr val="D83B0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grpSp>
        <p:nvGrpSpPr>
          <p:cNvPr id="365" name="Group 364">
            <a:extLst>
              <a:ext uri="{FF2B5EF4-FFF2-40B4-BE49-F238E27FC236}">
                <a16:creationId xmlns:a16="http://schemas.microsoft.com/office/drawing/2014/main" id="{CA15BB94-679A-9512-FD3E-09E553ACE712}"/>
              </a:ext>
            </a:extLst>
          </p:cNvPr>
          <p:cNvGrpSpPr/>
          <p:nvPr/>
        </p:nvGrpSpPr>
        <p:grpSpPr>
          <a:xfrm>
            <a:off x="6307245" y="3569681"/>
            <a:ext cx="1078495" cy="227346"/>
            <a:chOff x="1924967" y="4701655"/>
            <a:chExt cx="1437993" cy="303128"/>
          </a:xfrm>
        </p:grpSpPr>
        <p:sp>
          <p:nvSpPr>
            <p:cNvPr id="381" name="Rectangle: Rounded Corners 380">
              <a:extLst>
                <a:ext uri="{FF2B5EF4-FFF2-40B4-BE49-F238E27FC236}">
                  <a16:creationId xmlns:a16="http://schemas.microsoft.com/office/drawing/2014/main" id="{FA736F09-91A6-17F7-AC0E-771DC83E3A25}"/>
                </a:ext>
              </a:extLst>
            </p:cNvPr>
            <p:cNvSpPr/>
            <p:nvPr/>
          </p:nvSpPr>
          <p:spPr bwMode="auto">
            <a:xfrm>
              <a:off x="1924967" y="4701655"/>
              <a:ext cx="1437993" cy="303128"/>
            </a:xfrm>
            <a:prstGeom prst="roundRect">
              <a:avLst>
                <a:gd name="adj" fmla="val 50000"/>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05740" tIns="109728" rIns="68580" bIns="109728" numCol="1" spcCol="0" rtlCol="0" fromWordArt="0" anchor="ctr" anchorCtr="0" forceAA="0" compatLnSpc="1">
              <a:prstTxWarp prst="textNoShape">
                <a:avLst/>
              </a:prstTxWarp>
              <a:noAutofit/>
            </a:bodyPr>
            <a:lstStyle/>
            <a:p>
              <a:pPr defTabSz="699354" fontAlgn="base">
                <a:spcBef>
                  <a:spcPct val="0"/>
                </a:spcBef>
                <a:spcAft>
                  <a:spcPct val="0"/>
                </a:spcAft>
                <a:defRPr/>
              </a:pPr>
              <a:r>
                <a:rPr lang="en-US" sz="788">
                  <a:solidFill>
                    <a:srgbClr val="FFFFFF"/>
                  </a:solidFill>
                  <a:latin typeface="Lato" panose="020F0502020204030203" pitchFamily="34" charset="0"/>
                </a:rPr>
                <a:t>CONFIDENTIAL</a:t>
              </a:r>
            </a:p>
          </p:txBody>
        </p:sp>
        <p:pic>
          <p:nvPicPr>
            <p:cNvPr id="382" name="Graphic 381">
              <a:extLst>
                <a:ext uri="{FF2B5EF4-FFF2-40B4-BE49-F238E27FC236}">
                  <a16:creationId xmlns:a16="http://schemas.microsoft.com/office/drawing/2014/main" id="{DEC62961-3ED4-41D8-3614-77B28B96773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96765" y="4756138"/>
              <a:ext cx="194162" cy="194162"/>
            </a:xfrm>
            <a:prstGeom prst="rect">
              <a:avLst/>
            </a:prstGeom>
          </p:spPr>
        </p:pic>
      </p:grpSp>
      <p:grpSp>
        <p:nvGrpSpPr>
          <p:cNvPr id="367" name="Group 366">
            <a:extLst>
              <a:ext uri="{FF2B5EF4-FFF2-40B4-BE49-F238E27FC236}">
                <a16:creationId xmlns:a16="http://schemas.microsoft.com/office/drawing/2014/main" id="{E53460DF-7947-58FB-230B-F15E92C5BF04}"/>
              </a:ext>
            </a:extLst>
          </p:cNvPr>
          <p:cNvGrpSpPr/>
          <p:nvPr/>
        </p:nvGrpSpPr>
        <p:grpSpPr>
          <a:xfrm>
            <a:off x="6203626" y="3147816"/>
            <a:ext cx="297470" cy="216914"/>
            <a:chOff x="2877791" y="3666483"/>
            <a:chExt cx="396626" cy="289218"/>
          </a:xfrm>
        </p:grpSpPr>
        <p:sp>
          <p:nvSpPr>
            <p:cNvPr id="376" name="Graphic 160">
              <a:extLst>
                <a:ext uri="{FF2B5EF4-FFF2-40B4-BE49-F238E27FC236}">
                  <a16:creationId xmlns:a16="http://schemas.microsoft.com/office/drawing/2014/main" id="{7DC4BA0A-5AF1-9220-AF34-82F1F165BFCB}"/>
                </a:ext>
              </a:extLst>
            </p:cNvPr>
            <p:cNvSpPr/>
            <p:nvPr/>
          </p:nvSpPr>
          <p:spPr>
            <a:xfrm>
              <a:off x="2877791" y="3666483"/>
              <a:ext cx="352328" cy="268440"/>
            </a:xfrm>
            <a:custGeom>
              <a:avLst/>
              <a:gdLst>
                <a:gd name="connsiteX0" fmla="*/ 45559 w 294378"/>
                <a:gd name="connsiteY0" fmla="*/ 0 h 224288"/>
                <a:gd name="connsiteX1" fmla="*/ 0 w 294378"/>
                <a:gd name="connsiteY1" fmla="*/ 45559 h 224288"/>
                <a:gd name="connsiteX2" fmla="*/ 0 w 294378"/>
                <a:gd name="connsiteY2" fmla="*/ 49063 h 224288"/>
                <a:gd name="connsiteX3" fmla="*/ 188542 w 294378"/>
                <a:gd name="connsiteY3" fmla="*/ 49063 h 224288"/>
                <a:gd name="connsiteX4" fmla="*/ 224288 w 294378"/>
                <a:gd name="connsiteY4" fmla="*/ 35045 h 224288"/>
                <a:gd name="connsiteX5" fmla="*/ 260034 w 294378"/>
                <a:gd name="connsiteY5" fmla="*/ 49063 h 224288"/>
                <a:gd name="connsiteX6" fmla="*/ 280360 w 294378"/>
                <a:gd name="connsiteY6" fmla="*/ 49063 h 224288"/>
                <a:gd name="connsiteX7" fmla="*/ 280360 w 294378"/>
                <a:gd name="connsiteY7" fmla="*/ 45559 h 224288"/>
                <a:gd name="connsiteX8" fmla="*/ 234802 w 294378"/>
                <a:gd name="connsiteY8" fmla="*/ 0 h 224288"/>
                <a:gd name="connsiteX9" fmla="*/ 45559 w 294378"/>
                <a:gd name="connsiteY9" fmla="*/ 0 h 224288"/>
                <a:gd name="connsiteX10" fmla="*/ 0 w 294378"/>
                <a:gd name="connsiteY10" fmla="*/ 150694 h 224288"/>
                <a:gd name="connsiteX11" fmla="*/ 0 w 294378"/>
                <a:gd name="connsiteY11" fmla="*/ 70090 h 224288"/>
                <a:gd name="connsiteX12" fmla="*/ 174706 w 294378"/>
                <a:gd name="connsiteY12" fmla="*/ 70090 h 224288"/>
                <a:gd name="connsiteX13" fmla="*/ 171721 w 294378"/>
                <a:gd name="connsiteY13" fmla="*/ 87613 h 224288"/>
                <a:gd name="connsiteX14" fmla="*/ 188542 w 294378"/>
                <a:gd name="connsiteY14" fmla="*/ 126162 h 224288"/>
                <a:gd name="connsiteX15" fmla="*/ 175225 w 294378"/>
                <a:gd name="connsiteY15" fmla="*/ 126162 h 224288"/>
                <a:gd name="connsiteX16" fmla="*/ 140180 w 294378"/>
                <a:gd name="connsiteY16" fmla="*/ 161207 h 224288"/>
                <a:gd name="connsiteX17" fmla="*/ 140180 w 294378"/>
                <a:gd name="connsiteY17" fmla="*/ 168216 h 224288"/>
                <a:gd name="connsiteX18" fmla="*/ 147021 w 294378"/>
                <a:gd name="connsiteY18" fmla="*/ 196252 h 224288"/>
                <a:gd name="connsiteX19" fmla="*/ 45559 w 294378"/>
                <a:gd name="connsiteY19" fmla="*/ 196252 h 224288"/>
                <a:gd name="connsiteX20" fmla="*/ 0 w 294378"/>
                <a:gd name="connsiteY20" fmla="*/ 150694 h 224288"/>
                <a:gd name="connsiteX21" fmla="*/ 294378 w 294378"/>
                <a:gd name="connsiteY21" fmla="*/ 161207 h 224288"/>
                <a:gd name="connsiteX22" fmla="*/ 273351 w 294378"/>
                <a:gd name="connsiteY22" fmla="*/ 140180 h 224288"/>
                <a:gd name="connsiteX23" fmla="*/ 175225 w 294378"/>
                <a:gd name="connsiteY23" fmla="*/ 140180 h 224288"/>
                <a:gd name="connsiteX24" fmla="*/ 154198 w 294378"/>
                <a:gd name="connsiteY24" fmla="*/ 161207 h 224288"/>
                <a:gd name="connsiteX25" fmla="*/ 154198 w 294378"/>
                <a:gd name="connsiteY25" fmla="*/ 168216 h 224288"/>
                <a:gd name="connsiteX26" fmla="*/ 224288 w 294378"/>
                <a:gd name="connsiteY26" fmla="*/ 224288 h 224288"/>
                <a:gd name="connsiteX27" fmla="*/ 294378 w 294378"/>
                <a:gd name="connsiteY27" fmla="*/ 168216 h 224288"/>
                <a:gd name="connsiteX28" fmla="*/ 294378 w 294378"/>
                <a:gd name="connsiteY28" fmla="*/ 161207 h 224288"/>
                <a:gd name="connsiteX29" fmla="*/ 262838 w 294378"/>
                <a:gd name="connsiteY29" fmla="*/ 87613 h 224288"/>
                <a:gd name="connsiteX30" fmla="*/ 224288 w 294378"/>
                <a:gd name="connsiteY30" fmla="*/ 49063 h 224288"/>
                <a:gd name="connsiteX31" fmla="*/ 185739 w 294378"/>
                <a:gd name="connsiteY31" fmla="*/ 87613 h 224288"/>
                <a:gd name="connsiteX32" fmla="*/ 224288 w 294378"/>
                <a:gd name="connsiteY32" fmla="*/ 126162 h 224288"/>
                <a:gd name="connsiteX33" fmla="*/ 262838 w 294378"/>
                <a:gd name="connsiteY33" fmla="*/ 87613 h 22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4378" h="224288">
                  <a:moveTo>
                    <a:pt x="45559" y="0"/>
                  </a:moveTo>
                  <a:cubicBezTo>
                    <a:pt x="20397" y="0"/>
                    <a:pt x="0" y="20397"/>
                    <a:pt x="0" y="45559"/>
                  </a:cubicBezTo>
                  <a:lnTo>
                    <a:pt x="0" y="49063"/>
                  </a:lnTo>
                  <a:lnTo>
                    <a:pt x="188542" y="49063"/>
                  </a:lnTo>
                  <a:cubicBezTo>
                    <a:pt x="197934" y="40372"/>
                    <a:pt x="210494" y="35045"/>
                    <a:pt x="224288" y="35045"/>
                  </a:cubicBezTo>
                  <a:cubicBezTo>
                    <a:pt x="238096" y="35045"/>
                    <a:pt x="250642" y="40372"/>
                    <a:pt x="260034" y="49063"/>
                  </a:cubicBezTo>
                  <a:lnTo>
                    <a:pt x="280360" y="49063"/>
                  </a:lnTo>
                  <a:lnTo>
                    <a:pt x="280360" y="45559"/>
                  </a:lnTo>
                  <a:cubicBezTo>
                    <a:pt x="280360" y="20397"/>
                    <a:pt x="259962" y="0"/>
                    <a:pt x="234802" y="0"/>
                  </a:cubicBezTo>
                  <a:lnTo>
                    <a:pt x="45559" y="0"/>
                  </a:lnTo>
                  <a:close/>
                  <a:moveTo>
                    <a:pt x="0" y="150694"/>
                  </a:moveTo>
                  <a:lnTo>
                    <a:pt x="0" y="70090"/>
                  </a:lnTo>
                  <a:lnTo>
                    <a:pt x="174706" y="70090"/>
                  </a:lnTo>
                  <a:cubicBezTo>
                    <a:pt x="172721" y="75719"/>
                    <a:pt x="171712" y="81644"/>
                    <a:pt x="171721" y="87613"/>
                  </a:cubicBezTo>
                  <a:cubicBezTo>
                    <a:pt x="171702" y="102247"/>
                    <a:pt x="177800" y="116223"/>
                    <a:pt x="188542" y="126162"/>
                  </a:cubicBezTo>
                  <a:lnTo>
                    <a:pt x="175225" y="126162"/>
                  </a:lnTo>
                  <a:cubicBezTo>
                    <a:pt x="155870" y="126162"/>
                    <a:pt x="140180" y="141852"/>
                    <a:pt x="140180" y="161207"/>
                  </a:cubicBezTo>
                  <a:lnTo>
                    <a:pt x="140180" y="168216"/>
                  </a:lnTo>
                  <a:cubicBezTo>
                    <a:pt x="140180" y="178029"/>
                    <a:pt x="142563" y="187547"/>
                    <a:pt x="147021" y="196252"/>
                  </a:cubicBezTo>
                  <a:lnTo>
                    <a:pt x="45559" y="196252"/>
                  </a:lnTo>
                  <a:cubicBezTo>
                    <a:pt x="20397" y="196252"/>
                    <a:pt x="0" y="175854"/>
                    <a:pt x="0" y="150694"/>
                  </a:cubicBezTo>
                  <a:close/>
                  <a:moveTo>
                    <a:pt x="294378" y="161207"/>
                  </a:moveTo>
                  <a:cubicBezTo>
                    <a:pt x="294378" y="149595"/>
                    <a:pt x="284964" y="140180"/>
                    <a:pt x="273351" y="140180"/>
                  </a:cubicBezTo>
                  <a:lnTo>
                    <a:pt x="175225" y="140180"/>
                  </a:lnTo>
                  <a:cubicBezTo>
                    <a:pt x="163613" y="140180"/>
                    <a:pt x="154198" y="149595"/>
                    <a:pt x="154198" y="161207"/>
                  </a:cubicBezTo>
                  <a:lnTo>
                    <a:pt x="154198" y="168216"/>
                  </a:lnTo>
                  <a:cubicBezTo>
                    <a:pt x="154198" y="195845"/>
                    <a:pt x="180271" y="224288"/>
                    <a:pt x="224288" y="224288"/>
                  </a:cubicBezTo>
                  <a:cubicBezTo>
                    <a:pt x="268305" y="224288"/>
                    <a:pt x="294378" y="195845"/>
                    <a:pt x="294378" y="168216"/>
                  </a:cubicBezTo>
                  <a:lnTo>
                    <a:pt x="294378" y="161207"/>
                  </a:lnTo>
                  <a:close/>
                  <a:moveTo>
                    <a:pt x="262838" y="87613"/>
                  </a:moveTo>
                  <a:cubicBezTo>
                    <a:pt x="262838" y="66322"/>
                    <a:pt x="245579" y="49063"/>
                    <a:pt x="224288" y="49063"/>
                  </a:cubicBezTo>
                  <a:cubicBezTo>
                    <a:pt x="202997" y="49063"/>
                    <a:pt x="185739" y="66322"/>
                    <a:pt x="185739" y="87613"/>
                  </a:cubicBezTo>
                  <a:cubicBezTo>
                    <a:pt x="185739" y="108903"/>
                    <a:pt x="202997" y="126162"/>
                    <a:pt x="224288" y="126162"/>
                  </a:cubicBezTo>
                  <a:cubicBezTo>
                    <a:pt x="245579" y="126162"/>
                    <a:pt x="262838" y="108903"/>
                    <a:pt x="262838" y="87613"/>
                  </a:cubicBezTo>
                  <a:close/>
                </a:path>
              </a:pathLst>
            </a:custGeom>
            <a:solidFill>
              <a:schemeClr val="accent1"/>
            </a:solidFill>
            <a:ln w="13891" cap="flat">
              <a:noFill/>
              <a:prstDash val="solid"/>
              <a:miter/>
            </a:ln>
          </p:spPr>
          <p:txBody>
            <a:bodyPr rtlCol="0" anchor="ctr"/>
            <a:lstStyle/>
            <a:p>
              <a:pPr defTabSz="685800">
                <a:defRPr/>
              </a:pPr>
              <a:endParaRPr lang="en-US" sz="1350">
                <a:solidFill>
                  <a:srgbClr val="000000"/>
                </a:solidFill>
                <a:latin typeface="Lato" panose="020F0502020204030203" pitchFamily="34" charset="0"/>
              </a:endParaRPr>
            </a:p>
          </p:txBody>
        </p:sp>
        <p:grpSp>
          <p:nvGrpSpPr>
            <p:cNvPr id="377" name="Group 376">
              <a:extLst>
                <a:ext uri="{FF2B5EF4-FFF2-40B4-BE49-F238E27FC236}">
                  <a16:creationId xmlns:a16="http://schemas.microsoft.com/office/drawing/2014/main" id="{158274FB-8785-3368-9D48-00AB335B5C0B}"/>
                </a:ext>
              </a:extLst>
            </p:cNvPr>
            <p:cNvGrpSpPr/>
            <p:nvPr/>
          </p:nvGrpSpPr>
          <p:grpSpPr>
            <a:xfrm>
              <a:off x="3045431" y="3702307"/>
              <a:ext cx="196928" cy="246158"/>
              <a:chOff x="3045431" y="3702307"/>
              <a:chExt cx="196928" cy="246158"/>
            </a:xfrm>
            <a:solidFill>
              <a:schemeClr val="bg1"/>
            </a:solidFill>
          </p:grpSpPr>
          <p:sp>
            <p:nvSpPr>
              <p:cNvPr id="379" name="Graphic 263">
                <a:extLst>
                  <a:ext uri="{FF2B5EF4-FFF2-40B4-BE49-F238E27FC236}">
                    <a16:creationId xmlns:a16="http://schemas.microsoft.com/office/drawing/2014/main" id="{DBF2CB9B-D008-E4A6-ABCA-5A6FE1D2DA7F}"/>
                  </a:ext>
                </a:extLst>
              </p:cNvPr>
              <p:cNvSpPr/>
              <p:nvPr/>
            </p:nvSpPr>
            <p:spPr>
              <a:xfrm>
                <a:off x="3045431" y="3702307"/>
                <a:ext cx="196928" cy="246158"/>
              </a:xfrm>
              <a:custGeom>
                <a:avLst/>
                <a:gdLst>
                  <a:gd name="connsiteX0" fmla="*/ 92058 w 184116"/>
                  <a:gd name="connsiteY0" fmla="*/ 0 h 230143"/>
                  <a:gd name="connsiteX1" fmla="*/ 138087 w 184116"/>
                  <a:gd name="connsiteY1" fmla="*/ 46029 h 230143"/>
                  <a:gd name="connsiteX2" fmla="*/ 138087 w 184116"/>
                  <a:gd name="connsiteY2" fmla="*/ 69043 h 230143"/>
                  <a:gd name="connsiteX3" fmla="*/ 166855 w 184116"/>
                  <a:gd name="connsiteY3" fmla="*/ 69043 h 230143"/>
                  <a:gd name="connsiteX4" fmla="*/ 184116 w 184116"/>
                  <a:gd name="connsiteY4" fmla="*/ 86304 h 230143"/>
                  <a:gd name="connsiteX5" fmla="*/ 184116 w 184116"/>
                  <a:gd name="connsiteY5" fmla="*/ 212883 h 230143"/>
                  <a:gd name="connsiteX6" fmla="*/ 166855 w 184116"/>
                  <a:gd name="connsiteY6" fmla="*/ 230143 h 230143"/>
                  <a:gd name="connsiteX7" fmla="*/ 17261 w 184116"/>
                  <a:gd name="connsiteY7" fmla="*/ 230143 h 230143"/>
                  <a:gd name="connsiteX8" fmla="*/ 0 w 184116"/>
                  <a:gd name="connsiteY8" fmla="*/ 212883 h 230143"/>
                  <a:gd name="connsiteX9" fmla="*/ 0 w 184116"/>
                  <a:gd name="connsiteY9" fmla="*/ 86304 h 230143"/>
                  <a:gd name="connsiteX10" fmla="*/ 17261 w 184116"/>
                  <a:gd name="connsiteY10" fmla="*/ 69043 h 230143"/>
                  <a:gd name="connsiteX11" fmla="*/ 46029 w 184116"/>
                  <a:gd name="connsiteY11" fmla="*/ 69043 h 230143"/>
                  <a:gd name="connsiteX12" fmla="*/ 46029 w 184116"/>
                  <a:gd name="connsiteY12" fmla="*/ 46029 h 230143"/>
                  <a:gd name="connsiteX13" fmla="*/ 92058 w 184116"/>
                  <a:gd name="connsiteY13" fmla="*/ 0 h 230143"/>
                  <a:gd name="connsiteX14" fmla="*/ 92058 w 184116"/>
                  <a:gd name="connsiteY14" fmla="*/ 132332 h 230143"/>
                  <a:gd name="connsiteX15" fmla="*/ 74797 w 184116"/>
                  <a:gd name="connsiteY15" fmla="*/ 149593 h 230143"/>
                  <a:gd name="connsiteX16" fmla="*/ 92058 w 184116"/>
                  <a:gd name="connsiteY16" fmla="*/ 166854 h 230143"/>
                  <a:gd name="connsiteX17" fmla="*/ 109319 w 184116"/>
                  <a:gd name="connsiteY17" fmla="*/ 149593 h 230143"/>
                  <a:gd name="connsiteX18" fmla="*/ 92058 w 184116"/>
                  <a:gd name="connsiteY18" fmla="*/ 132332 h 230143"/>
                  <a:gd name="connsiteX19" fmla="*/ 92058 w 184116"/>
                  <a:gd name="connsiteY19" fmla="*/ 23014 h 230143"/>
                  <a:gd name="connsiteX20" fmla="*/ 69044 w 184116"/>
                  <a:gd name="connsiteY20" fmla="*/ 46029 h 230143"/>
                  <a:gd name="connsiteX21" fmla="*/ 69044 w 184116"/>
                  <a:gd name="connsiteY21" fmla="*/ 69043 h 230143"/>
                  <a:gd name="connsiteX22" fmla="*/ 115073 w 184116"/>
                  <a:gd name="connsiteY22" fmla="*/ 69043 h 230143"/>
                  <a:gd name="connsiteX23" fmla="*/ 115073 w 184116"/>
                  <a:gd name="connsiteY23" fmla="*/ 46029 h 230143"/>
                  <a:gd name="connsiteX24" fmla="*/ 92058 w 184116"/>
                  <a:gd name="connsiteY24" fmla="*/ 23014 h 230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116" h="230143">
                    <a:moveTo>
                      <a:pt x="92058" y="0"/>
                    </a:moveTo>
                    <a:cubicBezTo>
                      <a:pt x="117479" y="0"/>
                      <a:pt x="138087" y="20608"/>
                      <a:pt x="138087" y="46029"/>
                    </a:cubicBezTo>
                    <a:lnTo>
                      <a:pt x="138087" y="69043"/>
                    </a:lnTo>
                    <a:lnTo>
                      <a:pt x="166855" y="69043"/>
                    </a:lnTo>
                    <a:cubicBezTo>
                      <a:pt x="176388" y="69043"/>
                      <a:pt x="184116" y="76771"/>
                      <a:pt x="184116" y="86304"/>
                    </a:cubicBezTo>
                    <a:lnTo>
                      <a:pt x="184116" y="212883"/>
                    </a:lnTo>
                    <a:cubicBezTo>
                      <a:pt x="184116" y="222415"/>
                      <a:pt x="176388" y="230143"/>
                      <a:pt x="166855" y="230143"/>
                    </a:cubicBezTo>
                    <a:lnTo>
                      <a:pt x="17261" y="230143"/>
                    </a:lnTo>
                    <a:cubicBezTo>
                      <a:pt x="7728" y="230143"/>
                      <a:pt x="0" y="222415"/>
                      <a:pt x="0" y="212883"/>
                    </a:cubicBezTo>
                    <a:lnTo>
                      <a:pt x="0" y="86304"/>
                    </a:lnTo>
                    <a:cubicBezTo>
                      <a:pt x="0" y="76771"/>
                      <a:pt x="7728" y="69043"/>
                      <a:pt x="17261" y="69043"/>
                    </a:cubicBezTo>
                    <a:lnTo>
                      <a:pt x="46029" y="69043"/>
                    </a:lnTo>
                    <a:lnTo>
                      <a:pt x="46029" y="46029"/>
                    </a:lnTo>
                    <a:cubicBezTo>
                      <a:pt x="46029" y="20608"/>
                      <a:pt x="66637" y="0"/>
                      <a:pt x="92058" y="0"/>
                    </a:cubicBezTo>
                    <a:close/>
                    <a:moveTo>
                      <a:pt x="92058" y="132332"/>
                    </a:moveTo>
                    <a:cubicBezTo>
                      <a:pt x="82525" y="132332"/>
                      <a:pt x="74797" y="140061"/>
                      <a:pt x="74797" y="149593"/>
                    </a:cubicBezTo>
                    <a:cubicBezTo>
                      <a:pt x="74797" y="159126"/>
                      <a:pt x="82525" y="166854"/>
                      <a:pt x="92058" y="166854"/>
                    </a:cubicBezTo>
                    <a:cubicBezTo>
                      <a:pt x="101591" y="166854"/>
                      <a:pt x="109319" y="159126"/>
                      <a:pt x="109319" y="149593"/>
                    </a:cubicBezTo>
                    <a:cubicBezTo>
                      <a:pt x="109319" y="140061"/>
                      <a:pt x="101591" y="132332"/>
                      <a:pt x="92058" y="132332"/>
                    </a:cubicBezTo>
                    <a:close/>
                    <a:moveTo>
                      <a:pt x="92058" y="23014"/>
                    </a:moveTo>
                    <a:cubicBezTo>
                      <a:pt x="79347" y="23014"/>
                      <a:pt x="69044" y="33318"/>
                      <a:pt x="69044" y="46029"/>
                    </a:cubicBezTo>
                    <a:lnTo>
                      <a:pt x="69044" y="69043"/>
                    </a:lnTo>
                    <a:lnTo>
                      <a:pt x="115073" y="69043"/>
                    </a:lnTo>
                    <a:lnTo>
                      <a:pt x="115073" y="46029"/>
                    </a:lnTo>
                    <a:cubicBezTo>
                      <a:pt x="115073" y="33318"/>
                      <a:pt x="104769" y="23014"/>
                      <a:pt x="92058" y="23014"/>
                    </a:cubicBezTo>
                    <a:close/>
                  </a:path>
                </a:pathLst>
              </a:custGeom>
              <a:grpFill/>
              <a:ln w="11113" cap="flat">
                <a:noFill/>
                <a:prstDash val="solid"/>
                <a:miter/>
              </a:ln>
            </p:spPr>
            <p:txBody>
              <a:bodyPr rtlCol="0" anchor="ctr"/>
              <a:lstStyle/>
              <a:p>
                <a:pPr defTabSz="685800">
                  <a:defRPr/>
                </a:pPr>
                <a:endParaRPr lang="en-US" sz="1350">
                  <a:solidFill>
                    <a:srgbClr val="000000"/>
                  </a:solidFill>
                  <a:latin typeface="Lato" panose="020F0502020204030203" pitchFamily="34" charset="0"/>
                </a:endParaRPr>
              </a:p>
            </p:txBody>
          </p:sp>
          <p:sp>
            <p:nvSpPr>
              <p:cNvPr id="380" name="Oval 379">
                <a:extLst>
                  <a:ext uri="{FF2B5EF4-FFF2-40B4-BE49-F238E27FC236}">
                    <a16:creationId xmlns:a16="http://schemas.microsoft.com/office/drawing/2014/main" id="{DCBCD688-905A-8906-73D5-756744C4F213}"/>
                  </a:ext>
                </a:extLst>
              </p:cNvPr>
              <p:cNvSpPr/>
              <p:nvPr/>
            </p:nvSpPr>
            <p:spPr bwMode="auto">
              <a:xfrm>
                <a:off x="3094956" y="3707683"/>
                <a:ext cx="94189" cy="201271"/>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grpSp>
        <p:pic>
          <p:nvPicPr>
            <p:cNvPr id="378" name="Graphic 377">
              <a:extLst>
                <a:ext uri="{FF2B5EF4-FFF2-40B4-BE49-F238E27FC236}">
                  <a16:creationId xmlns:a16="http://schemas.microsoft.com/office/drawing/2014/main" id="{17A17816-95C9-AE02-FFD5-C37CE3EE944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018288" y="3699574"/>
              <a:ext cx="256129" cy="256127"/>
            </a:xfrm>
            <a:prstGeom prst="rect">
              <a:avLst/>
            </a:prstGeom>
          </p:spPr>
        </p:pic>
      </p:grpSp>
      <p:grpSp>
        <p:nvGrpSpPr>
          <p:cNvPr id="369" name="Group 368">
            <a:extLst>
              <a:ext uri="{FF2B5EF4-FFF2-40B4-BE49-F238E27FC236}">
                <a16:creationId xmlns:a16="http://schemas.microsoft.com/office/drawing/2014/main" id="{93D54145-554B-7C7F-40C7-C8F23556E36F}"/>
              </a:ext>
            </a:extLst>
          </p:cNvPr>
          <p:cNvGrpSpPr/>
          <p:nvPr/>
        </p:nvGrpSpPr>
        <p:grpSpPr>
          <a:xfrm>
            <a:off x="7310963" y="3149133"/>
            <a:ext cx="243093" cy="245211"/>
            <a:chOff x="3530261" y="3871458"/>
            <a:chExt cx="324124" cy="326948"/>
          </a:xfrm>
        </p:grpSpPr>
        <p:sp>
          <p:nvSpPr>
            <p:cNvPr id="370" name="Graphic 156">
              <a:extLst>
                <a:ext uri="{FF2B5EF4-FFF2-40B4-BE49-F238E27FC236}">
                  <a16:creationId xmlns:a16="http://schemas.microsoft.com/office/drawing/2014/main" id="{F7BABD93-4AFD-5075-21B9-39CCE2A1C6F1}"/>
                </a:ext>
              </a:extLst>
            </p:cNvPr>
            <p:cNvSpPr/>
            <p:nvPr/>
          </p:nvSpPr>
          <p:spPr>
            <a:xfrm>
              <a:off x="3530261" y="3871458"/>
              <a:ext cx="268440" cy="268440"/>
            </a:xfrm>
            <a:custGeom>
              <a:avLst/>
              <a:gdLst>
                <a:gd name="connsiteX0" fmla="*/ 28494 w 253337"/>
                <a:gd name="connsiteY0" fmla="*/ 151970 h 253337"/>
                <a:gd name="connsiteX1" fmla="*/ 102939 w 253337"/>
                <a:gd name="connsiteY1" fmla="*/ 151970 h 253337"/>
                <a:gd name="connsiteX2" fmla="*/ 95084 w 253337"/>
                <a:gd name="connsiteY2" fmla="*/ 171354 h 253337"/>
                <a:gd name="connsiteX3" fmla="*/ 94970 w 253337"/>
                <a:gd name="connsiteY3" fmla="*/ 174141 h 253337"/>
                <a:gd name="connsiteX4" fmla="*/ 94970 w 253337"/>
                <a:gd name="connsiteY4" fmla="*/ 231154 h 253337"/>
                <a:gd name="connsiteX5" fmla="*/ 102952 w 253337"/>
                <a:gd name="connsiteY5" fmla="*/ 253325 h 253337"/>
                <a:gd name="connsiteX6" fmla="*/ 101305 w 253337"/>
                <a:gd name="connsiteY6" fmla="*/ 253338 h 253337"/>
                <a:gd name="connsiteX7" fmla="*/ 6461 w 253337"/>
                <a:gd name="connsiteY7" fmla="*/ 212339 h 253337"/>
                <a:gd name="connsiteX8" fmla="*/ 0 w 253337"/>
                <a:gd name="connsiteY8" fmla="*/ 192119 h 253337"/>
                <a:gd name="connsiteX9" fmla="*/ 0 w 253337"/>
                <a:gd name="connsiteY9" fmla="*/ 180463 h 253337"/>
                <a:gd name="connsiteX10" fmla="*/ 28494 w 253337"/>
                <a:gd name="connsiteY10" fmla="*/ 151970 h 253337"/>
                <a:gd name="connsiteX11" fmla="*/ 161484 w 253337"/>
                <a:gd name="connsiteY11" fmla="*/ 120296 h 253337"/>
                <a:gd name="connsiteX12" fmla="*/ 199493 w 253337"/>
                <a:gd name="connsiteY12" fmla="*/ 120296 h 253337"/>
                <a:gd name="connsiteX13" fmla="*/ 215253 w 253337"/>
                <a:gd name="connsiteY13" fmla="*/ 134524 h 253337"/>
                <a:gd name="connsiteX14" fmla="*/ 215342 w 253337"/>
                <a:gd name="connsiteY14" fmla="*/ 136133 h 253337"/>
                <a:gd name="connsiteX15" fmla="*/ 215329 w 253337"/>
                <a:gd name="connsiteY15" fmla="*/ 151970 h 253337"/>
                <a:gd name="connsiteX16" fmla="*/ 231166 w 253337"/>
                <a:gd name="connsiteY16" fmla="*/ 151970 h 253337"/>
                <a:gd name="connsiteX17" fmla="*/ 253338 w 253337"/>
                <a:gd name="connsiteY17" fmla="*/ 174141 h 253337"/>
                <a:gd name="connsiteX18" fmla="*/ 253338 w 253337"/>
                <a:gd name="connsiteY18" fmla="*/ 231154 h 253337"/>
                <a:gd name="connsiteX19" fmla="*/ 231166 w 253337"/>
                <a:gd name="connsiteY19" fmla="*/ 253325 h 253337"/>
                <a:gd name="connsiteX20" fmla="*/ 129811 w 253337"/>
                <a:gd name="connsiteY20" fmla="*/ 253325 h 253337"/>
                <a:gd name="connsiteX21" fmla="*/ 107639 w 253337"/>
                <a:gd name="connsiteY21" fmla="*/ 231154 h 253337"/>
                <a:gd name="connsiteX22" fmla="*/ 107639 w 253337"/>
                <a:gd name="connsiteY22" fmla="*/ 174141 h 253337"/>
                <a:gd name="connsiteX23" fmla="*/ 129811 w 253337"/>
                <a:gd name="connsiteY23" fmla="*/ 151970 h 253337"/>
                <a:gd name="connsiteX24" fmla="*/ 145648 w 253337"/>
                <a:gd name="connsiteY24" fmla="*/ 151970 h 253337"/>
                <a:gd name="connsiteX25" fmla="*/ 145648 w 253337"/>
                <a:gd name="connsiteY25" fmla="*/ 136133 h 253337"/>
                <a:gd name="connsiteX26" fmla="*/ 159875 w 253337"/>
                <a:gd name="connsiteY26" fmla="*/ 120385 h 253337"/>
                <a:gd name="connsiteX27" fmla="*/ 161484 w 253337"/>
                <a:gd name="connsiteY27" fmla="*/ 120296 h 253337"/>
                <a:gd name="connsiteX28" fmla="*/ 199493 w 253337"/>
                <a:gd name="connsiteY28" fmla="*/ 120296 h 253337"/>
                <a:gd name="connsiteX29" fmla="*/ 161484 w 253337"/>
                <a:gd name="connsiteY29" fmla="*/ 120296 h 253337"/>
                <a:gd name="connsiteX30" fmla="*/ 196325 w 253337"/>
                <a:gd name="connsiteY30" fmla="*/ 139300 h 253337"/>
                <a:gd name="connsiteX31" fmla="*/ 164652 w 253337"/>
                <a:gd name="connsiteY31" fmla="*/ 139300 h 253337"/>
                <a:gd name="connsiteX32" fmla="*/ 164652 w 253337"/>
                <a:gd name="connsiteY32" fmla="*/ 151970 h 253337"/>
                <a:gd name="connsiteX33" fmla="*/ 196325 w 253337"/>
                <a:gd name="connsiteY33" fmla="*/ 151970 h 253337"/>
                <a:gd name="connsiteX34" fmla="*/ 196325 w 253337"/>
                <a:gd name="connsiteY34" fmla="*/ 139300 h 253337"/>
                <a:gd name="connsiteX35" fmla="*/ 101317 w 253337"/>
                <a:gd name="connsiteY35" fmla="*/ 0 h 253337"/>
                <a:gd name="connsiteX36" fmla="*/ 164664 w 253337"/>
                <a:gd name="connsiteY36" fmla="*/ 63347 h 253337"/>
                <a:gd name="connsiteX37" fmla="*/ 101317 w 253337"/>
                <a:gd name="connsiteY37" fmla="*/ 126694 h 253337"/>
                <a:gd name="connsiteX38" fmla="*/ 37970 w 253337"/>
                <a:gd name="connsiteY38" fmla="*/ 63347 h 253337"/>
                <a:gd name="connsiteX39" fmla="*/ 101317 w 253337"/>
                <a:gd name="connsiteY39" fmla="*/ 0 h 25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3337" h="253337">
                  <a:moveTo>
                    <a:pt x="28494" y="151970"/>
                  </a:moveTo>
                  <a:lnTo>
                    <a:pt x="102939" y="151970"/>
                  </a:lnTo>
                  <a:cubicBezTo>
                    <a:pt x="98517" y="157329"/>
                    <a:pt x="95667" y="164031"/>
                    <a:pt x="95084" y="171354"/>
                  </a:cubicBezTo>
                  <a:lnTo>
                    <a:pt x="94970" y="174141"/>
                  </a:lnTo>
                  <a:lnTo>
                    <a:pt x="94970" y="231154"/>
                  </a:lnTo>
                  <a:cubicBezTo>
                    <a:pt x="94970" y="239579"/>
                    <a:pt x="97960" y="247307"/>
                    <a:pt x="102952" y="253325"/>
                  </a:cubicBezTo>
                  <a:lnTo>
                    <a:pt x="101305" y="253338"/>
                  </a:lnTo>
                  <a:cubicBezTo>
                    <a:pt x="57975" y="253338"/>
                    <a:pt x="26010" y="239756"/>
                    <a:pt x="6461" y="212339"/>
                  </a:cubicBezTo>
                  <a:cubicBezTo>
                    <a:pt x="2257" y="206435"/>
                    <a:pt x="-2" y="199367"/>
                    <a:pt x="0" y="192119"/>
                  </a:cubicBezTo>
                  <a:lnTo>
                    <a:pt x="0" y="180463"/>
                  </a:lnTo>
                  <a:cubicBezTo>
                    <a:pt x="0" y="164726"/>
                    <a:pt x="12757" y="151970"/>
                    <a:pt x="28494" y="151970"/>
                  </a:cubicBezTo>
                  <a:close/>
                  <a:moveTo>
                    <a:pt x="161484" y="120296"/>
                  </a:moveTo>
                  <a:lnTo>
                    <a:pt x="199493" y="120296"/>
                  </a:lnTo>
                  <a:cubicBezTo>
                    <a:pt x="207702" y="120296"/>
                    <a:pt x="214443" y="126529"/>
                    <a:pt x="215253" y="134524"/>
                  </a:cubicBezTo>
                  <a:lnTo>
                    <a:pt x="215342" y="136133"/>
                  </a:lnTo>
                  <a:lnTo>
                    <a:pt x="215329" y="151970"/>
                  </a:lnTo>
                  <a:lnTo>
                    <a:pt x="231166" y="151970"/>
                  </a:lnTo>
                  <a:cubicBezTo>
                    <a:pt x="243418" y="151970"/>
                    <a:pt x="253338" y="161902"/>
                    <a:pt x="253338" y="174141"/>
                  </a:cubicBezTo>
                  <a:lnTo>
                    <a:pt x="253338" y="231154"/>
                  </a:lnTo>
                  <a:cubicBezTo>
                    <a:pt x="253338" y="243399"/>
                    <a:pt x="243411" y="253325"/>
                    <a:pt x="231166" y="253325"/>
                  </a:cubicBezTo>
                  <a:lnTo>
                    <a:pt x="129811" y="253325"/>
                  </a:lnTo>
                  <a:cubicBezTo>
                    <a:pt x="117566" y="253325"/>
                    <a:pt x="107639" y="243399"/>
                    <a:pt x="107639" y="231154"/>
                  </a:cubicBezTo>
                  <a:lnTo>
                    <a:pt x="107639" y="174141"/>
                  </a:lnTo>
                  <a:cubicBezTo>
                    <a:pt x="107639" y="161902"/>
                    <a:pt x="117572" y="151970"/>
                    <a:pt x="129811" y="151970"/>
                  </a:cubicBezTo>
                  <a:lnTo>
                    <a:pt x="145648" y="151970"/>
                  </a:lnTo>
                  <a:lnTo>
                    <a:pt x="145648" y="136133"/>
                  </a:lnTo>
                  <a:cubicBezTo>
                    <a:pt x="145648" y="127936"/>
                    <a:pt x="151881" y="121183"/>
                    <a:pt x="159875" y="120385"/>
                  </a:cubicBezTo>
                  <a:lnTo>
                    <a:pt x="161484" y="120296"/>
                  </a:lnTo>
                  <a:lnTo>
                    <a:pt x="199493" y="120296"/>
                  </a:lnTo>
                  <a:lnTo>
                    <a:pt x="161484" y="120296"/>
                  </a:lnTo>
                  <a:close/>
                  <a:moveTo>
                    <a:pt x="196325" y="139300"/>
                  </a:moveTo>
                  <a:lnTo>
                    <a:pt x="164652" y="139300"/>
                  </a:lnTo>
                  <a:lnTo>
                    <a:pt x="164652" y="151970"/>
                  </a:lnTo>
                  <a:lnTo>
                    <a:pt x="196325" y="151970"/>
                  </a:lnTo>
                  <a:lnTo>
                    <a:pt x="196325" y="139300"/>
                  </a:lnTo>
                  <a:close/>
                  <a:moveTo>
                    <a:pt x="101317" y="0"/>
                  </a:moveTo>
                  <a:cubicBezTo>
                    <a:pt x="136303" y="0"/>
                    <a:pt x="164664" y="28362"/>
                    <a:pt x="164664" y="63347"/>
                  </a:cubicBezTo>
                  <a:cubicBezTo>
                    <a:pt x="164664" y="98333"/>
                    <a:pt x="136303" y="126694"/>
                    <a:pt x="101317" y="126694"/>
                  </a:cubicBezTo>
                  <a:cubicBezTo>
                    <a:pt x="66332" y="126694"/>
                    <a:pt x="37970" y="98333"/>
                    <a:pt x="37970" y="63347"/>
                  </a:cubicBezTo>
                  <a:cubicBezTo>
                    <a:pt x="37970" y="28362"/>
                    <a:pt x="66332" y="0"/>
                    <a:pt x="101317" y="0"/>
                  </a:cubicBezTo>
                  <a:close/>
                </a:path>
              </a:pathLst>
            </a:custGeom>
            <a:solidFill>
              <a:schemeClr val="accent1"/>
            </a:solidFill>
            <a:ln w="12303" cap="flat">
              <a:noFill/>
              <a:prstDash val="solid"/>
              <a:miter/>
            </a:ln>
          </p:spPr>
          <p:txBody>
            <a:bodyPr rtlCol="0" anchor="ctr"/>
            <a:lstStyle/>
            <a:p>
              <a:pPr defTabSz="685800">
                <a:defRPr/>
              </a:pPr>
              <a:endParaRPr lang="en-US" sz="1350">
                <a:solidFill>
                  <a:srgbClr val="000000"/>
                </a:solidFill>
                <a:latin typeface="Lato" panose="020F0502020204030203" pitchFamily="34" charset="0"/>
              </a:endParaRPr>
            </a:p>
          </p:txBody>
        </p:sp>
        <p:grpSp>
          <p:nvGrpSpPr>
            <p:cNvPr id="371" name="Group 370">
              <a:extLst>
                <a:ext uri="{FF2B5EF4-FFF2-40B4-BE49-F238E27FC236}">
                  <a16:creationId xmlns:a16="http://schemas.microsoft.com/office/drawing/2014/main" id="{235A6186-0F26-EA10-380E-1BCEF35A3204}"/>
                </a:ext>
              </a:extLst>
            </p:cNvPr>
            <p:cNvGrpSpPr/>
            <p:nvPr/>
          </p:nvGrpSpPr>
          <p:grpSpPr>
            <a:xfrm>
              <a:off x="3598256" y="3942279"/>
              <a:ext cx="256129" cy="256127"/>
              <a:chOff x="3191892" y="3754419"/>
              <a:chExt cx="256129" cy="256127"/>
            </a:xfrm>
          </p:grpSpPr>
          <p:grpSp>
            <p:nvGrpSpPr>
              <p:cNvPr id="372" name="Group 371">
                <a:extLst>
                  <a:ext uri="{FF2B5EF4-FFF2-40B4-BE49-F238E27FC236}">
                    <a16:creationId xmlns:a16="http://schemas.microsoft.com/office/drawing/2014/main" id="{6E2B6D81-368A-D808-300A-613F581B4CFD}"/>
                  </a:ext>
                </a:extLst>
              </p:cNvPr>
              <p:cNvGrpSpPr/>
              <p:nvPr/>
            </p:nvGrpSpPr>
            <p:grpSpPr>
              <a:xfrm>
                <a:off x="3219035" y="3757152"/>
                <a:ext cx="196928" cy="246158"/>
                <a:chOff x="3045431" y="3702307"/>
                <a:chExt cx="196928" cy="246158"/>
              </a:xfrm>
              <a:solidFill>
                <a:schemeClr val="bg1"/>
              </a:solidFill>
            </p:grpSpPr>
            <p:sp>
              <p:nvSpPr>
                <p:cNvPr id="374" name="Graphic 263">
                  <a:extLst>
                    <a:ext uri="{FF2B5EF4-FFF2-40B4-BE49-F238E27FC236}">
                      <a16:creationId xmlns:a16="http://schemas.microsoft.com/office/drawing/2014/main" id="{7514D2BA-FEAA-3D36-2D8E-8E00482EB6C5}"/>
                    </a:ext>
                  </a:extLst>
                </p:cNvPr>
                <p:cNvSpPr/>
                <p:nvPr/>
              </p:nvSpPr>
              <p:spPr>
                <a:xfrm>
                  <a:off x="3045431" y="3702307"/>
                  <a:ext cx="196928" cy="246158"/>
                </a:xfrm>
                <a:custGeom>
                  <a:avLst/>
                  <a:gdLst>
                    <a:gd name="connsiteX0" fmla="*/ 92058 w 184116"/>
                    <a:gd name="connsiteY0" fmla="*/ 0 h 230143"/>
                    <a:gd name="connsiteX1" fmla="*/ 138087 w 184116"/>
                    <a:gd name="connsiteY1" fmla="*/ 46029 h 230143"/>
                    <a:gd name="connsiteX2" fmla="*/ 138087 w 184116"/>
                    <a:gd name="connsiteY2" fmla="*/ 69043 h 230143"/>
                    <a:gd name="connsiteX3" fmla="*/ 166855 w 184116"/>
                    <a:gd name="connsiteY3" fmla="*/ 69043 h 230143"/>
                    <a:gd name="connsiteX4" fmla="*/ 184116 w 184116"/>
                    <a:gd name="connsiteY4" fmla="*/ 86304 h 230143"/>
                    <a:gd name="connsiteX5" fmla="*/ 184116 w 184116"/>
                    <a:gd name="connsiteY5" fmla="*/ 212883 h 230143"/>
                    <a:gd name="connsiteX6" fmla="*/ 166855 w 184116"/>
                    <a:gd name="connsiteY6" fmla="*/ 230143 h 230143"/>
                    <a:gd name="connsiteX7" fmla="*/ 17261 w 184116"/>
                    <a:gd name="connsiteY7" fmla="*/ 230143 h 230143"/>
                    <a:gd name="connsiteX8" fmla="*/ 0 w 184116"/>
                    <a:gd name="connsiteY8" fmla="*/ 212883 h 230143"/>
                    <a:gd name="connsiteX9" fmla="*/ 0 w 184116"/>
                    <a:gd name="connsiteY9" fmla="*/ 86304 h 230143"/>
                    <a:gd name="connsiteX10" fmla="*/ 17261 w 184116"/>
                    <a:gd name="connsiteY10" fmla="*/ 69043 h 230143"/>
                    <a:gd name="connsiteX11" fmla="*/ 46029 w 184116"/>
                    <a:gd name="connsiteY11" fmla="*/ 69043 h 230143"/>
                    <a:gd name="connsiteX12" fmla="*/ 46029 w 184116"/>
                    <a:gd name="connsiteY12" fmla="*/ 46029 h 230143"/>
                    <a:gd name="connsiteX13" fmla="*/ 92058 w 184116"/>
                    <a:gd name="connsiteY13" fmla="*/ 0 h 230143"/>
                    <a:gd name="connsiteX14" fmla="*/ 92058 w 184116"/>
                    <a:gd name="connsiteY14" fmla="*/ 132332 h 230143"/>
                    <a:gd name="connsiteX15" fmla="*/ 74797 w 184116"/>
                    <a:gd name="connsiteY15" fmla="*/ 149593 h 230143"/>
                    <a:gd name="connsiteX16" fmla="*/ 92058 w 184116"/>
                    <a:gd name="connsiteY16" fmla="*/ 166854 h 230143"/>
                    <a:gd name="connsiteX17" fmla="*/ 109319 w 184116"/>
                    <a:gd name="connsiteY17" fmla="*/ 149593 h 230143"/>
                    <a:gd name="connsiteX18" fmla="*/ 92058 w 184116"/>
                    <a:gd name="connsiteY18" fmla="*/ 132332 h 230143"/>
                    <a:gd name="connsiteX19" fmla="*/ 92058 w 184116"/>
                    <a:gd name="connsiteY19" fmla="*/ 23014 h 230143"/>
                    <a:gd name="connsiteX20" fmla="*/ 69044 w 184116"/>
                    <a:gd name="connsiteY20" fmla="*/ 46029 h 230143"/>
                    <a:gd name="connsiteX21" fmla="*/ 69044 w 184116"/>
                    <a:gd name="connsiteY21" fmla="*/ 69043 h 230143"/>
                    <a:gd name="connsiteX22" fmla="*/ 115073 w 184116"/>
                    <a:gd name="connsiteY22" fmla="*/ 69043 h 230143"/>
                    <a:gd name="connsiteX23" fmla="*/ 115073 w 184116"/>
                    <a:gd name="connsiteY23" fmla="*/ 46029 h 230143"/>
                    <a:gd name="connsiteX24" fmla="*/ 92058 w 184116"/>
                    <a:gd name="connsiteY24" fmla="*/ 23014 h 230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116" h="230143">
                      <a:moveTo>
                        <a:pt x="92058" y="0"/>
                      </a:moveTo>
                      <a:cubicBezTo>
                        <a:pt x="117479" y="0"/>
                        <a:pt x="138087" y="20608"/>
                        <a:pt x="138087" y="46029"/>
                      </a:cubicBezTo>
                      <a:lnTo>
                        <a:pt x="138087" y="69043"/>
                      </a:lnTo>
                      <a:lnTo>
                        <a:pt x="166855" y="69043"/>
                      </a:lnTo>
                      <a:cubicBezTo>
                        <a:pt x="176388" y="69043"/>
                        <a:pt x="184116" y="76771"/>
                        <a:pt x="184116" y="86304"/>
                      </a:cubicBezTo>
                      <a:lnTo>
                        <a:pt x="184116" y="212883"/>
                      </a:lnTo>
                      <a:cubicBezTo>
                        <a:pt x="184116" y="222415"/>
                        <a:pt x="176388" y="230143"/>
                        <a:pt x="166855" y="230143"/>
                      </a:cubicBezTo>
                      <a:lnTo>
                        <a:pt x="17261" y="230143"/>
                      </a:lnTo>
                      <a:cubicBezTo>
                        <a:pt x="7728" y="230143"/>
                        <a:pt x="0" y="222415"/>
                        <a:pt x="0" y="212883"/>
                      </a:cubicBezTo>
                      <a:lnTo>
                        <a:pt x="0" y="86304"/>
                      </a:lnTo>
                      <a:cubicBezTo>
                        <a:pt x="0" y="76771"/>
                        <a:pt x="7728" y="69043"/>
                        <a:pt x="17261" y="69043"/>
                      </a:cubicBezTo>
                      <a:lnTo>
                        <a:pt x="46029" y="69043"/>
                      </a:lnTo>
                      <a:lnTo>
                        <a:pt x="46029" y="46029"/>
                      </a:lnTo>
                      <a:cubicBezTo>
                        <a:pt x="46029" y="20608"/>
                        <a:pt x="66637" y="0"/>
                        <a:pt x="92058" y="0"/>
                      </a:cubicBezTo>
                      <a:close/>
                      <a:moveTo>
                        <a:pt x="92058" y="132332"/>
                      </a:moveTo>
                      <a:cubicBezTo>
                        <a:pt x="82525" y="132332"/>
                        <a:pt x="74797" y="140061"/>
                        <a:pt x="74797" y="149593"/>
                      </a:cubicBezTo>
                      <a:cubicBezTo>
                        <a:pt x="74797" y="159126"/>
                        <a:pt x="82525" y="166854"/>
                        <a:pt x="92058" y="166854"/>
                      </a:cubicBezTo>
                      <a:cubicBezTo>
                        <a:pt x="101591" y="166854"/>
                        <a:pt x="109319" y="159126"/>
                        <a:pt x="109319" y="149593"/>
                      </a:cubicBezTo>
                      <a:cubicBezTo>
                        <a:pt x="109319" y="140061"/>
                        <a:pt x="101591" y="132332"/>
                        <a:pt x="92058" y="132332"/>
                      </a:cubicBezTo>
                      <a:close/>
                      <a:moveTo>
                        <a:pt x="92058" y="23014"/>
                      </a:moveTo>
                      <a:cubicBezTo>
                        <a:pt x="79347" y="23014"/>
                        <a:pt x="69044" y="33318"/>
                        <a:pt x="69044" y="46029"/>
                      </a:cubicBezTo>
                      <a:lnTo>
                        <a:pt x="69044" y="69043"/>
                      </a:lnTo>
                      <a:lnTo>
                        <a:pt x="115073" y="69043"/>
                      </a:lnTo>
                      <a:lnTo>
                        <a:pt x="115073" y="46029"/>
                      </a:lnTo>
                      <a:cubicBezTo>
                        <a:pt x="115073" y="33318"/>
                        <a:pt x="104769" y="23014"/>
                        <a:pt x="92058" y="23014"/>
                      </a:cubicBezTo>
                      <a:close/>
                    </a:path>
                  </a:pathLst>
                </a:custGeom>
                <a:grpFill/>
                <a:ln w="11113" cap="flat">
                  <a:noFill/>
                  <a:prstDash val="solid"/>
                  <a:miter/>
                </a:ln>
              </p:spPr>
              <p:txBody>
                <a:bodyPr rtlCol="0" anchor="ctr"/>
                <a:lstStyle/>
                <a:p>
                  <a:pPr defTabSz="685800">
                    <a:defRPr/>
                  </a:pPr>
                  <a:endParaRPr lang="en-US" sz="1350">
                    <a:solidFill>
                      <a:srgbClr val="000000"/>
                    </a:solidFill>
                    <a:latin typeface="Lato" panose="020F0502020204030203" pitchFamily="34" charset="0"/>
                  </a:endParaRPr>
                </a:p>
              </p:txBody>
            </p:sp>
            <p:sp>
              <p:nvSpPr>
                <p:cNvPr id="375" name="Oval 374">
                  <a:extLst>
                    <a:ext uri="{FF2B5EF4-FFF2-40B4-BE49-F238E27FC236}">
                      <a16:creationId xmlns:a16="http://schemas.microsoft.com/office/drawing/2014/main" id="{A7865C83-3E88-8699-C0E7-4DFBB0753F96}"/>
                    </a:ext>
                  </a:extLst>
                </p:cNvPr>
                <p:cNvSpPr/>
                <p:nvPr/>
              </p:nvSpPr>
              <p:spPr bwMode="auto">
                <a:xfrm>
                  <a:off x="3094956" y="3707683"/>
                  <a:ext cx="94189" cy="201271"/>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grpSp>
          <p:pic>
            <p:nvPicPr>
              <p:cNvPr id="373" name="Graphic 372">
                <a:extLst>
                  <a:ext uri="{FF2B5EF4-FFF2-40B4-BE49-F238E27FC236}">
                    <a16:creationId xmlns:a16="http://schemas.microsoft.com/office/drawing/2014/main" id="{E7FFBF52-ACA9-E9C1-ACAD-B8DA1656A22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191892" y="3754419"/>
                <a:ext cx="256129" cy="256127"/>
              </a:xfrm>
              <a:prstGeom prst="rect">
                <a:avLst/>
              </a:prstGeom>
            </p:spPr>
          </p:pic>
        </p:grpSp>
      </p:grpSp>
      <p:grpSp>
        <p:nvGrpSpPr>
          <p:cNvPr id="472" name="Group 471">
            <a:extLst>
              <a:ext uri="{FF2B5EF4-FFF2-40B4-BE49-F238E27FC236}">
                <a16:creationId xmlns:a16="http://schemas.microsoft.com/office/drawing/2014/main" id="{E06B1212-31C8-39E4-281B-BB7DF04CBB9F}"/>
              </a:ext>
            </a:extLst>
          </p:cNvPr>
          <p:cNvGrpSpPr/>
          <p:nvPr/>
        </p:nvGrpSpPr>
        <p:grpSpPr>
          <a:xfrm>
            <a:off x="5967802" y="3919835"/>
            <a:ext cx="1774547" cy="758438"/>
            <a:chOff x="7957069" y="5111121"/>
            <a:chExt cx="2366063" cy="1011251"/>
          </a:xfrm>
        </p:grpSpPr>
        <p:grpSp>
          <p:nvGrpSpPr>
            <p:cNvPr id="456" name="Group 455">
              <a:extLst>
                <a:ext uri="{FF2B5EF4-FFF2-40B4-BE49-F238E27FC236}">
                  <a16:creationId xmlns:a16="http://schemas.microsoft.com/office/drawing/2014/main" id="{B14C363C-8D8D-3936-A92F-24C2C1FAB476}"/>
                </a:ext>
              </a:extLst>
            </p:cNvPr>
            <p:cNvGrpSpPr/>
            <p:nvPr/>
          </p:nvGrpSpPr>
          <p:grpSpPr>
            <a:xfrm>
              <a:off x="7957069" y="5111121"/>
              <a:ext cx="2366063" cy="1011251"/>
              <a:chOff x="7991286" y="5136329"/>
              <a:chExt cx="2366063" cy="1011251"/>
            </a:xfrm>
          </p:grpSpPr>
          <p:sp>
            <p:nvSpPr>
              <p:cNvPr id="436" name="Rectangle: Rounded Corners 435">
                <a:extLst>
                  <a:ext uri="{FF2B5EF4-FFF2-40B4-BE49-F238E27FC236}">
                    <a16:creationId xmlns:a16="http://schemas.microsoft.com/office/drawing/2014/main" id="{16B11208-6D47-A93B-2C9D-FF26CEA52C57}"/>
                  </a:ext>
                </a:extLst>
              </p:cNvPr>
              <p:cNvSpPr/>
              <p:nvPr/>
            </p:nvSpPr>
            <p:spPr bwMode="auto">
              <a:xfrm>
                <a:off x="7991286" y="5136329"/>
                <a:ext cx="2366063" cy="855238"/>
              </a:xfrm>
              <a:prstGeom prst="roundRect">
                <a:avLst/>
              </a:prstGeom>
              <a:noFill/>
              <a:ln w="28575" cap="rnd">
                <a:solidFill>
                  <a:schemeClr val="accent3"/>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453" name="Rectangle: Rounded Corners 452">
                <a:extLst>
                  <a:ext uri="{FF2B5EF4-FFF2-40B4-BE49-F238E27FC236}">
                    <a16:creationId xmlns:a16="http://schemas.microsoft.com/office/drawing/2014/main" id="{69835DB6-B46B-15EF-140C-5E2009380D6E}"/>
                  </a:ext>
                </a:extLst>
              </p:cNvPr>
              <p:cNvSpPr/>
              <p:nvPr/>
            </p:nvSpPr>
            <p:spPr bwMode="auto">
              <a:xfrm>
                <a:off x="8632483" y="5844452"/>
                <a:ext cx="1067919" cy="303128"/>
              </a:xfrm>
              <a:prstGeom prst="roundRect">
                <a:avLst>
                  <a:gd name="adj" fmla="val 50000"/>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05740" tIns="109728" rIns="68580" bIns="109728" numCol="1" spcCol="0" rtlCol="0" fromWordArt="0" anchor="ctr" anchorCtr="0" forceAA="0" compatLnSpc="1">
                <a:prstTxWarp prst="textNoShape">
                  <a:avLst/>
                </a:prstTxWarp>
                <a:noAutofit/>
              </a:bodyPr>
              <a:lstStyle/>
              <a:p>
                <a:pPr defTabSz="699354" fontAlgn="base">
                  <a:spcBef>
                    <a:spcPct val="0"/>
                  </a:spcBef>
                  <a:spcAft>
                    <a:spcPct val="0"/>
                  </a:spcAft>
                  <a:defRPr/>
                </a:pPr>
                <a:r>
                  <a:rPr lang="en-US" sz="788">
                    <a:solidFill>
                      <a:srgbClr val="FFFFFF"/>
                    </a:solidFill>
                    <a:latin typeface="Lato" panose="020F0502020204030203" pitchFamily="34" charset="0"/>
                  </a:rPr>
                  <a:t>GENERAL</a:t>
                </a:r>
              </a:p>
            </p:txBody>
          </p:sp>
        </p:grpSp>
        <p:pic>
          <p:nvPicPr>
            <p:cNvPr id="471" name="Graphic 470">
              <a:extLst>
                <a:ext uri="{FF2B5EF4-FFF2-40B4-BE49-F238E27FC236}">
                  <a16:creationId xmlns:a16="http://schemas.microsoft.com/office/drawing/2014/main" id="{5A4B12D1-FE5C-8C83-E0C0-0B9091FE4C1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659291" y="5847799"/>
              <a:ext cx="228600" cy="228600"/>
            </a:xfrm>
            <a:prstGeom prst="rect">
              <a:avLst/>
            </a:prstGeom>
          </p:spPr>
        </p:pic>
      </p:grpSp>
      <p:sp>
        <p:nvSpPr>
          <p:cNvPr id="2" name="TextBox 1">
            <a:extLst>
              <a:ext uri="{FF2B5EF4-FFF2-40B4-BE49-F238E27FC236}">
                <a16:creationId xmlns:a16="http://schemas.microsoft.com/office/drawing/2014/main" id="{630B34F2-0995-DEC4-ABDD-2CBC3C5CD547}"/>
              </a:ext>
            </a:extLst>
          </p:cNvPr>
          <p:cNvSpPr txBox="1"/>
          <p:nvPr/>
        </p:nvSpPr>
        <p:spPr>
          <a:xfrm>
            <a:off x="4842968" y="1396314"/>
            <a:ext cx="4030062" cy="830997"/>
          </a:xfrm>
          <a:prstGeom prst="rect">
            <a:avLst/>
          </a:prstGeom>
          <a:noFill/>
          <a:ln>
            <a:noFill/>
          </a:ln>
        </p:spPr>
        <p:txBody>
          <a:bodyPr wrap="square" lIns="0" tIns="0" rIns="0" bIns="0" rtlCol="0" anchor="t">
            <a:spAutoFit/>
          </a:bodyPr>
          <a:lstStyle/>
          <a:p>
            <a:pPr algn="ctr" defTabSz="685783">
              <a:defRPr/>
            </a:pPr>
            <a:r>
              <a:rPr lang="en-US" sz="900">
                <a:gradFill>
                  <a:gsLst>
                    <a:gs pos="0">
                      <a:srgbClr val="282828"/>
                    </a:gs>
                    <a:gs pos="100000">
                      <a:srgbClr val="282828"/>
                    </a:gs>
                  </a:gsLst>
                  <a:path path="circle">
                    <a:fillToRect l="100000" t="100000"/>
                  </a:path>
                </a:gradFill>
                <a:latin typeface="Lato" panose="020F0502020204030203" pitchFamily="34" charset="0"/>
                <a:cs typeface="Lato" panose="020F0502020204030203" pitchFamily="34" charset="0"/>
              </a:rPr>
              <a:t>One of the recommended solutions is to implement a Data Loss Prevention (DLP) policy, by </a:t>
            </a:r>
            <a:r>
              <a:rPr lang="en-US" sz="900">
                <a:solidFill>
                  <a:srgbClr val="21576E"/>
                </a:solidFill>
                <a:latin typeface="Lato" panose="020F0502020204030203" pitchFamily="34" charset="0"/>
              </a:rPr>
              <a:t>enabling users to classify and label sensitive files, enforcing protections like encryption or “do not forward” policies on confidential information after a data review.</a:t>
            </a:r>
            <a:br>
              <a:rPr lang="en-US" sz="900">
                <a:solidFill>
                  <a:srgbClr val="153447"/>
                </a:solidFill>
                <a:latin typeface="Lato" panose="020F0502020204030203" pitchFamily="34" charset="0"/>
              </a:rPr>
            </a:br>
            <a:r>
              <a:rPr lang="en-US" sz="900">
                <a:solidFill>
                  <a:srgbClr val="000000"/>
                </a:solidFill>
                <a:latin typeface="Lato" panose="020F0502020204030203" pitchFamily="34" charset="0"/>
                <a:cs typeface="Lato" panose="020F0502020204030203" pitchFamily="34" charset="0"/>
              </a:rPr>
              <a:t>This approach maintains security without overly restricting access to </a:t>
            </a:r>
            <a:br>
              <a:rPr lang="en-US" sz="900">
                <a:solidFill>
                  <a:srgbClr val="000000"/>
                </a:solidFill>
                <a:latin typeface="Lato" panose="020F0502020204030203" pitchFamily="34" charset="0"/>
                <a:cs typeface="Lato" panose="020F0502020204030203" pitchFamily="34" charset="0"/>
              </a:rPr>
            </a:br>
            <a:r>
              <a:rPr lang="en-US" sz="900">
                <a:solidFill>
                  <a:srgbClr val="000000"/>
                </a:solidFill>
                <a:latin typeface="Lato" panose="020F0502020204030203" pitchFamily="34" charset="0"/>
                <a:cs typeface="Lato" panose="020F0502020204030203" pitchFamily="34" charset="0"/>
              </a:rPr>
              <a:t>general information, helping ensure both productivity and data protection.</a:t>
            </a:r>
          </a:p>
        </p:txBody>
      </p:sp>
      <p:sp>
        <p:nvSpPr>
          <p:cNvPr id="3" name="TextBox 2">
            <a:extLst>
              <a:ext uri="{FF2B5EF4-FFF2-40B4-BE49-F238E27FC236}">
                <a16:creationId xmlns:a16="http://schemas.microsoft.com/office/drawing/2014/main" id="{6576C06F-7510-0D0C-F77A-F24FF5623EB1}"/>
              </a:ext>
            </a:extLst>
          </p:cNvPr>
          <p:cNvSpPr txBox="1"/>
          <p:nvPr/>
        </p:nvSpPr>
        <p:spPr>
          <a:xfrm>
            <a:off x="6058931" y="3390538"/>
            <a:ext cx="575479" cy="121252"/>
          </a:xfrm>
          <a:prstGeom prst="rect">
            <a:avLst/>
          </a:prstGeom>
          <a:noFill/>
        </p:spPr>
        <p:txBody>
          <a:bodyPr wrap="none" lIns="0" tIns="0" rIns="0" bIns="0" rtlCol="0">
            <a:spAutoFit/>
          </a:bodyPr>
          <a:lstStyle/>
          <a:p>
            <a:pPr algn="ctr" defTabSz="685800">
              <a:defRPr/>
            </a:pPr>
            <a:r>
              <a:rPr lang="en-US" sz="788">
                <a:gradFill>
                  <a:gsLst>
                    <a:gs pos="0">
                      <a:srgbClr val="000000"/>
                    </a:gs>
                    <a:gs pos="100000">
                      <a:srgbClr val="000000"/>
                    </a:gs>
                  </a:gsLst>
                  <a:path path="circle">
                    <a:fillToRect l="100000" t="100000"/>
                  </a:path>
                </a:gradFill>
                <a:latin typeface="Lato" panose="020F0502020204030203" pitchFamily="34" charset="0"/>
              </a:rPr>
              <a:t>Credit card #</a:t>
            </a:r>
          </a:p>
        </p:txBody>
      </p:sp>
      <p:sp>
        <p:nvSpPr>
          <p:cNvPr id="4" name="TextBox 3">
            <a:extLst>
              <a:ext uri="{FF2B5EF4-FFF2-40B4-BE49-F238E27FC236}">
                <a16:creationId xmlns:a16="http://schemas.microsoft.com/office/drawing/2014/main" id="{B1E86652-6AE3-4CED-D982-7C8F3C5B930A}"/>
              </a:ext>
            </a:extLst>
          </p:cNvPr>
          <p:cNvSpPr txBox="1"/>
          <p:nvPr/>
        </p:nvSpPr>
        <p:spPr>
          <a:xfrm>
            <a:off x="7137036" y="3390538"/>
            <a:ext cx="567464" cy="121252"/>
          </a:xfrm>
          <a:prstGeom prst="rect">
            <a:avLst/>
          </a:prstGeom>
          <a:noFill/>
        </p:spPr>
        <p:txBody>
          <a:bodyPr wrap="none" lIns="0" tIns="0" rIns="0" bIns="0" rtlCol="0">
            <a:spAutoFit/>
          </a:bodyPr>
          <a:lstStyle/>
          <a:p>
            <a:pPr algn="ctr" defTabSz="685800">
              <a:defRPr/>
            </a:pPr>
            <a:r>
              <a:rPr lang="en-US" sz="788">
                <a:gradFill>
                  <a:gsLst>
                    <a:gs pos="0">
                      <a:srgbClr val="000000"/>
                    </a:gs>
                    <a:gs pos="100000">
                      <a:srgbClr val="000000"/>
                    </a:gs>
                  </a:gsLst>
                  <a:path path="circle">
                    <a:fillToRect l="100000" t="100000"/>
                  </a:path>
                </a:gradFill>
                <a:latin typeface="Lato" panose="020F0502020204030203" pitchFamily="34" charset="0"/>
              </a:rPr>
              <a:t>Employee ID</a:t>
            </a:r>
          </a:p>
        </p:txBody>
      </p:sp>
      <p:grpSp>
        <p:nvGrpSpPr>
          <p:cNvPr id="10" name="Group 9">
            <a:extLst>
              <a:ext uri="{FF2B5EF4-FFF2-40B4-BE49-F238E27FC236}">
                <a16:creationId xmlns:a16="http://schemas.microsoft.com/office/drawing/2014/main" id="{60426851-EEF3-20B7-95A2-9615DCC48D23}"/>
              </a:ext>
            </a:extLst>
          </p:cNvPr>
          <p:cNvGrpSpPr/>
          <p:nvPr/>
        </p:nvGrpSpPr>
        <p:grpSpPr>
          <a:xfrm>
            <a:off x="6490751" y="3143246"/>
            <a:ext cx="799102" cy="227346"/>
            <a:chOff x="10396257" y="3711466"/>
            <a:chExt cx="1065469" cy="303128"/>
          </a:xfrm>
        </p:grpSpPr>
        <p:sp>
          <p:nvSpPr>
            <p:cNvPr id="7" name="Rectangle: Rounded Corners 6">
              <a:extLst>
                <a:ext uri="{FF2B5EF4-FFF2-40B4-BE49-F238E27FC236}">
                  <a16:creationId xmlns:a16="http://schemas.microsoft.com/office/drawing/2014/main" id="{39C128D9-D23F-88D4-EF09-04E1BBB54EF5}"/>
                </a:ext>
              </a:extLst>
            </p:cNvPr>
            <p:cNvSpPr/>
            <p:nvPr/>
          </p:nvSpPr>
          <p:spPr bwMode="auto">
            <a:xfrm>
              <a:off x="10396257" y="3711466"/>
              <a:ext cx="1065469" cy="303128"/>
            </a:xfrm>
            <a:prstGeom prst="roundRect">
              <a:avLst>
                <a:gd name="adj" fmla="val 50000"/>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05740" tIns="109728" rIns="68580" bIns="109728" numCol="1" spcCol="0" rtlCol="0" fromWordArt="0" anchor="ctr" anchorCtr="0" forceAA="0" compatLnSpc="1">
              <a:prstTxWarp prst="textNoShape">
                <a:avLst/>
              </a:prstTxWarp>
              <a:noAutofit/>
            </a:bodyPr>
            <a:lstStyle/>
            <a:p>
              <a:pPr defTabSz="699354" fontAlgn="base">
                <a:spcBef>
                  <a:spcPct val="0"/>
                </a:spcBef>
                <a:spcAft>
                  <a:spcPct val="0"/>
                </a:spcAft>
                <a:defRPr/>
              </a:pPr>
              <a:endParaRPr lang="en-US" sz="750">
                <a:solidFill>
                  <a:srgbClr val="FFFFFF"/>
                </a:solidFill>
                <a:latin typeface="Lato" panose="020F0502020204030203" pitchFamily="34" charset="0"/>
              </a:endParaRPr>
            </a:p>
          </p:txBody>
        </p:sp>
        <p:sp>
          <p:nvSpPr>
            <p:cNvPr id="8" name="TextBox 7">
              <a:extLst>
                <a:ext uri="{FF2B5EF4-FFF2-40B4-BE49-F238E27FC236}">
                  <a16:creationId xmlns:a16="http://schemas.microsoft.com/office/drawing/2014/main" id="{F54138A2-0ADA-606A-61EE-D9D198D3D342}"/>
                </a:ext>
              </a:extLst>
            </p:cNvPr>
            <p:cNvSpPr txBox="1"/>
            <p:nvPr/>
          </p:nvSpPr>
          <p:spPr>
            <a:xfrm>
              <a:off x="10468080" y="3790323"/>
              <a:ext cx="931341" cy="153888"/>
            </a:xfrm>
            <a:prstGeom prst="rect">
              <a:avLst/>
            </a:prstGeom>
            <a:noFill/>
          </p:spPr>
          <p:txBody>
            <a:bodyPr wrap="square" lIns="0" tIns="0" rIns="0" bIns="0" rtlCol="0">
              <a:spAutoFit/>
            </a:bodyPr>
            <a:lstStyle/>
            <a:p>
              <a:pPr algn="ctr" defTabSz="685800">
                <a:defRPr/>
              </a:pPr>
              <a:r>
                <a:rPr lang="en-US" sz="750">
                  <a:solidFill>
                    <a:srgbClr val="FFFFFF"/>
                  </a:solidFill>
                  <a:latin typeface="Lato" panose="020F0502020204030203" pitchFamily="34" charset="0"/>
                </a:rPr>
                <a:t>ENCRYPTED</a:t>
              </a:r>
            </a:p>
          </p:txBody>
        </p:sp>
      </p:grpSp>
      <p:grpSp>
        <p:nvGrpSpPr>
          <p:cNvPr id="15" name="Group 14">
            <a:extLst>
              <a:ext uri="{FF2B5EF4-FFF2-40B4-BE49-F238E27FC236}">
                <a16:creationId xmlns:a16="http://schemas.microsoft.com/office/drawing/2014/main" id="{6A7970A8-A75C-993C-2563-5DA07CA7138E}"/>
              </a:ext>
            </a:extLst>
          </p:cNvPr>
          <p:cNvGrpSpPr/>
          <p:nvPr/>
        </p:nvGrpSpPr>
        <p:grpSpPr>
          <a:xfrm>
            <a:off x="6387298" y="2303387"/>
            <a:ext cx="941402" cy="183457"/>
            <a:chOff x="10497694" y="1175193"/>
            <a:chExt cx="1255203" cy="244609"/>
          </a:xfrm>
        </p:grpSpPr>
        <p:sp>
          <p:nvSpPr>
            <p:cNvPr id="13" name="Rectangle: Rounded Corners 12">
              <a:extLst>
                <a:ext uri="{FF2B5EF4-FFF2-40B4-BE49-F238E27FC236}">
                  <a16:creationId xmlns:a16="http://schemas.microsoft.com/office/drawing/2014/main" id="{8D61828E-8011-2D92-0369-373616959DCB}"/>
                </a:ext>
              </a:extLst>
            </p:cNvPr>
            <p:cNvSpPr/>
            <p:nvPr/>
          </p:nvSpPr>
          <p:spPr bwMode="auto">
            <a:xfrm>
              <a:off x="10497694" y="1175193"/>
              <a:ext cx="1255203" cy="244609"/>
            </a:xfrm>
            <a:prstGeom prst="roundRect">
              <a:avLst>
                <a:gd name="adj" fmla="val 50000"/>
              </a:avLst>
            </a:prstGeom>
            <a:solidFill>
              <a:schemeClr val="accent1"/>
            </a:solidFill>
            <a:ln>
              <a:noFill/>
              <a:headEnd type="none" w="med" len="med"/>
              <a:tailEnd type="none" w="med" len="med"/>
            </a:ln>
            <a:effectLst>
              <a:outerShdw blurRad="50800" dist="38100" dir="5400000" algn="t" rotWithShape="0">
                <a:prstClr val="black">
                  <a:alpha val="24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r>
                <a:rPr lang="en-US" sz="788">
                  <a:solidFill>
                    <a:srgbClr val="FFFFFF"/>
                  </a:solidFill>
                  <a:latin typeface="Lato" panose="020F0502020204030203" pitchFamily="34" charset="0"/>
                  <a:ea typeface="Lato" panose="020F0502020204030203" pitchFamily="34" charset="0"/>
                  <a:cs typeface="Lato" panose="020F0502020204030203" pitchFamily="34" charset="0"/>
                </a:rPr>
                <a:t>    </a:t>
              </a:r>
            </a:p>
          </p:txBody>
        </p:sp>
        <p:sp>
          <p:nvSpPr>
            <p:cNvPr id="14" name="TextBox 13">
              <a:extLst>
                <a:ext uri="{FF2B5EF4-FFF2-40B4-BE49-F238E27FC236}">
                  <a16:creationId xmlns:a16="http://schemas.microsoft.com/office/drawing/2014/main" id="{323988B8-E939-07BA-418E-43C78FB9F5F4}"/>
                </a:ext>
              </a:extLst>
            </p:cNvPr>
            <p:cNvSpPr txBox="1"/>
            <p:nvPr/>
          </p:nvSpPr>
          <p:spPr>
            <a:xfrm>
              <a:off x="10503825" y="1256632"/>
              <a:ext cx="1242942" cy="108149"/>
            </a:xfrm>
            <a:prstGeom prst="rect">
              <a:avLst/>
            </a:prstGeom>
            <a:noFill/>
          </p:spPr>
          <p:txBody>
            <a:bodyPr wrap="square" lIns="0" tIns="0" rIns="0" bIns="0" rtlCol="0">
              <a:spAutoFit/>
            </a:bodyPr>
            <a:lstStyle/>
            <a:p>
              <a:pPr algn="ctr" defTabSz="685783">
                <a:lnSpc>
                  <a:spcPct val="70000"/>
                </a:lnSpc>
                <a:defRPr/>
              </a:pPr>
              <a:r>
                <a:rPr lang="en-US" sz="750">
                  <a:solidFill>
                    <a:srgbClr val="FCFCFC"/>
                  </a:solidFill>
                  <a:latin typeface="Lato" panose="020F0502020204030203" pitchFamily="34" charset="0"/>
                </a:rPr>
                <a:t>Business Premium</a:t>
              </a:r>
            </a:p>
          </p:txBody>
        </p:sp>
      </p:grpSp>
    </p:spTree>
    <p:extLst>
      <p:ext uri="{BB962C8B-B14F-4D97-AF65-F5344CB8AC3E}">
        <p14:creationId xmlns:p14="http://schemas.microsoft.com/office/powerpoint/2010/main" val="391798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path" presetSubtype="0" decel="100000" fill="hold" grpId="1" nodeType="withEffect">
                                  <p:stCondLst>
                                    <p:cond delay="0"/>
                                  </p:stCondLst>
                                  <p:childTnLst>
                                    <p:animMotion origin="layout" path="M 1.45833E-6 -7.40741E-7 L 1.45833E-6 0.02338 " pathEditMode="relative" rAng="0" ptsTypes="AA">
                                      <p:cBhvr>
                                        <p:cTn id="9" dur="500" spd="-100000" fill="hold"/>
                                        <p:tgtEl>
                                          <p:spTgt spid="12"/>
                                        </p:tgtEl>
                                        <p:attrNameLst>
                                          <p:attrName>ppt_x</p:attrName>
                                          <p:attrName>ppt_y</p:attrName>
                                        </p:attrNameLst>
                                      </p:cBhvr>
                                      <p:rCtr x="0" y="1157"/>
                                    </p:animMotion>
                                  </p:childTnLst>
                                </p:cTn>
                              </p:par>
                              <p:par>
                                <p:cTn id="10" presetID="10" presetClass="entr" presetSubtype="0" fill="hold" grpId="0" nodeType="withEffect">
                                  <p:stCondLst>
                                    <p:cond delay="4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42" presetClass="path" presetSubtype="0" decel="100000" fill="hold" grpId="1" nodeType="withEffect">
                                  <p:stCondLst>
                                    <p:cond delay="400"/>
                                  </p:stCondLst>
                                  <p:childTnLst>
                                    <p:animMotion origin="layout" path="M 1.45833E-6 -1.48148E-6 L 1.45833E-6 0.02338 " pathEditMode="relative" rAng="0" ptsTypes="AA">
                                      <p:cBhvr>
                                        <p:cTn id="14" dur="500" spd="-100000" fill="hold"/>
                                        <p:tgtEl>
                                          <p:spTgt spid="5"/>
                                        </p:tgtEl>
                                        <p:attrNameLst>
                                          <p:attrName>ppt_x</p:attrName>
                                          <p:attrName>ppt_y</p:attrName>
                                        </p:attrNameLst>
                                      </p:cBhvr>
                                      <p:rCtr x="0" y="1157"/>
                                    </p:animMotion>
                                  </p:childTnLst>
                                </p:cTn>
                              </p:par>
                              <p:par>
                                <p:cTn id="15" presetID="10" presetClass="entr" presetSubtype="0" fill="hold" grpId="0" nodeType="withEffect">
                                  <p:stCondLst>
                                    <p:cond delay="2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42" presetClass="path" presetSubtype="0" decel="100000" fill="hold" grpId="1" nodeType="withEffect">
                                  <p:stCondLst>
                                    <p:cond delay="200"/>
                                  </p:stCondLst>
                                  <p:childTnLst>
                                    <p:animMotion origin="layout" path="M 1.45833E-6 4.07407E-6 L 1.45833E-6 0.02338 " pathEditMode="relative" rAng="0" ptsTypes="AA">
                                      <p:cBhvr>
                                        <p:cTn id="19" dur="500" spd="-100000" fill="hold"/>
                                        <p:tgtEl>
                                          <p:spTgt spid="6"/>
                                        </p:tgtEl>
                                        <p:attrNameLst>
                                          <p:attrName>ppt_x</p:attrName>
                                          <p:attrName>ppt_y</p:attrName>
                                        </p:attrNameLst>
                                      </p:cBhvr>
                                      <p:rCtr x="0" y="1157"/>
                                    </p:animMotion>
                                  </p:childTnLst>
                                </p:cTn>
                              </p:par>
                            </p:childTnLst>
                          </p:cTn>
                        </p:par>
                        <p:par>
                          <p:cTn id="20" fill="hold">
                            <p:stCondLst>
                              <p:cond delay="900"/>
                            </p:stCondLst>
                            <p:childTnLst>
                              <p:par>
                                <p:cTn id="21" presetID="53" presetClass="entr" presetSubtype="16" fill="hold" nodeType="afterEffect">
                                  <p:stCondLst>
                                    <p:cond delay="0"/>
                                  </p:stCondLst>
                                  <p:childTnLst>
                                    <p:set>
                                      <p:cBhvr>
                                        <p:cTn id="22" dur="1" fill="hold">
                                          <p:stCondLst>
                                            <p:cond delay="0"/>
                                          </p:stCondLst>
                                        </p:cTn>
                                        <p:tgtEl>
                                          <p:spTgt spid="324"/>
                                        </p:tgtEl>
                                        <p:attrNameLst>
                                          <p:attrName>style.visibility</p:attrName>
                                        </p:attrNameLst>
                                      </p:cBhvr>
                                      <p:to>
                                        <p:strVal val="visible"/>
                                      </p:to>
                                    </p:set>
                                    <p:anim calcmode="lin" valueType="num">
                                      <p:cBhvr>
                                        <p:cTn id="23" dur="500" fill="hold"/>
                                        <p:tgtEl>
                                          <p:spTgt spid="324"/>
                                        </p:tgtEl>
                                        <p:attrNameLst>
                                          <p:attrName>ppt_w</p:attrName>
                                        </p:attrNameLst>
                                      </p:cBhvr>
                                      <p:tavLst>
                                        <p:tav tm="0">
                                          <p:val>
                                            <p:fltVal val="0"/>
                                          </p:val>
                                        </p:tav>
                                        <p:tav tm="100000">
                                          <p:val>
                                            <p:strVal val="#ppt_w"/>
                                          </p:val>
                                        </p:tav>
                                      </p:tavLst>
                                    </p:anim>
                                    <p:anim calcmode="lin" valueType="num">
                                      <p:cBhvr>
                                        <p:cTn id="24" dur="500" fill="hold"/>
                                        <p:tgtEl>
                                          <p:spTgt spid="324"/>
                                        </p:tgtEl>
                                        <p:attrNameLst>
                                          <p:attrName>ppt_h</p:attrName>
                                        </p:attrNameLst>
                                      </p:cBhvr>
                                      <p:tavLst>
                                        <p:tav tm="0">
                                          <p:val>
                                            <p:fltVal val="0"/>
                                          </p:val>
                                        </p:tav>
                                        <p:tav tm="100000">
                                          <p:val>
                                            <p:strVal val="#ppt_h"/>
                                          </p:val>
                                        </p:tav>
                                      </p:tavLst>
                                    </p:anim>
                                    <p:animEffect transition="in" filter="fade">
                                      <p:cBhvr>
                                        <p:cTn id="25" dur="500"/>
                                        <p:tgtEl>
                                          <p:spTgt spid="324"/>
                                        </p:tgtEl>
                                      </p:cBhvr>
                                    </p:animEffect>
                                  </p:childTnLst>
                                </p:cTn>
                              </p:par>
                            </p:childTnLst>
                          </p:cTn>
                        </p:par>
                        <p:par>
                          <p:cTn id="26" fill="hold">
                            <p:stCondLst>
                              <p:cond delay="1400"/>
                            </p:stCondLst>
                            <p:childTnLst>
                              <p:par>
                                <p:cTn id="27" presetID="22" presetClass="entr" presetSubtype="8" fill="hold" nodeType="afterEffect">
                                  <p:stCondLst>
                                    <p:cond delay="0"/>
                                  </p:stCondLst>
                                  <p:childTnLst>
                                    <p:set>
                                      <p:cBhvr>
                                        <p:cTn id="28" dur="1" fill="hold">
                                          <p:stCondLst>
                                            <p:cond delay="0"/>
                                          </p:stCondLst>
                                        </p:cTn>
                                        <p:tgtEl>
                                          <p:spTgt spid="464"/>
                                        </p:tgtEl>
                                        <p:attrNameLst>
                                          <p:attrName>style.visibility</p:attrName>
                                        </p:attrNameLst>
                                      </p:cBhvr>
                                      <p:to>
                                        <p:strVal val="visible"/>
                                      </p:to>
                                    </p:set>
                                    <p:animEffect transition="in" filter="wipe(left)">
                                      <p:cBhvr>
                                        <p:cTn id="29" dur="500"/>
                                        <p:tgtEl>
                                          <p:spTgt spid="464"/>
                                        </p:tgtEl>
                                      </p:cBhvr>
                                    </p:animEffect>
                                  </p:childTnLst>
                                </p:cTn>
                              </p:par>
                              <p:par>
                                <p:cTn id="30" presetID="10" presetClass="entr" presetSubtype="0" fill="hold" grpId="0" nodeType="withEffect">
                                  <p:stCondLst>
                                    <p:cond delay="250"/>
                                  </p:stCondLst>
                                  <p:childTnLst>
                                    <p:set>
                                      <p:cBhvr>
                                        <p:cTn id="31" dur="1" fill="hold">
                                          <p:stCondLst>
                                            <p:cond delay="0"/>
                                          </p:stCondLst>
                                        </p:cTn>
                                        <p:tgtEl>
                                          <p:spTgt spid="205"/>
                                        </p:tgtEl>
                                        <p:attrNameLst>
                                          <p:attrName>style.visibility</p:attrName>
                                        </p:attrNameLst>
                                      </p:cBhvr>
                                      <p:to>
                                        <p:strVal val="visible"/>
                                      </p:to>
                                    </p:set>
                                    <p:animEffect transition="in" filter="fade">
                                      <p:cBhvr>
                                        <p:cTn id="32" dur="500"/>
                                        <p:tgtEl>
                                          <p:spTgt spid="205"/>
                                        </p:tgtEl>
                                      </p:cBhvr>
                                    </p:animEffect>
                                  </p:childTnLst>
                                </p:cTn>
                              </p:par>
                              <p:par>
                                <p:cTn id="33" presetID="10" presetClass="entr" presetSubtype="0" fill="hold" grpId="0" nodeType="withEffect">
                                  <p:stCondLst>
                                    <p:cond delay="250"/>
                                  </p:stCondLst>
                                  <p:childTnLst>
                                    <p:set>
                                      <p:cBhvr>
                                        <p:cTn id="34" dur="1" fill="hold">
                                          <p:stCondLst>
                                            <p:cond delay="0"/>
                                          </p:stCondLst>
                                        </p:cTn>
                                        <p:tgtEl>
                                          <p:spTgt spid="292"/>
                                        </p:tgtEl>
                                        <p:attrNameLst>
                                          <p:attrName>style.visibility</p:attrName>
                                        </p:attrNameLst>
                                      </p:cBhvr>
                                      <p:to>
                                        <p:strVal val="visible"/>
                                      </p:to>
                                    </p:set>
                                    <p:animEffect transition="in" filter="fade">
                                      <p:cBhvr>
                                        <p:cTn id="35" dur="500"/>
                                        <p:tgtEl>
                                          <p:spTgt spid="292"/>
                                        </p:tgtEl>
                                      </p:cBhvr>
                                    </p:animEffect>
                                  </p:childTnLst>
                                </p:cTn>
                              </p:par>
                              <p:par>
                                <p:cTn id="36" presetID="10" presetClass="entr" presetSubtype="0" fill="hold" grpId="0" nodeType="withEffect">
                                  <p:stCondLst>
                                    <p:cond delay="250"/>
                                  </p:stCondLst>
                                  <p:childTnLst>
                                    <p:set>
                                      <p:cBhvr>
                                        <p:cTn id="37" dur="1" fill="hold">
                                          <p:stCondLst>
                                            <p:cond delay="0"/>
                                          </p:stCondLst>
                                        </p:cTn>
                                        <p:tgtEl>
                                          <p:spTgt spid="293"/>
                                        </p:tgtEl>
                                        <p:attrNameLst>
                                          <p:attrName>style.visibility</p:attrName>
                                        </p:attrNameLst>
                                      </p:cBhvr>
                                      <p:to>
                                        <p:strVal val="visible"/>
                                      </p:to>
                                    </p:set>
                                    <p:animEffect transition="in" filter="fade">
                                      <p:cBhvr>
                                        <p:cTn id="38" dur="500"/>
                                        <p:tgtEl>
                                          <p:spTgt spid="293"/>
                                        </p:tgtEl>
                                      </p:cBhvr>
                                    </p:animEffect>
                                  </p:childTnLst>
                                </p:cTn>
                              </p:par>
                              <p:par>
                                <p:cTn id="39" presetID="10" presetClass="entr" presetSubtype="0" fill="hold" grpId="0" nodeType="withEffect">
                                  <p:stCondLst>
                                    <p:cond delay="250"/>
                                  </p:stCondLst>
                                  <p:childTnLst>
                                    <p:set>
                                      <p:cBhvr>
                                        <p:cTn id="40" dur="1" fill="hold">
                                          <p:stCondLst>
                                            <p:cond delay="0"/>
                                          </p:stCondLst>
                                        </p:cTn>
                                        <p:tgtEl>
                                          <p:spTgt spid="294"/>
                                        </p:tgtEl>
                                        <p:attrNameLst>
                                          <p:attrName>style.visibility</p:attrName>
                                        </p:attrNameLst>
                                      </p:cBhvr>
                                      <p:to>
                                        <p:strVal val="visible"/>
                                      </p:to>
                                    </p:set>
                                    <p:animEffect transition="in" filter="fade">
                                      <p:cBhvr>
                                        <p:cTn id="41" dur="500"/>
                                        <p:tgtEl>
                                          <p:spTgt spid="294"/>
                                        </p:tgtEl>
                                      </p:cBhvr>
                                    </p:animEffect>
                                  </p:childTnLst>
                                </p:cTn>
                              </p:par>
                              <p:par>
                                <p:cTn id="42" presetID="10" presetClass="entr" presetSubtype="0" fill="hold" grpId="0" nodeType="withEffect">
                                  <p:stCondLst>
                                    <p:cond delay="250"/>
                                  </p:stCondLst>
                                  <p:childTnLst>
                                    <p:set>
                                      <p:cBhvr>
                                        <p:cTn id="43" dur="1" fill="hold">
                                          <p:stCondLst>
                                            <p:cond delay="0"/>
                                          </p:stCondLst>
                                        </p:cTn>
                                        <p:tgtEl>
                                          <p:spTgt spid="295"/>
                                        </p:tgtEl>
                                        <p:attrNameLst>
                                          <p:attrName>style.visibility</p:attrName>
                                        </p:attrNameLst>
                                      </p:cBhvr>
                                      <p:to>
                                        <p:strVal val="visible"/>
                                      </p:to>
                                    </p:set>
                                    <p:animEffect transition="in" filter="fade">
                                      <p:cBhvr>
                                        <p:cTn id="44" dur="500"/>
                                        <p:tgtEl>
                                          <p:spTgt spid="295"/>
                                        </p:tgtEl>
                                      </p:cBhvr>
                                    </p:animEffect>
                                  </p:childTnLst>
                                </p:cTn>
                              </p:par>
                              <p:par>
                                <p:cTn id="45" presetID="10" presetClass="entr" presetSubtype="0" fill="hold" grpId="0" nodeType="withEffect">
                                  <p:stCondLst>
                                    <p:cond delay="250"/>
                                  </p:stCondLst>
                                  <p:childTnLst>
                                    <p:set>
                                      <p:cBhvr>
                                        <p:cTn id="46" dur="1" fill="hold">
                                          <p:stCondLst>
                                            <p:cond delay="0"/>
                                          </p:stCondLst>
                                        </p:cTn>
                                        <p:tgtEl>
                                          <p:spTgt spid="296"/>
                                        </p:tgtEl>
                                        <p:attrNameLst>
                                          <p:attrName>style.visibility</p:attrName>
                                        </p:attrNameLst>
                                      </p:cBhvr>
                                      <p:to>
                                        <p:strVal val="visible"/>
                                      </p:to>
                                    </p:set>
                                    <p:animEffect transition="in" filter="fade">
                                      <p:cBhvr>
                                        <p:cTn id="47" dur="500"/>
                                        <p:tgtEl>
                                          <p:spTgt spid="296"/>
                                        </p:tgtEl>
                                      </p:cBhvr>
                                    </p:animEffect>
                                  </p:childTnLst>
                                </p:cTn>
                              </p:par>
                              <p:par>
                                <p:cTn id="48" presetID="10" presetClass="entr" presetSubtype="0" fill="hold" grpId="0" nodeType="withEffect">
                                  <p:stCondLst>
                                    <p:cond delay="250"/>
                                  </p:stCondLst>
                                  <p:childTnLst>
                                    <p:set>
                                      <p:cBhvr>
                                        <p:cTn id="49" dur="1" fill="hold">
                                          <p:stCondLst>
                                            <p:cond delay="0"/>
                                          </p:stCondLst>
                                        </p:cTn>
                                        <p:tgtEl>
                                          <p:spTgt spid="297"/>
                                        </p:tgtEl>
                                        <p:attrNameLst>
                                          <p:attrName>style.visibility</p:attrName>
                                        </p:attrNameLst>
                                      </p:cBhvr>
                                      <p:to>
                                        <p:strVal val="visible"/>
                                      </p:to>
                                    </p:set>
                                    <p:animEffect transition="in" filter="fade">
                                      <p:cBhvr>
                                        <p:cTn id="50" dur="500"/>
                                        <p:tgtEl>
                                          <p:spTgt spid="297"/>
                                        </p:tgtEl>
                                      </p:cBhvr>
                                    </p:animEffect>
                                  </p:childTnLst>
                                </p:cTn>
                              </p:par>
                              <p:par>
                                <p:cTn id="51" presetID="10" presetClass="entr" presetSubtype="0" fill="hold" grpId="0" nodeType="withEffect">
                                  <p:stCondLst>
                                    <p:cond delay="250"/>
                                  </p:stCondLst>
                                  <p:childTnLst>
                                    <p:set>
                                      <p:cBhvr>
                                        <p:cTn id="52" dur="1" fill="hold">
                                          <p:stCondLst>
                                            <p:cond delay="0"/>
                                          </p:stCondLst>
                                        </p:cTn>
                                        <p:tgtEl>
                                          <p:spTgt spid="298"/>
                                        </p:tgtEl>
                                        <p:attrNameLst>
                                          <p:attrName>style.visibility</p:attrName>
                                        </p:attrNameLst>
                                      </p:cBhvr>
                                      <p:to>
                                        <p:strVal val="visible"/>
                                      </p:to>
                                    </p:set>
                                    <p:animEffect transition="in" filter="fade">
                                      <p:cBhvr>
                                        <p:cTn id="53" dur="500"/>
                                        <p:tgtEl>
                                          <p:spTgt spid="298"/>
                                        </p:tgtEl>
                                      </p:cBhvr>
                                    </p:animEffect>
                                  </p:childTnLst>
                                </p:cTn>
                              </p:par>
                              <p:par>
                                <p:cTn id="54" presetID="10" presetClass="entr" presetSubtype="0" fill="hold" grpId="0" nodeType="withEffect">
                                  <p:stCondLst>
                                    <p:cond delay="250"/>
                                  </p:stCondLst>
                                  <p:childTnLst>
                                    <p:set>
                                      <p:cBhvr>
                                        <p:cTn id="55" dur="1" fill="hold">
                                          <p:stCondLst>
                                            <p:cond delay="0"/>
                                          </p:stCondLst>
                                        </p:cTn>
                                        <p:tgtEl>
                                          <p:spTgt spid="299"/>
                                        </p:tgtEl>
                                        <p:attrNameLst>
                                          <p:attrName>style.visibility</p:attrName>
                                        </p:attrNameLst>
                                      </p:cBhvr>
                                      <p:to>
                                        <p:strVal val="visible"/>
                                      </p:to>
                                    </p:set>
                                    <p:animEffect transition="in" filter="fade">
                                      <p:cBhvr>
                                        <p:cTn id="56" dur="500"/>
                                        <p:tgtEl>
                                          <p:spTgt spid="299"/>
                                        </p:tgtEl>
                                      </p:cBhvr>
                                    </p:animEffect>
                                  </p:childTnLst>
                                </p:cTn>
                              </p:par>
                            </p:childTnLst>
                          </p:cTn>
                        </p:par>
                        <p:par>
                          <p:cTn id="57" fill="hold">
                            <p:stCondLst>
                              <p:cond delay="2150"/>
                            </p:stCondLst>
                            <p:childTnLst>
                              <p:par>
                                <p:cTn id="58" presetID="22" presetClass="entr" presetSubtype="8" fill="hold" nodeType="afterEffect">
                                  <p:stCondLst>
                                    <p:cond delay="0"/>
                                  </p:stCondLst>
                                  <p:childTnLst>
                                    <p:set>
                                      <p:cBhvr>
                                        <p:cTn id="59" dur="1" fill="hold">
                                          <p:stCondLst>
                                            <p:cond delay="0"/>
                                          </p:stCondLst>
                                        </p:cTn>
                                        <p:tgtEl>
                                          <p:spTgt spid="290"/>
                                        </p:tgtEl>
                                        <p:attrNameLst>
                                          <p:attrName>style.visibility</p:attrName>
                                        </p:attrNameLst>
                                      </p:cBhvr>
                                      <p:to>
                                        <p:strVal val="visible"/>
                                      </p:to>
                                    </p:set>
                                    <p:animEffect transition="in" filter="wipe(left)">
                                      <p:cBhvr>
                                        <p:cTn id="60" dur="500"/>
                                        <p:tgtEl>
                                          <p:spTgt spid="290"/>
                                        </p:tgtEl>
                                      </p:cBhvr>
                                    </p:animEffect>
                                  </p:childTnLst>
                                </p:cTn>
                              </p:par>
                              <p:par>
                                <p:cTn id="61" presetID="53" presetClass="entr" presetSubtype="16" fill="hold" nodeType="withEffect">
                                  <p:stCondLst>
                                    <p:cond delay="250"/>
                                  </p:stCondLst>
                                  <p:childTnLst>
                                    <p:set>
                                      <p:cBhvr>
                                        <p:cTn id="62" dur="1" fill="hold">
                                          <p:stCondLst>
                                            <p:cond delay="0"/>
                                          </p:stCondLst>
                                        </p:cTn>
                                        <p:tgtEl>
                                          <p:spTgt spid="321"/>
                                        </p:tgtEl>
                                        <p:attrNameLst>
                                          <p:attrName>style.visibility</p:attrName>
                                        </p:attrNameLst>
                                      </p:cBhvr>
                                      <p:to>
                                        <p:strVal val="visible"/>
                                      </p:to>
                                    </p:set>
                                    <p:anim calcmode="lin" valueType="num">
                                      <p:cBhvr>
                                        <p:cTn id="63" dur="500" fill="hold"/>
                                        <p:tgtEl>
                                          <p:spTgt spid="321"/>
                                        </p:tgtEl>
                                        <p:attrNameLst>
                                          <p:attrName>ppt_w</p:attrName>
                                        </p:attrNameLst>
                                      </p:cBhvr>
                                      <p:tavLst>
                                        <p:tav tm="0">
                                          <p:val>
                                            <p:fltVal val="0"/>
                                          </p:val>
                                        </p:tav>
                                        <p:tav tm="100000">
                                          <p:val>
                                            <p:strVal val="#ppt_w"/>
                                          </p:val>
                                        </p:tav>
                                      </p:tavLst>
                                    </p:anim>
                                    <p:anim calcmode="lin" valueType="num">
                                      <p:cBhvr>
                                        <p:cTn id="64" dur="500" fill="hold"/>
                                        <p:tgtEl>
                                          <p:spTgt spid="321"/>
                                        </p:tgtEl>
                                        <p:attrNameLst>
                                          <p:attrName>ppt_h</p:attrName>
                                        </p:attrNameLst>
                                      </p:cBhvr>
                                      <p:tavLst>
                                        <p:tav tm="0">
                                          <p:val>
                                            <p:fltVal val="0"/>
                                          </p:val>
                                        </p:tav>
                                        <p:tav tm="100000">
                                          <p:val>
                                            <p:strVal val="#ppt_h"/>
                                          </p:val>
                                        </p:tav>
                                      </p:tavLst>
                                    </p:anim>
                                    <p:animEffect transition="in" filter="fade">
                                      <p:cBhvr>
                                        <p:cTn id="65" dur="500"/>
                                        <p:tgtEl>
                                          <p:spTgt spid="321"/>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2" fill="hold" grpId="0" nodeType="clickEffect">
                                  <p:stCondLst>
                                    <p:cond delay="0"/>
                                  </p:stCondLst>
                                  <p:childTnLst>
                                    <p:set>
                                      <p:cBhvr>
                                        <p:cTn id="69" dur="1" fill="hold">
                                          <p:stCondLst>
                                            <p:cond delay="0"/>
                                          </p:stCondLst>
                                        </p:cTn>
                                        <p:tgtEl>
                                          <p:spTgt spid="40"/>
                                        </p:tgtEl>
                                        <p:attrNameLst>
                                          <p:attrName>style.visibility</p:attrName>
                                        </p:attrNameLst>
                                      </p:cBhvr>
                                      <p:to>
                                        <p:strVal val="visible"/>
                                      </p:to>
                                    </p:set>
                                    <p:anim calcmode="lin" valueType="num">
                                      <p:cBhvr additive="base">
                                        <p:cTn id="70" dur="500" fill="hold"/>
                                        <p:tgtEl>
                                          <p:spTgt spid="40"/>
                                        </p:tgtEl>
                                        <p:attrNameLst>
                                          <p:attrName>ppt_x</p:attrName>
                                        </p:attrNameLst>
                                      </p:cBhvr>
                                      <p:tavLst>
                                        <p:tav tm="0">
                                          <p:val>
                                            <p:strVal val="1+#ppt_w/2"/>
                                          </p:val>
                                        </p:tav>
                                        <p:tav tm="100000">
                                          <p:val>
                                            <p:strVal val="#ppt_x"/>
                                          </p:val>
                                        </p:tav>
                                      </p:tavLst>
                                    </p:anim>
                                    <p:anim calcmode="lin" valueType="num">
                                      <p:cBhvr additive="base">
                                        <p:cTn id="71" dur="500" fill="hold"/>
                                        <p:tgtEl>
                                          <p:spTgt spid="40"/>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0"/>
                                  </p:stCondLst>
                                  <p:childTnLst>
                                    <p:set>
                                      <p:cBhvr>
                                        <p:cTn id="73" dur="1" fill="hold">
                                          <p:stCondLst>
                                            <p:cond delay="0"/>
                                          </p:stCondLst>
                                        </p:cTn>
                                        <p:tgtEl>
                                          <p:spTgt spid="67"/>
                                        </p:tgtEl>
                                        <p:attrNameLst>
                                          <p:attrName>style.visibility</p:attrName>
                                        </p:attrNameLst>
                                      </p:cBhvr>
                                      <p:to>
                                        <p:strVal val="visible"/>
                                      </p:to>
                                    </p:set>
                                    <p:animEffect transition="in" filter="fade">
                                      <p:cBhvr>
                                        <p:cTn id="74" dur="500"/>
                                        <p:tgtEl>
                                          <p:spTgt spid="67"/>
                                        </p:tgtEl>
                                      </p:cBhvr>
                                    </p:animEffect>
                                  </p:childTnLst>
                                </p:cTn>
                              </p:par>
                              <p:par>
                                <p:cTn id="75" presetID="42" presetClass="path" presetSubtype="0" decel="100000" fill="hold" grpId="1" nodeType="withEffect">
                                  <p:stCondLst>
                                    <p:cond delay="0"/>
                                  </p:stCondLst>
                                  <p:childTnLst>
                                    <p:animMotion origin="layout" path="M -3.95833E-6 -7.40741E-7 L -3.95833E-6 0.02338 " pathEditMode="relative" rAng="0" ptsTypes="AA">
                                      <p:cBhvr>
                                        <p:cTn id="76" dur="500" spd="-100000" fill="hold"/>
                                        <p:tgtEl>
                                          <p:spTgt spid="67"/>
                                        </p:tgtEl>
                                        <p:attrNameLst>
                                          <p:attrName>ppt_x</p:attrName>
                                          <p:attrName>ppt_y</p:attrName>
                                        </p:attrNameLst>
                                      </p:cBhvr>
                                      <p:rCtr x="0" y="1157"/>
                                    </p:animMotion>
                                  </p:childTnLst>
                                </p:cTn>
                              </p:par>
                              <p:par>
                                <p:cTn id="77" presetID="10" presetClass="entr" presetSubtype="0" fill="hold" grpId="0" nodeType="withEffect">
                                  <p:stCondLst>
                                    <p:cond delay="200"/>
                                  </p:stCondLst>
                                  <p:childTnLst>
                                    <p:set>
                                      <p:cBhvr>
                                        <p:cTn id="78" dur="1" fill="hold">
                                          <p:stCondLst>
                                            <p:cond delay="0"/>
                                          </p:stCondLst>
                                        </p:cTn>
                                        <p:tgtEl>
                                          <p:spTgt spid="9"/>
                                        </p:tgtEl>
                                        <p:attrNameLst>
                                          <p:attrName>style.visibility</p:attrName>
                                        </p:attrNameLst>
                                      </p:cBhvr>
                                      <p:to>
                                        <p:strVal val="visible"/>
                                      </p:to>
                                    </p:set>
                                    <p:animEffect transition="in" filter="fade">
                                      <p:cBhvr>
                                        <p:cTn id="79" dur="500"/>
                                        <p:tgtEl>
                                          <p:spTgt spid="9"/>
                                        </p:tgtEl>
                                      </p:cBhvr>
                                    </p:animEffect>
                                  </p:childTnLst>
                                </p:cTn>
                              </p:par>
                              <p:par>
                                <p:cTn id="80" presetID="42" presetClass="path" presetSubtype="0" decel="100000" fill="hold" grpId="1" nodeType="withEffect">
                                  <p:stCondLst>
                                    <p:cond delay="200"/>
                                  </p:stCondLst>
                                  <p:childTnLst>
                                    <p:animMotion origin="layout" path="M -3.75E-6 2.22222E-6 L -3.75E-6 0.02338 " pathEditMode="relative" rAng="0" ptsTypes="AA">
                                      <p:cBhvr>
                                        <p:cTn id="81" dur="500" spd="-100000" fill="hold"/>
                                        <p:tgtEl>
                                          <p:spTgt spid="9"/>
                                        </p:tgtEl>
                                        <p:attrNameLst>
                                          <p:attrName>ppt_x</p:attrName>
                                          <p:attrName>ppt_y</p:attrName>
                                        </p:attrNameLst>
                                      </p:cBhvr>
                                      <p:rCtr x="0" y="1157"/>
                                    </p:animMotion>
                                  </p:childTnLst>
                                </p:cTn>
                              </p:par>
                              <p:par>
                                <p:cTn id="82" presetID="10" presetClass="entr" presetSubtype="0" fill="hold" grpId="0" nodeType="withEffect">
                                  <p:stCondLst>
                                    <p:cond delay="400"/>
                                  </p:stCondLst>
                                  <p:childTnLst>
                                    <p:set>
                                      <p:cBhvr>
                                        <p:cTn id="83" dur="1" fill="hold">
                                          <p:stCondLst>
                                            <p:cond delay="0"/>
                                          </p:stCondLst>
                                        </p:cTn>
                                        <p:tgtEl>
                                          <p:spTgt spid="2"/>
                                        </p:tgtEl>
                                        <p:attrNameLst>
                                          <p:attrName>style.visibility</p:attrName>
                                        </p:attrNameLst>
                                      </p:cBhvr>
                                      <p:to>
                                        <p:strVal val="visible"/>
                                      </p:to>
                                    </p:set>
                                    <p:animEffect transition="in" filter="fade">
                                      <p:cBhvr>
                                        <p:cTn id="84" dur="500"/>
                                        <p:tgtEl>
                                          <p:spTgt spid="2"/>
                                        </p:tgtEl>
                                      </p:cBhvr>
                                    </p:animEffect>
                                  </p:childTnLst>
                                </p:cTn>
                              </p:par>
                              <p:par>
                                <p:cTn id="85" presetID="42" presetClass="path" presetSubtype="0" decel="100000" fill="hold" grpId="1" nodeType="withEffect">
                                  <p:stCondLst>
                                    <p:cond delay="400"/>
                                  </p:stCondLst>
                                  <p:childTnLst>
                                    <p:animMotion origin="layout" path="M 1.11022E-16 2.59259E-6 L 1.11022E-16 0.02338 " pathEditMode="relative" rAng="0" ptsTypes="AA">
                                      <p:cBhvr>
                                        <p:cTn id="86" dur="500" spd="-100000" fill="hold"/>
                                        <p:tgtEl>
                                          <p:spTgt spid="2"/>
                                        </p:tgtEl>
                                        <p:attrNameLst>
                                          <p:attrName>ppt_x</p:attrName>
                                          <p:attrName>ppt_y</p:attrName>
                                        </p:attrNameLst>
                                      </p:cBhvr>
                                      <p:rCtr x="0" y="1157"/>
                                    </p:animMotion>
                                  </p:childTnLst>
                                </p:cTn>
                              </p:par>
                            </p:childTnLst>
                          </p:cTn>
                        </p:par>
                        <p:par>
                          <p:cTn id="87" fill="hold">
                            <p:stCondLst>
                              <p:cond delay="900"/>
                            </p:stCondLst>
                            <p:childTnLst>
                              <p:par>
                                <p:cTn id="88" presetID="53" presetClass="entr" presetSubtype="16" fill="hold" nodeType="afterEffect">
                                  <p:stCondLst>
                                    <p:cond delay="0"/>
                                  </p:stCondLst>
                                  <p:childTnLst>
                                    <p:set>
                                      <p:cBhvr>
                                        <p:cTn id="89" dur="1" fill="hold">
                                          <p:stCondLst>
                                            <p:cond delay="0"/>
                                          </p:stCondLst>
                                        </p:cTn>
                                        <p:tgtEl>
                                          <p:spTgt spid="414"/>
                                        </p:tgtEl>
                                        <p:attrNameLst>
                                          <p:attrName>style.visibility</p:attrName>
                                        </p:attrNameLst>
                                      </p:cBhvr>
                                      <p:to>
                                        <p:strVal val="visible"/>
                                      </p:to>
                                    </p:set>
                                    <p:anim calcmode="lin" valueType="num">
                                      <p:cBhvr>
                                        <p:cTn id="90" dur="500" fill="hold"/>
                                        <p:tgtEl>
                                          <p:spTgt spid="414"/>
                                        </p:tgtEl>
                                        <p:attrNameLst>
                                          <p:attrName>ppt_w</p:attrName>
                                        </p:attrNameLst>
                                      </p:cBhvr>
                                      <p:tavLst>
                                        <p:tav tm="0">
                                          <p:val>
                                            <p:fltVal val="0"/>
                                          </p:val>
                                        </p:tav>
                                        <p:tav tm="100000">
                                          <p:val>
                                            <p:strVal val="#ppt_w"/>
                                          </p:val>
                                        </p:tav>
                                      </p:tavLst>
                                    </p:anim>
                                    <p:anim calcmode="lin" valueType="num">
                                      <p:cBhvr>
                                        <p:cTn id="91" dur="500" fill="hold"/>
                                        <p:tgtEl>
                                          <p:spTgt spid="414"/>
                                        </p:tgtEl>
                                        <p:attrNameLst>
                                          <p:attrName>ppt_h</p:attrName>
                                        </p:attrNameLst>
                                      </p:cBhvr>
                                      <p:tavLst>
                                        <p:tav tm="0">
                                          <p:val>
                                            <p:fltVal val="0"/>
                                          </p:val>
                                        </p:tav>
                                        <p:tav tm="100000">
                                          <p:val>
                                            <p:strVal val="#ppt_h"/>
                                          </p:val>
                                        </p:tav>
                                      </p:tavLst>
                                    </p:anim>
                                    <p:animEffect transition="in" filter="fade">
                                      <p:cBhvr>
                                        <p:cTn id="92" dur="500"/>
                                        <p:tgtEl>
                                          <p:spTgt spid="414"/>
                                        </p:tgtEl>
                                      </p:cBhvr>
                                    </p:animEffect>
                                  </p:childTnLst>
                                </p:cTn>
                              </p:par>
                            </p:childTnLst>
                          </p:cTn>
                        </p:par>
                        <p:par>
                          <p:cTn id="93" fill="hold">
                            <p:stCondLst>
                              <p:cond delay="1400"/>
                            </p:stCondLst>
                            <p:childTnLst>
                              <p:par>
                                <p:cTn id="94" presetID="16" presetClass="entr" presetSubtype="37" fill="hold" grpId="0" nodeType="afterEffect">
                                  <p:stCondLst>
                                    <p:cond delay="0"/>
                                  </p:stCondLst>
                                  <p:childTnLst>
                                    <p:set>
                                      <p:cBhvr>
                                        <p:cTn id="95" dur="1" fill="hold">
                                          <p:stCondLst>
                                            <p:cond delay="0"/>
                                          </p:stCondLst>
                                        </p:cTn>
                                        <p:tgtEl>
                                          <p:spTgt spid="364"/>
                                        </p:tgtEl>
                                        <p:attrNameLst>
                                          <p:attrName>style.visibility</p:attrName>
                                        </p:attrNameLst>
                                      </p:cBhvr>
                                      <p:to>
                                        <p:strVal val="visible"/>
                                      </p:to>
                                    </p:set>
                                    <p:animEffect transition="in" filter="barn(outVertical)">
                                      <p:cBhvr>
                                        <p:cTn id="96" dur="500"/>
                                        <p:tgtEl>
                                          <p:spTgt spid="364"/>
                                        </p:tgtEl>
                                      </p:cBhvr>
                                    </p:animEffect>
                                  </p:childTnLst>
                                </p:cTn>
                              </p:par>
                              <p:par>
                                <p:cTn id="97" presetID="16" presetClass="entr" presetSubtype="37" fill="hold" nodeType="withEffect">
                                  <p:stCondLst>
                                    <p:cond delay="0"/>
                                  </p:stCondLst>
                                  <p:childTnLst>
                                    <p:set>
                                      <p:cBhvr>
                                        <p:cTn id="98" dur="1" fill="hold">
                                          <p:stCondLst>
                                            <p:cond delay="0"/>
                                          </p:stCondLst>
                                        </p:cTn>
                                        <p:tgtEl>
                                          <p:spTgt spid="365"/>
                                        </p:tgtEl>
                                        <p:attrNameLst>
                                          <p:attrName>style.visibility</p:attrName>
                                        </p:attrNameLst>
                                      </p:cBhvr>
                                      <p:to>
                                        <p:strVal val="visible"/>
                                      </p:to>
                                    </p:set>
                                    <p:animEffect transition="in" filter="barn(outVertical)">
                                      <p:cBhvr>
                                        <p:cTn id="99" dur="500"/>
                                        <p:tgtEl>
                                          <p:spTgt spid="365"/>
                                        </p:tgtEl>
                                      </p:cBhvr>
                                    </p:animEffect>
                                  </p:childTnLst>
                                </p:cTn>
                              </p:par>
                              <p:par>
                                <p:cTn id="100" presetID="10" presetClass="entr" presetSubtype="0" fill="hold" nodeType="withEffect">
                                  <p:stCondLst>
                                    <p:cond delay="250"/>
                                  </p:stCondLst>
                                  <p:childTnLst>
                                    <p:set>
                                      <p:cBhvr>
                                        <p:cTn id="101" dur="1" fill="hold">
                                          <p:stCondLst>
                                            <p:cond delay="0"/>
                                          </p:stCondLst>
                                        </p:cTn>
                                        <p:tgtEl>
                                          <p:spTgt spid="369"/>
                                        </p:tgtEl>
                                        <p:attrNameLst>
                                          <p:attrName>style.visibility</p:attrName>
                                        </p:attrNameLst>
                                      </p:cBhvr>
                                      <p:to>
                                        <p:strVal val="visible"/>
                                      </p:to>
                                    </p:set>
                                    <p:animEffect transition="in" filter="fade">
                                      <p:cBhvr>
                                        <p:cTn id="102" dur="500"/>
                                        <p:tgtEl>
                                          <p:spTgt spid="369"/>
                                        </p:tgtEl>
                                      </p:cBhvr>
                                    </p:animEffect>
                                  </p:childTnLst>
                                </p:cTn>
                              </p:par>
                              <p:par>
                                <p:cTn id="103" presetID="10" presetClass="entr" presetSubtype="0" fill="hold" grpId="0" nodeType="withEffect">
                                  <p:stCondLst>
                                    <p:cond delay="250"/>
                                  </p:stCondLst>
                                  <p:childTnLst>
                                    <p:set>
                                      <p:cBhvr>
                                        <p:cTn id="104" dur="1" fill="hold">
                                          <p:stCondLst>
                                            <p:cond delay="0"/>
                                          </p:stCondLst>
                                        </p:cTn>
                                        <p:tgtEl>
                                          <p:spTgt spid="4"/>
                                        </p:tgtEl>
                                        <p:attrNameLst>
                                          <p:attrName>style.visibility</p:attrName>
                                        </p:attrNameLst>
                                      </p:cBhvr>
                                      <p:to>
                                        <p:strVal val="visible"/>
                                      </p:to>
                                    </p:set>
                                    <p:animEffect transition="in" filter="fade">
                                      <p:cBhvr>
                                        <p:cTn id="105" dur="500"/>
                                        <p:tgtEl>
                                          <p:spTgt spid="4"/>
                                        </p:tgtEl>
                                      </p:cBhvr>
                                    </p:animEffect>
                                  </p:childTnLst>
                                </p:cTn>
                              </p:par>
                              <p:par>
                                <p:cTn id="106" presetID="10" presetClass="entr" presetSubtype="0" fill="hold" nodeType="withEffect">
                                  <p:stCondLst>
                                    <p:cond delay="250"/>
                                  </p:stCondLst>
                                  <p:childTnLst>
                                    <p:set>
                                      <p:cBhvr>
                                        <p:cTn id="107" dur="1" fill="hold">
                                          <p:stCondLst>
                                            <p:cond delay="0"/>
                                          </p:stCondLst>
                                        </p:cTn>
                                        <p:tgtEl>
                                          <p:spTgt spid="367"/>
                                        </p:tgtEl>
                                        <p:attrNameLst>
                                          <p:attrName>style.visibility</p:attrName>
                                        </p:attrNameLst>
                                      </p:cBhvr>
                                      <p:to>
                                        <p:strVal val="visible"/>
                                      </p:to>
                                    </p:set>
                                    <p:animEffect transition="in" filter="fade">
                                      <p:cBhvr>
                                        <p:cTn id="108" dur="500"/>
                                        <p:tgtEl>
                                          <p:spTgt spid="367"/>
                                        </p:tgtEl>
                                      </p:cBhvr>
                                    </p:animEffect>
                                  </p:childTnLst>
                                </p:cTn>
                              </p:par>
                              <p:par>
                                <p:cTn id="109" presetID="10" presetClass="entr" presetSubtype="0" fill="hold" grpId="0" nodeType="withEffect">
                                  <p:stCondLst>
                                    <p:cond delay="250"/>
                                  </p:stCondLst>
                                  <p:childTnLst>
                                    <p:set>
                                      <p:cBhvr>
                                        <p:cTn id="110" dur="1" fill="hold">
                                          <p:stCondLst>
                                            <p:cond delay="0"/>
                                          </p:stCondLst>
                                        </p:cTn>
                                        <p:tgtEl>
                                          <p:spTgt spid="3"/>
                                        </p:tgtEl>
                                        <p:attrNameLst>
                                          <p:attrName>style.visibility</p:attrName>
                                        </p:attrNameLst>
                                      </p:cBhvr>
                                      <p:to>
                                        <p:strVal val="visible"/>
                                      </p:to>
                                    </p:set>
                                    <p:animEffect transition="in" filter="fade">
                                      <p:cBhvr>
                                        <p:cTn id="111" dur="500"/>
                                        <p:tgtEl>
                                          <p:spTgt spid="3"/>
                                        </p:tgtEl>
                                      </p:cBhvr>
                                    </p:animEffect>
                                  </p:childTnLst>
                                </p:cTn>
                              </p:par>
                              <p:par>
                                <p:cTn id="112" presetID="10" presetClass="entr" presetSubtype="0" fill="hold" nodeType="withEffect">
                                  <p:stCondLst>
                                    <p:cond delay="250"/>
                                  </p:stCondLst>
                                  <p:childTnLst>
                                    <p:set>
                                      <p:cBhvr>
                                        <p:cTn id="113" dur="1" fill="hold">
                                          <p:stCondLst>
                                            <p:cond delay="0"/>
                                          </p:stCondLst>
                                        </p:cTn>
                                        <p:tgtEl>
                                          <p:spTgt spid="10"/>
                                        </p:tgtEl>
                                        <p:attrNameLst>
                                          <p:attrName>style.visibility</p:attrName>
                                        </p:attrNameLst>
                                      </p:cBhvr>
                                      <p:to>
                                        <p:strVal val="visible"/>
                                      </p:to>
                                    </p:set>
                                    <p:animEffect transition="in" filter="fade">
                                      <p:cBhvr>
                                        <p:cTn id="114" dur="500"/>
                                        <p:tgtEl>
                                          <p:spTgt spid="10"/>
                                        </p:tgtEl>
                                      </p:cBhvr>
                                    </p:animEffect>
                                  </p:childTnLst>
                                </p:cTn>
                              </p:par>
                              <p:par>
                                <p:cTn id="115" presetID="22" presetClass="entr" presetSubtype="8" fill="hold" nodeType="withEffect">
                                  <p:stCondLst>
                                    <p:cond delay="0"/>
                                  </p:stCondLst>
                                  <p:childTnLst>
                                    <p:set>
                                      <p:cBhvr>
                                        <p:cTn id="116" dur="1" fill="hold">
                                          <p:stCondLst>
                                            <p:cond delay="0"/>
                                          </p:stCondLst>
                                        </p:cTn>
                                        <p:tgtEl>
                                          <p:spTgt spid="462"/>
                                        </p:tgtEl>
                                        <p:attrNameLst>
                                          <p:attrName>style.visibility</p:attrName>
                                        </p:attrNameLst>
                                      </p:cBhvr>
                                      <p:to>
                                        <p:strVal val="visible"/>
                                      </p:to>
                                    </p:set>
                                    <p:animEffect transition="in" filter="wipe(left)">
                                      <p:cBhvr>
                                        <p:cTn id="117" dur="500"/>
                                        <p:tgtEl>
                                          <p:spTgt spid="462"/>
                                        </p:tgtEl>
                                      </p:cBhvr>
                                    </p:animEffect>
                                  </p:childTnLst>
                                </p:cTn>
                              </p:par>
                              <p:par>
                                <p:cTn id="118" presetID="10" presetClass="entr" presetSubtype="0" fill="hold" grpId="0" nodeType="withEffect">
                                  <p:stCondLst>
                                    <p:cond delay="250"/>
                                  </p:stCondLst>
                                  <p:childTnLst>
                                    <p:set>
                                      <p:cBhvr>
                                        <p:cTn id="119" dur="1" fill="hold">
                                          <p:stCondLst>
                                            <p:cond delay="0"/>
                                          </p:stCondLst>
                                        </p:cTn>
                                        <p:tgtEl>
                                          <p:spTgt spid="399"/>
                                        </p:tgtEl>
                                        <p:attrNameLst>
                                          <p:attrName>style.visibility</p:attrName>
                                        </p:attrNameLst>
                                      </p:cBhvr>
                                      <p:to>
                                        <p:strVal val="visible"/>
                                      </p:to>
                                    </p:set>
                                    <p:animEffect transition="in" filter="fade">
                                      <p:cBhvr>
                                        <p:cTn id="120" dur="500"/>
                                        <p:tgtEl>
                                          <p:spTgt spid="399"/>
                                        </p:tgtEl>
                                      </p:cBhvr>
                                    </p:animEffect>
                                  </p:childTnLst>
                                </p:cTn>
                              </p:par>
                              <p:par>
                                <p:cTn id="121" presetID="10" presetClass="entr" presetSubtype="0" fill="hold" grpId="0" nodeType="withEffect">
                                  <p:stCondLst>
                                    <p:cond delay="250"/>
                                  </p:stCondLst>
                                  <p:childTnLst>
                                    <p:set>
                                      <p:cBhvr>
                                        <p:cTn id="122" dur="1" fill="hold">
                                          <p:stCondLst>
                                            <p:cond delay="0"/>
                                          </p:stCondLst>
                                        </p:cTn>
                                        <p:tgtEl>
                                          <p:spTgt spid="465"/>
                                        </p:tgtEl>
                                        <p:attrNameLst>
                                          <p:attrName>style.visibility</p:attrName>
                                        </p:attrNameLst>
                                      </p:cBhvr>
                                      <p:to>
                                        <p:strVal val="visible"/>
                                      </p:to>
                                    </p:set>
                                    <p:animEffect transition="in" filter="fade">
                                      <p:cBhvr>
                                        <p:cTn id="123" dur="500"/>
                                        <p:tgtEl>
                                          <p:spTgt spid="465"/>
                                        </p:tgtEl>
                                      </p:cBhvr>
                                    </p:animEffect>
                                  </p:childTnLst>
                                </p:cTn>
                              </p:par>
                              <p:par>
                                <p:cTn id="124" presetID="10" presetClass="entr" presetSubtype="0" fill="hold" grpId="0" nodeType="withEffect">
                                  <p:stCondLst>
                                    <p:cond delay="250"/>
                                  </p:stCondLst>
                                  <p:childTnLst>
                                    <p:set>
                                      <p:cBhvr>
                                        <p:cTn id="125" dur="1" fill="hold">
                                          <p:stCondLst>
                                            <p:cond delay="0"/>
                                          </p:stCondLst>
                                        </p:cTn>
                                        <p:tgtEl>
                                          <p:spTgt spid="466"/>
                                        </p:tgtEl>
                                        <p:attrNameLst>
                                          <p:attrName>style.visibility</p:attrName>
                                        </p:attrNameLst>
                                      </p:cBhvr>
                                      <p:to>
                                        <p:strVal val="visible"/>
                                      </p:to>
                                    </p:set>
                                    <p:animEffect transition="in" filter="fade">
                                      <p:cBhvr>
                                        <p:cTn id="126" dur="500"/>
                                        <p:tgtEl>
                                          <p:spTgt spid="466"/>
                                        </p:tgtEl>
                                      </p:cBhvr>
                                    </p:animEffect>
                                  </p:childTnLst>
                                </p:cTn>
                              </p:par>
                              <p:par>
                                <p:cTn id="127" presetID="10" presetClass="entr" presetSubtype="0" fill="hold" grpId="0" nodeType="withEffect">
                                  <p:stCondLst>
                                    <p:cond delay="250"/>
                                  </p:stCondLst>
                                  <p:childTnLst>
                                    <p:set>
                                      <p:cBhvr>
                                        <p:cTn id="128" dur="1" fill="hold">
                                          <p:stCondLst>
                                            <p:cond delay="0"/>
                                          </p:stCondLst>
                                        </p:cTn>
                                        <p:tgtEl>
                                          <p:spTgt spid="467"/>
                                        </p:tgtEl>
                                        <p:attrNameLst>
                                          <p:attrName>style.visibility</p:attrName>
                                        </p:attrNameLst>
                                      </p:cBhvr>
                                      <p:to>
                                        <p:strVal val="visible"/>
                                      </p:to>
                                    </p:set>
                                    <p:animEffect transition="in" filter="fade">
                                      <p:cBhvr>
                                        <p:cTn id="129" dur="500"/>
                                        <p:tgtEl>
                                          <p:spTgt spid="467"/>
                                        </p:tgtEl>
                                      </p:cBhvr>
                                    </p:animEffect>
                                  </p:childTnLst>
                                </p:cTn>
                              </p:par>
                              <p:par>
                                <p:cTn id="130" presetID="10" presetClass="entr" presetSubtype="0" fill="hold" grpId="0" nodeType="withEffect">
                                  <p:stCondLst>
                                    <p:cond delay="250"/>
                                  </p:stCondLst>
                                  <p:childTnLst>
                                    <p:set>
                                      <p:cBhvr>
                                        <p:cTn id="131" dur="1" fill="hold">
                                          <p:stCondLst>
                                            <p:cond delay="0"/>
                                          </p:stCondLst>
                                        </p:cTn>
                                        <p:tgtEl>
                                          <p:spTgt spid="468"/>
                                        </p:tgtEl>
                                        <p:attrNameLst>
                                          <p:attrName>style.visibility</p:attrName>
                                        </p:attrNameLst>
                                      </p:cBhvr>
                                      <p:to>
                                        <p:strVal val="visible"/>
                                      </p:to>
                                    </p:set>
                                    <p:animEffect transition="in" filter="fade">
                                      <p:cBhvr>
                                        <p:cTn id="132" dur="500"/>
                                        <p:tgtEl>
                                          <p:spTgt spid="468"/>
                                        </p:tgtEl>
                                      </p:cBhvr>
                                    </p:animEffect>
                                  </p:childTnLst>
                                </p:cTn>
                              </p:par>
                              <p:par>
                                <p:cTn id="133" presetID="10" presetClass="entr" presetSubtype="0" fill="hold" grpId="0" nodeType="withEffect">
                                  <p:stCondLst>
                                    <p:cond delay="250"/>
                                  </p:stCondLst>
                                  <p:childTnLst>
                                    <p:set>
                                      <p:cBhvr>
                                        <p:cTn id="134" dur="1" fill="hold">
                                          <p:stCondLst>
                                            <p:cond delay="0"/>
                                          </p:stCondLst>
                                        </p:cTn>
                                        <p:tgtEl>
                                          <p:spTgt spid="405"/>
                                        </p:tgtEl>
                                        <p:attrNameLst>
                                          <p:attrName>style.visibility</p:attrName>
                                        </p:attrNameLst>
                                      </p:cBhvr>
                                      <p:to>
                                        <p:strVal val="visible"/>
                                      </p:to>
                                    </p:set>
                                    <p:animEffect transition="in" filter="fade">
                                      <p:cBhvr>
                                        <p:cTn id="135" dur="500"/>
                                        <p:tgtEl>
                                          <p:spTgt spid="405"/>
                                        </p:tgtEl>
                                      </p:cBhvr>
                                    </p:animEffect>
                                  </p:childTnLst>
                                </p:cTn>
                              </p:par>
                              <p:par>
                                <p:cTn id="136" presetID="10" presetClass="entr" presetSubtype="0" fill="hold" nodeType="withEffect">
                                  <p:stCondLst>
                                    <p:cond delay="250"/>
                                  </p:stCondLst>
                                  <p:childTnLst>
                                    <p:set>
                                      <p:cBhvr>
                                        <p:cTn id="137" dur="1" fill="hold">
                                          <p:stCondLst>
                                            <p:cond delay="0"/>
                                          </p:stCondLst>
                                        </p:cTn>
                                        <p:tgtEl>
                                          <p:spTgt spid="15"/>
                                        </p:tgtEl>
                                        <p:attrNameLst>
                                          <p:attrName>style.visibility</p:attrName>
                                        </p:attrNameLst>
                                      </p:cBhvr>
                                      <p:to>
                                        <p:strVal val="visible"/>
                                      </p:to>
                                    </p:set>
                                    <p:animEffect transition="in" filter="fade">
                                      <p:cBhvr>
                                        <p:cTn id="138" dur="500"/>
                                        <p:tgtEl>
                                          <p:spTgt spid="15"/>
                                        </p:tgtEl>
                                      </p:cBhvr>
                                    </p:animEffect>
                                  </p:childTnLst>
                                </p:cTn>
                              </p:par>
                              <p:par>
                                <p:cTn id="139" presetID="10" presetClass="entr" presetSubtype="0" fill="hold" grpId="0" nodeType="withEffect">
                                  <p:stCondLst>
                                    <p:cond delay="250"/>
                                  </p:stCondLst>
                                  <p:childTnLst>
                                    <p:set>
                                      <p:cBhvr>
                                        <p:cTn id="140" dur="1" fill="hold">
                                          <p:stCondLst>
                                            <p:cond delay="0"/>
                                          </p:stCondLst>
                                        </p:cTn>
                                        <p:tgtEl>
                                          <p:spTgt spid="406"/>
                                        </p:tgtEl>
                                        <p:attrNameLst>
                                          <p:attrName>style.visibility</p:attrName>
                                        </p:attrNameLst>
                                      </p:cBhvr>
                                      <p:to>
                                        <p:strVal val="visible"/>
                                      </p:to>
                                    </p:set>
                                    <p:animEffect transition="in" filter="fade">
                                      <p:cBhvr>
                                        <p:cTn id="141" dur="500"/>
                                        <p:tgtEl>
                                          <p:spTgt spid="406"/>
                                        </p:tgtEl>
                                      </p:cBhvr>
                                    </p:animEffect>
                                  </p:childTnLst>
                                </p:cTn>
                              </p:par>
                              <p:par>
                                <p:cTn id="142" presetID="10" presetClass="entr" presetSubtype="0" fill="hold" grpId="0" nodeType="withEffect">
                                  <p:stCondLst>
                                    <p:cond delay="250"/>
                                  </p:stCondLst>
                                  <p:childTnLst>
                                    <p:set>
                                      <p:cBhvr>
                                        <p:cTn id="143" dur="1" fill="hold">
                                          <p:stCondLst>
                                            <p:cond delay="0"/>
                                          </p:stCondLst>
                                        </p:cTn>
                                        <p:tgtEl>
                                          <p:spTgt spid="409"/>
                                        </p:tgtEl>
                                        <p:attrNameLst>
                                          <p:attrName>style.visibility</p:attrName>
                                        </p:attrNameLst>
                                      </p:cBhvr>
                                      <p:to>
                                        <p:strVal val="visible"/>
                                      </p:to>
                                    </p:set>
                                    <p:animEffect transition="in" filter="fade">
                                      <p:cBhvr>
                                        <p:cTn id="144" dur="500"/>
                                        <p:tgtEl>
                                          <p:spTgt spid="409"/>
                                        </p:tgtEl>
                                      </p:cBhvr>
                                    </p:animEffect>
                                  </p:childTnLst>
                                </p:cTn>
                              </p:par>
                              <p:par>
                                <p:cTn id="145" presetID="10" presetClass="entr" presetSubtype="0" fill="hold" grpId="0" nodeType="withEffect">
                                  <p:stCondLst>
                                    <p:cond delay="250"/>
                                  </p:stCondLst>
                                  <p:childTnLst>
                                    <p:set>
                                      <p:cBhvr>
                                        <p:cTn id="146" dur="1" fill="hold">
                                          <p:stCondLst>
                                            <p:cond delay="0"/>
                                          </p:stCondLst>
                                        </p:cTn>
                                        <p:tgtEl>
                                          <p:spTgt spid="410"/>
                                        </p:tgtEl>
                                        <p:attrNameLst>
                                          <p:attrName>style.visibility</p:attrName>
                                        </p:attrNameLst>
                                      </p:cBhvr>
                                      <p:to>
                                        <p:strVal val="visible"/>
                                      </p:to>
                                    </p:set>
                                    <p:animEffect transition="in" filter="fade">
                                      <p:cBhvr>
                                        <p:cTn id="147" dur="500"/>
                                        <p:tgtEl>
                                          <p:spTgt spid="410"/>
                                        </p:tgtEl>
                                      </p:cBhvr>
                                    </p:animEffect>
                                  </p:childTnLst>
                                </p:cTn>
                              </p:par>
                              <p:par>
                                <p:cTn id="148" presetID="16" presetClass="entr" presetSubtype="37" fill="hold" nodeType="withEffect">
                                  <p:stCondLst>
                                    <p:cond delay="0"/>
                                  </p:stCondLst>
                                  <p:childTnLst>
                                    <p:set>
                                      <p:cBhvr>
                                        <p:cTn id="149" dur="1" fill="hold">
                                          <p:stCondLst>
                                            <p:cond delay="0"/>
                                          </p:stCondLst>
                                        </p:cTn>
                                        <p:tgtEl>
                                          <p:spTgt spid="472"/>
                                        </p:tgtEl>
                                        <p:attrNameLst>
                                          <p:attrName>style.visibility</p:attrName>
                                        </p:attrNameLst>
                                      </p:cBhvr>
                                      <p:to>
                                        <p:strVal val="visible"/>
                                      </p:to>
                                    </p:set>
                                    <p:animEffect transition="in" filter="barn(outVertical)">
                                      <p:cBhvr>
                                        <p:cTn id="150" dur="500"/>
                                        <p:tgtEl>
                                          <p:spTgt spid="472"/>
                                        </p:tgtEl>
                                      </p:cBhvr>
                                    </p:animEffect>
                                  </p:childTnLst>
                                </p:cTn>
                              </p:par>
                            </p:childTnLst>
                          </p:cTn>
                        </p:par>
                        <p:par>
                          <p:cTn id="151" fill="hold">
                            <p:stCondLst>
                              <p:cond delay="2150"/>
                            </p:stCondLst>
                            <p:childTnLst>
                              <p:par>
                                <p:cTn id="152" presetID="22" presetClass="entr" presetSubtype="8" fill="hold" nodeType="afterEffect">
                                  <p:stCondLst>
                                    <p:cond delay="0"/>
                                  </p:stCondLst>
                                  <p:childTnLst>
                                    <p:set>
                                      <p:cBhvr>
                                        <p:cTn id="153" dur="1" fill="hold">
                                          <p:stCondLst>
                                            <p:cond delay="0"/>
                                          </p:stCondLst>
                                        </p:cTn>
                                        <p:tgtEl>
                                          <p:spTgt spid="463"/>
                                        </p:tgtEl>
                                        <p:attrNameLst>
                                          <p:attrName>style.visibility</p:attrName>
                                        </p:attrNameLst>
                                      </p:cBhvr>
                                      <p:to>
                                        <p:strVal val="visible"/>
                                      </p:to>
                                    </p:set>
                                    <p:animEffect transition="in" filter="wipe(left)">
                                      <p:cBhvr>
                                        <p:cTn id="154" dur="500"/>
                                        <p:tgtEl>
                                          <p:spTgt spid="463"/>
                                        </p:tgtEl>
                                      </p:cBhvr>
                                    </p:animEffect>
                                  </p:childTnLst>
                                </p:cTn>
                              </p:par>
                              <p:par>
                                <p:cTn id="155" presetID="53" presetClass="entr" presetSubtype="16" fill="hold" nodeType="withEffect">
                                  <p:stCondLst>
                                    <p:cond delay="0"/>
                                  </p:stCondLst>
                                  <p:childTnLst>
                                    <p:set>
                                      <p:cBhvr>
                                        <p:cTn id="156" dur="1" fill="hold">
                                          <p:stCondLst>
                                            <p:cond delay="0"/>
                                          </p:stCondLst>
                                        </p:cTn>
                                        <p:tgtEl>
                                          <p:spTgt spid="411"/>
                                        </p:tgtEl>
                                        <p:attrNameLst>
                                          <p:attrName>style.visibility</p:attrName>
                                        </p:attrNameLst>
                                      </p:cBhvr>
                                      <p:to>
                                        <p:strVal val="visible"/>
                                      </p:to>
                                    </p:set>
                                    <p:anim calcmode="lin" valueType="num">
                                      <p:cBhvr>
                                        <p:cTn id="157" dur="500" fill="hold"/>
                                        <p:tgtEl>
                                          <p:spTgt spid="411"/>
                                        </p:tgtEl>
                                        <p:attrNameLst>
                                          <p:attrName>ppt_w</p:attrName>
                                        </p:attrNameLst>
                                      </p:cBhvr>
                                      <p:tavLst>
                                        <p:tav tm="0">
                                          <p:val>
                                            <p:fltVal val="0"/>
                                          </p:val>
                                        </p:tav>
                                        <p:tav tm="100000">
                                          <p:val>
                                            <p:strVal val="#ppt_w"/>
                                          </p:val>
                                        </p:tav>
                                      </p:tavLst>
                                    </p:anim>
                                    <p:anim calcmode="lin" valueType="num">
                                      <p:cBhvr>
                                        <p:cTn id="158" dur="500" fill="hold"/>
                                        <p:tgtEl>
                                          <p:spTgt spid="411"/>
                                        </p:tgtEl>
                                        <p:attrNameLst>
                                          <p:attrName>ppt_h</p:attrName>
                                        </p:attrNameLst>
                                      </p:cBhvr>
                                      <p:tavLst>
                                        <p:tav tm="0">
                                          <p:val>
                                            <p:fltVal val="0"/>
                                          </p:val>
                                        </p:tav>
                                        <p:tav tm="100000">
                                          <p:val>
                                            <p:strVal val="#ppt_h"/>
                                          </p:val>
                                        </p:tav>
                                      </p:tavLst>
                                    </p:anim>
                                    <p:animEffect transition="in" filter="fade">
                                      <p:cBhvr>
                                        <p:cTn id="159" dur="500"/>
                                        <p:tgtEl>
                                          <p:spTgt spid="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05" grpId="0" animBg="1"/>
      <p:bldP spid="5" grpId="0"/>
      <p:bldP spid="5" grpId="1"/>
      <p:bldP spid="67" grpId="0" animBg="1"/>
      <p:bldP spid="67" grpId="1" animBg="1"/>
      <p:bldP spid="9" grpId="0"/>
      <p:bldP spid="9" grpId="1"/>
      <p:bldP spid="6" grpId="0"/>
      <p:bldP spid="6" grpId="1"/>
      <p:bldP spid="12" grpId="0" animBg="1"/>
      <p:bldP spid="12" grpId="1" animBg="1"/>
      <p:bldP spid="292" grpId="0"/>
      <p:bldP spid="293" grpId="0"/>
      <p:bldP spid="294" grpId="0"/>
      <p:bldP spid="295" grpId="0"/>
      <p:bldP spid="296" grpId="0" animBg="1"/>
      <p:bldP spid="297" grpId="0" animBg="1"/>
      <p:bldP spid="298" grpId="0" animBg="1"/>
      <p:bldP spid="299" grpId="0" animBg="1"/>
      <p:bldP spid="399" grpId="0" animBg="1"/>
      <p:bldP spid="405" grpId="0"/>
      <p:bldP spid="406" grpId="0"/>
      <p:bldP spid="409" grpId="0" animBg="1"/>
      <p:bldP spid="410" grpId="0" animBg="1"/>
      <p:bldP spid="465" grpId="0"/>
      <p:bldP spid="466" grpId="0"/>
      <p:bldP spid="467" grpId="0" animBg="1"/>
      <p:bldP spid="468" grpId="0" animBg="1"/>
      <p:bldP spid="364" grpId="0" animBg="1"/>
      <p:bldP spid="2" grpId="0"/>
      <p:bldP spid="2" grpId="1"/>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673C4-68DB-AA24-73D4-125EE372C146}"/>
            </a:ext>
          </a:extLst>
        </p:cNvPr>
        <p:cNvGrpSpPr/>
        <p:nvPr/>
      </p:nvGrpSpPr>
      <p:grpSpPr>
        <a:xfrm>
          <a:off x="0" y="0"/>
          <a:ext cx="0" cy="0"/>
          <a:chOff x="0" y="0"/>
          <a:chExt cx="0" cy="0"/>
        </a:xfrm>
      </p:grpSpPr>
      <p:sp>
        <p:nvSpPr>
          <p:cNvPr id="312" name="Graphic 310">
            <a:extLst>
              <a:ext uri="{FF2B5EF4-FFF2-40B4-BE49-F238E27FC236}">
                <a16:creationId xmlns:a16="http://schemas.microsoft.com/office/drawing/2014/main" id="{821F3661-9C0B-D515-0944-5AD23B4AE8AA}"/>
              </a:ext>
            </a:extLst>
          </p:cNvPr>
          <p:cNvSpPr/>
          <p:nvPr/>
        </p:nvSpPr>
        <p:spPr>
          <a:xfrm>
            <a:off x="1839687" y="876927"/>
            <a:ext cx="5464628" cy="1111892"/>
          </a:xfrm>
          <a:custGeom>
            <a:avLst/>
            <a:gdLst>
              <a:gd name="connsiteX0" fmla="*/ 7341966 w 7425309"/>
              <a:gd name="connsiteY0" fmla="*/ 0 h 1546274"/>
              <a:gd name="connsiteX1" fmla="*/ 7399731 w 7425309"/>
              <a:gd name="connsiteY1" fmla="*/ 142926 h 1546274"/>
              <a:gd name="connsiteX2" fmla="*/ 7399731 w 7425309"/>
              <a:gd name="connsiteY2" fmla="*/ 142926 h 1546274"/>
              <a:gd name="connsiteX3" fmla="*/ 3712672 w 7425309"/>
              <a:gd name="connsiteY3" fmla="*/ 1546275 h 1546274"/>
              <a:gd name="connsiteX4" fmla="*/ 25613 w 7425309"/>
              <a:gd name="connsiteY4" fmla="*/ 143061 h 1546274"/>
              <a:gd name="connsiteX5" fmla="*/ 25613 w 7425309"/>
              <a:gd name="connsiteY5" fmla="*/ 143061 h 1546274"/>
              <a:gd name="connsiteX6" fmla="*/ 83242 w 7425309"/>
              <a:gd name="connsiteY6" fmla="*/ 0 h 1546274"/>
              <a:gd name="connsiteX7" fmla="*/ 7341831 w 7425309"/>
              <a:gd name="connsiteY7" fmla="*/ 0 h 154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5309" h="1546274">
                <a:moveTo>
                  <a:pt x="7341966" y="0"/>
                </a:moveTo>
                <a:cubicBezTo>
                  <a:pt x="7416736" y="0"/>
                  <a:pt x="7453581" y="91100"/>
                  <a:pt x="7399731" y="142926"/>
                </a:cubicBezTo>
                <a:lnTo>
                  <a:pt x="7399731" y="142926"/>
                </a:lnTo>
                <a:cubicBezTo>
                  <a:pt x="6456203" y="1009930"/>
                  <a:pt x="5152459" y="1546275"/>
                  <a:pt x="3712672" y="1546275"/>
                </a:cubicBezTo>
                <a:cubicBezTo>
                  <a:pt x="2272885" y="1546275"/>
                  <a:pt x="969140" y="1010065"/>
                  <a:pt x="25613" y="143061"/>
                </a:cubicBezTo>
                <a:lnTo>
                  <a:pt x="25613" y="143061"/>
                </a:lnTo>
                <a:cubicBezTo>
                  <a:pt x="-28237" y="91100"/>
                  <a:pt x="8473" y="0"/>
                  <a:pt x="83242" y="0"/>
                </a:cubicBezTo>
                <a:lnTo>
                  <a:pt x="7341831" y="0"/>
                </a:lnTo>
                <a:close/>
              </a:path>
            </a:pathLst>
          </a:custGeom>
          <a:solidFill>
            <a:schemeClr val="tx1">
              <a:lumMod val="75000"/>
              <a:lumOff val="25000"/>
              <a:alpha val="90000"/>
            </a:schemeClr>
          </a:solidFill>
          <a:ln w="19050">
            <a:solidFill>
              <a:schemeClr val="accent3">
                <a:lumMod val="20000"/>
                <a:lumOff val="8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fontAlgn="base">
              <a:spcAft>
                <a:spcPts val="450"/>
              </a:spcAft>
              <a:defRPr/>
            </a:pPr>
            <a:endParaRPr lang="en-US" sz="1050">
              <a:solidFill>
                <a:srgbClr val="FFFFFF"/>
              </a:solidFill>
              <a:latin typeface="Lato" panose="020F0502020204030203" pitchFamily="34" charset="0"/>
            </a:endParaRPr>
          </a:p>
        </p:txBody>
      </p:sp>
      <p:sp>
        <p:nvSpPr>
          <p:cNvPr id="313" name="Graphic 310">
            <a:extLst>
              <a:ext uri="{FF2B5EF4-FFF2-40B4-BE49-F238E27FC236}">
                <a16:creationId xmlns:a16="http://schemas.microsoft.com/office/drawing/2014/main" id="{62062B2D-1AB7-10B6-12A9-18D2F87545F1}"/>
              </a:ext>
            </a:extLst>
          </p:cNvPr>
          <p:cNvSpPr/>
          <p:nvPr/>
        </p:nvSpPr>
        <p:spPr>
          <a:xfrm flipV="1">
            <a:off x="1839687" y="3660376"/>
            <a:ext cx="5464628" cy="1111892"/>
          </a:xfrm>
          <a:custGeom>
            <a:avLst/>
            <a:gdLst>
              <a:gd name="connsiteX0" fmla="*/ 7341966 w 7425309"/>
              <a:gd name="connsiteY0" fmla="*/ 0 h 1546274"/>
              <a:gd name="connsiteX1" fmla="*/ 7399731 w 7425309"/>
              <a:gd name="connsiteY1" fmla="*/ 142926 h 1546274"/>
              <a:gd name="connsiteX2" fmla="*/ 7399731 w 7425309"/>
              <a:gd name="connsiteY2" fmla="*/ 142926 h 1546274"/>
              <a:gd name="connsiteX3" fmla="*/ 3712672 w 7425309"/>
              <a:gd name="connsiteY3" fmla="*/ 1546275 h 1546274"/>
              <a:gd name="connsiteX4" fmla="*/ 25613 w 7425309"/>
              <a:gd name="connsiteY4" fmla="*/ 143061 h 1546274"/>
              <a:gd name="connsiteX5" fmla="*/ 25613 w 7425309"/>
              <a:gd name="connsiteY5" fmla="*/ 143061 h 1546274"/>
              <a:gd name="connsiteX6" fmla="*/ 83242 w 7425309"/>
              <a:gd name="connsiteY6" fmla="*/ 0 h 1546274"/>
              <a:gd name="connsiteX7" fmla="*/ 7341831 w 7425309"/>
              <a:gd name="connsiteY7" fmla="*/ 0 h 154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5309" h="1546274">
                <a:moveTo>
                  <a:pt x="7341966" y="0"/>
                </a:moveTo>
                <a:cubicBezTo>
                  <a:pt x="7416736" y="0"/>
                  <a:pt x="7453581" y="91100"/>
                  <a:pt x="7399731" y="142926"/>
                </a:cubicBezTo>
                <a:lnTo>
                  <a:pt x="7399731" y="142926"/>
                </a:lnTo>
                <a:cubicBezTo>
                  <a:pt x="6456203" y="1009930"/>
                  <a:pt x="5152459" y="1546275"/>
                  <a:pt x="3712672" y="1546275"/>
                </a:cubicBezTo>
                <a:cubicBezTo>
                  <a:pt x="2272885" y="1546275"/>
                  <a:pt x="969140" y="1010065"/>
                  <a:pt x="25613" y="143061"/>
                </a:cubicBezTo>
                <a:lnTo>
                  <a:pt x="25613" y="143061"/>
                </a:lnTo>
                <a:cubicBezTo>
                  <a:pt x="-28237" y="91100"/>
                  <a:pt x="8473" y="0"/>
                  <a:pt x="83242" y="0"/>
                </a:cubicBezTo>
                <a:lnTo>
                  <a:pt x="7341831" y="0"/>
                </a:lnTo>
                <a:close/>
              </a:path>
            </a:pathLst>
          </a:custGeom>
          <a:solidFill>
            <a:schemeClr val="tx1">
              <a:lumMod val="75000"/>
              <a:lumOff val="25000"/>
              <a:alpha val="90000"/>
            </a:schemeClr>
          </a:solidFill>
          <a:ln w="19050">
            <a:solidFill>
              <a:schemeClr val="accent3">
                <a:lumMod val="20000"/>
                <a:lumOff val="8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fontAlgn="base">
              <a:spcAft>
                <a:spcPts val="450"/>
              </a:spcAft>
              <a:defRPr/>
            </a:pPr>
            <a:endParaRPr lang="en-US" sz="1050">
              <a:solidFill>
                <a:srgbClr val="FFFFFF"/>
              </a:solidFill>
              <a:latin typeface="Lato" panose="020F0502020204030203" pitchFamily="34" charset="0"/>
            </a:endParaRPr>
          </a:p>
        </p:txBody>
      </p:sp>
      <p:sp>
        <p:nvSpPr>
          <p:cNvPr id="2" name="Title 1">
            <a:extLst>
              <a:ext uri="{FF2B5EF4-FFF2-40B4-BE49-F238E27FC236}">
                <a16:creationId xmlns:a16="http://schemas.microsoft.com/office/drawing/2014/main" id="{C41A99AE-16D0-D881-D73F-BCB987C16D1F}"/>
              </a:ext>
            </a:extLst>
          </p:cNvPr>
          <p:cNvSpPr>
            <a:spLocks noGrp="1"/>
          </p:cNvSpPr>
          <p:nvPr>
            <p:ph type="title" idx="4294967295"/>
          </p:nvPr>
        </p:nvSpPr>
        <p:spPr>
          <a:xfrm>
            <a:off x="570526" y="229357"/>
            <a:ext cx="8262938" cy="415528"/>
          </a:xfrm>
          <a:prstGeom prst="rect">
            <a:avLst/>
          </a:prstGeom>
        </p:spPr>
        <p:txBody>
          <a:bodyPr/>
          <a:lstStyle/>
          <a:p>
            <a:pPr algn="ctr"/>
            <a:r>
              <a:rPr lang="en-US" sz="3300">
                <a:solidFill>
                  <a:schemeClr val="bg2"/>
                </a:solidFill>
              </a:rPr>
              <a:t>We are living in an </a:t>
            </a:r>
            <a:r>
              <a:rPr lang="en-US" sz="3300">
                <a:solidFill>
                  <a:schemeClr val="accent2"/>
                </a:solidFill>
              </a:rPr>
              <a:t>AI-first world</a:t>
            </a:r>
          </a:p>
        </p:txBody>
      </p:sp>
      <p:sp>
        <p:nvSpPr>
          <p:cNvPr id="114" name="Rectangle 113" descr="A circular infographic displaying &quot;AI apps&quot; in the center with multiple logos consisting of Co-pilot, Synthesia, Google Bard, Otter.AI, Midjourney, and ChatGPT all surrounding it. A funnel graphic consists of numerous users passing towards the &quot;AI Apps&quot;, where it shows a line flow of connection labeled as 'What type of sensitive data is flowing in' towards 'AI Apps' with another funnel,  'Are outputs and interactions protected and well-governed?' line showing a flow from 'What type of sensitive data is flowing in', consisting of three dots with the first dot line consisting of Word, an icon of a PDF and icon of the message, the second dot line consists of Excel, an icon of JPG and icon of a chat bubble, the third dot line consists of the icon of a list, PowerPoint and icon of a zip folder. All of these are grouped together showing &quot;Who’s using GenAI in your organization and how are you securing &amp; governing access?&quot; at the top of the circular graphic and &quot;What types of GenAI apps are being used in your organizations?&quot; at the bottom of the circular graphic.">
            <a:extLst>
              <a:ext uri="{FF2B5EF4-FFF2-40B4-BE49-F238E27FC236}">
                <a16:creationId xmlns:a16="http://schemas.microsoft.com/office/drawing/2014/main" id="{7E326EAF-35D3-1DB2-C623-6F92B985FC67}"/>
              </a:ext>
            </a:extLst>
          </p:cNvPr>
          <p:cNvSpPr/>
          <p:nvPr/>
        </p:nvSpPr>
        <p:spPr bwMode="auto">
          <a:xfrm>
            <a:off x="159300" y="905941"/>
            <a:ext cx="242143" cy="15683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253" name="Freeform: Shape 252">
            <a:extLst>
              <a:ext uri="{FF2B5EF4-FFF2-40B4-BE49-F238E27FC236}">
                <a16:creationId xmlns:a16="http://schemas.microsoft.com/office/drawing/2014/main" id="{C3C60329-9EB6-A550-9980-3CFB250063BF}"/>
              </a:ext>
            </a:extLst>
          </p:cNvPr>
          <p:cNvSpPr/>
          <p:nvPr/>
        </p:nvSpPr>
        <p:spPr bwMode="auto">
          <a:xfrm>
            <a:off x="1310369" y="1440106"/>
            <a:ext cx="2232124" cy="967196"/>
          </a:xfrm>
          <a:custGeom>
            <a:avLst/>
            <a:gdLst>
              <a:gd name="connsiteX0" fmla="*/ 0 w 2976165"/>
              <a:gd name="connsiteY0" fmla="*/ 0 h 1785841"/>
              <a:gd name="connsiteX1" fmla="*/ 2976165 w 2976165"/>
              <a:gd name="connsiteY1" fmla="*/ 0 h 1785841"/>
              <a:gd name="connsiteX2" fmla="*/ 2976165 w 2976165"/>
              <a:gd name="connsiteY2" fmla="*/ 1785841 h 1785841"/>
              <a:gd name="connsiteX3" fmla="*/ 2754107 w 2976165"/>
              <a:gd name="connsiteY3" fmla="*/ 1754176 h 1785841"/>
              <a:gd name="connsiteX4" fmla="*/ 161322 w 2976165"/>
              <a:gd name="connsiteY4" fmla="*/ 637977 h 1785841"/>
              <a:gd name="connsiteX5" fmla="*/ 0 w 2976165"/>
              <a:gd name="connsiteY5" fmla="*/ 496246 h 1785841"/>
              <a:gd name="connsiteX0" fmla="*/ 0 w 2976165"/>
              <a:gd name="connsiteY0" fmla="*/ 0 h 1785841"/>
              <a:gd name="connsiteX1" fmla="*/ 2976165 w 2976165"/>
              <a:gd name="connsiteY1" fmla="*/ 0 h 1785841"/>
              <a:gd name="connsiteX2" fmla="*/ 2976165 w 2976165"/>
              <a:gd name="connsiteY2" fmla="*/ 1785841 h 1785841"/>
              <a:gd name="connsiteX3" fmla="*/ 2754107 w 2976165"/>
              <a:gd name="connsiteY3" fmla="*/ 1754176 h 1785841"/>
              <a:gd name="connsiteX4" fmla="*/ 161322 w 2976165"/>
              <a:gd name="connsiteY4" fmla="*/ 637977 h 1785841"/>
              <a:gd name="connsiteX5" fmla="*/ 0 w 2976165"/>
              <a:gd name="connsiteY5" fmla="*/ 496246 h 1785841"/>
              <a:gd name="connsiteX6" fmla="*/ 91440 w 2976165"/>
              <a:gd name="connsiteY6" fmla="*/ 91440 h 1785841"/>
              <a:gd name="connsiteX0" fmla="*/ 0 w 2976165"/>
              <a:gd name="connsiteY0" fmla="*/ 0 h 1785841"/>
              <a:gd name="connsiteX1" fmla="*/ 2976165 w 2976165"/>
              <a:gd name="connsiteY1" fmla="*/ 0 h 1785841"/>
              <a:gd name="connsiteX2" fmla="*/ 2976165 w 2976165"/>
              <a:gd name="connsiteY2" fmla="*/ 1785841 h 1785841"/>
              <a:gd name="connsiteX3" fmla="*/ 2754107 w 2976165"/>
              <a:gd name="connsiteY3" fmla="*/ 1754176 h 1785841"/>
              <a:gd name="connsiteX4" fmla="*/ 161322 w 2976165"/>
              <a:gd name="connsiteY4" fmla="*/ 637977 h 1785841"/>
              <a:gd name="connsiteX5" fmla="*/ 0 w 2976165"/>
              <a:gd name="connsiteY5" fmla="*/ 496246 h 1785841"/>
              <a:gd name="connsiteX0" fmla="*/ 2976165 w 2976165"/>
              <a:gd name="connsiteY0" fmla="*/ 0 h 1785841"/>
              <a:gd name="connsiteX1" fmla="*/ 2976165 w 2976165"/>
              <a:gd name="connsiteY1" fmla="*/ 1785841 h 1785841"/>
              <a:gd name="connsiteX2" fmla="*/ 2754107 w 2976165"/>
              <a:gd name="connsiteY2" fmla="*/ 1754176 h 1785841"/>
              <a:gd name="connsiteX3" fmla="*/ 161322 w 2976165"/>
              <a:gd name="connsiteY3" fmla="*/ 637977 h 1785841"/>
              <a:gd name="connsiteX4" fmla="*/ 0 w 2976165"/>
              <a:gd name="connsiteY4" fmla="*/ 496246 h 1785841"/>
              <a:gd name="connsiteX0" fmla="*/ 2976165 w 2976165"/>
              <a:gd name="connsiteY0" fmla="*/ 1289595 h 1289595"/>
              <a:gd name="connsiteX1" fmla="*/ 2754107 w 2976165"/>
              <a:gd name="connsiteY1" fmla="*/ 1257930 h 1289595"/>
              <a:gd name="connsiteX2" fmla="*/ 161322 w 2976165"/>
              <a:gd name="connsiteY2" fmla="*/ 141731 h 1289595"/>
              <a:gd name="connsiteX3" fmla="*/ 0 w 2976165"/>
              <a:gd name="connsiteY3" fmla="*/ 0 h 1289595"/>
            </a:gdLst>
            <a:ahLst/>
            <a:cxnLst>
              <a:cxn ang="0">
                <a:pos x="connsiteX0" y="connsiteY0"/>
              </a:cxn>
              <a:cxn ang="0">
                <a:pos x="connsiteX1" y="connsiteY1"/>
              </a:cxn>
              <a:cxn ang="0">
                <a:pos x="connsiteX2" y="connsiteY2"/>
              </a:cxn>
              <a:cxn ang="0">
                <a:pos x="connsiteX3" y="connsiteY3"/>
              </a:cxn>
            </a:cxnLst>
            <a:rect l="l" t="t" r="r" b="b"/>
            <a:pathLst>
              <a:path w="2976165" h="1289595">
                <a:moveTo>
                  <a:pt x="2976165" y="1289595"/>
                </a:moveTo>
                <a:lnTo>
                  <a:pt x="2754107" y="1257930"/>
                </a:lnTo>
                <a:cubicBezTo>
                  <a:pt x="1752564" y="1094284"/>
                  <a:pt x="857368" y="697517"/>
                  <a:pt x="161322" y="141731"/>
                </a:cubicBezTo>
                <a:lnTo>
                  <a:pt x="0" y="0"/>
                </a:lnTo>
              </a:path>
            </a:pathLst>
          </a:custGeom>
          <a:noFill/>
          <a:ln w="6350">
            <a:solidFill>
              <a:schemeClr val="accent3">
                <a:lumMod val="20000"/>
                <a:lumOff val="80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255" name="Freeform: Shape 254">
            <a:extLst>
              <a:ext uri="{FF2B5EF4-FFF2-40B4-BE49-F238E27FC236}">
                <a16:creationId xmlns:a16="http://schemas.microsoft.com/office/drawing/2014/main" id="{4C66938A-B330-B254-6629-B6B187250C2F}"/>
              </a:ext>
            </a:extLst>
          </p:cNvPr>
          <p:cNvSpPr/>
          <p:nvPr/>
        </p:nvSpPr>
        <p:spPr bwMode="auto">
          <a:xfrm>
            <a:off x="819156" y="2074634"/>
            <a:ext cx="2680033" cy="533513"/>
          </a:xfrm>
          <a:custGeom>
            <a:avLst/>
            <a:gdLst>
              <a:gd name="connsiteX0" fmla="*/ 0 w 3573377"/>
              <a:gd name="connsiteY0" fmla="*/ 0 h 796673"/>
              <a:gd name="connsiteX1" fmla="*/ 3573377 w 3573377"/>
              <a:gd name="connsiteY1" fmla="*/ 795973 h 796673"/>
              <a:gd name="connsiteX2" fmla="*/ 3425736 w 3573377"/>
              <a:gd name="connsiteY2" fmla="*/ 796673 h 796673"/>
              <a:gd name="connsiteX3" fmla="*/ 155713 w 3573377"/>
              <a:gd name="connsiteY3" fmla="*/ 81316 h 796673"/>
              <a:gd name="connsiteX4" fmla="*/ 0 w 3573377"/>
              <a:gd name="connsiteY4" fmla="*/ 0 h 796673"/>
              <a:gd name="connsiteX0" fmla="*/ 0 w 3573377"/>
              <a:gd name="connsiteY0" fmla="*/ 0 h 796673"/>
              <a:gd name="connsiteX1" fmla="*/ 1771642 w 3573377"/>
              <a:gd name="connsiteY1" fmla="*/ 375915 h 796673"/>
              <a:gd name="connsiteX2" fmla="*/ 3573377 w 3573377"/>
              <a:gd name="connsiteY2" fmla="*/ 795973 h 796673"/>
              <a:gd name="connsiteX3" fmla="*/ 3425736 w 3573377"/>
              <a:gd name="connsiteY3" fmla="*/ 796673 h 796673"/>
              <a:gd name="connsiteX4" fmla="*/ 155713 w 3573377"/>
              <a:gd name="connsiteY4" fmla="*/ 81316 h 796673"/>
              <a:gd name="connsiteX5" fmla="*/ 0 w 3573377"/>
              <a:gd name="connsiteY5" fmla="*/ 0 h 796673"/>
              <a:gd name="connsiteX0" fmla="*/ 1771642 w 3573377"/>
              <a:gd name="connsiteY0" fmla="*/ 375915 h 796673"/>
              <a:gd name="connsiteX1" fmla="*/ 3573377 w 3573377"/>
              <a:gd name="connsiteY1" fmla="*/ 795973 h 796673"/>
              <a:gd name="connsiteX2" fmla="*/ 3425736 w 3573377"/>
              <a:gd name="connsiteY2" fmla="*/ 796673 h 796673"/>
              <a:gd name="connsiteX3" fmla="*/ 155713 w 3573377"/>
              <a:gd name="connsiteY3" fmla="*/ 81316 h 796673"/>
              <a:gd name="connsiteX4" fmla="*/ 0 w 3573377"/>
              <a:gd name="connsiteY4" fmla="*/ 0 h 796673"/>
              <a:gd name="connsiteX5" fmla="*/ 1863082 w 3573377"/>
              <a:gd name="connsiteY5" fmla="*/ 467355 h 796673"/>
              <a:gd name="connsiteX0" fmla="*/ 1771642 w 3573377"/>
              <a:gd name="connsiteY0" fmla="*/ 375915 h 796673"/>
              <a:gd name="connsiteX1" fmla="*/ 3573377 w 3573377"/>
              <a:gd name="connsiteY1" fmla="*/ 795973 h 796673"/>
              <a:gd name="connsiteX2" fmla="*/ 3425736 w 3573377"/>
              <a:gd name="connsiteY2" fmla="*/ 796673 h 796673"/>
              <a:gd name="connsiteX3" fmla="*/ 155713 w 3573377"/>
              <a:gd name="connsiteY3" fmla="*/ 81316 h 796673"/>
              <a:gd name="connsiteX4" fmla="*/ 0 w 3573377"/>
              <a:gd name="connsiteY4" fmla="*/ 0 h 796673"/>
              <a:gd name="connsiteX0" fmla="*/ 3573377 w 3573377"/>
              <a:gd name="connsiteY0" fmla="*/ 795973 h 796673"/>
              <a:gd name="connsiteX1" fmla="*/ 3425736 w 3573377"/>
              <a:gd name="connsiteY1" fmla="*/ 796673 h 796673"/>
              <a:gd name="connsiteX2" fmla="*/ 155713 w 3573377"/>
              <a:gd name="connsiteY2" fmla="*/ 81316 h 796673"/>
              <a:gd name="connsiteX3" fmla="*/ 0 w 3573377"/>
              <a:gd name="connsiteY3" fmla="*/ 0 h 796673"/>
            </a:gdLst>
            <a:ahLst/>
            <a:cxnLst>
              <a:cxn ang="0">
                <a:pos x="connsiteX0" y="connsiteY0"/>
              </a:cxn>
              <a:cxn ang="0">
                <a:pos x="connsiteX1" y="connsiteY1"/>
              </a:cxn>
              <a:cxn ang="0">
                <a:pos x="connsiteX2" y="connsiteY2"/>
              </a:cxn>
              <a:cxn ang="0">
                <a:pos x="connsiteX3" y="connsiteY3"/>
              </a:cxn>
            </a:cxnLst>
            <a:rect l="l" t="t" r="r" b="b"/>
            <a:pathLst>
              <a:path w="3573377" h="796673">
                <a:moveTo>
                  <a:pt x="3573377" y="795973"/>
                </a:moveTo>
                <a:lnTo>
                  <a:pt x="3425736" y="796673"/>
                </a:lnTo>
                <a:cubicBezTo>
                  <a:pt x="2187185" y="782264"/>
                  <a:pt x="1055510" y="525477"/>
                  <a:pt x="155713" y="81316"/>
                </a:cubicBezTo>
                <a:lnTo>
                  <a:pt x="0" y="0"/>
                </a:lnTo>
              </a:path>
            </a:pathLst>
          </a:custGeom>
          <a:noFill/>
          <a:ln w="6350">
            <a:solidFill>
              <a:schemeClr val="accent3">
                <a:lumMod val="20000"/>
                <a:lumOff val="80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267" name="Freeform: Shape 266">
            <a:extLst>
              <a:ext uri="{FF2B5EF4-FFF2-40B4-BE49-F238E27FC236}">
                <a16:creationId xmlns:a16="http://schemas.microsoft.com/office/drawing/2014/main" id="{6387565C-BF36-F21A-46AA-06D985053D89}"/>
              </a:ext>
            </a:extLst>
          </p:cNvPr>
          <p:cNvSpPr/>
          <p:nvPr/>
        </p:nvSpPr>
        <p:spPr bwMode="auto">
          <a:xfrm flipV="1">
            <a:off x="1310369" y="3241896"/>
            <a:ext cx="2232124" cy="967196"/>
          </a:xfrm>
          <a:custGeom>
            <a:avLst/>
            <a:gdLst>
              <a:gd name="connsiteX0" fmla="*/ 0 w 2976165"/>
              <a:gd name="connsiteY0" fmla="*/ 0 h 1785841"/>
              <a:gd name="connsiteX1" fmla="*/ 2976165 w 2976165"/>
              <a:gd name="connsiteY1" fmla="*/ 0 h 1785841"/>
              <a:gd name="connsiteX2" fmla="*/ 2976165 w 2976165"/>
              <a:gd name="connsiteY2" fmla="*/ 1785841 h 1785841"/>
              <a:gd name="connsiteX3" fmla="*/ 2754107 w 2976165"/>
              <a:gd name="connsiteY3" fmla="*/ 1754176 h 1785841"/>
              <a:gd name="connsiteX4" fmla="*/ 161322 w 2976165"/>
              <a:gd name="connsiteY4" fmla="*/ 637977 h 1785841"/>
              <a:gd name="connsiteX5" fmla="*/ 0 w 2976165"/>
              <a:gd name="connsiteY5" fmla="*/ 496246 h 1785841"/>
              <a:gd name="connsiteX0" fmla="*/ 0 w 2976165"/>
              <a:gd name="connsiteY0" fmla="*/ 0 h 1785841"/>
              <a:gd name="connsiteX1" fmla="*/ 2976165 w 2976165"/>
              <a:gd name="connsiteY1" fmla="*/ 0 h 1785841"/>
              <a:gd name="connsiteX2" fmla="*/ 2976165 w 2976165"/>
              <a:gd name="connsiteY2" fmla="*/ 1785841 h 1785841"/>
              <a:gd name="connsiteX3" fmla="*/ 2754107 w 2976165"/>
              <a:gd name="connsiteY3" fmla="*/ 1754176 h 1785841"/>
              <a:gd name="connsiteX4" fmla="*/ 161322 w 2976165"/>
              <a:gd name="connsiteY4" fmla="*/ 637977 h 1785841"/>
              <a:gd name="connsiteX5" fmla="*/ 0 w 2976165"/>
              <a:gd name="connsiteY5" fmla="*/ 496246 h 1785841"/>
              <a:gd name="connsiteX6" fmla="*/ 91440 w 2976165"/>
              <a:gd name="connsiteY6" fmla="*/ 91440 h 1785841"/>
              <a:gd name="connsiteX0" fmla="*/ 0 w 2976165"/>
              <a:gd name="connsiteY0" fmla="*/ 0 h 1785841"/>
              <a:gd name="connsiteX1" fmla="*/ 2976165 w 2976165"/>
              <a:gd name="connsiteY1" fmla="*/ 0 h 1785841"/>
              <a:gd name="connsiteX2" fmla="*/ 2976165 w 2976165"/>
              <a:gd name="connsiteY2" fmla="*/ 1785841 h 1785841"/>
              <a:gd name="connsiteX3" fmla="*/ 2754107 w 2976165"/>
              <a:gd name="connsiteY3" fmla="*/ 1754176 h 1785841"/>
              <a:gd name="connsiteX4" fmla="*/ 161322 w 2976165"/>
              <a:gd name="connsiteY4" fmla="*/ 637977 h 1785841"/>
              <a:gd name="connsiteX5" fmla="*/ 0 w 2976165"/>
              <a:gd name="connsiteY5" fmla="*/ 496246 h 1785841"/>
              <a:gd name="connsiteX0" fmla="*/ 2976165 w 2976165"/>
              <a:gd name="connsiteY0" fmla="*/ 0 h 1785841"/>
              <a:gd name="connsiteX1" fmla="*/ 2976165 w 2976165"/>
              <a:gd name="connsiteY1" fmla="*/ 1785841 h 1785841"/>
              <a:gd name="connsiteX2" fmla="*/ 2754107 w 2976165"/>
              <a:gd name="connsiteY2" fmla="*/ 1754176 h 1785841"/>
              <a:gd name="connsiteX3" fmla="*/ 161322 w 2976165"/>
              <a:gd name="connsiteY3" fmla="*/ 637977 h 1785841"/>
              <a:gd name="connsiteX4" fmla="*/ 0 w 2976165"/>
              <a:gd name="connsiteY4" fmla="*/ 496246 h 1785841"/>
              <a:gd name="connsiteX0" fmla="*/ 2976165 w 2976165"/>
              <a:gd name="connsiteY0" fmla="*/ 1289595 h 1289595"/>
              <a:gd name="connsiteX1" fmla="*/ 2754107 w 2976165"/>
              <a:gd name="connsiteY1" fmla="*/ 1257930 h 1289595"/>
              <a:gd name="connsiteX2" fmla="*/ 161322 w 2976165"/>
              <a:gd name="connsiteY2" fmla="*/ 141731 h 1289595"/>
              <a:gd name="connsiteX3" fmla="*/ 0 w 2976165"/>
              <a:gd name="connsiteY3" fmla="*/ 0 h 1289595"/>
            </a:gdLst>
            <a:ahLst/>
            <a:cxnLst>
              <a:cxn ang="0">
                <a:pos x="connsiteX0" y="connsiteY0"/>
              </a:cxn>
              <a:cxn ang="0">
                <a:pos x="connsiteX1" y="connsiteY1"/>
              </a:cxn>
              <a:cxn ang="0">
                <a:pos x="connsiteX2" y="connsiteY2"/>
              </a:cxn>
              <a:cxn ang="0">
                <a:pos x="connsiteX3" y="connsiteY3"/>
              </a:cxn>
            </a:cxnLst>
            <a:rect l="l" t="t" r="r" b="b"/>
            <a:pathLst>
              <a:path w="2976165" h="1289595">
                <a:moveTo>
                  <a:pt x="2976165" y="1289595"/>
                </a:moveTo>
                <a:lnTo>
                  <a:pt x="2754107" y="1257930"/>
                </a:lnTo>
                <a:cubicBezTo>
                  <a:pt x="1752564" y="1094284"/>
                  <a:pt x="857368" y="697517"/>
                  <a:pt x="161322" y="141731"/>
                </a:cubicBezTo>
                <a:lnTo>
                  <a:pt x="0" y="0"/>
                </a:lnTo>
              </a:path>
            </a:pathLst>
          </a:custGeom>
          <a:noFill/>
          <a:ln w="6350">
            <a:solidFill>
              <a:schemeClr val="accent3">
                <a:lumMod val="20000"/>
                <a:lumOff val="80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268" name="Freeform: Shape 267">
            <a:extLst>
              <a:ext uri="{FF2B5EF4-FFF2-40B4-BE49-F238E27FC236}">
                <a16:creationId xmlns:a16="http://schemas.microsoft.com/office/drawing/2014/main" id="{306A0F85-760A-9FC0-DE4C-E3D4E4F6ABEE}"/>
              </a:ext>
            </a:extLst>
          </p:cNvPr>
          <p:cNvSpPr/>
          <p:nvPr/>
        </p:nvSpPr>
        <p:spPr bwMode="auto">
          <a:xfrm flipV="1">
            <a:off x="819156" y="3041050"/>
            <a:ext cx="2680033" cy="533513"/>
          </a:xfrm>
          <a:custGeom>
            <a:avLst/>
            <a:gdLst>
              <a:gd name="connsiteX0" fmla="*/ 0 w 3573377"/>
              <a:gd name="connsiteY0" fmla="*/ 0 h 796673"/>
              <a:gd name="connsiteX1" fmla="*/ 3573377 w 3573377"/>
              <a:gd name="connsiteY1" fmla="*/ 795973 h 796673"/>
              <a:gd name="connsiteX2" fmla="*/ 3425736 w 3573377"/>
              <a:gd name="connsiteY2" fmla="*/ 796673 h 796673"/>
              <a:gd name="connsiteX3" fmla="*/ 155713 w 3573377"/>
              <a:gd name="connsiteY3" fmla="*/ 81316 h 796673"/>
              <a:gd name="connsiteX4" fmla="*/ 0 w 3573377"/>
              <a:gd name="connsiteY4" fmla="*/ 0 h 796673"/>
              <a:gd name="connsiteX0" fmla="*/ 0 w 3573377"/>
              <a:gd name="connsiteY0" fmla="*/ 0 h 796673"/>
              <a:gd name="connsiteX1" fmla="*/ 1771642 w 3573377"/>
              <a:gd name="connsiteY1" fmla="*/ 375915 h 796673"/>
              <a:gd name="connsiteX2" fmla="*/ 3573377 w 3573377"/>
              <a:gd name="connsiteY2" fmla="*/ 795973 h 796673"/>
              <a:gd name="connsiteX3" fmla="*/ 3425736 w 3573377"/>
              <a:gd name="connsiteY3" fmla="*/ 796673 h 796673"/>
              <a:gd name="connsiteX4" fmla="*/ 155713 w 3573377"/>
              <a:gd name="connsiteY4" fmla="*/ 81316 h 796673"/>
              <a:gd name="connsiteX5" fmla="*/ 0 w 3573377"/>
              <a:gd name="connsiteY5" fmla="*/ 0 h 796673"/>
              <a:gd name="connsiteX0" fmla="*/ 1771642 w 3573377"/>
              <a:gd name="connsiteY0" fmla="*/ 375915 h 796673"/>
              <a:gd name="connsiteX1" fmla="*/ 3573377 w 3573377"/>
              <a:gd name="connsiteY1" fmla="*/ 795973 h 796673"/>
              <a:gd name="connsiteX2" fmla="*/ 3425736 w 3573377"/>
              <a:gd name="connsiteY2" fmla="*/ 796673 h 796673"/>
              <a:gd name="connsiteX3" fmla="*/ 155713 w 3573377"/>
              <a:gd name="connsiteY3" fmla="*/ 81316 h 796673"/>
              <a:gd name="connsiteX4" fmla="*/ 0 w 3573377"/>
              <a:gd name="connsiteY4" fmla="*/ 0 h 796673"/>
              <a:gd name="connsiteX5" fmla="*/ 1863082 w 3573377"/>
              <a:gd name="connsiteY5" fmla="*/ 467355 h 796673"/>
              <a:gd name="connsiteX0" fmla="*/ 1771642 w 3573377"/>
              <a:gd name="connsiteY0" fmla="*/ 375915 h 796673"/>
              <a:gd name="connsiteX1" fmla="*/ 3573377 w 3573377"/>
              <a:gd name="connsiteY1" fmla="*/ 795973 h 796673"/>
              <a:gd name="connsiteX2" fmla="*/ 3425736 w 3573377"/>
              <a:gd name="connsiteY2" fmla="*/ 796673 h 796673"/>
              <a:gd name="connsiteX3" fmla="*/ 155713 w 3573377"/>
              <a:gd name="connsiteY3" fmla="*/ 81316 h 796673"/>
              <a:gd name="connsiteX4" fmla="*/ 0 w 3573377"/>
              <a:gd name="connsiteY4" fmla="*/ 0 h 796673"/>
              <a:gd name="connsiteX0" fmla="*/ 3573377 w 3573377"/>
              <a:gd name="connsiteY0" fmla="*/ 795973 h 796673"/>
              <a:gd name="connsiteX1" fmla="*/ 3425736 w 3573377"/>
              <a:gd name="connsiteY1" fmla="*/ 796673 h 796673"/>
              <a:gd name="connsiteX2" fmla="*/ 155713 w 3573377"/>
              <a:gd name="connsiteY2" fmla="*/ 81316 h 796673"/>
              <a:gd name="connsiteX3" fmla="*/ 0 w 3573377"/>
              <a:gd name="connsiteY3" fmla="*/ 0 h 796673"/>
            </a:gdLst>
            <a:ahLst/>
            <a:cxnLst>
              <a:cxn ang="0">
                <a:pos x="connsiteX0" y="connsiteY0"/>
              </a:cxn>
              <a:cxn ang="0">
                <a:pos x="connsiteX1" y="connsiteY1"/>
              </a:cxn>
              <a:cxn ang="0">
                <a:pos x="connsiteX2" y="connsiteY2"/>
              </a:cxn>
              <a:cxn ang="0">
                <a:pos x="connsiteX3" y="connsiteY3"/>
              </a:cxn>
            </a:cxnLst>
            <a:rect l="l" t="t" r="r" b="b"/>
            <a:pathLst>
              <a:path w="3573377" h="796673">
                <a:moveTo>
                  <a:pt x="3573377" y="795973"/>
                </a:moveTo>
                <a:lnTo>
                  <a:pt x="3425736" y="796673"/>
                </a:lnTo>
                <a:cubicBezTo>
                  <a:pt x="2187185" y="782264"/>
                  <a:pt x="1055510" y="525477"/>
                  <a:pt x="155713" y="81316"/>
                </a:cubicBezTo>
                <a:lnTo>
                  <a:pt x="0" y="0"/>
                </a:lnTo>
              </a:path>
            </a:pathLst>
          </a:custGeom>
          <a:noFill/>
          <a:ln w="6350">
            <a:solidFill>
              <a:schemeClr val="accent3">
                <a:lumMod val="20000"/>
                <a:lumOff val="80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cxnSp>
        <p:nvCxnSpPr>
          <p:cNvPr id="266" name="Straight Connector 265">
            <a:extLst>
              <a:ext uri="{FF2B5EF4-FFF2-40B4-BE49-F238E27FC236}">
                <a16:creationId xmlns:a16="http://schemas.microsoft.com/office/drawing/2014/main" id="{9B054CD2-070E-04DE-5EF1-64DF38DD7F5E}"/>
              </a:ext>
            </a:extLst>
          </p:cNvPr>
          <p:cNvCxnSpPr>
            <a:cxnSpLocks/>
            <a:stCxn id="197" idx="6"/>
            <a:endCxn id="138" idx="8"/>
          </p:cNvCxnSpPr>
          <p:nvPr/>
        </p:nvCxnSpPr>
        <p:spPr>
          <a:xfrm flipV="1">
            <a:off x="927498" y="2823413"/>
            <a:ext cx="2409661" cy="954"/>
          </a:xfrm>
          <a:prstGeom prst="line">
            <a:avLst/>
          </a:prstGeom>
          <a:noFill/>
          <a:ln w="6350">
            <a:solidFill>
              <a:schemeClr val="accent3">
                <a:lumMod val="20000"/>
                <a:lumOff val="80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nvGrpSpPr>
          <p:cNvPr id="322" name="Group 321">
            <a:extLst>
              <a:ext uri="{FF2B5EF4-FFF2-40B4-BE49-F238E27FC236}">
                <a16:creationId xmlns:a16="http://schemas.microsoft.com/office/drawing/2014/main" id="{C96D12A7-9DDF-9F70-A079-A546456B7AFC}"/>
              </a:ext>
            </a:extLst>
          </p:cNvPr>
          <p:cNvGrpSpPr/>
          <p:nvPr/>
        </p:nvGrpSpPr>
        <p:grpSpPr>
          <a:xfrm>
            <a:off x="3337158" y="1606308"/>
            <a:ext cx="2441848" cy="2434209"/>
            <a:chOff x="4449544" y="2141744"/>
            <a:chExt cx="3255797" cy="3245612"/>
          </a:xfrm>
        </p:grpSpPr>
        <p:sp>
          <p:nvSpPr>
            <p:cNvPr id="211" name="Oval 210">
              <a:extLst>
                <a:ext uri="{FF2B5EF4-FFF2-40B4-BE49-F238E27FC236}">
                  <a16:creationId xmlns:a16="http://schemas.microsoft.com/office/drawing/2014/main" id="{9F77CDD0-3FBD-81F6-9A66-2C46A18712FE}"/>
                </a:ext>
              </a:extLst>
            </p:cNvPr>
            <p:cNvSpPr/>
            <p:nvPr/>
          </p:nvSpPr>
          <p:spPr bwMode="auto">
            <a:xfrm>
              <a:off x="4486663" y="2156792"/>
              <a:ext cx="3218678" cy="3218678"/>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grpSp>
          <p:nvGrpSpPr>
            <p:cNvPr id="321" name="Group 320">
              <a:extLst>
                <a:ext uri="{FF2B5EF4-FFF2-40B4-BE49-F238E27FC236}">
                  <a16:creationId xmlns:a16="http://schemas.microsoft.com/office/drawing/2014/main" id="{5D2053AD-77B5-42E9-470F-A379E6E46642}"/>
                </a:ext>
              </a:extLst>
            </p:cNvPr>
            <p:cNvGrpSpPr/>
            <p:nvPr/>
          </p:nvGrpSpPr>
          <p:grpSpPr>
            <a:xfrm>
              <a:off x="4449544" y="2141744"/>
              <a:ext cx="3245611" cy="3245612"/>
              <a:chOff x="4449544" y="2141744"/>
              <a:chExt cx="3245611" cy="3245612"/>
            </a:xfrm>
          </p:grpSpPr>
          <p:sp>
            <p:nvSpPr>
              <p:cNvPr id="116" name="Oval 115">
                <a:extLst>
                  <a:ext uri="{FF2B5EF4-FFF2-40B4-BE49-F238E27FC236}">
                    <a16:creationId xmlns:a16="http://schemas.microsoft.com/office/drawing/2014/main" id="{5232627F-78EB-EFD3-4D43-25F900BC86E1}"/>
                  </a:ext>
                  <a:ext uri="{C183D7F6-B498-43B3-948B-1728B52AA6E4}">
                    <adec:decorative xmlns:adec="http://schemas.microsoft.com/office/drawing/2017/decorative" val="1"/>
                  </a:ext>
                </a:extLst>
              </p:cNvPr>
              <p:cNvSpPr/>
              <p:nvPr/>
            </p:nvSpPr>
            <p:spPr bwMode="auto">
              <a:xfrm>
                <a:off x="5083179" y="2753308"/>
                <a:ext cx="2025646" cy="2025646"/>
              </a:xfrm>
              <a:prstGeom prst="ellipse">
                <a:avLst/>
              </a:prstGeom>
              <a:solidFill>
                <a:schemeClr val="tx2"/>
              </a:solidFill>
              <a:ln w="101600" cap="flat">
                <a:noFill/>
                <a:prstDash val="solid"/>
                <a:miter/>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9525" algn="ctr" defTabSz="699557">
                  <a:spcAft>
                    <a:spcPts val="450"/>
                  </a:spcAft>
                  <a:buClr>
                    <a:srgbClr val="C5B4E3"/>
                  </a:buClr>
                  <a:buSzPct val="90000"/>
                  <a:defRPr/>
                </a:pPr>
                <a:endParaRPr lang="en-US" sz="6000" b="1">
                  <a:ln w="3175">
                    <a:noFill/>
                  </a:ln>
                  <a:solidFill>
                    <a:srgbClr val="FFFFFF"/>
                  </a:solidFill>
                  <a:latin typeface="Lato" panose="020F0502020204030203" pitchFamily="34" charset="0"/>
                  <a:cs typeface="Lato" panose="020F0502020204030203" pitchFamily="34" charset="0"/>
                </a:endParaRPr>
              </a:p>
            </p:txBody>
          </p:sp>
          <p:pic>
            <p:nvPicPr>
              <p:cNvPr id="138" name="Picture 137">
                <a:extLst>
                  <a:ext uri="{FF2B5EF4-FFF2-40B4-BE49-F238E27FC236}">
                    <a16:creationId xmlns:a16="http://schemas.microsoft.com/office/drawing/2014/main" id="{30E6C0BC-3F52-CE43-C6B1-ABDEF9995A57}"/>
                  </a:ext>
                  <a:ext uri="{C183D7F6-B498-43B3-948B-1728B52AA6E4}">
                    <adec:decorative xmlns:adec="http://schemas.microsoft.com/office/drawing/2017/decorative" val="1"/>
                  </a:ext>
                </a:extLst>
              </p:cNvPr>
              <p:cNvPicPr>
                <a:picLocks/>
              </p:cNvPicPr>
              <p:nvPr/>
            </p:nvPicPr>
            <p:blipFill rotWithShape="1">
              <a:blip r:embed="rId3" cstate="screen">
                <a:extLst>
                  <a:ext uri="{28A0092B-C50C-407E-A947-70E740481C1C}">
                    <a14:useLocalDpi xmlns:a14="http://schemas.microsoft.com/office/drawing/2010/main"/>
                  </a:ext>
                </a:extLst>
              </a:blip>
              <a:srcRect l="36690" t="31253" r="36690" b="21421"/>
              <a:stretch/>
            </p:blipFill>
            <p:spPr>
              <a:xfrm>
                <a:off x="4449544" y="2141744"/>
                <a:ext cx="3245611" cy="3245612"/>
              </a:xfrm>
              <a:custGeom>
                <a:avLst/>
                <a:gdLst>
                  <a:gd name="connsiteX0" fmla="*/ 1622805 w 3245611"/>
                  <a:gd name="connsiteY0" fmla="*/ 267990 h 3245612"/>
                  <a:gd name="connsiteX1" fmla="*/ 267990 w 3245611"/>
                  <a:gd name="connsiteY1" fmla="*/ 1622806 h 3245612"/>
                  <a:gd name="connsiteX2" fmla="*/ 1622805 w 3245611"/>
                  <a:gd name="connsiteY2" fmla="*/ 2977622 h 3245612"/>
                  <a:gd name="connsiteX3" fmla="*/ 2977621 w 3245611"/>
                  <a:gd name="connsiteY3" fmla="*/ 1622806 h 3245612"/>
                  <a:gd name="connsiteX4" fmla="*/ 1622805 w 3245611"/>
                  <a:gd name="connsiteY4" fmla="*/ 267990 h 3245612"/>
                  <a:gd name="connsiteX5" fmla="*/ 1622805 w 3245611"/>
                  <a:gd name="connsiteY5" fmla="*/ 0 h 3245612"/>
                  <a:gd name="connsiteX6" fmla="*/ 3245611 w 3245611"/>
                  <a:gd name="connsiteY6" fmla="*/ 1622806 h 3245612"/>
                  <a:gd name="connsiteX7" fmla="*/ 1622805 w 3245611"/>
                  <a:gd name="connsiteY7" fmla="*/ 3245612 h 3245612"/>
                  <a:gd name="connsiteX8" fmla="*/ 0 w 3245611"/>
                  <a:gd name="connsiteY8" fmla="*/ 1622806 h 3245612"/>
                  <a:gd name="connsiteX9" fmla="*/ 1622805 w 3245611"/>
                  <a:gd name="connsiteY9" fmla="*/ 0 h 324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45611" h="3245612">
                    <a:moveTo>
                      <a:pt x="1622805" y="267990"/>
                    </a:moveTo>
                    <a:cubicBezTo>
                      <a:pt x="874561" y="267990"/>
                      <a:pt x="267990" y="874562"/>
                      <a:pt x="267990" y="1622806"/>
                    </a:cubicBezTo>
                    <a:cubicBezTo>
                      <a:pt x="267990" y="2371050"/>
                      <a:pt x="874561" y="2977622"/>
                      <a:pt x="1622805" y="2977622"/>
                    </a:cubicBezTo>
                    <a:cubicBezTo>
                      <a:pt x="2371049" y="2977622"/>
                      <a:pt x="2977621" y="2371050"/>
                      <a:pt x="2977621" y="1622806"/>
                    </a:cubicBezTo>
                    <a:cubicBezTo>
                      <a:pt x="2977621" y="874562"/>
                      <a:pt x="2371049" y="267990"/>
                      <a:pt x="1622805" y="267990"/>
                    </a:cubicBezTo>
                    <a:close/>
                    <a:moveTo>
                      <a:pt x="1622805" y="0"/>
                    </a:moveTo>
                    <a:cubicBezTo>
                      <a:pt x="2519056" y="0"/>
                      <a:pt x="3245611" y="726555"/>
                      <a:pt x="3245611" y="1622806"/>
                    </a:cubicBezTo>
                    <a:cubicBezTo>
                      <a:pt x="3245611" y="2519057"/>
                      <a:pt x="2519056" y="3245612"/>
                      <a:pt x="1622805" y="3245612"/>
                    </a:cubicBezTo>
                    <a:cubicBezTo>
                      <a:pt x="726554" y="3245612"/>
                      <a:pt x="0" y="2519057"/>
                      <a:pt x="0" y="1622806"/>
                    </a:cubicBezTo>
                    <a:cubicBezTo>
                      <a:pt x="0" y="726555"/>
                      <a:pt x="726554" y="0"/>
                      <a:pt x="1622805" y="0"/>
                    </a:cubicBezTo>
                    <a:close/>
                  </a:path>
                </a:pathLst>
              </a:custGeom>
              <a:solidFill>
                <a:schemeClr val="accent3"/>
              </a:solidFill>
              <a:ln>
                <a:noFill/>
              </a:ln>
              <a:effectLst/>
            </p:spPr>
          </p:pic>
        </p:grpSp>
      </p:grpSp>
      <p:grpSp>
        <p:nvGrpSpPr>
          <p:cNvPr id="193" name="Group 192">
            <a:extLst>
              <a:ext uri="{FF2B5EF4-FFF2-40B4-BE49-F238E27FC236}">
                <a16:creationId xmlns:a16="http://schemas.microsoft.com/office/drawing/2014/main" id="{4ADC286E-53DF-FE77-3653-854B9A9EE82A}"/>
              </a:ext>
            </a:extLst>
          </p:cNvPr>
          <p:cNvGrpSpPr/>
          <p:nvPr/>
        </p:nvGrpSpPr>
        <p:grpSpPr>
          <a:xfrm>
            <a:off x="3760567" y="1926340"/>
            <a:ext cx="1622870" cy="1796516"/>
            <a:chOff x="1544683" y="2499360"/>
            <a:chExt cx="2348896" cy="2600228"/>
          </a:xfrm>
        </p:grpSpPr>
        <p:grpSp>
          <p:nvGrpSpPr>
            <p:cNvPr id="161" name="Group 160">
              <a:extLst>
                <a:ext uri="{FF2B5EF4-FFF2-40B4-BE49-F238E27FC236}">
                  <a16:creationId xmlns:a16="http://schemas.microsoft.com/office/drawing/2014/main" id="{7F859CA4-4E1A-363A-707B-FE406F905B5E}"/>
                </a:ext>
              </a:extLst>
            </p:cNvPr>
            <p:cNvGrpSpPr/>
            <p:nvPr/>
          </p:nvGrpSpPr>
          <p:grpSpPr>
            <a:xfrm>
              <a:off x="2485624" y="4632571"/>
              <a:ext cx="467014" cy="467017"/>
              <a:chOff x="5863287" y="4440979"/>
              <a:chExt cx="467014" cy="467017"/>
            </a:xfrm>
          </p:grpSpPr>
          <p:sp>
            <p:nvSpPr>
              <p:cNvPr id="171" name="Oval 170">
                <a:extLst>
                  <a:ext uri="{FF2B5EF4-FFF2-40B4-BE49-F238E27FC236}">
                    <a16:creationId xmlns:a16="http://schemas.microsoft.com/office/drawing/2014/main" id="{158F2471-2904-8650-AB8A-025114F2151B}"/>
                  </a:ext>
                </a:extLst>
              </p:cNvPr>
              <p:cNvSpPr/>
              <p:nvPr/>
            </p:nvSpPr>
            <p:spPr bwMode="auto">
              <a:xfrm>
                <a:off x="5863287" y="4440979"/>
                <a:ext cx="467014" cy="467017"/>
              </a:xfrm>
              <a:prstGeom prst="ellipse">
                <a:avLst/>
              </a:prstGeom>
              <a:solidFill>
                <a:schemeClr val="bg1"/>
              </a:solidFill>
              <a:ln w="19050" cap="flat">
                <a:solidFill>
                  <a:schemeClr val="accent3"/>
                </a:solidFill>
                <a:prstDash val="solid"/>
                <a:miter/>
              </a:ln>
              <a:effectLst>
                <a:outerShdw blurRad="50800" algn="ctr" rotWithShape="0">
                  <a:prstClr val="black">
                    <a:alpha val="15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9525" algn="ctr" defTabSz="699557">
                  <a:spcAft>
                    <a:spcPts val="450"/>
                  </a:spcAft>
                  <a:buClr>
                    <a:srgbClr val="C5B4E3"/>
                  </a:buClr>
                  <a:buSzPct val="90000"/>
                  <a:defRPr/>
                </a:pPr>
                <a:endParaRPr lang="en-US" sz="6000" b="1">
                  <a:ln w="3175">
                    <a:noFill/>
                  </a:ln>
                  <a:solidFill>
                    <a:srgbClr val="FFFFFF"/>
                  </a:solidFill>
                  <a:latin typeface="Lato" panose="020F0502020204030203" pitchFamily="34" charset="0"/>
                  <a:cs typeface="Lato" panose="020F0502020204030203" pitchFamily="34" charset="0"/>
                </a:endParaRPr>
              </a:p>
            </p:txBody>
          </p:sp>
          <p:pic>
            <p:nvPicPr>
              <p:cNvPr id="172" name="Picture 6">
                <a:extLst>
                  <a:ext uri="{FF2B5EF4-FFF2-40B4-BE49-F238E27FC236}">
                    <a16:creationId xmlns:a16="http://schemas.microsoft.com/office/drawing/2014/main" id="{932C98F8-A6A4-EE34-E2C1-4F3F780AC010}"/>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62415" y="4540108"/>
                <a:ext cx="268758" cy="26875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2" name="Group 161">
              <a:extLst>
                <a:ext uri="{FF2B5EF4-FFF2-40B4-BE49-F238E27FC236}">
                  <a16:creationId xmlns:a16="http://schemas.microsoft.com/office/drawing/2014/main" id="{1BEFC88D-9AC3-AAC0-5810-8D7A919727E2}"/>
                </a:ext>
              </a:extLst>
            </p:cNvPr>
            <p:cNvGrpSpPr/>
            <p:nvPr/>
          </p:nvGrpSpPr>
          <p:grpSpPr>
            <a:xfrm>
              <a:off x="2485624" y="2499360"/>
              <a:ext cx="467014" cy="467017"/>
              <a:chOff x="5863287" y="2304105"/>
              <a:chExt cx="467014" cy="467017"/>
            </a:xfrm>
          </p:grpSpPr>
          <p:sp>
            <p:nvSpPr>
              <p:cNvPr id="169" name="Oval 168">
                <a:extLst>
                  <a:ext uri="{FF2B5EF4-FFF2-40B4-BE49-F238E27FC236}">
                    <a16:creationId xmlns:a16="http://schemas.microsoft.com/office/drawing/2014/main" id="{36B0B415-7103-9B76-8C8F-31A86A788473}"/>
                  </a:ext>
                </a:extLst>
              </p:cNvPr>
              <p:cNvSpPr/>
              <p:nvPr/>
            </p:nvSpPr>
            <p:spPr bwMode="auto">
              <a:xfrm>
                <a:off x="5863287" y="2304105"/>
                <a:ext cx="467014" cy="467017"/>
              </a:xfrm>
              <a:prstGeom prst="ellipse">
                <a:avLst/>
              </a:prstGeom>
              <a:solidFill>
                <a:schemeClr val="bg1"/>
              </a:solidFill>
              <a:ln w="19050" cap="flat">
                <a:solidFill>
                  <a:schemeClr val="accent3"/>
                </a:solidFill>
                <a:prstDash val="solid"/>
                <a:miter/>
              </a:ln>
              <a:effectLst>
                <a:outerShdw blurRad="50800" algn="ctr" rotWithShape="0">
                  <a:prstClr val="black">
                    <a:alpha val="15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9525" algn="ctr" defTabSz="699557">
                  <a:spcAft>
                    <a:spcPts val="450"/>
                  </a:spcAft>
                  <a:buClr>
                    <a:srgbClr val="C5B4E3"/>
                  </a:buClr>
                  <a:buSzPct val="90000"/>
                  <a:defRPr/>
                </a:pPr>
                <a:endParaRPr lang="en-US" sz="6000" b="1">
                  <a:ln w="3175">
                    <a:noFill/>
                  </a:ln>
                  <a:solidFill>
                    <a:srgbClr val="FFFFFF"/>
                  </a:solidFill>
                  <a:latin typeface="Lato" panose="020F0502020204030203" pitchFamily="34" charset="0"/>
                  <a:cs typeface="Lato" panose="020F0502020204030203" pitchFamily="34" charset="0"/>
                </a:endParaRPr>
              </a:p>
            </p:txBody>
          </p:sp>
          <p:pic>
            <p:nvPicPr>
              <p:cNvPr id="170" name="Picture 4">
                <a:extLst>
                  <a:ext uri="{FF2B5EF4-FFF2-40B4-BE49-F238E27FC236}">
                    <a16:creationId xmlns:a16="http://schemas.microsoft.com/office/drawing/2014/main" id="{BA1CB70A-59F6-92A0-365B-C19A2BF75396}"/>
                  </a:ext>
                  <a:ext uri="{C183D7F6-B498-43B3-948B-1728B52AA6E4}">
                    <adec:decorative xmlns:adec="http://schemas.microsoft.com/office/drawing/2017/decorative" val="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929180" y="2369999"/>
                <a:ext cx="335229" cy="3352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4" name="Group 163">
              <a:extLst>
                <a:ext uri="{FF2B5EF4-FFF2-40B4-BE49-F238E27FC236}">
                  <a16:creationId xmlns:a16="http://schemas.microsoft.com/office/drawing/2014/main" id="{B859A959-0A83-8004-3073-2DDACF476040}"/>
                </a:ext>
              </a:extLst>
            </p:cNvPr>
            <p:cNvGrpSpPr/>
            <p:nvPr/>
          </p:nvGrpSpPr>
          <p:grpSpPr>
            <a:xfrm>
              <a:off x="3426565" y="4068237"/>
              <a:ext cx="467014" cy="467017"/>
              <a:chOff x="5863287" y="3881461"/>
              <a:chExt cx="467014" cy="467017"/>
            </a:xfrm>
          </p:grpSpPr>
          <p:sp>
            <p:nvSpPr>
              <p:cNvPr id="165" name="Oval 164">
                <a:extLst>
                  <a:ext uri="{FF2B5EF4-FFF2-40B4-BE49-F238E27FC236}">
                    <a16:creationId xmlns:a16="http://schemas.microsoft.com/office/drawing/2014/main" id="{ED8D2AE3-7B3A-847D-5C2F-6DACEDE4921F}"/>
                  </a:ext>
                </a:extLst>
              </p:cNvPr>
              <p:cNvSpPr/>
              <p:nvPr/>
            </p:nvSpPr>
            <p:spPr bwMode="auto">
              <a:xfrm>
                <a:off x="5863287" y="3881461"/>
                <a:ext cx="467014" cy="467017"/>
              </a:xfrm>
              <a:prstGeom prst="ellipse">
                <a:avLst/>
              </a:prstGeom>
              <a:solidFill>
                <a:schemeClr val="bg1"/>
              </a:solidFill>
              <a:ln w="19050" cap="flat">
                <a:solidFill>
                  <a:schemeClr val="accent3"/>
                </a:solidFill>
                <a:prstDash val="solid"/>
                <a:miter/>
              </a:ln>
              <a:effectLst>
                <a:outerShdw blurRad="50800" algn="ctr" rotWithShape="0">
                  <a:prstClr val="black">
                    <a:alpha val="15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9525" algn="ctr" defTabSz="699557">
                  <a:spcAft>
                    <a:spcPts val="450"/>
                  </a:spcAft>
                  <a:buClr>
                    <a:srgbClr val="C5B4E3"/>
                  </a:buClr>
                  <a:buSzPct val="90000"/>
                  <a:defRPr/>
                </a:pPr>
                <a:endParaRPr lang="en-US" sz="6000" b="1">
                  <a:ln w="3175">
                    <a:noFill/>
                  </a:ln>
                  <a:solidFill>
                    <a:srgbClr val="FFFFFF"/>
                  </a:solidFill>
                  <a:latin typeface="Lato" panose="020F0502020204030203" pitchFamily="34" charset="0"/>
                  <a:cs typeface="Lato" panose="020F0502020204030203" pitchFamily="34" charset="0"/>
                </a:endParaRPr>
              </a:p>
            </p:txBody>
          </p:sp>
          <p:pic>
            <p:nvPicPr>
              <p:cNvPr id="166" name="Picture 8">
                <a:extLst>
                  <a:ext uri="{FF2B5EF4-FFF2-40B4-BE49-F238E27FC236}">
                    <a16:creationId xmlns:a16="http://schemas.microsoft.com/office/drawing/2014/main" id="{0E50F8BF-9FCB-252D-BB49-BF049DCFDB43}"/>
                  </a:ext>
                  <a:ext uri="{C183D7F6-B498-43B3-948B-1728B52AA6E4}">
                    <adec:decorative xmlns:adec="http://schemas.microsoft.com/office/drawing/2017/decorative" val="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969250" y="4008270"/>
                <a:ext cx="255089" cy="2133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9" name="Group 158">
              <a:extLst>
                <a:ext uri="{FF2B5EF4-FFF2-40B4-BE49-F238E27FC236}">
                  <a16:creationId xmlns:a16="http://schemas.microsoft.com/office/drawing/2014/main" id="{23AF50AE-ACF9-7C55-6970-03E145A2D7D8}"/>
                </a:ext>
              </a:extLst>
            </p:cNvPr>
            <p:cNvGrpSpPr/>
            <p:nvPr/>
          </p:nvGrpSpPr>
          <p:grpSpPr>
            <a:xfrm>
              <a:off x="1544683" y="3063694"/>
              <a:ext cx="467014" cy="467017"/>
              <a:chOff x="5863287" y="2885159"/>
              <a:chExt cx="467014" cy="467017"/>
            </a:xfrm>
          </p:grpSpPr>
          <p:sp>
            <p:nvSpPr>
              <p:cNvPr id="175" name="Oval 174">
                <a:extLst>
                  <a:ext uri="{FF2B5EF4-FFF2-40B4-BE49-F238E27FC236}">
                    <a16:creationId xmlns:a16="http://schemas.microsoft.com/office/drawing/2014/main" id="{193C0AC8-7076-AF54-9E5C-B7F331D00AD9}"/>
                  </a:ext>
                </a:extLst>
              </p:cNvPr>
              <p:cNvSpPr/>
              <p:nvPr/>
            </p:nvSpPr>
            <p:spPr bwMode="auto">
              <a:xfrm>
                <a:off x="5863287" y="2885159"/>
                <a:ext cx="467014" cy="467017"/>
              </a:xfrm>
              <a:prstGeom prst="ellipse">
                <a:avLst/>
              </a:prstGeom>
              <a:solidFill>
                <a:schemeClr val="bg1"/>
              </a:solidFill>
              <a:ln w="19050" cap="flat">
                <a:solidFill>
                  <a:schemeClr val="accent3"/>
                </a:solidFill>
                <a:prstDash val="solid"/>
                <a:miter/>
              </a:ln>
              <a:effectLst>
                <a:outerShdw blurRad="50800" algn="ctr" rotWithShape="0">
                  <a:prstClr val="black">
                    <a:alpha val="15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9525" algn="ctr" defTabSz="699557">
                  <a:spcAft>
                    <a:spcPts val="450"/>
                  </a:spcAft>
                  <a:buClr>
                    <a:srgbClr val="C5B4E3"/>
                  </a:buClr>
                  <a:buSzPct val="90000"/>
                  <a:defRPr/>
                </a:pPr>
                <a:endParaRPr lang="en-US" sz="6000" b="1">
                  <a:ln w="3175">
                    <a:noFill/>
                  </a:ln>
                  <a:solidFill>
                    <a:srgbClr val="FFFFFF"/>
                  </a:solidFill>
                  <a:latin typeface="Lato" panose="020F0502020204030203" pitchFamily="34" charset="0"/>
                  <a:cs typeface="Lato" panose="020F0502020204030203" pitchFamily="34" charset="0"/>
                </a:endParaRPr>
              </a:p>
            </p:txBody>
          </p:sp>
          <p:pic>
            <p:nvPicPr>
              <p:cNvPr id="176" name="Picture 2">
                <a:extLst>
                  <a:ext uri="{FF2B5EF4-FFF2-40B4-BE49-F238E27FC236}">
                    <a16:creationId xmlns:a16="http://schemas.microsoft.com/office/drawing/2014/main" id="{389BC88F-2B21-2C6F-F789-751B1DEB799E}"/>
                  </a:ext>
                  <a:ext uri="{C183D7F6-B498-43B3-948B-1728B52AA6E4}">
                    <adec:decorative xmlns:adec="http://schemas.microsoft.com/office/drawing/2017/decorative" val="1"/>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a:fillRect/>
              </a:stretch>
            </p:blipFill>
            <p:spPr bwMode="auto">
              <a:xfrm>
                <a:off x="5938277" y="2960151"/>
                <a:ext cx="317034" cy="3170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0" name="Group 159">
              <a:extLst>
                <a:ext uri="{FF2B5EF4-FFF2-40B4-BE49-F238E27FC236}">
                  <a16:creationId xmlns:a16="http://schemas.microsoft.com/office/drawing/2014/main" id="{069179A2-AE5E-281D-B69B-AB1D7D975ABE}"/>
                </a:ext>
              </a:extLst>
            </p:cNvPr>
            <p:cNvGrpSpPr/>
            <p:nvPr/>
          </p:nvGrpSpPr>
          <p:grpSpPr>
            <a:xfrm>
              <a:off x="1544683" y="4068237"/>
              <a:ext cx="467014" cy="467017"/>
              <a:chOff x="5863287" y="3881461"/>
              <a:chExt cx="467014" cy="467017"/>
            </a:xfrm>
          </p:grpSpPr>
          <p:sp>
            <p:nvSpPr>
              <p:cNvPr id="173" name="Oval 172">
                <a:extLst>
                  <a:ext uri="{FF2B5EF4-FFF2-40B4-BE49-F238E27FC236}">
                    <a16:creationId xmlns:a16="http://schemas.microsoft.com/office/drawing/2014/main" id="{0E2C1669-9E1C-515F-F86B-4AAA95283687}"/>
                  </a:ext>
                </a:extLst>
              </p:cNvPr>
              <p:cNvSpPr/>
              <p:nvPr/>
            </p:nvSpPr>
            <p:spPr bwMode="auto">
              <a:xfrm>
                <a:off x="5863287" y="3881461"/>
                <a:ext cx="467014" cy="467017"/>
              </a:xfrm>
              <a:prstGeom prst="ellipse">
                <a:avLst/>
              </a:prstGeom>
              <a:solidFill>
                <a:schemeClr val="bg1"/>
              </a:solidFill>
              <a:ln w="19050" cap="flat">
                <a:solidFill>
                  <a:schemeClr val="accent3"/>
                </a:solidFill>
                <a:prstDash val="solid"/>
                <a:miter/>
              </a:ln>
              <a:effectLst>
                <a:outerShdw blurRad="50800" algn="ctr" rotWithShape="0">
                  <a:prstClr val="black">
                    <a:alpha val="15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9525" algn="ctr" defTabSz="699557">
                  <a:spcAft>
                    <a:spcPts val="450"/>
                  </a:spcAft>
                  <a:buClr>
                    <a:srgbClr val="C5B4E3"/>
                  </a:buClr>
                  <a:buSzPct val="90000"/>
                  <a:defRPr/>
                </a:pPr>
                <a:endParaRPr lang="en-US" sz="6000" b="1">
                  <a:ln w="3175">
                    <a:noFill/>
                  </a:ln>
                  <a:solidFill>
                    <a:srgbClr val="FFFFFF"/>
                  </a:solidFill>
                  <a:latin typeface="Lato" panose="020F0502020204030203" pitchFamily="34" charset="0"/>
                  <a:cs typeface="Lato" panose="020F0502020204030203" pitchFamily="34" charset="0"/>
                </a:endParaRPr>
              </a:p>
            </p:txBody>
          </p:sp>
          <p:pic>
            <p:nvPicPr>
              <p:cNvPr id="174" name="Picture 16">
                <a:extLst>
                  <a:ext uri="{FF2B5EF4-FFF2-40B4-BE49-F238E27FC236}">
                    <a16:creationId xmlns:a16="http://schemas.microsoft.com/office/drawing/2014/main" id="{08F3F197-463A-36CA-34DB-A8717408C18E}"/>
                  </a:ext>
                  <a:ext uri="{C183D7F6-B498-43B3-948B-1728B52AA6E4}">
                    <adec:decorative xmlns:adec="http://schemas.microsoft.com/office/drawing/2017/decorative" val="1"/>
                  </a:ext>
                </a:extLst>
              </p:cNvPr>
              <p:cNvPicPr>
                <a:picLocks noChangeAspect="1" noChangeArrowheads="1"/>
              </p:cNvPicPr>
              <p:nvPr/>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l="10220" t="10220" r="10220" b="10220"/>
              <a:stretch/>
            </p:blipFill>
            <p:spPr bwMode="auto">
              <a:xfrm>
                <a:off x="5922410" y="3940586"/>
                <a:ext cx="348768" cy="3487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3" name="Group 162">
              <a:extLst>
                <a:ext uri="{FF2B5EF4-FFF2-40B4-BE49-F238E27FC236}">
                  <a16:creationId xmlns:a16="http://schemas.microsoft.com/office/drawing/2014/main" id="{62EDE108-632A-FAB8-80A6-2981A0206CBD}"/>
                </a:ext>
              </a:extLst>
            </p:cNvPr>
            <p:cNvGrpSpPr/>
            <p:nvPr/>
          </p:nvGrpSpPr>
          <p:grpSpPr>
            <a:xfrm>
              <a:off x="3426565" y="3063694"/>
              <a:ext cx="467014" cy="467017"/>
              <a:chOff x="5863287" y="2885159"/>
              <a:chExt cx="467014" cy="467017"/>
            </a:xfrm>
          </p:grpSpPr>
          <p:sp>
            <p:nvSpPr>
              <p:cNvPr id="167" name="Oval 166">
                <a:extLst>
                  <a:ext uri="{FF2B5EF4-FFF2-40B4-BE49-F238E27FC236}">
                    <a16:creationId xmlns:a16="http://schemas.microsoft.com/office/drawing/2014/main" id="{791BA728-13F4-A752-F7F1-E59DF7755650}"/>
                  </a:ext>
                </a:extLst>
              </p:cNvPr>
              <p:cNvSpPr/>
              <p:nvPr/>
            </p:nvSpPr>
            <p:spPr bwMode="auto">
              <a:xfrm>
                <a:off x="5863287" y="2885159"/>
                <a:ext cx="467014" cy="467017"/>
              </a:xfrm>
              <a:prstGeom prst="ellipse">
                <a:avLst/>
              </a:prstGeom>
              <a:solidFill>
                <a:schemeClr val="bg1"/>
              </a:solidFill>
              <a:ln w="19050" cap="flat">
                <a:solidFill>
                  <a:schemeClr val="accent3"/>
                </a:solidFill>
                <a:prstDash val="solid"/>
                <a:miter/>
              </a:ln>
              <a:effectLst>
                <a:outerShdw blurRad="50800" algn="ctr" rotWithShape="0">
                  <a:prstClr val="black">
                    <a:alpha val="15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9525" algn="ctr" defTabSz="699557">
                  <a:spcAft>
                    <a:spcPts val="450"/>
                  </a:spcAft>
                  <a:buClr>
                    <a:srgbClr val="C5B4E3"/>
                  </a:buClr>
                  <a:buSzPct val="90000"/>
                  <a:defRPr/>
                </a:pPr>
                <a:endParaRPr lang="en-US" sz="6000" b="1">
                  <a:ln w="3175">
                    <a:noFill/>
                  </a:ln>
                  <a:solidFill>
                    <a:srgbClr val="FFFFFF"/>
                  </a:solidFill>
                  <a:latin typeface="Lato" panose="020F0502020204030203" pitchFamily="34" charset="0"/>
                  <a:cs typeface="Lato" panose="020F0502020204030203" pitchFamily="34" charset="0"/>
                </a:endParaRPr>
              </a:p>
            </p:txBody>
          </p:sp>
          <p:pic>
            <p:nvPicPr>
              <p:cNvPr id="168" name="Picture 10">
                <a:extLst>
                  <a:ext uri="{FF2B5EF4-FFF2-40B4-BE49-F238E27FC236}">
                    <a16:creationId xmlns:a16="http://schemas.microsoft.com/office/drawing/2014/main" id="{723A37FB-7D19-ACD2-DA7F-C4AA6A2D2385}"/>
                  </a:ext>
                  <a:ext uri="{C183D7F6-B498-43B3-948B-1728B52AA6E4}">
                    <adec:decorative xmlns:adec="http://schemas.microsoft.com/office/drawing/2017/decorative" val="1"/>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955342" y="3064127"/>
                <a:ext cx="282905" cy="109081"/>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95" name="Oval 194">
            <a:extLst>
              <a:ext uri="{FF2B5EF4-FFF2-40B4-BE49-F238E27FC236}">
                <a16:creationId xmlns:a16="http://schemas.microsoft.com/office/drawing/2014/main" id="{46499FD1-E123-5553-D650-5E9026AE8401}"/>
              </a:ext>
            </a:extLst>
          </p:cNvPr>
          <p:cNvSpPr/>
          <p:nvPr/>
        </p:nvSpPr>
        <p:spPr bwMode="auto">
          <a:xfrm>
            <a:off x="3511038" y="2781678"/>
            <a:ext cx="85841" cy="85841"/>
          </a:xfrm>
          <a:prstGeom prst="ellipse">
            <a:avLst/>
          </a:prstGeom>
          <a:gradFill flip="none" rotWithShape="1">
            <a:gsLst>
              <a:gs pos="0">
                <a:schemeClr val="accent2"/>
              </a:gs>
              <a:gs pos="100000">
                <a:schemeClr val="accent2">
                  <a:lumMod val="50000"/>
                </a:schemeClr>
              </a:gs>
            </a:gsLst>
            <a:lin ang="2700000" scaled="1"/>
            <a:tileRect/>
          </a:gradFill>
          <a:ln w="15875" cap="flat">
            <a:solidFill>
              <a:schemeClr val="bg1"/>
            </a:solidFill>
            <a:prstDash val="solid"/>
            <a:miter/>
          </a:ln>
          <a:effectLst>
            <a:outerShdw blurRad="152400" dist="101600" dir="2700000" algn="tl" rotWithShape="0">
              <a:schemeClr val="accent2">
                <a:lumMod val="75000"/>
                <a:alpha val="24000"/>
              </a:schemeClr>
            </a:outerShdw>
          </a:effectLst>
        </p:spPr>
        <p:txBody>
          <a:bodyPr rot="0" spcFirstLastPara="0" vertOverflow="overflow" horzOverflow="overflow" vert="horz" wrap="square" lIns="137160" tIns="822960" rIns="137160" bIns="68580" numCol="1" spcCol="0" rtlCol="0" fromWordArt="0" anchor="ctr" anchorCtr="0" forceAA="0" compatLnSpc="1">
            <a:prstTxWarp prst="textNoShape">
              <a:avLst/>
            </a:prstTxWarp>
            <a:noAutofit/>
          </a:bodyPr>
          <a:lstStyle/>
          <a:p>
            <a:pPr algn="ctr" defTabSz="685800">
              <a:spcAft>
                <a:spcPts val="450"/>
              </a:spcAft>
              <a:defRPr/>
            </a:pPr>
            <a:endParaRPr lang="en-US" sz="1500">
              <a:solidFill>
                <a:srgbClr val="FFFFFF"/>
              </a:solidFill>
              <a:latin typeface="Lato" panose="020F0502020204030203" pitchFamily="34" charset="0"/>
            </a:endParaRPr>
          </a:p>
        </p:txBody>
      </p:sp>
      <p:sp>
        <p:nvSpPr>
          <p:cNvPr id="246" name="TextBox 245">
            <a:extLst>
              <a:ext uri="{FF2B5EF4-FFF2-40B4-BE49-F238E27FC236}">
                <a16:creationId xmlns:a16="http://schemas.microsoft.com/office/drawing/2014/main" id="{53ED441A-7CC9-5DC2-AA4F-E7C2491A375C}"/>
              </a:ext>
              <a:ext uri="{C183D7F6-B498-43B3-948B-1728B52AA6E4}">
                <adec:decorative xmlns:adec="http://schemas.microsoft.com/office/drawing/2017/decorative" val="1"/>
              </a:ext>
            </a:extLst>
          </p:cNvPr>
          <p:cNvSpPr txBox="1">
            <a:spLocks/>
          </p:cNvSpPr>
          <p:nvPr/>
        </p:nvSpPr>
        <p:spPr>
          <a:xfrm>
            <a:off x="3998555" y="2519001"/>
            <a:ext cx="1146895" cy="553998"/>
          </a:xfrm>
          <a:prstGeom prst="rect">
            <a:avLst/>
          </a:prstGeom>
          <a:noFill/>
          <a:effectLst/>
        </p:spPr>
        <p:txBody>
          <a:bodyPr wrap="square" lIns="0" tIns="0" rIns="0" bIns="0" rtlCol="0" anchor="ctr">
            <a:spAutoFit/>
          </a:bodyPr>
          <a:lstStyle/>
          <a:p>
            <a:pPr algn="ctr" defTabSz="699354" fontAlgn="base">
              <a:spcBef>
                <a:spcPct val="0"/>
              </a:spcBef>
              <a:spcAft>
                <a:spcPct val="0"/>
              </a:spcAft>
              <a:defRPr/>
            </a:pPr>
            <a:r>
              <a:rPr lang="en-US">
                <a:solidFill>
                  <a:srgbClr val="FFFFFF"/>
                </a:solidFill>
                <a:latin typeface="Lato" panose="020F0502020204030203" pitchFamily="34" charset="0"/>
              </a:rPr>
              <a:t>AI</a:t>
            </a:r>
          </a:p>
          <a:p>
            <a:pPr algn="ctr" defTabSz="699354" fontAlgn="base">
              <a:spcBef>
                <a:spcPct val="0"/>
              </a:spcBef>
              <a:spcAft>
                <a:spcPct val="0"/>
              </a:spcAft>
              <a:defRPr/>
            </a:pPr>
            <a:r>
              <a:rPr lang="en-US">
                <a:solidFill>
                  <a:srgbClr val="FFFFFF"/>
                </a:solidFill>
                <a:latin typeface="Lato" panose="020F0502020204030203" pitchFamily="34" charset="0"/>
              </a:rPr>
              <a:t>Apps</a:t>
            </a:r>
          </a:p>
        </p:txBody>
      </p:sp>
      <p:grpSp>
        <p:nvGrpSpPr>
          <p:cNvPr id="342" name="Group 341">
            <a:extLst>
              <a:ext uri="{FF2B5EF4-FFF2-40B4-BE49-F238E27FC236}">
                <a16:creationId xmlns:a16="http://schemas.microsoft.com/office/drawing/2014/main" id="{3DADF358-50FC-0CE3-8BE2-ACC310F49779}"/>
              </a:ext>
            </a:extLst>
          </p:cNvPr>
          <p:cNvGrpSpPr/>
          <p:nvPr/>
        </p:nvGrpSpPr>
        <p:grpSpPr>
          <a:xfrm>
            <a:off x="5695355" y="2030772"/>
            <a:ext cx="1469850" cy="1587653"/>
            <a:chOff x="7593806" y="2707696"/>
            <a:chExt cx="1959800" cy="2116870"/>
          </a:xfrm>
        </p:grpSpPr>
        <p:cxnSp>
          <p:nvCxnSpPr>
            <p:cNvPr id="278" name="Straight Connector 277">
              <a:extLst>
                <a:ext uri="{FF2B5EF4-FFF2-40B4-BE49-F238E27FC236}">
                  <a16:creationId xmlns:a16="http://schemas.microsoft.com/office/drawing/2014/main" id="{6BB381A8-E25A-6510-58AB-7F03983A8107}"/>
                </a:ext>
              </a:extLst>
            </p:cNvPr>
            <p:cNvCxnSpPr>
              <a:cxnSpLocks/>
              <a:stCxn id="138" idx="6"/>
              <a:endCxn id="217" idx="2"/>
            </p:cNvCxnSpPr>
            <p:nvPr/>
          </p:nvCxnSpPr>
          <p:spPr>
            <a:xfrm>
              <a:off x="7695155" y="3764550"/>
              <a:ext cx="1858451" cy="5155"/>
            </a:xfrm>
            <a:prstGeom prst="line">
              <a:avLst/>
            </a:prstGeom>
            <a:noFill/>
            <a:ln w="6350">
              <a:solidFill>
                <a:schemeClr val="accent4">
                  <a:lumMod val="20000"/>
                  <a:lumOff val="80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290" name="Freeform: Shape 289">
              <a:extLst>
                <a:ext uri="{FF2B5EF4-FFF2-40B4-BE49-F238E27FC236}">
                  <a16:creationId xmlns:a16="http://schemas.microsoft.com/office/drawing/2014/main" id="{B788B8A1-4091-C4AA-DD27-AE5282FA8173}"/>
                </a:ext>
              </a:extLst>
            </p:cNvPr>
            <p:cNvSpPr/>
            <p:nvPr/>
          </p:nvSpPr>
          <p:spPr bwMode="auto">
            <a:xfrm>
              <a:off x="7593806" y="2707696"/>
              <a:ext cx="1957388" cy="506319"/>
            </a:xfrm>
            <a:custGeom>
              <a:avLst/>
              <a:gdLst>
                <a:gd name="connsiteX0" fmla="*/ 0 w 1957388"/>
                <a:gd name="connsiteY0" fmla="*/ 464344 h 464344"/>
                <a:gd name="connsiteX1" fmla="*/ 1090613 w 1957388"/>
                <a:gd name="connsiteY1" fmla="*/ 0 h 464344"/>
                <a:gd name="connsiteX2" fmla="*/ 1957388 w 1957388"/>
                <a:gd name="connsiteY2" fmla="*/ 0 h 464344"/>
              </a:gdLst>
              <a:ahLst/>
              <a:cxnLst>
                <a:cxn ang="0">
                  <a:pos x="connsiteX0" y="connsiteY0"/>
                </a:cxn>
                <a:cxn ang="0">
                  <a:pos x="connsiteX1" y="connsiteY1"/>
                </a:cxn>
                <a:cxn ang="0">
                  <a:pos x="connsiteX2" y="connsiteY2"/>
                </a:cxn>
              </a:cxnLst>
              <a:rect l="l" t="t" r="r" b="b"/>
              <a:pathLst>
                <a:path w="1957388" h="464344">
                  <a:moveTo>
                    <a:pt x="0" y="464344"/>
                  </a:moveTo>
                  <a:lnTo>
                    <a:pt x="1090613" y="0"/>
                  </a:lnTo>
                  <a:lnTo>
                    <a:pt x="1957388" y="0"/>
                  </a:lnTo>
                </a:path>
              </a:pathLst>
            </a:custGeom>
            <a:noFill/>
            <a:ln w="6350">
              <a:solidFill>
                <a:schemeClr val="accent4">
                  <a:lumMod val="20000"/>
                  <a:lumOff val="80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cs typeface="Lato" panose="020F0502020204030203" pitchFamily="34" charset="0"/>
              </a:endParaRPr>
            </a:p>
          </p:txBody>
        </p:sp>
        <p:sp>
          <p:nvSpPr>
            <p:cNvPr id="291" name="Freeform: Shape 290">
              <a:extLst>
                <a:ext uri="{FF2B5EF4-FFF2-40B4-BE49-F238E27FC236}">
                  <a16:creationId xmlns:a16="http://schemas.microsoft.com/office/drawing/2014/main" id="{E76F8D77-EF58-38BE-DB84-D0B00D419A8A}"/>
                </a:ext>
              </a:extLst>
            </p:cNvPr>
            <p:cNvSpPr/>
            <p:nvPr/>
          </p:nvSpPr>
          <p:spPr bwMode="auto">
            <a:xfrm flipV="1">
              <a:off x="7593806" y="4318247"/>
              <a:ext cx="1957388" cy="506319"/>
            </a:xfrm>
            <a:custGeom>
              <a:avLst/>
              <a:gdLst>
                <a:gd name="connsiteX0" fmla="*/ 0 w 1957388"/>
                <a:gd name="connsiteY0" fmla="*/ 464344 h 464344"/>
                <a:gd name="connsiteX1" fmla="*/ 1090613 w 1957388"/>
                <a:gd name="connsiteY1" fmla="*/ 0 h 464344"/>
                <a:gd name="connsiteX2" fmla="*/ 1957388 w 1957388"/>
                <a:gd name="connsiteY2" fmla="*/ 0 h 464344"/>
              </a:gdLst>
              <a:ahLst/>
              <a:cxnLst>
                <a:cxn ang="0">
                  <a:pos x="connsiteX0" y="connsiteY0"/>
                </a:cxn>
                <a:cxn ang="0">
                  <a:pos x="connsiteX1" y="connsiteY1"/>
                </a:cxn>
                <a:cxn ang="0">
                  <a:pos x="connsiteX2" y="connsiteY2"/>
                </a:cxn>
              </a:cxnLst>
              <a:rect l="l" t="t" r="r" b="b"/>
              <a:pathLst>
                <a:path w="1957388" h="464344">
                  <a:moveTo>
                    <a:pt x="0" y="464344"/>
                  </a:moveTo>
                  <a:lnTo>
                    <a:pt x="1090613" y="0"/>
                  </a:lnTo>
                  <a:lnTo>
                    <a:pt x="1957388" y="0"/>
                  </a:lnTo>
                </a:path>
              </a:pathLst>
            </a:custGeom>
            <a:noFill/>
            <a:ln w="6350">
              <a:solidFill>
                <a:schemeClr val="accent4">
                  <a:lumMod val="20000"/>
                  <a:lumOff val="80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cs typeface="Lato" panose="020F0502020204030203" pitchFamily="34" charset="0"/>
              </a:endParaRPr>
            </a:p>
          </p:txBody>
        </p:sp>
      </p:grpSp>
      <p:sp>
        <p:nvSpPr>
          <p:cNvPr id="308" name="04R">
            <a:extLst>
              <a:ext uri="{FF2B5EF4-FFF2-40B4-BE49-F238E27FC236}">
                <a16:creationId xmlns:a16="http://schemas.microsoft.com/office/drawing/2014/main" id="{7E35CA96-CBB0-51E3-FE3D-09B3C7E4CB21}"/>
              </a:ext>
              <a:ext uri="{C183D7F6-B498-43B3-948B-1728B52AA6E4}">
                <adec:decorative xmlns:adec="http://schemas.microsoft.com/office/drawing/2017/decorative" val="1"/>
              </a:ext>
            </a:extLst>
          </p:cNvPr>
          <p:cNvSpPr>
            <a:spLocks/>
          </p:cNvSpPr>
          <p:nvPr/>
        </p:nvSpPr>
        <p:spPr bwMode="auto">
          <a:xfrm>
            <a:off x="3576250" y="1062775"/>
            <a:ext cx="1991502" cy="36933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0" rIns="68580" bIns="0" numCol="1" spcCol="0" rtlCol="0" fromWordArt="0" anchor="ctr" anchorCtr="0" forceAA="0" compatLnSpc="1">
            <a:prstTxWarp prst="textNoShape">
              <a:avLst/>
            </a:prstTxWarp>
            <a:spAutoFit/>
          </a:bodyPr>
          <a:lstStyle/>
          <a:p>
            <a:pPr algn="ctr" defTabSz="685775" fontAlgn="base">
              <a:spcAft>
                <a:spcPts val="450"/>
              </a:spcAft>
              <a:defRPr/>
            </a:pPr>
            <a:r>
              <a:rPr lang="en-US" sz="1200">
                <a:solidFill>
                  <a:schemeClr val="bg2"/>
                </a:solidFill>
                <a:latin typeface="Lato" panose="020F0502020204030203" pitchFamily="34" charset="0"/>
              </a:rPr>
              <a:t>Who’s using GenAI in your organization and how? </a:t>
            </a:r>
          </a:p>
        </p:txBody>
      </p:sp>
      <p:sp>
        <p:nvSpPr>
          <p:cNvPr id="309" name="04R">
            <a:extLst>
              <a:ext uri="{FF2B5EF4-FFF2-40B4-BE49-F238E27FC236}">
                <a16:creationId xmlns:a16="http://schemas.microsoft.com/office/drawing/2014/main" id="{B0ACDFEB-F1BC-0F55-3B7C-61AB12D5C0A4}"/>
              </a:ext>
              <a:ext uri="{C183D7F6-B498-43B3-948B-1728B52AA6E4}">
                <adec:decorative xmlns:adec="http://schemas.microsoft.com/office/drawing/2017/decorative" val="1"/>
              </a:ext>
            </a:extLst>
          </p:cNvPr>
          <p:cNvSpPr>
            <a:spLocks/>
          </p:cNvSpPr>
          <p:nvPr/>
        </p:nvSpPr>
        <p:spPr bwMode="auto">
          <a:xfrm>
            <a:off x="3312772" y="4229091"/>
            <a:ext cx="2518460" cy="36933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0" rIns="68580" bIns="0" numCol="1" spcCol="0" rtlCol="0" fromWordArt="0" anchor="ctr" anchorCtr="0" forceAA="0" compatLnSpc="1">
            <a:prstTxWarp prst="textNoShape">
              <a:avLst/>
            </a:prstTxWarp>
            <a:spAutoFit/>
          </a:bodyPr>
          <a:lstStyle/>
          <a:p>
            <a:pPr algn="ctr" defTabSz="685775" fontAlgn="base">
              <a:spcAft>
                <a:spcPts val="450"/>
              </a:spcAft>
              <a:defRPr/>
            </a:pPr>
            <a:r>
              <a:rPr lang="en-US" sz="1200">
                <a:solidFill>
                  <a:schemeClr val="bg2"/>
                </a:solidFill>
                <a:latin typeface="Lato" panose="020F0502020204030203" pitchFamily="34" charset="0"/>
              </a:rPr>
              <a:t>What types of GenAI apps are being used in your organisations? </a:t>
            </a:r>
          </a:p>
        </p:txBody>
      </p:sp>
      <p:sp>
        <p:nvSpPr>
          <p:cNvPr id="327" name="Oval 62_2">
            <a:extLst>
              <a:ext uri="{FF2B5EF4-FFF2-40B4-BE49-F238E27FC236}">
                <a16:creationId xmlns:a16="http://schemas.microsoft.com/office/drawing/2014/main" id="{A1456E83-92FD-6390-BEC1-254AC482E3F6}"/>
              </a:ext>
              <a:ext uri="{C183D7F6-B498-43B3-948B-1728B52AA6E4}">
                <adec:decorative xmlns:adec="http://schemas.microsoft.com/office/drawing/2017/decorative" val="1"/>
              </a:ext>
            </a:extLst>
          </p:cNvPr>
          <p:cNvSpPr/>
          <p:nvPr/>
        </p:nvSpPr>
        <p:spPr bwMode="auto">
          <a:xfrm>
            <a:off x="1404404" y="1511088"/>
            <a:ext cx="47794" cy="47794"/>
          </a:xfrm>
          <a:prstGeom prst="ellipse">
            <a:avLst/>
          </a:prstGeom>
          <a:solidFill>
            <a:schemeClr val="accent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328" name="Oval 62_2">
            <a:extLst>
              <a:ext uri="{FF2B5EF4-FFF2-40B4-BE49-F238E27FC236}">
                <a16:creationId xmlns:a16="http://schemas.microsoft.com/office/drawing/2014/main" id="{69171F7B-7DD3-083A-EFB3-74173C8FCDC4}"/>
              </a:ext>
              <a:ext uri="{C183D7F6-B498-43B3-948B-1728B52AA6E4}">
                <adec:decorative xmlns:adec="http://schemas.microsoft.com/office/drawing/2017/decorative" val="1"/>
              </a:ext>
            </a:extLst>
          </p:cNvPr>
          <p:cNvSpPr/>
          <p:nvPr/>
        </p:nvSpPr>
        <p:spPr bwMode="auto">
          <a:xfrm>
            <a:off x="939536" y="2108667"/>
            <a:ext cx="47794" cy="47794"/>
          </a:xfrm>
          <a:prstGeom prst="ellipse">
            <a:avLst/>
          </a:prstGeom>
          <a:solidFill>
            <a:schemeClr val="accent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329" name="Oval 62_2">
            <a:extLst>
              <a:ext uri="{FF2B5EF4-FFF2-40B4-BE49-F238E27FC236}">
                <a16:creationId xmlns:a16="http://schemas.microsoft.com/office/drawing/2014/main" id="{28F6AF90-D69A-9488-7110-C78E2FFD90C0}"/>
              </a:ext>
              <a:ext uri="{C183D7F6-B498-43B3-948B-1728B52AA6E4}">
                <adec:decorative xmlns:adec="http://schemas.microsoft.com/office/drawing/2017/decorative" val="1"/>
              </a:ext>
            </a:extLst>
          </p:cNvPr>
          <p:cNvSpPr/>
          <p:nvPr/>
        </p:nvSpPr>
        <p:spPr bwMode="auto">
          <a:xfrm>
            <a:off x="843024" y="2800701"/>
            <a:ext cx="47794" cy="47794"/>
          </a:xfrm>
          <a:prstGeom prst="ellipse">
            <a:avLst/>
          </a:prstGeom>
          <a:solidFill>
            <a:schemeClr val="accent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330" name="Oval 62_2">
            <a:extLst>
              <a:ext uri="{FF2B5EF4-FFF2-40B4-BE49-F238E27FC236}">
                <a16:creationId xmlns:a16="http://schemas.microsoft.com/office/drawing/2014/main" id="{9345DC53-D19D-56A4-12E1-0ED331973767}"/>
              </a:ext>
              <a:ext uri="{C183D7F6-B498-43B3-948B-1728B52AA6E4}">
                <adec:decorative xmlns:adec="http://schemas.microsoft.com/office/drawing/2017/decorative" val="1"/>
              </a:ext>
            </a:extLst>
          </p:cNvPr>
          <p:cNvSpPr/>
          <p:nvPr/>
        </p:nvSpPr>
        <p:spPr bwMode="auto">
          <a:xfrm>
            <a:off x="1404404" y="4082659"/>
            <a:ext cx="47794" cy="47794"/>
          </a:xfrm>
          <a:prstGeom prst="ellipse">
            <a:avLst/>
          </a:prstGeom>
          <a:solidFill>
            <a:schemeClr val="accent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331" name="Oval 62_2">
            <a:extLst>
              <a:ext uri="{FF2B5EF4-FFF2-40B4-BE49-F238E27FC236}">
                <a16:creationId xmlns:a16="http://schemas.microsoft.com/office/drawing/2014/main" id="{BADEEBFE-5B6A-9019-8A76-98F24BFFD10B}"/>
              </a:ext>
              <a:ext uri="{C183D7F6-B498-43B3-948B-1728B52AA6E4}">
                <adec:decorative xmlns:adec="http://schemas.microsoft.com/office/drawing/2017/decorative" val="1"/>
              </a:ext>
            </a:extLst>
          </p:cNvPr>
          <p:cNvSpPr/>
          <p:nvPr/>
        </p:nvSpPr>
        <p:spPr bwMode="auto">
          <a:xfrm>
            <a:off x="939536" y="3494376"/>
            <a:ext cx="47794" cy="47794"/>
          </a:xfrm>
          <a:prstGeom prst="ellipse">
            <a:avLst/>
          </a:prstGeom>
          <a:solidFill>
            <a:schemeClr val="accent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332" name="Oval 62_2">
            <a:extLst>
              <a:ext uri="{FF2B5EF4-FFF2-40B4-BE49-F238E27FC236}">
                <a16:creationId xmlns:a16="http://schemas.microsoft.com/office/drawing/2014/main" id="{880C7A0B-CAB3-BB26-253E-2636C60916B4}"/>
              </a:ext>
              <a:ext uri="{C183D7F6-B498-43B3-948B-1728B52AA6E4}">
                <adec:decorative xmlns:adec="http://schemas.microsoft.com/office/drawing/2017/decorative" val="1"/>
              </a:ext>
            </a:extLst>
          </p:cNvPr>
          <p:cNvSpPr/>
          <p:nvPr/>
        </p:nvSpPr>
        <p:spPr bwMode="auto">
          <a:xfrm>
            <a:off x="1404404" y="1511088"/>
            <a:ext cx="47794" cy="47794"/>
          </a:xfrm>
          <a:prstGeom prst="ellipse">
            <a:avLst/>
          </a:prstGeom>
          <a:solidFill>
            <a:schemeClr val="accent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333" name="Oval 62_2">
            <a:extLst>
              <a:ext uri="{FF2B5EF4-FFF2-40B4-BE49-F238E27FC236}">
                <a16:creationId xmlns:a16="http://schemas.microsoft.com/office/drawing/2014/main" id="{3A478FFE-E0D1-7EB9-C7A6-5C6205045223}"/>
              </a:ext>
              <a:ext uri="{C183D7F6-B498-43B3-948B-1728B52AA6E4}">
                <adec:decorative xmlns:adec="http://schemas.microsoft.com/office/drawing/2017/decorative" val="1"/>
              </a:ext>
            </a:extLst>
          </p:cNvPr>
          <p:cNvSpPr/>
          <p:nvPr/>
        </p:nvSpPr>
        <p:spPr bwMode="auto">
          <a:xfrm>
            <a:off x="939536" y="2108667"/>
            <a:ext cx="47794" cy="47794"/>
          </a:xfrm>
          <a:prstGeom prst="ellipse">
            <a:avLst/>
          </a:prstGeom>
          <a:solidFill>
            <a:schemeClr val="accent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334" name="Oval 62_2">
            <a:extLst>
              <a:ext uri="{FF2B5EF4-FFF2-40B4-BE49-F238E27FC236}">
                <a16:creationId xmlns:a16="http://schemas.microsoft.com/office/drawing/2014/main" id="{E12B29FC-3D8A-B595-BB91-889177433F52}"/>
              </a:ext>
              <a:ext uri="{C183D7F6-B498-43B3-948B-1728B52AA6E4}">
                <adec:decorative xmlns:adec="http://schemas.microsoft.com/office/drawing/2017/decorative" val="1"/>
              </a:ext>
            </a:extLst>
          </p:cNvPr>
          <p:cNvSpPr/>
          <p:nvPr/>
        </p:nvSpPr>
        <p:spPr bwMode="auto">
          <a:xfrm>
            <a:off x="843024" y="2800701"/>
            <a:ext cx="47794" cy="47794"/>
          </a:xfrm>
          <a:prstGeom prst="ellipse">
            <a:avLst/>
          </a:prstGeom>
          <a:solidFill>
            <a:schemeClr val="accent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335" name="Oval 62_2">
            <a:extLst>
              <a:ext uri="{FF2B5EF4-FFF2-40B4-BE49-F238E27FC236}">
                <a16:creationId xmlns:a16="http://schemas.microsoft.com/office/drawing/2014/main" id="{91D073C3-2BE9-BBE2-341E-2037A97F5E88}"/>
              </a:ext>
              <a:ext uri="{C183D7F6-B498-43B3-948B-1728B52AA6E4}">
                <adec:decorative xmlns:adec="http://schemas.microsoft.com/office/drawing/2017/decorative" val="1"/>
              </a:ext>
            </a:extLst>
          </p:cNvPr>
          <p:cNvSpPr/>
          <p:nvPr/>
        </p:nvSpPr>
        <p:spPr bwMode="auto">
          <a:xfrm>
            <a:off x="1404404" y="4082659"/>
            <a:ext cx="47794" cy="47794"/>
          </a:xfrm>
          <a:prstGeom prst="ellipse">
            <a:avLst/>
          </a:prstGeom>
          <a:solidFill>
            <a:schemeClr val="accent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336" name="Oval 62_2">
            <a:extLst>
              <a:ext uri="{FF2B5EF4-FFF2-40B4-BE49-F238E27FC236}">
                <a16:creationId xmlns:a16="http://schemas.microsoft.com/office/drawing/2014/main" id="{F31E31A7-6293-8572-91FD-1C76F433A292}"/>
              </a:ext>
              <a:ext uri="{C183D7F6-B498-43B3-948B-1728B52AA6E4}">
                <adec:decorative xmlns:adec="http://schemas.microsoft.com/office/drawing/2017/decorative" val="1"/>
              </a:ext>
            </a:extLst>
          </p:cNvPr>
          <p:cNvSpPr/>
          <p:nvPr/>
        </p:nvSpPr>
        <p:spPr bwMode="auto">
          <a:xfrm>
            <a:off x="939536" y="3494376"/>
            <a:ext cx="47794" cy="47794"/>
          </a:xfrm>
          <a:prstGeom prst="ellipse">
            <a:avLst/>
          </a:prstGeom>
          <a:solidFill>
            <a:schemeClr val="accent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337" name="Oval 62_2">
            <a:extLst>
              <a:ext uri="{FF2B5EF4-FFF2-40B4-BE49-F238E27FC236}">
                <a16:creationId xmlns:a16="http://schemas.microsoft.com/office/drawing/2014/main" id="{0A7F34FE-CE90-B92F-7C17-6922D5FADF58}"/>
              </a:ext>
              <a:ext uri="{C183D7F6-B498-43B3-948B-1728B52AA6E4}">
                <adec:decorative xmlns:adec="http://schemas.microsoft.com/office/drawing/2017/decorative" val="1"/>
              </a:ext>
            </a:extLst>
          </p:cNvPr>
          <p:cNvSpPr/>
          <p:nvPr/>
        </p:nvSpPr>
        <p:spPr bwMode="auto">
          <a:xfrm>
            <a:off x="1404404" y="1511088"/>
            <a:ext cx="47794" cy="47794"/>
          </a:xfrm>
          <a:prstGeom prst="ellipse">
            <a:avLst/>
          </a:prstGeom>
          <a:solidFill>
            <a:schemeClr val="accent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338" name="Oval 62_2">
            <a:extLst>
              <a:ext uri="{FF2B5EF4-FFF2-40B4-BE49-F238E27FC236}">
                <a16:creationId xmlns:a16="http://schemas.microsoft.com/office/drawing/2014/main" id="{08110446-21E9-C404-CA95-2E823B4EF24E}"/>
              </a:ext>
              <a:ext uri="{C183D7F6-B498-43B3-948B-1728B52AA6E4}">
                <adec:decorative xmlns:adec="http://schemas.microsoft.com/office/drawing/2017/decorative" val="1"/>
              </a:ext>
            </a:extLst>
          </p:cNvPr>
          <p:cNvSpPr/>
          <p:nvPr/>
        </p:nvSpPr>
        <p:spPr bwMode="auto">
          <a:xfrm>
            <a:off x="939536" y="2108667"/>
            <a:ext cx="47794" cy="47794"/>
          </a:xfrm>
          <a:prstGeom prst="ellipse">
            <a:avLst/>
          </a:prstGeom>
          <a:solidFill>
            <a:schemeClr val="accent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339" name="Oval 62_2">
            <a:extLst>
              <a:ext uri="{FF2B5EF4-FFF2-40B4-BE49-F238E27FC236}">
                <a16:creationId xmlns:a16="http://schemas.microsoft.com/office/drawing/2014/main" id="{CC670603-8B1D-4DF3-B524-52C060FD927A}"/>
              </a:ext>
              <a:ext uri="{C183D7F6-B498-43B3-948B-1728B52AA6E4}">
                <adec:decorative xmlns:adec="http://schemas.microsoft.com/office/drawing/2017/decorative" val="1"/>
              </a:ext>
            </a:extLst>
          </p:cNvPr>
          <p:cNvSpPr/>
          <p:nvPr/>
        </p:nvSpPr>
        <p:spPr bwMode="auto">
          <a:xfrm>
            <a:off x="843024" y="2800701"/>
            <a:ext cx="47794" cy="47794"/>
          </a:xfrm>
          <a:prstGeom prst="ellipse">
            <a:avLst/>
          </a:prstGeom>
          <a:solidFill>
            <a:schemeClr val="accent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340" name="Oval 62_2">
            <a:extLst>
              <a:ext uri="{FF2B5EF4-FFF2-40B4-BE49-F238E27FC236}">
                <a16:creationId xmlns:a16="http://schemas.microsoft.com/office/drawing/2014/main" id="{91408A7C-0215-9D52-BF21-0C137D1EC6A7}"/>
              </a:ext>
              <a:ext uri="{C183D7F6-B498-43B3-948B-1728B52AA6E4}">
                <adec:decorative xmlns:adec="http://schemas.microsoft.com/office/drawing/2017/decorative" val="1"/>
              </a:ext>
            </a:extLst>
          </p:cNvPr>
          <p:cNvSpPr/>
          <p:nvPr/>
        </p:nvSpPr>
        <p:spPr bwMode="auto">
          <a:xfrm>
            <a:off x="1404404" y="4082659"/>
            <a:ext cx="47794" cy="47794"/>
          </a:xfrm>
          <a:prstGeom prst="ellipse">
            <a:avLst/>
          </a:prstGeom>
          <a:solidFill>
            <a:schemeClr val="accent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341" name="Oval 62_2">
            <a:extLst>
              <a:ext uri="{FF2B5EF4-FFF2-40B4-BE49-F238E27FC236}">
                <a16:creationId xmlns:a16="http://schemas.microsoft.com/office/drawing/2014/main" id="{B5E85834-75E0-FD47-F75C-44C5DA555C34}"/>
              </a:ext>
              <a:ext uri="{C183D7F6-B498-43B3-948B-1728B52AA6E4}">
                <adec:decorative xmlns:adec="http://schemas.microsoft.com/office/drawing/2017/decorative" val="1"/>
              </a:ext>
            </a:extLst>
          </p:cNvPr>
          <p:cNvSpPr/>
          <p:nvPr/>
        </p:nvSpPr>
        <p:spPr bwMode="auto">
          <a:xfrm>
            <a:off x="939536" y="3494376"/>
            <a:ext cx="47794" cy="47794"/>
          </a:xfrm>
          <a:prstGeom prst="ellipse">
            <a:avLst/>
          </a:prstGeom>
          <a:solidFill>
            <a:schemeClr val="accent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304" name="04R">
            <a:extLst>
              <a:ext uri="{FF2B5EF4-FFF2-40B4-BE49-F238E27FC236}">
                <a16:creationId xmlns:a16="http://schemas.microsoft.com/office/drawing/2014/main" id="{089F9856-1791-8C3F-1F2C-27B78179ECA6}"/>
              </a:ext>
              <a:ext uri="{C183D7F6-B498-43B3-948B-1728B52AA6E4}">
                <adec:decorative xmlns:adec="http://schemas.microsoft.com/office/drawing/2017/decorative" val="1"/>
              </a:ext>
            </a:extLst>
          </p:cNvPr>
          <p:cNvSpPr>
            <a:spLocks/>
          </p:cNvSpPr>
          <p:nvPr/>
        </p:nvSpPr>
        <p:spPr bwMode="auto">
          <a:xfrm>
            <a:off x="2083202" y="2144485"/>
            <a:ext cx="1067399" cy="1360226"/>
          </a:xfrm>
          <a:prstGeom prst="roundRect">
            <a:avLst>
              <a:gd name="adj" fmla="val 8851"/>
            </a:avLst>
          </a:prstGeom>
          <a:solidFill>
            <a:schemeClr val="tx1">
              <a:lumMod val="75000"/>
              <a:lumOff val="25000"/>
              <a:alpha val="90000"/>
            </a:schemeClr>
          </a:solidFill>
          <a:ln w="19050">
            <a:solidFill>
              <a:schemeClr val="accent3">
                <a:lumMod val="20000"/>
                <a:lumOff val="8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base">
              <a:spcAft>
                <a:spcPts val="450"/>
              </a:spcAft>
              <a:defRPr/>
            </a:pPr>
            <a:r>
              <a:rPr lang="en-US" sz="1050">
                <a:solidFill>
                  <a:schemeClr val="bg2"/>
                </a:solidFill>
                <a:latin typeface="Lato" panose="020F0502020204030203" pitchFamily="34" charset="0"/>
              </a:rPr>
              <a:t>What type of sensitive data is flowing in?</a:t>
            </a:r>
          </a:p>
        </p:txBody>
      </p:sp>
      <p:pic>
        <p:nvPicPr>
          <p:cNvPr id="196" name="Picture 195">
            <a:extLst>
              <a:ext uri="{FF2B5EF4-FFF2-40B4-BE49-F238E27FC236}">
                <a16:creationId xmlns:a16="http://schemas.microsoft.com/office/drawing/2014/main" id="{BE4CE294-A447-CFA5-4E42-389A8372587F}"/>
              </a:ext>
              <a:ext uri="{C183D7F6-B498-43B3-948B-1728B52AA6E4}">
                <adec:decorative xmlns:adec="http://schemas.microsoft.com/office/drawing/2017/decorative" val="1"/>
              </a:ext>
            </a:extLst>
          </p:cNvPr>
          <p:cNvPicPr preferRelativeResize="0">
            <a:picLocks/>
          </p:cNvPicPr>
          <p:nvPr/>
        </p:nvPicPr>
        <p:blipFill rotWithShape="1">
          <a:blip r:embed="rId10" cstate="screen">
            <a:extLst>
              <a:ext uri="{28A0092B-C50C-407E-A947-70E740481C1C}">
                <a14:useLocalDpi xmlns:a14="http://schemas.microsoft.com/office/drawing/2010/main"/>
              </a:ext>
            </a:extLst>
          </a:blip>
          <a:srcRect/>
          <a:stretch/>
        </p:blipFill>
        <p:spPr>
          <a:xfrm>
            <a:off x="1032626" y="1186655"/>
            <a:ext cx="496800" cy="496800"/>
          </a:xfrm>
          <a:prstGeom prst="ellipse">
            <a:avLst/>
          </a:prstGeom>
          <a:solidFill>
            <a:schemeClr val="bg1"/>
          </a:solidFill>
          <a:ln w="3175">
            <a:solidFill>
              <a:schemeClr val="bg1">
                <a:lumMod val="85000"/>
              </a:schemeClr>
            </a:solidFill>
          </a:ln>
          <a:effectLst>
            <a:outerShdw blurRad="63500" algn="ctr" rotWithShape="0">
              <a:prstClr val="black">
                <a:alpha val="10000"/>
              </a:prstClr>
            </a:outerShdw>
          </a:effectLst>
        </p:spPr>
      </p:pic>
      <p:pic>
        <p:nvPicPr>
          <p:cNvPr id="197" name="Picture 196">
            <a:extLst>
              <a:ext uri="{FF2B5EF4-FFF2-40B4-BE49-F238E27FC236}">
                <a16:creationId xmlns:a16="http://schemas.microsoft.com/office/drawing/2014/main" id="{16C23558-A683-E944-434F-FCBFCAED853A}"/>
              </a:ext>
              <a:ext uri="{C183D7F6-B498-43B3-948B-1728B52AA6E4}">
                <adec:decorative xmlns:adec="http://schemas.microsoft.com/office/drawing/2017/decorative" val="1"/>
              </a:ext>
            </a:extLst>
          </p:cNvPr>
          <p:cNvPicPr preferRelativeResize="0">
            <a:picLocks/>
          </p:cNvPicPr>
          <p:nvPr/>
        </p:nvPicPr>
        <p:blipFill rotWithShape="1">
          <a:blip r:embed="rId11" cstate="screen">
            <a:extLst>
              <a:ext uri="{28A0092B-C50C-407E-A947-70E740481C1C}">
                <a14:useLocalDpi xmlns:a14="http://schemas.microsoft.com/office/drawing/2010/main"/>
              </a:ext>
            </a:extLst>
          </a:blip>
          <a:srcRect/>
          <a:stretch/>
        </p:blipFill>
        <p:spPr>
          <a:xfrm>
            <a:off x="430235" y="2575736"/>
            <a:ext cx="497262" cy="497262"/>
          </a:xfrm>
          <a:prstGeom prst="ellipse">
            <a:avLst/>
          </a:prstGeom>
          <a:solidFill>
            <a:schemeClr val="bg1"/>
          </a:solidFill>
          <a:ln w="3175">
            <a:solidFill>
              <a:schemeClr val="bg1">
                <a:lumMod val="85000"/>
              </a:schemeClr>
            </a:solidFill>
          </a:ln>
          <a:effectLst>
            <a:outerShdw blurRad="63500" algn="ctr" rotWithShape="0">
              <a:prstClr val="black">
                <a:alpha val="10000"/>
              </a:prstClr>
            </a:outerShdw>
          </a:effectLst>
        </p:spPr>
      </p:pic>
      <p:pic>
        <p:nvPicPr>
          <p:cNvPr id="198" name="Picture 197">
            <a:extLst>
              <a:ext uri="{FF2B5EF4-FFF2-40B4-BE49-F238E27FC236}">
                <a16:creationId xmlns:a16="http://schemas.microsoft.com/office/drawing/2014/main" id="{2A1E9E96-07D9-460D-00CB-E3CF5AE9D449}"/>
              </a:ext>
              <a:ext uri="{C183D7F6-B498-43B3-948B-1728B52AA6E4}">
                <adec:decorative xmlns:adec="http://schemas.microsoft.com/office/drawing/2017/decorative" val="1"/>
              </a:ext>
            </a:extLst>
          </p:cNvPr>
          <p:cNvPicPr>
            <a:picLocks/>
          </p:cNvPicPr>
          <p:nvPr/>
        </p:nvPicPr>
        <p:blipFill>
          <a:blip r:embed="rId12" cstate="screen">
            <a:extLst>
              <a:ext uri="{28A0092B-C50C-407E-A947-70E740481C1C}">
                <a14:useLocalDpi xmlns:a14="http://schemas.microsoft.com/office/drawing/2010/main"/>
              </a:ext>
            </a:extLst>
          </a:blip>
          <a:stretch>
            <a:fillRect/>
          </a:stretch>
        </p:blipFill>
        <p:spPr>
          <a:xfrm rot="10800000" flipV="1">
            <a:off x="570527" y="1801136"/>
            <a:ext cx="497262" cy="497262"/>
          </a:xfrm>
          <a:prstGeom prst="ellipse">
            <a:avLst/>
          </a:prstGeom>
          <a:solidFill>
            <a:schemeClr val="bg1"/>
          </a:solidFill>
          <a:ln w="3175">
            <a:solidFill>
              <a:schemeClr val="bg1">
                <a:lumMod val="85000"/>
              </a:schemeClr>
            </a:solidFill>
          </a:ln>
          <a:effectLst>
            <a:outerShdw blurRad="63500" algn="ctr" rotWithShape="0">
              <a:prstClr val="black">
                <a:alpha val="10000"/>
              </a:prstClr>
            </a:outerShdw>
          </a:effectLst>
        </p:spPr>
      </p:pic>
      <p:pic>
        <p:nvPicPr>
          <p:cNvPr id="199" name="Picture 198">
            <a:extLst>
              <a:ext uri="{FF2B5EF4-FFF2-40B4-BE49-F238E27FC236}">
                <a16:creationId xmlns:a16="http://schemas.microsoft.com/office/drawing/2014/main" id="{5CBE34E4-052A-08C3-E4DC-4855C121A981}"/>
              </a:ext>
              <a:ext uri="{C183D7F6-B498-43B3-948B-1728B52AA6E4}">
                <adec:decorative xmlns:adec="http://schemas.microsoft.com/office/drawing/2017/decorative" val="1"/>
              </a:ext>
            </a:extLst>
          </p:cNvPr>
          <p:cNvPicPr preferRelativeResize="0">
            <a:picLocks/>
          </p:cNvPicPr>
          <p:nvPr/>
        </p:nvPicPr>
        <p:blipFill rotWithShape="1">
          <a:blip r:embed="rId13" cstate="screen">
            <a:extLst>
              <a:ext uri="{BEBA8EAE-BF5A-486C-A8C5-ECC9F3942E4B}">
                <a14:imgProps xmlns:a14="http://schemas.microsoft.com/office/drawing/2010/main">
                  <a14:imgLayer r:embed="rId14">
                    <a14:imgEffect>
                      <a14:brightnessContrast bright="-3000" contrast="-40000"/>
                    </a14:imgEffect>
                  </a14:imgLayer>
                </a14:imgProps>
              </a:ext>
              <a:ext uri="{28A0092B-C50C-407E-A947-70E740481C1C}">
                <a14:useLocalDpi xmlns:a14="http://schemas.microsoft.com/office/drawing/2010/main"/>
              </a:ext>
            </a:extLst>
          </a:blip>
          <a:srcRect/>
          <a:stretch/>
        </p:blipFill>
        <p:spPr>
          <a:xfrm>
            <a:off x="570527" y="3350336"/>
            <a:ext cx="497262" cy="497262"/>
          </a:xfrm>
          <a:prstGeom prst="ellipse">
            <a:avLst/>
          </a:prstGeom>
          <a:solidFill>
            <a:schemeClr val="bg1"/>
          </a:solidFill>
          <a:ln w="3175">
            <a:solidFill>
              <a:schemeClr val="bg1">
                <a:lumMod val="85000"/>
              </a:schemeClr>
            </a:solidFill>
          </a:ln>
          <a:effectLst>
            <a:outerShdw blurRad="63500" algn="ctr" rotWithShape="0">
              <a:prstClr val="black">
                <a:alpha val="10000"/>
              </a:prstClr>
            </a:outerShdw>
          </a:effectLst>
        </p:spPr>
      </p:pic>
      <p:pic>
        <p:nvPicPr>
          <p:cNvPr id="200" name="Picture 199">
            <a:extLst>
              <a:ext uri="{FF2B5EF4-FFF2-40B4-BE49-F238E27FC236}">
                <a16:creationId xmlns:a16="http://schemas.microsoft.com/office/drawing/2014/main" id="{70A6CDBF-2305-462E-3187-6F4084BB5D92}"/>
              </a:ext>
              <a:ext uri="{C183D7F6-B498-43B3-948B-1728B52AA6E4}">
                <adec:decorative xmlns:adec="http://schemas.microsoft.com/office/drawing/2017/decorative" val="1"/>
              </a:ext>
            </a:extLst>
          </p:cNvPr>
          <p:cNvPicPr preferRelativeResize="0">
            <a:picLocks/>
          </p:cNvPicPr>
          <p:nvPr/>
        </p:nvPicPr>
        <p:blipFill rotWithShape="1">
          <a:blip r:embed="rId15" cstate="screen">
            <a:extLst>
              <a:ext uri="{28A0092B-C50C-407E-A947-70E740481C1C}">
                <a14:useLocalDpi xmlns:a14="http://schemas.microsoft.com/office/drawing/2010/main"/>
              </a:ext>
            </a:extLst>
          </a:blip>
          <a:srcRect/>
          <a:stretch/>
        </p:blipFill>
        <p:spPr>
          <a:xfrm>
            <a:off x="1032395" y="3965279"/>
            <a:ext cx="497262" cy="497262"/>
          </a:xfrm>
          <a:prstGeom prst="ellipse">
            <a:avLst/>
          </a:prstGeom>
          <a:solidFill>
            <a:schemeClr val="bg1"/>
          </a:solidFill>
          <a:ln w="3175">
            <a:solidFill>
              <a:schemeClr val="bg1">
                <a:lumMod val="85000"/>
              </a:schemeClr>
            </a:solidFill>
          </a:ln>
          <a:effectLst>
            <a:outerShdw blurRad="63500" algn="ctr" rotWithShape="0">
              <a:prstClr val="black">
                <a:alpha val="10000"/>
              </a:prstClr>
            </a:outerShdw>
          </a:effectLst>
        </p:spPr>
      </p:pic>
      <p:sp>
        <p:nvSpPr>
          <p:cNvPr id="292" name="Oval 291">
            <a:extLst>
              <a:ext uri="{FF2B5EF4-FFF2-40B4-BE49-F238E27FC236}">
                <a16:creationId xmlns:a16="http://schemas.microsoft.com/office/drawing/2014/main" id="{488FDB28-A638-1D01-3D0B-4AD00BF6D1A1}"/>
              </a:ext>
            </a:extLst>
          </p:cNvPr>
          <p:cNvSpPr/>
          <p:nvPr/>
        </p:nvSpPr>
        <p:spPr bwMode="auto">
          <a:xfrm>
            <a:off x="3385620" y="2348485"/>
            <a:ext cx="109538" cy="109538"/>
          </a:xfrm>
          <a:prstGeom prst="ellipse">
            <a:avLst/>
          </a:prstGeom>
          <a:solidFill>
            <a:schemeClr val="bg1"/>
          </a:solidFill>
          <a:ln w="6350" cap="flat">
            <a:solidFill>
              <a:schemeClr val="accent3">
                <a:lumMod val="20000"/>
                <a:lumOff val="80000"/>
              </a:schemeClr>
            </a:solidFill>
            <a:prstDash val="solid"/>
            <a:miter/>
          </a:ln>
          <a:effectLst>
            <a:outerShdw blurRad="50800" algn="ctr" rotWithShape="0">
              <a:prstClr val="black">
                <a:alpha val="15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9525" algn="ctr" defTabSz="699557">
              <a:spcAft>
                <a:spcPts val="450"/>
              </a:spcAft>
              <a:buClr>
                <a:srgbClr val="C5B4E3"/>
              </a:buClr>
              <a:buSzPct val="90000"/>
              <a:defRPr/>
            </a:pPr>
            <a:endParaRPr lang="en-US" sz="6000" b="1">
              <a:ln w="3175">
                <a:noFill/>
              </a:ln>
              <a:solidFill>
                <a:srgbClr val="FFFFFF"/>
              </a:solidFill>
              <a:latin typeface="Lato" panose="020F0502020204030203" pitchFamily="34" charset="0"/>
              <a:cs typeface="Lato" panose="020F0502020204030203" pitchFamily="34" charset="0"/>
            </a:endParaRPr>
          </a:p>
        </p:txBody>
      </p:sp>
      <p:sp>
        <p:nvSpPr>
          <p:cNvPr id="293" name="Oval 292">
            <a:extLst>
              <a:ext uri="{FF2B5EF4-FFF2-40B4-BE49-F238E27FC236}">
                <a16:creationId xmlns:a16="http://schemas.microsoft.com/office/drawing/2014/main" id="{2E8EEFA2-3A68-6C76-2C92-19BF186E1C92}"/>
              </a:ext>
            </a:extLst>
          </p:cNvPr>
          <p:cNvSpPr/>
          <p:nvPr/>
        </p:nvSpPr>
        <p:spPr bwMode="auto">
          <a:xfrm>
            <a:off x="3330019" y="2551018"/>
            <a:ext cx="109538" cy="109538"/>
          </a:xfrm>
          <a:prstGeom prst="ellipse">
            <a:avLst/>
          </a:prstGeom>
          <a:solidFill>
            <a:schemeClr val="bg1"/>
          </a:solidFill>
          <a:ln w="6350" cap="flat">
            <a:solidFill>
              <a:schemeClr val="accent3">
                <a:lumMod val="20000"/>
                <a:lumOff val="80000"/>
              </a:schemeClr>
            </a:solidFill>
            <a:prstDash val="solid"/>
            <a:miter/>
          </a:ln>
          <a:effectLst>
            <a:outerShdw blurRad="50800" algn="ctr" rotWithShape="0">
              <a:prstClr val="black">
                <a:alpha val="15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9525" algn="ctr" defTabSz="699557">
              <a:spcAft>
                <a:spcPts val="450"/>
              </a:spcAft>
              <a:buClr>
                <a:srgbClr val="C5B4E3"/>
              </a:buClr>
              <a:buSzPct val="90000"/>
              <a:defRPr/>
            </a:pPr>
            <a:endParaRPr lang="en-US" sz="6000" b="1">
              <a:ln w="3175">
                <a:noFill/>
              </a:ln>
              <a:solidFill>
                <a:srgbClr val="FFFFFF"/>
              </a:solidFill>
              <a:latin typeface="Lato" panose="020F0502020204030203" pitchFamily="34" charset="0"/>
              <a:cs typeface="Lato" panose="020F0502020204030203" pitchFamily="34" charset="0"/>
            </a:endParaRPr>
          </a:p>
        </p:txBody>
      </p:sp>
      <p:sp>
        <p:nvSpPr>
          <p:cNvPr id="297" name="Oval 296">
            <a:extLst>
              <a:ext uri="{FF2B5EF4-FFF2-40B4-BE49-F238E27FC236}">
                <a16:creationId xmlns:a16="http://schemas.microsoft.com/office/drawing/2014/main" id="{D7DE8B2E-E9D7-1D88-F866-0C776AC16942}"/>
              </a:ext>
            </a:extLst>
          </p:cNvPr>
          <p:cNvSpPr/>
          <p:nvPr/>
        </p:nvSpPr>
        <p:spPr bwMode="auto">
          <a:xfrm>
            <a:off x="3385620" y="3190709"/>
            <a:ext cx="109538" cy="109538"/>
          </a:xfrm>
          <a:prstGeom prst="ellipse">
            <a:avLst/>
          </a:prstGeom>
          <a:solidFill>
            <a:schemeClr val="bg1"/>
          </a:solidFill>
          <a:ln w="6350" cap="flat">
            <a:solidFill>
              <a:schemeClr val="accent3">
                <a:lumMod val="20000"/>
                <a:lumOff val="80000"/>
              </a:schemeClr>
            </a:solidFill>
            <a:prstDash val="solid"/>
            <a:miter/>
          </a:ln>
          <a:effectLst>
            <a:outerShdw blurRad="50800" algn="ctr" rotWithShape="0">
              <a:prstClr val="black">
                <a:alpha val="15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9525" algn="ctr" defTabSz="699557">
              <a:spcAft>
                <a:spcPts val="450"/>
              </a:spcAft>
              <a:buClr>
                <a:srgbClr val="C5B4E3"/>
              </a:buClr>
              <a:buSzPct val="90000"/>
              <a:defRPr/>
            </a:pPr>
            <a:endParaRPr lang="en-US" sz="6000" b="1">
              <a:ln w="3175">
                <a:noFill/>
              </a:ln>
              <a:solidFill>
                <a:srgbClr val="FFFFFF"/>
              </a:solidFill>
              <a:latin typeface="Lato" panose="020F0502020204030203" pitchFamily="34" charset="0"/>
              <a:cs typeface="Lato" panose="020F0502020204030203" pitchFamily="34" charset="0"/>
            </a:endParaRPr>
          </a:p>
        </p:txBody>
      </p:sp>
      <p:sp>
        <p:nvSpPr>
          <p:cNvPr id="298" name="Oval 297">
            <a:extLst>
              <a:ext uri="{FF2B5EF4-FFF2-40B4-BE49-F238E27FC236}">
                <a16:creationId xmlns:a16="http://schemas.microsoft.com/office/drawing/2014/main" id="{DACEBA8E-DD21-A974-9471-11D192ABD742}"/>
              </a:ext>
            </a:extLst>
          </p:cNvPr>
          <p:cNvSpPr/>
          <p:nvPr/>
        </p:nvSpPr>
        <p:spPr bwMode="auto">
          <a:xfrm>
            <a:off x="3330019" y="2988175"/>
            <a:ext cx="109538" cy="109538"/>
          </a:xfrm>
          <a:prstGeom prst="ellipse">
            <a:avLst/>
          </a:prstGeom>
          <a:solidFill>
            <a:schemeClr val="bg1"/>
          </a:solidFill>
          <a:ln w="6350" cap="flat">
            <a:solidFill>
              <a:schemeClr val="accent3">
                <a:lumMod val="20000"/>
                <a:lumOff val="80000"/>
              </a:schemeClr>
            </a:solidFill>
            <a:prstDash val="solid"/>
            <a:miter/>
          </a:ln>
          <a:effectLst>
            <a:outerShdw blurRad="50800" algn="ctr" rotWithShape="0">
              <a:prstClr val="black">
                <a:alpha val="15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9525" algn="ctr" defTabSz="699557">
              <a:spcAft>
                <a:spcPts val="450"/>
              </a:spcAft>
              <a:buClr>
                <a:srgbClr val="C5B4E3"/>
              </a:buClr>
              <a:buSzPct val="90000"/>
              <a:defRPr/>
            </a:pPr>
            <a:endParaRPr lang="en-US" sz="6000" b="1">
              <a:ln w="3175">
                <a:noFill/>
              </a:ln>
              <a:solidFill>
                <a:srgbClr val="FFFFFF"/>
              </a:solidFill>
              <a:latin typeface="Lato" panose="020F0502020204030203" pitchFamily="34" charset="0"/>
              <a:cs typeface="Lato" panose="020F0502020204030203" pitchFamily="34" charset="0"/>
            </a:endParaRPr>
          </a:p>
        </p:txBody>
      </p:sp>
      <p:sp>
        <p:nvSpPr>
          <p:cNvPr id="299" name="Oval 298">
            <a:extLst>
              <a:ext uri="{FF2B5EF4-FFF2-40B4-BE49-F238E27FC236}">
                <a16:creationId xmlns:a16="http://schemas.microsoft.com/office/drawing/2014/main" id="{C04F101C-8FFD-B0CD-E4CC-D12ED3149B0D}"/>
              </a:ext>
            </a:extLst>
          </p:cNvPr>
          <p:cNvSpPr/>
          <p:nvPr/>
        </p:nvSpPr>
        <p:spPr bwMode="auto">
          <a:xfrm>
            <a:off x="3305179" y="2769597"/>
            <a:ext cx="109538" cy="109538"/>
          </a:xfrm>
          <a:prstGeom prst="ellipse">
            <a:avLst/>
          </a:prstGeom>
          <a:solidFill>
            <a:schemeClr val="bg1"/>
          </a:solidFill>
          <a:ln w="6350" cap="flat">
            <a:solidFill>
              <a:schemeClr val="accent3">
                <a:lumMod val="20000"/>
                <a:lumOff val="80000"/>
              </a:schemeClr>
            </a:solidFill>
            <a:prstDash val="solid"/>
            <a:miter/>
          </a:ln>
          <a:effectLst>
            <a:outerShdw blurRad="50800" algn="ctr" rotWithShape="0">
              <a:prstClr val="black">
                <a:alpha val="15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9525" algn="ctr" defTabSz="699557">
              <a:spcAft>
                <a:spcPts val="450"/>
              </a:spcAft>
              <a:buClr>
                <a:srgbClr val="C5B4E3"/>
              </a:buClr>
              <a:buSzPct val="90000"/>
              <a:defRPr/>
            </a:pPr>
            <a:endParaRPr lang="en-US" sz="6000" b="1">
              <a:ln w="3175">
                <a:noFill/>
              </a:ln>
              <a:solidFill>
                <a:srgbClr val="FFFFFF"/>
              </a:solidFill>
              <a:latin typeface="Lato" panose="020F0502020204030203" pitchFamily="34" charset="0"/>
              <a:cs typeface="Lato" panose="020F0502020204030203" pitchFamily="34" charset="0"/>
            </a:endParaRPr>
          </a:p>
        </p:txBody>
      </p:sp>
      <p:sp>
        <p:nvSpPr>
          <p:cNvPr id="343" name="Oval 62_2">
            <a:extLst>
              <a:ext uri="{FF2B5EF4-FFF2-40B4-BE49-F238E27FC236}">
                <a16:creationId xmlns:a16="http://schemas.microsoft.com/office/drawing/2014/main" id="{E224B822-2DC3-6848-39D1-0EE5ED535A2B}"/>
              </a:ext>
              <a:ext uri="{C183D7F6-B498-43B3-948B-1728B52AA6E4}">
                <adec:decorative xmlns:adec="http://schemas.microsoft.com/office/drawing/2017/decorative" val="1"/>
              </a:ext>
            </a:extLst>
          </p:cNvPr>
          <p:cNvSpPr/>
          <p:nvPr/>
        </p:nvSpPr>
        <p:spPr bwMode="auto">
          <a:xfrm>
            <a:off x="5672125" y="2379357"/>
            <a:ext cx="47794" cy="47794"/>
          </a:xfrm>
          <a:prstGeom prst="ellipse">
            <a:avLst/>
          </a:prstGeom>
          <a:solidFill>
            <a:schemeClr val="accent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346" name="Oval 62_2">
            <a:extLst>
              <a:ext uri="{FF2B5EF4-FFF2-40B4-BE49-F238E27FC236}">
                <a16:creationId xmlns:a16="http://schemas.microsoft.com/office/drawing/2014/main" id="{91C6FA76-B845-3A01-D46B-76EE6E607452}"/>
              </a:ext>
              <a:ext uri="{C183D7F6-B498-43B3-948B-1728B52AA6E4}">
                <adec:decorative xmlns:adec="http://schemas.microsoft.com/office/drawing/2017/decorative" val="1"/>
              </a:ext>
            </a:extLst>
          </p:cNvPr>
          <p:cNvSpPr/>
          <p:nvPr/>
        </p:nvSpPr>
        <p:spPr bwMode="auto">
          <a:xfrm>
            <a:off x="5681055" y="3219795"/>
            <a:ext cx="47794" cy="47794"/>
          </a:xfrm>
          <a:prstGeom prst="ellipse">
            <a:avLst/>
          </a:prstGeom>
          <a:solidFill>
            <a:schemeClr val="accent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347" name="Oval 62_2">
            <a:extLst>
              <a:ext uri="{FF2B5EF4-FFF2-40B4-BE49-F238E27FC236}">
                <a16:creationId xmlns:a16="http://schemas.microsoft.com/office/drawing/2014/main" id="{9E2A4E24-2BC4-8711-6481-D643A75EEC5D}"/>
              </a:ext>
              <a:ext uri="{C183D7F6-B498-43B3-948B-1728B52AA6E4}">
                <adec:decorative xmlns:adec="http://schemas.microsoft.com/office/drawing/2017/decorative" val="1"/>
              </a:ext>
            </a:extLst>
          </p:cNvPr>
          <p:cNvSpPr/>
          <p:nvPr/>
        </p:nvSpPr>
        <p:spPr bwMode="auto">
          <a:xfrm>
            <a:off x="5752566" y="2800470"/>
            <a:ext cx="47794" cy="47794"/>
          </a:xfrm>
          <a:prstGeom prst="ellipse">
            <a:avLst/>
          </a:prstGeom>
          <a:solidFill>
            <a:schemeClr val="accent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348" name="Oval 62_2">
            <a:extLst>
              <a:ext uri="{FF2B5EF4-FFF2-40B4-BE49-F238E27FC236}">
                <a16:creationId xmlns:a16="http://schemas.microsoft.com/office/drawing/2014/main" id="{B0FE4F15-21BF-6A94-5E8B-D9A3EFEF3400}"/>
              </a:ext>
              <a:ext uri="{C183D7F6-B498-43B3-948B-1728B52AA6E4}">
                <adec:decorative xmlns:adec="http://schemas.microsoft.com/office/drawing/2017/decorative" val="1"/>
              </a:ext>
            </a:extLst>
          </p:cNvPr>
          <p:cNvSpPr/>
          <p:nvPr/>
        </p:nvSpPr>
        <p:spPr bwMode="auto">
          <a:xfrm>
            <a:off x="5672125" y="2379357"/>
            <a:ext cx="47794" cy="47794"/>
          </a:xfrm>
          <a:prstGeom prst="ellipse">
            <a:avLst/>
          </a:prstGeom>
          <a:solidFill>
            <a:schemeClr val="accent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349" name="Oval 62_2">
            <a:extLst>
              <a:ext uri="{FF2B5EF4-FFF2-40B4-BE49-F238E27FC236}">
                <a16:creationId xmlns:a16="http://schemas.microsoft.com/office/drawing/2014/main" id="{B23AAF45-C175-9F09-C603-6E159D884F3D}"/>
              </a:ext>
              <a:ext uri="{C183D7F6-B498-43B3-948B-1728B52AA6E4}">
                <adec:decorative xmlns:adec="http://schemas.microsoft.com/office/drawing/2017/decorative" val="1"/>
              </a:ext>
            </a:extLst>
          </p:cNvPr>
          <p:cNvSpPr/>
          <p:nvPr/>
        </p:nvSpPr>
        <p:spPr bwMode="auto">
          <a:xfrm>
            <a:off x="5681055" y="3219795"/>
            <a:ext cx="47794" cy="47794"/>
          </a:xfrm>
          <a:prstGeom prst="ellipse">
            <a:avLst/>
          </a:prstGeom>
          <a:solidFill>
            <a:schemeClr val="accent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350" name="Oval 62_2">
            <a:extLst>
              <a:ext uri="{FF2B5EF4-FFF2-40B4-BE49-F238E27FC236}">
                <a16:creationId xmlns:a16="http://schemas.microsoft.com/office/drawing/2014/main" id="{53E4B2C8-F2E5-FFC2-0B13-DA9E3CFD612A}"/>
              </a:ext>
              <a:ext uri="{C183D7F6-B498-43B3-948B-1728B52AA6E4}">
                <adec:decorative xmlns:adec="http://schemas.microsoft.com/office/drawing/2017/decorative" val="1"/>
              </a:ext>
            </a:extLst>
          </p:cNvPr>
          <p:cNvSpPr/>
          <p:nvPr/>
        </p:nvSpPr>
        <p:spPr bwMode="auto">
          <a:xfrm>
            <a:off x="5752566" y="2800470"/>
            <a:ext cx="47794" cy="47794"/>
          </a:xfrm>
          <a:prstGeom prst="ellipse">
            <a:avLst/>
          </a:prstGeom>
          <a:solidFill>
            <a:schemeClr val="accent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351" name="Oval 62_2">
            <a:extLst>
              <a:ext uri="{FF2B5EF4-FFF2-40B4-BE49-F238E27FC236}">
                <a16:creationId xmlns:a16="http://schemas.microsoft.com/office/drawing/2014/main" id="{C157B1C1-8C28-2373-34D4-8630ADEAB4BE}"/>
              </a:ext>
              <a:ext uri="{C183D7F6-B498-43B3-948B-1728B52AA6E4}">
                <adec:decorative xmlns:adec="http://schemas.microsoft.com/office/drawing/2017/decorative" val="1"/>
              </a:ext>
            </a:extLst>
          </p:cNvPr>
          <p:cNvSpPr/>
          <p:nvPr/>
        </p:nvSpPr>
        <p:spPr bwMode="auto">
          <a:xfrm>
            <a:off x="5672125" y="2379357"/>
            <a:ext cx="47794" cy="47794"/>
          </a:xfrm>
          <a:prstGeom prst="ellipse">
            <a:avLst/>
          </a:prstGeom>
          <a:solidFill>
            <a:schemeClr val="accent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352" name="Oval 62_2">
            <a:extLst>
              <a:ext uri="{FF2B5EF4-FFF2-40B4-BE49-F238E27FC236}">
                <a16:creationId xmlns:a16="http://schemas.microsoft.com/office/drawing/2014/main" id="{2750B93A-D3C3-7631-710B-EF8E2C83CB4A}"/>
              </a:ext>
              <a:ext uri="{C183D7F6-B498-43B3-948B-1728B52AA6E4}">
                <adec:decorative xmlns:adec="http://schemas.microsoft.com/office/drawing/2017/decorative" val="1"/>
              </a:ext>
            </a:extLst>
          </p:cNvPr>
          <p:cNvSpPr/>
          <p:nvPr/>
        </p:nvSpPr>
        <p:spPr bwMode="auto">
          <a:xfrm>
            <a:off x="5681055" y="3219795"/>
            <a:ext cx="47794" cy="47794"/>
          </a:xfrm>
          <a:prstGeom prst="ellipse">
            <a:avLst/>
          </a:prstGeom>
          <a:solidFill>
            <a:schemeClr val="accent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353" name="Oval 62_2">
            <a:extLst>
              <a:ext uri="{FF2B5EF4-FFF2-40B4-BE49-F238E27FC236}">
                <a16:creationId xmlns:a16="http://schemas.microsoft.com/office/drawing/2014/main" id="{426C7D60-151B-A242-C689-D138E351BB1C}"/>
              </a:ext>
              <a:ext uri="{C183D7F6-B498-43B3-948B-1728B52AA6E4}">
                <adec:decorative xmlns:adec="http://schemas.microsoft.com/office/drawing/2017/decorative" val="1"/>
              </a:ext>
            </a:extLst>
          </p:cNvPr>
          <p:cNvSpPr/>
          <p:nvPr/>
        </p:nvSpPr>
        <p:spPr bwMode="auto">
          <a:xfrm>
            <a:off x="5752566" y="2800470"/>
            <a:ext cx="47794" cy="47794"/>
          </a:xfrm>
          <a:prstGeom prst="ellipse">
            <a:avLst/>
          </a:prstGeom>
          <a:solidFill>
            <a:schemeClr val="accent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fontAlgn="base">
              <a:spcBef>
                <a:spcPct val="0"/>
              </a:spcBef>
              <a:spcAft>
                <a:spcPct val="0"/>
              </a:spcAft>
              <a:defRPr/>
            </a:pPr>
            <a:endParaRPr lang="en-US" sz="1500">
              <a:solidFill>
                <a:srgbClr val="FFFFFF"/>
              </a:solidFill>
              <a:latin typeface="Lato" panose="020F0502020204030203" pitchFamily="34" charset="0"/>
              <a:ea typeface="Lato" panose="020F0502020204030203" pitchFamily="34" charset="0"/>
              <a:cs typeface="Lato" panose="020F0502020204030203" pitchFamily="34" charset="0"/>
            </a:endParaRPr>
          </a:p>
        </p:txBody>
      </p:sp>
      <p:grpSp>
        <p:nvGrpSpPr>
          <p:cNvPr id="216" name="Group 215">
            <a:extLst>
              <a:ext uri="{FF2B5EF4-FFF2-40B4-BE49-F238E27FC236}">
                <a16:creationId xmlns:a16="http://schemas.microsoft.com/office/drawing/2014/main" id="{909AFC6C-6EBD-D6F1-8058-CD742AC5A031}"/>
              </a:ext>
              <a:ext uri="{C183D7F6-B498-43B3-948B-1728B52AA6E4}">
                <adec:decorative xmlns:adec="http://schemas.microsoft.com/office/drawing/2017/decorative" val="1"/>
              </a:ext>
            </a:extLst>
          </p:cNvPr>
          <p:cNvGrpSpPr>
            <a:grpSpLocks/>
          </p:cNvGrpSpPr>
          <p:nvPr/>
        </p:nvGrpSpPr>
        <p:grpSpPr>
          <a:xfrm>
            <a:off x="7165205" y="2600380"/>
            <a:ext cx="453797" cy="453797"/>
            <a:chOff x="9150759" y="3456854"/>
            <a:chExt cx="605063" cy="605063"/>
          </a:xfrm>
        </p:grpSpPr>
        <p:sp>
          <p:nvSpPr>
            <p:cNvPr id="217" name="Oval 216">
              <a:extLst>
                <a:ext uri="{FF2B5EF4-FFF2-40B4-BE49-F238E27FC236}">
                  <a16:creationId xmlns:a16="http://schemas.microsoft.com/office/drawing/2014/main" id="{93DF19EF-AC60-6918-F327-3B806F9649C4}"/>
                </a:ext>
              </a:extLst>
            </p:cNvPr>
            <p:cNvSpPr/>
            <p:nvPr/>
          </p:nvSpPr>
          <p:spPr bwMode="auto">
            <a:xfrm>
              <a:off x="9150759" y="3456854"/>
              <a:ext cx="605063" cy="605063"/>
            </a:xfrm>
            <a:prstGeom prst="ellipse">
              <a:avLst/>
            </a:prstGeom>
            <a:solidFill>
              <a:srgbClr val="EFF9FF"/>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Lato" panose="020F0502020204030203" pitchFamily="34" charset="0"/>
              </a:endParaRPr>
            </a:p>
          </p:txBody>
        </p:sp>
        <p:pic>
          <p:nvPicPr>
            <p:cNvPr id="218" name="Picture 4">
              <a:extLst>
                <a:ext uri="{FF2B5EF4-FFF2-40B4-BE49-F238E27FC236}">
                  <a16:creationId xmlns:a16="http://schemas.microsoft.com/office/drawing/2014/main" id="{FBF18850-419D-DA28-E062-890DAC0B9F13}"/>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9281567" y="3599712"/>
              <a:ext cx="343446" cy="3193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9" name="Group 218">
            <a:extLst>
              <a:ext uri="{FF2B5EF4-FFF2-40B4-BE49-F238E27FC236}">
                <a16:creationId xmlns:a16="http://schemas.microsoft.com/office/drawing/2014/main" id="{647A44EB-045C-AB74-BFA9-E6CE1A97B10A}"/>
              </a:ext>
              <a:ext uri="{C183D7F6-B498-43B3-948B-1728B52AA6E4}">
                <adec:decorative xmlns:adec="http://schemas.microsoft.com/office/drawing/2017/decorative" val="1"/>
              </a:ext>
            </a:extLst>
          </p:cNvPr>
          <p:cNvGrpSpPr>
            <a:grpSpLocks/>
          </p:cNvGrpSpPr>
          <p:nvPr/>
        </p:nvGrpSpPr>
        <p:grpSpPr>
          <a:xfrm>
            <a:off x="8261578" y="2600380"/>
            <a:ext cx="453797" cy="453797"/>
            <a:chOff x="10612590" y="3456854"/>
            <a:chExt cx="605063" cy="605063"/>
          </a:xfrm>
        </p:grpSpPr>
        <p:sp>
          <p:nvSpPr>
            <p:cNvPr id="220" name="Oval 219">
              <a:extLst>
                <a:ext uri="{FF2B5EF4-FFF2-40B4-BE49-F238E27FC236}">
                  <a16:creationId xmlns:a16="http://schemas.microsoft.com/office/drawing/2014/main" id="{FFF1228E-014E-9CFF-C814-7D591AB7D1A9}"/>
                </a:ext>
              </a:extLst>
            </p:cNvPr>
            <p:cNvSpPr/>
            <p:nvPr/>
          </p:nvSpPr>
          <p:spPr bwMode="auto">
            <a:xfrm>
              <a:off x="10612590" y="3456854"/>
              <a:ext cx="605063" cy="605063"/>
            </a:xfrm>
            <a:prstGeom prst="ellipse">
              <a:avLst/>
            </a:prstGeom>
            <a:solidFill>
              <a:srgbClr val="EFF9FF"/>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Lato" panose="020F0502020204030203" pitchFamily="34" charset="0"/>
              </a:endParaRPr>
            </a:p>
          </p:txBody>
        </p:sp>
        <p:pic>
          <p:nvPicPr>
            <p:cNvPr id="221" name="Graphic 220">
              <a:extLst>
                <a:ext uri="{FF2B5EF4-FFF2-40B4-BE49-F238E27FC236}">
                  <a16:creationId xmlns:a16="http://schemas.microsoft.com/office/drawing/2014/main" id="{C0B5A9A9-82EB-20D8-E9D9-1535835191FA}"/>
                </a:ext>
              </a:extLst>
            </p:cNvPr>
            <p:cNvPicPr>
              <a:picLocks/>
            </p:cNvPicPr>
            <p:nvPr/>
          </p:nvPicPr>
          <p:blipFill>
            <a:blip r:embed="rId17">
              <a:extLst>
                <a:ext uri="{96DAC541-7B7A-43D3-8B79-37D633B846F1}">
                  <asvg:svgBlip xmlns:asvg="http://schemas.microsoft.com/office/drawing/2016/SVG/main" r:embed="rId18"/>
                </a:ext>
              </a:extLst>
            </a:blip>
            <a:stretch>
              <a:fillRect/>
            </a:stretch>
          </p:blipFill>
          <p:spPr>
            <a:xfrm>
              <a:off x="10714008" y="3558272"/>
              <a:ext cx="402228" cy="402228"/>
            </a:xfrm>
            <a:prstGeom prst="rect">
              <a:avLst/>
            </a:prstGeom>
          </p:spPr>
        </p:pic>
      </p:grpSp>
      <p:grpSp>
        <p:nvGrpSpPr>
          <p:cNvPr id="225" name="Group 224">
            <a:extLst>
              <a:ext uri="{FF2B5EF4-FFF2-40B4-BE49-F238E27FC236}">
                <a16:creationId xmlns:a16="http://schemas.microsoft.com/office/drawing/2014/main" id="{E88D120C-77F1-DF5A-4639-FDF4E670DB1D}"/>
              </a:ext>
              <a:ext uri="{C183D7F6-B498-43B3-948B-1728B52AA6E4}">
                <adec:decorative xmlns:adec="http://schemas.microsoft.com/office/drawing/2017/decorative" val="1"/>
              </a:ext>
            </a:extLst>
          </p:cNvPr>
          <p:cNvGrpSpPr>
            <a:grpSpLocks/>
          </p:cNvGrpSpPr>
          <p:nvPr/>
        </p:nvGrpSpPr>
        <p:grpSpPr>
          <a:xfrm>
            <a:off x="7713391" y="3393694"/>
            <a:ext cx="453797" cy="453797"/>
            <a:chOff x="9150759" y="4506737"/>
            <a:chExt cx="605063" cy="605063"/>
          </a:xfrm>
        </p:grpSpPr>
        <p:sp>
          <p:nvSpPr>
            <p:cNvPr id="226" name="Oval 225">
              <a:extLst>
                <a:ext uri="{FF2B5EF4-FFF2-40B4-BE49-F238E27FC236}">
                  <a16:creationId xmlns:a16="http://schemas.microsoft.com/office/drawing/2014/main" id="{E3277A6C-0AEC-B0B8-6460-72A508BF64C5}"/>
                </a:ext>
              </a:extLst>
            </p:cNvPr>
            <p:cNvSpPr/>
            <p:nvPr/>
          </p:nvSpPr>
          <p:spPr bwMode="auto">
            <a:xfrm>
              <a:off x="9150759" y="4506737"/>
              <a:ext cx="605063" cy="605063"/>
            </a:xfrm>
            <a:prstGeom prst="ellipse">
              <a:avLst/>
            </a:prstGeom>
            <a:solidFill>
              <a:srgbClr val="EFF9FF"/>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Lato" panose="020F0502020204030203" pitchFamily="34" charset="0"/>
              </a:endParaRPr>
            </a:p>
          </p:txBody>
        </p:sp>
        <p:pic>
          <p:nvPicPr>
            <p:cNvPr id="227" name="Graphic 226">
              <a:extLst>
                <a:ext uri="{FF2B5EF4-FFF2-40B4-BE49-F238E27FC236}">
                  <a16:creationId xmlns:a16="http://schemas.microsoft.com/office/drawing/2014/main" id="{D93D7FD5-6709-4320-B162-C51957B50A2C}"/>
                </a:ext>
              </a:extLst>
            </p:cNvPr>
            <p:cNvPicPr>
              <a:picLocks/>
            </p:cNvPicPr>
            <p:nvPr/>
          </p:nvPicPr>
          <p:blipFill>
            <a:blip r:embed="rId19">
              <a:extLst>
                <a:ext uri="{96DAC541-7B7A-43D3-8B79-37D633B846F1}">
                  <asvg:svgBlip xmlns:asvg="http://schemas.microsoft.com/office/drawing/2016/SVG/main" r:embed="rId20"/>
                </a:ext>
              </a:extLst>
            </a:blip>
            <a:stretch>
              <a:fillRect/>
            </a:stretch>
          </p:blipFill>
          <p:spPr>
            <a:xfrm>
              <a:off x="9260556" y="4616534"/>
              <a:ext cx="385468" cy="385468"/>
            </a:xfrm>
            <a:prstGeom prst="rect">
              <a:avLst/>
            </a:prstGeom>
          </p:spPr>
        </p:pic>
      </p:grpSp>
      <p:grpSp>
        <p:nvGrpSpPr>
          <p:cNvPr id="222" name="Group 221">
            <a:extLst>
              <a:ext uri="{FF2B5EF4-FFF2-40B4-BE49-F238E27FC236}">
                <a16:creationId xmlns:a16="http://schemas.microsoft.com/office/drawing/2014/main" id="{4986640E-938D-BFEA-79AE-66282A9BA7FE}"/>
              </a:ext>
              <a:ext uri="{C183D7F6-B498-43B3-948B-1728B52AA6E4}">
                <adec:decorative xmlns:adec="http://schemas.microsoft.com/office/drawing/2017/decorative" val="1"/>
              </a:ext>
            </a:extLst>
          </p:cNvPr>
          <p:cNvGrpSpPr>
            <a:grpSpLocks/>
          </p:cNvGrpSpPr>
          <p:nvPr/>
        </p:nvGrpSpPr>
        <p:grpSpPr>
          <a:xfrm>
            <a:off x="7165205" y="3393694"/>
            <a:ext cx="453797" cy="453797"/>
            <a:chOff x="9881674" y="4506737"/>
            <a:chExt cx="605063" cy="605063"/>
          </a:xfrm>
        </p:grpSpPr>
        <p:sp>
          <p:nvSpPr>
            <p:cNvPr id="223" name="Oval 222">
              <a:extLst>
                <a:ext uri="{FF2B5EF4-FFF2-40B4-BE49-F238E27FC236}">
                  <a16:creationId xmlns:a16="http://schemas.microsoft.com/office/drawing/2014/main" id="{292E7D85-8D14-F741-36D3-42B541AE63EB}"/>
                </a:ext>
              </a:extLst>
            </p:cNvPr>
            <p:cNvSpPr/>
            <p:nvPr/>
          </p:nvSpPr>
          <p:spPr bwMode="auto">
            <a:xfrm>
              <a:off x="9881674" y="4506737"/>
              <a:ext cx="605063" cy="605063"/>
            </a:xfrm>
            <a:prstGeom prst="ellipse">
              <a:avLst/>
            </a:prstGeom>
            <a:solidFill>
              <a:srgbClr val="EFF9FF"/>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Lato" panose="020F0502020204030203" pitchFamily="34" charset="0"/>
              </a:endParaRPr>
            </a:p>
          </p:txBody>
        </p:sp>
        <p:pic>
          <p:nvPicPr>
            <p:cNvPr id="224" name="Picture 2">
              <a:extLst>
                <a:ext uri="{FF2B5EF4-FFF2-40B4-BE49-F238E27FC236}">
                  <a16:creationId xmlns:a16="http://schemas.microsoft.com/office/drawing/2014/main" id="{4A892247-ACF8-88BA-AB97-C4668A8B0C3B}"/>
                </a:ext>
              </a:extLst>
            </p:cNvPr>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10005211" y="4642859"/>
              <a:ext cx="357990" cy="3328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8" name="Group 227">
            <a:extLst>
              <a:ext uri="{FF2B5EF4-FFF2-40B4-BE49-F238E27FC236}">
                <a16:creationId xmlns:a16="http://schemas.microsoft.com/office/drawing/2014/main" id="{FA710013-FF54-ABD7-F208-D94BF6762847}"/>
              </a:ext>
              <a:ext uri="{C183D7F6-B498-43B3-948B-1728B52AA6E4}">
                <adec:decorative xmlns:adec="http://schemas.microsoft.com/office/drawing/2017/decorative" val="1"/>
              </a:ext>
            </a:extLst>
          </p:cNvPr>
          <p:cNvGrpSpPr>
            <a:grpSpLocks/>
          </p:cNvGrpSpPr>
          <p:nvPr/>
        </p:nvGrpSpPr>
        <p:grpSpPr>
          <a:xfrm>
            <a:off x="8261578" y="3393694"/>
            <a:ext cx="453797" cy="453797"/>
            <a:chOff x="10612590" y="4506737"/>
            <a:chExt cx="605063" cy="605063"/>
          </a:xfrm>
        </p:grpSpPr>
        <p:sp>
          <p:nvSpPr>
            <p:cNvPr id="229" name="Oval 228">
              <a:extLst>
                <a:ext uri="{FF2B5EF4-FFF2-40B4-BE49-F238E27FC236}">
                  <a16:creationId xmlns:a16="http://schemas.microsoft.com/office/drawing/2014/main" id="{5ECFC991-2620-A4C0-077A-A6F198E040E5}"/>
                </a:ext>
              </a:extLst>
            </p:cNvPr>
            <p:cNvSpPr/>
            <p:nvPr/>
          </p:nvSpPr>
          <p:spPr bwMode="auto">
            <a:xfrm>
              <a:off x="10612590" y="4506737"/>
              <a:ext cx="605063" cy="605063"/>
            </a:xfrm>
            <a:prstGeom prst="ellipse">
              <a:avLst/>
            </a:prstGeom>
            <a:solidFill>
              <a:srgbClr val="EFF9FF"/>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Lato" panose="020F0502020204030203" pitchFamily="34" charset="0"/>
              </a:endParaRPr>
            </a:p>
          </p:txBody>
        </p:sp>
        <p:pic>
          <p:nvPicPr>
            <p:cNvPr id="230" name="Graphic 229">
              <a:extLst>
                <a:ext uri="{FF2B5EF4-FFF2-40B4-BE49-F238E27FC236}">
                  <a16:creationId xmlns:a16="http://schemas.microsoft.com/office/drawing/2014/main" id="{476D33BD-E97C-2C5B-8947-BBDB7D2DFAC7}"/>
                </a:ext>
              </a:extLst>
            </p:cNvPr>
            <p:cNvPicPr>
              <a:picLocks/>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0706835" y="4600982"/>
              <a:ext cx="416572" cy="416572"/>
            </a:xfrm>
            <a:prstGeom prst="rect">
              <a:avLst/>
            </a:prstGeom>
          </p:spPr>
        </p:pic>
      </p:grpSp>
      <p:grpSp>
        <p:nvGrpSpPr>
          <p:cNvPr id="231" name="Group 230">
            <a:extLst>
              <a:ext uri="{FF2B5EF4-FFF2-40B4-BE49-F238E27FC236}">
                <a16:creationId xmlns:a16="http://schemas.microsoft.com/office/drawing/2014/main" id="{FE366522-DFB9-33C2-F58B-E27B1132CB97}"/>
              </a:ext>
              <a:ext uri="{C183D7F6-B498-43B3-948B-1728B52AA6E4}">
                <adec:decorative xmlns:adec="http://schemas.microsoft.com/office/drawing/2017/decorative" val="1"/>
              </a:ext>
            </a:extLst>
          </p:cNvPr>
          <p:cNvGrpSpPr>
            <a:grpSpLocks/>
          </p:cNvGrpSpPr>
          <p:nvPr/>
        </p:nvGrpSpPr>
        <p:grpSpPr>
          <a:xfrm>
            <a:off x="7165205" y="1801707"/>
            <a:ext cx="453797" cy="453797"/>
            <a:chOff x="9150759" y="2379672"/>
            <a:chExt cx="605063" cy="605063"/>
          </a:xfrm>
        </p:grpSpPr>
        <p:sp>
          <p:nvSpPr>
            <p:cNvPr id="232" name="Oval 231">
              <a:extLst>
                <a:ext uri="{FF2B5EF4-FFF2-40B4-BE49-F238E27FC236}">
                  <a16:creationId xmlns:a16="http://schemas.microsoft.com/office/drawing/2014/main" id="{670FDEC2-0AEE-386B-FFE0-454746AFE9E4}"/>
                </a:ext>
              </a:extLst>
            </p:cNvPr>
            <p:cNvSpPr/>
            <p:nvPr/>
          </p:nvSpPr>
          <p:spPr bwMode="auto">
            <a:xfrm>
              <a:off x="9150759" y="2379672"/>
              <a:ext cx="605063" cy="605063"/>
            </a:xfrm>
            <a:prstGeom prst="ellipse">
              <a:avLst/>
            </a:prstGeom>
            <a:solidFill>
              <a:srgbClr val="EFF9FF"/>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Lato" panose="020F0502020204030203" pitchFamily="34" charset="0"/>
              </a:endParaRPr>
            </a:p>
          </p:txBody>
        </p:sp>
        <p:pic>
          <p:nvPicPr>
            <p:cNvPr id="233" name="Picture 2">
              <a:extLst>
                <a:ext uri="{FF2B5EF4-FFF2-40B4-BE49-F238E27FC236}">
                  <a16:creationId xmlns:a16="http://schemas.microsoft.com/office/drawing/2014/main" id="{5FD001A7-B33F-AC9F-FA36-6D7617A95749}"/>
                </a:ext>
              </a:extLst>
            </p:cNvPr>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9276806" y="2517961"/>
              <a:ext cx="352970" cy="3284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4" name="Group 233">
            <a:extLst>
              <a:ext uri="{FF2B5EF4-FFF2-40B4-BE49-F238E27FC236}">
                <a16:creationId xmlns:a16="http://schemas.microsoft.com/office/drawing/2014/main" id="{5C2ECA92-A7AE-17A0-A4A9-C52954454DCD}"/>
              </a:ext>
              <a:ext uri="{C183D7F6-B498-43B3-948B-1728B52AA6E4}">
                <adec:decorative xmlns:adec="http://schemas.microsoft.com/office/drawing/2017/decorative" val="1"/>
              </a:ext>
            </a:extLst>
          </p:cNvPr>
          <p:cNvGrpSpPr>
            <a:grpSpLocks/>
          </p:cNvGrpSpPr>
          <p:nvPr/>
        </p:nvGrpSpPr>
        <p:grpSpPr>
          <a:xfrm>
            <a:off x="7715701" y="1801707"/>
            <a:ext cx="453797" cy="453797"/>
            <a:chOff x="9884754" y="2379672"/>
            <a:chExt cx="605063" cy="605063"/>
          </a:xfrm>
        </p:grpSpPr>
        <p:sp>
          <p:nvSpPr>
            <p:cNvPr id="235" name="Oval 234">
              <a:extLst>
                <a:ext uri="{FF2B5EF4-FFF2-40B4-BE49-F238E27FC236}">
                  <a16:creationId xmlns:a16="http://schemas.microsoft.com/office/drawing/2014/main" id="{1804C205-29C8-7C6F-6E93-F87FBE365C44}"/>
                </a:ext>
              </a:extLst>
            </p:cNvPr>
            <p:cNvSpPr/>
            <p:nvPr/>
          </p:nvSpPr>
          <p:spPr bwMode="auto">
            <a:xfrm>
              <a:off x="9884754" y="2379672"/>
              <a:ext cx="605063" cy="605063"/>
            </a:xfrm>
            <a:prstGeom prst="ellipse">
              <a:avLst/>
            </a:prstGeom>
            <a:solidFill>
              <a:srgbClr val="EFF9FF"/>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Lato" panose="020F0502020204030203" pitchFamily="34" charset="0"/>
              </a:endParaRPr>
            </a:p>
          </p:txBody>
        </p:sp>
        <p:pic>
          <p:nvPicPr>
            <p:cNvPr id="236" name="Graphic 235">
              <a:extLst>
                <a:ext uri="{FF2B5EF4-FFF2-40B4-BE49-F238E27FC236}">
                  <a16:creationId xmlns:a16="http://schemas.microsoft.com/office/drawing/2014/main" id="{18A53820-7297-8288-8DC0-764C4E40AD18}"/>
                </a:ext>
              </a:extLst>
            </p:cNvPr>
            <p:cNvPicPr>
              <a:picLocks/>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9975511" y="2470429"/>
              <a:ext cx="423548" cy="423548"/>
            </a:xfrm>
            <a:prstGeom prst="rect">
              <a:avLst/>
            </a:prstGeom>
          </p:spPr>
        </p:pic>
      </p:grpSp>
      <p:grpSp>
        <p:nvGrpSpPr>
          <p:cNvPr id="237" name="Group 236">
            <a:extLst>
              <a:ext uri="{FF2B5EF4-FFF2-40B4-BE49-F238E27FC236}">
                <a16:creationId xmlns:a16="http://schemas.microsoft.com/office/drawing/2014/main" id="{A83F71CA-2A01-72F9-34C0-9DAE7BCE66A0}"/>
              </a:ext>
              <a:ext uri="{C183D7F6-B498-43B3-948B-1728B52AA6E4}">
                <adec:decorative xmlns:adec="http://schemas.microsoft.com/office/drawing/2017/decorative" val="1"/>
              </a:ext>
            </a:extLst>
          </p:cNvPr>
          <p:cNvGrpSpPr>
            <a:grpSpLocks/>
          </p:cNvGrpSpPr>
          <p:nvPr/>
        </p:nvGrpSpPr>
        <p:grpSpPr>
          <a:xfrm>
            <a:off x="8261578" y="1801707"/>
            <a:ext cx="453797" cy="453797"/>
            <a:chOff x="10612590" y="2379672"/>
            <a:chExt cx="605063" cy="605063"/>
          </a:xfrm>
        </p:grpSpPr>
        <p:sp>
          <p:nvSpPr>
            <p:cNvPr id="238" name="Oval 237">
              <a:extLst>
                <a:ext uri="{FF2B5EF4-FFF2-40B4-BE49-F238E27FC236}">
                  <a16:creationId xmlns:a16="http://schemas.microsoft.com/office/drawing/2014/main" id="{F4C2D17D-D182-0EEB-6945-34DCA81A1B43}"/>
                </a:ext>
              </a:extLst>
            </p:cNvPr>
            <p:cNvSpPr/>
            <p:nvPr/>
          </p:nvSpPr>
          <p:spPr bwMode="auto">
            <a:xfrm>
              <a:off x="10612590" y="2379672"/>
              <a:ext cx="605063" cy="605063"/>
            </a:xfrm>
            <a:prstGeom prst="ellipse">
              <a:avLst/>
            </a:prstGeom>
            <a:solidFill>
              <a:srgbClr val="EFF9FF"/>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Lato" panose="020F0502020204030203" pitchFamily="34" charset="0"/>
              </a:endParaRPr>
            </a:p>
          </p:txBody>
        </p:sp>
        <p:sp>
          <p:nvSpPr>
            <p:cNvPr id="239" name="Graphic 61">
              <a:extLst>
                <a:ext uri="{FF2B5EF4-FFF2-40B4-BE49-F238E27FC236}">
                  <a16:creationId xmlns:a16="http://schemas.microsoft.com/office/drawing/2014/main" id="{E3B98D1E-1853-D425-E802-275044E52274}"/>
                </a:ext>
              </a:extLst>
            </p:cNvPr>
            <p:cNvSpPr/>
            <p:nvPr/>
          </p:nvSpPr>
          <p:spPr>
            <a:xfrm>
              <a:off x="10744681" y="2545851"/>
              <a:ext cx="340880" cy="272704"/>
            </a:xfrm>
            <a:custGeom>
              <a:avLst/>
              <a:gdLst>
                <a:gd name="connsiteX0" fmla="*/ 61913 w 381000"/>
                <a:gd name="connsiteY0" fmla="*/ 0 h 304800"/>
                <a:gd name="connsiteX1" fmla="*/ 319088 w 381000"/>
                <a:gd name="connsiteY1" fmla="*/ 0 h 304800"/>
                <a:gd name="connsiteX2" fmla="*/ 380905 w 381000"/>
                <a:gd name="connsiteY2" fmla="*/ 58407 h 304800"/>
                <a:gd name="connsiteX3" fmla="*/ 381000 w 381000"/>
                <a:gd name="connsiteY3" fmla="*/ 61913 h 304800"/>
                <a:gd name="connsiteX4" fmla="*/ 381000 w 381000"/>
                <a:gd name="connsiteY4" fmla="*/ 242888 h 304800"/>
                <a:gd name="connsiteX5" fmla="*/ 322593 w 381000"/>
                <a:gd name="connsiteY5" fmla="*/ 304705 h 304800"/>
                <a:gd name="connsiteX6" fmla="*/ 319088 w 381000"/>
                <a:gd name="connsiteY6" fmla="*/ 304800 h 304800"/>
                <a:gd name="connsiteX7" fmla="*/ 61913 w 381000"/>
                <a:gd name="connsiteY7" fmla="*/ 304800 h 304800"/>
                <a:gd name="connsiteX8" fmla="*/ 95 w 381000"/>
                <a:gd name="connsiteY8" fmla="*/ 246393 h 304800"/>
                <a:gd name="connsiteX9" fmla="*/ 0 w 381000"/>
                <a:gd name="connsiteY9" fmla="*/ 242888 h 304800"/>
                <a:gd name="connsiteX10" fmla="*/ 0 w 381000"/>
                <a:gd name="connsiteY10" fmla="*/ 61913 h 304800"/>
                <a:gd name="connsiteX11" fmla="*/ 58407 w 381000"/>
                <a:gd name="connsiteY11" fmla="*/ 95 h 304800"/>
                <a:gd name="connsiteX12" fmla="*/ 61913 w 381000"/>
                <a:gd name="connsiteY12" fmla="*/ 0 h 304800"/>
                <a:gd name="connsiteX13" fmla="*/ 319088 w 381000"/>
                <a:gd name="connsiteY13" fmla="*/ 0 h 304800"/>
                <a:gd name="connsiteX14" fmla="*/ 61913 w 381000"/>
                <a:gd name="connsiteY14" fmla="*/ 0 h 304800"/>
                <a:gd name="connsiteX15" fmla="*/ 352425 w 381000"/>
                <a:gd name="connsiteY15" fmla="*/ 102356 h 304800"/>
                <a:gd name="connsiteX16" fmla="*/ 197168 w 381000"/>
                <a:gd name="connsiteY16" fmla="*/ 184080 h 304800"/>
                <a:gd name="connsiteX17" fmla="*/ 185680 w 381000"/>
                <a:gd name="connsiteY17" fmla="*/ 184899 h 304800"/>
                <a:gd name="connsiteX18" fmla="*/ 183852 w 381000"/>
                <a:gd name="connsiteY18" fmla="*/ 184099 h 304800"/>
                <a:gd name="connsiteX19" fmla="*/ 28575 w 381000"/>
                <a:gd name="connsiteY19" fmla="*/ 102375 h 304800"/>
                <a:gd name="connsiteX20" fmla="*/ 28575 w 381000"/>
                <a:gd name="connsiteY20" fmla="*/ 242888 h 304800"/>
                <a:gd name="connsiteX21" fmla="*/ 59169 w 381000"/>
                <a:gd name="connsiteY21" fmla="*/ 276111 h 304800"/>
                <a:gd name="connsiteX22" fmla="*/ 61913 w 381000"/>
                <a:gd name="connsiteY22" fmla="*/ 276225 h 304800"/>
                <a:gd name="connsiteX23" fmla="*/ 319088 w 381000"/>
                <a:gd name="connsiteY23" fmla="*/ 276225 h 304800"/>
                <a:gd name="connsiteX24" fmla="*/ 352311 w 381000"/>
                <a:gd name="connsiteY24" fmla="*/ 245612 h 304800"/>
                <a:gd name="connsiteX25" fmla="*/ 352425 w 381000"/>
                <a:gd name="connsiteY25" fmla="*/ 242888 h 304800"/>
                <a:gd name="connsiteX26" fmla="*/ 352425 w 381000"/>
                <a:gd name="connsiteY26" fmla="*/ 102356 h 304800"/>
                <a:gd name="connsiteX27" fmla="*/ 319088 w 381000"/>
                <a:gd name="connsiteY27" fmla="*/ 28575 h 304800"/>
                <a:gd name="connsiteX28" fmla="*/ 61913 w 381000"/>
                <a:gd name="connsiteY28" fmla="*/ 28575 h 304800"/>
                <a:gd name="connsiteX29" fmla="*/ 28689 w 381000"/>
                <a:gd name="connsiteY29" fmla="*/ 59169 h 304800"/>
                <a:gd name="connsiteX30" fmla="*/ 28575 w 381000"/>
                <a:gd name="connsiteY30" fmla="*/ 61913 h 304800"/>
                <a:gd name="connsiteX31" fmla="*/ 28575 w 381000"/>
                <a:gd name="connsiteY31" fmla="*/ 70085 h 304800"/>
                <a:gd name="connsiteX32" fmla="*/ 190500 w 381000"/>
                <a:gd name="connsiteY32" fmla="*/ 155296 h 304800"/>
                <a:gd name="connsiteX33" fmla="*/ 352425 w 381000"/>
                <a:gd name="connsiteY33" fmla="*/ 70066 h 304800"/>
                <a:gd name="connsiteX34" fmla="*/ 352425 w 381000"/>
                <a:gd name="connsiteY34" fmla="*/ 61913 h 304800"/>
                <a:gd name="connsiteX35" fmla="*/ 321812 w 381000"/>
                <a:gd name="connsiteY35" fmla="*/ 28689 h 304800"/>
                <a:gd name="connsiteX36" fmla="*/ 319088 w 381000"/>
                <a:gd name="connsiteY36" fmla="*/ 28575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81000" h="304800">
                  <a:moveTo>
                    <a:pt x="61913" y="0"/>
                  </a:moveTo>
                  <a:lnTo>
                    <a:pt x="319088" y="0"/>
                  </a:lnTo>
                  <a:cubicBezTo>
                    <a:pt x="351920" y="-2"/>
                    <a:pt x="379045" y="25627"/>
                    <a:pt x="380905" y="58407"/>
                  </a:cubicBezTo>
                  <a:lnTo>
                    <a:pt x="381000" y="61913"/>
                  </a:lnTo>
                  <a:lnTo>
                    <a:pt x="381000" y="242888"/>
                  </a:lnTo>
                  <a:cubicBezTo>
                    <a:pt x="381002" y="275720"/>
                    <a:pt x="355374" y="302845"/>
                    <a:pt x="322593" y="304705"/>
                  </a:cubicBezTo>
                  <a:lnTo>
                    <a:pt x="319088" y="304800"/>
                  </a:lnTo>
                  <a:lnTo>
                    <a:pt x="61913" y="304800"/>
                  </a:lnTo>
                  <a:cubicBezTo>
                    <a:pt x="29079" y="304802"/>
                    <a:pt x="1954" y="279174"/>
                    <a:pt x="95" y="246393"/>
                  </a:cubicBezTo>
                  <a:lnTo>
                    <a:pt x="0" y="242888"/>
                  </a:lnTo>
                  <a:lnTo>
                    <a:pt x="0" y="61913"/>
                  </a:lnTo>
                  <a:cubicBezTo>
                    <a:pt x="-2" y="29079"/>
                    <a:pt x="25627" y="1954"/>
                    <a:pt x="58407" y="95"/>
                  </a:cubicBezTo>
                  <a:lnTo>
                    <a:pt x="61913" y="0"/>
                  </a:lnTo>
                  <a:lnTo>
                    <a:pt x="319088" y="0"/>
                  </a:lnTo>
                  <a:lnTo>
                    <a:pt x="61913" y="0"/>
                  </a:lnTo>
                  <a:close/>
                  <a:moveTo>
                    <a:pt x="352425" y="102356"/>
                  </a:moveTo>
                  <a:lnTo>
                    <a:pt x="197168" y="184080"/>
                  </a:lnTo>
                  <a:cubicBezTo>
                    <a:pt x="193622" y="185953"/>
                    <a:pt x="189454" y="186250"/>
                    <a:pt x="185680" y="184899"/>
                  </a:cubicBezTo>
                  <a:lnTo>
                    <a:pt x="183852" y="184099"/>
                  </a:lnTo>
                  <a:lnTo>
                    <a:pt x="28575" y="102375"/>
                  </a:lnTo>
                  <a:lnTo>
                    <a:pt x="28575" y="242888"/>
                  </a:lnTo>
                  <a:cubicBezTo>
                    <a:pt x="28576" y="260234"/>
                    <a:pt x="41880" y="274684"/>
                    <a:pt x="59169" y="276111"/>
                  </a:cubicBezTo>
                  <a:lnTo>
                    <a:pt x="61913" y="276225"/>
                  </a:lnTo>
                  <a:lnTo>
                    <a:pt x="319088" y="276225"/>
                  </a:lnTo>
                  <a:cubicBezTo>
                    <a:pt x="336442" y="276223"/>
                    <a:pt x="350893" y="262907"/>
                    <a:pt x="352311" y="245612"/>
                  </a:cubicBezTo>
                  <a:lnTo>
                    <a:pt x="352425" y="242888"/>
                  </a:lnTo>
                  <a:lnTo>
                    <a:pt x="352425" y="102356"/>
                  </a:lnTo>
                  <a:close/>
                  <a:moveTo>
                    <a:pt x="319088" y="28575"/>
                  </a:moveTo>
                  <a:lnTo>
                    <a:pt x="61913" y="28575"/>
                  </a:lnTo>
                  <a:cubicBezTo>
                    <a:pt x="44565" y="28576"/>
                    <a:pt x="30117" y="41880"/>
                    <a:pt x="28689" y="59169"/>
                  </a:cubicBezTo>
                  <a:lnTo>
                    <a:pt x="28575" y="61913"/>
                  </a:lnTo>
                  <a:lnTo>
                    <a:pt x="28575" y="70085"/>
                  </a:lnTo>
                  <a:lnTo>
                    <a:pt x="190500" y="155296"/>
                  </a:lnTo>
                  <a:lnTo>
                    <a:pt x="352425" y="70066"/>
                  </a:lnTo>
                  <a:lnTo>
                    <a:pt x="352425" y="61913"/>
                  </a:lnTo>
                  <a:cubicBezTo>
                    <a:pt x="352423" y="44558"/>
                    <a:pt x="339107" y="30107"/>
                    <a:pt x="321812" y="28689"/>
                  </a:cubicBezTo>
                  <a:lnTo>
                    <a:pt x="319088" y="28575"/>
                  </a:lnTo>
                  <a:close/>
                </a:path>
              </a:pathLst>
            </a:custGeom>
            <a:solidFill>
              <a:schemeClr val="accent3"/>
            </a:solidFill>
            <a:ln w="17066" cap="flat">
              <a:solidFill>
                <a:schemeClr val="accent3"/>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775">
                <a:defRPr/>
              </a:pPr>
              <a:endParaRPr lang="en-US" sz="1324">
                <a:solidFill>
                  <a:srgbClr val="000000"/>
                </a:solidFill>
                <a:latin typeface="Lato" panose="020F0502020204030203" pitchFamily="34" charset="0"/>
              </a:endParaRPr>
            </a:p>
          </p:txBody>
        </p:sp>
      </p:grpSp>
      <p:grpSp>
        <p:nvGrpSpPr>
          <p:cNvPr id="240" name="Group 239">
            <a:extLst>
              <a:ext uri="{FF2B5EF4-FFF2-40B4-BE49-F238E27FC236}">
                <a16:creationId xmlns:a16="http://schemas.microsoft.com/office/drawing/2014/main" id="{E264B2B6-07E7-06D9-0966-343968A0B2A8}"/>
              </a:ext>
              <a:ext uri="{C183D7F6-B498-43B3-948B-1728B52AA6E4}">
                <adec:decorative xmlns:adec="http://schemas.microsoft.com/office/drawing/2017/decorative" val="1"/>
              </a:ext>
            </a:extLst>
          </p:cNvPr>
          <p:cNvGrpSpPr>
            <a:grpSpLocks/>
          </p:cNvGrpSpPr>
          <p:nvPr/>
        </p:nvGrpSpPr>
        <p:grpSpPr>
          <a:xfrm>
            <a:off x="7713391" y="2600380"/>
            <a:ext cx="453797" cy="453797"/>
            <a:chOff x="9881674" y="3456854"/>
            <a:chExt cx="605063" cy="605063"/>
          </a:xfrm>
        </p:grpSpPr>
        <p:sp>
          <p:nvSpPr>
            <p:cNvPr id="241" name="Oval 240">
              <a:extLst>
                <a:ext uri="{FF2B5EF4-FFF2-40B4-BE49-F238E27FC236}">
                  <a16:creationId xmlns:a16="http://schemas.microsoft.com/office/drawing/2014/main" id="{233307E4-6602-CA87-E609-B52928A90F55}"/>
                </a:ext>
              </a:extLst>
            </p:cNvPr>
            <p:cNvSpPr/>
            <p:nvPr/>
          </p:nvSpPr>
          <p:spPr bwMode="auto">
            <a:xfrm>
              <a:off x="9881674" y="3456854"/>
              <a:ext cx="605063" cy="605063"/>
            </a:xfrm>
            <a:prstGeom prst="ellipse">
              <a:avLst/>
            </a:prstGeom>
            <a:solidFill>
              <a:srgbClr val="EFF9FF"/>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Lato" panose="020F0502020204030203" pitchFamily="34" charset="0"/>
              </a:endParaRPr>
            </a:p>
          </p:txBody>
        </p:sp>
        <p:grpSp>
          <p:nvGrpSpPr>
            <p:cNvPr id="242" name="Group 241">
              <a:extLst>
                <a:ext uri="{FF2B5EF4-FFF2-40B4-BE49-F238E27FC236}">
                  <a16:creationId xmlns:a16="http://schemas.microsoft.com/office/drawing/2014/main" id="{D0B63701-47C3-2DC4-3D77-0E8CBCFBD525}"/>
                </a:ext>
              </a:extLst>
            </p:cNvPr>
            <p:cNvGrpSpPr/>
            <p:nvPr/>
          </p:nvGrpSpPr>
          <p:grpSpPr>
            <a:xfrm>
              <a:off x="10023334" y="3580640"/>
              <a:ext cx="321742" cy="357491"/>
              <a:chOff x="5916908" y="7261824"/>
              <a:chExt cx="321742" cy="357491"/>
            </a:xfrm>
          </p:grpSpPr>
          <p:sp>
            <p:nvSpPr>
              <p:cNvPr id="243" name="Freeform: Shape 242">
                <a:extLst>
                  <a:ext uri="{FF2B5EF4-FFF2-40B4-BE49-F238E27FC236}">
                    <a16:creationId xmlns:a16="http://schemas.microsoft.com/office/drawing/2014/main" id="{85775ACE-6F8F-D33E-7DE8-CFDE78B6F961}"/>
                  </a:ext>
                </a:extLst>
              </p:cNvPr>
              <p:cNvSpPr/>
              <p:nvPr/>
            </p:nvSpPr>
            <p:spPr>
              <a:xfrm>
                <a:off x="5916908" y="7261824"/>
                <a:ext cx="321742" cy="357491"/>
              </a:xfrm>
              <a:custGeom>
                <a:avLst/>
                <a:gdLst>
                  <a:gd name="connsiteX0" fmla="*/ 303868 w 321742"/>
                  <a:gd name="connsiteY0" fmla="*/ 321743 h 357491"/>
                  <a:gd name="connsiteX1" fmla="*/ 303868 w 321742"/>
                  <a:gd name="connsiteY1" fmla="*/ 300937 h 357491"/>
                  <a:gd name="connsiteX2" fmla="*/ 321743 w 321742"/>
                  <a:gd name="connsiteY2" fmla="*/ 272659 h 357491"/>
                  <a:gd name="connsiteX3" fmla="*/ 321743 w 321742"/>
                  <a:gd name="connsiteY3" fmla="*/ 192152 h 357491"/>
                  <a:gd name="connsiteX4" fmla="*/ 303868 w 321742"/>
                  <a:gd name="connsiteY4" fmla="*/ 163874 h 357491"/>
                  <a:gd name="connsiteX5" fmla="*/ 303868 w 321742"/>
                  <a:gd name="connsiteY5" fmla="*/ 139922 h 357491"/>
                  <a:gd name="connsiteX6" fmla="*/ 293393 w 321742"/>
                  <a:gd name="connsiteY6" fmla="*/ 114648 h 357491"/>
                  <a:gd name="connsiteX7" fmla="*/ 189202 w 321742"/>
                  <a:gd name="connsiteY7" fmla="*/ 10475 h 357491"/>
                  <a:gd name="connsiteX8" fmla="*/ 188327 w 321742"/>
                  <a:gd name="connsiteY8" fmla="*/ 9760 h 357491"/>
                  <a:gd name="connsiteX9" fmla="*/ 187683 w 321742"/>
                  <a:gd name="connsiteY9" fmla="*/ 9223 h 357491"/>
                  <a:gd name="connsiteX10" fmla="*/ 183769 w 321742"/>
                  <a:gd name="connsiteY10" fmla="*/ 6006 h 357491"/>
                  <a:gd name="connsiteX11" fmla="*/ 182339 w 321742"/>
                  <a:gd name="connsiteY11" fmla="*/ 5219 h 357491"/>
                  <a:gd name="connsiteX12" fmla="*/ 181481 w 321742"/>
                  <a:gd name="connsiteY12" fmla="*/ 4790 h 357491"/>
                  <a:gd name="connsiteX13" fmla="*/ 180587 w 321742"/>
                  <a:gd name="connsiteY13" fmla="*/ 4272 h 357491"/>
                  <a:gd name="connsiteX14" fmla="*/ 177620 w 321742"/>
                  <a:gd name="connsiteY14" fmla="*/ 2717 h 357491"/>
                  <a:gd name="connsiteX15" fmla="*/ 166466 w 321742"/>
                  <a:gd name="connsiteY15" fmla="*/ 250 h 357491"/>
                  <a:gd name="connsiteX16" fmla="*/ 165411 w 321742"/>
                  <a:gd name="connsiteY16" fmla="*/ 125 h 357491"/>
                  <a:gd name="connsiteX17" fmla="*/ 163946 w 321742"/>
                  <a:gd name="connsiteY17" fmla="*/ 0 h 357491"/>
                  <a:gd name="connsiteX18" fmla="*/ 53624 w 321742"/>
                  <a:gd name="connsiteY18" fmla="*/ 0 h 357491"/>
                  <a:gd name="connsiteX19" fmla="*/ 17875 w 321742"/>
                  <a:gd name="connsiteY19" fmla="*/ 35749 h 357491"/>
                  <a:gd name="connsiteX20" fmla="*/ 17875 w 321742"/>
                  <a:gd name="connsiteY20" fmla="*/ 163874 h 357491"/>
                  <a:gd name="connsiteX21" fmla="*/ 0 w 321742"/>
                  <a:gd name="connsiteY21" fmla="*/ 192152 h 357491"/>
                  <a:gd name="connsiteX22" fmla="*/ 0 w 321742"/>
                  <a:gd name="connsiteY22" fmla="*/ 272659 h 357491"/>
                  <a:gd name="connsiteX23" fmla="*/ 17875 w 321742"/>
                  <a:gd name="connsiteY23" fmla="*/ 300937 h 357491"/>
                  <a:gd name="connsiteX24" fmla="*/ 17875 w 321742"/>
                  <a:gd name="connsiteY24" fmla="*/ 321743 h 357491"/>
                  <a:gd name="connsiteX25" fmla="*/ 53624 w 321742"/>
                  <a:gd name="connsiteY25" fmla="*/ 357492 h 357491"/>
                  <a:gd name="connsiteX26" fmla="*/ 268119 w 321742"/>
                  <a:gd name="connsiteY26" fmla="*/ 357492 h 357491"/>
                  <a:gd name="connsiteX27" fmla="*/ 303868 w 321742"/>
                  <a:gd name="connsiteY27" fmla="*/ 321743 h 357491"/>
                  <a:gd name="connsiteX28" fmla="*/ 268119 w 321742"/>
                  <a:gd name="connsiteY28" fmla="*/ 330680 h 357491"/>
                  <a:gd name="connsiteX29" fmla="*/ 53624 w 321742"/>
                  <a:gd name="connsiteY29" fmla="*/ 330680 h 357491"/>
                  <a:gd name="connsiteX30" fmla="*/ 44686 w 321742"/>
                  <a:gd name="connsiteY30" fmla="*/ 321743 h 357491"/>
                  <a:gd name="connsiteX31" fmla="*/ 44686 w 321742"/>
                  <a:gd name="connsiteY31" fmla="*/ 303939 h 357491"/>
                  <a:gd name="connsiteX32" fmla="*/ 277056 w 321742"/>
                  <a:gd name="connsiteY32" fmla="*/ 303939 h 357491"/>
                  <a:gd name="connsiteX33" fmla="*/ 277056 w 321742"/>
                  <a:gd name="connsiteY33" fmla="*/ 321743 h 357491"/>
                  <a:gd name="connsiteX34" fmla="*/ 268119 w 321742"/>
                  <a:gd name="connsiteY34" fmla="*/ 330680 h 357491"/>
                  <a:gd name="connsiteX35" fmla="*/ 277056 w 321742"/>
                  <a:gd name="connsiteY35" fmla="*/ 142997 h 357491"/>
                  <a:gd name="connsiteX36" fmla="*/ 277056 w 321742"/>
                  <a:gd name="connsiteY36" fmla="*/ 160871 h 357491"/>
                  <a:gd name="connsiteX37" fmla="*/ 44686 w 321742"/>
                  <a:gd name="connsiteY37" fmla="*/ 160871 h 357491"/>
                  <a:gd name="connsiteX38" fmla="*/ 44686 w 321742"/>
                  <a:gd name="connsiteY38" fmla="*/ 35749 h 357491"/>
                  <a:gd name="connsiteX39" fmla="*/ 53624 w 321742"/>
                  <a:gd name="connsiteY39" fmla="*/ 26812 h 357491"/>
                  <a:gd name="connsiteX40" fmla="*/ 160871 w 321742"/>
                  <a:gd name="connsiteY40" fmla="*/ 26812 h 357491"/>
                  <a:gd name="connsiteX41" fmla="*/ 160871 w 321742"/>
                  <a:gd name="connsiteY41" fmla="*/ 107248 h 357491"/>
                  <a:gd name="connsiteX42" fmla="*/ 196620 w 321742"/>
                  <a:gd name="connsiteY42" fmla="*/ 142997 h 357491"/>
                  <a:gd name="connsiteX43" fmla="*/ 277056 w 321742"/>
                  <a:gd name="connsiteY43" fmla="*/ 142997 h 357491"/>
                  <a:gd name="connsiteX44" fmla="*/ 257001 w 321742"/>
                  <a:gd name="connsiteY44" fmla="*/ 116185 h 357491"/>
                  <a:gd name="connsiteX45" fmla="*/ 196620 w 321742"/>
                  <a:gd name="connsiteY45" fmla="*/ 116185 h 357491"/>
                  <a:gd name="connsiteX46" fmla="*/ 187683 w 321742"/>
                  <a:gd name="connsiteY46" fmla="*/ 107248 h 357491"/>
                  <a:gd name="connsiteX47" fmla="*/ 187683 w 321742"/>
                  <a:gd name="connsiteY47" fmla="*/ 46849 h 357491"/>
                  <a:gd name="connsiteX48" fmla="*/ 257001 w 321742"/>
                  <a:gd name="connsiteY48" fmla="*/ 116185 h 357491"/>
                  <a:gd name="connsiteX49" fmla="*/ 31281 w 321742"/>
                  <a:gd name="connsiteY49" fmla="*/ 187683 h 357491"/>
                  <a:gd name="connsiteX50" fmla="*/ 290462 w 321742"/>
                  <a:gd name="connsiteY50" fmla="*/ 187683 h 357491"/>
                  <a:gd name="connsiteX51" fmla="*/ 294931 w 321742"/>
                  <a:gd name="connsiteY51" fmla="*/ 192152 h 357491"/>
                  <a:gd name="connsiteX52" fmla="*/ 294931 w 321742"/>
                  <a:gd name="connsiteY52" fmla="*/ 272659 h 357491"/>
                  <a:gd name="connsiteX53" fmla="*/ 290462 w 321742"/>
                  <a:gd name="connsiteY53" fmla="*/ 277128 h 357491"/>
                  <a:gd name="connsiteX54" fmla="*/ 31281 w 321742"/>
                  <a:gd name="connsiteY54" fmla="*/ 277128 h 357491"/>
                  <a:gd name="connsiteX55" fmla="*/ 26812 w 321742"/>
                  <a:gd name="connsiteY55" fmla="*/ 272659 h 357491"/>
                  <a:gd name="connsiteX56" fmla="*/ 26812 w 321742"/>
                  <a:gd name="connsiteY56" fmla="*/ 192152 h 357491"/>
                  <a:gd name="connsiteX57" fmla="*/ 31281 w 321742"/>
                  <a:gd name="connsiteY57" fmla="*/ 187683 h 35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21742" h="357491">
                    <a:moveTo>
                      <a:pt x="303868" y="321743"/>
                    </a:moveTo>
                    <a:lnTo>
                      <a:pt x="303868" y="300937"/>
                    </a:lnTo>
                    <a:cubicBezTo>
                      <a:pt x="314432" y="295914"/>
                      <a:pt x="321743" y="285135"/>
                      <a:pt x="321743" y="272659"/>
                    </a:cubicBezTo>
                    <a:lnTo>
                      <a:pt x="321743" y="192152"/>
                    </a:lnTo>
                    <a:cubicBezTo>
                      <a:pt x="321743" y="179675"/>
                      <a:pt x="314432" y="168915"/>
                      <a:pt x="303868" y="163874"/>
                    </a:cubicBezTo>
                    <a:lnTo>
                      <a:pt x="303868" y="139922"/>
                    </a:lnTo>
                    <a:cubicBezTo>
                      <a:pt x="303866" y="130442"/>
                      <a:pt x="300098" y="121350"/>
                      <a:pt x="293393" y="114648"/>
                    </a:cubicBezTo>
                    <a:lnTo>
                      <a:pt x="189202" y="10475"/>
                    </a:lnTo>
                    <a:cubicBezTo>
                      <a:pt x="188925" y="10218"/>
                      <a:pt x="188634" y="9979"/>
                      <a:pt x="188327" y="9760"/>
                    </a:cubicBezTo>
                    <a:cubicBezTo>
                      <a:pt x="188105" y="9589"/>
                      <a:pt x="187890" y="9410"/>
                      <a:pt x="187683" y="9223"/>
                    </a:cubicBezTo>
                    <a:cubicBezTo>
                      <a:pt x="186453" y="8063"/>
                      <a:pt x="185145" y="6988"/>
                      <a:pt x="183769" y="6006"/>
                    </a:cubicBezTo>
                    <a:cubicBezTo>
                      <a:pt x="183311" y="5711"/>
                      <a:pt x="182834" y="5448"/>
                      <a:pt x="182339" y="5219"/>
                    </a:cubicBezTo>
                    <a:lnTo>
                      <a:pt x="181481" y="4790"/>
                    </a:lnTo>
                    <a:lnTo>
                      <a:pt x="180587" y="4272"/>
                    </a:lnTo>
                    <a:cubicBezTo>
                      <a:pt x="179622" y="3718"/>
                      <a:pt x="178639" y="3146"/>
                      <a:pt x="177620" y="2717"/>
                    </a:cubicBezTo>
                    <a:cubicBezTo>
                      <a:pt x="174061" y="1295"/>
                      <a:pt x="170293" y="462"/>
                      <a:pt x="166466" y="250"/>
                    </a:cubicBezTo>
                    <a:cubicBezTo>
                      <a:pt x="166109" y="232"/>
                      <a:pt x="165751" y="179"/>
                      <a:pt x="165411" y="125"/>
                    </a:cubicBezTo>
                    <a:cubicBezTo>
                      <a:pt x="164927" y="50"/>
                      <a:pt x="164437" y="8"/>
                      <a:pt x="163946" y="0"/>
                    </a:cubicBezTo>
                    <a:lnTo>
                      <a:pt x="53624" y="0"/>
                    </a:lnTo>
                    <a:cubicBezTo>
                      <a:pt x="33880" y="0"/>
                      <a:pt x="17875" y="16005"/>
                      <a:pt x="17875" y="35749"/>
                    </a:cubicBezTo>
                    <a:lnTo>
                      <a:pt x="17875" y="163874"/>
                    </a:lnTo>
                    <a:cubicBezTo>
                      <a:pt x="7311" y="168897"/>
                      <a:pt x="0" y="179675"/>
                      <a:pt x="0" y="192152"/>
                    </a:cubicBezTo>
                    <a:lnTo>
                      <a:pt x="0" y="272659"/>
                    </a:lnTo>
                    <a:cubicBezTo>
                      <a:pt x="0" y="285135"/>
                      <a:pt x="7311" y="295896"/>
                      <a:pt x="17875" y="300937"/>
                    </a:cubicBezTo>
                    <a:lnTo>
                      <a:pt x="17875" y="321743"/>
                    </a:lnTo>
                    <a:cubicBezTo>
                      <a:pt x="17875" y="341487"/>
                      <a:pt x="33880" y="357492"/>
                      <a:pt x="53624" y="357492"/>
                    </a:cubicBezTo>
                    <a:lnTo>
                      <a:pt x="268119" y="357492"/>
                    </a:lnTo>
                    <a:cubicBezTo>
                      <a:pt x="287863" y="357492"/>
                      <a:pt x="303868" y="341487"/>
                      <a:pt x="303868" y="321743"/>
                    </a:cubicBezTo>
                    <a:close/>
                    <a:moveTo>
                      <a:pt x="268119" y="330680"/>
                    </a:moveTo>
                    <a:lnTo>
                      <a:pt x="53624" y="330680"/>
                    </a:lnTo>
                    <a:cubicBezTo>
                      <a:pt x="48688" y="330680"/>
                      <a:pt x="44686" y="326678"/>
                      <a:pt x="44686" y="321743"/>
                    </a:cubicBezTo>
                    <a:lnTo>
                      <a:pt x="44686" y="303939"/>
                    </a:lnTo>
                    <a:lnTo>
                      <a:pt x="277056" y="303939"/>
                    </a:lnTo>
                    <a:lnTo>
                      <a:pt x="277056" y="321743"/>
                    </a:lnTo>
                    <a:cubicBezTo>
                      <a:pt x="277056" y="326678"/>
                      <a:pt x="273054" y="330680"/>
                      <a:pt x="268119" y="330680"/>
                    </a:cubicBezTo>
                    <a:close/>
                    <a:moveTo>
                      <a:pt x="277056" y="142997"/>
                    </a:moveTo>
                    <a:lnTo>
                      <a:pt x="277056" y="160871"/>
                    </a:lnTo>
                    <a:lnTo>
                      <a:pt x="44686" y="160871"/>
                    </a:lnTo>
                    <a:lnTo>
                      <a:pt x="44686" y="35749"/>
                    </a:lnTo>
                    <a:cubicBezTo>
                      <a:pt x="44686" y="30813"/>
                      <a:pt x="48688" y="26812"/>
                      <a:pt x="53624" y="26812"/>
                    </a:cubicBezTo>
                    <a:lnTo>
                      <a:pt x="160871" y="26812"/>
                    </a:lnTo>
                    <a:lnTo>
                      <a:pt x="160871" y="107248"/>
                    </a:lnTo>
                    <a:cubicBezTo>
                      <a:pt x="160871" y="126991"/>
                      <a:pt x="176876" y="142997"/>
                      <a:pt x="196620" y="142997"/>
                    </a:cubicBezTo>
                    <a:lnTo>
                      <a:pt x="277056" y="142997"/>
                    </a:lnTo>
                    <a:close/>
                    <a:moveTo>
                      <a:pt x="257001" y="116185"/>
                    </a:moveTo>
                    <a:lnTo>
                      <a:pt x="196620" y="116185"/>
                    </a:lnTo>
                    <a:cubicBezTo>
                      <a:pt x="191685" y="116185"/>
                      <a:pt x="187683" y="112183"/>
                      <a:pt x="187683" y="107248"/>
                    </a:cubicBezTo>
                    <a:lnTo>
                      <a:pt x="187683" y="46849"/>
                    </a:lnTo>
                    <a:lnTo>
                      <a:pt x="257001" y="116185"/>
                    </a:lnTo>
                    <a:close/>
                    <a:moveTo>
                      <a:pt x="31281" y="187683"/>
                    </a:moveTo>
                    <a:lnTo>
                      <a:pt x="290462" y="187683"/>
                    </a:lnTo>
                    <a:cubicBezTo>
                      <a:pt x="292930" y="187683"/>
                      <a:pt x="294931" y="189683"/>
                      <a:pt x="294931" y="192152"/>
                    </a:cubicBezTo>
                    <a:lnTo>
                      <a:pt x="294931" y="272659"/>
                    </a:lnTo>
                    <a:cubicBezTo>
                      <a:pt x="294931" y="275127"/>
                      <a:pt x="292930" y="277128"/>
                      <a:pt x="290462" y="277128"/>
                    </a:cubicBezTo>
                    <a:lnTo>
                      <a:pt x="31281" y="277128"/>
                    </a:lnTo>
                    <a:cubicBezTo>
                      <a:pt x="28813" y="277128"/>
                      <a:pt x="26812" y="275127"/>
                      <a:pt x="26812" y="272659"/>
                    </a:cubicBezTo>
                    <a:lnTo>
                      <a:pt x="26812" y="192152"/>
                    </a:lnTo>
                    <a:cubicBezTo>
                      <a:pt x="26812" y="189683"/>
                      <a:pt x="28813" y="187683"/>
                      <a:pt x="31281" y="187683"/>
                    </a:cubicBezTo>
                    <a:close/>
                  </a:path>
                </a:pathLst>
              </a:custGeom>
              <a:solidFill>
                <a:schemeClr val="accent3"/>
              </a:solidFill>
              <a:ln w="17066" cap="flat">
                <a:noFill/>
                <a:prstDash val="solid"/>
                <a:miter/>
              </a:ln>
            </p:spPr>
            <p:txBody>
              <a:bodyPr rtlCol="0" anchor="ctr"/>
              <a:lstStyle/>
              <a:p>
                <a:pPr defTabSz="685800">
                  <a:defRPr/>
                </a:pPr>
                <a:endParaRPr lang="en-US" sz="1350">
                  <a:solidFill>
                    <a:srgbClr val="000000"/>
                  </a:solidFill>
                  <a:latin typeface="Lato" panose="020F0502020204030203" pitchFamily="34" charset="0"/>
                </a:endParaRPr>
              </a:p>
            </p:txBody>
          </p:sp>
          <p:sp>
            <p:nvSpPr>
              <p:cNvPr id="244" name="Rectangle 243">
                <a:extLst>
                  <a:ext uri="{FF2B5EF4-FFF2-40B4-BE49-F238E27FC236}">
                    <a16:creationId xmlns:a16="http://schemas.microsoft.com/office/drawing/2014/main" id="{23C9BE81-E312-884D-1C75-288100731CF7}"/>
                  </a:ext>
                </a:extLst>
              </p:cNvPr>
              <p:cNvSpPr/>
              <p:nvPr/>
            </p:nvSpPr>
            <p:spPr bwMode="auto">
              <a:xfrm>
                <a:off x="5962415" y="7449627"/>
                <a:ext cx="239777" cy="8309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37160" tIns="109728" rIns="137160" bIns="109728" numCol="1" spcCol="0" rtlCol="0" fromWordArt="0" anchor="ctr" anchorCtr="0" forceAA="0" compatLnSpc="1">
                <a:prstTxWarp prst="textNoShape">
                  <a:avLst/>
                </a:prstTxWarp>
                <a:noAutofit/>
              </a:bodyPr>
              <a:lstStyle/>
              <a:p>
                <a:pPr algn="ctr" defTabSz="699354" fontAlgn="base">
                  <a:spcBef>
                    <a:spcPct val="0"/>
                  </a:spcBef>
                  <a:spcAft>
                    <a:spcPct val="0"/>
                  </a:spcAft>
                  <a:defRPr/>
                </a:pPr>
                <a:r>
                  <a:rPr lang="en-US" sz="600">
                    <a:solidFill>
                      <a:srgbClr val="0078D4">
                        <a:lumMod val="75000"/>
                      </a:srgbClr>
                    </a:solidFill>
                    <a:latin typeface="Lato" panose="020F0502020204030203" pitchFamily="34" charset="0"/>
                  </a:rPr>
                  <a:t>JPG</a:t>
                </a:r>
              </a:p>
            </p:txBody>
          </p:sp>
        </p:grpSp>
      </p:grpSp>
      <p:sp>
        <p:nvSpPr>
          <p:cNvPr id="300" name="Oval 299">
            <a:extLst>
              <a:ext uri="{FF2B5EF4-FFF2-40B4-BE49-F238E27FC236}">
                <a16:creationId xmlns:a16="http://schemas.microsoft.com/office/drawing/2014/main" id="{F02F99E9-16DC-C0AC-D6F0-95CC8CAAEE56}"/>
              </a:ext>
            </a:extLst>
          </p:cNvPr>
          <p:cNvSpPr/>
          <p:nvPr/>
        </p:nvSpPr>
        <p:spPr bwMode="auto">
          <a:xfrm flipH="1">
            <a:off x="5641252" y="2348485"/>
            <a:ext cx="109538" cy="109538"/>
          </a:xfrm>
          <a:prstGeom prst="ellipse">
            <a:avLst/>
          </a:prstGeom>
          <a:solidFill>
            <a:schemeClr val="bg1"/>
          </a:solidFill>
          <a:ln w="6350" cap="flat">
            <a:solidFill>
              <a:schemeClr val="accent3">
                <a:lumMod val="20000"/>
                <a:lumOff val="80000"/>
              </a:schemeClr>
            </a:solidFill>
            <a:prstDash val="solid"/>
            <a:miter/>
          </a:ln>
          <a:effectLst>
            <a:outerShdw blurRad="50800" algn="ctr" rotWithShape="0">
              <a:prstClr val="black">
                <a:alpha val="15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9525" algn="ctr" defTabSz="699557">
              <a:spcAft>
                <a:spcPts val="450"/>
              </a:spcAft>
              <a:buClr>
                <a:srgbClr val="C5B4E3"/>
              </a:buClr>
              <a:buSzPct val="90000"/>
              <a:defRPr/>
            </a:pPr>
            <a:endParaRPr lang="en-US" sz="6000" b="1">
              <a:ln w="3175">
                <a:noFill/>
              </a:ln>
              <a:solidFill>
                <a:srgbClr val="FFFFFF"/>
              </a:solidFill>
              <a:latin typeface="Lato" panose="020F0502020204030203" pitchFamily="34" charset="0"/>
              <a:cs typeface="Lato" panose="020F0502020204030203" pitchFamily="34" charset="0"/>
            </a:endParaRPr>
          </a:p>
        </p:txBody>
      </p:sp>
      <p:sp>
        <p:nvSpPr>
          <p:cNvPr id="301" name="Oval 300">
            <a:extLst>
              <a:ext uri="{FF2B5EF4-FFF2-40B4-BE49-F238E27FC236}">
                <a16:creationId xmlns:a16="http://schemas.microsoft.com/office/drawing/2014/main" id="{69DD0B33-A4DA-49F6-9A79-12C0C10E2513}"/>
              </a:ext>
            </a:extLst>
          </p:cNvPr>
          <p:cNvSpPr/>
          <p:nvPr/>
        </p:nvSpPr>
        <p:spPr bwMode="auto">
          <a:xfrm flipH="1">
            <a:off x="5641252" y="3190709"/>
            <a:ext cx="109538" cy="109538"/>
          </a:xfrm>
          <a:prstGeom prst="ellipse">
            <a:avLst/>
          </a:prstGeom>
          <a:solidFill>
            <a:schemeClr val="bg1"/>
          </a:solidFill>
          <a:ln w="6350" cap="flat">
            <a:solidFill>
              <a:schemeClr val="accent3">
                <a:lumMod val="20000"/>
                <a:lumOff val="80000"/>
              </a:schemeClr>
            </a:solidFill>
            <a:prstDash val="solid"/>
            <a:miter/>
          </a:ln>
          <a:effectLst>
            <a:outerShdw blurRad="50800" algn="ctr" rotWithShape="0">
              <a:prstClr val="black">
                <a:alpha val="15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9525" algn="ctr" defTabSz="699557">
              <a:spcAft>
                <a:spcPts val="450"/>
              </a:spcAft>
              <a:buClr>
                <a:srgbClr val="C5B4E3"/>
              </a:buClr>
              <a:buSzPct val="90000"/>
              <a:defRPr/>
            </a:pPr>
            <a:endParaRPr lang="en-US" sz="6000" b="1">
              <a:ln w="3175">
                <a:noFill/>
              </a:ln>
              <a:solidFill>
                <a:srgbClr val="FFFFFF"/>
              </a:solidFill>
              <a:latin typeface="Lato" panose="020F0502020204030203" pitchFamily="34" charset="0"/>
              <a:cs typeface="Lato" panose="020F0502020204030203" pitchFamily="34" charset="0"/>
            </a:endParaRPr>
          </a:p>
        </p:txBody>
      </p:sp>
      <p:sp>
        <p:nvSpPr>
          <p:cNvPr id="302" name="Oval 301">
            <a:extLst>
              <a:ext uri="{FF2B5EF4-FFF2-40B4-BE49-F238E27FC236}">
                <a16:creationId xmlns:a16="http://schemas.microsoft.com/office/drawing/2014/main" id="{90BAC9C3-1B73-C30F-F460-5DBC4E9D55AA}"/>
              </a:ext>
            </a:extLst>
          </p:cNvPr>
          <p:cNvSpPr/>
          <p:nvPr/>
        </p:nvSpPr>
        <p:spPr bwMode="auto">
          <a:xfrm flipH="1">
            <a:off x="5721694" y="2769597"/>
            <a:ext cx="109538" cy="109538"/>
          </a:xfrm>
          <a:prstGeom prst="ellipse">
            <a:avLst/>
          </a:prstGeom>
          <a:solidFill>
            <a:schemeClr val="bg1"/>
          </a:solidFill>
          <a:ln w="6350" cap="flat">
            <a:solidFill>
              <a:schemeClr val="accent3">
                <a:lumMod val="20000"/>
                <a:lumOff val="80000"/>
              </a:schemeClr>
            </a:solidFill>
            <a:prstDash val="solid"/>
            <a:miter/>
          </a:ln>
          <a:effectLst>
            <a:outerShdw blurRad="50800" algn="ctr" rotWithShape="0">
              <a:prstClr val="black">
                <a:alpha val="15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9525" algn="ctr" defTabSz="699557">
              <a:spcAft>
                <a:spcPts val="450"/>
              </a:spcAft>
              <a:buClr>
                <a:srgbClr val="C5B4E3"/>
              </a:buClr>
              <a:buSzPct val="90000"/>
              <a:defRPr/>
            </a:pPr>
            <a:endParaRPr lang="en-US" sz="6000" b="1">
              <a:ln w="3175">
                <a:noFill/>
              </a:ln>
              <a:solidFill>
                <a:srgbClr val="FFFFFF"/>
              </a:solidFill>
              <a:latin typeface="Lato" panose="020F0502020204030203" pitchFamily="34" charset="0"/>
              <a:cs typeface="Lato" panose="020F0502020204030203" pitchFamily="34" charset="0"/>
            </a:endParaRPr>
          </a:p>
        </p:txBody>
      </p:sp>
      <p:sp>
        <p:nvSpPr>
          <p:cNvPr id="305" name="04R">
            <a:extLst>
              <a:ext uri="{FF2B5EF4-FFF2-40B4-BE49-F238E27FC236}">
                <a16:creationId xmlns:a16="http://schemas.microsoft.com/office/drawing/2014/main" id="{C73D788B-B616-53DC-0C70-AA7AE8D94040}"/>
              </a:ext>
              <a:ext uri="{C183D7F6-B498-43B3-948B-1728B52AA6E4}">
                <adec:decorative xmlns:adec="http://schemas.microsoft.com/office/drawing/2017/decorative" val="1"/>
              </a:ext>
            </a:extLst>
          </p:cNvPr>
          <p:cNvSpPr>
            <a:spLocks/>
          </p:cNvSpPr>
          <p:nvPr/>
        </p:nvSpPr>
        <p:spPr bwMode="auto">
          <a:xfrm>
            <a:off x="5993401" y="2144485"/>
            <a:ext cx="1067399" cy="1360226"/>
          </a:xfrm>
          <a:prstGeom prst="roundRect">
            <a:avLst>
              <a:gd name="adj" fmla="val 8851"/>
            </a:avLst>
          </a:prstGeom>
          <a:solidFill>
            <a:schemeClr val="tx1">
              <a:lumMod val="75000"/>
              <a:lumOff val="25000"/>
              <a:alpha val="90000"/>
            </a:schemeClr>
          </a:solidFill>
          <a:ln w="19050">
            <a:solidFill>
              <a:schemeClr val="accent3">
                <a:lumMod val="20000"/>
                <a:lumOff val="8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base">
              <a:spcAft>
                <a:spcPts val="450"/>
              </a:spcAft>
              <a:defRPr/>
            </a:pPr>
            <a:r>
              <a:rPr lang="en-US" sz="1050">
                <a:solidFill>
                  <a:schemeClr val="bg2"/>
                </a:solidFill>
                <a:latin typeface="Lato" panose="020F0502020204030203" pitchFamily="34" charset="0"/>
              </a:rPr>
              <a:t>Are </a:t>
            </a:r>
            <a:br>
              <a:rPr lang="en-US" sz="1050">
                <a:solidFill>
                  <a:schemeClr val="bg2"/>
                </a:solidFill>
                <a:latin typeface="Lato" panose="020F0502020204030203" pitchFamily="34" charset="0"/>
              </a:rPr>
            </a:br>
            <a:r>
              <a:rPr lang="en-US" sz="1050">
                <a:solidFill>
                  <a:schemeClr val="bg2"/>
                </a:solidFill>
                <a:latin typeface="Lato" panose="020F0502020204030203" pitchFamily="34" charset="0"/>
              </a:rPr>
              <a:t>outputs and interactions protected </a:t>
            </a:r>
            <a:br>
              <a:rPr lang="en-US" sz="1050">
                <a:solidFill>
                  <a:schemeClr val="bg2"/>
                </a:solidFill>
                <a:latin typeface="Lato" panose="020F0502020204030203" pitchFamily="34" charset="0"/>
              </a:rPr>
            </a:br>
            <a:r>
              <a:rPr lang="en-US" sz="1050">
                <a:solidFill>
                  <a:schemeClr val="bg2"/>
                </a:solidFill>
                <a:latin typeface="Lato" panose="020F0502020204030203" pitchFamily="34" charset="0"/>
              </a:rPr>
              <a:t>and well-governed?</a:t>
            </a:r>
          </a:p>
        </p:txBody>
      </p:sp>
    </p:spTree>
    <p:extLst>
      <p:ext uri="{BB962C8B-B14F-4D97-AF65-F5344CB8AC3E}">
        <p14:creationId xmlns:p14="http://schemas.microsoft.com/office/powerpoint/2010/main" val="58494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6"/>
                                        </p:tgtEl>
                                        <p:attrNameLst>
                                          <p:attrName>style.visibility</p:attrName>
                                        </p:attrNameLst>
                                      </p:cBhvr>
                                      <p:to>
                                        <p:strVal val="visible"/>
                                      </p:to>
                                    </p:set>
                                    <p:anim calcmode="lin" valueType="num">
                                      <p:cBhvr>
                                        <p:cTn id="7" dur="1000" fill="hold"/>
                                        <p:tgtEl>
                                          <p:spTgt spid="246"/>
                                        </p:tgtEl>
                                        <p:attrNameLst>
                                          <p:attrName>ppt_w</p:attrName>
                                        </p:attrNameLst>
                                      </p:cBhvr>
                                      <p:tavLst>
                                        <p:tav tm="0">
                                          <p:val>
                                            <p:fltVal val="0"/>
                                          </p:val>
                                        </p:tav>
                                        <p:tav tm="100000">
                                          <p:val>
                                            <p:strVal val="#ppt_w"/>
                                          </p:val>
                                        </p:tav>
                                      </p:tavLst>
                                    </p:anim>
                                    <p:anim calcmode="lin" valueType="num">
                                      <p:cBhvr>
                                        <p:cTn id="8" dur="1000" fill="hold"/>
                                        <p:tgtEl>
                                          <p:spTgt spid="246"/>
                                        </p:tgtEl>
                                        <p:attrNameLst>
                                          <p:attrName>ppt_h</p:attrName>
                                        </p:attrNameLst>
                                      </p:cBhvr>
                                      <p:tavLst>
                                        <p:tav tm="0">
                                          <p:val>
                                            <p:fltVal val="0"/>
                                          </p:val>
                                        </p:tav>
                                        <p:tav tm="100000">
                                          <p:val>
                                            <p:strVal val="#ppt_h"/>
                                          </p:val>
                                        </p:tav>
                                      </p:tavLst>
                                    </p:anim>
                                    <p:animEffect transition="in" filter="fade">
                                      <p:cBhvr>
                                        <p:cTn id="9" dur="1000"/>
                                        <p:tgtEl>
                                          <p:spTgt spid="2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312"/>
                                        </p:tgtEl>
                                        <p:attrNameLst>
                                          <p:attrName>style.visibility</p:attrName>
                                        </p:attrNameLst>
                                      </p:cBhvr>
                                      <p:to>
                                        <p:strVal val="visible"/>
                                      </p:to>
                                    </p:set>
                                    <p:animEffect transition="in" filter="fade">
                                      <p:cBhvr>
                                        <p:cTn id="12" dur="1000"/>
                                        <p:tgtEl>
                                          <p:spTgt spid="312"/>
                                        </p:tgtEl>
                                      </p:cBhvr>
                                    </p:animEffect>
                                    <p:anim calcmode="lin" valueType="num">
                                      <p:cBhvr>
                                        <p:cTn id="13" dur="1000" fill="hold"/>
                                        <p:tgtEl>
                                          <p:spTgt spid="312"/>
                                        </p:tgtEl>
                                        <p:attrNameLst>
                                          <p:attrName>ppt_x</p:attrName>
                                        </p:attrNameLst>
                                      </p:cBhvr>
                                      <p:tavLst>
                                        <p:tav tm="0">
                                          <p:val>
                                            <p:strVal val="#ppt_x"/>
                                          </p:val>
                                        </p:tav>
                                        <p:tav tm="100000">
                                          <p:val>
                                            <p:strVal val="#ppt_x"/>
                                          </p:val>
                                        </p:tav>
                                      </p:tavLst>
                                    </p:anim>
                                    <p:anim calcmode="lin" valueType="num">
                                      <p:cBhvr>
                                        <p:cTn id="14" dur="1000" fill="hold"/>
                                        <p:tgtEl>
                                          <p:spTgt spid="3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08"/>
                                        </p:tgtEl>
                                        <p:attrNameLst>
                                          <p:attrName>style.visibility</p:attrName>
                                        </p:attrNameLst>
                                      </p:cBhvr>
                                      <p:to>
                                        <p:strVal val="visible"/>
                                      </p:to>
                                    </p:set>
                                    <p:animEffect transition="in" filter="fade">
                                      <p:cBhvr>
                                        <p:cTn id="17" dur="1000"/>
                                        <p:tgtEl>
                                          <p:spTgt spid="308"/>
                                        </p:tgtEl>
                                      </p:cBhvr>
                                    </p:animEffect>
                                    <p:anim calcmode="lin" valueType="num">
                                      <p:cBhvr>
                                        <p:cTn id="18" dur="1000" fill="hold"/>
                                        <p:tgtEl>
                                          <p:spTgt spid="308"/>
                                        </p:tgtEl>
                                        <p:attrNameLst>
                                          <p:attrName>ppt_x</p:attrName>
                                        </p:attrNameLst>
                                      </p:cBhvr>
                                      <p:tavLst>
                                        <p:tav tm="0">
                                          <p:val>
                                            <p:strVal val="#ppt_x"/>
                                          </p:val>
                                        </p:tav>
                                        <p:tav tm="100000">
                                          <p:val>
                                            <p:strVal val="#ppt_x"/>
                                          </p:val>
                                        </p:tav>
                                      </p:tavLst>
                                    </p:anim>
                                    <p:anim calcmode="lin" valueType="num">
                                      <p:cBhvr>
                                        <p:cTn id="19" dur="1000" fill="hold"/>
                                        <p:tgtEl>
                                          <p:spTgt spid="30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13"/>
                                        </p:tgtEl>
                                        <p:attrNameLst>
                                          <p:attrName>style.visibility</p:attrName>
                                        </p:attrNameLst>
                                      </p:cBhvr>
                                      <p:to>
                                        <p:strVal val="visible"/>
                                      </p:to>
                                    </p:set>
                                    <p:animEffect transition="in" filter="fade">
                                      <p:cBhvr>
                                        <p:cTn id="22" dur="1000"/>
                                        <p:tgtEl>
                                          <p:spTgt spid="313"/>
                                        </p:tgtEl>
                                      </p:cBhvr>
                                    </p:animEffect>
                                    <p:anim calcmode="lin" valueType="num">
                                      <p:cBhvr>
                                        <p:cTn id="23" dur="1000" fill="hold"/>
                                        <p:tgtEl>
                                          <p:spTgt spid="313"/>
                                        </p:tgtEl>
                                        <p:attrNameLst>
                                          <p:attrName>ppt_x</p:attrName>
                                        </p:attrNameLst>
                                      </p:cBhvr>
                                      <p:tavLst>
                                        <p:tav tm="0">
                                          <p:val>
                                            <p:strVal val="#ppt_x"/>
                                          </p:val>
                                        </p:tav>
                                        <p:tav tm="100000">
                                          <p:val>
                                            <p:strVal val="#ppt_x"/>
                                          </p:val>
                                        </p:tav>
                                      </p:tavLst>
                                    </p:anim>
                                    <p:anim calcmode="lin" valueType="num">
                                      <p:cBhvr>
                                        <p:cTn id="24" dur="1000" fill="hold"/>
                                        <p:tgtEl>
                                          <p:spTgt spid="313"/>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309"/>
                                        </p:tgtEl>
                                        <p:attrNameLst>
                                          <p:attrName>style.visibility</p:attrName>
                                        </p:attrNameLst>
                                      </p:cBhvr>
                                      <p:to>
                                        <p:strVal val="visible"/>
                                      </p:to>
                                    </p:set>
                                    <p:animEffect transition="in" filter="fade">
                                      <p:cBhvr>
                                        <p:cTn id="27" dur="1000"/>
                                        <p:tgtEl>
                                          <p:spTgt spid="309"/>
                                        </p:tgtEl>
                                      </p:cBhvr>
                                    </p:animEffect>
                                    <p:anim calcmode="lin" valueType="num">
                                      <p:cBhvr>
                                        <p:cTn id="28" dur="1000" fill="hold"/>
                                        <p:tgtEl>
                                          <p:spTgt spid="309"/>
                                        </p:tgtEl>
                                        <p:attrNameLst>
                                          <p:attrName>ppt_x</p:attrName>
                                        </p:attrNameLst>
                                      </p:cBhvr>
                                      <p:tavLst>
                                        <p:tav tm="0">
                                          <p:val>
                                            <p:strVal val="#ppt_x"/>
                                          </p:val>
                                        </p:tav>
                                        <p:tav tm="100000">
                                          <p:val>
                                            <p:strVal val="#ppt_x"/>
                                          </p:val>
                                        </p:tav>
                                      </p:tavLst>
                                    </p:anim>
                                    <p:anim calcmode="lin" valueType="num">
                                      <p:cBhvr>
                                        <p:cTn id="29" dur="1000" fill="hold"/>
                                        <p:tgtEl>
                                          <p:spTgt spid="309"/>
                                        </p:tgtEl>
                                        <p:attrNameLst>
                                          <p:attrName>ppt_y</p:attrName>
                                        </p:attrNameLst>
                                      </p:cBhvr>
                                      <p:tavLst>
                                        <p:tav tm="0">
                                          <p:val>
                                            <p:strVal val="#ppt_y-.1"/>
                                          </p:val>
                                        </p:tav>
                                        <p:tav tm="100000">
                                          <p:val>
                                            <p:strVal val="#ppt_y"/>
                                          </p:val>
                                        </p:tav>
                                      </p:tavLst>
                                    </p:anim>
                                  </p:childTnLst>
                                </p:cTn>
                              </p:par>
                              <p:par>
                                <p:cTn id="30" presetID="53" presetClass="entr" presetSubtype="16" fill="hold" nodeType="withEffect">
                                  <p:stCondLst>
                                    <p:cond delay="750"/>
                                  </p:stCondLst>
                                  <p:childTnLst>
                                    <p:set>
                                      <p:cBhvr>
                                        <p:cTn id="31" dur="1" fill="hold">
                                          <p:stCondLst>
                                            <p:cond delay="0"/>
                                          </p:stCondLst>
                                        </p:cTn>
                                        <p:tgtEl>
                                          <p:spTgt spid="196"/>
                                        </p:tgtEl>
                                        <p:attrNameLst>
                                          <p:attrName>style.visibility</p:attrName>
                                        </p:attrNameLst>
                                      </p:cBhvr>
                                      <p:to>
                                        <p:strVal val="visible"/>
                                      </p:to>
                                    </p:set>
                                    <p:anim calcmode="lin" valueType="num">
                                      <p:cBhvr>
                                        <p:cTn id="32" dur="500" fill="hold"/>
                                        <p:tgtEl>
                                          <p:spTgt spid="196"/>
                                        </p:tgtEl>
                                        <p:attrNameLst>
                                          <p:attrName>ppt_w</p:attrName>
                                        </p:attrNameLst>
                                      </p:cBhvr>
                                      <p:tavLst>
                                        <p:tav tm="0">
                                          <p:val>
                                            <p:fltVal val="0"/>
                                          </p:val>
                                        </p:tav>
                                        <p:tav tm="100000">
                                          <p:val>
                                            <p:strVal val="#ppt_w"/>
                                          </p:val>
                                        </p:tav>
                                      </p:tavLst>
                                    </p:anim>
                                    <p:anim calcmode="lin" valueType="num">
                                      <p:cBhvr>
                                        <p:cTn id="33" dur="500" fill="hold"/>
                                        <p:tgtEl>
                                          <p:spTgt spid="196"/>
                                        </p:tgtEl>
                                        <p:attrNameLst>
                                          <p:attrName>ppt_h</p:attrName>
                                        </p:attrNameLst>
                                      </p:cBhvr>
                                      <p:tavLst>
                                        <p:tav tm="0">
                                          <p:val>
                                            <p:fltVal val="0"/>
                                          </p:val>
                                        </p:tav>
                                        <p:tav tm="100000">
                                          <p:val>
                                            <p:strVal val="#ppt_h"/>
                                          </p:val>
                                        </p:tav>
                                      </p:tavLst>
                                    </p:anim>
                                    <p:animEffect transition="in" filter="fade">
                                      <p:cBhvr>
                                        <p:cTn id="34" dur="500"/>
                                        <p:tgtEl>
                                          <p:spTgt spid="196"/>
                                        </p:tgtEl>
                                      </p:cBhvr>
                                    </p:animEffect>
                                  </p:childTnLst>
                                </p:cTn>
                              </p:par>
                              <p:par>
                                <p:cTn id="35" presetID="53" presetClass="entr" presetSubtype="16" fill="hold" nodeType="withEffect">
                                  <p:stCondLst>
                                    <p:cond delay="750"/>
                                  </p:stCondLst>
                                  <p:childTnLst>
                                    <p:set>
                                      <p:cBhvr>
                                        <p:cTn id="36" dur="1" fill="hold">
                                          <p:stCondLst>
                                            <p:cond delay="0"/>
                                          </p:stCondLst>
                                        </p:cTn>
                                        <p:tgtEl>
                                          <p:spTgt spid="198"/>
                                        </p:tgtEl>
                                        <p:attrNameLst>
                                          <p:attrName>style.visibility</p:attrName>
                                        </p:attrNameLst>
                                      </p:cBhvr>
                                      <p:to>
                                        <p:strVal val="visible"/>
                                      </p:to>
                                    </p:set>
                                    <p:anim calcmode="lin" valueType="num">
                                      <p:cBhvr>
                                        <p:cTn id="37" dur="500" fill="hold"/>
                                        <p:tgtEl>
                                          <p:spTgt spid="198"/>
                                        </p:tgtEl>
                                        <p:attrNameLst>
                                          <p:attrName>ppt_w</p:attrName>
                                        </p:attrNameLst>
                                      </p:cBhvr>
                                      <p:tavLst>
                                        <p:tav tm="0">
                                          <p:val>
                                            <p:fltVal val="0"/>
                                          </p:val>
                                        </p:tav>
                                        <p:tav tm="100000">
                                          <p:val>
                                            <p:strVal val="#ppt_w"/>
                                          </p:val>
                                        </p:tav>
                                      </p:tavLst>
                                    </p:anim>
                                    <p:anim calcmode="lin" valueType="num">
                                      <p:cBhvr>
                                        <p:cTn id="38" dur="500" fill="hold"/>
                                        <p:tgtEl>
                                          <p:spTgt spid="198"/>
                                        </p:tgtEl>
                                        <p:attrNameLst>
                                          <p:attrName>ppt_h</p:attrName>
                                        </p:attrNameLst>
                                      </p:cBhvr>
                                      <p:tavLst>
                                        <p:tav tm="0">
                                          <p:val>
                                            <p:fltVal val="0"/>
                                          </p:val>
                                        </p:tav>
                                        <p:tav tm="100000">
                                          <p:val>
                                            <p:strVal val="#ppt_h"/>
                                          </p:val>
                                        </p:tav>
                                      </p:tavLst>
                                    </p:anim>
                                    <p:animEffect transition="in" filter="fade">
                                      <p:cBhvr>
                                        <p:cTn id="39" dur="500"/>
                                        <p:tgtEl>
                                          <p:spTgt spid="198"/>
                                        </p:tgtEl>
                                      </p:cBhvr>
                                    </p:animEffect>
                                  </p:childTnLst>
                                </p:cTn>
                              </p:par>
                              <p:par>
                                <p:cTn id="40" presetID="53" presetClass="entr" presetSubtype="16" fill="hold" nodeType="withEffect">
                                  <p:stCondLst>
                                    <p:cond delay="750"/>
                                  </p:stCondLst>
                                  <p:childTnLst>
                                    <p:set>
                                      <p:cBhvr>
                                        <p:cTn id="41" dur="1" fill="hold">
                                          <p:stCondLst>
                                            <p:cond delay="0"/>
                                          </p:stCondLst>
                                        </p:cTn>
                                        <p:tgtEl>
                                          <p:spTgt spid="197"/>
                                        </p:tgtEl>
                                        <p:attrNameLst>
                                          <p:attrName>style.visibility</p:attrName>
                                        </p:attrNameLst>
                                      </p:cBhvr>
                                      <p:to>
                                        <p:strVal val="visible"/>
                                      </p:to>
                                    </p:set>
                                    <p:anim calcmode="lin" valueType="num">
                                      <p:cBhvr>
                                        <p:cTn id="42" dur="500" fill="hold"/>
                                        <p:tgtEl>
                                          <p:spTgt spid="197"/>
                                        </p:tgtEl>
                                        <p:attrNameLst>
                                          <p:attrName>ppt_w</p:attrName>
                                        </p:attrNameLst>
                                      </p:cBhvr>
                                      <p:tavLst>
                                        <p:tav tm="0">
                                          <p:val>
                                            <p:fltVal val="0"/>
                                          </p:val>
                                        </p:tav>
                                        <p:tav tm="100000">
                                          <p:val>
                                            <p:strVal val="#ppt_w"/>
                                          </p:val>
                                        </p:tav>
                                      </p:tavLst>
                                    </p:anim>
                                    <p:anim calcmode="lin" valueType="num">
                                      <p:cBhvr>
                                        <p:cTn id="43" dur="500" fill="hold"/>
                                        <p:tgtEl>
                                          <p:spTgt spid="197"/>
                                        </p:tgtEl>
                                        <p:attrNameLst>
                                          <p:attrName>ppt_h</p:attrName>
                                        </p:attrNameLst>
                                      </p:cBhvr>
                                      <p:tavLst>
                                        <p:tav tm="0">
                                          <p:val>
                                            <p:fltVal val="0"/>
                                          </p:val>
                                        </p:tav>
                                        <p:tav tm="100000">
                                          <p:val>
                                            <p:strVal val="#ppt_h"/>
                                          </p:val>
                                        </p:tav>
                                      </p:tavLst>
                                    </p:anim>
                                    <p:animEffect transition="in" filter="fade">
                                      <p:cBhvr>
                                        <p:cTn id="44" dur="500"/>
                                        <p:tgtEl>
                                          <p:spTgt spid="197"/>
                                        </p:tgtEl>
                                      </p:cBhvr>
                                    </p:animEffect>
                                  </p:childTnLst>
                                </p:cTn>
                              </p:par>
                              <p:par>
                                <p:cTn id="45" presetID="53" presetClass="entr" presetSubtype="16" fill="hold" nodeType="withEffect">
                                  <p:stCondLst>
                                    <p:cond delay="750"/>
                                  </p:stCondLst>
                                  <p:childTnLst>
                                    <p:set>
                                      <p:cBhvr>
                                        <p:cTn id="46" dur="1" fill="hold">
                                          <p:stCondLst>
                                            <p:cond delay="0"/>
                                          </p:stCondLst>
                                        </p:cTn>
                                        <p:tgtEl>
                                          <p:spTgt spid="199"/>
                                        </p:tgtEl>
                                        <p:attrNameLst>
                                          <p:attrName>style.visibility</p:attrName>
                                        </p:attrNameLst>
                                      </p:cBhvr>
                                      <p:to>
                                        <p:strVal val="visible"/>
                                      </p:to>
                                    </p:set>
                                    <p:anim calcmode="lin" valueType="num">
                                      <p:cBhvr>
                                        <p:cTn id="47" dur="500" fill="hold"/>
                                        <p:tgtEl>
                                          <p:spTgt spid="199"/>
                                        </p:tgtEl>
                                        <p:attrNameLst>
                                          <p:attrName>ppt_w</p:attrName>
                                        </p:attrNameLst>
                                      </p:cBhvr>
                                      <p:tavLst>
                                        <p:tav tm="0">
                                          <p:val>
                                            <p:fltVal val="0"/>
                                          </p:val>
                                        </p:tav>
                                        <p:tav tm="100000">
                                          <p:val>
                                            <p:strVal val="#ppt_w"/>
                                          </p:val>
                                        </p:tav>
                                      </p:tavLst>
                                    </p:anim>
                                    <p:anim calcmode="lin" valueType="num">
                                      <p:cBhvr>
                                        <p:cTn id="48" dur="500" fill="hold"/>
                                        <p:tgtEl>
                                          <p:spTgt spid="199"/>
                                        </p:tgtEl>
                                        <p:attrNameLst>
                                          <p:attrName>ppt_h</p:attrName>
                                        </p:attrNameLst>
                                      </p:cBhvr>
                                      <p:tavLst>
                                        <p:tav tm="0">
                                          <p:val>
                                            <p:fltVal val="0"/>
                                          </p:val>
                                        </p:tav>
                                        <p:tav tm="100000">
                                          <p:val>
                                            <p:strVal val="#ppt_h"/>
                                          </p:val>
                                        </p:tav>
                                      </p:tavLst>
                                    </p:anim>
                                    <p:animEffect transition="in" filter="fade">
                                      <p:cBhvr>
                                        <p:cTn id="49" dur="500"/>
                                        <p:tgtEl>
                                          <p:spTgt spid="199"/>
                                        </p:tgtEl>
                                      </p:cBhvr>
                                    </p:animEffect>
                                  </p:childTnLst>
                                </p:cTn>
                              </p:par>
                              <p:par>
                                <p:cTn id="50" presetID="53" presetClass="entr" presetSubtype="16" fill="hold" nodeType="withEffect">
                                  <p:stCondLst>
                                    <p:cond delay="750"/>
                                  </p:stCondLst>
                                  <p:childTnLst>
                                    <p:set>
                                      <p:cBhvr>
                                        <p:cTn id="51" dur="1" fill="hold">
                                          <p:stCondLst>
                                            <p:cond delay="0"/>
                                          </p:stCondLst>
                                        </p:cTn>
                                        <p:tgtEl>
                                          <p:spTgt spid="200"/>
                                        </p:tgtEl>
                                        <p:attrNameLst>
                                          <p:attrName>style.visibility</p:attrName>
                                        </p:attrNameLst>
                                      </p:cBhvr>
                                      <p:to>
                                        <p:strVal val="visible"/>
                                      </p:to>
                                    </p:set>
                                    <p:anim calcmode="lin" valueType="num">
                                      <p:cBhvr>
                                        <p:cTn id="52" dur="500" fill="hold"/>
                                        <p:tgtEl>
                                          <p:spTgt spid="200"/>
                                        </p:tgtEl>
                                        <p:attrNameLst>
                                          <p:attrName>ppt_w</p:attrName>
                                        </p:attrNameLst>
                                      </p:cBhvr>
                                      <p:tavLst>
                                        <p:tav tm="0">
                                          <p:val>
                                            <p:fltVal val="0"/>
                                          </p:val>
                                        </p:tav>
                                        <p:tav tm="100000">
                                          <p:val>
                                            <p:strVal val="#ppt_w"/>
                                          </p:val>
                                        </p:tav>
                                      </p:tavLst>
                                    </p:anim>
                                    <p:anim calcmode="lin" valueType="num">
                                      <p:cBhvr>
                                        <p:cTn id="53" dur="500" fill="hold"/>
                                        <p:tgtEl>
                                          <p:spTgt spid="200"/>
                                        </p:tgtEl>
                                        <p:attrNameLst>
                                          <p:attrName>ppt_h</p:attrName>
                                        </p:attrNameLst>
                                      </p:cBhvr>
                                      <p:tavLst>
                                        <p:tav tm="0">
                                          <p:val>
                                            <p:fltVal val="0"/>
                                          </p:val>
                                        </p:tav>
                                        <p:tav tm="100000">
                                          <p:val>
                                            <p:strVal val="#ppt_h"/>
                                          </p:val>
                                        </p:tav>
                                      </p:tavLst>
                                    </p:anim>
                                    <p:animEffect transition="in" filter="fade">
                                      <p:cBhvr>
                                        <p:cTn id="54" dur="500"/>
                                        <p:tgtEl>
                                          <p:spTgt spid="200"/>
                                        </p:tgtEl>
                                      </p:cBhvr>
                                    </p:animEffect>
                                  </p:childTnLst>
                                </p:cTn>
                              </p:par>
                            </p:childTnLst>
                          </p:cTn>
                        </p:par>
                        <p:par>
                          <p:cTn id="55" fill="hold">
                            <p:stCondLst>
                              <p:cond delay="1250"/>
                            </p:stCondLst>
                            <p:childTnLst>
                              <p:par>
                                <p:cTn id="56" presetID="53" presetClass="entr" presetSubtype="16" fill="hold" grpId="0" nodeType="afterEffect">
                                  <p:stCondLst>
                                    <p:cond delay="0"/>
                                  </p:stCondLst>
                                  <p:childTnLst>
                                    <p:set>
                                      <p:cBhvr>
                                        <p:cTn id="57" dur="1" fill="hold">
                                          <p:stCondLst>
                                            <p:cond delay="0"/>
                                          </p:stCondLst>
                                        </p:cTn>
                                        <p:tgtEl>
                                          <p:spTgt spid="292"/>
                                        </p:tgtEl>
                                        <p:attrNameLst>
                                          <p:attrName>style.visibility</p:attrName>
                                        </p:attrNameLst>
                                      </p:cBhvr>
                                      <p:to>
                                        <p:strVal val="visible"/>
                                      </p:to>
                                    </p:set>
                                    <p:anim calcmode="lin" valueType="num">
                                      <p:cBhvr>
                                        <p:cTn id="58" dur="500" fill="hold"/>
                                        <p:tgtEl>
                                          <p:spTgt spid="292"/>
                                        </p:tgtEl>
                                        <p:attrNameLst>
                                          <p:attrName>ppt_w</p:attrName>
                                        </p:attrNameLst>
                                      </p:cBhvr>
                                      <p:tavLst>
                                        <p:tav tm="0">
                                          <p:val>
                                            <p:fltVal val="0"/>
                                          </p:val>
                                        </p:tav>
                                        <p:tav tm="100000">
                                          <p:val>
                                            <p:strVal val="#ppt_w"/>
                                          </p:val>
                                        </p:tav>
                                      </p:tavLst>
                                    </p:anim>
                                    <p:anim calcmode="lin" valueType="num">
                                      <p:cBhvr>
                                        <p:cTn id="59" dur="500" fill="hold"/>
                                        <p:tgtEl>
                                          <p:spTgt spid="292"/>
                                        </p:tgtEl>
                                        <p:attrNameLst>
                                          <p:attrName>ppt_h</p:attrName>
                                        </p:attrNameLst>
                                      </p:cBhvr>
                                      <p:tavLst>
                                        <p:tav tm="0">
                                          <p:val>
                                            <p:fltVal val="0"/>
                                          </p:val>
                                        </p:tav>
                                        <p:tav tm="100000">
                                          <p:val>
                                            <p:strVal val="#ppt_h"/>
                                          </p:val>
                                        </p:tav>
                                      </p:tavLst>
                                    </p:anim>
                                    <p:animEffect transition="in" filter="fade">
                                      <p:cBhvr>
                                        <p:cTn id="60" dur="500"/>
                                        <p:tgtEl>
                                          <p:spTgt spid="292"/>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93"/>
                                        </p:tgtEl>
                                        <p:attrNameLst>
                                          <p:attrName>style.visibility</p:attrName>
                                        </p:attrNameLst>
                                      </p:cBhvr>
                                      <p:to>
                                        <p:strVal val="visible"/>
                                      </p:to>
                                    </p:set>
                                    <p:anim calcmode="lin" valueType="num">
                                      <p:cBhvr>
                                        <p:cTn id="63" dur="500" fill="hold"/>
                                        <p:tgtEl>
                                          <p:spTgt spid="293"/>
                                        </p:tgtEl>
                                        <p:attrNameLst>
                                          <p:attrName>ppt_w</p:attrName>
                                        </p:attrNameLst>
                                      </p:cBhvr>
                                      <p:tavLst>
                                        <p:tav tm="0">
                                          <p:val>
                                            <p:fltVal val="0"/>
                                          </p:val>
                                        </p:tav>
                                        <p:tav tm="100000">
                                          <p:val>
                                            <p:strVal val="#ppt_w"/>
                                          </p:val>
                                        </p:tav>
                                      </p:tavLst>
                                    </p:anim>
                                    <p:anim calcmode="lin" valueType="num">
                                      <p:cBhvr>
                                        <p:cTn id="64" dur="500" fill="hold"/>
                                        <p:tgtEl>
                                          <p:spTgt spid="293"/>
                                        </p:tgtEl>
                                        <p:attrNameLst>
                                          <p:attrName>ppt_h</p:attrName>
                                        </p:attrNameLst>
                                      </p:cBhvr>
                                      <p:tavLst>
                                        <p:tav tm="0">
                                          <p:val>
                                            <p:fltVal val="0"/>
                                          </p:val>
                                        </p:tav>
                                        <p:tav tm="100000">
                                          <p:val>
                                            <p:strVal val="#ppt_h"/>
                                          </p:val>
                                        </p:tav>
                                      </p:tavLst>
                                    </p:anim>
                                    <p:animEffect transition="in" filter="fade">
                                      <p:cBhvr>
                                        <p:cTn id="65" dur="500"/>
                                        <p:tgtEl>
                                          <p:spTgt spid="293"/>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9"/>
                                        </p:tgtEl>
                                        <p:attrNameLst>
                                          <p:attrName>style.visibility</p:attrName>
                                        </p:attrNameLst>
                                      </p:cBhvr>
                                      <p:to>
                                        <p:strVal val="visible"/>
                                      </p:to>
                                    </p:set>
                                    <p:anim calcmode="lin" valueType="num">
                                      <p:cBhvr>
                                        <p:cTn id="68" dur="500" fill="hold"/>
                                        <p:tgtEl>
                                          <p:spTgt spid="299"/>
                                        </p:tgtEl>
                                        <p:attrNameLst>
                                          <p:attrName>ppt_w</p:attrName>
                                        </p:attrNameLst>
                                      </p:cBhvr>
                                      <p:tavLst>
                                        <p:tav tm="0">
                                          <p:val>
                                            <p:fltVal val="0"/>
                                          </p:val>
                                        </p:tav>
                                        <p:tav tm="100000">
                                          <p:val>
                                            <p:strVal val="#ppt_w"/>
                                          </p:val>
                                        </p:tav>
                                      </p:tavLst>
                                    </p:anim>
                                    <p:anim calcmode="lin" valueType="num">
                                      <p:cBhvr>
                                        <p:cTn id="69" dur="500" fill="hold"/>
                                        <p:tgtEl>
                                          <p:spTgt spid="299"/>
                                        </p:tgtEl>
                                        <p:attrNameLst>
                                          <p:attrName>ppt_h</p:attrName>
                                        </p:attrNameLst>
                                      </p:cBhvr>
                                      <p:tavLst>
                                        <p:tav tm="0">
                                          <p:val>
                                            <p:fltVal val="0"/>
                                          </p:val>
                                        </p:tav>
                                        <p:tav tm="100000">
                                          <p:val>
                                            <p:strVal val="#ppt_h"/>
                                          </p:val>
                                        </p:tav>
                                      </p:tavLst>
                                    </p:anim>
                                    <p:animEffect transition="in" filter="fade">
                                      <p:cBhvr>
                                        <p:cTn id="70" dur="500"/>
                                        <p:tgtEl>
                                          <p:spTgt spid="29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98"/>
                                        </p:tgtEl>
                                        <p:attrNameLst>
                                          <p:attrName>style.visibility</p:attrName>
                                        </p:attrNameLst>
                                      </p:cBhvr>
                                      <p:to>
                                        <p:strVal val="visible"/>
                                      </p:to>
                                    </p:set>
                                    <p:anim calcmode="lin" valueType="num">
                                      <p:cBhvr>
                                        <p:cTn id="73" dur="500" fill="hold"/>
                                        <p:tgtEl>
                                          <p:spTgt spid="298"/>
                                        </p:tgtEl>
                                        <p:attrNameLst>
                                          <p:attrName>ppt_w</p:attrName>
                                        </p:attrNameLst>
                                      </p:cBhvr>
                                      <p:tavLst>
                                        <p:tav tm="0">
                                          <p:val>
                                            <p:fltVal val="0"/>
                                          </p:val>
                                        </p:tav>
                                        <p:tav tm="100000">
                                          <p:val>
                                            <p:strVal val="#ppt_w"/>
                                          </p:val>
                                        </p:tav>
                                      </p:tavLst>
                                    </p:anim>
                                    <p:anim calcmode="lin" valueType="num">
                                      <p:cBhvr>
                                        <p:cTn id="74" dur="500" fill="hold"/>
                                        <p:tgtEl>
                                          <p:spTgt spid="298"/>
                                        </p:tgtEl>
                                        <p:attrNameLst>
                                          <p:attrName>ppt_h</p:attrName>
                                        </p:attrNameLst>
                                      </p:cBhvr>
                                      <p:tavLst>
                                        <p:tav tm="0">
                                          <p:val>
                                            <p:fltVal val="0"/>
                                          </p:val>
                                        </p:tav>
                                        <p:tav tm="100000">
                                          <p:val>
                                            <p:strVal val="#ppt_h"/>
                                          </p:val>
                                        </p:tav>
                                      </p:tavLst>
                                    </p:anim>
                                    <p:animEffect transition="in" filter="fade">
                                      <p:cBhvr>
                                        <p:cTn id="75" dur="500"/>
                                        <p:tgtEl>
                                          <p:spTgt spid="298"/>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297"/>
                                        </p:tgtEl>
                                        <p:attrNameLst>
                                          <p:attrName>style.visibility</p:attrName>
                                        </p:attrNameLst>
                                      </p:cBhvr>
                                      <p:to>
                                        <p:strVal val="visible"/>
                                      </p:to>
                                    </p:set>
                                    <p:anim calcmode="lin" valueType="num">
                                      <p:cBhvr>
                                        <p:cTn id="78" dur="500" fill="hold"/>
                                        <p:tgtEl>
                                          <p:spTgt spid="297"/>
                                        </p:tgtEl>
                                        <p:attrNameLst>
                                          <p:attrName>ppt_w</p:attrName>
                                        </p:attrNameLst>
                                      </p:cBhvr>
                                      <p:tavLst>
                                        <p:tav tm="0">
                                          <p:val>
                                            <p:fltVal val="0"/>
                                          </p:val>
                                        </p:tav>
                                        <p:tav tm="100000">
                                          <p:val>
                                            <p:strVal val="#ppt_w"/>
                                          </p:val>
                                        </p:tav>
                                      </p:tavLst>
                                    </p:anim>
                                    <p:anim calcmode="lin" valueType="num">
                                      <p:cBhvr>
                                        <p:cTn id="79" dur="500" fill="hold"/>
                                        <p:tgtEl>
                                          <p:spTgt spid="297"/>
                                        </p:tgtEl>
                                        <p:attrNameLst>
                                          <p:attrName>ppt_h</p:attrName>
                                        </p:attrNameLst>
                                      </p:cBhvr>
                                      <p:tavLst>
                                        <p:tav tm="0">
                                          <p:val>
                                            <p:fltVal val="0"/>
                                          </p:val>
                                        </p:tav>
                                        <p:tav tm="100000">
                                          <p:val>
                                            <p:strVal val="#ppt_h"/>
                                          </p:val>
                                        </p:tav>
                                      </p:tavLst>
                                    </p:anim>
                                    <p:animEffect transition="in" filter="fade">
                                      <p:cBhvr>
                                        <p:cTn id="80" dur="500"/>
                                        <p:tgtEl>
                                          <p:spTgt spid="297"/>
                                        </p:tgtEl>
                                      </p:cBhvr>
                                    </p:animEffect>
                                  </p:childTnLst>
                                </p:cTn>
                              </p:par>
                            </p:childTnLst>
                          </p:cTn>
                        </p:par>
                        <p:par>
                          <p:cTn id="81" fill="hold">
                            <p:stCondLst>
                              <p:cond delay="1750"/>
                            </p:stCondLst>
                            <p:childTnLst>
                              <p:par>
                                <p:cTn id="82" presetID="53" presetClass="entr" presetSubtype="16" fill="hold" grpId="0" nodeType="afterEffect">
                                  <p:stCondLst>
                                    <p:cond delay="0"/>
                                  </p:stCondLst>
                                  <p:childTnLst>
                                    <p:set>
                                      <p:cBhvr>
                                        <p:cTn id="83" dur="1" fill="hold">
                                          <p:stCondLst>
                                            <p:cond delay="0"/>
                                          </p:stCondLst>
                                        </p:cTn>
                                        <p:tgtEl>
                                          <p:spTgt spid="304"/>
                                        </p:tgtEl>
                                        <p:attrNameLst>
                                          <p:attrName>style.visibility</p:attrName>
                                        </p:attrNameLst>
                                      </p:cBhvr>
                                      <p:to>
                                        <p:strVal val="visible"/>
                                      </p:to>
                                    </p:set>
                                    <p:anim calcmode="lin" valueType="num">
                                      <p:cBhvr>
                                        <p:cTn id="84" dur="500" fill="hold"/>
                                        <p:tgtEl>
                                          <p:spTgt spid="304"/>
                                        </p:tgtEl>
                                        <p:attrNameLst>
                                          <p:attrName>ppt_w</p:attrName>
                                        </p:attrNameLst>
                                      </p:cBhvr>
                                      <p:tavLst>
                                        <p:tav tm="0">
                                          <p:val>
                                            <p:fltVal val="0"/>
                                          </p:val>
                                        </p:tav>
                                        <p:tav tm="100000">
                                          <p:val>
                                            <p:strVal val="#ppt_w"/>
                                          </p:val>
                                        </p:tav>
                                      </p:tavLst>
                                    </p:anim>
                                    <p:anim calcmode="lin" valueType="num">
                                      <p:cBhvr>
                                        <p:cTn id="85" dur="500" fill="hold"/>
                                        <p:tgtEl>
                                          <p:spTgt spid="304"/>
                                        </p:tgtEl>
                                        <p:attrNameLst>
                                          <p:attrName>ppt_h</p:attrName>
                                        </p:attrNameLst>
                                      </p:cBhvr>
                                      <p:tavLst>
                                        <p:tav tm="0">
                                          <p:val>
                                            <p:fltVal val="0"/>
                                          </p:val>
                                        </p:tav>
                                        <p:tav tm="100000">
                                          <p:val>
                                            <p:strVal val="#ppt_h"/>
                                          </p:val>
                                        </p:tav>
                                      </p:tavLst>
                                    </p:anim>
                                    <p:animEffect transition="in" filter="fade">
                                      <p:cBhvr>
                                        <p:cTn id="86" dur="500"/>
                                        <p:tgtEl>
                                          <p:spTgt spid="30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27"/>
                                        </p:tgtEl>
                                        <p:attrNameLst>
                                          <p:attrName>style.visibility</p:attrName>
                                        </p:attrNameLst>
                                      </p:cBhvr>
                                      <p:to>
                                        <p:strVal val="visible"/>
                                      </p:to>
                                    </p:set>
                                    <p:animEffect transition="in" filter="fade">
                                      <p:cBhvr>
                                        <p:cTn id="89" dur="500"/>
                                        <p:tgtEl>
                                          <p:spTgt spid="327"/>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28"/>
                                        </p:tgtEl>
                                        <p:attrNameLst>
                                          <p:attrName>style.visibility</p:attrName>
                                        </p:attrNameLst>
                                      </p:cBhvr>
                                      <p:to>
                                        <p:strVal val="visible"/>
                                      </p:to>
                                    </p:set>
                                    <p:animEffect transition="in" filter="fade">
                                      <p:cBhvr>
                                        <p:cTn id="92" dur="500"/>
                                        <p:tgtEl>
                                          <p:spTgt spid="328"/>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29"/>
                                        </p:tgtEl>
                                        <p:attrNameLst>
                                          <p:attrName>style.visibility</p:attrName>
                                        </p:attrNameLst>
                                      </p:cBhvr>
                                      <p:to>
                                        <p:strVal val="visible"/>
                                      </p:to>
                                    </p:set>
                                    <p:animEffect transition="in" filter="fade">
                                      <p:cBhvr>
                                        <p:cTn id="95" dur="500"/>
                                        <p:tgtEl>
                                          <p:spTgt spid="329"/>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330"/>
                                        </p:tgtEl>
                                        <p:attrNameLst>
                                          <p:attrName>style.visibility</p:attrName>
                                        </p:attrNameLst>
                                      </p:cBhvr>
                                      <p:to>
                                        <p:strVal val="visible"/>
                                      </p:to>
                                    </p:set>
                                    <p:animEffect transition="in" filter="fade">
                                      <p:cBhvr>
                                        <p:cTn id="98" dur="500"/>
                                        <p:tgtEl>
                                          <p:spTgt spid="330"/>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31"/>
                                        </p:tgtEl>
                                        <p:attrNameLst>
                                          <p:attrName>style.visibility</p:attrName>
                                        </p:attrNameLst>
                                      </p:cBhvr>
                                      <p:to>
                                        <p:strVal val="visible"/>
                                      </p:to>
                                    </p:set>
                                    <p:animEffect transition="in" filter="fade">
                                      <p:cBhvr>
                                        <p:cTn id="101" dur="500"/>
                                        <p:tgtEl>
                                          <p:spTgt spid="331"/>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332"/>
                                        </p:tgtEl>
                                        <p:attrNameLst>
                                          <p:attrName>style.visibility</p:attrName>
                                        </p:attrNameLst>
                                      </p:cBhvr>
                                      <p:to>
                                        <p:strVal val="visible"/>
                                      </p:to>
                                    </p:set>
                                    <p:animEffect transition="in" filter="fade">
                                      <p:cBhvr>
                                        <p:cTn id="104" dur="500"/>
                                        <p:tgtEl>
                                          <p:spTgt spid="332"/>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33"/>
                                        </p:tgtEl>
                                        <p:attrNameLst>
                                          <p:attrName>style.visibility</p:attrName>
                                        </p:attrNameLst>
                                      </p:cBhvr>
                                      <p:to>
                                        <p:strVal val="visible"/>
                                      </p:to>
                                    </p:set>
                                    <p:animEffect transition="in" filter="fade">
                                      <p:cBhvr>
                                        <p:cTn id="107" dur="500"/>
                                        <p:tgtEl>
                                          <p:spTgt spid="333"/>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34"/>
                                        </p:tgtEl>
                                        <p:attrNameLst>
                                          <p:attrName>style.visibility</p:attrName>
                                        </p:attrNameLst>
                                      </p:cBhvr>
                                      <p:to>
                                        <p:strVal val="visible"/>
                                      </p:to>
                                    </p:set>
                                    <p:animEffect transition="in" filter="fade">
                                      <p:cBhvr>
                                        <p:cTn id="110" dur="500"/>
                                        <p:tgtEl>
                                          <p:spTgt spid="334"/>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35"/>
                                        </p:tgtEl>
                                        <p:attrNameLst>
                                          <p:attrName>style.visibility</p:attrName>
                                        </p:attrNameLst>
                                      </p:cBhvr>
                                      <p:to>
                                        <p:strVal val="visible"/>
                                      </p:to>
                                    </p:set>
                                    <p:animEffect transition="in" filter="fade">
                                      <p:cBhvr>
                                        <p:cTn id="113" dur="500"/>
                                        <p:tgtEl>
                                          <p:spTgt spid="335"/>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336"/>
                                        </p:tgtEl>
                                        <p:attrNameLst>
                                          <p:attrName>style.visibility</p:attrName>
                                        </p:attrNameLst>
                                      </p:cBhvr>
                                      <p:to>
                                        <p:strVal val="visible"/>
                                      </p:to>
                                    </p:set>
                                    <p:animEffect transition="in" filter="fade">
                                      <p:cBhvr>
                                        <p:cTn id="116" dur="500"/>
                                        <p:tgtEl>
                                          <p:spTgt spid="336"/>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37"/>
                                        </p:tgtEl>
                                        <p:attrNameLst>
                                          <p:attrName>style.visibility</p:attrName>
                                        </p:attrNameLst>
                                      </p:cBhvr>
                                      <p:to>
                                        <p:strVal val="visible"/>
                                      </p:to>
                                    </p:set>
                                    <p:animEffect transition="in" filter="fade">
                                      <p:cBhvr>
                                        <p:cTn id="119" dur="500"/>
                                        <p:tgtEl>
                                          <p:spTgt spid="337"/>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338"/>
                                        </p:tgtEl>
                                        <p:attrNameLst>
                                          <p:attrName>style.visibility</p:attrName>
                                        </p:attrNameLst>
                                      </p:cBhvr>
                                      <p:to>
                                        <p:strVal val="visible"/>
                                      </p:to>
                                    </p:set>
                                    <p:animEffect transition="in" filter="fade">
                                      <p:cBhvr>
                                        <p:cTn id="122" dur="500"/>
                                        <p:tgtEl>
                                          <p:spTgt spid="338"/>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339"/>
                                        </p:tgtEl>
                                        <p:attrNameLst>
                                          <p:attrName>style.visibility</p:attrName>
                                        </p:attrNameLst>
                                      </p:cBhvr>
                                      <p:to>
                                        <p:strVal val="visible"/>
                                      </p:to>
                                    </p:set>
                                    <p:animEffect transition="in" filter="fade">
                                      <p:cBhvr>
                                        <p:cTn id="125" dur="500"/>
                                        <p:tgtEl>
                                          <p:spTgt spid="339"/>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340"/>
                                        </p:tgtEl>
                                        <p:attrNameLst>
                                          <p:attrName>style.visibility</p:attrName>
                                        </p:attrNameLst>
                                      </p:cBhvr>
                                      <p:to>
                                        <p:strVal val="visible"/>
                                      </p:to>
                                    </p:set>
                                    <p:animEffect transition="in" filter="fade">
                                      <p:cBhvr>
                                        <p:cTn id="128" dur="500"/>
                                        <p:tgtEl>
                                          <p:spTgt spid="340"/>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341"/>
                                        </p:tgtEl>
                                        <p:attrNameLst>
                                          <p:attrName>style.visibility</p:attrName>
                                        </p:attrNameLst>
                                      </p:cBhvr>
                                      <p:to>
                                        <p:strVal val="visible"/>
                                      </p:to>
                                    </p:set>
                                    <p:animEffect transition="in" filter="fade">
                                      <p:cBhvr>
                                        <p:cTn id="131" dur="500"/>
                                        <p:tgtEl>
                                          <p:spTgt spid="341"/>
                                        </p:tgtEl>
                                      </p:cBhvr>
                                    </p:animEffect>
                                  </p:childTnLst>
                                </p:cTn>
                              </p:par>
                              <p:par>
                                <p:cTn id="132" presetID="0" presetClass="path" presetSubtype="0" repeatCount="indefinite" accel="50000" decel="50000" fill="hold" grpId="1" nodeType="withEffect">
                                  <p:stCondLst>
                                    <p:cond delay="0"/>
                                  </p:stCondLst>
                                  <p:childTnLst>
                                    <p:animMotion origin="layout" path="M -0.00078 0.00023 C 0.02422 0.03472 0.04609 0.06597 0.09818 0.10579 C 0.14909 0.14398 0.17448 0.15231 0.22227 0.16968 " pathEditMode="relative" rAng="0" ptsTypes="AAA">
                                      <p:cBhvr>
                                        <p:cTn id="133" dur="4000" fill="hold"/>
                                        <p:tgtEl>
                                          <p:spTgt spid="327"/>
                                        </p:tgtEl>
                                        <p:attrNameLst>
                                          <p:attrName>ppt_x</p:attrName>
                                          <p:attrName>ppt_y</p:attrName>
                                        </p:attrNameLst>
                                      </p:cBhvr>
                                      <p:rCtr x="11146" y="8472"/>
                                    </p:animMotion>
                                  </p:childTnLst>
                                </p:cTn>
                              </p:par>
                              <p:par>
                                <p:cTn id="134" presetID="0" presetClass="path" presetSubtype="0" repeatCount="indefinite" accel="50000" decel="50000" fill="hold" grpId="1" nodeType="withEffect">
                                  <p:stCondLst>
                                    <p:cond delay="0"/>
                                  </p:stCondLst>
                                  <p:childTnLst>
                                    <p:animMotion origin="layout" path="M -0.00078 0.00023 C 0.02721 0.02199 0.05872 0.04375 0.12018 0.0669 C 0.17721 0.08449 0.20794 0.09051 0.26445 0.09098 " pathEditMode="relative" rAng="0" ptsTypes="AAA">
                                      <p:cBhvr>
                                        <p:cTn id="135" dur="4000" fill="hold"/>
                                        <p:tgtEl>
                                          <p:spTgt spid="328"/>
                                        </p:tgtEl>
                                        <p:attrNameLst>
                                          <p:attrName>ppt_x</p:attrName>
                                          <p:attrName>ppt_y</p:attrName>
                                        </p:attrNameLst>
                                      </p:cBhvr>
                                      <p:rCtr x="13255" y="4537"/>
                                    </p:animMotion>
                                  </p:childTnLst>
                                </p:cTn>
                              </p:par>
                              <p:par>
                                <p:cTn id="136" presetID="63" presetClass="path" presetSubtype="0" repeatCount="indefinite" accel="50000" decel="50000" fill="hold" grpId="1" nodeType="withEffect">
                                  <p:stCondLst>
                                    <p:cond delay="0"/>
                                  </p:stCondLst>
                                  <p:childTnLst>
                                    <p:animMotion origin="layout" path="M -1.66667E-6 -4.07407E-6 L 0.27266 -4.07407E-6 " pathEditMode="relative" rAng="0" ptsTypes="AA">
                                      <p:cBhvr>
                                        <p:cTn id="137" dur="4000" fill="hold"/>
                                        <p:tgtEl>
                                          <p:spTgt spid="329"/>
                                        </p:tgtEl>
                                        <p:attrNameLst>
                                          <p:attrName>ppt_x</p:attrName>
                                          <p:attrName>ppt_y</p:attrName>
                                        </p:attrNameLst>
                                      </p:cBhvr>
                                      <p:rCtr x="13633" y="0"/>
                                    </p:animMotion>
                                  </p:childTnLst>
                                </p:cTn>
                              </p:par>
                              <p:par>
                                <p:cTn id="138" presetID="0" presetClass="path" presetSubtype="0" repeatCount="indefinite" accel="50000" decel="50000" fill="hold" grpId="1" nodeType="withEffect">
                                  <p:stCondLst>
                                    <p:cond delay="250"/>
                                  </p:stCondLst>
                                  <p:childTnLst>
                                    <p:animMotion origin="layout" path="M -0.00078 0.00023 C 0.02448 -0.03218 0.04766 -0.06389 0.09818 -0.10463 C 0.14922 -0.14028 0.17448 -0.15069 0.22227 -0.16759 " pathEditMode="relative" rAng="0" ptsTypes="AAA">
                                      <p:cBhvr>
                                        <p:cTn id="139" dur="4000" fill="hold"/>
                                        <p:tgtEl>
                                          <p:spTgt spid="330"/>
                                        </p:tgtEl>
                                        <p:attrNameLst>
                                          <p:attrName>ppt_x</p:attrName>
                                          <p:attrName>ppt_y</p:attrName>
                                        </p:attrNameLst>
                                      </p:cBhvr>
                                      <p:rCtr x="11146" y="-8403"/>
                                    </p:animMotion>
                                  </p:childTnLst>
                                </p:cTn>
                              </p:par>
                              <p:par>
                                <p:cTn id="140" presetID="0" presetClass="path" presetSubtype="0" repeatCount="indefinite" accel="50000" decel="50000" fill="hold" grpId="1" nodeType="withEffect">
                                  <p:stCondLst>
                                    <p:cond delay="250"/>
                                  </p:stCondLst>
                                  <p:childTnLst>
                                    <p:animMotion origin="layout" path="M -0.00078 0.00023 C 0.02721 -0.02199 0.05872 -0.04398 0.12018 -0.06736 C 0.17721 -0.08519 0.20794 -0.09121 0.26445 -0.09167 " pathEditMode="relative" rAng="0" ptsTypes="AAA">
                                      <p:cBhvr>
                                        <p:cTn id="141" dur="4000" fill="hold"/>
                                        <p:tgtEl>
                                          <p:spTgt spid="331"/>
                                        </p:tgtEl>
                                        <p:attrNameLst>
                                          <p:attrName>ppt_x</p:attrName>
                                          <p:attrName>ppt_y</p:attrName>
                                        </p:attrNameLst>
                                      </p:cBhvr>
                                      <p:rCtr x="13255" y="-4606"/>
                                    </p:animMotion>
                                  </p:childTnLst>
                                </p:cTn>
                              </p:par>
                              <p:par>
                                <p:cTn id="142" presetID="0" presetClass="path" presetSubtype="0" repeatCount="indefinite" accel="50000" decel="50000" fill="hold" grpId="1" nodeType="withEffect">
                                  <p:stCondLst>
                                    <p:cond delay="1000"/>
                                  </p:stCondLst>
                                  <p:childTnLst>
                                    <p:animMotion origin="layout" path="M -0.00078 0.00023 C 0.02422 0.03472 0.04609 0.06597 0.09818 0.10579 C 0.14909 0.14398 0.17448 0.15231 0.22227 0.16968 " pathEditMode="relative" rAng="0" ptsTypes="AAA">
                                      <p:cBhvr>
                                        <p:cTn id="143" dur="4000" fill="hold"/>
                                        <p:tgtEl>
                                          <p:spTgt spid="332"/>
                                        </p:tgtEl>
                                        <p:attrNameLst>
                                          <p:attrName>ppt_x</p:attrName>
                                          <p:attrName>ppt_y</p:attrName>
                                        </p:attrNameLst>
                                      </p:cBhvr>
                                      <p:rCtr x="11146" y="8472"/>
                                    </p:animMotion>
                                  </p:childTnLst>
                                </p:cTn>
                              </p:par>
                              <p:par>
                                <p:cTn id="144" presetID="0" presetClass="path" presetSubtype="0" repeatCount="indefinite" accel="50000" decel="50000" fill="hold" grpId="1" nodeType="withEffect">
                                  <p:stCondLst>
                                    <p:cond delay="1000"/>
                                  </p:stCondLst>
                                  <p:childTnLst>
                                    <p:animMotion origin="layout" path="M -0.00078 0.00023 C 0.02721 0.02199 0.05872 0.04375 0.12018 0.0669 C 0.17721 0.08449 0.20794 0.09051 0.26445 0.09098 " pathEditMode="relative" rAng="0" ptsTypes="AAA">
                                      <p:cBhvr>
                                        <p:cTn id="145" dur="4000" fill="hold"/>
                                        <p:tgtEl>
                                          <p:spTgt spid="333"/>
                                        </p:tgtEl>
                                        <p:attrNameLst>
                                          <p:attrName>ppt_x</p:attrName>
                                          <p:attrName>ppt_y</p:attrName>
                                        </p:attrNameLst>
                                      </p:cBhvr>
                                      <p:rCtr x="13255" y="4537"/>
                                    </p:animMotion>
                                  </p:childTnLst>
                                </p:cTn>
                              </p:par>
                              <p:par>
                                <p:cTn id="146" presetID="63" presetClass="path" presetSubtype="0" repeatCount="indefinite" accel="50000" decel="50000" fill="hold" grpId="1" nodeType="withEffect">
                                  <p:stCondLst>
                                    <p:cond delay="1000"/>
                                  </p:stCondLst>
                                  <p:childTnLst>
                                    <p:animMotion origin="layout" path="M -1.66667E-6 -4.07407E-6 L 0.27266 -4.07407E-6 " pathEditMode="relative" rAng="0" ptsTypes="AA">
                                      <p:cBhvr>
                                        <p:cTn id="147" dur="4000" fill="hold"/>
                                        <p:tgtEl>
                                          <p:spTgt spid="334"/>
                                        </p:tgtEl>
                                        <p:attrNameLst>
                                          <p:attrName>ppt_x</p:attrName>
                                          <p:attrName>ppt_y</p:attrName>
                                        </p:attrNameLst>
                                      </p:cBhvr>
                                      <p:rCtr x="13633" y="0"/>
                                    </p:animMotion>
                                  </p:childTnLst>
                                </p:cTn>
                              </p:par>
                              <p:par>
                                <p:cTn id="148" presetID="0" presetClass="path" presetSubtype="0" repeatCount="indefinite" accel="50000" decel="50000" fill="hold" grpId="1" nodeType="withEffect">
                                  <p:stCondLst>
                                    <p:cond delay="1250"/>
                                  </p:stCondLst>
                                  <p:childTnLst>
                                    <p:animMotion origin="layout" path="M -0.00078 0.00023 C 0.02448 -0.03218 0.04766 -0.06389 0.09818 -0.10463 C 0.14922 -0.14028 0.17448 -0.15069 0.22227 -0.16759 " pathEditMode="relative" rAng="0" ptsTypes="AAA">
                                      <p:cBhvr>
                                        <p:cTn id="149" dur="4000" fill="hold"/>
                                        <p:tgtEl>
                                          <p:spTgt spid="335"/>
                                        </p:tgtEl>
                                        <p:attrNameLst>
                                          <p:attrName>ppt_x</p:attrName>
                                          <p:attrName>ppt_y</p:attrName>
                                        </p:attrNameLst>
                                      </p:cBhvr>
                                      <p:rCtr x="11146" y="-8403"/>
                                    </p:animMotion>
                                  </p:childTnLst>
                                </p:cTn>
                              </p:par>
                              <p:par>
                                <p:cTn id="150" presetID="0" presetClass="path" presetSubtype="0" repeatCount="indefinite" accel="50000" decel="50000" fill="hold" grpId="1" nodeType="withEffect">
                                  <p:stCondLst>
                                    <p:cond delay="1250"/>
                                  </p:stCondLst>
                                  <p:childTnLst>
                                    <p:animMotion origin="layout" path="M -0.00078 0.00023 C 0.02721 -0.02199 0.05872 -0.04398 0.12018 -0.06736 C 0.17721 -0.08519 0.20794 -0.09121 0.26445 -0.09167 " pathEditMode="relative" rAng="0" ptsTypes="AAA">
                                      <p:cBhvr>
                                        <p:cTn id="151" dur="4000" fill="hold"/>
                                        <p:tgtEl>
                                          <p:spTgt spid="336"/>
                                        </p:tgtEl>
                                        <p:attrNameLst>
                                          <p:attrName>ppt_x</p:attrName>
                                          <p:attrName>ppt_y</p:attrName>
                                        </p:attrNameLst>
                                      </p:cBhvr>
                                      <p:rCtr x="13255" y="-4606"/>
                                    </p:animMotion>
                                  </p:childTnLst>
                                </p:cTn>
                              </p:par>
                              <p:par>
                                <p:cTn id="152" presetID="0" presetClass="path" presetSubtype="0" repeatCount="indefinite" accel="50000" decel="50000" fill="hold" grpId="1" nodeType="withEffect">
                                  <p:stCondLst>
                                    <p:cond delay="1750"/>
                                  </p:stCondLst>
                                  <p:childTnLst>
                                    <p:animMotion origin="layout" path="M -0.00078 0.00023 C 0.02422 0.03472 0.04609 0.06597 0.09818 0.10579 C 0.14909 0.14398 0.17448 0.15231 0.22227 0.16968 " pathEditMode="relative" rAng="0" ptsTypes="AAA">
                                      <p:cBhvr>
                                        <p:cTn id="153" dur="4000" fill="hold"/>
                                        <p:tgtEl>
                                          <p:spTgt spid="337"/>
                                        </p:tgtEl>
                                        <p:attrNameLst>
                                          <p:attrName>ppt_x</p:attrName>
                                          <p:attrName>ppt_y</p:attrName>
                                        </p:attrNameLst>
                                      </p:cBhvr>
                                      <p:rCtr x="11146" y="8472"/>
                                    </p:animMotion>
                                  </p:childTnLst>
                                </p:cTn>
                              </p:par>
                              <p:par>
                                <p:cTn id="154" presetID="0" presetClass="path" presetSubtype="0" repeatCount="indefinite" accel="50000" decel="50000" fill="hold" grpId="1" nodeType="withEffect">
                                  <p:stCondLst>
                                    <p:cond delay="1750"/>
                                  </p:stCondLst>
                                  <p:childTnLst>
                                    <p:animMotion origin="layout" path="M -0.00078 0.00023 C 0.02721 0.02199 0.05872 0.04375 0.12018 0.0669 C 0.17721 0.08449 0.20794 0.09051 0.26445 0.09098 " pathEditMode="relative" rAng="0" ptsTypes="AAA">
                                      <p:cBhvr>
                                        <p:cTn id="155" dur="4000" fill="hold"/>
                                        <p:tgtEl>
                                          <p:spTgt spid="338"/>
                                        </p:tgtEl>
                                        <p:attrNameLst>
                                          <p:attrName>ppt_x</p:attrName>
                                          <p:attrName>ppt_y</p:attrName>
                                        </p:attrNameLst>
                                      </p:cBhvr>
                                      <p:rCtr x="13255" y="4537"/>
                                    </p:animMotion>
                                  </p:childTnLst>
                                </p:cTn>
                              </p:par>
                              <p:par>
                                <p:cTn id="156" presetID="63" presetClass="path" presetSubtype="0" repeatCount="indefinite" accel="50000" decel="50000" fill="hold" grpId="1" nodeType="withEffect">
                                  <p:stCondLst>
                                    <p:cond delay="2500"/>
                                  </p:stCondLst>
                                  <p:childTnLst>
                                    <p:animMotion origin="layout" path="M -1.66667E-6 -4.07407E-6 L 0.27266 -4.07407E-6 " pathEditMode="relative" rAng="0" ptsTypes="AA">
                                      <p:cBhvr>
                                        <p:cTn id="157" dur="4000" fill="hold"/>
                                        <p:tgtEl>
                                          <p:spTgt spid="339"/>
                                        </p:tgtEl>
                                        <p:attrNameLst>
                                          <p:attrName>ppt_x</p:attrName>
                                          <p:attrName>ppt_y</p:attrName>
                                        </p:attrNameLst>
                                      </p:cBhvr>
                                      <p:rCtr x="13633" y="0"/>
                                    </p:animMotion>
                                  </p:childTnLst>
                                </p:cTn>
                              </p:par>
                              <p:par>
                                <p:cTn id="158" presetID="0" presetClass="path" presetSubtype="0" repeatCount="indefinite" accel="50000" decel="50000" fill="hold" grpId="1" nodeType="withEffect">
                                  <p:stCondLst>
                                    <p:cond delay="2500"/>
                                  </p:stCondLst>
                                  <p:childTnLst>
                                    <p:animMotion origin="layout" path="M -0.00078 0.00023 C 0.02448 -0.03218 0.04766 -0.06389 0.09818 -0.10463 C 0.14922 -0.14028 0.17448 -0.15069 0.22227 -0.16759 " pathEditMode="relative" rAng="0" ptsTypes="AAA">
                                      <p:cBhvr>
                                        <p:cTn id="159" dur="4000" fill="hold"/>
                                        <p:tgtEl>
                                          <p:spTgt spid="340"/>
                                        </p:tgtEl>
                                        <p:attrNameLst>
                                          <p:attrName>ppt_x</p:attrName>
                                          <p:attrName>ppt_y</p:attrName>
                                        </p:attrNameLst>
                                      </p:cBhvr>
                                      <p:rCtr x="11146" y="-8403"/>
                                    </p:animMotion>
                                  </p:childTnLst>
                                </p:cTn>
                              </p:par>
                              <p:par>
                                <p:cTn id="160" presetID="0" presetClass="path" presetSubtype="0" repeatCount="indefinite" accel="50000" decel="50000" fill="hold" grpId="1" nodeType="withEffect">
                                  <p:stCondLst>
                                    <p:cond delay="2500"/>
                                  </p:stCondLst>
                                  <p:childTnLst>
                                    <p:animMotion origin="layout" path="M -0.00078 0.00023 C 0.02721 -0.02199 0.05872 -0.04398 0.12018 -0.06736 C 0.17721 -0.08519 0.20794 -0.09121 0.26445 -0.09167 " pathEditMode="relative" rAng="0" ptsTypes="AAA">
                                      <p:cBhvr>
                                        <p:cTn id="161" dur="4000" fill="hold"/>
                                        <p:tgtEl>
                                          <p:spTgt spid="341"/>
                                        </p:tgtEl>
                                        <p:attrNameLst>
                                          <p:attrName>ppt_x</p:attrName>
                                          <p:attrName>ppt_y</p:attrName>
                                        </p:attrNameLst>
                                      </p:cBhvr>
                                      <p:rCtr x="13255" y="-4606"/>
                                    </p:animMotion>
                                  </p:childTnLst>
                                </p:cTn>
                              </p:par>
                              <p:par>
                                <p:cTn id="162" presetID="53" presetClass="entr" presetSubtype="16" fill="hold" grpId="0" nodeType="withEffect">
                                  <p:stCondLst>
                                    <p:cond delay="2500"/>
                                  </p:stCondLst>
                                  <p:childTnLst>
                                    <p:set>
                                      <p:cBhvr>
                                        <p:cTn id="163" dur="1" fill="hold">
                                          <p:stCondLst>
                                            <p:cond delay="0"/>
                                          </p:stCondLst>
                                        </p:cTn>
                                        <p:tgtEl>
                                          <p:spTgt spid="195"/>
                                        </p:tgtEl>
                                        <p:attrNameLst>
                                          <p:attrName>style.visibility</p:attrName>
                                        </p:attrNameLst>
                                      </p:cBhvr>
                                      <p:to>
                                        <p:strVal val="visible"/>
                                      </p:to>
                                    </p:set>
                                    <p:anim calcmode="lin" valueType="num">
                                      <p:cBhvr>
                                        <p:cTn id="164" dur="500" fill="hold"/>
                                        <p:tgtEl>
                                          <p:spTgt spid="195"/>
                                        </p:tgtEl>
                                        <p:attrNameLst>
                                          <p:attrName>ppt_w</p:attrName>
                                        </p:attrNameLst>
                                      </p:cBhvr>
                                      <p:tavLst>
                                        <p:tav tm="0">
                                          <p:val>
                                            <p:fltVal val="0"/>
                                          </p:val>
                                        </p:tav>
                                        <p:tav tm="100000">
                                          <p:val>
                                            <p:strVal val="#ppt_w"/>
                                          </p:val>
                                        </p:tav>
                                      </p:tavLst>
                                    </p:anim>
                                    <p:anim calcmode="lin" valueType="num">
                                      <p:cBhvr>
                                        <p:cTn id="165" dur="500" fill="hold"/>
                                        <p:tgtEl>
                                          <p:spTgt spid="195"/>
                                        </p:tgtEl>
                                        <p:attrNameLst>
                                          <p:attrName>ppt_h</p:attrName>
                                        </p:attrNameLst>
                                      </p:cBhvr>
                                      <p:tavLst>
                                        <p:tav tm="0">
                                          <p:val>
                                            <p:fltVal val="0"/>
                                          </p:val>
                                        </p:tav>
                                        <p:tav tm="100000">
                                          <p:val>
                                            <p:strVal val="#ppt_h"/>
                                          </p:val>
                                        </p:tav>
                                      </p:tavLst>
                                    </p:anim>
                                    <p:animEffect transition="in" filter="fade">
                                      <p:cBhvr>
                                        <p:cTn id="166" dur="500"/>
                                        <p:tgtEl>
                                          <p:spTgt spid="195"/>
                                        </p:tgtEl>
                                      </p:cBhvr>
                                    </p:animEffect>
                                  </p:childTnLst>
                                </p:cTn>
                              </p:par>
                              <p:par>
                                <p:cTn id="167" presetID="1" presetClass="path" presetSubtype="0" repeatCount="indefinite" fill="hold" grpId="1" nodeType="withEffect">
                                  <p:stCondLst>
                                    <p:cond delay="2750"/>
                                  </p:stCondLst>
                                  <p:childTnLst>
                                    <p:animMotion origin="layout" path="M -1.875E-6 -4.07407E-6 C -1.875E-6 -0.10902 0.04987 -0.19768 0.11133 -0.19768 C 0.17266 -0.19768 0.22266 -0.10902 0.22266 -4.07407E-6 C 0.22266 0.10926 0.17266 0.19769 0.11133 0.19769 C 0.04987 0.19769 -1.875E-6 0.10926 -1.875E-6 -4.07407E-6 Z " pathEditMode="relative" rAng="16200000" ptsTypes="AAAAA">
                                      <p:cBhvr>
                                        <p:cTn id="168" dur="4000" fill="hold"/>
                                        <p:tgtEl>
                                          <p:spTgt spid="195"/>
                                        </p:tgtEl>
                                        <p:attrNameLst>
                                          <p:attrName>ppt_x</p:attrName>
                                          <p:attrName>ppt_y</p:attrName>
                                        </p:attrNameLst>
                                      </p:cBhvr>
                                      <p:rCtr x="11133" y="0"/>
                                    </p:animMotion>
                                  </p:childTnLst>
                                </p:cTn>
                              </p:par>
                              <p:par>
                                <p:cTn id="169" presetID="53" presetClass="entr" presetSubtype="16" fill="hold" grpId="0" nodeType="withEffect">
                                  <p:stCondLst>
                                    <p:cond delay="2750"/>
                                  </p:stCondLst>
                                  <p:childTnLst>
                                    <p:set>
                                      <p:cBhvr>
                                        <p:cTn id="170" dur="1" fill="hold">
                                          <p:stCondLst>
                                            <p:cond delay="0"/>
                                          </p:stCondLst>
                                        </p:cTn>
                                        <p:tgtEl>
                                          <p:spTgt spid="300"/>
                                        </p:tgtEl>
                                        <p:attrNameLst>
                                          <p:attrName>style.visibility</p:attrName>
                                        </p:attrNameLst>
                                      </p:cBhvr>
                                      <p:to>
                                        <p:strVal val="visible"/>
                                      </p:to>
                                    </p:set>
                                    <p:anim calcmode="lin" valueType="num">
                                      <p:cBhvr>
                                        <p:cTn id="171" dur="500" fill="hold"/>
                                        <p:tgtEl>
                                          <p:spTgt spid="300"/>
                                        </p:tgtEl>
                                        <p:attrNameLst>
                                          <p:attrName>ppt_w</p:attrName>
                                        </p:attrNameLst>
                                      </p:cBhvr>
                                      <p:tavLst>
                                        <p:tav tm="0">
                                          <p:val>
                                            <p:fltVal val="0"/>
                                          </p:val>
                                        </p:tav>
                                        <p:tav tm="100000">
                                          <p:val>
                                            <p:strVal val="#ppt_w"/>
                                          </p:val>
                                        </p:tav>
                                      </p:tavLst>
                                    </p:anim>
                                    <p:anim calcmode="lin" valueType="num">
                                      <p:cBhvr>
                                        <p:cTn id="172" dur="500" fill="hold"/>
                                        <p:tgtEl>
                                          <p:spTgt spid="300"/>
                                        </p:tgtEl>
                                        <p:attrNameLst>
                                          <p:attrName>ppt_h</p:attrName>
                                        </p:attrNameLst>
                                      </p:cBhvr>
                                      <p:tavLst>
                                        <p:tav tm="0">
                                          <p:val>
                                            <p:fltVal val="0"/>
                                          </p:val>
                                        </p:tav>
                                        <p:tav tm="100000">
                                          <p:val>
                                            <p:strVal val="#ppt_h"/>
                                          </p:val>
                                        </p:tav>
                                      </p:tavLst>
                                    </p:anim>
                                    <p:animEffect transition="in" filter="fade">
                                      <p:cBhvr>
                                        <p:cTn id="173" dur="500"/>
                                        <p:tgtEl>
                                          <p:spTgt spid="300"/>
                                        </p:tgtEl>
                                      </p:cBhvr>
                                    </p:animEffect>
                                  </p:childTnLst>
                                </p:cTn>
                              </p:par>
                              <p:par>
                                <p:cTn id="174" presetID="53" presetClass="entr" presetSubtype="16" fill="hold" grpId="0" nodeType="withEffect">
                                  <p:stCondLst>
                                    <p:cond delay="2750"/>
                                  </p:stCondLst>
                                  <p:childTnLst>
                                    <p:set>
                                      <p:cBhvr>
                                        <p:cTn id="175" dur="1" fill="hold">
                                          <p:stCondLst>
                                            <p:cond delay="0"/>
                                          </p:stCondLst>
                                        </p:cTn>
                                        <p:tgtEl>
                                          <p:spTgt spid="302"/>
                                        </p:tgtEl>
                                        <p:attrNameLst>
                                          <p:attrName>style.visibility</p:attrName>
                                        </p:attrNameLst>
                                      </p:cBhvr>
                                      <p:to>
                                        <p:strVal val="visible"/>
                                      </p:to>
                                    </p:set>
                                    <p:anim calcmode="lin" valueType="num">
                                      <p:cBhvr>
                                        <p:cTn id="176" dur="500" fill="hold"/>
                                        <p:tgtEl>
                                          <p:spTgt spid="302"/>
                                        </p:tgtEl>
                                        <p:attrNameLst>
                                          <p:attrName>ppt_w</p:attrName>
                                        </p:attrNameLst>
                                      </p:cBhvr>
                                      <p:tavLst>
                                        <p:tav tm="0">
                                          <p:val>
                                            <p:fltVal val="0"/>
                                          </p:val>
                                        </p:tav>
                                        <p:tav tm="100000">
                                          <p:val>
                                            <p:strVal val="#ppt_w"/>
                                          </p:val>
                                        </p:tav>
                                      </p:tavLst>
                                    </p:anim>
                                    <p:anim calcmode="lin" valueType="num">
                                      <p:cBhvr>
                                        <p:cTn id="177" dur="500" fill="hold"/>
                                        <p:tgtEl>
                                          <p:spTgt spid="302"/>
                                        </p:tgtEl>
                                        <p:attrNameLst>
                                          <p:attrName>ppt_h</p:attrName>
                                        </p:attrNameLst>
                                      </p:cBhvr>
                                      <p:tavLst>
                                        <p:tav tm="0">
                                          <p:val>
                                            <p:fltVal val="0"/>
                                          </p:val>
                                        </p:tav>
                                        <p:tav tm="100000">
                                          <p:val>
                                            <p:strVal val="#ppt_h"/>
                                          </p:val>
                                        </p:tav>
                                      </p:tavLst>
                                    </p:anim>
                                    <p:animEffect transition="in" filter="fade">
                                      <p:cBhvr>
                                        <p:cTn id="178" dur="500"/>
                                        <p:tgtEl>
                                          <p:spTgt spid="302"/>
                                        </p:tgtEl>
                                      </p:cBhvr>
                                    </p:animEffect>
                                  </p:childTnLst>
                                </p:cTn>
                              </p:par>
                              <p:par>
                                <p:cTn id="179" presetID="53" presetClass="entr" presetSubtype="16" fill="hold" grpId="0" nodeType="withEffect">
                                  <p:stCondLst>
                                    <p:cond delay="2750"/>
                                  </p:stCondLst>
                                  <p:childTnLst>
                                    <p:set>
                                      <p:cBhvr>
                                        <p:cTn id="180" dur="1" fill="hold">
                                          <p:stCondLst>
                                            <p:cond delay="0"/>
                                          </p:stCondLst>
                                        </p:cTn>
                                        <p:tgtEl>
                                          <p:spTgt spid="301"/>
                                        </p:tgtEl>
                                        <p:attrNameLst>
                                          <p:attrName>style.visibility</p:attrName>
                                        </p:attrNameLst>
                                      </p:cBhvr>
                                      <p:to>
                                        <p:strVal val="visible"/>
                                      </p:to>
                                    </p:set>
                                    <p:anim calcmode="lin" valueType="num">
                                      <p:cBhvr>
                                        <p:cTn id="181" dur="500" fill="hold"/>
                                        <p:tgtEl>
                                          <p:spTgt spid="301"/>
                                        </p:tgtEl>
                                        <p:attrNameLst>
                                          <p:attrName>ppt_w</p:attrName>
                                        </p:attrNameLst>
                                      </p:cBhvr>
                                      <p:tavLst>
                                        <p:tav tm="0">
                                          <p:val>
                                            <p:fltVal val="0"/>
                                          </p:val>
                                        </p:tav>
                                        <p:tav tm="100000">
                                          <p:val>
                                            <p:strVal val="#ppt_w"/>
                                          </p:val>
                                        </p:tav>
                                      </p:tavLst>
                                    </p:anim>
                                    <p:anim calcmode="lin" valueType="num">
                                      <p:cBhvr>
                                        <p:cTn id="182" dur="500" fill="hold"/>
                                        <p:tgtEl>
                                          <p:spTgt spid="301"/>
                                        </p:tgtEl>
                                        <p:attrNameLst>
                                          <p:attrName>ppt_h</p:attrName>
                                        </p:attrNameLst>
                                      </p:cBhvr>
                                      <p:tavLst>
                                        <p:tav tm="0">
                                          <p:val>
                                            <p:fltVal val="0"/>
                                          </p:val>
                                        </p:tav>
                                        <p:tav tm="100000">
                                          <p:val>
                                            <p:strVal val="#ppt_h"/>
                                          </p:val>
                                        </p:tav>
                                      </p:tavLst>
                                    </p:anim>
                                    <p:animEffect transition="in" filter="fade">
                                      <p:cBhvr>
                                        <p:cTn id="183" dur="500"/>
                                        <p:tgtEl>
                                          <p:spTgt spid="301"/>
                                        </p:tgtEl>
                                      </p:cBhvr>
                                    </p:animEffect>
                                  </p:childTnLst>
                                </p:cTn>
                              </p:par>
                              <p:par>
                                <p:cTn id="184" presetID="22" presetClass="entr" presetSubtype="8" fill="hold" nodeType="withEffect">
                                  <p:stCondLst>
                                    <p:cond delay="2750"/>
                                  </p:stCondLst>
                                  <p:childTnLst>
                                    <p:set>
                                      <p:cBhvr>
                                        <p:cTn id="185" dur="1" fill="hold">
                                          <p:stCondLst>
                                            <p:cond delay="0"/>
                                          </p:stCondLst>
                                        </p:cTn>
                                        <p:tgtEl>
                                          <p:spTgt spid="342"/>
                                        </p:tgtEl>
                                        <p:attrNameLst>
                                          <p:attrName>style.visibility</p:attrName>
                                        </p:attrNameLst>
                                      </p:cBhvr>
                                      <p:to>
                                        <p:strVal val="visible"/>
                                      </p:to>
                                    </p:set>
                                    <p:animEffect transition="in" filter="wipe(left)">
                                      <p:cBhvr>
                                        <p:cTn id="186" dur="500"/>
                                        <p:tgtEl>
                                          <p:spTgt spid="342"/>
                                        </p:tgtEl>
                                      </p:cBhvr>
                                    </p:animEffect>
                                  </p:childTnLst>
                                </p:cTn>
                              </p:par>
                              <p:par>
                                <p:cTn id="187" presetID="53" presetClass="entr" presetSubtype="16" fill="hold" grpId="0" nodeType="withEffect">
                                  <p:stCondLst>
                                    <p:cond delay="2750"/>
                                  </p:stCondLst>
                                  <p:childTnLst>
                                    <p:set>
                                      <p:cBhvr>
                                        <p:cTn id="188" dur="1" fill="hold">
                                          <p:stCondLst>
                                            <p:cond delay="0"/>
                                          </p:stCondLst>
                                        </p:cTn>
                                        <p:tgtEl>
                                          <p:spTgt spid="305"/>
                                        </p:tgtEl>
                                        <p:attrNameLst>
                                          <p:attrName>style.visibility</p:attrName>
                                        </p:attrNameLst>
                                      </p:cBhvr>
                                      <p:to>
                                        <p:strVal val="visible"/>
                                      </p:to>
                                    </p:set>
                                    <p:anim calcmode="lin" valueType="num">
                                      <p:cBhvr>
                                        <p:cTn id="189" dur="500" fill="hold"/>
                                        <p:tgtEl>
                                          <p:spTgt spid="305"/>
                                        </p:tgtEl>
                                        <p:attrNameLst>
                                          <p:attrName>ppt_w</p:attrName>
                                        </p:attrNameLst>
                                      </p:cBhvr>
                                      <p:tavLst>
                                        <p:tav tm="0">
                                          <p:val>
                                            <p:fltVal val="0"/>
                                          </p:val>
                                        </p:tav>
                                        <p:tav tm="100000">
                                          <p:val>
                                            <p:strVal val="#ppt_w"/>
                                          </p:val>
                                        </p:tav>
                                      </p:tavLst>
                                    </p:anim>
                                    <p:anim calcmode="lin" valueType="num">
                                      <p:cBhvr>
                                        <p:cTn id="190" dur="500" fill="hold"/>
                                        <p:tgtEl>
                                          <p:spTgt spid="305"/>
                                        </p:tgtEl>
                                        <p:attrNameLst>
                                          <p:attrName>ppt_h</p:attrName>
                                        </p:attrNameLst>
                                      </p:cBhvr>
                                      <p:tavLst>
                                        <p:tav tm="0">
                                          <p:val>
                                            <p:fltVal val="0"/>
                                          </p:val>
                                        </p:tav>
                                        <p:tav tm="100000">
                                          <p:val>
                                            <p:strVal val="#ppt_h"/>
                                          </p:val>
                                        </p:tav>
                                      </p:tavLst>
                                    </p:anim>
                                    <p:animEffect transition="in" filter="fade">
                                      <p:cBhvr>
                                        <p:cTn id="191" dur="500"/>
                                        <p:tgtEl>
                                          <p:spTgt spid="305"/>
                                        </p:tgtEl>
                                      </p:cBhvr>
                                    </p:animEffect>
                                  </p:childTnLst>
                                </p:cTn>
                              </p:par>
                              <p:par>
                                <p:cTn id="192" presetID="53" presetClass="entr" presetSubtype="16" fill="hold" nodeType="withEffect">
                                  <p:stCondLst>
                                    <p:cond delay="2750"/>
                                  </p:stCondLst>
                                  <p:childTnLst>
                                    <p:set>
                                      <p:cBhvr>
                                        <p:cTn id="193" dur="1" fill="hold">
                                          <p:stCondLst>
                                            <p:cond delay="0"/>
                                          </p:stCondLst>
                                        </p:cTn>
                                        <p:tgtEl>
                                          <p:spTgt spid="216"/>
                                        </p:tgtEl>
                                        <p:attrNameLst>
                                          <p:attrName>style.visibility</p:attrName>
                                        </p:attrNameLst>
                                      </p:cBhvr>
                                      <p:to>
                                        <p:strVal val="visible"/>
                                      </p:to>
                                    </p:set>
                                    <p:anim calcmode="lin" valueType="num">
                                      <p:cBhvr>
                                        <p:cTn id="194" dur="500" fill="hold"/>
                                        <p:tgtEl>
                                          <p:spTgt spid="216"/>
                                        </p:tgtEl>
                                        <p:attrNameLst>
                                          <p:attrName>ppt_w</p:attrName>
                                        </p:attrNameLst>
                                      </p:cBhvr>
                                      <p:tavLst>
                                        <p:tav tm="0">
                                          <p:val>
                                            <p:fltVal val="0"/>
                                          </p:val>
                                        </p:tav>
                                        <p:tav tm="100000">
                                          <p:val>
                                            <p:strVal val="#ppt_w"/>
                                          </p:val>
                                        </p:tav>
                                      </p:tavLst>
                                    </p:anim>
                                    <p:anim calcmode="lin" valueType="num">
                                      <p:cBhvr>
                                        <p:cTn id="195" dur="500" fill="hold"/>
                                        <p:tgtEl>
                                          <p:spTgt spid="216"/>
                                        </p:tgtEl>
                                        <p:attrNameLst>
                                          <p:attrName>ppt_h</p:attrName>
                                        </p:attrNameLst>
                                      </p:cBhvr>
                                      <p:tavLst>
                                        <p:tav tm="0">
                                          <p:val>
                                            <p:fltVal val="0"/>
                                          </p:val>
                                        </p:tav>
                                        <p:tav tm="100000">
                                          <p:val>
                                            <p:strVal val="#ppt_h"/>
                                          </p:val>
                                        </p:tav>
                                      </p:tavLst>
                                    </p:anim>
                                    <p:animEffect transition="in" filter="fade">
                                      <p:cBhvr>
                                        <p:cTn id="196" dur="500"/>
                                        <p:tgtEl>
                                          <p:spTgt spid="216"/>
                                        </p:tgtEl>
                                      </p:cBhvr>
                                    </p:animEffect>
                                  </p:childTnLst>
                                </p:cTn>
                              </p:par>
                              <p:par>
                                <p:cTn id="197" presetID="53" presetClass="entr" presetSubtype="16" fill="hold" nodeType="withEffect">
                                  <p:stCondLst>
                                    <p:cond delay="2750"/>
                                  </p:stCondLst>
                                  <p:childTnLst>
                                    <p:set>
                                      <p:cBhvr>
                                        <p:cTn id="198" dur="1" fill="hold">
                                          <p:stCondLst>
                                            <p:cond delay="0"/>
                                          </p:stCondLst>
                                        </p:cTn>
                                        <p:tgtEl>
                                          <p:spTgt spid="219"/>
                                        </p:tgtEl>
                                        <p:attrNameLst>
                                          <p:attrName>style.visibility</p:attrName>
                                        </p:attrNameLst>
                                      </p:cBhvr>
                                      <p:to>
                                        <p:strVal val="visible"/>
                                      </p:to>
                                    </p:set>
                                    <p:anim calcmode="lin" valueType="num">
                                      <p:cBhvr>
                                        <p:cTn id="199" dur="500" fill="hold"/>
                                        <p:tgtEl>
                                          <p:spTgt spid="219"/>
                                        </p:tgtEl>
                                        <p:attrNameLst>
                                          <p:attrName>ppt_w</p:attrName>
                                        </p:attrNameLst>
                                      </p:cBhvr>
                                      <p:tavLst>
                                        <p:tav tm="0">
                                          <p:val>
                                            <p:fltVal val="0"/>
                                          </p:val>
                                        </p:tav>
                                        <p:tav tm="100000">
                                          <p:val>
                                            <p:strVal val="#ppt_w"/>
                                          </p:val>
                                        </p:tav>
                                      </p:tavLst>
                                    </p:anim>
                                    <p:anim calcmode="lin" valueType="num">
                                      <p:cBhvr>
                                        <p:cTn id="200" dur="500" fill="hold"/>
                                        <p:tgtEl>
                                          <p:spTgt spid="219"/>
                                        </p:tgtEl>
                                        <p:attrNameLst>
                                          <p:attrName>ppt_h</p:attrName>
                                        </p:attrNameLst>
                                      </p:cBhvr>
                                      <p:tavLst>
                                        <p:tav tm="0">
                                          <p:val>
                                            <p:fltVal val="0"/>
                                          </p:val>
                                        </p:tav>
                                        <p:tav tm="100000">
                                          <p:val>
                                            <p:strVal val="#ppt_h"/>
                                          </p:val>
                                        </p:tav>
                                      </p:tavLst>
                                    </p:anim>
                                    <p:animEffect transition="in" filter="fade">
                                      <p:cBhvr>
                                        <p:cTn id="201" dur="500"/>
                                        <p:tgtEl>
                                          <p:spTgt spid="219"/>
                                        </p:tgtEl>
                                      </p:cBhvr>
                                    </p:animEffect>
                                  </p:childTnLst>
                                </p:cTn>
                              </p:par>
                              <p:par>
                                <p:cTn id="202" presetID="53" presetClass="entr" presetSubtype="16" fill="hold" nodeType="withEffect">
                                  <p:stCondLst>
                                    <p:cond delay="2750"/>
                                  </p:stCondLst>
                                  <p:childTnLst>
                                    <p:set>
                                      <p:cBhvr>
                                        <p:cTn id="203" dur="1" fill="hold">
                                          <p:stCondLst>
                                            <p:cond delay="0"/>
                                          </p:stCondLst>
                                        </p:cTn>
                                        <p:tgtEl>
                                          <p:spTgt spid="225"/>
                                        </p:tgtEl>
                                        <p:attrNameLst>
                                          <p:attrName>style.visibility</p:attrName>
                                        </p:attrNameLst>
                                      </p:cBhvr>
                                      <p:to>
                                        <p:strVal val="visible"/>
                                      </p:to>
                                    </p:set>
                                    <p:anim calcmode="lin" valueType="num">
                                      <p:cBhvr>
                                        <p:cTn id="204" dur="500" fill="hold"/>
                                        <p:tgtEl>
                                          <p:spTgt spid="225"/>
                                        </p:tgtEl>
                                        <p:attrNameLst>
                                          <p:attrName>ppt_w</p:attrName>
                                        </p:attrNameLst>
                                      </p:cBhvr>
                                      <p:tavLst>
                                        <p:tav tm="0">
                                          <p:val>
                                            <p:fltVal val="0"/>
                                          </p:val>
                                        </p:tav>
                                        <p:tav tm="100000">
                                          <p:val>
                                            <p:strVal val="#ppt_w"/>
                                          </p:val>
                                        </p:tav>
                                      </p:tavLst>
                                    </p:anim>
                                    <p:anim calcmode="lin" valueType="num">
                                      <p:cBhvr>
                                        <p:cTn id="205" dur="500" fill="hold"/>
                                        <p:tgtEl>
                                          <p:spTgt spid="225"/>
                                        </p:tgtEl>
                                        <p:attrNameLst>
                                          <p:attrName>ppt_h</p:attrName>
                                        </p:attrNameLst>
                                      </p:cBhvr>
                                      <p:tavLst>
                                        <p:tav tm="0">
                                          <p:val>
                                            <p:fltVal val="0"/>
                                          </p:val>
                                        </p:tav>
                                        <p:tav tm="100000">
                                          <p:val>
                                            <p:strVal val="#ppt_h"/>
                                          </p:val>
                                        </p:tav>
                                      </p:tavLst>
                                    </p:anim>
                                    <p:animEffect transition="in" filter="fade">
                                      <p:cBhvr>
                                        <p:cTn id="206" dur="500"/>
                                        <p:tgtEl>
                                          <p:spTgt spid="225"/>
                                        </p:tgtEl>
                                      </p:cBhvr>
                                    </p:animEffect>
                                  </p:childTnLst>
                                </p:cTn>
                              </p:par>
                              <p:par>
                                <p:cTn id="207" presetID="53" presetClass="entr" presetSubtype="16" fill="hold" nodeType="withEffect">
                                  <p:stCondLst>
                                    <p:cond delay="2750"/>
                                  </p:stCondLst>
                                  <p:childTnLst>
                                    <p:set>
                                      <p:cBhvr>
                                        <p:cTn id="208" dur="1" fill="hold">
                                          <p:stCondLst>
                                            <p:cond delay="0"/>
                                          </p:stCondLst>
                                        </p:cTn>
                                        <p:tgtEl>
                                          <p:spTgt spid="222"/>
                                        </p:tgtEl>
                                        <p:attrNameLst>
                                          <p:attrName>style.visibility</p:attrName>
                                        </p:attrNameLst>
                                      </p:cBhvr>
                                      <p:to>
                                        <p:strVal val="visible"/>
                                      </p:to>
                                    </p:set>
                                    <p:anim calcmode="lin" valueType="num">
                                      <p:cBhvr>
                                        <p:cTn id="209" dur="500" fill="hold"/>
                                        <p:tgtEl>
                                          <p:spTgt spid="222"/>
                                        </p:tgtEl>
                                        <p:attrNameLst>
                                          <p:attrName>ppt_w</p:attrName>
                                        </p:attrNameLst>
                                      </p:cBhvr>
                                      <p:tavLst>
                                        <p:tav tm="0">
                                          <p:val>
                                            <p:fltVal val="0"/>
                                          </p:val>
                                        </p:tav>
                                        <p:tav tm="100000">
                                          <p:val>
                                            <p:strVal val="#ppt_w"/>
                                          </p:val>
                                        </p:tav>
                                      </p:tavLst>
                                    </p:anim>
                                    <p:anim calcmode="lin" valueType="num">
                                      <p:cBhvr>
                                        <p:cTn id="210" dur="500" fill="hold"/>
                                        <p:tgtEl>
                                          <p:spTgt spid="222"/>
                                        </p:tgtEl>
                                        <p:attrNameLst>
                                          <p:attrName>ppt_h</p:attrName>
                                        </p:attrNameLst>
                                      </p:cBhvr>
                                      <p:tavLst>
                                        <p:tav tm="0">
                                          <p:val>
                                            <p:fltVal val="0"/>
                                          </p:val>
                                        </p:tav>
                                        <p:tav tm="100000">
                                          <p:val>
                                            <p:strVal val="#ppt_h"/>
                                          </p:val>
                                        </p:tav>
                                      </p:tavLst>
                                    </p:anim>
                                    <p:animEffect transition="in" filter="fade">
                                      <p:cBhvr>
                                        <p:cTn id="211" dur="500"/>
                                        <p:tgtEl>
                                          <p:spTgt spid="222"/>
                                        </p:tgtEl>
                                      </p:cBhvr>
                                    </p:animEffect>
                                  </p:childTnLst>
                                </p:cTn>
                              </p:par>
                              <p:par>
                                <p:cTn id="212" presetID="53" presetClass="entr" presetSubtype="16" fill="hold" nodeType="withEffect">
                                  <p:stCondLst>
                                    <p:cond delay="2750"/>
                                  </p:stCondLst>
                                  <p:childTnLst>
                                    <p:set>
                                      <p:cBhvr>
                                        <p:cTn id="213" dur="1" fill="hold">
                                          <p:stCondLst>
                                            <p:cond delay="0"/>
                                          </p:stCondLst>
                                        </p:cTn>
                                        <p:tgtEl>
                                          <p:spTgt spid="228"/>
                                        </p:tgtEl>
                                        <p:attrNameLst>
                                          <p:attrName>style.visibility</p:attrName>
                                        </p:attrNameLst>
                                      </p:cBhvr>
                                      <p:to>
                                        <p:strVal val="visible"/>
                                      </p:to>
                                    </p:set>
                                    <p:anim calcmode="lin" valueType="num">
                                      <p:cBhvr>
                                        <p:cTn id="214" dur="500" fill="hold"/>
                                        <p:tgtEl>
                                          <p:spTgt spid="228"/>
                                        </p:tgtEl>
                                        <p:attrNameLst>
                                          <p:attrName>ppt_w</p:attrName>
                                        </p:attrNameLst>
                                      </p:cBhvr>
                                      <p:tavLst>
                                        <p:tav tm="0">
                                          <p:val>
                                            <p:fltVal val="0"/>
                                          </p:val>
                                        </p:tav>
                                        <p:tav tm="100000">
                                          <p:val>
                                            <p:strVal val="#ppt_w"/>
                                          </p:val>
                                        </p:tav>
                                      </p:tavLst>
                                    </p:anim>
                                    <p:anim calcmode="lin" valueType="num">
                                      <p:cBhvr>
                                        <p:cTn id="215" dur="500" fill="hold"/>
                                        <p:tgtEl>
                                          <p:spTgt spid="228"/>
                                        </p:tgtEl>
                                        <p:attrNameLst>
                                          <p:attrName>ppt_h</p:attrName>
                                        </p:attrNameLst>
                                      </p:cBhvr>
                                      <p:tavLst>
                                        <p:tav tm="0">
                                          <p:val>
                                            <p:fltVal val="0"/>
                                          </p:val>
                                        </p:tav>
                                        <p:tav tm="100000">
                                          <p:val>
                                            <p:strVal val="#ppt_h"/>
                                          </p:val>
                                        </p:tav>
                                      </p:tavLst>
                                    </p:anim>
                                    <p:animEffect transition="in" filter="fade">
                                      <p:cBhvr>
                                        <p:cTn id="216" dur="500"/>
                                        <p:tgtEl>
                                          <p:spTgt spid="228"/>
                                        </p:tgtEl>
                                      </p:cBhvr>
                                    </p:animEffect>
                                  </p:childTnLst>
                                </p:cTn>
                              </p:par>
                              <p:par>
                                <p:cTn id="217" presetID="53" presetClass="entr" presetSubtype="16" fill="hold" nodeType="withEffect">
                                  <p:stCondLst>
                                    <p:cond delay="2750"/>
                                  </p:stCondLst>
                                  <p:childTnLst>
                                    <p:set>
                                      <p:cBhvr>
                                        <p:cTn id="218" dur="1" fill="hold">
                                          <p:stCondLst>
                                            <p:cond delay="0"/>
                                          </p:stCondLst>
                                        </p:cTn>
                                        <p:tgtEl>
                                          <p:spTgt spid="231"/>
                                        </p:tgtEl>
                                        <p:attrNameLst>
                                          <p:attrName>style.visibility</p:attrName>
                                        </p:attrNameLst>
                                      </p:cBhvr>
                                      <p:to>
                                        <p:strVal val="visible"/>
                                      </p:to>
                                    </p:set>
                                    <p:anim calcmode="lin" valueType="num">
                                      <p:cBhvr>
                                        <p:cTn id="219" dur="500" fill="hold"/>
                                        <p:tgtEl>
                                          <p:spTgt spid="231"/>
                                        </p:tgtEl>
                                        <p:attrNameLst>
                                          <p:attrName>ppt_w</p:attrName>
                                        </p:attrNameLst>
                                      </p:cBhvr>
                                      <p:tavLst>
                                        <p:tav tm="0">
                                          <p:val>
                                            <p:fltVal val="0"/>
                                          </p:val>
                                        </p:tav>
                                        <p:tav tm="100000">
                                          <p:val>
                                            <p:strVal val="#ppt_w"/>
                                          </p:val>
                                        </p:tav>
                                      </p:tavLst>
                                    </p:anim>
                                    <p:anim calcmode="lin" valueType="num">
                                      <p:cBhvr>
                                        <p:cTn id="220" dur="500" fill="hold"/>
                                        <p:tgtEl>
                                          <p:spTgt spid="231"/>
                                        </p:tgtEl>
                                        <p:attrNameLst>
                                          <p:attrName>ppt_h</p:attrName>
                                        </p:attrNameLst>
                                      </p:cBhvr>
                                      <p:tavLst>
                                        <p:tav tm="0">
                                          <p:val>
                                            <p:fltVal val="0"/>
                                          </p:val>
                                        </p:tav>
                                        <p:tav tm="100000">
                                          <p:val>
                                            <p:strVal val="#ppt_h"/>
                                          </p:val>
                                        </p:tav>
                                      </p:tavLst>
                                    </p:anim>
                                    <p:animEffect transition="in" filter="fade">
                                      <p:cBhvr>
                                        <p:cTn id="221" dur="500"/>
                                        <p:tgtEl>
                                          <p:spTgt spid="231"/>
                                        </p:tgtEl>
                                      </p:cBhvr>
                                    </p:animEffect>
                                  </p:childTnLst>
                                </p:cTn>
                              </p:par>
                              <p:par>
                                <p:cTn id="222" presetID="53" presetClass="entr" presetSubtype="16" fill="hold" nodeType="withEffect">
                                  <p:stCondLst>
                                    <p:cond delay="2750"/>
                                  </p:stCondLst>
                                  <p:childTnLst>
                                    <p:set>
                                      <p:cBhvr>
                                        <p:cTn id="223" dur="1" fill="hold">
                                          <p:stCondLst>
                                            <p:cond delay="0"/>
                                          </p:stCondLst>
                                        </p:cTn>
                                        <p:tgtEl>
                                          <p:spTgt spid="234"/>
                                        </p:tgtEl>
                                        <p:attrNameLst>
                                          <p:attrName>style.visibility</p:attrName>
                                        </p:attrNameLst>
                                      </p:cBhvr>
                                      <p:to>
                                        <p:strVal val="visible"/>
                                      </p:to>
                                    </p:set>
                                    <p:anim calcmode="lin" valueType="num">
                                      <p:cBhvr>
                                        <p:cTn id="224" dur="500" fill="hold"/>
                                        <p:tgtEl>
                                          <p:spTgt spid="234"/>
                                        </p:tgtEl>
                                        <p:attrNameLst>
                                          <p:attrName>ppt_w</p:attrName>
                                        </p:attrNameLst>
                                      </p:cBhvr>
                                      <p:tavLst>
                                        <p:tav tm="0">
                                          <p:val>
                                            <p:fltVal val="0"/>
                                          </p:val>
                                        </p:tav>
                                        <p:tav tm="100000">
                                          <p:val>
                                            <p:strVal val="#ppt_w"/>
                                          </p:val>
                                        </p:tav>
                                      </p:tavLst>
                                    </p:anim>
                                    <p:anim calcmode="lin" valueType="num">
                                      <p:cBhvr>
                                        <p:cTn id="225" dur="500" fill="hold"/>
                                        <p:tgtEl>
                                          <p:spTgt spid="234"/>
                                        </p:tgtEl>
                                        <p:attrNameLst>
                                          <p:attrName>ppt_h</p:attrName>
                                        </p:attrNameLst>
                                      </p:cBhvr>
                                      <p:tavLst>
                                        <p:tav tm="0">
                                          <p:val>
                                            <p:fltVal val="0"/>
                                          </p:val>
                                        </p:tav>
                                        <p:tav tm="100000">
                                          <p:val>
                                            <p:strVal val="#ppt_h"/>
                                          </p:val>
                                        </p:tav>
                                      </p:tavLst>
                                    </p:anim>
                                    <p:animEffect transition="in" filter="fade">
                                      <p:cBhvr>
                                        <p:cTn id="226" dur="500"/>
                                        <p:tgtEl>
                                          <p:spTgt spid="234"/>
                                        </p:tgtEl>
                                      </p:cBhvr>
                                    </p:animEffect>
                                  </p:childTnLst>
                                </p:cTn>
                              </p:par>
                              <p:par>
                                <p:cTn id="227" presetID="53" presetClass="entr" presetSubtype="16" fill="hold" nodeType="withEffect">
                                  <p:stCondLst>
                                    <p:cond delay="2750"/>
                                  </p:stCondLst>
                                  <p:childTnLst>
                                    <p:set>
                                      <p:cBhvr>
                                        <p:cTn id="228" dur="1" fill="hold">
                                          <p:stCondLst>
                                            <p:cond delay="0"/>
                                          </p:stCondLst>
                                        </p:cTn>
                                        <p:tgtEl>
                                          <p:spTgt spid="237"/>
                                        </p:tgtEl>
                                        <p:attrNameLst>
                                          <p:attrName>style.visibility</p:attrName>
                                        </p:attrNameLst>
                                      </p:cBhvr>
                                      <p:to>
                                        <p:strVal val="visible"/>
                                      </p:to>
                                    </p:set>
                                    <p:anim calcmode="lin" valueType="num">
                                      <p:cBhvr>
                                        <p:cTn id="229" dur="500" fill="hold"/>
                                        <p:tgtEl>
                                          <p:spTgt spid="237"/>
                                        </p:tgtEl>
                                        <p:attrNameLst>
                                          <p:attrName>ppt_w</p:attrName>
                                        </p:attrNameLst>
                                      </p:cBhvr>
                                      <p:tavLst>
                                        <p:tav tm="0">
                                          <p:val>
                                            <p:fltVal val="0"/>
                                          </p:val>
                                        </p:tav>
                                        <p:tav tm="100000">
                                          <p:val>
                                            <p:strVal val="#ppt_w"/>
                                          </p:val>
                                        </p:tav>
                                      </p:tavLst>
                                    </p:anim>
                                    <p:anim calcmode="lin" valueType="num">
                                      <p:cBhvr>
                                        <p:cTn id="230" dur="500" fill="hold"/>
                                        <p:tgtEl>
                                          <p:spTgt spid="237"/>
                                        </p:tgtEl>
                                        <p:attrNameLst>
                                          <p:attrName>ppt_h</p:attrName>
                                        </p:attrNameLst>
                                      </p:cBhvr>
                                      <p:tavLst>
                                        <p:tav tm="0">
                                          <p:val>
                                            <p:fltVal val="0"/>
                                          </p:val>
                                        </p:tav>
                                        <p:tav tm="100000">
                                          <p:val>
                                            <p:strVal val="#ppt_h"/>
                                          </p:val>
                                        </p:tav>
                                      </p:tavLst>
                                    </p:anim>
                                    <p:animEffect transition="in" filter="fade">
                                      <p:cBhvr>
                                        <p:cTn id="231" dur="500"/>
                                        <p:tgtEl>
                                          <p:spTgt spid="237"/>
                                        </p:tgtEl>
                                      </p:cBhvr>
                                    </p:animEffect>
                                  </p:childTnLst>
                                </p:cTn>
                              </p:par>
                              <p:par>
                                <p:cTn id="232" presetID="53" presetClass="entr" presetSubtype="16" fill="hold" nodeType="withEffect">
                                  <p:stCondLst>
                                    <p:cond delay="2750"/>
                                  </p:stCondLst>
                                  <p:childTnLst>
                                    <p:set>
                                      <p:cBhvr>
                                        <p:cTn id="233" dur="1" fill="hold">
                                          <p:stCondLst>
                                            <p:cond delay="0"/>
                                          </p:stCondLst>
                                        </p:cTn>
                                        <p:tgtEl>
                                          <p:spTgt spid="240"/>
                                        </p:tgtEl>
                                        <p:attrNameLst>
                                          <p:attrName>style.visibility</p:attrName>
                                        </p:attrNameLst>
                                      </p:cBhvr>
                                      <p:to>
                                        <p:strVal val="visible"/>
                                      </p:to>
                                    </p:set>
                                    <p:anim calcmode="lin" valueType="num">
                                      <p:cBhvr>
                                        <p:cTn id="234" dur="500" fill="hold"/>
                                        <p:tgtEl>
                                          <p:spTgt spid="240"/>
                                        </p:tgtEl>
                                        <p:attrNameLst>
                                          <p:attrName>ppt_w</p:attrName>
                                        </p:attrNameLst>
                                      </p:cBhvr>
                                      <p:tavLst>
                                        <p:tav tm="0">
                                          <p:val>
                                            <p:fltVal val="0"/>
                                          </p:val>
                                        </p:tav>
                                        <p:tav tm="100000">
                                          <p:val>
                                            <p:strVal val="#ppt_w"/>
                                          </p:val>
                                        </p:tav>
                                      </p:tavLst>
                                    </p:anim>
                                    <p:anim calcmode="lin" valueType="num">
                                      <p:cBhvr>
                                        <p:cTn id="235" dur="500" fill="hold"/>
                                        <p:tgtEl>
                                          <p:spTgt spid="240"/>
                                        </p:tgtEl>
                                        <p:attrNameLst>
                                          <p:attrName>ppt_h</p:attrName>
                                        </p:attrNameLst>
                                      </p:cBhvr>
                                      <p:tavLst>
                                        <p:tav tm="0">
                                          <p:val>
                                            <p:fltVal val="0"/>
                                          </p:val>
                                        </p:tav>
                                        <p:tav tm="100000">
                                          <p:val>
                                            <p:strVal val="#ppt_h"/>
                                          </p:val>
                                        </p:tav>
                                      </p:tavLst>
                                    </p:anim>
                                    <p:animEffect transition="in" filter="fade">
                                      <p:cBhvr>
                                        <p:cTn id="236" dur="500"/>
                                        <p:tgtEl>
                                          <p:spTgt spid="240"/>
                                        </p:tgtEl>
                                      </p:cBhvr>
                                    </p:animEffect>
                                  </p:childTnLst>
                                </p:cTn>
                              </p:par>
                              <p:par>
                                <p:cTn id="237" presetID="10" presetClass="entr" presetSubtype="0" fill="hold" grpId="0" nodeType="withEffect">
                                  <p:stCondLst>
                                    <p:cond delay="2750"/>
                                  </p:stCondLst>
                                  <p:childTnLst>
                                    <p:set>
                                      <p:cBhvr>
                                        <p:cTn id="238" dur="1" fill="hold">
                                          <p:stCondLst>
                                            <p:cond delay="0"/>
                                          </p:stCondLst>
                                        </p:cTn>
                                        <p:tgtEl>
                                          <p:spTgt spid="343"/>
                                        </p:tgtEl>
                                        <p:attrNameLst>
                                          <p:attrName>style.visibility</p:attrName>
                                        </p:attrNameLst>
                                      </p:cBhvr>
                                      <p:to>
                                        <p:strVal val="visible"/>
                                      </p:to>
                                    </p:set>
                                    <p:animEffect transition="in" filter="fade">
                                      <p:cBhvr>
                                        <p:cTn id="239" dur="500"/>
                                        <p:tgtEl>
                                          <p:spTgt spid="343"/>
                                        </p:tgtEl>
                                      </p:cBhvr>
                                    </p:animEffect>
                                  </p:childTnLst>
                                </p:cTn>
                              </p:par>
                              <p:par>
                                <p:cTn id="240" presetID="10" presetClass="entr" presetSubtype="0" fill="hold" grpId="0" nodeType="withEffect">
                                  <p:stCondLst>
                                    <p:cond delay="2750"/>
                                  </p:stCondLst>
                                  <p:childTnLst>
                                    <p:set>
                                      <p:cBhvr>
                                        <p:cTn id="241" dur="1" fill="hold">
                                          <p:stCondLst>
                                            <p:cond delay="0"/>
                                          </p:stCondLst>
                                        </p:cTn>
                                        <p:tgtEl>
                                          <p:spTgt spid="346"/>
                                        </p:tgtEl>
                                        <p:attrNameLst>
                                          <p:attrName>style.visibility</p:attrName>
                                        </p:attrNameLst>
                                      </p:cBhvr>
                                      <p:to>
                                        <p:strVal val="visible"/>
                                      </p:to>
                                    </p:set>
                                    <p:animEffect transition="in" filter="fade">
                                      <p:cBhvr>
                                        <p:cTn id="242" dur="500"/>
                                        <p:tgtEl>
                                          <p:spTgt spid="346"/>
                                        </p:tgtEl>
                                      </p:cBhvr>
                                    </p:animEffect>
                                  </p:childTnLst>
                                </p:cTn>
                              </p:par>
                              <p:par>
                                <p:cTn id="243" presetID="10" presetClass="entr" presetSubtype="0" fill="hold" grpId="0" nodeType="withEffect">
                                  <p:stCondLst>
                                    <p:cond delay="2750"/>
                                  </p:stCondLst>
                                  <p:childTnLst>
                                    <p:set>
                                      <p:cBhvr>
                                        <p:cTn id="244" dur="1" fill="hold">
                                          <p:stCondLst>
                                            <p:cond delay="0"/>
                                          </p:stCondLst>
                                        </p:cTn>
                                        <p:tgtEl>
                                          <p:spTgt spid="347"/>
                                        </p:tgtEl>
                                        <p:attrNameLst>
                                          <p:attrName>style.visibility</p:attrName>
                                        </p:attrNameLst>
                                      </p:cBhvr>
                                      <p:to>
                                        <p:strVal val="visible"/>
                                      </p:to>
                                    </p:set>
                                    <p:animEffect transition="in" filter="fade">
                                      <p:cBhvr>
                                        <p:cTn id="245" dur="500"/>
                                        <p:tgtEl>
                                          <p:spTgt spid="347"/>
                                        </p:tgtEl>
                                      </p:cBhvr>
                                    </p:animEffect>
                                  </p:childTnLst>
                                </p:cTn>
                              </p:par>
                              <p:par>
                                <p:cTn id="246" presetID="10" presetClass="entr" presetSubtype="0" fill="hold" grpId="0" nodeType="withEffect">
                                  <p:stCondLst>
                                    <p:cond delay="2750"/>
                                  </p:stCondLst>
                                  <p:childTnLst>
                                    <p:set>
                                      <p:cBhvr>
                                        <p:cTn id="247" dur="1" fill="hold">
                                          <p:stCondLst>
                                            <p:cond delay="0"/>
                                          </p:stCondLst>
                                        </p:cTn>
                                        <p:tgtEl>
                                          <p:spTgt spid="348"/>
                                        </p:tgtEl>
                                        <p:attrNameLst>
                                          <p:attrName>style.visibility</p:attrName>
                                        </p:attrNameLst>
                                      </p:cBhvr>
                                      <p:to>
                                        <p:strVal val="visible"/>
                                      </p:to>
                                    </p:set>
                                    <p:animEffect transition="in" filter="fade">
                                      <p:cBhvr>
                                        <p:cTn id="248" dur="500"/>
                                        <p:tgtEl>
                                          <p:spTgt spid="348"/>
                                        </p:tgtEl>
                                      </p:cBhvr>
                                    </p:animEffect>
                                  </p:childTnLst>
                                </p:cTn>
                              </p:par>
                              <p:par>
                                <p:cTn id="249" presetID="10" presetClass="entr" presetSubtype="0" fill="hold" grpId="0" nodeType="withEffect">
                                  <p:stCondLst>
                                    <p:cond delay="2750"/>
                                  </p:stCondLst>
                                  <p:childTnLst>
                                    <p:set>
                                      <p:cBhvr>
                                        <p:cTn id="250" dur="1" fill="hold">
                                          <p:stCondLst>
                                            <p:cond delay="0"/>
                                          </p:stCondLst>
                                        </p:cTn>
                                        <p:tgtEl>
                                          <p:spTgt spid="349"/>
                                        </p:tgtEl>
                                        <p:attrNameLst>
                                          <p:attrName>style.visibility</p:attrName>
                                        </p:attrNameLst>
                                      </p:cBhvr>
                                      <p:to>
                                        <p:strVal val="visible"/>
                                      </p:to>
                                    </p:set>
                                    <p:animEffect transition="in" filter="fade">
                                      <p:cBhvr>
                                        <p:cTn id="251" dur="500"/>
                                        <p:tgtEl>
                                          <p:spTgt spid="349"/>
                                        </p:tgtEl>
                                      </p:cBhvr>
                                    </p:animEffect>
                                  </p:childTnLst>
                                </p:cTn>
                              </p:par>
                              <p:par>
                                <p:cTn id="252" presetID="10" presetClass="entr" presetSubtype="0" fill="hold" grpId="0" nodeType="withEffect">
                                  <p:stCondLst>
                                    <p:cond delay="2750"/>
                                  </p:stCondLst>
                                  <p:childTnLst>
                                    <p:set>
                                      <p:cBhvr>
                                        <p:cTn id="253" dur="1" fill="hold">
                                          <p:stCondLst>
                                            <p:cond delay="0"/>
                                          </p:stCondLst>
                                        </p:cTn>
                                        <p:tgtEl>
                                          <p:spTgt spid="350"/>
                                        </p:tgtEl>
                                        <p:attrNameLst>
                                          <p:attrName>style.visibility</p:attrName>
                                        </p:attrNameLst>
                                      </p:cBhvr>
                                      <p:to>
                                        <p:strVal val="visible"/>
                                      </p:to>
                                    </p:set>
                                    <p:animEffect transition="in" filter="fade">
                                      <p:cBhvr>
                                        <p:cTn id="254" dur="500"/>
                                        <p:tgtEl>
                                          <p:spTgt spid="350"/>
                                        </p:tgtEl>
                                      </p:cBhvr>
                                    </p:animEffect>
                                  </p:childTnLst>
                                </p:cTn>
                              </p:par>
                              <p:par>
                                <p:cTn id="255" presetID="10" presetClass="entr" presetSubtype="0" fill="hold" grpId="0" nodeType="withEffect">
                                  <p:stCondLst>
                                    <p:cond delay="2750"/>
                                  </p:stCondLst>
                                  <p:childTnLst>
                                    <p:set>
                                      <p:cBhvr>
                                        <p:cTn id="256" dur="1" fill="hold">
                                          <p:stCondLst>
                                            <p:cond delay="0"/>
                                          </p:stCondLst>
                                        </p:cTn>
                                        <p:tgtEl>
                                          <p:spTgt spid="351"/>
                                        </p:tgtEl>
                                        <p:attrNameLst>
                                          <p:attrName>style.visibility</p:attrName>
                                        </p:attrNameLst>
                                      </p:cBhvr>
                                      <p:to>
                                        <p:strVal val="visible"/>
                                      </p:to>
                                    </p:set>
                                    <p:animEffect transition="in" filter="fade">
                                      <p:cBhvr>
                                        <p:cTn id="257" dur="500"/>
                                        <p:tgtEl>
                                          <p:spTgt spid="351"/>
                                        </p:tgtEl>
                                      </p:cBhvr>
                                    </p:animEffect>
                                  </p:childTnLst>
                                </p:cTn>
                              </p:par>
                              <p:par>
                                <p:cTn id="258" presetID="10" presetClass="entr" presetSubtype="0" fill="hold" grpId="0" nodeType="withEffect">
                                  <p:stCondLst>
                                    <p:cond delay="2750"/>
                                  </p:stCondLst>
                                  <p:childTnLst>
                                    <p:set>
                                      <p:cBhvr>
                                        <p:cTn id="259" dur="1" fill="hold">
                                          <p:stCondLst>
                                            <p:cond delay="0"/>
                                          </p:stCondLst>
                                        </p:cTn>
                                        <p:tgtEl>
                                          <p:spTgt spid="352"/>
                                        </p:tgtEl>
                                        <p:attrNameLst>
                                          <p:attrName>style.visibility</p:attrName>
                                        </p:attrNameLst>
                                      </p:cBhvr>
                                      <p:to>
                                        <p:strVal val="visible"/>
                                      </p:to>
                                    </p:set>
                                    <p:animEffect transition="in" filter="fade">
                                      <p:cBhvr>
                                        <p:cTn id="260" dur="500"/>
                                        <p:tgtEl>
                                          <p:spTgt spid="352"/>
                                        </p:tgtEl>
                                      </p:cBhvr>
                                    </p:animEffect>
                                  </p:childTnLst>
                                </p:cTn>
                              </p:par>
                              <p:par>
                                <p:cTn id="261" presetID="10" presetClass="entr" presetSubtype="0" fill="hold" grpId="0" nodeType="withEffect">
                                  <p:stCondLst>
                                    <p:cond delay="2750"/>
                                  </p:stCondLst>
                                  <p:childTnLst>
                                    <p:set>
                                      <p:cBhvr>
                                        <p:cTn id="262" dur="1" fill="hold">
                                          <p:stCondLst>
                                            <p:cond delay="0"/>
                                          </p:stCondLst>
                                        </p:cTn>
                                        <p:tgtEl>
                                          <p:spTgt spid="353"/>
                                        </p:tgtEl>
                                        <p:attrNameLst>
                                          <p:attrName>style.visibility</p:attrName>
                                        </p:attrNameLst>
                                      </p:cBhvr>
                                      <p:to>
                                        <p:strVal val="visible"/>
                                      </p:to>
                                    </p:set>
                                    <p:animEffect transition="in" filter="fade">
                                      <p:cBhvr>
                                        <p:cTn id="263" dur="500"/>
                                        <p:tgtEl>
                                          <p:spTgt spid="353"/>
                                        </p:tgtEl>
                                      </p:cBhvr>
                                    </p:animEffect>
                                  </p:childTnLst>
                                </p:cTn>
                              </p:par>
                              <p:par>
                                <p:cTn id="264" presetID="0" presetClass="path" presetSubtype="0" repeatCount="indefinite" accel="50000" decel="50000" fill="hold" grpId="1" nodeType="withEffect">
                                  <p:stCondLst>
                                    <p:cond delay="2750"/>
                                  </p:stCondLst>
                                  <p:childTnLst>
                                    <p:animMotion origin="layout" path="M 0.00026 0.00046 L 0.08958 -0.07269 L 0.16875 -0.07269 " pathEditMode="relative" ptsTypes="AAA">
                                      <p:cBhvr>
                                        <p:cTn id="265" dur="3000" fill="hold"/>
                                        <p:tgtEl>
                                          <p:spTgt spid="343"/>
                                        </p:tgtEl>
                                        <p:attrNameLst>
                                          <p:attrName>ppt_x</p:attrName>
                                          <p:attrName>ppt_y</p:attrName>
                                        </p:attrNameLst>
                                      </p:cBhvr>
                                    </p:animMotion>
                                  </p:childTnLst>
                                </p:cTn>
                              </p:par>
                              <p:par>
                                <p:cTn id="266" presetID="0" presetClass="path" presetSubtype="0" repeatCount="indefinite" accel="50000" decel="50000" fill="hold" grpId="1" nodeType="withEffect">
                                  <p:stCondLst>
                                    <p:cond delay="2750"/>
                                  </p:stCondLst>
                                  <p:childTnLst>
                                    <p:animMotion origin="layout" path="M 1.875E-6 4.44444E-6 L 0.08724 0.07245 L 0.16927 0.07291 " pathEditMode="relative" rAng="0" ptsTypes="AAA">
                                      <p:cBhvr>
                                        <p:cTn id="267" dur="3000" fill="hold"/>
                                        <p:tgtEl>
                                          <p:spTgt spid="346"/>
                                        </p:tgtEl>
                                        <p:attrNameLst>
                                          <p:attrName>ppt_x</p:attrName>
                                          <p:attrName>ppt_y</p:attrName>
                                        </p:attrNameLst>
                                      </p:cBhvr>
                                      <p:rCtr x="8464" y="3634"/>
                                    </p:animMotion>
                                  </p:childTnLst>
                                </p:cTn>
                              </p:par>
                              <p:par>
                                <p:cTn id="268" presetID="63" presetClass="path" presetSubtype="0" repeatCount="indefinite" accel="50000" decel="50000" fill="hold" grpId="1" nodeType="withEffect">
                                  <p:stCondLst>
                                    <p:cond delay="2750"/>
                                  </p:stCondLst>
                                  <p:childTnLst>
                                    <p:animMotion origin="layout" path="M -8.33333E-7 -4.07407E-6 L 0.16471 -4.07407E-6 " pathEditMode="relative" rAng="0" ptsTypes="AA">
                                      <p:cBhvr>
                                        <p:cTn id="269" dur="3000" fill="hold"/>
                                        <p:tgtEl>
                                          <p:spTgt spid="347"/>
                                        </p:tgtEl>
                                        <p:attrNameLst>
                                          <p:attrName>ppt_x</p:attrName>
                                          <p:attrName>ppt_y</p:attrName>
                                        </p:attrNameLst>
                                      </p:cBhvr>
                                      <p:rCtr x="8229" y="0"/>
                                    </p:animMotion>
                                  </p:childTnLst>
                                </p:cTn>
                              </p:par>
                              <p:par>
                                <p:cTn id="270" presetID="0" presetClass="path" presetSubtype="0" repeatCount="indefinite" accel="50000" decel="50000" fill="hold" grpId="1" nodeType="withEffect">
                                  <p:stCondLst>
                                    <p:cond delay="3500"/>
                                  </p:stCondLst>
                                  <p:childTnLst>
                                    <p:animMotion origin="layout" path="M 0.00026 0.00046 L 0.08958 -0.07269 L 0.16875 -0.07269 " pathEditMode="relative" rAng="0" ptsTypes="AAA">
                                      <p:cBhvr>
                                        <p:cTn id="271" dur="3000" fill="hold"/>
                                        <p:tgtEl>
                                          <p:spTgt spid="348"/>
                                        </p:tgtEl>
                                        <p:attrNameLst>
                                          <p:attrName>ppt_x</p:attrName>
                                          <p:attrName>ppt_y</p:attrName>
                                        </p:attrNameLst>
                                      </p:cBhvr>
                                      <p:rCtr x="8424" y="-3657"/>
                                    </p:animMotion>
                                  </p:childTnLst>
                                </p:cTn>
                              </p:par>
                              <p:par>
                                <p:cTn id="272" presetID="0" presetClass="path" presetSubtype="0" repeatCount="indefinite" accel="50000" decel="50000" fill="hold" grpId="1" nodeType="withEffect">
                                  <p:stCondLst>
                                    <p:cond delay="3500"/>
                                  </p:stCondLst>
                                  <p:childTnLst>
                                    <p:animMotion origin="layout" path="M 1.875E-6 4.44444E-6 L 0.08724 0.07245 L 0.16927 0.07291 " pathEditMode="relative" rAng="0" ptsTypes="AAA">
                                      <p:cBhvr>
                                        <p:cTn id="273" dur="3000" fill="hold"/>
                                        <p:tgtEl>
                                          <p:spTgt spid="349"/>
                                        </p:tgtEl>
                                        <p:attrNameLst>
                                          <p:attrName>ppt_x</p:attrName>
                                          <p:attrName>ppt_y</p:attrName>
                                        </p:attrNameLst>
                                      </p:cBhvr>
                                      <p:rCtr x="8464" y="3634"/>
                                    </p:animMotion>
                                  </p:childTnLst>
                                </p:cTn>
                              </p:par>
                              <p:par>
                                <p:cTn id="274" presetID="63" presetClass="path" presetSubtype="0" repeatCount="indefinite" accel="50000" decel="50000" fill="hold" grpId="1" nodeType="withEffect">
                                  <p:stCondLst>
                                    <p:cond delay="3500"/>
                                  </p:stCondLst>
                                  <p:childTnLst>
                                    <p:animMotion origin="layout" path="M -8.33333E-7 -4.07407E-6 L 0.16471 -4.07407E-6 " pathEditMode="relative" rAng="0" ptsTypes="AA">
                                      <p:cBhvr>
                                        <p:cTn id="275" dur="3000" fill="hold"/>
                                        <p:tgtEl>
                                          <p:spTgt spid="350"/>
                                        </p:tgtEl>
                                        <p:attrNameLst>
                                          <p:attrName>ppt_x</p:attrName>
                                          <p:attrName>ppt_y</p:attrName>
                                        </p:attrNameLst>
                                      </p:cBhvr>
                                      <p:rCtr x="8229" y="0"/>
                                    </p:animMotion>
                                  </p:childTnLst>
                                </p:cTn>
                              </p:par>
                              <p:par>
                                <p:cTn id="276" presetID="0" presetClass="path" presetSubtype="0" repeatCount="indefinite" accel="50000" decel="50000" fill="hold" grpId="1" nodeType="withEffect">
                                  <p:stCondLst>
                                    <p:cond delay="4750"/>
                                  </p:stCondLst>
                                  <p:childTnLst>
                                    <p:animMotion origin="layout" path="M 0.00026 0.00046 L 0.08958 -0.07269 L 0.16875 -0.07269 " pathEditMode="relative" rAng="0" ptsTypes="AAA">
                                      <p:cBhvr>
                                        <p:cTn id="277" dur="3000" fill="hold"/>
                                        <p:tgtEl>
                                          <p:spTgt spid="351"/>
                                        </p:tgtEl>
                                        <p:attrNameLst>
                                          <p:attrName>ppt_x</p:attrName>
                                          <p:attrName>ppt_y</p:attrName>
                                        </p:attrNameLst>
                                      </p:cBhvr>
                                      <p:rCtr x="8424" y="-3657"/>
                                    </p:animMotion>
                                  </p:childTnLst>
                                </p:cTn>
                              </p:par>
                              <p:par>
                                <p:cTn id="278" presetID="0" presetClass="path" presetSubtype="0" repeatCount="indefinite" accel="50000" decel="50000" fill="hold" grpId="1" nodeType="withEffect">
                                  <p:stCondLst>
                                    <p:cond delay="4750"/>
                                  </p:stCondLst>
                                  <p:childTnLst>
                                    <p:animMotion origin="layout" path="M 1.875E-6 4.44444E-6 L 0.08724 0.07245 L 0.16927 0.07291 " pathEditMode="relative" rAng="0" ptsTypes="AAA">
                                      <p:cBhvr>
                                        <p:cTn id="279" dur="3000" fill="hold"/>
                                        <p:tgtEl>
                                          <p:spTgt spid="352"/>
                                        </p:tgtEl>
                                        <p:attrNameLst>
                                          <p:attrName>ppt_x</p:attrName>
                                          <p:attrName>ppt_y</p:attrName>
                                        </p:attrNameLst>
                                      </p:cBhvr>
                                      <p:rCtr x="8464" y="3634"/>
                                    </p:animMotion>
                                  </p:childTnLst>
                                </p:cTn>
                              </p:par>
                              <p:par>
                                <p:cTn id="280" presetID="63" presetClass="path" presetSubtype="0" repeatCount="indefinite" accel="50000" decel="50000" fill="hold" grpId="1" nodeType="withEffect">
                                  <p:stCondLst>
                                    <p:cond delay="4750"/>
                                  </p:stCondLst>
                                  <p:childTnLst>
                                    <p:animMotion origin="layout" path="M -8.33333E-7 -4.07407E-6 L 0.16471 -4.07407E-6 " pathEditMode="relative" rAng="0" ptsTypes="AA">
                                      <p:cBhvr>
                                        <p:cTn id="281" dur="3000" fill="hold"/>
                                        <p:tgtEl>
                                          <p:spTgt spid="353"/>
                                        </p:tgtEl>
                                        <p:attrNameLst>
                                          <p:attrName>ppt_x</p:attrName>
                                          <p:attrName>ppt_y</p:attrName>
                                        </p:attrNameLst>
                                      </p:cBhvr>
                                      <p:rCtr x="822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 grpId="0" animBg="1"/>
      <p:bldP spid="313" grpId="0" animBg="1"/>
      <p:bldP spid="195" grpId="0" animBg="1"/>
      <p:bldP spid="195" grpId="1" animBg="1"/>
      <p:bldP spid="246" grpId="0"/>
      <p:bldP spid="308" grpId="0"/>
      <p:bldP spid="309" grpId="0"/>
      <p:bldP spid="327" grpId="0" animBg="1"/>
      <p:bldP spid="327" grpId="1" animBg="1"/>
      <p:bldP spid="328" grpId="0" animBg="1"/>
      <p:bldP spid="328" grpId="1" animBg="1"/>
      <p:bldP spid="329" grpId="0" animBg="1"/>
      <p:bldP spid="329" grpId="1" animBg="1"/>
      <p:bldP spid="330" grpId="0" animBg="1"/>
      <p:bldP spid="330" grpId="1" animBg="1"/>
      <p:bldP spid="331" grpId="0" animBg="1"/>
      <p:bldP spid="331" grpId="1" animBg="1"/>
      <p:bldP spid="332" grpId="0" animBg="1"/>
      <p:bldP spid="332" grpId="1" animBg="1"/>
      <p:bldP spid="333" grpId="0" animBg="1"/>
      <p:bldP spid="333" grpId="1" animBg="1"/>
      <p:bldP spid="334" grpId="0" animBg="1"/>
      <p:bldP spid="334" grpId="1" animBg="1"/>
      <p:bldP spid="335" grpId="0" animBg="1"/>
      <p:bldP spid="335" grpId="1" animBg="1"/>
      <p:bldP spid="336" grpId="0" animBg="1"/>
      <p:bldP spid="336" grpId="1" animBg="1"/>
      <p:bldP spid="337" grpId="0" animBg="1"/>
      <p:bldP spid="337" grpId="1" animBg="1"/>
      <p:bldP spid="338" grpId="0" animBg="1"/>
      <p:bldP spid="338" grpId="1" animBg="1"/>
      <p:bldP spid="339" grpId="0" animBg="1"/>
      <p:bldP spid="339" grpId="1" animBg="1"/>
      <p:bldP spid="340" grpId="0" animBg="1"/>
      <p:bldP spid="340" grpId="1" animBg="1"/>
      <p:bldP spid="341" grpId="0" animBg="1"/>
      <p:bldP spid="341" grpId="1" animBg="1"/>
      <p:bldP spid="304" grpId="0" animBg="1"/>
      <p:bldP spid="292" grpId="0" animBg="1"/>
      <p:bldP spid="293" grpId="0" animBg="1"/>
      <p:bldP spid="297" grpId="0" animBg="1"/>
      <p:bldP spid="298" grpId="0" animBg="1"/>
      <p:bldP spid="299" grpId="0" animBg="1"/>
      <p:bldP spid="343" grpId="0" animBg="1"/>
      <p:bldP spid="343" grpId="1" animBg="1"/>
      <p:bldP spid="346" grpId="0" animBg="1"/>
      <p:bldP spid="346" grpId="1" animBg="1"/>
      <p:bldP spid="347" grpId="0" animBg="1"/>
      <p:bldP spid="347" grpId="1" animBg="1"/>
      <p:bldP spid="348" grpId="0" animBg="1"/>
      <p:bldP spid="348" grpId="1" animBg="1"/>
      <p:bldP spid="349" grpId="0" animBg="1"/>
      <p:bldP spid="349" grpId="1" animBg="1"/>
      <p:bldP spid="350" grpId="0" animBg="1"/>
      <p:bldP spid="350" grpId="1" animBg="1"/>
      <p:bldP spid="351" grpId="0" animBg="1"/>
      <p:bldP spid="351" grpId="1" animBg="1"/>
      <p:bldP spid="352" grpId="0" animBg="1"/>
      <p:bldP spid="352" grpId="1" animBg="1"/>
      <p:bldP spid="353" grpId="0" animBg="1"/>
      <p:bldP spid="353" grpId="1" animBg="1"/>
      <p:bldP spid="300" grpId="0" animBg="1"/>
      <p:bldP spid="301" grpId="0" animBg="1"/>
      <p:bldP spid="302" grpId="0" animBg="1"/>
      <p:bldP spid="30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6"/>
          <p:cNvSpPr txBox="1">
            <a:spLocks noGrp="1"/>
          </p:cNvSpPr>
          <p:nvPr>
            <p:ph type="title"/>
          </p:nvPr>
        </p:nvSpPr>
        <p:spPr>
          <a:xfrm>
            <a:off x="415658" y="384484"/>
            <a:ext cx="4805233" cy="594212"/>
          </a:xfrm>
          <a:prstGeom prst="rect">
            <a:avLst/>
          </a:prstGeom>
          <a:noFill/>
          <a:ln>
            <a:noFill/>
          </a:ln>
        </p:spPr>
        <p:txBody>
          <a:bodyPr spcFirstLastPara="1" wrap="square" lIns="0" tIns="0" rIns="77944" bIns="0" anchor="b"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lvl="0" indent="0" algn="l" rtl="0">
              <a:lnSpc>
                <a:spcPct val="100000"/>
              </a:lnSpc>
              <a:spcBef>
                <a:spcPts val="0"/>
              </a:spcBef>
              <a:spcAft>
                <a:spcPts val="0"/>
              </a:spcAft>
              <a:buClr>
                <a:schemeClr val="dk1"/>
              </a:buClr>
              <a:buSzPts val="2800"/>
              <a:buFont typeface="Arial"/>
              <a:buNone/>
            </a:pPr>
            <a:r>
              <a:rPr lang="en-GB" sz="1800" b="1" kern="0" spc="-24">
                <a:solidFill>
                  <a:srgbClr val="F83A80"/>
                </a:solidFill>
                <a:latin typeface="Lato" pitchFamily="34" charset="0"/>
                <a:ea typeface="Lato" pitchFamily="34" charset="-122"/>
                <a:cs typeface="Lato" pitchFamily="34" charset="-120"/>
              </a:rPr>
              <a:t>Agenda</a:t>
            </a:r>
            <a:endParaRPr sz="1800" b="1" kern="0" spc="-24">
              <a:solidFill>
                <a:srgbClr val="F83A80"/>
              </a:solidFill>
              <a:latin typeface="Lato" pitchFamily="34" charset="0"/>
              <a:ea typeface="Lato" pitchFamily="34" charset="-122"/>
              <a:cs typeface="Lato" pitchFamily="34" charset="-120"/>
            </a:endParaRPr>
          </a:p>
        </p:txBody>
      </p:sp>
      <p:pic>
        <p:nvPicPr>
          <p:cNvPr id="375" name="Google Shape;375;p6"/>
          <p:cNvPicPr preferRelativeResize="0">
            <a:picLocks noGrp="1"/>
          </p:cNvPicPr>
          <p:nvPr>
            <p:ph type="pic" idx="2"/>
          </p:nvPr>
        </p:nvPicPr>
        <p:blipFill>
          <a:blip r:embed="rId3" cstate="screen">
            <a:extLst>
              <a:ext uri="{28A0092B-C50C-407E-A947-70E740481C1C}">
                <a14:useLocalDpi xmlns:a14="http://schemas.microsoft.com/office/drawing/2010/main"/>
              </a:ext>
            </a:extLst>
          </a:blip>
          <a:srcRect l="25" r="25"/>
          <a:stretch/>
        </p:blipFill>
        <p:spPr>
          <a:xfrm>
            <a:off x="5220892" y="0"/>
            <a:ext cx="3923108" cy="5143500"/>
          </a:xfrm>
          <a:prstGeom prst="rect">
            <a:avLst/>
          </a:prstGeom>
          <a:solidFill>
            <a:srgbClr val="F2F2F2"/>
          </a:solidFill>
          <a:ln>
            <a:noFill/>
          </a:ln>
        </p:spPr>
      </p:pic>
      <p:graphicFrame>
        <p:nvGraphicFramePr>
          <p:cNvPr id="376" name="Google Shape;376;p6"/>
          <p:cNvGraphicFramePr/>
          <p:nvPr>
            <p:extLst>
              <p:ext uri="{D42A27DB-BD31-4B8C-83A1-F6EECF244321}">
                <p14:modId xmlns:p14="http://schemas.microsoft.com/office/powerpoint/2010/main" val="3672557648"/>
              </p:ext>
            </p:extLst>
          </p:nvPr>
        </p:nvGraphicFramePr>
        <p:xfrm>
          <a:off x="415658" y="1224646"/>
          <a:ext cx="3677194" cy="2119264"/>
        </p:xfrm>
        <a:graphic>
          <a:graphicData uri="http://schemas.openxmlformats.org/drawingml/2006/table">
            <a:tbl>
              <a:tblPr>
                <a:noFill/>
              </a:tblPr>
              <a:tblGrid>
                <a:gridCol w="432544">
                  <a:extLst>
                    <a:ext uri="{9D8B030D-6E8A-4147-A177-3AD203B41FA5}">
                      <a16:colId xmlns:a16="http://schemas.microsoft.com/office/drawing/2014/main" val="20000"/>
                    </a:ext>
                  </a:extLst>
                </a:gridCol>
                <a:gridCol w="3244650">
                  <a:extLst>
                    <a:ext uri="{9D8B030D-6E8A-4147-A177-3AD203B41FA5}">
                      <a16:colId xmlns:a16="http://schemas.microsoft.com/office/drawing/2014/main" val="20001"/>
                    </a:ext>
                  </a:extLst>
                </a:gridCol>
              </a:tblGrid>
              <a:tr h="298943">
                <a:tc>
                  <a:txBody>
                    <a:bodyPr/>
                    <a:lstStyle/>
                    <a:p>
                      <a:pPr marL="0" marR="0" lvl="0" indent="0" algn="l" rtl="0">
                        <a:lnSpc>
                          <a:spcPct val="100000"/>
                        </a:lnSpc>
                        <a:spcBef>
                          <a:spcPts val="0"/>
                        </a:spcBef>
                        <a:spcAft>
                          <a:spcPts val="0"/>
                        </a:spcAft>
                        <a:buClr>
                          <a:srgbClr val="000000"/>
                        </a:buClr>
                        <a:buSzPts val="2100"/>
                        <a:buFont typeface="Arial"/>
                        <a:buNone/>
                      </a:pPr>
                      <a:r>
                        <a:rPr lang="en-GB" sz="1600" b="1" u="none" strike="noStrike" cap="none">
                          <a:solidFill>
                            <a:srgbClr val="2151FF"/>
                          </a:solidFill>
                          <a:latin typeface="Lato" panose="020F0502020204030203" pitchFamily="34" charset="0"/>
                          <a:ea typeface="Lato" panose="020F0502020204030203" pitchFamily="34" charset="0"/>
                          <a:cs typeface="Lato" panose="020F0502020204030203" pitchFamily="34" charset="0"/>
                          <a:sym typeface="Arial"/>
                        </a:rPr>
                        <a:t>01</a:t>
                      </a:r>
                      <a:endParaRPr sz="1100" u="none" strike="noStrike" cap="none">
                        <a:solidFill>
                          <a:srgbClr val="2151FF"/>
                        </a:solidFill>
                        <a:latin typeface="Lato" panose="020F0502020204030203" pitchFamily="34" charset="0"/>
                      </a:endParaRPr>
                    </a:p>
                  </a:txBody>
                  <a:tcPr marL="0" marR="0" marT="29456" marB="29456"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l">
                        <a:lnSpc>
                          <a:spcPct val="100000"/>
                        </a:lnSpc>
                        <a:spcBef>
                          <a:spcPts val="0"/>
                        </a:spcBef>
                        <a:spcAft>
                          <a:spcPts val="0"/>
                        </a:spcAft>
                        <a:buNone/>
                      </a:pPr>
                      <a:r>
                        <a:rPr lang="en-GB" sz="1400">
                          <a:solidFill>
                            <a:srgbClr val="052146"/>
                          </a:solidFill>
                          <a:latin typeface="Lato" panose="020F0502020204030203" pitchFamily="34" charset="0"/>
                        </a:rPr>
                        <a:t>Welcome &amp; house keeping</a:t>
                      </a:r>
                      <a:endParaRPr>
                        <a:latin typeface="Lato" panose="020F0502020204030203" pitchFamily="34" charset="0"/>
                      </a:endParaRPr>
                    </a:p>
                  </a:txBody>
                  <a:tcPr marL="60150" marR="60150" marT="29456" marB="29456"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98943">
                <a:tc>
                  <a:txBody>
                    <a:bodyPr/>
                    <a:lstStyle/>
                    <a:p>
                      <a:pPr marL="0" marR="0" lvl="0" indent="0" algn="l" rtl="0">
                        <a:lnSpc>
                          <a:spcPct val="100000"/>
                        </a:lnSpc>
                        <a:spcBef>
                          <a:spcPts val="0"/>
                        </a:spcBef>
                        <a:spcAft>
                          <a:spcPts val="0"/>
                        </a:spcAft>
                        <a:buClr>
                          <a:srgbClr val="000000"/>
                        </a:buClr>
                        <a:buSzPts val="2100"/>
                        <a:buFont typeface="Arial"/>
                        <a:buNone/>
                      </a:pPr>
                      <a:r>
                        <a:rPr lang="en-GB" sz="1600" b="1" u="none" strike="noStrike" cap="none">
                          <a:solidFill>
                            <a:srgbClr val="2151FF"/>
                          </a:solidFill>
                          <a:latin typeface="Lato" panose="020F0502020204030203" pitchFamily="34" charset="0"/>
                          <a:ea typeface="Lato" panose="020F0502020204030203" pitchFamily="34" charset="0"/>
                          <a:cs typeface="Lato" panose="020F0502020204030203" pitchFamily="34" charset="0"/>
                          <a:sym typeface="Arial"/>
                        </a:rPr>
                        <a:t>02</a:t>
                      </a:r>
                      <a:endParaRPr sz="1100" u="none" strike="noStrike" cap="none">
                        <a:solidFill>
                          <a:srgbClr val="2151FF"/>
                        </a:solidFill>
                        <a:latin typeface="Lato" panose="020F0502020204030203" pitchFamily="34" charset="0"/>
                      </a:endParaRPr>
                    </a:p>
                  </a:txBody>
                  <a:tcPr marL="0" marR="0" marT="29456" marB="29456"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l">
                        <a:lnSpc>
                          <a:spcPct val="100000"/>
                        </a:lnSpc>
                        <a:spcBef>
                          <a:spcPts val="0"/>
                        </a:spcBef>
                        <a:spcAft>
                          <a:spcPts val="0"/>
                        </a:spcAft>
                        <a:buNone/>
                      </a:pPr>
                      <a:r>
                        <a:rPr lang="en-GB" sz="1400">
                          <a:solidFill>
                            <a:srgbClr val="052146"/>
                          </a:solidFill>
                          <a:latin typeface="Lato" panose="020F0502020204030203" pitchFamily="34" charset="0"/>
                        </a:rPr>
                        <a:t>Risks and realities </a:t>
                      </a:r>
                      <a:endParaRPr>
                        <a:latin typeface="Lato" panose="020F0502020204030203" pitchFamily="34" charset="0"/>
                      </a:endParaRPr>
                    </a:p>
                  </a:txBody>
                  <a:tcPr marL="60150" marR="60150" marT="29456" marB="29456"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98943">
                <a:tc>
                  <a:txBody>
                    <a:bodyPr/>
                    <a:lstStyle/>
                    <a:p>
                      <a:pPr marL="0" marR="0" lvl="0" indent="0" algn="l" rtl="0">
                        <a:lnSpc>
                          <a:spcPct val="100000"/>
                        </a:lnSpc>
                        <a:spcBef>
                          <a:spcPts val="0"/>
                        </a:spcBef>
                        <a:spcAft>
                          <a:spcPts val="0"/>
                        </a:spcAft>
                        <a:buClr>
                          <a:srgbClr val="000000"/>
                        </a:buClr>
                        <a:buSzPts val="2100"/>
                        <a:buFont typeface="Arial"/>
                        <a:buNone/>
                      </a:pPr>
                      <a:r>
                        <a:rPr lang="en-GB" sz="1600" b="1" u="none" strike="noStrike" cap="none">
                          <a:solidFill>
                            <a:srgbClr val="2151FF"/>
                          </a:solidFill>
                          <a:latin typeface="Lato" panose="020F0502020204030203" pitchFamily="34" charset="0"/>
                          <a:ea typeface="Lato" panose="020F0502020204030203" pitchFamily="34" charset="0"/>
                          <a:cs typeface="Lato" panose="020F0502020204030203" pitchFamily="34" charset="0"/>
                          <a:sym typeface="Arial"/>
                        </a:rPr>
                        <a:t>03</a:t>
                      </a:r>
                      <a:endParaRPr sz="1100" u="none" strike="noStrike" cap="none">
                        <a:solidFill>
                          <a:srgbClr val="2151FF"/>
                        </a:solidFill>
                        <a:latin typeface="Lato" panose="020F0502020204030203" pitchFamily="34" charset="0"/>
                      </a:endParaRPr>
                    </a:p>
                  </a:txBody>
                  <a:tcPr marL="0" marR="0" marT="29456" marB="29456"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l">
                        <a:lnSpc>
                          <a:spcPct val="100000"/>
                        </a:lnSpc>
                        <a:spcBef>
                          <a:spcPts val="0"/>
                        </a:spcBef>
                        <a:spcAft>
                          <a:spcPts val="0"/>
                        </a:spcAft>
                        <a:buNone/>
                      </a:pPr>
                      <a:r>
                        <a:rPr lang="en-GB" sz="1400" kern="1200">
                          <a:solidFill>
                            <a:srgbClr val="052146"/>
                          </a:solidFill>
                          <a:latin typeface="Lato" panose="020F0502020204030203" pitchFamily="34" charset="0"/>
                          <a:ea typeface="+mn-ea"/>
                          <a:cs typeface="+mn-cs"/>
                        </a:rPr>
                        <a:t>Guided Discussion – Peer Insight </a:t>
                      </a:r>
                      <a:endParaRPr>
                        <a:latin typeface="Lato" panose="020F0502020204030203" pitchFamily="34" charset="0"/>
                      </a:endParaRPr>
                    </a:p>
                  </a:txBody>
                  <a:tcPr marL="60150" marR="60150" marT="29456" marB="29456"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98943">
                <a:tc>
                  <a:txBody>
                    <a:bodyPr/>
                    <a:lstStyle/>
                    <a:p>
                      <a:pPr marL="0" marR="0" lvl="0" indent="0" algn="l" rtl="0">
                        <a:lnSpc>
                          <a:spcPct val="100000"/>
                        </a:lnSpc>
                        <a:spcBef>
                          <a:spcPts val="0"/>
                        </a:spcBef>
                        <a:spcAft>
                          <a:spcPts val="0"/>
                        </a:spcAft>
                        <a:buClr>
                          <a:srgbClr val="000000"/>
                        </a:buClr>
                        <a:buSzPts val="2100"/>
                        <a:buFont typeface="Arial"/>
                        <a:buNone/>
                      </a:pPr>
                      <a:r>
                        <a:rPr lang="en-GB" sz="1600" b="1" u="none" strike="noStrike" cap="none">
                          <a:solidFill>
                            <a:srgbClr val="2151FF"/>
                          </a:solidFill>
                          <a:latin typeface="Lato" panose="020F0502020204030203" pitchFamily="34" charset="0"/>
                          <a:ea typeface="Lato" panose="020F0502020204030203" pitchFamily="34" charset="0"/>
                          <a:cs typeface="Lato" panose="020F0502020204030203" pitchFamily="34" charset="0"/>
                          <a:sym typeface="Arial"/>
                        </a:rPr>
                        <a:t>04</a:t>
                      </a:r>
                      <a:endParaRPr sz="1100" u="none" strike="noStrike" cap="none">
                        <a:solidFill>
                          <a:srgbClr val="2151FF"/>
                        </a:solidFill>
                        <a:latin typeface="Lato" panose="020F0502020204030203" pitchFamily="34" charset="0"/>
                      </a:endParaRPr>
                    </a:p>
                  </a:txBody>
                  <a:tcPr marL="0" marR="0" marT="29456" marB="29456"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spcBef>
                          <a:spcPts val="0"/>
                        </a:spcBef>
                        <a:spcAft>
                          <a:spcPts val="0"/>
                        </a:spcAft>
                        <a:buClr>
                          <a:schemeClr val="dk1"/>
                        </a:buClr>
                        <a:buSzPts val="1400"/>
                        <a:buFont typeface="Arial"/>
                        <a:buNone/>
                      </a:pPr>
                      <a:r>
                        <a:rPr lang="en-GB" sz="1400" kern="1200">
                          <a:solidFill>
                            <a:srgbClr val="052146"/>
                          </a:solidFill>
                          <a:latin typeface="Lato" panose="020F0502020204030203" pitchFamily="34" charset="0"/>
                          <a:ea typeface="+mn-ea"/>
                          <a:cs typeface="+mn-cs"/>
                        </a:rPr>
                        <a:t>Practical Framework </a:t>
                      </a:r>
                      <a:endParaRPr sz="1400" kern="1200">
                        <a:solidFill>
                          <a:srgbClr val="052146"/>
                        </a:solidFill>
                        <a:latin typeface="Lato" panose="020F0502020204030203" pitchFamily="34" charset="0"/>
                        <a:ea typeface="+mn-ea"/>
                        <a:cs typeface="+mn-cs"/>
                      </a:endParaRPr>
                    </a:p>
                  </a:txBody>
                  <a:tcPr marL="60150" marR="60150" marT="29456" marB="29456"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98943">
                <a:tc>
                  <a:txBody>
                    <a:bodyPr/>
                    <a:lstStyle/>
                    <a:p>
                      <a:pPr marL="0" marR="0" lvl="0" indent="0" algn="l" rtl="0">
                        <a:lnSpc>
                          <a:spcPct val="100000"/>
                        </a:lnSpc>
                        <a:spcBef>
                          <a:spcPts val="0"/>
                        </a:spcBef>
                        <a:spcAft>
                          <a:spcPts val="0"/>
                        </a:spcAft>
                        <a:buClr>
                          <a:srgbClr val="000000"/>
                        </a:buClr>
                        <a:buSzPts val="2100"/>
                        <a:buFont typeface="Arial"/>
                        <a:buNone/>
                      </a:pPr>
                      <a:r>
                        <a:rPr lang="en-GB" sz="1600" b="1" u="none" strike="noStrike" kern="1200" cap="none">
                          <a:solidFill>
                            <a:srgbClr val="2151FF"/>
                          </a:solidFill>
                          <a:latin typeface="Lato" panose="020F0502020204030203" pitchFamily="34" charset="0"/>
                          <a:ea typeface="Lato" panose="020F0502020204030203" pitchFamily="34" charset="0"/>
                          <a:cs typeface="Lato" panose="020F0502020204030203" pitchFamily="34" charset="0"/>
                          <a:sym typeface="Arial"/>
                        </a:rPr>
                        <a:t>05</a:t>
                      </a:r>
                      <a:endParaRPr sz="1600" b="1" u="none" strike="noStrike" kern="1200" cap="none">
                        <a:solidFill>
                          <a:srgbClr val="2151FF"/>
                        </a:solidFill>
                        <a:latin typeface="Lato" panose="020F0502020204030203" pitchFamily="34" charset="0"/>
                        <a:cs typeface="Lato" panose="020F0502020204030203" pitchFamily="34" charset="0"/>
                      </a:endParaRPr>
                    </a:p>
                  </a:txBody>
                  <a:tcPr marL="0" marR="0" marT="29456" marB="29456"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a:spcBef>
                          <a:spcPts val="0"/>
                        </a:spcBef>
                        <a:spcAft>
                          <a:spcPts val="0"/>
                        </a:spcAft>
                        <a:buNone/>
                      </a:pPr>
                      <a:r>
                        <a:rPr lang="en-GB" sz="1400" kern="1200">
                          <a:solidFill>
                            <a:srgbClr val="052146"/>
                          </a:solidFill>
                          <a:latin typeface="Lato" panose="020F0502020204030203" pitchFamily="34" charset="0"/>
                          <a:ea typeface="+mn-ea"/>
                          <a:cs typeface="+mn-cs"/>
                        </a:rPr>
                        <a:t>Path forward</a:t>
                      </a:r>
                      <a:endParaRPr>
                        <a:latin typeface="Lato" panose="020F0502020204030203" pitchFamily="34" charset="0"/>
                      </a:endParaRPr>
                    </a:p>
                  </a:txBody>
                  <a:tcPr marL="60150" marR="60150" marT="29456" marB="29456"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45170506"/>
                  </a:ext>
                </a:extLst>
              </a:tr>
              <a:tr h="298943">
                <a:tc>
                  <a:txBody>
                    <a:bodyPr/>
                    <a:lstStyle/>
                    <a:p>
                      <a:pPr marL="0" marR="0" lvl="0" indent="0" algn="l" rtl="0">
                        <a:lnSpc>
                          <a:spcPct val="100000"/>
                        </a:lnSpc>
                        <a:spcBef>
                          <a:spcPts val="0"/>
                        </a:spcBef>
                        <a:spcAft>
                          <a:spcPts val="0"/>
                        </a:spcAft>
                        <a:buClr>
                          <a:srgbClr val="000000"/>
                        </a:buClr>
                        <a:buSzPts val="2100"/>
                        <a:buFont typeface="Arial"/>
                        <a:buNone/>
                      </a:pPr>
                      <a:r>
                        <a:rPr lang="en-GB" sz="1600" b="1" u="none" strike="noStrike" kern="1200" cap="none">
                          <a:solidFill>
                            <a:srgbClr val="2151FF"/>
                          </a:solidFill>
                          <a:latin typeface="Lato" panose="020F0502020204030203" pitchFamily="34" charset="0"/>
                          <a:ea typeface="Lato" panose="020F0502020204030203" pitchFamily="34" charset="0"/>
                          <a:cs typeface="Lato" panose="020F0502020204030203" pitchFamily="34" charset="0"/>
                          <a:sym typeface="Arial"/>
                        </a:rPr>
                        <a:t>06</a:t>
                      </a:r>
                      <a:endParaRPr sz="1600" b="1" u="none" strike="noStrike" kern="1200" cap="none">
                        <a:solidFill>
                          <a:srgbClr val="2151FF"/>
                        </a:solidFill>
                        <a:latin typeface="Lato" panose="020F0502020204030203" pitchFamily="34" charset="0"/>
                        <a:cs typeface="Lato" panose="020F0502020204030203" pitchFamily="34" charset="0"/>
                      </a:endParaRPr>
                    </a:p>
                  </a:txBody>
                  <a:tcPr marL="0" marR="0" marT="29456" marB="29456"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a:spcBef>
                          <a:spcPts val="0"/>
                        </a:spcBef>
                        <a:spcAft>
                          <a:spcPts val="0"/>
                        </a:spcAft>
                        <a:buNone/>
                      </a:pPr>
                      <a:r>
                        <a:rPr lang="en-GB" sz="1400" kern="1200">
                          <a:solidFill>
                            <a:srgbClr val="052146"/>
                          </a:solidFill>
                          <a:latin typeface="Lato" panose="020F0502020204030203" pitchFamily="34" charset="0"/>
                          <a:ea typeface="+mn-ea"/>
                          <a:cs typeface="+mn-cs"/>
                        </a:rPr>
                        <a:t>Q&amp;A</a:t>
                      </a:r>
                      <a:endParaRPr>
                        <a:latin typeface="Lato" panose="020F0502020204030203" pitchFamily="34" charset="0"/>
                      </a:endParaRPr>
                    </a:p>
                  </a:txBody>
                  <a:tcPr marL="60150" marR="60150" marT="29456" marB="29456"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166863340"/>
                  </a:ext>
                </a:extLst>
              </a:tr>
              <a:tr h="298943">
                <a:tc>
                  <a:txBody>
                    <a:bodyPr/>
                    <a:lstStyle/>
                    <a:p>
                      <a:pPr marL="0" marR="0" lvl="0" indent="0" algn="l" rtl="0">
                        <a:lnSpc>
                          <a:spcPct val="100000"/>
                        </a:lnSpc>
                        <a:spcBef>
                          <a:spcPts val="0"/>
                        </a:spcBef>
                        <a:spcAft>
                          <a:spcPts val="0"/>
                        </a:spcAft>
                        <a:buClr>
                          <a:srgbClr val="000000"/>
                        </a:buClr>
                        <a:buSzPts val="2100"/>
                        <a:buFont typeface="Arial"/>
                        <a:buNone/>
                      </a:pPr>
                      <a:r>
                        <a:rPr lang="en-GB" sz="1600" b="1" u="none" strike="noStrike" kern="1200" cap="none">
                          <a:solidFill>
                            <a:srgbClr val="2151FF"/>
                          </a:solidFill>
                          <a:latin typeface="Lato" panose="020F0502020204030203" pitchFamily="34" charset="0"/>
                          <a:ea typeface="Lato" panose="020F0502020204030203" pitchFamily="34" charset="0"/>
                          <a:cs typeface="Lato" panose="020F0502020204030203" pitchFamily="34" charset="0"/>
                          <a:sym typeface="Arial"/>
                        </a:rPr>
                        <a:t>07</a:t>
                      </a:r>
                      <a:endParaRPr sz="1600" b="1" u="none" strike="noStrike" kern="1200" cap="none">
                        <a:solidFill>
                          <a:srgbClr val="2151FF"/>
                        </a:solidFill>
                        <a:latin typeface="Lato" panose="020F0502020204030203" pitchFamily="34" charset="0"/>
                        <a:cs typeface="Lato" panose="020F0502020204030203" pitchFamily="34" charset="0"/>
                      </a:endParaRPr>
                    </a:p>
                  </a:txBody>
                  <a:tcPr marL="0" marR="0" marT="29456" marB="29456"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a:spcBef>
                          <a:spcPts val="0"/>
                        </a:spcBef>
                        <a:spcAft>
                          <a:spcPts val="0"/>
                        </a:spcAft>
                        <a:buNone/>
                      </a:pPr>
                      <a:r>
                        <a:rPr lang="en-GB" sz="1400" kern="1200" dirty="0">
                          <a:solidFill>
                            <a:srgbClr val="052146"/>
                          </a:solidFill>
                          <a:latin typeface="Lato" panose="020F0502020204030203" pitchFamily="34" charset="0"/>
                          <a:ea typeface="+mn-ea"/>
                          <a:cs typeface="+mn-cs"/>
                        </a:rPr>
                        <a:t>Close</a:t>
                      </a:r>
                      <a:endParaRPr dirty="0">
                        <a:latin typeface="Lato" panose="020F0502020204030203" pitchFamily="34" charset="0"/>
                      </a:endParaRPr>
                    </a:p>
                  </a:txBody>
                  <a:tcPr marL="60150" marR="60150" marT="29456" marB="29456"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266835157"/>
                  </a:ext>
                </a:extLst>
              </a:tr>
            </a:tbl>
          </a:graphicData>
        </a:graphic>
      </p:graphicFrame>
      <p:sp>
        <p:nvSpPr>
          <p:cNvPr id="2" name="Google Shape;391;p14">
            <a:extLst>
              <a:ext uri="{FF2B5EF4-FFF2-40B4-BE49-F238E27FC236}">
                <a16:creationId xmlns:a16="http://schemas.microsoft.com/office/drawing/2014/main" id="{874E6F9F-DA24-1301-D155-1669C5FFEC89}"/>
              </a:ext>
            </a:extLst>
          </p:cNvPr>
          <p:cNvSpPr txBox="1"/>
          <p:nvPr/>
        </p:nvSpPr>
        <p:spPr>
          <a:xfrm>
            <a:off x="3569198" y="4799658"/>
            <a:ext cx="2005604" cy="161583"/>
          </a:xfrm>
          <a:prstGeom prst="rect">
            <a:avLst/>
          </a:prstGeom>
          <a:noFill/>
          <a:ln>
            <a:noFill/>
          </a:ln>
        </p:spPr>
        <p:txBody>
          <a:bodyPr spcFirstLastPara="1" wrap="square" lIns="0" tIns="34275" rIns="0" bIns="34275" anchor="t" anchorCtr="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rtl="0">
              <a:lnSpc>
                <a:spcPct val="100000"/>
              </a:lnSpc>
              <a:spcBef>
                <a:spcPts val="0"/>
              </a:spcBef>
              <a:spcAft>
                <a:spcPts val="0"/>
              </a:spcAft>
              <a:buClr>
                <a:schemeClr val="lt1"/>
              </a:buClr>
              <a:buSzPts val="800"/>
              <a:buFont typeface="Arial"/>
              <a:buNone/>
            </a:pPr>
            <a:r>
              <a:rPr lang="en-GB" sz="600" b="0" i="0" u="none" strike="noStrike" cap="none">
                <a:solidFill>
                  <a:srgbClr val="052146"/>
                </a:solidFill>
                <a:latin typeface="Lato" panose="020F0502020204030203" pitchFamily="34" charset="0"/>
                <a:ea typeface="Lato" panose="020F0502020204030203" pitchFamily="34" charset="0"/>
                <a:cs typeface="Lato" panose="020F0502020204030203" pitchFamily="34" charset="0"/>
                <a:sym typeface="Arial"/>
              </a:rPr>
              <a:t>OFFICIAL</a:t>
            </a:r>
            <a:endParaRPr sz="1350" b="0" i="0" u="none" strike="noStrike" cap="none">
              <a:solidFill>
                <a:srgbClr val="052146"/>
              </a:solidFill>
              <a:latin typeface="Lato" panose="020F0502020204030203" pitchFamily="34" charset="0"/>
              <a:ea typeface="Lato" panose="020F0502020204030203" pitchFamily="34" charset="0"/>
              <a:cs typeface="Lato" panose="020F0502020204030203" pitchFamily="34" charset="0"/>
              <a:sym typeface="Arial"/>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F6E5"/>
        </a:solidFill>
        <a:effectLst/>
      </p:bgPr>
    </p:bg>
    <p:spTree>
      <p:nvGrpSpPr>
        <p:cNvPr id="1" name="">
          <a:extLst>
            <a:ext uri="{FF2B5EF4-FFF2-40B4-BE49-F238E27FC236}">
              <a16:creationId xmlns:a16="http://schemas.microsoft.com/office/drawing/2014/main" id="{CC8DE44C-CF16-165F-2B50-B6FB3DBC43D0}"/>
            </a:ext>
          </a:extLst>
        </p:cNvPr>
        <p:cNvGrpSpPr/>
        <p:nvPr/>
      </p:nvGrpSpPr>
      <p:grpSpPr>
        <a:xfrm>
          <a:off x="0" y="0"/>
          <a:ext cx="0" cy="0"/>
          <a:chOff x="0" y="0"/>
          <a:chExt cx="0" cy="0"/>
        </a:xfrm>
      </p:grpSpPr>
      <p:sp>
        <p:nvSpPr>
          <p:cNvPr id="3" name="Text 0">
            <a:extLst>
              <a:ext uri="{FF2B5EF4-FFF2-40B4-BE49-F238E27FC236}">
                <a16:creationId xmlns:a16="http://schemas.microsoft.com/office/drawing/2014/main" id="{3BFE9AE3-EA8E-B59E-547A-40FBEEE0CD5E}"/>
              </a:ext>
            </a:extLst>
          </p:cNvPr>
          <p:cNvSpPr/>
          <p:nvPr/>
        </p:nvSpPr>
        <p:spPr>
          <a:xfrm>
            <a:off x="1172783" y="1079724"/>
            <a:ext cx="3088482" cy="1219200"/>
          </a:xfrm>
          <a:prstGeom prst="rect">
            <a:avLst/>
          </a:prstGeom>
          <a:noFill/>
          <a:ln/>
        </p:spPr>
        <p:txBody>
          <a:bodyPr wrap="square" lIns="0" tIns="0" rIns="0" bIns="0" rtlCol="0" anchor="t"/>
          <a:lstStyle/>
          <a:p>
            <a:pPr>
              <a:spcAft>
                <a:spcPts val="600"/>
              </a:spcAft>
            </a:pPr>
            <a:r>
              <a:rPr lang="en-GB" b="1">
                <a:solidFill>
                  <a:srgbClr val="052146"/>
                </a:solidFill>
                <a:latin typeface="Lato" panose="020F0502020204030203" pitchFamily="34" charset="0"/>
                <a:ea typeface="Lato" panose="020F0502020204030203" pitchFamily="34" charset="0"/>
                <a:cs typeface="Lato" panose="020F0502020204030203" pitchFamily="34" charset="0"/>
              </a:rPr>
              <a:t>AI is </a:t>
            </a:r>
            <a:r>
              <a:rPr lang="en-GB" b="1">
                <a:solidFill>
                  <a:srgbClr val="F83A80"/>
                </a:solidFill>
                <a:latin typeface="Lato" panose="020F0502020204030203" pitchFamily="34" charset="0"/>
                <a:ea typeface="Lato" panose="020F0502020204030203" pitchFamily="34" charset="0"/>
                <a:cs typeface="Lato" panose="020F0502020204030203" pitchFamily="34" charset="0"/>
              </a:rPr>
              <a:t>already</a:t>
            </a:r>
            <a:r>
              <a:rPr lang="en-GB" b="1">
                <a:solidFill>
                  <a:srgbClr val="052146"/>
                </a:solidFill>
                <a:latin typeface="Lato" panose="020F0502020204030203" pitchFamily="34" charset="0"/>
                <a:ea typeface="Lato" panose="020F0502020204030203" pitchFamily="34" charset="0"/>
                <a:cs typeface="Lato" panose="020F0502020204030203" pitchFamily="34" charset="0"/>
              </a:rPr>
              <a:t> in your business, whether you planned for it or not</a:t>
            </a:r>
            <a:endParaRPr lang="en-US">
              <a:latin typeface="Lato" panose="020F0502020204030203" pitchFamily="34" charset="0"/>
              <a:ea typeface="Lato" panose="020F0502020204030203" pitchFamily="34" charset="0"/>
              <a:cs typeface="Lato" panose="020F0502020204030203" pitchFamily="34" charset="0"/>
            </a:endParaRPr>
          </a:p>
        </p:txBody>
      </p:sp>
      <p:sp>
        <p:nvSpPr>
          <p:cNvPr id="4" name="Shape 1">
            <a:extLst>
              <a:ext uri="{FF2B5EF4-FFF2-40B4-BE49-F238E27FC236}">
                <a16:creationId xmlns:a16="http://schemas.microsoft.com/office/drawing/2014/main" id="{1B44EC5A-04F9-D791-2312-6BE85291BE9B}"/>
              </a:ext>
            </a:extLst>
          </p:cNvPr>
          <p:cNvSpPr/>
          <p:nvPr/>
        </p:nvSpPr>
        <p:spPr>
          <a:xfrm>
            <a:off x="1172783" y="963606"/>
            <a:ext cx="3087903" cy="0"/>
          </a:xfrm>
          <a:prstGeom prst="line">
            <a:avLst/>
          </a:prstGeom>
          <a:solidFill>
            <a:srgbClr val="F83A80"/>
          </a:solidFill>
          <a:ln w="10583">
            <a:solidFill>
              <a:srgbClr val="EDC254"/>
            </a:solidFill>
            <a:prstDash val="solid"/>
            <a:headEnd type="none"/>
            <a:tailEnd type="none"/>
          </a:ln>
        </p:spPr>
        <p:txBody>
          <a:bodyPr/>
          <a:lstStyle/>
          <a:p>
            <a:endParaRPr lang="en-GB">
              <a:latin typeface="Lato" panose="020F0502020204030203" pitchFamily="34" charset="0"/>
              <a:ea typeface="Lato" panose="020F0502020204030203" pitchFamily="34" charset="0"/>
              <a:cs typeface="Lato" panose="020F0502020204030203" pitchFamily="34" charset="0"/>
            </a:endParaRPr>
          </a:p>
        </p:txBody>
      </p:sp>
      <p:sp>
        <p:nvSpPr>
          <p:cNvPr id="6" name="Text 2">
            <a:extLst>
              <a:ext uri="{FF2B5EF4-FFF2-40B4-BE49-F238E27FC236}">
                <a16:creationId xmlns:a16="http://schemas.microsoft.com/office/drawing/2014/main" id="{5016DD4A-A2FE-D15B-B8F0-BAC20495BFCF}"/>
              </a:ext>
            </a:extLst>
          </p:cNvPr>
          <p:cNvSpPr/>
          <p:nvPr/>
        </p:nvSpPr>
        <p:spPr>
          <a:xfrm>
            <a:off x="476250" y="471051"/>
            <a:ext cx="2532745" cy="382477"/>
          </a:xfrm>
          <a:prstGeom prst="rect">
            <a:avLst/>
          </a:prstGeom>
          <a:noFill/>
          <a:ln/>
        </p:spPr>
        <p:txBody>
          <a:bodyPr wrap="none" lIns="0" tIns="0" rIns="0" bIns="0" rtlCol="0" anchor="t">
            <a:spAutoFit/>
          </a:bodyPr>
          <a:lstStyle/>
          <a:p>
            <a:pPr algn="l">
              <a:lnSpc>
                <a:spcPts val="3150"/>
              </a:lnSpc>
            </a:pPr>
            <a:r>
              <a:rPr lang="en-US" sz="2300" b="1">
                <a:solidFill>
                  <a:srgbClr val="052146"/>
                </a:solidFill>
                <a:latin typeface="Lato" pitchFamily="34" charset="0"/>
                <a:ea typeface="Lato" pitchFamily="34" charset="-122"/>
                <a:cs typeface="Lato" pitchFamily="34" charset="-120"/>
              </a:rPr>
              <a:t>WHY WE’RE HERE</a:t>
            </a:r>
            <a:endParaRPr lang="en-US" sz="2250">
              <a:latin typeface="Lato" panose="020F0502020204030203" pitchFamily="34" charset="0"/>
            </a:endParaRPr>
          </a:p>
        </p:txBody>
      </p:sp>
      <p:sp>
        <p:nvSpPr>
          <p:cNvPr id="7" name="Shape 3">
            <a:extLst>
              <a:ext uri="{FF2B5EF4-FFF2-40B4-BE49-F238E27FC236}">
                <a16:creationId xmlns:a16="http://schemas.microsoft.com/office/drawing/2014/main" id="{EBD1E97D-FBE0-1492-4E9D-396992262AA0}"/>
              </a:ext>
            </a:extLst>
          </p:cNvPr>
          <p:cNvSpPr/>
          <p:nvPr/>
        </p:nvSpPr>
        <p:spPr>
          <a:xfrm>
            <a:off x="3800" y="21975"/>
            <a:ext cx="9140156" cy="0"/>
          </a:xfrm>
          <a:prstGeom prst="line">
            <a:avLst/>
          </a:prstGeom>
          <a:solidFill>
            <a:srgbClr val="F83A80"/>
          </a:solidFill>
          <a:ln w="79375">
            <a:solidFill>
              <a:srgbClr val="F83A80"/>
            </a:solidFill>
            <a:prstDash val="solid"/>
            <a:headEnd type="none"/>
            <a:tailEnd type="none"/>
          </a:ln>
        </p:spPr>
        <p:txBody>
          <a:bodyPr/>
          <a:lstStyle/>
          <a:p>
            <a:endParaRPr lang="en-GB">
              <a:latin typeface="Lato" panose="020F0502020204030203" pitchFamily="34" charset="0"/>
            </a:endParaRPr>
          </a:p>
        </p:txBody>
      </p:sp>
      <p:sp>
        <p:nvSpPr>
          <p:cNvPr id="8" name="Text 4">
            <a:extLst>
              <a:ext uri="{FF2B5EF4-FFF2-40B4-BE49-F238E27FC236}">
                <a16:creationId xmlns:a16="http://schemas.microsoft.com/office/drawing/2014/main" id="{C89F1CE6-692F-8DBC-E0BC-A8146C9F4058}"/>
              </a:ext>
            </a:extLst>
          </p:cNvPr>
          <p:cNvSpPr/>
          <p:nvPr/>
        </p:nvSpPr>
        <p:spPr>
          <a:xfrm>
            <a:off x="5403944" y="1075610"/>
            <a:ext cx="3066574" cy="1219200"/>
          </a:xfrm>
          <a:prstGeom prst="rect">
            <a:avLst/>
          </a:prstGeom>
          <a:noFill/>
          <a:ln/>
        </p:spPr>
        <p:txBody>
          <a:bodyPr wrap="square" lIns="0" tIns="0" rIns="0" bIns="0" rtlCol="0" anchor="t"/>
          <a:lstStyle/>
          <a:p>
            <a:pPr>
              <a:spcAft>
                <a:spcPts val="600"/>
              </a:spcAft>
            </a:pPr>
            <a:r>
              <a:rPr lang="en-GB" b="1">
                <a:solidFill>
                  <a:srgbClr val="052146"/>
                </a:solidFill>
                <a:latin typeface="Lato" panose="020F0502020204030203" pitchFamily="34" charset="0"/>
                <a:ea typeface="Lato" panose="020F0502020204030203" pitchFamily="34" charset="0"/>
                <a:cs typeface="Lato" panose="020F0502020204030203" pitchFamily="34" charset="0"/>
              </a:rPr>
              <a:t>The biggest governance challenge is </a:t>
            </a:r>
            <a:r>
              <a:rPr lang="en-GB" b="1">
                <a:solidFill>
                  <a:srgbClr val="F83A80"/>
                </a:solidFill>
                <a:latin typeface="Lato" panose="020F0502020204030203" pitchFamily="34" charset="0"/>
                <a:ea typeface="Lato" panose="020F0502020204030203" pitchFamily="34" charset="0"/>
                <a:cs typeface="Lato" panose="020F0502020204030203" pitchFamily="34" charset="0"/>
              </a:rPr>
              <a:t>human</a:t>
            </a:r>
            <a:r>
              <a:rPr lang="en-GB" b="1">
                <a:solidFill>
                  <a:srgbClr val="052146"/>
                </a:solidFill>
                <a:latin typeface="Lato" panose="020F0502020204030203" pitchFamily="34" charset="0"/>
                <a:ea typeface="Lato" panose="020F0502020204030203" pitchFamily="34" charset="0"/>
                <a:cs typeface="Lato" panose="020F0502020204030203" pitchFamily="34" charset="0"/>
              </a:rPr>
              <a:t>, not technical</a:t>
            </a:r>
            <a:endParaRPr lang="en-US">
              <a:latin typeface="Lato" panose="020F0502020204030203" pitchFamily="34" charset="0"/>
              <a:ea typeface="Lato" panose="020F0502020204030203" pitchFamily="34" charset="0"/>
              <a:cs typeface="Lato" panose="020F0502020204030203" pitchFamily="34" charset="0"/>
            </a:endParaRPr>
          </a:p>
        </p:txBody>
      </p:sp>
      <p:sp>
        <p:nvSpPr>
          <p:cNvPr id="9" name="Shape 5">
            <a:extLst>
              <a:ext uri="{FF2B5EF4-FFF2-40B4-BE49-F238E27FC236}">
                <a16:creationId xmlns:a16="http://schemas.microsoft.com/office/drawing/2014/main" id="{18B5AFAE-16C9-2A24-D7C3-5865867F96E9}"/>
              </a:ext>
            </a:extLst>
          </p:cNvPr>
          <p:cNvSpPr/>
          <p:nvPr/>
        </p:nvSpPr>
        <p:spPr>
          <a:xfrm>
            <a:off x="5403944" y="959494"/>
            <a:ext cx="3066625" cy="0"/>
          </a:xfrm>
          <a:prstGeom prst="line">
            <a:avLst/>
          </a:prstGeom>
          <a:solidFill>
            <a:srgbClr val="F83A80"/>
          </a:solidFill>
          <a:ln w="10583">
            <a:solidFill>
              <a:srgbClr val="EDC254"/>
            </a:solidFill>
            <a:prstDash val="solid"/>
            <a:headEnd type="none"/>
            <a:tailEnd type="none"/>
          </a:ln>
        </p:spPr>
        <p:txBody>
          <a:bodyPr/>
          <a:lstStyle/>
          <a:p>
            <a:endParaRPr lang="en-GB">
              <a:latin typeface="Lato" panose="020F0502020204030203" pitchFamily="34" charset="0"/>
              <a:ea typeface="Lato" panose="020F0502020204030203" pitchFamily="34" charset="0"/>
              <a:cs typeface="Lato" panose="020F0502020204030203" pitchFamily="34" charset="0"/>
            </a:endParaRPr>
          </a:p>
        </p:txBody>
      </p:sp>
      <p:pic>
        <p:nvPicPr>
          <p:cNvPr id="10" name="Image 1" descr="Users with solid fill">
            <a:extLst>
              <a:ext uri="{FF2B5EF4-FFF2-40B4-BE49-F238E27FC236}">
                <a16:creationId xmlns:a16="http://schemas.microsoft.com/office/drawing/2014/main" id="{734AE21A-FD3F-BA0D-5F16-64C2C0629C0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712854" y="956182"/>
            <a:ext cx="428625" cy="428625"/>
          </a:xfrm>
          <a:prstGeom prst="rect">
            <a:avLst/>
          </a:prstGeom>
        </p:spPr>
      </p:pic>
      <p:sp>
        <p:nvSpPr>
          <p:cNvPr id="11" name="Text 6">
            <a:extLst>
              <a:ext uri="{FF2B5EF4-FFF2-40B4-BE49-F238E27FC236}">
                <a16:creationId xmlns:a16="http://schemas.microsoft.com/office/drawing/2014/main" id="{4619571D-7CE1-317C-AACC-76F6E6ED4F54}"/>
              </a:ext>
            </a:extLst>
          </p:cNvPr>
          <p:cNvSpPr/>
          <p:nvPr/>
        </p:nvSpPr>
        <p:spPr>
          <a:xfrm>
            <a:off x="1254064" y="4245856"/>
            <a:ext cx="7302718" cy="1729884"/>
          </a:xfrm>
          <a:prstGeom prst="rect">
            <a:avLst/>
          </a:prstGeom>
          <a:noFill/>
          <a:ln/>
        </p:spPr>
        <p:txBody>
          <a:bodyPr wrap="square" lIns="0" tIns="0" rIns="0" bIns="0" rtlCol="0" anchor="t"/>
          <a:lstStyle/>
          <a:p>
            <a:pPr>
              <a:spcAft>
                <a:spcPts val="600"/>
              </a:spcAft>
            </a:pPr>
            <a:r>
              <a:rPr lang="en-GB" sz="1600" b="1">
                <a:solidFill>
                  <a:srgbClr val="052146"/>
                </a:solidFill>
                <a:latin typeface="Lato" panose="020F0502020204030203" pitchFamily="34" charset="0"/>
                <a:ea typeface="Lato" panose="020F0502020204030203" pitchFamily="34" charset="0"/>
                <a:cs typeface="Lato" panose="020F0502020204030203" pitchFamily="34" charset="0"/>
              </a:rPr>
              <a:t>Today’s aim: understand risks, share approaches, explore practical next steps</a:t>
            </a:r>
            <a:endParaRPr lang="en-US" sz="1600">
              <a:latin typeface="Lato" panose="020F0502020204030203" pitchFamily="34" charset="0"/>
              <a:ea typeface="Lato" panose="020F0502020204030203" pitchFamily="34" charset="0"/>
              <a:cs typeface="Lato" panose="020F0502020204030203" pitchFamily="34" charset="0"/>
            </a:endParaRPr>
          </a:p>
        </p:txBody>
      </p:sp>
      <p:sp>
        <p:nvSpPr>
          <p:cNvPr id="12" name="Shape 7">
            <a:extLst>
              <a:ext uri="{FF2B5EF4-FFF2-40B4-BE49-F238E27FC236}">
                <a16:creationId xmlns:a16="http://schemas.microsoft.com/office/drawing/2014/main" id="{DDED2586-5AA3-D7AE-2184-0A75F866A461}"/>
              </a:ext>
            </a:extLst>
          </p:cNvPr>
          <p:cNvSpPr/>
          <p:nvPr/>
        </p:nvSpPr>
        <p:spPr>
          <a:xfrm>
            <a:off x="1254064" y="4194437"/>
            <a:ext cx="3087903" cy="0"/>
          </a:xfrm>
          <a:prstGeom prst="line">
            <a:avLst/>
          </a:prstGeom>
          <a:solidFill>
            <a:srgbClr val="F83A80"/>
          </a:solidFill>
          <a:ln w="10583">
            <a:solidFill>
              <a:srgbClr val="EDC254"/>
            </a:solidFill>
            <a:prstDash val="solid"/>
            <a:headEnd type="none"/>
            <a:tailEnd type="none"/>
          </a:ln>
        </p:spPr>
        <p:txBody>
          <a:bodyPr/>
          <a:lstStyle/>
          <a:p>
            <a:endParaRPr lang="en-GB">
              <a:latin typeface="Lato" panose="020F0502020204030203" pitchFamily="34" charset="0"/>
              <a:ea typeface="Lato" panose="020F0502020204030203" pitchFamily="34" charset="0"/>
              <a:cs typeface="Lato" panose="020F0502020204030203" pitchFamily="34" charset="0"/>
            </a:endParaRPr>
          </a:p>
        </p:txBody>
      </p:sp>
      <p:pic>
        <p:nvPicPr>
          <p:cNvPr id="13" name="Image 2" descr="Target with solid fill">
            <a:extLst>
              <a:ext uri="{FF2B5EF4-FFF2-40B4-BE49-F238E27FC236}">
                <a16:creationId xmlns:a16="http://schemas.microsoft.com/office/drawing/2014/main" id="{63943D83-8808-2FFA-21D4-2523DC12B009}"/>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52192" y="4245040"/>
            <a:ext cx="428625" cy="396276"/>
          </a:xfrm>
          <a:prstGeom prst="rect">
            <a:avLst/>
          </a:prstGeom>
        </p:spPr>
      </p:pic>
      <p:sp>
        <p:nvSpPr>
          <p:cNvPr id="25" name="Slide Number Placeholder 0">
            <a:extLst>
              <a:ext uri="{FF2B5EF4-FFF2-40B4-BE49-F238E27FC236}">
                <a16:creationId xmlns:a16="http://schemas.microsoft.com/office/drawing/2014/main" id="{4347898F-0DC6-7757-0BBA-14771CEDD3F3}"/>
              </a:ext>
            </a:extLst>
          </p:cNvPr>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052146"/>
                </a:solidFill>
                <a:latin typeface="Calibri"/>
                <a:ea typeface="Calibri"/>
                <a:cs typeface="Calibri"/>
              </a:defRPr>
            </a:lvl1pPr>
          </a:lstStyle>
          <a:p>
            <a:pPr algn="l"/>
            <a:fld id="{F7021451-1387-4CA6-816F-3879F97B5CBC}" type="slidenum">
              <a:rPr lang="en-US" b="0">
                <a:latin typeface="Lato" panose="020F0502020204030203" pitchFamily="34" charset="0"/>
                <a:ea typeface="Lato" panose="020F0502020204030203" pitchFamily="34" charset="0"/>
                <a:cs typeface="Lato" panose="020F0502020204030203" pitchFamily="34" charset="0"/>
              </a:rPr>
              <a:t>4</a:t>
            </a:fld>
            <a:endParaRPr lang="en-US">
              <a:latin typeface="Lato" panose="020F0502020204030203" pitchFamily="34" charset="0"/>
              <a:ea typeface="Lato" panose="020F0502020204030203" pitchFamily="34" charset="0"/>
              <a:cs typeface="Lato" panose="020F0502020204030203" pitchFamily="34" charset="0"/>
            </a:endParaRPr>
          </a:p>
        </p:txBody>
      </p:sp>
      <p:pic>
        <p:nvPicPr>
          <p:cNvPr id="2" name="Image 1" descr="https://pitch-assets-ccb95893-de3f-4266-973c-20049231b248.s3.eu-west-1.amazonaws.com/ff00685a-e694-4d80-8794-6398d92f4ff0?pitch-bytes=101238&amp;pitch-content-type=image%2Fpng">
            <a:extLst>
              <a:ext uri="{FF2B5EF4-FFF2-40B4-BE49-F238E27FC236}">
                <a16:creationId xmlns:a16="http://schemas.microsoft.com/office/drawing/2014/main" id="{ECDF2C48-8886-8144-8204-F0B9D840AD93}"/>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8560153" y="198394"/>
            <a:ext cx="436174" cy="382807"/>
          </a:xfrm>
          <a:prstGeom prst="rect">
            <a:avLst/>
          </a:prstGeom>
        </p:spPr>
      </p:pic>
      <p:pic>
        <p:nvPicPr>
          <p:cNvPr id="18" name="Image 2" descr="https://icon-sets.static.services.pitch.com/icon-sets/Phosphor-Regular/strategy.svg">
            <a:extLst>
              <a:ext uri="{FF2B5EF4-FFF2-40B4-BE49-F238E27FC236}">
                <a16:creationId xmlns:a16="http://schemas.microsoft.com/office/drawing/2014/main" id="{A8A0BDD3-E251-FF79-3FFB-84D8B791664A}"/>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518074" y="963606"/>
            <a:ext cx="428625" cy="428625"/>
          </a:xfrm>
          <a:prstGeom prst="rect">
            <a:avLst/>
          </a:prstGeom>
        </p:spPr>
      </p:pic>
      <p:grpSp>
        <p:nvGrpSpPr>
          <p:cNvPr id="5" name="Group 4">
            <a:extLst>
              <a:ext uri="{FF2B5EF4-FFF2-40B4-BE49-F238E27FC236}">
                <a16:creationId xmlns:a16="http://schemas.microsoft.com/office/drawing/2014/main" id="{9BE44C8A-E93E-B4EA-0BE6-84DAB4655FB0}"/>
              </a:ext>
            </a:extLst>
          </p:cNvPr>
          <p:cNvGrpSpPr/>
          <p:nvPr/>
        </p:nvGrpSpPr>
        <p:grpSpPr>
          <a:xfrm>
            <a:off x="890730" y="2266855"/>
            <a:ext cx="7644248" cy="1553689"/>
            <a:chOff x="732641" y="2326437"/>
            <a:chExt cx="7644248" cy="1553689"/>
          </a:xfrm>
        </p:grpSpPr>
        <p:sp>
          <p:nvSpPr>
            <p:cNvPr id="14" name="TextBox 13">
              <a:extLst>
                <a:ext uri="{FF2B5EF4-FFF2-40B4-BE49-F238E27FC236}">
                  <a16:creationId xmlns:a16="http://schemas.microsoft.com/office/drawing/2014/main" id="{5DC6A094-EFBE-80B2-03D4-7A12E3B98D1C}"/>
                </a:ext>
              </a:extLst>
            </p:cNvPr>
            <p:cNvSpPr txBox="1"/>
            <p:nvPr/>
          </p:nvSpPr>
          <p:spPr>
            <a:xfrm>
              <a:off x="732641" y="2626149"/>
              <a:ext cx="1608928" cy="954107"/>
            </a:xfrm>
            <a:prstGeom prst="rect">
              <a:avLst/>
            </a:prstGeom>
            <a:noFill/>
          </p:spPr>
          <p:txBody>
            <a:bodyPr wrap="square" lIns="91440" tIns="45720" rIns="91440" bIns="45720" anchor="t">
              <a:spAutoFit/>
            </a:bodyPr>
            <a:lstStyle/>
            <a:p>
              <a:r>
                <a:rPr lang="en-GB" sz="1400">
                  <a:solidFill>
                    <a:srgbClr val="052146"/>
                  </a:solidFill>
                  <a:latin typeface="Lato"/>
                  <a:ea typeface="Lato"/>
                  <a:cs typeface="Lato"/>
                </a:rPr>
                <a:t>We bring both sides of the AI governance coin together.</a:t>
              </a:r>
            </a:p>
          </p:txBody>
        </p:sp>
        <p:grpSp>
          <p:nvGrpSpPr>
            <p:cNvPr id="19" name="Group 18">
              <a:extLst>
                <a:ext uri="{FF2B5EF4-FFF2-40B4-BE49-F238E27FC236}">
                  <a16:creationId xmlns:a16="http://schemas.microsoft.com/office/drawing/2014/main" id="{9EEB116E-2D88-497F-CDF6-CF9B2F4F0329}"/>
                </a:ext>
              </a:extLst>
            </p:cNvPr>
            <p:cNvGrpSpPr/>
            <p:nvPr/>
          </p:nvGrpSpPr>
          <p:grpSpPr>
            <a:xfrm>
              <a:off x="4173064" y="2326437"/>
              <a:ext cx="2496026" cy="1553689"/>
              <a:chOff x="3197074" y="1783080"/>
              <a:chExt cx="3595893" cy="2880000"/>
            </a:xfrm>
          </p:grpSpPr>
          <p:sp>
            <p:nvSpPr>
              <p:cNvPr id="16" name="Shape 0">
                <a:extLst>
                  <a:ext uri="{FF2B5EF4-FFF2-40B4-BE49-F238E27FC236}">
                    <a16:creationId xmlns:a16="http://schemas.microsoft.com/office/drawing/2014/main" id="{5B01CA51-FCE8-7F69-9660-699D16298372}"/>
                  </a:ext>
                </a:extLst>
              </p:cNvPr>
              <p:cNvSpPr/>
              <p:nvPr/>
            </p:nvSpPr>
            <p:spPr>
              <a:xfrm>
                <a:off x="3912967" y="1783080"/>
                <a:ext cx="2880000" cy="2880000"/>
              </a:xfrm>
              <a:prstGeom prst="ellipse">
                <a:avLst/>
              </a:prstGeom>
              <a:solidFill>
                <a:srgbClr val="E5E7F0">
                  <a:alpha val="0"/>
                </a:srgbClr>
              </a:solidFill>
              <a:ln w="52917">
                <a:solidFill>
                  <a:srgbClr val="EDC254">
                    <a:alpha val="25000"/>
                  </a:srgbClr>
                </a:solidFill>
                <a:prstDash val="solid"/>
              </a:ln>
            </p:spPr>
            <p:txBody>
              <a:bodyPr/>
              <a:lstStyle/>
              <a:p>
                <a:endParaRPr lang="en-GB">
                  <a:latin typeface="Lato" panose="020F0502020204030203" pitchFamily="34" charset="0"/>
                </a:endParaRPr>
              </a:p>
            </p:txBody>
          </p:sp>
          <p:sp>
            <p:nvSpPr>
              <p:cNvPr id="17" name="Text 1">
                <a:extLst>
                  <a:ext uri="{FF2B5EF4-FFF2-40B4-BE49-F238E27FC236}">
                    <a16:creationId xmlns:a16="http://schemas.microsoft.com/office/drawing/2014/main" id="{DD8160C3-A571-67BF-92E6-B876DF16A588}"/>
                  </a:ext>
                </a:extLst>
              </p:cNvPr>
              <p:cNvSpPr/>
              <p:nvPr/>
            </p:nvSpPr>
            <p:spPr>
              <a:xfrm>
                <a:off x="3197074" y="1783080"/>
                <a:ext cx="2880000" cy="2880000"/>
              </a:xfrm>
              <a:prstGeom prst="ellipse">
                <a:avLst/>
              </a:prstGeom>
              <a:solidFill>
                <a:srgbClr val="E5E7F0">
                  <a:alpha val="0"/>
                </a:srgbClr>
              </a:solidFill>
              <a:ln w="52917">
                <a:solidFill>
                  <a:srgbClr val="EDC254">
                    <a:alpha val="25000"/>
                  </a:srgbClr>
                </a:solidFill>
              </a:ln>
            </p:spPr>
            <p:txBody>
              <a:bodyPr wrap="square" lIns="186999" tIns="397373" rIns="186999" bIns="397373" rtlCol="0" anchor="ctr"/>
              <a:lstStyle/>
              <a:p>
                <a:pPr algn="ctr">
                  <a:lnSpc>
                    <a:spcPts val="1920"/>
                  </a:lnSpc>
                </a:pPr>
                <a:endParaRPr lang="en-US" sz="1200">
                  <a:latin typeface="Lato" panose="020F0502020204030203" pitchFamily="34" charset="0"/>
                </a:endParaRPr>
              </a:p>
            </p:txBody>
          </p:sp>
        </p:grpSp>
        <p:sp>
          <p:nvSpPr>
            <p:cNvPr id="21" name="TextBox 20">
              <a:extLst>
                <a:ext uri="{FF2B5EF4-FFF2-40B4-BE49-F238E27FC236}">
                  <a16:creationId xmlns:a16="http://schemas.microsoft.com/office/drawing/2014/main" id="{804D230C-77BE-EC6D-96B4-ABEDAA4D654C}"/>
                </a:ext>
              </a:extLst>
            </p:cNvPr>
            <p:cNvSpPr txBox="1"/>
            <p:nvPr/>
          </p:nvSpPr>
          <p:spPr>
            <a:xfrm>
              <a:off x="3034731" y="2831583"/>
              <a:ext cx="154770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a:solidFill>
                    <a:srgbClr val="052146"/>
                  </a:solidFill>
                  <a:latin typeface="Lato"/>
                  <a:cs typeface="Lato" panose="020F0502020204030203" pitchFamily="34" charset="0"/>
                </a:rPr>
                <a:t>People &amp; Business</a:t>
              </a:r>
              <a:endParaRPr lang="en-US" sz="1400">
                <a:latin typeface="Lato" panose="020F0502020204030203" pitchFamily="34" charset="0"/>
                <a:ea typeface="Lato" panose="020F0502020204030203" pitchFamily="34" charset="0"/>
                <a:cs typeface="Lato" panose="020F0502020204030203" pitchFamily="34" charset="0"/>
              </a:endParaRPr>
            </a:p>
            <a:p>
              <a:pPr algn="ctr"/>
              <a:endParaRPr lang="en-GB" sz="1600">
                <a:latin typeface="Lato" panose="020F0502020204030203" pitchFamily="34" charset="0"/>
                <a:ea typeface="Lato" panose="020F0502020204030203" pitchFamily="34" charset="0"/>
                <a:cs typeface="Lato" panose="020F0502020204030203" pitchFamily="34" charset="0"/>
              </a:endParaRPr>
            </a:p>
          </p:txBody>
        </p:sp>
        <p:sp>
          <p:nvSpPr>
            <p:cNvPr id="23" name="TextBox 22">
              <a:extLst>
                <a:ext uri="{FF2B5EF4-FFF2-40B4-BE49-F238E27FC236}">
                  <a16:creationId xmlns:a16="http://schemas.microsoft.com/office/drawing/2014/main" id="{63B53735-4FDE-8153-8FE6-2C4B0E03E6C8}"/>
                </a:ext>
              </a:extLst>
            </p:cNvPr>
            <p:cNvSpPr txBox="1"/>
            <p:nvPr/>
          </p:nvSpPr>
          <p:spPr>
            <a:xfrm>
              <a:off x="6829182" y="2831153"/>
              <a:ext cx="154770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a:solidFill>
                    <a:srgbClr val="052146"/>
                  </a:solidFill>
                  <a:latin typeface="Lato"/>
                  <a:cs typeface="Lato" panose="020F0502020204030203" pitchFamily="34" charset="0"/>
                </a:rPr>
                <a:t>Infrastructure &amp; Enablement</a:t>
              </a:r>
              <a:endParaRPr lang="en-US" sz="1400">
                <a:latin typeface="Lato" panose="020F0502020204030203" pitchFamily="34" charset="0"/>
              </a:endParaRPr>
            </a:p>
          </p:txBody>
        </p:sp>
        <p:sp>
          <p:nvSpPr>
            <p:cNvPr id="26" name="TextBox 25">
              <a:extLst>
                <a:ext uri="{FF2B5EF4-FFF2-40B4-BE49-F238E27FC236}">
                  <a16:creationId xmlns:a16="http://schemas.microsoft.com/office/drawing/2014/main" id="{2B947AC8-7F56-5E17-AB92-47B6776A6F9B}"/>
                </a:ext>
              </a:extLst>
            </p:cNvPr>
            <p:cNvSpPr txBox="1"/>
            <p:nvPr/>
          </p:nvSpPr>
          <p:spPr>
            <a:xfrm>
              <a:off x="4801518" y="2831153"/>
              <a:ext cx="1547707"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a:solidFill>
                    <a:srgbClr val="052146"/>
                  </a:solidFill>
                  <a:latin typeface="Lato"/>
                  <a:cs typeface="Lato" panose="020F0502020204030203" pitchFamily="34" charset="0"/>
                </a:rPr>
                <a:t>Successful AI Governance</a:t>
              </a:r>
              <a:endParaRPr lang="en-US" sz="1400">
                <a:latin typeface="Lato" panose="020F0502020204030203" pitchFamily="34" charset="0"/>
              </a:endParaRPr>
            </a:p>
            <a:p>
              <a:pPr algn="ctr"/>
              <a:endParaRPr lang="en-GB">
                <a:latin typeface="Lato" panose="020F0502020204030203" pitchFamily="34" charset="0"/>
              </a:endParaRPr>
            </a:p>
          </p:txBody>
        </p:sp>
        <p:sp>
          <p:nvSpPr>
            <p:cNvPr id="27" name="Half Frame 26">
              <a:extLst>
                <a:ext uri="{FF2B5EF4-FFF2-40B4-BE49-F238E27FC236}">
                  <a16:creationId xmlns:a16="http://schemas.microsoft.com/office/drawing/2014/main" id="{43D5B5DE-B371-F8C5-53AC-F3C91C3DEBB8}"/>
                </a:ext>
              </a:extLst>
            </p:cNvPr>
            <p:cNvSpPr/>
            <p:nvPr/>
          </p:nvSpPr>
          <p:spPr>
            <a:xfrm rot="18900000">
              <a:off x="2530912" y="2668711"/>
              <a:ext cx="876108" cy="848102"/>
            </a:xfrm>
            <a:custGeom>
              <a:avLst/>
              <a:gdLst>
                <a:gd name="csX0" fmla="*/ 0 w 1080000"/>
                <a:gd name="csY0" fmla="*/ 0 h 1080000"/>
                <a:gd name="csX1" fmla="*/ 1080000 w 1080000"/>
                <a:gd name="csY1" fmla="*/ 0 h 1080000"/>
                <a:gd name="csX2" fmla="*/ 720004 w 1080000"/>
                <a:gd name="csY2" fmla="*/ 359996 h 1080000"/>
                <a:gd name="csX3" fmla="*/ 359996 w 1080000"/>
                <a:gd name="csY3" fmla="*/ 359996 h 1080000"/>
                <a:gd name="csX4" fmla="*/ 359996 w 1080000"/>
                <a:gd name="csY4" fmla="*/ 720004 h 1080000"/>
                <a:gd name="csX5" fmla="*/ 0 w 1080000"/>
                <a:gd name="csY5" fmla="*/ 1080000 h 1080000"/>
                <a:gd name="csX6" fmla="*/ 0 w 1080000"/>
                <a:gd name="csY6" fmla="*/ 0 h 1080000"/>
                <a:gd name="csX0" fmla="*/ 0 w 1080000"/>
                <a:gd name="csY0" fmla="*/ 0 h 1080000"/>
                <a:gd name="csX1" fmla="*/ 1080000 w 1080000"/>
                <a:gd name="csY1" fmla="*/ 0 h 1080000"/>
                <a:gd name="csX2" fmla="*/ 720004 w 1080000"/>
                <a:gd name="csY2" fmla="*/ 359996 h 1080000"/>
                <a:gd name="csX3" fmla="*/ 106753 w 1080000"/>
                <a:gd name="csY3" fmla="*/ 106753 h 1080000"/>
                <a:gd name="csX4" fmla="*/ 359996 w 1080000"/>
                <a:gd name="csY4" fmla="*/ 720004 h 1080000"/>
                <a:gd name="csX5" fmla="*/ 0 w 1080000"/>
                <a:gd name="csY5" fmla="*/ 1080000 h 1080000"/>
                <a:gd name="csX6" fmla="*/ 0 w 1080000"/>
                <a:gd name="csY6" fmla="*/ 0 h 1080000"/>
                <a:gd name="csX0" fmla="*/ 0 w 1080000"/>
                <a:gd name="csY0" fmla="*/ 0 h 1080000"/>
                <a:gd name="csX1" fmla="*/ 1080000 w 1080000"/>
                <a:gd name="csY1" fmla="*/ 0 h 1080000"/>
                <a:gd name="csX2" fmla="*/ 720004 w 1080000"/>
                <a:gd name="csY2" fmla="*/ 359996 h 1080000"/>
                <a:gd name="csX3" fmla="*/ 106753 w 1080000"/>
                <a:gd name="csY3" fmla="*/ 106753 h 1080000"/>
                <a:gd name="csX4" fmla="*/ 120223 w 1080000"/>
                <a:gd name="csY4" fmla="*/ 927448 h 1080000"/>
                <a:gd name="csX5" fmla="*/ 0 w 1080000"/>
                <a:gd name="csY5" fmla="*/ 1080000 h 1080000"/>
                <a:gd name="csX6" fmla="*/ 0 w 1080000"/>
                <a:gd name="csY6" fmla="*/ 0 h 1080000"/>
                <a:gd name="csX0" fmla="*/ 0 w 1080000"/>
                <a:gd name="csY0" fmla="*/ 0 h 1080000"/>
                <a:gd name="csX1" fmla="*/ 1080000 w 1080000"/>
                <a:gd name="csY1" fmla="*/ 0 h 1080000"/>
                <a:gd name="csX2" fmla="*/ 965165 w 1080000"/>
                <a:gd name="csY2" fmla="*/ 104059 h 1080000"/>
                <a:gd name="csX3" fmla="*/ 106753 w 1080000"/>
                <a:gd name="csY3" fmla="*/ 106753 h 1080000"/>
                <a:gd name="csX4" fmla="*/ 120223 w 1080000"/>
                <a:gd name="csY4" fmla="*/ 927448 h 1080000"/>
                <a:gd name="csX5" fmla="*/ 0 w 1080000"/>
                <a:gd name="csY5" fmla="*/ 1080000 h 1080000"/>
                <a:gd name="csX6" fmla="*/ 0 w 1080000"/>
                <a:gd name="csY6" fmla="*/ 0 h 1080000"/>
                <a:gd name="csX0" fmla="*/ 0 w 1080000"/>
                <a:gd name="csY0" fmla="*/ 0 h 1080000"/>
                <a:gd name="csX1" fmla="*/ 1080000 w 1080000"/>
                <a:gd name="csY1" fmla="*/ 0 h 1080000"/>
                <a:gd name="csX2" fmla="*/ 957083 w 1080000"/>
                <a:gd name="csY2" fmla="*/ 122918 h 1080000"/>
                <a:gd name="csX3" fmla="*/ 106753 w 1080000"/>
                <a:gd name="csY3" fmla="*/ 106753 h 1080000"/>
                <a:gd name="csX4" fmla="*/ 120223 w 1080000"/>
                <a:gd name="csY4" fmla="*/ 927448 h 1080000"/>
                <a:gd name="csX5" fmla="*/ 0 w 1080000"/>
                <a:gd name="csY5" fmla="*/ 1080000 h 1080000"/>
                <a:gd name="csX6" fmla="*/ 0 w 1080000"/>
                <a:gd name="csY6" fmla="*/ 0 h 1080000"/>
                <a:gd name="csX0" fmla="*/ 0 w 1080000"/>
                <a:gd name="csY0" fmla="*/ 0 h 1080000"/>
                <a:gd name="csX1" fmla="*/ 1080000 w 1080000"/>
                <a:gd name="csY1" fmla="*/ 0 h 1080000"/>
                <a:gd name="csX2" fmla="*/ 973248 w 1080000"/>
                <a:gd name="csY2" fmla="*/ 112142 h 1080000"/>
                <a:gd name="csX3" fmla="*/ 106753 w 1080000"/>
                <a:gd name="csY3" fmla="*/ 106753 h 1080000"/>
                <a:gd name="csX4" fmla="*/ 120223 w 1080000"/>
                <a:gd name="csY4" fmla="*/ 927448 h 1080000"/>
                <a:gd name="csX5" fmla="*/ 0 w 1080000"/>
                <a:gd name="csY5" fmla="*/ 1080000 h 1080000"/>
                <a:gd name="csX6" fmla="*/ 0 w 1080000"/>
                <a:gd name="csY6" fmla="*/ 0 h 1080000"/>
                <a:gd name="csX0" fmla="*/ 0 w 1080000"/>
                <a:gd name="csY0" fmla="*/ 0 h 1080000"/>
                <a:gd name="csX1" fmla="*/ 1080000 w 1080000"/>
                <a:gd name="csY1" fmla="*/ 0 h 1080000"/>
                <a:gd name="csX2" fmla="*/ 973248 w 1080000"/>
                <a:gd name="csY2" fmla="*/ 112142 h 1080000"/>
                <a:gd name="csX3" fmla="*/ 106753 w 1080000"/>
                <a:gd name="csY3" fmla="*/ 106753 h 1080000"/>
                <a:gd name="csX4" fmla="*/ 112141 w 1080000"/>
                <a:gd name="csY4" fmla="*/ 935531 h 1080000"/>
                <a:gd name="csX5" fmla="*/ 0 w 1080000"/>
                <a:gd name="csY5" fmla="*/ 1080000 h 1080000"/>
                <a:gd name="csX6" fmla="*/ 0 w 1080000"/>
                <a:gd name="csY6" fmla="*/ 0 h 1080000"/>
                <a:gd name="csX0" fmla="*/ 0 w 1080000"/>
                <a:gd name="csY0" fmla="*/ 0 h 1080000"/>
                <a:gd name="csX1" fmla="*/ 1080000 w 1080000"/>
                <a:gd name="csY1" fmla="*/ 0 h 1080000"/>
                <a:gd name="csX2" fmla="*/ 973248 w 1080000"/>
                <a:gd name="csY2" fmla="*/ 112142 h 1080000"/>
                <a:gd name="csX3" fmla="*/ 106753 w 1080000"/>
                <a:gd name="csY3" fmla="*/ 106753 h 1080000"/>
                <a:gd name="csX4" fmla="*/ 98671 w 1080000"/>
                <a:gd name="csY4" fmla="*/ 949001 h 1080000"/>
                <a:gd name="csX5" fmla="*/ 0 w 1080000"/>
                <a:gd name="csY5" fmla="*/ 1080000 h 1080000"/>
                <a:gd name="csX6" fmla="*/ 0 w 1080000"/>
                <a:gd name="csY6" fmla="*/ 0 h 108000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080000" h="1080000">
                  <a:moveTo>
                    <a:pt x="0" y="0"/>
                  </a:moveTo>
                  <a:lnTo>
                    <a:pt x="1080000" y="0"/>
                  </a:lnTo>
                  <a:lnTo>
                    <a:pt x="973248" y="112142"/>
                  </a:lnTo>
                  <a:lnTo>
                    <a:pt x="106753" y="106753"/>
                  </a:lnTo>
                  <a:lnTo>
                    <a:pt x="98671" y="949001"/>
                  </a:lnTo>
                  <a:lnTo>
                    <a:pt x="0" y="1080000"/>
                  </a:lnTo>
                  <a:lnTo>
                    <a:pt x="0" y="0"/>
                  </a:lnTo>
                  <a:close/>
                </a:path>
              </a:pathLst>
            </a:custGeom>
            <a:solidFill>
              <a:srgbClr val="0521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Lato" panose="020F0502020204030203" pitchFamily="34" charset="0"/>
              </a:endParaRPr>
            </a:p>
          </p:txBody>
        </p:sp>
      </p:grpSp>
    </p:spTree>
    <p:extLst>
      <p:ext uri="{BB962C8B-B14F-4D97-AF65-F5344CB8AC3E}">
        <p14:creationId xmlns:p14="http://schemas.microsoft.com/office/powerpoint/2010/main" val="1296803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3">
            <a:extLst>
              <a:ext uri="{FF2B5EF4-FFF2-40B4-BE49-F238E27FC236}">
                <a16:creationId xmlns:a16="http://schemas.microsoft.com/office/drawing/2014/main" id="{2A882A1F-26F8-0774-D6BD-2E72B3357495}"/>
              </a:ext>
            </a:extLst>
          </p:cNvPr>
          <p:cNvSpPr/>
          <p:nvPr/>
        </p:nvSpPr>
        <p:spPr>
          <a:xfrm>
            <a:off x="3700713" y="1847173"/>
            <a:ext cx="1026820" cy="346249"/>
          </a:xfrm>
          <a:prstGeom prst="rect">
            <a:avLst/>
          </a:prstGeom>
          <a:noFill/>
          <a:ln/>
        </p:spPr>
        <p:txBody>
          <a:bodyPr wrap="none" lIns="0" tIns="0" rIns="0" bIns="0" rtlCol="0" anchor="t">
            <a:spAutoFit/>
          </a:bodyPr>
          <a:lstStyle/>
          <a:p>
            <a:pPr algn="l">
              <a:lnSpc>
                <a:spcPts val="2700"/>
              </a:lnSpc>
            </a:pPr>
            <a:r>
              <a:rPr lang="en-US" sz="2300" b="1" kern="0" spc="-24">
                <a:solidFill>
                  <a:srgbClr val="F9F6E5"/>
                </a:solidFill>
                <a:latin typeface="Lato" pitchFamily="34" charset="0"/>
                <a:ea typeface="Lato" pitchFamily="34" charset="-122"/>
                <a:cs typeface="Lato" pitchFamily="34" charset="-120"/>
              </a:rPr>
              <a:t>POLL: 1</a:t>
            </a:r>
            <a:endParaRPr lang="en-US" sz="2250">
              <a:latin typeface="Lato" panose="020F0502020204030203" pitchFamily="34" charset="0"/>
            </a:endParaRPr>
          </a:p>
        </p:txBody>
      </p:sp>
      <p:sp>
        <p:nvSpPr>
          <p:cNvPr id="3" name="Text 3">
            <a:extLst>
              <a:ext uri="{FF2B5EF4-FFF2-40B4-BE49-F238E27FC236}">
                <a16:creationId xmlns:a16="http://schemas.microsoft.com/office/drawing/2014/main" id="{BB5D8DEF-65D0-C460-1CA8-F1D21FBA1BBC}"/>
              </a:ext>
            </a:extLst>
          </p:cNvPr>
          <p:cNvSpPr/>
          <p:nvPr/>
        </p:nvSpPr>
        <p:spPr>
          <a:xfrm>
            <a:off x="831182" y="2569068"/>
            <a:ext cx="7474803" cy="346249"/>
          </a:xfrm>
          <a:prstGeom prst="rect">
            <a:avLst/>
          </a:prstGeom>
          <a:noFill/>
          <a:ln/>
        </p:spPr>
        <p:txBody>
          <a:bodyPr wrap="none" lIns="0" tIns="0" rIns="0" bIns="0" rtlCol="0" anchor="t">
            <a:spAutoFit/>
          </a:bodyPr>
          <a:lstStyle/>
          <a:p>
            <a:pPr>
              <a:lnSpc>
                <a:spcPts val="2700"/>
              </a:lnSpc>
            </a:pPr>
            <a:r>
              <a:rPr lang="en-GB" sz="2400">
                <a:solidFill>
                  <a:srgbClr val="F9F6E5"/>
                </a:solidFill>
                <a:latin typeface="Lato" panose="020F0502020204030203" pitchFamily="34" charset="0"/>
                <a:ea typeface="Lato" panose="020F0502020204030203" pitchFamily="34" charset="0"/>
                <a:cs typeface="Lato" panose="020F0502020204030203" pitchFamily="34" charset="0"/>
              </a:rPr>
              <a:t>How confident are you your people use AI responsibly?</a:t>
            </a:r>
            <a:endParaRPr lang="en-US" sz="2250">
              <a:solidFill>
                <a:srgbClr val="F9F6E5"/>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527320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386A5-5FA7-3931-E43C-8E62AD89DF39}"/>
            </a:ext>
          </a:extLst>
        </p:cNvPr>
        <p:cNvGrpSpPr/>
        <p:nvPr/>
      </p:nvGrpSpPr>
      <p:grpSpPr>
        <a:xfrm>
          <a:off x="0" y="0"/>
          <a:ext cx="0" cy="0"/>
          <a:chOff x="0" y="0"/>
          <a:chExt cx="0" cy="0"/>
        </a:xfrm>
      </p:grpSpPr>
      <p:sp>
        <p:nvSpPr>
          <p:cNvPr id="2" name="Text 3">
            <a:extLst>
              <a:ext uri="{FF2B5EF4-FFF2-40B4-BE49-F238E27FC236}">
                <a16:creationId xmlns:a16="http://schemas.microsoft.com/office/drawing/2014/main" id="{6F5D03EA-525B-85CB-ACF9-97F3A11DA049}"/>
              </a:ext>
            </a:extLst>
          </p:cNvPr>
          <p:cNvSpPr/>
          <p:nvPr/>
        </p:nvSpPr>
        <p:spPr>
          <a:xfrm>
            <a:off x="476250" y="475573"/>
            <a:ext cx="5584862" cy="382477"/>
          </a:xfrm>
          <a:prstGeom prst="rect">
            <a:avLst/>
          </a:prstGeom>
          <a:noFill/>
          <a:ln/>
        </p:spPr>
        <p:txBody>
          <a:bodyPr wrap="none" lIns="0" tIns="0" rIns="0" bIns="0" rtlCol="0" anchor="t">
            <a:spAutoFit/>
          </a:bodyPr>
          <a:lstStyle/>
          <a:p>
            <a:pPr>
              <a:lnSpc>
                <a:spcPts val="3150"/>
              </a:lnSpc>
            </a:pPr>
            <a:r>
              <a:rPr lang="en-US" sz="2300" b="1">
                <a:solidFill>
                  <a:srgbClr val="F9F6E5"/>
                </a:solidFill>
                <a:latin typeface="Lato" pitchFamily="34" charset="0"/>
                <a:ea typeface="Lato" pitchFamily="34" charset="-122"/>
                <a:cs typeface="Lato" pitchFamily="34" charset="-120"/>
              </a:rPr>
              <a:t>THE AI REALITY INSIDE YOUR BUSINESS</a:t>
            </a:r>
            <a:endParaRPr lang="en-US" sz="2250">
              <a:solidFill>
                <a:srgbClr val="F9F6E5"/>
              </a:solidFill>
              <a:latin typeface="Lato" panose="020F0502020204030203" pitchFamily="34" charset="0"/>
            </a:endParaRPr>
          </a:p>
        </p:txBody>
      </p:sp>
    </p:spTree>
    <p:extLst>
      <p:ext uri="{BB962C8B-B14F-4D97-AF65-F5344CB8AC3E}">
        <p14:creationId xmlns:p14="http://schemas.microsoft.com/office/powerpoint/2010/main" val="1877993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FDD32-F9DF-A20F-429B-A1B032B33CDC}"/>
            </a:ext>
          </a:extLst>
        </p:cNvPr>
        <p:cNvGrpSpPr/>
        <p:nvPr/>
      </p:nvGrpSpPr>
      <p:grpSpPr>
        <a:xfrm>
          <a:off x="0" y="0"/>
          <a:ext cx="0" cy="0"/>
          <a:chOff x="0" y="0"/>
          <a:chExt cx="0" cy="0"/>
        </a:xfrm>
      </p:grpSpPr>
      <p:sp>
        <p:nvSpPr>
          <p:cNvPr id="6" name="Text 2">
            <a:extLst>
              <a:ext uri="{FF2B5EF4-FFF2-40B4-BE49-F238E27FC236}">
                <a16:creationId xmlns:a16="http://schemas.microsoft.com/office/drawing/2014/main" id="{1316883C-6FEB-EF25-95E0-CE23D436A133}"/>
              </a:ext>
            </a:extLst>
          </p:cNvPr>
          <p:cNvSpPr/>
          <p:nvPr/>
        </p:nvSpPr>
        <p:spPr>
          <a:xfrm>
            <a:off x="476250" y="471051"/>
            <a:ext cx="6416821" cy="382477"/>
          </a:xfrm>
          <a:prstGeom prst="rect">
            <a:avLst/>
          </a:prstGeom>
          <a:noFill/>
          <a:ln/>
        </p:spPr>
        <p:txBody>
          <a:bodyPr wrap="none" lIns="0" tIns="0" rIns="0" bIns="0" rtlCol="0" anchor="t">
            <a:spAutoFit/>
          </a:bodyPr>
          <a:lstStyle/>
          <a:p>
            <a:pPr algn="l">
              <a:lnSpc>
                <a:spcPts val="3150"/>
              </a:lnSpc>
            </a:pPr>
            <a:r>
              <a:rPr lang="en-US" sz="2300" b="1">
                <a:solidFill>
                  <a:srgbClr val="052146"/>
                </a:solidFill>
                <a:latin typeface="Lato" pitchFamily="34" charset="0"/>
                <a:ea typeface="Lato" pitchFamily="34" charset="-122"/>
                <a:cs typeface="Lato" pitchFamily="34" charset="-120"/>
              </a:rPr>
              <a:t>THE REAL RISKS OF UNMANAGED ADOPTION</a:t>
            </a:r>
            <a:endParaRPr lang="en-US" sz="2250">
              <a:solidFill>
                <a:srgbClr val="052146"/>
              </a:solidFill>
              <a:latin typeface="Lato" panose="020F0502020204030203" pitchFamily="34" charset="0"/>
            </a:endParaRPr>
          </a:p>
        </p:txBody>
      </p:sp>
      <p:sp>
        <p:nvSpPr>
          <p:cNvPr id="7" name="Shape 3">
            <a:extLst>
              <a:ext uri="{FF2B5EF4-FFF2-40B4-BE49-F238E27FC236}">
                <a16:creationId xmlns:a16="http://schemas.microsoft.com/office/drawing/2014/main" id="{2C7A1236-D9BE-537C-13A7-88CC438DEA5F}"/>
              </a:ext>
            </a:extLst>
          </p:cNvPr>
          <p:cNvSpPr/>
          <p:nvPr/>
        </p:nvSpPr>
        <p:spPr>
          <a:xfrm>
            <a:off x="3800" y="21975"/>
            <a:ext cx="9140156" cy="0"/>
          </a:xfrm>
          <a:prstGeom prst="line">
            <a:avLst/>
          </a:prstGeom>
          <a:solidFill>
            <a:srgbClr val="F83A80"/>
          </a:solidFill>
          <a:ln w="79375">
            <a:solidFill>
              <a:srgbClr val="F83A80"/>
            </a:solidFill>
            <a:prstDash val="solid"/>
            <a:headEnd type="none"/>
            <a:tailEnd type="none"/>
          </a:ln>
        </p:spPr>
        <p:txBody>
          <a:bodyPr/>
          <a:lstStyle/>
          <a:p>
            <a:endParaRPr lang="en-GB">
              <a:latin typeface="Lato" panose="020F0502020204030203" pitchFamily="34" charset="0"/>
            </a:endParaRPr>
          </a:p>
        </p:txBody>
      </p:sp>
      <p:sp>
        <p:nvSpPr>
          <p:cNvPr id="25" name="Slide Number Placeholder 0">
            <a:extLst>
              <a:ext uri="{FF2B5EF4-FFF2-40B4-BE49-F238E27FC236}">
                <a16:creationId xmlns:a16="http://schemas.microsoft.com/office/drawing/2014/main" id="{6C80C65D-2E6D-4740-4B74-CA96FC604437}"/>
              </a:ext>
            </a:extLst>
          </p:cNvPr>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052146"/>
                </a:solidFill>
                <a:latin typeface="Calibri"/>
                <a:ea typeface="Calibri"/>
                <a:cs typeface="Calibri"/>
              </a:defRPr>
            </a:lvl1pPr>
          </a:lstStyle>
          <a:p>
            <a:pPr algn="l"/>
            <a:fld id="{F7021451-1387-4CA6-816F-3879F97B5CBC}" type="slidenum">
              <a:rPr lang="en-US" b="0">
                <a:latin typeface="Lato" panose="020F0502020204030203" pitchFamily="34" charset="0"/>
                <a:ea typeface="Lato" panose="020F0502020204030203" pitchFamily="34" charset="0"/>
                <a:cs typeface="Lato" panose="020F0502020204030203" pitchFamily="34" charset="0"/>
              </a:rPr>
              <a:t>7</a:t>
            </a:fld>
            <a:endParaRPr lang="en-US">
              <a:latin typeface="Lato" panose="020F0502020204030203" pitchFamily="34" charset="0"/>
              <a:ea typeface="Lato" panose="020F0502020204030203" pitchFamily="34" charset="0"/>
              <a:cs typeface="Lato" panose="020F0502020204030203" pitchFamily="34" charset="0"/>
            </a:endParaRPr>
          </a:p>
        </p:txBody>
      </p:sp>
      <p:pic>
        <p:nvPicPr>
          <p:cNvPr id="2" name="Image 1" descr="https://pitch-assets-ccb95893-de3f-4266-973c-20049231b248.s3.eu-west-1.amazonaws.com/ff00685a-e694-4d80-8794-6398d92f4ff0?pitch-bytes=101238&amp;pitch-content-type=image%2Fpng">
            <a:extLst>
              <a:ext uri="{FF2B5EF4-FFF2-40B4-BE49-F238E27FC236}">
                <a16:creationId xmlns:a16="http://schemas.microsoft.com/office/drawing/2014/main" id="{3CFB7646-E645-6063-019C-A4CF436D881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560153" y="198394"/>
            <a:ext cx="436174" cy="382807"/>
          </a:xfrm>
          <a:prstGeom prst="rect">
            <a:avLst/>
          </a:prstGeom>
        </p:spPr>
      </p:pic>
      <p:sp>
        <p:nvSpPr>
          <p:cNvPr id="18" name="TextBox 17">
            <a:extLst>
              <a:ext uri="{FF2B5EF4-FFF2-40B4-BE49-F238E27FC236}">
                <a16:creationId xmlns:a16="http://schemas.microsoft.com/office/drawing/2014/main" id="{71767809-FCD5-6195-D90A-693A08ACC096}"/>
              </a:ext>
            </a:extLst>
          </p:cNvPr>
          <p:cNvSpPr txBox="1"/>
          <p:nvPr/>
        </p:nvSpPr>
        <p:spPr>
          <a:xfrm>
            <a:off x="476250" y="1135303"/>
            <a:ext cx="6720078" cy="2308324"/>
          </a:xfrm>
          <a:prstGeom prst="rect">
            <a:avLst/>
          </a:prstGeom>
          <a:noFill/>
        </p:spPr>
        <p:txBody>
          <a:bodyPr wrap="square">
            <a:spAutoFit/>
          </a:bodyPr>
          <a:lstStyle/>
          <a:p>
            <a:r>
              <a:rPr lang="en-GB">
                <a:solidFill>
                  <a:srgbClr val="052146"/>
                </a:solidFill>
                <a:latin typeface="Lato" panose="020F0502020204030203" pitchFamily="34" charset="0"/>
                <a:ea typeface="Lato" panose="020F0502020204030203" pitchFamily="34" charset="0"/>
                <a:cs typeface="Lato" panose="020F0502020204030203" pitchFamily="34" charset="0"/>
              </a:rPr>
              <a:t>AI use is already widespread. Control is not.</a:t>
            </a:r>
          </a:p>
          <a:p>
            <a:endParaRPr lang="en-GB" i="1">
              <a:solidFill>
                <a:srgbClr val="052146"/>
              </a:solidFill>
              <a:latin typeface="Lato" panose="020F0502020204030203" pitchFamily="34" charset="0"/>
              <a:ea typeface="Lato" panose="020F0502020204030203" pitchFamily="34" charset="0"/>
              <a:cs typeface="Lato" panose="020F0502020204030203" pitchFamily="34" charset="0"/>
            </a:endParaRPr>
          </a:p>
          <a:p>
            <a:endParaRPr lang="en-GB" i="1">
              <a:solidFill>
                <a:srgbClr val="052146"/>
              </a:solidFill>
              <a:latin typeface="Lato" panose="020F0502020204030203" pitchFamily="34" charset="0"/>
              <a:ea typeface="Lato" panose="020F0502020204030203" pitchFamily="34" charset="0"/>
              <a:cs typeface="Lato" panose="020F0502020204030203" pitchFamily="34" charset="0"/>
            </a:endParaRPr>
          </a:p>
          <a:p>
            <a:endParaRPr lang="en-GB" i="1">
              <a:solidFill>
                <a:srgbClr val="052146"/>
              </a:solidFill>
              <a:latin typeface="Lato" panose="020F0502020204030203" pitchFamily="34" charset="0"/>
              <a:ea typeface="Lato" panose="020F0502020204030203" pitchFamily="34" charset="0"/>
              <a:cs typeface="Lato" panose="020F0502020204030203" pitchFamily="34" charset="0"/>
            </a:endParaRPr>
          </a:p>
          <a:p>
            <a:endParaRPr lang="en-GB" i="1">
              <a:solidFill>
                <a:srgbClr val="052146"/>
              </a:solidFill>
              <a:latin typeface="Lato" panose="020F0502020204030203" pitchFamily="34" charset="0"/>
              <a:ea typeface="Lato" panose="020F0502020204030203" pitchFamily="34" charset="0"/>
              <a:cs typeface="Lato" panose="020F0502020204030203" pitchFamily="34" charset="0"/>
            </a:endParaRPr>
          </a:p>
          <a:p>
            <a:endParaRPr lang="en-GB" i="1">
              <a:solidFill>
                <a:srgbClr val="052146"/>
              </a:solidFill>
              <a:latin typeface="Lato" panose="020F0502020204030203" pitchFamily="34" charset="0"/>
              <a:ea typeface="Lato" panose="020F0502020204030203" pitchFamily="34" charset="0"/>
              <a:cs typeface="Lato" panose="020F0502020204030203" pitchFamily="34" charset="0"/>
            </a:endParaRPr>
          </a:p>
          <a:p>
            <a:endParaRPr lang="en-GB" i="1">
              <a:solidFill>
                <a:srgbClr val="052146"/>
              </a:solidFill>
              <a:latin typeface="Lato" panose="020F0502020204030203" pitchFamily="34" charset="0"/>
              <a:ea typeface="Lato" panose="020F0502020204030203" pitchFamily="34" charset="0"/>
              <a:cs typeface="Lato" panose="020F0502020204030203" pitchFamily="34" charset="0"/>
            </a:endParaRPr>
          </a:p>
          <a:p>
            <a:endParaRPr lang="en-GB" i="1">
              <a:solidFill>
                <a:srgbClr val="052146"/>
              </a:solidFill>
              <a:latin typeface="Lato" panose="020F0502020204030203" pitchFamily="34" charset="0"/>
              <a:ea typeface="Lato" panose="020F0502020204030203" pitchFamily="34" charset="0"/>
              <a:cs typeface="Lato" panose="020F0502020204030203" pitchFamily="34" charset="0"/>
            </a:endParaRPr>
          </a:p>
        </p:txBody>
      </p:sp>
      <p:pic>
        <p:nvPicPr>
          <p:cNvPr id="3" name="Image 0" descr="https://pitch-assets-ccb95893-de3f-4266-973c-20049231b248.s3.eu-west-1.amazonaws.com/32f04d8a-37ba-4659-ac86-61380b6f00de?pitch-bytes=396&amp;pitch-content-type=image%2Fsvg%2Bxml">
            <a:extLst>
              <a:ext uri="{FF2B5EF4-FFF2-40B4-BE49-F238E27FC236}">
                <a16:creationId xmlns:a16="http://schemas.microsoft.com/office/drawing/2014/main" id="{16AFCC9C-E448-F647-F193-A4C7B3E75F60}"/>
              </a:ext>
            </a:extLst>
          </p:cNvPr>
          <p:cNvPicPr>
            <a:picLocks noChangeAspect="1"/>
          </p:cNvPicPr>
          <p:nvPr/>
        </p:nvPicPr>
        <p:blipFill>
          <a:blip r:embed="rId4">
            <a:extLst>
              <a:ext uri="{96DAC541-7B7A-43D3-8B79-37D633B846F1}">
                <asvg:svgBlip xmlns:asvg="http://schemas.microsoft.com/office/drawing/2016/SVG/main" r:embed="rId5"/>
              </a:ext>
            </a:extLst>
          </a:blip>
          <a:srcRect l="33253" t="22762" r="33253" b="22762"/>
          <a:stretch/>
        </p:blipFill>
        <p:spPr>
          <a:xfrm>
            <a:off x="476250" y="1769939"/>
            <a:ext cx="8083903" cy="2350680"/>
          </a:xfrm>
          <a:prstGeom prst="rect">
            <a:avLst/>
          </a:prstGeom>
        </p:spPr>
      </p:pic>
      <p:sp>
        <p:nvSpPr>
          <p:cNvPr id="4" name="TextBox 3">
            <a:extLst>
              <a:ext uri="{FF2B5EF4-FFF2-40B4-BE49-F238E27FC236}">
                <a16:creationId xmlns:a16="http://schemas.microsoft.com/office/drawing/2014/main" id="{D745CC2E-15EF-C2BE-A485-E55D353703A9}"/>
              </a:ext>
            </a:extLst>
          </p:cNvPr>
          <p:cNvSpPr txBox="1"/>
          <p:nvPr/>
        </p:nvSpPr>
        <p:spPr>
          <a:xfrm>
            <a:off x="476250" y="1769939"/>
            <a:ext cx="2352945" cy="1693412"/>
          </a:xfrm>
          <a:prstGeom prst="rect">
            <a:avLst/>
          </a:prstGeom>
          <a:noFill/>
        </p:spPr>
        <p:txBody>
          <a:bodyPr wrap="square">
            <a:spAutoFit/>
          </a:bodyPr>
          <a:lstStyle/>
          <a:p>
            <a:pPr>
              <a:lnSpc>
                <a:spcPct val="110000"/>
              </a:lnSpc>
            </a:pPr>
            <a:r>
              <a:rPr lang="en-GB" sz="3200" b="1">
                <a:solidFill>
                  <a:schemeClr val="bg1"/>
                </a:solidFill>
                <a:latin typeface="Lato" panose="020F0502020204030203" pitchFamily="34" charset="0"/>
                <a:ea typeface="Lato" panose="020F0502020204030203" pitchFamily="34" charset="0"/>
                <a:cs typeface="Lato" panose="020F0502020204030203" pitchFamily="34" charset="0"/>
              </a:rPr>
              <a:t>75% </a:t>
            </a:r>
            <a:r>
              <a:rPr lang="en-GB" sz="1600">
                <a:solidFill>
                  <a:srgbClr val="052146"/>
                </a:solidFill>
                <a:latin typeface="Lato" panose="020F0502020204030203" pitchFamily="34" charset="0"/>
                <a:ea typeface="Lato" panose="020F0502020204030203" pitchFamily="34" charset="0"/>
                <a:cs typeface="Lato" panose="020F0502020204030203" pitchFamily="34" charset="0"/>
              </a:rPr>
              <a:t>of </a:t>
            </a:r>
            <a:r>
              <a:rPr lang="en-GB" sz="1600" b="1">
                <a:solidFill>
                  <a:srgbClr val="052146"/>
                </a:solidFill>
                <a:latin typeface="Lato" panose="020F0502020204030203" pitchFamily="34" charset="0"/>
                <a:ea typeface="Lato" panose="020F0502020204030203" pitchFamily="34" charset="0"/>
                <a:cs typeface="Lato" panose="020F0502020204030203" pitchFamily="34" charset="0"/>
              </a:rPr>
              <a:t>employees</a:t>
            </a:r>
            <a:r>
              <a:rPr lang="en-GB" sz="1600">
                <a:solidFill>
                  <a:srgbClr val="052146"/>
                </a:solidFill>
                <a:latin typeface="Lato" panose="020F0502020204030203" pitchFamily="34" charset="0"/>
                <a:ea typeface="Lato" panose="020F0502020204030203" pitchFamily="34" charset="0"/>
                <a:cs typeface="Lato" panose="020F0502020204030203" pitchFamily="34" charset="0"/>
              </a:rPr>
              <a:t> now </a:t>
            </a:r>
            <a:r>
              <a:rPr lang="en-GB" sz="1600" b="1">
                <a:solidFill>
                  <a:srgbClr val="052146"/>
                </a:solidFill>
                <a:latin typeface="Lato" panose="020F0502020204030203" pitchFamily="34" charset="0"/>
                <a:ea typeface="Lato" panose="020F0502020204030203" pitchFamily="34" charset="0"/>
                <a:cs typeface="Lato" panose="020F0502020204030203" pitchFamily="34" charset="0"/>
              </a:rPr>
              <a:t>use AI at work </a:t>
            </a:r>
            <a:r>
              <a:rPr lang="en-GB" sz="1600">
                <a:solidFill>
                  <a:srgbClr val="052146"/>
                </a:solidFill>
                <a:latin typeface="Lato" panose="020F0502020204030203" pitchFamily="34" charset="0"/>
                <a:ea typeface="Lato" panose="020F0502020204030203" pitchFamily="34" charset="0"/>
                <a:cs typeface="Lato" panose="020F0502020204030203" pitchFamily="34" charset="0"/>
              </a:rPr>
              <a:t>and over half started </a:t>
            </a:r>
            <a:r>
              <a:rPr lang="en-GB" sz="1600" b="1">
                <a:solidFill>
                  <a:srgbClr val="052146"/>
                </a:solidFill>
                <a:latin typeface="Lato" panose="020F0502020204030203" pitchFamily="34" charset="0"/>
                <a:ea typeface="Lato" panose="020F0502020204030203" pitchFamily="34" charset="0"/>
                <a:cs typeface="Lato" panose="020F0502020204030203" pitchFamily="34" charset="0"/>
              </a:rPr>
              <a:t>without</a:t>
            </a:r>
            <a:r>
              <a:rPr lang="en-GB" sz="1600">
                <a:solidFill>
                  <a:srgbClr val="052146"/>
                </a:solidFill>
                <a:latin typeface="Lato" panose="020F0502020204030203" pitchFamily="34" charset="0"/>
                <a:ea typeface="Lato" panose="020F0502020204030203" pitchFamily="34" charset="0"/>
                <a:cs typeface="Lato" panose="020F0502020204030203" pitchFamily="34" charset="0"/>
              </a:rPr>
              <a:t> any formal approval or guidance.</a:t>
            </a:r>
            <a:endParaRPr lang="en-GB" i="1">
              <a:solidFill>
                <a:srgbClr val="052146"/>
              </a:solidFill>
              <a:latin typeface="Lato" panose="020F0502020204030203" pitchFamily="34" charset="0"/>
              <a:ea typeface="Lato" panose="020F0502020204030203" pitchFamily="34" charset="0"/>
              <a:cs typeface="Lato" panose="020F0502020204030203" pitchFamily="34" charset="0"/>
            </a:endParaRPr>
          </a:p>
        </p:txBody>
      </p:sp>
      <p:sp>
        <p:nvSpPr>
          <p:cNvPr id="8" name="TextBox 7">
            <a:extLst>
              <a:ext uri="{FF2B5EF4-FFF2-40B4-BE49-F238E27FC236}">
                <a16:creationId xmlns:a16="http://schemas.microsoft.com/office/drawing/2014/main" id="{1BC595F7-458A-F5AB-3A18-BF2B11A45286}"/>
              </a:ext>
            </a:extLst>
          </p:cNvPr>
          <p:cNvSpPr txBox="1"/>
          <p:nvPr/>
        </p:nvSpPr>
        <p:spPr>
          <a:xfrm>
            <a:off x="3394763" y="1754614"/>
            <a:ext cx="2354473" cy="1693412"/>
          </a:xfrm>
          <a:prstGeom prst="rect">
            <a:avLst/>
          </a:prstGeom>
          <a:noFill/>
        </p:spPr>
        <p:txBody>
          <a:bodyPr wrap="square">
            <a:spAutoFit/>
          </a:bodyPr>
          <a:lstStyle/>
          <a:p>
            <a:pPr>
              <a:lnSpc>
                <a:spcPct val="110000"/>
              </a:lnSpc>
            </a:pPr>
            <a:r>
              <a:rPr lang="en-GB" sz="3200" b="1">
                <a:solidFill>
                  <a:schemeClr val="bg1"/>
                </a:solidFill>
                <a:latin typeface="Lato" panose="020F0502020204030203" pitchFamily="34" charset="0"/>
                <a:ea typeface="Lato" panose="020F0502020204030203" pitchFamily="34" charset="0"/>
                <a:cs typeface="Lato" panose="020F0502020204030203" pitchFamily="34" charset="0"/>
              </a:rPr>
              <a:t>60%+ </a:t>
            </a:r>
            <a:r>
              <a:rPr lang="en-GB" sz="1600" b="1">
                <a:solidFill>
                  <a:srgbClr val="052146"/>
                </a:solidFill>
                <a:latin typeface="Lato" panose="020F0502020204030203" pitchFamily="34" charset="0"/>
                <a:ea typeface="Lato" panose="020F0502020204030203" pitchFamily="34" charset="0"/>
                <a:cs typeface="Lato" panose="020F0502020204030203" pitchFamily="34" charset="0"/>
              </a:rPr>
              <a:t>of AI usage is unsanctioned or unsupported </a:t>
            </a:r>
            <a:r>
              <a:rPr lang="en-GB" sz="1600">
                <a:solidFill>
                  <a:srgbClr val="052146"/>
                </a:solidFill>
                <a:latin typeface="Lato" panose="020F0502020204030203" pitchFamily="34" charset="0"/>
                <a:ea typeface="Lato" panose="020F0502020204030203" pitchFamily="34" charset="0"/>
                <a:cs typeface="Lato" panose="020F0502020204030203" pitchFamily="34" charset="0"/>
              </a:rPr>
              <a:t>meaning leadership has little to no visibility.</a:t>
            </a:r>
          </a:p>
        </p:txBody>
      </p:sp>
      <p:sp>
        <p:nvSpPr>
          <p:cNvPr id="12" name="TextBox 11">
            <a:extLst>
              <a:ext uri="{FF2B5EF4-FFF2-40B4-BE49-F238E27FC236}">
                <a16:creationId xmlns:a16="http://schemas.microsoft.com/office/drawing/2014/main" id="{7AF20A46-A661-E1B5-A6B1-459820B7575F}"/>
              </a:ext>
            </a:extLst>
          </p:cNvPr>
          <p:cNvSpPr txBox="1"/>
          <p:nvPr/>
        </p:nvSpPr>
        <p:spPr>
          <a:xfrm>
            <a:off x="2154792" y="3757443"/>
            <a:ext cx="2481470" cy="249104"/>
          </a:xfrm>
          <a:prstGeom prst="rect">
            <a:avLst/>
          </a:prstGeom>
          <a:noFill/>
        </p:spPr>
        <p:txBody>
          <a:bodyPr wrap="square">
            <a:spAutoFit/>
          </a:bodyPr>
          <a:lstStyle/>
          <a:p>
            <a:pPr algn="ctr"/>
            <a:r>
              <a:rPr lang="en-GB" sz="1050" i="1">
                <a:solidFill>
                  <a:srgbClr val="052146"/>
                </a:solidFill>
                <a:latin typeface="Lato" panose="020F0502020204030203" pitchFamily="34" charset="0"/>
                <a:ea typeface="Lato" panose="020F0502020204030203" pitchFamily="34" charset="0"/>
                <a:cs typeface="Lato" panose="020F0502020204030203" pitchFamily="34" charset="0"/>
              </a:rPr>
              <a:t>Microsoft Work Trend Index 2024</a:t>
            </a:r>
          </a:p>
        </p:txBody>
      </p:sp>
      <p:sp>
        <p:nvSpPr>
          <p:cNvPr id="15" name="TextBox 14">
            <a:extLst>
              <a:ext uri="{FF2B5EF4-FFF2-40B4-BE49-F238E27FC236}">
                <a16:creationId xmlns:a16="http://schemas.microsoft.com/office/drawing/2014/main" id="{CB79ADAB-C895-77B8-331E-541E3C0536D0}"/>
              </a:ext>
            </a:extLst>
          </p:cNvPr>
          <p:cNvSpPr txBox="1"/>
          <p:nvPr/>
        </p:nvSpPr>
        <p:spPr>
          <a:xfrm>
            <a:off x="476250" y="4500662"/>
            <a:ext cx="8083903" cy="338554"/>
          </a:xfrm>
          <a:prstGeom prst="rect">
            <a:avLst/>
          </a:prstGeom>
          <a:noFill/>
        </p:spPr>
        <p:txBody>
          <a:bodyPr wrap="square">
            <a:spAutoFit/>
          </a:bodyPr>
          <a:lstStyle/>
          <a:p>
            <a:pPr algn="ctr"/>
            <a:r>
              <a:rPr lang="en-GB" sz="1600">
                <a:solidFill>
                  <a:srgbClr val="052146"/>
                </a:solidFill>
              </a:rPr>
              <a:t>Without a practical AI strategy, </a:t>
            </a:r>
            <a:r>
              <a:rPr lang="en-GB" sz="1600">
                <a:solidFill>
                  <a:srgbClr val="F83A80"/>
                </a:solidFill>
              </a:rPr>
              <a:t>visibility and control break down fast.</a:t>
            </a:r>
            <a:endParaRPr lang="en-GB" sz="1600">
              <a:solidFill>
                <a:srgbClr val="F83A80"/>
              </a:solidFill>
              <a:latin typeface="Lato" panose="020F0502020204030203" pitchFamily="34" charset="0"/>
              <a:ea typeface="Lato" panose="020F0502020204030203" pitchFamily="34" charset="0"/>
              <a:cs typeface="Lato" panose="020F0502020204030203" pitchFamily="34" charset="0"/>
            </a:endParaRPr>
          </a:p>
        </p:txBody>
      </p:sp>
      <p:sp>
        <p:nvSpPr>
          <p:cNvPr id="16" name="TextBox 15">
            <a:extLst>
              <a:ext uri="{FF2B5EF4-FFF2-40B4-BE49-F238E27FC236}">
                <a16:creationId xmlns:a16="http://schemas.microsoft.com/office/drawing/2014/main" id="{D4BF6D0A-4CFC-8069-BCBF-FF5A615FFDD1}"/>
              </a:ext>
            </a:extLst>
          </p:cNvPr>
          <p:cNvSpPr txBox="1"/>
          <p:nvPr/>
        </p:nvSpPr>
        <p:spPr>
          <a:xfrm>
            <a:off x="6314804" y="1777269"/>
            <a:ext cx="2245349" cy="2235099"/>
          </a:xfrm>
          <a:prstGeom prst="rect">
            <a:avLst/>
          </a:prstGeom>
          <a:noFill/>
        </p:spPr>
        <p:txBody>
          <a:bodyPr wrap="square">
            <a:spAutoFit/>
          </a:bodyPr>
          <a:lstStyle/>
          <a:p>
            <a:pPr>
              <a:lnSpc>
                <a:spcPct val="110000"/>
              </a:lnSpc>
            </a:pPr>
            <a:r>
              <a:rPr lang="en-GB" sz="3200" b="1">
                <a:solidFill>
                  <a:schemeClr val="bg1"/>
                </a:solidFill>
                <a:latin typeface="Lato" panose="020F0502020204030203" pitchFamily="34" charset="0"/>
                <a:ea typeface="Lato" panose="020F0502020204030203" pitchFamily="34" charset="0"/>
                <a:cs typeface="Lato" panose="020F0502020204030203" pitchFamily="34" charset="0"/>
              </a:rPr>
              <a:t>73% </a:t>
            </a:r>
            <a:r>
              <a:rPr lang="en-GB" sz="1600">
                <a:solidFill>
                  <a:srgbClr val="052146"/>
                </a:solidFill>
                <a:latin typeface="Lato" panose="020F0502020204030203" pitchFamily="34" charset="0"/>
                <a:ea typeface="Lato" panose="020F0502020204030203" pitchFamily="34" charset="0"/>
                <a:cs typeface="Lato" panose="020F0502020204030203" pitchFamily="34" charset="0"/>
              </a:rPr>
              <a:t>of </a:t>
            </a:r>
            <a:r>
              <a:rPr lang="en-GB" sz="1600" b="1">
                <a:solidFill>
                  <a:srgbClr val="052146"/>
                </a:solidFill>
                <a:latin typeface="Lato" panose="020F0502020204030203" pitchFamily="34" charset="0"/>
                <a:ea typeface="Lato" panose="020F0502020204030203" pitchFamily="34" charset="0"/>
                <a:cs typeface="Lato" panose="020F0502020204030203" pitchFamily="34" charset="0"/>
              </a:rPr>
              <a:t>leaders</a:t>
            </a:r>
            <a:r>
              <a:rPr lang="en-GB" sz="1600">
                <a:solidFill>
                  <a:srgbClr val="052146"/>
                </a:solidFill>
                <a:latin typeface="Lato" panose="020F0502020204030203" pitchFamily="34" charset="0"/>
                <a:ea typeface="Lato" panose="020F0502020204030203" pitchFamily="34" charset="0"/>
                <a:cs typeface="Lato" panose="020F0502020204030203" pitchFamily="34" charset="0"/>
              </a:rPr>
              <a:t> worried about ingress of </a:t>
            </a:r>
            <a:r>
              <a:rPr lang="en-GB" sz="1600" b="1">
                <a:solidFill>
                  <a:srgbClr val="052146"/>
                </a:solidFill>
                <a:latin typeface="Lato" panose="020F0502020204030203" pitchFamily="34" charset="0"/>
                <a:ea typeface="Lato" panose="020F0502020204030203" pitchFamily="34" charset="0"/>
                <a:cs typeface="Lato" panose="020F0502020204030203" pitchFamily="34" charset="0"/>
              </a:rPr>
              <a:t>inaccurate data and hallucinations</a:t>
            </a:r>
            <a:r>
              <a:rPr lang="en-GB" sz="1600">
                <a:solidFill>
                  <a:srgbClr val="052146"/>
                </a:solidFill>
                <a:latin typeface="Lato" panose="020F0502020204030203" pitchFamily="34" charset="0"/>
                <a:ea typeface="Lato" panose="020F0502020204030203" pitchFamily="34" charset="0"/>
                <a:cs typeface="Lato" panose="020F0502020204030203" pitchFamily="34" charset="0"/>
              </a:rPr>
              <a:t>; 57% concerned about harmful, biased, or distressing output.</a:t>
            </a:r>
            <a:endParaRPr lang="en-GB" i="1">
              <a:solidFill>
                <a:srgbClr val="052146"/>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220369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E2C5D-A629-E40C-CD65-ECEB5AB00FC0}"/>
            </a:ext>
          </a:extLst>
        </p:cNvPr>
        <p:cNvGrpSpPr/>
        <p:nvPr/>
      </p:nvGrpSpPr>
      <p:grpSpPr>
        <a:xfrm>
          <a:off x="0" y="0"/>
          <a:ext cx="0" cy="0"/>
          <a:chOff x="0" y="0"/>
          <a:chExt cx="0" cy="0"/>
        </a:xfrm>
      </p:grpSpPr>
      <p:pic>
        <p:nvPicPr>
          <p:cNvPr id="17" name="Picture 16" descr="Tip of iceberg submerged in water">
            <a:extLst>
              <a:ext uri="{FF2B5EF4-FFF2-40B4-BE49-F238E27FC236}">
                <a16:creationId xmlns:a16="http://schemas.microsoft.com/office/drawing/2014/main" id="{1FA3323B-A0E1-502C-4F72-BC7B1BF287E4}"/>
              </a:ext>
            </a:extLst>
          </p:cNvPr>
          <p:cNvPicPr>
            <a:picLocks noChangeAspect="1"/>
          </p:cNvPicPr>
          <p:nvPr/>
        </p:nvPicPr>
        <p:blipFill>
          <a:blip r:embed="rId3" cstate="screen">
            <a:extLst>
              <a:ext uri="{28A0092B-C50C-407E-A947-70E740481C1C}">
                <a14:useLocalDpi xmlns:a14="http://schemas.microsoft.com/office/drawing/2010/main"/>
              </a:ext>
            </a:extLst>
          </a:blip>
          <a:srcRect r="36892"/>
          <a:stretch>
            <a:fillRect/>
          </a:stretch>
        </p:blipFill>
        <p:spPr>
          <a:xfrm>
            <a:off x="474161" y="1032096"/>
            <a:ext cx="2524857" cy="3404746"/>
          </a:xfrm>
          <a:prstGeom prst="rect">
            <a:avLst/>
          </a:prstGeom>
        </p:spPr>
      </p:pic>
      <p:pic>
        <p:nvPicPr>
          <p:cNvPr id="3" name="Image 0" descr="https://pitch-assets-ccb95893-de3f-4266-973c-20049231b248.s3.eu-west-1.amazonaws.com/32f04d8a-37ba-4659-ac86-61380b6f00de?pitch-bytes=396&amp;pitch-content-type=image%2Fsvg%2Bxml">
            <a:extLst>
              <a:ext uri="{FF2B5EF4-FFF2-40B4-BE49-F238E27FC236}">
                <a16:creationId xmlns:a16="http://schemas.microsoft.com/office/drawing/2014/main" id="{DDAAED81-68C1-F1F1-E8BD-9775BEEAC59F}"/>
              </a:ext>
            </a:extLst>
          </p:cNvPr>
          <p:cNvPicPr>
            <a:picLocks noChangeAspect="1"/>
          </p:cNvPicPr>
          <p:nvPr/>
        </p:nvPicPr>
        <p:blipFill>
          <a:blip r:embed="rId4">
            <a:extLst>
              <a:ext uri="{96DAC541-7B7A-43D3-8B79-37D633B846F1}">
                <asvg:svgBlip xmlns:asvg="http://schemas.microsoft.com/office/drawing/2016/SVG/main" r:embed="rId5"/>
              </a:ext>
            </a:extLst>
          </a:blip>
          <a:srcRect l="33253" t="22762" r="33253" b="22762"/>
          <a:stretch/>
        </p:blipFill>
        <p:spPr>
          <a:xfrm>
            <a:off x="2891246" y="957468"/>
            <a:ext cx="5778592" cy="3404748"/>
          </a:xfrm>
          <a:prstGeom prst="rect">
            <a:avLst/>
          </a:prstGeom>
        </p:spPr>
      </p:pic>
      <p:sp>
        <p:nvSpPr>
          <p:cNvPr id="7" name="Shape 1">
            <a:extLst>
              <a:ext uri="{FF2B5EF4-FFF2-40B4-BE49-F238E27FC236}">
                <a16:creationId xmlns:a16="http://schemas.microsoft.com/office/drawing/2014/main" id="{846C0270-EB08-26FC-AA9A-83F0522946BA}"/>
              </a:ext>
            </a:extLst>
          </p:cNvPr>
          <p:cNvSpPr/>
          <p:nvPr/>
        </p:nvSpPr>
        <p:spPr>
          <a:xfrm>
            <a:off x="3800" y="21975"/>
            <a:ext cx="9140156" cy="0"/>
          </a:xfrm>
          <a:prstGeom prst="line">
            <a:avLst/>
          </a:prstGeom>
          <a:solidFill>
            <a:srgbClr val="F83A80"/>
          </a:solidFill>
          <a:ln w="79375">
            <a:solidFill>
              <a:srgbClr val="F83A80"/>
            </a:solidFill>
            <a:prstDash val="solid"/>
            <a:headEnd type="none"/>
            <a:tailEnd type="none"/>
          </a:ln>
        </p:spPr>
        <p:txBody>
          <a:bodyPr/>
          <a:lstStyle/>
          <a:p>
            <a:endParaRPr lang="en-GB">
              <a:latin typeface="Lato" panose="020F0502020204030203" pitchFamily="34" charset="0"/>
            </a:endParaRPr>
          </a:p>
        </p:txBody>
      </p:sp>
      <p:sp>
        <p:nvSpPr>
          <p:cNvPr id="2" name="Text 2">
            <a:extLst>
              <a:ext uri="{FF2B5EF4-FFF2-40B4-BE49-F238E27FC236}">
                <a16:creationId xmlns:a16="http://schemas.microsoft.com/office/drawing/2014/main" id="{B92D2ADC-A922-1A6F-DE14-8A8106D55520}"/>
              </a:ext>
            </a:extLst>
          </p:cNvPr>
          <p:cNvSpPr/>
          <p:nvPr/>
        </p:nvSpPr>
        <p:spPr>
          <a:xfrm>
            <a:off x="476250" y="471051"/>
            <a:ext cx="6096221" cy="370614"/>
          </a:xfrm>
          <a:prstGeom prst="rect">
            <a:avLst/>
          </a:prstGeom>
          <a:noFill/>
          <a:ln/>
        </p:spPr>
        <p:txBody>
          <a:bodyPr wrap="none" lIns="0" tIns="0" rIns="0" bIns="0" rtlCol="0" anchor="t">
            <a:spAutoFit/>
          </a:bodyPr>
          <a:lstStyle/>
          <a:p>
            <a:pPr algn="l">
              <a:lnSpc>
                <a:spcPts val="3150"/>
              </a:lnSpc>
            </a:pPr>
            <a:r>
              <a:rPr lang="en-US" sz="2300" b="1">
                <a:solidFill>
                  <a:srgbClr val="052146"/>
                </a:solidFill>
                <a:latin typeface="Lato" pitchFamily="34" charset="0"/>
                <a:ea typeface="Lato" pitchFamily="34" charset="-122"/>
                <a:cs typeface="Lato" pitchFamily="34" charset="-120"/>
              </a:rPr>
              <a:t>THE REALITY INSIDE YOUR ORGANISATION</a:t>
            </a:r>
            <a:endParaRPr lang="en-US" sz="2250">
              <a:solidFill>
                <a:srgbClr val="052146"/>
              </a:solidFill>
              <a:latin typeface="Lato" panose="020F0502020204030203" pitchFamily="34" charset="0"/>
            </a:endParaRPr>
          </a:p>
        </p:txBody>
      </p:sp>
      <p:sp>
        <p:nvSpPr>
          <p:cNvPr id="13" name="TextBox 12">
            <a:extLst>
              <a:ext uri="{FF2B5EF4-FFF2-40B4-BE49-F238E27FC236}">
                <a16:creationId xmlns:a16="http://schemas.microsoft.com/office/drawing/2014/main" id="{25E20AE6-B258-552C-74BD-6AD1DFA6E74C}"/>
              </a:ext>
            </a:extLst>
          </p:cNvPr>
          <p:cNvSpPr txBox="1"/>
          <p:nvPr/>
        </p:nvSpPr>
        <p:spPr>
          <a:xfrm>
            <a:off x="475489" y="4576120"/>
            <a:ext cx="8194349" cy="338554"/>
          </a:xfrm>
          <a:prstGeom prst="rect">
            <a:avLst/>
          </a:prstGeom>
          <a:noFill/>
        </p:spPr>
        <p:txBody>
          <a:bodyPr wrap="square">
            <a:spAutoFit/>
          </a:bodyPr>
          <a:lstStyle/>
          <a:p>
            <a:pPr algn="ctr"/>
            <a:r>
              <a:rPr lang="en-GB" sz="1600">
                <a:solidFill>
                  <a:srgbClr val="052146"/>
                </a:solidFill>
                <a:latin typeface="Lato" panose="020F0502020204030203" pitchFamily="34" charset="0"/>
                <a:ea typeface="Lato" panose="020F0502020204030203" pitchFamily="34" charset="0"/>
                <a:cs typeface="Lato" panose="020F0502020204030203" pitchFamily="34" charset="0"/>
              </a:rPr>
              <a:t>Ignoring AI doesn’t reduce risk – it just hides it in plain sight.</a:t>
            </a:r>
          </a:p>
        </p:txBody>
      </p:sp>
      <p:sp>
        <p:nvSpPr>
          <p:cNvPr id="6" name="Text 2">
            <a:extLst>
              <a:ext uri="{FF2B5EF4-FFF2-40B4-BE49-F238E27FC236}">
                <a16:creationId xmlns:a16="http://schemas.microsoft.com/office/drawing/2014/main" id="{BB0CE0CF-B76E-FA77-DF00-2492DA10AF2C}"/>
              </a:ext>
            </a:extLst>
          </p:cNvPr>
          <p:cNvSpPr/>
          <p:nvPr/>
        </p:nvSpPr>
        <p:spPr>
          <a:xfrm>
            <a:off x="673016" y="2709772"/>
            <a:ext cx="3908261" cy="270395"/>
          </a:xfrm>
          <a:prstGeom prst="rect">
            <a:avLst/>
          </a:prstGeom>
          <a:noFill/>
          <a:ln/>
        </p:spPr>
        <p:txBody>
          <a:bodyPr wrap="square" lIns="0" tIns="0" rIns="0" bIns="0" rtlCol="0" anchor="t">
            <a:spAutoFit/>
          </a:bodyPr>
          <a:lstStyle/>
          <a:p>
            <a:pPr>
              <a:lnSpc>
                <a:spcPts val="2340"/>
              </a:lnSpc>
            </a:pPr>
            <a:endParaRPr lang="en-US" sz="1800">
              <a:solidFill>
                <a:srgbClr val="052146"/>
              </a:solidFill>
              <a:latin typeface="Lato" panose="020F0502020204030203" pitchFamily="34" charset="0"/>
              <a:ea typeface="Lato" panose="020F0502020204030203" pitchFamily="34" charset="0"/>
              <a:cs typeface="Lato" panose="020F0502020204030203" pitchFamily="34" charset="0"/>
            </a:endParaRPr>
          </a:p>
        </p:txBody>
      </p:sp>
      <p:sp>
        <p:nvSpPr>
          <p:cNvPr id="8" name="Text 4">
            <a:extLst>
              <a:ext uri="{FF2B5EF4-FFF2-40B4-BE49-F238E27FC236}">
                <a16:creationId xmlns:a16="http://schemas.microsoft.com/office/drawing/2014/main" id="{8F46AF6A-76DB-64B7-0613-9764072CD10A}"/>
              </a:ext>
            </a:extLst>
          </p:cNvPr>
          <p:cNvSpPr/>
          <p:nvPr/>
        </p:nvSpPr>
        <p:spPr>
          <a:xfrm>
            <a:off x="645660" y="3176596"/>
            <a:ext cx="5149495" cy="2057906"/>
          </a:xfrm>
          <a:prstGeom prst="rect">
            <a:avLst/>
          </a:prstGeom>
          <a:noFill/>
          <a:ln/>
        </p:spPr>
        <p:txBody>
          <a:bodyPr wrap="square" lIns="0" tIns="0" rIns="0" bIns="0" rtlCol="0" anchor="t"/>
          <a:lstStyle/>
          <a:p>
            <a:pPr marL="190500" indent="-190500">
              <a:lnSpc>
                <a:spcPts val="1680"/>
              </a:lnSpc>
              <a:spcAft>
                <a:spcPts val="600"/>
              </a:spcAft>
              <a:buClr>
                <a:srgbClr val="F83A80"/>
              </a:buClr>
              <a:buSzPct val="100000"/>
              <a:buFont typeface="Wingdings" panose="05000000000000000000" pitchFamily="2" charset="2"/>
              <a:buChar char="v"/>
            </a:pPr>
            <a:endParaRPr lang="en-GB" sz="1400">
              <a:solidFill>
                <a:srgbClr val="052146"/>
              </a:solidFill>
              <a:latin typeface="Lato" panose="020F0502020204030203" pitchFamily="34" charset="0"/>
              <a:ea typeface="Lato" panose="020F0502020204030203" pitchFamily="34" charset="0"/>
              <a:cs typeface="Lato" panose="020F0502020204030203" pitchFamily="34" charset="0"/>
            </a:endParaRPr>
          </a:p>
        </p:txBody>
      </p:sp>
      <p:sp>
        <p:nvSpPr>
          <p:cNvPr id="18" name="Rectangle 17">
            <a:extLst>
              <a:ext uri="{FF2B5EF4-FFF2-40B4-BE49-F238E27FC236}">
                <a16:creationId xmlns:a16="http://schemas.microsoft.com/office/drawing/2014/main" id="{61A9919D-D4F4-1DF7-9C95-2DC91C3BAADB}"/>
              </a:ext>
            </a:extLst>
          </p:cNvPr>
          <p:cNvSpPr/>
          <p:nvPr/>
        </p:nvSpPr>
        <p:spPr>
          <a:xfrm>
            <a:off x="2967318" y="1032096"/>
            <a:ext cx="5915988" cy="3404748"/>
          </a:xfrm>
          <a:prstGeom prst="rect">
            <a:avLst/>
          </a:prstGeom>
          <a:gradFill flip="none" rotWithShape="1">
            <a:gsLst>
              <a:gs pos="50000">
                <a:srgbClr val="E4E1D6">
                  <a:alpha val="90000"/>
                </a:srgbClr>
              </a:gs>
              <a:gs pos="100000">
                <a:srgbClr val="F9F6E5"/>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Lato" panose="020F0502020204030203" pitchFamily="34" charset="0"/>
            </a:endParaRPr>
          </a:p>
        </p:txBody>
      </p:sp>
      <p:sp>
        <p:nvSpPr>
          <p:cNvPr id="19" name="Text 4">
            <a:extLst>
              <a:ext uri="{FF2B5EF4-FFF2-40B4-BE49-F238E27FC236}">
                <a16:creationId xmlns:a16="http://schemas.microsoft.com/office/drawing/2014/main" id="{557886A0-23E3-F3D3-E05A-C034E5CE53B5}"/>
              </a:ext>
            </a:extLst>
          </p:cNvPr>
          <p:cNvSpPr/>
          <p:nvPr/>
        </p:nvSpPr>
        <p:spPr>
          <a:xfrm>
            <a:off x="3104714" y="1141984"/>
            <a:ext cx="5778592" cy="3135575"/>
          </a:xfrm>
          <a:prstGeom prst="rect">
            <a:avLst/>
          </a:prstGeom>
          <a:noFill/>
          <a:ln/>
        </p:spPr>
        <p:txBody>
          <a:bodyPr wrap="square" lIns="0" tIns="0" rIns="0" bIns="0" rtlCol="0" anchor="t"/>
          <a:lstStyle/>
          <a:p>
            <a:pPr>
              <a:lnSpc>
                <a:spcPts val="1680"/>
              </a:lnSpc>
              <a:spcBef>
                <a:spcPts val="1000"/>
              </a:spcBef>
              <a:spcAft>
                <a:spcPts val="600"/>
              </a:spcAft>
              <a:buClr>
                <a:srgbClr val="F83A80"/>
              </a:buClr>
              <a:buSzPct val="100000"/>
            </a:pPr>
            <a:r>
              <a:rPr lang="en-GB" sz="1400" b="1">
                <a:solidFill>
                  <a:srgbClr val="052146"/>
                </a:solidFill>
                <a:latin typeface="Lato" panose="020F0502020204030203" pitchFamily="34" charset="0"/>
                <a:ea typeface="Lato" panose="020F0502020204030203" pitchFamily="34" charset="0"/>
                <a:cs typeface="Lato" panose="020F0502020204030203" pitchFamily="34" charset="0"/>
              </a:rPr>
              <a:t>Data &amp; Security</a:t>
            </a:r>
          </a:p>
          <a:p>
            <a:pPr marL="190500" indent="-104775">
              <a:spcAft>
                <a:spcPts val="300"/>
              </a:spcAft>
              <a:buClr>
                <a:srgbClr val="F83A80"/>
              </a:buClr>
              <a:buSzPct val="105000"/>
              <a:buFont typeface="Lato" panose="020F0502020204030203" pitchFamily="34" charset="0"/>
              <a:buChar char="!"/>
            </a:pPr>
            <a:r>
              <a:rPr lang="en-GB" sz="1200">
                <a:solidFill>
                  <a:srgbClr val="052146"/>
                </a:solidFill>
                <a:latin typeface="Lato" panose="020F0502020204030203" pitchFamily="34" charset="0"/>
                <a:ea typeface="Lato" panose="020F0502020204030203" pitchFamily="34" charset="0"/>
                <a:cs typeface="Lato" panose="020F0502020204030203" pitchFamily="34" charset="0"/>
              </a:rPr>
              <a:t>Sensitive context is shared without people realising it counts as “data”</a:t>
            </a:r>
          </a:p>
          <a:p>
            <a:pPr marL="190500" indent="-104775">
              <a:spcAft>
                <a:spcPts val="300"/>
              </a:spcAft>
              <a:buClr>
                <a:srgbClr val="F83A80"/>
              </a:buClr>
              <a:buSzPct val="105000"/>
              <a:buFont typeface="Lato" panose="020F0502020204030203" pitchFamily="34" charset="0"/>
              <a:buChar char="!"/>
            </a:pPr>
            <a:r>
              <a:rPr lang="en-GB" sz="1200">
                <a:solidFill>
                  <a:srgbClr val="052146"/>
                </a:solidFill>
                <a:latin typeface="Lato" panose="020F0502020204030203" pitchFamily="34" charset="0"/>
                <a:ea typeface="Lato" panose="020F0502020204030203" pitchFamily="34" charset="0"/>
                <a:cs typeface="Lato" panose="020F0502020204030203" pitchFamily="34" charset="0"/>
              </a:rPr>
              <a:t>Public tools are used because they’re fast and familiar</a:t>
            </a:r>
          </a:p>
          <a:p>
            <a:pPr marL="190500" indent="-104775">
              <a:spcAft>
                <a:spcPts val="300"/>
              </a:spcAft>
              <a:buClr>
                <a:srgbClr val="F83A80"/>
              </a:buClr>
              <a:buSzPct val="105000"/>
              <a:buFont typeface="Lato" panose="020F0502020204030203" pitchFamily="34" charset="0"/>
              <a:buChar char="!"/>
            </a:pPr>
            <a:r>
              <a:rPr lang="en-GB" sz="1200">
                <a:solidFill>
                  <a:srgbClr val="052146"/>
                </a:solidFill>
                <a:latin typeface="Lato" panose="020F0502020204030203" pitchFamily="34" charset="0"/>
                <a:ea typeface="Lato" panose="020F0502020204030203" pitchFamily="34" charset="0"/>
                <a:cs typeface="Lato" panose="020F0502020204030203" pitchFamily="34" charset="0"/>
              </a:rPr>
              <a:t>No one can see what’s being pasted in or generated</a:t>
            </a:r>
          </a:p>
          <a:p>
            <a:pPr>
              <a:lnSpc>
                <a:spcPts val="1680"/>
              </a:lnSpc>
              <a:spcBef>
                <a:spcPts val="1000"/>
              </a:spcBef>
              <a:spcAft>
                <a:spcPts val="600"/>
              </a:spcAft>
              <a:buClr>
                <a:srgbClr val="F83A80"/>
              </a:buClr>
              <a:buSzPct val="100000"/>
            </a:pPr>
            <a:r>
              <a:rPr lang="en-GB" sz="1400" b="1">
                <a:solidFill>
                  <a:srgbClr val="052146"/>
                </a:solidFill>
                <a:latin typeface="Lato" panose="020F0502020204030203" pitchFamily="34" charset="0"/>
                <a:ea typeface="Lato" panose="020F0502020204030203" pitchFamily="34" charset="0"/>
                <a:cs typeface="Lato" panose="020F0502020204030203" pitchFamily="34" charset="0"/>
              </a:rPr>
              <a:t>People &amp; Decision (the human blind spot)</a:t>
            </a:r>
            <a:endParaRPr lang="en-GB" sz="1400" kern="0" spc="-12">
              <a:solidFill>
                <a:srgbClr val="052146"/>
              </a:solidFill>
              <a:latin typeface="Lato" panose="020F0502020204030203" pitchFamily="34" charset="0"/>
              <a:ea typeface="Lato" panose="020F0502020204030203" pitchFamily="34" charset="0"/>
              <a:cs typeface="Lato" panose="020F0502020204030203" pitchFamily="34" charset="0"/>
            </a:endParaRPr>
          </a:p>
          <a:p>
            <a:pPr marL="190500" indent="-104775">
              <a:spcAft>
                <a:spcPts val="300"/>
              </a:spcAft>
              <a:buClr>
                <a:srgbClr val="F83A80"/>
              </a:buClr>
              <a:buSzPct val="105000"/>
              <a:buFont typeface="Lato" panose="020F0502020204030203" pitchFamily="34" charset="0"/>
              <a:buChar char="!"/>
            </a:pPr>
            <a:r>
              <a:rPr lang="en-GB" sz="1200">
                <a:solidFill>
                  <a:srgbClr val="052146"/>
                </a:solidFill>
                <a:latin typeface="Lato" panose="020F0502020204030203" pitchFamily="34" charset="0"/>
                <a:ea typeface="Lato" panose="020F0502020204030203" pitchFamily="34" charset="0"/>
                <a:cs typeface="Lato" panose="020F0502020204030203" pitchFamily="34" charset="0"/>
              </a:rPr>
              <a:t>Employees make judgement calls without guidance</a:t>
            </a:r>
          </a:p>
          <a:p>
            <a:pPr marL="190500" indent="-104775">
              <a:spcAft>
                <a:spcPts val="300"/>
              </a:spcAft>
              <a:buClr>
                <a:srgbClr val="F83A80"/>
              </a:buClr>
              <a:buSzPct val="105000"/>
              <a:buFont typeface="Lato" panose="020F0502020204030203" pitchFamily="34" charset="0"/>
              <a:buChar char="!"/>
            </a:pPr>
            <a:r>
              <a:rPr lang="en-GB" sz="1200">
                <a:solidFill>
                  <a:srgbClr val="052146"/>
                </a:solidFill>
                <a:latin typeface="Lato" panose="020F0502020204030203" pitchFamily="34" charset="0"/>
                <a:ea typeface="Lato" panose="020F0502020204030203" pitchFamily="34" charset="0"/>
                <a:cs typeface="Lato" panose="020F0502020204030203" pitchFamily="34" charset="0"/>
              </a:rPr>
              <a:t>AI outputs are treated as “good enough” under pressure</a:t>
            </a:r>
          </a:p>
          <a:p>
            <a:pPr marL="190500" indent="-104775">
              <a:spcAft>
                <a:spcPts val="300"/>
              </a:spcAft>
              <a:buClr>
                <a:srgbClr val="F83A80"/>
              </a:buClr>
              <a:buSzPct val="105000"/>
              <a:buFont typeface="Lato" panose="020F0502020204030203" pitchFamily="34" charset="0"/>
              <a:buChar char="!"/>
            </a:pPr>
            <a:r>
              <a:rPr lang="en-GB" sz="1200">
                <a:solidFill>
                  <a:srgbClr val="052146"/>
                </a:solidFill>
                <a:latin typeface="Lato" panose="020F0502020204030203" pitchFamily="34" charset="0"/>
                <a:ea typeface="Lato" panose="020F0502020204030203" pitchFamily="34" charset="0"/>
                <a:cs typeface="Lato" panose="020F0502020204030203" pitchFamily="34" charset="0"/>
              </a:rPr>
              <a:t>Errors, bias and hallucinations slip into real decisions</a:t>
            </a:r>
          </a:p>
          <a:p>
            <a:pPr>
              <a:lnSpc>
                <a:spcPts val="1680"/>
              </a:lnSpc>
              <a:spcBef>
                <a:spcPts val="1000"/>
              </a:spcBef>
              <a:spcAft>
                <a:spcPts val="600"/>
              </a:spcAft>
              <a:buClr>
                <a:srgbClr val="F83A80"/>
              </a:buClr>
              <a:buSzPct val="100000"/>
            </a:pPr>
            <a:r>
              <a:rPr lang="en-GB" sz="1400" b="1">
                <a:solidFill>
                  <a:srgbClr val="052146"/>
                </a:solidFill>
                <a:latin typeface="Lato" panose="020F0502020204030203" pitchFamily="34" charset="0"/>
                <a:ea typeface="Lato" panose="020F0502020204030203" pitchFamily="34" charset="0"/>
                <a:cs typeface="Lato" panose="020F0502020204030203" pitchFamily="34" charset="0"/>
              </a:rPr>
              <a:t>Governance &amp; Regulatory Risk (slow-burn, high impact)</a:t>
            </a:r>
          </a:p>
          <a:p>
            <a:pPr marL="190500" indent="-104775">
              <a:lnSpc>
                <a:spcPts val="1680"/>
              </a:lnSpc>
              <a:spcAft>
                <a:spcPts val="300"/>
              </a:spcAft>
              <a:buClr>
                <a:srgbClr val="F83A80"/>
              </a:buClr>
              <a:buSzPct val="105000"/>
              <a:buFont typeface="Lato" panose="020F0502020204030203" pitchFamily="34" charset="0"/>
              <a:buChar char="!"/>
            </a:pPr>
            <a:r>
              <a:rPr lang="en-GB" sz="1200">
                <a:solidFill>
                  <a:srgbClr val="052146"/>
                </a:solidFill>
                <a:latin typeface="Lato" panose="020F0502020204030203" pitchFamily="34" charset="0"/>
                <a:ea typeface="Lato" panose="020F0502020204030203" pitchFamily="34" charset="0"/>
                <a:cs typeface="Lato" panose="020F0502020204030203" pitchFamily="34" charset="0"/>
              </a:rPr>
              <a:t>AI use evolves faster than policies</a:t>
            </a:r>
          </a:p>
          <a:p>
            <a:pPr marL="190500" indent="-104775">
              <a:lnSpc>
                <a:spcPts val="1680"/>
              </a:lnSpc>
              <a:spcAft>
                <a:spcPts val="300"/>
              </a:spcAft>
              <a:buClr>
                <a:srgbClr val="F83A80"/>
              </a:buClr>
              <a:buSzPct val="105000"/>
              <a:buFont typeface="Lato" panose="020F0502020204030203" pitchFamily="34" charset="0"/>
              <a:buChar char="!"/>
            </a:pPr>
            <a:r>
              <a:rPr lang="en-GB" sz="1200">
                <a:solidFill>
                  <a:srgbClr val="052146"/>
                </a:solidFill>
                <a:latin typeface="Lato" panose="020F0502020204030203" pitchFamily="34" charset="0"/>
                <a:ea typeface="Lato" panose="020F0502020204030203" pitchFamily="34" charset="0"/>
                <a:cs typeface="Lato" panose="020F0502020204030203" pitchFamily="34" charset="0"/>
              </a:rPr>
              <a:t>Accountability is unclear when something goes wrong</a:t>
            </a:r>
          </a:p>
          <a:p>
            <a:pPr marL="190500" indent="-104775">
              <a:lnSpc>
                <a:spcPts val="1680"/>
              </a:lnSpc>
              <a:spcAft>
                <a:spcPts val="300"/>
              </a:spcAft>
              <a:buClr>
                <a:srgbClr val="F83A80"/>
              </a:buClr>
              <a:buSzPct val="105000"/>
              <a:buFont typeface="Lato" panose="020F0502020204030203" pitchFamily="34" charset="0"/>
              <a:buChar char="!"/>
            </a:pPr>
            <a:r>
              <a:rPr lang="en-GB" sz="1200">
                <a:solidFill>
                  <a:srgbClr val="052146"/>
                </a:solidFill>
                <a:latin typeface="Lato" panose="020F0502020204030203" pitchFamily="34" charset="0"/>
                <a:ea typeface="Lato" panose="020F0502020204030203" pitchFamily="34" charset="0"/>
                <a:cs typeface="Lato" panose="020F0502020204030203" pitchFamily="34" charset="0"/>
              </a:rPr>
              <a:t>Organisations can’t evidence responsible use after the fact</a:t>
            </a:r>
            <a:endParaRPr lang="en-US" sz="1200">
              <a:solidFill>
                <a:srgbClr val="052146"/>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46083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1B7EC-307C-3976-3679-22D52AE6136E}"/>
            </a:ext>
          </a:extLst>
        </p:cNvPr>
        <p:cNvGrpSpPr/>
        <p:nvPr/>
      </p:nvGrpSpPr>
      <p:grpSpPr>
        <a:xfrm>
          <a:off x="0" y="0"/>
          <a:ext cx="0" cy="0"/>
          <a:chOff x="0" y="0"/>
          <a:chExt cx="0" cy="0"/>
        </a:xfrm>
      </p:grpSpPr>
      <p:sp>
        <p:nvSpPr>
          <p:cNvPr id="2" name="Text 3">
            <a:extLst>
              <a:ext uri="{FF2B5EF4-FFF2-40B4-BE49-F238E27FC236}">
                <a16:creationId xmlns:a16="http://schemas.microsoft.com/office/drawing/2014/main" id="{DEDCCA7D-F483-C00E-698A-1356F6DB6DFE}"/>
              </a:ext>
            </a:extLst>
          </p:cNvPr>
          <p:cNvSpPr/>
          <p:nvPr/>
        </p:nvSpPr>
        <p:spPr>
          <a:xfrm>
            <a:off x="3700713" y="1847173"/>
            <a:ext cx="1026820" cy="346249"/>
          </a:xfrm>
          <a:prstGeom prst="rect">
            <a:avLst/>
          </a:prstGeom>
          <a:noFill/>
          <a:ln/>
        </p:spPr>
        <p:txBody>
          <a:bodyPr wrap="none" lIns="0" tIns="0" rIns="0" bIns="0" rtlCol="0" anchor="t">
            <a:spAutoFit/>
          </a:bodyPr>
          <a:lstStyle/>
          <a:p>
            <a:pPr algn="l">
              <a:lnSpc>
                <a:spcPts val="2700"/>
              </a:lnSpc>
            </a:pPr>
            <a:r>
              <a:rPr lang="en-US" sz="2300" b="1" kern="0" spc="-24">
                <a:solidFill>
                  <a:srgbClr val="F9F6E5"/>
                </a:solidFill>
                <a:latin typeface="Lato"/>
                <a:ea typeface="Lato"/>
                <a:cs typeface="Lato"/>
              </a:rPr>
              <a:t>POLL: 2</a:t>
            </a:r>
            <a:endParaRPr lang="en-US" sz="2250">
              <a:latin typeface="Lato" panose="020F0502020204030203" pitchFamily="34" charset="0"/>
            </a:endParaRPr>
          </a:p>
        </p:txBody>
      </p:sp>
      <p:sp>
        <p:nvSpPr>
          <p:cNvPr id="3" name="Text 3">
            <a:extLst>
              <a:ext uri="{FF2B5EF4-FFF2-40B4-BE49-F238E27FC236}">
                <a16:creationId xmlns:a16="http://schemas.microsoft.com/office/drawing/2014/main" id="{E55567DA-EC12-E016-14A0-0FD64DD8EFB1}"/>
              </a:ext>
            </a:extLst>
          </p:cNvPr>
          <p:cNvSpPr/>
          <p:nvPr/>
        </p:nvSpPr>
        <p:spPr>
          <a:xfrm>
            <a:off x="831182" y="2569068"/>
            <a:ext cx="7551747" cy="715581"/>
          </a:xfrm>
          <a:prstGeom prst="rect">
            <a:avLst/>
          </a:prstGeom>
          <a:noFill/>
          <a:ln/>
        </p:spPr>
        <p:txBody>
          <a:bodyPr wrap="none" lIns="0" tIns="0" rIns="0" bIns="0" rtlCol="0" anchor="t">
            <a:spAutoFit/>
          </a:bodyPr>
          <a:lstStyle/>
          <a:p>
            <a:r>
              <a:rPr lang="en-GB" sz="2400">
                <a:solidFill>
                  <a:srgbClr val="F9F6E5"/>
                </a:solidFill>
                <a:latin typeface="Lato" panose="020F0502020204030203" pitchFamily="34" charset="0"/>
                <a:ea typeface="Lato" panose="020F0502020204030203" pitchFamily="34" charset="0"/>
                <a:cs typeface="Lato" panose="020F0502020204030203" pitchFamily="34" charset="0"/>
              </a:rPr>
              <a:t>Do your current company policies explicitly mention AI?</a:t>
            </a:r>
            <a:endParaRPr lang="en-GB" sz="2400">
              <a:solidFill>
                <a:srgbClr val="000000"/>
              </a:solidFill>
              <a:latin typeface="Lato" panose="020F0502020204030203" pitchFamily="34" charset="0"/>
              <a:ea typeface="Lato" panose="020F0502020204030203" pitchFamily="34" charset="0"/>
              <a:cs typeface="Lato" panose="020F0502020204030203" pitchFamily="34" charset="0"/>
            </a:endParaRPr>
          </a:p>
          <a:p>
            <a:pPr>
              <a:lnSpc>
                <a:spcPts val="2700"/>
              </a:lnSpc>
            </a:pPr>
            <a:endParaRPr lang="en-GB" sz="2400">
              <a:solidFill>
                <a:srgbClr val="F9F6E5"/>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2189825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924C45B755C84AAC9A399C30AB08B4" ma:contentTypeVersion="7" ma:contentTypeDescription="Create a new document." ma:contentTypeScope="" ma:versionID="ff757ce548f6572f0728b9923b9f0f06">
  <xsd:schema xmlns:xsd="http://www.w3.org/2001/XMLSchema" xmlns:xs="http://www.w3.org/2001/XMLSchema" xmlns:p="http://schemas.microsoft.com/office/2006/metadata/properties" xmlns:ns2="71347a89-b80e-46cf-8522-5415eae812a4" targetNamespace="http://schemas.microsoft.com/office/2006/metadata/properties" ma:root="true" ma:fieldsID="ba1fb7693e6f5bdf26bae86cbb6e026f" ns2:_="">
    <xsd:import namespace="71347a89-b80e-46cf-8522-5415eae812a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347a89-b80e-46cf-8522-5415eae812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0A53316-84D2-411A-A4F0-708FA9152093}"/>
</file>

<file path=customXml/itemProps2.xml><?xml version="1.0" encoding="utf-8"?>
<ds:datastoreItem xmlns:ds="http://schemas.openxmlformats.org/officeDocument/2006/customXml" ds:itemID="{806D1F36-4BF2-45B4-9135-D2A4DBE42774}"/>
</file>

<file path=customXml/itemProps3.xml><?xml version="1.0" encoding="utf-8"?>
<ds:datastoreItem xmlns:ds="http://schemas.openxmlformats.org/officeDocument/2006/customXml" ds:itemID="{D0F2FACE-8AF8-4C99-8DDF-E83D434D332B}"/>
</file>

<file path=docProps/app.xml><?xml version="1.0" encoding="utf-8"?>
<Properties xmlns="http://schemas.openxmlformats.org/officeDocument/2006/extended-properties" xmlns:vt="http://schemas.openxmlformats.org/officeDocument/2006/docPropsVTypes">
  <TotalTime>0</TotalTime>
  <Words>7090</Words>
  <Application>Microsoft Office PowerPoint</Application>
  <PresentationFormat>On-screen Show (16:9)</PresentationFormat>
  <Paragraphs>683</Paragraphs>
  <Slides>28</Slides>
  <Notes>26</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Lato</vt:lpstr>
      <vt:lpstr>Arial</vt:lpstr>
      <vt:lpstr>Wingdings</vt:lpstr>
      <vt:lpstr>Aptos</vt:lpstr>
      <vt:lpstr>Office Theme</vt:lpstr>
      <vt:lpstr>PowerPoint Presentation</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AI has quickly evolved from a futuristic concept to a practical, indispensable tool in everyday work</vt:lpstr>
      <vt:lpstr>Top security challenges in AI adoption </vt:lpstr>
      <vt:lpstr>Shadow AI can bring more dark usage </vt:lpstr>
      <vt:lpstr>PowerPoint Presentation</vt:lpstr>
      <vt:lpstr>PowerPoint Presentation</vt:lpstr>
      <vt:lpstr>We are living in an AI-first world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2026-02-07T20:14:56Z</dcterms:created>
  <dcterms:modified xsi:type="dcterms:W3CDTF">2026-02-07T20:15:02Z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0x010100D3924C45B755C84AAC9A399C30AB08B4</vt:lpwstr>
  </property>
</Properties>
</file>