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7" r:id="rId3"/>
    <p:sldId id="258" r:id="rId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45" d="100"/>
          <a:sy n="145" d="100"/>
        </p:scale>
        <p:origin x="10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39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55" name="Picture 54" descr="A grey grid with blue lines&#10;&#10;AI-generated content may be incorrect.">
            <a:extLst>
              <a:ext uri="{FF2B5EF4-FFF2-40B4-BE49-F238E27FC236}">
                <a16:creationId xmlns:a16="http://schemas.microsoft.com/office/drawing/2014/main" id="{51F64FB8-CE2E-C981-7508-5D3929AE5073}"/>
              </a:ext>
            </a:extLst>
          </p:cNvPr>
          <p:cNvPicPr>
            <a:picLocks noChangeAspect="1"/>
          </p:cNvPicPr>
          <p:nvPr/>
        </p:nvPicPr>
        <p:blipFill>
          <a:blip r:embed="rId3">
            <a:alphaModFix amt="85000"/>
          </a:blip>
          <a:stretch>
            <a:fillRect/>
          </a:stretch>
        </p:blipFill>
        <p:spPr>
          <a:xfrm>
            <a:off x="145295" y="158465"/>
            <a:ext cx="8853409" cy="5826228"/>
          </a:xfrm>
          <a:prstGeom prst="rect">
            <a:avLst/>
          </a:prstGeom>
        </p:spPr>
      </p:pic>
      <p:pic>
        <p:nvPicPr>
          <p:cNvPr id="56" name="Graphic 55">
            <a:extLst>
              <a:ext uri="{FF2B5EF4-FFF2-40B4-BE49-F238E27FC236}">
                <a16:creationId xmlns:a16="http://schemas.microsoft.com/office/drawing/2014/main" id="{F2F3CA99-DF0A-B4CD-5FB3-7FC6FF09F2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3547" y="2373724"/>
            <a:ext cx="4249094" cy="2651951"/>
          </a:xfrm>
          <a:prstGeom prst="rect">
            <a:avLst/>
          </a:prstGeom>
        </p:spPr>
      </p:pic>
      <p:sp>
        <p:nvSpPr>
          <p:cNvPr id="2" name="Shape 0"/>
          <p:cNvSpPr/>
          <p:nvPr/>
        </p:nvSpPr>
        <p:spPr>
          <a:xfrm>
            <a:off x="185738" y="214313"/>
            <a:ext cx="8772525" cy="4929188"/>
          </a:xfrm>
          <a:prstGeom prst="rect">
            <a:avLst/>
          </a:prstGeom>
          <a:noFill/>
          <a:ln/>
        </p:spPr>
        <p:txBody>
          <a:bodyPr/>
          <a:lstStyle/>
          <a:p>
            <a:endParaRPr lang="en-DK"/>
          </a:p>
        </p:txBody>
      </p:sp>
      <p:sp>
        <p:nvSpPr>
          <p:cNvPr id="4" name="Shape 2"/>
          <p:cNvSpPr/>
          <p:nvPr/>
        </p:nvSpPr>
        <p:spPr>
          <a:xfrm>
            <a:off x="7000875" y="300038"/>
            <a:ext cx="1638335" cy="581633"/>
          </a:xfrm>
          <a:prstGeom prst="roundRect">
            <a:avLst>
              <a:gd name="adj" fmla="val 32427"/>
            </a:avLst>
          </a:prstGeom>
          <a:noFill/>
          <a:ln/>
        </p:spPr>
        <p:txBody>
          <a:bodyPr/>
          <a:lstStyle/>
          <a:p>
            <a:endParaRPr lang="en-DK"/>
          </a:p>
        </p:txBody>
      </p:sp>
      <p:sp>
        <p:nvSpPr>
          <p:cNvPr id="5" name="Shape 3"/>
          <p:cNvSpPr/>
          <p:nvPr/>
        </p:nvSpPr>
        <p:spPr>
          <a:xfrm>
            <a:off x="6315075" y="3395663"/>
            <a:ext cx="685810" cy="185738"/>
          </a:xfrm>
          <a:prstGeom prst="roundRect">
            <a:avLst>
              <a:gd name="adj" fmla="val 115200"/>
            </a:avLst>
          </a:prstGeom>
          <a:solidFill>
            <a:srgbClr val="C6F6E5">
              <a:alpha val="40000"/>
            </a:srgbClr>
          </a:solidFill>
          <a:ln/>
        </p:spPr>
        <p:txBody>
          <a:bodyPr/>
          <a:lstStyle/>
          <a:p>
            <a:endParaRPr lang="en-DK"/>
          </a:p>
        </p:txBody>
      </p:sp>
      <p:sp>
        <p:nvSpPr>
          <p:cNvPr id="6" name="Shape 4"/>
          <p:cNvSpPr/>
          <p:nvPr/>
        </p:nvSpPr>
        <p:spPr>
          <a:xfrm>
            <a:off x="7156409" y="414642"/>
            <a:ext cx="1327267" cy="352425"/>
          </a:xfrm>
          <a:prstGeom prst="rect">
            <a:avLst/>
          </a:prstGeom>
          <a:noFill/>
          <a:ln/>
        </p:spPr>
        <p:txBody>
          <a:bodyPr/>
          <a:lstStyle/>
          <a:p>
            <a:endParaRPr lang="en-DK"/>
          </a:p>
        </p:txBody>
      </p:sp>
      <p:sp>
        <p:nvSpPr>
          <p:cNvPr id="7" name="Shape 5"/>
          <p:cNvSpPr/>
          <p:nvPr/>
        </p:nvSpPr>
        <p:spPr>
          <a:xfrm>
            <a:off x="7486575" y="414642"/>
            <a:ext cx="928688" cy="352425"/>
          </a:xfrm>
          <a:prstGeom prst="rect">
            <a:avLst/>
          </a:prstGeom>
          <a:noFill/>
          <a:ln/>
        </p:spPr>
        <p:txBody>
          <a:bodyPr/>
          <a:lstStyle/>
          <a:p>
            <a:endParaRPr lang="en-DK"/>
          </a:p>
        </p:txBody>
      </p:sp>
      <p:sp>
        <p:nvSpPr>
          <p:cNvPr id="8" name="Shape 6"/>
          <p:cNvSpPr/>
          <p:nvPr/>
        </p:nvSpPr>
        <p:spPr>
          <a:xfrm>
            <a:off x="4700588" y="2427824"/>
            <a:ext cx="4067175" cy="2534701"/>
          </a:xfrm>
          <a:prstGeom prst="rect">
            <a:avLst/>
          </a:prstGeom>
          <a:noFill/>
          <a:ln/>
        </p:spPr>
        <p:txBody>
          <a:bodyPr/>
          <a:lstStyle/>
          <a:p>
            <a:endParaRPr lang="en-DK"/>
          </a:p>
        </p:txBody>
      </p:sp>
      <p:sp>
        <p:nvSpPr>
          <p:cNvPr id="10" name="Shape 8"/>
          <p:cNvSpPr/>
          <p:nvPr/>
        </p:nvSpPr>
        <p:spPr>
          <a:xfrm>
            <a:off x="6265226" y="3272725"/>
            <a:ext cx="780804" cy="437017"/>
          </a:xfrm>
          <a:prstGeom prst="roundRect">
            <a:avLst/>
          </a:prstGeom>
          <a:solidFill>
            <a:srgbClr val="FFFFFF"/>
          </a:solidFill>
          <a:ln/>
        </p:spPr>
        <p:txBody>
          <a:bodyPr/>
          <a:lstStyle/>
          <a:p>
            <a:endParaRPr lang="en-DK"/>
          </a:p>
        </p:txBody>
      </p:sp>
      <p:sp>
        <p:nvSpPr>
          <p:cNvPr id="53" name="Text 12"/>
          <p:cNvSpPr/>
          <p:nvPr/>
        </p:nvSpPr>
        <p:spPr>
          <a:xfrm>
            <a:off x="857518" y="1684398"/>
            <a:ext cx="7243763" cy="1143000"/>
          </a:xfrm>
          <a:prstGeom prst="rect">
            <a:avLst/>
          </a:prstGeom>
          <a:noFill/>
          <a:ln/>
        </p:spPr>
        <p:txBody>
          <a:bodyPr wrap="square" rtlCol="0" anchor="ctr"/>
          <a:lstStyle/>
          <a:p>
            <a:pPr>
              <a:lnSpc>
                <a:spcPts val="2000"/>
              </a:lnSpc>
            </a:pPr>
            <a:r>
              <a:rPr lang="en-US" sz="1400" dirty="0"/>
              <a:t>In our </a:t>
            </a:r>
            <a:r>
              <a:rPr lang="en-US" sz="1400" dirty="0" err="1"/>
              <a:t>practise</a:t>
            </a:r>
            <a:r>
              <a:rPr lang="en-US" sz="1400" dirty="0"/>
              <a:t>, we use </a:t>
            </a:r>
            <a:r>
              <a:rPr lang="en-US" sz="1400" dirty="0" err="1"/>
              <a:t>Seranote</a:t>
            </a:r>
            <a:r>
              <a:rPr lang="en-US" sz="1400" dirty="0"/>
              <a:t> - an ambient transcription tool that helps us document the visits in efficient way. The conversation between you and your doctor is recorded and transcribed, which allows the doctor focus entirely on you and </a:t>
            </a:r>
            <a:r>
              <a:rPr lang="en-US" sz="1400" dirty="0" err="1"/>
              <a:t>and</a:t>
            </a:r>
            <a:r>
              <a:rPr lang="en-US" sz="1400" dirty="0"/>
              <a:t> conducting proper examination. The audio files and transcriptions are stored securely with full respect for your privacy and in compliance with GDPR policy. If you wish to opt out of audio recording, please inform your doctor before the consultation starts.</a:t>
            </a:r>
          </a:p>
        </p:txBody>
      </p:sp>
      <p:sp>
        <p:nvSpPr>
          <p:cNvPr id="54" name="Text 13"/>
          <p:cNvSpPr/>
          <p:nvPr/>
        </p:nvSpPr>
        <p:spPr>
          <a:xfrm>
            <a:off x="853415" y="881063"/>
            <a:ext cx="2471738" cy="485775"/>
          </a:xfrm>
          <a:prstGeom prst="rect">
            <a:avLst/>
          </a:prstGeom>
          <a:noFill/>
          <a:ln/>
        </p:spPr>
        <p:txBody>
          <a:bodyPr wrap="square" rtlCol="0" anchor="ctr"/>
          <a:lstStyle/>
          <a:p>
            <a:pPr marL="0" indent="0" algn="l">
              <a:lnSpc>
                <a:spcPts val="3807"/>
              </a:lnSpc>
              <a:buNone/>
            </a:pPr>
            <a:r>
              <a:rPr lang="en-US" sz="2538" b="1" dirty="0">
                <a:solidFill>
                  <a:srgbClr val="282625">
                    <a:alpha val="99000"/>
                  </a:srgbClr>
                </a:solidFill>
                <a:latin typeface="Inter" pitchFamily="34" charset="0"/>
                <a:ea typeface="Inter" pitchFamily="34" charset="-122"/>
                <a:cs typeface="Inter" pitchFamily="34" charset="-120"/>
              </a:rPr>
              <a:t>Dear </a:t>
            </a:r>
            <a:r>
              <a:rPr lang="en-US" sz="2538" b="1" dirty="0">
                <a:solidFill>
                  <a:srgbClr val="186346">
                    <a:alpha val="99000"/>
                  </a:srgbClr>
                </a:solidFill>
                <a:latin typeface="Inter" pitchFamily="34" charset="0"/>
                <a:ea typeface="Inter" pitchFamily="34" charset="-122"/>
                <a:cs typeface="Inter" pitchFamily="34" charset="-120"/>
              </a:rPr>
              <a:t>Patient</a:t>
            </a:r>
            <a:endParaRPr lang="en-US" sz="2538" dirty="0"/>
          </a:p>
        </p:txBody>
      </p:sp>
      <p:pic>
        <p:nvPicPr>
          <p:cNvPr id="60" name="Graphic 59">
            <a:extLst>
              <a:ext uri="{FF2B5EF4-FFF2-40B4-BE49-F238E27FC236}">
                <a16:creationId xmlns:a16="http://schemas.microsoft.com/office/drawing/2014/main" id="{BA4FFFB3-7250-DAA2-2BEA-27202DD965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42167" y="396509"/>
            <a:ext cx="1374810" cy="388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33400" y="1534999"/>
            <a:ext cx="8072897" cy="2648479"/>
          </a:xfrm>
          <a:prstGeom prst="rect">
            <a:avLst/>
          </a:prstGeom>
          <a:noFill/>
          <a:ln/>
        </p:spPr>
        <p:txBody>
          <a:bodyPr/>
          <a:lstStyle/>
          <a:p>
            <a:endParaRPr lang="en-DK"/>
          </a:p>
        </p:txBody>
      </p:sp>
      <p:sp>
        <p:nvSpPr>
          <p:cNvPr id="3" name="Shape 1"/>
          <p:cNvSpPr/>
          <p:nvPr/>
        </p:nvSpPr>
        <p:spPr>
          <a:xfrm>
            <a:off x="6996113" y="295275"/>
            <a:ext cx="1638335" cy="581633"/>
          </a:xfrm>
          <a:prstGeom prst="roundRect">
            <a:avLst>
              <a:gd name="adj" fmla="val 32427"/>
            </a:avLst>
          </a:prstGeom>
          <a:noFill/>
          <a:ln/>
        </p:spPr>
        <p:txBody>
          <a:bodyPr/>
          <a:lstStyle/>
          <a:p>
            <a:endParaRPr lang="en-DK"/>
          </a:p>
        </p:txBody>
      </p:sp>
      <p:sp>
        <p:nvSpPr>
          <p:cNvPr id="6" name="Shape 4"/>
          <p:cNvSpPr/>
          <p:nvPr/>
        </p:nvSpPr>
        <p:spPr>
          <a:xfrm>
            <a:off x="533400" y="1534999"/>
            <a:ext cx="8072438" cy="838200"/>
          </a:xfrm>
          <a:prstGeom prst="roundRect">
            <a:avLst>
              <a:gd name="adj" fmla="val 26182"/>
            </a:avLst>
          </a:prstGeom>
          <a:solidFill>
            <a:srgbClr val="FFFFFF"/>
          </a:solidFill>
          <a:ln w="9525">
            <a:solidFill>
              <a:srgbClr val="E7E7E7"/>
            </a:solidFill>
            <a:prstDash val="solid"/>
          </a:ln>
        </p:spPr>
        <p:txBody>
          <a:bodyPr/>
          <a:lstStyle/>
          <a:p>
            <a:endParaRPr lang="en-DK"/>
          </a:p>
        </p:txBody>
      </p:sp>
      <p:sp>
        <p:nvSpPr>
          <p:cNvPr id="7" name="Shape 5"/>
          <p:cNvSpPr/>
          <p:nvPr/>
        </p:nvSpPr>
        <p:spPr>
          <a:xfrm>
            <a:off x="533400" y="2442973"/>
            <a:ext cx="8072438" cy="833438"/>
          </a:xfrm>
          <a:prstGeom prst="roundRect">
            <a:avLst>
              <a:gd name="adj" fmla="val 26331"/>
            </a:avLst>
          </a:prstGeom>
          <a:solidFill>
            <a:srgbClr val="FFFFFF"/>
          </a:solidFill>
          <a:ln w="9525">
            <a:solidFill>
              <a:srgbClr val="E7E7E7"/>
            </a:solidFill>
            <a:prstDash val="solid"/>
          </a:ln>
        </p:spPr>
        <p:txBody>
          <a:bodyPr/>
          <a:lstStyle/>
          <a:p>
            <a:endParaRPr lang="en-DK"/>
          </a:p>
        </p:txBody>
      </p:sp>
      <p:sp>
        <p:nvSpPr>
          <p:cNvPr id="8" name="Shape 6"/>
          <p:cNvSpPr/>
          <p:nvPr/>
        </p:nvSpPr>
        <p:spPr>
          <a:xfrm>
            <a:off x="533400" y="3346185"/>
            <a:ext cx="8072897" cy="837293"/>
          </a:xfrm>
          <a:prstGeom prst="roundRect">
            <a:avLst>
              <a:gd name="adj" fmla="val 26210"/>
            </a:avLst>
          </a:prstGeom>
          <a:solidFill>
            <a:srgbClr val="FFFFFF"/>
          </a:solidFill>
          <a:ln w="9525">
            <a:solidFill>
              <a:srgbClr val="E7E7E7"/>
            </a:solidFill>
            <a:prstDash val="solid"/>
          </a:ln>
        </p:spPr>
        <p:txBody>
          <a:bodyPr/>
          <a:lstStyle/>
          <a:p>
            <a:endParaRPr lang="en-DK"/>
          </a:p>
        </p:txBody>
      </p:sp>
      <p:sp>
        <p:nvSpPr>
          <p:cNvPr id="10" name="Text 7"/>
          <p:cNvSpPr/>
          <p:nvPr/>
        </p:nvSpPr>
        <p:spPr>
          <a:xfrm>
            <a:off x="692149" y="734033"/>
            <a:ext cx="4706327" cy="285750"/>
          </a:xfrm>
          <a:prstGeom prst="rect">
            <a:avLst/>
          </a:prstGeom>
          <a:noFill/>
          <a:ln/>
        </p:spPr>
        <p:txBody>
          <a:bodyPr wrap="square" rtlCol="0" anchor="ctr"/>
          <a:lstStyle/>
          <a:p>
            <a:pPr marL="0" indent="0" algn="ctr">
              <a:lnSpc>
                <a:spcPts val="2250"/>
              </a:lnSpc>
              <a:buNone/>
            </a:pPr>
            <a:r>
              <a:rPr lang="en-US" sz="1800" b="1" kern="0" spc="-22" dirty="0">
                <a:solidFill>
                  <a:srgbClr val="282625">
                    <a:alpha val="99000"/>
                  </a:srgbClr>
                </a:solidFill>
                <a:latin typeface="Inter" pitchFamily="34" charset="0"/>
                <a:ea typeface="Inter" pitchFamily="34" charset="-122"/>
                <a:cs typeface="Inter" pitchFamily="34" charset="-120"/>
              </a:rPr>
              <a:t>How do you</a:t>
            </a:r>
            <a:r>
              <a:rPr lang="en-US" sz="1800" b="1" kern="0" spc="-22" dirty="0">
                <a:solidFill>
                  <a:srgbClr val="186346">
                    <a:alpha val="99000"/>
                  </a:srgbClr>
                </a:solidFill>
                <a:latin typeface="Inter" pitchFamily="34" charset="0"/>
                <a:ea typeface="Inter" pitchFamily="34" charset="-122"/>
                <a:cs typeface="Inter" pitchFamily="34" charset="-120"/>
              </a:rPr>
              <a:t> benefit</a:t>
            </a:r>
            <a:r>
              <a:rPr lang="en-US" sz="1800" b="1" kern="0" spc="-22" dirty="0">
                <a:solidFill>
                  <a:srgbClr val="282625">
                    <a:alpha val="99000"/>
                  </a:srgbClr>
                </a:solidFill>
                <a:latin typeface="Inter" pitchFamily="34" charset="0"/>
                <a:ea typeface="Inter" pitchFamily="34" charset="-122"/>
                <a:cs typeface="Inter" pitchFamily="34" charset="-120"/>
              </a:rPr>
              <a:t> from </a:t>
            </a:r>
            <a:r>
              <a:rPr lang="en-US" sz="1800" b="1" kern="0" spc="-22" dirty="0" err="1">
                <a:solidFill>
                  <a:srgbClr val="282625">
                    <a:alpha val="99000"/>
                  </a:srgbClr>
                </a:solidFill>
                <a:latin typeface="Inter" pitchFamily="34" charset="0"/>
                <a:ea typeface="Inter" pitchFamily="34" charset="-122"/>
                <a:cs typeface="Inter" pitchFamily="34" charset="-120"/>
              </a:rPr>
              <a:t>Seranote</a:t>
            </a:r>
            <a:r>
              <a:rPr lang="en-US" sz="1800" b="1" kern="0" spc="-22" dirty="0">
                <a:solidFill>
                  <a:srgbClr val="282625">
                    <a:alpha val="99000"/>
                  </a:srgbClr>
                </a:solidFill>
                <a:latin typeface="Inter" pitchFamily="34" charset="0"/>
                <a:ea typeface="Inter" pitchFamily="34" charset="-122"/>
                <a:cs typeface="Inter" pitchFamily="34" charset="-120"/>
              </a:rPr>
              <a:t> as a patient?</a:t>
            </a:r>
            <a:endParaRPr lang="en-US" sz="1800" dirty="0"/>
          </a:p>
        </p:txBody>
      </p:sp>
      <p:sp>
        <p:nvSpPr>
          <p:cNvPr id="13" name="Text 10"/>
          <p:cNvSpPr/>
          <p:nvPr/>
        </p:nvSpPr>
        <p:spPr>
          <a:xfrm>
            <a:off x="847384" y="3645769"/>
            <a:ext cx="1273560" cy="238125"/>
          </a:xfrm>
          <a:prstGeom prst="rect">
            <a:avLst/>
          </a:prstGeom>
          <a:noFill/>
          <a:ln/>
        </p:spPr>
        <p:txBody>
          <a:bodyPr wrap="square" rtlCol="0" anchor="ctr"/>
          <a:lstStyle/>
          <a:p>
            <a:pPr marL="0" indent="0" algn="l">
              <a:lnSpc>
                <a:spcPts val="1875"/>
              </a:lnSpc>
              <a:buNone/>
            </a:pPr>
            <a:r>
              <a:rPr lang="en-US" sz="1500" kern="0" spc="-18" dirty="0">
                <a:solidFill>
                  <a:schemeClr val="bg1">
                    <a:lumMod val="50000"/>
                  </a:schemeClr>
                </a:solidFill>
                <a:latin typeface="Inter" pitchFamily="34" charset="0"/>
                <a:ea typeface="Inter" pitchFamily="34" charset="-122"/>
                <a:cs typeface="Inter" pitchFamily="34" charset="-120"/>
              </a:rPr>
              <a:t>03</a:t>
            </a:r>
            <a:endParaRPr lang="en-US" sz="1500" dirty="0">
              <a:solidFill>
                <a:schemeClr val="bg1">
                  <a:lumMod val="50000"/>
                </a:schemeClr>
              </a:solidFill>
            </a:endParaRPr>
          </a:p>
        </p:txBody>
      </p:sp>
      <p:sp>
        <p:nvSpPr>
          <p:cNvPr id="14" name="Text 11"/>
          <p:cNvSpPr/>
          <p:nvPr/>
        </p:nvSpPr>
        <p:spPr>
          <a:xfrm>
            <a:off x="1463919" y="3657675"/>
            <a:ext cx="3852693" cy="214313"/>
          </a:xfrm>
          <a:prstGeom prst="rect">
            <a:avLst/>
          </a:prstGeom>
          <a:noFill/>
          <a:ln/>
        </p:spPr>
        <p:txBody>
          <a:bodyPr wrap="square" rtlCol="0" anchor="ctr"/>
          <a:lstStyle/>
          <a:p>
            <a:pPr marL="0" indent="0" algn="l">
              <a:lnSpc>
                <a:spcPts val="1688"/>
              </a:lnSpc>
              <a:buNone/>
            </a:pPr>
            <a:r>
              <a:rPr lang="en-US" sz="1400" b="1" kern="0" spc="-16" dirty="0">
                <a:solidFill>
                  <a:srgbClr val="186346">
                    <a:alpha val="99000"/>
                  </a:srgbClr>
                </a:solidFill>
                <a:latin typeface="Inter" pitchFamily="34" charset="0"/>
                <a:ea typeface="Inter" pitchFamily="34" charset="-122"/>
                <a:cs typeface="Inter" pitchFamily="34" charset="-120"/>
              </a:rPr>
              <a:t>Secure patient information</a:t>
            </a:r>
            <a:endParaRPr lang="en-US" sz="1400" dirty="0"/>
          </a:p>
        </p:txBody>
      </p:sp>
      <p:sp>
        <p:nvSpPr>
          <p:cNvPr id="15" name="Text 12"/>
          <p:cNvSpPr/>
          <p:nvPr/>
        </p:nvSpPr>
        <p:spPr>
          <a:xfrm>
            <a:off x="4426469" y="3550519"/>
            <a:ext cx="3961882" cy="428625"/>
          </a:xfrm>
          <a:prstGeom prst="rect">
            <a:avLst/>
          </a:prstGeom>
          <a:noFill/>
          <a:ln/>
        </p:spPr>
        <p:txBody>
          <a:bodyPr wrap="square" rtlCol="0" anchor="ctr"/>
          <a:lstStyle/>
          <a:p>
            <a:r>
              <a:rPr lang="en-US" sz="1100" dirty="0"/>
              <a:t>All of the patient data collected during consultation is processed anonymously and stored securely in compliance with GDPR policy.</a:t>
            </a:r>
          </a:p>
        </p:txBody>
      </p:sp>
      <p:sp>
        <p:nvSpPr>
          <p:cNvPr id="16" name="Text 13"/>
          <p:cNvSpPr/>
          <p:nvPr/>
        </p:nvSpPr>
        <p:spPr>
          <a:xfrm>
            <a:off x="847384" y="2740629"/>
            <a:ext cx="1252628" cy="238125"/>
          </a:xfrm>
          <a:prstGeom prst="rect">
            <a:avLst/>
          </a:prstGeom>
          <a:noFill/>
          <a:ln/>
        </p:spPr>
        <p:txBody>
          <a:bodyPr wrap="square" rtlCol="0" anchor="ctr"/>
          <a:lstStyle/>
          <a:p>
            <a:pPr marL="0" indent="0" algn="l">
              <a:lnSpc>
                <a:spcPts val="1875"/>
              </a:lnSpc>
              <a:buNone/>
            </a:pPr>
            <a:r>
              <a:rPr lang="en-US" sz="1500" kern="0" spc="-18" dirty="0">
                <a:solidFill>
                  <a:schemeClr val="bg1">
                    <a:lumMod val="50000"/>
                  </a:schemeClr>
                </a:solidFill>
                <a:latin typeface="Inter" pitchFamily="34" charset="0"/>
                <a:ea typeface="Inter" pitchFamily="34" charset="-122"/>
                <a:cs typeface="Inter" pitchFamily="34" charset="-120"/>
              </a:rPr>
              <a:t>02</a:t>
            </a:r>
            <a:endParaRPr lang="en-US" sz="1500" dirty="0">
              <a:solidFill>
                <a:schemeClr val="bg1">
                  <a:lumMod val="50000"/>
                </a:schemeClr>
              </a:solidFill>
            </a:endParaRPr>
          </a:p>
        </p:txBody>
      </p:sp>
      <p:sp>
        <p:nvSpPr>
          <p:cNvPr id="17" name="Text 14"/>
          <p:cNvSpPr/>
          <p:nvPr/>
        </p:nvSpPr>
        <p:spPr>
          <a:xfrm>
            <a:off x="1463919" y="2752535"/>
            <a:ext cx="3841997" cy="214313"/>
          </a:xfrm>
          <a:prstGeom prst="rect">
            <a:avLst/>
          </a:prstGeom>
          <a:noFill/>
          <a:ln/>
        </p:spPr>
        <p:txBody>
          <a:bodyPr wrap="square" rtlCol="0" anchor="ctr"/>
          <a:lstStyle/>
          <a:p>
            <a:pPr marL="0" indent="0" algn="l">
              <a:lnSpc>
                <a:spcPts val="1688"/>
              </a:lnSpc>
              <a:buNone/>
            </a:pPr>
            <a:r>
              <a:rPr lang="en-US" sz="1400" b="1" kern="0" spc="-16" dirty="0">
                <a:solidFill>
                  <a:srgbClr val="186346">
                    <a:alpha val="99000"/>
                  </a:srgbClr>
                </a:solidFill>
                <a:latin typeface="Inter" pitchFamily="34" charset="0"/>
                <a:ea typeface="Inter" pitchFamily="34" charset="-122"/>
                <a:cs typeface="Inter" pitchFamily="34" charset="-120"/>
              </a:rPr>
              <a:t>Uncompromised treatment quality</a:t>
            </a:r>
            <a:endParaRPr lang="en-US" sz="1400" dirty="0"/>
          </a:p>
        </p:txBody>
      </p:sp>
      <p:sp>
        <p:nvSpPr>
          <p:cNvPr id="18" name="Text 15"/>
          <p:cNvSpPr/>
          <p:nvPr/>
        </p:nvSpPr>
        <p:spPr>
          <a:xfrm>
            <a:off x="4425950" y="2645379"/>
            <a:ext cx="3962400" cy="428625"/>
          </a:xfrm>
          <a:prstGeom prst="rect">
            <a:avLst/>
          </a:prstGeom>
          <a:noFill/>
          <a:ln/>
        </p:spPr>
        <p:txBody>
          <a:bodyPr wrap="square" rtlCol="0" anchor="ctr"/>
          <a:lstStyle/>
          <a:p>
            <a:r>
              <a:rPr lang="en-US" sz="1100" dirty="0"/>
              <a:t>The consultation will look the same as usual - nothing changes for you as a patient.</a:t>
            </a:r>
          </a:p>
        </p:txBody>
      </p:sp>
      <p:sp>
        <p:nvSpPr>
          <p:cNvPr id="19" name="Text 16"/>
          <p:cNvSpPr/>
          <p:nvPr/>
        </p:nvSpPr>
        <p:spPr>
          <a:xfrm>
            <a:off x="847384" y="1835036"/>
            <a:ext cx="1175876" cy="238125"/>
          </a:xfrm>
          <a:prstGeom prst="rect">
            <a:avLst/>
          </a:prstGeom>
          <a:noFill/>
          <a:ln/>
        </p:spPr>
        <p:txBody>
          <a:bodyPr wrap="square" rtlCol="0" anchor="ctr"/>
          <a:lstStyle/>
          <a:p>
            <a:pPr marL="0" indent="0" algn="l">
              <a:lnSpc>
                <a:spcPts val="1875"/>
              </a:lnSpc>
              <a:buNone/>
            </a:pPr>
            <a:r>
              <a:rPr lang="en-US" sz="1500" kern="0" spc="-18" dirty="0">
                <a:solidFill>
                  <a:schemeClr val="bg1">
                    <a:lumMod val="50000"/>
                  </a:schemeClr>
                </a:solidFill>
                <a:latin typeface="Inter" pitchFamily="34" charset="0"/>
                <a:ea typeface="Inter" pitchFamily="34" charset="-122"/>
                <a:cs typeface="Inter" pitchFamily="34" charset="-120"/>
              </a:rPr>
              <a:t>01</a:t>
            </a:r>
            <a:endParaRPr lang="en-US" sz="1500" dirty="0">
              <a:solidFill>
                <a:schemeClr val="bg1">
                  <a:lumMod val="50000"/>
                </a:schemeClr>
              </a:solidFill>
            </a:endParaRPr>
          </a:p>
        </p:txBody>
      </p:sp>
      <p:sp>
        <p:nvSpPr>
          <p:cNvPr id="20" name="Text 17"/>
          <p:cNvSpPr/>
          <p:nvPr/>
        </p:nvSpPr>
        <p:spPr>
          <a:xfrm>
            <a:off x="1463919" y="1846942"/>
            <a:ext cx="3782689" cy="214313"/>
          </a:xfrm>
          <a:prstGeom prst="rect">
            <a:avLst/>
          </a:prstGeom>
          <a:noFill/>
          <a:ln/>
        </p:spPr>
        <p:txBody>
          <a:bodyPr wrap="square" rtlCol="0" anchor="ctr"/>
          <a:lstStyle/>
          <a:p>
            <a:pPr marL="0" indent="0" algn="l">
              <a:lnSpc>
                <a:spcPts val="1688"/>
              </a:lnSpc>
              <a:buNone/>
            </a:pPr>
            <a:r>
              <a:rPr lang="en-US" sz="1400" b="1" kern="0" spc="-16" dirty="0">
                <a:solidFill>
                  <a:srgbClr val="186346">
                    <a:alpha val="99000"/>
                  </a:srgbClr>
                </a:solidFill>
                <a:latin typeface="Inter" pitchFamily="34" charset="0"/>
                <a:ea typeface="Inter" pitchFamily="34" charset="-122"/>
                <a:cs typeface="Inter" pitchFamily="34" charset="-120"/>
              </a:rPr>
              <a:t>More time for conversation</a:t>
            </a:r>
            <a:endParaRPr lang="en-US" sz="1400" dirty="0"/>
          </a:p>
        </p:txBody>
      </p:sp>
      <p:sp>
        <p:nvSpPr>
          <p:cNvPr id="21" name="Text 18"/>
          <p:cNvSpPr/>
          <p:nvPr/>
        </p:nvSpPr>
        <p:spPr>
          <a:xfrm>
            <a:off x="4425950" y="1798512"/>
            <a:ext cx="3962400" cy="386853"/>
          </a:xfrm>
          <a:prstGeom prst="rect">
            <a:avLst/>
          </a:prstGeom>
          <a:noFill/>
          <a:ln/>
        </p:spPr>
        <p:txBody>
          <a:bodyPr wrap="square" rtlCol="0" anchor="ctr"/>
          <a:lstStyle/>
          <a:p>
            <a:r>
              <a:rPr lang="en-US" sz="1100" dirty="0"/>
              <a:t>The doctor can spend more time to listen and examine you, since documentation takes less time and does not require manual note-taking.</a:t>
            </a:r>
          </a:p>
        </p:txBody>
      </p:sp>
      <p:pic>
        <p:nvPicPr>
          <p:cNvPr id="22" name="Graphic 21">
            <a:extLst>
              <a:ext uri="{FF2B5EF4-FFF2-40B4-BE49-F238E27FC236}">
                <a16:creationId xmlns:a16="http://schemas.microsoft.com/office/drawing/2014/main" id="{74E7A1C4-915A-61DB-7504-360303C1CD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2167" y="396509"/>
            <a:ext cx="1374810" cy="3886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DFDFD"/>
        </a:solidFill>
        <a:effectLst/>
      </p:bgPr>
    </p:bg>
    <p:spTree>
      <p:nvGrpSpPr>
        <p:cNvPr id="1" name=""/>
        <p:cNvGrpSpPr/>
        <p:nvPr/>
      </p:nvGrpSpPr>
      <p:grpSpPr>
        <a:xfrm>
          <a:off x="0" y="0"/>
          <a:ext cx="0" cy="0"/>
          <a:chOff x="0" y="0"/>
          <a:chExt cx="0" cy="0"/>
        </a:xfrm>
      </p:grpSpPr>
      <p:pic>
        <p:nvPicPr>
          <p:cNvPr id="26" name="Picture 25" descr="A person in a white coat and stethoscope holding a paper&#10;&#10;AI-generated content may be incorrect.">
            <a:extLst>
              <a:ext uri="{FF2B5EF4-FFF2-40B4-BE49-F238E27FC236}">
                <a16:creationId xmlns:a16="http://schemas.microsoft.com/office/drawing/2014/main" id="{F2BC8B16-1253-1825-D4AB-7A582E8773E5}"/>
              </a:ext>
            </a:extLst>
          </p:cNvPr>
          <p:cNvPicPr>
            <a:picLocks noChangeAspect="1"/>
          </p:cNvPicPr>
          <p:nvPr/>
        </p:nvPicPr>
        <p:blipFill>
          <a:blip r:embed="rId3"/>
          <a:stretch>
            <a:fillRect/>
          </a:stretch>
        </p:blipFill>
        <p:spPr>
          <a:xfrm>
            <a:off x="7048" y="0"/>
            <a:ext cx="9129904" cy="5143500"/>
          </a:xfrm>
          <a:prstGeom prst="rect">
            <a:avLst/>
          </a:prstGeom>
        </p:spPr>
      </p:pic>
      <p:sp>
        <p:nvSpPr>
          <p:cNvPr id="4" name="Shape 2"/>
          <p:cNvSpPr/>
          <p:nvPr/>
        </p:nvSpPr>
        <p:spPr>
          <a:xfrm>
            <a:off x="347663" y="4248150"/>
            <a:ext cx="1638335" cy="581633"/>
          </a:xfrm>
          <a:prstGeom prst="roundRect">
            <a:avLst>
              <a:gd name="adj" fmla="val 32427"/>
            </a:avLst>
          </a:prstGeom>
          <a:noFill/>
          <a:ln/>
        </p:spPr>
        <p:txBody>
          <a:bodyPr/>
          <a:lstStyle/>
          <a:p>
            <a:endParaRPr lang="en-DK"/>
          </a:p>
        </p:txBody>
      </p:sp>
      <p:sp>
        <p:nvSpPr>
          <p:cNvPr id="5" name="Shape 3"/>
          <p:cNvSpPr/>
          <p:nvPr/>
        </p:nvSpPr>
        <p:spPr>
          <a:xfrm>
            <a:off x="503197" y="4362754"/>
            <a:ext cx="1327267" cy="352425"/>
          </a:xfrm>
          <a:prstGeom prst="rect">
            <a:avLst/>
          </a:prstGeom>
          <a:noFill/>
          <a:ln/>
        </p:spPr>
        <p:txBody>
          <a:bodyPr/>
          <a:lstStyle/>
          <a:p>
            <a:endParaRPr lang="en-DK"/>
          </a:p>
        </p:txBody>
      </p:sp>
      <p:sp>
        <p:nvSpPr>
          <p:cNvPr id="6" name="Shape 4"/>
          <p:cNvSpPr/>
          <p:nvPr/>
        </p:nvSpPr>
        <p:spPr>
          <a:xfrm>
            <a:off x="833363" y="4362754"/>
            <a:ext cx="928688" cy="352425"/>
          </a:xfrm>
          <a:prstGeom prst="rect">
            <a:avLst/>
          </a:prstGeom>
          <a:noFill/>
          <a:ln/>
        </p:spPr>
        <p:txBody>
          <a:bodyPr/>
          <a:lstStyle/>
          <a:p>
            <a:endParaRPr lang="en-DK"/>
          </a:p>
        </p:txBody>
      </p:sp>
      <p:pic>
        <p:nvPicPr>
          <p:cNvPr id="9" name="Image 1" descr="preencoded.png"/>
          <p:cNvPicPr>
            <a:picLocks noChangeAspect="1"/>
          </p:cNvPicPr>
          <p:nvPr/>
        </p:nvPicPr>
        <p:blipFill>
          <a:blip r:embed="rId4"/>
          <a:stretch>
            <a:fillRect/>
          </a:stretch>
        </p:blipFill>
        <p:spPr>
          <a:xfrm>
            <a:off x="1113701" y="2254396"/>
            <a:ext cx="1415762" cy="1415762"/>
          </a:xfrm>
          <a:prstGeom prst="rect">
            <a:avLst/>
          </a:prstGeom>
        </p:spPr>
      </p:pic>
      <p:sp>
        <p:nvSpPr>
          <p:cNvPr id="13" name="Text 8"/>
          <p:cNvSpPr/>
          <p:nvPr/>
        </p:nvSpPr>
        <p:spPr>
          <a:xfrm>
            <a:off x="552450" y="1249362"/>
            <a:ext cx="3206749" cy="571500"/>
          </a:xfrm>
          <a:prstGeom prst="rect">
            <a:avLst/>
          </a:prstGeom>
          <a:noFill/>
          <a:ln/>
        </p:spPr>
        <p:txBody>
          <a:bodyPr wrap="square" rtlCol="0" anchor="ctr"/>
          <a:lstStyle/>
          <a:p>
            <a:pPr>
              <a:lnSpc>
                <a:spcPts val="1800"/>
              </a:lnSpc>
            </a:pPr>
            <a:r>
              <a:rPr lang="en-US" sz="1600" dirty="0"/>
              <a:t>Scan QR code to read more on </a:t>
            </a:r>
            <a:r>
              <a:rPr lang="en-US" sz="1600" dirty="0" err="1"/>
              <a:t>Seranote</a:t>
            </a:r>
            <a:r>
              <a:rPr lang="en-US" sz="1600" dirty="0"/>
              <a:t>, or visit our website at https://seranote.dk/ </a:t>
            </a:r>
          </a:p>
        </p:txBody>
      </p:sp>
      <p:sp>
        <p:nvSpPr>
          <p:cNvPr id="14" name="Text 9"/>
          <p:cNvSpPr/>
          <p:nvPr/>
        </p:nvSpPr>
        <p:spPr>
          <a:xfrm>
            <a:off x="503197" y="673968"/>
            <a:ext cx="3305012" cy="476250"/>
          </a:xfrm>
          <a:prstGeom prst="rect">
            <a:avLst/>
          </a:prstGeom>
          <a:noFill/>
          <a:ln/>
        </p:spPr>
        <p:txBody>
          <a:bodyPr wrap="square" rtlCol="0" anchor="ctr"/>
          <a:lstStyle/>
          <a:p>
            <a:pPr marL="0" indent="0" algn="ctr">
              <a:lnSpc>
                <a:spcPts val="1875"/>
              </a:lnSpc>
              <a:buNone/>
            </a:pPr>
            <a:r>
              <a:rPr lang="en-US" b="1" kern="0" spc="-18" dirty="0">
                <a:solidFill>
                  <a:srgbClr val="282625">
                    <a:alpha val="99000"/>
                  </a:srgbClr>
                </a:solidFill>
                <a:latin typeface="Inter" pitchFamily="34" charset="0"/>
                <a:ea typeface="Inter" pitchFamily="34" charset="-122"/>
                <a:cs typeface="Inter" pitchFamily="34" charset="-120"/>
              </a:rPr>
              <a:t>Do you need </a:t>
            </a:r>
            <a:r>
              <a:rPr lang="en-US" b="1" kern="0" spc="-18" dirty="0">
                <a:solidFill>
                  <a:srgbClr val="186346">
                    <a:alpha val="99000"/>
                  </a:srgbClr>
                </a:solidFill>
                <a:latin typeface="Inter" pitchFamily="34" charset="0"/>
                <a:ea typeface="Inter" pitchFamily="34" charset="-122"/>
                <a:cs typeface="Inter" pitchFamily="34" charset="-120"/>
              </a:rPr>
              <a:t>more information</a:t>
            </a:r>
            <a:r>
              <a:rPr lang="en-US" b="1" kern="0" spc="-18" dirty="0">
                <a:solidFill>
                  <a:srgbClr val="282625">
                    <a:alpha val="99000"/>
                  </a:srgbClr>
                </a:solidFill>
                <a:latin typeface="Inter" pitchFamily="34" charset="0"/>
                <a:ea typeface="Inter" pitchFamily="34" charset="-122"/>
                <a:cs typeface="Inter" pitchFamily="34" charset="-120"/>
              </a:rPr>
              <a:t>?</a:t>
            </a:r>
            <a:endParaRPr lang="en-US" dirty="0"/>
          </a:p>
        </p:txBody>
      </p:sp>
      <p:sp>
        <p:nvSpPr>
          <p:cNvPr id="18" name="TextBox 17">
            <a:extLst>
              <a:ext uri="{FF2B5EF4-FFF2-40B4-BE49-F238E27FC236}">
                <a16:creationId xmlns:a16="http://schemas.microsoft.com/office/drawing/2014/main" id="{B16642B5-B0EE-6B8E-4471-A8CF50651789}"/>
              </a:ext>
            </a:extLst>
          </p:cNvPr>
          <p:cNvSpPr txBox="1"/>
          <p:nvPr/>
        </p:nvSpPr>
        <p:spPr>
          <a:xfrm>
            <a:off x="990600" y="2387084"/>
            <a:ext cx="5435600" cy="369332"/>
          </a:xfrm>
          <a:prstGeom prst="rect">
            <a:avLst/>
          </a:prstGeom>
          <a:noFill/>
        </p:spPr>
        <p:txBody>
          <a:bodyPr wrap="square">
            <a:spAutoFit/>
          </a:bodyPr>
          <a:lstStyle/>
          <a:p>
            <a:endParaRPr lang="en-DK" dirty="0"/>
          </a:p>
        </p:txBody>
      </p:sp>
      <p:sp>
        <p:nvSpPr>
          <p:cNvPr id="20" name="TextBox 19">
            <a:extLst>
              <a:ext uri="{FF2B5EF4-FFF2-40B4-BE49-F238E27FC236}">
                <a16:creationId xmlns:a16="http://schemas.microsoft.com/office/drawing/2014/main" id="{B494655E-3509-FC13-D108-EF163C3FBB68}"/>
              </a:ext>
            </a:extLst>
          </p:cNvPr>
          <p:cNvSpPr txBox="1"/>
          <p:nvPr/>
        </p:nvSpPr>
        <p:spPr>
          <a:xfrm>
            <a:off x="990600" y="2387084"/>
            <a:ext cx="5435600" cy="369332"/>
          </a:xfrm>
          <a:prstGeom prst="rect">
            <a:avLst/>
          </a:prstGeom>
          <a:noFill/>
        </p:spPr>
        <p:txBody>
          <a:bodyPr wrap="square">
            <a:spAutoFit/>
          </a:bodyPr>
          <a:lstStyle/>
          <a:p>
            <a:endParaRPr lang="en-DK" dirty="0"/>
          </a:p>
        </p:txBody>
      </p:sp>
      <p:pic>
        <p:nvPicPr>
          <p:cNvPr id="27" name="Graphic 26">
            <a:extLst>
              <a:ext uri="{FF2B5EF4-FFF2-40B4-BE49-F238E27FC236}">
                <a16:creationId xmlns:a16="http://schemas.microsoft.com/office/drawing/2014/main" id="{1109E614-2757-87AA-F61F-69A925E447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302" y="4150276"/>
            <a:ext cx="1374810" cy="3886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203</Words>
  <Application>Microsoft Office PowerPoint</Application>
  <PresentationFormat>On-screen Show (16:9)</PresentationFormat>
  <Paragraphs>17</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Inter</vt:lpstr>
      <vt:lpstr>Office Theme</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Debora Anna Dul</cp:lastModifiedBy>
  <cp:revision>3</cp:revision>
  <dcterms:created xsi:type="dcterms:W3CDTF">2025-10-07T12:17:39Z</dcterms:created>
  <dcterms:modified xsi:type="dcterms:W3CDTF">2025-10-08T08:11:59Z</dcterms:modified>
</cp:coreProperties>
</file>