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5143500" cy="9144000"/>
  <p:embeddedFontLst>
    <p:embeddedFont>
      <p:font typeface="Inter SemiBold"/>
      <p:regular r:id="rId8"/>
      <p:bold r:id="rId9"/>
      <p:italic r:id="rId10"/>
      <p:boldItalic r:id="rId11"/>
    </p:embeddedFont>
    <p:embeddedFont>
      <p:font typeface="Inter"/>
      <p:regular r:id="rId12"/>
      <p:bold r:id="rId13"/>
      <p:italic r:id="rId14"/>
      <p:boldItalic r:id="rId15"/>
    </p:embeddedFont>
    <p:embeddedFont>
      <p:font typeface="Inter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SemiBold-boldItalic.fntdata"/><Relationship Id="rId10" Type="http://schemas.openxmlformats.org/officeDocument/2006/relationships/font" Target="fonts/InterSemiBold-italic.fntdata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terSemiBold-bold.fntdata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InterMedium-bold.fntdata"/><Relationship Id="rId16" Type="http://schemas.openxmlformats.org/officeDocument/2006/relationships/font" Target="fonts/InterMedium-regular.fntdata"/><Relationship Id="rId5" Type="http://schemas.openxmlformats.org/officeDocument/2006/relationships/slide" Target="slides/slide1.xml"/><Relationship Id="rId19" Type="http://schemas.openxmlformats.org/officeDocument/2006/relationships/font" Target="fonts/Inter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InterMedium-italic.fntdata"/><Relationship Id="rId7" Type="http://schemas.openxmlformats.org/officeDocument/2006/relationships/slide" Target="slides/slide3.xml"/><Relationship Id="rId8" Type="http://schemas.openxmlformats.org/officeDocument/2006/relationships/font" Target="fonts/Inter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seranote.dk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melatech.io/privacy-policy" TargetMode="External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title="bg.png"/>
          <p:cNvPicPr preferRelativeResize="0"/>
          <p:nvPr/>
        </p:nvPicPr>
        <p:blipFill rotWithShape="1">
          <a:blip r:embed="rId3">
            <a:alphaModFix/>
          </a:blip>
          <a:srcRect b="21525" l="0" r="0" t="0"/>
          <a:stretch/>
        </p:blipFill>
        <p:spPr>
          <a:xfrm>
            <a:off x="189375" y="212925"/>
            <a:ext cx="8765251" cy="49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title="consultatio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8425" y="2514350"/>
            <a:ext cx="4217200" cy="2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568650" y="1638402"/>
            <a:ext cx="80067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I vores klinik benytter vi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Seranote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, et AI værktøj som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hjælper os med automatisk at dokumentere imens vi taler med dig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. Dette mindsker arbejdsbyrden for sundhedspersonalet, og frigiver tid og opmærksomhed til dig. </a:t>
            </a:r>
            <a:r>
              <a:rPr lang="en-US">
                <a:solidFill>
                  <a:srgbClr val="434343"/>
                </a:solidFill>
                <a:latin typeface="Inter Medium"/>
                <a:ea typeface="Inter Medium"/>
                <a:cs typeface="Inter Medium"/>
                <a:sym typeface="Inter Medium"/>
              </a:rPr>
              <a:t>Samtalen optages, transkriberes og gemmes sikkert, jævnfør GDPR lovgivningen</a:t>
            </a:r>
            <a:r>
              <a:rPr lang="en-US">
                <a:solidFill>
                  <a:srgbClr val="434343"/>
                </a:solidFill>
                <a:latin typeface="Inter"/>
                <a:ea typeface="Inter"/>
                <a:cs typeface="Inter"/>
                <a:sym typeface="Inter"/>
              </a:rPr>
              <a:t>. Hvis du ikke ønsker, at vi benytter Seranote under konsultationen, bedes du sige det til din behandler. </a:t>
            </a:r>
            <a:endParaRPr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568650" y="1004915"/>
            <a:ext cx="484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333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Kære </a:t>
            </a:r>
            <a:r>
              <a:rPr lang="en-US" sz="2200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Patient</a:t>
            </a:r>
            <a:endParaRPr sz="2200">
              <a:solidFill>
                <a:srgbClr val="186346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descr="preencoded.png" id="20" name="Google Shape;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7847" y="409879"/>
            <a:ext cx="290546" cy="29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7481813" y="409879"/>
            <a:ext cx="1386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1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Inter"/>
              <a:buNone/>
            </a:pPr>
            <a:r>
              <a:rPr b="1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Seranote</a:t>
            </a:r>
            <a:endParaRPr b="0" i="0" sz="166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7368501" y="667054"/>
            <a:ext cx="1362000" cy="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4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Udviklet af Melatech</a:t>
            </a:r>
            <a:endParaRPr sz="624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533400" y="1534999"/>
            <a:ext cx="8072897" cy="2648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6996113" y="295275"/>
            <a:ext cx="1638335" cy="581633"/>
          </a:xfrm>
          <a:prstGeom prst="roundRect">
            <a:avLst>
              <a:gd fmla="val 3242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151647" y="409879"/>
            <a:ext cx="1327267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481813" y="409879"/>
            <a:ext cx="9286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533400" y="1534999"/>
            <a:ext cx="8072438" cy="838200"/>
          </a:xfrm>
          <a:prstGeom prst="roundRect">
            <a:avLst>
              <a:gd fmla="val 26182" name="adj"/>
            </a:avLst>
          </a:prstGeom>
          <a:solidFill>
            <a:srgbClr val="FDFDF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900000" dist="19050">
              <a:srgbClr val="BFBFB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33400" y="2442973"/>
            <a:ext cx="8072438" cy="833438"/>
          </a:xfrm>
          <a:prstGeom prst="roundRect">
            <a:avLst>
              <a:gd fmla="val 26331" name="adj"/>
            </a:avLst>
          </a:prstGeom>
          <a:solidFill>
            <a:srgbClr val="FDFDF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900000" dist="19050">
              <a:srgbClr val="BFBFB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33400" y="3346185"/>
            <a:ext cx="8072897" cy="837293"/>
          </a:xfrm>
          <a:prstGeom prst="roundRect">
            <a:avLst>
              <a:gd fmla="val 26210" name="adj"/>
            </a:avLst>
          </a:prstGeom>
          <a:solidFill>
            <a:srgbClr val="FDFDFD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3900000" dist="19050">
              <a:srgbClr val="BFBFBF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" name="Google Shape;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847" y="409879"/>
            <a:ext cx="290546" cy="29054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/>
          <p:nvPr/>
        </p:nvSpPr>
        <p:spPr>
          <a:xfrm>
            <a:off x="857250" y="661988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1800"/>
              <a:buFont typeface="Inter"/>
              <a:buNone/>
            </a:pPr>
            <a:r>
              <a:rPr i="0" lang="en-US" sz="1800" u="none" cap="none" strike="noStrike">
                <a:solidFill>
                  <a:srgbClr val="28262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Hvilke</a:t>
            </a:r>
            <a:r>
              <a:rPr i="0" lang="en-US" sz="180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fordele</a:t>
            </a:r>
            <a:r>
              <a:rPr i="0" lang="en-US" sz="1800" u="none" cap="none" strike="noStrike">
                <a:solidFill>
                  <a:srgbClr val="282625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har Seranote?</a:t>
            </a:r>
            <a:endParaRPr i="0" sz="180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7481813" y="409879"/>
            <a:ext cx="1385888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1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Inter"/>
              <a:buNone/>
            </a:pPr>
            <a:r>
              <a:rPr b="1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Seranote</a:t>
            </a:r>
            <a:endParaRPr b="0" i="0" sz="166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368501" y="667054"/>
            <a:ext cx="1362000" cy="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24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Udviklet af Melatech</a:t>
            </a:r>
            <a:endParaRPr sz="624">
              <a:solidFill>
                <a:srgbClr val="33333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847384" y="3645769"/>
            <a:ext cx="1273560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03</a:t>
            </a:r>
            <a:endParaRPr b="0" i="0" sz="15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663745" y="3657675"/>
            <a:ext cx="3652867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7"/>
              </a:lnSpc>
              <a:spcBef>
                <a:spcPts val="0"/>
              </a:spcBef>
              <a:spcAft>
                <a:spcPts val="0"/>
              </a:spcAft>
              <a:buClr>
                <a:srgbClr val="186346"/>
              </a:buClr>
              <a:buSzPts val="1350"/>
              <a:buFont typeface="Inter"/>
              <a:buNone/>
            </a:pP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Sikker lagring af data</a:t>
            </a:r>
            <a:endParaRPr i="0" sz="135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727393" y="3550525"/>
            <a:ext cx="3742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900"/>
              <a:buFont typeface="Inter"/>
              <a:buNone/>
            </a:pP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Al data som opsamles via Seranote gemmes sikkert i et europæisk miljø og lever op til standarderne indenfor GDPR lovgivningen.</a:t>
            </a:r>
            <a:endParaRPr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47384" y="2740629"/>
            <a:ext cx="1252628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02</a:t>
            </a:r>
            <a:endParaRPr b="0" i="0" sz="15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653049" y="2752535"/>
            <a:ext cx="3652867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7"/>
              </a:lnSpc>
              <a:spcBef>
                <a:spcPts val="0"/>
              </a:spcBef>
              <a:spcAft>
                <a:spcPts val="0"/>
              </a:spcAft>
              <a:buClr>
                <a:srgbClr val="186346"/>
              </a:buClr>
              <a:buSzPts val="1350"/>
              <a:buFont typeface="Inter"/>
              <a:buNone/>
            </a:pP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Samme kvalitet som du plejer</a:t>
            </a:r>
            <a:endParaRPr i="0" sz="135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26950" y="2645382"/>
            <a:ext cx="37425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900"/>
              <a:buFont typeface="Inter"/>
              <a:buNone/>
            </a:pP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Konsultationen vil ikke ændre sig for dig som patient, da Seranote blot står tændt i baggrunden, og ikke kræver interaktion.</a:t>
            </a:r>
            <a:endParaRPr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847384" y="1835036"/>
            <a:ext cx="1175876" cy="23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500"/>
              <a:buFont typeface="Inter"/>
              <a:buNone/>
            </a:pPr>
            <a:r>
              <a:rPr b="0" i="0" lang="en-US" sz="1500" u="none" cap="none" strike="noStrike">
                <a:solidFill>
                  <a:srgbClr val="B7B7B7"/>
                </a:solidFill>
                <a:latin typeface="Inter"/>
                <a:ea typeface="Inter"/>
                <a:cs typeface="Inter"/>
                <a:sym typeface="Inter"/>
              </a:rPr>
              <a:t>01</a:t>
            </a:r>
            <a:endParaRPr b="0" i="0" sz="1500" u="none" cap="none" strike="noStrike">
              <a:solidFill>
                <a:srgbClr val="B7B7B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635606" y="1846942"/>
            <a:ext cx="3611002" cy="2143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7"/>
              </a:lnSpc>
              <a:spcBef>
                <a:spcPts val="0"/>
              </a:spcBef>
              <a:spcAft>
                <a:spcPts val="0"/>
              </a:spcAft>
              <a:buClr>
                <a:srgbClr val="186346"/>
              </a:buClr>
              <a:buSzPts val="1350"/>
              <a:buFont typeface="Inter"/>
              <a:buNone/>
            </a:pPr>
            <a:r>
              <a:rPr i="0" lang="en-US" sz="1350" u="none" cap="none" strike="noStrike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Mere tid til patienterne</a:t>
            </a:r>
            <a:endParaRPr i="0" sz="1350" u="none" cap="none" strike="noStrik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4726950" y="1811225"/>
            <a:ext cx="3742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82625"/>
              </a:buClr>
              <a:buSzPts val="900"/>
              <a:buFont typeface="Inter"/>
              <a:buNone/>
            </a:pPr>
            <a:r>
              <a:rPr i="0" lang="en-US" sz="1000" u="none" cap="none" strike="noStrike">
                <a:solidFill>
                  <a:srgbClr val="282625"/>
                </a:solidFill>
                <a:latin typeface="Inter"/>
                <a:ea typeface="Inter"/>
                <a:cs typeface="Inter"/>
                <a:sym typeface="Inter"/>
              </a:rPr>
              <a:t>Sundhedspersonalet kan bruge mere tid på samtale og undersøgelse, og mindre tid på at dokumentere efterfølgende.</a:t>
            </a:r>
            <a:endParaRPr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DFD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800100" y="609600"/>
            <a:ext cx="7940864" cy="3719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47663" y="4248150"/>
            <a:ext cx="1638335" cy="581633"/>
          </a:xfrm>
          <a:prstGeom prst="roundRect">
            <a:avLst>
              <a:gd fmla="val 3242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503197" y="4362754"/>
            <a:ext cx="1327267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33363" y="4362754"/>
            <a:ext cx="9286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00100" y="609600"/>
            <a:ext cx="7681089" cy="371951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" name="Google Shape;58;p5"/>
          <p:cNvPicPr preferRelativeResize="0"/>
          <p:nvPr/>
        </p:nvPicPr>
        <p:blipFill rotWithShape="1">
          <a:blip r:embed="rId3">
            <a:alphaModFix/>
          </a:blip>
          <a:srcRect b="0" l="4701" r="4701" t="0"/>
          <a:stretch/>
        </p:blipFill>
        <p:spPr>
          <a:xfrm>
            <a:off x="1016525" y="-4750"/>
            <a:ext cx="8127475" cy="5153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5"/>
          <p:cNvGrpSpPr/>
          <p:nvPr/>
        </p:nvGrpSpPr>
        <p:grpSpPr>
          <a:xfrm>
            <a:off x="7100997" y="465704"/>
            <a:ext cx="1639966" cy="352575"/>
            <a:chOff x="384947" y="4477204"/>
            <a:chExt cx="1639966" cy="352575"/>
          </a:xfrm>
        </p:grpSpPr>
        <p:pic>
          <p:nvPicPr>
            <p:cNvPr descr="preencoded.png" id="60" name="Google Shape;6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947" y="4477204"/>
              <a:ext cx="290546" cy="2905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5"/>
            <p:cNvSpPr/>
            <p:nvPr/>
          </p:nvSpPr>
          <p:spPr>
            <a:xfrm>
              <a:off x="638913" y="4477204"/>
              <a:ext cx="13860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10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64"/>
                <a:buFont typeface="Inter"/>
                <a:buNone/>
              </a:pPr>
              <a:r>
                <a:rPr b="1" i="0" lang="en-US" sz="1664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Seranote</a:t>
              </a:r>
              <a:endParaRPr b="0" i="0" sz="166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525601" y="4734379"/>
              <a:ext cx="1362000" cy="9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624">
                  <a:solidFill>
                    <a:srgbClr val="333333"/>
                  </a:solidFill>
                  <a:latin typeface="Inter"/>
                  <a:ea typeface="Inter"/>
                  <a:cs typeface="Inter"/>
                  <a:sym typeface="Inter"/>
                </a:rPr>
                <a:t>Udviklet af Melatech</a:t>
              </a:r>
              <a:endParaRPr sz="624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3" name="Google Shape;63;p5"/>
          <p:cNvSpPr txBox="1"/>
          <p:nvPr/>
        </p:nvSpPr>
        <p:spPr>
          <a:xfrm>
            <a:off x="541275" y="609600"/>
            <a:ext cx="341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Har du brug for </a:t>
            </a:r>
            <a:r>
              <a:rPr lang="en-US" sz="1800">
                <a:solidFill>
                  <a:srgbClr val="186346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mere information</a:t>
            </a:r>
            <a:r>
              <a:rPr lang="en-US" sz="18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?</a:t>
            </a:r>
            <a:endParaRPr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64" name="Google Shape;64;p5"/>
          <p:cNvGrpSpPr/>
          <p:nvPr/>
        </p:nvGrpSpPr>
        <p:grpSpPr>
          <a:xfrm>
            <a:off x="494026" y="1477588"/>
            <a:ext cx="3758480" cy="1467555"/>
            <a:chOff x="561725" y="3843575"/>
            <a:chExt cx="3755100" cy="1270500"/>
          </a:xfrm>
        </p:grpSpPr>
        <p:sp>
          <p:nvSpPr>
            <p:cNvPr id="65" name="Google Shape;65;p5"/>
            <p:cNvSpPr/>
            <p:nvPr/>
          </p:nvSpPr>
          <p:spPr>
            <a:xfrm>
              <a:off x="561725" y="3843575"/>
              <a:ext cx="3755100" cy="1270500"/>
            </a:xfrm>
            <a:prstGeom prst="roundRect">
              <a:avLst>
                <a:gd fmla="val 16667" name="adj"/>
              </a:avLst>
            </a:prstGeom>
            <a:solidFill>
              <a:srgbClr val="FDFDFD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3900000" dist="57150">
                <a:srgbClr val="BFBFBF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726682" y="4190158"/>
              <a:ext cx="2638800" cy="7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Scan QR koden for at læse mere om Seranote, eller besøg vores hjemmeside på </a:t>
              </a:r>
              <a:r>
                <a:rPr lang="en-US" sz="1200" u="sng">
                  <a:solidFill>
                    <a:schemeClr val="hlink"/>
                  </a:solidFill>
                  <a:latin typeface="Inter Medium"/>
                  <a:ea typeface="Inter Medium"/>
                  <a:cs typeface="Inter Medium"/>
                  <a:sym typeface="Inter Medium"/>
                  <a:hlinkClick r:id="rId5"/>
                </a:rPr>
                <a:t>https://seranote.dk/</a:t>
              </a:r>
              <a:endParaRPr sz="12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id="67" name="Google Shape;67;p5" title="website-qr-seranot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6575" y="1727438"/>
            <a:ext cx="967850" cy="967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5"/>
          <p:cNvGrpSpPr/>
          <p:nvPr/>
        </p:nvGrpSpPr>
        <p:grpSpPr>
          <a:xfrm>
            <a:off x="495700" y="3160275"/>
            <a:ext cx="3755100" cy="1467600"/>
            <a:chOff x="561738" y="3668738"/>
            <a:chExt cx="3755100" cy="1467600"/>
          </a:xfrm>
        </p:grpSpPr>
        <p:sp>
          <p:nvSpPr>
            <p:cNvPr id="69" name="Google Shape;69;p5"/>
            <p:cNvSpPr/>
            <p:nvPr/>
          </p:nvSpPr>
          <p:spPr>
            <a:xfrm>
              <a:off x="561738" y="3668738"/>
              <a:ext cx="3755100" cy="1467600"/>
            </a:xfrm>
            <a:prstGeom prst="roundRect">
              <a:avLst>
                <a:gd fmla="val 16667" name="adj"/>
              </a:avLst>
            </a:prstGeom>
            <a:solidFill>
              <a:srgbClr val="FDFDFD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3900000" dist="47625">
                <a:srgbClr val="BFBFBF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 txBox="1"/>
            <p:nvPr/>
          </p:nvSpPr>
          <p:spPr>
            <a:xfrm>
              <a:off x="725138" y="4103088"/>
              <a:ext cx="2497200" cy="10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US" sz="1200">
                  <a:latin typeface="Inter"/>
                  <a:ea typeface="Inter"/>
                  <a:cs typeface="Inter"/>
                  <a:sym typeface="Inter"/>
                </a:rPr>
                <a:t>Du kan læse mere om vores privatlivspolitik her </a:t>
              </a:r>
              <a:r>
                <a:rPr lang="en-US" sz="1200" u="sng">
                  <a:solidFill>
                    <a:schemeClr val="hlink"/>
                  </a:solidFill>
                  <a:latin typeface="Inter"/>
                  <a:ea typeface="Inter"/>
                  <a:cs typeface="Inter"/>
                  <a:sym typeface="Inter"/>
                  <a:hlinkClick r:id="rId7"/>
                </a:rPr>
                <a:t>https://www.melatech.io/privacy-policy</a:t>
              </a:r>
              <a:endParaRPr sz="1200">
                <a:latin typeface="Inter"/>
                <a:ea typeface="Inter"/>
                <a:cs typeface="Inter"/>
                <a:sym typeface="Inter"/>
              </a:endParaRPr>
            </a:p>
          </p:txBody>
        </p:sp>
        <p:pic>
          <p:nvPicPr>
            <p:cNvPr id="71" name="Google Shape;71;p5" title="privay-policy-qrcode 2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47614" y="3920450"/>
              <a:ext cx="964175" cy="964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5"/>
          <p:cNvSpPr txBox="1"/>
          <p:nvPr/>
        </p:nvSpPr>
        <p:spPr>
          <a:xfrm>
            <a:off x="659125" y="1510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Hjemmeside</a:t>
            </a:r>
            <a:endParaRPr/>
          </a:p>
        </p:txBody>
      </p:sp>
      <p:sp>
        <p:nvSpPr>
          <p:cNvPr id="73" name="Google Shape;73;p5"/>
          <p:cNvSpPr txBox="1"/>
          <p:nvPr/>
        </p:nvSpPr>
        <p:spPr>
          <a:xfrm>
            <a:off x="659100" y="3280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Privatlivspolitik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