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s/slide17.xml" ContentType="application/vnd.openxmlformats-officedocument.presentationml.slide+xml"/>
  <Override PartName="/ppt/notesSlides/notesSlide16.xml" ContentType="application/vnd.openxmlformats-officedocument.presentationml.notesSlide+xml"/>
  <Override PartName="/ppt/slides/slide25.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20.xml" ContentType="application/vnd.openxmlformats-officedocument.presentationml.slide+xml"/>
  <Override PartName="/ppt/notesSlides/notesSlide19.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6.xml" ContentType="application/vnd.openxmlformats-officedocument.presentationml.slide+xml"/>
  <Override PartName="/ppt/notesSlides/notesSlide15.xml" ContentType="application/vnd.openxmlformats-officedocument.presentationml.notesSlide+xml"/>
  <Override PartName="/ppt/slides/slide24.xml" ContentType="application/vnd.openxmlformats-officedocument.presentationml.slide+xml"/>
  <Override PartName="/ppt/notesSlides/notesSlide21.xml" ContentType="application/vnd.openxmlformats-officedocument.presentationml.notesSlide+xml"/>
  <Override PartName="/ppt/authors.xml" ContentType="application/vnd.ms-powerpoint.authors+xml"/>
  <Override PartName="/ppt/slides/slide1.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notesSlides/notesSlide14.xml" ContentType="application/vnd.openxmlformats-officedocument.presentationml.notesSlide+xml"/>
  <Override PartName="/ppt/slides/slide19.xml" ContentType="application/vnd.openxmlformats-officedocument.presentationml.slide+xml"/>
  <Override PartName="/ppt/notesSlides/notesSlide18.xml" ContentType="application/vnd.openxmlformats-officedocument.presentationml.notesSlide+xml"/>
  <Override PartName="/ppt/presProps.xml" ContentType="application/vnd.openxmlformats-officedocument.presentationml.presProps+xml"/>
  <Override PartName="/ppt/slides/slide5.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23.xml" ContentType="application/vnd.openxmlformats-officedocument.presentationml.slide+xml"/>
  <Override PartName="/ppt/tableStyles.xml" ContentType="application/vnd.openxmlformats-officedocument.presentationml.tableStyles+xml"/>
  <Override PartName="/ppt/slides/slide4.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8.xml" ContentType="application/vnd.openxmlformats-officedocument.presentationml.slide+xml"/>
  <Override PartName="/ppt/notesSlides/notesSlide17.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21.xml" ContentType="application/vnd.openxmlformats-officedocument.presentationml.slide+xml"/>
  <Override PartName="/ppt/notesSlides/notesSlide20.xml" ContentType="application/vnd.openxmlformats-officedocument.presentationml.notesSlide+xml"/>
  <Override PartName="/ppt/slides/slide26.xml" ContentType="application/vnd.openxmlformats-officedocument.presentationml.slide+xml"/>
  <Override PartName="/ppt/viewProps.xml" ContentType="application/vnd.openxmlformats-officedocument.presentationml.viewProps+xml"/>
  <Override PartName="/ppt/slides/slide7.xml" ContentType="application/vnd.openxmlformats-officedocument.presentationml.slide+xml"/>
  <Override PartName="/ppt/notesSlides/notesSlide7.xml" ContentType="application/vnd.openxmlformats-officedocument.presentationml.notes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sldIdLst>
    <p:sldId id="2147473262" r:id="rId2"/>
    <p:sldId id="257" r:id="rId3"/>
    <p:sldId id="2147473267" r:id="rId4"/>
    <p:sldId id="259" r:id="rId5"/>
    <p:sldId id="2147473252" r:id="rId6"/>
    <p:sldId id="2147473266" r:id="rId7"/>
    <p:sldId id="266" r:id="rId8"/>
    <p:sldId id="268" r:id="rId9"/>
    <p:sldId id="288" r:id="rId10"/>
    <p:sldId id="2147473245" r:id="rId11"/>
    <p:sldId id="2147473258" r:id="rId12"/>
    <p:sldId id="2147473253" r:id="rId13"/>
    <p:sldId id="289" r:id="rId14"/>
    <p:sldId id="290" r:id="rId15"/>
    <p:sldId id="273" r:id="rId16"/>
    <p:sldId id="276" r:id="rId17"/>
    <p:sldId id="2147473281" r:id="rId18"/>
    <p:sldId id="277" r:id="rId19"/>
    <p:sldId id="2147473282" r:id="rId20"/>
    <p:sldId id="2147473283" r:id="rId21"/>
    <p:sldId id="287" r:id="rId22"/>
    <p:sldId id="2147473265" r:id="rId23"/>
    <p:sldId id="2147473270" r:id="rId24"/>
    <p:sldId id="2147473271" r:id="rId25"/>
    <p:sldId id="2147473272" r:id="rId26"/>
    <p:sldId id="2147473273"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FE90303-B620-0241-8496-3C7D6960AF7F}">
          <p14:sldIdLst>
            <p14:sldId id="2147473262"/>
            <p14:sldId id="257"/>
            <p14:sldId id="2147473267"/>
          </p14:sldIdLst>
        </p14:section>
        <p14:section name="The Market Opportunity" id="{2B8CD9F2-BA96-6B47-8BAC-477E7F053F39}">
          <p14:sldIdLst>
            <p14:sldId id="259"/>
            <p14:sldId id="2147473252"/>
            <p14:sldId id="2147473266"/>
            <p14:sldId id="266"/>
          </p14:sldIdLst>
        </p14:section>
        <p14:section name="The Company &amp; the Data" id="{71909C41-DD59-3D45-A6C3-35A41135CD70}">
          <p14:sldIdLst>
            <p14:sldId id="268"/>
            <p14:sldId id="288"/>
            <p14:sldId id="2147473245"/>
            <p14:sldId id="2147473258"/>
            <p14:sldId id="2147473253"/>
            <p14:sldId id="289"/>
            <p14:sldId id="290"/>
            <p14:sldId id="273"/>
            <p14:sldId id="276"/>
            <p14:sldId id="2147473281"/>
            <p14:sldId id="277"/>
            <p14:sldId id="2147473282"/>
            <p14:sldId id="2147473283"/>
            <p14:sldId id="287"/>
          </p14:sldIdLst>
        </p14:section>
        <p14:section name="Our Leadership Team" id="{B7E67C3F-C64D-124F-8882-B7AB9C68A98A}">
          <p14:sldIdLst>
            <p14:sldId id="2147473265"/>
            <p14:sldId id="2147473270"/>
            <p14:sldId id="2147473271"/>
            <p14:sldId id="2147473272"/>
            <p14:sldId id="2147473273"/>
          </p14:sldIdLst>
        </p14:section>
        <p14:section name="Bacl up" id="{67729164-13EE-C644-B732-DD5CA03C167A}">
          <p14:sldIdLst/>
        </p14:section>
      </p14:sectionLst>
    </p:ext>
    <p:ext uri="{EFAFB233-063F-42B5-8137-9DF3F51BA10A}">
      <p15:sldGuideLst xmlns:p15="http://schemas.microsoft.com/office/powerpoint/2012/main">
        <p15:guide id="1" pos="3840" userDrawn="1">
          <p15:clr>
            <a:srgbClr val="A4A3A4"/>
          </p15:clr>
        </p15:guide>
        <p15:guide id="2" orient="horz" pos="218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73E004-743D-AAB1-4833-9EFB50DE53E9}" name="Pantaleo Giuseppe" initials="GP" userId="S::giuseppe.pantaleo@chuv.ch::a2e273bc-8c36-468e-9da0-e58c4704851a" providerId="AD"/>
  <p188:author id="{BF6B300C-95D6-D54C-B392-247D71D89F52}" name="Fenwick Craig" initials="CF" userId="S::craig.fenwick@chuv.ch::ed4b104b-099c-45c1-9c8f-956d12ac534c" providerId="AD"/>
  <p188:author id="{B8B16EB9-6DBB-BA47-A7DF-5DFAB5EDFF79}" name="Craig Fenwick" initials="CF" userId="S::craig.fenwick@mabquest.co::8f44931b-8039-4708-a421-57ba39c481e2" providerId="AD"/>
  <p188:author id="{73AA64EC-D2BD-98DA-6864-AB4B3EEC4773}" name="Marta Gehring" initials="MG" userId="S::marta@sbglifes.onmicrosoft.com::1e0cacc1-79be-4e44-aa3f-221ad53b3f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34"/>
    <a:srgbClr val="00B26E"/>
    <a:srgbClr val="B71835"/>
    <a:srgbClr val="53565A"/>
    <a:srgbClr val="0092E2"/>
    <a:srgbClr val="F6F8F7"/>
    <a:srgbClr val="003399"/>
    <a:srgbClr val="E5F4FC"/>
    <a:srgbClr val="AB0034"/>
    <a:srgbClr val="9E5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p:restoredTop sz="80303"/>
  </p:normalViewPr>
  <p:slideViewPr>
    <p:cSldViewPr snapToGrid="0">
      <p:cViewPr varScale="1">
        <p:scale>
          <a:sx n="76" d="100"/>
          <a:sy n="76" d="100"/>
        </p:scale>
        <p:origin x="696" y="67"/>
      </p:cViewPr>
      <p:guideLst>
        <p:guide pos="3840"/>
        <p:guide orient="horz" pos="2183"/>
      </p:guideLst>
    </p:cSldViewPr>
  </p:slideViewPr>
  <p:notesTextViewPr>
    <p:cViewPr>
      <p:scale>
        <a:sx n="1" d="1"/>
        <a:sy n="1" d="1"/>
      </p:scale>
      <p:origin x="0" y="0"/>
    </p:cViewPr>
  </p:notesTextViewPr>
  <p:sorterViewPr>
    <p:cViewPr varScale="1">
      <p:scale>
        <a:sx n="1" d="1"/>
        <a:sy n="1" d="1"/>
      </p:scale>
      <p:origin x="0" y="-2784"/>
    </p:cViewPr>
  </p:sorterViewPr>
  <p:notesViewPr>
    <p:cSldViewPr snapToGrid="0" showGuides="1">
      <p:cViewPr varScale="1">
        <p:scale>
          <a:sx n="137" d="100"/>
          <a:sy n="137" d="100"/>
        </p:scale>
        <p:origin x="4040" y="184"/>
      </p:cViewPr>
      <p:guideLst>
        <p:guide orient="horz" pos="2880"/>
        <p:guide pos="2160"/>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slide" Target="/ppt/slides/slide2.xml" Id="rId3" /><Relationship Type="http://schemas.openxmlformats.org/officeDocument/2006/relationships/slide" Target="/ppt/slides/slide20.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microsoft.com/office/2018/10/relationships/authors" Target="/ppt/authors.xml" Id="rId33"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19.xml" Id="rId20" /><Relationship Type="http://schemas.openxmlformats.org/officeDocument/2006/relationships/presProps" Target="/ppt/presProps.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tableStyles" Target="/ppt/tableStyles.xml" Id="rId32"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notesMaster" Target="/ppt/notesMasters/notesMaster1.xml" Id="rId28"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theme" Target="/ppt/theme/theme1.xml" Id="rId3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viewProps" Target="/ppt/viewProps.xml" Id="rId30" /><Relationship Type="http://schemas.openxmlformats.org/officeDocument/2006/relationships/slide" Target="/ppt/slides/slide7.xml" Id="rId8"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F0754-B4CE-3041-BB7F-DD6BD5A4D38C}" type="datetimeFigureOut">
              <a:rPr lang="fr-CH" smtClean="0"/>
              <a:t>30.06.2025</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C84F6-C120-2146-B5AF-00B0ADCB8DE7}" type="slidenum">
              <a:rPr lang="fr-CH" smtClean="0"/>
              <a:t>‹#›</a:t>
            </a:fld>
            <a:endParaRPr lang="fr-CH"/>
          </a:p>
        </p:txBody>
      </p:sp>
    </p:spTree>
    <p:extLst>
      <p:ext uri="{BB962C8B-B14F-4D97-AF65-F5344CB8AC3E}">
        <p14:creationId xmlns:p14="http://schemas.microsoft.com/office/powerpoint/2010/main" val="23534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18.xml" Id="rId2" /><Relationship Type="http://schemas.openxmlformats.org/officeDocument/2006/relationships/notesMaster" Target="/ppt/notesMasters/notesMaster1.xml" Id="rId1" /></Relationships>
</file>

<file path=ppt/notesSlides/_rels/notesSlide18.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19.xml.rels>&#65279;<?xml version="1.0" encoding="utf-8"?><Relationships xmlns="http://schemas.openxmlformats.org/package/2006/relationships"><Relationship Type="http://schemas.openxmlformats.org/officeDocument/2006/relationships/slide" Target="/ppt/slides/slide20.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20.xml.rels>&#65279;<?xml version="1.0" encoding="utf-8"?><Relationships xmlns="http://schemas.openxmlformats.org/package/2006/relationships"><Relationship Type="http://schemas.openxmlformats.org/officeDocument/2006/relationships/slide" Target="/ppt/slides/slide21.xml" Id="rId2" /><Relationship Type="http://schemas.openxmlformats.org/officeDocument/2006/relationships/notesMaster" Target="/ppt/notesMasters/notesMaster1.xml" Id="rId1" /></Relationships>
</file>

<file path=ppt/notesSlides/_rels/notesSlide21.xml.rels>&#65279;<?xml version="1.0" encoding="utf-8"?><Relationships xmlns="http://schemas.openxmlformats.org/package/2006/relationships"><Relationship Type="http://schemas.openxmlformats.org/officeDocument/2006/relationships/slide" Target="/ppt/slides/slide24.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3CFD1-7316-F817-0805-20F2DC11C4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4CFBC2-E6D4-B9F7-F19A-AA7DEABD41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2F7F986-B1E4-038A-43D1-BF8612F47004}"/>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51D0DC03-BC52-6836-3E20-A64280BFCE57}"/>
              </a:ext>
            </a:extLst>
          </p:cNvPr>
          <p:cNvSpPr>
            <a:spLocks noGrp="1"/>
          </p:cNvSpPr>
          <p:nvPr>
            <p:ph type="sldNum" sz="quarter" idx="5"/>
          </p:nvPr>
        </p:nvSpPr>
        <p:spPr/>
        <p:txBody>
          <a:bodyPr/>
          <a:lstStyle/>
          <a:p>
            <a:fld id="{C59C84F6-C120-2146-B5AF-00B0ADCB8DE7}" type="slidenum">
              <a:rPr lang="fr-CH" smtClean="0"/>
              <a:t>1</a:t>
            </a:fld>
            <a:endParaRPr lang="fr-CH" dirty="0"/>
          </a:p>
        </p:txBody>
      </p:sp>
    </p:spTree>
    <p:extLst>
      <p:ext uri="{BB962C8B-B14F-4D97-AF65-F5344CB8AC3E}">
        <p14:creationId xmlns:p14="http://schemas.microsoft.com/office/powerpoint/2010/main" val="316241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C84F6-C120-2146-B5AF-00B0ADCB8DE7}" type="slidenum">
              <a:rPr lang="fr-CH" smtClean="0"/>
              <a:t>10</a:t>
            </a:fld>
            <a:endParaRPr lang="fr-CH" dirty="0"/>
          </a:p>
        </p:txBody>
      </p:sp>
    </p:spTree>
    <p:extLst>
      <p:ext uri="{BB962C8B-B14F-4D97-AF65-F5344CB8AC3E}">
        <p14:creationId xmlns:p14="http://schemas.microsoft.com/office/powerpoint/2010/main" val="630987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C84F6-C120-2146-B5AF-00B0ADCB8DE7}" type="slidenum">
              <a:rPr lang="fr-CH" smtClean="0"/>
              <a:t>11</a:t>
            </a:fld>
            <a:endParaRPr lang="fr-CH" dirty="0"/>
          </a:p>
        </p:txBody>
      </p:sp>
    </p:spTree>
    <p:extLst>
      <p:ext uri="{BB962C8B-B14F-4D97-AF65-F5344CB8AC3E}">
        <p14:creationId xmlns:p14="http://schemas.microsoft.com/office/powerpoint/2010/main" val="3141935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EF2344-01C1-BC4B-AAF9-B02959502208}" type="slidenum">
              <a:rPr lang="en-GB" smtClean="0"/>
              <a:t>12</a:t>
            </a:fld>
            <a:endParaRPr lang="en-GB" dirty="0"/>
          </a:p>
        </p:txBody>
      </p:sp>
    </p:spTree>
    <p:extLst>
      <p:ext uri="{BB962C8B-B14F-4D97-AF65-F5344CB8AC3E}">
        <p14:creationId xmlns:p14="http://schemas.microsoft.com/office/powerpoint/2010/main" val="107650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2E11E454-5D59-7349-837F-B7430B6ADAAD}" type="slidenum">
              <a:rPr lang="fr-CH" smtClean="0"/>
              <a:t>13</a:t>
            </a:fld>
            <a:endParaRPr lang="fr-CH" dirty="0"/>
          </a:p>
        </p:txBody>
      </p:sp>
    </p:spTree>
    <p:extLst>
      <p:ext uri="{BB962C8B-B14F-4D97-AF65-F5344CB8AC3E}">
        <p14:creationId xmlns:p14="http://schemas.microsoft.com/office/powerpoint/2010/main" val="3153907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p:txBody>
      </p:sp>
      <p:sp>
        <p:nvSpPr>
          <p:cNvPr id="4" name="Slide Number Placeholder 3"/>
          <p:cNvSpPr>
            <a:spLocks noGrp="1"/>
          </p:cNvSpPr>
          <p:nvPr>
            <p:ph type="sldNum" sz="quarter" idx="5"/>
          </p:nvPr>
        </p:nvSpPr>
        <p:spPr/>
        <p:txBody>
          <a:bodyPr/>
          <a:lstStyle/>
          <a:p>
            <a:fld id="{C59C84F6-C120-2146-B5AF-00B0ADCB8DE7}" type="slidenum">
              <a:rPr lang="fr-CH" smtClean="0"/>
              <a:t>15</a:t>
            </a:fld>
            <a:endParaRPr lang="fr-CH" dirty="0"/>
          </a:p>
        </p:txBody>
      </p:sp>
    </p:spTree>
    <p:extLst>
      <p:ext uri="{BB962C8B-B14F-4D97-AF65-F5344CB8AC3E}">
        <p14:creationId xmlns:p14="http://schemas.microsoft.com/office/powerpoint/2010/main" val="270927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C59C84F6-C120-2146-B5AF-00B0ADCB8DE7}" type="slidenum">
              <a:rPr lang="fr-CH" smtClean="0"/>
              <a:t>16</a:t>
            </a:fld>
            <a:endParaRPr lang="fr-CH" dirty="0"/>
          </a:p>
        </p:txBody>
      </p:sp>
    </p:spTree>
    <p:extLst>
      <p:ext uri="{BB962C8B-B14F-4D97-AF65-F5344CB8AC3E}">
        <p14:creationId xmlns:p14="http://schemas.microsoft.com/office/powerpoint/2010/main" val="126808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F0EA-B3D5-0485-B2C7-7630C35EC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1464D-E46A-EB75-3FD4-234AF69787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BE768-26DD-8AB2-9EA2-9313C953D87E}"/>
              </a:ext>
            </a:extLst>
          </p:cNvPr>
          <p:cNvSpPr>
            <a:spLocks noGrp="1"/>
          </p:cNvSpPr>
          <p:nvPr>
            <p:ph type="body" idx="1"/>
          </p:nvPr>
        </p:nvSpPr>
        <p:spPr/>
        <p:txBody>
          <a:bodyPr/>
          <a:lstStyle/>
          <a:p>
            <a:endParaRPr lang="en-GB" b="0" dirty="0"/>
          </a:p>
        </p:txBody>
      </p:sp>
      <p:sp>
        <p:nvSpPr>
          <p:cNvPr id="4" name="Slide Number Placeholder 3">
            <a:extLst>
              <a:ext uri="{FF2B5EF4-FFF2-40B4-BE49-F238E27FC236}">
                <a16:creationId xmlns:a16="http://schemas.microsoft.com/office/drawing/2014/main" id="{DA07FE5C-F9E8-A976-93D4-C73855B87F83}"/>
              </a:ext>
            </a:extLst>
          </p:cNvPr>
          <p:cNvSpPr>
            <a:spLocks noGrp="1"/>
          </p:cNvSpPr>
          <p:nvPr>
            <p:ph type="sldNum" sz="quarter" idx="5"/>
          </p:nvPr>
        </p:nvSpPr>
        <p:spPr/>
        <p:txBody>
          <a:bodyPr/>
          <a:lstStyle/>
          <a:p>
            <a:fld id="{1AEF2344-01C1-BC4B-AAF9-B02959502208}" type="slidenum">
              <a:rPr lang="en-GB" smtClean="0"/>
              <a:t>17</a:t>
            </a:fld>
            <a:endParaRPr lang="en-GB"/>
          </a:p>
        </p:txBody>
      </p:sp>
    </p:spTree>
    <p:extLst>
      <p:ext uri="{BB962C8B-B14F-4D97-AF65-F5344CB8AC3E}">
        <p14:creationId xmlns:p14="http://schemas.microsoft.com/office/powerpoint/2010/main" val="4213051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C59C84F6-C120-2146-B5AF-00B0ADCB8DE7}" type="slidenum">
              <a:rPr lang="fr-CH" smtClean="0"/>
              <a:t>18</a:t>
            </a:fld>
            <a:endParaRPr lang="fr-CH"/>
          </a:p>
        </p:txBody>
      </p:sp>
    </p:spTree>
    <p:extLst>
      <p:ext uri="{BB962C8B-B14F-4D97-AF65-F5344CB8AC3E}">
        <p14:creationId xmlns:p14="http://schemas.microsoft.com/office/powerpoint/2010/main" val="633756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C84F6-C120-2146-B5AF-00B0ADCB8DE7}" type="slidenum">
              <a:rPr kumimoji="0" lang="fr-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04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51D09-21AD-633E-67D7-8A9508C3A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3FB0F-262B-794B-9EDA-14CBD84A4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930B9-5217-46E8-CDE1-B6B11A58E2F2}"/>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E893CC0C-930E-B0EA-5F6A-A0790F4B89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C84F6-C120-2146-B5AF-00B0ADCB8DE7}" type="slidenum">
              <a:rPr kumimoji="0" lang="fr-CH"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H"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588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C59C84F6-C120-2146-B5AF-00B0ADCB8DE7}" type="slidenum">
              <a:rPr lang="fr-CH" smtClean="0"/>
              <a:t>2</a:t>
            </a:fld>
            <a:endParaRPr lang="fr-CH" dirty="0"/>
          </a:p>
        </p:txBody>
      </p:sp>
    </p:spTree>
    <p:extLst>
      <p:ext uri="{BB962C8B-B14F-4D97-AF65-F5344CB8AC3E}">
        <p14:creationId xmlns:p14="http://schemas.microsoft.com/office/powerpoint/2010/main" val="516740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67C57-ACF6-CC0F-6A36-39B5FAC75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53547-5609-D359-3658-CEFF2A413B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6FB5D-5DEB-C351-9089-A9D848136FDA}"/>
              </a:ext>
            </a:extLst>
          </p:cNvPr>
          <p:cNvSpPr>
            <a:spLocks noGrp="1"/>
          </p:cNvSpPr>
          <p:nvPr>
            <p:ph type="body" idx="1"/>
          </p:nvPr>
        </p:nvSpPr>
        <p:spPr/>
        <p:txBody>
          <a:bodyPr/>
          <a:lstStyle/>
          <a:p>
            <a:endParaRPr lang="fr-CH"/>
          </a:p>
        </p:txBody>
      </p:sp>
      <p:sp>
        <p:nvSpPr>
          <p:cNvPr id="4" name="Slide Number Placeholder 3">
            <a:extLst>
              <a:ext uri="{FF2B5EF4-FFF2-40B4-BE49-F238E27FC236}">
                <a16:creationId xmlns:a16="http://schemas.microsoft.com/office/drawing/2014/main" id="{CB9E4CE1-E0D0-39D5-8B35-349F6C7D2CE5}"/>
              </a:ext>
            </a:extLst>
          </p:cNvPr>
          <p:cNvSpPr>
            <a:spLocks noGrp="1"/>
          </p:cNvSpPr>
          <p:nvPr>
            <p:ph type="sldNum" sz="quarter" idx="5"/>
          </p:nvPr>
        </p:nvSpPr>
        <p:spPr/>
        <p:txBody>
          <a:bodyPr/>
          <a:lstStyle/>
          <a:p>
            <a:fld id="{C59C84F6-C120-2146-B5AF-00B0ADCB8DE7}" type="slidenum">
              <a:rPr lang="fr-CH" smtClean="0"/>
              <a:t>21</a:t>
            </a:fld>
            <a:endParaRPr lang="fr-CH"/>
          </a:p>
        </p:txBody>
      </p:sp>
    </p:spTree>
    <p:extLst>
      <p:ext uri="{BB962C8B-B14F-4D97-AF65-F5344CB8AC3E}">
        <p14:creationId xmlns:p14="http://schemas.microsoft.com/office/powerpoint/2010/main" val="1665527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C59C84F6-C120-2146-B5AF-00B0ADCB8DE7}" type="slidenum">
              <a:rPr lang="fr-CH" smtClean="0"/>
              <a:t>24</a:t>
            </a:fld>
            <a:endParaRPr lang="fr-CH"/>
          </a:p>
        </p:txBody>
      </p:sp>
    </p:spTree>
    <p:extLst>
      <p:ext uri="{BB962C8B-B14F-4D97-AF65-F5344CB8AC3E}">
        <p14:creationId xmlns:p14="http://schemas.microsoft.com/office/powerpoint/2010/main" val="173627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C59C84F6-C120-2146-B5AF-00B0ADCB8DE7}" type="slidenum">
              <a:rPr lang="fr-CH" smtClean="0"/>
              <a:t>3</a:t>
            </a:fld>
            <a:endParaRPr lang="fr-CH" dirty="0"/>
          </a:p>
        </p:txBody>
      </p:sp>
    </p:spTree>
    <p:extLst>
      <p:ext uri="{BB962C8B-B14F-4D97-AF65-F5344CB8AC3E}">
        <p14:creationId xmlns:p14="http://schemas.microsoft.com/office/powerpoint/2010/main" val="279967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C84F6-C120-2146-B5AF-00B0ADCB8DE7}" type="slidenum">
              <a:rPr lang="fr-CH" smtClean="0"/>
              <a:t>4</a:t>
            </a:fld>
            <a:endParaRPr lang="fr-CH" dirty="0"/>
          </a:p>
        </p:txBody>
      </p:sp>
    </p:spTree>
    <p:extLst>
      <p:ext uri="{BB962C8B-B14F-4D97-AF65-F5344CB8AC3E}">
        <p14:creationId xmlns:p14="http://schemas.microsoft.com/office/powerpoint/2010/main" val="26518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EF2344-01C1-BC4B-AAF9-B02959502208}" type="slidenum">
              <a:rPr lang="en-GB" smtClean="0"/>
              <a:t>5</a:t>
            </a:fld>
            <a:endParaRPr lang="en-GB" dirty="0"/>
          </a:p>
        </p:txBody>
      </p:sp>
    </p:spTree>
    <p:extLst>
      <p:ext uri="{BB962C8B-B14F-4D97-AF65-F5344CB8AC3E}">
        <p14:creationId xmlns:p14="http://schemas.microsoft.com/office/powerpoint/2010/main" val="374682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59C84F6-C120-2146-B5AF-00B0ADCB8DE7}" type="slidenum">
              <a:rPr lang="fr-CH" smtClean="0"/>
              <a:t>6</a:t>
            </a:fld>
            <a:endParaRPr lang="fr-CH" dirty="0"/>
          </a:p>
        </p:txBody>
      </p:sp>
    </p:spTree>
    <p:extLst>
      <p:ext uri="{BB962C8B-B14F-4D97-AF65-F5344CB8AC3E}">
        <p14:creationId xmlns:p14="http://schemas.microsoft.com/office/powerpoint/2010/main" val="183998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C84F6-C120-2146-B5AF-00B0ADCB8DE7}" type="slidenum">
              <a:rPr lang="fr-CH" smtClean="0"/>
              <a:t>7</a:t>
            </a:fld>
            <a:endParaRPr lang="fr-CH" dirty="0"/>
          </a:p>
        </p:txBody>
      </p:sp>
    </p:spTree>
    <p:extLst>
      <p:ext uri="{BB962C8B-B14F-4D97-AF65-F5344CB8AC3E}">
        <p14:creationId xmlns:p14="http://schemas.microsoft.com/office/powerpoint/2010/main" val="305792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9C84F6-C120-2146-B5AF-00B0ADCB8DE7}" type="slidenum">
              <a:rPr lang="fr-CH" smtClean="0"/>
              <a:t>8</a:t>
            </a:fld>
            <a:endParaRPr lang="fr-CH" dirty="0"/>
          </a:p>
        </p:txBody>
      </p:sp>
    </p:spTree>
    <p:extLst>
      <p:ext uri="{BB962C8B-B14F-4D97-AF65-F5344CB8AC3E}">
        <p14:creationId xmlns:p14="http://schemas.microsoft.com/office/powerpoint/2010/main" val="4094312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Mark to review color comments </a:t>
            </a:r>
          </a:p>
        </p:txBody>
      </p:sp>
      <p:sp>
        <p:nvSpPr>
          <p:cNvPr id="4" name="Espace réservé du numéro de diapositive 3"/>
          <p:cNvSpPr>
            <a:spLocks noGrp="1"/>
          </p:cNvSpPr>
          <p:nvPr>
            <p:ph type="sldNum" sz="quarter" idx="5"/>
          </p:nvPr>
        </p:nvSpPr>
        <p:spPr/>
        <p:txBody>
          <a:bodyPr/>
          <a:lstStyle/>
          <a:p>
            <a:fld id="{C59C84F6-C120-2146-B5AF-00B0ADCB8DE7}" type="slidenum">
              <a:rPr lang="fr-CH" smtClean="0"/>
              <a:t>9</a:t>
            </a:fld>
            <a:endParaRPr lang="fr-CH" dirty="0"/>
          </a:p>
        </p:txBody>
      </p:sp>
    </p:spTree>
    <p:extLst>
      <p:ext uri="{BB962C8B-B14F-4D97-AF65-F5344CB8AC3E}">
        <p14:creationId xmlns:p14="http://schemas.microsoft.com/office/powerpoint/2010/main" val="865467746"/>
      </p:ext>
    </p:extLst>
  </p:cSld>
  <p:clrMapOvr>
    <a:masterClrMapping/>
  </p:clrMapOvr>
</p:notes>
</file>

<file path=ppt/slideLayouts/_rels/slideLayout13.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jpeg" Id="rId2" /><Relationship Type="http://schemas.openxmlformats.org/officeDocument/2006/relationships/slideMaster" Target="/ppt/slideMasters/slideMaster1.xml" Id="rId1" /><Relationship Type="http://schemas.openxmlformats.org/officeDocument/2006/relationships/image" Target="/ppt/media/image12.svg" Id="rId6" /><Relationship Type="http://schemas.openxmlformats.org/officeDocument/2006/relationships/image" Target="/ppt/media/image11.png" Id="rId5" /><Relationship Type="http://schemas.openxmlformats.org/officeDocument/2006/relationships/image" Target="/ppt/media/image15.svg" Id="rId4" /></Relationships>
</file>

<file path=ppt/slideLayouts/_rels/slideLayout15.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image" Target="/ppt/media/image1.jpeg" Id="rId2" /><Relationship Type="http://schemas.openxmlformats.org/officeDocument/2006/relationships/slideMaster" Target="/ppt/slideMasters/slideMaster1.xml" Id="rId1" /><Relationship Type="http://schemas.openxmlformats.org/officeDocument/2006/relationships/image" Target="/ppt/media/image12.svg" Id="rId4" /></Relationships>
</file>

<file path=ppt/slideLayouts/_rels/slideLayout16.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jpeg" Id="rId2" /><Relationship Type="http://schemas.openxmlformats.org/officeDocument/2006/relationships/slideMaster" Target="/ppt/slideMasters/slideMaster1.xml" Id="rId1" /><Relationship Type="http://schemas.openxmlformats.org/officeDocument/2006/relationships/image" Target="/ppt/media/image12.svg" Id="rId6" /><Relationship Type="http://schemas.openxmlformats.org/officeDocument/2006/relationships/image" Target="/ppt/media/image11.png" Id="rId5" /><Relationship Type="http://schemas.openxmlformats.org/officeDocument/2006/relationships/image" Target="/ppt/media/image15.svg" Id="rId4" /></Relationships>
</file>

<file path=ppt/slideLayouts/_rels/slideLayout17.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image" Target="/ppt/media/image1.jpeg" Id="rId2" /><Relationship Type="http://schemas.openxmlformats.org/officeDocument/2006/relationships/slideMaster" Target="/ppt/slideMasters/slideMaster1.xml" Id="rId1" /><Relationship Type="http://schemas.openxmlformats.org/officeDocument/2006/relationships/image" Target="/ppt/media/image15.svg" Id="rId6" /><Relationship Type="http://schemas.openxmlformats.org/officeDocument/2006/relationships/image" Target="/ppt/media/image14.png" Id="rId5" /><Relationship Type="http://schemas.openxmlformats.org/officeDocument/2006/relationships/image" Target="/ppt/media/image12.svg" Id="rId4" /></Relationships>
</file>

<file path=ppt/slideLayouts/_rels/slideLayout19.xml.rels>&#65279;<?xml version="1.0" encoding="utf-8"?><Relationships xmlns="http://schemas.openxmlformats.org/package/2006/relationships"><Relationship Type="http://schemas.openxmlformats.org/officeDocument/2006/relationships/image" Target="/ppt/media/image21.svg" Id="rId3" /><Relationship Type="http://schemas.openxmlformats.org/officeDocument/2006/relationships/image" Target="/ppt/media/image20.png" Id="rId2" /><Relationship Type="http://schemas.openxmlformats.org/officeDocument/2006/relationships/slideMaster" Target="/ppt/slideMasters/slideMaster1.xml" Id="rId1" /><Relationship Type="http://schemas.openxmlformats.org/officeDocument/2006/relationships/image" Target="/ppt/media/image15.svg" Id="rId5" /><Relationship Type="http://schemas.openxmlformats.org/officeDocument/2006/relationships/image" Target="/ppt/media/image14.png" Id="rId4" /></Relationships>
</file>

<file path=ppt/slideLayouts/_rels/slideLayout2.xml.rels>&#65279;<?xml version="1.0" encoding="utf-8"?><Relationships xmlns="http://schemas.openxmlformats.org/package/2006/relationships"><Relationship Type="http://schemas.openxmlformats.org/officeDocument/2006/relationships/image" Target="/ppt/media/image4.svg" Id="rId3" /><Relationship Type="http://schemas.openxmlformats.org/officeDocument/2006/relationships/image" Target="/ppt/media/image8.svg" Id="rId7" /><Relationship Type="http://schemas.openxmlformats.org/officeDocument/2006/relationships/image" Target="/ppt/media/image3.png" Id="rId2" /><Relationship Type="http://schemas.openxmlformats.org/officeDocument/2006/relationships/slideMaster" Target="/ppt/slideMasters/slideMaster1.xml" Id="rId1" /><Relationship Type="http://schemas.openxmlformats.org/officeDocument/2006/relationships/image" Target="/ppt/media/image7.png" Id="rId6" /><Relationship Type="http://schemas.openxmlformats.org/officeDocument/2006/relationships/image" Target="/ppt/media/image6.svg" Id="rId5" /><Relationship Type="http://schemas.openxmlformats.org/officeDocument/2006/relationships/image" Target="/ppt/media/image5.png" Id="rId4" /></Relationships>
</file>

<file path=ppt/slideLayouts/_rels/slideLayout21.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jpeg" Id="rId2" /><Relationship Type="http://schemas.openxmlformats.org/officeDocument/2006/relationships/slideMaster" Target="/ppt/slideMasters/slideMaster1.xml" Id="rId1" /><Relationship Type="http://schemas.openxmlformats.org/officeDocument/2006/relationships/image" Target="/ppt/media/image12.svg" Id="rId6" /><Relationship Type="http://schemas.openxmlformats.org/officeDocument/2006/relationships/image" Target="/ppt/media/image11.png" Id="rId5" /><Relationship Type="http://schemas.openxmlformats.org/officeDocument/2006/relationships/image" Target="/ppt/media/image15.svg" Id="rId4" /></Relationships>
</file>

<file path=ppt/slideLayouts/_rels/slideLayout22.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jpeg" Id="rId2" /><Relationship Type="http://schemas.openxmlformats.org/officeDocument/2006/relationships/slideMaster" Target="/ppt/slideMasters/slideMaster1.xml" Id="rId1" /><Relationship Type="http://schemas.openxmlformats.org/officeDocument/2006/relationships/image" Target="/ppt/media/image12.svg" Id="rId6" /><Relationship Type="http://schemas.openxmlformats.org/officeDocument/2006/relationships/image" Target="/ppt/media/image11.png" Id="rId5" /><Relationship Type="http://schemas.openxmlformats.org/officeDocument/2006/relationships/image" Target="/ppt/media/image15.svg" Id="rId4" /></Relationships>
</file>

<file path=ppt/slideLayouts/_rels/slideLayout5.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2.svg" Id="rId7" /><Relationship Type="http://schemas.openxmlformats.org/officeDocument/2006/relationships/image" Target="/ppt/media/image13.jpeg" Id="rId2" /><Relationship Type="http://schemas.openxmlformats.org/officeDocument/2006/relationships/slideMaster" Target="/ppt/slideMasters/slideMaster1.xml" Id="rId1" /><Relationship Type="http://schemas.openxmlformats.org/officeDocument/2006/relationships/image" Target="/ppt/media/image11.png" Id="rId6" /><Relationship Type="http://schemas.openxmlformats.org/officeDocument/2006/relationships/image" Target="/ppt/media/image10.png" Id="rId5" /><Relationship Type="http://schemas.openxmlformats.org/officeDocument/2006/relationships/image" Target="/ppt/media/image15.svg" Id="rId4" /></Relationships>
</file>

<file path=ppt/slideLayouts/_rels/slideLayout8.xml.rels>&#65279;<?xml version="1.0" encoding="utf-8"?><Relationships xmlns="http://schemas.openxmlformats.org/package/2006/relationships"><Relationship Type="http://schemas.openxmlformats.org/officeDocument/2006/relationships/image" Target="/ppt/media/image15.svg" Id="rId3" /><Relationship Type="http://schemas.openxmlformats.org/officeDocument/2006/relationships/image" Target="/ppt/media/image14.png" Id="rId2" /><Relationship Type="http://schemas.openxmlformats.org/officeDocument/2006/relationships/slideMaster" Target="/ppt/slideMasters/slideMaster1.xml" Id="rId1" /><Relationship Type="http://schemas.openxmlformats.org/officeDocument/2006/relationships/image" Target="/ppt/media/image12.svg" Id="rId5" /><Relationship Type="http://schemas.openxmlformats.org/officeDocument/2006/relationships/image" Target="/ppt/media/image11.png" Id="rId4" /></Relationships>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ll Grey">
    <p:bg>
      <p:bgPr>
        <a:solidFill>
          <a:schemeClr val="bg1">
            <a:alpha val="10000"/>
          </a:schemeClr>
        </a:solidFill>
        <a:effectLst/>
      </p:bgPr>
    </p:bg>
    <p:spTree>
      <p:nvGrpSpPr>
        <p:cNvPr id="1" name=""/>
        <p:cNvGrpSpPr/>
        <p:nvPr/>
      </p:nvGrpSpPr>
      <p:grpSpPr>
        <a:xfrm>
          <a:off x="0" y="0"/>
          <a:ext cx="0" cy="0"/>
          <a:chOff x="0" y="0"/>
          <a:chExt cx="0" cy="0"/>
        </a:xfrm>
      </p:grpSpPr>
      <p:pic>
        <p:nvPicPr>
          <p:cNvPr id="4" name="Image 3" descr="Une image contenant flou, brouillard, gris, blanc&#10;&#10;Le contenu généré par l’IA peut être incorrect.">
            <a:extLst>
              <a:ext uri="{FF2B5EF4-FFF2-40B4-BE49-F238E27FC236}">
                <a16:creationId xmlns:a16="http://schemas.microsoft.com/office/drawing/2014/main" id="{1173A4EA-9A65-C366-5362-0135DFE1F82E}"/>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5BABA9D-B2BE-873B-3D0F-98FBFC6D2634}"/>
              </a:ext>
            </a:extLst>
          </p:cNvPr>
          <p:cNvSpPr>
            <a:spLocks noGrp="1"/>
          </p:cNvSpPr>
          <p:nvPr>
            <p:ph idx="1"/>
          </p:nvPr>
        </p:nvSpPr>
        <p:spPr>
          <a:xfrm>
            <a:off x="428625" y="1881188"/>
            <a:ext cx="11247438" cy="4351337"/>
          </a:xfrm>
          <a:noFill/>
        </p:spPr>
        <p:txBody>
          <a:bodyPr lIns="180000" tIns="180000" rIns="180000" bIns="180000">
            <a:normAutofit/>
          </a:bodyPr>
          <a:lstStyle>
            <a:lvl1pPr marL="2286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1pPr>
            <a:lvl2pPr marL="6858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2pPr>
            <a:lvl3pPr marL="11430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3pPr>
            <a:lvl4pPr marL="16002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4pPr>
            <a:lvl5pPr marL="20574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234929" cy="1363663"/>
          </a:xfrm>
        </p:spPr>
        <p:txBody>
          <a:bodyPr>
            <a:normAutofit/>
          </a:bodyPr>
          <a:lstStyle>
            <a:lvl1pPr>
              <a:defRPr sz="3200" b="0" i="0">
                <a:solidFill>
                  <a:srgbClr val="AA0034"/>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5" name="Espace réservé du pied de page 3">
            <a:extLst>
              <a:ext uri="{FF2B5EF4-FFF2-40B4-BE49-F238E27FC236}">
                <a16:creationId xmlns:a16="http://schemas.microsoft.com/office/drawing/2014/main" id="{B1292D2C-134C-0129-0F90-5ACBDCC6B0F1}"/>
              </a:ext>
            </a:extLst>
          </p:cNvPr>
          <p:cNvSpPr>
            <a:spLocks noGrp="1"/>
          </p:cNvSpPr>
          <p:nvPr>
            <p:ph type="ftr" sz="quarter" idx="16"/>
          </p:nvPr>
        </p:nvSpPr>
        <p:spPr>
          <a:xfrm>
            <a:off x="4038600" y="6356350"/>
            <a:ext cx="4114800" cy="365125"/>
          </a:xfrm>
        </p:spPr>
        <p:txBody>
          <a:bodyPr/>
          <a:lstStyle/>
          <a:p>
            <a:endParaRPr lang="en-US"/>
          </a:p>
        </p:txBody>
      </p:sp>
      <p:sp>
        <p:nvSpPr>
          <p:cNvPr id="6" name="Espace réservé du numéro de diapositive 5">
            <a:extLst>
              <a:ext uri="{FF2B5EF4-FFF2-40B4-BE49-F238E27FC236}">
                <a16:creationId xmlns:a16="http://schemas.microsoft.com/office/drawing/2014/main" id="{EF859FB1-BB43-5B40-524A-AFE7587FA829}"/>
              </a:ext>
            </a:extLst>
          </p:cNvPr>
          <p:cNvSpPr>
            <a:spLocks noGrp="1"/>
          </p:cNvSpPr>
          <p:nvPr>
            <p:ph type="sldNum" sz="quarter" idx="17"/>
          </p:nvPr>
        </p:nvSpPr>
        <p:spPr>
          <a:xfrm>
            <a:off x="9005888" y="6356350"/>
            <a:ext cx="2743200" cy="365125"/>
          </a:xfrm>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4260529326"/>
      </p:ext>
    </p:extLst>
  </p:cSld>
  <p:clrMapOvr>
    <a:masterClrMapping/>
  </p:clrMapOvr>
  <p:transition spd="slow">
    <p:push/>
  </p:transition>
  <p:extLst>
    <p:ext uri="{DCECCB84-F9BA-43D5-87BE-67443E8EF086}">
      <p15:sldGuideLst xmlns:p15="http://schemas.microsoft.com/office/powerpoint/2012/main">
        <p15:guide id="3"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eam 5">
    <p:bg>
      <p:bgPr>
        <a:solidFill>
          <a:schemeClr val="bg1">
            <a:alpha val="10000"/>
          </a:schemeClr>
        </a:solidFill>
        <a:effectLst/>
      </p:bgPr>
    </p:bg>
    <p:spTree>
      <p:nvGrpSpPr>
        <p:cNvPr id="1" name=""/>
        <p:cNvGrpSpPr/>
        <p:nvPr/>
      </p:nvGrpSpPr>
      <p:grpSpPr>
        <a:xfrm>
          <a:off x="0" y="0"/>
          <a:ext cx="0" cy="0"/>
          <a:chOff x="0" y="0"/>
          <a:chExt cx="0" cy="0"/>
        </a:xfrm>
      </p:grpSpPr>
      <p:pic>
        <p:nvPicPr>
          <p:cNvPr id="6" name="Image 5" descr="Une image contenant flou, brouillard, gris, blanc&#10;&#10;Le contenu généré par l’IA peut être incorrect.">
            <a:extLst>
              <a:ext uri="{FF2B5EF4-FFF2-40B4-BE49-F238E27FC236}">
                <a16:creationId xmlns:a16="http://schemas.microsoft.com/office/drawing/2014/main" id="{24BB77A1-E180-61B9-6C3F-8935B550B152}"/>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Espace réservé du texte 12">
            <a:extLst>
              <a:ext uri="{FF2B5EF4-FFF2-40B4-BE49-F238E27FC236}">
                <a16:creationId xmlns:a16="http://schemas.microsoft.com/office/drawing/2014/main" id="{341FC2E1-6CE1-2ABB-60B6-8E70B39A66F6}"/>
              </a:ext>
            </a:extLst>
          </p:cNvPr>
          <p:cNvSpPr>
            <a:spLocks noGrp="1"/>
          </p:cNvSpPr>
          <p:nvPr>
            <p:ph type="body" sz="quarter" idx="42" hasCustomPrompt="1"/>
          </p:nvPr>
        </p:nvSpPr>
        <p:spPr>
          <a:xfrm>
            <a:off x="428625" y="3984859"/>
            <a:ext cx="2106000" cy="2247666"/>
          </a:xfrm>
          <a:solidFill>
            <a:srgbClr val="F6F8F7"/>
          </a:solidFill>
        </p:spPr>
        <p:txBody>
          <a:bodyPr tIns="144000"/>
          <a:lstStyle>
            <a:lvl1pPr marL="0" indent="0">
              <a:lnSpc>
                <a:spcPct val="100000"/>
              </a:lnSpc>
              <a:spcBef>
                <a:spcPts val="300"/>
              </a:spcBef>
              <a:buFontTx/>
              <a:buNone/>
              <a:defRPr sz="1100" b="1">
                <a:latin typeface="+mn-lt"/>
              </a:defRPr>
            </a:lvl1pPr>
            <a:lvl2pPr marL="0" indent="0">
              <a:lnSpc>
                <a:spcPct val="100000"/>
              </a:lnSpc>
              <a:spcBef>
                <a:spcPts val="300"/>
              </a:spcBef>
              <a:buClr>
                <a:srgbClr val="B71835"/>
              </a:buClr>
              <a:buFontTx/>
              <a:buNone/>
              <a:tabLst/>
              <a:defRPr sz="1100" b="0">
                <a:latin typeface="+mn-lt"/>
              </a:defRPr>
            </a:lvl2pPr>
            <a:lvl3pPr marL="0" indent="0">
              <a:lnSpc>
                <a:spcPct val="100000"/>
              </a:lnSpc>
              <a:spcBef>
                <a:spcPts val="300"/>
              </a:spcBef>
              <a:buFontTx/>
              <a:buNone/>
              <a:tabLst/>
              <a:defRPr sz="1000"/>
            </a:lvl3pPr>
            <a:lvl4pPr>
              <a:defRPr sz="1000"/>
            </a:lvl4pPr>
            <a:lvl5pPr>
              <a:defRPr sz="1000"/>
            </a:lvl5pPr>
          </a:lstStyle>
          <a:p>
            <a:pPr lvl="0"/>
            <a:r>
              <a:rPr lang="fr-FR" dirty="0"/>
              <a:t>Name</a:t>
            </a:r>
          </a:p>
          <a:p>
            <a:pPr lvl="1"/>
            <a:r>
              <a:rPr lang="fr-FR" dirty="0"/>
              <a:t>Job </a:t>
            </a:r>
            <a:r>
              <a:rPr lang="fr-FR" dirty="0" err="1"/>
              <a:t>Title</a:t>
            </a:r>
            <a:endParaRPr lang="fr-FR" dirty="0"/>
          </a:p>
          <a:p>
            <a:pPr lvl="1"/>
            <a:r>
              <a:rPr lang="fr-FR" dirty="0"/>
              <a:t>Workplace</a:t>
            </a:r>
          </a:p>
          <a:p>
            <a:pPr lvl="2"/>
            <a:r>
              <a:rPr lang="fr-FR" dirty="0"/>
              <a:t>Story</a:t>
            </a:r>
          </a:p>
        </p:txBody>
      </p:sp>
      <p:sp>
        <p:nvSpPr>
          <p:cNvPr id="16" name="Espace réservé du texte 12">
            <a:extLst>
              <a:ext uri="{FF2B5EF4-FFF2-40B4-BE49-F238E27FC236}">
                <a16:creationId xmlns:a16="http://schemas.microsoft.com/office/drawing/2014/main" id="{5FDAC47B-51FF-8244-2B43-32A0FD0649A9}"/>
              </a:ext>
            </a:extLst>
          </p:cNvPr>
          <p:cNvSpPr>
            <a:spLocks noGrp="1"/>
          </p:cNvSpPr>
          <p:nvPr>
            <p:ph type="body" sz="quarter" idx="43" hasCustomPrompt="1"/>
          </p:nvPr>
        </p:nvSpPr>
        <p:spPr>
          <a:xfrm>
            <a:off x="2734676" y="3984859"/>
            <a:ext cx="2106000" cy="2247666"/>
          </a:xfrm>
          <a:solidFill>
            <a:srgbClr val="F6F8F7"/>
          </a:solidFill>
        </p:spPr>
        <p:txBody>
          <a:bodyPr tIns="144000"/>
          <a:lstStyle>
            <a:lvl1pPr marL="0" indent="0">
              <a:lnSpc>
                <a:spcPct val="100000"/>
              </a:lnSpc>
              <a:spcBef>
                <a:spcPts val="300"/>
              </a:spcBef>
              <a:buFontTx/>
              <a:buNone/>
              <a:defRPr sz="1100" b="1">
                <a:latin typeface="+mn-lt"/>
              </a:defRPr>
            </a:lvl1pPr>
            <a:lvl2pPr marL="0" indent="0">
              <a:lnSpc>
                <a:spcPct val="100000"/>
              </a:lnSpc>
              <a:spcBef>
                <a:spcPts val="300"/>
              </a:spcBef>
              <a:buClr>
                <a:srgbClr val="B71835"/>
              </a:buClr>
              <a:buFontTx/>
              <a:buNone/>
              <a:tabLst/>
              <a:defRPr sz="1100" b="0">
                <a:latin typeface="+mn-lt"/>
              </a:defRPr>
            </a:lvl2pPr>
            <a:lvl3pPr marL="0" indent="0">
              <a:lnSpc>
                <a:spcPct val="100000"/>
              </a:lnSpc>
              <a:spcBef>
                <a:spcPts val="300"/>
              </a:spcBef>
              <a:buFontTx/>
              <a:buNone/>
              <a:tabLst/>
              <a:defRPr sz="1000"/>
            </a:lvl3pPr>
            <a:lvl4pPr>
              <a:defRPr sz="1000"/>
            </a:lvl4pPr>
            <a:lvl5pPr>
              <a:defRPr sz="1000"/>
            </a:lvl5pPr>
          </a:lstStyle>
          <a:p>
            <a:pPr lvl="0"/>
            <a:r>
              <a:rPr lang="fr-FR" dirty="0"/>
              <a:t>Name</a:t>
            </a:r>
          </a:p>
          <a:p>
            <a:pPr lvl="1"/>
            <a:r>
              <a:rPr lang="fr-FR" dirty="0"/>
              <a:t>Job </a:t>
            </a:r>
            <a:r>
              <a:rPr lang="fr-FR" dirty="0" err="1"/>
              <a:t>Title</a:t>
            </a:r>
            <a:endParaRPr lang="fr-FR" dirty="0"/>
          </a:p>
          <a:p>
            <a:pPr lvl="1"/>
            <a:r>
              <a:rPr lang="fr-FR" dirty="0"/>
              <a:t>Workplace</a:t>
            </a:r>
          </a:p>
          <a:p>
            <a:pPr lvl="2"/>
            <a:r>
              <a:rPr lang="fr-FR" dirty="0"/>
              <a:t>Story</a:t>
            </a:r>
          </a:p>
        </p:txBody>
      </p:sp>
      <p:sp>
        <p:nvSpPr>
          <p:cNvPr id="19" name="Espace réservé du texte 12">
            <a:extLst>
              <a:ext uri="{FF2B5EF4-FFF2-40B4-BE49-F238E27FC236}">
                <a16:creationId xmlns:a16="http://schemas.microsoft.com/office/drawing/2014/main" id="{8B0BBCE5-087A-3682-84CE-54190CF07486}"/>
              </a:ext>
            </a:extLst>
          </p:cNvPr>
          <p:cNvSpPr>
            <a:spLocks noGrp="1"/>
          </p:cNvSpPr>
          <p:nvPr>
            <p:ph type="body" sz="quarter" idx="44" hasCustomPrompt="1"/>
          </p:nvPr>
        </p:nvSpPr>
        <p:spPr>
          <a:xfrm>
            <a:off x="5043000" y="3984859"/>
            <a:ext cx="2106000" cy="2247666"/>
          </a:xfrm>
          <a:solidFill>
            <a:srgbClr val="F6F8F7"/>
          </a:solidFill>
        </p:spPr>
        <p:txBody>
          <a:bodyPr tIns="144000"/>
          <a:lstStyle>
            <a:lvl1pPr marL="0" indent="0">
              <a:lnSpc>
                <a:spcPct val="100000"/>
              </a:lnSpc>
              <a:spcBef>
                <a:spcPts val="300"/>
              </a:spcBef>
              <a:buFontTx/>
              <a:buNone/>
              <a:defRPr sz="1100" b="1">
                <a:latin typeface="+mn-lt"/>
              </a:defRPr>
            </a:lvl1pPr>
            <a:lvl2pPr marL="0" indent="0">
              <a:lnSpc>
                <a:spcPct val="100000"/>
              </a:lnSpc>
              <a:spcBef>
                <a:spcPts val="300"/>
              </a:spcBef>
              <a:buClr>
                <a:srgbClr val="B71835"/>
              </a:buClr>
              <a:buFontTx/>
              <a:buNone/>
              <a:tabLst/>
              <a:defRPr sz="1100" b="0">
                <a:latin typeface="+mn-lt"/>
              </a:defRPr>
            </a:lvl2pPr>
            <a:lvl3pPr marL="0" indent="0">
              <a:lnSpc>
                <a:spcPct val="100000"/>
              </a:lnSpc>
              <a:spcBef>
                <a:spcPts val="300"/>
              </a:spcBef>
              <a:buFontTx/>
              <a:buNone/>
              <a:tabLst/>
              <a:defRPr sz="1000"/>
            </a:lvl3pPr>
            <a:lvl4pPr>
              <a:defRPr sz="1000"/>
            </a:lvl4pPr>
            <a:lvl5pPr>
              <a:defRPr sz="1000"/>
            </a:lvl5pPr>
          </a:lstStyle>
          <a:p>
            <a:pPr lvl="0"/>
            <a:r>
              <a:rPr lang="fr-FR" dirty="0"/>
              <a:t>Name</a:t>
            </a:r>
          </a:p>
          <a:p>
            <a:pPr lvl="1"/>
            <a:r>
              <a:rPr lang="fr-FR" dirty="0"/>
              <a:t>Job </a:t>
            </a:r>
            <a:r>
              <a:rPr lang="fr-FR" dirty="0" err="1"/>
              <a:t>Title</a:t>
            </a:r>
            <a:endParaRPr lang="fr-FR" dirty="0"/>
          </a:p>
          <a:p>
            <a:pPr lvl="1"/>
            <a:r>
              <a:rPr lang="fr-FR" dirty="0"/>
              <a:t>Workplace</a:t>
            </a:r>
          </a:p>
          <a:p>
            <a:pPr lvl="2"/>
            <a:r>
              <a:rPr lang="fr-FR" dirty="0"/>
              <a:t>Story</a:t>
            </a:r>
          </a:p>
        </p:txBody>
      </p:sp>
      <p:sp>
        <p:nvSpPr>
          <p:cNvPr id="21" name="Espace réservé du texte 12">
            <a:extLst>
              <a:ext uri="{FF2B5EF4-FFF2-40B4-BE49-F238E27FC236}">
                <a16:creationId xmlns:a16="http://schemas.microsoft.com/office/drawing/2014/main" id="{FB6E6540-4646-A59B-9A62-D5013BE2798D}"/>
              </a:ext>
            </a:extLst>
          </p:cNvPr>
          <p:cNvSpPr>
            <a:spLocks noGrp="1"/>
          </p:cNvSpPr>
          <p:nvPr>
            <p:ph type="body" sz="quarter" idx="45" hasCustomPrompt="1"/>
          </p:nvPr>
        </p:nvSpPr>
        <p:spPr>
          <a:xfrm>
            <a:off x="7332055" y="3984859"/>
            <a:ext cx="2106000" cy="2247666"/>
          </a:xfrm>
          <a:solidFill>
            <a:srgbClr val="F6F8F7"/>
          </a:solidFill>
        </p:spPr>
        <p:txBody>
          <a:bodyPr tIns="144000"/>
          <a:lstStyle>
            <a:lvl1pPr marL="0" indent="0">
              <a:lnSpc>
                <a:spcPct val="100000"/>
              </a:lnSpc>
              <a:spcBef>
                <a:spcPts val="300"/>
              </a:spcBef>
              <a:buFontTx/>
              <a:buNone/>
              <a:defRPr sz="1100" b="1">
                <a:latin typeface="+mn-lt"/>
              </a:defRPr>
            </a:lvl1pPr>
            <a:lvl2pPr marL="0" indent="0">
              <a:lnSpc>
                <a:spcPct val="100000"/>
              </a:lnSpc>
              <a:spcBef>
                <a:spcPts val="300"/>
              </a:spcBef>
              <a:buClr>
                <a:srgbClr val="B71835"/>
              </a:buClr>
              <a:buFontTx/>
              <a:buNone/>
              <a:tabLst/>
              <a:defRPr sz="1100" b="0">
                <a:latin typeface="+mn-lt"/>
              </a:defRPr>
            </a:lvl2pPr>
            <a:lvl3pPr marL="0" indent="0">
              <a:lnSpc>
                <a:spcPct val="100000"/>
              </a:lnSpc>
              <a:spcBef>
                <a:spcPts val="300"/>
              </a:spcBef>
              <a:buFontTx/>
              <a:buNone/>
              <a:tabLst/>
              <a:defRPr sz="1000"/>
            </a:lvl3pPr>
            <a:lvl4pPr>
              <a:defRPr sz="1000"/>
            </a:lvl4pPr>
            <a:lvl5pPr>
              <a:defRPr sz="1000"/>
            </a:lvl5pPr>
          </a:lstStyle>
          <a:p>
            <a:pPr lvl="0"/>
            <a:r>
              <a:rPr lang="fr-FR" dirty="0"/>
              <a:t>Name</a:t>
            </a:r>
          </a:p>
          <a:p>
            <a:pPr lvl="1"/>
            <a:r>
              <a:rPr lang="fr-FR" dirty="0"/>
              <a:t>Job </a:t>
            </a:r>
            <a:r>
              <a:rPr lang="fr-FR" dirty="0" err="1"/>
              <a:t>Title</a:t>
            </a:r>
            <a:endParaRPr lang="fr-FR" dirty="0"/>
          </a:p>
          <a:p>
            <a:pPr lvl="1"/>
            <a:r>
              <a:rPr lang="fr-FR" dirty="0"/>
              <a:t>Workplace</a:t>
            </a:r>
          </a:p>
          <a:p>
            <a:pPr lvl="2"/>
            <a:r>
              <a:rPr lang="fr-FR" dirty="0"/>
              <a:t>Story</a:t>
            </a:r>
          </a:p>
        </p:txBody>
      </p:sp>
      <p:sp>
        <p:nvSpPr>
          <p:cNvPr id="23" name="Espace réservé du texte 12">
            <a:extLst>
              <a:ext uri="{FF2B5EF4-FFF2-40B4-BE49-F238E27FC236}">
                <a16:creationId xmlns:a16="http://schemas.microsoft.com/office/drawing/2014/main" id="{E00587B4-17FF-97AA-1A5F-61C830DDBEBF}"/>
              </a:ext>
            </a:extLst>
          </p:cNvPr>
          <p:cNvSpPr>
            <a:spLocks noGrp="1"/>
          </p:cNvSpPr>
          <p:nvPr>
            <p:ph type="body" sz="quarter" idx="46" hasCustomPrompt="1"/>
          </p:nvPr>
        </p:nvSpPr>
        <p:spPr>
          <a:xfrm>
            <a:off x="9643088" y="3984859"/>
            <a:ext cx="2106000" cy="2247666"/>
          </a:xfrm>
          <a:solidFill>
            <a:srgbClr val="F6F8F7"/>
          </a:solidFill>
        </p:spPr>
        <p:txBody>
          <a:bodyPr tIns="144000"/>
          <a:lstStyle>
            <a:lvl1pPr marL="0" indent="0">
              <a:lnSpc>
                <a:spcPct val="100000"/>
              </a:lnSpc>
              <a:spcBef>
                <a:spcPts val="300"/>
              </a:spcBef>
              <a:buFontTx/>
              <a:buNone/>
              <a:defRPr sz="1100" b="1">
                <a:latin typeface="+mn-lt"/>
              </a:defRPr>
            </a:lvl1pPr>
            <a:lvl2pPr marL="0" indent="0">
              <a:lnSpc>
                <a:spcPct val="100000"/>
              </a:lnSpc>
              <a:spcBef>
                <a:spcPts val="300"/>
              </a:spcBef>
              <a:buClr>
                <a:srgbClr val="B71835"/>
              </a:buClr>
              <a:buFontTx/>
              <a:buNone/>
              <a:tabLst/>
              <a:defRPr sz="1100" b="0">
                <a:latin typeface="+mn-lt"/>
              </a:defRPr>
            </a:lvl2pPr>
            <a:lvl3pPr marL="0" indent="0">
              <a:lnSpc>
                <a:spcPct val="100000"/>
              </a:lnSpc>
              <a:spcBef>
                <a:spcPts val="300"/>
              </a:spcBef>
              <a:buFontTx/>
              <a:buNone/>
              <a:tabLst/>
              <a:defRPr sz="1000"/>
            </a:lvl3pPr>
            <a:lvl4pPr>
              <a:defRPr sz="1000"/>
            </a:lvl4pPr>
            <a:lvl5pPr>
              <a:defRPr sz="1000"/>
            </a:lvl5pPr>
          </a:lstStyle>
          <a:p>
            <a:pPr lvl="0"/>
            <a:r>
              <a:rPr lang="fr-FR" dirty="0"/>
              <a:t>Name</a:t>
            </a:r>
          </a:p>
          <a:p>
            <a:pPr lvl="1"/>
            <a:r>
              <a:rPr lang="fr-FR" dirty="0"/>
              <a:t>Job </a:t>
            </a:r>
            <a:r>
              <a:rPr lang="fr-FR" dirty="0" err="1"/>
              <a:t>Title</a:t>
            </a:r>
            <a:endParaRPr lang="fr-FR" dirty="0"/>
          </a:p>
          <a:p>
            <a:pPr lvl="1"/>
            <a:r>
              <a:rPr lang="fr-FR" dirty="0"/>
              <a:t>Workplace</a:t>
            </a:r>
          </a:p>
          <a:p>
            <a:pPr lvl="2"/>
            <a:r>
              <a:rPr lang="fr-FR" dirty="0"/>
              <a:t>Story</a:t>
            </a:r>
          </a:p>
        </p:txBody>
      </p:sp>
      <p:sp>
        <p:nvSpPr>
          <p:cNvPr id="14" name="Espace réservé pour une image  13">
            <a:extLst>
              <a:ext uri="{FF2B5EF4-FFF2-40B4-BE49-F238E27FC236}">
                <a16:creationId xmlns:a16="http://schemas.microsoft.com/office/drawing/2014/main" id="{56BF32AF-84BC-AD6B-4783-72F651E5A7E4}"/>
              </a:ext>
            </a:extLst>
          </p:cNvPr>
          <p:cNvSpPr>
            <a:spLocks noGrp="1"/>
          </p:cNvSpPr>
          <p:nvPr>
            <p:ph type="pic" sz="quarter" idx="16"/>
          </p:nvPr>
        </p:nvSpPr>
        <p:spPr>
          <a:xfrm>
            <a:off x="428624" y="1881188"/>
            <a:ext cx="2106000" cy="2106000"/>
          </a:xfrm>
          <a:solidFill>
            <a:schemeClr val="bg1">
              <a:lumMod val="85000"/>
            </a:schemeClr>
          </a:solidFill>
        </p:spPr>
        <p:txBody>
          <a:bodyPr>
            <a:normAutofit/>
          </a:bodyPr>
          <a:lstStyle>
            <a:lvl1pPr>
              <a:defRPr sz="1100">
                <a:latin typeface="+mn-lt"/>
              </a:defRPr>
            </a:lvl1pPr>
          </a:lstStyle>
          <a:p>
            <a:endParaRPr lang="en-US"/>
          </a:p>
        </p:txBody>
      </p:sp>
      <p:sp>
        <p:nvSpPr>
          <p:cNvPr id="15" name="Espace réservé pour une image  13">
            <a:extLst>
              <a:ext uri="{FF2B5EF4-FFF2-40B4-BE49-F238E27FC236}">
                <a16:creationId xmlns:a16="http://schemas.microsoft.com/office/drawing/2014/main" id="{C224601C-AFF3-0AD3-EA79-AC17252C2E0E}"/>
              </a:ext>
            </a:extLst>
          </p:cNvPr>
          <p:cNvSpPr>
            <a:spLocks noGrp="1"/>
          </p:cNvSpPr>
          <p:nvPr>
            <p:ph type="pic" sz="quarter" idx="17"/>
          </p:nvPr>
        </p:nvSpPr>
        <p:spPr>
          <a:xfrm>
            <a:off x="2734676" y="1881188"/>
            <a:ext cx="2106000" cy="2106000"/>
          </a:xfrm>
          <a:solidFill>
            <a:schemeClr val="bg1">
              <a:lumMod val="85000"/>
            </a:schemeClr>
          </a:solidFill>
        </p:spPr>
        <p:txBody>
          <a:bodyPr>
            <a:normAutofit/>
          </a:bodyPr>
          <a:lstStyle>
            <a:lvl1pPr>
              <a:defRPr sz="1100">
                <a:latin typeface="+mn-lt"/>
              </a:defRPr>
            </a:lvl1pPr>
          </a:lstStyle>
          <a:p>
            <a:endParaRPr lang="en-US"/>
          </a:p>
        </p:txBody>
      </p:sp>
      <p:sp>
        <p:nvSpPr>
          <p:cNvPr id="17" name="Espace réservé pour une image  13">
            <a:extLst>
              <a:ext uri="{FF2B5EF4-FFF2-40B4-BE49-F238E27FC236}">
                <a16:creationId xmlns:a16="http://schemas.microsoft.com/office/drawing/2014/main" id="{F6B4334E-4F3F-E52B-A7B5-5B0EE2C5C5E7}"/>
              </a:ext>
            </a:extLst>
          </p:cNvPr>
          <p:cNvSpPr>
            <a:spLocks noGrp="1"/>
          </p:cNvSpPr>
          <p:nvPr>
            <p:ph type="pic" sz="quarter" idx="19"/>
          </p:nvPr>
        </p:nvSpPr>
        <p:spPr>
          <a:xfrm>
            <a:off x="5043000" y="1881188"/>
            <a:ext cx="2106000" cy="2106000"/>
          </a:xfrm>
          <a:solidFill>
            <a:schemeClr val="bg1">
              <a:lumMod val="85000"/>
            </a:schemeClr>
          </a:solidFill>
        </p:spPr>
        <p:txBody>
          <a:bodyPr>
            <a:normAutofit/>
          </a:bodyPr>
          <a:lstStyle>
            <a:lvl1pPr>
              <a:defRPr sz="1100">
                <a:latin typeface="+mn-lt"/>
              </a:defRPr>
            </a:lvl1pPr>
          </a:lstStyle>
          <a:p>
            <a:endParaRPr lang="en-US"/>
          </a:p>
        </p:txBody>
      </p:sp>
      <p:sp>
        <p:nvSpPr>
          <p:cNvPr id="20" name="Espace réservé pour une image  13">
            <a:extLst>
              <a:ext uri="{FF2B5EF4-FFF2-40B4-BE49-F238E27FC236}">
                <a16:creationId xmlns:a16="http://schemas.microsoft.com/office/drawing/2014/main" id="{8F91FE25-E812-390F-7A4E-E72DA83C90A1}"/>
              </a:ext>
            </a:extLst>
          </p:cNvPr>
          <p:cNvSpPr>
            <a:spLocks noGrp="1"/>
          </p:cNvSpPr>
          <p:nvPr>
            <p:ph type="pic" sz="quarter" idx="21"/>
          </p:nvPr>
        </p:nvSpPr>
        <p:spPr>
          <a:xfrm>
            <a:off x="7332055" y="1881188"/>
            <a:ext cx="2106000" cy="2106000"/>
          </a:xfrm>
          <a:solidFill>
            <a:schemeClr val="bg1">
              <a:lumMod val="85000"/>
            </a:schemeClr>
          </a:solidFill>
        </p:spPr>
        <p:txBody>
          <a:bodyPr>
            <a:normAutofit/>
          </a:bodyPr>
          <a:lstStyle>
            <a:lvl1pPr>
              <a:defRPr sz="1100">
                <a:latin typeface="+mn-lt"/>
              </a:defRPr>
            </a:lvl1pPr>
          </a:lstStyle>
          <a:p>
            <a:endParaRPr lang="en-US"/>
          </a:p>
        </p:txBody>
      </p:sp>
      <p:sp>
        <p:nvSpPr>
          <p:cNvPr id="22" name="Espace réservé pour une image  13">
            <a:extLst>
              <a:ext uri="{FF2B5EF4-FFF2-40B4-BE49-F238E27FC236}">
                <a16:creationId xmlns:a16="http://schemas.microsoft.com/office/drawing/2014/main" id="{CEC7D31A-D4DB-6144-EC86-999D7F0647E1}"/>
              </a:ext>
            </a:extLst>
          </p:cNvPr>
          <p:cNvSpPr>
            <a:spLocks noGrp="1"/>
          </p:cNvSpPr>
          <p:nvPr>
            <p:ph type="pic" sz="quarter" idx="23"/>
          </p:nvPr>
        </p:nvSpPr>
        <p:spPr>
          <a:xfrm>
            <a:off x="9643088" y="1881188"/>
            <a:ext cx="2106000" cy="2106000"/>
          </a:xfrm>
          <a:solidFill>
            <a:schemeClr val="bg1">
              <a:lumMod val="85000"/>
            </a:schemeClr>
          </a:solidFill>
        </p:spPr>
        <p:txBody>
          <a:bodyPr>
            <a:normAutofit/>
          </a:bodyPr>
          <a:lstStyle>
            <a:lvl1pPr>
              <a:defRPr sz="1100">
                <a:latin typeface="+mn-lt"/>
              </a:defRPr>
            </a:lvl1pPr>
          </a:lstStyle>
          <a:p>
            <a:endParaRPr lang="en-US"/>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307955" cy="1363663"/>
          </a:xfrm>
        </p:spPr>
        <p:txBody>
          <a:bodyPr>
            <a:normAutofit/>
          </a:bodyPr>
          <a:lstStyle>
            <a:lvl1pPr>
              <a:defRPr sz="3200" b="0" i="0">
                <a:solidFill>
                  <a:srgbClr val="AA0034"/>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3" name="Espace réservé du pied de page 2">
            <a:extLst>
              <a:ext uri="{FF2B5EF4-FFF2-40B4-BE49-F238E27FC236}">
                <a16:creationId xmlns:a16="http://schemas.microsoft.com/office/drawing/2014/main" id="{ECAD77A0-B3D1-2B85-E01D-FCE90238938E}"/>
              </a:ext>
            </a:extLst>
          </p:cNvPr>
          <p:cNvSpPr>
            <a:spLocks noGrp="1"/>
          </p:cNvSpPr>
          <p:nvPr>
            <p:ph type="ftr" sz="quarter" idx="40"/>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Espace réservé du numéro de diapositive 3">
            <a:extLst>
              <a:ext uri="{FF2B5EF4-FFF2-40B4-BE49-F238E27FC236}">
                <a16:creationId xmlns:a16="http://schemas.microsoft.com/office/drawing/2014/main" id="{30F0A149-3A18-A168-0CD3-3639BBD28BCE}"/>
              </a:ext>
            </a:extLst>
          </p:cNvPr>
          <p:cNvSpPr>
            <a:spLocks noGrp="1"/>
          </p:cNvSpPr>
          <p:nvPr>
            <p:ph type="sldNum" sz="quarter" idx="41"/>
          </p:nvPr>
        </p:nvSpPr>
        <p:spPr/>
        <p:txBody>
          <a:bodyPr/>
          <a:lstStyle>
            <a:lvl1pPr>
              <a:defRPr>
                <a:latin typeface="+mn-lt"/>
              </a:defRPr>
            </a:lvl1pPr>
          </a:lstStyle>
          <a:p>
            <a:fld id="{68EB2B2D-CBD5-6949-A083-C375F7698E58}" type="slidenum">
              <a:rPr lang="en-US" smtClean="0"/>
              <a:pPr/>
              <a:t>‹#›</a:t>
            </a:fld>
            <a:endParaRPr lang="en-US"/>
          </a:p>
        </p:txBody>
      </p:sp>
    </p:spTree>
    <p:extLst>
      <p:ext uri="{BB962C8B-B14F-4D97-AF65-F5344CB8AC3E}">
        <p14:creationId xmlns:p14="http://schemas.microsoft.com/office/powerpoint/2010/main" val="3997689952"/>
      </p:ext>
    </p:extLst>
  </p:cSld>
  <p:clrMapOvr>
    <a:masterClrMapping/>
  </p:clrMapOvr>
  <p:transition spd="slow">
    <p:push/>
  </p:transition>
  <p:extLst>
    <p:ext uri="{DCECCB84-F9BA-43D5-87BE-67443E8EF086}">
      <p15:sldGuideLst xmlns:p15="http://schemas.microsoft.com/office/powerpoint/2012/main">
        <p15:guide id="3"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Team 2">
    <p:bg>
      <p:bgPr>
        <a:solidFill>
          <a:schemeClr val="bg1">
            <a:alpha val="10000"/>
          </a:schemeClr>
        </a:solidFill>
        <a:effectLst/>
      </p:bgPr>
    </p:bg>
    <p:spTree>
      <p:nvGrpSpPr>
        <p:cNvPr id="1" name=""/>
        <p:cNvGrpSpPr/>
        <p:nvPr/>
      </p:nvGrpSpPr>
      <p:grpSpPr>
        <a:xfrm>
          <a:off x="0" y="0"/>
          <a:ext cx="0" cy="0"/>
          <a:chOff x="0" y="0"/>
          <a:chExt cx="0" cy="0"/>
        </a:xfrm>
      </p:grpSpPr>
      <p:pic>
        <p:nvPicPr>
          <p:cNvPr id="5" name="Image 4" descr="Une image contenant flou, brouillard, gris, blanc&#10;&#10;Le contenu généré par l’IA peut être incorrect.">
            <a:extLst>
              <a:ext uri="{FF2B5EF4-FFF2-40B4-BE49-F238E27FC236}">
                <a16:creationId xmlns:a16="http://schemas.microsoft.com/office/drawing/2014/main" id="{87BD88CD-D894-D9F0-782E-C215D8BD03C6}"/>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Espace réservé pour une image  15">
            <a:extLst>
              <a:ext uri="{FF2B5EF4-FFF2-40B4-BE49-F238E27FC236}">
                <a16:creationId xmlns:a16="http://schemas.microsoft.com/office/drawing/2014/main" id="{C2662714-268C-496E-68C6-9CE1C022C23B}"/>
              </a:ext>
            </a:extLst>
          </p:cNvPr>
          <p:cNvSpPr>
            <a:spLocks noGrp="1"/>
          </p:cNvSpPr>
          <p:nvPr>
            <p:ph type="pic" sz="quarter" idx="14"/>
          </p:nvPr>
        </p:nvSpPr>
        <p:spPr>
          <a:xfrm>
            <a:off x="6096000" y="1881187"/>
            <a:ext cx="4975200" cy="4976811"/>
          </a:xfrm>
          <a:solidFill>
            <a:schemeClr val="bg1">
              <a:lumMod val="85000"/>
            </a:schemeClr>
          </a:solidFill>
        </p:spPr>
        <p:txBody>
          <a:bodyPr lIns="180000" tIns="180000" rIns="180000" bIns="180000"/>
          <a:lstStyle>
            <a:lvl1pPr>
              <a:defRPr b="0" i="0">
                <a:solidFill>
                  <a:srgbClr val="53565A"/>
                </a:solidFill>
                <a:latin typeface="+mn-lt"/>
              </a:defRPr>
            </a:lvl1pPr>
          </a:lstStyle>
          <a:p>
            <a:endParaRPr lang="en-US"/>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2452" y="517526"/>
            <a:ext cx="11306636" cy="1363662"/>
          </a:xfrm>
        </p:spPr>
        <p:txBody>
          <a:bodyPr anchor="ctr">
            <a:noAutofit/>
          </a:bodyPr>
          <a:lstStyle>
            <a:lvl1pPr>
              <a:defRPr sz="3200" b="0" i="0">
                <a:solidFill>
                  <a:srgbClr val="AA0034"/>
                </a:solidFill>
                <a:latin typeface="+mn-lt"/>
              </a:defRPr>
            </a:lvl1pPr>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25BABA9D-B2BE-873B-3D0F-98FBFC6D2634}"/>
              </a:ext>
            </a:extLst>
          </p:cNvPr>
          <p:cNvSpPr>
            <a:spLocks noGrp="1"/>
          </p:cNvSpPr>
          <p:nvPr>
            <p:ph idx="1"/>
          </p:nvPr>
        </p:nvSpPr>
        <p:spPr>
          <a:xfrm>
            <a:off x="428625" y="1881188"/>
            <a:ext cx="5208539" cy="4351337"/>
          </a:xfrm>
          <a:solidFill>
            <a:schemeClr val="bg1">
              <a:alpha val="80086"/>
            </a:schemeClr>
          </a:solidFill>
        </p:spPr>
        <p:txBody>
          <a:bodyPr lIns="180000" tIns="180000" rIns="180000" bIns="180000">
            <a:normAutofit/>
          </a:bodyPr>
          <a:lstStyle>
            <a:lvl1pPr marL="228600" indent="-228600">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200" b="0" i="0">
                <a:solidFill>
                  <a:srgbClr val="53565A"/>
                </a:solidFill>
                <a:latin typeface="+mn-lt"/>
              </a:defRPr>
            </a:lvl1pPr>
            <a:lvl2pPr marL="685800" indent="-228600">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200" b="0" i="0">
                <a:solidFill>
                  <a:srgbClr val="53565A"/>
                </a:solidFill>
                <a:latin typeface="+mn-lt"/>
              </a:defRPr>
            </a:lvl2pPr>
            <a:lvl3pPr marL="1143000" indent="-228600">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200" b="0" i="0">
                <a:solidFill>
                  <a:srgbClr val="53565A"/>
                </a:solidFill>
                <a:latin typeface="+mn-lt"/>
              </a:defRPr>
            </a:lvl3pPr>
            <a:lvl4pPr marL="1600200" indent="-228600">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200" b="0" i="0">
                <a:solidFill>
                  <a:srgbClr val="53565A"/>
                </a:solidFill>
                <a:latin typeface="+mn-lt"/>
              </a:defRPr>
            </a:lvl4pPr>
            <a:lvl5pPr marL="2057400" indent="-228600">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2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4" name="Espace réservé du pied de page 3">
            <a:extLst>
              <a:ext uri="{FF2B5EF4-FFF2-40B4-BE49-F238E27FC236}">
                <a16:creationId xmlns:a16="http://schemas.microsoft.com/office/drawing/2014/main" id="{BDAF1E1A-1464-2769-6CD4-631ABFBC8649}"/>
              </a:ext>
            </a:extLst>
          </p:cNvPr>
          <p:cNvSpPr>
            <a:spLocks noGrp="1"/>
          </p:cNvSpPr>
          <p:nvPr>
            <p:ph type="ftr" sz="quarter" idx="16"/>
          </p:nvPr>
        </p:nvSpPr>
        <p:spPr>
          <a:xfrm>
            <a:off x="4038600" y="6356350"/>
            <a:ext cx="4114800" cy="365125"/>
          </a:xfrm>
        </p:spPr>
        <p:txBody>
          <a:bodyPr/>
          <a:lstStyle/>
          <a:p>
            <a:endParaRPr lang="en-US"/>
          </a:p>
        </p:txBody>
      </p:sp>
      <p:sp>
        <p:nvSpPr>
          <p:cNvPr id="6" name="Espace réservé du numéro de diapositive 5">
            <a:extLst>
              <a:ext uri="{FF2B5EF4-FFF2-40B4-BE49-F238E27FC236}">
                <a16:creationId xmlns:a16="http://schemas.microsoft.com/office/drawing/2014/main" id="{CE6AF907-A475-769C-3E42-3A4B166317F7}"/>
              </a:ext>
            </a:extLst>
          </p:cNvPr>
          <p:cNvSpPr>
            <a:spLocks noGrp="1"/>
          </p:cNvSpPr>
          <p:nvPr>
            <p:ph type="sldNum" sz="quarter" idx="17"/>
          </p:nvPr>
        </p:nvSpPr>
        <p:spPr>
          <a:xfrm>
            <a:off x="9005888" y="6356350"/>
            <a:ext cx="2743200" cy="365125"/>
          </a:xfrm>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1570553689"/>
      </p:ext>
    </p:extLst>
  </p:cSld>
  <p:clrMapOvr>
    <a:masterClrMapping/>
  </p:clrMapOvr>
  <p:transition spd="slow">
    <p:push/>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blocks">
    <p:bg>
      <p:bgPr>
        <a:solidFill>
          <a:schemeClr val="bg1">
            <a:alpha val="10000"/>
          </a:schemeClr>
        </a:solidFill>
        <a:effectLst/>
      </p:bgPr>
    </p:bg>
    <p:spTree>
      <p:nvGrpSpPr>
        <p:cNvPr id="1" name=""/>
        <p:cNvGrpSpPr/>
        <p:nvPr/>
      </p:nvGrpSpPr>
      <p:grpSpPr>
        <a:xfrm>
          <a:off x="0" y="0"/>
          <a:ext cx="0" cy="0"/>
          <a:chOff x="0" y="0"/>
          <a:chExt cx="0" cy="0"/>
        </a:xfrm>
      </p:grpSpPr>
      <p:pic>
        <p:nvPicPr>
          <p:cNvPr id="10" name="Image 9" descr="Une image contenant flou, brouillard, gris, blanc&#10;&#10;Le contenu généré par l’IA peut être incorrect.">
            <a:extLst>
              <a:ext uri="{FF2B5EF4-FFF2-40B4-BE49-F238E27FC236}">
                <a16:creationId xmlns:a16="http://schemas.microsoft.com/office/drawing/2014/main" id="{5227251A-2CEE-2C61-BEE9-752008E3BB16}"/>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307955" cy="1363663"/>
          </a:xfrm>
        </p:spPr>
        <p:txBody>
          <a:bodyPr>
            <a:normAutofit/>
          </a:bodyPr>
          <a:lstStyle>
            <a:lvl1pPr>
              <a:defRPr sz="3200" b="0" i="0">
                <a:solidFill>
                  <a:srgbClr val="AA0034"/>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7" name="Espace réservé du texte 6">
            <a:extLst>
              <a:ext uri="{FF2B5EF4-FFF2-40B4-BE49-F238E27FC236}">
                <a16:creationId xmlns:a16="http://schemas.microsoft.com/office/drawing/2014/main" id="{27C964A1-57DA-9944-7CFE-81B65F83F659}"/>
              </a:ext>
            </a:extLst>
          </p:cNvPr>
          <p:cNvSpPr>
            <a:spLocks noGrp="1"/>
          </p:cNvSpPr>
          <p:nvPr>
            <p:ph type="body" sz="quarter" idx="16"/>
          </p:nvPr>
        </p:nvSpPr>
        <p:spPr>
          <a:xfrm>
            <a:off x="428625" y="1881188"/>
            <a:ext cx="5508000" cy="3367087"/>
          </a:xfrm>
          <a:solidFill>
            <a:schemeClr val="bg1">
              <a:alpha val="70000"/>
            </a:schemeClr>
          </a:solidFill>
        </p:spPr>
        <p:txBody>
          <a:bodyPr lIns="180000" tIns="180000" rIns="180000" bIns="180000">
            <a:noAutofit/>
          </a:bodyPr>
          <a:lstStyle>
            <a:lvl1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800" b="1">
                <a:solidFill>
                  <a:srgbClr val="AA0034"/>
                </a:solidFill>
                <a:latin typeface="+mn-lt"/>
              </a:defRPr>
            </a:lvl1pPr>
            <a:lvl2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2pPr>
            <a:lvl3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3pPr>
            <a:lvl4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4pPr>
            <a:lvl5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texte 6">
            <a:extLst>
              <a:ext uri="{FF2B5EF4-FFF2-40B4-BE49-F238E27FC236}">
                <a16:creationId xmlns:a16="http://schemas.microsoft.com/office/drawing/2014/main" id="{2A72ED29-39ED-A1EE-63DB-BC9ECC32C348}"/>
              </a:ext>
            </a:extLst>
          </p:cNvPr>
          <p:cNvSpPr>
            <a:spLocks noGrp="1"/>
          </p:cNvSpPr>
          <p:nvPr>
            <p:ph type="body" sz="quarter" idx="17"/>
          </p:nvPr>
        </p:nvSpPr>
        <p:spPr>
          <a:xfrm>
            <a:off x="6241088" y="1881188"/>
            <a:ext cx="5508000" cy="3367087"/>
          </a:xfrm>
          <a:solidFill>
            <a:schemeClr val="bg1">
              <a:alpha val="70000"/>
            </a:schemeClr>
          </a:solidFill>
        </p:spPr>
        <p:txBody>
          <a:bodyPr lIns="180000" tIns="180000" rIns="180000" bIns="180000">
            <a:noAutofit/>
          </a:bodyPr>
          <a:lstStyle>
            <a:lvl1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800" b="1">
                <a:solidFill>
                  <a:srgbClr val="AA0034"/>
                </a:solidFill>
                <a:latin typeface="+mn-lt"/>
              </a:defRPr>
            </a:lvl1pPr>
            <a:lvl2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2pPr>
            <a:lvl3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3pPr>
            <a:lvl4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4pPr>
            <a:lvl5pPr marL="285750" indent="-285750">
              <a:lnSpc>
                <a:spcPct val="100000"/>
              </a:lnSpc>
              <a:spcBef>
                <a:spcPts val="600"/>
              </a:spcBef>
              <a:buFontTx/>
              <a:buBlip>
                <a:blip r:embed="rId5">
                  <a:extLst>
                    <a:ext uri="{96DAC541-7B7A-43D3-8B79-37D633B846F1}">
                      <asvg:svgBlip xmlns:asvg="http://schemas.microsoft.com/office/drawing/2016/SVG/main" r:embed="rId6"/>
                    </a:ext>
                  </a:extLst>
                </a:blip>
              </a:buBlip>
              <a:defRPr sz="1400">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3" name="Espace réservé du pied de page 3">
            <a:extLst>
              <a:ext uri="{FF2B5EF4-FFF2-40B4-BE49-F238E27FC236}">
                <a16:creationId xmlns:a16="http://schemas.microsoft.com/office/drawing/2014/main" id="{C79A5FC7-B3EC-B485-A9AA-5717126FFDFD}"/>
              </a:ext>
            </a:extLst>
          </p:cNvPr>
          <p:cNvSpPr>
            <a:spLocks noGrp="1"/>
          </p:cNvSpPr>
          <p:nvPr>
            <p:ph type="ftr" sz="quarter" idx="18"/>
          </p:nvPr>
        </p:nvSpPr>
        <p:spPr>
          <a:xfrm>
            <a:off x="4038600" y="6356350"/>
            <a:ext cx="4114800" cy="365125"/>
          </a:xfrm>
        </p:spPr>
        <p:txBody>
          <a:bodyPr/>
          <a:lstStyle/>
          <a:p>
            <a:endParaRPr lang="en-US"/>
          </a:p>
        </p:txBody>
      </p:sp>
      <p:sp>
        <p:nvSpPr>
          <p:cNvPr id="4" name="Espace réservé du numéro de diapositive 5">
            <a:extLst>
              <a:ext uri="{FF2B5EF4-FFF2-40B4-BE49-F238E27FC236}">
                <a16:creationId xmlns:a16="http://schemas.microsoft.com/office/drawing/2014/main" id="{70CE2D11-806D-DBD6-7EA2-43835A9F3D4F}"/>
              </a:ext>
            </a:extLst>
          </p:cNvPr>
          <p:cNvSpPr>
            <a:spLocks noGrp="1"/>
          </p:cNvSpPr>
          <p:nvPr>
            <p:ph type="sldNum" sz="quarter" idx="19"/>
          </p:nvPr>
        </p:nvSpPr>
        <p:spPr>
          <a:xfrm>
            <a:off x="9005888" y="6356350"/>
            <a:ext cx="2743200" cy="365125"/>
          </a:xfrm>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244251216"/>
      </p:ext>
    </p:extLst>
  </p:cSld>
  <p:clrMapOvr>
    <a:masterClrMapping/>
  </p:clrMapOvr>
  <p:transition spd="slow">
    <p:push/>
  </p:transition>
  <p:extLst>
    <p:ext uri="{DCECCB84-F9BA-43D5-87BE-67443E8EF086}">
      <p15:sldGuideLst xmlns:p15="http://schemas.microsoft.com/office/powerpoint/2012/main">
        <p15:guide id="3"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5 colums">
    <p:bg>
      <p:bgPr>
        <a:solidFill>
          <a:srgbClr val="AA0034"/>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307955" cy="1363663"/>
          </a:xfrm>
        </p:spPr>
        <p:txBody>
          <a:bodyPr>
            <a:normAutofit/>
          </a:bodyPr>
          <a:lstStyle>
            <a:lvl1pPr>
              <a:defRPr sz="3200" b="0" i="0">
                <a:solidFill>
                  <a:schemeClr val="bg1"/>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522652" y="152450"/>
            <a:ext cx="1255773"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chemeClr val="bg1"/>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28" name="Espace réservé du texte 25">
            <a:extLst>
              <a:ext uri="{FF2B5EF4-FFF2-40B4-BE49-F238E27FC236}">
                <a16:creationId xmlns:a16="http://schemas.microsoft.com/office/drawing/2014/main" id="{ED6DC009-0337-4333-8B8C-075C84FFD0D1}"/>
              </a:ext>
            </a:extLst>
          </p:cNvPr>
          <p:cNvSpPr>
            <a:spLocks noGrp="1"/>
          </p:cNvSpPr>
          <p:nvPr>
            <p:ph type="body" sz="quarter" idx="27" hasCustomPrompt="1"/>
          </p:nvPr>
        </p:nvSpPr>
        <p:spPr>
          <a:xfrm>
            <a:off x="428624" y="2284362"/>
            <a:ext cx="2106000" cy="3951338"/>
          </a:xfrm>
          <a:solidFill>
            <a:schemeClr val="bg1"/>
          </a:solidFill>
        </p:spPr>
        <p:txBody>
          <a:bodyPr lIns="108000" tIns="108000" rIns="108000" bIns="144000">
            <a:noAutofit/>
          </a:bodyPr>
          <a:lstStyle>
            <a:lvl1pPr marL="0" indent="0">
              <a:buFontTx/>
              <a:buNone/>
              <a:defRPr sz="1600" b="1">
                <a:solidFill>
                  <a:srgbClr val="AA0034"/>
                </a:solidFill>
                <a:latin typeface="+mn-lt"/>
              </a:defRPr>
            </a:lvl1pPr>
            <a:lvl2pPr marL="180975" indent="-171450">
              <a:buFontTx/>
              <a:buBlip>
                <a:blip r:embed="rId4">
                  <a:extLst>
                    <a:ext uri="{96DAC541-7B7A-43D3-8B79-37D633B846F1}">
                      <asvg:svgBlip xmlns:asvg="http://schemas.microsoft.com/office/drawing/2016/SVG/main" r:embed="rId5"/>
                    </a:ext>
                  </a:extLst>
                </a:blip>
              </a:buBlip>
              <a:tabLst/>
              <a:defRPr sz="1200"/>
            </a:lvl2pPr>
            <a:lvl3pPr marL="914400" indent="0">
              <a:buFontTx/>
              <a:buNone/>
              <a:defRPr sz="1000"/>
            </a:lvl3pPr>
            <a:lvl4pPr marL="1371600" indent="0">
              <a:buFontTx/>
              <a:buNone/>
              <a:defRPr sz="1000"/>
            </a:lvl4pPr>
            <a:lvl5pPr marL="1828800" indent="0">
              <a:buFontTx/>
              <a:buNone/>
              <a:defRPr sz="1000"/>
            </a:lvl5pPr>
          </a:lstStyle>
          <a:p>
            <a:pPr lvl="0"/>
            <a:r>
              <a:rPr lang="fr-FR" dirty="0"/>
              <a:t>Name</a:t>
            </a:r>
          </a:p>
          <a:p>
            <a:pPr lvl="1"/>
            <a:r>
              <a:rPr lang="fr-FR" dirty="0" err="1"/>
              <a:t>Text</a:t>
            </a:r>
            <a:endParaRPr lang="en-US" dirty="0"/>
          </a:p>
        </p:txBody>
      </p:sp>
      <p:sp>
        <p:nvSpPr>
          <p:cNvPr id="31" name="Espace réservé du texte 25">
            <a:extLst>
              <a:ext uri="{FF2B5EF4-FFF2-40B4-BE49-F238E27FC236}">
                <a16:creationId xmlns:a16="http://schemas.microsoft.com/office/drawing/2014/main" id="{5D532639-4E53-1730-51F3-4855D8250E2E}"/>
              </a:ext>
            </a:extLst>
          </p:cNvPr>
          <p:cNvSpPr>
            <a:spLocks noGrp="1"/>
          </p:cNvSpPr>
          <p:nvPr>
            <p:ph type="body" sz="quarter" idx="30" hasCustomPrompt="1"/>
          </p:nvPr>
        </p:nvSpPr>
        <p:spPr>
          <a:xfrm>
            <a:off x="2732240" y="2281187"/>
            <a:ext cx="2106000" cy="3951338"/>
          </a:xfrm>
          <a:solidFill>
            <a:schemeClr val="bg1"/>
          </a:solidFill>
        </p:spPr>
        <p:txBody>
          <a:bodyPr lIns="108000" tIns="108000" rIns="108000" bIns="144000">
            <a:noAutofit/>
          </a:bodyPr>
          <a:lstStyle>
            <a:lvl1pPr marL="9525" indent="0">
              <a:buFontTx/>
              <a:buNone/>
              <a:tabLst/>
              <a:defRPr sz="1600" b="1">
                <a:solidFill>
                  <a:srgbClr val="AA0034"/>
                </a:solidFill>
                <a:latin typeface="+mn-lt"/>
              </a:defRPr>
            </a:lvl1pPr>
            <a:lvl2pPr marL="180975" indent="-171450">
              <a:buFontTx/>
              <a:buBlip>
                <a:blip r:embed="rId4">
                  <a:extLst>
                    <a:ext uri="{96DAC541-7B7A-43D3-8B79-37D633B846F1}">
                      <asvg:svgBlip xmlns:asvg="http://schemas.microsoft.com/office/drawing/2016/SVG/main" r:embed="rId5"/>
                    </a:ext>
                  </a:extLst>
                </a:blip>
              </a:buBlip>
              <a:tabLst/>
              <a:defRPr sz="1200"/>
            </a:lvl2pPr>
            <a:lvl3pPr marL="914400" indent="0">
              <a:buFontTx/>
              <a:buNone/>
              <a:defRPr sz="1000"/>
            </a:lvl3pPr>
            <a:lvl4pPr marL="1371600" indent="0">
              <a:buFontTx/>
              <a:buNone/>
              <a:defRPr sz="1000"/>
            </a:lvl4pPr>
            <a:lvl5pPr marL="1828800" indent="0">
              <a:buFontTx/>
              <a:buNone/>
              <a:defRPr sz="1000"/>
            </a:lvl5pPr>
          </a:lstStyle>
          <a:p>
            <a:pPr lvl="0"/>
            <a:r>
              <a:rPr lang="fr-FR" dirty="0"/>
              <a:t>Name</a:t>
            </a:r>
          </a:p>
          <a:p>
            <a:pPr lvl="1"/>
            <a:r>
              <a:rPr lang="fr-FR" dirty="0" err="1"/>
              <a:t>Text</a:t>
            </a:r>
            <a:endParaRPr lang="en-US" dirty="0"/>
          </a:p>
        </p:txBody>
      </p:sp>
      <p:sp>
        <p:nvSpPr>
          <p:cNvPr id="34" name="Espace réservé du texte 25">
            <a:extLst>
              <a:ext uri="{FF2B5EF4-FFF2-40B4-BE49-F238E27FC236}">
                <a16:creationId xmlns:a16="http://schemas.microsoft.com/office/drawing/2014/main" id="{83F01774-79BC-13FA-5EE6-10C3199C152A}"/>
              </a:ext>
            </a:extLst>
          </p:cNvPr>
          <p:cNvSpPr>
            <a:spLocks noGrp="1"/>
          </p:cNvSpPr>
          <p:nvPr>
            <p:ph type="body" sz="quarter" idx="33" hasCustomPrompt="1"/>
          </p:nvPr>
        </p:nvSpPr>
        <p:spPr>
          <a:xfrm>
            <a:off x="5035856" y="2281187"/>
            <a:ext cx="2106000" cy="3951338"/>
          </a:xfrm>
          <a:solidFill>
            <a:schemeClr val="bg1"/>
          </a:solidFill>
        </p:spPr>
        <p:txBody>
          <a:bodyPr lIns="108000" tIns="108000" rIns="108000" bIns="144000">
            <a:noAutofit/>
          </a:bodyPr>
          <a:lstStyle>
            <a:lvl1pPr marL="9525" indent="0">
              <a:buFontTx/>
              <a:buNone/>
              <a:tabLst/>
              <a:defRPr sz="1600" b="1">
                <a:solidFill>
                  <a:srgbClr val="AA0034"/>
                </a:solidFill>
                <a:latin typeface="+mn-lt"/>
              </a:defRPr>
            </a:lvl1pPr>
            <a:lvl2pPr marL="180975" indent="-171450">
              <a:buFontTx/>
              <a:buBlip>
                <a:blip r:embed="rId4">
                  <a:extLst>
                    <a:ext uri="{96DAC541-7B7A-43D3-8B79-37D633B846F1}">
                      <asvg:svgBlip xmlns:asvg="http://schemas.microsoft.com/office/drawing/2016/SVG/main" r:embed="rId5"/>
                    </a:ext>
                  </a:extLst>
                </a:blip>
              </a:buBlip>
              <a:tabLst/>
              <a:defRPr sz="1200"/>
            </a:lvl2pPr>
            <a:lvl3pPr marL="914400" indent="0">
              <a:buFontTx/>
              <a:buNone/>
              <a:defRPr sz="1000"/>
            </a:lvl3pPr>
            <a:lvl4pPr marL="1371600" indent="0">
              <a:buFontTx/>
              <a:buNone/>
              <a:defRPr sz="1000"/>
            </a:lvl4pPr>
            <a:lvl5pPr marL="1828800" indent="0">
              <a:buFontTx/>
              <a:buNone/>
              <a:defRPr sz="1000"/>
            </a:lvl5pPr>
          </a:lstStyle>
          <a:p>
            <a:pPr lvl="0"/>
            <a:r>
              <a:rPr lang="fr-FR" dirty="0"/>
              <a:t>Name</a:t>
            </a:r>
          </a:p>
          <a:p>
            <a:pPr lvl="1"/>
            <a:r>
              <a:rPr lang="fr-FR" dirty="0" err="1"/>
              <a:t>Text</a:t>
            </a:r>
            <a:endParaRPr lang="en-US" dirty="0"/>
          </a:p>
        </p:txBody>
      </p:sp>
      <p:sp>
        <p:nvSpPr>
          <p:cNvPr id="37" name="Espace réservé du texte 25">
            <a:extLst>
              <a:ext uri="{FF2B5EF4-FFF2-40B4-BE49-F238E27FC236}">
                <a16:creationId xmlns:a16="http://schemas.microsoft.com/office/drawing/2014/main" id="{A6964105-4A00-BD70-17B8-298F8843D7D3}"/>
              </a:ext>
            </a:extLst>
          </p:cNvPr>
          <p:cNvSpPr>
            <a:spLocks noGrp="1"/>
          </p:cNvSpPr>
          <p:nvPr>
            <p:ph type="body" sz="quarter" idx="36" hasCustomPrompt="1"/>
          </p:nvPr>
        </p:nvSpPr>
        <p:spPr>
          <a:xfrm>
            <a:off x="7339472" y="2281187"/>
            <a:ext cx="2106000" cy="3951338"/>
          </a:xfrm>
          <a:solidFill>
            <a:schemeClr val="bg1"/>
          </a:solidFill>
        </p:spPr>
        <p:txBody>
          <a:bodyPr lIns="108000" tIns="108000" rIns="108000" bIns="144000">
            <a:noAutofit/>
          </a:bodyPr>
          <a:lstStyle>
            <a:lvl1pPr marL="9525" indent="0">
              <a:buFontTx/>
              <a:buNone/>
              <a:tabLst/>
              <a:defRPr sz="1600" b="1">
                <a:solidFill>
                  <a:srgbClr val="AA0034"/>
                </a:solidFill>
                <a:latin typeface="+mn-lt"/>
              </a:defRPr>
            </a:lvl1pPr>
            <a:lvl2pPr marL="180975" indent="-171450">
              <a:buFontTx/>
              <a:buBlip>
                <a:blip r:embed="rId4">
                  <a:extLst>
                    <a:ext uri="{96DAC541-7B7A-43D3-8B79-37D633B846F1}">
                      <asvg:svgBlip xmlns:asvg="http://schemas.microsoft.com/office/drawing/2016/SVG/main" r:embed="rId5"/>
                    </a:ext>
                  </a:extLst>
                </a:blip>
              </a:buBlip>
              <a:tabLst/>
              <a:defRPr sz="1200"/>
            </a:lvl2pPr>
            <a:lvl3pPr marL="914400" indent="0">
              <a:buFontTx/>
              <a:buNone/>
              <a:defRPr sz="1000"/>
            </a:lvl3pPr>
            <a:lvl4pPr marL="1371600" indent="0">
              <a:buFontTx/>
              <a:buNone/>
              <a:defRPr sz="1000"/>
            </a:lvl4pPr>
            <a:lvl5pPr marL="1828800" indent="0">
              <a:buFontTx/>
              <a:buNone/>
              <a:defRPr sz="1000"/>
            </a:lvl5pPr>
          </a:lstStyle>
          <a:p>
            <a:pPr lvl="0"/>
            <a:r>
              <a:rPr lang="fr-FR" dirty="0"/>
              <a:t>Name</a:t>
            </a:r>
          </a:p>
          <a:p>
            <a:pPr lvl="1"/>
            <a:r>
              <a:rPr lang="fr-FR" dirty="0" err="1"/>
              <a:t>Text</a:t>
            </a:r>
            <a:endParaRPr lang="en-US" dirty="0"/>
          </a:p>
        </p:txBody>
      </p:sp>
      <p:sp>
        <p:nvSpPr>
          <p:cNvPr id="40" name="Espace réservé du texte 25">
            <a:extLst>
              <a:ext uri="{FF2B5EF4-FFF2-40B4-BE49-F238E27FC236}">
                <a16:creationId xmlns:a16="http://schemas.microsoft.com/office/drawing/2014/main" id="{AD8811A2-1A46-3CF7-C182-7EF9D2B330DF}"/>
              </a:ext>
            </a:extLst>
          </p:cNvPr>
          <p:cNvSpPr>
            <a:spLocks noGrp="1"/>
          </p:cNvSpPr>
          <p:nvPr>
            <p:ph type="body" sz="quarter" idx="39" hasCustomPrompt="1"/>
          </p:nvPr>
        </p:nvSpPr>
        <p:spPr>
          <a:xfrm>
            <a:off x="9643088" y="2281187"/>
            <a:ext cx="2106000" cy="3951338"/>
          </a:xfrm>
          <a:solidFill>
            <a:schemeClr val="bg1"/>
          </a:solidFill>
        </p:spPr>
        <p:txBody>
          <a:bodyPr lIns="108000" tIns="108000" rIns="108000" bIns="144000">
            <a:noAutofit/>
          </a:bodyPr>
          <a:lstStyle>
            <a:lvl1pPr marL="9525" indent="0">
              <a:buFontTx/>
              <a:buNone/>
              <a:tabLst/>
              <a:defRPr sz="1600" b="1">
                <a:solidFill>
                  <a:srgbClr val="AA0034"/>
                </a:solidFill>
                <a:latin typeface="+mn-lt"/>
              </a:defRPr>
            </a:lvl1pPr>
            <a:lvl2pPr marL="180975" indent="-171450">
              <a:buFontTx/>
              <a:buBlip>
                <a:blip r:embed="rId4">
                  <a:extLst>
                    <a:ext uri="{96DAC541-7B7A-43D3-8B79-37D633B846F1}">
                      <asvg:svgBlip xmlns:asvg="http://schemas.microsoft.com/office/drawing/2016/SVG/main" r:embed="rId5"/>
                    </a:ext>
                  </a:extLst>
                </a:blip>
              </a:buBlip>
              <a:tabLst/>
              <a:defRPr sz="1200"/>
            </a:lvl2pPr>
            <a:lvl3pPr marL="914400" indent="0">
              <a:buFontTx/>
              <a:buNone/>
              <a:defRPr sz="1000"/>
            </a:lvl3pPr>
            <a:lvl4pPr marL="1371600" indent="0">
              <a:buFontTx/>
              <a:buNone/>
              <a:defRPr sz="1000"/>
            </a:lvl4pPr>
            <a:lvl5pPr marL="1828800" indent="0">
              <a:buFontTx/>
              <a:buNone/>
              <a:defRPr sz="1000"/>
            </a:lvl5pPr>
          </a:lstStyle>
          <a:p>
            <a:pPr lvl="0"/>
            <a:r>
              <a:rPr lang="fr-FR" dirty="0"/>
              <a:t>Name</a:t>
            </a:r>
          </a:p>
          <a:p>
            <a:pPr lvl="1"/>
            <a:r>
              <a:rPr lang="fr-FR" dirty="0" err="1"/>
              <a:t>Text</a:t>
            </a:r>
            <a:endParaRPr lang="en-US" dirty="0"/>
          </a:p>
        </p:txBody>
      </p:sp>
      <p:sp>
        <p:nvSpPr>
          <p:cNvPr id="13" name="ZoneTexte 12">
            <a:extLst>
              <a:ext uri="{FF2B5EF4-FFF2-40B4-BE49-F238E27FC236}">
                <a16:creationId xmlns:a16="http://schemas.microsoft.com/office/drawing/2014/main" id="{F92DEABF-D8F2-2D31-4024-A3617601FF41}"/>
              </a:ext>
            </a:extLst>
          </p:cNvPr>
          <p:cNvSpPr txBox="1"/>
          <p:nvPr userDrawn="1"/>
        </p:nvSpPr>
        <p:spPr>
          <a:xfrm>
            <a:off x="428624" y="1900042"/>
            <a:ext cx="2112444" cy="390374"/>
          </a:xfrm>
          <a:prstGeom prst="rect">
            <a:avLst/>
          </a:prstGeom>
          <a:solidFill>
            <a:schemeClr val="bg1"/>
          </a:solidFill>
        </p:spPr>
        <p:txBody>
          <a:bodyPr wrap="square" lIns="108000" tIns="180000" rIns="108000" bIns="180000" rtlCol="0" anchor="ctr">
            <a:noAutofit/>
          </a:bodyPr>
          <a:lstStyle/>
          <a:p>
            <a:r>
              <a:rPr lang="en-US" sz="3200" b="1">
                <a:solidFill>
                  <a:srgbClr val="AA0034"/>
                </a:solidFill>
              </a:rPr>
              <a:t>1</a:t>
            </a:r>
          </a:p>
        </p:txBody>
      </p:sp>
      <p:sp>
        <p:nvSpPr>
          <p:cNvPr id="14" name="ZoneTexte 13">
            <a:extLst>
              <a:ext uri="{FF2B5EF4-FFF2-40B4-BE49-F238E27FC236}">
                <a16:creationId xmlns:a16="http://schemas.microsoft.com/office/drawing/2014/main" id="{5705308D-BB0A-C40A-7452-C73ED32F5FF3}"/>
              </a:ext>
            </a:extLst>
          </p:cNvPr>
          <p:cNvSpPr txBox="1"/>
          <p:nvPr userDrawn="1"/>
        </p:nvSpPr>
        <p:spPr>
          <a:xfrm>
            <a:off x="2732240" y="1900042"/>
            <a:ext cx="2110634" cy="390374"/>
          </a:xfrm>
          <a:prstGeom prst="rect">
            <a:avLst/>
          </a:prstGeom>
          <a:solidFill>
            <a:schemeClr val="bg1"/>
          </a:solidFill>
        </p:spPr>
        <p:txBody>
          <a:bodyPr wrap="square" lIns="108000" tIns="180000" rIns="108000" bIns="180000" rtlCol="0" anchor="ctr">
            <a:noAutofit/>
          </a:bodyPr>
          <a:lstStyle/>
          <a:p>
            <a:r>
              <a:rPr lang="en-US" sz="3200" b="1">
                <a:solidFill>
                  <a:srgbClr val="AA0034"/>
                </a:solidFill>
              </a:rPr>
              <a:t>2</a:t>
            </a:r>
          </a:p>
        </p:txBody>
      </p:sp>
      <p:sp>
        <p:nvSpPr>
          <p:cNvPr id="15" name="ZoneTexte 14">
            <a:extLst>
              <a:ext uri="{FF2B5EF4-FFF2-40B4-BE49-F238E27FC236}">
                <a16:creationId xmlns:a16="http://schemas.microsoft.com/office/drawing/2014/main" id="{F926E3A0-5651-A42F-9F16-C6CD70FFC76F}"/>
              </a:ext>
            </a:extLst>
          </p:cNvPr>
          <p:cNvSpPr txBox="1"/>
          <p:nvPr userDrawn="1"/>
        </p:nvSpPr>
        <p:spPr>
          <a:xfrm>
            <a:off x="5035856" y="1900042"/>
            <a:ext cx="2114281" cy="390374"/>
          </a:xfrm>
          <a:prstGeom prst="rect">
            <a:avLst/>
          </a:prstGeom>
          <a:solidFill>
            <a:schemeClr val="bg1"/>
          </a:solidFill>
        </p:spPr>
        <p:txBody>
          <a:bodyPr wrap="square" lIns="108000" tIns="180000" rIns="108000" bIns="180000" rtlCol="0" anchor="ctr">
            <a:noAutofit/>
          </a:bodyPr>
          <a:lstStyle/>
          <a:p>
            <a:r>
              <a:rPr lang="en-US" sz="3200" b="1">
                <a:solidFill>
                  <a:srgbClr val="AA0034"/>
                </a:solidFill>
              </a:rPr>
              <a:t>3</a:t>
            </a:r>
          </a:p>
        </p:txBody>
      </p:sp>
      <p:sp>
        <p:nvSpPr>
          <p:cNvPr id="16" name="ZoneTexte 15">
            <a:extLst>
              <a:ext uri="{FF2B5EF4-FFF2-40B4-BE49-F238E27FC236}">
                <a16:creationId xmlns:a16="http://schemas.microsoft.com/office/drawing/2014/main" id="{12CC0C65-D566-3C67-4745-ABC88167392F}"/>
              </a:ext>
            </a:extLst>
          </p:cNvPr>
          <p:cNvSpPr txBox="1"/>
          <p:nvPr userDrawn="1"/>
        </p:nvSpPr>
        <p:spPr>
          <a:xfrm>
            <a:off x="7339472" y="1900042"/>
            <a:ext cx="2108307" cy="390374"/>
          </a:xfrm>
          <a:prstGeom prst="rect">
            <a:avLst/>
          </a:prstGeom>
          <a:solidFill>
            <a:schemeClr val="bg1"/>
          </a:solidFill>
        </p:spPr>
        <p:txBody>
          <a:bodyPr wrap="square" lIns="108000" tIns="180000" rIns="108000" bIns="180000" rtlCol="0" anchor="ctr">
            <a:noAutofit/>
          </a:bodyPr>
          <a:lstStyle/>
          <a:p>
            <a:r>
              <a:rPr lang="en-US" sz="3200" b="1">
                <a:solidFill>
                  <a:srgbClr val="AA0034"/>
                </a:solidFill>
              </a:rPr>
              <a:t>4</a:t>
            </a:r>
          </a:p>
        </p:txBody>
      </p:sp>
      <p:sp>
        <p:nvSpPr>
          <p:cNvPr id="17" name="ZoneTexte 16">
            <a:extLst>
              <a:ext uri="{FF2B5EF4-FFF2-40B4-BE49-F238E27FC236}">
                <a16:creationId xmlns:a16="http://schemas.microsoft.com/office/drawing/2014/main" id="{331707B9-FB4E-E638-A354-3200DAE2C685}"/>
              </a:ext>
            </a:extLst>
          </p:cNvPr>
          <p:cNvSpPr txBox="1"/>
          <p:nvPr userDrawn="1"/>
        </p:nvSpPr>
        <p:spPr>
          <a:xfrm>
            <a:off x="9643706" y="1900042"/>
            <a:ext cx="2105382" cy="390374"/>
          </a:xfrm>
          <a:prstGeom prst="rect">
            <a:avLst/>
          </a:prstGeom>
          <a:solidFill>
            <a:schemeClr val="bg1"/>
          </a:solidFill>
        </p:spPr>
        <p:txBody>
          <a:bodyPr wrap="square" lIns="108000" tIns="180000" rIns="108000" bIns="180000" rtlCol="0" anchor="ctr">
            <a:noAutofit/>
          </a:bodyPr>
          <a:lstStyle/>
          <a:p>
            <a:r>
              <a:rPr lang="en-US" sz="3200" b="1">
                <a:solidFill>
                  <a:srgbClr val="AA0034"/>
                </a:solidFill>
              </a:rPr>
              <a:t>5</a:t>
            </a:r>
          </a:p>
        </p:txBody>
      </p:sp>
      <p:sp>
        <p:nvSpPr>
          <p:cNvPr id="3" name="Espace réservé du pied de page 3">
            <a:extLst>
              <a:ext uri="{FF2B5EF4-FFF2-40B4-BE49-F238E27FC236}">
                <a16:creationId xmlns:a16="http://schemas.microsoft.com/office/drawing/2014/main" id="{BE20FE42-B48A-9425-D03E-23571030F84E}"/>
              </a:ext>
            </a:extLst>
          </p:cNvPr>
          <p:cNvSpPr>
            <a:spLocks noGrp="1"/>
          </p:cNvSpPr>
          <p:nvPr>
            <p:ph type="ftr" sz="quarter" idx="16"/>
          </p:nvPr>
        </p:nvSpPr>
        <p:spPr>
          <a:xfrm>
            <a:off x="4038600" y="6356350"/>
            <a:ext cx="4114800" cy="365125"/>
          </a:xfrm>
        </p:spPr>
        <p:txBody>
          <a:bodyPr/>
          <a:lstStyle/>
          <a:p>
            <a:endParaRPr lang="en-US"/>
          </a:p>
        </p:txBody>
      </p:sp>
      <p:sp>
        <p:nvSpPr>
          <p:cNvPr id="4" name="Espace réservé du numéro de diapositive 5">
            <a:extLst>
              <a:ext uri="{FF2B5EF4-FFF2-40B4-BE49-F238E27FC236}">
                <a16:creationId xmlns:a16="http://schemas.microsoft.com/office/drawing/2014/main" id="{15E4FDE6-9553-5D80-23AC-BDAEEF62E177}"/>
              </a:ext>
            </a:extLst>
          </p:cNvPr>
          <p:cNvSpPr>
            <a:spLocks noGrp="1"/>
          </p:cNvSpPr>
          <p:nvPr>
            <p:ph type="sldNum" sz="quarter" idx="17"/>
          </p:nvPr>
        </p:nvSpPr>
        <p:spPr>
          <a:xfrm>
            <a:off x="9005888" y="6356350"/>
            <a:ext cx="2743200" cy="365125"/>
          </a:xfrm>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228575651"/>
      </p:ext>
    </p:extLst>
  </p:cSld>
  <p:clrMapOvr>
    <a:masterClrMapping/>
  </p:clrMapOvr>
  <p:transition spd="slow">
    <p:push/>
  </p:transition>
  <p:extLst>
    <p:ext uri="{DCECCB84-F9BA-43D5-87BE-67443E8EF086}">
      <p15:sldGuideLst xmlns:p15="http://schemas.microsoft.com/office/powerpoint/2012/main">
        <p15:guide id="3"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A2A50-10B5-EDC7-2596-847BD4EC3093}"/>
              </a:ext>
            </a:extLst>
          </p:cNvPr>
          <p:cNvSpPr>
            <a:spLocks noGrp="1"/>
          </p:cNvSpPr>
          <p:nvPr>
            <p:ph type="ctrTitle"/>
          </p:nvPr>
        </p:nvSpPr>
        <p:spPr>
          <a:xfrm>
            <a:off x="446701" y="2540000"/>
            <a:ext cx="6896779" cy="2746864"/>
          </a:xfrm>
        </p:spPr>
        <p:txBody>
          <a:bodyPr lIns="180000" tIns="180000" rIns="180000" bIns="180000" anchor="b">
            <a:noAutofit/>
          </a:bodyPr>
          <a:lstStyle>
            <a:lvl1pPr algn="l">
              <a:defRPr sz="6000" b="0" i="0">
                <a:solidFill>
                  <a:srgbClr val="AA0034"/>
                </a:solidFill>
                <a:latin typeface="+mn-lt"/>
                <a:ea typeface="Roboto" panose="02000000000000000000" pitchFamily="2" charset="0"/>
                <a:cs typeface="Roboto" panose="02000000000000000000" pitchFamily="2" charset="0"/>
              </a:defRPr>
            </a:lvl1pPr>
          </a:lstStyle>
          <a:p>
            <a:r>
              <a:rPr lang="fr-FR" dirty="0"/>
              <a:t>Modifiez le style du titre</a:t>
            </a:r>
            <a:endParaRPr lang="en-US" dirty="0"/>
          </a:p>
        </p:txBody>
      </p:sp>
      <p:sp>
        <p:nvSpPr>
          <p:cNvPr id="3" name="Sous-titre 2">
            <a:extLst>
              <a:ext uri="{FF2B5EF4-FFF2-40B4-BE49-F238E27FC236}">
                <a16:creationId xmlns:a16="http://schemas.microsoft.com/office/drawing/2014/main" id="{F0D6E5F1-750D-B63F-A314-2180DFA66255}"/>
              </a:ext>
            </a:extLst>
          </p:cNvPr>
          <p:cNvSpPr>
            <a:spLocks noGrp="1"/>
          </p:cNvSpPr>
          <p:nvPr>
            <p:ph type="subTitle" idx="1"/>
          </p:nvPr>
        </p:nvSpPr>
        <p:spPr>
          <a:xfrm>
            <a:off x="446702" y="5288769"/>
            <a:ext cx="5649298" cy="943756"/>
          </a:xfrm>
        </p:spPr>
        <p:txBody>
          <a:bodyPr lIns="180000" tIns="180000" rIns="180000" bIns="180000">
            <a:noAutofit/>
          </a:bodyPr>
          <a:lstStyle>
            <a:lvl1pPr marL="0" indent="0" algn="l">
              <a:buNone/>
              <a:defRPr sz="1600" b="0" i="0">
                <a:solidFill>
                  <a:srgbClr val="53565A"/>
                </a:solidFill>
                <a:latin typeface="+mn-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4" name="Graphique 3">
            <a:extLst>
              <a:ext uri="{FF2B5EF4-FFF2-40B4-BE49-F238E27FC236}">
                <a16:creationId xmlns:a16="http://schemas.microsoft.com/office/drawing/2014/main" id="{00D45E4F-B85A-9472-CD9E-1081F0260116}"/>
              </a:ext>
            </a:extLst>
          </p:cNvPr>
          <p:cNvPicPr>
            <a:picLocks noChangeAspect="1"/>
          </p:cNvPicPr>
          <p:nvPr userDrawn="1"/>
        </p:nvPicPr>
        <p:blipFill>
          <a:blip r:embed="rId2">
            <a:extLst>
              <a:ext uri="{96DAC541-7B7A-43D3-8B79-37D633B846F1}">
                <asvg:svgBlip xmlns:asvg="http://schemas.microsoft.com/office/drawing/2016/SVG/main" r:embed="rId3"/>
              </a:ext>
            </a:extLst>
          </a:blip>
          <a:srcRect t="5504" b="15618"/>
          <a:stretch/>
        </p:blipFill>
        <p:spPr>
          <a:xfrm>
            <a:off x="7510021" y="615325"/>
            <a:ext cx="3820998" cy="2531726"/>
          </a:xfrm>
          <a:prstGeom prst="rect">
            <a:avLst/>
          </a:prstGeom>
        </p:spPr>
      </p:pic>
      <p:pic>
        <p:nvPicPr>
          <p:cNvPr id="5" name="Graphique 4">
            <a:extLst>
              <a:ext uri="{FF2B5EF4-FFF2-40B4-BE49-F238E27FC236}">
                <a16:creationId xmlns:a16="http://schemas.microsoft.com/office/drawing/2014/main" id="{47232EB3-A610-BF35-0572-4D3490A06900}"/>
              </a:ext>
            </a:extLst>
          </p:cNvPr>
          <p:cNvPicPr>
            <a:picLocks noChangeAspect="1"/>
          </p:cNvPicPr>
          <p:nvPr userDrawn="1"/>
        </p:nvPicPr>
        <p:blipFill>
          <a:blip r:embed="rId4">
            <a:extLst>
              <a:ext uri="{96DAC541-7B7A-43D3-8B79-37D633B846F1}">
                <asvg:svgBlip xmlns:asvg="http://schemas.microsoft.com/office/drawing/2016/SVG/main" r:embed="rId5"/>
              </a:ext>
            </a:extLst>
          </a:blip>
          <a:srcRect l="604" t="16060" r="54727" b="63190"/>
          <a:stretch/>
        </p:blipFill>
        <p:spPr>
          <a:xfrm>
            <a:off x="0" y="0"/>
            <a:ext cx="8009720" cy="3125303"/>
          </a:xfrm>
          <a:prstGeom prst="rect">
            <a:avLst/>
          </a:prstGeom>
        </p:spPr>
      </p:pic>
      <p:pic>
        <p:nvPicPr>
          <p:cNvPr id="6" name="Graphique 5">
            <a:extLst>
              <a:ext uri="{FF2B5EF4-FFF2-40B4-BE49-F238E27FC236}">
                <a16:creationId xmlns:a16="http://schemas.microsoft.com/office/drawing/2014/main" id="{8D3D911D-8EFB-2B39-1BBA-217D31960B1D}"/>
              </a:ext>
            </a:extLst>
          </p:cNvPr>
          <p:cNvPicPr>
            <a:picLocks noChangeAspect="1"/>
          </p:cNvPicPr>
          <p:nvPr userDrawn="1"/>
        </p:nvPicPr>
        <p:blipFill>
          <a:blip r:embed="rId6">
            <a:extLst>
              <a:ext uri="{96DAC541-7B7A-43D3-8B79-37D633B846F1}">
                <asvg:svgBlip xmlns:asvg="http://schemas.microsoft.com/office/drawing/2016/SVG/main" r:embed="rId7"/>
              </a:ext>
            </a:extLst>
          </a:blip>
          <a:srcRect l="33099" t="57197" r="34016" b="25513"/>
          <a:stretch/>
        </p:blipFill>
        <p:spPr>
          <a:xfrm>
            <a:off x="7320415" y="4253672"/>
            <a:ext cx="5896821" cy="2604328"/>
          </a:xfrm>
          <a:prstGeom prst="rect">
            <a:avLst/>
          </a:prstGeom>
        </p:spPr>
      </p:pic>
      <p:sp>
        <p:nvSpPr>
          <p:cNvPr id="7" name="Espace réservé du pied de page 6">
            <a:extLst>
              <a:ext uri="{FF2B5EF4-FFF2-40B4-BE49-F238E27FC236}">
                <a16:creationId xmlns:a16="http://schemas.microsoft.com/office/drawing/2014/main" id="{698DF21E-4749-1E75-D42A-3C4D28EB19BA}"/>
              </a:ext>
            </a:extLst>
          </p:cNvPr>
          <p:cNvSpPr>
            <a:spLocks noGrp="1"/>
          </p:cNvSpPr>
          <p:nvPr>
            <p:ph type="ftr" sz="quarter" idx="10"/>
          </p:nvPr>
        </p:nvSpPr>
        <p:spPr/>
        <p:txBody>
          <a:bodyPr/>
          <a:lstStyle/>
          <a:p>
            <a:endParaRPr lang="en-US"/>
          </a:p>
        </p:txBody>
      </p:sp>
      <p:sp>
        <p:nvSpPr>
          <p:cNvPr id="9" name="Espace réservé du numéro de diapositive 8">
            <a:extLst>
              <a:ext uri="{FF2B5EF4-FFF2-40B4-BE49-F238E27FC236}">
                <a16:creationId xmlns:a16="http://schemas.microsoft.com/office/drawing/2014/main" id="{EE0EBE42-F924-2911-6AA5-E507F69FE180}"/>
              </a:ext>
            </a:extLst>
          </p:cNvPr>
          <p:cNvSpPr>
            <a:spLocks noGrp="1"/>
          </p:cNvSpPr>
          <p:nvPr>
            <p:ph type="sldNum" sz="quarter" idx="11"/>
          </p:nvPr>
        </p:nvSpPr>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94766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decel="5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4" decel="5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grey 1 txt">
    <p:bg>
      <p:bgPr>
        <a:solidFill>
          <a:schemeClr val="bg1">
            <a:alpha val="10000"/>
          </a:schemeClr>
        </a:solidFill>
        <a:effectLst/>
      </p:bgPr>
    </p:bg>
    <p:spTree>
      <p:nvGrpSpPr>
        <p:cNvPr id="1" name=""/>
        <p:cNvGrpSpPr/>
        <p:nvPr/>
      </p:nvGrpSpPr>
      <p:grpSpPr>
        <a:xfrm>
          <a:off x="0" y="0"/>
          <a:ext cx="0" cy="0"/>
          <a:chOff x="0" y="0"/>
          <a:chExt cx="0" cy="0"/>
        </a:xfrm>
      </p:grpSpPr>
      <p:pic>
        <p:nvPicPr>
          <p:cNvPr id="6" name="Image 5" descr="Une image contenant flou, brouillard, gris, blanc&#10;&#10;Le contenu généré par l’IA peut être incorrect.">
            <a:extLst>
              <a:ext uri="{FF2B5EF4-FFF2-40B4-BE49-F238E27FC236}">
                <a16:creationId xmlns:a16="http://schemas.microsoft.com/office/drawing/2014/main" id="{A0A026F2-7A17-9F02-F261-E71F4EDB3754}"/>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5BABA9D-B2BE-873B-3D0F-98FBFC6D2634}"/>
              </a:ext>
            </a:extLst>
          </p:cNvPr>
          <p:cNvSpPr>
            <a:spLocks noGrp="1"/>
          </p:cNvSpPr>
          <p:nvPr>
            <p:ph idx="1"/>
          </p:nvPr>
        </p:nvSpPr>
        <p:spPr>
          <a:xfrm>
            <a:off x="428625" y="1881188"/>
            <a:ext cx="11247438" cy="4351337"/>
          </a:xfrm>
          <a:noFill/>
        </p:spPr>
        <p:txBody>
          <a:bodyPr lIns="180000" tIns="180000" rIns="180000" bIns="180000">
            <a:normAutofit/>
          </a:bodyPr>
          <a:lstStyle>
            <a:lvl1pPr marL="2286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1pPr>
            <a:lvl2pPr marL="6858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2pPr>
            <a:lvl3pPr marL="11430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3pPr>
            <a:lvl4pPr marL="16002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4pPr>
            <a:lvl5pPr marL="20574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234929" cy="1363663"/>
          </a:xfrm>
        </p:spPr>
        <p:txBody>
          <a:bodyPr>
            <a:normAutofit/>
          </a:bodyPr>
          <a:lstStyle>
            <a:lvl1pPr>
              <a:defRPr sz="3200" b="0" i="0">
                <a:solidFill>
                  <a:srgbClr val="AA0034"/>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4" name="Espace réservé du pied de page 3">
            <a:extLst>
              <a:ext uri="{FF2B5EF4-FFF2-40B4-BE49-F238E27FC236}">
                <a16:creationId xmlns:a16="http://schemas.microsoft.com/office/drawing/2014/main" id="{59CCF3C4-0479-E076-9B7F-66E69E1F5236}"/>
              </a:ext>
            </a:extLst>
          </p:cNvPr>
          <p:cNvSpPr>
            <a:spLocks noGrp="1"/>
          </p:cNvSpPr>
          <p:nvPr>
            <p:ph type="ftr" sz="quarter" idx="16"/>
          </p:nvPr>
        </p:nvSpPr>
        <p:spPr>
          <a:xfrm>
            <a:off x="4038600" y="6356350"/>
            <a:ext cx="4114800" cy="365125"/>
          </a:xfrm>
        </p:spPr>
        <p:txBody>
          <a:bodyPr/>
          <a:lstStyle/>
          <a:p>
            <a:endParaRPr lang="en-US"/>
          </a:p>
        </p:txBody>
      </p:sp>
      <p:sp>
        <p:nvSpPr>
          <p:cNvPr id="5" name="Espace réservé du numéro de diapositive 5">
            <a:extLst>
              <a:ext uri="{FF2B5EF4-FFF2-40B4-BE49-F238E27FC236}">
                <a16:creationId xmlns:a16="http://schemas.microsoft.com/office/drawing/2014/main" id="{925147DD-60AA-C3E9-F2B1-EC7FBC6A10E9}"/>
              </a:ext>
            </a:extLst>
          </p:cNvPr>
          <p:cNvSpPr>
            <a:spLocks noGrp="1"/>
          </p:cNvSpPr>
          <p:nvPr>
            <p:ph type="sldNum" sz="quarter" idx="17"/>
          </p:nvPr>
        </p:nvSpPr>
        <p:spPr>
          <a:xfrm>
            <a:off x="9005888" y="6356350"/>
            <a:ext cx="2743200" cy="365125"/>
          </a:xfrm>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974731909"/>
      </p:ext>
    </p:extLst>
  </p:cSld>
  <p:clrMapOvr>
    <a:masterClrMapping/>
  </p:clrMapOvr>
  <p:transition spd="slow">
    <p:push/>
  </p:transition>
  <p:extLst>
    <p:ext uri="{DCECCB84-F9BA-43D5-87BE-67443E8EF086}">
      <p15:sldGuideLst xmlns:p15="http://schemas.microsoft.com/office/powerpoint/2012/main">
        <p15:guide id="3"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y 3 grey col">
    <p:bg>
      <p:bgPr>
        <a:solidFill>
          <a:schemeClr val="bg1">
            <a:alpha val="10000"/>
          </a:schemeClr>
        </a:solidFill>
        <a:effectLst/>
      </p:bgPr>
    </p:bg>
    <p:spTree>
      <p:nvGrpSpPr>
        <p:cNvPr id="1" name=""/>
        <p:cNvGrpSpPr/>
        <p:nvPr/>
      </p:nvGrpSpPr>
      <p:grpSpPr>
        <a:xfrm>
          <a:off x="0" y="0"/>
          <a:ext cx="0" cy="0"/>
          <a:chOff x="0" y="0"/>
          <a:chExt cx="0" cy="0"/>
        </a:xfrm>
      </p:grpSpPr>
      <p:pic>
        <p:nvPicPr>
          <p:cNvPr id="8" name="Image 7" descr="Une image contenant flou, brouillard, gris, blanc&#10;&#10;Le contenu généré par l’IA peut être incorrect.">
            <a:extLst>
              <a:ext uri="{FF2B5EF4-FFF2-40B4-BE49-F238E27FC236}">
                <a16:creationId xmlns:a16="http://schemas.microsoft.com/office/drawing/2014/main" id="{D7D6ADE3-2D68-1878-6E6B-7B0B7A56B801}"/>
              </a:ext>
            </a:extLst>
          </p:cNvPr>
          <p:cNvPicPr>
            <a:picLocks noChangeAspect="1"/>
          </p:cNvPicPr>
          <p:nvPr userDrawn="1"/>
        </p:nvPicPr>
        <p:blipFill>
          <a:blip r:embed="rId2" cstate="print">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Espace réservé du contenu 2">
            <a:extLst>
              <a:ext uri="{FF2B5EF4-FFF2-40B4-BE49-F238E27FC236}">
                <a16:creationId xmlns:a16="http://schemas.microsoft.com/office/drawing/2014/main" id="{25BABA9D-B2BE-873B-3D0F-98FBFC6D2634}"/>
              </a:ext>
            </a:extLst>
          </p:cNvPr>
          <p:cNvSpPr>
            <a:spLocks noGrp="1"/>
          </p:cNvSpPr>
          <p:nvPr>
            <p:ph idx="1"/>
          </p:nvPr>
        </p:nvSpPr>
        <p:spPr>
          <a:xfrm>
            <a:off x="428625" y="1881188"/>
            <a:ext cx="3567832" cy="4351337"/>
          </a:xfrm>
          <a:noFill/>
        </p:spPr>
        <p:txBody>
          <a:bodyPr lIns="180000" tIns="180000" rIns="180000" bIns="180000">
            <a:normAutofit/>
          </a:bodyPr>
          <a:lstStyle>
            <a:lvl1pPr marL="2286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1pPr>
            <a:lvl2pPr marL="6858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2pPr>
            <a:lvl3pPr marL="11430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3pPr>
            <a:lvl4pPr marL="16002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4pPr>
            <a:lvl5pPr marL="20574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307955" cy="1363663"/>
          </a:xfrm>
        </p:spPr>
        <p:txBody>
          <a:bodyPr>
            <a:normAutofit/>
          </a:bodyPr>
          <a:lstStyle>
            <a:lvl1pPr>
              <a:defRPr sz="3200" b="0" i="0">
                <a:solidFill>
                  <a:srgbClr val="AA0034"/>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4" name="Espace réservé du contenu 2">
            <a:extLst>
              <a:ext uri="{FF2B5EF4-FFF2-40B4-BE49-F238E27FC236}">
                <a16:creationId xmlns:a16="http://schemas.microsoft.com/office/drawing/2014/main" id="{F21DC7BD-1ABF-3A1A-2D80-063DE02781F9}"/>
              </a:ext>
            </a:extLst>
          </p:cNvPr>
          <p:cNvSpPr>
            <a:spLocks noGrp="1"/>
          </p:cNvSpPr>
          <p:nvPr>
            <p:ph idx="16"/>
          </p:nvPr>
        </p:nvSpPr>
        <p:spPr>
          <a:xfrm>
            <a:off x="4304941" y="1881188"/>
            <a:ext cx="3567832" cy="4351337"/>
          </a:xfrm>
          <a:noFill/>
        </p:spPr>
        <p:txBody>
          <a:bodyPr lIns="180000" tIns="180000" rIns="180000" bIns="180000">
            <a:normAutofit/>
          </a:bodyPr>
          <a:lstStyle>
            <a:lvl1pPr marL="2286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1pPr>
            <a:lvl2pPr marL="6858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2pPr>
            <a:lvl3pPr marL="11430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3pPr>
            <a:lvl4pPr marL="16002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4pPr>
            <a:lvl5pPr marL="20574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Espace réservé du contenu 2">
            <a:extLst>
              <a:ext uri="{FF2B5EF4-FFF2-40B4-BE49-F238E27FC236}">
                <a16:creationId xmlns:a16="http://schemas.microsoft.com/office/drawing/2014/main" id="{98CF9E82-45A4-8BC3-8935-E8F9A791E60F}"/>
              </a:ext>
            </a:extLst>
          </p:cNvPr>
          <p:cNvSpPr>
            <a:spLocks noGrp="1"/>
          </p:cNvSpPr>
          <p:nvPr>
            <p:ph idx="17"/>
          </p:nvPr>
        </p:nvSpPr>
        <p:spPr>
          <a:xfrm>
            <a:off x="8181256" y="1881188"/>
            <a:ext cx="3567832" cy="4351337"/>
          </a:xfrm>
          <a:noFill/>
        </p:spPr>
        <p:txBody>
          <a:bodyPr lIns="180000" tIns="180000" rIns="180000" bIns="180000">
            <a:normAutofit/>
          </a:bodyPr>
          <a:lstStyle>
            <a:lvl1pPr marL="2286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1pPr>
            <a:lvl2pPr marL="6858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2pPr>
            <a:lvl3pPr marL="11430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3pPr>
            <a:lvl4pPr marL="16002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4pPr>
            <a:lvl5pPr marL="2057400" indent="-228600">
              <a:lnSpc>
                <a:spcPct val="100000"/>
              </a:lnSpc>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14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Espace réservé du pied de page 5">
            <a:extLst>
              <a:ext uri="{FF2B5EF4-FFF2-40B4-BE49-F238E27FC236}">
                <a16:creationId xmlns:a16="http://schemas.microsoft.com/office/drawing/2014/main" id="{C0307E64-98A5-9E83-CB8C-C157E817C0BD}"/>
              </a:ext>
            </a:extLst>
          </p:cNvPr>
          <p:cNvSpPr>
            <a:spLocks noGrp="1"/>
          </p:cNvSpPr>
          <p:nvPr>
            <p:ph type="ftr" sz="quarter" idx="18"/>
          </p:nvPr>
        </p:nvSpPr>
        <p:spPr/>
        <p:txBody>
          <a:bodyPr/>
          <a:lstStyle/>
          <a:p>
            <a:endParaRPr lang="en-US"/>
          </a:p>
        </p:txBody>
      </p:sp>
      <p:sp>
        <p:nvSpPr>
          <p:cNvPr id="7" name="Espace réservé du numéro de diapositive 6">
            <a:extLst>
              <a:ext uri="{FF2B5EF4-FFF2-40B4-BE49-F238E27FC236}">
                <a16:creationId xmlns:a16="http://schemas.microsoft.com/office/drawing/2014/main" id="{06D89832-FF2F-2AF9-5FF2-EB70963AF665}"/>
              </a:ext>
            </a:extLst>
          </p:cNvPr>
          <p:cNvSpPr>
            <a:spLocks noGrp="1"/>
          </p:cNvSpPr>
          <p:nvPr>
            <p:ph type="sldNum" sz="quarter" idx="19"/>
          </p:nvPr>
        </p:nvSpPr>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3609694754"/>
      </p:ext>
    </p:extLst>
  </p:cSld>
  <p:clrMapOvr>
    <a:masterClrMapping/>
  </p:clrMapOvr>
  <p:transition spd="slow">
    <p:push/>
  </p:transition>
  <p:extLst>
    <p:ext uri="{DCECCB84-F9BA-43D5-87BE-67443E8EF086}">
      <p15:sldGuideLst xmlns:p15="http://schemas.microsoft.com/office/powerpoint/2012/main">
        <p15:guide id="3"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bg>
      <p:bgPr>
        <a:solidFill>
          <a:srgbClr val="53565A">
            <a:alpha val="10000"/>
          </a:srgb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2D00447-8F77-8CB1-FC5A-34EEA41E78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9" name="Rectangle 8">
            <a:extLst>
              <a:ext uri="{FF2B5EF4-FFF2-40B4-BE49-F238E27FC236}">
                <a16:creationId xmlns:a16="http://schemas.microsoft.com/office/drawing/2014/main" id="{4B67139B-32F1-2C35-5B7A-F39D0B66C7C3}"/>
              </a:ext>
            </a:extLst>
          </p:cNvPr>
          <p:cNvSpPr/>
          <p:nvPr userDrawn="1"/>
        </p:nvSpPr>
        <p:spPr>
          <a:xfrm>
            <a:off x="0" y="0"/>
            <a:ext cx="12192000" cy="1412875"/>
          </a:xfrm>
          <a:prstGeom prst="rect">
            <a:avLst/>
          </a:prstGeom>
          <a:solidFill>
            <a:schemeClr val="bg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2452" y="517526"/>
            <a:ext cx="11218606" cy="888488"/>
          </a:xfrm>
        </p:spPr>
        <p:txBody>
          <a:bodyPr anchor="ctr"/>
          <a:lstStyle>
            <a:lvl1pPr>
              <a:defRPr b="0" i="0">
                <a:solidFill>
                  <a:srgbClr val="AA0034"/>
                </a:solidFill>
                <a:latin typeface="+mn-lt"/>
              </a:defRPr>
            </a:lvl1pPr>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25BABA9D-B2BE-873B-3D0F-98FBFC6D2634}"/>
              </a:ext>
            </a:extLst>
          </p:cNvPr>
          <p:cNvSpPr>
            <a:spLocks noGrp="1"/>
          </p:cNvSpPr>
          <p:nvPr>
            <p:ph idx="1"/>
          </p:nvPr>
        </p:nvSpPr>
        <p:spPr>
          <a:xfrm>
            <a:off x="6096000" y="1881188"/>
            <a:ext cx="3835400" cy="3896858"/>
          </a:xfrm>
        </p:spPr>
        <p:txBody>
          <a:bodyPr lIns="180000" tIns="180000" rIns="180000" bIns="180000">
            <a:noAutofit/>
          </a:bodyPr>
          <a:lstStyle>
            <a:lvl1pPr marL="516600" indent="-516600">
              <a:spcBef>
                <a:spcPts val="1200"/>
              </a:spcBef>
              <a:buClr>
                <a:srgbClr val="B71835"/>
              </a:buClr>
              <a:buSzPct val="100000"/>
              <a:buFontTx/>
              <a:buBlip>
                <a:blip r:embed="rId3">
                  <a:extLst>
                    <a:ext uri="{96DAC541-7B7A-43D3-8B79-37D633B846F1}">
                      <asvg:svgBlip xmlns:asvg="http://schemas.microsoft.com/office/drawing/2016/SVG/main" r:embed="rId4"/>
                    </a:ext>
                  </a:extLst>
                </a:blip>
              </a:buBlip>
              <a:defRPr sz="3200" b="0" i="0">
                <a:solidFill>
                  <a:srgbClr val="53565A"/>
                </a:solidFill>
                <a:latin typeface="+mn-lt"/>
              </a:defRPr>
            </a:lvl1pPr>
            <a:lvl2pPr marL="685800" indent="-228600">
              <a:spcBef>
                <a:spcPts val="1200"/>
              </a:spcBef>
              <a:buClr>
                <a:srgbClr val="B71835"/>
              </a:buClr>
              <a:buSzPct val="70000"/>
              <a:buFontTx/>
              <a:buBlip>
                <a:blip r:embed="rId5"/>
              </a:buBlip>
              <a:defRPr sz="3200" b="0" i="0">
                <a:solidFill>
                  <a:srgbClr val="53565A"/>
                </a:solidFill>
                <a:latin typeface="+mn-lt"/>
              </a:defRPr>
            </a:lvl2pPr>
            <a:lvl3pPr marL="1143000" indent="-228600">
              <a:spcBef>
                <a:spcPts val="1200"/>
              </a:spcBef>
              <a:buClr>
                <a:srgbClr val="B71835"/>
              </a:buClr>
              <a:buSzPct val="70000"/>
              <a:buFontTx/>
              <a:buBlip>
                <a:blip r:embed="rId5"/>
              </a:buBlip>
              <a:defRPr sz="3200" b="0" i="0">
                <a:solidFill>
                  <a:srgbClr val="53565A"/>
                </a:solidFill>
                <a:latin typeface="+mn-lt"/>
              </a:defRPr>
            </a:lvl3pPr>
            <a:lvl4pPr marL="1600200" indent="-228600">
              <a:spcBef>
                <a:spcPts val="1200"/>
              </a:spcBef>
              <a:buClr>
                <a:srgbClr val="B71835"/>
              </a:buClr>
              <a:buSzPct val="70000"/>
              <a:buFontTx/>
              <a:buBlip>
                <a:blip r:embed="rId5"/>
              </a:buBlip>
              <a:defRPr sz="3200" b="0" i="0">
                <a:solidFill>
                  <a:srgbClr val="53565A"/>
                </a:solidFill>
                <a:latin typeface="+mn-lt"/>
              </a:defRPr>
            </a:lvl4pPr>
            <a:lvl5pPr marL="2057400" indent="-228600">
              <a:spcBef>
                <a:spcPts val="1200"/>
              </a:spcBef>
              <a:buClr>
                <a:srgbClr val="B71835"/>
              </a:buClr>
              <a:buSzPct val="70000"/>
              <a:buFontTx/>
              <a:buBlip>
                <a:blip r:embed="rId5"/>
              </a:buBlip>
              <a:defRPr sz="3200" b="0" i="0">
                <a:solidFill>
                  <a:srgbClr val="53565A"/>
                </a:solidFill>
                <a:latin typeface="+mn-lt"/>
              </a:defRPr>
            </a:lvl5pPr>
          </a:lstStyle>
          <a:p>
            <a:pPr lvl="0"/>
            <a:r>
              <a:rPr lang="fr-FR" dirty="0"/>
              <a:t>Cliquez pour modifier les styles du texte du masque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4" name="Espace réservé du pied de page 3">
            <a:extLst>
              <a:ext uri="{FF2B5EF4-FFF2-40B4-BE49-F238E27FC236}">
                <a16:creationId xmlns:a16="http://schemas.microsoft.com/office/drawing/2014/main" id="{551A2D35-2947-BCF1-D693-5538AD46A778}"/>
              </a:ext>
            </a:extLst>
          </p:cNvPr>
          <p:cNvSpPr>
            <a:spLocks noGrp="1"/>
          </p:cNvSpPr>
          <p:nvPr>
            <p:ph type="ftr" sz="quarter" idx="16"/>
          </p:nvPr>
        </p:nvSpPr>
        <p:spPr/>
        <p:txBody>
          <a:bodyPr/>
          <a:lstStyle/>
          <a:p>
            <a:endParaRPr lang="en-US"/>
          </a:p>
        </p:txBody>
      </p:sp>
      <p:sp>
        <p:nvSpPr>
          <p:cNvPr id="6" name="Espace réservé du numéro de diapositive 5">
            <a:extLst>
              <a:ext uri="{FF2B5EF4-FFF2-40B4-BE49-F238E27FC236}">
                <a16:creationId xmlns:a16="http://schemas.microsoft.com/office/drawing/2014/main" id="{4458209C-C036-289E-DA73-34DBCCFCC3EC}"/>
              </a:ext>
            </a:extLst>
          </p:cNvPr>
          <p:cNvSpPr>
            <a:spLocks noGrp="1"/>
          </p:cNvSpPr>
          <p:nvPr>
            <p:ph type="sldNum" sz="quarter" idx="17"/>
          </p:nvPr>
        </p:nvSpPr>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10208604"/>
      </p:ext>
    </p:extLst>
  </p:cSld>
  <p:clrMapOvr>
    <a:masterClrMapping/>
  </p:clrMapOvr>
  <p:transition spd="slow">
    <p:push/>
  </p:transition>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hite txt">
    <p:bg>
      <p:bgPr>
        <a:solidFill>
          <a:schemeClr val="bg1">
            <a:alpha val="1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BABA9D-B2BE-873B-3D0F-98FBFC6D2634}"/>
              </a:ext>
            </a:extLst>
          </p:cNvPr>
          <p:cNvSpPr>
            <a:spLocks noGrp="1"/>
          </p:cNvSpPr>
          <p:nvPr>
            <p:ph idx="1"/>
          </p:nvPr>
        </p:nvSpPr>
        <p:spPr>
          <a:xfrm>
            <a:off x="428624" y="1881188"/>
            <a:ext cx="11320463" cy="4351337"/>
          </a:xfrm>
          <a:noFill/>
        </p:spPr>
        <p:txBody>
          <a:bodyPr lIns="180000" tIns="180000" rIns="180000" bIns="180000">
            <a:normAutofit/>
          </a:bodyPr>
          <a:lstStyle>
            <a:lvl1pPr marL="228600" indent="-228600">
              <a:lnSpc>
                <a:spcPct val="100000"/>
              </a:lnSpc>
              <a:spcBef>
                <a:spcPts val="1200"/>
              </a:spcBef>
              <a:buClr>
                <a:srgbClr val="B71835"/>
              </a:buClr>
              <a:buSzPct val="100000"/>
              <a:buFontTx/>
              <a:buBlip>
                <a:blip r:embed="rId2">
                  <a:extLst>
                    <a:ext uri="{96DAC541-7B7A-43D3-8B79-37D633B846F1}">
                      <asvg:svgBlip xmlns:asvg="http://schemas.microsoft.com/office/drawing/2016/SVG/main" r:embed="rId3"/>
                    </a:ext>
                  </a:extLst>
                </a:blip>
              </a:buBlip>
              <a:defRPr sz="1400" b="0" i="0">
                <a:solidFill>
                  <a:srgbClr val="53565A"/>
                </a:solidFill>
                <a:latin typeface="+mn-lt"/>
              </a:defRPr>
            </a:lvl1pPr>
            <a:lvl2pPr marL="685800" indent="-228600">
              <a:lnSpc>
                <a:spcPct val="100000"/>
              </a:lnSpc>
              <a:spcBef>
                <a:spcPts val="1200"/>
              </a:spcBef>
              <a:buClr>
                <a:srgbClr val="B71835"/>
              </a:buClr>
              <a:buSzPct val="100000"/>
              <a:buFontTx/>
              <a:buBlip>
                <a:blip r:embed="rId2">
                  <a:extLst>
                    <a:ext uri="{96DAC541-7B7A-43D3-8B79-37D633B846F1}">
                      <asvg:svgBlip xmlns:asvg="http://schemas.microsoft.com/office/drawing/2016/SVG/main" r:embed="rId3"/>
                    </a:ext>
                  </a:extLst>
                </a:blip>
              </a:buBlip>
              <a:defRPr sz="1400" b="0" i="0">
                <a:solidFill>
                  <a:srgbClr val="53565A"/>
                </a:solidFill>
                <a:latin typeface="+mn-lt"/>
              </a:defRPr>
            </a:lvl2pPr>
            <a:lvl3pPr marL="1143000" indent="-228600">
              <a:lnSpc>
                <a:spcPct val="100000"/>
              </a:lnSpc>
              <a:spcBef>
                <a:spcPts val="1200"/>
              </a:spcBef>
              <a:buClr>
                <a:srgbClr val="B71835"/>
              </a:buClr>
              <a:buSzPct val="100000"/>
              <a:buFontTx/>
              <a:buBlip>
                <a:blip r:embed="rId2">
                  <a:extLst>
                    <a:ext uri="{96DAC541-7B7A-43D3-8B79-37D633B846F1}">
                      <asvg:svgBlip xmlns:asvg="http://schemas.microsoft.com/office/drawing/2016/SVG/main" r:embed="rId3"/>
                    </a:ext>
                  </a:extLst>
                </a:blip>
              </a:buBlip>
              <a:defRPr sz="1400" b="0" i="0">
                <a:solidFill>
                  <a:srgbClr val="53565A"/>
                </a:solidFill>
                <a:latin typeface="+mn-lt"/>
              </a:defRPr>
            </a:lvl3pPr>
            <a:lvl4pPr marL="1600200" indent="-228600">
              <a:lnSpc>
                <a:spcPct val="100000"/>
              </a:lnSpc>
              <a:spcBef>
                <a:spcPts val="1200"/>
              </a:spcBef>
              <a:buClr>
                <a:srgbClr val="B71835"/>
              </a:buClr>
              <a:buSzPct val="100000"/>
              <a:buFontTx/>
              <a:buBlip>
                <a:blip r:embed="rId2">
                  <a:extLst>
                    <a:ext uri="{96DAC541-7B7A-43D3-8B79-37D633B846F1}">
                      <asvg:svgBlip xmlns:asvg="http://schemas.microsoft.com/office/drawing/2016/SVG/main" r:embed="rId3"/>
                    </a:ext>
                  </a:extLst>
                </a:blip>
              </a:buBlip>
              <a:defRPr sz="1400" b="0" i="0">
                <a:solidFill>
                  <a:srgbClr val="53565A"/>
                </a:solidFill>
                <a:latin typeface="+mn-lt"/>
              </a:defRPr>
            </a:lvl4pPr>
            <a:lvl5pPr marL="2057400" indent="-228600">
              <a:lnSpc>
                <a:spcPct val="100000"/>
              </a:lnSpc>
              <a:spcBef>
                <a:spcPts val="1200"/>
              </a:spcBef>
              <a:buClr>
                <a:srgbClr val="B71835"/>
              </a:buClr>
              <a:buSzPct val="100000"/>
              <a:buFontTx/>
              <a:buBlip>
                <a:blip r:embed="rId2">
                  <a:extLst>
                    <a:ext uri="{96DAC541-7B7A-43D3-8B79-37D633B846F1}">
                      <asvg:svgBlip xmlns:asvg="http://schemas.microsoft.com/office/drawing/2016/SVG/main" r:embed="rId3"/>
                    </a:ext>
                  </a:extLst>
                </a:blip>
              </a:buBlip>
              <a:defRPr sz="1400" b="0" i="0">
                <a:solidFill>
                  <a:srgbClr val="53565A"/>
                </a:solidFill>
                <a:latin typeface="+mn-lt"/>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Titre 1">
            <a:extLst>
              <a:ext uri="{FF2B5EF4-FFF2-40B4-BE49-F238E27FC236}">
                <a16:creationId xmlns:a16="http://schemas.microsoft.com/office/drawing/2014/main" id="{E5987FB4-678A-3683-B74F-53A9A1D7954C}"/>
              </a:ext>
            </a:extLst>
          </p:cNvPr>
          <p:cNvSpPr>
            <a:spLocks noGrp="1"/>
          </p:cNvSpPr>
          <p:nvPr>
            <p:ph type="title"/>
          </p:nvPr>
        </p:nvSpPr>
        <p:spPr>
          <a:xfrm>
            <a:off x="441133" y="517525"/>
            <a:ext cx="11307955" cy="1363663"/>
          </a:xfrm>
        </p:spPr>
        <p:txBody>
          <a:bodyPr>
            <a:normAutofit/>
          </a:bodyPr>
          <a:lstStyle>
            <a:lvl1pPr>
              <a:defRPr sz="3200" b="0" i="0">
                <a:solidFill>
                  <a:srgbClr val="AA0034"/>
                </a:solidFill>
                <a:latin typeface="+mn-lt"/>
              </a:defRPr>
            </a:lvl1pPr>
          </a:lstStyle>
          <a:p>
            <a:r>
              <a:rPr lang="fr-FR" dirty="0"/>
              <a:t>Modifiez le style du titre</a:t>
            </a:r>
            <a:endParaRPr lang="en-US" dirty="0"/>
          </a:p>
        </p:txBody>
      </p:sp>
      <p:pic>
        <p:nvPicPr>
          <p:cNvPr id="12" name="Graphique 11">
            <a:extLst>
              <a:ext uri="{FF2B5EF4-FFF2-40B4-BE49-F238E27FC236}">
                <a16:creationId xmlns:a16="http://schemas.microsoft.com/office/drawing/2014/main" id="{D8532E4E-BE40-1EAD-9CF3-5C66B85C97A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22651" y="152450"/>
            <a:ext cx="1255776" cy="612961"/>
          </a:xfrm>
          <a:prstGeom prst="rect">
            <a:avLst/>
          </a:prstGeom>
        </p:spPr>
      </p:pic>
      <p:sp>
        <p:nvSpPr>
          <p:cNvPr id="18" name="Espace réservé du texte 17">
            <a:extLst>
              <a:ext uri="{FF2B5EF4-FFF2-40B4-BE49-F238E27FC236}">
                <a16:creationId xmlns:a16="http://schemas.microsoft.com/office/drawing/2014/main" id="{034B9D0A-DA4F-F29F-CB31-618690A2E23B}"/>
              </a:ext>
            </a:extLst>
          </p:cNvPr>
          <p:cNvSpPr>
            <a:spLocks noGrp="1"/>
          </p:cNvSpPr>
          <p:nvPr>
            <p:ph type="body" sz="quarter" idx="15" hasCustomPrompt="1"/>
          </p:nvPr>
        </p:nvSpPr>
        <p:spPr>
          <a:xfrm>
            <a:off x="441134" y="340796"/>
            <a:ext cx="9728200" cy="220663"/>
          </a:xfrm>
        </p:spPr>
        <p:txBody>
          <a:bodyPr>
            <a:noAutofit/>
          </a:bodyPr>
          <a:lstStyle>
            <a:lvl1pPr marL="0" indent="0">
              <a:buFontTx/>
              <a:buNone/>
              <a:defRPr sz="1200" b="0" i="0">
                <a:solidFill>
                  <a:srgbClr val="53565A"/>
                </a:solidFill>
                <a:latin typeface="+mn-lt"/>
              </a:defRPr>
            </a:lvl1pPr>
            <a:lvl2pPr marL="457200" indent="0">
              <a:buFontTx/>
              <a:buNone/>
              <a:defRPr sz="1200">
                <a:solidFill>
                  <a:srgbClr val="53565A"/>
                </a:solidFill>
              </a:defRPr>
            </a:lvl2pPr>
            <a:lvl3pPr marL="914400" indent="0">
              <a:buFontTx/>
              <a:buNone/>
              <a:defRPr sz="1200">
                <a:solidFill>
                  <a:srgbClr val="53565A"/>
                </a:solidFill>
              </a:defRPr>
            </a:lvl3pPr>
            <a:lvl4pPr marL="1371600" indent="0">
              <a:buFontTx/>
              <a:buNone/>
              <a:defRPr sz="1200">
                <a:solidFill>
                  <a:srgbClr val="53565A"/>
                </a:solidFill>
              </a:defRPr>
            </a:lvl4pPr>
            <a:lvl5pPr marL="1828800" indent="0">
              <a:buFontTx/>
              <a:buNone/>
              <a:defRPr sz="1200">
                <a:solidFill>
                  <a:srgbClr val="53565A"/>
                </a:solidFill>
              </a:defRPr>
            </a:lvl5pPr>
          </a:lstStyle>
          <a:p>
            <a:pPr lvl="0"/>
            <a:r>
              <a:rPr lang="fr-FR" dirty="0" err="1"/>
              <a:t>Presentation</a:t>
            </a:r>
            <a:r>
              <a:rPr lang="fr-FR" dirty="0"/>
              <a:t> </a:t>
            </a:r>
            <a:r>
              <a:rPr lang="fr-FR" dirty="0" err="1"/>
              <a:t>Title</a:t>
            </a:r>
            <a:endParaRPr lang="en-US" dirty="0"/>
          </a:p>
        </p:txBody>
      </p:sp>
      <p:sp>
        <p:nvSpPr>
          <p:cNvPr id="4" name="Espace réservé du pied de page 3">
            <a:extLst>
              <a:ext uri="{FF2B5EF4-FFF2-40B4-BE49-F238E27FC236}">
                <a16:creationId xmlns:a16="http://schemas.microsoft.com/office/drawing/2014/main" id="{A0B48468-35F0-7FDC-2C6D-B0BCD39BA560}"/>
              </a:ext>
            </a:extLst>
          </p:cNvPr>
          <p:cNvSpPr>
            <a:spLocks noGrp="1"/>
          </p:cNvSpPr>
          <p:nvPr>
            <p:ph type="ftr" sz="quarter" idx="16"/>
          </p:nvPr>
        </p:nvSpPr>
        <p:spPr>
          <a:xfrm>
            <a:off x="4038600" y="6356350"/>
            <a:ext cx="4114800" cy="365125"/>
          </a:xfrm>
        </p:spPr>
        <p:txBody>
          <a:bodyPr/>
          <a:lstStyle/>
          <a:p>
            <a:endParaRPr lang="en-US"/>
          </a:p>
        </p:txBody>
      </p:sp>
      <p:sp>
        <p:nvSpPr>
          <p:cNvPr id="5" name="Espace réservé du numéro de diapositive 5">
            <a:extLst>
              <a:ext uri="{FF2B5EF4-FFF2-40B4-BE49-F238E27FC236}">
                <a16:creationId xmlns:a16="http://schemas.microsoft.com/office/drawing/2014/main" id="{2419CE42-2391-F158-195A-BDF44F2B315B}"/>
              </a:ext>
            </a:extLst>
          </p:cNvPr>
          <p:cNvSpPr>
            <a:spLocks noGrp="1"/>
          </p:cNvSpPr>
          <p:nvPr>
            <p:ph type="sldNum" sz="quarter" idx="17"/>
          </p:nvPr>
        </p:nvSpPr>
        <p:spPr>
          <a:xfrm>
            <a:off x="9005888" y="6356350"/>
            <a:ext cx="2743200" cy="365125"/>
          </a:xfrm>
        </p:spPr>
        <p:txBody>
          <a:bodyPr/>
          <a:lstStyle/>
          <a:p>
            <a:fld id="{68EB2B2D-CBD5-6949-A083-C375F7698E58}" type="slidenum">
              <a:rPr lang="en-US" smtClean="0"/>
              <a:pPr/>
              <a:t>‹#›</a:t>
            </a:fld>
            <a:endParaRPr lang="en-US"/>
          </a:p>
        </p:txBody>
      </p:sp>
    </p:spTree>
    <p:extLst>
      <p:ext uri="{BB962C8B-B14F-4D97-AF65-F5344CB8AC3E}">
        <p14:creationId xmlns:p14="http://schemas.microsoft.com/office/powerpoint/2010/main" val="3543234537"/>
      </p:ext>
    </p:extLst>
  </p:cSld>
  <p:clrMapOvr>
    <a:masterClrMapping/>
  </p:clrMapOvr>
  <p:transition spd="slow">
    <p:push/>
  </p:transition>
  <p:extLst>
    <p:ext uri="{DCECCB84-F9BA-43D5-87BE-67443E8EF086}">
      <p15:sldGuideLst xmlns:p15="http://schemas.microsoft.com/office/powerpoint/2012/main">
        <p15:guide id="3" pos="3840" userDrawn="1">
          <p15:clr>
            <a:srgbClr val="FBAE40"/>
          </p15:clr>
        </p15:guide>
      </p15:sldGuideLst>
    </p:ext>
  </p:extLst>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8.xml" Id="rId8" /><Relationship Type="http://schemas.openxmlformats.org/officeDocument/2006/relationships/slideLayout" Target="/ppt/slideLayouts/slideLayout13.xml" Id="rId13" /><Relationship Type="http://schemas.openxmlformats.org/officeDocument/2006/relationships/theme" Target="/ppt/theme/theme1.xml" Id="rId26" /><Relationship Type="http://schemas.openxmlformats.org/officeDocument/2006/relationships/slideLayout" Target="/ppt/slideLayouts/slideLayout21.xml" Id="rId21" /><Relationship Type="http://schemas.openxmlformats.org/officeDocument/2006/relationships/slideLayout" Target="/ppt/slideLayouts/slideLayout17.xml" Id="rId17" /><Relationship Type="http://schemas.openxmlformats.org/officeDocument/2006/relationships/slideLayout" Target="/ppt/slideLayouts/slideLayout2.xml" Id="rId2" /><Relationship Type="http://schemas.openxmlformats.org/officeDocument/2006/relationships/slideLayout" Target="/ppt/slideLayouts/slideLayout16.xml" Id="rId16" /><Relationship Type="http://schemas.openxmlformats.org/officeDocument/2006/relationships/slideLayout" Target="/ppt/slideLayouts/slideLayout5.xml" Id="rId5" /><Relationship Type="http://schemas.openxmlformats.org/officeDocument/2006/relationships/slideLayout" Target="/ppt/slideLayouts/slideLayout15.xml" Id="rId15" /><Relationship Type="http://schemas.openxmlformats.org/officeDocument/2006/relationships/slideLayout" Target="/ppt/slideLayouts/slideLayout19.xml" Id="rId19" /><Relationship Type="http://schemas.openxmlformats.org/officeDocument/2006/relationships/slideLayout" Target="/ppt/slideLayouts/slideLayout22.xml" Id="rId22" /></Relationships>
</file>

<file path=ppt/slideMasters/slideMaster1.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89D84A6-B0E1-38A8-F06A-9C330010A2BD}"/>
              </a:ext>
            </a:extLst>
          </p:cNvPr>
          <p:cNvSpPr>
            <a:spLocks noGrp="1"/>
          </p:cNvSpPr>
          <p:nvPr>
            <p:ph type="title"/>
          </p:nvPr>
        </p:nvSpPr>
        <p:spPr>
          <a:xfrm>
            <a:off x="442452" y="517525"/>
            <a:ext cx="11306636" cy="13636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83C18DF2-6009-355B-A219-EE3DFD867F45}"/>
              </a:ext>
            </a:extLst>
          </p:cNvPr>
          <p:cNvSpPr>
            <a:spLocks noGrp="1"/>
          </p:cNvSpPr>
          <p:nvPr>
            <p:ph type="body" idx="1"/>
          </p:nvPr>
        </p:nvSpPr>
        <p:spPr>
          <a:xfrm>
            <a:off x="442452" y="1884619"/>
            <a:ext cx="1130663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Espace réservé du numéro de diapositive 5">
            <a:extLst>
              <a:ext uri="{FF2B5EF4-FFF2-40B4-BE49-F238E27FC236}">
                <a16:creationId xmlns:a16="http://schemas.microsoft.com/office/drawing/2014/main" id="{B14E6C90-ACF8-683F-E690-8C55F098C020}"/>
              </a:ext>
            </a:extLst>
          </p:cNvPr>
          <p:cNvSpPr>
            <a:spLocks noGrp="1"/>
          </p:cNvSpPr>
          <p:nvPr>
            <p:ph type="sldNum" sz="quarter" idx="4"/>
          </p:nvPr>
        </p:nvSpPr>
        <p:spPr>
          <a:xfrm>
            <a:off x="9005888" y="6356350"/>
            <a:ext cx="2743200" cy="365125"/>
          </a:xfrm>
          <a:prstGeom prst="rect">
            <a:avLst/>
          </a:prstGeom>
        </p:spPr>
        <p:txBody>
          <a:bodyPr vert="horz" lIns="91440" tIns="45720" rIns="91440" bIns="45720" rtlCol="0" anchor="ctr"/>
          <a:lstStyle>
            <a:lvl1pPr algn="r">
              <a:defRPr sz="800" b="0" i="0">
                <a:solidFill>
                  <a:schemeClr val="tx1">
                    <a:tint val="82000"/>
                  </a:schemeClr>
                </a:solidFill>
                <a:latin typeface="Aptos Light" panose="020B0004020202020204" pitchFamily="34" charset="0"/>
                <a:ea typeface="Roboto" panose="02000000000000000000" pitchFamily="2" charset="0"/>
                <a:cs typeface="Roboto" panose="02000000000000000000" pitchFamily="2" charset="0"/>
              </a:defRPr>
            </a:lvl1pPr>
          </a:lstStyle>
          <a:p>
            <a:fld id="{68EB2B2D-CBD5-6949-A083-C375F7698E58}" type="slidenum">
              <a:rPr lang="en-US" smtClean="0"/>
              <a:pPr/>
              <a:t>‹#›</a:t>
            </a:fld>
            <a:endParaRPr lang="en-US"/>
          </a:p>
        </p:txBody>
      </p:sp>
      <p:sp>
        <p:nvSpPr>
          <p:cNvPr id="5" name="Espace réservé du pied de page 4">
            <a:extLst>
              <a:ext uri="{FF2B5EF4-FFF2-40B4-BE49-F238E27FC236}">
                <a16:creationId xmlns:a16="http://schemas.microsoft.com/office/drawing/2014/main" id="{03BB86D1-9F0F-2692-67DC-66C453AD3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82000"/>
                  </a:schemeClr>
                </a:solidFill>
              </a:defRPr>
            </a:lvl1pPr>
          </a:lstStyle>
          <a:p>
            <a:endParaRPr lang="en-US" dirty="0"/>
          </a:p>
        </p:txBody>
      </p:sp>
    </p:spTree>
    <p:extLst>
      <p:ext uri="{BB962C8B-B14F-4D97-AF65-F5344CB8AC3E}">
        <p14:creationId xmlns:p14="http://schemas.microsoft.com/office/powerpoint/2010/main" val="997986394"/>
      </p:ext>
    </p:extLst>
  </p:cSld>
  <p:clrMap bg1="lt1" tx1="dk1" bg2="lt2" tx2="dk2" accent1="accent1" accent2="accent2" accent3="accent3" accent4="accent4" accent5="accent5" accent6="accent6" hlink="hlink" folHlink="folHlink"/>
  <p:sldLayoutIdLst>
    <p:sldLayoutId id="2147483649" r:id="rId2"/>
    <p:sldLayoutId id="2147483650" r:id="rId5"/>
    <p:sldLayoutId id="2147483672" r:id="rId8"/>
    <p:sldLayoutId id="2147483670" r:id="rId13"/>
    <p:sldLayoutId id="2147483680" r:id="rId15"/>
    <p:sldLayoutId id="2147483673" r:id="rId16"/>
    <p:sldLayoutId id="2147483679" r:id="rId17"/>
    <p:sldLayoutId id="2147483688" r:id="rId19"/>
    <p:sldLayoutId id="2147483671" r:id="rId21"/>
    <p:sldLayoutId id="2147483681" r:id="rId22"/>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3" orient="horz" pos="1185" userDrawn="1">
          <p15:clr>
            <a:srgbClr val="F26B43"/>
          </p15:clr>
        </p15:guide>
        <p15:guide id="4" pos="7680" userDrawn="1">
          <p15:clr>
            <a:srgbClr val="F26B43"/>
          </p15:clr>
        </p15:guide>
        <p15:guide id="5" pos="7401" userDrawn="1">
          <p15:clr>
            <a:srgbClr val="F26B43"/>
          </p15:clr>
        </p15:guide>
        <p15:guide id="6" pos="270" userDrawn="1">
          <p15:clr>
            <a:srgbClr val="F26B43"/>
          </p15:clr>
        </p15:guide>
        <p15:guide id="7" userDrawn="1">
          <p15:clr>
            <a:srgbClr val="F26B43"/>
          </p15:clr>
        </p15:guide>
        <p15:guide id="9" orient="horz" pos="326" userDrawn="1">
          <p15:clr>
            <a:srgbClr val="F26B43"/>
          </p15:clr>
        </p15:guide>
        <p15:guide id="11" orient="horz" pos="3926" userDrawn="1">
          <p15:clr>
            <a:srgbClr val="F26B43"/>
          </p15:clr>
        </p15:guide>
      </p15:sldGuideLst>
    </p:ext>
  </p:extLst>
</p:sldMaster>
</file>

<file path=ppt/slides/_rels/slide1.xml.rels>&#65279;<?xml version="1.0" encoding="utf-8"?><Relationships xmlns="http://schemas.openxmlformats.org/package/2006/relationships"><Relationship Type="http://schemas.openxmlformats.org/officeDocument/2006/relationships/notesSlide" Target="/ppt/notesSlides/notesSlide1.xml"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50.png" Id="rId3" /><Relationship Type="http://schemas.openxmlformats.org/officeDocument/2006/relationships/notesSlide" Target="/ppt/notesSlides/notesSlide10.xml" Id="rId2" /><Relationship Type="http://schemas.openxmlformats.org/officeDocument/2006/relationships/slideLayout" Target="/ppt/slideLayouts/slideLayout8.xml" Id="rId1" /></Relationships>
</file>

<file path=ppt/slides/_rels/slide11.xml.rels>&#65279;<?xml version="1.0" encoding="utf-8"?><Relationships xmlns="http://schemas.openxmlformats.org/package/2006/relationships"><Relationship Type="http://schemas.openxmlformats.org/officeDocument/2006/relationships/image" Target="/ppt/media/image51.png" Id="rId3" /><Relationship Type="http://schemas.openxmlformats.org/officeDocument/2006/relationships/notesSlide" Target="/ppt/notesSlides/notesSlide11.xml" Id="rId2" /><Relationship Type="http://schemas.openxmlformats.org/officeDocument/2006/relationships/slideLayout" Target="/ppt/slideLayouts/slideLayout8.xml" Id="rId1" /><Relationship Type="http://schemas.openxmlformats.org/officeDocument/2006/relationships/image" Target="/ppt/media/image52.png" Id="rId4" /></Relationships>
</file>

<file path=ppt/slides/_rels/slide12.xml.rels>&#65279;<?xml version="1.0" encoding="utf-8"?><Relationships xmlns="http://schemas.openxmlformats.org/package/2006/relationships"><Relationship Type="http://schemas.openxmlformats.org/officeDocument/2006/relationships/notesSlide" Target="/ppt/notesSlides/notesSlide12.xml" Id="rId2" /><Relationship Type="http://schemas.openxmlformats.org/officeDocument/2006/relationships/slideLayout" Target="/ppt/slideLayouts/slideLayout21.xml" Id="rId1" /></Relationships>
</file>

<file path=ppt/slides/_rels/slide13.xml.rels>&#65279;<?xml version="1.0" encoding="utf-8"?><Relationships xmlns="http://schemas.openxmlformats.org/package/2006/relationships"><Relationship Type="http://schemas.openxmlformats.org/officeDocument/2006/relationships/image" Target="/ppt/media/image55.png" Id="rId8" /><Relationship Type="http://schemas.openxmlformats.org/officeDocument/2006/relationships/image" Target="/ppt/media/image14.png" Id="rId3" /><Relationship Type="http://schemas.openxmlformats.org/officeDocument/2006/relationships/image" Target="/ppt/media/image54.svg" Id="rId7" /><Relationship Type="http://schemas.openxmlformats.org/officeDocument/2006/relationships/notesSlide" Target="/ppt/notesSlides/notesSlide13.xml" Id="rId2" /><Relationship Type="http://schemas.openxmlformats.org/officeDocument/2006/relationships/slideLayout" Target="/ppt/slideLayouts/slideLayout8.xml" Id="rId1" /><Relationship Type="http://schemas.openxmlformats.org/officeDocument/2006/relationships/image" Target="/ppt/media/image53.png" Id="rId6" /><Relationship Type="http://schemas.openxmlformats.org/officeDocument/2006/relationships/image" Target="/ppt/media/image10.png" Id="rId5" /><Relationship Type="http://schemas.openxmlformats.org/officeDocument/2006/relationships/image" Target="/ppt/media/image15.svg" Id="rId4" /><Relationship Type="http://schemas.openxmlformats.org/officeDocument/2006/relationships/image" Target="/ppt/media/image56.svg" Id="rId9" /></Relationships>
</file>

<file path=ppt/slides/_rels/slide14.xml.rels>&#65279;<?xml version="1.0" encoding="utf-8"?><Relationships xmlns="http://schemas.openxmlformats.org/package/2006/relationships"><Relationship Type="http://schemas.openxmlformats.org/officeDocument/2006/relationships/image" Target="/ppt/media/image54.svg" Id="rId3" /><Relationship Type="http://schemas.openxmlformats.org/officeDocument/2006/relationships/image" Target="/ppt/media/image53.png" Id="rId2" /><Relationship Type="http://schemas.openxmlformats.org/officeDocument/2006/relationships/slideLayout" Target="/ppt/slideLayouts/slideLayout8.xml" Id="rId1" /><Relationship Type="http://schemas.openxmlformats.org/officeDocument/2006/relationships/image" Target="/ppt/media/image56.svg" Id="rId5" /><Relationship Type="http://schemas.openxmlformats.org/officeDocument/2006/relationships/image" Target="/ppt/media/image55.png" Id="rId4" /></Relationships>
</file>

<file path=ppt/slides/_rels/slide15.xml.rels>&#65279;<?xml version="1.0" encoding="utf-8"?><Relationships xmlns="http://schemas.openxmlformats.org/package/2006/relationships"><Relationship Type="http://schemas.openxmlformats.org/officeDocument/2006/relationships/image" Target="/ppt/media/image58.svg" Id="rId8" /><Relationship Type="http://schemas.openxmlformats.org/officeDocument/2006/relationships/image" Target="/ppt/media/image14.png" Id="rId3" /><Relationship Type="http://schemas.openxmlformats.org/officeDocument/2006/relationships/image" Target="/ppt/media/image57.png" Id="rId7" /><Relationship Type="http://schemas.openxmlformats.org/officeDocument/2006/relationships/image" Target="/ppt/media/image62.svg" Id="rId12" /><Relationship Type="http://schemas.openxmlformats.org/officeDocument/2006/relationships/notesSlide" Target="/ppt/notesSlides/notesSlide14.xml" Id="rId2" /><Relationship Type="http://schemas.openxmlformats.org/officeDocument/2006/relationships/slideLayout" Target="/ppt/slideLayouts/slideLayout13.xml" Id="rId1" /><Relationship Type="http://schemas.openxmlformats.org/officeDocument/2006/relationships/image" Target="/ppt/media/image12.svg" Id="rId6" /><Relationship Type="http://schemas.openxmlformats.org/officeDocument/2006/relationships/image" Target="/ppt/media/image61.png" Id="rId11" /><Relationship Type="http://schemas.openxmlformats.org/officeDocument/2006/relationships/image" Target="/ppt/media/image11.png" Id="rId5" /><Relationship Type="http://schemas.openxmlformats.org/officeDocument/2006/relationships/image" Target="/ppt/media/image60.svg" Id="rId10" /><Relationship Type="http://schemas.openxmlformats.org/officeDocument/2006/relationships/image" Target="/ppt/media/image15.svg" Id="rId4" /><Relationship Type="http://schemas.openxmlformats.org/officeDocument/2006/relationships/image" Target="/ppt/media/image59.png" Id="rId9" /></Relationships>
</file>

<file path=ppt/slides/_rels/slide16.xml.rels>&#65279;<?xml version="1.0" encoding="utf-8"?><Relationships xmlns="http://schemas.openxmlformats.org/package/2006/relationships"><Relationship Type="http://schemas.openxmlformats.org/officeDocument/2006/relationships/image" Target="/ppt/media/image66.svg" Id="rId8" /><Relationship Type="http://schemas.openxmlformats.org/officeDocument/2006/relationships/image" Target="/ppt/media/image11.png" Id="rId3" /><Relationship Type="http://schemas.openxmlformats.org/officeDocument/2006/relationships/image" Target="/ppt/media/image65.png" Id="rId7" /><Relationship Type="http://schemas.openxmlformats.org/officeDocument/2006/relationships/image" Target="/ppt/media/image62.svg" Id="rId12" /><Relationship Type="http://schemas.openxmlformats.org/officeDocument/2006/relationships/notesSlide" Target="/ppt/notesSlides/notesSlide15.xml" Id="rId2" /><Relationship Type="http://schemas.openxmlformats.org/officeDocument/2006/relationships/slideLayout" Target="/ppt/slideLayouts/slideLayout22.xml" Id="rId1" /><Relationship Type="http://schemas.openxmlformats.org/officeDocument/2006/relationships/image" Target="/ppt/media/image64.svg" Id="rId6" /><Relationship Type="http://schemas.openxmlformats.org/officeDocument/2006/relationships/image" Target="/ppt/media/image61.png" Id="rId11" /><Relationship Type="http://schemas.openxmlformats.org/officeDocument/2006/relationships/image" Target="/ppt/media/image63.png" Id="rId5" /><Relationship Type="http://schemas.openxmlformats.org/officeDocument/2006/relationships/image" Target="/ppt/media/image58.svg" Id="rId10" /><Relationship Type="http://schemas.openxmlformats.org/officeDocument/2006/relationships/image" Target="/ppt/media/image12.svg" Id="rId4" /><Relationship Type="http://schemas.openxmlformats.org/officeDocument/2006/relationships/image" Target="/ppt/media/image57.png" Id="rId9" /></Relationships>
</file>

<file path=ppt/slides/_rels/slide17.xml.rels>&#65279;<?xml version="1.0" encoding="utf-8"?><Relationships xmlns="http://schemas.openxmlformats.org/package/2006/relationships"><Relationship Type="http://schemas.openxmlformats.org/officeDocument/2006/relationships/notesSlide" Target="/ppt/notesSlides/notesSlide16.xml" Id="rId2" /><Relationship Type="http://schemas.openxmlformats.org/officeDocument/2006/relationships/slideLayout" Target="/ppt/slideLayouts/slideLayout13.xml" Id="rId1" /></Relationships>
</file>

<file path=ppt/slides/_rels/slide18.xml.rels>&#65279;<?xml version="1.0" encoding="utf-8"?><Relationships xmlns="http://schemas.openxmlformats.org/package/2006/relationships"><Relationship Type="http://schemas.openxmlformats.org/officeDocument/2006/relationships/image" Target="/ppt/media/image11.png" Id="rId3" /><Relationship Type="http://schemas.openxmlformats.org/officeDocument/2006/relationships/image" Target="/ppt/media/image10.png" Id="rId7" /><Relationship Type="http://schemas.openxmlformats.org/officeDocument/2006/relationships/notesSlide" Target="/ppt/notesSlides/notesSlide17.xml" Id="rId2" /><Relationship Type="http://schemas.openxmlformats.org/officeDocument/2006/relationships/slideLayout" Target="/ppt/slideLayouts/slideLayout13.xml" Id="rId1" /><Relationship Type="http://schemas.openxmlformats.org/officeDocument/2006/relationships/image" Target="/ppt/media/image15.svg" Id="rId6" /><Relationship Type="http://schemas.openxmlformats.org/officeDocument/2006/relationships/image" Target="/ppt/media/image14.png" Id="rId5" /><Relationship Type="http://schemas.openxmlformats.org/officeDocument/2006/relationships/image" Target="/ppt/media/image12.svg" Id="rId4" /></Relationships>
</file>

<file path=ppt/slides/_rels/slide19.xml.rels>&#65279;<?xml version="1.0" encoding="utf-8"?><Relationships xmlns="http://schemas.openxmlformats.org/package/2006/relationships"><Relationship Type="http://schemas.openxmlformats.org/officeDocument/2006/relationships/image" Target="/ppt/media/image67.png" Id="rId3" /><Relationship Type="http://schemas.openxmlformats.org/officeDocument/2006/relationships/image" Target="/ppt/media/image71.png" Id="rId7" /><Relationship Type="http://schemas.openxmlformats.org/officeDocument/2006/relationships/notesSlide" Target="/ppt/notesSlides/notesSlide18.xml" Id="rId2" /><Relationship Type="http://schemas.openxmlformats.org/officeDocument/2006/relationships/slideLayout" Target="/ppt/slideLayouts/slideLayout15.xml" Id="rId1" /><Relationship Type="http://schemas.openxmlformats.org/officeDocument/2006/relationships/image" Target="/ppt/media/image70.png" Id="rId6" /><Relationship Type="http://schemas.openxmlformats.org/officeDocument/2006/relationships/image" Target="/ppt/media/image69.png" Id="rId5" /><Relationship Type="http://schemas.openxmlformats.org/officeDocument/2006/relationships/image" Target="/ppt/media/image68.png" Id="rId4" /></Relationships>
</file>

<file path=ppt/slides/_rels/slide2.xml.rels>&#65279;<?xml version="1.0" encoding="utf-8"?><Relationships xmlns="http://schemas.openxmlformats.org/package/2006/relationships"><Relationship Type="http://schemas.openxmlformats.org/officeDocument/2006/relationships/notesSlide" Target="/ppt/notesSlides/notesSlide2.xml" Id="rId2" /><Relationship Type="http://schemas.openxmlformats.org/officeDocument/2006/relationships/slideLayout" Target="/ppt/slideLayouts/slideLayout5.xml" Id="rId1" /></Relationships>
</file>

<file path=ppt/slides/_rels/slide20.xml.rels>&#65279;<?xml version="1.0" encoding="utf-8"?><Relationships xmlns="http://schemas.openxmlformats.org/package/2006/relationships"><Relationship Type="http://schemas.openxmlformats.org/officeDocument/2006/relationships/image" Target="/ppt/media/image77.png" Id="rId8" /><Relationship Type="http://schemas.openxmlformats.org/officeDocument/2006/relationships/image" Target="/ppt/media/image72.png" Id="rId3" /><Relationship Type="http://schemas.openxmlformats.org/officeDocument/2006/relationships/image" Target="/ppt/media/image76.png" Id="rId7" /><Relationship Type="http://schemas.openxmlformats.org/officeDocument/2006/relationships/notesSlide" Target="/ppt/notesSlides/notesSlide19.xml" Id="rId2" /><Relationship Type="http://schemas.openxmlformats.org/officeDocument/2006/relationships/slideLayout" Target="/ppt/slideLayouts/slideLayout15.xml" Id="rId1" /><Relationship Type="http://schemas.openxmlformats.org/officeDocument/2006/relationships/image" Target="/ppt/media/image75.png" Id="rId6" /><Relationship Type="http://schemas.openxmlformats.org/officeDocument/2006/relationships/image" Target="/ppt/media/image74.png" Id="rId5" /><Relationship Type="http://schemas.openxmlformats.org/officeDocument/2006/relationships/image" Target="/ppt/media/image73.png" Id="rId4" /><Relationship Type="http://schemas.openxmlformats.org/officeDocument/2006/relationships/image" Target="/ppt/media/image78.png" Id="rId9" /></Relationships>
</file>

<file path=ppt/slides/_rels/slide21.xml.rels>&#65279;<?xml version="1.0" encoding="utf-8"?><Relationships xmlns="http://schemas.openxmlformats.org/package/2006/relationships"><Relationship Type="http://schemas.openxmlformats.org/officeDocument/2006/relationships/notesSlide" Target="/ppt/notesSlides/notesSlide20.xml" Id="rId2" /><Relationship Type="http://schemas.openxmlformats.org/officeDocument/2006/relationships/slideLayout" Target="/ppt/slideLayouts/slideLayout19.xml" Id="rId1"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3.xml.rels>&#65279;<?xml version="1.0" encoding="utf-8"?><Relationships xmlns="http://schemas.openxmlformats.org/package/2006/relationships"><Relationship Type="http://schemas.openxmlformats.org/officeDocument/2006/relationships/image" Target="/ppt/media/image68.png" Id="rId2" /><Relationship Type="http://schemas.openxmlformats.org/officeDocument/2006/relationships/slideLayout" Target="/ppt/slideLayouts/slideLayout16.xml" Id="rId1" /></Relationships>
</file>

<file path=ppt/slides/_rels/slide24.xml.rels>&#65279;<?xml version="1.0" encoding="utf-8"?><Relationships xmlns="http://schemas.openxmlformats.org/package/2006/relationships"><Relationship Type="http://schemas.openxmlformats.org/officeDocument/2006/relationships/image" Target="/ppt/media/image69.png" Id="rId3" /><Relationship Type="http://schemas.openxmlformats.org/officeDocument/2006/relationships/notesSlide" Target="/ppt/notesSlides/notesSlide21.xml" Id="rId2" /><Relationship Type="http://schemas.openxmlformats.org/officeDocument/2006/relationships/slideLayout" Target="/ppt/slideLayouts/slideLayout16.xml" Id="rId1" /></Relationships>
</file>

<file path=ppt/slides/_rels/slide25.xml.rels>&#65279;<?xml version="1.0" encoding="utf-8"?><Relationships xmlns="http://schemas.openxmlformats.org/package/2006/relationships"><Relationship Type="http://schemas.openxmlformats.org/officeDocument/2006/relationships/image" Target="/ppt/media/image79.png" Id="rId2" /><Relationship Type="http://schemas.openxmlformats.org/officeDocument/2006/relationships/slideLayout" Target="/ppt/slideLayouts/slideLayout16.xml" Id="rId1" /></Relationships>
</file>

<file path=ppt/slides/_rels/slide26.xml.rels>&#65279;<?xml version="1.0" encoding="utf-8"?><Relationships xmlns="http://schemas.openxmlformats.org/package/2006/relationships"><Relationship Type="http://schemas.openxmlformats.org/officeDocument/2006/relationships/image" Target="/ppt/media/image67.png" Id="rId2" /><Relationship Type="http://schemas.openxmlformats.org/officeDocument/2006/relationships/slideLayout" Target="/ppt/slideLayouts/slideLayout16.xml" Id="rId1" /></Relationships>
</file>

<file path=ppt/slides/_rels/slide3.xml.rels>&#65279;<?xml version="1.0" encoding="utf-8"?><Relationships xmlns="http://schemas.openxmlformats.org/package/2006/relationships"><Relationship Type="http://schemas.openxmlformats.org/officeDocument/2006/relationships/image" Target="/ppt/media/image3.png" Id="rId8" /><Relationship Type="http://schemas.openxmlformats.org/officeDocument/2006/relationships/image" Target="/ppt/media/image22.png" Id="rId3" /><Relationship Type="http://schemas.openxmlformats.org/officeDocument/2006/relationships/image" Target="/ppt/media/image12.svg" Id="rId7" /><Relationship Type="http://schemas.openxmlformats.org/officeDocument/2006/relationships/notesSlide" Target="/ppt/notesSlides/notesSlide3.xml" Id="rId2" /><Relationship Type="http://schemas.openxmlformats.org/officeDocument/2006/relationships/slideLayout" Target="/ppt/slideLayouts/slideLayout17.xml" Id="rId1" /><Relationship Type="http://schemas.openxmlformats.org/officeDocument/2006/relationships/image" Target="/ppt/media/image11.png" Id="rId6" /><Relationship Type="http://schemas.openxmlformats.org/officeDocument/2006/relationships/image" Target="/ppt/media/image15.svg" Id="rId5" /><Relationship Type="http://schemas.openxmlformats.org/officeDocument/2006/relationships/image" Target="/ppt/media/image14.png" Id="rId4" /><Relationship Type="http://schemas.openxmlformats.org/officeDocument/2006/relationships/image" Target="/ppt/media/image4.svg" Id="rId9" /></Relationships>
</file>

<file path=ppt/slides/_rels/slide4.xml.rels>&#65279;<?xml version="1.0" encoding="utf-8"?><Relationships xmlns="http://schemas.openxmlformats.org/package/2006/relationships"><Relationship Type="http://schemas.openxmlformats.org/officeDocument/2006/relationships/image" Target="/ppt/media/image23.png" Id="rId3" /><Relationship Type="http://schemas.openxmlformats.org/officeDocument/2006/relationships/notesSlide" Target="/ppt/notesSlides/notesSlide4.xml" Id="rId2" /><Relationship Type="http://schemas.openxmlformats.org/officeDocument/2006/relationships/slideLayout" Target="/ppt/slideLayouts/slideLayout17.xml" Id="rId1" /><Relationship Type="http://schemas.openxmlformats.org/officeDocument/2006/relationships/image" Target="/ppt/media/image26.svg" Id="rId6" /><Relationship Type="http://schemas.openxmlformats.org/officeDocument/2006/relationships/image" Target="/ppt/media/image25.png" Id="rId5" /><Relationship Type="http://schemas.openxmlformats.org/officeDocument/2006/relationships/image" Target="/ppt/media/image24.svg" Id="rId4" /></Relationships>
</file>

<file path=ppt/slides/_rels/slide5.xml.rels>&#65279;<?xml version="1.0" encoding="utf-8"?><Relationships xmlns="http://schemas.openxmlformats.org/package/2006/relationships"><Relationship Type="http://schemas.openxmlformats.org/officeDocument/2006/relationships/image" Target="/ppt/media/image27.png" Id="rId3" /><Relationship Type="http://schemas.openxmlformats.org/officeDocument/2006/relationships/notesSlide" Target="/ppt/notesSlides/notesSlide5.xml" Id="rId2" /><Relationship Type="http://schemas.openxmlformats.org/officeDocument/2006/relationships/slideLayout" Target="/ppt/slideLayouts/slideLayout17.xml" Id="rId1" /><Relationship Type="http://schemas.openxmlformats.org/officeDocument/2006/relationships/image" Target="/ppt/media/image28.png" Id="rId4" /></Relationships>
</file>

<file path=ppt/slides/_rels/slide6.xml.rels>&#65279;<?xml version="1.0" encoding="utf-8"?><Relationships xmlns="http://schemas.openxmlformats.org/package/2006/relationships"><Relationship Type="http://schemas.openxmlformats.org/officeDocument/2006/relationships/image" Target="/ppt/media/image32.svg" Id="rId8" /><Relationship Type="http://schemas.openxmlformats.org/officeDocument/2006/relationships/image" Target="/ppt/media/image7.png" Id="rId13" /><Relationship Type="http://schemas.openxmlformats.org/officeDocument/2006/relationships/image" Target="/ppt/media/image38.svg" Id="rId18" /><Relationship Type="http://schemas.openxmlformats.org/officeDocument/2006/relationships/image" Target="/ppt/media/image14.png" Id="rId3" /><Relationship Type="http://schemas.openxmlformats.org/officeDocument/2006/relationships/image" Target="/ppt/media/image41.png" Id="rId21" /><Relationship Type="http://schemas.openxmlformats.org/officeDocument/2006/relationships/image" Target="/ppt/media/image31.png" Id="rId7" /><Relationship Type="http://schemas.openxmlformats.org/officeDocument/2006/relationships/image" Target="/ppt/media/image34.svg" Id="rId12" /><Relationship Type="http://schemas.openxmlformats.org/officeDocument/2006/relationships/image" Target="/ppt/media/image37.png" Id="rId17" /><Relationship Type="http://schemas.openxmlformats.org/officeDocument/2006/relationships/notesSlide" Target="/ppt/notesSlides/notesSlide6.xml" Id="rId2" /><Relationship Type="http://schemas.openxmlformats.org/officeDocument/2006/relationships/image" Target="/ppt/media/image36.svg" Id="rId16" /><Relationship Type="http://schemas.openxmlformats.org/officeDocument/2006/relationships/image" Target="/ppt/media/image40.svg" Id="rId20" /><Relationship Type="http://schemas.openxmlformats.org/officeDocument/2006/relationships/slideLayout" Target="/ppt/slideLayouts/slideLayout22.xml" Id="rId1" /><Relationship Type="http://schemas.openxmlformats.org/officeDocument/2006/relationships/image" Target="/ppt/media/image30.svg" Id="rId6" /><Relationship Type="http://schemas.openxmlformats.org/officeDocument/2006/relationships/image" Target="/ppt/media/image33.png" Id="rId11" /><Relationship Type="http://schemas.openxmlformats.org/officeDocument/2006/relationships/image" Target="/ppt/media/image44.svg" Id="rId24" /><Relationship Type="http://schemas.openxmlformats.org/officeDocument/2006/relationships/image" Target="/ppt/media/image29.png" Id="rId5" /><Relationship Type="http://schemas.openxmlformats.org/officeDocument/2006/relationships/image" Target="/ppt/media/image35.png" Id="rId15" /><Relationship Type="http://schemas.openxmlformats.org/officeDocument/2006/relationships/image" Target="/ppt/media/image43.png" Id="rId23" /><Relationship Type="http://schemas.openxmlformats.org/officeDocument/2006/relationships/image" Target="/ppt/media/image6.svg" Id="rId10" /><Relationship Type="http://schemas.openxmlformats.org/officeDocument/2006/relationships/image" Target="/ppt/media/image39.png" Id="rId19" /><Relationship Type="http://schemas.openxmlformats.org/officeDocument/2006/relationships/image" Target="/ppt/media/image15.svg" Id="rId4" /><Relationship Type="http://schemas.openxmlformats.org/officeDocument/2006/relationships/image" Target="/ppt/media/image5.png" Id="rId9" /><Relationship Type="http://schemas.openxmlformats.org/officeDocument/2006/relationships/image" Target="/ppt/media/image8.svg" Id="rId14" /><Relationship Type="http://schemas.openxmlformats.org/officeDocument/2006/relationships/image" Target="/ppt/media/image42.svg" Id="rId22" /></Relationships>
</file>

<file path=ppt/slides/_rels/slide7.xml.rels>&#65279;<?xml version="1.0" encoding="utf-8"?><Relationships xmlns="http://schemas.openxmlformats.org/package/2006/relationships"><Relationship Type="http://schemas.openxmlformats.org/officeDocument/2006/relationships/image" Target="/ppt/media/image45.png" Id="rId3" /><Relationship Type="http://schemas.openxmlformats.org/officeDocument/2006/relationships/notesSlide" Target="/ppt/notesSlides/notesSlide7.xml" Id="rId2" /><Relationship Type="http://schemas.openxmlformats.org/officeDocument/2006/relationships/slideLayout" Target="/ppt/slideLayouts/slideLayout8.xml" Id="rId1" /><Relationship Type="http://schemas.openxmlformats.org/officeDocument/2006/relationships/image" Target="/ppt/media/image46.png" Id="rId4" /></Relationships>
</file>

<file path=ppt/slides/_rels/slide8.xml.rels>&#65279;<?xml version="1.0" encoding="utf-8"?><Relationships xmlns="http://schemas.openxmlformats.org/package/2006/relationships"><Relationship Type="http://schemas.openxmlformats.org/officeDocument/2006/relationships/image" Target="/ppt/media/image47.png" Id="rId3" /><Relationship Type="http://schemas.openxmlformats.org/officeDocument/2006/relationships/notesSlide" Target="/ppt/notesSlides/notesSlide8.xml" Id="rId2" /><Relationship Type="http://schemas.openxmlformats.org/officeDocument/2006/relationships/slideLayout" Target="/ppt/slideLayouts/slideLayout8.xml" Id="rId1" /><Relationship Type="http://schemas.openxmlformats.org/officeDocument/2006/relationships/image" Target="/ppt/media/image15.svg" Id="rId6" /><Relationship Type="http://schemas.openxmlformats.org/officeDocument/2006/relationships/image" Target="/ppt/media/image14.png" Id="rId5" /><Relationship Type="http://schemas.openxmlformats.org/officeDocument/2006/relationships/image" Target="/ppt/media/image10.png" Id="rId4" /></Relationships>
</file>

<file path=ppt/slides/_rels/slide9.xml.rels>&#65279;<?xml version="1.0" encoding="utf-8"?><Relationships xmlns="http://schemas.openxmlformats.org/package/2006/relationships"><Relationship Type="http://schemas.openxmlformats.org/officeDocument/2006/relationships/image" Target="/ppt/media/image48.png" Id="rId3" /><Relationship Type="http://schemas.openxmlformats.org/officeDocument/2006/relationships/notesSlide" Target="/ppt/notesSlides/notesSlide9.xml" Id="rId2" /><Relationship Type="http://schemas.openxmlformats.org/officeDocument/2006/relationships/slideLayout" Target="/ppt/slideLayouts/slideLayout8.xml" Id="rId1" /><Relationship Type="http://schemas.openxmlformats.org/officeDocument/2006/relationships/image" Target="/ppt/media/image49.pn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4321F-C9BA-FC75-8D10-491055EF39B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F4AA51D-C1B0-1637-4E8E-4A1F487D2E83}"/>
              </a:ext>
            </a:extLst>
          </p:cNvPr>
          <p:cNvSpPr>
            <a:spLocks noGrp="1"/>
          </p:cNvSpPr>
          <p:nvPr>
            <p:ph type="ctrTitle"/>
          </p:nvPr>
        </p:nvSpPr>
        <p:spPr>
          <a:ln>
            <a:noFill/>
          </a:ln>
        </p:spPr>
        <p:txBody>
          <a:bodyPr/>
          <a:lstStyle/>
          <a:p>
            <a:r>
              <a:rPr lang="en-US" sz="4800" noProof="0" dirty="0"/>
              <a:t>Charting New Paths</a:t>
            </a:r>
            <a:br>
              <a:rPr lang="en-US" sz="4800" noProof="0" dirty="0"/>
            </a:br>
            <a:r>
              <a:rPr lang="en-US" sz="4800" noProof="0" dirty="0"/>
              <a:t>in Precision Immunotherapies</a:t>
            </a:r>
          </a:p>
        </p:txBody>
      </p:sp>
      <p:sp>
        <p:nvSpPr>
          <p:cNvPr id="7" name="Sous-titre 6">
            <a:extLst>
              <a:ext uri="{FF2B5EF4-FFF2-40B4-BE49-F238E27FC236}">
                <a16:creationId xmlns:a16="http://schemas.microsoft.com/office/drawing/2014/main" id="{4B08CC74-D115-BFC8-D91F-E1D039C7ABD4}"/>
              </a:ext>
            </a:extLst>
          </p:cNvPr>
          <p:cNvSpPr>
            <a:spLocks noGrp="1"/>
          </p:cNvSpPr>
          <p:nvPr>
            <p:ph type="subTitle" idx="1"/>
          </p:nvPr>
        </p:nvSpPr>
        <p:spPr/>
        <p:txBody>
          <a:bodyPr/>
          <a:lstStyle/>
          <a:p>
            <a:r>
              <a:rPr lang="en-US" noProof="0" dirty="0"/>
              <a:t>Investors Deck / 2025 01 30 </a:t>
            </a:r>
          </a:p>
          <a:p>
            <a:r>
              <a:rPr lang="en-US" sz="900" noProof="0" dirty="0"/>
              <a:t>Giuseppe Pantaleo input dated Jan 21, 2025</a:t>
            </a:r>
          </a:p>
        </p:txBody>
      </p:sp>
      <p:sp>
        <p:nvSpPr>
          <p:cNvPr id="4" name="Espace réservé du numéro de diapositive 3">
            <a:extLst>
              <a:ext uri="{FF2B5EF4-FFF2-40B4-BE49-F238E27FC236}">
                <a16:creationId xmlns:a16="http://schemas.microsoft.com/office/drawing/2014/main" id="{56D2CA24-5DA2-9682-DFFC-31C678A50874}"/>
              </a:ext>
            </a:extLst>
          </p:cNvPr>
          <p:cNvSpPr>
            <a:spLocks noGrp="1"/>
          </p:cNvSpPr>
          <p:nvPr>
            <p:ph type="sldNum" sz="quarter" idx="11"/>
          </p:nvPr>
        </p:nvSpPr>
        <p:spPr/>
        <p:txBody>
          <a:bodyPr/>
          <a:lstStyle/>
          <a:p>
            <a:fld id="{68EB2B2D-CBD5-6949-A083-C375F7698E58}" type="slidenum">
              <a:rPr lang="en-US" smtClean="0"/>
              <a:pPr/>
              <a:t>1</a:t>
            </a:fld>
            <a:endParaRPr lang="en-US"/>
          </a:p>
        </p:txBody>
      </p:sp>
    </p:spTree>
    <p:extLst>
      <p:ext uri="{BB962C8B-B14F-4D97-AF65-F5344CB8AC3E}">
        <p14:creationId xmlns:p14="http://schemas.microsoft.com/office/powerpoint/2010/main" val="7438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cteur droit 15">
            <a:extLst>
              <a:ext uri="{FF2B5EF4-FFF2-40B4-BE49-F238E27FC236}">
                <a16:creationId xmlns:a16="http://schemas.microsoft.com/office/drawing/2014/main" id="{C9D899D8-F94C-A72C-7577-62F9DDE49ADF}"/>
              </a:ext>
            </a:extLst>
          </p:cNvPr>
          <p:cNvCxnSpPr>
            <a:cxnSpLocks/>
          </p:cNvCxnSpPr>
          <p:nvPr/>
        </p:nvCxnSpPr>
        <p:spPr>
          <a:xfrm>
            <a:off x="428625" y="1881188"/>
            <a:ext cx="113204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6258E70-AA65-4822-8441-BB5CB98B054A}"/>
              </a:ext>
            </a:extLst>
          </p:cNvPr>
          <p:cNvSpPr txBox="1"/>
          <p:nvPr/>
        </p:nvSpPr>
        <p:spPr>
          <a:xfrm>
            <a:off x="444500" y="6232525"/>
            <a:ext cx="5651500" cy="215444"/>
          </a:xfrm>
          <a:prstGeom prst="rect">
            <a:avLst/>
          </a:prstGeom>
          <a:noFill/>
        </p:spPr>
        <p:txBody>
          <a:bodyPr wrap="square" rtlCol="0">
            <a:spAutoFit/>
          </a:bodyPr>
          <a:lstStyle/>
          <a:p>
            <a:r>
              <a:rPr lang="en-US" sz="800" u="none" strike="noStrike" noProof="0" dirty="0">
                <a:solidFill>
                  <a:srgbClr val="000000"/>
                </a:solidFill>
                <a:effectLst/>
              </a:rPr>
              <a:t>Ref. Labcorp</a:t>
            </a:r>
            <a:r>
              <a:rPr lang="en-US" sz="800" noProof="0" dirty="0">
                <a:solidFill>
                  <a:srgbClr val="000000"/>
                </a:solidFill>
              </a:rPr>
              <a:t> 2021 Study;</a:t>
            </a:r>
            <a:r>
              <a:rPr lang="en-US" sz="800" u="none" strike="noStrike" noProof="0" dirty="0">
                <a:solidFill>
                  <a:srgbClr val="000000"/>
                </a:solidFill>
                <a:effectLst/>
              </a:rPr>
              <a:t> 4 cynomolgus monkeys per dosing group (10, 30 and 100 mg/kg)</a:t>
            </a:r>
            <a:endParaRPr lang="en-US" sz="800" noProof="0" dirty="0"/>
          </a:p>
        </p:txBody>
      </p:sp>
      <p:sp>
        <p:nvSpPr>
          <p:cNvPr id="7" name="Espace réservé du contenu 6">
            <a:extLst>
              <a:ext uri="{FF2B5EF4-FFF2-40B4-BE49-F238E27FC236}">
                <a16:creationId xmlns:a16="http://schemas.microsoft.com/office/drawing/2014/main" id="{1FCDC1A4-41DE-2BBD-E9F0-F9E2A2CA0FFA}"/>
              </a:ext>
            </a:extLst>
          </p:cNvPr>
          <p:cNvSpPr>
            <a:spLocks noGrp="1"/>
          </p:cNvSpPr>
          <p:nvPr>
            <p:ph idx="1"/>
          </p:nvPr>
        </p:nvSpPr>
        <p:spPr>
          <a:xfrm>
            <a:off x="428624" y="1881189"/>
            <a:ext cx="5476519" cy="4151312"/>
          </a:xfrm>
          <a:solidFill>
            <a:schemeClr val="accent4">
              <a:alpha val="10272"/>
            </a:schemeClr>
          </a:solidFill>
        </p:spPr>
        <p:txBody>
          <a:bodyPr>
            <a:normAutofit/>
          </a:bodyPr>
          <a:lstStyle/>
          <a:p>
            <a:r>
              <a:rPr lang="en-US" sz="1700" noProof="0" dirty="0"/>
              <a:t>The mean PK half-life for MAQ-001 was 20 days compared to 10.6 days for Keytruda in a similar NHP study. </a:t>
            </a:r>
          </a:p>
          <a:p>
            <a:r>
              <a:rPr lang="en-US" sz="1700" noProof="0" dirty="0"/>
              <a:t>Exposure was approximately dose proportional with AUC</a:t>
            </a:r>
            <a:r>
              <a:rPr lang="en-US" sz="1700" baseline="-25000" noProof="0" dirty="0"/>
              <a:t>0-last</a:t>
            </a:r>
            <a:r>
              <a:rPr lang="en-US" sz="1700" noProof="0" dirty="0"/>
              <a:t> comparable to a Keytruda NHP study, both dosed at 30 mg/kg. </a:t>
            </a:r>
          </a:p>
          <a:p>
            <a:r>
              <a:rPr lang="en-US" sz="1700" noProof="0" dirty="0"/>
              <a:t>No gender specific differences in NHP  exposure were evident.  </a:t>
            </a:r>
          </a:p>
          <a:p>
            <a:r>
              <a:rPr lang="en-US" sz="1700" noProof="0" dirty="0"/>
              <a:t>The No Observed Adverse Effect Level (NOAEL) for MAQ-001 was determined to be 30 mg/kg based on an 8-week repeat dose followed by a 12-week recovery study.</a:t>
            </a:r>
            <a:endParaRPr lang="en-US" sz="1600" noProof="0" dirty="0"/>
          </a:p>
        </p:txBody>
      </p:sp>
      <p:sp>
        <p:nvSpPr>
          <p:cNvPr id="6" name="Titre 5">
            <a:extLst>
              <a:ext uri="{FF2B5EF4-FFF2-40B4-BE49-F238E27FC236}">
                <a16:creationId xmlns:a16="http://schemas.microsoft.com/office/drawing/2014/main" id="{3A080BC4-67FC-AA4B-58DC-A18268E09F3B}"/>
              </a:ext>
            </a:extLst>
          </p:cNvPr>
          <p:cNvSpPr>
            <a:spLocks noGrp="1"/>
          </p:cNvSpPr>
          <p:nvPr>
            <p:ph type="title"/>
          </p:nvPr>
        </p:nvSpPr>
        <p:spPr>
          <a:xfrm>
            <a:off x="441133" y="485441"/>
            <a:ext cx="9796729" cy="1219199"/>
          </a:xfrm>
        </p:spPr>
        <p:txBody>
          <a:bodyPr>
            <a:normAutofit/>
          </a:bodyPr>
          <a:lstStyle/>
          <a:p>
            <a:r>
              <a:rPr lang="en-US" sz="3000" noProof="0" dirty="0">
                <a:cs typeface="Calibri" panose="020F0502020204030204" pitchFamily="34" charset="0"/>
              </a:rPr>
              <a:t>MAQ-001 NHP Preclinical Pharmacokinetics Profile are Comparable to Keytruda (1/2)</a:t>
            </a:r>
            <a:endParaRPr lang="en-US" sz="3000" noProof="0" dirty="0"/>
          </a:p>
        </p:txBody>
      </p:sp>
      <p:sp>
        <p:nvSpPr>
          <p:cNvPr id="9" name="Espace réservé du texte 8">
            <a:extLst>
              <a:ext uri="{FF2B5EF4-FFF2-40B4-BE49-F238E27FC236}">
                <a16:creationId xmlns:a16="http://schemas.microsoft.com/office/drawing/2014/main" id="{E352C28D-56F2-EEEB-4022-11065E868C0F}"/>
              </a:ext>
            </a:extLst>
          </p:cNvPr>
          <p:cNvSpPr>
            <a:spLocks noGrp="1"/>
          </p:cNvSpPr>
          <p:nvPr>
            <p:ph type="body" sz="quarter" idx="15"/>
          </p:nvPr>
        </p:nvSpPr>
        <p:spPr/>
        <p:txBody>
          <a:bodyPr/>
          <a:lstStyle/>
          <a:p>
            <a:r>
              <a:rPr lang="en-US" noProof="0" dirty="0"/>
              <a:t>The Company &amp; the data</a:t>
            </a:r>
          </a:p>
        </p:txBody>
      </p:sp>
      <p:sp>
        <p:nvSpPr>
          <p:cNvPr id="3" name="Espace réservé du numéro de diapositive 2">
            <a:extLst>
              <a:ext uri="{FF2B5EF4-FFF2-40B4-BE49-F238E27FC236}">
                <a16:creationId xmlns:a16="http://schemas.microsoft.com/office/drawing/2014/main" id="{723C0AC6-BC98-961F-0C1F-710EC140C620}"/>
              </a:ext>
            </a:extLst>
          </p:cNvPr>
          <p:cNvSpPr>
            <a:spLocks noGrp="1"/>
          </p:cNvSpPr>
          <p:nvPr>
            <p:ph type="sldNum" sz="quarter" idx="17"/>
          </p:nvPr>
        </p:nvSpPr>
        <p:spPr>
          <a:xfrm>
            <a:off x="9005888" y="6356350"/>
            <a:ext cx="2743200" cy="365125"/>
          </a:xfrm>
        </p:spPr>
        <p:txBody>
          <a:bodyPr/>
          <a:lstStyle/>
          <a:p>
            <a:fld id="{27A8CC3A-D554-2643-B8D5-A722B33D646A}" type="slidenum">
              <a:rPr lang="en-US" noProof="0" smtClean="0"/>
              <a:pPr/>
              <a:t>10</a:t>
            </a:fld>
            <a:endParaRPr lang="en-US" noProof="0" dirty="0"/>
          </a:p>
        </p:txBody>
      </p:sp>
      <p:sp>
        <p:nvSpPr>
          <p:cNvPr id="15" name="Rectangle : avec coins arrondis en haut 24">
            <a:extLst>
              <a:ext uri="{FF2B5EF4-FFF2-40B4-BE49-F238E27FC236}">
                <a16:creationId xmlns:a16="http://schemas.microsoft.com/office/drawing/2014/main" id="{7DC059B2-CAE2-A5B1-2E76-A31850DD9973}"/>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pic>
        <p:nvPicPr>
          <p:cNvPr id="18" name="Image 17">
            <a:extLst>
              <a:ext uri="{FF2B5EF4-FFF2-40B4-BE49-F238E27FC236}">
                <a16:creationId xmlns:a16="http://schemas.microsoft.com/office/drawing/2014/main" id="{1F7A2053-2DFF-883D-1657-CF899DB9335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429082" y="2033141"/>
            <a:ext cx="4920792" cy="4199384"/>
          </a:xfrm>
          <a:prstGeom prst="rect">
            <a:avLst/>
          </a:prstGeom>
        </p:spPr>
      </p:pic>
    </p:spTree>
    <p:extLst>
      <p:ext uri="{BB962C8B-B14F-4D97-AF65-F5344CB8AC3E}">
        <p14:creationId xmlns:p14="http://schemas.microsoft.com/office/powerpoint/2010/main" val="402843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BB950-06DB-45D6-758C-BE7445FC6AB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891860C8-E14D-26CD-1C0A-CE71D65AEED7}"/>
              </a:ext>
            </a:extLst>
          </p:cNvPr>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6229884" y="2052341"/>
            <a:ext cx="5519204" cy="2097461"/>
          </a:xfrm>
          <a:prstGeom prst="rect">
            <a:avLst/>
          </a:prstGeom>
        </p:spPr>
      </p:pic>
      <p:sp>
        <p:nvSpPr>
          <p:cNvPr id="9" name="TextBox 8">
            <a:extLst>
              <a:ext uri="{FF2B5EF4-FFF2-40B4-BE49-F238E27FC236}">
                <a16:creationId xmlns:a16="http://schemas.microsoft.com/office/drawing/2014/main" id="{2FB8275D-A40B-A218-1111-929DDD158A93}"/>
              </a:ext>
            </a:extLst>
          </p:cNvPr>
          <p:cNvSpPr txBox="1"/>
          <p:nvPr/>
        </p:nvSpPr>
        <p:spPr>
          <a:xfrm>
            <a:off x="6213566" y="4215971"/>
            <a:ext cx="4046301" cy="461665"/>
          </a:xfrm>
          <a:prstGeom prst="rect">
            <a:avLst/>
          </a:prstGeom>
          <a:noFill/>
        </p:spPr>
        <p:txBody>
          <a:bodyPr wrap="none" rtlCol="0">
            <a:spAutoFit/>
          </a:bodyPr>
          <a:lstStyle/>
          <a:p>
            <a:r>
              <a:rPr lang="en-US" sz="800" b="0" i="0" u="none" strike="noStrike" baseline="0" noProof="0" dirty="0">
                <a:solidFill>
                  <a:srgbClr val="53565A"/>
                </a:solidFill>
              </a:rPr>
              <a:t>Hutchins, Molecular Cancer therapeutics, 2020; DOI: 10.1158/1535-7163.MCT-19-0774</a:t>
            </a:r>
          </a:p>
          <a:p>
            <a:r>
              <a:rPr lang="en-US" sz="800" b="0" i="0" u="none" strike="noStrike" baseline="0" noProof="0" dirty="0">
                <a:solidFill>
                  <a:srgbClr val="53565A"/>
                </a:solidFill>
              </a:rPr>
              <a:t>and BLA # 125514 KEYTRUDA Pharmacology report </a:t>
            </a:r>
          </a:p>
          <a:p>
            <a:endParaRPr lang="en-US" sz="800" b="0" i="0" u="none" strike="noStrike" baseline="0" noProof="0" dirty="0">
              <a:solidFill>
                <a:srgbClr val="53565A"/>
              </a:solidFill>
            </a:endParaRPr>
          </a:p>
        </p:txBody>
      </p:sp>
      <p:sp>
        <p:nvSpPr>
          <p:cNvPr id="16" name="TextBox 15">
            <a:extLst>
              <a:ext uri="{FF2B5EF4-FFF2-40B4-BE49-F238E27FC236}">
                <a16:creationId xmlns:a16="http://schemas.microsoft.com/office/drawing/2014/main" id="{1CF2A1CB-54BE-5D51-58EF-550658E7502E}"/>
              </a:ext>
            </a:extLst>
          </p:cNvPr>
          <p:cNvSpPr txBox="1"/>
          <p:nvPr/>
        </p:nvSpPr>
        <p:spPr>
          <a:xfrm>
            <a:off x="6300469" y="6232525"/>
            <a:ext cx="2571538" cy="215444"/>
          </a:xfrm>
          <a:prstGeom prst="rect">
            <a:avLst/>
          </a:prstGeom>
          <a:noFill/>
        </p:spPr>
        <p:txBody>
          <a:bodyPr wrap="none" rtlCol="0">
            <a:spAutoFit/>
          </a:bodyPr>
          <a:lstStyle/>
          <a:p>
            <a:r>
              <a:rPr lang="en-US" sz="800" noProof="0" dirty="0"/>
              <a:t>1-Note conversion of AUC from µg/day/mL to h*µg/mL</a:t>
            </a:r>
          </a:p>
        </p:txBody>
      </p:sp>
      <p:sp>
        <p:nvSpPr>
          <p:cNvPr id="17" name="TextBox 16">
            <a:extLst>
              <a:ext uri="{FF2B5EF4-FFF2-40B4-BE49-F238E27FC236}">
                <a16:creationId xmlns:a16="http://schemas.microsoft.com/office/drawing/2014/main" id="{F52406E2-8629-936C-FB39-5425BBE07C96}"/>
              </a:ext>
            </a:extLst>
          </p:cNvPr>
          <p:cNvSpPr txBox="1"/>
          <p:nvPr/>
        </p:nvSpPr>
        <p:spPr>
          <a:xfrm>
            <a:off x="6241125" y="4720720"/>
            <a:ext cx="5507963" cy="1538883"/>
          </a:xfrm>
          <a:prstGeom prst="rect">
            <a:avLst/>
          </a:prstGeom>
          <a:noFill/>
        </p:spPr>
        <p:txBody>
          <a:bodyPr wrap="square" rtlCol="0">
            <a:spAutoFit/>
          </a:bodyPr>
          <a:lstStyle/>
          <a:p>
            <a:pPr>
              <a:spcBef>
                <a:spcPts val="300"/>
              </a:spcBef>
            </a:pPr>
            <a:r>
              <a:rPr lang="en-US" b="1" noProof="0" dirty="0">
                <a:solidFill>
                  <a:srgbClr val="B71835"/>
                </a:solidFill>
              </a:rPr>
              <a:t>MAQ-001 NHP PK parameters compared to Keytruda pre-clinical studies</a:t>
            </a:r>
          </a:p>
          <a:p>
            <a:pPr>
              <a:spcBef>
                <a:spcPts val="300"/>
              </a:spcBef>
            </a:pPr>
            <a:r>
              <a:rPr lang="en-US" sz="1200" b="1" noProof="0" dirty="0"/>
              <a:t>Half-life: </a:t>
            </a:r>
            <a:r>
              <a:rPr lang="en-US" sz="1200" noProof="0" dirty="0"/>
              <a:t>	20 days MAQ-001 </a:t>
            </a:r>
          </a:p>
          <a:p>
            <a:pPr marL="177800" indent="-177800">
              <a:spcBef>
                <a:spcPts val="300"/>
              </a:spcBef>
            </a:pPr>
            <a:r>
              <a:rPr lang="en-US" sz="1200" noProof="0" dirty="0"/>
              <a:t>		10.6 days Keytruda</a:t>
            </a:r>
          </a:p>
          <a:p>
            <a:pPr>
              <a:spcBef>
                <a:spcPts val="300"/>
              </a:spcBef>
            </a:pPr>
            <a:r>
              <a:rPr lang="en-US" sz="1200" b="1" noProof="0" dirty="0"/>
              <a:t>AUC</a:t>
            </a:r>
            <a:r>
              <a:rPr lang="en-US" sz="1200" b="1" baseline="-25000" noProof="0" dirty="0"/>
              <a:t>0-last</a:t>
            </a:r>
            <a:r>
              <a:rPr lang="en-US" sz="1200" b="1" noProof="0" dirty="0"/>
              <a:t>: </a:t>
            </a:r>
            <a:r>
              <a:rPr lang="en-US" sz="1200" noProof="0" dirty="0"/>
              <a:t>	120000 h*µg/mL MAQ-001 at 30 mg/kg</a:t>
            </a:r>
          </a:p>
          <a:p>
            <a:pPr marL="177800" indent="-177800">
              <a:spcBef>
                <a:spcPts val="300"/>
              </a:spcBef>
            </a:pPr>
            <a:r>
              <a:rPr lang="en-US" sz="1200" noProof="0" dirty="0"/>
              <a:t>		152976 h*µg/mL Keytruda</a:t>
            </a:r>
            <a:r>
              <a:rPr lang="en-US" sz="1200" baseline="30000" noProof="0" dirty="0"/>
              <a:t>1</a:t>
            </a:r>
            <a:r>
              <a:rPr lang="en-US" sz="1200" noProof="0" dirty="0"/>
              <a:t> at 30 mg/kg</a:t>
            </a:r>
            <a:endParaRPr lang="en-US" sz="1200" baseline="30000" noProof="0" dirty="0"/>
          </a:p>
        </p:txBody>
      </p:sp>
      <p:sp>
        <p:nvSpPr>
          <p:cNvPr id="2" name="TextBox 1">
            <a:extLst>
              <a:ext uri="{FF2B5EF4-FFF2-40B4-BE49-F238E27FC236}">
                <a16:creationId xmlns:a16="http://schemas.microsoft.com/office/drawing/2014/main" id="{A0666472-2158-278B-EDD7-E22ADE2D69A7}"/>
              </a:ext>
            </a:extLst>
          </p:cNvPr>
          <p:cNvSpPr txBox="1"/>
          <p:nvPr/>
        </p:nvSpPr>
        <p:spPr>
          <a:xfrm>
            <a:off x="329414" y="6238010"/>
            <a:ext cx="5651500" cy="215444"/>
          </a:xfrm>
          <a:prstGeom prst="rect">
            <a:avLst/>
          </a:prstGeom>
          <a:noFill/>
        </p:spPr>
        <p:txBody>
          <a:bodyPr wrap="square" rtlCol="0">
            <a:spAutoFit/>
          </a:bodyPr>
          <a:lstStyle/>
          <a:p>
            <a:r>
              <a:rPr lang="en-US" sz="800" b="0" i="0" u="none" strike="noStrike" noProof="0" dirty="0">
                <a:solidFill>
                  <a:srgbClr val="53565A"/>
                </a:solidFill>
                <a:effectLst/>
              </a:rPr>
              <a:t>Ref. Labcorp</a:t>
            </a:r>
            <a:r>
              <a:rPr lang="en-US" sz="800" noProof="0" dirty="0">
                <a:solidFill>
                  <a:srgbClr val="53565A"/>
                </a:solidFill>
              </a:rPr>
              <a:t> 2021 Study;</a:t>
            </a:r>
            <a:r>
              <a:rPr lang="en-US" sz="800" b="0" i="0" u="none" strike="noStrike" noProof="0" dirty="0">
                <a:solidFill>
                  <a:srgbClr val="53565A"/>
                </a:solidFill>
                <a:effectLst/>
              </a:rPr>
              <a:t> 4 cynomolgus monkeys per dosing group (10, 30 and 100 mg/kg)</a:t>
            </a:r>
            <a:endParaRPr lang="en-US" sz="800" noProof="0" dirty="0">
              <a:solidFill>
                <a:srgbClr val="53565A"/>
              </a:solidFill>
            </a:endParaRPr>
          </a:p>
        </p:txBody>
      </p:sp>
      <p:sp>
        <p:nvSpPr>
          <p:cNvPr id="4" name="Titre 3">
            <a:extLst>
              <a:ext uri="{FF2B5EF4-FFF2-40B4-BE49-F238E27FC236}">
                <a16:creationId xmlns:a16="http://schemas.microsoft.com/office/drawing/2014/main" id="{DEA3CDD0-7EB7-DB7C-C6B0-ED67D05E531D}"/>
              </a:ext>
            </a:extLst>
          </p:cNvPr>
          <p:cNvSpPr>
            <a:spLocks noGrp="1"/>
          </p:cNvSpPr>
          <p:nvPr>
            <p:ph type="title"/>
          </p:nvPr>
        </p:nvSpPr>
        <p:spPr>
          <a:xfrm>
            <a:off x="441134" y="469399"/>
            <a:ext cx="10429116" cy="1219199"/>
          </a:xfrm>
        </p:spPr>
        <p:txBody>
          <a:bodyPr>
            <a:normAutofit/>
          </a:bodyPr>
          <a:lstStyle/>
          <a:p>
            <a:r>
              <a:rPr lang="en-US" sz="3000" noProof="0" dirty="0">
                <a:solidFill>
                  <a:srgbClr val="C00000"/>
                </a:solidFill>
                <a:cs typeface="Calibri" panose="020F0502020204030204" pitchFamily="34" charset="0"/>
              </a:rPr>
              <a:t>MAQ-001 NHP Preclinical Pharmacokinetics Profile are Comparable to Keytruda (2/2)</a:t>
            </a:r>
            <a:endParaRPr lang="en-US" sz="3000" noProof="0" dirty="0"/>
          </a:p>
        </p:txBody>
      </p:sp>
      <p:sp>
        <p:nvSpPr>
          <p:cNvPr id="20" name="Espace réservé du texte 19">
            <a:extLst>
              <a:ext uri="{FF2B5EF4-FFF2-40B4-BE49-F238E27FC236}">
                <a16:creationId xmlns:a16="http://schemas.microsoft.com/office/drawing/2014/main" id="{D74D72A5-0181-723B-E560-6F1978957C0E}"/>
              </a:ext>
            </a:extLst>
          </p:cNvPr>
          <p:cNvSpPr>
            <a:spLocks noGrp="1"/>
          </p:cNvSpPr>
          <p:nvPr>
            <p:ph type="body" sz="quarter" idx="15"/>
          </p:nvPr>
        </p:nvSpPr>
        <p:spPr/>
        <p:txBody>
          <a:bodyPr/>
          <a:lstStyle/>
          <a:p>
            <a:r>
              <a:rPr lang="en-US" noProof="0" dirty="0"/>
              <a:t>The Company &amp; the data</a:t>
            </a:r>
          </a:p>
        </p:txBody>
      </p:sp>
      <p:sp>
        <p:nvSpPr>
          <p:cNvPr id="12" name="Rectangle : avec coins arrondis en haut 11">
            <a:extLst>
              <a:ext uri="{FF2B5EF4-FFF2-40B4-BE49-F238E27FC236}">
                <a16:creationId xmlns:a16="http://schemas.microsoft.com/office/drawing/2014/main" id="{7794D856-A88A-B6EE-D7DF-79194A193603}"/>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cxnSp>
        <p:nvCxnSpPr>
          <p:cNvPr id="13" name="Connecteur droit 12">
            <a:extLst>
              <a:ext uri="{FF2B5EF4-FFF2-40B4-BE49-F238E27FC236}">
                <a16:creationId xmlns:a16="http://schemas.microsoft.com/office/drawing/2014/main" id="{320A7045-923F-4554-1740-AA30F9D4267C}"/>
              </a:ext>
            </a:extLst>
          </p:cNvPr>
          <p:cNvCxnSpPr>
            <a:cxnSpLocks/>
          </p:cNvCxnSpPr>
          <p:nvPr/>
        </p:nvCxnSpPr>
        <p:spPr>
          <a:xfrm>
            <a:off x="428625" y="1881188"/>
            <a:ext cx="5485065"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21" name="Picture 14">
            <a:extLst>
              <a:ext uri="{FF2B5EF4-FFF2-40B4-BE49-F238E27FC236}">
                <a16:creationId xmlns:a16="http://schemas.microsoft.com/office/drawing/2014/main" id="{08C51C88-448E-8EDA-5A95-E602D06948E3}"/>
              </a:ext>
            </a:extLst>
          </p:cNvPr>
          <p:cNvPicPr>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428625" y="2000881"/>
            <a:ext cx="5163044" cy="4240357"/>
          </a:xfrm>
          <a:prstGeom prst="rect">
            <a:avLst/>
          </a:prstGeom>
        </p:spPr>
      </p:pic>
      <p:sp>
        <p:nvSpPr>
          <p:cNvPr id="23" name="Rectangle : avec coins arrondis en haut 22">
            <a:extLst>
              <a:ext uri="{FF2B5EF4-FFF2-40B4-BE49-F238E27FC236}">
                <a16:creationId xmlns:a16="http://schemas.microsoft.com/office/drawing/2014/main" id="{98924798-B58C-96EE-6434-2292876BEB66}"/>
              </a:ext>
            </a:extLst>
          </p:cNvPr>
          <p:cNvSpPr/>
          <p:nvPr/>
        </p:nvSpPr>
        <p:spPr>
          <a:xfrm>
            <a:off x="6264023" y="1577188"/>
            <a:ext cx="2333046" cy="304000"/>
          </a:xfrm>
          <a:prstGeom prst="round2SameRect">
            <a:avLst>
              <a:gd name="adj1" fmla="val 50000"/>
              <a:gd name="adj2" fmla="val 0"/>
            </a:avLst>
          </a:prstGeom>
          <a:solidFill>
            <a:srgbClr val="535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1200" b="1" noProof="0" dirty="0"/>
              <a:t>KEYTRUDA (pembrolizumab)</a:t>
            </a:r>
          </a:p>
        </p:txBody>
      </p:sp>
      <p:cxnSp>
        <p:nvCxnSpPr>
          <p:cNvPr id="24" name="Connecteur droit 23">
            <a:extLst>
              <a:ext uri="{FF2B5EF4-FFF2-40B4-BE49-F238E27FC236}">
                <a16:creationId xmlns:a16="http://schemas.microsoft.com/office/drawing/2014/main" id="{44C82FDA-822D-89C1-8BB0-4B875142D26E}"/>
              </a:ext>
            </a:extLst>
          </p:cNvPr>
          <p:cNvCxnSpPr>
            <a:cxnSpLocks/>
          </p:cNvCxnSpPr>
          <p:nvPr/>
        </p:nvCxnSpPr>
        <p:spPr>
          <a:xfrm>
            <a:off x="6264023" y="1881188"/>
            <a:ext cx="5485065" cy="0"/>
          </a:xfrm>
          <a:prstGeom prst="line">
            <a:avLst/>
          </a:prstGeom>
          <a:ln w="12700">
            <a:solidFill>
              <a:srgbClr val="53565A"/>
            </a:solidFill>
          </a:ln>
        </p:spPr>
        <p:style>
          <a:lnRef idx="2">
            <a:schemeClr val="accent1"/>
          </a:lnRef>
          <a:fillRef idx="0">
            <a:schemeClr val="accent1"/>
          </a:fillRef>
          <a:effectRef idx="1">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9839E8B4-77F0-A47C-3A09-B3F7750BD470}"/>
              </a:ext>
            </a:extLst>
          </p:cNvPr>
          <p:cNvSpPr>
            <a:spLocks noGrp="1"/>
          </p:cNvSpPr>
          <p:nvPr>
            <p:ph type="sldNum" sz="quarter" idx="17"/>
          </p:nvPr>
        </p:nvSpPr>
        <p:spPr/>
        <p:txBody>
          <a:bodyPr/>
          <a:lstStyle/>
          <a:p>
            <a:fld id="{68EB2B2D-CBD5-6949-A083-C375F7698E58}" type="slidenum">
              <a:rPr lang="en-US" smtClean="0"/>
              <a:pPr/>
              <a:t>11</a:t>
            </a:fld>
            <a:endParaRPr lang="en-US"/>
          </a:p>
        </p:txBody>
      </p:sp>
    </p:spTree>
    <p:extLst>
      <p:ext uri="{BB962C8B-B14F-4D97-AF65-F5344CB8AC3E}">
        <p14:creationId xmlns:p14="http://schemas.microsoft.com/office/powerpoint/2010/main" val="16783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F76C75E-BF92-EB75-5224-59FF89204C64}"/>
              </a:ext>
            </a:extLst>
          </p:cNvPr>
          <p:cNvSpPr>
            <a:spLocks noGrp="1"/>
          </p:cNvSpPr>
          <p:nvPr>
            <p:ph idx="1"/>
          </p:nvPr>
        </p:nvSpPr>
        <p:spPr>
          <a:xfrm>
            <a:off x="428625" y="4251489"/>
            <a:ext cx="11247438" cy="1981036"/>
          </a:xfrm>
          <a:solidFill>
            <a:schemeClr val="accent4">
              <a:lumMod val="20000"/>
              <a:lumOff val="80000"/>
              <a:alpha val="50000"/>
            </a:schemeClr>
          </a:solidFill>
        </p:spPr>
        <p:txBody>
          <a:bodyPr>
            <a:normAutofit/>
          </a:bodyPr>
          <a:lstStyle/>
          <a:p>
            <a:r>
              <a:rPr lang="en-US" sz="2400" b="1" noProof="0" dirty="0"/>
              <a:t> Protocol Nr: MQ01</a:t>
            </a:r>
          </a:p>
          <a:p>
            <a:r>
              <a:rPr lang="en-US" sz="2400" noProof="0" dirty="0"/>
              <a:t> EU CT: 2023-507774-41-00</a:t>
            </a:r>
          </a:p>
          <a:p>
            <a:r>
              <a:rPr lang="en-US" sz="2400" b="0" i="0" u="none" strike="noStrike" baseline="0" noProof="0" dirty="0"/>
              <a:t> NCT06514651</a:t>
            </a:r>
            <a:endParaRPr lang="en-US" sz="2400" noProof="0" dirty="0"/>
          </a:p>
        </p:txBody>
      </p:sp>
      <p:sp>
        <p:nvSpPr>
          <p:cNvPr id="4" name="Title 3">
            <a:extLst>
              <a:ext uri="{FF2B5EF4-FFF2-40B4-BE49-F238E27FC236}">
                <a16:creationId xmlns:a16="http://schemas.microsoft.com/office/drawing/2014/main" id="{68CE1CFC-209C-5CA5-5BA9-A9AAA0C20B7E}"/>
              </a:ext>
            </a:extLst>
          </p:cNvPr>
          <p:cNvSpPr>
            <a:spLocks noGrp="1"/>
          </p:cNvSpPr>
          <p:nvPr>
            <p:ph type="title"/>
          </p:nvPr>
        </p:nvSpPr>
        <p:spPr>
          <a:xfrm>
            <a:off x="441133" y="904973"/>
            <a:ext cx="11307955" cy="3186260"/>
          </a:xfrm>
        </p:spPr>
        <p:txBody>
          <a:bodyPr anchor="t">
            <a:noAutofit/>
          </a:bodyPr>
          <a:lstStyle/>
          <a:p>
            <a:r>
              <a:rPr lang="en-US" sz="4400" noProof="0" dirty="0"/>
              <a:t>A phase IA/IB study to investigate the safety, tolerability, and pharmacokinetics of intravenous (IV) MAQ-001 as monotherapy and combination immunotherapy in patients with advanced solid tumors</a:t>
            </a:r>
          </a:p>
        </p:txBody>
      </p:sp>
      <p:sp>
        <p:nvSpPr>
          <p:cNvPr id="6" name="Espace réservé du texte 5">
            <a:extLst>
              <a:ext uri="{FF2B5EF4-FFF2-40B4-BE49-F238E27FC236}">
                <a16:creationId xmlns:a16="http://schemas.microsoft.com/office/drawing/2014/main" id="{E3AC9F32-6CBF-4992-9421-649B9FD98307}"/>
              </a:ext>
            </a:extLst>
          </p:cNvPr>
          <p:cNvSpPr>
            <a:spLocks noGrp="1"/>
          </p:cNvSpPr>
          <p:nvPr>
            <p:ph type="body" sz="quarter" idx="15"/>
          </p:nvPr>
        </p:nvSpPr>
        <p:spPr/>
        <p:txBody>
          <a:bodyPr/>
          <a:lstStyle/>
          <a:p>
            <a:r>
              <a:rPr lang="en-US" noProof="0" dirty="0"/>
              <a:t>The Company &amp; the data</a:t>
            </a:r>
          </a:p>
        </p:txBody>
      </p:sp>
      <p:sp>
        <p:nvSpPr>
          <p:cNvPr id="2" name="Espace réservé du numéro de diapositive 1">
            <a:extLst>
              <a:ext uri="{FF2B5EF4-FFF2-40B4-BE49-F238E27FC236}">
                <a16:creationId xmlns:a16="http://schemas.microsoft.com/office/drawing/2014/main" id="{955D6DCD-D572-CAEC-FDEC-21509ADA91DA}"/>
              </a:ext>
            </a:extLst>
          </p:cNvPr>
          <p:cNvSpPr>
            <a:spLocks noGrp="1"/>
          </p:cNvSpPr>
          <p:nvPr>
            <p:ph type="sldNum" sz="quarter" idx="17"/>
          </p:nvPr>
        </p:nvSpPr>
        <p:spPr/>
        <p:txBody>
          <a:bodyPr/>
          <a:lstStyle/>
          <a:p>
            <a:fld id="{68EB2B2D-CBD5-6949-A083-C375F7698E58}" type="slidenum">
              <a:rPr lang="en-US" smtClean="0"/>
              <a:pPr/>
              <a:t>12</a:t>
            </a:fld>
            <a:endParaRPr lang="en-US"/>
          </a:p>
        </p:txBody>
      </p:sp>
    </p:spTree>
    <p:extLst>
      <p:ext uri="{BB962C8B-B14F-4D97-AF65-F5344CB8AC3E}">
        <p14:creationId xmlns:p14="http://schemas.microsoft.com/office/powerpoint/2010/main" val="415171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89E48FA4-87DB-744A-6C3C-B2E9EE704184}"/>
              </a:ext>
            </a:extLst>
          </p:cNvPr>
          <p:cNvGraphicFramePr>
            <a:graphicFrameLocks noGrp="1"/>
          </p:cNvGraphicFramePr>
          <p:nvPr>
            <p:extLst>
              <p:ext uri="{D42A27DB-BD31-4B8C-83A1-F6EECF244321}">
                <p14:modId xmlns:p14="http://schemas.microsoft.com/office/powerpoint/2010/main" val="592312779"/>
              </p:ext>
            </p:extLst>
          </p:nvPr>
        </p:nvGraphicFramePr>
        <p:xfrm>
          <a:off x="428624" y="1881188"/>
          <a:ext cx="11522743" cy="4361649"/>
        </p:xfrm>
        <a:graphic>
          <a:graphicData uri="http://schemas.openxmlformats.org/drawingml/2006/table">
            <a:tbl>
              <a:tblPr firstRow="1" bandRow="1"/>
              <a:tblGrid>
                <a:gridCol w="3840914">
                  <a:extLst>
                    <a:ext uri="{9D8B030D-6E8A-4147-A177-3AD203B41FA5}">
                      <a16:colId xmlns:a16="http://schemas.microsoft.com/office/drawing/2014/main" val="382571510"/>
                    </a:ext>
                  </a:extLst>
                </a:gridCol>
                <a:gridCol w="3687346">
                  <a:extLst>
                    <a:ext uri="{9D8B030D-6E8A-4147-A177-3AD203B41FA5}">
                      <a16:colId xmlns:a16="http://schemas.microsoft.com/office/drawing/2014/main" val="698936913"/>
                    </a:ext>
                  </a:extLst>
                </a:gridCol>
                <a:gridCol w="3994483">
                  <a:extLst>
                    <a:ext uri="{9D8B030D-6E8A-4147-A177-3AD203B41FA5}">
                      <a16:colId xmlns:a16="http://schemas.microsoft.com/office/drawing/2014/main" val="962109193"/>
                    </a:ext>
                  </a:extLst>
                </a:gridCol>
              </a:tblGrid>
              <a:tr h="313393">
                <a:tc rowSpan="3">
                  <a:txBody>
                    <a:bodyPr/>
                    <a:lstStyle/>
                    <a:p>
                      <a:pPr marL="0" indent="0">
                        <a:spcBef>
                          <a:spcPts val="300"/>
                        </a:spcBef>
                        <a:buSzPct val="60000"/>
                        <a:buFontTx/>
                        <a:buNone/>
                      </a:pPr>
                      <a:r>
                        <a:rPr lang="en-US" sz="1400" b="1" strike="noStrike" noProof="0" dirty="0">
                          <a:solidFill>
                            <a:srgbClr val="B71835"/>
                          </a:solidFill>
                        </a:rPr>
                        <a:t>Phase IA/IB study</a:t>
                      </a:r>
                    </a:p>
                    <a:p>
                      <a:pPr marL="171450" indent="-171450">
                        <a:spcBef>
                          <a:spcPts val="300"/>
                        </a:spcBef>
                        <a:buSzPct val="60000"/>
                        <a:buFontTx/>
                        <a:buBlip>
                          <a:blip r:embed="rId3">
                            <a:extLst>
                              <a:ext uri="{96DAC541-7B7A-43D3-8B79-37D633B846F1}">
                                <asvg:svgBlip xmlns:asvg="http://schemas.microsoft.com/office/drawing/2016/SVG/main" r:embed="rId4"/>
                              </a:ext>
                            </a:extLst>
                          </a:blip>
                        </a:buBlip>
                      </a:pPr>
                      <a:r>
                        <a:rPr lang="en-US" sz="1400" strike="noStrike" noProof="0" dirty="0">
                          <a:solidFill>
                            <a:srgbClr val="53565A"/>
                          </a:solidFill>
                        </a:rPr>
                        <a:t>Investigates the safety, tolerability, and pharmacokinetics of intravenous (IV)  MAQ-001</a:t>
                      </a:r>
                    </a:p>
                    <a:p>
                      <a:pPr marL="171450" indent="-171450">
                        <a:spcBef>
                          <a:spcPts val="300"/>
                        </a:spcBef>
                        <a:buSzPct val="60000"/>
                        <a:buFontTx/>
                        <a:buBlip>
                          <a:blip r:embed="rId3">
                            <a:extLst>
                              <a:ext uri="{96DAC541-7B7A-43D3-8B79-37D633B846F1}">
                                <asvg:svgBlip xmlns:asvg="http://schemas.microsoft.com/office/drawing/2016/SVG/main" r:embed="rId4"/>
                              </a:ext>
                            </a:extLst>
                          </a:blip>
                        </a:buBlip>
                      </a:pPr>
                      <a:r>
                        <a:rPr lang="en-US" sz="1400" strike="noStrike" noProof="0" dirty="0">
                          <a:solidFill>
                            <a:srgbClr val="53565A"/>
                          </a:solidFill>
                        </a:rPr>
                        <a:t>As monotherapy and combination immunotherapy</a:t>
                      </a:r>
                    </a:p>
                    <a:p>
                      <a:pPr marL="171450" indent="-171450">
                        <a:spcBef>
                          <a:spcPts val="300"/>
                        </a:spcBef>
                        <a:buSzPct val="60000"/>
                        <a:buFontTx/>
                        <a:buBlip>
                          <a:blip r:embed="rId3">
                            <a:extLst>
                              <a:ext uri="{96DAC541-7B7A-43D3-8B79-37D633B846F1}">
                                <asvg:svgBlip xmlns:asvg="http://schemas.microsoft.com/office/drawing/2016/SVG/main" r:embed="rId4"/>
                              </a:ext>
                            </a:extLst>
                          </a:blip>
                        </a:buBlip>
                      </a:pPr>
                      <a:r>
                        <a:rPr lang="en-US" sz="1400" strike="noStrike" noProof="0" dirty="0">
                          <a:solidFill>
                            <a:srgbClr val="53565A"/>
                          </a:solidFill>
                        </a:rPr>
                        <a:t>in patients with advanced solid tumors (target 30 patients)</a:t>
                      </a:r>
                    </a:p>
                    <a:p>
                      <a:pPr marL="171450" indent="-171450" algn="l">
                        <a:buFontTx/>
                        <a:buBlip>
                          <a:blip r:embed="rId3">
                            <a:extLst>
                              <a:ext uri="{96DAC541-7B7A-43D3-8B79-37D633B846F1}">
                                <asvg:svgBlip xmlns:asvg="http://schemas.microsoft.com/office/drawing/2016/SVG/main" r:embed="rId4"/>
                              </a:ext>
                            </a:extLst>
                          </a:blip>
                        </a:buBlip>
                      </a:pPr>
                      <a:endParaRPr lang="en-US" sz="1200" b="1" i="0" noProof="0" dirty="0">
                        <a:solidFill>
                          <a:schemeClr val="bg1"/>
                        </a:solidFill>
                        <a:latin typeface="Aptos" panose="020B0004020202020204" pitchFamily="34" charset="0"/>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alpha val="10000"/>
                      </a:schemeClr>
                    </a:solidFill>
                  </a:tcPr>
                </a:tc>
                <a:tc>
                  <a:txBody>
                    <a:bodyPr/>
                    <a:lstStyle/>
                    <a:p>
                      <a:pPr algn="l"/>
                      <a:r>
                        <a:rPr lang="en-US" sz="1200" b="1" i="0" noProof="0" dirty="0">
                          <a:solidFill>
                            <a:schemeClr val="bg1"/>
                          </a:solidFill>
                          <a:latin typeface="Aptos" panose="020B0004020202020204" pitchFamily="34" charset="0"/>
                        </a:rPr>
                        <a:t>Phase IA</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alpha val="80000"/>
                      </a:schemeClr>
                    </a:solidFill>
                  </a:tcPr>
                </a:tc>
                <a:tc>
                  <a:txBody>
                    <a:bodyPr/>
                    <a:lstStyle/>
                    <a:p>
                      <a:pPr algn="l"/>
                      <a:r>
                        <a:rPr lang="en-US" sz="1200" b="1" i="0" noProof="0" dirty="0">
                          <a:solidFill>
                            <a:schemeClr val="bg1"/>
                          </a:solidFill>
                          <a:latin typeface="Aptos" panose="020B0004020202020204" pitchFamily="34" charset="0"/>
                        </a:rPr>
                        <a:t>Phase IB</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477DA"/>
                    </a:solidFill>
                  </a:tcPr>
                </a:tc>
                <a:extLst>
                  <a:ext uri="{0D108BD9-81ED-4DB2-BD59-A6C34878D82A}">
                    <a16:rowId xmlns:a16="http://schemas.microsoft.com/office/drawing/2014/main" val="280563736"/>
                  </a:ext>
                </a:extLst>
              </a:tr>
              <a:tr h="2180186">
                <a:tc vMerge="1">
                  <a:txBody>
                    <a:bodyPr/>
                    <a:lstStyle/>
                    <a:p>
                      <a:pPr lvl="1">
                        <a:lnSpc>
                          <a:spcPct val="100000"/>
                        </a:lnSpc>
                        <a:spcBef>
                          <a:spcPts val="300"/>
                        </a:spcBef>
                      </a:pPr>
                      <a:endParaRPr lang="en-US" sz="1200" kern="1200" dirty="0">
                        <a:solidFill>
                          <a:schemeClr val="tx1"/>
                        </a:solidFill>
                        <a:latin typeface="+mn-lt"/>
                        <a:ea typeface="+mn-ea"/>
                        <a:cs typeface="+mn-cs"/>
                      </a:endParaRPr>
                    </a:p>
                  </a:txBody>
                  <a:tcPr marL="144000" marR="144000" marT="144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6F8F7"/>
                    </a:solidFill>
                  </a:tcPr>
                </a:tc>
                <a:tc>
                  <a:txBody>
                    <a:bodyPr/>
                    <a:lstStyle/>
                    <a:p>
                      <a:pPr marL="0" indent="0">
                        <a:lnSpc>
                          <a:spcPct val="100000"/>
                        </a:lnSpc>
                        <a:spcBef>
                          <a:spcPts val="300"/>
                        </a:spcBef>
                        <a:buFontTx/>
                        <a:buNone/>
                      </a:pPr>
                      <a:r>
                        <a:rPr lang="en-US" sz="1400" b="1" kern="1200" noProof="0" dirty="0">
                          <a:solidFill>
                            <a:srgbClr val="B71835"/>
                          </a:solidFill>
                          <a:latin typeface="+mn-lt"/>
                          <a:ea typeface="+mn-ea"/>
                          <a:cs typeface="+mn-cs"/>
                        </a:rPr>
                        <a:t>Primary Objectives</a:t>
                      </a:r>
                    </a:p>
                    <a:p>
                      <a:pPr marL="222250" indent="-222250">
                        <a:lnSpc>
                          <a:spcPct val="100000"/>
                        </a:lnSpc>
                        <a:spcBef>
                          <a:spcPts val="300"/>
                        </a:spcBef>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define the recommended phase II dose (RP2D) of MAQ-001 for administration as monotherapy in advanced solid tumor patients</a:t>
                      </a:r>
                    </a:p>
                    <a:p>
                      <a:pPr marL="222250" indent="-222250">
                        <a:lnSpc>
                          <a:spcPct val="100000"/>
                        </a:lnSpc>
                        <a:spcBef>
                          <a:spcPts val="300"/>
                        </a:spcBef>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establish the safety and tolerability of MAQ-001 as IV monotherapy in patients with advanced solid tumors</a:t>
                      </a:r>
                    </a:p>
                    <a:p>
                      <a:pPr marL="457200" lvl="1" indent="0">
                        <a:lnSpc>
                          <a:spcPct val="100000"/>
                        </a:lnSpc>
                        <a:spcBef>
                          <a:spcPts val="300"/>
                        </a:spcBef>
                        <a:buFontTx/>
                        <a:buNone/>
                      </a:pPr>
                      <a:endParaRPr lang="en-US" sz="1200" kern="1200" noProof="0" dirty="0">
                        <a:solidFill>
                          <a:schemeClr val="tx1"/>
                        </a:solidFill>
                        <a:latin typeface="+mn-lt"/>
                        <a:ea typeface="+mn-ea"/>
                        <a:cs typeface="+mn-cs"/>
                      </a:endParaRP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indent="0">
                        <a:lnSpc>
                          <a:spcPct val="100000"/>
                        </a:lnSpc>
                        <a:spcBef>
                          <a:spcPts val="300"/>
                        </a:spcBef>
                        <a:buFontTx/>
                        <a:buNone/>
                      </a:pPr>
                      <a:r>
                        <a:rPr lang="en-US" sz="1400" b="1" kern="1200" noProof="0" dirty="0">
                          <a:solidFill>
                            <a:srgbClr val="B71835"/>
                          </a:solidFill>
                          <a:latin typeface="+mn-lt"/>
                          <a:ea typeface="+mn-ea"/>
                          <a:cs typeface="+mn-cs"/>
                        </a:rPr>
                        <a:t>Primary Objective</a:t>
                      </a:r>
                    </a:p>
                    <a:p>
                      <a:pPr marL="182563" indent="-182563">
                        <a:lnSpc>
                          <a:spcPct val="100000"/>
                        </a:lnSpc>
                        <a:spcBef>
                          <a:spcPts val="300"/>
                        </a:spcBef>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establish the Recommended Phase II Dose (RP2D) of MAQ-001 as combination with ipilimumab (targeting CTLA-4 [Cytotoxic T-Lymphocyte Antigen-4]) in patients with advanced solid tumors</a:t>
                      </a:r>
                    </a:p>
                    <a:p>
                      <a:pPr marL="182563" indent="-182563">
                        <a:lnSpc>
                          <a:spcPct val="100000"/>
                        </a:lnSpc>
                        <a:spcBef>
                          <a:spcPts val="300"/>
                        </a:spcBef>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establish the safety and tolerability of MAQ-001 as IV combination with ipilimumab (anti CTLA-4) in patients with advanced solid tumors</a:t>
                      </a: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8329733"/>
                  </a:ext>
                </a:extLst>
              </a:tr>
              <a:tr h="1854583">
                <a:tc vMerge="1">
                  <a:txBody>
                    <a:bodyPr/>
                    <a:lstStyle/>
                    <a:p>
                      <a:pPr marL="171450" indent="-171450">
                        <a:lnSpc>
                          <a:spcPct val="100000"/>
                        </a:lnSpc>
                        <a:spcBef>
                          <a:spcPts val="300"/>
                        </a:spcBef>
                        <a:spcAft>
                          <a:spcPts val="300"/>
                        </a:spcAft>
                        <a:buClr>
                          <a:srgbClr val="B71835"/>
                        </a:buClr>
                        <a:buSzPct val="70000"/>
                        <a:buFontTx/>
                        <a:buBlip>
                          <a:blip r:embed="rId5"/>
                        </a:buBlip>
                      </a:pPr>
                      <a:endParaRPr lang="en-US" sz="1200" kern="1200" dirty="0">
                        <a:solidFill>
                          <a:schemeClr val="tx1"/>
                        </a:solidFill>
                        <a:latin typeface="+mn-lt"/>
                        <a:ea typeface="+mn-ea"/>
                        <a:cs typeface="Calibri" panose="020F0502020204030204" pitchFamily="34" charset="0"/>
                      </a:endParaRPr>
                    </a:p>
                  </a:txBody>
                  <a:tcPr marL="144000" marR="180000" marT="180000" marB="108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F8F7"/>
                    </a:solidFill>
                  </a:tcPr>
                </a:tc>
                <a:tc gridSpan="2">
                  <a:txBody>
                    <a:bodyPr/>
                    <a:lstStyle/>
                    <a:p>
                      <a:pPr marL="0" indent="0">
                        <a:spcBef>
                          <a:spcPts val="300"/>
                        </a:spcBef>
                        <a:spcAft>
                          <a:spcPts val="300"/>
                        </a:spcAft>
                        <a:buSzPct val="70000"/>
                        <a:buFontTx/>
                        <a:buNone/>
                      </a:pPr>
                      <a:r>
                        <a:rPr lang="en-US" sz="1400" b="1" kern="1200" noProof="0" dirty="0">
                          <a:solidFill>
                            <a:srgbClr val="B71835"/>
                          </a:solidFill>
                          <a:latin typeface="+mn-lt"/>
                          <a:ea typeface="+mn-ea"/>
                          <a:cs typeface="Calibri" panose="020F0502020204030204" pitchFamily="34" charset="0"/>
                        </a:rPr>
                        <a:t>Secondary Objectives</a:t>
                      </a:r>
                    </a:p>
                    <a:p>
                      <a:pPr marL="171450" indent="-171450">
                        <a:spcBef>
                          <a:spcPts val="300"/>
                        </a:spcBef>
                        <a:spcAft>
                          <a:spcPts val="300"/>
                        </a:spcAft>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determine the pharmacokinetic (PK) profile of MAQ-001 as monotherapy and in combination with ipilimumab in patients with advanced solid tumors (Ipilimumab, Yervoy, BMS)</a:t>
                      </a:r>
                    </a:p>
                    <a:p>
                      <a:pPr marL="0" indent="0">
                        <a:lnSpc>
                          <a:spcPct val="100000"/>
                        </a:lnSpc>
                        <a:spcBef>
                          <a:spcPts val="300"/>
                        </a:spcBef>
                        <a:buSzPct val="70000"/>
                        <a:buFontTx/>
                        <a:buNone/>
                      </a:pPr>
                      <a:r>
                        <a:rPr lang="en-US" sz="1400" b="1" kern="1200" noProof="0" dirty="0">
                          <a:solidFill>
                            <a:srgbClr val="B71835"/>
                          </a:solidFill>
                          <a:latin typeface="+mn-lt"/>
                          <a:ea typeface="+mn-ea"/>
                          <a:cs typeface="Calibri" panose="020F0502020204030204" pitchFamily="34" charset="0"/>
                        </a:rPr>
                        <a:t>Exploratory Objectives</a:t>
                      </a:r>
                    </a:p>
                    <a:p>
                      <a:pPr marL="171450" indent="-171450">
                        <a:lnSpc>
                          <a:spcPct val="100000"/>
                        </a:lnSpc>
                        <a:spcBef>
                          <a:spcPts val="300"/>
                        </a:spcBef>
                        <a:spcAft>
                          <a:spcPts val="300"/>
                        </a:spcAft>
                        <a:buClr>
                          <a:srgbClr val="B71835"/>
                        </a:buClr>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evaluate the anti-tumor activity of MAQ-001 as monotherapy and in combination with ipilimumab in patients with advanced solid tumors</a:t>
                      </a:r>
                    </a:p>
                    <a:p>
                      <a:pPr marL="171450" indent="-171450">
                        <a:lnSpc>
                          <a:spcPct val="100000"/>
                        </a:lnSpc>
                        <a:spcBef>
                          <a:spcPts val="300"/>
                        </a:spcBef>
                        <a:spcAft>
                          <a:spcPts val="300"/>
                        </a:spcAft>
                        <a:buClr>
                          <a:srgbClr val="B71835"/>
                        </a:buClr>
                        <a:buSzPct val="70000"/>
                        <a:buFontTx/>
                        <a:buBlip>
                          <a:blip r:embed="rId3">
                            <a:extLst>
                              <a:ext uri="{96DAC541-7B7A-43D3-8B79-37D633B846F1}">
                                <asvg:svgBlip xmlns:asvg="http://schemas.microsoft.com/office/drawing/2016/SVG/main" r:embed="rId4"/>
                              </a:ext>
                            </a:extLst>
                          </a:blip>
                        </a:buBlip>
                      </a:pPr>
                      <a:r>
                        <a:rPr lang="en-US" sz="1300" kern="1200" noProof="0" dirty="0">
                          <a:solidFill>
                            <a:schemeClr val="tx1"/>
                          </a:solidFill>
                          <a:latin typeface="+mn-lt"/>
                          <a:ea typeface="+mn-ea"/>
                          <a:cs typeface="Calibri" panose="020F0502020204030204" pitchFamily="34" charset="0"/>
                        </a:rPr>
                        <a:t>To determine PD-L1 expression levels on tumor cells </a:t>
                      </a:r>
                    </a:p>
                  </a:txBody>
                  <a:tcPr marL="72000" marR="72000" marT="72000" marB="72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2730714996"/>
                  </a:ext>
                </a:extLst>
              </a:tr>
            </a:tbl>
          </a:graphicData>
        </a:graphic>
      </p:graphicFrame>
      <p:sp>
        <p:nvSpPr>
          <p:cNvPr id="3" name="Titre 2">
            <a:extLst>
              <a:ext uri="{FF2B5EF4-FFF2-40B4-BE49-F238E27FC236}">
                <a16:creationId xmlns:a16="http://schemas.microsoft.com/office/drawing/2014/main" id="{DF02713D-382D-6744-7D96-2852D87FC1C2}"/>
              </a:ext>
            </a:extLst>
          </p:cNvPr>
          <p:cNvSpPr>
            <a:spLocks noGrp="1"/>
          </p:cNvSpPr>
          <p:nvPr>
            <p:ph type="title"/>
          </p:nvPr>
        </p:nvSpPr>
        <p:spPr>
          <a:xfrm>
            <a:off x="441133" y="477420"/>
            <a:ext cx="11307955" cy="1363663"/>
          </a:xfrm>
        </p:spPr>
        <p:txBody>
          <a:bodyPr/>
          <a:lstStyle/>
          <a:p>
            <a:r>
              <a:rPr lang="en-US" noProof="0" dirty="0"/>
              <a:t>Phase 1A-1B Objectives</a:t>
            </a:r>
          </a:p>
        </p:txBody>
      </p:sp>
      <p:sp>
        <p:nvSpPr>
          <p:cNvPr id="4" name="Espace réservé du texte 3">
            <a:extLst>
              <a:ext uri="{FF2B5EF4-FFF2-40B4-BE49-F238E27FC236}">
                <a16:creationId xmlns:a16="http://schemas.microsoft.com/office/drawing/2014/main" id="{A63F6FEB-491C-090F-6FC3-8B4AEE0FE6A3}"/>
              </a:ext>
            </a:extLst>
          </p:cNvPr>
          <p:cNvSpPr>
            <a:spLocks noGrp="1"/>
          </p:cNvSpPr>
          <p:nvPr>
            <p:ph type="body" sz="quarter" idx="15"/>
          </p:nvPr>
        </p:nvSpPr>
        <p:spPr/>
        <p:txBody>
          <a:bodyPr/>
          <a:lstStyle/>
          <a:p>
            <a:r>
              <a:rPr lang="en-US" noProof="0" dirty="0"/>
              <a:t>The Company &amp; the data</a:t>
            </a:r>
          </a:p>
          <a:p>
            <a:endParaRPr lang="en-US" noProof="0" dirty="0"/>
          </a:p>
        </p:txBody>
      </p:sp>
      <p:sp>
        <p:nvSpPr>
          <p:cNvPr id="64" name="TextBox 8">
            <a:extLst>
              <a:ext uri="{FF2B5EF4-FFF2-40B4-BE49-F238E27FC236}">
                <a16:creationId xmlns:a16="http://schemas.microsoft.com/office/drawing/2014/main" id="{930A614A-6236-6C8F-227C-2D5965AADC1C}"/>
              </a:ext>
            </a:extLst>
          </p:cNvPr>
          <p:cNvSpPr txBox="1"/>
          <p:nvPr/>
        </p:nvSpPr>
        <p:spPr>
          <a:xfrm>
            <a:off x="428625" y="6480000"/>
            <a:ext cx="12042141" cy="215444"/>
          </a:xfrm>
          <a:prstGeom prst="rect">
            <a:avLst/>
          </a:prstGeom>
          <a:noFill/>
        </p:spPr>
        <p:txBody>
          <a:bodyPr wrap="square" rtlCol="0">
            <a:spAutoFit/>
          </a:bodyPr>
          <a:lstStyle/>
          <a:p>
            <a:r>
              <a:rPr lang="en-US" sz="800" noProof="0" dirty="0">
                <a:solidFill>
                  <a:srgbClr val="53565A"/>
                </a:solidFill>
                <a:effectLst/>
                <a:latin typeface="Aptos Light" panose="020B0004020202020204" pitchFamily="34" charset="0"/>
              </a:rPr>
              <a:t>Craig Fenwick, Giuseppe Pantaleo et el. “Tumor suppression of novel anti–PD-1 antibodies mediated through CD28 costimulatory pathway, J Exp Med (2019) 216 (7): 1525–1541.</a:t>
            </a:r>
            <a:endParaRPr lang="en-US" sz="800" noProof="0" dirty="0">
              <a:solidFill>
                <a:srgbClr val="53565A"/>
              </a:solidFill>
              <a:latin typeface="Aptos Light" panose="020B0004020202020204" pitchFamily="34" charset="0"/>
            </a:endParaRPr>
          </a:p>
        </p:txBody>
      </p:sp>
      <p:sp>
        <p:nvSpPr>
          <p:cNvPr id="17" name="Rectangle : avec coins arrondis en haut 24">
            <a:extLst>
              <a:ext uri="{FF2B5EF4-FFF2-40B4-BE49-F238E27FC236}">
                <a16:creationId xmlns:a16="http://schemas.microsoft.com/office/drawing/2014/main" id="{0CEE4F20-2AAC-B893-4732-92704AFF1ED4}"/>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sp>
        <p:nvSpPr>
          <p:cNvPr id="2" name="Espace réservé du numéro de diapositive 1">
            <a:extLst>
              <a:ext uri="{FF2B5EF4-FFF2-40B4-BE49-F238E27FC236}">
                <a16:creationId xmlns:a16="http://schemas.microsoft.com/office/drawing/2014/main" id="{9B2B46FB-C8B3-3958-29FD-70038B0AC6BA}"/>
              </a:ext>
            </a:extLst>
          </p:cNvPr>
          <p:cNvSpPr>
            <a:spLocks noGrp="1"/>
          </p:cNvSpPr>
          <p:nvPr>
            <p:ph type="sldNum" sz="quarter" idx="17"/>
          </p:nvPr>
        </p:nvSpPr>
        <p:spPr/>
        <p:txBody>
          <a:bodyPr/>
          <a:lstStyle/>
          <a:p>
            <a:fld id="{68EB2B2D-CBD5-6949-A083-C375F7698E58}" type="slidenum">
              <a:rPr lang="en-US" smtClean="0"/>
              <a:pPr/>
              <a:t>13</a:t>
            </a:fld>
            <a:endParaRPr lang="en-US"/>
          </a:p>
        </p:txBody>
      </p:sp>
      <p:cxnSp>
        <p:nvCxnSpPr>
          <p:cNvPr id="6" name="Connecteur droit 5">
            <a:extLst>
              <a:ext uri="{FF2B5EF4-FFF2-40B4-BE49-F238E27FC236}">
                <a16:creationId xmlns:a16="http://schemas.microsoft.com/office/drawing/2014/main" id="{928A7D0A-B5BC-C987-4CC5-35A721F85B4A}"/>
              </a:ext>
            </a:extLst>
          </p:cNvPr>
          <p:cNvCxnSpPr>
            <a:cxnSpLocks/>
          </p:cNvCxnSpPr>
          <p:nvPr/>
        </p:nvCxnSpPr>
        <p:spPr>
          <a:xfrm>
            <a:off x="428625" y="1881188"/>
            <a:ext cx="113204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7" name="Graphique 6">
            <a:extLst>
              <a:ext uri="{FF2B5EF4-FFF2-40B4-BE49-F238E27FC236}">
                <a16:creationId xmlns:a16="http://schemas.microsoft.com/office/drawing/2014/main" id="{95338644-F569-5875-E008-05BAAC09717E}"/>
              </a:ext>
            </a:extLst>
          </p:cNvPr>
          <p:cNvPicPr>
            <a:picLocks noChangeAspect="1"/>
          </p:cNvPicPr>
          <p:nvPr/>
        </p:nvPicPr>
        <p:blipFill>
          <a:blip r:embed="rId6">
            <a:extLst>
              <a:ext uri="{96DAC541-7B7A-43D3-8B79-37D633B846F1}">
                <asvg:svgBlip xmlns:asvg="http://schemas.microsoft.com/office/drawing/2016/SVG/main" r:embed="rId7"/>
              </a:ext>
            </a:extLst>
          </a:blip>
          <a:srcRect r="51199"/>
          <a:stretch/>
        </p:blipFill>
        <p:spPr>
          <a:xfrm>
            <a:off x="6942667" y="1227665"/>
            <a:ext cx="569313" cy="1166603"/>
          </a:xfrm>
          <a:prstGeom prst="rect">
            <a:avLst/>
          </a:prstGeom>
        </p:spPr>
      </p:pic>
      <p:pic>
        <p:nvPicPr>
          <p:cNvPr id="8" name="Graphique 7">
            <a:extLst>
              <a:ext uri="{FF2B5EF4-FFF2-40B4-BE49-F238E27FC236}">
                <a16:creationId xmlns:a16="http://schemas.microsoft.com/office/drawing/2014/main" id="{61024EFA-8929-1BBD-0A2D-B06B80F7FBD7}"/>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606178" y="1227665"/>
            <a:ext cx="1166603" cy="1166603"/>
          </a:xfrm>
          <a:prstGeom prst="rect">
            <a:avLst/>
          </a:prstGeom>
        </p:spPr>
      </p:pic>
    </p:spTree>
    <p:extLst>
      <p:ext uri="{BB962C8B-B14F-4D97-AF65-F5344CB8AC3E}">
        <p14:creationId xmlns:p14="http://schemas.microsoft.com/office/powerpoint/2010/main" val="155454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4B1D0-3B0D-2080-329D-C7134D0DD528}"/>
            </a:ext>
          </a:extLst>
        </p:cNvPr>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3CA34328-6047-9A95-0EFC-1825FA95C4C8}"/>
              </a:ext>
            </a:extLst>
          </p:cNvPr>
          <p:cNvGraphicFramePr>
            <a:graphicFrameLocks noGrp="1"/>
          </p:cNvGraphicFramePr>
          <p:nvPr>
            <p:extLst>
              <p:ext uri="{D42A27DB-BD31-4B8C-83A1-F6EECF244321}">
                <p14:modId xmlns:p14="http://schemas.microsoft.com/office/powerpoint/2010/main" val="3125885119"/>
              </p:ext>
            </p:extLst>
          </p:nvPr>
        </p:nvGraphicFramePr>
        <p:xfrm>
          <a:off x="428625" y="1881187"/>
          <a:ext cx="11247438" cy="4540101"/>
        </p:xfrm>
        <a:graphic>
          <a:graphicData uri="http://schemas.openxmlformats.org/drawingml/2006/table">
            <a:tbl>
              <a:tblPr firstRow="1" bandRow="1"/>
              <a:tblGrid>
                <a:gridCol w="2307109">
                  <a:extLst>
                    <a:ext uri="{9D8B030D-6E8A-4147-A177-3AD203B41FA5}">
                      <a16:colId xmlns:a16="http://schemas.microsoft.com/office/drawing/2014/main" val="619163536"/>
                    </a:ext>
                  </a:extLst>
                </a:gridCol>
                <a:gridCol w="4081809">
                  <a:extLst>
                    <a:ext uri="{9D8B030D-6E8A-4147-A177-3AD203B41FA5}">
                      <a16:colId xmlns:a16="http://schemas.microsoft.com/office/drawing/2014/main" val="1551477746"/>
                    </a:ext>
                  </a:extLst>
                </a:gridCol>
                <a:gridCol w="4858520">
                  <a:extLst>
                    <a:ext uri="{9D8B030D-6E8A-4147-A177-3AD203B41FA5}">
                      <a16:colId xmlns:a16="http://schemas.microsoft.com/office/drawing/2014/main" val="631434391"/>
                    </a:ext>
                  </a:extLst>
                </a:gridCol>
              </a:tblGrid>
              <a:tr h="310060">
                <a:tc>
                  <a:txBody>
                    <a:bodyPr/>
                    <a:lstStyle/>
                    <a:p>
                      <a:pPr algn="l"/>
                      <a:endParaRPr lang="en-US" sz="1200" b="0" i="0" noProof="0" dirty="0">
                        <a:solidFill>
                          <a:srgbClr val="53565A"/>
                        </a:solidFill>
                        <a:latin typeface="+mn-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a:txBody>
                    <a:bodyPr/>
                    <a:lstStyle/>
                    <a:p>
                      <a:pPr algn="l"/>
                      <a:r>
                        <a:rPr lang="en-US" sz="1200" b="1" i="0" noProof="0" dirty="0">
                          <a:solidFill>
                            <a:schemeClr val="bg1"/>
                          </a:solidFill>
                          <a:latin typeface="+mn-lt"/>
                        </a:rPr>
                        <a:t>Phase IA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alpha val="79000"/>
                      </a:schemeClr>
                    </a:solidFill>
                  </a:tcPr>
                </a:tc>
                <a:tc>
                  <a:txBody>
                    <a:bodyPr/>
                    <a:lstStyle/>
                    <a:p>
                      <a:pPr algn="l"/>
                      <a:r>
                        <a:rPr lang="en-US" sz="1200" b="1" i="0" noProof="0" dirty="0">
                          <a:solidFill>
                            <a:schemeClr val="bg1"/>
                          </a:solidFill>
                          <a:latin typeface="+mn-lt"/>
                        </a:rPr>
                        <a:t>Phase IB</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5477DA"/>
                    </a:solidFill>
                  </a:tcPr>
                </a:tc>
                <a:extLst>
                  <a:ext uri="{0D108BD9-81ED-4DB2-BD59-A6C34878D82A}">
                    <a16:rowId xmlns:a16="http://schemas.microsoft.com/office/drawing/2014/main" val="701294628"/>
                  </a:ext>
                </a:extLst>
              </a:tr>
              <a:tr h="1058430">
                <a:tc>
                  <a:txBody>
                    <a:bodyPr/>
                    <a:lstStyle/>
                    <a:p>
                      <a:pPr algn="l"/>
                      <a:r>
                        <a:rPr lang="en-US" sz="1300" b="1" i="0" noProof="0" dirty="0">
                          <a:solidFill>
                            <a:srgbClr val="53565A"/>
                          </a:solidFill>
                          <a:latin typeface="+mn-lt"/>
                        </a:rPr>
                        <a:t>Dose</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alpha val="74000"/>
                      </a:schemeClr>
                    </a:solidFill>
                  </a:tcPr>
                </a:tc>
                <a:tc>
                  <a:txBody>
                    <a:bodyPr/>
                    <a:lstStyle/>
                    <a:p>
                      <a:pPr algn="l"/>
                      <a:r>
                        <a:rPr lang="en-US" sz="1300" b="0" i="0" noProof="0" dirty="0">
                          <a:solidFill>
                            <a:srgbClr val="53565A"/>
                          </a:solidFill>
                          <a:latin typeface="+mn-lt"/>
                        </a:rPr>
                        <a:t>Cohort 1: 1 mg/kg</a:t>
                      </a:r>
                    </a:p>
                    <a:p>
                      <a:pPr algn="l"/>
                      <a:r>
                        <a:rPr lang="en-US" sz="1300" b="0" i="0" noProof="0" dirty="0">
                          <a:solidFill>
                            <a:srgbClr val="53565A"/>
                          </a:solidFill>
                          <a:latin typeface="+mn-lt"/>
                        </a:rPr>
                        <a:t>Cohort 2: 3 mg/kg</a:t>
                      </a:r>
                    </a:p>
                    <a:p>
                      <a:pPr algn="l"/>
                      <a:r>
                        <a:rPr lang="en-US" sz="1300" b="0" i="0" noProof="0" dirty="0">
                          <a:solidFill>
                            <a:srgbClr val="53565A"/>
                          </a:solidFill>
                          <a:latin typeface="+mn-lt"/>
                        </a:rPr>
                        <a:t>Cohort 3: 10 mg/kg</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1300" b="0" i="0" noProof="0" dirty="0">
                          <a:solidFill>
                            <a:srgbClr val="53565A"/>
                          </a:solidFill>
                          <a:latin typeface="+mn-lt"/>
                        </a:rPr>
                        <a:t>Two independent regimens: </a:t>
                      </a:r>
                    </a:p>
                    <a:p>
                      <a:pPr marL="180975" indent="-180975" algn="l">
                        <a:buFont typeface="Arial" panose="020B0604020202020204" pitchFamily="34" charset="0"/>
                        <a:buChar char="•"/>
                      </a:pPr>
                      <a:r>
                        <a:rPr lang="en-US" sz="1300" b="0" i="0" noProof="0" dirty="0">
                          <a:solidFill>
                            <a:srgbClr val="53565A"/>
                          </a:solidFill>
                          <a:latin typeface="+mn-lt"/>
                        </a:rPr>
                        <a:t>Regimen 1: MAQ-001 at 1 mg/kg + ipilimumab at 3 mg/kg </a:t>
                      </a:r>
                    </a:p>
                    <a:p>
                      <a:pPr marL="180975" indent="-180975" algn="l">
                        <a:buFont typeface="Arial" panose="020B0604020202020204" pitchFamily="34" charset="0"/>
                        <a:buChar char="•"/>
                      </a:pPr>
                      <a:r>
                        <a:rPr lang="en-US" sz="1300" b="0" i="0" noProof="0" dirty="0">
                          <a:solidFill>
                            <a:srgbClr val="53565A"/>
                          </a:solidFill>
                          <a:latin typeface="+mn-lt"/>
                        </a:rPr>
                        <a:t>Regimen 2: MAQ-001 at 3 mg/kg + ipilimumab at 1 mg/kg </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3752826"/>
                  </a:ext>
                </a:extLst>
              </a:tr>
              <a:tr h="481105">
                <a:tc>
                  <a:txBody>
                    <a:bodyPr/>
                    <a:lstStyle/>
                    <a:p>
                      <a:pPr algn="l"/>
                      <a:r>
                        <a:rPr lang="en-US" sz="1300" b="1" i="0" noProof="0" dirty="0">
                          <a:solidFill>
                            <a:srgbClr val="53565A"/>
                          </a:solidFill>
                          <a:latin typeface="+mn-lt"/>
                        </a:rPr>
                        <a:t>Route of Administration</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alpha val="74000"/>
                      </a:schemeClr>
                    </a:solidFill>
                  </a:tcPr>
                </a:tc>
                <a:tc>
                  <a:txBody>
                    <a:bodyPr/>
                    <a:lstStyle/>
                    <a:p>
                      <a:pPr algn="l"/>
                      <a:r>
                        <a:rPr lang="en-US" sz="1300" b="0" i="0" noProof="0" dirty="0">
                          <a:solidFill>
                            <a:srgbClr val="53565A"/>
                          </a:solidFill>
                          <a:latin typeface="+mn-lt"/>
                        </a:rPr>
                        <a:t>IV Infusion</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1300" b="0" i="0" noProof="0" dirty="0">
                          <a:solidFill>
                            <a:srgbClr val="53565A"/>
                          </a:solidFill>
                          <a:latin typeface="+mn-lt"/>
                        </a:rPr>
                        <a:t>IV Infusion</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0527123"/>
                  </a:ext>
                </a:extLst>
              </a:tr>
              <a:tr h="673546">
                <a:tc>
                  <a:txBody>
                    <a:bodyPr/>
                    <a:lstStyle/>
                    <a:p>
                      <a:pPr algn="l"/>
                      <a:r>
                        <a:rPr lang="en-US" sz="1300" b="1" i="0" noProof="0" dirty="0">
                          <a:solidFill>
                            <a:srgbClr val="53565A"/>
                          </a:solidFill>
                          <a:latin typeface="+mn-lt"/>
                        </a:rPr>
                        <a:t>Treatment frequency</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alpha val="74000"/>
                      </a:schemeClr>
                    </a:solidFill>
                  </a:tcPr>
                </a:tc>
                <a:tc>
                  <a:txBody>
                    <a:bodyPr/>
                    <a:lstStyle/>
                    <a:p>
                      <a:pPr algn="l"/>
                      <a:r>
                        <a:rPr lang="en-US" sz="1300" b="0" i="0" noProof="0" dirty="0">
                          <a:solidFill>
                            <a:srgbClr val="53565A"/>
                          </a:solidFill>
                          <a:latin typeface="+mn-lt"/>
                        </a:rPr>
                        <a:t>Every three weeks</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1300" b="0" i="0" noProof="0" dirty="0">
                          <a:solidFill>
                            <a:srgbClr val="53565A"/>
                          </a:solidFill>
                          <a:latin typeface="+mn-lt"/>
                        </a:rPr>
                        <a:t>Combination every 3 weeks for the first 4 doses, followed by MAQ-001 mono at 3 mg/kg every 3 week</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3044255"/>
                  </a:ext>
                </a:extLst>
              </a:tr>
              <a:tr h="481105">
                <a:tc>
                  <a:txBody>
                    <a:bodyPr/>
                    <a:lstStyle/>
                    <a:p>
                      <a:pPr algn="l"/>
                      <a:r>
                        <a:rPr lang="en-US" sz="1300" b="1" i="0" noProof="0" dirty="0">
                          <a:solidFill>
                            <a:srgbClr val="53565A"/>
                          </a:solidFill>
                          <a:latin typeface="+mn-lt"/>
                        </a:rPr>
                        <a:t>Cohort Size</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alpha val="74000"/>
                      </a:schemeClr>
                    </a:solidFill>
                  </a:tcPr>
                </a:tc>
                <a:tc>
                  <a:txBody>
                    <a:bodyPr/>
                    <a:lstStyle/>
                    <a:p>
                      <a:pPr algn="l"/>
                      <a:r>
                        <a:rPr lang="en-US" sz="1300" b="0" i="0" noProof="0" dirty="0">
                          <a:solidFill>
                            <a:srgbClr val="53565A"/>
                          </a:solidFill>
                          <a:latin typeface="+mn-lt"/>
                        </a:rPr>
                        <a:t>Rolling 6 design for cohort 1&amp; 2,</a:t>
                      </a:r>
                    </a:p>
                    <a:p>
                      <a:pPr algn="l"/>
                      <a:r>
                        <a:rPr lang="en-US" sz="1300" b="0" i="0" noProof="0" dirty="0">
                          <a:solidFill>
                            <a:srgbClr val="53565A"/>
                          </a:solidFill>
                          <a:latin typeface="+mn-lt"/>
                        </a:rPr>
                        <a:t>3+3 design for cohort 3, (6 -18 patients)</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n-US" sz="1300" b="0" i="0" noProof="0" dirty="0">
                          <a:solidFill>
                            <a:srgbClr val="53565A"/>
                          </a:solidFill>
                          <a:latin typeface="+mn-lt"/>
                        </a:rPr>
                        <a:t>3+3 design, (6-12 patients)</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0464849"/>
                  </a:ext>
                </a:extLst>
              </a:tr>
              <a:tr h="865987">
                <a:tc>
                  <a:txBody>
                    <a:bodyPr/>
                    <a:lstStyle/>
                    <a:p>
                      <a:pPr algn="l"/>
                      <a:r>
                        <a:rPr lang="en-US" sz="1300" b="1" i="0" noProof="0" dirty="0">
                          <a:solidFill>
                            <a:srgbClr val="53565A"/>
                          </a:solidFill>
                          <a:latin typeface="+mn-lt"/>
                        </a:rPr>
                        <a:t>Patient Population</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alpha val="74000"/>
                      </a:schemeClr>
                    </a:solidFill>
                  </a:tcPr>
                </a:tc>
                <a:tc gridSpan="2">
                  <a:txBody>
                    <a:bodyPr/>
                    <a:lstStyle/>
                    <a:p>
                      <a:pPr marL="342900" indent="-342900" algn="l">
                        <a:buAutoNum type="arabicPeriod"/>
                      </a:pPr>
                      <a:r>
                        <a:rPr lang="en-US" sz="1300" b="0" i="0" noProof="0" dirty="0">
                          <a:solidFill>
                            <a:srgbClr val="53565A"/>
                          </a:solidFill>
                          <a:latin typeface="+mn-lt"/>
                        </a:rPr>
                        <a:t>Patients who have advanced solid tumors or lymphomas for which an anti-PD-1/PD-L1 has been approved as single agent by the EMA </a:t>
                      </a:r>
                    </a:p>
                    <a:p>
                      <a:pPr marL="342900" indent="-342900" algn="l">
                        <a:buAutoNum type="arabicPeriod"/>
                      </a:pPr>
                      <a:r>
                        <a:rPr lang="en-US" sz="1300" b="0" i="0" noProof="0" dirty="0">
                          <a:solidFill>
                            <a:srgbClr val="53565A"/>
                          </a:solidFill>
                          <a:latin typeface="+mn-lt"/>
                        </a:rPr>
                        <a:t>Patients with rare tumors for which significant activity of anti-PD1 has been observed (e.g., TLS+ sarcomas, alveolar soft part sarcomas, etc.)</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a:p>
                  </a:txBody>
                  <a:tcPr/>
                </a:tc>
                <a:extLst>
                  <a:ext uri="{0D108BD9-81ED-4DB2-BD59-A6C34878D82A}">
                    <a16:rowId xmlns:a16="http://schemas.microsoft.com/office/drawing/2014/main" val="2583664404"/>
                  </a:ext>
                </a:extLst>
              </a:tr>
              <a:tr h="481105">
                <a:tc>
                  <a:txBody>
                    <a:bodyPr/>
                    <a:lstStyle/>
                    <a:p>
                      <a:pPr algn="l"/>
                      <a:r>
                        <a:rPr lang="en-US" sz="1300" b="1" i="0" noProof="0" dirty="0">
                          <a:solidFill>
                            <a:srgbClr val="53565A"/>
                          </a:solidFill>
                          <a:latin typeface="+mn-lt"/>
                        </a:rPr>
                        <a:t>Study Duration</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alpha val="74000"/>
                      </a:schemeClr>
                    </a:solidFill>
                  </a:tcPr>
                </a:tc>
                <a:tc gridSpan="2">
                  <a:txBody>
                    <a:bodyPr/>
                    <a:lstStyle/>
                    <a:p>
                      <a:pPr algn="l"/>
                      <a:r>
                        <a:rPr lang="en-US" sz="1300" b="0" i="0" noProof="0" dirty="0">
                          <a:solidFill>
                            <a:srgbClr val="53565A"/>
                          </a:solidFill>
                          <a:latin typeface="+mn-lt"/>
                        </a:rPr>
                        <a:t>Maximum 2 years/patient, or until disease progression, unacceptable toxicity, death, loss to follow-up or withdrawal of consent if earlier</a:t>
                      </a:r>
                    </a:p>
                  </a:txBody>
                  <a:tcPr marL="72000" marR="72000" marT="72000" marB="72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r>
                        <a:rPr lang="en-US" dirty="0">
                          <a:solidFill>
                            <a:schemeClr val="bg1"/>
                          </a:solidFill>
                        </a:rPr>
                        <a:t>Up to 8 cycles</a:t>
                      </a:r>
                    </a:p>
                  </a:txBody>
                  <a:tcPr anchor="ctr">
                    <a:solidFill>
                      <a:srgbClr val="64B8AC"/>
                    </a:solidFill>
                  </a:tcPr>
                </a:tc>
                <a:extLst>
                  <a:ext uri="{0D108BD9-81ED-4DB2-BD59-A6C34878D82A}">
                    <a16:rowId xmlns:a16="http://schemas.microsoft.com/office/drawing/2014/main" val="3345734308"/>
                  </a:ext>
                </a:extLst>
              </a:tr>
            </a:tbl>
          </a:graphicData>
        </a:graphic>
      </p:graphicFrame>
      <p:sp>
        <p:nvSpPr>
          <p:cNvPr id="3" name="Titre 2">
            <a:extLst>
              <a:ext uri="{FF2B5EF4-FFF2-40B4-BE49-F238E27FC236}">
                <a16:creationId xmlns:a16="http://schemas.microsoft.com/office/drawing/2014/main" id="{37FB9751-BEBF-2D21-E599-EA89D321E258}"/>
              </a:ext>
            </a:extLst>
          </p:cNvPr>
          <p:cNvSpPr>
            <a:spLocks noGrp="1"/>
          </p:cNvSpPr>
          <p:nvPr>
            <p:ph type="title"/>
          </p:nvPr>
        </p:nvSpPr>
        <p:spPr/>
        <p:txBody>
          <a:bodyPr/>
          <a:lstStyle/>
          <a:p>
            <a:r>
              <a:rPr lang="en-US" noProof="0" dirty="0"/>
              <a:t>Phase 1A-1B  Trial Design</a:t>
            </a:r>
          </a:p>
        </p:txBody>
      </p:sp>
      <p:sp>
        <p:nvSpPr>
          <p:cNvPr id="4" name="Espace réservé du texte 3">
            <a:extLst>
              <a:ext uri="{FF2B5EF4-FFF2-40B4-BE49-F238E27FC236}">
                <a16:creationId xmlns:a16="http://schemas.microsoft.com/office/drawing/2014/main" id="{76736C56-F478-BCC2-F60A-F36D64ED21EF}"/>
              </a:ext>
            </a:extLst>
          </p:cNvPr>
          <p:cNvSpPr>
            <a:spLocks noGrp="1"/>
          </p:cNvSpPr>
          <p:nvPr>
            <p:ph type="body" sz="quarter" idx="15"/>
          </p:nvPr>
        </p:nvSpPr>
        <p:spPr/>
        <p:txBody>
          <a:bodyPr/>
          <a:lstStyle/>
          <a:p>
            <a:r>
              <a:rPr lang="en-US" noProof="0" dirty="0"/>
              <a:t>The Company &amp; the data</a:t>
            </a:r>
          </a:p>
          <a:p>
            <a:endParaRPr lang="en-US" noProof="0" dirty="0"/>
          </a:p>
        </p:txBody>
      </p:sp>
      <p:sp>
        <p:nvSpPr>
          <p:cNvPr id="37" name="Rectangle : avec coins arrondis en haut 24">
            <a:extLst>
              <a:ext uri="{FF2B5EF4-FFF2-40B4-BE49-F238E27FC236}">
                <a16:creationId xmlns:a16="http://schemas.microsoft.com/office/drawing/2014/main" id="{217B63A1-6AD6-5B45-63D0-D49F6D9265C6}"/>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cxnSp>
        <p:nvCxnSpPr>
          <p:cNvPr id="13" name="Connecteur droit 12">
            <a:extLst>
              <a:ext uri="{FF2B5EF4-FFF2-40B4-BE49-F238E27FC236}">
                <a16:creationId xmlns:a16="http://schemas.microsoft.com/office/drawing/2014/main" id="{16FE7B76-04BD-80EA-902E-45720CFC9A11}"/>
              </a:ext>
            </a:extLst>
          </p:cNvPr>
          <p:cNvCxnSpPr/>
          <p:nvPr/>
        </p:nvCxnSpPr>
        <p:spPr>
          <a:xfrm>
            <a:off x="428625" y="1881188"/>
            <a:ext cx="11247438"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1" name="Graphique 10">
            <a:extLst>
              <a:ext uri="{FF2B5EF4-FFF2-40B4-BE49-F238E27FC236}">
                <a16:creationId xmlns:a16="http://schemas.microsoft.com/office/drawing/2014/main" id="{62A33D88-8ED5-0553-66DA-10D234FC2EBA}"/>
              </a:ext>
            </a:extLst>
          </p:cNvPr>
          <p:cNvPicPr>
            <a:picLocks noChangeAspect="1"/>
          </p:cNvPicPr>
          <p:nvPr/>
        </p:nvPicPr>
        <p:blipFill>
          <a:blip r:embed="rId2">
            <a:extLst>
              <a:ext uri="{96DAC541-7B7A-43D3-8B79-37D633B846F1}">
                <asvg:svgBlip xmlns:asvg="http://schemas.microsoft.com/office/drawing/2016/SVG/main" r:embed="rId3"/>
              </a:ext>
            </a:extLst>
          </a:blip>
          <a:srcRect r="51199"/>
          <a:stretch/>
        </p:blipFill>
        <p:spPr>
          <a:xfrm>
            <a:off x="5971732" y="1227665"/>
            <a:ext cx="569313" cy="1166603"/>
          </a:xfrm>
          <a:prstGeom prst="rect">
            <a:avLst/>
          </a:prstGeom>
        </p:spPr>
      </p:pic>
      <p:pic>
        <p:nvPicPr>
          <p:cNvPr id="12" name="Graphique 11">
            <a:extLst>
              <a:ext uri="{FF2B5EF4-FFF2-40B4-BE49-F238E27FC236}">
                <a16:creationId xmlns:a16="http://schemas.microsoft.com/office/drawing/2014/main" id="{68C07A1A-913F-B18A-1849-4F230A570D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509460" y="1227665"/>
            <a:ext cx="1166603" cy="1166603"/>
          </a:xfrm>
          <a:prstGeom prst="rect">
            <a:avLst/>
          </a:prstGeom>
        </p:spPr>
      </p:pic>
      <p:sp>
        <p:nvSpPr>
          <p:cNvPr id="2" name="Espace réservé du numéro de diapositive 1">
            <a:extLst>
              <a:ext uri="{FF2B5EF4-FFF2-40B4-BE49-F238E27FC236}">
                <a16:creationId xmlns:a16="http://schemas.microsoft.com/office/drawing/2014/main" id="{51CE4683-22BE-0F1C-A2BF-F56D5A20B582}"/>
              </a:ext>
            </a:extLst>
          </p:cNvPr>
          <p:cNvSpPr>
            <a:spLocks noGrp="1"/>
          </p:cNvSpPr>
          <p:nvPr>
            <p:ph type="sldNum" sz="quarter" idx="17"/>
          </p:nvPr>
        </p:nvSpPr>
        <p:spPr/>
        <p:txBody>
          <a:bodyPr/>
          <a:lstStyle/>
          <a:p>
            <a:fld id="{68EB2B2D-CBD5-6949-A083-C375F7698E58}" type="slidenum">
              <a:rPr lang="en-US" smtClean="0"/>
              <a:pPr/>
              <a:t>14</a:t>
            </a:fld>
            <a:endParaRPr lang="en-US"/>
          </a:p>
        </p:txBody>
      </p:sp>
    </p:spTree>
    <p:extLst>
      <p:ext uri="{BB962C8B-B14F-4D97-AF65-F5344CB8AC3E}">
        <p14:creationId xmlns:p14="http://schemas.microsoft.com/office/powerpoint/2010/main" val="368888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contenu 5">
            <a:extLst>
              <a:ext uri="{FF2B5EF4-FFF2-40B4-BE49-F238E27FC236}">
                <a16:creationId xmlns:a16="http://schemas.microsoft.com/office/drawing/2014/main" id="{07313BD6-5AA5-A47F-5863-A9A2CF117785}"/>
              </a:ext>
            </a:extLst>
          </p:cNvPr>
          <p:cNvSpPr>
            <a:spLocks noGrp="1"/>
          </p:cNvSpPr>
          <p:nvPr>
            <p:ph idx="1"/>
          </p:nvPr>
        </p:nvSpPr>
        <p:spPr>
          <a:xfrm>
            <a:off x="428624" y="2362968"/>
            <a:ext cx="5667375" cy="1260000"/>
          </a:xfrm>
          <a:solidFill>
            <a:srgbClr val="B71835"/>
          </a:solidFill>
        </p:spPr>
        <p:txBody>
          <a:bodyPr lIns="144000" tIns="144000" rIns="144000" bIns="144000">
            <a:noAutofit/>
          </a:bodyPr>
          <a:lstStyle/>
          <a:p>
            <a:pPr marL="0" indent="0">
              <a:spcBef>
                <a:spcPts val="600"/>
              </a:spcBef>
              <a:buNone/>
            </a:pPr>
            <a:r>
              <a:rPr lang="en-US" sz="1800" b="1" noProof="0" dirty="0">
                <a:solidFill>
                  <a:schemeClr val="bg1"/>
                </a:solidFill>
              </a:rPr>
              <a:t>Mechanism of Action/Signaling</a:t>
            </a:r>
          </a:p>
          <a:p>
            <a:pPr>
              <a:spcBef>
                <a:spcPts val="600"/>
              </a:spcBef>
              <a:buSzPct val="100000"/>
              <a:buBlip>
                <a:blip r:embed="rId3">
                  <a:extLst>
                    <a:ext uri="{96DAC541-7B7A-43D3-8B79-37D633B846F1}">
                      <asvg:svgBlip xmlns:asvg="http://schemas.microsoft.com/office/drawing/2016/SVG/main" r:embed="rId4"/>
                    </a:ext>
                  </a:extLst>
                </a:blip>
              </a:buBlip>
            </a:pPr>
            <a:r>
              <a:rPr lang="en-US" sz="1400" noProof="0" dirty="0">
                <a:solidFill>
                  <a:schemeClr val="bg1"/>
                </a:solidFill>
              </a:rPr>
              <a:t>Demonstrated that MAQ-001 acts through the NFκB pathway while conventional anti-PD-1 antibodies act through both NFκB and NFAT pathways.</a:t>
            </a: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a:p>
            <a:pPr>
              <a:spcBef>
                <a:spcPts val="600"/>
              </a:spcBef>
              <a:buBlip>
                <a:blip r:embed="rId3">
                  <a:extLst>
                    <a:ext uri="{96DAC541-7B7A-43D3-8B79-37D633B846F1}">
                      <asvg:svgBlip xmlns:asvg="http://schemas.microsoft.com/office/drawing/2016/SVG/main" r:embed="rId4"/>
                    </a:ext>
                  </a:extLst>
                </a:blip>
              </a:buBlip>
            </a:pPr>
            <a:endParaRPr lang="en-US" sz="1400" noProof="0" dirty="0">
              <a:solidFill>
                <a:schemeClr val="bg1"/>
              </a:solidFill>
            </a:endParaRPr>
          </a:p>
        </p:txBody>
      </p:sp>
      <p:sp>
        <p:nvSpPr>
          <p:cNvPr id="5" name="Titre 4">
            <a:extLst>
              <a:ext uri="{FF2B5EF4-FFF2-40B4-BE49-F238E27FC236}">
                <a16:creationId xmlns:a16="http://schemas.microsoft.com/office/drawing/2014/main" id="{7FB2B93A-0679-A75A-D844-F59253D0A792}"/>
              </a:ext>
            </a:extLst>
          </p:cNvPr>
          <p:cNvSpPr>
            <a:spLocks noGrp="1"/>
          </p:cNvSpPr>
          <p:nvPr>
            <p:ph type="title"/>
          </p:nvPr>
        </p:nvSpPr>
        <p:spPr>
          <a:xfrm>
            <a:off x="441133" y="443608"/>
            <a:ext cx="11234929" cy="1363663"/>
          </a:xfrm>
        </p:spPr>
        <p:txBody>
          <a:bodyPr>
            <a:noAutofit/>
          </a:bodyPr>
          <a:lstStyle/>
          <a:p>
            <a:r>
              <a:rPr lang="en-US" sz="2700" noProof="0" dirty="0"/>
              <a:t>MAQ-001 has demonstrated </a:t>
            </a:r>
            <a:r>
              <a:rPr lang="en-US" sz="2700" i="1" noProof="0" dirty="0"/>
              <a:t>in vivo </a:t>
            </a:r>
            <a:r>
              <a:rPr lang="en-US" sz="2700" noProof="0" dirty="0"/>
              <a:t>anti-tumor activity with potency equivalent to Keytruda and the potential to reduce resistance and toxicity</a:t>
            </a:r>
          </a:p>
        </p:txBody>
      </p:sp>
      <p:sp>
        <p:nvSpPr>
          <p:cNvPr id="4" name="Espace réservé du texte 3">
            <a:extLst>
              <a:ext uri="{FF2B5EF4-FFF2-40B4-BE49-F238E27FC236}">
                <a16:creationId xmlns:a16="http://schemas.microsoft.com/office/drawing/2014/main" id="{8096A81B-4138-B8AE-090E-CBAD6D70BE4D}"/>
              </a:ext>
            </a:extLst>
          </p:cNvPr>
          <p:cNvSpPr>
            <a:spLocks noGrp="1"/>
          </p:cNvSpPr>
          <p:nvPr>
            <p:ph type="body" sz="quarter" idx="15"/>
          </p:nvPr>
        </p:nvSpPr>
        <p:spPr/>
        <p:txBody>
          <a:bodyPr/>
          <a:lstStyle/>
          <a:p>
            <a:r>
              <a:rPr lang="en-US" noProof="0" dirty="0"/>
              <a:t>The Roadmap &amp; the Funding</a:t>
            </a:r>
          </a:p>
        </p:txBody>
      </p:sp>
      <p:sp>
        <p:nvSpPr>
          <p:cNvPr id="35" name="Rectangle : avec coins arrondis en haut 24">
            <a:extLst>
              <a:ext uri="{FF2B5EF4-FFF2-40B4-BE49-F238E27FC236}">
                <a16:creationId xmlns:a16="http://schemas.microsoft.com/office/drawing/2014/main" id="{2DF34D2C-B8FF-A0E9-4EE6-3E989F34D5E6}"/>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sp>
        <p:nvSpPr>
          <p:cNvPr id="36" name="Rectangle : coins arrondis 40">
            <a:extLst>
              <a:ext uri="{FF2B5EF4-FFF2-40B4-BE49-F238E27FC236}">
                <a16:creationId xmlns:a16="http://schemas.microsoft.com/office/drawing/2014/main" id="{1CFCC62D-FB37-3D30-5B1A-2D6297218F0C}"/>
              </a:ext>
            </a:extLst>
          </p:cNvPr>
          <p:cNvSpPr/>
          <p:nvPr/>
        </p:nvSpPr>
        <p:spPr>
          <a:xfrm>
            <a:off x="428625" y="1881188"/>
            <a:ext cx="2707865" cy="252000"/>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noProof="0" dirty="0">
                <a:solidFill>
                  <a:srgbClr val="0070C0"/>
                </a:solidFill>
              </a:rPr>
              <a:t>Allosteric Anti-PD1 inhibitor</a:t>
            </a:r>
            <a:endParaRPr kumimoji="0" lang="en-US" sz="1200" u="none" strike="noStrike" kern="1200" cap="none" spc="0" normalizeH="0" baseline="0" noProof="0" dirty="0">
              <a:ln>
                <a:noFill/>
              </a:ln>
              <a:solidFill>
                <a:srgbClr val="0070C0"/>
              </a:solidFill>
              <a:effectLst/>
              <a:uLnTx/>
              <a:uFillTx/>
            </a:endParaRPr>
          </a:p>
        </p:txBody>
      </p:sp>
      <p:pic>
        <p:nvPicPr>
          <p:cNvPr id="3" name="Graphique 2">
            <a:extLst>
              <a:ext uri="{FF2B5EF4-FFF2-40B4-BE49-F238E27FC236}">
                <a16:creationId xmlns:a16="http://schemas.microsoft.com/office/drawing/2014/main" id="{EE408A4B-8AD5-11AB-6198-1A1F422609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2651" y="152450"/>
            <a:ext cx="1255776" cy="612961"/>
          </a:xfrm>
          <a:prstGeom prst="rect">
            <a:avLst/>
          </a:prstGeom>
        </p:spPr>
      </p:pic>
      <p:cxnSp>
        <p:nvCxnSpPr>
          <p:cNvPr id="14" name="Connecteur droit 13">
            <a:extLst>
              <a:ext uri="{FF2B5EF4-FFF2-40B4-BE49-F238E27FC236}">
                <a16:creationId xmlns:a16="http://schemas.microsoft.com/office/drawing/2014/main" id="{2EF994F4-F41A-B8E9-B63D-5514B4DC73E1}"/>
              </a:ext>
            </a:extLst>
          </p:cNvPr>
          <p:cNvCxnSpPr>
            <a:cxnSpLocks/>
          </p:cNvCxnSpPr>
          <p:nvPr/>
        </p:nvCxnSpPr>
        <p:spPr>
          <a:xfrm>
            <a:off x="428625" y="1881188"/>
            <a:ext cx="113204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3" name="Espace réservé du contenu 6">
            <a:extLst>
              <a:ext uri="{FF2B5EF4-FFF2-40B4-BE49-F238E27FC236}">
                <a16:creationId xmlns:a16="http://schemas.microsoft.com/office/drawing/2014/main" id="{275CE4A8-90D2-FF9E-1A62-8C1B9ED54814}"/>
              </a:ext>
            </a:extLst>
          </p:cNvPr>
          <p:cNvSpPr txBox="1">
            <a:spLocks/>
          </p:cNvSpPr>
          <p:nvPr/>
        </p:nvSpPr>
        <p:spPr>
          <a:xfrm>
            <a:off x="428624" y="3667747"/>
            <a:ext cx="5667376" cy="1260000"/>
          </a:xfrm>
          <a:prstGeom prst="rect">
            <a:avLst/>
          </a:prstGeom>
          <a:solidFill>
            <a:srgbClr val="B71835"/>
          </a:solidFill>
        </p:spPr>
        <p:txBody>
          <a:bodyPr lIns="144000" tIns="144000" rIns="144000" bIns="144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b="1" noProof="0" dirty="0">
                <a:solidFill>
                  <a:schemeClr val="bg1"/>
                </a:solidFill>
              </a:rPr>
              <a:t>Activity</a:t>
            </a:r>
          </a:p>
          <a:p>
            <a:pPr>
              <a:spcBef>
                <a:spcPts val="600"/>
              </a:spcBef>
              <a:buBlip>
                <a:blip r:embed="rId3">
                  <a:extLst>
                    <a:ext uri="{96DAC541-7B7A-43D3-8B79-37D633B846F1}">
                      <asvg:svgBlip xmlns:asvg="http://schemas.microsoft.com/office/drawing/2016/SVG/main" r:embed="rId4"/>
                    </a:ext>
                  </a:extLst>
                </a:blip>
              </a:buBlip>
            </a:pPr>
            <a:r>
              <a:rPr lang="en-US" sz="1400" noProof="0" dirty="0">
                <a:solidFill>
                  <a:schemeClr val="bg1"/>
                </a:solidFill>
              </a:rPr>
              <a:t>Demonstrated that MAQ-001 relieves antigen-specific CD8 T cells from exhaustion and restores T cell function.</a:t>
            </a:r>
          </a:p>
        </p:txBody>
      </p:sp>
      <p:sp>
        <p:nvSpPr>
          <p:cNvPr id="34" name="Espace réservé du contenu 7">
            <a:extLst>
              <a:ext uri="{FF2B5EF4-FFF2-40B4-BE49-F238E27FC236}">
                <a16:creationId xmlns:a16="http://schemas.microsoft.com/office/drawing/2014/main" id="{676E48FE-B36A-FC33-590E-11F8246C7E55}"/>
              </a:ext>
            </a:extLst>
          </p:cNvPr>
          <p:cNvSpPr txBox="1">
            <a:spLocks/>
          </p:cNvSpPr>
          <p:nvPr/>
        </p:nvSpPr>
        <p:spPr>
          <a:xfrm>
            <a:off x="428624" y="4972525"/>
            <a:ext cx="5667376" cy="1260000"/>
          </a:xfrm>
          <a:prstGeom prst="rect">
            <a:avLst/>
          </a:prstGeom>
          <a:solidFill>
            <a:srgbClr val="B71835"/>
          </a:solidFill>
        </p:spPr>
        <p:txBody>
          <a:bodyPr lIns="144000" tIns="144000" rIns="144000" bIns="144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1800" b="1" i="1" noProof="0" dirty="0">
                <a:solidFill>
                  <a:schemeClr val="bg1"/>
                </a:solidFill>
              </a:rPr>
              <a:t>In vivo </a:t>
            </a:r>
            <a:r>
              <a:rPr lang="en-US" sz="1800" b="1" noProof="0" dirty="0">
                <a:solidFill>
                  <a:schemeClr val="bg1"/>
                </a:solidFill>
              </a:rPr>
              <a:t>anti-tumoral activity</a:t>
            </a:r>
          </a:p>
          <a:p>
            <a:pPr>
              <a:spcBef>
                <a:spcPts val="600"/>
              </a:spcBef>
              <a:buBlip>
                <a:blip r:embed="rId3">
                  <a:extLst>
                    <a:ext uri="{96DAC541-7B7A-43D3-8B79-37D633B846F1}">
                      <asvg:svgBlip xmlns:asvg="http://schemas.microsoft.com/office/drawing/2016/SVG/main" r:embed="rId4"/>
                    </a:ext>
                  </a:extLst>
                </a:blip>
              </a:buBlip>
            </a:pPr>
            <a:r>
              <a:rPr lang="en-US" sz="1400" noProof="0" dirty="0">
                <a:solidFill>
                  <a:schemeClr val="bg1"/>
                </a:solidFill>
              </a:rPr>
              <a:t>Demonstrated that allosteric MAQ-001 strongly suppresses tumor growth </a:t>
            </a:r>
            <a:r>
              <a:rPr lang="en-US" sz="1400" i="1" noProof="0" dirty="0">
                <a:solidFill>
                  <a:schemeClr val="bg1"/>
                </a:solidFill>
              </a:rPr>
              <a:t>in vivo </a:t>
            </a:r>
            <a:r>
              <a:rPr lang="en-US" sz="1400" noProof="0" dirty="0">
                <a:solidFill>
                  <a:schemeClr val="bg1"/>
                </a:solidFill>
              </a:rPr>
              <a:t>and shows equivalent potency as compared to conventional approved Keytruda anti-PD-1 antibody.</a:t>
            </a:r>
          </a:p>
        </p:txBody>
      </p:sp>
      <p:sp>
        <p:nvSpPr>
          <p:cNvPr id="37" name="TextBox 15">
            <a:extLst>
              <a:ext uri="{FF2B5EF4-FFF2-40B4-BE49-F238E27FC236}">
                <a16:creationId xmlns:a16="http://schemas.microsoft.com/office/drawing/2014/main" id="{FDCEC98E-11AA-A6AC-ED31-CF11F815D7C8}"/>
              </a:ext>
            </a:extLst>
          </p:cNvPr>
          <p:cNvSpPr txBox="1"/>
          <p:nvPr/>
        </p:nvSpPr>
        <p:spPr>
          <a:xfrm>
            <a:off x="6883352" y="4972525"/>
            <a:ext cx="4865736" cy="1260000"/>
          </a:xfrm>
          <a:prstGeom prst="rect">
            <a:avLst/>
          </a:prstGeom>
          <a:solidFill>
            <a:schemeClr val="bg1"/>
          </a:solidFill>
        </p:spPr>
        <p:txBody>
          <a:bodyPr wrap="square" lIns="1404000" tIns="180000" rIns="360000" bIns="180000" rtlCol="0">
            <a:noAutofit/>
          </a:bodyPr>
          <a:lstStyle/>
          <a:p>
            <a:pPr marL="285750" indent="-285750">
              <a:buBlip>
                <a:blip r:embed="rId3">
                  <a:extLst>
                    <a:ext uri="{96DAC541-7B7A-43D3-8B79-37D633B846F1}">
                      <asvg:svgBlip xmlns:asvg="http://schemas.microsoft.com/office/drawing/2016/SVG/main" r:embed="rId4"/>
                    </a:ext>
                  </a:extLst>
                </a:blip>
              </a:buBlip>
            </a:pPr>
            <a:r>
              <a:rPr lang="en-US" sz="1400" noProof="0" dirty="0"/>
              <a:t>May help to </a:t>
            </a:r>
            <a:r>
              <a:rPr lang="en-US" sz="1400" b="1" noProof="0" dirty="0"/>
              <a:t>address resistance </a:t>
            </a:r>
            <a:r>
              <a:rPr lang="en-US" sz="1400" noProof="0" dirty="0"/>
              <a:t>and be a promising patient option for </a:t>
            </a:r>
            <a:r>
              <a:rPr lang="en-US" sz="1400" b="1" noProof="0" dirty="0"/>
              <a:t>treatment-resistant cancers​</a:t>
            </a:r>
          </a:p>
          <a:p>
            <a:pPr marL="285750" indent="-285750">
              <a:buBlip>
                <a:blip r:embed="rId3">
                  <a:extLst>
                    <a:ext uri="{96DAC541-7B7A-43D3-8B79-37D633B846F1}">
                      <asvg:svgBlip xmlns:asvg="http://schemas.microsoft.com/office/drawing/2016/SVG/main" r:embed="rId4"/>
                    </a:ext>
                  </a:extLst>
                </a:blip>
              </a:buBlip>
            </a:pPr>
            <a:endParaRPr lang="en-US" sz="1400" noProof="0" dirty="0"/>
          </a:p>
        </p:txBody>
      </p:sp>
      <p:sp>
        <p:nvSpPr>
          <p:cNvPr id="38" name="TextBox 17">
            <a:extLst>
              <a:ext uri="{FF2B5EF4-FFF2-40B4-BE49-F238E27FC236}">
                <a16:creationId xmlns:a16="http://schemas.microsoft.com/office/drawing/2014/main" id="{962BD990-E6FB-442C-0584-C9368688A4A6}"/>
              </a:ext>
            </a:extLst>
          </p:cNvPr>
          <p:cNvSpPr txBox="1"/>
          <p:nvPr/>
        </p:nvSpPr>
        <p:spPr>
          <a:xfrm>
            <a:off x="6883352" y="2362969"/>
            <a:ext cx="4865736" cy="1260000"/>
          </a:xfrm>
          <a:prstGeom prst="rect">
            <a:avLst/>
          </a:prstGeom>
          <a:solidFill>
            <a:schemeClr val="bg1"/>
          </a:solidFill>
        </p:spPr>
        <p:txBody>
          <a:bodyPr wrap="square" lIns="1404000" tIns="180000" rIns="360000" bIns="180000" rtlCol="0">
            <a:noAutofit/>
          </a:bodyPr>
          <a:lstStyle/>
          <a:p>
            <a:pPr marL="285750" indent="-285750">
              <a:buBlip>
                <a:blip r:embed="rId3">
                  <a:extLst>
                    <a:ext uri="{96DAC541-7B7A-43D3-8B79-37D633B846F1}">
                      <asvg:svgBlip xmlns:asvg="http://schemas.microsoft.com/office/drawing/2016/SVG/main" r:embed="rId4"/>
                    </a:ext>
                  </a:extLst>
                </a:blip>
              </a:buBlip>
            </a:pPr>
            <a:r>
              <a:rPr lang="en-US" sz="1400" noProof="0" dirty="0"/>
              <a:t>Potential for </a:t>
            </a:r>
            <a:r>
              <a:rPr lang="en-US" sz="1400" b="1" noProof="0" dirty="0"/>
              <a:t>improved safety and reduced risk of autoimmunity and immune-related adverse events </a:t>
            </a:r>
            <a:r>
              <a:rPr lang="en-US" sz="1400" noProof="0" dirty="0"/>
              <a:t>(irAEs); may allow the treatment of frailer patients</a:t>
            </a:r>
          </a:p>
        </p:txBody>
      </p:sp>
      <p:sp>
        <p:nvSpPr>
          <p:cNvPr id="39" name="TextBox 18">
            <a:extLst>
              <a:ext uri="{FF2B5EF4-FFF2-40B4-BE49-F238E27FC236}">
                <a16:creationId xmlns:a16="http://schemas.microsoft.com/office/drawing/2014/main" id="{D6B7A178-B9D4-DAE7-33D9-F2C4E2170978}"/>
              </a:ext>
            </a:extLst>
          </p:cNvPr>
          <p:cNvSpPr txBox="1"/>
          <p:nvPr/>
        </p:nvSpPr>
        <p:spPr>
          <a:xfrm>
            <a:off x="6883352" y="3667747"/>
            <a:ext cx="4865736" cy="1260000"/>
          </a:xfrm>
          <a:prstGeom prst="rect">
            <a:avLst/>
          </a:prstGeom>
          <a:solidFill>
            <a:schemeClr val="bg1"/>
          </a:solidFill>
        </p:spPr>
        <p:txBody>
          <a:bodyPr wrap="square" lIns="1404000" tIns="180000" rIns="360000" bIns="180000" rtlCol="0">
            <a:noAutofit/>
          </a:bodyPr>
          <a:lstStyle/>
          <a:p>
            <a:pPr marL="285750" indent="-285750">
              <a:buBlip>
                <a:blip r:embed="rId3">
                  <a:extLst>
                    <a:ext uri="{96DAC541-7B7A-43D3-8B79-37D633B846F1}">
                      <asvg:svgBlip xmlns:asvg="http://schemas.microsoft.com/office/drawing/2016/SVG/main" r:embed="rId4"/>
                    </a:ext>
                  </a:extLst>
                </a:blip>
              </a:buBlip>
            </a:pPr>
            <a:r>
              <a:rPr lang="en-US" sz="1400" noProof="0" dirty="0"/>
              <a:t>Potential for </a:t>
            </a:r>
            <a:r>
              <a:rPr lang="en-US" sz="1400" b="1" noProof="0" dirty="0"/>
              <a:t>enhanced anti-tumor immunity </a:t>
            </a:r>
            <a:r>
              <a:rPr lang="en-US" sz="1400" noProof="0" dirty="0"/>
              <a:t>due to </a:t>
            </a:r>
            <a:r>
              <a:rPr lang="en-US" sz="1400" b="1" noProof="0" dirty="0"/>
              <a:t>restored CD8+ T-cell function</a:t>
            </a:r>
            <a:r>
              <a:rPr lang="en-US" sz="1400" noProof="0" dirty="0"/>
              <a:t>. May be synergetic with other therapies.</a:t>
            </a:r>
          </a:p>
        </p:txBody>
      </p:sp>
      <p:pic>
        <p:nvPicPr>
          <p:cNvPr id="40" name="Graphique 39">
            <a:extLst>
              <a:ext uri="{FF2B5EF4-FFF2-40B4-BE49-F238E27FC236}">
                <a16:creationId xmlns:a16="http://schemas.microsoft.com/office/drawing/2014/main" id="{45087DEA-F2FE-4BD8-D521-52918A48B9F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992467" y="2467896"/>
            <a:ext cx="1065775" cy="1065775"/>
          </a:xfrm>
          <a:prstGeom prst="rect">
            <a:avLst/>
          </a:prstGeom>
        </p:spPr>
      </p:pic>
      <p:pic>
        <p:nvPicPr>
          <p:cNvPr id="41" name="Graphique 40">
            <a:extLst>
              <a:ext uri="{FF2B5EF4-FFF2-40B4-BE49-F238E27FC236}">
                <a16:creationId xmlns:a16="http://schemas.microsoft.com/office/drawing/2014/main" id="{C434A374-FDFE-2A0E-B497-AF4CCC2E5B5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992467" y="3753058"/>
            <a:ext cx="1065775" cy="1065775"/>
          </a:xfrm>
          <a:prstGeom prst="rect">
            <a:avLst/>
          </a:prstGeom>
        </p:spPr>
      </p:pic>
      <p:pic>
        <p:nvPicPr>
          <p:cNvPr id="42" name="Graphique 41">
            <a:extLst>
              <a:ext uri="{FF2B5EF4-FFF2-40B4-BE49-F238E27FC236}">
                <a16:creationId xmlns:a16="http://schemas.microsoft.com/office/drawing/2014/main" id="{6C810EA2-A757-6EDE-8773-F34559C8AB0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992467" y="5053780"/>
            <a:ext cx="1065775" cy="1065775"/>
          </a:xfrm>
          <a:prstGeom prst="rect">
            <a:avLst/>
          </a:prstGeom>
        </p:spPr>
      </p:pic>
      <p:sp>
        <p:nvSpPr>
          <p:cNvPr id="50" name="Triangle 49">
            <a:extLst>
              <a:ext uri="{FF2B5EF4-FFF2-40B4-BE49-F238E27FC236}">
                <a16:creationId xmlns:a16="http://schemas.microsoft.com/office/drawing/2014/main" id="{576BAA68-D157-9FB4-441D-AC9A0C1B97F4}"/>
              </a:ext>
            </a:extLst>
          </p:cNvPr>
          <p:cNvSpPr/>
          <p:nvPr/>
        </p:nvSpPr>
        <p:spPr>
          <a:xfrm rot="5400000">
            <a:off x="6209982" y="2703401"/>
            <a:ext cx="539398" cy="464998"/>
          </a:xfrm>
          <a:prstGeom prst="triangle">
            <a:avLst/>
          </a:prstGeom>
          <a:solidFill>
            <a:srgbClr val="B718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Triangle 50">
            <a:extLst>
              <a:ext uri="{FF2B5EF4-FFF2-40B4-BE49-F238E27FC236}">
                <a16:creationId xmlns:a16="http://schemas.microsoft.com/office/drawing/2014/main" id="{95872FFB-A9BA-1473-0D9E-AB9BF9DCFE26}"/>
              </a:ext>
            </a:extLst>
          </p:cNvPr>
          <p:cNvSpPr/>
          <p:nvPr/>
        </p:nvSpPr>
        <p:spPr>
          <a:xfrm rot="5400000">
            <a:off x="6209982" y="4020905"/>
            <a:ext cx="539398" cy="464998"/>
          </a:xfrm>
          <a:prstGeom prst="triangle">
            <a:avLst/>
          </a:prstGeom>
          <a:solidFill>
            <a:srgbClr val="B718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Triangle 51">
            <a:extLst>
              <a:ext uri="{FF2B5EF4-FFF2-40B4-BE49-F238E27FC236}">
                <a16:creationId xmlns:a16="http://schemas.microsoft.com/office/drawing/2014/main" id="{64EB9992-4AB4-B2BB-865C-18932A9ECEC5}"/>
              </a:ext>
            </a:extLst>
          </p:cNvPr>
          <p:cNvSpPr/>
          <p:nvPr/>
        </p:nvSpPr>
        <p:spPr>
          <a:xfrm rot="5400000">
            <a:off x="6209982" y="5338408"/>
            <a:ext cx="539398" cy="464998"/>
          </a:xfrm>
          <a:prstGeom prst="triangle">
            <a:avLst/>
          </a:prstGeom>
          <a:solidFill>
            <a:srgbClr val="B718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Espace réservé du numéro de diapositive 1">
            <a:extLst>
              <a:ext uri="{FF2B5EF4-FFF2-40B4-BE49-F238E27FC236}">
                <a16:creationId xmlns:a16="http://schemas.microsoft.com/office/drawing/2014/main" id="{2B34B5B0-CAE2-D4B3-60A2-5D92E195E9BA}"/>
              </a:ext>
            </a:extLst>
          </p:cNvPr>
          <p:cNvSpPr>
            <a:spLocks noGrp="1"/>
          </p:cNvSpPr>
          <p:nvPr>
            <p:ph type="sldNum" sz="quarter" idx="17"/>
          </p:nvPr>
        </p:nvSpPr>
        <p:spPr/>
        <p:txBody>
          <a:bodyPr/>
          <a:lstStyle/>
          <a:p>
            <a:fld id="{68EB2B2D-CBD5-6949-A083-C375F7698E58}" type="slidenum">
              <a:rPr lang="en-US" smtClean="0"/>
              <a:pPr/>
              <a:t>15</a:t>
            </a:fld>
            <a:endParaRPr lang="en-US"/>
          </a:p>
        </p:txBody>
      </p:sp>
    </p:spTree>
    <p:extLst>
      <p:ext uri="{BB962C8B-B14F-4D97-AF65-F5344CB8AC3E}">
        <p14:creationId xmlns:p14="http://schemas.microsoft.com/office/powerpoint/2010/main" val="390648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A4632-36DD-0587-4AFF-EA20ECF42FCC}"/>
            </a:ext>
          </a:extLst>
        </p:cNvPr>
        <p:cNvGrpSpPr/>
        <p:nvPr/>
      </p:nvGrpSpPr>
      <p:grpSpPr>
        <a:xfrm>
          <a:off x="0" y="0"/>
          <a:ext cx="0" cy="0"/>
          <a:chOff x="0" y="0"/>
          <a:chExt cx="0" cy="0"/>
        </a:xfrm>
      </p:grpSpPr>
      <p:sp>
        <p:nvSpPr>
          <p:cNvPr id="24" name="Espace réservé du contenu 23">
            <a:extLst>
              <a:ext uri="{FF2B5EF4-FFF2-40B4-BE49-F238E27FC236}">
                <a16:creationId xmlns:a16="http://schemas.microsoft.com/office/drawing/2014/main" id="{79F2D977-A1DD-EC9B-E1A2-208C0C57E2EC}"/>
              </a:ext>
            </a:extLst>
          </p:cNvPr>
          <p:cNvSpPr>
            <a:spLocks noGrp="1"/>
          </p:cNvSpPr>
          <p:nvPr>
            <p:ph idx="1"/>
          </p:nvPr>
        </p:nvSpPr>
        <p:spPr>
          <a:xfrm>
            <a:off x="428625" y="2300411"/>
            <a:ext cx="3567832" cy="3950968"/>
          </a:xfrm>
          <a:solidFill>
            <a:schemeClr val="bg1">
              <a:alpha val="88899"/>
            </a:schemeClr>
          </a:solidFill>
        </p:spPr>
        <p:txBody>
          <a:bodyPr tIns="251999">
            <a:normAutofit/>
          </a:bodyPr>
          <a:lstStyle/>
          <a:p>
            <a:pPr marL="0" indent="0">
              <a:buFontTx/>
              <a:buNone/>
            </a:pPr>
            <a:endParaRPr lang="en-US" sz="1800" b="1" noProof="0" dirty="0">
              <a:solidFill>
                <a:srgbClr val="B71835"/>
              </a:solidFill>
            </a:endParaRPr>
          </a:p>
          <a:p>
            <a:pPr marL="0" indent="0">
              <a:buFontTx/>
              <a:buNone/>
            </a:pPr>
            <a:endParaRPr lang="en-US" sz="1800" b="1" noProof="0" dirty="0">
              <a:solidFill>
                <a:srgbClr val="B71835"/>
              </a:solidFill>
            </a:endParaRPr>
          </a:p>
          <a:p>
            <a:pPr marL="0" indent="0">
              <a:buFontTx/>
              <a:buNone/>
            </a:pPr>
            <a:r>
              <a:rPr lang="en-US" sz="1800" b="1" noProof="0" dirty="0">
                <a:solidFill>
                  <a:srgbClr val="B71835"/>
                </a:solidFill>
              </a:rPr>
              <a:t>Equivalent efficacy</a:t>
            </a:r>
          </a:p>
          <a:p>
            <a:pPr marL="0" indent="0">
              <a:buFontTx/>
              <a:buNone/>
            </a:pPr>
            <a:r>
              <a:rPr lang="en-US" sz="1500" noProof="0" dirty="0"/>
              <a:t>Equivalent potency to Keytruda (MSD) and/or Opdivo (BMS) </a:t>
            </a:r>
            <a:r>
              <a:rPr lang="en-US" sz="1500" i="1" noProof="0" dirty="0"/>
              <a:t>in vitro </a:t>
            </a:r>
            <a:r>
              <a:rPr lang="en-US" sz="1500" noProof="0" dirty="0"/>
              <a:t>(recovery of CD8 T cell functions) and </a:t>
            </a:r>
            <a:r>
              <a:rPr lang="en-US" sz="1500" i="1" noProof="0" dirty="0"/>
              <a:t>in vivo </a:t>
            </a:r>
            <a:r>
              <a:rPr lang="en-US" sz="1500" noProof="0" dirty="0"/>
              <a:t>(anti-tumor activity) pre-clinical models, acting on PD-1, a highly validated immuno-oncology target, with the added benefit of patent </a:t>
            </a:r>
            <a:r>
              <a:rPr lang="en-US" sz="1500" b="1" noProof="0" dirty="0"/>
              <a:t>protection until 2036.</a:t>
            </a:r>
            <a:endParaRPr lang="en-US" sz="1500" noProof="0" dirty="0">
              <a:solidFill>
                <a:srgbClr val="B71835"/>
              </a:solidFill>
            </a:endParaRPr>
          </a:p>
        </p:txBody>
      </p:sp>
      <p:sp>
        <p:nvSpPr>
          <p:cNvPr id="5" name="Titre 4">
            <a:extLst>
              <a:ext uri="{FF2B5EF4-FFF2-40B4-BE49-F238E27FC236}">
                <a16:creationId xmlns:a16="http://schemas.microsoft.com/office/drawing/2014/main" id="{D018B50D-81BF-E31C-8E66-3C720FA15E5E}"/>
              </a:ext>
            </a:extLst>
          </p:cNvPr>
          <p:cNvSpPr>
            <a:spLocks noGrp="1"/>
          </p:cNvSpPr>
          <p:nvPr>
            <p:ph type="title"/>
          </p:nvPr>
        </p:nvSpPr>
        <p:spPr/>
        <p:txBody>
          <a:bodyPr>
            <a:noAutofit/>
          </a:bodyPr>
          <a:lstStyle/>
          <a:p>
            <a:r>
              <a:rPr lang="en-US" sz="3200" noProof="0" dirty="0"/>
              <a:t>MAQ-001: Three Routes to Success</a:t>
            </a:r>
          </a:p>
        </p:txBody>
      </p:sp>
      <p:sp>
        <p:nvSpPr>
          <p:cNvPr id="4" name="Espace réservé du texte 3">
            <a:extLst>
              <a:ext uri="{FF2B5EF4-FFF2-40B4-BE49-F238E27FC236}">
                <a16:creationId xmlns:a16="http://schemas.microsoft.com/office/drawing/2014/main" id="{5D5FBB25-4A70-E88D-B63E-DB5471F9D6E2}"/>
              </a:ext>
            </a:extLst>
          </p:cNvPr>
          <p:cNvSpPr>
            <a:spLocks noGrp="1"/>
          </p:cNvSpPr>
          <p:nvPr>
            <p:ph type="body" sz="quarter" idx="15"/>
          </p:nvPr>
        </p:nvSpPr>
        <p:spPr/>
        <p:txBody>
          <a:bodyPr/>
          <a:lstStyle/>
          <a:p>
            <a:r>
              <a:rPr lang="en-US" noProof="0" dirty="0"/>
              <a:t>The Roadmap &amp; the Funding</a:t>
            </a:r>
          </a:p>
        </p:txBody>
      </p:sp>
      <p:sp>
        <p:nvSpPr>
          <p:cNvPr id="25" name="Espace réservé du contenu 24">
            <a:extLst>
              <a:ext uri="{FF2B5EF4-FFF2-40B4-BE49-F238E27FC236}">
                <a16:creationId xmlns:a16="http://schemas.microsoft.com/office/drawing/2014/main" id="{6E9540C0-C9BF-C5B5-2253-99D613B05E87}"/>
              </a:ext>
            </a:extLst>
          </p:cNvPr>
          <p:cNvSpPr>
            <a:spLocks noGrp="1"/>
          </p:cNvSpPr>
          <p:nvPr>
            <p:ph idx="16"/>
          </p:nvPr>
        </p:nvSpPr>
        <p:spPr>
          <a:xfrm>
            <a:off x="4304941" y="2281557"/>
            <a:ext cx="3567832" cy="3950968"/>
          </a:xfrm>
          <a:solidFill>
            <a:schemeClr val="bg1">
              <a:alpha val="88899"/>
            </a:schemeClr>
          </a:solidFill>
        </p:spPr>
        <p:txBody>
          <a:bodyPr tIns="251999">
            <a:noAutofit/>
          </a:bodyPr>
          <a:lstStyle/>
          <a:p>
            <a:pPr marL="0" indent="0">
              <a:buFontTx/>
              <a:buNone/>
            </a:pPr>
            <a:endParaRPr lang="en-US" sz="1800" b="1" noProof="0" dirty="0">
              <a:solidFill>
                <a:srgbClr val="B71835"/>
              </a:solidFill>
            </a:endParaRPr>
          </a:p>
          <a:p>
            <a:pPr marL="0" indent="0">
              <a:buFontTx/>
              <a:buNone/>
            </a:pPr>
            <a:endParaRPr lang="en-US" sz="1800" b="1" noProof="0" dirty="0">
              <a:solidFill>
                <a:srgbClr val="B71835"/>
              </a:solidFill>
            </a:endParaRPr>
          </a:p>
          <a:p>
            <a:pPr marL="0" indent="0">
              <a:buFontTx/>
              <a:buNone/>
            </a:pPr>
            <a:r>
              <a:rPr lang="en-US" sz="1800" b="1" noProof="0" dirty="0">
                <a:solidFill>
                  <a:srgbClr val="B71835"/>
                </a:solidFill>
              </a:rPr>
              <a:t>Superior Safety  </a:t>
            </a:r>
          </a:p>
          <a:p>
            <a:pPr marL="0" indent="0">
              <a:buFontTx/>
              <a:buNone/>
            </a:pPr>
            <a:r>
              <a:rPr lang="en-US" sz="1500" noProof="0" dirty="0">
                <a:cs typeface="Calibri" panose="020F0502020204030204" pitchFamily="34" charset="0"/>
              </a:rPr>
              <a:t>Allosteric anti-PD-1 antibodies may demonstrate equivalent clinical efficacy but with meaningful superiority on safety (phase I studies). The combination of allosteric with orthosteric antibodies may potentially prolong the durability of the clinical response and thus efficacy.</a:t>
            </a:r>
            <a:endParaRPr lang="en-US" sz="1500" noProof="0" dirty="0">
              <a:solidFill>
                <a:srgbClr val="B71835"/>
              </a:solidFill>
            </a:endParaRPr>
          </a:p>
        </p:txBody>
      </p:sp>
      <p:sp>
        <p:nvSpPr>
          <p:cNvPr id="26" name="Espace réservé du contenu 25">
            <a:extLst>
              <a:ext uri="{FF2B5EF4-FFF2-40B4-BE49-F238E27FC236}">
                <a16:creationId xmlns:a16="http://schemas.microsoft.com/office/drawing/2014/main" id="{5162CE4D-40D7-B78C-5534-721D974E58D4}"/>
              </a:ext>
            </a:extLst>
          </p:cNvPr>
          <p:cNvSpPr>
            <a:spLocks noGrp="1"/>
          </p:cNvSpPr>
          <p:nvPr>
            <p:ph idx="17"/>
          </p:nvPr>
        </p:nvSpPr>
        <p:spPr>
          <a:xfrm>
            <a:off x="8181256" y="2281557"/>
            <a:ext cx="3567832" cy="3950968"/>
          </a:xfrm>
          <a:solidFill>
            <a:schemeClr val="bg1">
              <a:alpha val="88899"/>
            </a:schemeClr>
          </a:solidFill>
        </p:spPr>
        <p:txBody>
          <a:bodyPr tIns="251999">
            <a:noAutofit/>
          </a:bodyPr>
          <a:lstStyle/>
          <a:p>
            <a:pPr marL="0" indent="0">
              <a:buFontTx/>
              <a:buNone/>
            </a:pPr>
            <a:endParaRPr lang="en-US" sz="1800" b="1" noProof="0" dirty="0">
              <a:solidFill>
                <a:srgbClr val="B71835"/>
              </a:solidFill>
            </a:endParaRPr>
          </a:p>
          <a:p>
            <a:pPr marL="0" indent="0">
              <a:buFontTx/>
              <a:buNone/>
            </a:pPr>
            <a:endParaRPr lang="en-US" sz="1800" b="1" noProof="0" dirty="0">
              <a:solidFill>
                <a:srgbClr val="B71835"/>
              </a:solidFill>
            </a:endParaRPr>
          </a:p>
          <a:p>
            <a:pPr marL="0" indent="0">
              <a:buFontTx/>
              <a:buNone/>
            </a:pPr>
            <a:r>
              <a:rPr lang="en-US" sz="1800" b="1" noProof="0" dirty="0">
                <a:solidFill>
                  <a:srgbClr val="B71835"/>
                </a:solidFill>
              </a:rPr>
              <a:t>New indications</a:t>
            </a:r>
          </a:p>
          <a:p>
            <a:pPr marL="0" indent="0">
              <a:buFontTx/>
              <a:buNone/>
            </a:pPr>
            <a:r>
              <a:rPr lang="en-US" sz="1500" noProof="0" dirty="0">
                <a:cs typeface="Calibri" panose="020F0502020204030204" pitchFamily="34" charset="0"/>
              </a:rPr>
              <a:t>MAQ-001, alone or in combination with orthosteric anti-PD-1 antibodies, may also enhance therapeutic efficacy in tumors with low PD-L1 expression as it acts through a mechanism independent of PD-1/PD-L1 blockade. Thus, it could provide therapeutic benefits in cases where current anti-PD-1 therapies are less effective or not yet approved.</a:t>
            </a:r>
            <a:endParaRPr lang="en-US" sz="1500" noProof="0" dirty="0">
              <a:solidFill>
                <a:srgbClr val="B71835"/>
              </a:solidFill>
            </a:endParaRPr>
          </a:p>
        </p:txBody>
      </p:sp>
      <p:sp>
        <p:nvSpPr>
          <p:cNvPr id="59" name="Rectangle : avec coins arrondis en haut 24">
            <a:extLst>
              <a:ext uri="{FF2B5EF4-FFF2-40B4-BE49-F238E27FC236}">
                <a16:creationId xmlns:a16="http://schemas.microsoft.com/office/drawing/2014/main" id="{559A43EA-D58A-F044-94C2-1202CD326AF6}"/>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sp>
        <p:nvSpPr>
          <p:cNvPr id="3" name="Rectangle : coins arrondis 40">
            <a:extLst>
              <a:ext uri="{FF2B5EF4-FFF2-40B4-BE49-F238E27FC236}">
                <a16:creationId xmlns:a16="http://schemas.microsoft.com/office/drawing/2014/main" id="{24C7D209-AA29-C6C8-D914-403820C54699}"/>
              </a:ext>
            </a:extLst>
          </p:cNvPr>
          <p:cNvSpPr/>
          <p:nvPr/>
        </p:nvSpPr>
        <p:spPr>
          <a:xfrm>
            <a:off x="428625" y="1881188"/>
            <a:ext cx="2707865" cy="252000"/>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noProof="0" dirty="0">
                <a:solidFill>
                  <a:srgbClr val="0070C0"/>
                </a:solidFill>
              </a:rPr>
              <a:t>Allosteric Anti-PD1 inhibitor</a:t>
            </a:r>
            <a:endParaRPr kumimoji="0" lang="en-US" sz="1200" u="none" strike="noStrike" kern="1200" cap="none" spc="0" normalizeH="0" baseline="0" noProof="0" dirty="0">
              <a:ln>
                <a:noFill/>
              </a:ln>
              <a:solidFill>
                <a:srgbClr val="0070C0"/>
              </a:solidFill>
              <a:effectLst/>
              <a:uLnTx/>
              <a:uFillTx/>
            </a:endParaRPr>
          </a:p>
        </p:txBody>
      </p:sp>
      <p:cxnSp>
        <p:nvCxnSpPr>
          <p:cNvPr id="10" name="Connecteur droit 9">
            <a:extLst>
              <a:ext uri="{FF2B5EF4-FFF2-40B4-BE49-F238E27FC236}">
                <a16:creationId xmlns:a16="http://schemas.microsoft.com/office/drawing/2014/main" id="{8C5758EC-76AC-2375-287E-EC239BAD2FCA}"/>
              </a:ext>
            </a:extLst>
          </p:cNvPr>
          <p:cNvCxnSpPr/>
          <p:nvPr/>
        </p:nvCxnSpPr>
        <p:spPr>
          <a:xfrm>
            <a:off x="428625" y="1881188"/>
            <a:ext cx="11247438"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8" name="Graphique 17">
            <a:extLst>
              <a:ext uri="{FF2B5EF4-FFF2-40B4-BE49-F238E27FC236}">
                <a16:creationId xmlns:a16="http://schemas.microsoft.com/office/drawing/2014/main" id="{E7C62397-78C9-479D-BD40-9C4F7A94C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2651" y="152450"/>
            <a:ext cx="1255776" cy="612961"/>
          </a:xfrm>
          <a:prstGeom prst="rect">
            <a:avLst/>
          </a:prstGeom>
        </p:spPr>
      </p:pic>
      <p:pic>
        <p:nvPicPr>
          <p:cNvPr id="38" name="Graphique 37">
            <a:extLst>
              <a:ext uri="{FF2B5EF4-FFF2-40B4-BE49-F238E27FC236}">
                <a16:creationId xmlns:a16="http://schemas.microsoft.com/office/drawing/2014/main" id="{ECFFE9EF-456A-02F1-2A79-CCCD1B5354B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35870" y="2399738"/>
            <a:ext cx="1065775" cy="1065775"/>
          </a:xfrm>
          <a:prstGeom prst="rect">
            <a:avLst/>
          </a:prstGeom>
        </p:spPr>
      </p:pic>
      <p:pic>
        <p:nvPicPr>
          <p:cNvPr id="39" name="Graphique 38">
            <a:extLst>
              <a:ext uri="{FF2B5EF4-FFF2-40B4-BE49-F238E27FC236}">
                <a16:creationId xmlns:a16="http://schemas.microsoft.com/office/drawing/2014/main" id="{D43AFA6E-6F9F-1937-9E23-8F9D2B2E4E7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220582" y="2399738"/>
            <a:ext cx="1065775" cy="1065775"/>
          </a:xfrm>
          <a:prstGeom prst="rect">
            <a:avLst/>
          </a:prstGeom>
        </p:spPr>
      </p:pic>
      <p:pic>
        <p:nvPicPr>
          <p:cNvPr id="40" name="Graphique 39">
            <a:extLst>
              <a:ext uri="{FF2B5EF4-FFF2-40B4-BE49-F238E27FC236}">
                <a16:creationId xmlns:a16="http://schemas.microsoft.com/office/drawing/2014/main" id="{37562C65-01EC-69AC-A70E-10AD5338E70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930542" y="2399738"/>
            <a:ext cx="1065775" cy="1065775"/>
          </a:xfrm>
          <a:prstGeom prst="rect">
            <a:avLst/>
          </a:prstGeom>
        </p:spPr>
      </p:pic>
      <p:pic>
        <p:nvPicPr>
          <p:cNvPr id="41" name="Graphique 40">
            <a:extLst>
              <a:ext uri="{FF2B5EF4-FFF2-40B4-BE49-F238E27FC236}">
                <a16:creationId xmlns:a16="http://schemas.microsoft.com/office/drawing/2014/main" id="{36B54339-B481-70E1-7C5C-A0CC90D34A5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194385" y="2399738"/>
            <a:ext cx="1065775" cy="1065775"/>
          </a:xfrm>
          <a:prstGeom prst="rect">
            <a:avLst/>
          </a:prstGeom>
        </p:spPr>
      </p:pic>
      <p:pic>
        <p:nvPicPr>
          <p:cNvPr id="42" name="Graphique 41">
            <a:extLst>
              <a:ext uri="{FF2B5EF4-FFF2-40B4-BE49-F238E27FC236}">
                <a16:creationId xmlns:a16="http://schemas.microsoft.com/office/drawing/2014/main" id="{9558E073-1170-F71C-2BB0-C4E271D4364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336360" y="2399738"/>
            <a:ext cx="1065775" cy="1065775"/>
          </a:xfrm>
          <a:prstGeom prst="rect">
            <a:avLst/>
          </a:prstGeom>
        </p:spPr>
      </p:pic>
      <p:sp>
        <p:nvSpPr>
          <p:cNvPr id="2" name="Espace réservé du numéro de diapositive 1">
            <a:extLst>
              <a:ext uri="{FF2B5EF4-FFF2-40B4-BE49-F238E27FC236}">
                <a16:creationId xmlns:a16="http://schemas.microsoft.com/office/drawing/2014/main" id="{8FA71A19-3E0B-43AF-5234-797DB9E06A67}"/>
              </a:ext>
            </a:extLst>
          </p:cNvPr>
          <p:cNvSpPr>
            <a:spLocks noGrp="1"/>
          </p:cNvSpPr>
          <p:nvPr>
            <p:ph type="sldNum" sz="quarter" idx="19"/>
          </p:nvPr>
        </p:nvSpPr>
        <p:spPr/>
        <p:txBody>
          <a:bodyPr/>
          <a:lstStyle/>
          <a:p>
            <a:fld id="{68EB2B2D-CBD5-6949-A083-C375F7698E58}" type="slidenum">
              <a:rPr lang="en-US" smtClean="0"/>
              <a:pPr/>
              <a:t>16</a:t>
            </a:fld>
            <a:endParaRPr lang="en-US"/>
          </a:p>
        </p:txBody>
      </p:sp>
    </p:spTree>
    <p:extLst>
      <p:ext uri="{BB962C8B-B14F-4D97-AF65-F5344CB8AC3E}">
        <p14:creationId xmlns:p14="http://schemas.microsoft.com/office/powerpoint/2010/main" val="64381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C16F-92F0-B7F1-8207-6005FFE9C06A}"/>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0878C1-6525-0F27-360F-F14D0BF66CFF}"/>
              </a:ext>
            </a:extLst>
          </p:cNvPr>
          <p:cNvGraphicFramePr>
            <a:graphicFrameLocks/>
          </p:cNvGraphicFramePr>
          <p:nvPr>
            <p:extLst>
              <p:ext uri="{D42A27DB-BD31-4B8C-83A1-F6EECF244321}">
                <p14:modId xmlns:p14="http://schemas.microsoft.com/office/powerpoint/2010/main" val="2824576008"/>
              </p:ext>
            </p:extLst>
          </p:nvPr>
        </p:nvGraphicFramePr>
        <p:xfrm>
          <a:off x="1178169" y="1881189"/>
          <a:ext cx="10570920" cy="4459285"/>
        </p:xfrm>
        <a:graphic>
          <a:graphicData uri="http://schemas.openxmlformats.org/drawingml/2006/table">
            <a:tbl>
              <a:tblPr firstRow="1" bandRow="1"/>
              <a:tblGrid>
                <a:gridCol w="6170898">
                  <a:extLst>
                    <a:ext uri="{9D8B030D-6E8A-4147-A177-3AD203B41FA5}">
                      <a16:colId xmlns:a16="http://schemas.microsoft.com/office/drawing/2014/main" val="1230188268"/>
                    </a:ext>
                  </a:extLst>
                </a:gridCol>
                <a:gridCol w="1466674">
                  <a:extLst>
                    <a:ext uri="{9D8B030D-6E8A-4147-A177-3AD203B41FA5}">
                      <a16:colId xmlns:a16="http://schemas.microsoft.com/office/drawing/2014/main" val="3542147965"/>
                    </a:ext>
                  </a:extLst>
                </a:gridCol>
                <a:gridCol w="1466674">
                  <a:extLst>
                    <a:ext uri="{9D8B030D-6E8A-4147-A177-3AD203B41FA5}">
                      <a16:colId xmlns:a16="http://schemas.microsoft.com/office/drawing/2014/main" val="100166579"/>
                    </a:ext>
                  </a:extLst>
                </a:gridCol>
                <a:gridCol w="1466674">
                  <a:extLst>
                    <a:ext uri="{9D8B030D-6E8A-4147-A177-3AD203B41FA5}">
                      <a16:colId xmlns:a16="http://schemas.microsoft.com/office/drawing/2014/main" val="2235350367"/>
                    </a:ext>
                  </a:extLst>
                </a:gridCol>
              </a:tblGrid>
              <a:tr h="390970">
                <a:tc>
                  <a:txBody>
                    <a:bodyPr/>
                    <a:lstStyle/>
                    <a:p>
                      <a:pPr algn="ctr"/>
                      <a:r>
                        <a:rPr lang="en-US" sz="1600" b="1" noProof="0" dirty="0">
                          <a:solidFill>
                            <a:schemeClr val="bg1"/>
                          </a:solidFill>
                        </a:rPr>
                        <a:t>Line of therapy / Indication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70000"/>
                      </a:schemeClr>
                    </a:solidFill>
                  </a:tcPr>
                </a:tc>
                <a:tc>
                  <a:txBody>
                    <a:bodyPr/>
                    <a:lstStyle/>
                    <a:p>
                      <a:pPr algn="ctr"/>
                      <a:r>
                        <a:rPr kumimoji="0" lang="en-US" sz="1600" b="1" i="0" u="none" strike="noStrike" kern="0" cap="none" spc="0" normalizeH="0" baseline="0" noProof="0" dirty="0">
                          <a:ln>
                            <a:noFill/>
                          </a:ln>
                          <a:solidFill>
                            <a:schemeClr val="bg1"/>
                          </a:solidFill>
                          <a:effectLst/>
                          <a:uLnTx/>
                          <a:uFillTx/>
                        </a:rPr>
                        <a:t>Discovery</a:t>
                      </a:r>
                      <a:endParaRPr lang="en-US" sz="1600" b="1" noProof="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80228"/>
                      </a:schemeClr>
                    </a:solidFill>
                  </a:tcPr>
                </a:tc>
                <a:tc>
                  <a:txBody>
                    <a:bodyPr/>
                    <a:lstStyle/>
                    <a:p>
                      <a:pPr algn="ctr"/>
                      <a:r>
                        <a:rPr lang="en-US" sz="1600" b="1" noProof="0" dirty="0">
                          <a:solidFill>
                            <a:schemeClr val="bg1"/>
                          </a:solidFill>
                        </a:rPr>
                        <a:t>Pre-clinical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alpha val="90000"/>
                      </a:schemeClr>
                    </a:solidFill>
                  </a:tcPr>
                </a:tc>
                <a:tc>
                  <a:txBody>
                    <a:bodyPr/>
                    <a:lstStyle/>
                    <a:p>
                      <a:pPr algn="ctr"/>
                      <a:r>
                        <a:rPr lang="en-US" sz="1600" b="1" noProof="0" dirty="0">
                          <a:solidFill>
                            <a:schemeClr val="bg1"/>
                          </a:solidFill>
                        </a:rPr>
                        <a:t>Phase 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3194394302"/>
                  </a:ext>
                </a:extLst>
              </a:tr>
              <a:tr h="950421">
                <a:tc>
                  <a:txBody>
                    <a:bodyPr/>
                    <a:lstStyle/>
                    <a:p>
                      <a:pPr algn="l"/>
                      <a:r>
                        <a:rPr lang="en-US" sz="1600" b="1" noProof="0" dirty="0"/>
                        <a:t>Monotherapy: </a:t>
                      </a:r>
                    </a:p>
                    <a:p>
                      <a:pPr algn="l"/>
                      <a:r>
                        <a:rPr lang="en-US" sz="1600" b="0" noProof="0" dirty="0"/>
                        <a:t>Solid organ tumors for which an anti-PD-1 /PDL-1 has been approved as single agent by the FDA and EMA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600" b="1"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600" b="1"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600" b="1"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730125480"/>
                  </a:ext>
                </a:extLst>
              </a:tr>
              <a:tr h="959654">
                <a:tc>
                  <a:txBody>
                    <a:bodyPr/>
                    <a:lstStyle/>
                    <a:p>
                      <a:pPr algn="l"/>
                      <a:r>
                        <a:rPr lang="en-US" sz="1600" b="1" noProof="0" dirty="0"/>
                        <a:t>Combination therapy with </a:t>
                      </a:r>
                      <a:r>
                        <a:rPr lang="en-US" sz="1600" b="1" noProof="0" dirty="0" err="1"/>
                        <a:t>Yervoy</a:t>
                      </a:r>
                      <a:r>
                        <a:rPr lang="en-US" sz="1600" b="1" noProof="0" dirty="0"/>
                        <a:t>, anti-CTLA-4 antibody: </a:t>
                      </a:r>
                    </a:p>
                    <a:p>
                      <a:pPr algn="l"/>
                      <a:r>
                        <a:rPr lang="en-US" sz="1600" b="0" noProof="0" dirty="0"/>
                        <a:t>Solid organ tumor and rare tumors for which activity of anti-PD1 has been observed including TLS+ sarcomas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600" b="1"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600" b="1"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600" b="1" noProof="0"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4071828"/>
                  </a:ext>
                </a:extLst>
              </a:tr>
              <a:tr h="1079120">
                <a:tc>
                  <a:txBody>
                    <a:bodyPr/>
                    <a:lstStyle/>
                    <a:p>
                      <a:pPr algn="l"/>
                      <a:r>
                        <a:rPr lang="en-US" sz="1600" b="1" noProof="0" dirty="0"/>
                        <a:t>Multivalent antibody: </a:t>
                      </a:r>
                      <a:r>
                        <a:rPr lang="en-US" sz="1600" b="0" noProof="0" dirty="0"/>
                        <a:t>Solid organ tumors, advanced cancers with resistance to standard immunotherapy and chemotherapy</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600" b="1"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600" b="1"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en-US" sz="1600" b="1"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83258237"/>
                  </a:ext>
                </a:extLst>
              </a:tr>
              <a:tr h="1079120">
                <a:tc>
                  <a:txBody>
                    <a:bodyPr/>
                    <a:lstStyle/>
                    <a:p>
                      <a:pPr algn="l"/>
                      <a:r>
                        <a:rPr lang="en-US" sz="1600" b="1" noProof="0" dirty="0"/>
                        <a:t>Multivalent antibody: </a:t>
                      </a:r>
                      <a:r>
                        <a:rPr lang="en-US" sz="1600" b="0" noProof="0" dirty="0"/>
                        <a:t>Multiple myeloma</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97360404"/>
                  </a:ext>
                </a:extLst>
              </a:tr>
            </a:tbl>
          </a:graphicData>
        </a:graphic>
      </p:graphicFrame>
      <p:sp>
        <p:nvSpPr>
          <p:cNvPr id="4" name="Title 3">
            <a:extLst>
              <a:ext uri="{FF2B5EF4-FFF2-40B4-BE49-F238E27FC236}">
                <a16:creationId xmlns:a16="http://schemas.microsoft.com/office/drawing/2014/main" id="{A032252B-4E66-D0EC-553C-1D27FCFCED72}"/>
              </a:ext>
            </a:extLst>
          </p:cNvPr>
          <p:cNvSpPr>
            <a:spLocks noGrp="1"/>
          </p:cNvSpPr>
          <p:nvPr>
            <p:ph type="title"/>
          </p:nvPr>
        </p:nvSpPr>
        <p:spPr/>
        <p:txBody>
          <a:bodyPr>
            <a:noAutofit/>
          </a:bodyPr>
          <a:lstStyle/>
          <a:p>
            <a:r>
              <a:rPr lang="en-US" sz="3200" noProof="0" dirty="0">
                <a:solidFill>
                  <a:srgbClr val="C00000"/>
                </a:solidFill>
              </a:rPr>
              <a:t>Strategic Portfolio: From Discovery to Phase I Development</a:t>
            </a:r>
          </a:p>
        </p:txBody>
      </p:sp>
      <p:sp>
        <p:nvSpPr>
          <p:cNvPr id="15" name="Espace réservé du texte 14">
            <a:extLst>
              <a:ext uri="{FF2B5EF4-FFF2-40B4-BE49-F238E27FC236}">
                <a16:creationId xmlns:a16="http://schemas.microsoft.com/office/drawing/2014/main" id="{59C759E1-F143-0174-2915-CCE3C88DF9CC}"/>
              </a:ext>
            </a:extLst>
          </p:cNvPr>
          <p:cNvSpPr>
            <a:spLocks noGrp="1"/>
          </p:cNvSpPr>
          <p:nvPr>
            <p:ph type="body" sz="quarter" idx="15"/>
          </p:nvPr>
        </p:nvSpPr>
        <p:spPr/>
        <p:txBody>
          <a:bodyPr/>
          <a:lstStyle/>
          <a:p>
            <a:r>
              <a:rPr lang="en-US" noProof="0" dirty="0"/>
              <a:t>The Roadmap &amp; the Funding</a:t>
            </a:r>
          </a:p>
          <a:p>
            <a:endParaRPr lang="en-US" noProof="0" dirty="0"/>
          </a:p>
        </p:txBody>
      </p:sp>
      <p:sp>
        <p:nvSpPr>
          <p:cNvPr id="3" name="Espace réservé du numéro de diapositive 2">
            <a:extLst>
              <a:ext uri="{FF2B5EF4-FFF2-40B4-BE49-F238E27FC236}">
                <a16:creationId xmlns:a16="http://schemas.microsoft.com/office/drawing/2014/main" id="{7E41635D-8EB2-786F-8D27-FCE35F2F2D30}"/>
              </a:ext>
            </a:extLst>
          </p:cNvPr>
          <p:cNvSpPr>
            <a:spLocks noGrp="1"/>
          </p:cNvSpPr>
          <p:nvPr>
            <p:ph type="sldNum" sz="quarter" idx="17"/>
          </p:nvPr>
        </p:nvSpPr>
        <p:spPr>
          <a:xfrm>
            <a:off x="9005888" y="6357651"/>
            <a:ext cx="2743200" cy="365125"/>
          </a:xfrm>
        </p:spPr>
        <p:txBody>
          <a:bodyPr/>
          <a:lstStyle/>
          <a:p>
            <a:fld id="{27A8CC3A-D554-2643-B8D5-A722B33D646A}" type="slidenum">
              <a:rPr lang="en-US" noProof="0" smtClean="0"/>
              <a:pPr/>
              <a:t>17</a:t>
            </a:fld>
            <a:endParaRPr lang="en-US" noProof="0" dirty="0"/>
          </a:p>
        </p:txBody>
      </p:sp>
      <p:sp>
        <p:nvSpPr>
          <p:cNvPr id="17" name="Rectangle : avec coins arrondis en haut 24">
            <a:extLst>
              <a:ext uri="{FF2B5EF4-FFF2-40B4-BE49-F238E27FC236}">
                <a16:creationId xmlns:a16="http://schemas.microsoft.com/office/drawing/2014/main" id="{A3E2A4B0-C81A-6576-F4E1-52EB97EBA179}"/>
              </a:ext>
            </a:extLst>
          </p:cNvPr>
          <p:cNvSpPr/>
          <p:nvPr/>
        </p:nvSpPr>
        <p:spPr>
          <a:xfrm rot="16200000">
            <a:off x="-12414" y="2988479"/>
            <a:ext cx="1918985" cy="465900"/>
          </a:xfrm>
          <a:prstGeom prst="round2SameRect">
            <a:avLst>
              <a:gd name="adj1" fmla="val 42218"/>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noAutofit/>
          </a:bodyPr>
          <a:lstStyle/>
          <a:p>
            <a:pPr algn="ctr"/>
            <a:r>
              <a:rPr lang="en-US" sz="1400" b="1" noProof="0" dirty="0"/>
              <a:t>MAQ-001 </a:t>
            </a:r>
            <a:br>
              <a:rPr lang="en-US" sz="1400" b="1" noProof="0" dirty="0"/>
            </a:br>
            <a:endParaRPr lang="en-US" sz="1400" noProof="0" dirty="0"/>
          </a:p>
        </p:txBody>
      </p:sp>
      <p:sp>
        <p:nvSpPr>
          <p:cNvPr id="25" name="Rectangle : avec coins arrondis en haut 24">
            <a:extLst>
              <a:ext uri="{FF2B5EF4-FFF2-40B4-BE49-F238E27FC236}">
                <a16:creationId xmlns:a16="http://schemas.microsoft.com/office/drawing/2014/main" id="{EF9E39B7-AEE2-AC9E-0CA0-15130223197D}"/>
              </a:ext>
            </a:extLst>
          </p:cNvPr>
          <p:cNvSpPr/>
          <p:nvPr/>
        </p:nvSpPr>
        <p:spPr>
          <a:xfrm rot="16200000">
            <a:off x="413839" y="4479355"/>
            <a:ext cx="1062766" cy="465899"/>
          </a:xfrm>
          <a:prstGeom prst="round2SameRect">
            <a:avLst>
              <a:gd name="adj1" fmla="val 42218"/>
              <a:gd name="adj2" fmla="val 2684"/>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noAutofit/>
          </a:bodyPr>
          <a:lstStyle/>
          <a:p>
            <a:pPr algn="ctr"/>
            <a:r>
              <a:rPr lang="en-US" sz="1400" b="1" noProof="0" dirty="0"/>
              <a:t>MAQ-002</a:t>
            </a:r>
            <a:endParaRPr lang="en-US" sz="1400" noProof="0" dirty="0"/>
          </a:p>
        </p:txBody>
      </p:sp>
      <p:sp>
        <p:nvSpPr>
          <p:cNvPr id="34" name="Rectangle : avec coins arrondis en haut 24">
            <a:extLst>
              <a:ext uri="{FF2B5EF4-FFF2-40B4-BE49-F238E27FC236}">
                <a16:creationId xmlns:a16="http://schemas.microsoft.com/office/drawing/2014/main" id="{37041AEE-5329-48CF-CB05-4D1740339332}"/>
              </a:ext>
            </a:extLst>
          </p:cNvPr>
          <p:cNvSpPr/>
          <p:nvPr/>
        </p:nvSpPr>
        <p:spPr>
          <a:xfrm rot="16200000">
            <a:off x="398686" y="5559130"/>
            <a:ext cx="1096785" cy="465900"/>
          </a:xfrm>
          <a:prstGeom prst="round2SameRect">
            <a:avLst>
              <a:gd name="adj1" fmla="val 42218"/>
              <a:gd name="adj2" fmla="val 2684"/>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t">
            <a:noAutofit/>
          </a:bodyPr>
          <a:lstStyle/>
          <a:p>
            <a:pPr algn="ctr"/>
            <a:r>
              <a:rPr lang="en-US" sz="1400" b="1" noProof="0" dirty="0"/>
              <a:t>MAQ-003</a:t>
            </a:r>
            <a:endParaRPr lang="en-US" sz="1400" noProof="0" dirty="0"/>
          </a:p>
        </p:txBody>
      </p:sp>
      <p:sp>
        <p:nvSpPr>
          <p:cNvPr id="35" name="Arrow: Chevron 34">
            <a:extLst>
              <a:ext uri="{FF2B5EF4-FFF2-40B4-BE49-F238E27FC236}">
                <a16:creationId xmlns:a16="http://schemas.microsoft.com/office/drawing/2014/main" id="{20074DCD-7DF3-242A-E3BC-459D5C1AE900}"/>
              </a:ext>
            </a:extLst>
          </p:cNvPr>
          <p:cNvSpPr/>
          <p:nvPr/>
        </p:nvSpPr>
        <p:spPr>
          <a:xfrm>
            <a:off x="7393453" y="2673295"/>
            <a:ext cx="4143792" cy="237786"/>
          </a:xfrm>
          <a:prstGeom prst="chevron">
            <a:avLst/>
          </a:prstGeom>
          <a:solidFill>
            <a:srgbClr val="5477DA">
              <a:alpha val="80000"/>
            </a:srgb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6" name="Arrow: Chevron 35">
            <a:extLst>
              <a:ext uri="{FF2B5EF4-FFF2-40B4-BE49-F238E27FC236}">
                <a16:creationId xmlns:a16="http://schemas.microsoft.com/office/drawing/2014/main" id="{FF51B4F4-3527-AFAA-3392-06CE91A1E754}"/>
              </a:ext>
            </a:extLst>
          </p:cNvPr>
          <p:cNvSpPr/>
          <p:nvPr/>
        </p:nvSpPr>
        <p:spPr>
          <a:xfrm>
            <a:off x="7393453" y="3607859"/>
            <a:ext cx="2924591" cy="237786"/>
          </a:xfrm>
          <a:prstGeom prst="chevron">
            <a:avLst/>
          </a:prstGeom>
          <a:solidFill>
            <a:srgbClr val="5477DA">
              <a:alpha val="80000"/>
            </a:srgb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7" name="Arrow: Chevron 36">
            <a:extLst>
              <a:ext uri="{FF2B5EF4-FFF2-40B4-BE49-F238E27FC236}">
                <a16:creationId xmlns:a16="http://schemas.microsoft.com/office/drawing/2014/main" id="{9F8F2013-8BF1-FA44-936F-D10D5EDF6647}"/>
              </a:ext>
            </a:extLst>
          </p:cNvPr>
          <p:cNvSpPr/>
          <p:nvPr/>
        </p:nvSpPr>
        <p:spPr>
          <a:xfrm>
            <a:off x="7424527" y="4615953"/>
            <a:ext cx="2024273" cy="237786"/>
          </a:xfrm>
          <a:prstGeom prst="chevron">
            <a:avLst/>
          </a:prstGeom>
          <a:solidFill>
            <a:srgbClr val="5477DA">
              <a:alpha val="80000"/>
            </a:srgb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8" name="Arrow: Chevron 37">
            <a:extLst>
              <a:ext uri="{FF2B5EF4-FFF2-40B4-BE49-F238E27FC236}">
                <a16:creationId xmlns:a16="http://schemas.microsoft.com/office/drawing/2014/main" id="{0CDE88EF-9137-5D21-4FF6-040025818142}"/>
              </a:ext>
            </a:extLst>
          </p:cNvPr>
          <p:cNvSpPr/>
          <p:nvPr/>
        </p:nvSpPr>
        <p:spPr>
          <a:xfrm>
            <a:off x="7424526" y="5673436"/>
            <a:ext cx="1019563" cy="237786"/>
          </a:xfrm>
          <a:prstGeom prst="chevron">
            <a:avLst/>
          </a:prstGeom>
          <a:solidFill>
            <a:srgbClr val="5477DA">
              <a:alpha val="80000"/>
            </a:srgb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36104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787C48E-52B8-AEE3-0DD1-E7A36152DAE1}"/>
              </a:ext>
            </a:extLst>
          </p:cNvPr>
          <p:cNvSpPr>
            <a:spLocks noGrp="1"/>
          </p:cNvSpPr>
          <p:nvPr>
            <p:ph type="sldNum" sz="quarter" idx="17"/>
          </p:nvPr>
        </p:nvSpPr>
        <p:spPr/>
        <p:txBody>
          <a:bodyPr/>
          <a:lstStyle/>
          <a:p>
            <a:fld id="{68EB2B2D-CBD5-6949-A083-C375F7698E58}" type="slidenum">
              <a:rPr lang="en-US" smtClean="0"/>
              <a:pPr/>
              <a:t>18</a:t>
            </a:fld>
            <a:endParaRPr lang="en-US" dirty="0"/>
          </a:p>
        </p:txBody>
      </p:sp>
      <p:sp>
        <p:nvSpPr>
          <p:cNvPr id="10" name="Rectangle 9">
            <a:extLst>
              <a:ext uri="{FF2B5EF4-FFF2-40B4-BE49-F238E27FC236}">
                <a16:creationId xmlns:a16="http://schemas.microsoft.com/office/drawing/2014/main" id="{7963BB41-EFBB-6A0B-1A2F-3FB81A14105A}"/>
              </a:ext>
            </a:extLst>
          </p:cNvPr>
          <p:cNvSpPr/>
          <p:nvPr/>
        </p:nvSpPr>
        <p:spPr>
          <a:xfrm>
            <a:off x="428625" y="2816959"/>
            <a:ext cx="1886605" cy="358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AE6E3DBB-8131-1B6C-A0ED-018965C27EAD}"/>
              </a:ext>
            </a:extLst>
          </p:cNvPr>
          <p:cNvSpPr/>
          <p:nvPr/>
        </p:nvSpPr>
        <p:spPr>
          <a:xfrm>
            <a:off x="2394915" y="2816959"/>
            <a:ext cx="2088147" cy="358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0A6DF164-B819-93CC-CE23-8057737DD9AB}"/>
              </a:ext>
            </a:extLst>
          </p:cNvPr>
          <p:cNvSpPr/>
          <p:nvPr/>
        </p:nvSpPr>
        <p:spPr>
          <a:xfrm>
            <a:off x="4553811" y="2816959"/>
            <a:ext cx="2151791" cy="358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5" name="Rectangle 14">
            <a:extLst>
              <a:ext uri="{FF2B5EF4-FFF2-40B4-BE49-F238E27FC236}">
                <a16:creationId xmlns:a16="http://schemas.microsoft.com/office/drawing/2014/main" id="{96143F01-6EFA-61C5-A461-4253A5D05286}"/>
              </a:ext>
            </a:extLst>
          </p:cNvPr>
          <p:cNvSpPr/>
          <p:nvPr/>
        </p:nvSpPr>
        <p:spPr>
          <a:xfrm>
            <a:off x="6785288" y="2816959"/>
            <a:ext cx="2743618" cy="358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62646C08-8E03-E143-4608-8410C0CADBA4}"/>
              </a:ext>
            </a:extLst>
          </p:cNvPr>
          <p:cNvSpPr/>
          <p:nvPr/>
        </p:nvSpPr>
        <p:spPr>
          <a:xfrm>
            <a:off x="9620209" y="2816959"/>
            <a:ext cx="2105476" cy="3583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1" name="Graphique 10">
            <a:extLst>
              <a:ext uri="{FF2B5EF4-FFF2-40B4-BE49-F238E27FC236}">
                <a16:creationId xmlns:a16="http://schemas.microsoft.com/office/drawing/2014/main" id="{F6D717CF-A141-3780-04FA-2260285E51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2651" y="152450"/>
            <a:ext cx="1255776" cy="612961"/>
          </a:xfrm>
          <a:prstGeom prst="rect">
            <a:avLst/>
          </a:prstGeom>
        </p:spPr>
      </p:pic>
      <p:sp>
        <p:nvSpPr>
          <p:cNvPr id="3" name="Titre 2">
            <a:extLst>
              <a:ext uri="{FF2B5EF4-FFF2-40B4-BE49-F238E27FC236}">
                <a16:creationId xmlns:a16="http://schemas.microsoft.com/office/drawing/2014/main" id="{4DA953DA-6B64-DA9C-D40F-A4C27B16F313}"/>
              </a:ext>
            </a:extLst>
          </p:cNvPr>
          <p:cNvSpPr>
            <a:spLocks noGrp="1"/>
          </p:cNvSpPr>
          <p:nvPr>
            <p:ph type="title"/>
          </p:nvPr>
        </p:nvSpPr>
        <p:spPr/>
        <p:txBody>
          <a:bodyPr vert="horz" lIns="91440" tIns="45720" rIns="91440" bIns="45720" rtlCol="0" anchor="ctr">
            <a:noAutofit/>
          </a:bodyPr>
          <a:lstStyle/>
          <a:p>
            <a:r>
              <a:rPr lang="en-US" sz="3200" noProof="0"/>
              <a:t>Strategic Roadmap: From Phase I to Phase II Development</a:t>
            </a:r>
          </a:p>
        </p:txBody>
      </p:sp>
      <p:sp>
        <p:nvSpPr>
          <p:cNvPr id="4" name="Espace réservé du texte 3">
            <a:extLst>
              <a:ext uri="{FF2B5EF4-FFF2-40B4-BE49-F238E27FC236}">
                <a16:creationId xmlns:a16="http://schemas.microsoft.com/office/drawing/2014/main" id="{553D5E61-49EB-7FB7-59CA-27A21E353D14}"/>
              </a:ext>
            </a:extLst>
          </p:cNvPr>
          <p:cNvSpPr>
            <a:spLocks noGrp="1"/>
          </p:cNvSpPr>
          <p:nvPr>
            <p:ph type="body" sz="quarter" idx="15"/>
          </p:nvPr>
        </p:nvSpPr>
        <p:spPr/>
        <p:txBody>
          <a:bodyPr/>
          <a:lstStyle/>
          <a:p>
            <a:r>
              <a:rPr lang="en-US" noProof="0"/>
              <a:t>The Roadmap &amp; the Funding</a:t>
            </a:r>
          </a:p>
        </p:txBody>
      </p:sp>
      <p:grpSp>
        <p:nvGrpSpPr>
          <p:cNvPr id="13" name="Group 9">
            <a:extLst>
              <a:ext uri="{FF2B5EF4-FFF2-40B4-BE49-F238E27FC236}">
                <a16:creationId xmlns:a16="http://schemas.microsoft.com/office/drawing/2014/main" id="{08F7C0A8-4442-1C35-0C3F-C89FED2C9BB9}"/>
              </a:ext>
            </a:extLst>
          </p:cNvPr>
          <p:cNvGrpSpPr/>
          <p:nvPr/>
        </p:nvGrpSpPr>
        <p:grpSpPr>
          <a:xfrm>
            <a:off x="428625" y="2301657"/>
            <a:ext cx="9147995" cy="404077"/>
            <a:chOff x="5522525" y="7342445"/>
            <a:chExt cx="4073480" cy="259943"/>
          </a:xfrm>
        </p:grpSpPr>
        <p:sp>
          <p:nvSpPr>
            <p:cNvPr id="16" name="TextBox 7">
              <a:extLst>
                <a:ext uri="{FF2B5EF4-FFF2-40B4-BE49-F238E27FC236}">
                  <a16:creationId xmlns:a16="http://schemas.microsoft.com/office/drawing/2014/main" id="{494E1952-C608-B022-5447-35BA4CF12FE6}"/>
                </a:ext>
              </a:extLst>
            </p:cNvPr>
            <p:cNvSpPr txBox="1"/>
            <p:nvPr/>
          </p:nvSpPr>
          <p:spPr>
            <a:xfrm>
              <a:off x="5522525" y="7342445"/>
              <a:ext cx="2809340" cy="259943"/>
            </a:xfrm>
            <a:prstGeom prst="rect">
              <a:avLst/>
            </a:prstGeom>
            <a:solidFill>
              <a:srgbClr val="B71835">
                <a:alpha val="80969"/>
              </a:srgbClr>
            </a:solidFill>
          </p:spPr>
          <p:txBody>
            <a:bodyPr wrap="square" rtlCol="0" anchor="ctr">
              <a:noAutofit/>
            </a:bodyPr>
            <a:lstStyle/>
            <a:p>
              <a:pPr algn="ctr"/>
              <a:r>
                <a:rPr lang="en-US" sz="1400" b="1" noProof="0">
                  <a:solidFill>
                    <a:schemeClr val="bg1"/>
                  </a:solidFill>
                </a:rPr>
                <a:t>Phase  1</a:t>
              </a:r>
              <a:endParaRPr lang="en-US" sz="1000" b="1" noProof="0">
                <a:solidFill>
                  <a:schemeClr val="bg1"/>
                </a:solidFill>
              </a:endParaRPr>
            </a:p>
          </p:txBody>
        </p:sp>
        <p:sp>
          <p:nvSpPr>
            <p:cNvPr id="17" name="TextBox 8">
              <a:extLst>
                <a:ext uri="{FF2B5EF4-FFF2-40B4-BE49-F238E27FC236}">
                  <a16:creationId xmlns:a16="http://schemas.microsoft.com/office/drawing/2014/main" id="{E60B4F7B-4588-1459-21A2-F44E23B61729}"/>
                </a:ext>
              </a:extLst>
            </p:cNvPr>
            <p:cNvSpPr txBox="1"/>
            <p:nvPr/>
          </p:nvSpPr>
          <p:spPr>
            <a:xfrm>
              <a:off x="8331865" y="7342445"/>
              <a:ext cx="1264140" cy="259943"/>
            </a:xfrm>
            <a:prstGeom prst="rect">
              <a:avLst/>
            </a:prstGeom>
            <a:solidFill>
              <a:srgbClr val="B71835"/>
            </a:solidFill>
          </p:spPr>
          <p:txBody>
            <a:bodyPr wrap="square" rtlCol="0" anchor="ctr">
              <a:noAutofit/>
            </a:bodyPr>
            <a:lstStyle/>
            <a:p>
              <a:pPr algn="ctr"/>
              <a:r>
                <a:rPr lang="en-US" sz="1400" b="1" noProof="0">
                  <a:solidFill>
                    <a:schemeClr val="bg1"/>
                  </a:solidFill>
                </a:rPr>
                <a:t>Phase II </a:t>
              </a:r>
            </a:p>
          </p:txBody>
        </p:sp>
      </p:grpSp>
      <p:sp>
        <p:nvSpPr>
          <p:cNvPr id="19" name="Triangle 18">
            <a:extLst>
              <a:ext uri="{FF2B5EF4-FFF2-40B4-BE49-F238E27FC236}">
                <a16:creationId xmlns:a16="http://schemas.microsoft.com/office/drawing/2014/main" id="{363A8CDB-BFF2-6B5B-A5BA-90FD368A3DC6}"/>
              </a:ext>
            </a:extLst>
          </p:cNvPr>
          <p:cNvSpPr/>
          <p:nvPr/>
        </p:nvSpPr>
        <p:spPr>
          <a:xfrm rot="5400000">
            <a:off x="9456289" y="2128574"/>
            <a:ext cx="975247" cy="767829"/>
          </a:xfrm>
          <a:prstGeom prst="triangle">
            <a:avLst/>
          </a:prstGeom>
          <a:solidFill>
            <a:srgbClr val="B718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Rectangle : avec coins arrondis en haut 24">
            <a:extLst>
              <a:ext uri="{FF2B5EF4-FFF2-40B4-BE49-F238E27FC236}">
                <a16:creationId xmlns:a16="http://schemas.microsoft.com/office/drawing/2014/main" id="{50D81229-B0A4-4EAE-6AE2-64BA59C94B18}"/>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a:t>MAQ-001</a:t>
            </a:r>
          </a:p>
        </p:txBody>
      </p:sp>
      <p:sp>
        <p:nvSpPr>
          <p:cNvPr id="9" name="Rectangle : coins arrondis 40">
            <a:extLst>
              <a:ext uri="{FF2B5EF4-FFF2-40B4-BE49-F238E27FC236}">
                <a16:creationId xmlns:a16="http://schemas.microsoft.com/office/drawing/2014/main" id="{129CB6C8-9AE5-FD5E-92E2-AB443DC9767D}"/>
              </a:ext>
            </a:extLst>
          </p:cNvPr>
          <p:cNvSpPr/>
          <p:nvPr/>
        </p:nvSpPr>
        <p:spPr>
          <a:xfrm>
            <a:off x="428625" y="1881188"/>
            <a:ext cx="2707865" cy="252000"/>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noProof="0">
                <a:solidFill>
                  <a:srgbClr val="0070C0"/>
                </a:solidFill>
              </a:rPr>
              <a:t>Allosteric Anti-PD1 inhibitor</a:t>
            </a:r>
            <a:endParaRPr kumimoji="0" lang="en-US" sz="1200" u="none" strike="noStrike" kern="1200" cap="none" spc="0" normalizeH="0" baseline="0" noProof="0">
              <a:ln>
                <a:noFill/>
              </a:ln>
              <a:solidFill>
                <a:srgbClr val="0070C0"/>
              </a:solidFill>
              <a:effectLst/>
              <a:uLnTx/>
              <a:uFillTx/>
            </a:endParaRPr>
          </a:p>
        </p:txBody>
      </p:sp>
      <p:cxnSp>
        <p:nvCxnSpPr>
          <p:cNvPr id="24" name="Connecteur droit 23">
            <a:extLst>
              <a:ext uri="{FF2B5EF4-FFF2-40B4-BE49-F238E27FC236}">
                <a16:creationId xmlns:a16="http://schemas.microsoft.com/office/drawing/2014/main" id="{DE0FB953-8BDA-1BDA-58EF-60C61CB6AE17}"/>
              </a:ext>
            </a:extLst>
          </p:cNvPr>
          <p:cNvCxnSpPr/>
          <p:nvPr/>
        </p:nvCxnSpPr>
        <p:spPr>
          <a:xfrm>
            <a:off x="428625" y="1881188"/>
            <a:ext cx="11247438"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0" name="Espace réservé du contenu 1">
            <a:extLst>
              <a:ext uri="{FF2B5EF4-FFF2-40B4-BE49-F238E27FC236}">
                <a16:creationId xmlns:a16="http://schemas.microsoft.com/office/drawing/2014/main" id="{DF097A9A-9D96-A6F9-7022-8E07E04D6CAC}"/>
              </a:ext>
            </a:extLst>
          </p:cNvPr>
          <p:cNvSpPr>
            <a:spLocks noGrp="1"/>
          </p:cNvSpPr>
          <p:nvPr>
            <p:ph idx="1"/>
          </p:nvPr>
        </p:nvSpPr>
        <p:spPr>
          <a:xfrm>
            <a:off x="428625" y="2792889"/>
            <a:ext cx="1903609" cy="3362633"/>
          </a:xfrm>
          <a:noFill/>
        </p:spPr>
        <p:txBody>
          <a:bodyPr lIns="144000" tIns="144000" rIns="144000" bIns="144000">
            <a:noAutofit/>
          </a:bodyPr>
          <a:lstStyle/>
          <a:p>
            <a:pPr marL="0" indent="0">
              <a:lnSpc>
                <a:spcPct val="100000"/>
              </a:lnSpc>
              <a:spcBef>
                <a:spcPts val="300"/>
              </a:spcBef>
              <a:buSzPct val="100000"/>
              <a:buNone/>
            </a:pPr>
            <a:r>
              <a:rPr lang="en-US" b="1" noProof="0" dirty="0">
                <a:solidFill>
                  <a:srgbClr val="B71835"/>
                </a:solidFill>
              </a:rPr>
              <a:t>Completion</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b="1" noProof="0" dirty="0"/>
              <a:t>Review data </a:t>
            </a:r>
            <a:r>
              <a:rPr lang="en-US" sz="1300" noProof="0" dirty="0"/>
              <a:t>on safety, tolerability, maximum tolerated dose </a:t>
            </a:r>
            <a:r>
              <a:rPr lang="en-US" sz="1300" b="1" noProof="0" dirty="0"/>
              <a:t>(MTD) </a:t>
            </a:r>
            <a:r>
              <a:rPr lang="en-US" sz="1300" noProof="0" dirty="0"/>
              <a:t>and  </a:t>
            </a:r>
            <a:r>
              <a:rPr lang="en-US" sz="1300" b="1" noProof="0" dirty="0"/>
              <a:t>recommended Phase II dose (RP2D) by June 2025</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b="1" noProof="0" dirty="0"/>
              <a:t>Evaluate </a:t>
            </a:r>
            <a:r>
              <a:rPr lang="en-US" sz="1300" noProof="0" dirty="0"/>
              <a:t>pharmacokinetics </a:t>
            </a:r>
            <a:r>
              <a:rPr lang="en-US" sz="1300" b="1" noProof="0" dirty="0"/>
              <a:t>(PK) </a:t>
            </a:r>
            <a:r>
              <a:rPr lang="en-US" sz="1300" noProof="0" dirty="0"/>
              <a:t>and early biomarkers of </a:t>
            </a:r>
            <a:r>
              <a:rPr lang="en-US" sz="1300" b="1" noProof="0" dirty="0"/>
              <a:t>immune activation</a:t>
            </a:r>
            <a:r>
              <a:rPr lang="en-US" sz="1300" noProof="0" dirty="0"/>
              <a:t>.</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p>
        </p:txBody>
      </p:sp>
      <p:sp>
        <p:nvSpPr>
          <p:cNvPr id="31" name="Espace réservé du contenu 1">
            <a:extLst>
              <a:ext uri="{FF2B5EF4-FFF2-40B4-BE49-F238E27FC236}">
                <a16:creationId xmlns:a16="http://schemas.microsoft.com/office/drawing/2014/main" id="{866EFC45-9B04-1F24-CEF0-45185B3DE177}"/>
              </a:ext>
            </a:extLst>
          </p:cNvPr>
          <p:cNvSpPr txBox="1">
            <a:spLocks/>
          </p:cNvSpPr>
          <p:nvPr/>
        </p:nvSpPr>
        <p:spPr>
          <a:xfrm>
            <a:off x="4552749" y="2792889"/>
            <a:ext cx="2156060" cy="3362633"/>
          </a:xfrm>
          <a:prstGeom prst="rect">
            <a:avLst/>
          </a:prstGeom>
          <a:noFill/>
        </p:spPr>
        <p:txBody>
          <a:bodyPr vert="horz" lIns="144000" tIns="144000" rIns="144000" bIns="144000" rtlCol="0">
            <a:noAutofit/>
          </a:bodyPr>
          <a:lstStyle>
            <a:lvl1pPr marL="2286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SzPct val="100000"/>
              <a:buNone/>
            </a:pPr>
            <a:r>
              <a:rPr lang="en-US" b="1" noProof="0" dirty="0">
                <a:solidFill>
                  <a:srgbClr val="B71835"/>
                </a:solidFill>
                <a:latin typeface="+mn-lt"/>
              </a:rPr>
              <a:t>Translational data integration</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noProof="0" dirty="0">
                <a:latin typeface="+mn-lt"/>
              </a:rPr>
              <a:t>Analyze biomarker-driven patient subgroups to </a:t>
            </a:r>
            <a:r>
              <a:rPr lang="en-US" sz="1300" b="1" noProof="0" dirty="0">
                <a:latin typeface="+mn-lt"/>
              </a:rPr>
              <a:t>refine target populations for Phase II.</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noProof="0" dirty="0">
                <a:latin typeface="+mn-lt"/>
              </a:rPr>
              <a:t>Integrate mechanistic data on resistance and immune modulation (e.g., PD-L1/PD-1 pathway involvement).</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p:txBody>
      </p:sp>
      <p:sp>
        <p:nvSpPr>
          <p:cNvPr id="32" name="Espace réservé du contenu 1">
            <a:extLst>
              <a:ext uri="{FF2B5EF4-FFF2-40B4-BE49-F238E27FC236}">
                <a16:creationId xmlns:a16="http://schemas.microsoft.com/office/drawing/2014/main" id="{B8441D30-D60B-09DF-C079-EF7544FB6705}"/>
              </a:ext>
            </a:extLst>
          </p:cNvPr>
          <p:cNvSpPr txBox="1">
            <a:spLocks/>
          </p:cNvSpPr>
          <p:nvPr/>
        </p:nvSpPr>
        <p:spPr>
          <a:xfrm>
            <a:off x="2367816" y="2792889"/>
            <a:ext cx="2117558" cy="3362633"/>
          </a:xfrm>
          <a:prstGeom prst="rect">
            <a:avLst/>
          </a:prstGeom>
          <a:noFill/>
        </p:spPr>
        <p:txBody>
          <a:bodyPr vert="horz" lIns="144000" tIns="144000" rIns="144000" bIns="144000" rtlCol="0">
            <a:noAutofit/>
          </a:bodyPr>
          <a:lstStyle>
            <a:lvl1pPr marL="2286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SzPct val="100000"/>
              <a:buNone/>
            </a:pPr>
            <a:r>
              <a:rPr lang="en-US" b="1" noProof="0" dirty="0">
                <a:solidFill>
                  <a:srgbClr val="B71835"/>
                </a:solidFill>
                <a:latin typeface="+mn-lt"/>
              </a:rPr>
              <a:t>Preliminary efficacy signals</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noProof="0" dirty="0">
                <a:latin typeface="+mn-lt"/>
              </a:rPr>
              <a:t>Assess with our SAB initial anti-tumor activity through </a:t>
            </a:r>
            <a:r>
              <a:rPr lang="en-US" sz="1300" b="1" noProof="0" dirty="0">
                <a:latin typeface="+mn-lt"/>
              </a:rPr>
              <a:t>objective response rates (ORR) </a:t>
            </a:r>
            <a:r>
              <a:rPr lang="en-US" sz="1300" noProof="0" dirty="0">
                <a:latin typeface="+mn-lt"/>
              </a:rPr>
              <a:t>and </a:t>
            </a:r>
            <a:r>
              <a:rPr lang="en-US" sz="1300" b="1" noProof="0" dirty="0">
                <a:latin typeface="+mn-lt"/>
              </a:rPr>
              <a:t>disease control rates (DCR).</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b="1" noProof="0" dirty="0">
                <a:latin typeface="+mn-lt"/>
              </a:rPr>
              <a:t>Monitor biomarkers </a:t>
            </a:r>
            <a:r>
              <a:rPr lang="en-US" sz="1300" noProof="0" dirty="0">
                <a:latin typeface="+mn-lt"/>
              </a:rPr>
              <a:t>such as PD-L1 expression, T-cell infiltration, or cytokine levels to </a:t>
            </a:r>
            <a:r>
              <a:rPr lang="en-US" sz="1300" b="1" noProof="0" dirty="0">
                <a:latin typeface="+mn-lt"/>
              </a:rPr>
              <a:t>identify potential responders</a:t>
            </a:r>
            <a:endParaRPr lang="en-US" sz="1300" noProof="0" dirty="0">
              <a:latin typeface="+mn-lt"/>
            </a:endParaRP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p:txBody>
      </p:sp>
      <p:sp>
        <p:nvSpPr>
          <p:cNvPr id="33" name="Espace réservé du contenu 1">
            <a:extLst>
              <a:ext uri="{FF2B5EF4-FFF2-40B4-BE49-F238E27FC236}">
                <a16:creationId xmlns:a16="http://schemas.microsoft.com/office/drawing/2014/main" id="{9F3830E1-DD78-7AF6-7FDC-AE6DE06238AF}"/>
              </a:ext>
            </a:extLst>
          </p:cNvPr>
          <p:cNvSpPr txBox="1">
            <a:spLocks/>
          </p:cNvSpPr>
          <p:nvPr/>
        </p:nvSpPr>
        <p:spPr>
          <a:xfrm>
            <a:off x="6776185" y="2792889"/>
            <a:ext cx="2752826" cy="3362633"/>
          </a:xfrm>
          <a:prstGeom prst="rect">
            <a:avLst/>
          </a:prstGeom>
          <a:noFill/>
        </p:spPr>
        <p:txBody>
          <a:bodyPr vert="horz" lIns="144000" tIns="144000" rIns="144000" bIns="144000" rtlCol="0">
            <a:noAutofit/>
          </a:bodyPr>
          <a:lstStyle>
            <a:lvl1pPr marL="2286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SzPct val="100000"/>
              <a:buNone/>
            </a:pPr>
            <a:r>
              <a:rPr lang="en-US" b="1" noProof="0" dirty="0">
                <a:solidFill>
                  <a:srgbClr val="B71835"/>
                </a:solidFill>
                <a:latin typeface="+mn-lt"/>
              </a:rPr>
              <a:t>Trial design</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noProof="0" dirty="0">
                <a:latin typeface="+mn-lt"/>
              </a:rPr>
              <a:t>Design an expanded, </a:t>
            </a:r>
            <a:r>
              <a:rPr lang="en-US" sz="1300" b="1" noProof="0" dirty="0">
                <a:latin typeface="+mn-lt"/>
              </a:rPr>
              <a:t>single-arm or randomized trial to evaluate efficacy</a:t>
            </a:r>
            <a:r>
              <a:rPr lang="en-US" sz="1300" noProof="0" dirty="0">
                <a:latin typeface="+mn-lt"/>
              </a:rPr>
              <a:t> (e.g., ORR, PFS, OS) and </a:t>
            </a:r>
            <a:r>
              <a:rPr lang="en-US" sz="1300" b="1" noProof="0" dirty="0">
                <a:latin typeface="+mn-lt"/>
              </a:rPr>
              <a:t>confirm</a:t>
            </a:r>
            <a:r>
              <a:rPr lang="en-US" sz="1300" noProof="0" dirty="0">
                <a:latin typeface="+mn-lt"/>
              </a:rPr>
              <a:t> </a:t>
            </a:r>
            <a:r>
              <a:rPr lang="en-US" sz="1300" b="1" noProof="0" dirty="0">
                <a:latin typeface="+mn-lt"/>
              </a:rPr>
              <a:t>safety</a:t>
            </a:r>
            <a:r>
              <a:rPr lang="en-US" sz="1300" noProof="0" dirty="0">
                <a:latin typeface="+mn-lt"/>
              </a:rPr>
              <a:t> at the RP2D.</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b="1" noProof="0" dirty="0">
                <a:latin typeface="+mn-lt"/>
              </a:rPr>
              <a:t>Target specific tumor types </a:t>
            </a:r>
            <a:r>
              <a:rPr lang="en-US" sz="1300" noProof="0" dirty="0">
                <a:latin typeface="+mn-lt"/>
              </a:rPr>
              <a:t>(solid tumors or hematologic malignancies) based on Phase I data.</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b="1" noProof="0" dirty="0">
                <a:latin typeface="+mn-lt"/>
              </a:rPr>
              <a:t>Implement</a:t>
            </a:r>
            <a:r>
              <a:rPr lang="en-US" sz="1300" noProof="0" dirty="0">
                <a:latin typeface="+mn-lt"/>
              </a:rPr>
              <a:t> stratification for </a:t>
            </a:r>
            <a:r>
              <a:rPr lang="en-US" sz="1300" b="1" noProof="0" dirty="0">
                <a:latin typeface="+mn-lt"/>
              </a:rPr>
              <a:t>biomarker-positive or clinically relevant subgroups.</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noProof="0" dirty="0">
                <a:latin typeface="+mn-lt"/>
              </a:rPr>
              <a:t>Consider options on </a:t>
            </a:r>
            <a:r>
              <a:rPr lang="en-US" sz="1300" b="1" noProof="0" dirty="0">
                <a:latin typeface="+mn-lt"/>
              </a:rPr>
              <a:t>future geography including USA</a:t>
            </a:r>
            <a:endParaRPr lang="en-US" sz="1200" noProof="0" dirty="0">
              <a:latin typeface="+mn-lt"/>
            </a:endParaRP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p:txBody>
      </p:sp>
      <p:sp>
        <p:nvSpPr>
          <p:cNvPr id="34" name="Espace réservé du contenu 1">
            <a:extLst>
              <a:ext uri="{FF2B5EF4-FFF2-40B4-BE49-F238E27FC236}">
                <a16:creationId xmlns:a16="http://schemas.microsoft.com/office/drawing/2014/main" id="{D1329058-08BD-6C90-8779-3AF8E093FC6E}"/>
              </a:ext>
            </a:extLst>
          </p:cNvPr>
          <p:cNvSpPr txBox="1">
            <a:spLocks/>
          </p:cNvSpPr>
          <p:nvPr/>
        </p:nvSpPr>
        <p:spPr>
          <a:xfrm>
            <a:off x="9625262" y="2784874"/>
            <a:ext cx="2123825" cy="3362633"/>
          </a:xfrm>
          <a:prstGeom prst="rect">
            <a:avLst/>
          </a:prstGeom>
          <a:noFill/>
        </p:spPr>
        <p:txBody>
          <a:bodyPr vert="horz" lIns="144000" tIns="144000" rIns="144000" bIns="144000" rtlCol="0">
            <a:noAutofit/>
          </a:bodyPr>
          <a:lstStyle>
            <a:lvl1pPr marL="2286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1200"/>
              </a:spcBef>
              <a:buClr>
                <a:srgbClr val="B71835"/>
              </a:buClr>
              <a:buSzPct val="70000"/>
              <a:buFontTx/>
              <a:buBlip>
                <a:blip r:embed="rId7"/>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SzPct val="100000"/>
              <a:buNone/>
            </a:pPr>
            <a:r>
              <a:rPr lang="en-US" b="1" noProof="0" dirty="0">
                <a:solidFill>
                  <a:srgbClr val="B71835"/>
                </a:solidFill>
                <a:latin typeface="+mn-lt"/>
              </a:rPr>
              <a:t>Regulatory interactions</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r>
              <a:rPr lang="en-US" sz="1300" noProof="0" dirty="0">
                <a:latin typeface="+mn-lt"/>
              </a:rPr>
              <a:t>Engage with regulatory agencies (e.g., EMA and FDA) to </a:t>
            </a:r>
            <a:r>
              <a:rPr lang="en-US" sz="1300" b="1" noProof="0" dirty="0">
                <a:latin typeface="+mn-lt"/>
              </a:rPr>
              <a:t>discuss Phase I findings and Phase II design, ensuring alignment on endpoints and patient populations.</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300" noProof="0" dirty="0">
              <a:latin typeface="+mn-lt"/>
            </a:endParaRP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sz="1200" noProof="0" dirty="0">
              <a:latin typeface="+mn-lt"/>
            </a:endParaRPr>
          </a:p>
        </p:txBody>
      </p:sp>
    </p:spTree>
    <p:extLst>
      <p:ext uri="{BB962C8B-B14F-4D97-AF65-F5344CB8AC3E}">
        <p14:creationId xmlns:p14="http://schemas.microsoft.com/office/powerpoint/2010/main" val="39805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500623D-5EEA-4358-FFD7-F1314E9C5CAD}"/>
              </a:ext>
            </a:extLst>
          </p:cNvPr>
          <p:cNvPicPr>
            <a:picLocks noChangeAspect="1"/>
          </p:cNvPicPr>
          <p:nvPr/>
        </p:nvPicPr>
        <p:blipFill>
          <a:blip r:embed="rId3"/>
          <a:srcRect l="2313"/>
          <a:stretch/>
        </p:blipFill>
        <p:spPr>
          <a:xfrm>
            <a:off x="7351324" y="1879274"/>
            <a:ext cx="2086731" cy="2086730"/>
          </a:xfrm>
          <a:prstGeom prst="rect">
            <a:avLst/>
          </a:prstGeom>
        </p:spPr>
      </p:pic>
      <p:sp>
        <p:nvSpPr>
          <p:cNvPr id="2" name="Rectangle 1">
            <a:extLst>
              <a:ext uri="{FF2B5EF4-FFF2-40B4-BE49-F238E27FC236}">
                <a16:creationId xmlns:a16="http://schemas.microsoft.com/office/drawing/2014/main" id="{6BF1B77B-19AD-F442-C1F1-80DC4F7D1DCA}"/>
              </a:ext>
            </a:extLst>
          </p:cNvPr>
          <p:cNvSpPr/>
          <p:nvPr/>
        </p:nvSpPr>
        <p:spPr>
          <a:xfrm>
            <a:off x="475759" y="3984858"/>
            <a:ext cx="2106000" cy="2623332"/>
          </a:xfrm>
          <a:prstGeom prst="rect">
            <a:avLst/>
          </a:prstGeom>
          <a:solidFill>
            <a:srgbClr val="F6F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82" name="Espace réservé du texte 81">
            <a:extLst>
              <a:ext uri="{FF2B5EF4-FFF2-40B4-BE49-F238E27FC236}">
                <a16:creationId xmlns:a16="http://schemas.microsoft.com/office/drawing/2014/main" id="{1E55C5BA-B57E-AF2D-9884-1EDDBC406F70}"/>
              </a:ext>
            </a:extLst>
          </p:cNvPr>
          <p:cNvSpPr>
            <a:spLocks noGrp="1"/>
          </p:cNvSpPr>
          <p:nvPr>
            <p:ph type="body" sz="quarter" idx="42"/>
          </p:nvPr>
        </p:nvSpPr>
        <p:spPr>
          <a:xfrm>
            <a:off x="422279" y="3937724"/>
            <a:ext cx="2236080" cy="2010590"/>
          </a:xfrm>
          <a:noFill/>
        </p:spPr>
        <p:txBody>
          <a:bodyPr>
            <a:noAutofit/>
          </a:bodyPr>
          <a:lstStyle/>
          <a:p>
            <a:r>
              <a:rPr lang="en-US" dirty="0">
                <a:solidFill>
                  <a:srgbClr val="53565A"/>
                </a:solidFill>
              </a:rPr>
              <a:t>Prof. Giuseppe Pantaleo, MD         </a:t>
            </a:r>
          </a:p>
          <a:p>
            <a:r>
              <a:rPr lang="en-US" b="0" dirty="0"/>
              <a:t>Co-Founder</a:t>
            </a:r>
            <a:endParaRPr lang="en-US" b="0" dirty="0">
              <a:solidFill>
                <a:srgbClr val="53565A"/>
              </a:solidFill>
            </a:endParaRPr>
          </a:p>
          <a:p>
            <a:pPr lvl="1"/>
            <a:r>
              <a:rPr lang="en-US" sz="850" b="0" dirty="0"/>
              <a:t>Prof. Pantaleo is a world-renowned immunologist at Lausanne University Hospital, recognized for groundbreaking contributions to HIV/AIDS research, immunotherapy, immune activation, and T-cell exhaustion. He has authored over 400 publications and received numerous awards, including The National Institutes of Health Director Award, The National Institutes of Health Award of Merit, the Pfizer Research Prize in Clinical Research in Infectious Disease, The Foundation Prof. Dr. Max Cloetta Prize, The FBM University of Lausanne Translational Research Award, The FBM University of Lausanne Lifetime Achievement Award.</a:t>
            </a:r>
          </a:p>
        </p:txBody>
      </p:sp>
      <p:sp>
        <p:nvSpPr>
          <p:cNvPr id="83" name="Espace réservé du texte 82">
            <a:extLst>
              <a:ext uri="{FF2B5EF4-FFF2-40B4-BE49-F238E27FC236}">
                <a16:creationId xmlns:a16="http://schemas.microsoft.com/office/drawing/2014/main" id="{C020F93B-2B3A-B915-147B-17EEDD8B3523}"/>
              </a:ext>
            </a:extLst>
          </p:cNvPr>
          <p:cNvSpPr>
            <a:spLocks noGrp="1"/>
          </p:cNvSpPr>
          <p:nvPr>
            <p:ph type="body" sz="quarter" idx="43"/>
          </p:nvPr>
        </p:nvSpPr>
        <p:spPr>
          <a:xfrm>
            <a:off x="2734676" y="3966004"/>
            <a:ext cx="2106000" cy="2371491"/>
          </a:xfrm>
        </p:spPr>
        <p:txBody>
          <a:bodyPr>
            <a:noAutofit/>
          </a:bodyPr>
          <a:lstStyle/>
          <a:p>
            <a:r>
              <a:rPr lang="en-US" sz="1100" dirty="0"/>
              <a:t>Dr. Craig Fenwick, PhD</a:t>
            </a:r>
          </a:p>
          <a:p>
            <a:r>
              <a:rPr lang="en-US" sz="1100" b="0" dirty="0"/>
              <a:t>Co-Founder</a:t>
            </a:r>
          </a:p>
          <a:p>
            <a:pPr lvl="1"/>
            <a:r>
              <a:rPr lang="en-US" sz="900" dirty="0"/>
              <a:t>Dr. Fenwick, a former Senior Principal Scientist and Group Leader at Boehringer Ingelheim, leads CHUV’s antibody discovery and immune-monitoring platforms. His expertise includes studying immune profiles associated with infectious diseases, cancer, and vaccine responses, with a strong background in cellular immunology, mechanistic studies, assay development and drug discovery.</a:t>
            </a:r>
          </a:p>
        </p:txBody>
      </p:sp>
      <p:sp>
        <p:nvSpPr>
          <p:cNvPr id="49" name="Espace réservé du texte 48">
            <a:extLst>
              <a:ext uri="{FF2B5EF4-FFF2-40B4-BE49-F238E27FC236}">
                <a16:creationId xmlns:a16="http://schemas.microsoft.com/office/drawing/2014/main" id="{6E947E93-D454-A604-AFB8-9874F682A324}"/>
              </a:ext>
            </a:extLst>
          </p:cNvPr>
          <p:cNvSpPr>
            <a:spLocks noGrp="1"/>
          </p:cNvSpPr>
          <p:nvPr>
            <p:ph type="body" sz="quarter" idx="44"/>
          </p:nvPr>
        </p:nvSpPr>
        <p:spPr>
          <a:xfrm>
            <a:off x="5043000" y="3984859"/>
            <a:ext cx="2106000" cy="2371490"/>
          </a:xfrm>
        </p:spPr>
        <p:txBody>
          <a:bodyPr>
            <a:normAutofit/>
          </a:bodyPr>
          <a:lstStyle/>
          <a:p>
            <a:r>
              <a:rPr lang="en-US" sz="1100" dirty="0"/>
              <a:t>Prof. John A. Thompson, MD</a:t>
            </a:r>
          </a:p>
          <a:p>
            <a:r>
              <a:rPr lang="en-US" sz="1100" b="0" dirty="0"/>
              <a:t>CMO</a:t>
            </a:r>
            <a:endParaRPr lang="en-US" sz="1100" dirty="0"/>
          </a:p>
          <a:p>
            <a:pPr lvl="1"/>
            <a:r>
              <a:rPr lang="en-US" sz="900" dirty="0"/>
              <a:t>Prof. Thompson is a leading expert in melanoma and kidney cancer, pioneering immunotherapy innovations involving lymphocytes and immune checkpoint inhibitors. He chaired the guidelines committee for management of immunotherapy-related toxicities for the National Comprehensive Cancer Center and participated in similar efforts for ASCO and SITC.</a:t>
            </a:r>
            <a:endParaRPr lang="en-US" sz="900" b="0" dirty="0"/>
          </a:p>
          <a:p>
            <a:endParaRPr lang="en-US" sz="900" b="0" dirty="0"/>
          </a:p>
        </p:txBody>
      </p:sp>
      <p:sp>
        <p:nvSpPr>
          <p:cNvPr id="62" name="Espace réservé du texte 61">
            <a:extLst>
              <a:ext uri="{FF2B5EF4-FFF2-40B4-BE49-F238E27FC236}">
                <a16:creationId xmlns:a16="http://schemas.microsoft.com/office/drawing/2014/main" id="{C68BCDFB-3CC3-250B-3861-814310AF3DCB}"/>
              </a:ext>
            </a:extLst>
          </p:cNvPr>
          <p:cNvSpPr>
            <a:spLocks noGrp="1"/>
          </p:cNvSpPr>
          <p:nvPr>
            <p:ph type="body" sz="quarter" idx="45"/>
          </p:nvPr>
        </p:nvSpPr>
        <p:spPr>
          <a:xfrm>
            <a:off x="7332055" y="3984859"/>
            <a:ext cx="2106000" cy="2371490"/>
          </a:xfrm>
        </p:spPr>
        <p:txBody>
          <a:bodyPr>
            <a:normAutofit/>
          </a:bodyPr>
          <a:lstStyle/>
          <a:p>
            <a:r>
              <a:rPr lang="en-US" sz="1100" dirty="0"/>
              <a:t>Ms. Song Ding</a:t>
            </a:r>
          </a:p>
          <a:p>
            <a:r>
              <a:rPr lang="en-US" sz="1100" b="0" dirty="0"/>
              <a:t>Head of Clinical Operations</a:t>
            </a:r>
          </a:p>
          <a:p>
            <a:pPr lvl="1"/>
            <a:r>
              <a:rPr lang="en-US" sz="900" b="0" dirty="0"/>
              <a:t>Song Ding has an extensive background in translational clinical research, operations, and management of multi-center clinical trials in Europe, US and Africa. She has been overseeing and contributing to the implementation and management of close to 20 phase I/II vaccine and antibody trials, especially in product management and regulatory affairs. </a:t>
            </a:r>
          </a:p>
          <a:p>
            <a:endParaRPr lang="en-US" sz="900" b="0" dirty="0"/>
          </a:p>
        </p:txBody>
      </p:sp>
      <p:sp>
        <p:nvSpPr>
          <p:cNvPr id="63" name="Espace réservé du texte 62">
            <a:extLst>
              <a:ext uri="{FF2B5EF4-FFF2-40B4-BE49-F238E27FC236}">
                <a16:creationId xmlns:a16="http://schemas.microsoft.com/office/drawing/2014/main" id="{EEEE1E29-7539-4AD9-CE41-28F6F6B564D7}"/>
              </a:ext>
            </a:extLst>
          </p:cNvPr>
          <p:cNvSpPr>
            <a:spLocks noGrp="1"/>
          </p:cNvSpPr>
          <p:nvPr>
            <p:ph type="body" sz="quarter" idx="46"/>
          </p:nvPr>
        </p:nvSpPr>
        <p:spPr>
          <a:xfrm>
            <a:off x="9643088" y="3984858"/>
            <a:ext cx="2106000" cy="2355616"/>
          </a:xfrm>
        </p:spPr>
        <p:txBody>
          <a:bodyPr>
            <a:normAutofit/>
          </a:bodyPr>
          <a:lstStyle/>
          <a:p>
            <a:r>
              <a:rPr lang="en-US" sz="1100" dirty="0">
                <a:solidFill>
                  <a:srgbClr val="53565A"/>
                </a:solidFill>
              </a:rPr>
              <a:t>Claude </a:t>
            </a:r>
            <a:r>
              <a:rPr lang="en-US" sz="1100" dirty="0" err="1">
                <a:solidFill>
                  <a:srgbClr val="53565A"/>
                </a:solidFill>
              </a:rPr>
              <a:t>Ramoni</a:t>
            </a:r>
            <a:endParaRPr lang="en-US" sz="1100" dirty="0">
              <a:solidFill>
                <a:srgbClr val="53565A"/>
              </a:solidFill>
            </a:endParaRPr>
          </a:p>
          <a:p>
            <a:r>
              <a:rPr lang="en-US" sz="1100" b="0" dirty="0">
                <a:solidFill>
                  <a:srgbClr val="53565A"/>
                </a:solidFill>
              </a:rPr>
              <a:t>Attorney, Legal Council</a:t>
            </a:r>
          </a:p>
          <a:p>
            <a:pPr lvl="1"/>
            <a:r>
              <a:rPr lang="en-US" sz="900" b="0" dirty="0">
                <a:solidFill>
                  <a:srgbClr val="53565A"/>
                </a:solidFill>
              </a:rPr>
              <a:t>Claude Ramoni is a founding partner of the Lausanne-based law firm Libra Law. With over two decades of experience, he notably advises and represents clients in their business activities, in particular companies and entities active in scientific research and health care. In addition to his practice, he serves on boards of various companies and foundations and lectures at institutions such as the University of Lausanne.</a:t>
            </a:r>
          </a:p>
        </p:txBody>
      </p:sp>
      <p:pic>
        <p:nvPicPr>
          <p:cNvPr id="53" name="Espace réservé pour une image  52">
            <a:extLst>
              <a:ext uri="{FF2B5EF4-FFF2-40B4-BE49-F238E27FC236}">
                <a16:creationId xmlns:a16="http://schemas.microsoft.com/office/drawing/2014/main" id="{7CBE5C6B-79A1-C33B-3AB8-320A0F4495F5}"/>
              </a:ext>
            </a:extLst>
          </p:cNvPr>
          <p:cNvPicPr>
            <a:picLocks noGrp="1" noChangeAspect="1"/>
          </p:cNvPicPr>
          <p:nvPr>
            <p:ph type="pic" sz="quarter" idx="16"/>
          </p:nvPr>
        </p:nvPicPr>
        <p:blipFill>
          <a:blip r:embed="rId4"/>
          <a:srcRect/>
          <a:stretch/>
        </p:blipFill>
        <p:spPr>
          <a:xfrm>
            <a:off x="475759" y="1881188"/>
            <a:ext cx="2106000" cy="2106000"/>
          </a:xfrm>
        </p:spPr>
      </p:pic>
      <p:pic>
        <p:nvPicPr>
          <p:cNvPr id="55" name="Espace réservé pour une image  54">
            <a:extLst>
              <a:ext uri="{FF2B5EF4-FFF2-40B4-BE49-F238E27FC236}">
                <a16:creationId xmlns:a16="http://schemas.microsoft.com/office/drawing/2014/main" id="{F14F8EE3-BBEE-15EA-7B31-E62E0F5FDAA9}"/>
              </a:ext>
            </a:extLst>
          </p:cNvPr>
          <p:cNvPicPr>
            <a:picLocks noGrp="1" noChangeAspect="1"/>
          </p:cNvPicPr>
          <p:nvPr>
            <p:ph type="pic" sz="quarter" idx="17"/>
          </p:nvPr>
        </p:nvPicPr>
        <p:blipFill>
          <a:blip r:embed="rId5"/>
          <a:srcRect/>
          <a:stretch/>
        </p:blipFill>
        <p:spPr/>
      </p:pic>
      <p:pic>
        <p:nvPicPr>
          <p:cNvPr id="61" name="Espace réservé pour une image  60">
            <a:extLst>
              <a:ext uri="{FF2B5EF4-FFF2-40B4-BE49-F238E27FC236}">
                <a16:creationId xmlns:a16="http://schemas.microsoft.com/office/drawing/2014/main" id="{EEE309F6-60CC-2D0E-6F05-7D51381040B5}"/>
              </a:ext>
            </a:extLst>
          </p:cNvPr>
          <p:cNvPicPr>
            <a:picLocks noGrp="1" noChangeAspect="1"/>
          </p:cNvPicPr>
          <p:nvPr>
            <p:ph type="pic" sz="quarter" idx="23"/>
          </p:nvPr>
        </p:nvPicPr>
        <p:blipFill>
          <a:blip r:embed="rId6"/>
          <a:srcRect/>
          <a:stretch/>
        </p:blipFill>
        <p:spPr/>
      </p:pic>
      <p:sp>
        <p:nvSpPr>
          <p:cNvPr id="3" name="Titre 2">
            <a:extLst>
              <a:ext uri="{FF2B5EF4-FFF2-40B4-BE49-F238E27FC236}">
                <a16:creationId xmlns:a16="http://schemas.microsoft.com/office/drawing/2014/main" id="{DE0B368A-3D06-6E91-6B75-BA51169E0405}"/>
              </a:ext>
            </a:extLst>
          </p:cNvPr>
          <p:cNvSpPr>
            <a:spLocks noGrp="1"/>
          </p:cNvSpPr>
          <p:nvPr>
            <p:ph type="title"/>
          </p:nvPr>
        </p:nvSpPr>
        <p:spPr/>
        <p:txBody>
          <a:bodyPr>
            <a:noAutofit/>
          </a:bodyPr>
          <a:lstStyle/>
          <a:p>
            <a:r>
              <a:rPr lang="en-US" sz="3600" dirty="0"/>
              <a:t>Leadership Team</a:t>
            </a:r>
            <a:br>
              <a:rPr lang="en-US" sz="3600" dirty="0"/>
            </a:br>
            <a:r>
              <a:rPr lang="en-GB" sz="2800" dirty="0"/>
              <a:t>Leading Minds in Immunology and PD-1 </a:t>
            </a:r>
            <a:r>
              <a:rPr lang="en-US" sz="2800" dirty="0"/>
              <a:t>function</a:t>
            </a:r>
            <a:endParaRPr lang="en-US" sz="3600" dirty="0"/>
          </a:p>
        </p:txBody>
      </p:sp>
      <p:sp>
        <p:nvSpPr>
          <p:cNvPr id="4" name="Espace réservé du texte 3">
            <a:extLst>
              <a:ext uri="{FF2B5EF4-FFF2-40B4-BE49-F238E27FC236}">
                <a16:creationId xmlns:a16="http://schemas.microsoft.com/office/drawing/2014/main" id="{B7C3686E-1445-F486-51B8-DB00E1CC32C8}"/>
              </a:ext>
            </a:extLst>
          </p:cNvPr>
          <p:cNvSpPr>
            <a:spLocks noGrp="1"/>
          </p:cNvSpPr>
          <p:nvPr>
            <p:ph type="body" sz="quarter" idx="15"/>
          </p:nvPr>
        </p:nvSpPr>
        <p:spPr/>
        <p:txBody>
          <a:bodyPr/>
          <a:lstStyle/>
          <a:p>
            <a:r>
              <a:rPr lang="en-US"/>
              <a:t>The Roadmap &amp; the Funding</a:t>
            </a:r>
          </a:p>
        </p:txBody>
      </p:sp>
      <p:sp>
        <p:nvSpPr>
          <p:cNvPr id="43" name="Espace réservé du numéro de diapositive 42">
            <a:extLst>
              <a:ext uri="{FF2B5EF4-FFF2-40B4-BE49-F238E27FC236}">
                <a16:creationId xmlns:a16="http://schemas.microsoft.com/office/drawing/2014/main" id="{ED2BBA72-82A4-F8DC-CA7E-DD5695A2A896}"/>
              </a:ext>
            </a:extLst>
          </p:cNvPr>
          <p:cNvSpPr>
            <a:spLocks noGrp="1"/>
          </p:cNvSpPr>
          <p:nvPr>
            <p:ph type="sldNum" sz="quarter" idx="4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B2B2D-CBD5-6949-A083-C375F7698E58}" type="slidenum">
              <a:rPr kumimoji="0" lang="en-US" sz="800" b="0" i="0" u="none" strike="noStrike" kern="1200" cap="none" spc="0" normalizeH="0" baseline="0" noProof="0" smtClean="0">
                <a:ln>
                  <a:noFill/>
                </a:ln>
                <a:solidFill>
                  <a:srgbClr val="54575B">
                    <a:tint val="82000"/>
                  </a:srgbClr>
                </a:solidFill>
                <a:effectLst/>
                <a:uLnTx/>
                <a:uFillTx/>
                <a:latin typeface="Aptos" panose="02110004020202020204"/>
                <a:ea typeface="Roboto" panose="02000000000000000000" pitchFamily="2" charset="0"/>
                <a:cs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54575B">
                  <a:tint val="82000"/>
                </a:srgbClr>
              </a:solidFill>
              <a:effectLst/>
              <a:uLnTx/>
              <a:uFillTx/>
              <a:latin typeface="Aptos" panose="02110004020202020204"/>
              <a:ea typeface="Roboto" panose="02000000000000000000" pitchFamily="2" charset="0"/>
              <a:cs typeface="Roboto" panose="02000000000000000000" pitchFamily="2" charset="0"/>
            </a:endParaRPr>
          </a:p>
        </p:txBody>
      </p:sp>
      <p:pic>
        <p:nvPicPr>
          <p:cNvPr id="12" name="Picture Placeholder 11">
            <a:extLst>
              <a:ext uri="{FF2B5EF4-FFF2-40B4-BE49-F238E27FC236}">
                <a16:creationId xmlns:a16="http://schemas.microsoft.com/office/drawing/2014/main" id="{CA56C05C-9718-CDAF-D4CD-8C4F5138D2DB}"/>
              </a:ext>
            </a:extLst>
          </p:cNvPr>
          <p:cNvPicPr>
            <a:picLocks noGrp="1" noChangeAspect="1"/>
          </p:cNvPicPr>
          <p:nvPr>
            <p:ph type="pic" sz="quarter" idx="19"/>
          </p:nvPr>
        </p:nvPicPr>
        <p:blipFill>
          <a:blip r:embed="rId7"/>
          <a:srcRect l="5122" r="5122"/>
          <a:stretch/>
        </p:blipFill>
        <p:spPr/>
      </p:pic>
    </p:spTree>
    <p:extLst>
      <p:ext uri="{BB962C8B-B14F-4D97-AF65-F5344CB8AC3E}">
        <p14:creationId xmlns:p14="http://schemas.microsoft.com/office/powerpoint/2010/main" val="31560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372DFEB-D079-6D1C-B753-7499880BC4B4}"/>
              </a:ext>
            </a:extLst>
          </p:cNvPr>
          <p:cNvSpPr>
            <a:spLocks noGrp="1"/>
          </p:cNvSpPr>
          <p:nvPr>
            <p:ph type="title"/>
          </p:nvPr>
        </p:nvSpPr>
        <p:spPr/>
        <p:txBody>
          <a:bodyPr/>
          <a:lstStyle/>
          <a:p>
            <a:r>
              <a:rPr lang="en-US" noProof="0" dirty="0"/>
              <a:t>Table of contents</a:t>
            </a:r>
          </a:p>
        </p:txBody>
      </p:sp>
      <p:sp>
        <p:nvSpPr>
          <p:cNvPr id="4" name="Espace réservé du contenu 3">
            <a:extLst>
              <a:ext uri="{FF2B5EF4-FFF2-40B4-BE49-F238E27FC236}">
                <a16:creationId xmlns:a16="http://schemas.microsoft.com/office/drawing/2014/main" id="{CC2FA325-CC49-2745-07FA-84BEE2939473}"/>
              </a:ext>
            </a:extLst>
          </p:cNvPr>
          <p:cNvSpPr>
            <a:spLocks noGrp="1"/>
          </p:cNvSpPr>
          <p:nvPr>
            <p:ph idx="1"/>
          </p:nvPr>
        </p:nvSpPr>
        <p:spPr/>
        <p:txBody>
          <a:bodyPr>
            <a:noAutofit/>
          </a:bodyPr>
          <a:lstStyle/>
          <a:p>
            <a:pPr>
              <a:lnSpc>
                <a:spcPct val="100000"/>
              </a:lnSpc>
              <a:spcBef>
                <a:spcPts val="2000"/>
              </a:spcBef>
            </a:pPr>
            <a:r>
              <a:rPr lang="en-US" sz="3200" noProof="0" dirty="0"/>
              <a:t>The Market Opportunity</a:t>
            </a:r>
          </a:p>
          <a:p>
            <a:pPr>
              <a:lnSpc>
                <a:spcPct val="100000"/>
              </a:lnSpc>
              <a:spcBef>
                <a:spcPts val="2000"/>
              </a:spcBef>
            </a:pPr>
            <a:r>
              <a:rPr lang="en-US" sz="3200" noProof="0" dirty="0"/>
              <a:t>The Company &amp; the Data</a:t>
            </a:r>
          </a:p>
          <a:p>
            <a:pPr>
              <a:lnSpc>
                <a:spcPct val="100000"/>
              </a:lnSpc>
              <a:spcBef>
                <a:spcPts val="2000"/>
              </a:spcBef>
            </a:pPr>
            <a:r>
              <a:rPr lang="en-US" sz="3200" noProof="0" dirty="0"/>
              <a:t>The Roadmap &amp; Funding</a:t>
            </a:r>
          </a:p>
        </p:txBody>
      </p:sp>
      <p:sp>
        <p:nvSpPr>
          <p:cNvPr id="9" name="Espace réservé du texte 8">
            <a:extLst>
              <a:ext uri="{FF2B5EF4-FFF2-40B4-BE49-F238E27FC236}">
                <a16:creationId xmlns:a16="http://schemas.microsoft.com/office/drawing/2014/main" id="{ED8EFB5B-F886-C63F-6FF1-1216C48FD6A1}"/>
              </a:ext>
            </a:extLst>
          </p:cNvPr>
          <p:cNvSpPr>
            <a:spLocks noGrp="1"/>
          </p:cNvSpPr>
          <p:nvPr>
            <p:ph type="body" sz="quarter" idx="15"/>
          </p:nvPr>
        </p:nvSpPr>
        <p:spPr/>
        <p:txBody>
          <a:bodyPr/>
          <a:lstStyle/>
          <a:p>
            <a:r>
              <a:rPr lang="en-US" noProof="0" dirty="0"/>
              <a:t>Investors Deck</a:t>
            </a:r>
          </a:p>
        </p:txBody>
      </p:sp>
      <p:sp>
        <p:nvSpPr>
          <p:cNvPr id="5" name="Espace réservé du numéro de diapositive 4">
            <a:extLst>
              <a:ext uri="{FF2B5EF4-FFF2-40B4-BE49-F238E27FC236}">
                <a16:creationId xmlns:a16="http://schemas.microsoft.com/office/drawing/2014/main" id="{58276068-DE34-579E-D134-B1A0A7CB2461}"/>
              </a:ext>
            </a:extLst>
          </p:cNvPr>
          <p:cNvSpPr>
            <a:spLocks noGrp="1"/>
          </p:cNvSpPr>
          <p:nvPr>
            <p:ph type="sldNum" sz="quarter" idx="17"/>
          </p:nvPr>
        </p:nvSpPr>
        <p:spPr/>
        <p:txBody>
          <a:bodyPr/>
          <a:lstStyle/>
          <a:p>
            <a:fld id="{68EB2B2D-CBD5-6949-A083-C375F7698E58}" type="slidenum">
              <a:rPr lang="en-US" noProof="0" smtClean="0"/>
              <a:pPr/>
              <a:t>2</a:t>
            </a:fld>
            <a:endParaRPr lang="en-US" noProof="0" dirty="0"/>
          </a:p>
        </p:txBody>
      </p:sp>
    </p:spTree>
    <p:extLst>
      <p:ext uri="{BB962C8B-B14F-4D97-AF65-F5344CB8AC3E}">
        <p14:creationId xmlns:p14="http://schemas.microsoft.com/office/powerpoint/2010/main" val="243040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5FD13-DDEE-D72E-F6E8-3FF9D10197D1}"/>
            </a:ext>
          </a:extLst>
        </p:cNvPr>
        <p:cNvGrpSpPr/>
        <p:nvPr/>
      </p:nvGrpSpPr>
      <p:grpSpPr>
        <a:xfrm>
          <a:off x="0" y="0"/>
          <a:ext cx="0" cy="0"/>
          <a:chOff x="0" y="0"/>
          <a:chExt cx="0" cy="0"/>
        </a:xfrm>
      </p:grpSpPr>
      <p:sp>
        <p:nvSpPr>
          <p:cNvPr id="82" name="Espace réservé du texte 81">
            <a:extLst>
              <a:ext uri="{FF2B5EF4-FFF2-40B4-BE49-F238E27FC236}">
                <a16:creationId xmlns:a16="http://schemas.microsoft.com/office/drawing/2014/main" id="{24426BF3-0D4C-6610-D886-BD9BDDB14311}"/>
              </a:ext>
            </a:extLst>
          </p:cNvPr>
          <p:cNvSpPr>
            <a:spLocks noGrp="1"/>
          </p:cNvSpPr>
          <p:nvPr>
            <p:ph type="body" sz="quarter" idx="42"/>
          </p:nvPr>
        </p:nvSpPr>
        <p:spPr>
          <a:xfrm>
            <a:off x="428625" y="3984859"/>
            <a:ext cx="2101525" cy="2247666"/>
          </a:xfrm>
        </p:spPr>
        <p:txBody>
          <a:bodyPr>
            <a:noAutofit/>
          </a:bodyPr>
          <a:lstStyle/>
          <a:p>
            <a:r>
              <a:rPr lang="en-US" dirty="0">
                <a:solidFill>
                  <a:srgbClr val="53565A"/>
                </a:solidFill>
              </a:rPr>
              <a:t>Prof. Christophe </a:t>
            </a:r>
            <a:r>
              <a:rPr lang="en-US" dirty="0" err="1">
                <a:solidFill>
                  <a:srgbClr val="53565A"/>
                </a:solidFill>
              </a:rPr>
              <a:t>Massard</a:t>
            </a:r>
            <a:r>
              <a:rPr lang="en-US" dirty="0">
                <a:solidFill>
                  <a:srgbClr val="53565A"/>
                </a:solidFill>
              </a:rPr>
              <a:t>, MD PhD</a:t>
            </a:r>
          </a:p>
          <a:p>
            <a:pPr lvl="1"/>
            <a:r>
              <a:rPr lang="en-US" dirty="0">
                <a:solidFill>
                  <a:srgbClr val="53565A"/>
                </a:solidFill>
              </a:rPr>
              <a:t>Gustave </a:t>
            </a:r>
            <a:r>
              <a:rPr lang="en-US" dirty="0" err="1">
                <a:solidFill>
                  <a:srgbClr val="53565A"/>
                </a:solidFill>
              </a:rPr>
              <a:t>Roussy</a:t>
            </a:r>
            <a:r>
              <a:rPr lang="en-US" dirty="0">
                <a:solidFill>
                  <a:srgbClr val="53565A"/>
                </a:solidFill>
              </a:rPr>
              <a:t> Cancer Hospital</a:t>
            </a:r>
          </a:p>
          <a:p>
            <a:pPr lvl="2"/>
            <a:r>
              <a:rPr lang="en-US" sz="800" dirty="0">
                <a:solidFill>
                  <a:srgbClr val="53565A"/>
                </a:solidFill>
              </a:rPr>
              <a:t>Prof. Massard heads the Department of Therapeutic Innovation and Early Clinical Trials (DITEP) at Gustave Roussy in Paris. He specializes in phase 1 trials, genitourinary and central nervous system tumors, focusing on precision medicine and histology agnostic trials. His work includes leading programs like MOSCATO.</a:t>
            </a:r>
            <a:endParaRPr lang="en-US" dirty="0">
              <a:solidFill>
                <a:srgbClr val="53565A"/>
              </a:solidFill>
            </a:endParaRPr>
          </a:p>
        </p:txBody>
      </p:sp>
      <p:sp>
        <p:nvSpPr>
          <p:cNvPr id="83" name="Espace réservé du texte 82">
            <a:extLst>
              <a:ext uri="{FF2B5EF4-FFF2-40B4-BE49-F238E27FC236}">
                <a16:creationId xmlns:a16="http://schemas.microsoft.com/office/drawing/2014/main" id="{F023A564-377C-490A-1AF5-FE5A9AA90E62}"/>
              </a:ext>
            </a:extLst>
          </p:cNvPr>
          <p:cNvSpPr>
            <a:spLocks noGrp="1"/>
          </p:cNvSpPr>
          <p:nvPr>
            <p:ph type="body" sz="quarter" idx="43"/>
          </p:nvPr>
        </p:nvSpPr>
        <p:spPr/>
        <p:txBody>
          <a:bodyPr>
            <a:noAutofit/>
          </a:bodyPr>
          <a:lstStyle/>
          <a:p>
            <a:pPr marL="0" indent="0">
              <a:buNone/>
            </a:pPr>
            <a:r>
              <a:rPr lang="en-GB" dirty="0" err="1">
                <a:solidFill>
                  <a:srgbClr val="53565A"/>
                </a:solidFill>
                <a:cs typeface="Calibri" panose="020F0502020204030204" pitchFamily="34" charset="0"/>
              </a:rPr>
              <a:t>Dr.</a:t>
            </a:r>
            <a:r>
              <a:rPr lang="en-GB" dirty="0">
                <a:solidFill>
                  <a:srgbClr val="53565A"/>
                </a:solidFill>
                <a:cs typeface="Calibri" panose="020F0502020204030204" pitchFamily="34" charset="0"/>
              </a:rPr>
              <a:t> Jim Tartaglia, </a:t>
            </a:r>
            <a:r>
              <a:rPr lang="en-GB" dirty="0" err="1">
                <a:solidFill>
                  <a:srgbClr val="53565A"/>
                </a:solidFill>
                <a:cs typeface="Calibri" panose="020F0502020204030204" pitchFamily="34" charset="0"/>
              </a:rPr>
              <a:t>Ph.D</a:t>
            </a:r>
            <a:endParaRPr lang="en-GB" dirty="0">
              <a:solidFill>
                <a:srgbClr val="53565A"/>
              </a:solidFill>
            </a:endParaRPr>
          </a:p>
          <a:p>
            <a:pPr lvl="1"/>
            <a:r>
              <a:rPr lang="en-GB" dirty="0">
                <a:solidFill>
                  <a:srgbClr val="53565A"/>
                </a:solidFill>
              </a:rPr>
              <a:t>Former Head of Life Cycle Management &amp; Vaccine Development, Sanofi</a:t>
            </a:r>
          </a:p>
          <a:p>
            <a:pPr lvl="2"/>
            <a:r>
              <a:rPr lang="en-US" sz="800" dirty="0">
                <a:solidFill>
                  <a:srgbClr val="53565A"/>
                </a:solidFill>
              </a:rPr>
              <a:t>Dr. Jim Tartaglia is a seasoned development leader with over 30 years of industry experience. He has held prominent roles at Sanofi and previously served as Executive Director of Research at </a:t>
            </a:r>
            <a:r>
              <a:rPr lang="en-US" sz="800" dirty="0" err="1">
                <a:solidFill>
                  <a:srgbClr val="53565A"/>
                </a:solidFill>
              </a:rPr>
              <a:t>Virogenetics</a:t>
            </a:r>
            <a:r>
              <a:rPr lang="en-US" sz="800" dirty="0">
                <a:solidFill>
                  <a:srgbClr val="53565A"/>
                </a:solidFill>
              </a:rPr>
              <a:t> Corporation in Troy, New York. Dr. Tartaglia holds a Ph.D. in Microbiology and Immunology, has authored over 130 publications, and is credited with more than 20 patents.</a:t>
            </a:r>
          </a:p>
          <a:p>
            <a:pPr marL="0" indent="0">
              <a:buNone/>
            </a:pPr>
            <a:endParaRPr lang="en-GB" dirty="0">
              <a:solidFill>
                <a:srgbClr val="53565A"/>
              </a:solidFill>
            </a:endParaRPr>
          </a:p>
        </p:txBody>
      </p:sp>
      <p:sp>
        <p:nvSpPr>
          <p:cNvPr id="49" name="Espace réservé du texte 48">
            <a:extLst>
              <a:ext uri="{FF2B5EF4-FFF2-40B4-BE49-F238E27FC236}">
                <a16:creationId xmlns:a16="http://schemas.microsoft.com/office/drawing/2014/main" id="{E9324F97-F556-42B7-734D-37195E305423}"/>
              </a:ext>
            </a:extLst>
          </p:cNvPr>
          <p:cNvSpPr>
            <a:spLocks noGrp="1"/>
          </p:cNvSpPr>
          <p:nvPr>
            <p:ph type="body" sz="quarter" idx="44"/>
          </p:nvPr>
        </p:nvSpPr>
        <p:spPr/>
        <p:txBody>
          <a:bodyPr>
            <a:noAutofit/>
          </a:bodyPr>
          <a:lstStyle/>
          <a:p>
            <a:r>
              <a:rPr lang="en-US" dirty="0">
                <a:solidFill>
                  <a:srgbClr val="53565A"/>
                </a:solidFill>
              </a:rPr>
              <a:t>Prof. Solange Peters, MD PhD</a:t>
            </a:r>
          </a:p>
          <a:p>
            <a:pPr lvl="1"/>
            <a:r>
              <a:rPr lang="en-US" dirty="0">
                <a:solidFill>
                  <a:srgbClr val="53565A"/>
                </a:solidFill>
              </a:rPr>
              <a:t>CHUV University Hospital</a:t>
            </a:r>
          </a:p>
          <a:p>
            <a:pPr lvl="2"/>
            <a:r>
              <a:rPr lang="en-US" sz="850" dirty="0">
                <a:solidFill>
                  <a:srgbClr val="53565A"/>
                </a:solidFill>
              </a:rPr>
              <a:t>Prof. Peters is Chief of Medical Oncology at the Centre </a:t>
            </a:r>
            <a:r>
              <a:rPr lang="en-US" sz="850" dirty="0" err="1">
                <a:solidFill>
                  <a:srgbClr val="53565A"/>
                </a:solidFill>
              </a:rPr>
              <a:t>Hospitalier</a:t>
            </a:r>
            <a:r>
              <a:rPr lang="en-US" sz="850" dirty="0">
                <a:solidFill>
                  <a:srgbClr val="53565A"/>
                </a:solidFill>
              </a:rPr>
              <a:t> </a:t>
            </a:r>
            <a:r>
              <a:rPr lang="en-US" sz="850" dirty="0" err="1">
                <a:solidFill>
                  <a:srgbClr val="53565A"/>
                </a:solidFill>
              </a:rPr>
              <a:t>Universitaire</a:t>
            </a:r>
            <a:r>
              <a:rPr lang="en-US" sz="850" dirty="0">
                <a:solidFill>
                  <a:srgbClr val="53565A"/>
                </a:solidFill>
              </a:rPr>
              <a:t> Vaudois (CHUV) in Lausanne, Switzerland. She specializes in thoracic malignancies, including lung and pleural cancers, with a focus on immunotherapy and biomarker discovery. A prolific author, she served as President of the European Society for Medical Oncology (ESMO) from 2020 to 2022.</a:t>
            </a:r>
          </a:p>
          <a:p>
            <a:pPr lvl="2"/>
            <a:endParaRPr lang="en-US" sz="800" dirty="0">
              <a:solidFill>
                <a:srgbClr val="53565A"/>
              </a:solidFill>
            </a:endParaRPr>
          </a:p>
          <a:p>
            <a:endParaRPr lang="en-US" dirty="0">
              <a:solidFill>
                <a:srgbClr val="53565A"/>
              </a:solidFill>
            </a:endParaRPr>
          </a:p>
        </p:txBody>
      </p:sp>
      <p:sp>
        <p:nvSpPr>
          <p:cNvPr id="62" name="Espace réservé du texte 61">
            <a:extLst>
              <a:ext uri="{FF2B5EF4-FFF2-40B4-BE49-F238E27FC236}">
                <a16:creationId xmlns:a16="http://schemas.microsoft.com/office/drawing/2014/main" id="{B78AD002-96A6-9F4E-6414-0708E0373E05}"/>
              </a:ext>
            </a:extLst>
          </p:cNvPr>
          <p:cNvSpPr>
            <a:spLocks noGrp="1"/>
          </p:cNvSpPr>
          <p:nvPr>
            <p:ph type="body" sz="quarter" idx="45"/>
          </p:nvPr>
        </p:nvSpPr>
        <p:spPr/>
        <p:txBody>
          <a:bodyPr>
            <a:noAutofit/>
          </a:bodyPr>
          <a:lstStyle/>
          <a:p>
            <a:r>
              <a:rPr lang="en-US" dirty="0">
                <a:solidFill>
                  <a:srgbClr val="53565A"/>
                </a:solidFill>
              </a:rPr>
              <a:t>Prof. Arlene Sharpe, MD PhD</a:t>
            </a:r>
          </a:p>
          <a:p>
            <a:r>
              <a:rPr lang="en-US" b="0" dirty="0">
                <a:solidFill>
                  <a:srgbClr val="53565A"/>
                </a:solidFill>
              </a:rPr>
              <a:t>Harvard Medical School</a:t>
            </a:r>
          </a:p>
          <a:p>
            <a:pPr lvl="2"/>
            <a:r>
              <a:rPr lang="en-US" sz="850" b="0" dirty="0">
                <a:solidFill>
                  <a:srgbClr val="53565A"/>
                </a:solidFill>
              </a:rPr>
              <a:t>Prof. Sharpe’s pioneering work on the PD-1 immune checkpoint pathway has revolutionized cancer immunotherapy, enabling life-changing treatments like checkpoint inhibitors. Recognized globally, Dr. Sharpe's research on T-cell regulation and immune evasion has positioned her as a driving force in advancing immunology and cancer therapies.</a:t>
            </a:r>
            <a:endParaRPr lang="en-US" sz="850" dirty="0">
              <a:solidFill>
                <a:srgbClr val="53565A"/>
              </a:solidFill>
            </a:endParaRPr>
          </a:p>
        </p:txBody>
      </p:sp>
      <p:pic>
        <p:nvPicPr>
          <p:cNvPr id="53" name="Espace réservé pour une image  52">
            <a:extLst>
              <a:ext uri="{FF2B5EF4-FFF2-40B4-BE49-F238E27FC236}">
                <a16:creationId xmlns:a16="http://schemas.microsoft.com/office/drawing/2014/main" id="{CBFEBC71-49EA-8DDA-DBC6-A655347107D8}"/>
              </a:ext>
            </a:extLst>
          </p:cNvPr>
          <p:cNvPicPr>
            <a:picLocks noGrp="1" noChangeAspect="1"/>
          </p:cNvPicPr>
          <p:nvPr>
            <p:ph type="pic" sz="quarter" idx="16"/>
          </p:nvPr>
        </p:nvPicPr>
        <p:blipFill>
          <a:blip r:embed="rId3"/>
          <a:srcRect/>
          <a:stretch/>
        </p:blipFill>
        <p:spPr/>
      </p:pic>
      <p:pic>
        <p:nvPicPr>
          <p:cNvPr id="55" name="Espace réservé pour une image  54">
            <a:extLst>
              <a:ext uri="{FF2B5EF4-FFF2-40B4-BE49-F238E27FC236}">
                <a16:creationId xmlns:a16="http://schemas.microsoft.com/office/drawing/2014/main" id="{A745C6D7-22B3-99BE-70AC-3168E54DEE77}"/>
              </a:ext>
            </a:extLst>
          </p:cNvPr>
          <p:cNvPicPr>
            <a:picLocks noGrp="1" noChangeAspect="1"/>
          </p:cNvPicPr>
          <p:nvPr>
            <p:ph type="pic" sz="quarter" idx="17"/>
          </p:nvPr>
        </p:nvPicPr>
        <p:blipFill>
          <a:blip r:embed="rId4"/>
          <a:srcRect/>
          <a:stretch/>
        </p:blipFill>
        <p:spPr/>
      </p:pic>
      <p:pic>
        <p:nvPicPr>
          <p:cNvPr id="57" name="Espace réservé pour une image  56">
            <a:extLst>
              <a:ext uri="{FF2B5EF4-FFF2-40B4-BE49-F238E27FC236}">
                <a16:creationId xmlns:a16="http://schemas.microsoft.com/office/drawing/2014/main" id="{4DE61AA4-21A4-3BB9-E4AF-80696130BDE8}"/>
              </a:ext>
            </a:extLst>
          </p:cNvPr>
          <p:cNvPicPr>
            <a:picLocks noGrp="1" noChangeAspect="1"/>
          </p:cNvPicPr>
          <p:nvPr>
            <p:ph type="pic" sz="quarter" idx="19"/>
          </p:nvPr>
        </p:nvPicPr>
        <p:blipFill>
          <a:blip r:embed="rId5"/>
          <a:srcRect/>
          <a:stretch/>
        </p:blipFill>
        <p:spPr/>
      </p:pic>
      <p:pic>
        <p:nvPicPr>
          <p:cNvPr id="59" name="Espace réservé pour une image  58">
            <a:extLst>
              <a:ext uri="{FF2B5EF4-FFF2-40B4-BE49-F238E27FC236}">
                <a16:creationId xmlns:a16="http://schemas.microsoft.com/office/drawing/2014/main" id="{7ECB0E4B-7994-F37D-3F9E-A7313168293B}"/>
              </a:ext>
            </a:extLst>
          </p:cNvPr>
          <p:cNvPicPr>
            <a:picLocks noGrp="1" noChangeAspect="1"/>
          </p:cNvPicPr>
          <p:nvPr>
            <p:ph type="pic" sz="quarter" idx="21"/>
          </p:nvPr>
        </p:nvPicPr>
        <p:blipFill>
          <a:blip r:embed="rId6"/>
          <a:srcRect/>
          <a:stretch/>
        </p:blipFill>
        <p:spPr/>
      </p:pic>
      <p:sp>
        <p:nvSpPr>
          <p:cNvPr id="3" name="Titre 2">
            <a:extLst>
              <a:ext uri="{FF2B5EF4-FFF2-40B4-BE49-F238E27FC236}">
                <a16:creationId xmlns:a16="http://schemas.microsoft.com/office/drawing/2014/main" id="{65C786DC-AF99-5D1D-445F-076FE9FDB6C3}"/>
              </a:ext>
            </a:extLst>
          </p:cNvPr>
          <p:cNvSpPr>
            <a:spLocks noGrp="1"/>
          </p:cNvSpPr>
          <p:nvPr>
            <p:ph type="title"/>
          </p:nvPr>
        </p:nvSpPr>
        <p:spPr/>
        <p:txBody>
          <a:bodyPr>
            <a:noAutofit/>
          </a:bodyPr>
          <a:lstStyle/>
          <a:p>
            <a:r>
              <a:rPr lang="en-US" sz="3600" dirty="0"/>
              <a:t>Leadership Team</a:t>
            </a:r>
            <a:br>
              <a:rPr lang="en-US" sz="3600" dirty="0"/>
            </a:br>
            <a:r>
              <a:rPr lang="en-GB" sz="2800" dirty="0"/>
              <a:t>Leading Minds in Immunology and PD-1 </a:t>
            </a:r>
            <a:r>
              <a:rPr lang="en-US" sz="2800" dirty="0"/>
              <a:t>function</a:t>
            </a:r>
            <a:endParaRPr lang="en-US" sz="3600" dirty="0"/>
          </a:p>
        </p:txBody>
      </p:sp>
      <p:sp>
        <p:nvSpPr>
          <p:cNvPr id="4" name="Espace réservé du texte 3">
            <a:extLst>
              <a:ext uri="{FF2B5EF4-FFF2-40B4-BE49-F238E27FC236}">
                <a16:creationId xmlns:a16="http://schemas.microsoft.com/office/drawing/2014/main" id="{62FCB7FC-0CEC-4501-A6CC-79682A817A59}"/>
              </a:ext>
            </a:extLst>
          </p:cNvPr>
          <p:cNvSpPr>
            <a:spLocks noGrp="1"/>
          </p:cNvSpPr>
          <p:nvPr>
            <p:ph type="body" sz="quarter" idx="15"/>
          </p:nvPr>
        </p:nvSpPr>
        <p:spPr/>
        <p:txBody>
          <a:bodyPr/>
          <a:lstStyle/>
          <a:p>
            <a:r>
              <a:rPr lang="en-US"/>
              <a:t>The Roadmap &amp; the Funding</a:t>
            </a:r>
          </a:p>
        </p:txBody>
      </p:sp>
      <p:sp>
        <p:nvSpPr>
          <p:cNvPr id="43" name="Espace réservé du numéro de diapositive 42">
            <a:extLst>
              <a:ext uri="{FF2B5EF4-FFF2-40B4-BE49-F238E27FC236}">
                <a16:creationId xmlns:a16="http://schemas.microsoft.com/office/drawing/2014/main" id="{2624B020-00DD-6BD5-35F1-8781853C9DAA}"/>
              </a:ext>
            </a:extLst>
          </p:cNvPr>
          <p:cNvSpPr>
            <a:spLocks noGrp="1"/>
          </p:cNvSpPr>
          <p:nvPr>
            <p:ph type="sldNum" sz="quarter" idx="4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B2B2D-CBD5-6949-A083-C375F7698E58}" type="slidenum">
              <a:rPr kumimoji="0" lang="en-US" sz="800" b="0" i="0" u="none" strike="noStrike" kern="1200" cap="none" spc="0" normalizeH="0" baseline="0" noProof="0" smtClean="0">
                <a:ln>
                  <a:noFill/>
                </a:ln>
                <a:solidFill>
                  <a:srgbClr val="54575B">
                    <a:tint val="82000"/>
                  </a:srgbClr>
                </a:solidFill>
                <a:effectLst/>
                <a:uLnTx/>
                <a:uFillTx/>
                <a:latin typeface="Aptos" panose="02110004020202020204"/>
                <a:ea typeface="Roboto" panose="02000000000000000000" pitchFamily="2" charset="0"/>
                <a:cs typeface="Roboto"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54575B">
                  <a:tint val="82000"/>
                </a:srgbClr>
              </a:solidFill>
              <a:effectLst/>
              <a:uLnTx/>
              <a:uFillTx/>
              <a:latin typeface="Aptos" panose="02110004020202020204"/>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2B46752B-CE92-81BB-B559-3A2E3922C20E}"/>
              </a:ext>
            </a:extLst>
          </p:cNvPr>
          <p:cNvPicPr>
            <a:picLocks noChangeAspect="1"/>
          </p:cNvPicPr>
          <p:nvPr/>
        </p:nvPicPr>
        <p:blipFill>
          <a:blip r:embed="rId7"/>
          <a:srcRect l="6439" r="3046"/>
          <a:stretch/>
        </p:blipFill>
        <p:spPr>
          <a:xfrm>
            <a:off x="7327605" y="1881188"/>
            <a:ext cx="2115237" cy="2108932"/>
          </a:xfrm>
          <a:prstGeom prst="rect">
            <a:avLst/>
          </a:prstGeom>
        </p:spPr>
      </p:pic>
      <p:pic>
        <p:nvPicPr>
          <p:cNvPr id="7" name="Picture 6">
            <a:extLst>
              <a:ext uri="{FF2B5EF4-FFF2-40B4-BE49-F238E27FC236}">
                <a16:creationId xmlns:a16="http://schemas.microsoft.com/office/drawing/2014/main" id="{2E956038-81B7-A17A-BDF0-F996560BE30C}"/>
              </a:ext>
            </a:extLst>
          </p:cNvPr>
          <p:cNvPicPr>
            <a:picLocks noChangeAspect="1"/>
          </p:cNvPicPr>
          <p:nvPr/>
        </p:nvPicPr>
        <p:blipFill>
          <a:blip r:embed="rId8"/>
          <a:srcRect l="7606" r="2028"/>
          <a:stretch/>
        </p:blipFill>
        <p:spPr>
          <a:xfrm>
            <a:off x="9659617" y="1890563"/>
            <a:ext cx="2115237" cy="2091364"/>
          </a:xfrm>
          <a:prstGeom prst="rect">
            <a:avLst/>
          </a:prstGeom>
        </p:spPr>
      </p:pic>
      <p:sp>
        <p:nvSpPr>
          <p:cNvPr id="8" name="Espace réservé du texte 61">
            <a:extLst>
              <a:ext uri="{FF2B5EF4-FFF2-40B4-BE49-F238E27FC236}">
                <a16:creationId xmlns:a16="http://schemas.microsoft.com/office/drawing/2014/main" id="{4F08366A-80BA-3A58-FD63-2EB92166885A}"/>
              </a:ext>
            </a:extLst>
          </p:cNvPr>
          <p:cNvSpPr txBox="1">
            <a:spLocks/>
          </p:cNvSpPr>
          <p:nvPr/>
        </p:nvSpPr>
        <p:spPr>
          <a:xfrm>
            <a:off x="9664235" y="3981927"/>
            <a:ext cx="2106000" cy="2247666"/>
          </a:xfrm>
          <a:prstGeom prst="rect">
            <a:avLst/>
          </a:prstGeom>
          <a:solidFill>
            <a:srgbClr val="F6F8F7"/>
          </a:solidFill>
        </p:spPr>
        <p:txBody>
          <a:bodyPr vert="horz" lIns="91440" tIns="144000" rIns="91440" bIns="45720" rtlCol="0">
            <a:noAutofit/>
          </a:bodyPr>
          <a:lstStyle>
            <a:lvl1pPr marL="0" indent="0" algn="l" defTabSz="914400" rtl="0" eaLnBrk="1" latinLnBrk="0" hangingPunct="1">
              <a:lnSpc>
                <a:spcPct val="100000"/>
              </a:lnSpc>
              <a:spcBef>
                <a:spcPts val="300"/>
              </a:spcBef>
              <a:buFontTx/>
              <a:buNone/>
              <a:defRPr sz="1100" b="1" i="0" kern="1200">
                <a:solidFill>
                  <a:schemeClr val="tx1"/>
                </a:solidFill>
                <a:latin typeface="+mn-lt"/>
                <a:ea typeface="Roboto" panose="02000000000000000000" pitchFamily="2" charset="0"/>
                <a:cs typeface="Roboto" panose="02000000000000000000" pitchFamily="2" charset="0"/>
              </a:defRPr>
            </a:lvl1pPr>
            <a:lvl2pPr marL="0" indent="0" algn="l" defTabSz="914400" rtl="0" eaLnBrk="1" latinLnBrk="0" hangingPunct="1">
              <a:lnSpc>
                <a:spcPct val="100000"/>
              </a:lnSpc>
              <a:spcBef>
                <a:spcPts val="300"/>
              </a:spcBef>
              <a:buClr>
                <a:srgbClr val="B71835"/>
              </a:buClr>
              <a:buFontTx/>
              <a:buNone/>
              <a:tabLst/>
              <a:defRPr sz="1100" b="0" i="0" kern="1200">
                <a:solidFill>
                  <a:schemeClr val="tx1"/>
                </a:solidFill>
                <a:latin typeface="+mn-lt"/>
                <a:ea typeface="Roboto" panose="02000000000000000000" pitchFamily="2" charset="0"/>
                <a:cs typeface="Roboto" panose="02000000000000000000" pitchFamily="2" charset="0"/>
              </a:defRPr>
            </a:lvl2pPr>
            <a:lvl3pPr marL="0" indent="0" algn="l" defTabSz="914400" rtl="0" eaLnBrk="1" latinLnBrk="0" hangingPunct="1">
              <a:lnSpc>
                <a:spcPct val="100000"/>
              </a:lnSpc>
              <a:spcBef>
                <a:spcPts val="300"/>
              </a:spcBef>
              <a:buFontTx/>
              <a:buNone/>
              <a:tabLst/>
              <a:defRPr sz="1000" b="0" i="0" kern="1200">
                <a:solidFill>
                  <a:schemeClr val="tx1"/>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1"/>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1" i="0" u="none" strike="noStrike" kern="1200" cap="none" spc="0" normalizeH="0" baseline="0" noProof="0" dirty="0">
                <a:ln>
                  <a:noFill/>
                </a:ln>
                <a:solidFill>
                  <a:srgbClr val="53565A"/>
                </a:solidFill>
                <a:effectLst/>
                <a:uLnTx/>
                <a:uFillTx/>
                <a:latin typeface="Aptos" panose="02110004020202020204"/>
                <a:ea typeface="Roboto" panose="02000000000000000000" pitchFamily="2" charset="0"/>
                <a:cs typeface="Roboto" panose="02000000000000000000" pitchFamily="2" charset="0"/>
              </a:rPr>
              <a:t>Prof. </a:t>
            </a:r>
            <a:r>
              <a:rPr kumimoji="0" lang="en-US" sz="1100" b="1" i="0" u="none" strike="noStrike" kern="1200" cap="none" spc="0" normalizeH="0" baseline="0" noProof="0" dirty="0" err="1">
                <a:ln>
                  <a:noFill/>
                </a:ln>
                <a:solidFill>
                  <a:srgbClr val="53565A"/>
                </a:solidFill>
                <a:effectLst/>
                <a:uLnTx/>
                <a:uFillTx/>
                <a:latin typeface="Aptos" panose="02110004020202020204"/>
                <a:ea typeface="Roboto" panose="02000000000000000000" pitchFamily="2" charset="0"/>
                <a:cs typeface="Roboto" panose="02000000000000000000" pitchFamily="2" charset="0"/>
              </a:rPr>
              <a:t>Rafick</a:t>
            </a:r>
            <a:r>
              <a:rPr kumimoji="0" lang="en-US" sz="1100" b="1" i="0" u="none" strike="noStrike" kern="1200" cap="none" spc="0" normalizeH="0" baseline="0" noProof="0" dirty="0">
                <a:ln>
                  <a:noFill/>
                </a:ln>
                <a:solidFill>
                  <a:srgbClr val="53565A"/>
                </a:solidFill>
                <a:effectLst/>
                <a:uLnTx/>
                <a:uFillTx/>
                <a:latin typeface="Aptos" panose="02110004020202020204"/>
                <a:ea typeface="Roboto" panose="02000000000000000000" pitchFamily="2" charset="0"/>
                <a:cs typeface="Roboto" panose="02000000000000000000" pitchFamily="2" charset="0"/>
              </a:rPr>
              <a:t>-Pierre </a:t>
            </a:r>
            <a:r>
              <a:rPr kumimoji="0" lang="en-US" sz="1100" b="1" i="0" u="none" strike="noStrike" kern="1200" cap="none" spc="0" normalizeH="0" baseline="0" noProof="0" dirty="0" err="1">
                <a:ln>
                  <a:noFill/>
                </a:ln>
                <a:solidFill>
                  <a:srgbClr val="53565A"/>
                </a:solidFill>
                <a:effectLst/>
                <a:uLnTx/>
                <a:uFillTx/>
                <a:latin typeface="Aptos" panose="02110004020202020204"/>
                <a:ea typeface="Roboto" panose="02000000000000000000" pitchFamily="2" charset="0"/>
                <a:cs typeface="Roboto" panose="02000000000000000000" pitchFamily="2" charset="0"/>
              </a:rPr>
              <a:t>Sekaly</a:t>
            </a:r>
            <a:r>
              <a:rPr kumimoji="0" lang="en-US" sz="1100" b="1" i="0" u="none" strike="noStrike" kern="1200" cap="none" spc="0" normalizeH="0" baseline="0" noProof="0" dirty="0">
                <a:ln>
                  <a:noFill/>
                </a:ln>
                <a:solidFill>
                  <a:srgbClr val="53565A"/>
                </a:solidFill>
                <a:effectLst/>
                <a:uLnTx/>
                <a:uFillTx/>
                <a:latin typeface="Aptos" panose="02110004020202020204"/>
                <a:ea typeface="Roboto" panose="02000000000000000000" pitchFamily="2" charset="0"/>
                <a:cs typeface="Roboto" panose="02000000000000000000" pitchFamily="2" charset="0"/>
              </a:rPr>
              <a:t> </a:t>
            </a:r>
            <a:r>
              <a:rPr kumimoji="0" lang="en-US" sz="1100" b="0" i="0" u="none" strike="noStrike" kern="1200" cap="none" spc="0" normalizeH="0" baseline="0" noProof="0" dirty="0">
                <a:ln>
                  <a:noFill/>
                </a:ln>
                <a:solidFill>
                  <a:srgbClr val="53565A"/>
                </a:solidFill>
                <a:effectLst/>
                <a:uLnTx/>
                <a:uFillTx/>
                <a:latin typeface="Aptos" panose="02110004020202020204"/>
                <a:ea typeface="Roboto" panose="02000000000000000000" pitchFamily="2" charset="0"/>
                <a:cs typeface="Roboto" panose="02000000000000000000" pitchFamily="2" charset="0"/>
              </a:rPr>
              <a:t>Emory University</a:t>
            </a:r>
          </a:p>
          <a:p>
            <a:pPr marL="0" marR="0" lvl="2" indent="0" algn="l" defTabSz="914400" rtl="0" eaLnBrk="1" fontAlgn="auto" latinLnBrk="0" hangingPunct="1">
              <a:lnSpc>
                <a:spcPct val="100000"/>
              </a:lnSpc>
              <a:spcBef>
                <a:spcPts val="300"/>
              </a:spcBef>
              <a:spcAft>
                <a:spcPts val="0"/>
              </a:spcAft>
              <a:buClrTx/>
              <a:buSzTx/>
              <a:buFontTx/>
              <a:buNone/>
              <a:tabLst/>
              <a:defRPr/>
            </a:pPr>
            <a:r>
              <a:rPr kumimoji="0" lang="en-US" sz="820" b="0" i="0" u="none" strike="noStrike" kern="1200" cap="none" spc="0" normalizeH="0" baseline="0" noProof="0" dirty="0">
                <a:ln>
                  <a:noFill/>
                </a:ln>
                <a:solidFill>
                  <a:srgbClr val="53565A"/>
                </a:solidFill>
                <a:effectLst/>
                <a:uLnTx/>
                <a:uFillTx/>
                <a:latin typeface="Aptos" panose="02110004020202020204"/>
                <a:ea typeface="Roboto" panose="02000000000000000000" pitchFamily="2" charset="0"/>
                <a:cs typeface="Roboto" panose="02000000000000000000" pitchFamily="2" charset="0"/>
              </a:rPr>
              <a:t>Prof. </a:t>
            </a:r>
            <a:r>
              <a:rPr kumimoji="0" lang="en-US" sz="820" b="0" i="0" u="none" strike="noStrike" kern="1200" cap="none" spc="0" normalizeH="0" baseline="0" noProof="0" dirty="0" err="1">
                <a:ln>
                  <a:noFill/>
                </a:ln>
                <a:solidFill>
                  <a:srgbClr val="53565A"/>
                </a:solidFill>
                <a:effectLst/>
                <a:uLnTx/>
                <a:uFillTx/>
                <a:latin typeface="Aptos" panose="02110004020202020204"/>
                <a:ea typeface="Roboto" panose="02000000000000000000" pitchFamily="2" charset="0"/>
                <a:cs typeface="Roboto" panose="02000000000000000000" pitchFamily="2" charset="0"/>
              </a:rPr>
              <a:t>Sekaly</a:t>
            </a:r>
            <a:r>
              <a:rPr kumimoji="0" lang="en-US" sz="820" b="0" i="0" u="none" strike="noStrike" kern="1200" cap="none" spc="0" normalizeH="0" baseline="0" noProof="0" dirty="0">
                <a:ln>
                  <a:noFill/>
                </a:ln>
                <a:solidFill>
                  <a:srgbClr val="53565A"/>
                </a:solidFill>
                <a:effectLst/>
                <a:uLnTx/>
                <a:uFillTx/>
                <a:latin typeface="Aptos" panose="02110004020202020204"/>
                <a:ea typeface="Roboto" panose="02000000000000000000" pitchFamily="2" charset="0"/>
                <a:cs typeface="Roboto" panose="02000000000000000000" pitchFamily="2" charset="0"/>
              </a:rPr>
              <a:t> is Vice-Chair of Translational Medicine in the Department of Pathology and Laboratory Medicine at Emory University School of Medicine in Atlanta, Georgia. He has pioneered the use of transcriptomics and bioinformatics to identify predictors/correlates of immune responses that lead to protection from viral infections, disease progression and licensed preventative and therapeutic vaccines.</a:t>
            </a:r>
          </a:p>
        </p:txBody>
      </p:sp>
      <p:pic>
        <p:nvPicPr>
          <p:cNvPr id="10" name="Picture 9">
            <a:extLst>
              <a:ext uri="{FF2B5EF4-FFF2-40B4-BE49-F238E27FC236}">
                <a16:creationId xmlns:a16="http://schemas.microsoft.com/office/drawing/2014/main" id="{0AFB460C-13A1-7855-0E48-D4A2A734E1A7}"/>
              </a:ext>
            </a:extLst>
          </p:cNvPr>
          <p:cNvPicPr>
            <a:picLocks noChangeAspect="1"/>
          </p:cNvPicPr>
          <p:nvPr/>
        </p:nvPicPr>
        <p:blipFill>
          <a:blip r:embed="rId9"/>
          <a:srcRect l="9738" r="2030"/>
          <a:stretch/>
        </p:blipFill>
        <p:spPr>
          <a:xfrm>
            <a:off x="5040728" y="1881327"/>
            <a:ext cx="2106000" cy="2103255"/>
          </a:xfrm>
          <a:prstGeom prst="rect">
            <a:avLst/>
          </a:prstGeom>
        </p:spPr>
      </p:pic>
    </p:spTree>
    <p:extLst>
      <p:ext uri="{BB962C8B-B14F-4D97-AF65-F5344CB8AC3E}">
        <p14:creationId xmlns:p14="http://schemas.microsoft.com/office/powerpoint/2010/main" val="235006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36F06-A1E6-3D05-42BF-B3D616FCBBF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9F850B5-E87F-B15C-714F-57F340E95805}"/>
              </a:ext>
            </a:extLst>
          </p:cNvPr>
          <p:cNvSpPr>
            <a:spLocks noGrp="1"/>
          </p:cNvSpPr>
          <p:nvPr>
            <p:ph type="title"/>
          </p:nvPr>
        </p:nvSpPr>
        <p:spPr/>
        <p:txBody>
          <a:bodyPr>
            <a:normAutofit/>
          </a:bodyPr>
          <a:lstStyle/>
          <a:p>
            <a:r>
              <a:rPr lang="en-US" sz="3600" noProof="0" dirty="0"/>
              <a:t>Why invest in MabQuest?</a:t>
            </a:r>
            <a:br>
              <a:rPr lang="en-US" sz="3600" noProof="0" dirty="0"/>
            </a:br>
            <a:r>
              <a:rPr lang="en-US" sz="2700" b="0" i="0" u="none" strike="noStrike" noProof="0" dirty="0">
                <a:effectLst/>
              </a:rPr>
              <a:t>Proven Innovation, Exceptional Safety, and Strong Foundations for Growth</a:t>
            </a:r>
            <a:endParaRPr lang="en-US" sz="2700" noProof="0" dirty="0"/>
          </a:p>
        </p:txBody>
      </p:sp>
      <p:sp>
        <p:nvSpPr>
          <p:cNvPr id="4" name="Espace réservé du texte 3">
            <a:extLst>
              <a:ext uri="{FF2B5EF4-FFF2-40B4-BE49-F238E27FC236}">
                <a16:creationId xmlns:a16="http://schemas.microsoft.com/office/drawing/2014/main" id="{65732BF6-4442-BD0F-D185-60CBFD3CBFE0}"/>
              </a:ext>
            </a:extLst>
          </p:cNvPr>
          <p:cNvSpPr>
            <a:spLocks noGrp="1"/>
          </p:cNvSpPr>
          <p:nvPr>
            <p:ph type="body" sz="quarter" idx="15"/>
          </p:nvPr>
        </p:nvSpPr>
        <p:spPr/>
        <p:txBody>
          <a:bodyPr/>
          <a:lstStyle/>
          <a:p>
            <a:r>
              <a:rPr lang="en-US" noProof="0"/>
              <a:t>The Roadmap &amp; the Funding</a:t>
            </a:r>
          </a:p>
        </p:txBody>
      </p:sp>
      <p:sp>
        <p:nvSpPr>
          <p:cNvPr id="15" name="Espace réservé du texte 14">
            <a:extLst>
              <a:ext uri="{FF2B5EF4-FFF2-40B4-BE49-F238E27FC236}">
                <a16:creationId xmlns:a16="http://schemas.microsoft.com/office/drawing/2014/main" id="{F8093C2B-2936-66DC-A30A-CB0B5AA0B6AC}"/>
              </a:ext>
            </a:extLst>
          </p:cNvPr>
          <p:cNvSpPr>
            <a:spLocks noGrp="1"/>
          </p:cNvSpPr>
          <p:nvPr>
            <p:ph type="body" sz="quarter" idx="27"/>
          </p:nvPr>
        </p:nvSpPr>
        <p:spPr/>
        <p:txBody>
          <a:bodyPr/>
          <a:lstStyle/>
          <a:p>
            <a:r>
              <a:rPr lang="en-US" sz="1400" noProof="0"/>
              <a:t>PATENTED </a:t>
            </a:r>
            <a:br>
              <a:rPr lang="en-US" sz="1400" noProof="0"/>
            </a:br>
            <a:r>
              <a:rPr lang="en-US" sz="1400" noProof="0"/>
              <a:t>Allosteric Antibody </a:t>
            </a:r>
          </a:p>
          <a:p>
            <a:pPr lvl="1"/>
            <a:r>
              <a:rPr lang="en-US" noProof="0"/>
              <a:t>Novel mechanism antibody in a competitive Immune-checkpoint inhibitor market</a:t>
            </a:r>
          </a:p>
          <a:p>
            <a:pPr lvl="1"/>
            <a:r>
              <a:rPr lang="en-US" noProof="0"/>
              <a:t>MAQ-001 PCT2 Patent natural expiration Jan. 22, 2036 </a:t>
            </a:r>
          </a:p>
          <a:p>
            <a:pPr lvl="1"/>
            <a:r>
              <a:rPr lang="en-US" noProof="0"/>
              <a:t>MAQ-002 later patient expiration (date TBC)</a:t>
            </a:r>
          </a:p>
          <a:p>
            <a:pPr lvl="1"/>
            <a:r>
              <a:rPr lang="en-US" noProof="0"/>
              <a:t>Pembrolizumab (Keytruda, Merck), and  Nivolumab (</a:t>
            </a:r>
            <a:r>
              <a:rPr lang="en-US" noProof="0" err="1"/>
              <a:t>Opdivo</a:t>
            </a:r>
            <a:r>
              <a:rPr lang="en-US" noProof="0"/>
              <a:t>, BMS) expected to lose patent protection 2028</a:t>
            </a:r>
          </a:p>
          <a:p>
            <a:pPr lvl="1"/>
            <a:endParaRPr lang="en-US" noProof="0"/>
          </a:p>
          <a:p>
            <a:pPr lvl="1"/>
            <a:endParaRPr lang="en-US" noProof="0"/>
          </a:p>
          <a:p>
            <a:pPr lvl="1"/>
            <a:endParaRPr lang="en-US" noProof="0"/>
          </a:p>
          <a:p>
            <a:pPr lvl="1"/>
            <a:endParaRPr lang="en-US" noProof="0"/>
          </a:p>
          <a:p>
            <a:endParaRPr lang="en-US" noProof="0"/>
          </a:p>
        </p:txBody>
      </p:sp>
      <p:sp>
        <p:nvSpPr>
          <p:cNvPr id="16" name="Espace réservé du texte 15">
            <a:extLst>
              <a:ext uri="{FF2B5EF4-FFF2-40B4-BE49-F238E27FC236}">
                <a16:creationId xmlns:a16="http://schemas.microsoft.com/office/drawing/2014/main" id="{A838D372-B4BD-031B-EDFF-517C4EE5B9BA}"/>
              </a:ext>
            </a:extLst>
          </p:cNvPr>
          <p:cNvSpPr>
            <a:spLocks noGrp="1"/>
          </p:cNvSpPr>
          <p:nvPr>
            <p:ph type="body" sz="quarter" idx="30"/>
          </p:nvPr>
        </p:nvSpPr>
        <p:spPr/>
        <p:txBody>
          <a:bodyPr/>
          <a:lstStyle/>
          <a:p>
            <a:r>
              <a:rPr lang="en-US" sz="1400" noProof="0"/>
              <a:t>COMPELLING</a:t>
            </a:r>
            <a:br>
              <a:rPr lang="en-US" sz="1400" noProof="0"/>
            </a:br>
            <a:r>
              <a:rPr lang="en-US" sz="1400" noProof="0"/>
              <a:t>MAQ-001 Pre-Clinical results</a:t>
            </a:r>
          </a:p>
          <a:p>
            <a:pPr lvl="1"/>
            <a:r>
              <a:rPr lang="en-US" noProof="0"/>
              <a:t>In vitro demonstration that MAQ-001 and </a:t>
            </a:r>
            <a:r>
              <a:rPr lang="en-US" noProof="0" err="1"/>
              <a:t>orthosteric</a:t>
            </a:r>
            <a:r>
              <a:rPr lang="en-US" noProof="0"/>
              <a:t> pembrolizumab synergize to restore proliferation of exhausted antigen-specific CD8 T cells and enhance cytokine production</a:t>
            </a:r>
          </a:p>
          <a:p>
            <a:pPr lvl="1"/>
            <a:r>
              <a:rPr lang="en-US" noProof="0"/>
              <a:t>Gold standard immunogenic MC38 mouse tumor model shows that dual anti-PD-1 combination therapy of MAQ-001 and Keytruda suppresses tumor growth in vivo and significantly prolongs mouse survival</a:t>
            </a:r>
          </a:p>
        </p:txBody>
      </p:sp>
      <p:sp>
        <p:nvSpPr>
          <p:cNvPr id="17" name="Espace réservé du texte 16">
            <a:extLst>
              <a:ext uri="{FF2B5EF4-FFF2-40B4-BE49-F238E27FC236}">
                <a16:creationId xmlns:a16="http://schemas.microsoft.com/office/drawing/2014/main" id="{C4C3B939-A142-F115-95A8-7968C53941EF}"/>
              </a:ext>
            </a:extLst>
          </p:cNvPr>
          <p:cNvSpPr>
            <a:spLocks noGrp="1"/>
          </p:cNvSpPr>
          <p:nvPr>
            <p:ph type="body" sz="quarter" idx="33"/>
          </p:nvPr>
        </p:nvSpPr>
        <p:spPr/>
        <p:txBody>
          <a:bodyPr/>
          <a:lstStyle/>
          <a:p>
            <a:r>
              <a:rPr lang="en-US" sz="1400" noProof="0" dirty="0"/>
              <a:t>EXCELLENT </a:t>
            </a:r>
            <a:br>
              <a:rPr lang="en-US" sz="1400" noProof="0" dirty="0"/>
            </a:br>
            <a:r>
              <a:rPr lang="en-US" sz="1400" noProof="0" dirty="0"/>
              <a:t>MAQ-001 Phase I Safety</a:t>
            </a:r>
          </a:p>
          <a:p>
            <a:pPr lvl="1"/>
            <a:r>
              <a:rPr lang="en-US" noProof="0" dirty="0"/>
              <a:t>Excellent outcomes in terms Adverse Events (AEs) and Serious Adverse Events (SAEs) outcomes across solid </a:t>
            </a:r>
            <a:r>
              <a:rPr lang="en-US" noProof="0" dirty="0" err="1"/>
              <a:t>tumours</a:t>
            </a:r>
            <a:r>
              <a:rPr lang="en-US" noProof="0" dirty="0"/>
              <a:t> combined with compelling early results in anal cancer </a:t>
            </a:r>
          </a:p>
        </p:txBody>
      </p:sp>
      <p:sp>
        <p:nvSpPr>
          <p:cNvPr id="24" name="Espace réservé du texte 23">
            <a:extLst>
              <a:ext uri="{FF2B5EF4-FFF2-40B4-BE49-F238E27FC236}">
                <a16:creationId xmlns:a16="http://schemas.microsoft.com/office/drawing/2014/main" id="{4B40D4ED-FB7B-A081-9FA7-4EC70EB8D1B2}"/>
              </a:ext>
            </a:extLst>
          </p:cNvPr>
          <p:cNvSpPr>
            <a:spLocks noGrp="1"/>
          </p:cNvSpPr>
          <p:nvPr>
            <p:ph type="body" sz="quarter" idx="36"/>
          </p:nvPr>
        </p:nvSpPr>
        <p:spPr/>
        <p:txBody>
          <a:bodyPr/>
          <a:lstStyle/>
          <a:p>
            <a:r>
              <a:rPr lang="en-US" sz="1400" noProof="0"/>
              <a:t>Good MANUFACTURABILITY </a:t>
            </a:r>
          </a:p>
          <a:p>
            <a:pPr lvl="1"/>
            <a:r>
              <a:rPr lang="en-US" noProof="0"/>
              <a:t>Leverage Lonza Biologics’ GS CHO </a:t>
            </a:r>
            <a:r>
              <a:rPr lang="en-US" noProof="0" err="1"/>
              <a:t>XceedTM</a:t>
            </a:r>
            <a:r>
              <a:rPr lang="en-US" noProof="0"/>
              <a:t> Mammalian Expression System</a:t>
            </a:r>
          </a:p>
          <a:p>
            <a:pPr lvl="1"/>
            <a:r>
              <a:rPr lang="en-US" noProof="0"/>
              <a:t>Proven CHO (Chinese Hamster Ovary) Cell Platform </a:t>
            </a:r>
          </a:p>
          <a:p>
            <a:pPr lvl="1"/>
            <a:r>
              <a:rPr lang="en-US" noProof="0"/>
              <a:t>High expression yields &amp; streamlined development timelines </a:t>
            </a:r>
          </a:p>
          <a:p>
            <a:pPr lvl="1"/>
            <a:r>
              <a:rPr lang="en-US" noProof="0"/>
              <a:t>Regulatory Acceptance</a:t>
            </a:r>
          </a:p>
        </p:txBody>
      </p:sp>
      <p:sp>
        <p:nvSpPr>
          <p:cNvPr id="25" name="Espace réservé du texte 24">
            <a:extLst>
              <a:ext uri="{FF2B5EF4-FFF2-40B4-BE49-F238E27FC236}">
                <a16:creationId xmlns:a16="http://schemas.microsoft.com/office/drawing/2014/main" id="{4EDC698D-E3C3-A3AB-03E5-ADA6DE246A6A}"/>
              </a:ext>
            </a:extLst>
          </p:cNvPr>
          <p:cNvSpPr>
            <a:spLocks noGrp="1"/>
          </p:cNvSpPr>
          <p:nvPr>
            <p:ph type="body" sz="quarter" idx="39"/>
          </p:nvPr>
        </p:nvSpPr>
        <p:spPr/>
        <p:txBody>
          <a:bodyPr/>
          <a:lstStyle/>
          <a:p>
            <a:r>
              <a:rPr lang="en-US" sz="1400" noProof="0"/>
              <a:t>A dedicated</a:t>
            </a:r>
            <a:br>
              <a:rPr lang="en-US" sz="1400" noProof="0"/>
            </a:br>
            <a:r>
              <a:rPr lang="en-US" sz="1400" noProof="0"/>
              <a:t>ASSET-CENTRIC TEAM </a:t>
            </a:r>
          </a:p>
          <a:p>
            <a:pPr lvl="1"/>
            <a:r>
              <a:rPr lang="en-US" noProof="0"/>
              <a:t>Swiss based team with an exceptional  background of medical and pharmaceutical research expertise, with a  track record in immunology, immune-based therapies, and T-cell function</a:t>
            </a:r>
          </a:p>
          <a:p>
            <a:pPr lvl="1"/>
            <a:r>
              <a:rPr lang="en-US" noProof="0"/>
              <a:t>Ready to advance to the next level.</a:t>
            </a:r>
          </a:p>
        </p:txBody>
      </p:sp>
      <p:sp>
        <p:nvSpPr>
          <p:cNvPr id="2" name="Espace réservé du numéro de diapositive 1">
            <a:extLst>
              <a:ext uri="{FF2B5EF4-FFF2-40B4-BE49-F238E27FC236}">
                <a16:creationId xmlns:a16="http://schemas.microsoft.com/office/drawing/2014/main" id="{95A29A33-D95A-2CFA-7067-7CF087232217}"/>
              </a:ext>
            </a:extLst>
          </p:cNvPr>
          <p:cNvSpPr>
            <a:spLocks noGrp="1"/>
          </p:cNvSpPr>
          <p:nvPr>
            <p:ph type="sldNum" sz="quarter" idx="17"/>
          </p:nvPr>
        </p:nvSpPr>
        <p:spPr/>
        <p:txBody>
          <a:bodyPr/>
          <a:lstStyle/>
          <a:p>
            <a:fld id="{68EB2B2D-CBD5-6949-A083-C375F7698E58}" type="slidenum">
              <a:rPr lang="en-US" smtClean="0"/>
              <a:pPr/>
              <a:t>21</a:t>
            </a:fld>
            <a:endParaRPr lang="en-US"/>
          </a:p>
        </p:txBody>
      </p:sp>
    </p:spTree>
    <p:extLst>
      <p:ext uri="{BB962C8B-B14F-4D97-AF65-F5344CB8AC3E}">
        <p14:creationId xmlns:p14="http://schemas.microsoft.com/office/powerpoint/2010/main" val="303166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31E3F-01C7-41E4-D3FC-029360F4C2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F59774-2C60-513E-9238-09A01252A8B2}"/>
              </a:ext>
            </a:extLst>
          </p:cNvPr>
          <p:cNvSpPr>
            <a:spLocks noGrp="1"/>
          </p:cNvSpPr>
          <p:nvPr>
            <p:ph type="ctrTitle"/>
          </p:nvPr>
        </p:nvSpPr>
        <p:spPr/>
        <p:txBody>
          <a:bodyPr/>
          <a:lstStyle/>
          <a:p>
            <a:r>
              <a:rPr lang="en-US" noProof="0"/>
              <a:t>Our Leadership Team</a:t>
            </a:r>
          </a:p>
        </p:txBody>
      </p:sp>
      <p:sp>
        <p:nvSpPr>
          <p:cNvPr id="6" name="Subtitle 5">
            <a:extLst>
              <a:ext uri="{FF2B5EF4-FFF2-40B4-BE49-F238E27FC236}">
                <a16:creationId xmlns:a16="http://schemas.microsoft.com/office/drawing/2014/main" id="{30740374-79AC-8F42-85A0-A01742EFA687}"/>
              </a:ext>
            </a:extLst>
          </p:cNvPr>
          <p:cNvSpPr>
            <a:spLocks noGrp="1"/>
          </p:cNvSpPr>
          <p:nvPr>
            <p:ph type="subTitle" idx="1"/>
          </p:nvPr>
        </p:nvSpPr>
        <p:spPr/>
        <p:txBody>
          <a:bodyPr/>
          <a:lstStyle/>
          <a:p>
            <a:endParaRPr lang="en-US" noProof="0"/>
          </a:p>
        </p:txBody>
      </p:sp>
      <p:sp>
        <p:nvSpPr>
          <p:cNvPr id="3" name="Espace réservé du numéro de diapositive 2">
            <a:extLst>
              <a:ext uri="{FF2B5EF4-FFF2-40B4-BE49-F238E27FC236}">
                <a16:creationId xmlns:a16="http://schemas.microsoft.com/office/drawing/2014/main" id="{6B618206-B995-6A60-1C33-4AF3169DB9E0}"/>
              </a:ext>
            </a:extLst>
          </p:cNvPr>
          <p:cNvSpPr>
            <a:spLocks noGrp="1"/>
          </p:cNvSpPr>
          <p:nvPr>
            <p:ph type="sldNum" sz="quarter" idx="11"/>
          </p:nvPr>
        </p:nvSpPr>
        <p:spPr/>
        <p:txBody>
          <a:bodyPr/>
          <a:lstStyle/>
          <a:p>
            <a:fld id="{68EB2B2D-CBD5-6949-A083-C375F7698E58}" type="slidenum">
              <a:rPr lang="en-US" smtClean="0"/>
              <a:pPr/>
              <a:t>22</a:t>
            </a:fld>
            <a:endParaRPr lang="en-US"/>
          </a:p>
        </p:txBody>
      </p:sp>
    </p:spTree>
    <p:extLst>
      <p:ext uri="{BB962C8B-B14F-4D97-AF65-F5344CB8AC3E}">
        <p14:creationId xmlns:p14="http://schemas.microsoft.com/office/powerpoint/2010/main" val="2975038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038A7-48BB-898D-9BD4-0276E3A77491}"/>
            </a:ext>
          </a:extLst>
        </p:cNvPr>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9EADB11D-8E97-78CF-83AE-7E1336DA624D}"/>
              </a:ext>
            </a:extLst>
          </p:cNvPr>
          <p:cNvPicPr>
            <a:picLocks noGrp="1" noChangeAspect="1"/>
          </p:cNvPicPr>
          <p:nvPr>
            <p:ph type="pic" sz="quarter" idx="14"/>
          </p:nvPr>
        </p:nvPicPr>
        <p:blipFill>
          <a:blip r:embed="rId2"/>
          <a:srcRect l="16" r="16"/>
          <a:stretch/>
        </p:blipFill>
        <p:spPr/>
      </p:pic>
      <p:sp>
        <p:nvSpPr>
          <p:cNvPr id="3" name="Titre 2">
            <a:extLst>
              <a:ext uri="{FF2B5EF4-FFF2-40B4-BE49-F238E27FC236}">
                <a16:creationId xmlns:a16="http://schemas.microsoft.com/office/drawing/2014/main" id="{280D1EB3-E478-D86C-605F-88CB1638D3F8}"/>
              </a:ext>
            </a:extLst>
          </p:cNvPr>
          <p:cNvSpPr>
            <a:spLocks noGrp="1"/>
          </p:cNvSpPr>
          <p:nvPr>
            <p:ph type="title"/>
          </p:nvPr>
        </p:nvSpPr>
        <p:spPr/>
        <p:txBody>
          <a:bodyPr>
            <a:noAutofit/>
          </a:bodyPr>
          <a:lstStyle/>
          <a:p>
            <a:r>
              <a:rPr lang="en-US" dirty="0"/>
              <a:t>Prof. Giuseppe Pantaleo</a:t>
            </a:r>
            <a:br>
              <a:rPr lang="en-US" dirty="0"/>
            </a:br>
            <a:r>
              <a:rPr lang="en-US" sz="2000" dirty="0"/>
              <a:t>MD, Co-Founder</a:t>
            </a:r>
            <a:endParaRPr lang="en-US" sz="2000" strike="sngStrike" dirty="0">
              <a:solidFill>
                <a:schemeClr val="accent4"/>
              </a:solidFill>
            </a:endParaRPr>
          </a:p>
        </p:txBody>
      </p:sp>
      <p:sp>
        <p:nvSpPr>
          <p:cNvPr id="7" name="Espace réservé du contenu 1">
            <a:extLst>
              <a:ext uri="{FF2B5EF4-FFF2-40B4-BE49-F238E27FC236}">
                <a16:creationId xmlns:a16="http://schemas.microsoft.com/office/drawing/2014/main" id="{C76AE9DB-799E-A77D-5445-C95BC9B6E3F0}"/>
              </a:ext>
            </a:extLst>
          </p:cNvPr>
          <p:cNvSpPr>
            <a:spLocks noGrp="1"/>
          </p:cNvSpPr>
          <p:nvPr>
            <p:ph idx="1"/>
          </p:nvPr>
        </p:nvSpPr>
        <p:spPr>
          <a:xfrm>
            <a:off x="428625" y="1881188"/>
            <a:ext cx="5362575" cy="4351337"/>
          </a:xfrm>
          <a:solidFill>
            <a:srgbClr val="F6F8F7">
              <a:alpha val="80429"/>
            </a:srgbClr>
          </a:solidFill>
        </p:spPr>
        <p:txBody>
          <a:bodyPr>
            <a:noAutofit/>
          </a:bodyPr>
          <a:lstStyle/>
          <a:p>
            <a:pPr>
              <a:lnSpc>
                <a:spcPct val="100000"/>
              </a:lnSpc>
              <a:spcBef>
                <a:spcPts val="600"/>
              </a:spcBef>
            </a:pPr>
            <a:r>
              <a:rPr lang="en-US" sz="1300" dirty="0"/>
              <a:t>Prof. Giuseppe Pantaleo, MD, is the Chief of the Service of Immunology and Allergy, and the director of the Department of Laboratory Medicine and Pathology   at the Lausanne University Hospital, University of Lausanne, Switzerland. He serves also since 2007 as Executive Director of the Swiss Vaccine Research institute </a:t>
            </a:r>
          </a:p>
          <a:p>
            <a:pPr>
              <a:lnSpc>
                <a:spcPct val="100000"/>
              </a:lnSpc>
              <a:spcBef>
                <a:spcPts val="600"/>
              </a:spcBef>
            </a:pPr>
            <a:r>
              <a:rPr lang="en-US" sz="1300" dirty="0"/>
              <a:t>Giuseppe Pantaleo is a renowned immunologist, recognized for his groundbreaking work in HIV/AIDS research and immunotherapy. </a:t>
            </a:r>
          </a:p>
          <a:p>
            <a:pPr>
              <a:lnSpc>
                <a:spcPct val="100000"/>
              </a:lnSpc>
              <a:spcBef>
                <a:spcPts val="600"/>
              </a:spcBef>
            </a:pPr>
            <a:r>
              <a:rPr lang="en-US" sz="1300" dirty="0"/>
              <a:t>He has contributed significantly to understanding the mechanisms of HIV pathogenesis, particularly to the immune system response to the virus. His research has focused on immune activation, T-cell exhaustion, and the development of therapeutic vaccines and immune-based strategies for controlling HIV infection. </a:t>
            </a:r>
          </a:p>
          <a:p>
            <a:pPr>
              <a:lnSpc>
                <a:spcPct val="100000"/>
              </a:lnSpc>
              <a:spcBef>
                <a:spcPts val="600"/>
              </a:spcBef>
            </a:pPr>
            <a:r>
              <a:rPr lang="en-US" sz="1300" dirty="0"/>
              <a:t>Pantaleo has also played a key role in advancing knowledge on immune responses to vaccines and chronic infections, and his work continues to influence the fields of immunology and virology. </a:t>
            </a:r>
          </a:p>
          <a:p>
            <a:pPr>
              <a:lnSpc>
                <a:spcPct val="100000"/>
              </a:lnSpc>
              <a:spcBef>
                <a:spcPts val="600"/>
              </a:spcBef>
            </a:pPr>
            <a:r>
              <a:rPr lang="en-US" sz="1300" dirty="0"/>
              <a:t>He is based in Switzerland, where he has held prominent academic and research positions, including at the Lausanne University Hospital</a:t>
            </a:r>
            <a:r>
              <a:rPr lang="en-US" sz="1200" dirty="0"/>
              <a:t>.</a:t>
            </a:r>
          </a:p>
          <a:p>
            <a:pPr>
              <a:lnSpc>
                <a:spcPct val="100000"/>
              </a:lnSpc>
              <a:spcBef>
                <a:spcPts val="600"/>
              </a:spcBef>
            </a:pPr>
            <a:endParaRPr lang="en-US" sz="1200" dirty="0"/>
          </a:p>
        </p:txBody>
      </p:sp>
      <p:sp>
        <p:nvSpPr>
          <p:cNvPr id="4" name="Espace réservé du texte 3">
            <a:extLst>
              <a:ext uri="{FF2B5EF4-FFF2-40B4-BE49-F238E27FC236}">
                <a16:creationId xmlns:a16="http://schemas.microsoft.com/office/drawing/2014/main" id="{B95A0390-E3EC-4977-F683-5F7C7C4A0997}"/>
              </a:ext>
            </a:extLst>
          </p:cNvPr>
          <p:cNvSpPr>
            <a:spLocks noGrp="1"/>
          </p:cNvSpPr>
          <p:nvPr>
            <p:ph type="body" sz="quarter" idx="15"/>
          </p:nvPr>
        </p:nvSpPr>
        <p:spPr/>
        <p:txBody>
          <a:bodyPr/>
          <a:lstStyle/>
          <a:p>
            <a:r>
              <a:rPr lang="en-US"/>
              <a:t>The Roadmap &amp; the Funding</a:t>
            </a:r>
          </a:p>
        </p:txBody>
      </p:sp>
    </p:spTree>
    <p:extLst>
      <p:ext uri="{BB962C8B-B14F-4D97-AF65-F5344CB8AC3E}">
        <p14:creationId xmlns:p14="http://schemas.microsoft.com/office/powerpoint/2010/main" val="36488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DC48B-7DEC-1E49-A36E-B42C9BADD14A}"/>
            </a:ext>
          </a:extLst>
        </p:cNvPr>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EB2A7054-603D-F3FA-3C79-3B113D85BA4B}"/>
              </a:ext>
            </a:extLst>
          </p:cNvPr>
          <p:cNvPicPr>
            <a:picLocks noGrp="1" noChangeAspect="1"/>
          </p:cNvPicPr>
          <p:nvPr>
            <p:ph type="pic" sz="quarter" idx="14"/>
          </p:nvPr>
        </p:nvPicPr>
        <p:blipFill>
          <a:blip r:embed="rId3"/>
          <a:srcRect l="16" r="16"/>
          <a:stretch/>
        </p:blipFill>
        <p:spPr/>
      </p:pic>
      <p:sp>
        <p:nvSpPr>
          <p:cNvPr id="3" name="Titre 2">
            <a:extLst>
              <a:ext uri="{FF2B5EF4-FFF2-40B4-BE49-F238E27FC236}">
                <a16:creationId xmlns:a16="http://schemas.microsoft.com/office/drawing/2014/main" id="{D8A5E484-A8E5-077B-784D-55D77D20FC16}"/>
              </a:ext>
            </a:extLst>
          </p:cNvPr>
          <p:cNvSpPr>
            <a:spLocks noGrp="1"/>
          </p:cNvSpPr>
          <p:nvPr>
            <p:ph type="title"/>
          </p:nvPr>
        </p:nvSpPr>
        <p:spPr/>
        <p:txBody>
          <a:bodyPr>
            <a:noAutofit/>
          </a:bodyPr>
          <a:lstStyle/>
          <a:p>
            <a:r>
              <a:rPr lang="en-US" dirty="0"/>
              <a:t>Dr. Craig Fenwick</a:t>
            </a:r>
            <a:br>
              <a:rPr lang="en-US" dirty="0"/>
            </a:br>
            <a:r>
              <a:rPr lang="en-US" sz="2000" dirty="0"/>
              <a:t>Co-Founder</a:t>
            </a:r>
            <a:endParaRPr lang="en-US" sz="2000" strike="sngStrike" dirty="0">
              <a:solidFill>
                <a:schemeClr val="accent4"/>
              </a:solidFill>
            </a:endParaRPr>
          </a:p>
        </p:txBody>
      </p:sp>
      <p:sp>
        <p:nvSpPr>
          <p:cNvPr id="7" name="Espace réservé du contenu 1">
            <a:extLst>
              <a:ext uri="{FF2B5EF4-FFF2-40B4-BE49-F238E27FC236}">
                <a16:creationId xmlns:a16="http://schemas.microsoft.com/office/drawing/2014/main" id="{BD30D095-19C9-2792-8C69-335B1535601D}"/>
              </a:ext>
            </a:extLst>
          </p:cNvPr>
          <p:cNvSpPr>
            <a:spLocks noGrp="1"/>
          </p:cNvSpPr>
          <p:nvPr>
            <p:ph idx="1"/>
          </p:nvPr>
        </p:nvSpPr>
        <p:spPr>
          <a:solidFill>
            <a:srgbClr val="F6F8F7"/>
          </a:solidFill>
        </p:spPr>
        <p:txBody>
          <a:bodyPr>
            <a:noAutofit/>
          </a:bodyPr>
          <a:lstStyle/>
          <a:p>
            <a:pPr>
              <a:lnSpc>
                <a:spcPct val="100000"/>
              </a:lnSpc>
              <a:spcBef>
                <a:spcPts val="600"/>
              </a:spcBef>
            </a:pPr>
            <a:r>
              <a:rPr lang="en-US" sz="1300" dirty="0"/>
              <a:t>Former </a:t>
            </a:r>
            <a:r>
              <a:rPr lang="en-GB" sz="1300" dirty="0"/>
              <a:t>Senior Principal Scientist in pharmaceutical research at the Boehringer Ingelheim Infectious Disease R&amp;D Centre in Canada. There, he spent 13 years as a Project Leader for the discovery and clinical advancement of a novel allosteric HIV Integrase drug, led exploratory research projects including antibody discovery and served on the management committee of a CRO-led bispecific antibody design project.</a:t>
            </a:r>
          </a:p>
          <a:p>
            <a:pPr>
              <a:lnSpc>
                <a:spcPct val="100000"/>
              </a:lnSpc>
              <a:spcBef>
                <a:spcPts val="600"/>
              </a:spcBef>
            </a:pPr>
            <a:r>
              <a:rPr lang="en-US" sz="1300" dirty="0"/>
              <a:t>Craig Fenwick is now a research scientist at the Lausanne University Hospital, serves as Director of the IAL Antibody Discovery and Clinical Immune Monitoring platforms and contributes to several international research projects, including as</a:t>
            </a:r>
            <a:r>
              <a:rPr lang="en-GB" sz="1300" dirty="0"/>
              <a:t> the academic lead for the antibody discovery group for the IMI Corona Accelerated R&amp;D in Europe project. </a:t>
            </a:r>
            <a:r>
              <a:rPr lang="en-US" sz="1300" dirty="0"/>
              <a:t> </a:t>
            </a:r>
          </a:p>
          <a:p>
            <a:pPr>
              <a:lnSpc>
                <a:spcPct val="100000"/>
              </a:lnSpc>
              <a:spcBef>
                <a:spcPts val="600"/>
              </a:spcBef>
            </a:pPr>
            <a:r>
              <a:rPr lang="en-GB" sz="1300" dirty="0"/>
              <a:t>Together with Giuseppe Pantaleo, Craig has discovered therapeutic antibodies against multiple infectious disease and oncology targets with three oncology or infectious diseases antibodies advanced to Phase 1 clinical trials.</a:t>
            </a:r>
          </a:p>
        </p:txBody>
      </p:sp>
      <p:sp>
        <p:nvSpPr>
          <p:cNvPr id="4" name="Espace réservé du texte 3">
            <a:extLst>
              <a:ext uri="{FF2B5EF4-FFF2-40B4-BE49-F238E27FC236}">
                <a16:creationId xmlns:a16="http://schemas.microsoft.com/office/drawing/2014/main" id="{373EEC1F-5F87-EC06-6008-B980EE50CF04}"/>
              </a:ext>
            </a:extLst>
          </p:cNvPr>
          <p:cNvSpPr>
            <a:spLocks noGrp="1"/>
          </p:cNvSpPr>
          <p:nvPr>
            <p:ph type="body" sz="quarter" idx="15"/>
          </p:nvPr>
        </p:nvSpPr>
        <p:spPr/>
        <p:txBody>
          <a:bodyPr/>
          <a:lstStyle/>
          <a:p>
            <a:r>
              <a:rPr lang="en-US"/>
              <a:t>The Roadmap &amp; the Funding</a:t>
            </a:r>
          </a:p>
        </p:txBody>
      </p:sp>
    </p:spTree>
    <p:extLst>
      <p:ext uri="{BB962C8B-B14F-4D97-AF65-F5344CB8AC3E}">
        <p14:creationId xmlns:p14="http://schemas.microsoft.com/office/powerpoint/2010/main" val="199583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B5190-B6E1-0221-3454-D66176F775FE}"/>
            </a:ext>
          </a:extLst>
        </p:cNvPr>
        <p:cNvGrpSpPr/>
        <p:nvPr/>
      </p:nvGrpSpPr>
      <p:grpSpPr>
        <a:xfrm>
          <a:off x="0" y="0"/>
          <a:ext cx="0" cy="0"/>
          <a:chOff x="0" y="0"/>
          <a:chExt cx="0" cy="0"/>
        </a:xfrm>
      </p:grpSpPr>
      <p:pic>
        <p:nvPicPr>
          <p:cNvPr id="9" name="Espace réservé pour une image  8">
            <a:extLst>
              <a:ext uri="{FF2B5EF4-FFF2-40B4-BE49-F238E27FC236}">
                <a16:creationId xmlns:a16="http://schemas.microsoft.com/office/drawing/2014/main" id="{C74CD01F-29BD-BFE6-CAB7-C1A1A2A06887}"/>
              </a:ext>
            </a:extLst>
          </p:cNvPr>
          <p:cNvPicPr>
            <a:picLocks noGrp="1" noChangeAspect="1"/>
          </p:cNvPicPr>
          <p:nvPr>
            <p:ph type="pic" sz="quarter" idx="14"/>
          </p:nvPr>
        </p:nvPicPr>
        <p:blipFill>
          <a:blip r:embed="rId2"/>
          <a:srcRect l="16" r="16"/>
          <a:stretch/>
        </p:blipFill>
        <p:spPr/>
      </p:pic>
      <p:sp>
        <p:nvSpPr>
          <p:cNvPr id="3" name="Titre 2">
            <a:extLst>
              <a:ext uri="{FF2B5EF4-FFF2-40B4-BE49-F238E27FC236}">
                <a16:creationId xmlns:a16="http://schemas.microsoft.com/office/drawing/2014/main" id="{98B07E27-48CF-4230-24FB-497DA9DED526}"/>
              </a:ext>
            </a:extLst>
          </p:cNvPr>
          <p:cNvSpPr>
            <a:spLocks noGrp="1"/>
          </p:cNvSpPr>
          <p:nvPr>
            <p:ph type="title"/>
          </p:nvPr>
        </p:nvSpPr>
        <p:spPr/>
        <p:txBody>
          <a:bodyPr>
            <a:noAutofit/>
          </a:bodyPr>
          <a:lstStyle/>
          <a:p>
            <a:r>
              <a:rPr lang="en-US" dirty="0"/>
              <a:t>Prof. John A. Thompson, M.D.</a:t>
            </a:r>
            <a:br>
              <a:rPr lang="en-US" dirty="0"/>
            </a:br>
            <a:r>
              <a:rPr lang="en-US" sz="2000" dirty="0"/>
              <a:t>Chief Medical Officer </a:t>
            </a:r>
          </a:p>
        </p:txBody>
      </p:sp>
      <p:sp>
        <p:nvSpPr>
          <p:cNvPr id="7" name="Espace réservé du contenu 1">
            <a:extLst>
              <a:ext uri="{FF2B5EF4-FFF2-40B4-BE49-F238E27FC236}">
                <a16:creationId xmlns:a16="http://schemas.microsoft.com/office/drawing/2014/main" id="{0EE0AD35-6345-2B9F-C099-1C7BD5982C74}"/>
              </a:ext>
            </a:extLst>
          </p:cNvPr>
          <p:cNvSpPr>
            <a:spLocks noGrp="1"/>
          </p:cNvSpPr>
          <p:nvPr>
            <p:ph idx="1"/>
          </p:nvPr>
        </p:nvSpPr>
        <p:spPr>
          <a:solidFill>
            <a:srgbClr val="F6F8F7"/>
          </a:solidFill>
        </p:spPr>
        <p:txBody>
          <a:bodyPr>
            <a:noAutofit/>
          </a:bodyPr>
          <a:lstStyle/>
          <a:p>
            <a:pPr>
              <a:lnSpc>
                <a:spcPct val="100000"/>
              </a:lnSpc>
              <a:spcBef>
                <a:spcPts val="600"/>
              </a:spcBef>
            </a:pPr>
            <a:r>
              <a:rPr lang="en-US" sz="1400" dirty="0"/>
              <a:t>Fred Hutchinson Cancer Center in Seattle in an expert in and Immunotherapy where he has played a major role in advancing innovative immune checkpoint inhibitors.</a:t>
            </a:r>
          </a:p>
          <a:p>
            <a:pPr>
              <a:lnSpc>
                <a:spcPct val="100000"/>
              </a:lnSpc>
              <a:spcBef>
                <a:spcPts val="600"/>
              </a:spcBef>
            </a:pPr>
            <a:r>
              <a:rPr lang="en-US" sz="1400" dirty="0"/>
              <a:t>Professor in the Medical Oncology Division at the University of Washington</a:t>
            </a:r>
          </a:p>
          <a:p>
            <a:pPr>
              <a:lnSpc>
                <a:spcPct val="100000"/>
              </a:lnSpc>
              <a:spcBef>
                <a:spcPts val="600"/>
              </a:spcBef>
            </a:pPr>
            <a:r>
              <a:rPr lang="en-US" sz="1400" dirty="0"/>
              <a:t>Primary clinical and research interests in melanoma and kidney cancer</a:t>
            </a:r>
          </a:p>
          <a:p>
            <a:pPr>
              <a:lnSpc>
                <a:spcPct val="100000"/>
              </a:lnSpc>
              <a:spcBef>
                <a:spcPts val="600"/>
              </a:spcBef>
            </a:pPr>
            <a:r>
              <a:rPr lang="en-US" sz="1400" dirty="0"/>
              <a:t>Work centers on using activated lymphocytes, cytokines, and antibodies to advance immunotherapy approaches, and continues to influence the global oncology community, positioning him as a leader in the integration of cutting-edge therapies into clinical care.</a:t>
            </a:r>
          </a:p>
          <a:p>
            <a:pPr>
              <a:lnSpc>
                <a:spcPct val="100000"/>
              </a:lnSpc>
              <a:spcBef>
                <a:spcPts val="600"/>
              </a:spcBef>
            </a:pPr>
            <a:endParaRPr lang="en-US" sz="1200" dirty="0"/>
          </a:p>
          <a:p>
            <a:pPr>
              <a:lnSpc>
                <a:spcPct val="100000"/>
              </a:lnSpc>
              <a:spcBef>
                <a:spcPts val="600"/>
              </a:spcBef>
            </a:pPr>
            <a:endParaRPr lang="en-US" sz="1200" dirty="0"/>
          </a:p>
        </p:txBody>
      </p:sp>
      <p:sp>
        <p:nvSpPr>
          <p:cNvPr id="4" name="Espace réservé du texte 3">
            <a:extLst>
              <a:ext uri="{FF2B5EF4-FFF2-40B4-BE49-F238E27FC236}">
                <a16:creationId xmlns:a16="http://schemas.microsoft.com/office/drawing/2014/main" id="{BC9BE8B3-1EFF-B63F-49CB-1C3D74F33EA2}"/>
              </a:ext>
            </a:extLst>
          </p:cNvPr>
          <p:cNvSpPr>
            <a:spLocks noGrp="1"/>
          </p:cNvSpPr>
          <p:nvPr>
            <p:ph type="body" sz="quarter" idx="15"/>
          </p:nvPr>
        </p:nvSpPr>
        <p:spPr/>
        <p:txBody>
          <a:bodyPr/>
          <a:lstStyle/>
          <a:p>
            <a:r>
              <a:rPr lang="en-US"/>
              <a:t>The Roadmap &amp; the Funding</a:t>
            </a:r>
          </a:p>
        </p:txBody>
      </p:sp>
    </p:spTree>
    <p:extLst>
      <p:ext uri="{BB962C8B-B14F-4D97-AF65-F5344CB8AC3E}">
        <p14:creationId xmlns:p14="http://schemas.microsoft.com/office/powerpoint/2010/main" val="162710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FAFFC-D4B2-2470-A1F2-46FEC893755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EE08412-6D66-A07F-FD78-D83F8969ECC6}"/>
              </a:ext>
            </a:extLst>
          </p:cNvPr>
          <p:cNvPicPr>
            <a:picLocks noChangeAspect="1"/>
          </p:cNvPicPr>
          <p:nvPr/>
        </p:nvPicPr>
        <p:blipFill>
          <a:blip r:embed="rId2"/>
          <a:srcRect l="2313"/>
          <a:stretch/>
        </p:blipFill>
        <p:spPr>
          <a:xfrm>
            <a:off x="6095770" y="1881186"/>
            <a:ext cx="4975200" cy="4975197"/>
          </a:xfrm>
          <a:prstGeom prst="rect">
            <a:avLst/>
          </a:prstGeom>
        </p:spPr>
      </p:pic>
      <p:sp>
        <p:nvSpPr>
          <p:cNvPr id="3" name="Titre 2">
            <a:extLst>
              <a:ext uri="{FF2B5EF4-FFF2-40B4-BE49-F238E27FC236}">
                <a16:creationId xmlns:a16="http://schemas.microsoft.com/office/drawing/2014/main" id="{02641F9F-D69A-EF71-7C12-628E594A2057}"/>
              </a:ext>
            </a:extLst>
          </p:cNvPr>
          <p:cNvSpPr>
            <a:spLocks noGrp="1"/>
          </p:cNvSpPr>
          <p:nvPr>
            <p:ph type="title"/>
          </p:nvPr>
        </p:nvSpPr>
        <p:spPr/>
        <p:txBody>
          <a:bodyPr>
            <a:noAutofit/>
          </a:bodyPr>
          <a:lstStyle/>
          <a:p>
            <a:r>
              <a:rPr lang="en-US" dirty="0"/>
              <a:t>Mrs. Song Ding</a:t>
            </a:r>
            <a:br>
              <a:rPr lang="en-US" dirty="0"/>
            </a:br>
            <a:r>
              <a:rPr lang="en-US" sz="2000" dirty="0"/>
              <a:t>Head of Clinical Operations</a:t>
            </a:r>
          </a:p>
        </p:txBody>
      </p:sp>
      <p:sp>
        <p:nvSpPr>
          <p:cNvPr id="7" name="Espace réservé du contenu 1">
            <a:extLst>
              <a:ext uri="{FF2B5EF4-FFF2-40B4-BE49-F238E27FC236}">
                <a16:creationId xmlns:a16="http://schemas.microsoft.com/office/drawing/2014/main" id="{44416C85-21C9-E007-D35B-45B7CBE7871D}"/>
              </a:ext>
            </a:extLst>
          </p:cNvPr>
          <p:cNvSpPr>
            <a:spLocks noGrp="1"/>
          </p:cNvSpPr>
          <p:nvPr>
            <p:ph idx="1"/>
          </p:nvPr>
        </p:nvSpPr>
        <p:spPr>
          <a:solidFill>
            <a:srgbClr val="F6F8F7"/>
          </a:solidFill>
        </p:spPr>
        <p:txBody>
          <a:bodyPr>
            <a:noAutofit/>
          </a:bodyPr>
          <a:lstStyle/>
          <a:p>
            <a:pPr>
              <a:lnSpc>
                <a:spcPct val="100000"/>
              </a:lnSpc>
              <a:spcBef>
                <a:spcPts val="600"/>
              </a:spcBef>
            </a:pPr>
            <a:r>
              <a:rPr lang="en-US" sz="1400" dirty="0"/>
              <a:t>Dr. Song Ding, Ph.D. serves as Head of Clinical Research Operations</a:t>
            </a:r>
          </a:p>
          <a:p>
            <a:pPr>
              <a:lnSpc>
                <a:spcPct val="100000"/>
              </a:lnSpc>
              <a:spcBef>
                <a:spcPts val="600"/>
              </a:spcBef>
            </a:pPr>
            <a:r>
              <a:rPr lang="en-US" sz="1400" dirty="0"/>
              <a:t>Song has a track record as a researcher affiliated with the </a:t>
            </a:r>
            <a:r>
              <a:rPr lang="en-US" sz="1400" dirty="0" err="1"/>
              <a:t>EuroVacc</a:t>
            </a:r>
            <a:r>
              <a:rPr lang="en-US" sz="1400" dirty="0"/>
              <a:t> Foundation in Lausanne, Switzerland where she worked on clinical trials that assess the efficacy of various vaccine strategies. </a:t>
            </a:r>
          </a:p>
          <a:p>
            <a:pPr>
              <a:lnSpc>
                <a:spcPct val="100000"/>
              </a:lnSpc>
              <a:spcBef>
                <a:spcPts val="600"/>
              </a:spcBef>
            </a:pPr>
            <a:r>
              <a:rPr lang="en-US" sz="1400" dirty="0"/>
              <a:t>Mrs. Ding's research has contributed to the advancement of the understanding of immune responses and on the potency and durability of T and B cell immune responses </a:t>
            </a:r>
          </a:p>
          <a:p>
            <a:pPr>
              <a:lnSpc>
                <a:spcPct val="100000"/>
              </a:lnSpc>
              <a:spcBef>
                <a:spcPts val="600"/>
              </a:spcBef>
            </a:pPr>
            <a:endParaRPr lang="en-US" sz="1200" dirty="0"/>
          </a:p>
        </p:txBody>
      </p:sp>
      <p:sp>
        <p:nvSpPr>
          <p:cNvPr id="4" name="Espace réservé du texte 3">
            <a:extLst>
              <a:ext uri="{FF2B5EF4-FFF2-40B4-BE49-F238E27FC236}">
                <a16:creationId xmlns:a16="http://schemas.microsoft.com/office/drawing/2014/main" id="{EF47598E-78A8-9553-C938-EF40C956D0FC}"/>
              </a:ext>
            </a:extLst>
          </p:cNvPr>
          <p:cNvSpPr>
            <a:spLocks noGrp="1"/>
          </p:cNvSpPr>
          <p:nvPr>
            <p:ph type="body" sz="quarter" idx="15"/>
          </p:nvPr>
        </p:nvSpPr>
        <p:spPr/>
        <p:txBody>
          <a:bodyPr/>
          <a:lstStyle/>
          <a:p>
            <a:r>
              <a:rPr lang="en-US"/>
              <a:t>The Roadmap &amp; the Funding</a:t>
            </a:r>
          </a:p>
        </p:txBody>
      </p:sp>
    </p:spTree>
    <p:extLst>
      <p:ext uri="{BB962C8B-B14F-4D97-AF65-F5344CB8AC3E}">
        <p14:creationId xmlns:p14="http://schemas.microsoft.com/office/powerpoint/2010/main" val="332297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FEE2ACFE-0735-FBB8-5701-9193A75FBCB7}"/>
              </a:ext>
            </a:extLst>
          </p:cNvPr>
          <p:cNvSpPr>
            <a:spLocks noGrp="1" noRot="1" noMove="1" noResize="1" noEditPoints="1" noAdjustHandles="1" noChangeArrowheads="1" noChangeShapeType="1"/>
          </p:cNvSpPr>
          <p:nvPr/>
        </p:nvSpPr>
        <p:spPr>
          <a:xfrm>
            <a:off x="2968117" y="296009"/>
            <a:ext cx="13305183" cy="7301948"/>
          </a:xfrm>
          <a:prstGeom prst="triangle">
            <a:avLst>
              <a:gd name="adj" fmla="val 48696"/>
            </a:avLst>
          </a:prstGeom>
          <a:solidFill>
            <a:schemeClr val="bg1">
              <a:alpha val="77000"/>
            </a:schemeClr>
          </a:solidFill>
          <a:ln>
            <a:noFill/>
          </a:ln>
          <a:effectLst>
            <a:softEdge rad="334762"/>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 name="Image 8">
            <a:extLst>
              <a:ext uri="{FF2B5EF4-FFF2-40B4-BE49-F238E27FC236}">
                <a16:creationId xmlns:a16="http://schemas.microsoft.com/office/drawing/2014/main" id="{FCE04D47-3162-D8F3-5E3F-F55BCA1BFA1F}"/>
              </a:ext>
            </a:extLst>
          </p:cNvPr>
          <p:cNvPicPr>
            <a:picLocks noChangeAspect="1"/>
          </p:cNvPicPr>
          <p:nvPr/>
        </p:nvPicPr>
        <p:blipFill>
          <a:blip r:embed="rId3"/>
          <a:srcRect l="2563" r="40769"/>
          <a:stretch/>
        </p:blipFill>
        <p:spPr>
          <a:xfrm>
            <a:off x="2591261" y="517525"/>
            <a:ext cx="6571593" cy="6523209"/>
          </a:xfrm>
          <a:prstGeom prst="rect">
            <a:avLst/>
          </a:prstGeom>
        </p:spPr>
      </p:pic>
      <p:sp>
        <p:nvSpPr>
          <p:cNvPr id="3" name="Titre 2">
            <a:extLst>
              <a:ext uri="{FF2B5EF4-FFF2-40B4-BE49-F238E27FC236}">
                <a16:creationId xmlns:a16="http://schemas.microsoft.com/office/drawing/2014/main" id="{0D6D8351-671F-0CC8-B1FF-7C343E32923C}"/>
              </a:ext>
            </a:extLst>
          </p:cNvPr>
          <p:cNvSpPr>
            <a:spLocks noGrp="1"/>
          </p:cNvSpPr>
          <p:nvPr>
            <p:ph type="title"/>
          </p:nvPr>
        </p:nvSpPr>
        <p:spPr>
          <a:xfrm>
            <a:off x="441133" y="507134"/>
            <a:ext cx="11307955" cy="1363663"/>
          </a:xfrm>
        </p:spPr>
        <p:txBody>
          <a:bodyPr anchor="ctr">
            <a:normAutofit/>
          </a:bodyPr>
          <a:lstStyle/>
          <a:p>
            <a:r>
              <a:rPr lang="en-US" noProof="0" dirty="0">
                <a:latin typeface="+mn-lt"/>
              </a:rPr>
              <a:t>Introduction to MabQuest Therapeutics</a:t>
            </a:r>
          </a:p>
        </p:txBody>
      </p:sp>
      <p:sp>
        <p:nvSpPr>
          <p:cNvPr id="4" name="Espace réservé du texte 3">
            <a:extLst>
              <a:ext uri="{FF2B5EF4-FFF2-40B4-BE49-F238E27FC236}">
                <a16:creationId xmlns:a16="http://schemas.microsoft.com/office/drawing/2014/main" id="{D3C1679B-F8E2-EF5F-BB52-46232AB4C66D}"/>
              </a:ext>
            </a:extLst>
          </p:cNvPr>
          <p:cNvSpPr>
            <a:spLocks noGrp="1"/>
          </p:cNvSpPr>
          <p:nvPr>
            <p:ph type="body" sz="quarter" idx="15"/>
          </p:nvPr>
        </p:nvSpPr>
        <p:spPr/>
        <p:txBody>
          <a:bodyPr/>
          <a:lstStyle/>
          <a:p>
            <a:r>
              <a:rPr lang="en-US" noProof="0" dirty="0"/>
              <a:t>The Company &amp; the data</a:t>
            </a:r>
          </a:p>
        </p:txBody>
      </p:sp>
      <p:sp>
        <p:nvSpPr>
          <p:cNvPr id="2" name="Espace réservé du contenu 1">
            <a:extLst>
              <a:ext uri="{FF2B5EF4-FFF2-40B4-BE49-F238E27FC236}">
                <a16:creationId xmlns:a16="http://schemas.microsoft.com/office/drawing/2014/main" id="{9980D45C-FC57-49BE-3DE6-5B1BA262A102}"/>
              </a:ext>
            </a:extLst>
          </p:cNvPr>
          <p:cNvSpPr>
            <a:spLocks noGrp="1"/>
          </p:cNvSpPr>
          <p:nvPr>
            <p:ph type="body" sz="quarter" idx="16"/>
          </p:nvPr>
        </p:nvSpPr>
        <p:spPr>
          <a:xfrm>
            <a:off x="428623" y="1730312"/>
            <a:ext cx="5667377" cy="4502213"/>
          </a:xfrm>
          <a:solidFill>
            <a:schemeClr val="bg1">
              <a:alpha val="80000"/>
            </a:schemeClr>
          </a:solidFill>
        </p:spPr>
        <p:txBody>
          <a:bodyPr lIns="180000" tIns="180000" rIns="180000" bIns="144000">
            <a:noAutofit/>
          </a:bodyPr>
          <a:lstStyle/>
          <a:p>
            <a:pPr marL="0" indent="0">
              <a:spcBef>
                <a:spcPts val="600"/>
              </a:spcBef>
              <a:buNone/>
            </a:pPr>
            <a:r>
              <a:rPr lang="en-US" sz="1700" b="1" noProof="0" dirty="0">
                <a:solidFill>
                  <a:srgbClr val="B71835"/>
                </a:solidFill>
                <a:latin typeface="+mn-lt"/>
              </a:rPr>
              <a:t>MabQuest Therapeutics is a Swiss-based biopharmaceutical company dedicated to developing novel monoclonal antibodies, with an initial focus on oncology.</a:t>
            </a:r>
          </a:p>
          <a:p>
            <a:pPr>
              <a:lnSpc>
                <a:spcPct val="110000"/>
              </a:lnSpc>
              <a:spcBef>
                <a:spcPts val="600"/>
              </a:spcBef>
              <a:buBlip>
                <a:blip r:embed="rId4">
                  <a:extLst>
                    <a:ext uri="{96DAC541-7B7A-43D3-8B79-37D633B846F1}">
                      <asvg:svgBlip xmlns:asvg="http://schemas.microsoft.com/office/drawing/2016/SVG/main" r:embed="rId5"/>
                    </a:ext>
                  </a:extLst>
                </a:blip>
              </a:buBlip>
            </a:pPr>
            <a:r>
              <a:rPr lang="en-US" sz="1500" b="0" noProof="0" dirty="0">
                <a:solidFill>
                  <a:srgbClr val="53565A"/>
                </a:solidFill>
                <a:latin typeface="+mn-lt"/>
              </a:rPr>
              <a:t>Headquartered in Lausanne, MabQuest Therapeutics was founded on strong background of medical and pharmaceutical expertise, united by a mission to create potent, targeted immunotherapies with improved safety profiles.</a:t>
            </a:r>
          </a:p>
          <a:p>
            <a:pPr>
              <a:lnSpc>
                <a:spcPct val="110000"/>
              </a:lnSpc>
              <a:spcBef>
                <a:spcPts val="600"/>
              </a:spcBef>
              <a:buBlip>
                <a:blip r:embed="rId4">
                  <a:extLst>
                    <a:ext uri="{96DAC541-7B7A-43D3-8B79-37D633B846F1}">
                      <asvg:svgBlip xmlns:asvg="http://schemas.microsoft.com/office/drawing/2016/SVG/main" r:embed="rId5"/>
                    </a:ext>
                  </a:extLst>
                </a:blip>
              </a:buBlip>
            </a:pPr>
            <a:r>
              <a:rPr lang="en-US" sz="1500" b="0" noProof="0" dirty="0">
                <a:solidFill>
                  <a:srgbClr val="53565A"/>
                </a:solidFill>
                <a:latin typeface="+mn-lt"/>
              </a:rPr>
              <a:t>Privately financed, the company has a Phase I clinical asset (MAQ-001) and a second asset (MAQ-002) in pre-clinical validation. Its asset-centric approach has enabled progression to Phase I with a lean team of highly experienced professionals specializing in immunology, immune-based therapies, T-cell function, and clinical development.</a:t>
            </a:r>
          </a:p>
        </p:txBody>
      </p:sp>
      <p:pic>
        <p:nvPicPr>
          <p:cNvPr id="5" name="Graphique 4">
            <a:extLst>
              <a:ext uri="{FF2B5EF4-FFF2-40B4-BE49-F238E27FC236}">
                <a16:creationId xmlns:a16="http://schemas.microsoft.com/office/drawing/2014/main" id="{63485139-C1E8-70A5-840E-92204D2ADA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22651" y="152450"/>
            <a:ext cx="1255776" cy="612961"/>
          </a:xfrm>
          <a:prstGeom prst="rect">
            <a:avLst/>
          </a:prstGeom>
        </p:spPr>
      </p:pic>
      <p:pic>
        <p:nvPicPr>
          <p:cNvPr id="13" name="Graphique 12">
            <a:extLst>
              <a:ext uri="{FF2B5EF4-FFF2-40B4-BE49-F238E27FC236}">
                <a16:creationId xmlns:a16="http://schemas.microsoft.com/office/drawing/2014/main" id="{0F7FD985-248E-835F-DCFF-8511D36568BF}"/>
              </a:ext>
            </a:extLst>
          </p:cNvPr>
          <p:cNvPicPr>
            <a:picLocks noGrp="1" noRot="1" noChangeAspect="1" noMove="1" noResize="1" noEditPoints="1" noAdjustHandles="1" noChangeArrowheads="1" noChangeShapeType="1" noCrop="1"/>
          </p:cNvPicPr>
          <p:nvPr/>
        </p:nvPicPr>
        <p:blipFill>
          <a:blip r:embed="rId8">
            <a:extLst>
              <a:ext uri="{96DAC541-7B7A-43D3-8B79-37D633B846F1}">
                <asvg:svgBlip xmlns:asvg="http://schemas.microsoft.com/office/drawing/2016/SVG/main" r:embed="rId9"/>
              </a:ext>
            </a:extLst>
          </a:blip>
          <a:srcRect l="10599" r="10599"/>
          <a:stretch/>
        </p:blipFill>
        <p:spPr>
          <a:xfrm>
            <a:off x="8316628" y="1730312"/>
            <a:ext cx="2543051" cy="2710803"/>
          </a:xfrm>
          <a:prstGeom prst="rect">
            <a:avLst/>
          </a:prstGeom>
          <a:effectLst/>
        </p:spPr>
      </p:pic>
      <p:sp>
        <p:nvSpPr>
          <p:cNvPr id="7" name="Espace réservé du numéro de diapositive 6">
            <a:extLst>
              <a:ext uri="{FF2B5EF4-FFF2-40B4-BE49-F238E27FC236}">
                <a16:creationId xmlns:a16="http://schemas.microsoft.com/office/drawing/2014/main" id="{F8BE8A98-684F-A38B-DD76-C7D2B60DAA45}"/>
              </a:ext>
            </a:extLst>
          </p:cNvPr>
          <p:cNvSpPr>
            <a:spLocks noGrp="1"/>
          </p:cNvSpPr>
          <p:nvPr>
            <p:ph type="sldNum" sz="quarter" idx="19"/>
          </p:nvPr>
        </p:nvSpPr>
        <p:spPr/>
        <p:txBody>
          <a:bodyPr/>
          <a:lstStyle/>
          <a:p>
            <a:fld id="{68EB2B2D-CBD5-6949-A083-C375F7698E58}" type="slidenum">
              <a:rPr lang="en-US" smtClean="0"/>
              <a:pPr/>
              <a:t>3</a:t>
            </a:fld>
            <a:endParaRPr lang="en-US"/>
          </a:p>
        </p:txBody>
      </p:sp>
    </p:spTree>
    <p:extLst>
      <p:ext uri="{BB962C8B-B14F-4D97-AF65-F5344CB8AC3E}">
        <p14:creationId xmlns:p14="http://schemas.microsoft.com/office/powerpoint/2010/main" val="39099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C7E21F-1D2C-C59E-0950-D0145CC7F394}"/>
              </a:ext>
            </a:extLst>
          </p:cNvPr>
          <p:cNvSpPr>
            <a:spLocks noGrp="1"/>
          </p:cNvSpPr>
          <p:nvPr>
            <p:ph type="title"/>
          </p:nvPr>
        </p:nvSpPr>
        <p:spPr>
          <a:xfrm>
            <a:off x="442022" y="394110"/>
            <a:ext cx="11307955" cy="1363663"/>
          </a:xfrm>
        </p:spPr>
        <p:txBody>
          <a:bodyPr/>
          <a:lstStyle/>
          <a:p>
            <a:r>
              <a:rPr lang="en-US" noProof="0" dirty="0">
                <a:latin typeface="+mn-lt"/>
              </a:rPr>
              <a:t>MabQuest Allosteric A</a:t>
            </a:r>
            <a:r>
              <a:rPr lang="en-US" noProof="0" dirty="0"/>
              <a:t>nti-PD-1 Therapy </a:t>
            </a:r>
            <a:br>
              <a:rPr lang="en-US" noProof="0" dirty="0"/>
            </a:br>
            <a:r>
              <a:rPr lang="en-US" noProof="0" dirty="0"/>
              <a:t>To Address Unmet Needs</a:t>
            </a:r>
            <a:endParaRPr lang="en-US" noProof="0" dirty="0">
              <a:latin typeface="+mn-lt"/>
            </a:endParaRPr>
          </a:p>
        </p:txBody>
      </p:sp>
      <p:sp>
        <p:nvSpPr>
          <p:cNvPr id="4" name="Espace réservé du texte 3">
            <a:extLst>
              <a:ext uri="{FF2B5EF4-FFF2-40B4-BE49-F238E27FC236}">
                <a16:creationId xmlns:a16="http://schemas.microsoft.com/office/drawing/2014/main" id="{AAD31475-515B-58E3-6AC5-6E8EFFED8E3F}"/>
              </a:ext>
            </a:extLst>
          </p:cNvPr>
          <p:cNvSpPr>
            <a:spLocks noGrp="1"/>
          </p:cNvSpPr>
          <p:nvPr>
            <p:ph type="body" sz="quarter" idx="15"/>
          </p:nvPr>
        </p:nvSpPr>
        <p:spPr/>
        <p:txBody>
          <a:bodyPr/>
          <a:lstStyle/>
          <a:p>
            <a:r>
              <a:rPr lang="en-US" noProof="0" dirty="0"/>
              <a:t>The Market </a:t>
            </a:r>
            <a:r>
              <a:rPr lang="en-US" noProof="0" dirty="0">
                <a:latin typeface="+mn-lt"/>
              </a:rPr>
              <a:t>Opportunity</a:t>
            </a:r>
          </a:p>
        </p:txBody>
      </p:sp>
      <p:sp>
        <p:nvSpPr>
          <p:cNvPr id="30" name="Espace réservé du texte 29">
            <a:extLst>
              <a:ext uri="{FF2B5EF4-FFF2-40B4-BE49-F238E27FC236}">
                <a16:creationId xmlns:a16="http://schemas.microsoft.com/office/drawing/2014/main" id="{896E3F05-14DF-5185-B501-2D9F561C6D54}"/>
              </a:ext>
            </a:extLst>
          </p:cNvPr>
          <p:cNvSpPr>
            <a:spLocks noGrp="1"/>
          </p:cNvSpPr>
          <p:nvPr>
            <p:ph type="body" sz="quarter" idx="16"/>
          </p:nvPr>
        </p:nvSpPr>
        <p:spPr>
          <a:xfrm>
            <a:off x="6095999" y="1691298"/>
            <a:ext cx="5653087" cy="3367087"/>
          </a:xfrm>
        </p:spPr>
        <p:txBody>
          <a:bodyPr>
            <a:noAutofit/>
          </a:bodyPr>
          <a:lstStyle/>
          <a:p>
            <a:pPr marL="0" indent="0">
              <a:lnSpc>
                <a:spcPct val="100000"/>
              </a:lnSpc>
              <a:buNone/>
            </a:pPr>
            <a:r>
              <a:rPr lang="en-US" noProof="0" dirty="0"/>
              <a:t>Expanding PD-1 approvals to </a:t>
            </a:r>
            <a:br>
              <a:rPr lang="en-US" noProof="0" dirty="0"/>
            </a:br>
            <a:r>
              <a:rPr lang="en-US" noProof="0" dirty="0"/>
              <a:t>more tumor types</a:t>
            </a:r>
          </a:p>
          <a:p>
            <a:pPr>
              <a:lnSpc>
                <a:spcPct val="100000"/>
              </a:lnSpc>
            </a:pPr>
            <a:r>
              <a:rPr lang="en-US" sz="1400" noProof="0" dirty="0"/>
              <a:t>Combination therapies to improve objective clinical outcomes </a:t>
            </a:r>
            <a:r>
              <a:rPr lang="en-US" sz="1400" b="0" noProof="0" dirty="0"/>
              <a:t>(CheckMate and KEYNOTE trials)</a:t>
            </a:r>
          </a:p>
          <a:p>
            <a:pPr>
              <a:lnSpc>
                <a:spcPct val="100000"/>
              </a:lnSpc>
            </a:pPr>
            <a:r>
              <a:rPr lang="en-US" sz="1400" noProof="0" dirty="0">
                <a:solidFill>
                  <a:srgbClr val="53565A"/>
                </a:solidFill>
              </a:rPr>
              <a:t>Biomarkers: </a:t>
            </a:r>
            <a:r>
              <a:rPr lang="en-US" sz="1400" b="0" noProof="0" dirty="0">
                <a:solidFill>
                  <a:srgbClr val="53565A"/>
                </a:solidFill>
              </a:rPr>
              <a:t>Expanding range of positive biomarkers (e.g. PD-L1 expression, tumor mutational burden, microsatellite instability /mismatch repair deficiency, TILs, IFNγ related gene signature, strong neoantigen presentation, favorable Teff/Treg ratio)</a:t>
            </a:r>
          </a:p>
          <a:p>
            <a:pPr>
              <a:lnSpc>
                <a:spcPct val="100000"/>
              </a:lnSpc>
            </a:pPr>
            <a:r>
              <a:rPr lang="en-US" sz="1400" b="0" noProof="0" dirty="0">
                <a:solidFill>
                  <a:srgbClr val="53565A"/>
                </a:solidFill>
              </a:rPr>
              <a:t>Patents expiring on top brands (e.g., Keytruda, Opdivo), or expired (Yerevoy, BMS)</a:t>
            </a:r>
          </a:p>
          <a:p>
            <a:pPr>
              <a:lnSpc>
                <a:spcPct val="100000"/>
              </a:lnSpc>
            </a:pPr>
            <a:r>
              <a:rPr lang="en-US" sz="1400" b="0" noProof="0" dirty="0">
                <a:solidFill>
                  <a:srgbClr val="53565A"/>
                </a:solidFill>
              </a:rPr>
              <a:t>Commercially attractive therapeutic sector and a growing patient base with high access potential</a:t>
            </a:r>
          </a:p>
        </p:txBody>
      </p:sp>
      <p:sp>
        <p:nvSpPr>
          <p:cNvPr id="3" name="Espace réservé du contenu 2">
            <a:extLst>
              <a:ext uri="{FF2B5EF4-FFF2-40B4-BE49-F238E27FC236}">
                <a16:creationId xmlns:a16="http://schemas.microsoft.com/office/drawing/2014/main" id="{B81BFA17-E11D-A9EB-26BE-E3E5ADC2E47F}"/>
              </a:ext>
            </a:extLst>
          </p:cNvPr>
          <p:cNvSpPr>
            <a:spLocks noGrp="1"/>
          </p:cNvSpPr>
          <p:nvPr>
            <p:ph type="body" sz="quarter" idx="17"/>
          </p:nvPr>
        </p:nvSpPr>
        <p:spPr>
          <a:xfrm>
            <a:off x="314080" y="1691298"/>
            <a:ext cx="5653087" cy="3367087"/>
          </a:xfrm>
          <a:solidFill>
            <a:schemeClr val="bg1">
              <a:alpha val="80000"/>
            </a:schemeClr>
          </a:solidFill>
        </p:spPr>
        <p:txBody>
          <a:bodyPr lIns="180000" tIns="180000" rIns="180000" bIns="180000">
            <a:noAutofit/>
          </a:bodyPr>
          <a:lstStyle/>
          <a:p>
            <a:pPr marL="0" indent="0">
              <a:lnSpc>
                <a:spcPct val="100000"/>
              </a:lnSpc>
              <a:buNone/>
            </a:pPr>
            <a:r>
              <a:rPr lang="en-US" noProof="0" dirty="0">
                <a:latin typeface="+mn-lt"/>
              </a:rPr>
              <a:t>Unmet Needs</a:t>
            </a:r>
          </a:p>
          <a:p>
            <a:pPr>
              <a:lnSpc>
                <a:spcPct val="100000"/>
              </a:lnSpc>
            </a:pPr>
            <a:r>
              <a:rPr lang="en-US" sz="1400" noProof="0" dirty="0">
                <a:latin typeface="+mn-lt"/>
              </a:rPr>
              <a:t>Limited Efficacy: </a:t>
            </a:r>
            <a:r>
              <a:rPr lang="en-US" sz="1400" b="0" noProof="0" dirty="0">
                <a:latin typeface="+mn-lt"/>
              </a:rPr>
              <a:t>Only a subset of patients achieve durable responses with the current authorized orthosteric anti-PD-1 antibodies, exemplified by Keytruda and Opdivo.</a:t>
            </a:r>
            <a:endParaRPr lang="en-US" sz="1400" b="0" noProof="0" dirty="0">
              <a:solidFill>
                <a:srgbClr val="53565A"/>
              </a:solidFill>
              <a:latin typeface="+mn-lt"/>
            </a:endParaRPr>
          </a:p>
          <a:p>
            <a:pPr>
              <a:lnSpc>
                <a:spcPct val="100000"/>
              </a:lnSpc>
            </a:pPr>
            <a:r>
              <a:rPr lang="en-US" sz="1400" noProof="0" dirty="0">
                <a:solidFill>
                  <a:srgbClr val="53565A"/>
                </a:solidFill>
                <a:latin typeface="+mn-lt"/>
              </a:rPr>
              <a:t>Resistance Mechanisms: </a:t>
            </a:r>
            <a:r>
              <a:rPr lang="en-US" sz="1400" b="0" noProof="0" dirty="0">
                <a:solidFill>
                  <a:srgbClr val="53565A"/>
                </a:solidFill>
                <a:latin typeface="+mn-lt"/>
              </a:rPr>
              <a:t>Diverse mechanisms of anti-PD-1 resistance (low PD-L1 expression for orthosteric anti-PD-1/PD-L1 antibodies, T-cell activation defects, immune dysfunction, neoantigen loss, and altered tumor metabolism) </a:t>
            </a:r>
            <a:r>
              <a:rPr lang="en-US" sz="1400" b="0" baseline="30000" noProof="0" dirty="0">
                <a:solidFill>
                  <a:srgbClr val="53565A"/>
                </a:solidFill>
                <a:latin typeface="+mn-lt"/>
              </a:rPr>
              <a:t>1-2</a:t>
            </a:r>
          </a:p>
        </p:txBody>
      </p:sp>
      <p:sp>
        <p:nvSpPr>
          <p:cNvPr id="10" name="ZoneTexte 9">
            <a:extLst>
              <a:ext uri="{FF2B5EF4-FFF2-40B4-BE49-F238E27FC236}">
                <a16:creationId xmlns:a16="http://schemas.microsoft.com/office/drawing/2014/main" id="{D3F5E8A5-A55C-1500-704C-7A1C93E5A1D1}"/>
              </a:ext>
            </a:extLst>
          </p:cNvPr>
          <p:cNvSpPr txBox="1"/>
          <p:nvPr/>
        </p:nvSpPr>
        <p:spPr>
          <a:xfrm>
            <a:off x="428625" y="6232525"/>
            <a:ext cx="11320463" cy="377026"/>
          </a:xfrm>
          <a:prstGeom prst="rect">
            <a:avLst/>
          </a:prstGeom>
          <a:noFill/>
        </p:spPr>
        <p:txBody>
          <a:bodyPr wrap="square" rtlCol="0">
            <a:spAutoFit/>
          </a:bodyPr>
          <a:lstStyle/>
          <a:p>
            <a:pPr>
              <a:spcBef>
                <a:spcPts val="300"/>
              </a:spcBef>
            </a:pPr>
            <a:r>
              <a:rPr lang="en-US" sz="800" noProof="0" dirty="0">
                <a:solidFill>
                  <a:srgbClr val="53565A"/>
                </a:solidFill>
                <a:ea typeface="Roboto" panose="02000000000000000000" pitchFamily="2" charset="0"/>
                <a:cs typeface="Roboto" panose="02000000000000000000" pitchFamily="2" charset="0"/>
              </a:rPr>
              <a:t>1. Sun, JY., Zhang, D., Wu, S. et al. Resistance to PD-1/PD-L1 blockade cancer immunotherapy: mechanisms, predictive factors, and future perspectives. Biomark Res 8, 35 (2020). https://doi.org/10.1186/s40364-020-00212-5</a:t>
            </a:r>
          </a:p>
          <a:p>
            <a:pPr>
              <a:spcBef>
                <a:spcPts val="300"/>
              </a:spcBef>
            </a:pPr>
            <a:r>
              <a:rPr lang="en-US" sz="800" noProof="0" dirty="0">
                <a:solidFill>
                  <a:srgbClr val="53565A"/>
                </a:solidFill>
                <a:ea typeface="Roboto" panose="02000000000000000000" pitchFamily="2" charset="0"/>
                <a:cs typeface="Roboto" panose="02000000000000000000" pitchFamily="2" charset="0"/>
              </a:rPr>
              <a:t>2. Zou, R., Wang, Y., Ye, F. et al. Mechanisms of primary and acquired resistance to PD-1/PD-L1 blockade and the emerging role of gut microbiome. Clin Transl Oncol 23, 2237–2252 (2021). https://doi.org/10.1007/s12094-021-02637-2</a:t>
            </a:r>
          </a:p>
        </p:txBody>
      </p:sp>
      <p:sp>
        <p:nvSpPr>
          <p:cNvPr id="16" name="Rectangle 15">
            <a:extLst>
              <a:ext uri="{FF2B5EF4-FFF2-40B4-BE49-F238E27FC236}">
                <a16:creationId xmlns:a16="http://schemas.microsoft.com/office/drawing/2014/main" id="{E99A8771-BFB2-306E-9208-EFAC9799CDF0}"/>
              </a:ext>
            </a:extLst>
          </p:cNvPr>
          <p:cNvSpPr/>
          <p:nvPr/>
        </p:nvSpPr>
        <p:spPr>
          <a:xfrm>
            <a:off x="428624" y="5381173"/>
            <a:ext cx="11320463" cy="766054"/>
          </a:xfrm>
          <a:prstGeom prst="rect">
            <a:avLst/>
          </a:prstGeom>
          <a:solidFill>
            <a:srgbClr val="B718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noProof="0" dirty="0">
                <a:solidFill>
                  <a:schemeClr val="bg1"/>
                </a:solidFill>
              </a:rPr>
              <a:t>The Opportunity Ahead</a:t>
            </a:r>
            <a:r>
              <a:rPr lang="en-US" sz="1800" noProof="0" dirty="0">
                <a:solidFill>
                  <a:schemeClr val="bg1"/>
                </a:solidFill>
              </a:rPr>
              <a:t>: Innovative strategies like allosteric PD-1 modulation have the potential to overcome these resistance mechanisms. Addressing resistant tumors and non-responding patient groups is critical</a:t>
            </a:r>
          </a:p>
        </p:txBody>
      </p:sp>
      <p:pic>
        <p:nvPicPr>
          <p:cNvPr id="12" name="Graphique 11">
            <a:extLst>
              <a:ext uri="{FF2B5EF4-FFF2-40B4-BE49-F238E27FC236}">
                <a16:creationId xmlns:a16="http://schemas.microsoft.com/office/drawing/2014/main" id="{3044D9E1-FE14-8DCF-A039-673A86603B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8858" y="1352624"/>
            <a:ext cx="916159" cy="916159"/>
          </a:xfrm>
          <a:prstGeom prst="rect">
            <a:avLst/>
          </a:prstGeom>
        </p:spPr>
      </p:pic>
      <p:pic>
        <p:nvPicPr>
          <p:cNvPr id="21" name="Graphique 20">
            <a:extLst>
              <a:ext uri="{FF2B5EF4-FFF2-40B4-BE49-F238E27FC236}">
                <a16:creationId xmlns:a16="http://schemas.microsoft.com/office/drawing/2014/main" id="{DDBA7866-13CC-7A49-1477-FD4C7112F8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3040" y="1352624"/>
            <a:ext cx="916159" cy="916159"/>
          </a:xfrm>
          <a:prstGeom prst="rect">
            <a:avLst/>
          </a:prstGeom>
        </p:spPr>
      </p:pic>
      <p:sp>
        <p:nvSpPr>
          <p:cNvPr id="5" name="Espace réservé du numéro de diapositive 4">
            <a:extLst>
              <a:ext uri="{FF2B5EF4-FFF2-40B4-BE49-F238E27FC236}">
                <a16:creationId xmlns:a16="http://schemas.microsoft.com/office/drawing/2014/main" id="{1C390984-E5E4-214D-F027-AC4BF9B20D61}"/>
              </a:ext>
            </a:extLst>
          </p:cNvPr>
          <p:cNvSpPr>
            <a:spLocks noGrp="1"/>
          </p:cNvSpPr>
          <p:nvPr>
            <p:ph type="sldNum" sz="quarter" idx="19"/>
          </p:nvPr>
        </p:nvSpPr>
        <p:spPr/>
        <p:txBody>
          <a:bodyPr/>
          <a:lstStyle/>
          <a:p>
            <a:fld id="{68EB2B2D-CBD5-6949-A083-C375F7698E58}" type="slidenum">
              <a:rPr lang="en-US" smtClean="0"/>
              <a:pPr/>
              <a:t>4</a:t>
            </a:fld>
            <a:endParaRPr lang="en-US"/>
          </a:p>
        </p:txBody>
      </p:sp>
    </p:spTree>
    <p:extLst>
      <p:ext uri="{BB962C8B-B14F-4D97-AF65-F5344CB8AC3E}">
        <p14:creationId xmlns:p14="http://schemas.microsoft.com/office/powerpoint/2010/main" val="64139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40CC8-8614-89E0-CEAF-30D076D986DB}"/>
              </a:ext>
            </a:extLst>
          </p:cNvPr>
          <p:cNvSpPr>
            <a:spLocks noGrp="1"/>
          </p:cNvSpPr>
          <p:nvPr>
            <p:ph type="title"/>
          </p:nvPr>
        </p:nvSpPr>
        <p:spPr/>
        <p:txBody>
          <a:bodyPr>
            <a:noAutofit/>
          </a:bodyPr>
          <a:lstStyle/>
          <a:p>
            <a:r>
              <a:rPr lang="en-US" noProof="0" dirty="0"/>
              <a:t>MabQuest Oncology Pipeline Offers Novel Therapeutic Opportunities </a:t>
            </a:r>
          </a:p>
        </p:txBody>
      </p:sp>
      <p:sp>
        <p:nvSpPr>
          <p:cNvPr id="4" name="Espace réservé du texte 3">
            <a:extLst>
              <a:ext uri="{FF2B5EF4-FFF2-40B4-BE49-F238E27FC236}">
                <a16:creationId xmlns:a16="http://schemas.microsoft.com/office/drawing/2014/main" id="{9C376BA3-59FD-7C42-218B-465BB093FB04}"/>
              </a:ext>
            </a:extLst>
          </p:cNvPr>
          <p:cNvSpPr>
            <a:spLocks noGrp="1"/>
          </p:cNvSpPr>
          <p:nvPr>
            <p:ph type="body" sz="quarter" idx="15"/>
          </p:nvPr>
        </p:nvSpPr>
        <p:spPr/>
        <p:txBody>
          <a:bodyPr/>
          <a:lstStyle/>
          <a:p>
            <a:r>
              <a:rPr lang="en-US" noProof="0" dirty="0"/>
              <a:t>The Company &amp; the data</a:t>
            </a:r>
          </a:p>
          <a:p>
            <a:endParaRPr lang="en-US" noProof="0" dirty="0"/>
          </a:p>
        </p:txBody>
      </p:sp>
      <p:sp>
        <p:nvSpPr>
          <p:cNvPr id="6" name="Espace réservé du texte 5">
            <a:extLst>
              <a:ext uri="{FF2B5EF4-FFF2-40B4-BE49-F238E27FC236}">
                <a16:creationId xmlns:a16="http://schemas.microsoft.com/office/drawing/2014/main" id="{582C412C-BC84-A976-9263-86E8011AF106}"/>
              </a:ext>
            </a:extLst>
          </p:cNvPr>
          <p:cNvSpPr>
            <a:spLocks noGrp="1"/>
          </p:cNvSpPr>
          <p:nvPr>
            <p:ph type="body" sz="quarter" idx="16"/>
          </p:nvPr>
        </p:nvSpPr>
        <p:spPr>
          <a:xfrm>
            <a:off x="428625" y="1881188"/>
            <a:ext cx="4163923" cy="4351337"/>
          </a:xfrm>
        </p:spPr>
        <p:txBody>
          <a:bodyPr/>
          <a:lstStyle/>
          <a:p>
            <a:r>
              <a:rPr lang="en-US" sz="1400" noProof="0" dirty="0">
                <a:solidFill>
                  <a:srgbClr val="53565A"/>
                </a:solidFill>
              </a:rPr>
              <a:t>MAQ-001</a:t>
            </a:r>
            <a:r>
              <a:rPr lang="en-US" sz="1400" b="0" noProof="0" dirty="0">
                <a:solidFill>
                  <a:srgbClr val="53565A"/>
                </a:solidFill>
              </a:rPr>
              <a:t> has a novel mode of action relative to standard of care anti-PD-1 mAbs.  </a:t>
            </a:r>
          </a:p>
          <a:p>
            <a:r>
              <a:rPr lang="en-US" sz="1400" noProof="0" dirty="0">
                <a:solidFill>
                  <a:srgbClr val="53565A"/>
                </a:solidFill>
              </a:rPr>
              <a:t>MAQ-001</a:t>
            </a:r>
            <a:r>
              <a:rPr lang="en-US" sz="1400" b="0" noProof="0" dirty="0">
                <a:solidFill>
                  <a:srgbClr val="53565A"/>
                </a:solidFill>
              </a:rPr>
              <a:t> modulates PD-1 activity without interfering with PD-L1 and functions via the NFκB pathway, enhancing the activity of tumor-specific CD8 T cells.</a:t>
            </a:r>
          </a:p>
          <a:p>
            <a:r>
              <a:rPr lang="en-US" sz="1400" noProof="0" dirty="0">
                <a:solidFill>
                  <a:srgbClr val="53565A"/>
                </a:solidFill>
              </a:rPr>
              <a:t>MAQ-00X</a:t>
            </a:r>
            <a:r>
              <a:rPr lang="en-US" sz="1400" b="0" noProof="0" dirty="0">
                <a:solidFill>
                  <a:srgbClr val="53565A"/>
                </a:solidFill>
              </a:rPr>
              <a:t> is a Novel Bispecific Tetravalent DART-Fc (Dual-Affinity Re-Targeting) that ensures each arm of the antibody can simultaneously bind a distinct antigen, PD-1 and a second target, with high specificity. </a:t>
            </a:r>
          </a:p>
          <a:p>
            <a:r>
              <a:rPr lang="en-US" sz="1400" noProof="0" dirty="0">
                <a:solidFill>
                  <a:srgbClr val="53565A"/>
                </a:solidFill>
              </a:rPr>
              <a:t>The DART </a:t>
            </a:r>
            <a:r>
              <a:rPr lang="en-US" sz="1400" b="0" noProof="0" dirty="0">
                <a:solidFill>
                  <a:srgbClr val="53565A"/>
                </a:solidFill>
              </a:rPr>
              <a:t>fusion with an antibody Fc domain helps to ensure that the drug candidate has good </a:t>
            </a:r>
            <a:r>
              <a:rPr lang="en-US" sz="1400" b="0" i="1" noProof="0" dirty="0">
                <a:solidFill>
                  <a:srgbClr val="53565A"/>
                </a:solidFill>
              </a:rPr>
              <a:t>in vitro </a:t>
            </a:r>
            <a:r>
              <a:rPr lang="en-US" sz="1400" b="0" noProof="0" dirty="0">
                <a:solidFill>
                  <a:srgbClr val="53565A"/>
                </a:solidFill>
              </a:rPr>
              <a:t>CMC and </a:t>
            </a:r>
            <a:r>
              <a:rPr lang="en-US" sz="1400" b="0" i="1" noProof="0" dirty="0">
                <a:solidFill>
                  <a:srgbClr val="53565A"/>
                </a:solidFill>
              </a:rPr>
              <a:t>in vivo </a:t>
            </a:r>
            <a:r>
              <a:rPr lang="en-US" sz="1400" b="0" noProof="0" dirty="0">
                <a:solidFill>
                  <a:srgbClr val="53565A"/>
                </a:solidFill>
              </a:rPr>
              <a:t>PK properties.</a:t>
            </a:r>
          </a:p>
          <a:p>
            <a:r>
              <a:rPr lang="en-US" sz="1400" noProof="0" dirty="0">
                <a:solidFill>
                  <a:srgbClr val="53565A"/>
                </a:solidFill>
              </a:rPr>
              <a:t>Anti-PD-1</a:t>
            </a:r>
            <a:r>
              <a:rPr lang="en-US" sz="1400" b="0" noProof="0" dirty="0">
                <a:solidFill>
                  <a:srgbClr val="53565A"/>
                </a:solidFill>
              </a:rPr>
              <a:t> binding regions of both </a:t>
            </a:r>
            <a:r>
              <a:rPr lang="en-US" sz="1400" noProof="0" dirty="0">
                <a:solidFill>
                  <a:srgbClr val="53565A"/>
                </a:solidFill>
              </a:rPr>
              <a:t>MAQ-001</a:t>
            </a:r>
            <a:r>
              <a:rPr lang="en-US" sz="1400" b="0" noProof="0" dirty="0">
                <a:solidFill>
                  <a:srgbClr val="53565A"/>
                </a:solidFill>
              </a:rPr>
              <a:t> and </a:t>
            </a:r>
            <a:r>
              <a:rPr lang="en-US" sz="1400" noProof="0" dirty="0">
                <a:solidFill>
                  <a:srgbClr val="53565A"/>
                </a:solidFill>
              </a:rPr>
              <a:t>MAQ-00X</a:t>
            </a:r>
            <a:r>
              <a:rPr lang="en-US" sz="1400" b="0" noProof="0" dirty="0">
                <a:solidFill>
                  <a:srgbClr val="53565A"/>
                </a:solidFill>
              </a:rPr>
              <a:t> target the same allosteric site.</a:t>
            </a:r>
          </a:p>
        </p:txBody>
      </p:sp>
      <p:sp>
        <p:nvSpPr>
          <p:cNvPr id="3" name="Slide Number Placeholder 3">
            <a:extLst>
              <a:ext uri="{FF2B5EF4-FFF2-40B4-BE49-F238E27FC236}">
                <a16:creationId xmlns:a16="http://schemas.microsoft.com/office/drawing/2014/main" id="{65E41068-2AB8-4C7B-B8A4-2638E29D97C2}"/>
              </a:ext>
            </a:extLst>
          </p:cNvPr>
          <p:cNvSpPr>
            <a:spLocks noGrp="1"/>
          </p:cNvSpPr>
          <p:nvPr>
            <p:ph type="sldNum" sz="quarter" idx="19"/>
          </p:nvPr>
        </p:nvSpPr>
        <p:spPr/>
        <p:txBody>
          <a:bodyPr/>
          <a:lstStyle/>
          <a:p>
            <a:fld id="{CEE84D30-9A9F-4D44-9AAA-72B9DD58CC87}" type="slidenum">
              <a:rPr lang="en-US" noProof="0" smtClean="0">
                <a:latin typeface="+mn-lt"/>
              </a:rPr>
              <a:t>5</a:t>
            </a:fld>
            <a:endParaRPr lang="en-US" noProof="0" dirty="0">
              <a:latin typeface="+mn-lt"/>
            </a:endParaRPr>
          </a:p>
        </p:txBody>
      </p:sp>
      <p:sp>
        <p:nvSpPr>
          <p:cNvPr id="13" name="TextBox 12">
            <a:extLst>
              <a:ext uri="{FF2B5EF4-FFF2-40B4-BE49-F238E27FC236}">
                <a16:creationId xmlns:a16="http://schemas.microsoft.com/office/drawing/2014/main" id="{A58BC609-0E78-3248-5C71-069AB23F3102}"/>
              </a:ext>
            </a:extLst>
          </p:cNvPr>
          <p:cNvSpPr txBox="1"/>
          <p:nvPr/>
        </p:nvSpPr>
        <p:spPr>
          <a:xfrm>
            <a:off x="4888194" y="4494232"/>
            <a:ext cx="2691925" cy="461665"/>
          </a:xfrm>
          <a:prstGeom prst="rect">
            <a:avLst/>
          </a:prstGeom>
          <a:solidFill>
            <a:schemeClr val="accent6">
              <a:lumMod val="40000"/>
              <a:lumOff val="60000"/>
            </a:schemeClr>
          </a:solidFill>
        </p:spPr>
        <p:txBody>
          <a:bodyPr wrap="square" rtlCol="0">
            <a:spAutoFit/>
          </a:bodyPr>
          <a:lstStyle/>
          <a:p>
            <a:pPr algn="ctr"/>
            <a:r>
              <a:rPr lang="en-US" sz="1200" b="1" noProof="0" dirty="0">
                <a:solidFill>
                  <a:schemeClr val="accent6"/>
                </a:solidFill>
                <a:cs typeface="Calibri" panose="020F0502020204030204" pitchFamily="34" charset="0"/>
              </a:rPr>
              <a:t>Bispecific Tetravalent </a:t>
            </a:r>
          </a:p>
          <a:p>
            <a:pPr algn="ctr"/>
            <a:r>
              <a:rPr lang="en-US" sz="1200" b="1" noProof="0" dirty="0">
                <a:solidFill>
                  <a:schemeClr val="accent6"/>
                </a:solidFill>
                <a:cs typeface="Calibri" panose="020F0502020204030204" pitchFamily="34" charset="0"/>
              </a:rPr>
              <a:t>Anti-PD-1 / second target DART-Fc</a:t>
            </a:r>
          </a:p>
        </p:txBody>
      </p:sp>
      <p:sp>
        <p:nvSpPr>
          <p:cNvPr id="26" name="TextBox 25">
            <a:extLst>
              <a:ext uri="{FF2B5EF4-FFF2-40B4-BE49-F238E27FC236}">
                <a16:creationId xmlns:a16="http://schemas.microsoft.com/office/drawing/2014/main" id="{4CBB35A9-2273-8A9A-A681-5B274D6B2090}"/>
              </a:ext>
            </a:extLst>
          </p:cNvPr>
          <p:cNvSpPr txBox="1"/>
          <p:nvPr/>
        </p:nvSpPr>
        <p:spPr>
          <a:xfrm>
            <a:off x="4888193" y="2298819"/>
            <a:ext cx="2700471" cy="461665"/>
          </a:xfrm>
          <a:prstGeom prst="rect">
            <a:avLst/>
          </a:prstGeom>
          <a:solidFill>
            <a:schemeClr val="accent4">
              <a:lumMod val="40000"/>
              <a:lumOff val="60000"/>
            </a:schemeClr>
          </a:solidFill>
        </p:spPr>
        <p:txBody>
          <a:bodyPr wrap="square" rtlCol="0">
            <a:spAutoFit/>
          </a:bodyPr>
          <a:lstStyle/>
          <a:p>
            <a:pPr algn="ctr"/>
            <a:r>
              <a:rPr lang="en-US" sz="1200" b="1" noProof="0" dirty="0">
                <a:solidFill>
                  <a:srgbClr val="0092E3"/>
                </a:solidFill>
                <a:cs typeface="Calibri" panose="020F0502020204030204" pitchFamily="34" charset="0"/>
              </a:rPr>
              <a:t>Frontrunner Allosteric </a:t>
            </a:r>
          </a:p>
          <a:p>
            <a:pPr algn="ctr"/>
            <a:r>
              <a:rPr lang="en-US" sz="1200" b="1" noProof="0" dirty="0">
                <a:solidFill>
                  <a:srgbClr val="0092E3"/>
                </a:solidFill>
                <a:cs typeface="Calibri" panose="020F0502020204030204" pitchFamily="34" charset="0"/>
              </a:rPr>
              <a:t>Anti-PD1 IgG4 Antibody</a:t>
            </a:r>
          </a:p>
        </p:txBody>
      </p:sp>
      <p:sp>
        <p:nvSpPr>
          <p:cNvPr id="11" name="TextBox 10">
            <a:extLst>
              <a:ext uri="{FF2B5EF4-FFF2-40B4-BE49-F238E27FC236}">
                <a16:creationId xmlns:a16="http://schemas.microsoft.com/office/drawing/2014/main" id="{D5EB877B-779C-9B43-E105-785A2912F645}"/>
              </a:ext>
            </a:extLst>
          </p:cNvPr>
          <p:cNvSpPr txBox="1"/>
          <p:nvPr/>
        </p:nvSpPr>
        <p:spPr>
          <a:xfrm>
            <a:off x="4888194" y="2861641"/>
            <a:ext cx="2700471" cy="576998"/>
          </a:xfrm>
          <a:prstGeom prst="rect">
            <a:avLst/>
          </a:prstGeom>
          <a:solidFill>
            <a:schemeClr val="bg1"/>
          </a:solidFill>
          <a:ln>
            <a:noFill/>
          </a:ln>
        </p:spPr>
        <p:txBody>
          <a:bodyPr wrap="square" rtlCol="0" anchor="ctr">
            <a:noAutofit/>
          </a:bodyPr>
          <a:lstStyle/>
          <a:p>
            <a:pPr algn="ctr"/>
            <a:r>
              <a:rPr lang="en-US" sz="1400" b="1" noProof="0" dirty="0">
                <a:cs typeface="Calibri" panose="020F0502020204030204" pitchFamily="34" charset="0"/>
              </a:rPr>
              <a:t>Phase I clinical trials</a:t>
            </a:r>
          </a:p>
        </p:txBody>
      </p:sp>
      <p:sp>
        <p:nvSpPr>
          <p:cNvPr id="12" name="TextBox 11">
            <a:extLst>
              <a:ext uri="{FF2B5EF4-FFF2-40B4-BE49-F238E27FC236}">
                <a16:creationId xmlns:a16="http://schemas.microsoft.com/office/drawing/2014/main" id="{8E33E6DB-E8AC-0700-A78C-F5E3E9B83DD3}"/>
              </a:ext>
            </a:extLst>
          </p:cNvPr>
          <p:cNvSpPr txBox="1"/>
          <p:nvPr/>
        </p:nvSpPr>
        <p:spPr>
          <a:xfrm>
            <a:off x="4888194" y="5063227"/>
            <a:ext cx="2691926" cy="576998"/>
          </a:xfrm>
          <a:prstGeom prst="rect">
            <a:avLst/>
          </a:prstGeom>
          <a:solidFill>
            <a:schemeClr val="bg1"/>
          </a:solidFill>
          <a:ln>
            <a:noFill/>
          </a:ln>
        </p:spPr>
        <p:txBody>
          <a:bodyPr wrap="square" rtlCol="0" anchor="ctr">
            <a:noAutofit/>
          </a:bodyPr>
          <a:lstStyle/>
          <a:p>
            <a:pPr algn="ctr"/>
            <a:r>
              <a:rPr lang="en-US" sz="1400" b="1" noProof="0" dirty="0">
                <a:cs typeface="Calibri" panose="020F0502020204030204" pitchFamily="34" charset="0"/>
              </a:rPr>
              <a:t>Pre-clinical </a:t>
            </a:r>
          </a:p>
        </p:txBody>
      </p:sp>
      <p:sp>
        <p:nvSpPr>
          <p:cNvPr id="27" name="Rectangle : avec coins arrondis en haut 26">
            <a:extLst>
              <a:ext uri="{FF2B5EF4-FFF2-40B4-BE49-F238E27FC236}">
                <a16:creationId xmlns:a16="http://schemas.microsoft.com/office/drawing/2014/main" id="{4A4215BC-0A49-9E2B-5FB7-72A91AC80D38}"/>
              </a:ext>
            </a:extLst>
          </p:cNvPr>
          <p:cNvSpPr/>
          <p:nvPr/>
        </p:nvSpPr>
        <p:spPr>
          <a:xfrm>
            <a:off x="4888194" y="4161802"/>
            <a:ext cx="2700471" cy="333286"/>
          </a:xfrm>
          <a:prstGeom prst="round2SameRect">
            <a:avLst>
              <a:gd name="adj1" fmla="val 33334"/>
              <a:gd name="adj2" fmla="val 0"/>
            </a:avLst>
          </a:prstGeom>
          <a:solidFill>
            <a:srgbClr val="E570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noProof="0" dirty="0"/>
              <a:t>MAQ-002</a:t>
            </a:r>
          </a:p>
        </p:txBody>
      </p:sp>
      <p:sp>
        <p:nvSpPr>
          <p:cNvPr id="28" name="Rectangle : avec coins arrondis en haut 27">
            <a:extLst>
              <a:ext uri="{FF2B5EF4-FFF2-40B4-BE49-F238E27FC236}">
                <a16:creationId xmlns:a16="http://schemas.microsoft.com/office/drawing/2014/main" id="{58DE94E1-4DDB-D572-3122-8DF5579FD40D}"/>
              </a:ext>
            </a:extLst>
          </p:cNvPr>
          <p:cNvSpPr/>
          <p:nvPr/>
        </p:nvSpPr>
        <p:spPr>
          <a:xfrm>
            <a:off x="4888194" y="1976069"/>
            <a:ext cx="2700471" cy="333286"/>
          </a:xfrm>
          <a:prstGeom prst="round2SameRect">
            <a:avLst>
              <a:gd name="adj1" fmla="val 33334"/>
              <a:gd name="adj2" fmla="val 0"/>
            </a:avLst>
          </a:prstGeom>
          <a:solidFill>
            <a:srgbClr val="009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noProof="0" dirty="0"/>
              <a:t>MAQ-001</a:t>
            </a:r>
          </a:p>
        </p:txBody>
      </p:sp>
      <p:sp>
        <p:nvSpPr>
          <p:cNvPr id="30" name="Rectangle : coins arrondis 29">
            <a:extLst>
              <a:ext uri="{FF2B5EF4-FFF2-40B4-BE49-F238E27FC236}">
                <a16:creationId xmlns:a16="http://schemas.microsoft.com/office/drawing/2014/main" id="{B4903833-E7CB-22C4-039E-2D80D40AF15A}"/>
              </a:ext>
            </a:extLst>
          </p:cNvPr>
          <p:cNvSpPr/>
          <p:nvPr/>
        </p:nvSpPr>
        <p:spPr>
          <a:xfrm>
            <a:off x="7586811" y="4488037"/>
            <a:ext cx="1436737" cy="451432"/>
          </a:xfrm>
          <a:prstGeom prst="roundRect">
            <a:avLst>
              <a:gd name="adj" fmla="val 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noProof="0" dirty="0">
                <a:solidFill>
                  <a:schemeClr val="accent6"/>
                </a:solidFill>
              </a:rPr>
              <a:t>NEW</a:t>
            </a:r>
            <a:r>
              <a:rPr lang="en-US" sz="1200" noProof="0" dirty="0">
                <a:solidFill>
                  <a:schemeClr val="accent6"/>
                </a:solidFill>
              </a:rPr>
              <a:t> </a:t>
            </a:r>
            <a:br>
              <a:rPr lang="en-US" sz="1200" noProof="0" dirty="0">
                <a:solidFill>
                  <a:schemeClr val="accent6"/>
                </a:solidFill>
              </a:rPr>
            </a:br>
            <a:r>
              <a:rPr lang="en-US" sz="1200" noProof="0" dirty="0">
                <a:solidFill>
                  <a:schemeClr val="accent6"/>
                </a:solidFill>
              </a:rPr>
              <a:t>Antibody </a:t>
            </a:r>
            <a:r>
              <a:rPr kumimoji="0" lang="en-US" sz="1200" u="none" strike="noStrike" kern="1200" cap="none" spc="0" normalizeH="0" baseline="0" noProof="0" dirty="0">
                <a:ln>
                  <a:noFill/>
                </a:ln>
                <a:solidFill>
                  <a:schemeClr val="accent6"/>
                </a:solidFill>
                <a:effectLst/>
                <a:uLnTx/>
                <a:uFillTx/>
              </a:rPr>
              <a:t>design </a:t>
            </a:r>
          </a:p>
        </p:txBody>
      </p:sp>
      <p:sp>
        <p:nvSpPr>
          <p:cNvPr id="34" name="Rectangle : coins arrondis 33">
            <a:extLst>
              <a:ext uri="{FF2B5EF4-FFF2-40B4-BE49-F238E27FC236}">
                <a16:creationId xmlns:a16="http://schemas.microsoft.com/office/drawing/2014/main" id="{5A7CF0A8-E43F-E617-DE49-3182FBD0760F}"/>
              </a:ext>
            </a:extLst>
          </p:cNvPr>
          <p:cNvSpPr/>
          <p:nvPr/>
        </p:nvSpPr>
        <p:spPr>
          <a:xfrm>
            <a:off x="7586812" y="2303284"/>
            <a:ext cx="1437548" cy="448462"/>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accent4"/>
                </a:solidFill>
                <a:effectLst/>
                <a:uLnTx/>
                <a:uFillTx/>
              </a:rPr>
              <a:t>CLASSICAL</a:t>
            </a:r>
            <a:r>
              <a:rPr kumimoji="0" lang="en-US" sz="1200" u="none" strike="noStrike" kern="1200" cap="none" spc="0" normalizeH="0" baseline="0" noProof="0" dirty="0">
                <a:ln>
                  <a:noFill/>
                </a:ln>
                <a:solidFill>
                  <a:schemeClr val="accent4"/>
                </a:solidFill>
                <a:effectLst/>
                <a:uLnTx/>
                <a:uFillTx/>
              </a:rPr>
              <a:t> </a:t>
            </a:r>
            <a:br>
              <a:rPr kumimoji="0" lang="en-US" sz="1200" u="none" strike="noStrike" kern="1200" cap="none" spc="0" normalizeH="0" baseline="0" noProof="0" dirty="0">
                <a:ln>
                  <a:noFill/>
                </a:ln>
                <a:solidFill>
                  <a:schemeClr val="accent4"/>
                </a:solidFill>
                <a:effectLst/>
                <a:uLnTx/>
                <a:uFillTx/>
              </a:rPr>
            </a:br>
            <a:r>
              <a:rPr kumimoji="0" lang="en-US" sz="1200" u="none" strike="noStrike" kern="1200" cap="none" spc="0" normalizeH="0" baseline="0" noProof="0" dirty="0">
                <a:ln>
                  <a:noFill/>
                </a:ln>
                <a:solidFill>
                  <a:schemeClr val="accent4"/>
                </a:solidFill>
                <a:effectLst/>
                <a:uLnTx/>
                <a:uFillTx/>
              </a:rPr>
              <a:t>Antibody</a:t>
            </a:r>
          </a:p>
        </p:txBody>
      </p:sp>
      <p:pic>
        <p:nvPicPr>
          <p:cNvPr id="9" name="Image 8" descr="Une image contenant fleur, plante&#10;&#10;Le contenu généré par l’IA peut être incorrect.">
            <a:extLst>
              <a:ext uri="{FF2B5EF4-FFF2-40B4-BE49-F238E27FC236}">
                <a16:creationId xmlns:a16="http://schemas.microsoft.com/office/drawing/2014/main" id="{1A545F3E-E186-DA3A-90DB-335EEDA92EF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455674" y="1225573"/>
            <a:ext cx="2960795" cy="3103942"/>
          </a:xfrm>
          <a:prstGeom prst="rect">
            <a:avLst/>
          </a:prstGeom>
        </p:spPr>
      </p:pic>
      <p:pic>
        <p:nvPicPr>
          <p:cNvPr id="10" name="Image 9" descr="Une image contenant fleur, plante&#10;&#10;Le contenu généré par l’IA peut être incorrect.">
            <a:extLst>
              <a:ext uri="{FF2B5EF4-FFF2-40B4-BE49-F238E27FC236}">
                <a16:creationId xmlns:a16="http://schemas.microsoft.com/office/drawing/2014/main" id="{7E5C1DCA-5A4E-92CD-50DA-79919B437878}"/>
              </a:ext>
            </a:extLst>
          </p:cNvPr>
          <p:cNvPicPr>
            <a:picLocks/>
          </p:cNvPicPr>
          <p:nvPr/>
        </p:nvPicPr>
        <p:blipFill>
          <a:blip r:embed="rId4" cstate="print">
            <a:extLst>
              <a:ext uri="{28A0092B-C50C-407E-A947-70E740481C1C}">
                <a14:useLocalDpi xmlns:a14="http://schemas.microsoft.com/office/drawing/2010/main"/>
              </a:ext>
            </a:extLst>
          </a:blip>
          <a:srcRect r="-12049"/>
          <a:stretch/>
        </p:blipFill>
        <p:spPr>
          <a:xfrm>
            <a:off x="8161864" y="3632076"/>
            <a:ext cx="3335660" cy="3177639"/>
          </a:xfrm>
          <a:prstGeom prst="rect">
            <a:avLst/>
          </a:prstGeom>
        </p:spPr>
      </p:pic>
      <p:sp>
        <p:nvSpPr>
          <p:cNvPr id="25" name="TextBox 24">
            <a:extLst>
              <a:ext uri="{FF2B5EF4-FFF2-40B4-BE49-F238E27FC236}">
                <a16:creationId xmlns:a16="http://schemas.microsoft.com/office/drawing/2014/main" id="{03DB217F-B14E-4AAA-D3B2-702EDF888F25}"/>
              </a:ext>
            </a:extLst>
          </p:cNvPr>
          <p:cNvSpPr txBox="1"/>
          <p:nvPr/>
        </p:nvSpPr>
        <p:spPr>
          <a:xfrm>
            <a:off x="11110679" y="3025247"/>
            <a:ext cx="184731" cy="369332"/>
          </a:xfrm>
          <a:prstGeom prst="rect">
            <a:avLst/>
          </a:prstGeom>
          <a:noFill/>
        </p:spPr>
        <p:txBody>
          <a:bodyPr wrap="none" rtlCol="0">
            <a:spAutoFit/>
          </a:bodyPr>
          <a:lstStyle/>
          <a:p>
            <a:endParaRPr lang="en-US" noProof="0" dirty="0"/>
          </a:p>
        </p:txBody>
      </p:sp>
      <p:sp>
        <p:nvSpPr>
          <p:cNvPr id="38" name="TextBox 37">
            <a:extLst>
              <a:ext uri="{FF2B5EF4-FFF2-40B4-BE49-F238E27FC236}">
                <a16:creationId xmlns:a16="http://schemas.microsoft.com/office/drawing/2014/main" id="{E62A225F-DCB2-6A76-8915-ACA0134FC8A9}"/>
              </a:ext>
            </a:extLst>
          </p:cNvPr>
          <p:cNvSpPr txBox="1"/>
          <p:nvPr/>
        </p:nvSpPr>
        <p:spPr>
          <a:xfrm>
            <a:off x="8282640" y="1678086"/>
            <a:ext cx="740908" cy="246221"/>
          </a:xfrm>
          <a:prstGeom prst="rect">
            <a:avLst/>
          </a:prstGeom>
          <a:noFill/>
        </p:spPr>
        <p:txBody>
          <a:bodyPr wrap="none" rtlCol="0">
            <a:spAutoFit/>
          </a:bodyPr>
          <a:lstStyle/>
          <a:p>
            <a:pPr algn="r"/>
            <a:r>
              <a:rPr lang="en-US" sz="1000" noProof="0" dirty="0">
                <a:solidFill>
                  <a:srgbClr val="53565A"/>
                </a:solidFill>
              </a:rPr>
              <a:t>Anti-PD-1</a:t>
            </a:r>
          </a:p>
        </p:txBody>
      </p:sp>
      <p:sp>
        <p:nvSpPr>
          <p:cNvPr id="39" name="TextBox 38">
            <a:extLst>
              <a:ext uri="{FF2B5EF4-FFF2-40B4-BE49-F238E27FC236}">
                <a16:creationId xmlns:a16="http://schemas.microsoft.com/office/drawing/2014/main" id="{BF62795C-3276-3747-CBD8-55FA9AB8E0F1}"/>
              </a:ext>
            </a:extLst>
          </p:cNvPr>
          <p:cNvSpPr txBox="1"/>
          <p:nvPr/>
        </p:nvSpPr>
        <p:spPr>
          <a:xfrm>
            <a:off x="10924956" y="1648573"/>
            <a:ext cx="740908" cy="246221"/>
          </a:xfrm>
          <a:prstGeom prst="rect">
            <a:avLst/>
          </a:prstGeom>
          <a:noFill/>
        </p:spPr>
        <p:txBody>
          <a:bodyPr wrap="none" rtlCol="0">
            <a:spAutoFit/>
          </a:bodyPr>
          <a:lstStyle/>
          <a:p>
            <a:r>
              <a:rPr lang="en-US" sz="1000" noProof="0" dirty="0">
                <a:solidFill>
                  <a:srgbClr val="53565A"/>
                </a:solidFill>
              </a:rPr>
              <a:t>Anti-PD-1</a:t>
            </a:r>
          </a:p>
        </p:txBody>
      </p:sp>
      <p:sp>
        <p:nvSpPr>
          <p:cNvPr id="40" name="TextBox 39">
            <a:extLst>
              <a:ext uri="{FF2B5EF4-FFF2-40B4-BE49-F238E27FC236}">
                <a16:creationId xmlns:a16="http://schemas.microsoft.com/office/drawing/2014/main" id="{EB1AA6F5-77F1-16C4-4DB0-53DA2F21AE0A}"/>
              </a:ext>
            </a:extLst>
          </p:cNvPr>
          <p:cNvSpPr txBox="1"/>
          <p:nvPr/>
        </p:nvSpPr>
        <p:spPr>
          <a:xfrm>
            <a:off x="8653094" y="4015131"/>
            <a:ext cx="740908" cy="246221"/>
          </a:xfrm>
          <a:prstGeom prst="rect">
            <a:avLst/>
          </a:prstGeom>
          <a:noFill/>
        </p:spPr>
        <p:txBody>
          <a:bodyPr wrap="none" rtlCol="0">
            <a:spAutoFit/>
          </a:bodyPr>
          <a:lstStyle/>
          <a:p>
            <a:pPr algn="r"/>
            <a:r>
              <a:rPr lang="en-US" sz="1000" noProof="0" dirty="0">
                <a:solidFill>
                  <a:srgbClr val="53565A"/>
                </a:solidFill>
              </a:rPr>
              <a:t>Anti-PD-1</a:t>
            </a:r>
          </a:p>
        </p:txBody>
      </p:sp>
      <p:sp>
        <p:nvSpPr>
          <p:cNvPr id="41" name="TextBox 40">
            <a:extLst>
              <a:ext uri="{FF2B5EF4-FFF2-40B4-BE49-F238E27FC236}">
                <a16:creationId xmlns:a16="http://schemas.microsoft.com/office/drawing/2014/main" id="{AB5CFF1D-DBE6-618C-A676-B24529EEDE0A}"/>
              </a:ext>
            </a:extLst>
          </p:cNvPr>
          <p:cNvSpPr txBox="1"/>
          <p:nvPr/>
        </p:nvSpPr>
        <p:spPr>
          <a:xfrm>
            <a:off x="10479865" y="4071596"/>
            <a:ext cx="740908" cy="246221"/>
          </a:xfrm>
          <a:prstGeom prst="rect">
            <a:avLst/>
          </a:prstGeom>
          <a:noFill/>
        </p:spPr>
        <p:txBody>
          <a:bodyPr wrap="none" rtlCol="0">
            <a:spAutoFit/>
          </a:bodyPr>
          <a:lstStyle/>
          <a:p>
            <a:r>
              <a:rPr lang="en-US" sz="1000" noProof="0" dirty="0">
                <a:solidFill>
                  <a:srgbClr val="53565A"/>
                </a:solidFill>
              </a:rPr>
              <a:t>Anti-PD-1</a:t>
            </a:r>
          </a:p>
        </p:txBody>
      </p:sp>
      <p:sp>
        <p:nvSpPr>
          <p:cNvPr id="42" name="TextBox 41">
            <a:extLst>
              <a:ext uri="{FF2B5EF4-FFF2-40B4-BE49-F238E27FC236}">
                <a16:creationId xmlns:a16="http://schemas.microsoft.com/office/drawing/2014/main" id="{56BC3199-7AF4-8A1E-E39E-02D8296B9D58}"/>
              </a:ext>
            </a:extLst>
          </p:cNvPr>
          <p:cNvSpPr txBox="1"/>
          <p:nvPr/>
        </p:nvSpPr>
        <p:spPr>
          <a:xfrm>
            <a:off x="10568096" y="5299330"/>
            <a:ext cx="992019" cy="246221"/>
          </a:xfrm>
          <a:prstGeom prst="rect">
            <a:avLst/>
          </a:prstGeom>
          <a:noFill/>
        </p:spPr>
        <p:txBody>
          <a:bodyPr wrap="square" rtlCol="0">
            <a:spAutoFit/>
          </a:bodyPr>
          <a:lstStyle>
            <a:defPPr>
              <a:defRPr lang="en-CH"/>
            </a:defPPr>
            <a:lvl1pPr>
              <a:defRPr sz="1400" b="1">
                <a:solidFill>
                  <a:schemeClr val="accent1"/>
                </a:solidFill>
              </a:defRPr>
            </a:lvl1pPr>
          </a:lstStyle>
          <a:p>
            <a:r>
              <a:rPr lang="en-US" sz="1000" b="0" noProof="0" dirty="0">
                <a:solidFill>
                  <a:srgbClr val="53565A"/>
                </a:solidFill>
              </a:rPr>
              <a:t>Second target</a:t>
            </a:r>
          </a:p>
        </p:txBody>
      </p:sp>
      <p:sp>
        <p:nvSpPr>
          <p:cNvPr id="43" name="TextBox 42">
            <a:extLst>
              <a:ext uri="{FF2B5EF4-FFF2-40B4-BE49-F238E27FC236}">
                <a16:creationId xmlns:a16="http://schemas.microsoft.com/office/drawing/2014/main" id="{35F4386F-6351-C36F-3613-AA9291AE1E10}"/>
              </a:ext>
            </a:extLst>
          </p:cNvPr>
          <p:cNvSpPr txBox="1"/>
          <p:nvPr/>
        </p:nvSpPr>
        <p:spPr>
          <a:xfrm>
            <a:off x="7949140" y="5323031"/>
            <a:ext cx="1074408" cy="246221"/>
          </a:xfrm>
          <a:prstGeom prst="rect">
            <a:avLst/>
          </a:prstGeom>
          <a:noFill/>
        </p:spPr>
        <p:txBody>
          <a:bodyPr wrap="square" rtlCol="0">
            <a:spAutoFit/>
          </a:bodyPr>
          <a:lstStyle/>
          <a:p>
            <a:pPr algn="r"/>
            <a:r>
              <a:rPr lang="en-US" sz="1000" noProof="0" dirty="0">
                <a:solidFill>
                  <a:srgbClr val="53565A"/>
                </a:solidFill>
              </a:rPr>
              <a:t>Second target</a:t>
            </a:r>
          </a:p>
        </p:txBody>
      </p:sp>
    </p:spTree>
    <p:extLst>
      <p:ext uri="{BB962C8B-B14F-4D97-AF65-F5344CB8AC3E}">
        <p14:creationId xmlns:p14="http://schemas.microsoft.com/office/powerpoint/2010/main" val="235856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113D7-3B82-2C98-A068-23009EA412C4}"/>
            </a:ext>
          </a:extLst>
        </p:cNvPr>
        <p:cNvGrpSpPr/>
        <p:nvPr/>
      </p:nvGrpSpPr>
      <p:grpSpPr>
        <a:xfrm>
          <a:off x="0" y="0"/>
          <a:ext cx="0" cy="0"/>
          <a:chOff x="0" y="0"/>
          <a:chExt cx="0" cy="0"/>
        </a:xfrm>
      </p:grpSpPr>
      <p:grpSp>
        <p:nvGrpSpPr>
          <p:cNvPr id="25" name="Groupe 24">
            <a:extLst>
              <a:ext uri="{FF2B5EF4-FFF2-40B4-BE49-F238E27FC236}">
                <a16:creationId xmlns:a16="http://schemas.microsoft.com/office/drawing/2014/main" id="{422F9AE3-F681-03AD-FA9E-02B3685A2CE9}"/>
              </a:ext>
            </a:extLst>
          </p:cNvPr>
          <p:cNvGrpSpPr/>
          <p:nvPr/>
        </p:nvGrpSpPr>
        <p:grpSpPr>
          <a:xfrm>
            <a:off x="4166647" y="1881188"/>
            <a:ext cx="7580086" cy="4976812"/>
            <a:chOff x="4195105" y="1881188"/>
            <a:chExt cx="7551627" cy="4976812"/>
          </a:xfrm>
        </p:grpSpPr>
        <p:sp>
          <p:nvSpPr>
            <p:cNvPr id="7" name="Rectangle 6">
              <a:extLst>
                <a:ext uri="{FF2B5EF4-FFF2-40B4-BE49-F238E27FC236}">
                  <a16:creationId xmlns:a16="http://schemas.microsoft.com/office/drawing/2014/main" id="{0A056C1B-13EF-5CCA-F1B2-E51EFB9A2B38}"/>
                </a:ext>
              </a:extLst>
            </p:cNvPr>
            <p:cNvSpPr/>
            <p:nvPr/>
          </p:nvSpPr>
          <p:spPr>
            <a:xfrm>
              <a:off x="4195105" y="1881188"/>
              <a:ext cx="2448584" cy="4976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marL="0" indent="0">
                <a:lnSpc>
                  <a:spcPct val="100000"/>
                </a:lnSpc>
                <a:spcBef>
                  <a:spcPts val="600"/>
                </a:spcBef>
                <a:buNone/>
              </a:pPr>
              <a:endParaRPr lang="en-US" sz="1400" b="1" noProof="0" dirty="0">
                <a:solidFill>
                  <a:srgbClr val="B71835"/>
                </a:solidFill>
              </a:endParaRPr>
            </a:p>
            <a:p>
              <a:pPr marL="0" indent="0">
                <a:lnSpc>
                  <a:spcPct val="100000"/>
                </a:lnSpc>
                <a:spcBef>
                  <a:spcPts val="600"/>
                </a:spcBef>
                <a:buNone/>
              </a:pPr>
              <a:endParaRPr lang="en-US" sz="1400" b="1" dirty="0">
                <a:solidFill>
                  <a:srgbClr val="B71835"/>
                </a:solidFill>
              </a:endParaRPr>
            </a:p>
            <a:p>
              <a:pPr marL="0" indent="0">
                <a:lnSpc>
                  <a:spcPct val="100000"/>
                </a:lnSpc>
                <a:spcBef>
                  <a:spcPts val="600"/>
                </a:spcBef>
                <a:buNone/>
              </a:pPr>
              <a:endParaRPr lang="en-US" sz="1400" b="1" noProof="0" dirty="0">
                <a:solidFill>
                  <a:srgbClr val="B71835"/>
                </a:solidFill>
              </a:endParaRPr>
            </a:p>
            <a:p>
              <a:pPr marL="0" indent="0">
                <a:lnSpc>
                  <a:spcPct val="100000"/>
                </a:lnSpc>
                <a:spcBef>
                  <a:spcPts val="600"/>
                </a:spcBef>
                <a:buNone/>
              </a:pPr>
              <a:r>
                <a:rPr lang="en-US" sz="1400" b="1" noProof="0" dirty="0">
                  <a:solidFill>
                    <a:srgbClr val="B71835"/>
                  </a:solidFill>
                </a:rPr>
                <a:t>Allosteric vs </a:t>
              </a:r>
              <a:r>
                <a:rPr lang="en-US" sz="1400" b="1" noProof="0" dirty="0" err="1">
                  <a:solidFill>
                    <a:srgbClr val="B71835"/>
                  </a:solidFill>
                </a:rPr>
                <a:t>Orthosteric</a:t>
              </a:r>
              <a:r>
                <a:rPr lang="en-US" sz="1400" b="1" noProof="0" dirty="0">
                  <a:solidFill>
                    <a:srgbClr val="B71835"/>
                  </a:solidFill>
                </a:rPr>
                <a:t>: </a:t>
              </a:r>
              <a:br>
                <a:rPr lang="en-US" sz="1400" b="1" noProof="0" dirty="0">
                  <a:solidFill>
                    <a:srgbClr val="B71835"/>
                  </a:solidFill>
                </a:rPr>
              </a:br>
              <a:r>
                <a:rPr lang="en-US" sz="1400" b="1" noProof="0" dirty="0">
                  <a:solidFill>
                    <a:srgbClr val="B71835"/>
                  </a:solidFill>
                </a:rPr>
                <a:t>A new Approach</a:t>
              </a:r>
            </a:p>
            <a:p>
              <a:pPr>
                <a:spcBef>
                  <a:spcPts val="600"/>
                </a:spcBef>
                <a:buBlip>
                  <a:blip r:embed="rId3">
                    <a:extLst>
                      <a:ext uri="{96DAC541-7B7A-43D3-8B79-37D633B846F1}">
                        <asvg:svgBlip xmlns:asvg="http://schemas.microsoft.com/office/drawing/2016/SVG/main" r:embed="rId4"/>
                      </a:ext>
                    </a:extLst>
                  </a:blip>
                </a:buBlip>
              </a:pPr>
              <a:r>
                <a:rPr lang="en-US" sz="1200" noProof="0" dirty="0">
                  <a:solidFill>
                    <a:srgbClr val="53565A"/>
                  </a:solidFill>
                </a:rPr>
                <a:t>Conventional </a:t>
              </a:r>
              <a:r>
                <a:rPr lang="en-US" sz="1200" noProof="0" dirty="0" err="1">
                  <a:solidFill>
                    <a:srgbClr val="53565A"/>
                  </a:solidFill>
                </a:rPr>
                <a:t>orthosteric</a:t>
              </a:r>
              <a:r>
                <a:rPr lang="en-US" sz="1200" noProof="0" dirty="0">
                  <a:solidFill>
                    <a:srgbClr val="53565A"/>
                  </a:solidFill>
                </a:rPr>
                <a:t> anti-PD-1 antibodies (Abs) block the PD-1/PD-L1 interaction and activate both the NFAT and </a:t>
              </a:r>
              <a:r>
                <a:rPr lang="en-US" sz="1200" noProof="0" dirty="0" err="1">
                  <a:solidFill>
                    <a:srgbClr val="53565A"/>
                  </a:solidFill>
                </a:rPr>
                <a:t>NFκB</a:t>
              </a:r>
              <a:r>
                <a:rPr lang="en-US" sz="1200" noProof="0" dirty="0">
                  <a:solidFill>
                    <a:srgbClr val="53565A"/>
                  </a:solidFill>
                </a:rPr>
                <a:t> </a:t>
              </a:r>
              <a:r>
                <a:rPr lang="en-US" sz="1200" noProof="0" dirty="0" err="1">
                  <a:solidFill>
                    <a:srgbClr val="53565A"/>
                  </a:solidFill>
                </a:rPr>
                <a:t>signalling</a:t>
              </a:r>
              <a:r>
                <a:rPr lang="en-US" sz="1200" noProof="0" dirty="0">
                  <a:solidFill>
                    <a:srgbClr val="53565A"/>
                  </a:solidFill>
                </a:rPr>
                <a:t> pathways.</a:t>
              </a:r>
            </a:p>
            <a:p>
              <a:pPr>
                <a:spcBef>
                  <a:spcPts val="600"/>
                </a:spcBef>
                <a:buBlip>
                  <a:blip r:embed="rId3">
                    <a:extLst>
                      <a:ext uri="{96DAC541-7B7A-43D3-8B79-37D633B846F1}">
                        <asvg:svgBlip xmlns:asvg="http://schemas.microsoft.com/office/drawing/2016/SVG/main" r:embed="rId4"/>
                      </a:ext>
                    </a:extLst>
                  </a:blip>
                </a:buBlip>
              </a:pPr>
              <a:r>
                <a:rPr lang="en-US" sz="1200" noProof="0" dirty="0">
                  <a:solidFill>
                    <a:srgbClr val="53565A"/>
                  </a:solidFill>
                </a:rPr>
                <a:t>Allosteric (non-blocking) MAQ-001 antibody modulates PD-1 activity without blocking PD-L1 and acts only through the </a:t>
              </a:r>
              <a:r>
                <a:rPr lang="en-US" sz="1200" noProof="0" dirty="0" err="1">
                  <a:solidFill>
                    <a:srgbClr val="53565A"/>
                  </a:solidFill>
                </a:rPr>
                <a:t>NFκB</a:t>
              </a:r>
              <a:r>
                <a:rPr lang="en-US" sz="1200" noProof="0" dirty="0">
                  <a:solidFill>
                    <a:srgbClr val="53565A"/>
                  </a:solidFill>
                </a:rPr>
                <a:t> pathway, potentially  reducing the Risk of Immune-Related Adverse Events (</a:t>
              </a:r>
              <a:r>
                <a:rPr lang="en-US" sz="1200" noProof="0" dirty="0" err="1">
                  <a:solidFill>
                    <a:srgbClr val="53565A"/>
                  </a:solidFill>
                </a:rPr>
                <a:t>irAEs</a:t>
              </a:r>
              <a:r>
                <a:rPr lang="en-US" sz="1200" noProof="0" dirty="0">
                  <a:solidFill>
                    <a:srgbClr val="53565A"/>
                  </a:solidFill>
                </a:rPr>
                <a:t>).</a:t>
              </a:r>
            </a:p>
            <a:p>
              <a:pPr>
                <a:spcBef>
                  <a:spcPts val="600"/>
                </a:spcBef>
                <a:buBlip>
                  <a:blip r:embed="rId3">
                    <a:extLst>
                      <a:ext uri="{96DAC541-7B7A-43D3-8B79-37D633B846F1}">
                        <asvg:svgBlip xmlns:asvg="http://schemas.microsoft.com/office/drawing/2016/SVG/main" r:embed="rId4"/>
                      </a:ext>
                    </a:extLst>
                  </a:blip>
                </a:buBlip>
              </a:pPr>
              <a:r>
                <a:rPr lang="en-US" sz="1200" noProof="0" dirty="0">
                  <a:solidFill>
                    <a:srgbClr val="53565A"/>
                  </a:solidFill>
                </a:rPr>
                <a:t>Relieves tumor-specific CD8 T cells from exhaustion and restores T cell functional activity.</a:t>
              </a:r>
              <a:endParaRPr lang="en-US" sz="1200" b="1" noProof="0" dirty="0">
                <a:solidFill>
                  <a:srgbClr val="53565A"/>
                </a:solidFill>
              </a:endParaRPr>
            </a:p>
          </p:txBody>
        </p:sp>
        <p:sp>
          <p:nvSpPr>
            <p:cNvPr id="12" name="Rectangle 11">
              <a:extLst>
                <a:ext uri="{FF2B5EF4-FFF2-40B4-BE49-F238E27FC236}">
                  <a16:creationId xmlns:a16="http://schemas.microsoft.com/office/drawing/2014/main" id="{062C645E-92E7-7A26-1711-16EB563D960D}"/>
                </a:ext>
              </a:extLst>
            </p:cNvPr>
            <p:cNvSpPr/>
            <p:nvPr/>
          </p:nvSpPr>
          <p:spPr>
            <a:xfrm>
              <a:off x="9298148" y="1884327"/>
              <a:ext cx="2448584" cy="49736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indent="0">
                <a:lnSpc>
                  <a:spcPct val="100000"/>
                </a:lnSpc>
                <a:spcBef>
                  <a:spcPts val="600"/>
                </a:spcBef>
                <a:buNone/>
              </a:pPr>
              <a:endParaRPr lang="en-US" sz="1400" b="1" noProof="0" dirty="0">
                <a:solidFill>
                  <a:srgbClr val="B71835"/>
                </a:solidFill>
              </a:endParaRPr>
            </a:p>
            <a:p>
              <a:pPr marL="0" indent="0">
                <a:lnSpc>
                  <a:spcPct val="100000"/>
                </a:lnSpc>
                <a:spcBef>
                  <a:spcPts val="600"/>
                </a:spcBef>
                <a:buNone/>
              </a:pPr>
              <a:endParaRPr lang="en-US" sz="1400" b="1" dirty="0">
                <a:solidFill>
                  <a:srgbClr val="B71835"/>
                </a:solidFill>
              </a:endParaRPr>
            </a:p>
            <a:p>
              <a:pPr marL="0" indent="0">
                <a:lnSpc>
                  <a:spcPct val="100000"/>
                </a:lnSpc>
                <a:spcBef>
                  <a:spcPts val="600"/>
                </a:spcBef>
                <a:buNone/>
              </a:pPr>
              <a:endParaRPr lang="en-US" sz="1400" b="1" noProof="0" dirty="0">
                <a:solidFill>
                  <a:srgbClr val="B71835"/>
                </a:solidFill>
              </a:endParaRPr>
            </a:p>
            <a:p>
              <a:pPr marL="0" indent="0">
                <a:lnSpc>
                  <a:spcPct val="100000"/>
                </a:lnSpc>
                <a:spcBef>
                  <a:spcPts val="600"/>
                </a:spcBef>
                <a:buNone/>
              </a:pPr>
              <a:r>
                <a:rPr lang="en-US" sz="1400" b="1" noProof="0" dirty="0">
                  <a:solidFill>
                    <a:srgbClr val="B71835"/>
                  </a:solidFill>
                </a:rPr>
                <a:t>Unlocking Combination </a:t>
              </a:r>
              <a:br>
                <a:rPr lang="en-US" sz="1400" b="1" noProof="0" dirty="0">
                  <a:solidFill>
                    <a:srgbClr val="B71835"/>
                  </a:solidFill>
                </a:rPr>
              </a:br>
              <a:r>
                <a:rPr lang="en-US" sz="1400" b="1" noProof="0" dirty="0">
                  <a:solidFill>
                    <a:srgbClr val="B71835"/>
                  </a:solidFill>
                </a:rPr>
                <a:t>Potential and improving Safety</a:t>
              </a:r>
            </a:p>
            <a:p>
              <a:pPr>
                <a:lnSpc>
                  <a:spcPct val="100000"/>
                </a:lnSpc>
                <a:spcBef>
                  <a:spcPts val="600"/>
                </a:spcBef>
                <a:buBlip>
                  <a:blip r:embed="rId3">
                    <a:extLst>
                      <a:ext uri="{96DAC541-7B7A-43D3-8B79-37D633B846F1}">
                        <asvg:svgBlip xmlns:asvg="http://schemas.microsoft.com/office/drawing/2016/SVG/main" r:embed="rId4"/>
                      </a:ext>
                    </a:extLst>
                  </a:blip>
                </a:buBlip>
              </a:pPr>
              <a:r>
                <a:rPr lang="en-US" sz="1200" noProof="0" dirty="0">
                  <a:solidFill>
                    <a:schemeClr val="tx1"/>
                  </a:solidFill>
                </a:rPr>
                <a:t>MAQ-001’s distinct mechanism of action allows for potential synergy with authorized </a:t>
              </a:r>
              <a:r>
                <a:rPr lang="en-US" sz="1200" noProof="0" dirty="0" err="1">
                  <a:solidFill>
                    <a:schemeClr val="tx1"/>
                  </a:solidFill>
                </a:rPr>
                <a:t>orthosteric</a:t>
              </a:r>
              <a:r>
                <a:rPr lang="en-US" sz="1200" noProof="0" dirty="0">
                  <a:solidFill>
                    <a:schemeClr val="tx1"/>
                  </a:solidFill>
                </a:rPr>
                <a:t> anti-PD-1 antibodies.</a:t>
              </a:r>
            </a:p>
            <a:p>
              <a:pPr>
                <a:lnSpc>
                  <a:spcPct val="100000"/>
                </a:lnSpc>
                <a:spcBef>
                  <a:spcPts val="600"/>
                </a:spcBef>
                <a:buBlip>
                  <a:blip r:embed="rId3">
                    <a:extLst>
                      <a:ext uri="{96DAC541-7B7A-43D3-8B79-37D633B846F1}">
                        <asvg:svgBlip xmlns:asvg="http://schemas.microsoft.com/office/drawing/2016/SVG/main" r:embed="rId4"/>
                      </a:ext>
                    </a:extLst>
                  </a:blip>
                </a:buBlip>
              </a:pPr>
              <a:r>
                <a:rPr lang="en-US" sz="1200" noProof="0" dirty="0">
                  <a:solidFill>
                    <a:schemeClr val="tx1"/>
                  </a:solidFill>
                </a:rPr>
                <a:t>Potential to improve clinical responses and durability compared to SoC in responding </a:t>
              </a:r>
              <a:r>
                <a:rPr lang="en-US" sz="1200" noProof="0" dirty="0" err="1">
                  <a:solidFill>
                    <a:schemeClr val="tx1"/>
                  </a:solidFill>
                </a:rPr>
                <a:t>tumours</a:t>
              </a:r>
              <a:r>
                <a:rPr lang="en-US" sz="1200" noProof="0" dirty="0">
                  <a:solidFill>
                    <a:schemeClr val="tx1"/>
                  </a:solidFill>
                </a:rPr>
                <a:t> and to address unmet needs in poorly responding </a:t>
              </a:r>
              <a:r>
                <a:rPr lang="en-US" sz="1200" noProof="0" dirty="0" err="1">
                  <a:solidFill>
                    <a:schemeClr val="tx1"/>
                  </a:solidFill>
                </a:rPr>
                <a:t>tumours</a:t>
              </a:r>
              <a:r>
                <a:rPr lang="en-US" sz="1200" noProof="0" dirty="0">
                  <a:solidFill>
                    <a:schemeClr val="tx1"/>
                  </a:solidFill>
                </a:rPr>
                <a:t>.</a:t>
              </a:r>
            </a:p>
            <a:p>
              <a:pPr>
                <a:lnSpc>
                  <a:spcPct val="100000"/>
                </a:lnSpc>
                <a:spcBef>
                  <a:spcPts val="600"/>
                </a:spcBef>
                <a:buBlip>
                  <a:blip r:embed="rId3">
                    <a:extLst>
                      <a:ext uri="{96DAC541-7B7A-43D3-8B79-37D633B846F1}">
                        <asvg:svgBlip xmlns:asvg="http://schemas.microsoft.com/office/drawing/2016/SVG/main" r:embed="rId4"/>
                      </a:ext>
                    </a:extLst>
                  </a:blip>
                </a:buBlip>
              </a:pPr>
              <a:r>
                <a:rPr lang="en-US" sz="1200" noProof="0" dirty="0">
                  <a:solidFill>
                    <a:schemeClr val="tx1"/>
                  </a:solidFill>
                </a:rPr>
                <a:t>The differences in the signaling pathways between the two classes of antibodies may result in better safety profile.</a:t>
              </a:r>
            </a:p>
          </p:txBody>
        </p:sp>
        <p:sp>
          <p:nvSpPr>
            <p:cNvPr id="23" name="Rectangle 22">
              <a:extLst>
                <a:ext uri="{FF2B5EF4-FFF2-40B4-BE49-F238E27FC236}">
                  <a16:creationId xmlns:a16="http://schemas.microsoft.com/office/drawing/2014/main" id="{3EA7063F-07C5-2C7D-A3A3-49671262FE4A}"/>
                </a:ext>
              </a:extLst>
            </p:cNvPr>
            <p:cNvSpPr/>
            <p:nvPr/>
          </p:nvSpPr>
          <p:spPr>
            <a:xfrm>
              <a:off x="6744072" y="1881188"/>
              <a:ext cx="2448584" cy="4976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marL="0" indent="0">
                <a:lnSpc>
                  <a:spcPct val="100000"/>
                </a:lnSpc>
                <a:spcBef>
                  <a:spcPts val="600"/>
                </a:spcBef>
                <a:buNone/>
              </a:pPr>
              <a:endParaRPr lang="en-US" sz="1400" b="1" noProof="0" dirty="0">
                <a:solidFill>
                  <a:srgbClr val="B71835"/>
                </a:solidFill>
              </a:endParaRPr>
            </a:p>
            <a:p>
              <a:pPr marL="0" indent="0">
                <a:lnSpc>
                  <a:spcPct val="100000"/>
                </a:lnSpc>
                <a:spcBef>
                  <a:spcPts val="600"/>
                </a:spcBef>
                <a:buNone/>
              </a:pPr>
              <a:endParaRPr lang="en-US" sz="1400" b="1" dirty="0">
                <a:solidFill>
                  <a:srgbClr val="B71835"/>
                </a:solidFill>
              </a:endParaRPr>
            </a:p>
            <a:p>
              <a:pPr marL="0" indent="0">
                <a:lnSpc>
                  <a:spcPct val="100000"/>
                </a:lnSpc>
                <a:spcBef>
                  <a:spcPts val="600"/>
                </a:spcBef>
                <a:buNone/>
              </a:pPr>
              <a:endParaRPr lang="en-US" sz="1400" b="1" noProof="0" dirty="0">
                <a:solidFill>
                  <a:srgbClr val="B71835"/>
                </a:solidFill>
              </a:endParaRPr>
            </a:p>
            <a:p>
              <a:pPr marL="0" indent="0">
                <a:lnSpc>
                  <a:spcPct val="100000"/>
                </a:lnSpc>
                <a:spcBef>
                  <a:spcPts val="600"/>
                </a:spcBef>
                <a:buNone/>
              </a:pPr>
              <a:r>
                <a:rPr lang="en-US" sz="1400" b="1" noProof="0" dirty="0">
                  <a:solidFill>
                    <a:srgbClr val="B71835"/>
                  </a:solidFill>
                </a:rPr>
                <a:t>Superior Potency with Allosteric Targeting</a:t>
              </a:r>
            </a:p>
            <a:p>
              <a:pPr>
                <a:lnSpc>
                  <a:spcPct val="100000"/>
                </a:lnSpc>
                <a:spcBef>
                  <a:spcPts val="600"/>
                </a:spcBef>
                <a:buBlip>
                  <a:blip r:embed="rId3">
                    <a:extLst>
                      <a:ext uri="{96DAC541-7B7A-43D3-8B79-37D633B846F1}">
                        <asvg:svgBlip xmlns:asvg="http://schemas.microsoft.com/office/drawing/2016/SVG/main" r:embed="rId4"/>
                      </a:ext>
                    </a:extLst>
                  </a:blip>
                </a:buBlip>
              </a:pPr>
              <a:r>
                <a:rPr lang="en-US" sz="1200" noProof="0" dirty="0">
                  <a:solidFill>
                    <a:schemeClr val="tx1"/>
                  </a:solidFill>
                </a:rPr>
                <a:t>MAQ-001 belongs to the family of allosteric antibodies, such as Insulin receptor and Epidermal Growth Factor Receptor (EGFR) targeting Abs, which have shown strong therapeutic potential. </a:t>
              </a:r>
            </a:p>
            <a:p>
              <a:pPr>
                <a:lnSpc>
                  <a:spcPct val="100000"/>
                </a:lnSpc>
                <a:spcBef>
                  <a:spcPts val="600"/>
                </a:spcBef>
                <a:buBlip>
                  <a:blip r:embed="rId3">
                    <a:extLst>
                      <a:ext uri="{96DAC541-7B7A-43D3-8B79-37D633B846F1}">
                        <asvg:svgBlip xmlns:asvg="http://schemas.microsoft.com/office/drawing/2016/SVG/main" r:embed="rId4"/>
                      </a:ext>
                    </a:extLst>
                  </a:blip>
                </a:buBlip>
              </a:pPr>
              <a:r>
                <a:rPr lang="en-US" sz="1200" noProof="0" dirty="0">
                  <a:solidFill>
                    <a:schemeClr val="tx1"/>
                  </a:solidFill>
                </a:rPr>
                <a:t>Allosteric anti-EGFR Abs have demonstrated greater potency than FDA-approved </a:t>
              </a:r>
              <a:r>
                <a:rPr lang="en-US" sz="1200" noProof="0" dirty="0" err="1">
                  <a:solidFill>
                    <a:schemeClr val="tx1"/>
                  </a:solidFill>
                </a:rPr>
                <a:t>orthosteric</a:t>
              </a:r>
              <a:r>
                <a:rPr lang="en-US" sz="1200" noProof="0" dirty="0">
                  <a:solidFill>
                    <a:schemeClr val="tx1"/>
                  </a:solidFill>
                </a:rPr>
                <a:t> Abs: cetuximab (Head and Neck cancer, Eli  Lilly), panitumumab (Colorectal cancer, Amgen), necitumumab (NSCLC, Ely Lilly).</a:t>
              </a:r>
              <a:r>
                <a:rPr lang="en-US" sz="1200" baseline="30000" noProof="0" dirty="0">
                  <a:solidFill>
                    <a:schemeClr val="tx1"/>
                  </a:solidFill>
                </a:rPr>
                <a:t>1-2</a:t>
              </a:r>
            </a:p>
          </p:txBody>
        </p:sp>
      </p:grpSp>
      <p:sp>
        <p:nvSpPr>
          <p:cNvPr id="3" name="Titre 2">
            <a:extLst>
              <a:ext uri="{FF2B5EF4-FFF2-40B4-BE49-F238E27FC236}">
                <a16:creationId xmlns:a16="http://schemas.microsoft.com/office/drawing/2014/main" id="{FDE23EB1-CA18-3A99-00B1-1CC4305C15E7}"/>
              </a:ext>
            </a:extLst>
          </p:cNvPr>
          <p:cNvSpPr>
            <a:spLocks noGrp="1"/>
          </p:cNvSpPr>
          <p:nvPr>
            <p:ph type="title"/>
          </p:nvPr>
        </p:nvSpPr>
        <p:spPr/>
        <p:txBody>
          <a:bodyPr>
            <a:normAutofit/>
          </a:bodyPr>
          <a:lstStyle/>
          <a:p>
            <a:r>
              <a:rPr lang="en-US" sz="3200" noProof="0" dirty="0"/>
              <a:t>Introducing MabQuest’s Allosteric Anti-PD-1 Approach: Addressing Critical Gaps</a:t>
            </a:r>
          </a:p>
        </p:txBody>
      </p:sp>
      <p:sp>
        <p:nvSpPr>
          <p:cNvPr id="4" name="Espace réservé du texte 3">
            <a:extLst>
              <a:ext uri="{FF2B5EF4-FFF2-40B4-BE49-F238E27FC236}">
                <a16:creationId xmlns:a16="http://schemas.microsoft.com/office/drawing/2014/main" id="{EF473FB8-D16F-CFFA-23F2-8A9278D21D19}"/>
              </a:ext>
            </a:extLst>
          </p:cNvPr>
          <p:cNvSpPr>
            <a:spLocks noGrp="1"/>
          </p:cNvSpPr>
          <p:nvPr>
            <p:ph type="body" sz="quarter" idx="15"/>
          </p:nvPr>
        </p:nvSpPr>
        <p:spPr/>
        <p:txBody>
          <a:bodyPr/>
          <a:lstStyle/>
          <a:p>
            <a:r>
              <a:rPr lang="en-US" noProof="0" dirty="0"/>
              <a:t>The Company &amp; the data</a:t>
            </a:r>
          </a:p>
        </p:txBody>
      </p:sp>
      <p:sp>
        <p:nvSpPr>
          <p:cNvPr id="8" name="ZoneTexte 7">
            <a:extLst>
              <a:ext uri="{FF2B5EF4-FFF2-40B4-BE49-F238E27FC236}">
                <a16:creationId xmlns:a16="http://schemas.microsoft.com/office/drawing/2014/main" id="{96D4170F-EB8F-5154-B9AF-2C7C0AF6BEF2}"/>
              </a:ext>
            </a:extLst>
          </p:cNvPr>
          <p:cNvSpPr txBox="1"/>
          <p:nvPr/>
        </p:nvSpPr>
        <p:spPr>
          <a:xfrm>
            <a:off x="428625" y="6244650"/>
            <a:ext cx="3690988" cy="584775"/>
          </a:xfrm>
          <a:prstGeom prst="rect">
            <a:avLst/>
          </a:prstGeom>
          <a:noFill/>
        </p:spPr>
        <p:txBody>
          <a:bodyPr wrap="square">
            <a:spAutoFit/>
          </a:bodyPr>
          <a:lstStyle/>
          <a:p>
            <a:r>
              <a:rPr lang="en-US" sz="800" noProof="0" dirty="0">
                <a:solidFill>
                  <a:srgbClr val="53565A"/>
                </a:solidFill>
              </a:rPr>
              <a:t>1. H. Issafras et al. J (2014) Diabetes Science and Technology, 8:865-873 2. Léxane Fournier et al (2024) Discovery of potent allosteric antibodies inhibiting EGFR, mAbs, 16:1</a:t>
            </a:r>
          </a:p>
          <a:p>
            <a:endParaRPr lang="en-US" sz="800" noProof="0" dirty="0">
              <a:solidFill>
                <a:srgbClr val="53565A"/>
              </a:solidFill>
            </a:endParaRPr>
          </a:p>
        </p:txBody>
      </p:sp>
      <p:sp>
        <p:nvSpPr>
          <p:cNvPr id="18" name="Ellipse 17">
            <a:extLst>
              <a:ext uri="{FF2B5EF4-FFF2-40B4-BE49-F238E27FC236}">
                <a16:creationId xmlns:a16="http://schemas.microsoft.com/office/drawing/2014/main" id="{1D715359-1086-AEB8-FD62-9175672173EC}"/>
              </a:ext>
            </a:extLst>
          </p:cNvPr>
          <p:cNvSpPr/>
          <p:nvPr/>
        </p:nvSpPr>
        <p:spPr>
          <a:xfrm>
            <a:off x="-101215" y="1771428"/>
            <a:ext cx="4297199" cy="4297199"/>
          </a:xfrm>
          <a:prstGeom prst="ellipse">
            <a:avLst/>
          </a:prstGeom>
          <a:solidFill>
            <a:schemeClr val="bg1"/>
          </a:solidFill>
          <a:ln>
            <a:noFill/>
          </a:ln>
          <a:effectLst>
            <a:softEdge rad="456254"/>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e 25">
            <a:extLst>
              <a:ext uri="{FF2B5EF4-FFF2-40B4-BE49-F238E27FC236}">
                <a16:creationId xmlns:a16="http://schemas.microsoft.com/office/drawing/2014/main" id="{B11460FC-715C-1AF8-2866-AF0DCC7ED339}"/>
              </a:ext>
            </a:extLst>
          </p:cNvPr>
          <p:cNvGrpSpPr/>
          <p:nvPr/>
        </p:nvGrpSpPr>
        <p:grpSpPr>
          <a:xfrm>
            <a:off x="2534379" y="2291905"/>
            <a:ext cx="1786923" cy="2008725"/>
            <a:chOff x="3047126" y="2291905"/>
            <a:chExt cx="1786923" cy="2008725"/>
          </a:xfrm>
        </p:grpSpPr>
        <p:pic>
          <p:nvPicPr>
            <p:cNvPr id="14" name="Graphique 13">
              <a:extLst>
                <a:ext uri="{FF2B5EF4-FFF2-40B4-BE49-F238E27FC236}">
                  <a16:creationId xmlns:a16="http://schemas.microsoft.com/office/drawing/2014/main" id="{DA5C0807-12A4-A7A6-E4D0-B989ED77CF10}"/>
                </a:ext>
              </a:extLst>
            </p:cNvPr>
            <p:cNvPicPr>
              <a:picLocks noChangeAspect="1"/>
            </p:cNvPicPr>
            <p:nvPr/>
          </p:nvPicPr>
          <p:blipFill>
            <a:blip r:embed="rId5">
              <a:extLst>
                <a:ext uri="{96DAC541-7B7A-43D3-8B79-37D633B846F1}">
                  <asvg:svgBlip xmlns:asvg="http://schemas.microsoft.com/office/drawing/2016/SVG/main" r:embed="rId6"/>
                </a:ext>
              </a:extLst>
            </a:blip>
            <a:srcRect l="69450" b="59258"/>
            <a:stretch/>
          </p:blipFill>
          <p:spPr>
            <a:xfrm>
              <a:off x="3047126" y="2291905"/>
              <a:ext cx="1786923" cy="2008725"/>
            </a:xfrm>
            <a:prstGeom prst="rect">
              <a:avLst/>
            </a:prstGeom>
          </p:spPr>
        </p:pic>
        <p:pic>
          <p:nvPicPr>
            <p:cNvPr id="13" name="Graphique 12">
              <a:extLst>
                <a:ext uri="{FF2B5EF4-FFF2-40B4-BE49-F238E27FC236}">
                  <a16:creationId xmlns:a16="http://schemas.microsoft.com/office/drawing/2014/main" id="{0ACB8F2D-DEFA-6569-27A0-01982983D55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273899" y="2465550"/>
              <a:ext cx="1134403" cy="1134403"/>
            </a:xfrm>
            <a:prstGeom prst="rect">
              <a:avLst/>
            </a:prstGeom>
          </p:spPr>
        </p:pic>
      </p:grpSp>
      <p:grpSp>
        <p:nvGrpSpPr>
          <p:cNvPr id="24" name="Groupe 23">
            <a:extLst>
              <a:ext uri="{FF2B5EF4-FFF2-40B4-BE49-F238E27FC236}">
                <a16:creationId xmlns:a16="http://schemas.microsoft.com/office/drawing/2014/main" id="{75977D1E-8BFF-C6CD-7875-7F45CB49478D}"/>
              </a:ext>
            </a:extLst>
          </p:cNvPr>
          <p:cNvGrpSpPr/>
          <p:nvPr/>
        </p:nvGrpSpPr>
        <p:grpSpPr>
          <a:xfrm>
            <a:off x="-306565" y="2291905"/>
            <a:ext cx="2290188" cy="1669929"/>
            <a:chOff x="136732" y="2291905"/>
            <a:chExt cx="2290188" cy="1669929"/>
          </a:xfrm>
        </p:grpSpPr>
        <p:pic>
          <p:nvPicPr>
            <p:cNvPr id="11" name="Graphique 10">
              <a:extLst>
                <a:ext uri="{FF2B5EF4-FFF2-40B4-BE49-F238E27FC236}">
                  <a16:creationId xmlns:a16="http://schemas.microsoft.com/office/drawing/2014/main" id="{BA849DB6-D6CB-5F6A-17B4-9CBC28772A13}"/>
                </a:ext>
              </a:extLst>
            </p:cNvPr>
            <p:cNvPicPr>
              <a:picLocks noChangeAspect="1"/>
            </p:cNvPicPr>
            <p:nvPr/>
          </p:nvPicPr>
          <p:blipFill>
            <a:blip r:embed="rId9">
              <a:extLst>
                <a:ext uri="{96DAC541-7B7A-43D3-8B79-37D633B846F1}">
                  <asvg:svgBlip xmlns:asvg="http://schemas.microsoft.com/office/drawing/2016/SVG/main" r:embed="rId10"/>
                </a:ext>
              </a:extLst>
            </a:blip>
            <a:srcRect r="60846" b="66129"/>
            <a:stretch/>
          </p:blipFill>
          <p:spPr>
            <a:xfrm>
              <a:off x="136732" y="2291905"/>
              <a:ext cx="2290188" cy="1669929"/>
            </a:xfrm>
            <a:prstGeom prst="rect">
              <a:avLst/>
            </a:prstGeom>
          </p:spPr>
        </p:pic>
        <p:pic>
          <p:nvPicPr>
            <p:cNvPr id="15" name="Graphique 14">
              <a:extLst>
                <a:ext uri="{FF2B5EF4-FFF2-40B4-BE49-F238E27FC236}">
                  <a16:creationId xmlns:a16="http://schemas.microsoft.com/office/drawing/2014/main" id="{82EBFFDD-39E0-2703-845F-2E24342BECC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501689" y="2480971"/>
              <a:ext cx="1134403" cy="1134403"/>
            </a:xfrm>
            <a:prstGeom prst="rect">
              <a:avLst/>
            </a:prstGeom>
          </p:spPr>
        </p:pic>
      </p:grpSp>
      <p:grpSp>
        <p:nvGrpSpPr>
          <p:cNvPr id="27" name="Groupe 26">
            <a:extLst>
              <a:ext uri="{FF2B5EF4-FFF2-40B4-BE49-F238E27FC236}">
                <a16:creationId xmlns:a16="http://schemas.microsoft.com/office/drawing/2014/main" id="{E7B49DE1-6505-9307-204D-ECAFAA0C4E43}"/>
              </a:ext>
            </a:extLst>
          </p:cNvPr>
          <p:cNvGrpSpPr/>
          <p:nvPr/>
        </p:nvGrpSpPr>
        <p:grpSpPr>
          <a:xfrm>
            <a:off x="1170436" y="4061365"/>
            <a:ext cx="1774231" cy="2036060"/>
            <a:chOff x="1683183" y="4061365"/>
            <a:chExt cx="1774231" cy="2036060"/>
          </a:xfrm>
        </p:grpSpPr>
        <p:pic>
          <p:nvPicPr>
            <p:cNvPr id="19" name="Graphique 18">
              <a:extLst>
                <a:ext uri="{FF2B5EF4-FFF2-40B4-BE49-F238E27FC236}">
                  <a16:creationId xmlns:a16="http://schemas.microsoft.com/office/drawing/2014/main" id="{290A83EE-FACB-75DD-052C-BCC019B015A0}"/>
                </a:ext>
              </a:extLst>
            </p:cNvPr>
            <p:cNvPicPr>
              <a:picLocks noChangeAspect="1"/>
            </p:cNvPicPr>
            <p:nvPr/>
          </p:nvPicPr>
          <p:blipFill>
            <a:blip r:embed="rId13">
              <a:extLst>
                <a:ext uri="{96DAC541-7B7A-43D3-8B79-37D633B846F1}">
                  <asvg:svgBlip xmlns:asvg="http://schemas.microsoft.com/office/drawing/2016/SVG/main" r:embed="rId14"/>
                </a:ext>
              </a:extLst>
            </a:blip>
            <a:srcRect l="34564" t="58754" r="35103" b="-50"/>
            <a:stretch/>
          </p:blipFill>
          <p:spPr>
            <a:xfrm>
              <a:off x="1683183" y="4061365"/>
              <a:ext cx="1774231" cy="2036060"/>
            </a:xfrm>
            <a:prstGeom prst="rect">
              <a:avLst/>
            </a:prstGeom>
          </p:spPr>
        </p:pic>
        <p:pic>
          <p:nvPicPr>
            <p:cNvPr id="17" name="Graphique 16">
              <a:extLst>
                <a:ext uri="{FF2B5EF4-FFF2-40B4-BE49-F238E27FC236}">
                  <a16:creationId xmlns:a16="http://schemas.microsoft.com/office/drawing/2014/main" id="{C91F8B91-1024-6A9A-1C4B-44EE69612ACE}"/>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947155" y="4796493"/>
              <a:ext cx="1134403" cy="1134403"/>
            </a:xfrm>
            <a:prstGeom prst="rect">
              <a:avLst/>
            </a:prstGeom>
          </p:spPr>
        </p:pic>
      </p:grpSp>
      <p:pic>
        <p:nvPicPr>
          <p:cNvPr id="9" name="Graphique 8">
            <a:extLst>
              <a:ext uri="{FF2B5EF4-FFF2-40B4-BE49-F238E27FC236}">
                <a16:creationId xmlns:a16="http://schemas.microsoft.com/office/drawing/2014/main" id="{2CDC2DCE-7BF3-934C-E173-828336378740}"/>
              </a:ext>
            </a:extLst>
          </p:cNvPr>
          <p:cNvPicPr>
            <a:picLocks noChangeAspect="1"/>
          </p:cNvPicPr>
          <p:nvPr/>
        </p:nvPicPr>
        <p:blipFill>
          <a:blip r:embed="rId17">
            <a:extLst>
              <a:ext uri="{96DAC541-7B7A-43D3-8B79-37D633B846F1}">
                <asvg:svgBlip xmlns:asvg="http://schemas.microsoft.com/office/drawing/2016/SVG/main" r:embed="rId18"/>
              </a:ext>
            </a:extLst>
          </a:blip>
          <a:srcRect l="21926" t="9520" r="35479" b="31321"/>
          <a:stretch/>
        </p:blipFill>
        <p:spPr>
          <a:xfrm>
            <a:off x="1207727" y="3082586"/>
            <a:ext cx="1198551" cy="1403145"/>
          </a:xfrm>
          <a:prstGeom prst="rect">
            <a:avLst/>
          </a:prstGeom>
        </p:spPr>
      </p:pic>
      <p:pic>
        <p:nvPicPr>
          <p:cNvPr id="31" name="Graphique 30">
            <a:extLst>
              <a:ext uri="{FF2B5EF4-FFF2-40B4-BE49-F238E27FC236}">
                <a16:creationId xmlns:a16="http://schemas.microsoft.com/office/drawing/2014/main" id="{7548A1FC-4DD1-5A97-77FA-AA15AD4F2A6E}"/>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7558453" y="1961229"/>
            <a:ext cx="825836" cy="825836"/>
          </a:xfrm>
          <a:prstGeom prst="rect">
            <a:avLst/>
          </a:prstGeom>
        </p:spPr>
      </p:pic>
      <p:pic>
        <p:nvPicPr>
          <p:cNvPr id="29" name="Graphique 28">
            <a:extLst>
              <a:ext uri="{FF2B5EF4-FFF2-40B4-BE49-F238E27FC236}">
                <a16:creationId xmlns:a16="http://schemas.microsoft.com/office/drawing/2014/main" id="{12593FA2-9EFA-5D7F-7087-5085FAF59886}"/>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0088808" y="1895240"/>
            <a:ext cx="825836" cy="825836"/>
          </a:xfrm>
          <a:prstGeom prst="rect">
            <a:avLst/>
          </a:prstGeom>
        </p:spPr>
      </p:pic>
      <p:pic>
        <p:nvPicPr>
          <p:cNvPr id="30" name="Graphique 29">
            <a:extLst>
              <a:ext uri="{FF2B5EF4-FFF2-40B4-BE49-F238E27FC236}">
                <a16:creationId xmlns:a16="http://schemas.microsoft.com/office/drawing/2014/main" id="{69501596-4C8F-9486-ADC3-D6FDD28C80BD}"/>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5039429" y="1914094"/>
            <a:ext cx="825836" cy="825836"/>
          </a:xfrm>
          <a:prstGeom prst="rect">
            <a:avLst/>
          </a:prstGeom>
        </p:spPr>
      </p:pic>
      <p:sp>
        <p:nvSpPr>
          <p:cNvPr id="28" name="Espace réservé du numéro de diapositive 27">
            <a:extLst>
              <a:ext uri="{FF2B5EF4-FFF2-40B4-BE49-F238E27FC236}">
                <a16:creationId xmlns:a16="http://schemas.microsoft.com/office/drawing/2014/main" id="{DA83D049-29A0-4A61-98E9-265365AE862C}"/>
              </a:ext>
            </a:extLst>
          </p:cNvPr>
          <p:cNvSpPr>
            <a:spLocks noGrp="1"/>
          </p:cNvSpPr>
          <p:nvPr>
            <p:ph type="sldNum" sz="quarter" idx="19"/>
          </p:nvPr>
        </p:nvSpPr>
        <p:spPr/>
        <p:txBody>
          <a:bodyPr/>
          <a:lstStyle/>
          <a:p>
            <a:fld id="{68EB2B2D-CBD5-6949-A083-C375F7698E58}" type="slidenum">
              <a:rPr lang="en-US" smtClean="0"/>
              <a:pPr/>
              <a:t>6</a:t>
            </a:fld>
            <a:endParaRPr lang="en-US"/>
          </a:p>
        </p:txBody>
      </p:sp>
    </p:spTree>
    <p:extLst>
      <p:ext uri="{BB962C8B-B14F-4D97-AF65-F5344CB8AC3E}">
        <p14:creationId xmlns:p14="http://schemas.microsoft.com/office/powerpoint/2010/main" val="30179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decel="5000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decel="5000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8EAAEAB-C3D6-F9C6-B9E3-55618142A5C5}"/>
              </a:ext>
            </a:extLst>
          </p:cNvPr>
          <p:cNvSpPr/>
          <p:nvPr/>
        </p:nvSpPr>
        <p:spPr>
          <a:xfrm>
            <a:off x="6255520" y="2949912"/>
            <a:ext cx="5493567" cy="2707404"/>
          </a:xfrm>
          <a:prstGeom prst="rect">
            <a:avLst/>
          </a:prstGeom>
          <a:solidFill>
            <a:srgbClr val="F6F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4D0A6B44-F650-3193-E95C-20B2B4444297}"/>
              </a:ext>
            </a:extLst>
          </p:cNvPr>
          <p:cNvSpPr/>
          <p:nvPr/>
        </p:nvSpPr>
        <p:spPr>
          <a:xfrm>
            <a:off x="428625" y="2949912"/>
            <a:ext cx="5502156" cy="2707404"/>
          </a:xfrm>
          <a:prstGeom prst="rect">
            <a:avLst/>
          </a:prstGeom>
          <a:solidFill>
            <a:srgbClr val="F6F8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2" name="Espace réservé du contenu 9">
            <a:extLst>
              <a:ext uri="{FF2B5EF4-FFF2-40B4-BE49-F238E27FC236}">
                <a16:creationId xmlns:a16="http://schemas.microsoft.com/office/drawing/2014/main" id="{F43F33CD-0A14-6344-B24F-EF1097FB1B4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360317" y="2942477"/>
            <a:ext cx="3422857" cy="2713624"/>
          </a:xfrm>
          <a:prstGeom prst="rect">
            <a:avLst/>
          </a:prstGeom>
        </p:spPr>
      </p:pic>
      <p:pic>
        <p:nvPicPr>
          <p:cNvPr id="10" name="Espace réservé du contenu 9">
            <a:extLst>
              <a:ext uri="{FF2B5EF4-FFF2-40B4-BE49-F238E27FC236}">
                <a16:creationId xmlns:a16="http://schemas.microsoft.com/office/drawing/2014/main" id="{07E9D98B-EBD0-461F-9B09-E3A29E0DCFF3}"/>
              </a:ext>
            </a:extLst>
          </p:cNvPr>
          <p:cNvPicPr>
            <a:picLocks noGrp="1" noChangeAspect="1"/>
          </p:cNvPicPr>
          <p:nvPr>
            <p:ph idx="1"/>
          </p:nvPr>
        </p:nvPicPr>
        <p:blipFill>
          <a:blip r:embed="rId4" cstate="print">
            <a:extLst>
              <a:ext uri="{28A0092B-C50C-407E-A947-70E740481C1C}">
                <a14:useLocalDpi xmlns:a14="http://schemas.microsoft.com/office/drawing/2010/main"/>
              </a:ext>
            </a:extLst>
          </a:blip>
          <a:srcRect/>
          <a:stretch/>
        </p:blipFill>
        <p:spPr>
          <a:xfrm>
            <a:off x="1266009" y="2987259"/>
            <a:ext cx="3755922" cy="2654711"/>
          </a:xfrm>
        </p:spPr>
      </p:pic>
      <p:sp>
        <p:nvSpPr>
          <p:cNvPr id="3" name="Titre 2">
            <a:extLst>
              <a:ext uri="{FF2B5EF4-FFF2-40B4-BE49-F238E27FC236}">
                <a16:creationId xmlns:a16="http://schemas.microsoft.com/office/drawing/2014/main" id="{F92CB46C-B2B9-1E3E-D21A-96BDADE5156D}"/>
              </a:ext>
            </a:extLst>
          </p:cNvPr>
          <p:cNvSpPr>
            <a:spLocks noGrp="1"/>
          </p:cNvSpPr>
          <p:nvPr>
            <p:ph type="title"/>
          </p:nvPr>
        </p:nvSpPr>
        <p:spPr>
          <a:xfrm>
            <a:off x="441133" y="351800"/>
            <a:ext cx="11307955" cy="1363663"/>
          </a:xfrm>
        </p:spPr>
        <p:txBody>
          <a:bodyPr>
            <a:normAutofit/>
          </a:bodyPr>
          <a:lstStyle/>
          <a:p>
            <a:r>
              <a:rPr lang="en-US" noProof="0" dirty="0"/>
              <a:t>MAQ-001 Mechanism of Action: </a:t>
            </a:r>
            <a:br>
              <a:rPr lang="en-US" noProof="0" dirty="0"/>
            </a:br>
            <a:r>
              <a:rPr lang="en-US" noProof="0" dirty="0"/>
              <a:t>Unlocking  New Combination Potential</a:t>
            </a:r>
          </a:p>
        </p:txBody>
      </p:sp>
      <p:sp>
        <p:nvSpPr>
          <p:cNvPr id="4" name="Espace réservé du texte 3">
            <a:extLst>
              <a:ext uri="{FF2B5EF4-FFF2-40B4-BE49-F238E27FC236}">
                <a16:creationId xmlns:a16="http://schemas.microsoft.com/office/drawing/2014/main" id="{8B55C6F9-2512-A286-5C4E-4A0A9D9F2450}"/>
              </a:ext>
            </a:extLst>
          </p:cNvPr>
          <p:cNvSpPr>
            <a:spLocks noGrp="1"/>
          </p:cNvSpPr>
          <p:nvPr>
            <p:ph type="body" sz="quarter" idx="15"/>
          </p:nvPr>
        </p:nvSpPr>
        <p:spPr/>
        <p:txBody>
          <a:bodyPr/>
          <a:lstStyle/>
          <a:p>
            <a:r>
              <a:rPr lang="en-US" noProof="0" dirty="0"/>
              <a:t>The Company &amp; the data</a:t>
            </a:r>
          </a:p>
        </p:txBody>
      </p:sp>
      <p:sp>
        <p:nvSpPr>
          <p:cNvPr id="16" name="Rectangle : coins arrondis 15">
            <a:extLst>
              <a:ext uri="{FF2B5EF4-FFF2-40B4-BE49-F238E27FC236}">
                <a16:creationId xmlns:a16="http://schemas.microsoft.com/office/drawing/2014/main" id="{6825BCDC-821C-A3CA-11B9-75BECEF67CB3}"/>
              </a:ext>
            </a:extLst>
          </p:cNvPr>
          <p:cNvSpPr/>
          <p:nvPr/>
        </p:nvSpPr>
        <p:spPr>
          <a:xfrm>
            <a:off x="428625" y="1492869"/>
            <a:ext cx="11320463" cy="954488"/>
          </a:xfrm>
          <a:prstGeom prst="roundRect">
            <a:avLst>
              <a:gd name="adj" fmla="val 0"/>
            </a:avLst>
          </a:prstGeom>
          <a:solidFill>
            <a:srgbClr val="B718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noProof="0" dirty="0">
                <a:solidFill>
                  <a:schemeClr val="bg1"/>
                </a:solidFill>
              </a:rPr>
              <a:t>Structural models of the </a:t>
            </a:r>
            <a:r>
              <a:rPr lang="en-US" sz="1600" b="1" noProof="0" dirty="0">
                <a:solidFill>
                  <a:schemeClr val="bg1"/>
                </a:solidFill>
              </a:rPr>
              <a:t>MAQ-001 Frontrunner Allosteric Anti-PD-1 Immune Checkpoint inhibitor </a:t>
            </a:r>
            <a:r>
              <a:rPr lang="en-US" sz="1600" noProof="0" dirty="0">
                <a:solidFill>
                  <a:schemeClr val="bg1"/>
                </a:solidFill>
              </a:rPr>
              <a:t>shows that its binding to PD-1 does not overlap with the PD-L1 binding site (purple residues) and does not interfere with orthosteric pembrolizumab (Keytruda) or nivolumab (Opdivo) antibodies. </a:t>
            </a:r>
            <a:r>
              <a:rPr lang="en-US" sz="1600" b="1" noProof="0" dirty="0">
                <a:solidFill>
                  <a:schemeClr val="bg1"/>
                </a:solidFill>
              </a:rPr>
              <a:t>This binding is directly linked to the novel Mode of Action (MoA) for MAQ-001</a:t>
            </a:r>
          </a:p>
        </p:txBody>
      </p:sp>
      <p:sp>
        <p:nvSpPr>
          <p:cNvPr id="30" name="Ellipse 29">
            <a:extLst>
              <a:ext uri="{FF2B5EF4-FFF2-40B4-BE49-F238E27FC236}">
                <a16:creationId xmlns:a16="http://schemas.microsoft.com/office/drawing/2014/main" id="{FB7F03BD-AEC7-F724-7783-06103CFD365A}"/>
              </a:ext>
            </a:extLst>
          </p:cNvPr>
          <p:cNvSpPr/>
          <p:nvPr/>
        </p:nvSpPr>
        <p:spPr>
          <a:xfrm>
            <a:off x="1199518" y="3121902"/>
            <a:ext cx="1775460" cy="1775460"/>
          </a:xfrm>
          <a:prstGeom prst="ellipse">
            <a:avLst/>
          </a:prstGeom>
          <a:solidFill>
            <a:srgbClr val="0092E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Ellipse 30">
            <a:extLst>
              <a:ext uri="{FF2B5EF4-FFF2-40B4-BE49-F238E27FC236}">
                <a16:creationId xmlns:a16="http://schemas.microsoft.com/office/drawing/2014/main" id="{B84BD1FD-5F9F-43F4-B806-593A422ACBD3}"/>
              </a:ext>
            </a:extLst>
          </p:cNvPr>
          <p:cNvSpPr/>
          <p:nvPr/>
        </p:nvSpPr>
        <p:spPr>
          <a:xfrm>
            <a:off x="7215381" y="3304782"/>
            <a:ext cx="1775460" cy="1775460"/>
          </a:xfrm>
          <a:prstGeom prst="ellipse">
            <a:avLst/>
          </a:prstGeom>
          <a:solidFill>
            <a:srgbClr val="0092E2">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Ellipse 32">
            <a:extLst>
              <a:ext uri="{FF2B5EF4-FFF2-40B4-BE49-F238E27FC236}">
                <a16:creationId xmlns:a16="http://schemas.microsoft.com/office/drawing/2014/main" id="{584BA97A-9625-AC75-08EA-AD2FE20D36A6}"/>
              </a:ext>
            </a:extLst>
          </p:cNvPr>
          <p:cNvSpPr/>
          <p:nvPr/>
        </p:nvSpPr>
        <p:spPr>
          <a:xfrm>
            <a:off x="4139483" y="4712310"/>
            <a:ext cx="530945" cy="530945"/>
          </a:xfrm>
          <a:prstGeom prst="ellipse">
            <a:avLst/>
          </a:prstGeom>
          <a:solidFill>
            <a:srgbClr val="53565A">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800" b="1" noProof="0" dirty="0">
                <a:solidFill>
                  <a:srgbClr val="53565A"/>
                </a:solidFill>
                <a:latin typeface="+mj-lt"/>
              </a:rPr>
              <a:t>PD-1</a:t>
            </a:r>
          </a:p>
        </p:txBody>
      </p:sp>
      <p:sp>
        <p:nvSpPr>
          <p:cNvPr id="19" name="Rectangle : avec coins arrondis en haut 18">
            <a:extLst>
              <a:ext uri="{FF2B5EF4-FFF2-40B4-BE49-F238E27FC236}">
                <a16:creationId xmlns:a16="http://schemas.microsoft.com/office/drawing/2014/main" id="{8AFD4251-E675-D566-03A0-DB3EC9347D9A}"/>
              </a:ext>
            </a:extLst>
          </p:cNvPr>
          <p:cNvSpPr/>
          <p:nvPr/>
        </p:nvSpPr>
        <p:spPr>
          <a:xfrm>
            <a:off x="1917862" y="2653958"/>
            <a:ext cx="1178286" cy="304000"/>
          </a:xfrm>
          <a:prstGeom prst="round2SameRect">
            <a:avLst>
              <a:gd name="adj1" fmla="val 50000"/>
              <a:gd name="adj2" fmla="val 0"/>
            </a:avLst>
          </a:prstGeom>
          <a:solidFill>
            <a:srgbClr val="535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solidFill>
                  <a:schemeClr val="bg1"/>
                </a:solidFill>
              </a:rPr>
              <a:t>KEYTRUDA®</a:t>
            </a:r>
          </a:p>
        </p:txBody>
      </p:sp>
      <p:sp>
        <p:nvSpPr>
          <p:cNvPr id="21" name="Rectangle : avec coins arrondis en haut 20">
            <a:extLst>
              <a:ext uri="{FF2B5EF4-FFF2-40B4-BE49-F238E27FC236}">
                <a16:creationId xmlns:a16="http://schemas.microsoft.com/office/drawing/2014/main" id="{57101C1D-E864-CFE8-8D0D-27DF737D4930}"/>
              </a:ext>
            </a:extLst>
          </p:cNvPr>
          <p:cNvSpPr/>
          <p:nvPr/>
        </p:nvSpPr>
        <p:spPr>
          <a:xfrm>
            <a:off x="428625" y="265395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sp>
        <p:nvSpPr>
          <p:cNvPr id="23" name="Rectangle : avec coins arrondis en haut 22">
            <a:extLst>
              <a:ext uri="{FF2B5EF4-FFF2-40B4-BE49-F238E27FC236}">
                <a16:creationId xmlns:a16="http://schemas.microsoft.com/office/drawing/2014/main" id="{328263F3-567F-10AD-8122-B18DB1C70AD9}"/>
              </a:ext>
            </a:extLst>
          </p:cNvPr>
          <p:cNvSpPr/>
          <p:nvPr/>
        </p:nvSpPr>
        <p:spPr>
          <a:xfrm>
            <a:off x="1629941" y="2653958"/>
            <a:ext cx="292343" cy="304000"/>
          </a:xfrm>
          <a:prstGeom prst="round2SameRect">
            <a:avLst>
              <a:gd name="adj1" fmla="val 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600" b="1" noProof="0" dirty="0">
                <a:solidFill>
                  <a:srgbClr val="53565A"/>
                </a:solidFill>
              </a:rPr>
              <a:t>+</a:t>
            </a:r>
          </a:p>
        </p:txBody>
      </p:sp>
      <p:cxnSp>
        <p:nvCxnSpPr>
          <p:cNvPr id="26" name="Connecteur droit avec flèche 25">
            <a:extLst>
              <a:ext uri="{FF2B5EF4-FFF2-40B4-BE49-F238E27FC236}">
                <a16:creationId xmlns:a16="http://schemas.microsoft.com/office/drawing/2014/main" id="{31B6A78E-380C-3E69-F7D7-0F871395FB3C}"/>
              </a:ext>
            </a:extLst>
          </p:cNvPr>
          <p:cNvCxnSpPr>
            <a:cxnSpLocks/>
            <a:stCxn id="21" idx="1"/>
            <a:endCxn id="30" idx="1"/>
          </p:cNvCxnSpPr>
          <p:nvPr/>
        </p:nvCxnSpPr>
        <p:spPr>
          <a:xfrm>
            <a:off x="1017768" y="2957958"/>
            <a:ext cx="441760" cy="423954"/>
          </a:xfrm>
          <a:prstGeom prst="straightConnector1">
            <a:avLst/>
          </a:prstGeom>
          <a:ln w="9525">
            <a:solidFill>
              <a:srgbClr val="0092E2"/>
            </a:solidFill>
            <a:tailEnd type="oval"/>
          </a:ln>
        </p:spPr>
        <p:style>
          <a:lnRef idx="2">
            <a:schemeClr val="accent1"/>
          </a:lnRef>
          <a:fillRef idx="0">
            <a:schemeClr val="accent1"/>
          </a:fillRef>
          <a:effectRef idx="1">
            <a:schemeClr val="accent1"/>
          </a:effectRef>
          <a:fontRef idx="minor">
            <a:schemeClr val="tx1"/>
          </a:fontRef>
        </p:style>
      </p:cxnSp>
      <p:cxnSp>
        <p:nvCxnSpPr>
          <p:cNvPr id="28" name="Connecteur droit avec flèche 27">
            <a:extLst>
              <a:ext uri="{FF2B5EF4-FFF2-40B4-BE49-F238E27FC236}">
                <a16:creationId xmlns:a16="http://schemas.microsoft.com/office/drawing/2014/main" id="{11B8DA04-4E93-6DFE-BBF9-8D44C1A6FE5D}"/>
              </a:ext>
            </a:extLst>
          </p:cNvPr>
          <p:cNvCxnSpPr>
            <a:cxnSpLocks/>
          </p:cNvCxnSpPr>
          <p:nvPr/>
        </p:nvCxnSpPr>
        <p:spPr>
          <a:xfrm>
            <a:off x="2478418" y="2957958"/>
            <a:ext cx="1144999" cy="409085"/>
          </a:xfrm>
          <a:prstGeom prst="straightConnector1">
            <a:avLst/>
          </a:prstGeom>
          <a:ln w="9525">
            <a:solidFill>
              <a:srgbClr val="53565A"/>
            </a:solidFill>
            <a:tailEnd type="oval"/>
          </a:ln>
        </p:spPr>
        <p:style>
          <a:lnRef idx="2">
            <a:schemeClr val="accent1"/>
          </a:lnRef>
          <a:fillRef idx="0">
            <a:schemeClr val="accent1"/>
          </a:fillRef>
          <a:effectRef idx="1">
            <a:schemeClr val="accent1"/>
          </a:effectRef>
          <a:fontRef idx="minor">
            <a:schemeClr val="tx1"/>
          </a:fontRef>
        </p:style>
      </p:cxnSp>
      <p:sp>
        <p:nvSpPr>
          <p:cNvPr id="20" name="Rectangle : avec coins arrondis en haut 19">
            <a:extLst>
              <a:ext uri="{FF2B5EF4-FFF2-40B4-BE49-F238E27FC236}">
                <a16:creationId xmlns:a16="http://schemas.microsoft.com/office/drawing/2014/main" id="{7D16BFFA-0A20-30CD-2E8C-B2D366C00529}"/>
              </a:ext>
            </a:extLst>
          </p:cNvPr>
          <p:cNvSpPr/>
          <p:nvPr/>
        </p:nvSpPr>
        <p:spPr>
          <a:xfrm>
            <a:off x="7786589" y="2653958"/>
            <a:ext cx="1178286" cy="304000"/>
          </a:xfrm>
          <a:prstGeom prst="round2SameRect">
            <a:avLst>
              <a:gd name="adj1" fmla="val 50000"/>
              <a:gd name="adj2" fmla="val 0"/>
            </a:avLst>
          </a:prstGeom>
          <a:solidFill>
            <a:srgbClr val="535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solidFill>
                  <a:schemeClr val="bg1"/>
                </a:solidFill>
              </a:rPr>
              <a:t>OPDIVO®</a:t>
            </a:r>
          </a:p>
        </p:txBody>
      </p:sp>
      <p:sp>
        <p:nvSpPr>
          <p:cNvPr id="22" name="Rectangle : avec coins arrondis en haut 21">
            <a:extLst>
              <a:ext uri="{FF2B5EF4-FFF2-40B4-BE49-F238E27FC236}">
                <a16:creationId xmlns:a16="http://schemas.microsoft.com/office/drawing/2014/main" id="{3DC8E659-D003-E048-C1E3-4277E0A5C00F}"/>
              </a:ext>
            </a:extLst>
          </p:cNvPr>
          <p:cNvSpPr/>
          <p:nvPr/>
        </p:nvSpPr>
        <p:spPr>
          <a:xfrm>
            <a:off x="6261952" y="265395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sp>
        <p:nvSpPr>
          <p:cNvPr id="24" name="Rectangle : avec coins arrondis en haut 23">
            <a:extLst>
              <a:ext uri="{FF2B5EF4-FFF2-40B4-BE49-F238E27FC236}">
                <a16:creationId xmlns:a16="http://schemas.microsoft.com/office/drawing/2014/main" id="{958A6A30-CB2E-C67B-39EF-000EA5358C13}"/>
              </a:ext>
            </a:extLst>
          </p:cNvPr>
          <p:cNvSpPr/>
          <p:nvPr/>
        </p:nvSpPr>
        <p:spPr>
          <a:xfrm>
            <a:off x="7489834" y="2653958"/>
            <a:ext cx="292343" cy="304000"/>
          </a:xfrm>
          <a:prstGeom prst="round2SameRect">
            <a:avLst>
              <a:gd name="adj1" fmla="val 0"/>
              <a:gd name="adj2"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600" b="1" noProof="0" dirty="0">
                <a:solidFill>
                  <a:srgbClr val="53565A"/>
                </a:solidFill>
              </a:rPr>
              <a:t>+</a:t>
            </a:r>
          </a:p>
        </p:txBody>
      </p:sp>
      <p:cxnSp>
        <p:nvCxnSpPr>
          <p:cNvPr id="27" name="Connecteur droit avec flèche 26">
            <a:extLst>
              <a:ext uri="{FF2B5EF4-FFF2-40B4-BE49-F238E27FC236}">
                <a16:creationId xmlns:a16="http://schemas.microsoft.com/office/drawing/2014/main" id="{602993D1-563D-6289-966E-2842D3D8D4FA}"/>
              </a:ext>
            </a:extLst>
          </p:cNvPr>
          <p:cNvCxnSpPr>
            <a:cxnSpLocks/>
            <a:endCxn id="31" idx="1"/>
          </p:cNvCxnSpPr>
          <p:nvPr/>
        </p:nvCxnSpPr>
        <p:spPr>
          <a:xfrm>
            <a:off x="6956162" y="2872500"/>
            <a:ext cx="519229" cy="692292"/>
          </a:xfrm>
          <a:prstGeom prst="straightConnector1">
            <a:avLst/>
          </a:prstGeom>
          <a:ln w="9525">
            <a:solidFill>
              <a:srgbClr val="0092E2"/>
            </a:solidFill>
            <a:tailEnd type="oval"/>
          </a:ln>
        </p:spPr>
        <p:style>
          <a:lnRef idx="2">
            <a:schemeClr val="accent1"/>
          </a:lnRef>
          <a:fillRef idx="0">
            <a:schemeClr val="accent1"/>
          </a:fillRef>
          <a:effectRef idx="1">
            <a:schemeClr val="accent1"/>
          </a:effectRef>
          <a:fontRef idx="minor">
            <a:schemeClr val="tx1"/>
          </a:fontRef>
        </p:style>
      </p:cxnSp>
      <p:cxnSp>
        <p:nvCxnSpPr>
          <p:cNvPr id="29" name="Connecteur droit avec flèche 28">
            <a:extLst>
              <a:ext uri="{FF2B5EF4-FFF2-40B4-BE49-F238E27FC236}">
                <a16:creationId xmlns:a16="http://schemas.microsoft.com/office/drawing/2014/main" id="{58D6CE7A-EDB8-FEE9-AA55-82E3C5630F64}"/>
              </a:ext>
            </a:extLst>
          </p:cNvPr>
          <p:cNvCxnSpPr>
            <a:cxnSpLocks/>
          </p:cNvCxnSpPr>
          <p:nvPr/>
        </p:nvCxnSpPr>
        <p:spPr>
          <a:xfrm>
            <a:off x="8396322" y="2957958"/>
            <a:ext cx="1320246" cy="293910"/>
          </a:xfrm>
          <a:prstGeom prst="straightConnector1">
            <a:avLst/>
          </a:prstGeom>
          <a:ln w="9525">
            <a:solidFill>
              <a:srgbClr val="53565A"/>
            </a:solidFill>
            <a:tailEnd type="oval"/>
          </a:ln>
        </p:spPr>
        <p:style>
          <a:lnRef idx="2">
            <a:schemeClr val="accent1"/>
          </a:lnRef>
          <a:fillRef idx="0">
            <a:schemeClr val="accent1"/>
          </a:fillRef>
          <a:effectRef idx="1">
            <a:schemeClr val="accent1"/>
          </a:effectRef>
          <a:fontRef idx="minor">
            <a:schemeClr val="tx1"/>
          </a:fontRef>
        </p:style>
      </p:cxnSp>
      <p:cxnSp>
        <p:nvCxnSpPr>
          <p:cNvPr id="35" name="Connecteur droit avec flèche 34">
            <a:extLst>
              <a:ext uri="{FF2B5EF4-FFF2-40B4-BE49-F238E27FC236}">
                <a16:creationId xmlns:a16="http://schemas.microsoft.com/office/drawing/2014/main" id="{A7593B45-3B63-808A-DD51-F356D7DB297A}"/>
              </a:ext>
            </a:extLst>
          </p:cNvPr>
          <p:cNvCxnSpPr>
            <a:cxnSpLocks/>
            <a:stCxn id="33" idx="1"/>
          </p:cNvCxnSpPr>
          <p:nvPr/>
        </p:nvCxnSpPr>
        <p:spPr>
          <a:xfrm flipH="1" flipV="1">
            <a:off x="3188338" y="4542283"/>
            <a:ext cx="1028900" cy="247782"/>
          </a:xfrm>
          <a:prstGeom prst="straightConnector1">
            <a:avLst/>
          </a:prstGeom>
          <a:ln w="9525">
            <a:solidFill>
              <a:srgbClr val="53565A"/>
            </a:solidFill>
            <a:tailEnd type="oval"/>
          </a:ln>
        </p:spPr>
        <p:style>
          <a:lnRef idx="2">
            <a:schemeClr val="accent1"/>
          </a:lnRef>
          <a:fillRef idx="0">
            <a:schemeClr val="accent1"/>
          </a:fillRef>
          <a:effectRef idx="1">
            <a:schemeClr val="accent1"/>
          </a:effectRef>
          <a:fontRef idx="minor">
            <a:schemeClr val="tx1"/>
          </a:fontRef>
        </p:style>
      </p:cxnSp>
      <p:sp>
        <p:nvSpPr>
          <p:cNvPr id="38" name="Ellipse 37">
            <a:extLst>
              <a:ext uri="{FF2B5EF4-FFF2-40B4-BE49-F238E27FC236}">
                <a16:creationId xmlns:a16="http://schemas.microsoft.com/office/drawing/2014/main" id="{5E693414-74F6-09DD-3E8B-167667098F4D}"/>
              </a:ext>
            </a:extLst>
          </p:cNvPr>
          <p:cNvSpPr/>
          <p:nvPr/>
        </p:nvSpPr>
        <p:spPr>
          <a:xfrm>
            <a:off x="9680803" y="4712310"/>
            <a:ext cx="530945" cy="530945"/>
          </a:xfrm>
          <a:prstGeom prst="ellipse">
            <a:avLst/>
          </a:prstGeom>
          <a:solidFill>
            <a:srgbClr val="53565A">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800" b="1" noProof="0" dirty="0">
                <a:solidFill>
                  <a:srgbClr val="53565A"/>
                </a:solidFill>
                <a:latin typeface="+mj-lt"/>
              </a:rPr>
              <a:t>PD-1</a:t>
            </a:r>
          </a:p>
        </p:txBody>
      </p:sp>
      <p:cxnSp>
        <p:nvCxnSpPr>
          <p:cNvPr id="39" name="Connecteur droit avec flèche 38">
            <a:extLst>
              <a:ext uri="{FF2B5EF4-FFF2-40B4-BE49-F238E27FC236}">
                <a16:creationId xmlns:a16="http://schemas.microsoft.com/office/drawing/2014/main" id="{D2E723A1-29E8-892D-D4CE-CD79EFDE0E69}"/>
              </a:ext>
            </a:extLst>
          </p:cNvPr>
          <p:cNvCxnSpPr>
            <a:cxnSpLocks/>
            <a:stCxn id="38" idx="1"/>
          </p:cNvCxnSpPr>
          <p:nvPr/>
        </p:nvCxnSpPr>
        <p:spPr>
          <a:xfrm flipH="1" flipV="1">
            <a:off x="9505593" y="4631500"/>
            <a:ext cx="252965" cy="158565"/>
          </a:xfrm>
          <a:prstGeom prst="straightConnector1">
            <a:avLst/>
          </a:prstGeom>
          <a:ln w="9525">
            <a:solidFill>
              <a:srgbClr val="53565A"/>
            </a:solidFill>
            <a:tailEnd type="oval"/>
          </a:ln>
        </p:spPr>
        <p:style>
          <a:lnRef idx="2">
            <a:schemeClr val="accent1"/>
          </a:lnRef>
          <a:fillRef idx="0">
            <a:schemeClr val="accent1"/>
          </a:fillRef>
          <a:effectRef idx="1">
            <a:schemeClr val="accent1"/>
          </a:effectRef>
          <a:fontRef idx="minor">
            <a:schemeClr val="tx1"/>
          </a:fontRef>
        </p:style>
      </p:cxnSp>
      <p:sp>
        <p:nvSpPr>
          <p:cNvPr id="14" name="Rectangle : coins arrondis 13">
            <a:extLst>
              <a:ext uri="{FF2B5EF4-FFF2-40B4-BE49-F238E27FC236}">
                <a16:creationId xmlns:a16="http://schemas.microsoft.com/office/drawing/2014/main" id="{F3D9EC99-AB64-F35B-9CCC-6A8039FFD253}"/>
              </a:ext>
            </a:extLst>
          </p:cNvPr>
          <p:cNvSpPr/>
          <p:nvPr/>
        </p:nvSpPr>
        <p:spPr>
          <a:xfrm>
            <a:off x="428624" y="5639899"/>
            <a:ext cx="11320463" cy="860277"/>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500" noProof="0" dirty="0">
                <a:solidFill>
                  <a:srgbClr val="53565A"/>
                </a:solidFill>
                <a:effectLst/>
              </a:rPr>
              <a:t>MabQuest’s </a:t>
            </a:r>
            <a:r>
              <a:rPr lang="en-US" sz="1500" i="1" noProof="0" dirty="0">
                <a:solidFill>
                  <a:srgbClr val="53565A"/>
                </a:solidFill>
                <a:effectLst/>
              </a:rPr>
              <a:t>in vitro </a:t>
            </a:r>
            <a:r>
              <a:rPr lang="en-US" sz="1500" noProof="0" dirty="0">
                <a:solidFill>
                  <a:srgbClr val="53565A"/>
                </a:solidFill>
                <a:effectLst/>
              </a:rPr>
              <a:t>data show simultaneous binding of orthosteric and allosteric antibodies on PD-1 positive cells. Similarly, the combination of these same antibodies in a mouse tumor model shows improved efficacy, providing strong evidence of non-interference and potential combination strategies between the two anti-PD-1 antibody classes.</a:t>
            </a:r>
            <a:endParaRPr lang="en-US" sz="1500" noProof="0" dirty="0">
              <a:solidFill>
                <a:srgbClr val="53565A"/>
              </a:solidFill>
            </a:endParaRPr>
          </a:p>
        </p:txBody>
      </p:sp>
      <p:cxnSp>
        <p:nvCxnSpPr>
          <p:cNvPr id="25" name="Connecteur droit 24">
            <a:extLst>
              <a:ext uri="{FF2B5EF4-FFF2-40B4-BE49-F238E27FC236}">
                <a16:creationId xmlns:a16="http://schemas.microsoft.com/office/drawing/2014/main" id="{91FA15FB-8AFF-BE8E-AA12-E797EAFA6AA6}"/>
              </a:ext>
            </a:extLst>
          </p:cNvPr>
          <p:cNvCxnSpPr>
            <a:cxnSpLocks/>
          </p:cNvCxnSpPr>
          <p:nvPr/>
        </p:nvCxnSpPr>
        <p:spPr>
          <a:xfrm>
            <a:off x="428625" y="2949412"/>
            <a:ext cx="113204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2D6FE9D6-B1AB-FA01-D247-A72D1F6719EC}"/>
              </a:ext>
            </a:extLst>
          </p:cNvPr>
          <p:cNvSpPr>
            <a:spLocks noGrp="1"/>
          </p:cNvSpPr>
          <p:nvPr>
            <p:ph type="sldNum" sz="quarter" idx="17"/>
          </p:nvPr>
        </p:nvSpPr>
        <p:spPr/>
        <p:txBody>
          <a:bodyPr/>
          <a:lstStyle/>
          <a:p>
            <a:fld id="{68EB2B2D-CBD5-6949-A083-C375F7698E58}" type="slidenum">
              <a:rPr lang="en-US" smtClean="0"/>
              <a:pPr/>
              <a:t>7</a:t>
            </a:fld>
            <a:endParaRPr lang="en-US"/>
          </a:p>
        </p:txBody>
      </p:sp>
    </p:spTree>
    <p:extLst>
      <p:ext uri="{BB962C8B-B14F-4D97-AF65-F5344CB8AC3E}">
        <p14:creationId xmlns:p14="http://schemas.microsoft.com/office/powerpoint/2010/main" val="222286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8DEB9-09D9-793F-8548-151439EEC749}"/>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3D10E980-203D-127E-2727-732D00E44896}"/>
              </a:ext>
            </a:extLst>
          </p:cNvPr>
          <p:cNvPicPr>
            <a:picLocks/>
          </p:cNvPicPr>
          <p:nvPr/>
        </p:nvPicPr>
        <p:blipFill rotWithShape="1">
          <a:blip r:embed="rId3"/>
          <a:srcRect l="474" t="17098" r="48679" b="19046"/>
          <a:stretch/>
        </p:blipFill>
        <p:spPr>
          <a:xfrm>
            <a:off x="457899" y="2680581"/>
            <a:ext cx="5630957" cy="3634271"/>
          </a:xfrm>
          <a:prstGeom prst="rect">
            <a:avLst/>
          </a:prstGeom>
        </p:spPr>
      </p:pic>
      <p:sp>
        <p:nvSpPr>
          <p:cNvPr id="21" name="Rectangle : coins arrondis 40">
            <a:extLst>
              <a:ext uri="{FF2B5EF4-FFF2-40B4-BE49-F238E27FC236}">
                <a16:creationId xmlns:a16="http://schemas.microsoft.com/office/drawing/2014/main" id="{5DDFB45B-DE15-0360-CB0A-2FDDB314FA37}"/>
              </a:ext>
            </a:extLst>
          </p:cNvPr>
          <p:cNvSpPr/>
          <p:nvPr/>
        </p:nvSpPr>
        <p:spPr>
          <a:xfrm>
            <a:off x="437334" y="1889897"/>
            <a:ext cx="2472763" cy="270477"/>
          </a:xfrm>
          <a:prstGeom prst="roundRect">
            <a:avLst>
              <a:gd name="adj" fmla="val 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accent4"/>
                </a:solidFill>
                <a:effectLst/>
                <a:uLnTx/>
                <a:uFillTx/>
              </a:rPr>
              <a:t>CLASSICAL</a:t>
            </a:r>
            <a:r>
              <a:rPr kumimoji="0" lang="en-US" sz="1200" u="none" strike="noStrike" kern="1200" cap="none" spc="0" normalizeH="0" baseline="0" noProof="0" dirty="0">
                <a:ln>
                  <a:noFill/>
                </a:ln>
                <a:solidFill>
                  <a:schemeClr val="accent4"/>
                </a:solidFill>
                <a:effectLst/>
                <a:uLnTx/>
                <a:uFillTx/>
              </a:rPr>
              <a:t> Antibody</a:t>
            </a:r>
          </a:p>
        </p:txBody>
      </p:sp>
      <p:sp>
        <p:nvSpPr>
          <p:cNvPr id="10" name="TextBox 8">
            <a:extLst>
              <a:ext uri="{FF2B5EF4-FFF2-40B4-BE49-F238E27FC236}">
                <a16:creationId xmlns:a16="http://schemas.microsoft.com/office/drawing/2014/main" id="{BEE6F469-049B-0610-D6D0-4F41DEF2B3B8}"/>
              </a:ext>
            </a:extLst>
          </p:cNvPr>
          <p:cNvSpPr txBox="1"/>
          <p:nvPr/>
        </p:nvSpPr>
        <p:spPr>
          <a:xfrm>
            <a:off x="6096000" y="6232525"/>
            <a:ext cx="5580064" cy="338554"/>
          </a:xfrm>
          <a:prstGeom prst="rect">
            <a:avLst/>
          </a:prstGeom>
          <a:noFill/>
        </p:spPr>
        <p:txBody>
          <a:bodyPr wrap="square" rtlCol="0">
            <a:spAutoFit/>
          </a:bodyPr>
          <a:lstStyle/>
          <a:p>
            <a:r>
              <a:rPr lang="en-US" sz="800" noProof="0" dirty="0">
                <a:solidFill>
                  <a:srgbClr val="53565A"/>
                </a:solidFill>
                <a:effectLst/>
              </a:rPr>
              <a:t>Craig Fenwick, Giuseppe Pantaleo et el. “Tumor suppression of novel anti–PD-1 antibodies mediated through CD28 costimulatory pathway, J Exp Med (2019) 216 (7): 1525–1541.</a:t>
            </a:r>
            <a:endParaRPr lang="en-US" sz="800" noProof="0" dirty="0">
              <a:solidFill>
                <a:srgbClr val="53565A"/>
              </a:solidFill>
            </a:endParaRPr>
          </a:p>
        </p:txBody>
      </p:sp>
      <p:sp>
        <p:nvSpPr>
          <p:cNvPr id="15" name="Content Placeholder 2">
            <a:extLst>
              <a:ext uri="{FF2B5EF4-FFF2-40B4-BE49-F238E27FC236}">
                <a16:creationId xmlns:a16="http://schemas.microsoft.com/office/drawing/2014/main" id="{F0EF32BB-FEF6-F839-920F-AE0C9700AF6D}"/>
              </a:ext>
            </a:extLst>
          </p:cNvPr>
          <p:cNvSpPr txBox="1">
            <a:spLocks/>
          </p:cNvSpPr>
          <p:nvPr/>
        </p:nvSpPr>
        <p:spPr>
          <a:xfrm>
            <a:off x="6095999" y="2680581"/>
            <a:ext cx="5653089" cy="3295570"/>
          </a:xfrm>
          <a:prstGeom prst="rect">
            <a:avLst/>
          </a:prstGeom>
        </p:spPr>
        <p:txBody>
          <a:bodyPr vert="horz" lIns="180000" tIns="180000" rIns="180000" bIns="180000" rtlCol="0">
            <a:noAutofit/>
          </a:bodyPr>
          <a:lstStyle>
            <a:lvl1pPr marL="228600" indent="-228600" algn="l" defTabSz="914400" rtl="0" eaLnBrk="1" latinLnBrk="0" hangingPunct="1">
              <a:lnSpc>
                <a:spcPct val="90000"/>
              </a:lnSpc>
              <a:spcBef>
                <a:spcPts val="1200"/>
              </a:spcBef>
              <a:buClr>
                <a:srgbClr val="B71835"/>
              </a:buClr>
              <a:buSzPct val="70000"/>
              <a:buFontTx/>
              <a:buBlip>
                <a:blip r:embed="rId4"/>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1200"/>
              </a:spcBef>
              <a:buClr>
                <a:srgbClr val="B71835"/>
              </a:buClr>
              <a:buSzPct val="70000"/>
              <a:buFontTx/>
              <a:buBlip>
                <a:blip r:embed="rId4"/>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1200"/>
              </a:spcBef>
              <a:buClr>
                <a:srgbClr val="B71835"/>
              </a:buClr>
              <a:buSzPct val="70000"/>
              <a:buFontTx/>
              <a:buBlip>
                <a:blip r:embed="rId4"/>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1200"/>
              </a:spcBef>
              <a:buClr>
                <a:srgbClr val="B71835"/>
              </a:buClr>
              <a:buSzPct val="70000"/>
              <a:buFontTx/>
              <a:buBlip>
                <a:blip r:embed="rId4"/>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1200"/>
              </a:spcBef>
              <a:buClr>
                <a:srgbClr val="B71835"/>
              </a:buClr>
              <a:buSzPct val="70000"/>
              <a:buFontTx/>
              <a:buBlip>
                <a:blip r:embed="rId4"/>
              </a:buBlip>
              <a:defRPr sz="1400" b="0" i="0" kern="1200">
                <a:solidFill>
                  <a:srgbClr val="53565A"/>
                </a:solidFill>
                <a:latin typeface="Aptos Light" panose="020B0004020202020204" pitchFamily="34"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SzPct val="100000"/>
              <a:buBlip>
                <a:blip r:embed="rId5">
                  <a:extLst>
                    <a:ext uri="{96DAC541-7B7A-43D3-8B79-37D633B846F1}">
                      <asvg:svgBlip xmlns:asvg="http://schemas.microsoft.com/office/drawing/2016/SVG/main" r:embed="rId6"/>
                    </a:ext>
                  </a:extLst>
                </a:blip>
              </a:buBlip>
            </a:pPr>
            <a:r>
              <a:rPr lang="en-US" sz="1600" kern="100" noProof="0" dirty="0">
                <a:effectLst/>
                <a:latin typeface="+mn-lt"/>
                <a:ea typeface="Aptos" panose="020B0004020202020204" pitchFamily="34" charset="0"/>
                <a:cs typeface="Times New Roman" panose="02020603050405020304" pitchFamily="18" charset="0"/>
              </a:rPr>
              <a:t>Graph shows % increase in proliferation relative to </a:t>
            </a:r>
            <a:r>
              <a:rPr lang="en-US" sz="1600" noProof="0" dirty="0">
                <a:latin typeface="+mn-lt"/>
              </a:rPr>
              <a:t>Keytruda® (pembrolizumab) with cumulative recovery of HIV-specific CD8 T cell proliferation </a:t>
            </a:r>
            <a:r>
              <a:rPr lang="en-US" sz="1600" kern="100" noProof="0" dirty="0">
                <a:effectLst/>
                <a:latin typeface="+mn-lt"/>
                <a:ea typeface="Aptos" panose="020B0004020202020204" pitchFamily="34" charset="0"/>
                <a:cs typeface="Times New Roman" panose="02020603050405020304" pitchFamily="18" charset="0"/>
              </a:rPr>
              <a:t>after treatment with single and combination of anti-PD-1 antibodies</a:t>
            </a:r>
            <a:r>
              <a:rPr lang="en-US" sz="1600" noProof="0" dirty="0">
                <a:latin typeface="+mn-lt"/>
              </a:rPr>
              <a:t>. </a:t>
            </a:r>
          </a:p>
          <a:p>
            <a:pPr>
              <a:lnSpc>
                <a:spcPct val="100000"/>
              </a:lnSpc>
              <a:buSzPct val="100000"/>
              <a:buBlip>
                <a:blip r:embed="rId5">
                  <a:extLst>
                    <a:ext uri="{96DAC541-7B7A-43D3-8B79-37D633B846F1}">
                      <asvg:svgBlip xmlns:asvg="http://schemas.microsoft.com/office/drawing/2016/SVG/main" r:embed="rId6"/>
                    </a:ext>
                  </a:extLst>
                </a:blip>
              </a:buBlip>
            </a:pPr>
            <a:r>
              <a:rPr lang="en-US" sz="1600" kern="100" noProof="0" dirty="0">
                <a:latin typeface="+mn-lt"/>
                <a:cs typeface="Times New Roman" panose="02020603050405020304" pitchFamily="18" charset="0"/>
              </a:rPr>
              <a:t>The synergy of the two antibody classes in restoring antigen-specific CD8 T-cell proliferation is consistent with crystal structure data indicating that the two antibodies do not interfere with each other's binding to the PD-1 receptor.</a:t>
            </a:r>
          </a:p>
          <a:p>
            <a:pPr>
              <a:lnSpc>
                <a:spcPct val="100000"/>
              </a:lnSpc>
              <a:spcBef>
                <a:spcPts val="300"/>
              </a:spcBef>
              <a:buSzPct val="100000"/>
              <a:buBlip>
                <a:blip r:embed="rId5">
                  <a:extLst>
                    <a:ext uri="{96DAC541-7B7A-43D3-8B79-37D633B846F1}">
                      <asvg:svgBlip xmlns:asvg="http://schemas.microsoft.com/office/drawing/2016/SVG/main" r:embed="rId6"/>
                    </a:ext>
                  </a:extLst>
                </a:blip>
              </a:buBlip>
            </a:pPr>
            <a:endParaRPr lang="en-US" kern="100" noProof="0" dirty="0">
              <a:latin typeface="+mn-lt"/>
              <a:ea typeface="Aptos" panose="020B0004020202020204" pitchFamily="34" charset="0"/>
              <a:cs typeface="Times New Roman" panose="02020603050405020304" pitchFamily="18" charset="0"/>
            </a:endParaRPr>
          </a:p>
        </p:txBody>
      </p:sp>
      <p:sp>
        <p:nvSpPr>
          <p:cNvPr id="3" name="Titre 2">
            <a:extLst>
              <a:ext uri="{FF2B5EF4-FFF2-40B4-BE49-F238E27FC236}">
                <a16:creationId xmlns:a16="http://schemas.microsoft.com/office/drawing/2014/main" id="{6E21974F-51B1-F2B6-23C9-38DE9BB6CD6C}"/>
              </a:ext>
            </a:extLst>
          </p:cNvPr>
          <p:cNvSpPr>
            <a:spLocks noGrp="1"/>
          </p:cNvSpPr>
          <p:nvPr>
            <p:ph type="title"/>
          </p:nvPr>
        </p:nvSpPr>
        <p:spPr>
          <a:xfrm>
            <a:off x="441133" y="479817"/>
            <a:ext cx="10796587" cy="1219199"/>
          </a:xfrm>
        </p:spPr>
        <p:txBody>
          <a:bodyPr>
            <a:noAutofit/>
          </a:bodyPr>
          <a:lstStyle/>
          <a:p>
            <a:r>
              <a:rPr lang="en-US" sz="3000" noProof="0" dirty="0"/>
              <a:t>MAQ-001 Preclinical POC: Allosteric MAQ-001 and Orthosteric Keytruda Synergize Recovery of CD8 T Cell Proliferation</a:t>
            </a:r>
          </a:p>
        </p:txBody>
      </p:sp>
      <p:sp>
        <p:nvSpPr>
          <p:cNvPr id="4" name="Espace réservé du texte 3">
            <a:extLst>
              <a:ext uri="{FF2B5EF4-FFF2-40B4-BE49-F238E27FC236}">
                <a16:creationId xmlns:a16="http://schemas.microsoft.com/office/drawing/2014/main" id="{41D76AD6-B7A7-C0D0-EA42-614B12E15874}"/>
              </a:ext>
            </a:extLst>
          </p:cNvPr>
          <p:cNvSpPr>
            <a:spLocks noGrp="1"/>
          </p:cNvSpPr>
          <p:nvPr>
            <p:ph type="body" sz="quarter" idx="15"/>
          </p:nvPr>
        </p:nvSpPr>
        <p:spPr/>
        <p:txBody>
          <a:bodyPr/>
          <a:lstStyle/>
          <a:p>
            <a:r>
              <a:rPr lang="en-US" noProof="0" dirty="0"/>
              <a:t>The Company &amp; the data</a:t>
            </a:r>
          </a:p>
        </p:txBody>
      </p:sp>
      <p:sp>
        <p:nvSpPr>
          <p:cNvPr id="2" name="TextBox 6">
            <a:extLst>
              <a:ext uri="{FF2B5EF4-FFF2-40B4-BE49-F238E27FC236}">
                <a16:creationId xmlns:a16="http://schemas.microsoft.com/office/drawing/2014/main" id="{593B9D83-1EC0-DFD7-5C5F-EB3FAF04914A}"/>
              </a:ext>
            </a:extLst>
          </p:cNvPr>
          <p:cNvSpPr txBox="1"/>
          <p:nvPr/>
        </p:nvSpPr>
        <p:spPr>
          <a:xfrm>
            <a:off x="428625" y="2125061"/>
            <a:ext cx="5067176" cy="640515"/>
          </a:xfrm>
          <a:prstGeom prst="rect">
            <a:avLst/>
          </a:prstGeom>
          <a:noFill/>
        </p:spPr>
        <p:txBody>
          <a:bodyPr wrap="none" lIns="180000" tIns="180000" rIns="180000" bIns="180000" rtlCol="0">
            <a:spAutoFit/>
          </a:bodyPr>
          <a:lstStyle/>
          <a:p>
            <a:r>
              <a:rPr lang="en-US" b="1" noProof="0" dirty="0">
                <a:solidFill>
                  <a:srgbClr val="B71835"/>
                </a:solidFill>
              </a:rPr>
              <a:t>In Vitro functional Assay: CD8 T Cell recovery</a:t>
            </a:r>
          </a:p>
        </p:txBody>
      </p:sp>
      <p:sp>
        <p:nvSpPr>
          <p:cNvPr id="25" name="Rectangle : avec coins arrondis en haut 24">
            <a:extLst>
              <a:ext uri="{FF2B5EF4-FFF2-40B4-BE49-F238E27FC236}">
                <a16:creationId xmlns:a16="http://schemas.microsoft.com/office/drawing/2014/main" id="{C65599B1-049E-9C66-6CF0-A6361AE7C2E9}"/>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cxnSp>
        <p:nvCxnSpPr>
          <p:cNvPr id="11" name="Connecteur droit 10">
            <a:extLst>
              <a:ext uri="{FF2B5EF4-FFF2-40B4-BE49-F238E27FC236}">
                <a16:creationId xmlns:a16="http://schemas.microsoft.com/office/drawing/2014/main" id="{071E382D-F42E-3B6E-BB5F-B4EEDC18FE76}"/>
              </a:ext>
            </a:extLst>
          </p:cNvPr>
          <p:cNvCxnSpPr>
            <a:cxnSpLocks/>
          </p:cNvCxnSpPr>
          <p:nvPr/>
        </p:nvCxnSpPr>
        <p:spPr>
          <a:xfrm>
            <a:off x="428625" y="1881188"/>
            <a:ext cx="113204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6E65248C-31A7-B5C6-D342-C92BD33C5C10}"/>
              </a:ext>
            </a:extLst>
          </p:cNvPr>
          <p:cNvSpPr txBox="1"/>
          <p:nvPr/>
        </p:nvSpPr>
        <p:spPr>
          <a:xfrm>
            <a:off x="1444237" y="6570454"/>
            <a:ext cx="2646878" cy="215444"/>
          </a:xfrm>
          <a:prstGeom prst="rect">
            <a:avLst/>
          </a:prstGeom>
          <a:noFill/>
        </p:spPr>
        <p:txBody>
          <a:bodyPr wrap="none" rtlCol="0">
            <a:spAutoFit/>
          </a:bodyPr>
          <a:lstStyle/>
          <a:p>
            <a:r>
              <a:rPr lang="en-US" sz="800" noProof="0" dirty="0"/>
              <a:t>Note: B01 is an MQ patented orthosteric anti-PD-1 mAb </a:t>
            </a:r>
          </a:p>
        </p:txBody>
      </p:sp>
      <p:sp>
        <p:nvSpPr>
          <p:cNvPr id="7" name="Espace réservé du numéro de diapositive 6">
            <a:extLst>
              <a:ext uri="{FF2B5EF4-FFF2-40B4-BE49-F238E27FC236}">
                <a16:creationId xmlns:a16="http://schemas.microsoft.com/office/drawing/2014/main" id="{8BBDABD2-E831-29B0-6180-5EB40C09D65A}"/>
              </a:ext>
            </a:extLst>
          </p:cNvPr>
          <p:cNvSpPr>
            <a:spLocks noGrp="1"/>
          </p:cNvSpPr>
          <p:nvPr>
            <p:ph type="sldNum" sz="quarter" idx="17"/>
          </p:nvPr>
        </p:nvSpPr>
        <p:spPr/>
        <p:txBody>
          <a:bodyPr/>
          <a:lstStyle/>
          <a:p>
            <a:fld id="{68EB2B2D-CBD5-6949-A083-C375F7698E58}" type="slidenum">
              <a:rPr lang="en-US" smtClean="0"/>
              <a:pPr/>
              <a:t>8</a:t>
            </a:fld>
            <a:endParaRPr lang="en-US"/>
          </a:p>
        </p:txBody>
      </p:sp>
      <p:pic>
        <p:nvPicPr>
          <p:cNvPr id="6" name="Image 4">
            <a:extLst>
              <a:ext uri="{FF2B5EF4-FFF2-40B4-BE49-F238E27FC236}">
                <a16:creationId xmlns:a16="http://schemas.microsoft.com/office/drawing/2014/main" id="{72EC4495-4AFB-780B-CC8F-3BA31A53A92D}"/>
              </a:ext>
            </a:extLst>
          </p:cNvPr>
          <p:cNvPicPr>
            <a:picLocks/>
          </p:cNvPicPr>
          <p:nvPr/>
        </p:nvPicPr>
        <p:blipFill rotWithShape="1">
          <a:blip r:embed="rId3"/>
          <a:srcRect l="35230" t="11775" r="48679" b="82166"/>
          <a:stretch/>
        </p:blipFill>
        <p:spPr>
          <a:xfrm>
            <a:off x="4776411" y="6540532"/>
            <a:ext cx="1438780" cy="286921"/>
          </a:xfrm>
          <a:prstGeom prst="rect">
            <a:avLst/>
          </a:prstGeom>
        </p:spPr>
      </p:pic>
      <p:cxnSp>
        <p:nvCxnSpPr>
          <p:cNvPr id="9" name="Straight Connector 8">
            <a:extLst>
              <a:ext uri="{FF2B5EF4-FFF2-40B4-BE49-F238E27FC236}">
                <a16:creationId xmlns:a16="http://schemas.microsoft.com/office/drawing/2014/main" id="{0A85FA59-8BFA-1361-E3A5-78E9544F626D}"/>
              </a:ext>
            </a:extLst>
          </p:cNvPr>
          <p:cNvCxnSpPr/>
          <p:nvPr/>
        </p:nvCxnSpPr>
        <p:spPr>
          <a:xfrm>
            <a:off x="2582333" y="6220773"/>
            <a:ext cx="282786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685B1CD-5A22-9117-8616-5F598737A8CF}"/>
              </a:ext>
            </a:extLst>
          </p:cNvPr>
          <p:cNvSpPr txBox="1"/>
          <p:nvPr/>
        </p:nvSpPr>
        <p:spPr>
          <a:xfrm>
            <a:off x="2991194" y="6224294"/>
            <a:ext cx="2067489" cy="307777"/>
          </a:xfrm>
          <a:prstGeom prst="rect">
            <a:avLst/>
          </a:prstGeom>
          <a:noFill/>
        </p:spPr>
        <p:txBody>
          <a:bodyPr wrap="none" rtlCol="0">
            <a:spAutoFit/>
          </a:bodyPr>
          <a:lstStyle/>
          <a:p>
            <a:r>
              <a:rPr lang="en-GB" sz="1400" dirty="0"/>
              <a:t>HLA-A*0301-HMYSKKAK</a:t>
            </a:r>
            <a:endParaRPr lang="en-CH" sz="1400" dirty="0"/>
          </a:p>
        </p:txBody>
      </p:sp>
      <p:sp>
        <p:nvSpPr>
          <p:cNvPr id="13" name="TextBox 12">
            <a:extLst>
              <a:ext uri="{FF2B5EF4-FFF2-40B4-BE49-F238E27FC236}">
                <a16:creationId xmlns:a16="http://schemas.microsoft.com/office/drawing/2014/main" id="{903A62D8-6040-E250-CE1F-8E48DFF75932}"/>
              </a:ext>
            </a:extLst>
          </p:cNvPr>
          <p:cNvSpPr txBox="1"/>
          <p:nvPr/>
        </p:nvSpPr>
        <p:spPr>
          <a:xfrm>
            <a:off x="1606911" y="2765576"/>
            <a:ext cx="952377" cy="276999"/>
          </a:xfrm>
          <a:prstGeom prst="rect">
            <a:avLst/>
          </a:prstGeom>
          <a:noFill/>
        </p:spPr>
        <p:txBody>
          <a:bodyPr wrap="none" rtlCol="0">
            <a:spAutoFit/>
          </a:bodyPr>
          <a:lstStyle/>
          <a:p>
            <a:r>
              <a:rPr lang="en-GB" sz="1200" dirty="0"/>
              <a:t>Patient C10</a:t>
            </a:r>
            <a:endParaRPr lang="en-CH" sz="1200" dirty="0"/>
          </a:p>
        </p:txBody>
      </p:sp>
    </p:spTree>
    <p:extLst>
      <p:ext uri="{BB962C8B-B14F-4D97-AF65-F5344CB8AC3E}">
        <p14:creationId xmlns:p14="http://schemas.microsoft.com/office/powerpoint/2010/main" val="178139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A510F-6079-7F05-53E1-EBF7585E05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C83671-0D56-A898-4B87-08C6B06EFD73}"/>
              </a:ext>
            </a:extLst>
          </p:cNvPr>
          <p:cNvSpPr/>
          <p:nvPr/>
        </p:nvSpPr>
        <p:spPr>
          <a:xfrm>
            <a:off x="428624" y="1889421"/>
            <a:ext cx="2036982" cy="4351335"/>
          </a:xfrm>
          <a:prstGeom prst="rect">
            <a:avLst/>
          </a:prstGeom>
          <a:solidFill>
            <a:srgbClr val="E5F4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 coins arrondis 11">
            <a:extLst>
              <a:ext uri="{FF2B5EF4-FFF2-40B4-BE49-F238E27FC236}">
                <a16:creationId xmlns:a16="http://schemas.microsoft.com/office/drawing/2014/main" id="{CD8D26FC-D231-614D-2D5C-A117B1265C5A}"/>
              </a:ext>
            </a:extLst>
          </p:cNvPr>
          <p:cNvSpPr/>
          <p:nvPr/>
        </p:nvSpPr>
        <p:spPr>
          <a:xfrm>
            <a:off x="376819" y="2185188"/>
            <a:ext cx="2226923" cy="435133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spcBef>
                <a:spcPts val="300"/>
              </a:spcBef>
              <a:buSzPct val="60000"/>
            </a:pPr>
            <a:r>
              <a:rPr lang="en-US" sz="1700" strike="noStrike" noProof="0" dirty="0">
                <a:solidFill>
                  <a:srgbClr val="53565A"/>
                </a:solidFill>
              </a:rPr>
              <a:t>In the immunogenic MC38 mouse tumor model, combining allosteric MAQ-001 with orthosteric Keytruda or Opdivo  antibodies significantly </a:t>
            </a:r>
            <a:r>
              <a:rPr lang="en-US" sz="1700" noProof="0" dirty="0">
                <a:solidFill>
                  <a:srgbClr val="53565A"/>
                </a:solidFill>
              </a:rPr>
              <a:t>reduced tumor growth and  prolonged survival</a:t>
            </a:r>
          </a:p>
          <a:p>
            <a:pPr>
              <a:spcBef>
                <a:spcPts val="300"/>
              </a:spcBef>
              <a:buSzPct val="60000"/>
            </a:pPr>
            <a:endParaRPr lang="en-US" sz="1700" noProof="0" dirty="0">
              <a:solidFill>
                <a:srgbClr val="53565A"/>
              </a:solidFill>
            </a:endParaRPr>
          </a:p>
        </p:txBody>
      </p:sp>
      <p:sp>
        <p:nvSpPr>
          <p:cNvPr id="9" name="Titre 8">
            <a:extLst>
              <a:ext uri="{FF2B5EF4-FFF2-40B4-BE49-F238E27FC236}">
                <a16:creationId xmlns:a16="http://schemas.microsoft.com/office/drawing/2014/main" id="{767CCC5C-F498-5DBC-FCE6-ACD60E15E64F}"/>
              </a:ext>
            </a:extLst>
          </p:cNvPr>
          <p:cNvSpPr>
            <a:spLocks noGrp="1"/>
          </p:cNvSpPr>
          <p:nvPr>
            <p:ph type="title"/>
          </p:nvPr>
        </p:nvSpPr>
        <p:spPr>
          <a:xfrm>
            <a:off x="441134" y="386512"/>
            <a:ext cx="10710776" cy="1363663"/>
          </a:xfrm>
        </p:spPr>
        <p:txBody>
          <a:bodyPr>
            <a:normAutofit/>
          </a:bodyPr>
          <a:lstStyle/>
          <a:p>
            <a:r>
              <a:rPr lang="en-US" noProof="0" dirty="0">
                <a:cs typeface="Calibri" panose="020F0502020204030204" pitchFamily="34" charset="0"/>
              </a:rPr>
              <a:t>MAQ-001 Shows Potent Preclinical </a:t>
            </a:r>
            <a:r>
              <a:rPr lang="en-US" i="1" noProof="0" dirty="0">
                <a:cs typeface="Calibri" panose="020F0502020204030204" pitchFamily="34" charset="0"/>
              </a:rPr>
              <a:t>in Vivo </a:t>
            </a:r>
            <a:r>
              <a:rPr lang="en-US" noProof="0" dirty="0">
                <a:cs typeface="Calibri" panose="020F0502020204030204" pitchFamily="34" charset="0"/>
              </a:rPr>
              <a:t>Tumor </a:t>
            </a:r>
            <a:r>
              <a:rPr lang="en-US" sz="3000" noProof="0" dirty="0">
                <a:cs typeface="Calibri" panose="020F0502020204030204" pitchFamily="34" charset="0"/>
              </a:rPr>
              <a:t>Suppression</a:t>
            </a:r>
            <a:r>
              <a:rPr lang="en-US" noProof="0" dirty="0">
                <a:cs typeface="Calibri" panose="020F0502020204030204" pitchFamily="34" charset="0"/>
              </a:rPr>
              <a:t> Efficacy</a:t>
            </a:r>
            <a:endParaRPr lang="en-US" noProof="0" dirty="0"/>
          </a:p>
        </p:txBody>
      </p:sp>
      <p:sp>
        <p:nvSpPr>
          <p:cNvPr id="4" name="Espace réservé du texte 3">
            <a:extLst>
              <a:ext uri="{FF2B5EF4-FFF2-40B4-BE49-F238E27FC236}">
                <a16:creationId xmlns:a16="http://schemas.microsoft.com/office/drawing/2014/main" id="{D086CEB3-7658-D5E0-A8B5-A31E9F0DC758}"/>
              </a:ext>
            </a:extLst>
          </p:cNvPr>
          <p:cNvSpPr>
            <a:spLocks noGrp="1"/>
          </p:cNvSpPr>
          <p:nvPr>
            <p:ph type="body" sz="quarter" idx="15"/>
          </p:nvPr>
        </p:nvSpPr>
        <p:spPr/>
        <p:txBody>
          <a:bodyPr/>
          <a:lstStyle/>
          <a:p>
            <a:r>
              <a:rPr lang="en-US" noProof="0" dirty="0"/>
              <a:t>The Company &amp; the data</a:t>
            </a:r>
          </a:p>
        </p:txBody>
      </p:sp>
      <p:sp>
        <p:nvSpPr>
          <p:cNvPr id="11" name="TextBox 8">
            <a:extLst>
              <a:ext uri="{FF2B5EF4-FFF2-40B4-BE49-F238E27FC236}">
                <a16:creationId xmlns:a16="http://schemas.microsoft.com/office/drawing/2014/main" id="{8292E55B-0682-063C-A9BD-71230382D5E0}"/>
              </a:ext>
            </a:extLst>
          </p:cNvPr>
          <p:cNvSpPr txBox="1"/>
          <p:nvPr/>
        </p:nvSpPr>
        <p:spPr>
          <a:xfrm>
            <a:off x="428626" y="6232525"/>
            <a:ext cx="5138890" cy="338554"/>
          </a:xfrm>
          <a:prstGeom prst="rect">
            <a:avLst/>
          </a:prstGeom>
          <a:noFill/>
        </p:spPr>
        <p:txBody>
          <a:bodyPr wrap="square" rtlCol="0">
            <a:spAutoFit/>
          </a:bodyPr>
          <a:lstStyle/>
          <a:p>
            <a:r>
              <a:rPr lang="en-US" sz="800" noProof="0" dirty="0">
                <a:solidFill>
                  <a:srgbClr val="53565A"/>
                </a:solidFill>
                <a:effectLst/>
              </a:rPr>
              <a:t>Craig Fenwick, Giuseppe Pantaleo et el. “Tumor suppression of novel anti–PD-1 antibodies mediated through CD28 costimulatory pathway, J Exp Med (2019) 216 (7): 1525–1541.</a:t>
            </a:r>
            <a:endParaRPr lang="en-US" sz="800" noProof="0" dirty="0">
              <a:solidFill>
                <a:srgbClr val="53565A"/>
              </a:solidFill>
            </a:endParaRPr>
          </a:p>
        </p:txBody>
      </p:sp>
      <p:sp>
        <p:nvSpPr>
          <p:cNvPr id="6" name="Rectangle : avec coins arrondis en haut 24">
            <a:extLst>
              <a:ext uri="{FF2B5EF4-FFF2-40B4-BE49-F238E27FC236}">
                <a16:creationId xmlns:a16="http://schemas.microsoft.com/office/drawing/2014/main" id="{259DFB6F-8370-2B47-D01D-9A8D21BD2891}"/>
              </a:ext>
            </a:extLst>
          </p:cNvPr>
          <p:cNvSpPr/>
          <p:nvPr/>
        </p:nvSpPr>
        <p:spPr>
          <a:xfrm>
            <a:off x="428625" y="1577188"/>
            <a:ext cx="1178286" cy="304000"/>
          </a:xfrm>
          <a:prstGeom prst="round2SameRect">
            <a:avLst>
              <a:gd name="adj1" fmla="val 50000"/>
              <a:gd name="adj2" fmla="val 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200" b="1" noProof="0" dirty="0"/>
              <a:t>MAQ-001</a:t>
            </a:r>
          </a:p>
        </p:txBody>
      </p:sp>
      <p:cxnSp>
        <p:nvCxnSpPr>
          <p:cNvPr id="13" name="Connecteur droit 12">
            <a:extLst>
              <a:ext uri="{FF2B5EF4-FFF2-40B4-BE49-F238E27FC236}">
                <a16:creationId xmlns:a16="http://schemas.microsoft.com/office/drawing/2014/main" id="{7EF52817-03F9-EF4F-69B6-9FD00A625509}"/>
              </a:ext>
            </a:extLst>
          </p:cNvPr>
          <p:cNvCxnSpPr>
            <a:cxnSpLocks/>
          </p:cNvCxnSpPr>
          <p:nvPr/>
        </p:nvCxnSpPr>
        <p:spPr>
          <a:xfrm>
            <a:off x="428625" y="1881188"/>
            <a:ext cx="11320463" cy="0"/>
          </a:xfrm>
          <a:prstGeom prst="line">
            <a:avLst/>
          </a:prstGeom>
          <a:ln w="12700">
            <a:solidFill>
              <a:schemeClr val="accent4"/>
            </a:solidFill>
          </a:ln>
        </p:spPr>
        <p:style>
          <a:lnRef idx="2">
            <a:schemeClr val="accent1"/>
          </a:lnRef>
          <a:fillRef idx="0">
            <a:schemeClr val="accent1"/>
          </a:fillRef>
          <a:effectRef idx="1">
            <a:schemeClr val="accent1"/>
          </a:effectRef>
          <a:fontRef idx="minor">
            <a:schemeClr val="tx1"/>
          </a:fontRef>
        </p:style>
      </p:cxnSp>
      <p:sp>
        <p:nvSpPr>
          <p:cNvPr id="19" name="Espace réservé du numéro de diapositive 18">
            <a:extLst>
              <a:ext uri="{FF2B5EF4-FFF2-40B4-BE49-F238E27FC236}">
                <a16:creationId xmlns:a16="http://schemas.microsoft.com/office/drawing/2014/main" id="{53B56B72-1BE0-5E6F-6FBE-A0C925367F11}"/>
              </a:ext>
            </a:extLst>
          </p:cNvPr>
          <p:cNvSpPr>
            <a:spLocks noGrp="1"/>
          </p:cNvSpPr>
          <p:nvPr>
            <p:ph type="sldNum" sz="quarter" idx="17"/>
          </p:nvPr>
        </p:nvSpPr>
        <p:spPr/>
        <p:txBody>
          <a:bodyPr/>
          <a:lstStyle/>
          <a:p>
            <a:fld id="{68EB2B2D-CBD5-6949-A083-C375F7698E58}" type="slidenum">
              <a:rPr lang="en-US" smtClean="0"/>
              <a:pPr/>
              <a:t>9</a:t>
            </a:fld>
            <a:endParaRPr lang="en-US"/>
          </a:p>
        </p:txBody>
      </p:sp>
      <p:cxnSp>
        <p:nvCxnSpPr>
          <p:cNvPr id="5" name="Straight Connector 4">
            <a:extLst>
              <a:ext uri="{FF2B5EF4-FFF2-40B4-BE49-F238E27FC236}">
                <a16:creationId xmlns:a16="http://schemas.microsoft.com/office/drawing/2014/main" id="{0F0AAF3B-66B8-3B4B-67D5-3F91EE4542A5}"/>
              </a:ext>
            </a:extLst>
          </p:cNvPr>
          <p:cNvCxnSpPr/>
          <p:nvPr/>
        </p:nvCxnSpPr>
        <p:spPr>
          <a:xfrm>
            <a:off x="9005888" y="4047067"/>
            <a:ext cx="231245" cy="0"/>
          </a:xfrm>
          <a:prstGeom prst="line">
            <a:avLst/>
          </a:prstGeom>
          <a:ln w="38100">
            <a:solidFill>
              <a:srgbClr val="00B26E"/>
            </a:solidFill>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426E2C12-47BD-89D2-6BB1-0F2EC93F3EE1}"/>
              </a:ext>
            </a:extLst>
          </p:cNvPr>
          <p:cNvGrpSpPr/>
          <p:nvPr/>
        </p:nvGrpSpPr>
        <p:grpSpPr>
          <a:xfrm>
            <a:off x="2493888" y="1768150"/>
            <a:ext cx="9511845" cy="4770953"/>
            <a:chOff x="2493888" y="1768150"/>
            <a:chExt cx="9511845" cy="4770953"/>
          </a:xfrm>
        </p:grpSpPr>
        <p:pic>
          <p:nvPicPr>
            <p:cNvPr id="18" name="Image 17">
              <a:extLst>
                <a:ext uri="{FF2B5EF4-FFF2-40B4-BE49-F238E27FC236}">
                  <a16:creationId xmlns:a16="http://schemas.microsoft.com/office/drawing/2014/main" id="{60635773-B53D-A3A6-361B-B84E16EBF671}"/>
                </a:ext>
              </a:extLst>
            </p:cNvPr>
            <p:cNvPicPr>
              <a:picLocks noChangeAspect="1"/>
            </p:cNvPicPr>
            <p:nvPr/>
          </p:nvPicPr>
          <p:blipFill>
            <a:blip r:embed="rId3"/>
            <a:srcRect/>
            <a:stretch/>
          </p:blipFill>
          <p:spPr>
            <a:xfrm>
              <a:off x="2493888" y="1768150"/>
              <a:ext cx="9283481" cy="4770953"/>
            </a:xfrm>
            <a:prstGeom prst="rect">
              <a:avLst/>
            </a:prstGeom>
          </p:spPr>
        </p:pic>
        <p:sp>
          <p:nvSpPr>
            <p:cNvPr id="8" name="Rectangle 7">
              <a:extLst>
                <a:ext uri="{FF2B5EF4-FFF2-40B4-BE49-F238E27FC236}">
                  <a16:creationId xmlns:a16="http://schemas.microsoft.com/office/drawing/2014/main" id="{0B019C8C-C53D-AACD-EAF0-95E0FE0B7B28}"/>
                </a:ext>
              </a:extLst>
            </p:cNvPr>
            <p:cNvSpPr/>
            <p:nvPr/>
          </p:nvSpPr>
          <p:spPr>
            <a:xfrm>
              <a:off x="7774602" y="3864695"/>
              <a:ext cx="4231131" cy="2606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a:extLst>
                <a:ext uri="{FF2B5EF4-FFF2-40B4-BE49-F238E27FC236}">
                  <a16:creationId xmlns:a16="http://schemas.microsoft.com/office/drawing/2014/main" id="{AE9DAA7B-4A28-30A2-1DAB-6329290CDF35}"/>
                </a:ext>
              </a:extLst>
            </p:cNvPr>
            <p:cNvPicPr>
              <a:picLocks noChangeAspect="1"/>
            </p:cNvPicPr>
            <p:nvPr/>
          </p:nvPicPr>
          <p:blipFill>
            <a:blip r:embed="rId4"/>
            <a:stretch>
              <a:fillRect/>
            </a:stretch>
          </p:blipFill>
          <p:spPr>
            <a:xfrm>
              <a:off x="7774602" y="3897906"/>
              <a:ext cx="4188798" cy="2085906"/>
            </a:xfrm>
            <a:prstGeom prst="rect">
              <a:avLst/>
            </a:prstGeom>
          </p:spPr>
        </p:pic>
      </p:grpSp>
    </p:spTree>
    <p:extLst>
      <p:ext uri="{BB962C8B-B14F-4D97-AF65-F5344CB8AC3E}">
        <p14:creationId xmlns:p14="http://schemas.microsoft.com/office/powerpoint/2010/main" val="27144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Personnalisé 11">
      <a:dk1>
        <a:srgbClr val="54575B"/>
      </a:dk1>
      <a:lt1>
        <a:srgbClr val="FFFFFF"/>
      </a:lt1>
      <a:dk2>
        <a:srgbClr val="54575B"/>
      </a:dk2>
      <a:lt2>
        <a:srgbClr val="E8E8E8"/>
      </a:lt2>
      <a:accent1>
        <a:srgbClr val="BC2877"/>
      </a:accent1>
      <a:accent2>
        <a:srgbClr val="9E53B3"/>
      </a:accent2>
      <a:accent3>
        <a:srgbClr val="5477DA"/>
      </a:accent3>
      <a:accent4>
        <a:srgbClr val="0092E2"/>
      </a:accent4>
      <a:accent5>
        <a:srgbClr val="00A5D0"/>
      </a:accent5>
      <a:accent6>
        <a:srgbClr val="E5703B"/>
      </a:accent6>
      <a:hlink>
        <a:srgbClr val="B71834"/>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4252</Words>
  <Application>Microsoft Office PowerPoint</Application>
  <PresentationFormat>Widescreen</PresentationFormat>
  <Paragraphs>372</Paragraphs>
  <Slides>26</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Aptos Display</vt:lpstr>
      <vt:lpstr>Aptos Light</vt:lpstr>
      <vt:lpstr>Arial</vt:lpstr>
      <vt:lpstr>Thème Office</vt:lpstr>
      <vt:lpstr>Charting New Paths in Precision Immunotherapies</vt:lpstr>
      <vt:lpstr>Table of contents</vt:lpstr>
      <vt:lpstr>Introduction to MabQuest Therapeutics</vt:lpstr>
      <vt:lpstr>MabQuest Allosteric Anti-PD-1 Therapy  To Address Unmet Needs</vt:lpstr>
      <vt:lpstr>MabQuest Oncology Pipeline Offers Novel Therapeutic Opportunities </vt:lpstr>
      <vt:lpstr>Introducing MabQuest’s Allosteric Anti-PD-1 Approach: Addressing Critical Gaps</vt:lpstr>
      <vt:lpstr>MAQ-001 Mechanism of Action:  Unlocking  New Combination Potential</vt:lpstr>
      <vt:lpstr>MAQ-001 Preclinical POC: Allosteric MAQ-001 and Orthosteric Keytruda Synergize Recovery of CD8 T Cell Proliferation</vt:lpstr>
      <vt:lpstr>MAQ-001 Shows Potent Preclinical in Vivo Tumor Suppression Efficacy</vt:lpstr>
      <vt:lpstr>MAQ-001 NHP Preclinical Pharmacokinetics Profile are Comparable to Keytruda (1/2)</vt:lpstr>
      <vt:lpstr>MAQ-001 NHP Preclinical Pharmacokinetics Profile are Comparable to Keytruda (2/2)</vt:lpstr>
      <vt:lpstr>A phase IA/IB study to investigate the safety, tolerability, and pharmacokinetics of intravenous (IV) MAQ-001 as monotherapy and combination immunotherapy in patients with advanced solid tumors</vt:lpstr>
      <vt:lpstr>Phase 1A-1B Objectives</vt:lpstr>
      <vt:lpstr>Phase 1A-1B  Trial Design</vt:lpstr>
      <vt:lpstr>MAQ-001 has demonstrated in vivo anti-tumor activity with potency equivalent to Keytruda and the potential to reduce resistance and toxicity</vt:lpstr>
      <vt:lpstr>MAQ-001: Three Routes to Success</vt:lpstr>
      <vt:lpstr>Strategic Portfolio: From Discovery to Phase I Development</vt:lpstr>
      <vt:lpstr>Strategic Roadmap: From Phase I to Phase II Development</vt:lpstr>
      <vt:lpstr>Leadership Team Leading Minds in Immunology and PD-1 function</vt:lpstr>
      <vt:lpstr>Leadership Team Leading Minds in Immunology and PD-1 function</vt:lpstr>
      <vt:lpstr>Why invest in MabQuest? Proven Innovation, Exceptional Safety, and Strong Foundations for Growth</vt:lpstr>
      <vt:lpstr>Our Leadership Team</vt:lpstr>
      <vt:lpstr>Prof. Giuseppe Pantaleo MD, Co-Founder</vt:lpstr>
      <vt:lpstr>Dr. Craig Fenwick Co-Founder</vt:lpstr>
      <vt:lpstr>Prof. John A. Thompson, M.D. Chief Medical Officer </vt:lpstr>
      <vt:lpstr>Mrs. Song Ding Head of Clinical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New Doors  in Precision Immunotherapies</dc:title>
  <dc:creator>Sarah Baldwin</dc:creator>
  <cp:lastModifiedBy>Craig Fenwick</cp:lastModifiedBy>
  <cp:revision>337</cp:revision>
  <cp:lastPrinted>2025-01-30T14:00:46Z</cp:lastPrinted>
  <dcterms:created xsi:type="dcterms:W3CDTF">2025-01-08T09:38:41Z</dcterms:created>
  <dcterms:modified xsi:type="dcterms:W3CDTF">2025-06-30T12:08:55Z</dcterms:modified>
</cp:coreProperties>
</file>