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4"/>
  </p:sldMasterIdLst>
  <p:notesMasterIdLst>
    <p:notesMasterId r:id="rId41"/>
  </p:notesMasterIdLst>
  <p:handoutMasterIdLst>
    <p:handoutMasterId r:id="rId42"/>
  </p:handoutMasterIdLst>
  <p:sldIdLst>
    <p:sldId id="256" r:id="rId5"/>
    <p:sldId id="2388" r:id="rId6"/>
    <p:sldId id="2431" r:id="rId7"/>
    <p:sldId id="2433" r:id="rId8"/>
    <p:sldId id="2434" r:id="rId9"/>
    <p:sldId id="2436" r:id="rId10"/>
    <p:sldId id="2437" r:id="rId11"/>
    <p:sldId id="2438" r:id="rId12"/>
    <p:sldId id="2440" r:id="rId13"/>
    <p:sldId id="2441" r:id="rId14"/>
    <p:sldId id="2442" r:id="rId15"/>
    <p:sldId id="2446" r:id="rId16"/>
    <p:sldId id="2447" r:id="rId17"/>
    <p:sldId id="2449" r:id="rId18"/>
    <p:sldId id="2453" r:id="rId19"/>
    <p:sldId id="2454" r:id="rId20"/>
    <p:sldId id="2417" r:id="rId21"/>
    <p:sldId id="2421" r:id="rId22"/>
    <p:sldId id="2409" r:id="rId23"/>
    <p:sldId id="2413" r:id="rId24"/>
    <p:sldId id="2392" r:id="rId25"/>
    <p:sldId id="2420" r:id="rId26"/>
    <p:sldId id="2455" r:id="rId27"/>
    <p:sldId id="2456" r:id="rId28"/>
    <p:sldId id="2459" r:id="rId29"/>
    <p:sldId id="2458" r:id="rId30"/>
    <p:sldId id="2419" r:id="rId31"/>
    <p:sldId id="2426" r:id="rId32"/>
    <p:sldId id="2423" r:id="rId33"/>
    <p:sldId id="2424" r:id="rId34"/>
    <p:sldId id="2429" r:id="rId35"/>
    <p:sldId id="2428" r:id="rId36"/>
    <p:sldId id="2427" r:id="rId37"/>
    <p:sldId id="2418" r:id="rId38"/>
    <p:sldId id="286" r:id="rId39"/>
    <p:sldId id="2425" r:id="rId40"/>
  </p:sldIdLst>
  <p:sldSz cx="12192000" cy="6858000"/>
  <p:notesSz cx="6797675" cy="9872663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oris, Maarten (MOW)" initials="MG" lastIdx="1" clrIdx="0">
    <p:extLst>
      <p:ext uri="{19B8F6BF-5375-455C-9EA6-DF929625EA0E}">
        <p15:presenceInfo xmlns:p15="http://schemas.microsoft.com/office/powerpoint/2012/main" userId="Goris, Maarten (MOW)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4A5A"/>
    <a:srgbClr val="990033"/>
    <a:srgbClr val="800080"/>
    <a:srgbClr val="0D0D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Stijl, lich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2833802-FEF1-4C79-8D5D-14CF1EAF98D9}" styleName="Stijl, licht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14" autoAdjust="0"/>
    <p:restoredTop sz="94635" autoAdjust="0"/>
  </p:normalViewPr>
  <p:slideViewPr>
    <p:cSldViewPr snapToGrid="0" showGuides="1">
      <p:cViewPr varScale="1">
        <p:scale>
          <a:sx n="128" d="100"/>
          <a:sy n="128" d="100"/>
        </p:scale>
        <p:origin x="520" y="176"/>
      </p:cViewPr>
      <p:guideLst>
        <p:guide orient="horz" pos="2183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3252" y="54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commentAuthors" Target="commentAuthor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20185574-054A-4FFF-AA2C-ECFB66DCB34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E437451-5587-4AA9-8D7F-004E35BAB80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EBF6BD-5633-42DA-902C-D072FBDDEAFE}" type="datetimeFigureOut">
              <a:rPr lang="nl-BE" smtClean="0"/>
              <a:pPr/>
              <a:t>20/06/2025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69BABA4-5B93-4036-A3F5-B649EDDD898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6C9F728-EE45-4E66-9727-3EA29C4BD77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55A467-CF58-48A0-85F7-D2D999EF74F9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009618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89FC11-2900-4D44-AC8D-ADB17288C3EC}" type="datetimeFigureOut">
              <a:rPr lang="nl-BE" smtClean="0"/>
              <a:pPr/>
              <a:t>20/06/2025</a:t>
            </a:fld>
            <a:endParaRPr lang="nl-BE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4022E-5C18-4400-985D-2F078CA96776}" type="slidenum">
              <a:rPr lang="nl-BE" smtClean="0"/>
              <a:pPr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165504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E4022E-5C18-4400-985D-2F078CA96776}" type="slidenum">
              <a:rPr lang="nl-BE" smtClean="0"/>
              <a:pPr/>
              <a:t>1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9784219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1D6BDF-BDB0-4483-AC5C-22572FF20F3A}" type="slidenum">
              <a:rPr lang="nl-BE" altLang="nl-NL" smtClean="0"/>
              <a:pPr/>
              <a:t>14</a:t>
            </a:fld>
            <a:endParaRPr lang="nl-BE" altLang="nl-NL"/>
          </a:p>
        </p:txBody>
      </p:sp>
    </p:spTree>
    <p:extLst>
      <p:ext uri="{BB962C8B-B14F-4D97-AF65-F5344CB8AC3E}">
        <p14:creationId xmlns:p14="http://schemas.microsoft.com/office/powerpoint/2010/main" val="4670490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Dit zal nagevraagd moeten worden bij Els, m.b.t. welke berekening ze </a:t>
            </a:r>
            <a:r>
              <a:rPr lang="nl-BE"/>
              <a:t>heeft gemaakt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1D6BDF-BDB0-4483-AC5C-22572FF20F3A}" type="slidenum">
              <a:rPr lang="nl-BE" altLang="nl-NL" smtClean="0"/>
              <a:pPr/>
              <a:t>15</a:t>
            </a:fld>
            <a:endParaRPr lang="nl-BE" altLang="nl-NL"/>
          </a:p>
        </p:txBody>
      </p:sp>
    </p:spTree>
    <p:extLst>
      <p:ext uri="{BB962C8B-B14F-4D97-AF65-F5344CB8AC3E}">
        <p14:creationId xmlns:p14="http://schemas.microsoft.com/office/powerpoint/2010/main" val="1094655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hthoek 29">
            <a:extLst>
              <a:ext uri="{FF2B5EF4-FFF2-40B4-BE49-F238E27FC236}">
                <a16:creationId xmlns:a16="http://schemas.microsoft.com/office/drawing/2014/main" id="{57535A84-EBF4-458D-A05C-DC10C6E4F2CB}"/>
              </a:ext>
            </a:extLst>
          </p:cNvPr>
          <p:cNvSpPr/>
          <p:nvPr userDrawn="1"/>
        </p:nvSpPr>
        <p:spPr>
          <a:xfrm>
            <a:off x="0" y="-19079"/>
            <a:ext cx="12188727" cy="64045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C9F73C3-967A-4A4C-BB2D-829B6DF6B8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20928" y="2079591"/>
            <a:ext cx="6357800" cy="860025"/>
          </a:xfrm>
        </p:spPr>
        <p:txBody>
          <a:bodyPr>
            <a:noAutofit/>
          </a:bodyPr>
          <a:lstStyle>
            <a:lvl1pPr>
              <a:defRPr sz="4100">
                <a:solidFill>
                  <a:srgbClr val="414A5A"/>
                </a:solidFill>
              </a:defRPr>
            </a:lvl1pPr>
          </a:lstStyle>
          <a:p>
            <a:r>
              <a:rPr lang="nl-BE" dirty="0"/>
              <a:t>Titel</a:t>
            </a:r>
          </a:p>
        </p:txBody>
      </p:sp>
      <p:pic>
        <p:nvPicPr>
          <p:cNvPr id="22" name="Afbeelding 21" descr="Afbeelding met gebouw, bibliotheek, stad&#10;&#10;Automatisch gegenereerde beschrijving">
            <a:extLst>
              <a:ext uri="{FF2B5EF4-FFF2-40B4-BE49-F238E27FC236}">
                <a16:creationId xmlns:a16="http://schemas.microsoft.com/office/drawing/2014/main" id="{CBA86251-126C-4B49-8AA1-49FC129F3F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73" y="-19079"/>
            <a:ext cx="4581461" cy="6877079"/>
          </a:xfrm>
          <a:prstGeom prst="rect">
            <a:avLst/>
          </a:prstGeom>
        </p:spPr>
      </p:pic>
      <p:grpSp>
        <p:nvGrpSpPr>
          <p:cNvPr id="24" name="Groep 23">
            <a:extLst>
              <a:ext uri="{FF2B5EF4-FFF2-40B4-BE49-F238E27FC236}">
                <a16:creationId xmlns:a16="http://schemas.microsoft.com/office/drawing/2014/main" id="{0C62C8A5-BD88-4B35-B14E-78F477B5382B}"/>
              </a:ext>
            </a:extLst>
          </p:cNvPr>
          <p:cNvGrpSpPr/>
          <p:nvPr userDrawn="1"/>
        </p:nvGrpSpPr>
        <p:grpSpPr>
          <a:xfrm>
            <a:off x="3175" y="6332882"/>
            <a:ext cx="12188825" cy="631265"/>
            <a:chOff x="3175" y="6332882"/>
            <a:chExt cx="12188825" cy="631265"/>
          </a:xfrm>
        </p:grpSpPr>
        <p:sp>
          <p:nvSpPr>
            <p:cNvPr id="25" name="Rectangle 6">
              <a:extLst>
                <a:ext uri="{FF2B5EF4-FFF2-40B4-BE49-F238E27FC236}">
                  <a16:creationId xmlns:a16="http://schemas.microsoft.com/office/drawing/2014/main" id="{B86D075F-5949-456F-A44E-FD64D5AA4893}"/>
                </a:ext>
              </a:extLst>
            </p:cNvPr>
            <p:cNvSpPr/>
            <p:nvPr userDrawn="1"/>
          </p:nvSpPr>
          <p:spPr>
            <a:xfrm>
              <a:off x="3175" y="6400800"/>
              <a:ext cx="12188825" cy="4572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Slide Number Placeholder 8">
              <a:extLst>
                <a:ext uri="{FF2B5EF4-FFF2-40B4-BE49-F238E27FC236}">
                  <a16:creationId xmlns:a16="http://schemas.microsoft.com/office/drawing/2014/main" id="{3A8FBE07-C6A1-466E-83B2-E2AC47B97FFA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1359785" y="6446838"/>
              <a:ext cx="658044" cy="517309"/>
            </a:xfrm>
            <a:prstGeom prst="rect">
              <a:avLst/>
            </a:prstGeom>
          </p:spPr>
          <p:txBody>
            <a:bodyPr/>
            <a:lstStyle>
              <a:defPPr>
                <a:defRPr lang="nl-BE"/>
              </a:defPPr>
              <a:lvl1pPr marL="0" algn="r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3A98EE3D-8CD1-4C3F-BD1C-C98C9596463C}" type="slidenum">
                <a:rPr lang="en-US" smtClean="0">
                  <a:solidFill>
                    <a:schemeClr val="bg1"/>
                  </a:solidFill>
                </a:rPr>
                <a:pPr/>
                <a:t>‹nr.›</a:t>
              </a:fld>
              <a:endParaRPr lang="en-US" dirty="0">
                <a:solidFill>
                  <a:schemeClr val="bg1"/>
                </a:solidFill>
              </a:endParaRPr>
            </a:p>
          </p:txBody>
        </p:sp>
        <p:pic>
          <p:nvPicPr>
            <p:cNvPr id="27" name="Afbeelding 26">
              <a:extLst>
                <a:ext uri="{FF2B5EF4-FFF2-40B4-BE49-F238E27FC236}">
                  <a16:creationId xmlns:a16="http://schemas.microsoft.com/office/drawing/2014/main" id="{97A59B20-9494-4EE9-BCFA-DAF9A3B2095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4277" y="6332882"/>
              <a:ext cx="1123448" cy="5864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" name="Afbeelding 27" descr="Afbeelding met tekening, bloem&#10;&#10;Automatisch gegenereerde beschrijving">
              <a:extLst>
                <a:ext uri="{FF2B5EF4-FFF2-40B4-BE49-F238E27FC236}">
                  <a16:creationId xmlns:a16="http://schemas.microsoft.com/office/drawing/2014/main" id="{FCA993FB-862D-4840-9E5B-26E5F05E378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print">
              <a:clrChange>
                <a:clrFrom>
                  <a:srgbClr val="110F0D"/>
                </a:clrFrom>
                <a:clrTo>
                  <a:srgbClr val="110F0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966455" y="6426994"/>
              <a:ext cx="1911095" cy="407194"/>
            </a:xfrm>
            <a:prstGeom prst="rect">
              <a:avLst/>
            </a:prstGeom>
          </p:spPr>
        </p:pic>
      </p:grpSp>
      <p:sp>
        <p:nvSpPr>
          <p:cNvPr id="32" name="Content Placeholder 3">
            <a:extLst>
              <a:ext uri="{FF2B5EF4-FFF2-40B4-BE49-F238E27FC236}">
                <a16:creationId xmlns:a16="http://schemas.microsoft.com/office/drawing/2014/main" id="{30BD9D24-BC17-4B43-A519-3767D95F057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220928" y="3869123"/>
            <a:ext cx="6138857" cy="15231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i="1">
                <a:solidFill>
                  <a:srgbClr val="414A5A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2400" i="1">
                <a:solidFill>
                  <a:schemeClr val="bg1">
                    <a:lumMod val="50000"/>
                  </a:schemeClr>
                </a:solidFill>
              </a:defRPr>
            </a:lvl2pPr>
          </a:lstStyle>
          <a:p>
            <a:pPr lvl="0"/>
            <a:r>
              <a:rPr lang="en-US" dirty="0" err="1"/>
              <a:t>Spreker</a:t>
            </a:r>
            <a:endParaRPr lang="en-US" dirty="0"/>
          </a:p>
        </p:txBody>
      </p:sp>
      <p:pic>
        <p:nvPicPr>
          <p:cNvPr id="12" name="Afbeelding 11" descr="Afbeelding met tekst&#10;&#10;Automatisch gegenereerde beschrijving">
            <a:extLst>
              <a:ext uri="{FF2B5EF4-FFF2-40B4-BE49-F238E27FC236}">
                <a16:creationId xmlns:a16="http://schemas.microsoft.com/office/drawing/2014/main" id="{75E1C2DB-A9E0-443D-8F43-952B238BBC9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257" y="6410126"/>
            <a:ext cx="1079797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526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D864B71C-4BDB-48A3-BCBE-C5AE5365E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2030" y="286604"/>
            <a:ext cx="10058400" cy="8600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cxnSp>
        <p:nvCxnSpPr>
          <p:cNvPr id="16" name="Straight Connector 9">
            <a:extLst>
              <a:ext uri="{FF2B5EF4-FFF2-40B4-BE49-F238E27FC236}">
                <a16:creationId xmlns:a16="http://schemas.microsoft.com/office/drawing/2014/main" id="{0BAF1210-464E-409A-9559-9836F7139A35}"/>
              </a:ext>
            </a:extLst>
          </p:cNvPr>
          <p:cNvCxnSpPr>
            <a:cxnSpLocks/>
          </p:cNvCxnSpPr>
          <p:nvPr userDrawn="1"/>
        </p:nvCxnSpPr>
        <p:spPr>
          <a:xfrm>
            <a:off x="1097280" y="1157152"/>
            <a:ext cx="10063212" cy="0"/>
          </a:xfrm>
          <a:prstGeom prst="line">
            <a:avLst/>
          </a:prstGeom>
          <a:ln w="12700">
            <a:solidFill>
              <a:srgbClr val="99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95A84479-54EE-41F7-8399-6190676090E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054100" y="1600202"/>
            <a:ext cx="10006330" cy="3868844"/>
          </a:xfrm>
          <a:prstGeom prst="rect">
            <a:avLst/>
          </a:prstGeom>
        </p:spPr>
        <p:txBody>
          <a:bodyPr/>
          <a:lstStyle>
            <a:lvl2pPr>
              <a:spcBef>
                <a:spcPts val="6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33326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312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11785A4E-BF6B-427D-B89A-CD151C0CD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2030" y="286604"/>
            <a:ext cx="10058400" cy="8600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cxnSp>
        <p:nvCxnSpPr>
          <p:cNvPr id="14" name="Straight Connector 9">
            <a:extLst>
              <a:ext uri="{FF2B5EF4-FFF2-40B4-BE49-F238E27FC236}">
                <a16:creationId xmlns:a16="http://schemas.microsoft.com/office/drawing/2014/main" id="{81DD547C-6F6D-4AF7-95CE-3A25FBD16760}"/>
              </a:ext>
            </a:extLst>
          </p:cNvPr>
          <p:cNvCxnSpPr>
            <a:cxnSpLocks/>
          </p:cNvCxnSpPr>
          <p:nvPr userDrawn="1"/>
        </p:nvCxnSpPr>
        <p:spPr>
          <a:xfrm>
            <a:off x="1097280" y="1157152"/>
            <a:ext cx="10063212" cy="0"/>
          </a:xfrm>
          <a:prstGeom prst="line">
            <a:avLst/>
          </a:prstGeom>
          <a:ln w="12700">
            <a:solidFill>
              <a:srgbClr val="99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BF7D1DF3-998B-47BA-B59A-E3065BFBD7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54100" y="1600202"/>
            <a:ext cx="4843780" cy="38688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190BEFC6-E4B7-4C69-9151-C673189A4A71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216650" y="1600202"/>
            <a:ext cx="4843780" cy="38688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417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9">
            <a:extLst>
              <a:ext uri="{FF2B5EF4-FFF2-40B4-BE49-F238E27FC236}">
                <a16:creationId xmlns:a16="http://schemas.microsoft.com/office/drawing/2014/main" id="{19EF988E-DC7C-4917-932F-3DC012B60C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sp>
        <p:nvSpPr>
          <p:cNvPr id="25" name="Rectangle 11">
            <a:extLst>
              <a:ext uri="{FF2B5EF4-FFF2-40B4-BE49-F238E27FC236}">
                <a16:creationId xmlns:a16="http://schemas.microsoft.com/office/drawing/2014/main" id="{ACDF5E44-53AC-4FE5-B4D8-FBC3494EF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584734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BBEAF5F8-32A5-47CF-B324-A1B128A069F8}"/>
              </a:ext>
            </a:extLst>
          </p:cNvPr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06882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8775" y="2159000"/>
            <a:ext cx="11472862" cy="3979862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(Enter+TAB for next text level, SHIFT+TAB to go back in levels)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EDF1E64-0BC0-4941-8FFB-3A71A98EA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>
                    <a:alpha val="0"/>
                  </a:srgbClr>
                </a:solidFill>
              </a:defRPr>
            </a:lvl1pPr>
          </a:lstStyle>
          <a:p>
            <a:fld id="{76D00D22-FF8B-46C0-BDBD-2C886B0B76BA}" type="datetime4">
              <a:rPr lang="en-GB" smtClean="0"/>
              <a:t>20 June 2025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EFDC879-555B-4B99-8F4C-5066F0F20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>
                    <a:alpha val="0"/>
                  </a:srgb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F63A2C-6198-4B31-B738-56535BA7E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64530CC-870B-4CCA-A53A-7A6834AF95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689206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5D9A657F-AC65-47CC-8CB5-76DFACD7A02D}"/>
              </a:ext>
            </a:extLst>
          </p:cNvPr>
          <p:cNvSpPr/>
          <p:nvPr/>
        </p:nvSpPr>
        <p:spPr>
          <a:xfrm>
            <a:off x="0" y="0"/>
            <a:ext cx="465455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/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  <a:prstGeom prst="rect">
            <a:avLst/>
          </a:prstGeo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ACFD2200-5A35-4C20-BCBD-9163F6881B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2938" y="6446838"/>
            <a:ext cx="3517900" cy="365125"/>
          </a:xfrm>
          <a:prstGeom prst="rect">
            <a:avLst/>
          </a:prstGeo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30C69E0-5AD3-4E8D-A87F-C38F758D8081}" type="datetime4">
              <a:rPr lang="en-GB" smtClean="0"/>
              <a:t>20 June 2025</a:t>
            </a:fld>
            <a:endParaRPr lang="en-US" dirty="0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A4B46E9A-9A17-41FC-AA9B-C058131F7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59413" y="6446838"/>
            <a:ext cx="5334000" cy="365125"/>
          </a:xfrm>
          <a:prstGeom prst="rect">
            <a:avLst/>
          </a:prstGeo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E1425A9A-C2D7-4112-B8B9-332647AE4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3438" y="6446838"/>
            <a:ext cx="779462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chemeClr val="tx2"/>
                </a:solidFill>
              </a:defRPr>
            </a:lvl1pPr>
          </a:lstStyle>
          <a:p>
            <a:fld id="{3C719155-418B-48BB-B7F6-63FBF1B21D78}" type="slidenum">
              <a:rPr lang="en-US" altLang="nl-NL"/>
              <a:pPr/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655143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9">
            <a:extLst>
              <a:ext uri="{FF2B5EF4-FFF2-40B4-BE49-F238E27FC236}">
                <a16:creationId xmlns:a16="http://schemas.microsoft.com/office/drawing/2014/main" id="{31E6D853-C760-4B8B-B6AC-0581939CA49A}"/>
              </a:ext>
            </a:extLst>
          </p:cNvPr>
          <p:cNvCxnSpPr>
            <a:cxnSpLocks/>
          </p:cNvCxnSpPr>
          <p:nvPr userDrawn="1"/>
        </p:nvCxnSpPr>
        <p:spPr>
          <a:xfrm>
            <a:off x="1096963" y="1157288"/>
            <a:ext cx="10063162" cy="0"/>
          </a:xfrm>
          <a:prstGeom prst="line">
            <a:avLst/>
          </a:prstGeom>
          <a:ln w="12700">
            <a:solidFill>
              <a:srgbClr val="99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D864B71C-4BDB-48A3-BCBE-C5AE5365E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2030" y="286604"/>
            <a:ext cx="10058400" cy="8600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95A84479-54EE-41F7-8399-6190676090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54100" y="1600202"/>
            <a:ext cx="10006330" cy="3868844"/>
          </a:xfrm>
          <a:prstGeom prst="rect">
            <a:avLst/>
          </a:prstGeom>
        </p:spPr>
        <p:txBody>
          <a:bodyPr/>
          <a:lstStyle>
            <a:lvl2pPr>
              <a:spcBef>
                <a:spcPts val="6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3722757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2030" y="286604"/>
            <a:ext cx="10058400" cy="8600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>
            <a:cxnSpLocks/>
          </p:cNvCxnSpPr>
          <p:nvPr/>
        </p:nvCxnSpPr>
        <p:spPr>
          <a:xfrm>
            <a:off x="1097280" y="1157152"/>
            <a:ext cx="10063212" cy="0"/>
          </a:xfrm>
          <a:prstGeom prst="line">
            <a:avLst/>
          </a:prstGeom>
          <a:ln w="12700">
            <a:solidFill>
              <a:srgbClr val="99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ep 2">
            <a:extLst>
              <a:ext uri="{FF2B5EF4-FFF2-40B4-BE49-F238E27FC236}">
                <a16:creationId xmlns:a16="http://schemas.microsoft.com/office/drawing/2014/main" id="{392588B2-F822-46B9-914F-768EF7635862}"/>
              </a:ext>
            </a:extLst>
          </p:cNvPr>
          <p:cNvGrpSpPr/>
          <p:nvPr userDrawn="1"/>
        </p:nvGrpSpPr>
        <p:grpSpPr>
          <a:xfrm>
            <a:off x="3175" y="6332882"/>
            <a:ext cx="12188825" cy="631265"/>
            <a:chOff x="3175" y="6332882"/>
            <a:chExt cx="12188825" cy="63126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16A0E3C-60E6-4F39-BC55-5F7C224E1F7C}"/>
                </a:ext>
              </a:extLst>
            </p:cNvPr>
            <p:cNvSpPr/>
            <p:nvPr userDrawn="1"/>
          </p:nvSpPr>
          <p:spPr>
            <a:xfrm>
              <a:off x="3175" y="6400800"/>
              <a:ext cx="12188825" cy="4572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Slide Number Placeholder 8">
              <a:extLst>
                <a:ext uri="{FF2B5EF4-FFF2-40B4-BE49-F238E27FC236}">
                  <a16:creationId xmlns:a16="http://schemas.microsoft.com/office/drawing/2014/main" id="{910E83E7-BC80-4D2A-BC92-59A2C8AB5471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1359785" y="6446838"/>
              <a:ext cx="658044" cy="517309"/>
            </a:xfrm>
            <a:prstGeom prst="rect">
              <a:avLst/>
            </a:prstGeom>
          </p:spPr>
          <p:txBody>
            <a:bodyPr/>
            <a:lstStyle>
              <a:defPPr>
                <a:defRPr lang="nl-BE"/>
              </a:defPPr>
              <a:lvl1pPr marL="0" algn="r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3A98EE3D-8CD1-4C3F-BD1C-C98C9596463C}" type="slidenum">
                <a:rPr lang="en-US" smtClean="0">
                  <a:solidFill>
                    <a:schemeClr val="bg1"/>
                  </a:solidFill>
                </a:rPr>
                <a:pPr/>
                <a:t>‹nr.›</a:t>
              </a:fld>
              <a:endParaRPr lang="en-US" dirty="0">
                <a:solidFill>
                  <a:schemeClr val="bg1"/>
                </a:solidFill>
              </a:endParaRPr>
            </a:p>
          </p:txBody>
        </p:sp>
        <p:pic>
          <p:nvPicPr>
            <p:cNvPr id="16" name="Afbeelding 15">
              <a:extLst>
                <a:ext uri="{FF2B5EF4-FFF2-40B4-BE49-F238E27FC236}">
                  <a16:creationId xmlns:a16="http://schemas.microsoft.com/office/drawing/2014/main" id="{090DA899-0778-430F-80D3-538D4673F87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4277" y="6332882"/>
              <a:ext cx="1123448" cy="5864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Afbeelding 18" descr="Afbeelding met tekening, bloem&#10;&#10;Automatisch gegenereerde beschrijving">
              <a:extLst>
                <a:ext uri="{FF2B5EF4-FFF2-40B4-BE49-F238E27FC236}">
                  <a16:creationId xmlns:a16="http://schemas.microsoft.com/office/drawing/2014/main" id="{F209BC26-5B17-4F4E-B01B-78B727DD916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1" cstate="print">
              <a:clrChange>
                <a:clrFrom>
                  <a:srgbClr val="110F0D"/>
                </a:clrFrom>
                <a:clrTo>
                  <a:srgbClr val="110F0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966455" y="6426994"/>
              <a:ext cx="1911095" cy="407194"/>
            </a:xfrm>
            <a:prstGeom prst="rect">
              <a:avLst/>
            </a:prstGeom>
          </p:spPr>
        </p:pic>
      </p:grpSp>
      <p:pic>
        <p:nvPicPr>
          <p:cNvPr id="11" name="Afbeelding 10" descr="Afbeelding met tekst&#10;&#10;Automatisch gegenereerde beschrijving">
            <a:extLst>
              <a:ext uri="{FF2B5EF4-FFF2-40B4-BE49-F238E27FC236}">
                <a16:creationId xmlns:a16="http://schemas.microsoft.com/office/drawing/2014/main" id="{E4401062-9D28-44D2-9CE6-04DFEEEAA6D4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257" y="6410126"/>
            <a:ext cx="1079797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040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1" r:id="rId2"/>
    <p:sldLayoutId id="2147483724" r:id="rId3"/>
    <p:sldLayoutId id="2147483723" r:id="rId4"/>
    <p:sldLayoutId id="2147483720" r:id="rId5"/>
    <p:sldLayoutId id="2147483732" r:id="rId6"/>
    <p:sldLayoutId id="2147483733" r:id="rId7"/>
    <p:sldLayoutId id="2147483734" r:id="rId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 spc="-50" baseline="0">
          <a:solidFill>
            <a:srgbClr val="990033"/>
          </a:solidFill>
          <a:latin typeface="Trebuchet MS" panose="020B0603020202020204" pitchFamily="34" charset="0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rgbClr val="990033"/>
        </a:buClr>
        <a:buSzPct val="130000"/>
        <a:buFont typeface="Wingdings" panose="05000000000000000000" pitchFamily="2" charset="2"/>
        <a:buChar char="§"/>
        <a:defRPr sz="2000" b="1" kern="1200">
          <a:solidFill>
            <a:schemeClr val="tx1">
              <a:lumMod val="85000"/>
              <a:lumOff val="15000"/>
            </a:schemeClr>
          </a:solidFill>
          <a:latin typeface="Arial Nova" panose="020B0504020202020204" pitchFamily="34" charset="0"/>
          <a:ea typeface="+mn-ea"/>
          <a:cs typeface="+mn-cs"/>
        </a:defRPr>
      </a:lvl1pPr>
      <a:lvl2pPr marL="533400" indent="-258763" algn="l" defTabSz="914400" rtl="0" eaLnBrk="1" latinLnBrk="0" hangingPunct="1">
        <a:lnSpc>
          <a:spcPct val="100000"/>
        </a:lnSpc>
        <a:spcBef>
          <a:spcPts val="1200"/>
        </a:spcBef>
        <a:spcAft>
          <a:spcPts val="400"/>
        </a:spcAft>
        <a:buClr>
          <a:srgbClr val="414A5A"/>
        </a:buClr>
        <a:buSzPct val="110000"/>
        <a:buFont typeface="Courier New" panose="02070309020205020404" pitchFamily="49" charset="0"/>
        <a:buChar char="o"/>
        <a:defRPr sz="1800" kern="1200">
          <a:solidFill>
            <a:schemeClr val="tx1">
              <a:lumMod val="75000"/>
              <a:lumOff val="25000"/>
            </a:schemeClr>
          </a:solidFill>
          <a:latin typeface="Arial Nova" panose="020B0504020202020204" pitchFamily="34" charset="0"/>
          <a:ea typeface="+mn-ea"/>
          <a:cs typeface="+mn-cs"/>
        </a:defRPr>
      </a:lvl2pPr>
      <a:lvl3pPr marL="800100" indent="-182563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Arial Nova" panose="020B0504020202020204" pitchFamily="34" charset="0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Arial Nova" panose="020B0504020202020204" pitchFamily="34" charset="0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Arial Nova" panose="020B0504020202020204" pitchFamily="34" charset="0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7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4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5373426-E26E-431D-959C-5DB96C0B6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1238442"/>
            <a:ext cx="3635926" cy="435575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Afbeelding 5" descr="Afbeelding met gebouw, bibliotheek, stad&#10;&#10;Automatisch gegenereerde beschrijving">
            <a:extLst>
              <a:ext uri="{FF2B5EF4-FFF2-40B4-BE49-F238E27FC236}">
                <a16:creationId xmlns:a16="http://schemas.microsoft.com/office/drawing/2014/main" id="{5540D5A4-19C3-49A1-BC1C-9BEE3879876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73" y="-19079"/>
            <a:ext cx="12192000" cy="6399825"/>
          </a:xfrm>
          <a:prstGeom prst="rect">
            <a:avLst/>
          </a:prstGeom>
        </p:spPr>
      </p:pic>
      <p:sp>
        <p:nvSpPr>
          <p:cNvPr id="10" name="Rechthoek 9">
            <a:extLst>
              <a:ext uri="{FF2B5EF4-FFF2-40B4-BE49-F238E27FC236}">
                <a16:creationId xmlns:a16="http://schemas.microsoft.com/office/drawing/2014/main" id="{6F543639-85C6-4EA1-9E35-D54E7F2C5CCE}"/>
              </a:ext>
            </a:extLst>
          </p:cNvPr>
          <p:cNvSpPr/>
          <p:nvPr/>
        </p:nvSpPr>
        <p:spPr>
          <a:xfrm>
            <a:off x="643466" y="2051824"/>
            <a:ext cx="3943653" cy="3330938"/>
          </a:xfrm>
          <a:prstGeom prst="rect">
            <a:avLst/>
          </a:prstGeom>
          <a:solidFill>
            <a:srgbClr val="0D0D0D">
              <a:alpha val="6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6D07482-83A3-4451-943C-B46961082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6950" y="4508519"/>
            <a:ext cx="31089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E239D8CC-16F4-4B2B-80F0-203C56D0D2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49DF6F6A-61C1-4DA9-951C-24AEC0CC6771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854277" y="2249424"/>
            <a:ext cx="3205640" cy="1880920"/>
          </a:xfrm>
        </p:spPr>
        <p:txBody>
          <a:bodyPr anchor="b">
            <a:normAutofit fontScale="90000"/>
          </a:bodyPr>
          <a:lstStyle/>
          <a:p>
            <a:br>
              <a:rPr lang="nl-BE" sz="4800" dirty="0">
                <a:solidFill>
                  <a:schemeClr val="tx1"/>
                </a:solidFill>
              </a:rPr>
            </a:br>
            <a:r>
              <a:rPr lang="nl-BE" sz="3100" dirty="0">
                <a:solidFill>
                  <a:schemeClr val="tx1"/>
                </a:solidFill>
              </a:rPr>
              <a:t>Complex project</a:t>
            </a:r>
            <a:br>
              <a:rPr lang="nl-BE" sz="4800" dirty="0">
                <a:solidFill>
                  <a:schemeClr val="tx1"/>
                </a:solidFill>
              </a:rPr>
            </a:br>
            <a:r>
              <a:rPr lang="nl-BE" sz="4800" dirty="0">
                <a:solidFill>
                  <a:schemeClr val="tx1"/>
                </a:solidFill>
              </a:rPr>
              <a:t>ECA</a:t>
            </a:r>
            <a:br>
              <a:rPr lang="nl-BE" sz="4800" dirty="0">
                <a:solidFill>
                  <a:schemeClr val="tx1"/>
                </a:solidFill>
              </a:rPr>
            </a:br>
            <a:endParaRPr lang="nl-BE" sz="4800" dirty="0">
              <a:solidFill>
                <a:schemeClr val="tx1"/>
              </a:solidFill>
            </a:endParaRPr>
          </a:p>
        </p:txBody>
      </p:sp>
      <p:sp>
        <p:nvSpPr>
          <p:cNvPr id="16" name="Ondertitel 2">
            <a:extLst>
              <a:ext uri="{FF2B5EF4-FFF2-40B4-BE49-F238E27FC236}">
                <a16:creationId xmlns:a16="http://schemas.microsoft.com/office/drawing/2014/main" id="{E5ED91DB-90E3-42D9-BAA5-6FABF0957997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858610" y="4608576"/>
            <a:ext cx="3205640" cy="774186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nl-BE" sz="1400" b="0" dirty="0"/>
              <a:t>ECA Werkgroep Mobiliteit</a:t>
            </a:r>
            <a:br>
              <a:rPr lang="nl-BE" sz="1400" b="0" dirty="0"/>
            </a:br>
            <a:r>
              <a:rPr lang="nl-BE" sz="1400" b="0" dirty="0"/>
              <a:t>27 juni 2022</a:t>
            </a:r>
          </a:p>
        </p:txBody>
      </p:sp>
      <p:pic>
        <p:nvPicPr>
          <p:cNvPr id="28" name="Afbeelding 27">
            <a:extLst>
              <a:ext uri="{FF2B5EF4-FFF2-40B4-BE49-F238E27FC236}">
                <a16:creationId xmlns:a16="http://schemas.microsoft.com/office/drawing/2014/main" id="{B3D2644B-E9C5-47FC-94BE-E3C09A4AD6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77" y="6332882"/>
            <a:ext cx="1123448" cy="586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Afbeelding 29" descr="Afbeelding met tekening, bloem&#10;&#10;Automatisch gegenereerde beschrijving">
            <a:extLst>
              <a:ext uri="{FF2B5EF4-FFF2-40B4-BE49-F238E27FC236}">
                <a16:creationId xmlns:a16="http://schemas.microsoft.com/office/drawing/2014/main" id="{47D36435-2F9B-4596-B672-6932E0C2384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110F0D"/>
              </a:clrFrom>
              <a:clrTo>
                <a:srgbClr val="110F0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66455" y="6426994"/>
            <a:ext cx="1911095" cy="407194"/>
          </a:xfrm>
          <a:prstGeom prst="rect">
            <a:avLst/>
          </a:prstGeom>
        </p:spPr>
      </p:pic>
      <p:pic>
        <p:nvPicPr>
          <p:cNvPr id="3" name="Afbeelding 2" descr="Afbeelding met tekst&#10;&#10;Automatisch gegenereerde beschrijving">
            <a:extLst>
              <a:ext uri="{FF2B5EF4-FFF2-40B4-BE49-F238E27FC236}">
                <a16:creationId xmlns:a16="http://schemas.microsoft.com/office/drawing/2014/main" id="{3BB7F843-A138-477A-819F-6479D48110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94" y="3630372"/>
            <a:ext cx="3763566" cy="675288"/>
          </a:xfrm>
          <a:prstGeom prst="rect">
            <a:avLst/>
          </a:prstGeom>
        </p:spPr>
      </p:pic>
      <p:pic>
        <p:nvPicPr>
          <p:cNvPr id="17" name="Afbeelding 16" descr="Afbeelding met tekst&#10;&#10;Automatisch gegenereerde beschrijving">
            <a:extLst>
              <a:ext uri="{FF2B5EF4-FFF2-40B4-BE49-F238E27FC236}">
                <a16:creationId xmlns:a16="http://schemas.microsoft.com/office/drawing/2014/main" id="{7B423108-74B5-4463-AD80-D6598DA0461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257" y="6410126"/>
            <a:ext cx="1079797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2880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869CA47A-D680-4B85-8B6D-104CCBC782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3542" y="0"/>
            <a:ext cx="9741477" cy="6858000"/>
          </a:xfrm>
          <a:prstGeom prst="rect">
            <a:avLst/>
          </a:prstGeom>
        </p:spPr>
      </p:pic>
      <p:sp>
        <p:nvSpPr>
          <p:cNvPr id="3" name="Vrije vorm: vorm 2">
            <a:extLst>
              <a:ext uri="{FF2B5EF4-FFF2-40B4-BE49-F238E27FC236}">
                <a16:creationId xmlns:a16="http://schemas.microsoft.com/office/drawing/2014/main" id="{22687603-BAE0-4ED5-99C6-668A362B3802}"/>
              </a:ext>
            </a:extLst>
          </p:cNvPr>
          <p:cNvSpPr/>
          <p:nvPr/>
        </p:nvSpPr>
        <p:spPr>
          <a:xfrm>
            <a:off x="1193800" y="3581400"/>
            <a:ext cx="4851400" cy="2819400"/>
          </a:xfrm>
          <a:custGeom>
            <a:avLst/>
            <a:gdLst>
              <a:gd name="connsiteX0" fmla="*/ 355600 w 4851400"/>
              <a:gd name="connsiteY0" fmla="*/ 2819400 h 2819400"/>
              <a:gd name="connsiteX1" fmla="*/ 1968500 w 4851400"/>
              <a:gd name="connsiteY1" fmla="*/ 2476500 h 2819400"/>
              <a:gd name="connsiteX2" fmla="*/ 4394200 w 4851400"/>
              <a:gd name="connsiteY2" fmla="*/ 914400 h 2819400"/>
              <a:gd name="connsiteX3" fmla="*/ 4851400 w 4851400"/>
              <a:gd name="connsiteY3" fmla="*/ 596900 h 2819400"/>
              <a:gd name="connsiteX4" fmla="*/ 4838700 w 4851400"/>
              <a:gd name="connsiteY4" fmla="*/ 419100 h 2819400"/>
              <a:gd name="connsiteX5" fmla="*/ 3530600 w 4851400"/>
              <a:gd name="connsiteY5" fmla="*/ 0 h 2819400"/>
              <a:gd name="connsiteX6" fmla="*/ 2235200 w 4851400"/>
              <a:gd name="connsiteY6" fmla="*/ 101600 h 2819400"/>
              <a:gd name="connsiteX7" fmla="*/ 215900 w 4851400"/>
              <a:gd name="connsiteY7" fmla="*/ 368300 h 2819400"/>
              <a:gd name="connsiteX8" fmla="*/ 0 w 4851400"/>
              <a:gd name="connsiteY8" fmla="*/ 533400 h 2819400"/>
              <a:gd name="connsiteX9" fmla="*/ 355600 w 4851400"/>
              <a:gd name="connsiteY9" fmla="*/ 2819400 h 281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851400" h="2819400">
                <a:moveTo>
                  <a:pt x="355600" y="2819400"/>
                </a:moveTo>
                <a:lnTo>
                  <a:pt x="1968500" y="2476500"/>
                </a:lnTo>
                <a:lnTo>
                  <a:pt x="4394200" y="914400"/>
                </a:lnTo>
                <a:lnTo>
                  <a:pt x="4851400" y="596900"/>
                </a:lnTo>
                <a:lnTo>
                  <a:pt x="4838700" y="419100"/>
                </a:lnTo>
                <a:lnTo>
                  <a:pt x="3530600" y="0"/>
                </a:lnTo>
                <a:lnTo>
                  <a:pt x="2235200" y="101600"/>
                </a:lnTo>
                <a:lnTo>
                  <a:pt x="215900" y="368300"/>
                </a:lnTo>
                <a:lnTo>
                  <a:pt x="0" y="533400"/>
                </a:lnTo>
                <a:lnTo>
                  <a:pt x="355600" y="28194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229803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17CDD5C-BABB-45C4-908B-DF91F8F3B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2D5B0F2-D82D-49EC-9A73-ACAAB5DD7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/>
              <a:t>REF2030</a:t>
            </a:r>
            <a:br>
              <a:rPr lang="nl-BE" dirty="0"/>
            </a:br>
            <a:r>
              <a:rPr lang="nl-BE" dirty="0"/>
              <a:t>onderliggend wegennet Waasland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5206E278-0AAE-473B-B8C2-316F918142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916" y="1257238"/>
            <a:ext cx="5756261" cy="4070135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9BA06546-28DF-4ADF-A379-8A67774900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3825" y="1257239"/>
            <a:ext cx="5756260" cy="4064438"/>
          </a:xfrm>
          <a:prstGeom prst="rect">
            <a:avLst/>
          </a:prstGeom>
        </p:spPr>
      </p:pic>
      <p:pic>
        <p:nvPicPr>
          <p:cNvPr id="13" name="Graphic 12" descr="Auto met effen opvulling">
            <a:extLst>
              <a:ext uri="{FF2B5EF4-FFF2-40B4-BE49-F238E27FC236}">
                <a16:creationId xmlns:a16="http://schemas.microsoft.com/office/drawing/2014/main" id="{47EBC809-E351-4398-990B-0B939B7919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2505" y="4843701"/>
            <a:ext cx="594735" cy="594735"/>
          </a:xfrm>
          <a:prstGeom prst="rect">
            <a:avLst/>
          </a:prstGeom>
        </p:spPr>
      </p:pic>
      <p:pic>
        <p:nvPicPr>
          <p:cNvPr id="15" name="Graphic 14" descr="Vrachtwagen met effen opvulling">
            <a:extLst>
              <a:ext uri="{FF2B5EF4-FFF2-40B4-BE49-F238E27FC236}">
                <a16:creationId xmlns:a16="http://schemas.microsoft.com/office/drawing/2014/main" id="{60040190-C02A-41D6-9F66-664DEC50F74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356266" y="4732225"/>
            <a:ext cx="700516" cy="700516"/>
          </a:xfrm>
          <a:prstGeom prst="rect">
            <a:avLst/>
          </a:prstGeom>
        </p:spPr>
      </p:pic>
      <p:sp>
        <p:nvSpPr>
          <p:cNvPr id="16" name="Tekstvak 15">
            <a:extLst>
              <a:ext uri="{FF2B5EF4-FFF2-40B4-BE49-F238E27FC236}">
                <a16:creationId xmlns:a16="http://schemas.microsoft.com/office/drawing/2014/main" id="{2A1F88FA-6937-4DF6-98D1-086FC6D8AD8E}"/>
              </a:ext>
            </a:extLst>
          </p:cNvPr>
          <p:cNvSpPr txBox="1"/>
          <p:nvPr/>
        </p:nvSpPr>
        <p:spPr>
          <a:xfrm>
            <a:off x="238042" y="5585791"/>
            <a:ext cx="11592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/>
              <a:t>REF 2030</a:t>
            </a:r>
          </a:p>
          <a:p>
            <a:r>
              <a:rPr lang="nl-BE" b="1" dirty="0"/>
              <a:t>8-9h</a:t>
            </a:r>
          </a:p>
        </p:txBody>
      </p:sp>
    </p:spTree>
    <p:extLst>
      <p:ext uri="{BB962C8B-B14F-4D97-AF65-F5344CB8AC3E}">
        <p14:creationId xmlns:p14="http://schemas.microsoft.com/office/powerpoint/2010/main" val="26348022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99B6B77-6C25-42B2-ACD9-26CD6DF71A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3913" y="1409700"/>
            <a:ext cx="10962180" cy="4729162"/>
          </a:xfrm>
        </p:spPr>
        <p:txBody>
          <a:bodyPr/>
          <a:lstStyle/>
          <a:p>
            <a:r>
              <a:rPr lang="nl-BE" dirty="0"/>
              <a:t>Verkeersveiligheid</a:t>
            </a:r>
          </a:p>
          <a:p>
            <a:pPr lvl="1"/>
            <a:r>
              <a:rPr lang="nl-BE" dirty="0"/>
              <a:t>Complex </a:t>
            </a:r>
            <a:r>
              <a:rPr lang="nl-BE" dirty="0" err="1"/>
              <a:t>Vrasene</a:t>
            </a:r>
            <a:r>
              <a:rPr lang="nl-BE" dirty="0"/>
              <a:t>: onveiligheid fietsers en doorstromingsproblemen worden opgelost door aanleg E34 West</a:t>
            </a:r>
          </a:p>
          <a:p>
            <a:r>
              <a:rPr lang="nl-BE" dirty="0"/>
              <a:t>Doorstroming</a:t>
            </a:r>
          </a:p>
          <a:p>
            <a:pPr lvl="1"/>
            <a:r>
              <a:rPr lang="nl-BE" dirty="0"/>
              <a:t>Optimalisatie E34 lost doorstromingsproblemen o</a:t>
            </a:r>
            <a:r>
              <a:rPr lang="nl-BE" sz="1800" dirty="0">
                <a:effectLst/>
              </a:rPr>
              <a:t>mgeving Schoorhavenweg – N451 – complex </a:t>
            </a:r>
            <a:r>
              <a:rPr lang="nl-BE" sz="1800" dirty="0" err="1">
                <a:effectLst/>
              </a:rPr>
              <a:t>Vrasene</a:t>
            </a:r>
            <a:r>
              <a:rPr lang="nl-BE" dirty="0"/>
              <a:t> op</a:t>
            </a:r>
            <a:endParaRPr lang="nl-BE" sz="1800" dirty="0">
              <a:effectLst/>
            </a:endParaRPr>
          </a:p>
          <a:p>
            <a:r>
              <a:rPr lang="nl-BE" dirty="0"/>
              <a:t>Verkeersleefbaarheid</a:t>
            </a:r>
          </a:p>
          <a:p>
            <a:pPr lvl="1"/>
            <a:r>
              <a:rPr lang="nl-BE" dirty="0"/>
              <a:t>Druk op onderliggend wegennet blijft hoog: verschuiving naar hoofdwegennet wordt gecompenseerd door autonome groei wegverkeer</a:t>
            </a:r>
          </a:p>
          <a:p>
            <a:pPr marL="270000" lvl="1" indent="0">
              <a:buNone/>
            </a:pPr>
            <a:endParaRPr lang="nl-BE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1666AC-5359-4DC6-B0EC-60CE207BB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dirty="0" smtClean="0"/>
              <a:pPr/>
              <a:t>12</a:t>
            </a:fld>
            <a:endParaRPr lang="en-GB"/>
          </a:p>
        </p:txBody>
      </p:sp>
      <p:sp>
        <p:nvSpPr>
          <p:cNvPr id="27" name="Content Placeholder 1">
            <a:extLst>
              <a:ext uri="{FF2B5EF4-FFF2-40B4-BE49-F238E27FC236}">
                <a16:creationId xmlns:a16="http://schemas.microsoft.com/office/drawing/2014/main" id="{586B3FB8-3BB7-4D88-888F-8E0CC1B31D9D}"/>
              </a:ext>
            </a:extLst>
          </p:cNvPr>
          <p:cNvSpPr txBox="1">
            <a:spLocks/>
          </p:cNvSpPr>
          <p:nvPr/>
        </p:nvSpPr>
        <p:spPr>
          <a:xfrm>
            <a:off x="7792278" y="636104"/>
            <a:ext cx="4163815" cy="437322"/>
          </a:xfrm>
        </p:spPr>
        <p:txBody>
          <a:bodyPr/>
          <a:lstStyle>
            <a:lvl1pPr marL="266700" indent="-26670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rgbClr val="990033"/>
              </a:buClr>
              <a:buSzPct val="130000"/>
              <a:buFont typeface="Wingdings" panose="05000000000000000000" pitchFamily="2" charset="2"/>
              <a:buChar char="§"/>
              <a:defRPr sz="20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Arial Nova" panose="020B0504020202020204" pitchFamily="34" charset="0"/>
                <a:ea typeface="+mn-ea"/>
                <a:cs typeface="+mn-cs"/>
              </a:defRPr>
            </a:lvl1pPr>
            <a:lvl2pPr marL="533400" indent="-258763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400"/>
              </a:spcAft>
              <a:buClr>
                <a:srgbClr val="414A5A"/>
              </a:buClr>
              <a:buSzPct val="110000"/>
              <a:buFont typeface="Courier New" panose="02070309020205020404" pitchFamily="49" charset="0"/>
              <a:buChar char="o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ova" panose="020B0504020202020204" pitchFamily="34" charset="0"/>
                <a:ea typeface="+mn-ea"/>
                <a:cs typeface="+mn-cs"/>
              </a:defRPr>
            </a:lvl2pPr>
            <a:lvl3pPr marL="800100" indent="-182563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ova" panose="020B0504020202020204" pitchFamily="34" charset="0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ova" panose="020B0504020202020204" pitchFamily="34" charset="0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ova" panose="020B0504020202020204" pitchFamily="34" charset="0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BE" dirty="0"/>
              <a:t>Referentiesituatie 2030</a:t>
            </a:r>
          </a:p>
          <a:p>
            <a:pPr marL="270000" lvl="1" indent="0">
              <a:buFont typeface="Courier New" panose="02070309020205020404" pitchFamily="49" charset="0"/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5567820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B39A5FBC-596F-4896-94C6-0FA7E2E9F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Inleiding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9FDF60D-F087-479E-8013-460C64B846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9D856B64-F000-4F86-9885-6422A8B07CF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nl-BE" dirty="0">
                <a:solidFill>
                  <a:schemeClr val="bg1">
                    <a:lumMod val="65000"/>
                  </a:schemeClr>
                </a:solidFill>
              </a:rPr>
              <a:t>Effecten na ontwikkeling CCL</a:t>
            </a:r>
          </a:p>
        </p:txBody>
      </p:sp>
    </p:spTree>
    <p:extLst>
      <p:ext uri="{BB962C8B-B14F-4D97-AF65-F5344CB8AC3E}">
        <p14:creationId xmlns:p14="http://schemas.microsoft.com/office/powerpoint/2010/main" val="3008661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48E5C9B0-DCA4-4FBE-8852-4E55E0C0C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225BC9C-16E1-4279-9304-3C363627A3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5741" y="0"/>
            <a:ext cx="9700517" cy="6858000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1C864B11-53FD-4071-BDF2-40485EEEE49C}"/>
              </a:ext>
            </a:extLst>
          </p:cNvPr>
          <p:cNvSpPr txBox="1"/>
          <p:nvPr/>
        </p:nvSpPr>
        <p:spPr>
          <a:xfrm>
            <a:off x="1409700" y="13772"/>
            <a:ext cx="25019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BE" dirty="0"/>
              <a:t>ECA 2030 LT</a:t>
            </a:r>
          </a:p>
        </p:txBody>
      </p:sp>
      <p:sp>
        <p:nvSpPr>
          <p:cNvPr id="6" name="Vrije vorm: vorm 5">
            <a:extLst>
              <a:ext uri="{FF2B5EF4-FFF2-40B4-BE49-F238E27FC236}">
                <a16:creationId xmlns:a16="http://schemas.microsoft.com/office/drawing/2014/main" id="{0F553FC1-6BC2-491C-88CA-6AA73705BADF}"/>
              </a:ext>
            </a:extLst>
          </p:cNvPr>
          <p:cNvSpPr/>
          <p:nvPr/>
        </p:nvSpPr>
        <p:spPr>
          <a:xfrm>
            <a:off x="1193800" y="3581400"/>
            <a:ext cx="4851400" cy="2819400"/>
          </a:xfrm>
          <a:custGeom>
            <a:avLst/>
            <a:gdLst>
              <a:gd name="connsiteX0" fmla="*/ 355600 w 4851400"/>
              <a:gd name="connsiteY0" fmla="*/ 2819400 h 2819400"/>
              <a:gd name="connsiteX1" fmla="*/ 1968500 w 4851400"/>
              <a:gd name="connsiteY1" fmla="*/ 2476500 h 2819400"/>
              <a:gd name="connsiteX2" fmla="*/ 4394200 w 4851400"/>
              <a:gd name="connsiteY2" fmla="*/ 914400 h 2819400"/>
              <a:gd name="connsiteX3" fmla="*/ 4851400 w 4851400"/>
              <a:gd name="connsiteY3" fmla="*/ 596900 h 2819400"/>
              <a:gd name="connsiteX4" fmla="*/ 4838700 w 4851400"/>
              <a:gd name="connsiteY4" fmla="*/ 419100 h 2819400"/>
              <a:gd name="connsiteX5" fmla="*/ 3530600 w 4851400"/>
              <a:gd name="connsiteY5" fmla="*/ 0 h 2819400"/>
              <a:gd name="connsiteX6" fmla="*/ 2235200 w 4851400"/>
              <a:gd name="connsiteY6" fmla="*/ 101600 h 2819400"/>
              <a:gd name="connsiteX7" fmla="*/ 215900 w 4851400"/>
              <a:gd name="connsiteY7" fmla="*/ 368300 h 2819400"/>
              <a:gd name="connsiteX8" fmla="*/ 0 w 4851400"/>
              <a:gd name="connsiteY8" fmla="*/ 533400 h 2819400"/>
              <a:gd name="connsiteX9" fmla="*/ 355600 w 4851400"/>
              <a:gd name="connsiteY9" fmla="*/ 2819400 h 281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851400" h="2819400">
                <a:moveTo>
                  <a:pt x="355600" y="2819400"/>
                </a:moveTo>
                <a:lnTo>
                  <a:pt x="1968500" y="2476500"/>
                </a:lnTo>
                <a:lnTo>
                  <a:pt x="4394200" y="914400"/>
                </a:lnTo>
                <a:lnTo>
                  <a:pt x="4851400" y="596900"/>
                </a:lnTo>
                <a:lnTo>
                  <a:pt x="4838700" y="419100"/>
                </a:lnTo>
                <a:lnTo>
                  <a:pt x="3530600" y="0"/>
                </a:lnTo>
                <a:lnTo>
                  <a:pt x="2235200" y="101600"/>
                </a:lnTo>
                <a:lnTo>
                  <a:pt x="215900" y="368300"/>
                </a:lnTo>
                <a:lnTo>
                  <a:pt x="0" y="533400"/>
                </a:lnTo>
                <a:lnTo>
                  <a:pt x="355600" y="28194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641243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Afbeelding 14">
            <a:extLst>
              <a:ext uri="{FF2B5EF4-FFF2-40B4-BE49-F238E27FC236}">
                <a16:creationId xmlns:a16="http://schemas.microsoft.com/office/drawing/2014/main" id="{16015F3D-9EB3-45DC-B889-4A9E9C7D46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1" y="1403958"/>
            <a:ext cx="5800700" cy="4089895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0F96E842-AB73-434F-94A7-59CC5ED9C8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318" y="1419564"/>
            <a:ext cx="5868595" cy="407428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B934C7A-A980-4A81-90D9-A7A2ACA0C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/>
              <a:t>Ontwikkeling CCL  </a:t>
            </a:r>
            <a:br>
              <a:rPr lang="nl-BE" dirty="0"/>
            </a:br>
            <a:r>
              <a:rPr lang="nl-BE" dirty="0"/>
              <a:t>Effecten op onderliggend wegennet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7FCD9927-BC63-4F3F-9FD8-470765F8AF39}"/>
              </a:ext>
            </a:extLst>
          </p:cNvPr>
          <p:cNvSpPr txBox="1"/>
          <p:nvPr/>
        </p:nvSpPr>
        <p:spPr>
          <a:xfrm>
            <a:off x="6096000" y="1272658"/>
            <a:ext cx="452547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l-BE" dirty="0"/>
              <a:t>Toename vrachtverkeer (in absolute aantallen)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35E9B497-5054-4CE6-B277-FC80249251FA}"/>
              </a:ext>
            </a:extLst>
          </p:cNvPr>
          <p:cNvSpPr txBox="1"/>
          <p:nvPr/>
        </p:nvSpPr>
        <p:spPr>
          <a:xfrm>
            <a:off x="162318" y="1318583"/>
            <a:ext cx="435741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l-BE" dirty="0"/>
              <a:t>Toename autoverkeer (in absolute aantallen)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3BF374DB-B13C-4984-9D82-14F008409860}"/>
              </a:ext>
            </a:extLst>
          </p:cNvPr>
          <p:cNvSpPr txBox="1"/>
          <p:nvPr/>
        </p:nvSpPr>
        <p:spPr>
          <a:xfrm>
            <a:off x="238042" y="5585791"/>
            <a:ext cx="27752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/>
              <a:t>ECA LT 2030 </a:t>
            </a:r>
            <a:r>
              <a:rPr lang="nl-BE" b="1" dirty="0" err="1"/>
              <a:t>vs</a:t>
            </a:r>
            <a:r>
              <a:rPr lang="nl-BE" b="1" dirty="0"/>
              <a:t> REF 2030</a:t>
            </a:r>
          </a:p>
          <a:p>
            <a:r>
              <a:rPr lang="nl-BE" b="1" dirty="0"/>
              <a:t>8-9h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D325AEF9-2897-4DA2-8067-A753E5F634A2}"/>
              </a:ext>
            </a:extLst>
          </p:cNvPr>
          <p:cNvSpPr txBox="1"/>
          <p:nvPr/>
        </p:nvSpPr>
        <p:spPr>
          <a:xfrm>
            <a:off x="11120437" y="3676650"/>
            <a:ext cx="655949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600" b="1" dirty="0"/>
              <a:t>+11 à17 </a:t>
            </a:r>
            <a:r>
              <a:rPr lang="nl-BE" sz="600" b="1" dirty="0" err="1"/>
              <a:t>vw</a:t>
            </a:r>
            <a:r>
              <a:rPr lang="nl-BE" sz="600" b="1" dirty="0"/>
              <a:t>/h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BF3B102D-0571-4898-8EFD-DBD9C3868C57}"/>
              </a:ext>
            </a:extLst>
          </p:cNvPr>
          <p:cNvSpPr txBox="1"/>
          <p:nvPr/>
        </p:nvSpPr>
        <p:spPr>
          <a:xfrm>
            <a:off x="7863973" y="5770456"/>
            <a:ext cx="32255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000" b="1" dirty="0"/>
              <a:t>Algemeen: toename (&lt; 10 </a:t>
            </a:r>
            <a:r>
              <a:rPr lang="nl-BE" sz="1000" b="1" dirty="0" err="1"/>
              <a:t>vw</a:t>
            </a:r>
            <a:r>
              <a:rPr lang="nl-BE" sz="1000" b="1" dirty="0"/>
              <a:t>/h) of afname vrachtverkeer</a:t>
            </a:r>
          </a:p>
          <a:p>
            <a:r>
              <a:rPr lang="nl-BE" sz="1000" b="1" dirty="0"/>
              <a:t>Dorpenweg +20 à 30 </a:t>
            </a:r>
            <a:r>
              <a:rPr lang="nl-BE" sz="1000" b="1" dirty="0" err="1"/>
              <a:t>vw</a:t>
            </a:r>
            <a:r>
              <a:rPr lang="nl-BE" sz="1000" b="1" dirty="0"/>
              <a:t>/h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B442701A-FDA5-4297-9362-E53BA54963B8}"/>
              </a:ext>
            </a:extLst>
          </p:cNvPr>
          <p:cNvSpPr txBox="1"/>
          <p:nvPr/>
        </p:nvSpPr>
        <p:spPr>
          <a:xfrm>
            <a:off x="2634145" y="5832012"/>
            <a:ext cx="32255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000" b="1" dirty="0"/>
              <a:t>Algemeen: toename (&lt; 20 a/h) of afname vrachtverkeer</a:t>
            </a:r>
          </a:p>
          <a:p>
            <a:r>
              <a:rPr lang="nl-BE" sz="1000" b="1" dirty="0"/>
              <a:t>Dorpenweg -30 à 50 auto’s/h</a:t>
            </a:r>
          </a:p>
        </p:txBody>
      </p:sp>
      <p:pic>
        <p:nvPicPr>
          <p:cNvPr id="14" name="Graphic 13" descr="Auto met effen opvulling">
            <a:extLst>
              <a:ext uri="{FF2B5EF4-FFF2-40B4-BE49-F238E27FC236}">
                <a16:creationId xmlns:a16="http://schemas.microsoft.com/office/drawing/2014/main" id="{A12ADCE2-5BD4-4B99-8670-EA9BAA1E2A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82505" y="5008801"/>
            <a:ext cx="594735" cy="594735"/>
          </a:xfrm>
          <a:prstGeom prst="rect">
            <a:avLst/>
          </a:prstGeom>
        </p:spPr>
      </p:pic>
      <p:pic>
        <p:nvPicPr>
          <p:cNvPr id="16" name="Graphic 15" descr="Vrachtwagen met effen opvulling">
            <a:extLst>
              <a:ext uri="{FF2B5EF4-FFF2-40B4-BE49-F238E27FC236}">
                <a16:creationId xmlns:a16="http://schemas.microsoft.com/office/drawing/2014/main" id="{1B6E8117-5EC4-4D70-844F-8D7D71C3552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356266" y="4897325"/>
            <a:ext cx="700516" cy="70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6765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99B6B77-6C25-42B2-ACD9-26CD6DF71A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3913" y="1409700"/>
            <a:ext cx="10962180" cy="4729162"/>
          </a:xfrm>
        </p:spPr>
        <p:txBody>
          <a:bodyPr/>
          <a:lstStyle/>
          <a:p>
            <a:r>
              <a:rPr lang="nl-BE" dirty="0"/>
              <a:t>Verkeersveiligheid</a:t>
            </a:r>
          </a:p>
          <a:p>
            <a:pPr lvl="1"/>
            <a:r>
              <a:rPr lang="nl-BE" dirty="0"/>
              <a:t>Geen knelpunten</a:t>
            </a:r>
          </a:p>
          <a:p>
            <a:r>
              <a:rPr lang="nl-BE" dirty="0"/>
              <a:t>Doorstroming</a:t>
            </a:r>
          </a:p>
          <a:p>
            <a:pPr lvl="1"/>
            <a:r>
              <a:rPr lang="nl-BE" dirty="0"/>
              <a:t>Toename op hoofdwegennet zorgt niet voor gevoelige wijziging doorstroming </a:t>
            </a:r>
          </a:p>
          <a:p>
            <a:pPr lvl="1"/>
            <a:r>
              <a:rPr lang="nl-BE" dirty="0"/>
              <a:t>Onderliggend wegennet: toename kan voor negatief effect zorgen op N451 (bv in </a:t>
            </a:r>
            <a:r>
              <a:rPr lang="nl-BE" dirty="0" err="1"/>
              <a:t>Vrasene</a:t>
            </a:r>
            <a:r>
              <a:rPr lang="nl-BE" dirty="0"/>
              <a:t>) en N450 (</a:t>
            </a:r>
            <a:r>
              <a:rPr lang="nl-BE" dirty="0" err="1"/>
              <a:t>Melsele</a:t>
            </a:r>
            <a:r>
              <a:rPr lang="nl-BE" dirty="0"/>
              <a:t>) -&gt; </a:t>
            </a:r>
            <a:r>
              <a:rPr lang="nl-BE" b="1" dirty="0"/>
              <a:t>te milderen</a:t>
            </a:r>
          </a:p>
          <a:p>
            <a:r>
              <a:rPr lang="nl-BE" dirty="0"/>
              <a:t>Verkeersleefbaarheid</a:t>
            </a:r>
          </a:p>
          <a:p>
            <a:pPr lvl="1"/>
            <a:r>
              <a:rPr lang="nl-BE" dirty="0"/>
              <a:t>Onderliggend wegennet: vooral toename vrachtverkeer is aandachtspunt -&gt; </a:t>
            </a:r>
            <a:r>
              <a:rPr lang="nl-BE" b="1" dirty="0"/>
              <a:t>te milderen</a:t>
            </a:r>
          </a:p>
          <a:p>
            <a:pPr marL="270000" lvl="1" indent="0">
              <a:buNone/>
            </a:pPr>
            <a:endParaRPr lang="nl-BE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1666AC-5359-4DC6-B0EC-60CE207BB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dirty="0" smtClean="0"/>
              <a:pPr/>
              <a:t>16</a:t>
            </a:fld>
            <a:endParaRPr lang="en-GB"/>
          </a:p>
        </p:txBody>
      </p:sp>
      <p:sp>
        <p:nvSpPr>
          <p:cNvPr id="27" name="Content Placeholder 1">
            <a:extLst>
              <a:ext uri="{FF2B5EF4-FFF2-40B4-BE49-F238E27FC236}">
                <a16:creationId xmlns:a16="http://schemas.microsoft.com/office/drawing/2014/main" id="{586B3FB8-3BB7-4D88-888F-8E0CC1B31D9D}"/>
              </a:ext>
            </a:extLst>
          </p:cNvPr>
          <p:cNvSpPr txBox="1">
            <a:spLocks/>
          </p:cNvSpPr>
          <p:nvPr/>
        </p:nvSpPr>
        <p:spPr>
          <a:xfrm>
            <a:off x="7792278" y="636104"/>
            <a:ext cx="4163815" cy="437322"/>
          </a:xfrm>
        </p:spPr>
        <p:txBody>
          <a:bodyPr/>
          <a:lstStyle>
            <a:lvl1pPr marL="266700" indent="-26670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rgbClr val="990033"/>
              </a:buClr>
              <a:buSzPct val="130000"/>
              <a:buFont typeface="Wingdings" panose="05000000000000000000" pitchFamily="2" charset="2"/>
              <a:buChar char="§"/>
              <a:defRPr sz="20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Arial Nova" panose="020B0504020202020204" pitchFamily="34" charset="0"/>
                <a:ea typeface="+mn-ea"/>
                <a:cs typeface="+mn-cs"/>
              </a:defRPr>
            </a:lvl1pPr>
            <a:lvl2pPr marL="533400" indent="-258763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400"/>
              </a:spcAft>
              <a:buClr>
                <a:srgbClr val="414A5A"/>
              </a:buClr>
              <a:buSzPct val="110000"/>
              <a:buFont typeface="Courier New" panose="02070309020205020404" pitchFamily="49" charset="0"/>
              <a:buChar char="o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ova" panose="020B0504020202020204" pitchFamily="34" charset="0"/>
                <a:ea typeface="+mn-ea"/>
                <a:cs typeface="+mn-cs"/>
              </a:defRPr>
            </a:lvl2pPr>
            <a:lvl3pPr marL="800100" indent="-182563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ova" panose="020B0504020202020204" pitchFamily="34" charset="0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ova" panose="020B0504020202020204" pitchFamily="34" charset="0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ova" panose="020B0504020202020204" pitchFamily="34" charset="0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BE" dirty="0"/>
              <a:t>Na ontwikkeling CCL</a:t>
            </a:r>
          </a:p>
          <a:p>
            <a:pPr marL="270000" lvl="1" indent="0">
              <a:buFont typeface="Courier New" panose="02070309020205020404" pitchFamily="49" charset="0"/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5644347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6316E272-DA14-42F5-B9F3-4BA366493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Maatregelen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43C6738D-37E8-4265-820F-9DC9B9E308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3561B165-D9A0-4F07-A9B3-F69566BA16E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700387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083685ED-C138-4213-BF6A-581C68C4E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Algemene principes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C8027A7D-DDC6-4366-9D3A-B4BB102254A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BE" sz="2000" dirty="0"/>
              <a:t>principe om vrachtwagens maximaal op de hoofdwegen te houden: betere verkeersleefbaarheid door  vermindering van de verkeerdrukte in kernen in de directe omgeving. </a:t>
            </a:r>
          </a:p>
          <a:p>
            <a:r>
              <a:rPr lang="nl-BE" dirty="0"/>
              <a:t>Verkeersveiliger: </a:t>
            </a:r>
            <a:r>
              <a:rPr lang="nl-BE" sz="2000" dirty="0"/>
              <a:t>door scheiding verkeersstromen, met een betere weg- en spoorontsluiting en veiligere fietsinfrastructuur</a:t>
            </a:r>
            <a:endParaRPr lang="nl-BE" dirty="0"/>
          </a:p>
          <a:p>
            <a:r>
              <a:rPr lang="nl-BE" dirty="0"/>
              <a:t>Multimodale bereikbaarheid</a:t>
            </a:r>
          </a:p>
        </p:txBody>
      </p:sp>
    </p:spTree>
    <p:extLst>
      <p:ext uri="{BB962C8B-B14F-4D97-AF65-F5344CB8AC3E}">
        <p14:creationId xmlns:p14="http://schemas.microsoft.com/office/powerpoint/2010/main" val="37674357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41E8A95-76F4-40C2-9D83-77F1692F3D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569" y="1342088"/>
            <a:ext cx="11472862" cy="3979862"/>
          </a:xfrm>
        </p:spPr>
        <p:txBody>
          <a:bodyPr/>
          <a:lstStyle/>
          <a:p>
            <a:pPr marL="0" indent="0">
              <a:buNone/>
            </a:pPr>
            <a:r>
              <a:rPr lang="nl-BE" dirty="0"/>
              <a:t>Vrachtverkeer maximaal op hoofdwegen houden</a:t>
            </a:r>
          </a:p>
          <a:p>
            <a:r>
              <a:rPr lang="nl-BE" b="0" dirty="0"/>
              <a:t>Optimalisatie complex </a:t>
            </a:r>
            <a:r>
              <a:rPr lang="nl-BE" b="0" dirty="0" err="1"/>
              <a:t>Vrasene</a:t>
            </a:r>
            <a:r>
              <a:rPr lang="nl-BE" b="0" dirty="0"/>
              <a:t>; structurele oplossing via project E34 west </a:t>
            </a:r>
            <a:r>
              <a:rPr lang="nl-BE" b="0" dirty="0" err="1"/>
              <a:t>incl</a:t>
            </a:r>
            <a:r>
              <a:rPr lang="nl-BE" b="0" dirty="0"/>
              <a:t> aanpassing rol en configuratie complex </a:t>
            </a:r>
            <a:r>
              <a:rPr lang="nl-BE" b="0" dirty="0" err="1"/>
              <a:t>Melsele</a:t>
            </a:r>
            <a:r>
              <a:rPr lang="nl-BE" b="0" dirty="0"/>
              <a:t> &amp; </a:t>
            </a:r>
            <a:r>
              <a:rPr lang="nl-BE" b="0" dirty="0" err="1"/>
              <a:t>Vrasene</a:t>
            </a:r>
            <a:endParaRPr lang="nl-BE" b="0" dirty="0"/>
          </a:p>
          <a:p>
            <a:r>
              <a:rPr lang="nl-BE" b="0" dirty="0"/>
              <a:t>Aanpak doorgaand vrachtverkeer in de maas E17 – E34</a:t>
            </a:r>
          </a:p>
          <a:p>
            <a:pPr marL="0" indent="0">
              <a:buNone/>
            </a:pPr>
            <a:r>
              <a:rPr lang="nl-BE" dirty="0"/>
              <a:t>Verkeersveilig weg-, spoor- en fietsinfrastructuur</a:t>
            </a:r>
          </a:p>
          <a:p>
            <a:r>
              <a:rPr lang="nl-BE" b="0" dirty="0"/>
              <a:t>Robuustheid hoofdwegennet</a:t>
            </a:r>
          </a:p>
          <a:p>
            <a:r>
              <a:rPr lang="nl-BE" b="0" dirty="0"/>
              <a:t>Opstart planproces ‘verbinding N70 – E34’</a:t>
            </a:r>
          </a:p>
          <a:p>
            <a:pPr marL="0" indent="0">
              <a:buNone/>
            </a:pPr>
            <a:r>
              <a:rPr lang="nl-BE" dirty="0"/>
              <a:t>Multimodale bereikbaarheid</a:t>
            </a:r>
          </a:p>
          <a:p>
            <a:r>
              <a:rPr lang="nl-BE" b="0" dirty="0"/>
              <a:t>Mobiliteitsmanagement bedrijven die zich vestigen op nieuwe ontwikkellocaties</a:t>
            </a:r>
          </a:p>
          <a:p>
            <a:r>
              <a:rPr lang="nl-BE" b="0" dirty="0"/>
              <a:t>Spreiding van het </a:t>
            </a:r>
            <a:r>
              <a:rPr lang="nl-BE" b="0" dirty="0" err="1"/>
              <a:t>havengebonden</a:t>
            </a:r>
            <a:r>
              <a:rPr lang="nl-BE" b="0" dirty="0"/>
              <a:t> vrachtverkeer buiten de spitsuren</a:t>
            </a:r>
          </a:p>
          <a:p>
            <a:r>
              <a:rPr lang="nl-BE" b="0" dirty="0"/>
              <a:t>Flankerende maatregelen Routeplan en verbondstekst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70C6F0E-2276-4EA2-97CA-FF6A8F214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Maatregelen</a:t>
            </a:r>
          </a:p>
        </p:txBody>
      </p:sp>
    </p:spTree>
    <p:extLst>
      <p:ext uri="{BB962C8B-B14F-4D97-AF65-F5344CB8AC3E}">
        <p14:creationId xmlns:p14="http://schemas.microsoft.com/office/powerpoint/2010/main" val="979561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B60D76E-CB13-4E12-9116-EF0BB78F8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775" y="1578429"/>
            <a:ext cx="11472862" cy="4560433"/>
          </a:xfrm>
        </p:spPr>
        <p:txBody>
          <a:bodyPr/>
          <a:lstStyle/>
          <a:p>
            <a:r>
              <a:rPr lang="nl-BE" dirty="0"/>
              <a:t>Inleiding: overzicht knelpunten wegennet</a:t>
            </a:r>
          </a:p>
          <a:p>
            <a:pPr lvl="1"/>
            <a:r>
              <a:rPr lang="nl-BE" dirty="0"/>
              <a:t>Huidige situatie</a:t>
            </a:r>
          </a:p>
          <a:p>
            <a:pPr lvl="1"/>
            <a:r>
              <a:rPr lang="nl-BE" dirty="0"/>
              <a:t>Effecten na aanleg WOW</a:t>
            </a:r>
          </a:p>
          <a:p>
            <a:pPr lvl="1"/>
            <a:r>
              <a:rPr lang="nl-BE" dirty="0"/>
              <a:t>Verwachte situatie 2030 zonder ECA</a:t>
            </a:r>
          </a:p>
          <a:p>
            <a:pPr lvl="1"/>
            <a:r>
              <a:rPr lang="nl-BE" dirty="0"/>
              <a:t>Effecten na ontwikkeling Containercluster </a:t>
            </a:r>
            <a:r>
              <a:rPr lang="nl-BE" dirty="0" err="1"/>
              <a:t>Linkerscheldeoever</a:t>
            </a:r>
            <a:endParaRPr lang="nl-BE" dirty="0"/>
          </a:p>
          <a:p>
            <a:r>
              <a:rPr lang="nl-BE" dirty="0"/>
              <a:t>Effecten aanlegfase CCL</a:t>
            </a:r>
          </a:p>
          <a:p>
            <a:r>
              <a:rPr lang="nl-BE" dirty="0"/>
              <a:t>Effecten exploitatiefase CCL op spoornetwerk</a:t>
            </a:r>
          </a:p>
          <a:p>
            <a:r>
              <a:rPr lang="nl-BE" dirty="0"/>
              <a:t>Verdere aanpak</a:t>
            </a:r>
          </a:p>
          <a:p>
            <a:pPr lvl="1"/>
            <a:endParaRPr lang="nl-BE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F6197FF-CE9D-494B-8958-97576AFD2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4575" y="552883"/>
            <a:ext cx="10291907" cy="565376"/>
          </a:xfrm>
        </p:spPr>
        <p:txBody>
          <a:bodyPr>
            <a:noAutofit/>
          </a:bodyPr>
          <a:lstStyle/>
          <a:p>
            <a:r>
              <a:rPr lang="nl-BE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606054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B60D76E-CB13-4E12-9116-EF0BB78F8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775" y="1578429"/>
            <a:ext cx="11472862" cy="4560433"/>
          </a:xfrm>
        </p:spPr>
        <p:txBody>
          <a:bodyPr/>
          <a:lstStyle/>
          <a:p>
            <a:pPr marL="0" indent="0">
              <a:buNone/>
            </a:pPr>
            <a:r>
              <a:rPr lang="nl-BE" sz="1800" dirty="0"/>
              <a:t>Aanpak doorgaand vrachtverkeer: afspraken verbondstekst</a:t>
            </a:r>
          </a:p>
          <a:p>
            <a:r>
              <a:rPr lang="nl-BE" sz="1800" dirty="0"/>
              <a:t>Sluipverkeer van vrachtwagens in woonkernen op LSO mag niet toenemen door</a:t>
            </a:r>
          </a:p>
          <a:p>
            <a:pPr lvl="1"/>
            <a:r>
              <a:rPr lang="nl-BE" sz="1600" dirty="0"/>
              <a:t>Systeem van verkeerscamera’s </a:t>
            </a:r>
          </a:p>
          <a:p>
            <a:pPr lvl="1"/>
            <a:r>
              <a:rPr lang="nl-BE" sz="1600" dirty="0"/>
              <a:t>Samenwerking tussen actoren om einde te maken aan sluipverkeer in de omliggende dorpskernen</a:t>
            </a:r>
          </a:p>
          <a:p>
            <a:pPr lvl="1"/>
            <a:r>
              <a:rPr lang="nl-BE" sz="1600" dirty="0"/>
              <a:t>N451 omvormen tot ‘dorpenweg’ om de leefbaarheid in </a:t>
            </a:r>
            <a:r>
              <a:rPr lang="nl-BE" sz="1600" dirty="0" err="1"/>
              <a:t>Kieldrecht</a:t>
            </a:r>
            <a:r>
              <a:rPr lang="nl-BE" sz="1600" dirty="0"/>
              <a:t>, </a:t>
            </a:r>
            <a:r>
              <a:rPr lang="nl-BE" sz="1600" dirty="0" err="1"/>
              <a:t>Verrebroek</a:t>
            </a:r>
            <a:r>
              <a:rPr lang="nl-BE" sz="1600" dirty="0"/>
              <a:t>, </a:t>
            </a:r>
            <a:r>
              <a:rPr lang="nl-BE" sz="1600" dirty="0" err="1"/>
              <a:t>Vrasene</a:t>
            </a:r>
            <a:r>
              <a:rPr lang="nl-BE" sz="1600" dirty="0"/>
              <a:t>, Nieuwkerken,… te verbeteren en opstart planproces ‘verbindingsweg N70-E34’ </a:t>
            </a:r>
          </a:p>
          <a:p>
            <a:r>
              <a:rPr lang="nl-BE" sz="1800" dirty="0"/>
              <a:t>Toename vrachtverkeer gerelateerd aan ECA is (zelfs met ambitieuze </a:t>
            </a:r>
            <a:r>
              <a:rPr lang="nl-BE" sz="1800" dirty="0" err="1"/>
              <a:t>modal</a:t>
            </a:r>
            <a:r>
              <a:rPr lang="nl-BE" sz="1800" dirty="0"/>
              <a:t> split) niet uit te sluiten. Dient zich te beperken tot hoofdwegennetnet door</a:t>
            </a:r>
          </a:p>
          <a:p>
            <a:pPr lvl="1"/>
            <a:r>
              <a:rPr lang="nl-BE" sz="1600" dirty="0"/>
              <a:t>Aanleg van volwaardige verbinding tussen haven en E34 (</a:t>
            </a:r>
            <a:r>
              <a:rPr lang="nl-BE" sz="1600" dirty="0" err="1"/>
              <a:t>incl</a:t>
            </a:r>
            <a:r>
              <a:rPr lang="nl-BE" sz="1600" dirty="0"/>
              <a:t> WOW) vooraleer extra containercapaciteit Tweede Getijdendok in gebruik wordt genomen</a:t>
            </a:r>
          </a:p>
          <a:p>
            <a:pPr lvl="1"/>
            <a:r>
              <a:rPr lang="nl-BE" sz="1600" dirty="0"/>
              <a:t>Gedeeltelijke verschuiving van vrachtverkeer buiten de spits/daluren</a:t>
            </a:r>
          </a:p>
          <a:p>
            <a:pPr lvl="1"/>
            <a:r>
              <a:rPr lang="nl-BE" sz="1600" dirty="0"/>
              <a:t>Onderzoek vanuit ECA naar het nut van vrachtwagensluizen op </a:t>
            </a:r>
            <a:r>
              <a:rPr lang="nl-BE" sz="1600" dirty="0" err="1"/>
              <a:t>Linkerscheldeoever</a:t>
            </a:r>
            <a:endParaRPr lang="nl-BE" sz="1600" dirty="0"/>
          </a:p>
          <a:p>
            <a:pPr lvl="1"/>
            <a:endParaRPr lang="nl-BE" sz="16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F6197FF-CE9D-494B-8958-97576AFD2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4575" y="552883"/>
            <a:ext cx="10291907" cy="565376"/>
          </a:xfrm>
        </p:spPr>
        <p:txBody>
          <a:bodyPr>
            <a:noAutofit/>
          </a:bodyPr>
          <a:lstStyle/>
          <a:p>
            <a:r>
              <a:rPr lang="nl-BE" dirty="0"/>
              <a:t>Flankerende maatregelen</a:t>
            </a:r>
          </a:p>
        </p:txBody>
      </p:sp>
    </p:spTree>
    <p:extLst>
      <p:ext uri="{BB962C8B-B14F-4D97-AF65-F5344CB8AC3E}">
        <p14:creationId xmlns:p14="http://schemas.microsoft.com/office/powerpoint/2010/main" val="29781219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B60D76E-CB13-4E12-9116-EF0BB78F8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775" y="1578429"/>
            <a:ext cx="11472862" cy="4560433"/>
          </a:xfrm>
        </p:spPr>
        <p:txBody>
          <a:bodyPr/>
          <a:lstStyle/>
          <a:p>
            <a:r>
              <a:rPr lang="nl-BE" sz="1800" dirty="0"/>
              <a:t>Fiets: </a:t>
            </a:r>
          </a:p>
          <a:p>
            <a:pPr lvl="1"/>
            <a:r>
              <a:rPr lang="nl-BE" sz="1600" dirty="0"/>
              <a:t>Verder investeren in veilige fietsverbindingen tussen haven en omliggende woonkernen</a:t>
            </a:r>
          </a:p>
          <a:p>
            <a:r>
              <a:rPr lang="nl-BE" sz="1800" dirty="0"/>
              <a:t>Doel: </a:t>
            </a:r>
          </a:p>
          <a:p>
            <a:pPr lvl="1"/>
            <a:r>
              <a:rPr lang="nl-NL" sz="1600" dirty="0"/>
              <a:t>Het Vlaamse Gewest zorgt voor de broodnodige verbinding via het water voor Doel, via een Waterbus of een veerdienst die aansluit bij de Waterbus</a:t>
            </a:r>
            <a:endParaRPr lang="nl-BE" sz="1600" dirty="0"/>
          </a:p>
          <a:p>
            <a:pPr lvl="1"/>
            <a:endParaRPr lang="nl-BE" sz="16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F6197FF-CE9D-494B-8958-97576AFD2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4575" y="552883"/>
            <a:ext cx="10291907" cy="565376"/>
          </a:xfrm>
        </p:spPr>
        <p:txBody>
          <a:bodyPr>
            <a:noAutofit/>
          </a:bodyPr>
          <a:lstStyle/>
          <a:p>
            <a:r>
              <a:rPr lang="nl-BE" dirty="0"/>
              <a:t>Afspraken verbondstekst</a:t>
            </a:r>
          </a:p>
        </p:txBody>
      </p:sp>
    </p:spTree>
    <p:extLst>
      <p:ext uri="{BB962C8B-B14F-4D97-AF65-F5344CB8AC3E}">
        <p14:creationId xmlns:p14="http://schemas.microsoft.com/office/powerpoint/2010/main" val="8135739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38D87D86-CE4C-4736-A3EF-1A0595E98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Aanlegfase CCL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9D2B6EB-F968-4128-8783-B78FEDEA5E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52AB205-D34A-4DB9-BFEA-795F7C39003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589021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B60D76E-CB13-4E12-9116-EF0BB78F8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775" y="1578429"/>
            <a:ext cx="11472862" cy="4560433"/>
          </a:xfrm>
        </p:spPr>
        <p:txBody>
          <a:bodyPr/>
          <a:lstStyle/>
          <a:p>
            <a:r>
              <a:rPr lang="nl-BE" sz="1800" dirty="0"/>
              <a:t>Aanvoer van bouwmaterialen</a:t>
            </a:r>
          </a:p>
          <a:p>
            <a:pPr lvl="1"/>
            <a:r>
              <a:rPr lang="nl-BE" sz="1600" dirty="0"/>
              <a:t>Maximaal aanvoeren via zee- / binnenvaart en spoor (bv </a:t>
            </a:r>
            <a:r>
              <a:rPr lang="nl-BE" sz="1600" dirty="0" err="1"/>
              <a:t>ifv</a:t>
            </a:r>
            <a:r>
              <a:rPr lang="nl-BE" sz="1600" dirty="0"/>
              <a:t> bouw spoorbufferbundel)</a:t>
            </a:r>
          </a:p>
          <a:p>
            <a:pPr lvl="1"/>
            <a:r>
              <a:rPr lang="nl-BE" sz="1600" dirty="0"/>
              <a:t>Beperken transport door lokale productie: ketenpark met betoncentrale voor CCL</a:t>
            </a:r>
          </a:p>
          <a:p>
            <a:r>
              <a:rPr lang="nl-BE" sz="1800" dirty="0"/>
              <a:t>Grondverzet CCL</a:t>
            </a:r>
          </a:p>
          <a:p>
            <a:pPr lvl="1"/>
            <a:r>
              <a:rPr lang="nl-BE" sz="1600" dirty="0"/>
              <a:t>maximaal binnen project verwerken: ~ totaal volume uit te graven / op te hogen, grondkwaliteit, fasering;</a:t>
            </a:r>
            <a:br>
              <a:rPr lang="nl-BE" sz="1600" dirty="0"/>
            </a:br>
            <a:r>
              <a:rPr lang="nl-BE" sz="1600" dirty="0"/>
              <a:t>ook innovatieve oplossingen voor bv veen: wordt technisch verder onderzocht</a:t>
            </a:r>
          </a:p>
          <a:p>
            <a:pPr lvl="2"/>
            <a:r>
              <a:rPr lang="nl-BE" sz="1400" dirty="0"/>
              <a:t>Winkelhaak: ong. 56%</a:t>
            </a:r>
          </a:p>
          <a:p>
            <a:pPr lvl="2"/>
            <a:r>
              <a:rPr lang="nl-BE" sz="1400" dirty="0"/>
              <a:t>Boemerang: ong. 59%</a:t>
            </a:r>
          </a:p>
          <a:p>
            <a:pPr lvl="2"/>
            <a:r>
              <a:rPr lang="nl-BE" sz="1400" dirty="0"/>
              <a:t>Duplex: ong. 73%</a:t>
            </a:r>
          </a:p>
          <a:p>
            <a:pPr lvl="1"/>
            <a:r>
              <a:rPr lang="nl-BE" sz="1600" dirty="0"/>
              <a:t>Interne transporten: bij voorkeur loskoppelen van publieke wegenis; gelijkgrondse fietskruisingen vermijden</a:t>
            </a:r>
          </a:p>
          <a:p>
            <a:pPr lvl="1"/>
            <a:endParaRPr lang="nl-BE" sz="1600" dirty="0"/>
          </a:p>
          <a:p>
            <a:pPr lvl="1"/>
            <a:endParaRPr lang="nl-BE" sz="16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F6197FF-CE9D-494B-8958-97576AFD2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4575" y="552883"/>
            <a:ext cx="10291907" cy="565376"/>
          </a:xfrm>
        </p:spPr>
        <p:txBody>
          <a:bodyPr>
            <a:noAutofit/>
          </a:bodyPr>
          <a:lstStyle/>
          <a:p>
            <a:r>
              <a:rPr lang="nl-BE" dirty="0"/>
              <a:t>Algemene principes aanlegfase</a:t>
            </a:r>
          </a:p>
        </p:txBody>
      </p:sp>
    </p:spTree>
    <p:extLst>
      <p:ext uri="{BB962C8B-B14F-4D97-AF65-F5344CB8AC3E}">
        <p14:creationId xmlns:p14="http://schemas.microsoft.com/office/powerpoint/2010/main" val="9602170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B60D76E-CB13-4E12-9116-EF0BB78F8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775" y="1578429"/>
            <a:ext cx="11472862" cy="4560433"/>
          </a:xfrm>
        </p:spPr>
        <p:txBody>
          <a:bodyPr/>
          <a:lstStyle/>
          <a:p>
            <a:r>
              <a:rPr lang="nl-BE" sz="1800" dirty="0"/>
              <a:t>Afvoer van grondoverschotten:</a:t>
            </a:r>
          </a:p>
          <a:p>
            <a:pPr lvl="1"/>
            <a:r>
              <a:rPr lang="nl-BE" sz="1600" dirty="0"/>
              <a:t>Duplex: ong. 9 </a:t>
            </a:r>
            <a:r>
              <a:rPr lang="nl-BE" sz="1600" dirty="0" err="1"/>
              <a:t>mio</a:t>
            </a:r>
            <a:r>
              <a:rPr lang="nl-BE" sz="1600" dirty="0"/>
              <a:t> m³ (16 </a:t>
            </a:r>
            <a:r>
              <a:rPr lang="nl-BE" sz="1600" dirty="0" err="1"/>
              <a:t>mio</a:t>
            </a:r>
            <a:r>
              <a:rPr lang="nl-BE" sz="1600" dirty="0"/>
              <a:t> ton)</a:t>
            </a:r>
          </a:p>
          <a:p>
            <a:pPr lvl="1"/>
            <a:r>
              <a:rPr lang="nl-BE" sz="1600" dirty="0"/>
              <a:t>Ontvangstlocaties: nog niet gekend: wel representatieve mogelijke ontvangstlocaties</a:t>
            </a:r>
          </a:p>
          <a:p>
            <a:pPr lvl="1"/>
            <a:r>
              <a:rPr lang="nl-BE" sz="1600" dirty="0"/>
              <a:t>Fasering afvoer: totale duur en spreiding in de tijd (nog niet gekend)</a:t>
            </a:r>
          </a:p>
          <a:p>
            <a:pPr lvl="1"/>
            <a:r>
              <a:rPr lang="nl-BE" sz="1600" dirty="0"/>
              <a:t>Maximaal inzetten op duurzaam transport</a:t>
            </a:r>
          </a:p>
          <a:p>
            <a:pPr lvl="2"/>
            <a:r>
              <a:rPr lang="nl-BE" sz="1400" dirty="0"/>
              <a:t>95% via binnenvaart / pijpleidingen (15, 2 </a:t>
            </a:r>
            <a:r>
              <a:rPr lang="nl-BE" sz="1400" dirty="0" err="1"/>
              <a:t>mio</a:t>
            </a:r>
            <a:r>
              <a:rPr lang="nl-BE" sz="1400" dirty="0"/>
              <a:t> ton)</a:t>
            </a:r>
          </a:p>
          <a:p>
            <a:pPr lvl="2"/>
            <a:r>
              <a:rPr lang="nl-BE" sz="1400" dirty="0"/>
              <a:t>5% via de weg (0,8 </a:t>
            </a:r>
            <a:r>
              <a:rPr lang="nl-BE" sz="1400" dirty="0" err="1"/>
              <a:t>mio</a:t>
            </a:r>
            <a:r>
              <a:rPr lang="nl-BE" sz="1400" dirty="0"/>
              <a:t> ton)</a:t>
            </a:r>
          </a:p>
          <a:p>
            <a:pPr lvl="1"/>
            <a:endParaRPr lang="nl-BE" sz="16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F6197FF-CE9D-494B-8958-97576AFD2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4575" y="552883"/>
            <a:ext cx="10291907" cy="565376"/>
          </a:xfrm>
        </p:spPr>
        <p:txBody>
          <a:bodyPr>
            <a:noAutofit/>
          </a:bodyPr>
          <a:lstStyle/>
          <a:p>
            <a:r>
              <a:rPr lang="nl-BE" dirty="0"/>
              <a:t>Effectbeoordeling aanlegfase 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DFF1B393-6E16-4CB1-9C7F-7766FA36F9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2709" y="3858645"/>
            <a:ext cx="6325763" cy="2501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1685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B60D76E-CB13-4E12-9116-EF0BB78F8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775" y="1578429"/>
            <a:ext cx="11472862" cy="4560433"/>
          </a:xfrm>
        </p:spPr>
        <p:txBody>
          <a:bodyPr/>
          <a:lstStyle/>
          <a:p>
            <a:r>
              <a:rPr lang="nl-BE" sz="1800" dirty="0"/>
              <a:t>Aanvoer van bouwmaterialen</a:t>
            </a:r>
          </a:p>
          <a:p>
            <a:pPr lvl="1"/>
            <a:r>
              <a:rPr lang="nl-BE" sz="1600" dirty="0"/>
              <a:t>Maximaal aanvoeren via zee- / binnenvaart en spoor (bv </a:t>
            </a:r>
            <a:r>
              <a:rPr lang="nl-BE" sz="1600" dirty="0" err="1"/>
              <a:t>ifv</a:t>
            </a:r>
            <a:r>
              <a:rPr lang="nl-BE" sz="1600" dirty="0"/>
              <a:t> bouw spoorbufferbundel)</a:t>
            </a:r>
          </a:p>
          <a:p>
            <a:pPr lvl="1"/>
            <a:r>
              <a:rPr lang="nl-BE" sz="1600" dirty="0"/>
              <a:t>Beperken transport door lokale productie: ketenpark met betoncentrale voor CCL</a:t>
            </a:r>
          </a:p>
          <a:p>
            <a:r>
              <a:rPr lang="nl-BE" sz="1800" dirty="0"/>
              <a:t>Grondverzet</a:t>
            </a:r>
          </a:p>
          <a:p>
            <a:pPr lvl="1"/>
            <a:r>
              <a:rPr lang="nl-BE" sz="1600" dirty="0"/>
              <a:t>maximaal binnen project verwerken: ~ totaal volume uit te graven / op te hogen, grondkwaliteit, fasering;</a:t>
            </a:r>
            <a:br>
              <a:rPr lang="nl-BE" sz="1600" dirty="0"/>
            </a:br>
            <a:r>
              <a:rPr lang="nl-BE" sz="1600" dirty="0"/>
              <a:t>ook innovatieve oplossingen voor bv veen: wordt technisch verder onderzocht</a:t>
            </a:r>
          </a:p>
          <a:p>
            <a:pPr lvl="2"/>
            <a:r>
              <a:rPr lang="nl-BE" sz="1400" dirty="0"/>
              <a:t>Winkelhaak: ong. 56%</a:t>
            </a:r>
          </a:p>
          <a:p>
            <a:pPr lvl="2"/>
            <a:r>
              <a:rPr lang="nl-BE" sz="1400" dirty="0"/>
              <a:t>Boemerang: ong. 59%</a:t>
            </a:r>
          </a:p>
          <a:p>
            <a:pPr lvl="2"/>
            <a:r>
              <a:rPr lang="nl-BE" sz="1400" dirty="0"/>
              <a:t>Duplex: ong. 73%</a:t>
            </a:r>
          </a:p>
          <a:p>
            <a:pPr lvl="1"/>
            <a:r>
              <a:rPr lang="nl-BE" sz="1600" dirty="0"/>
              <a:t>Interne transporten: bij voorkeur loskoppelen van publieke wegenis; niet conflictvrije gelijkgrondse fietskruisingen vermijden</a:t>
            </a:r>
          </a:p>
          <a:p>
            <a:pPr lvl="1"/>
            <a:endParaRPr lang="nl-BE" sz="1600" dirty="0"/>
          </a:p>
          <a:p>
            <a:pPr lvl="1"/>
            <a:endParaRPr lang="nl-BE" sz="16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F6197FF-CE9D-494B-8958-97576AFD2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4575" y="552883"/>
            <a:ext cx="10291907" cy="565376"/>
          </a:xfrm>
        </p:spPr>
        <p:txBody>
          <a:bodyPr>
            <a:noAutofit/>
          </a:bodyPr>
          <a:lstStyle/>
          <a:p>
            <a:r>
              <a:rPr lang="nl-BE" dirty="0"/>
              <a:t>Algemene principes aanlegfase</a:t>
            </a:r>
          </a:p>
        </p:txBody>
      </p:sp>
    </p:spTree>
    <p:extLst>
      <p:ext uri="{BB962C8B-B14F-4D97-AF65-F5344CB8AC3E}">
        <p14:creationId xmlns:p14="http://schemas.microsoft.com/office/powerpoint/2010/main" val="25182510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B60D76E-CB13-4E12-9116-EF0BB78F8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569" y="1724025"/>
            <a:ext cx="11472862" cy="4091671"/>
          </a:xfrm>
        </p:spPr>
        <p:txBody>
          <a:bodyPr/>
          <a:lstStyle/>
          <a:p>
            <a:pPr marL="0" indent="0">
              <a:buNone/>
            </a:pPr>
            <a:r>
              <a:rPr lang="nl-BE" sz="1800" dirty="0"/>
              <a:t>Om effecten grondafvoer op doorstroming, verkeersleefbaarheid en -veiligheid te beheersen</a:t>
            </a:r>
          </a:p>
          <a:p>
            <a:r>
              <a:rPr lang="nl-BE" sz="1800" b="0" dirty="0"/>
              <a:t>Bouw kade voor aan- en afvoer van bouwmaterialen en grond</a:t>
            </a:r>
          </a:p>
          <a:p>
            <a:r>
              <a:rPr lang="nl-BE" sz="1800" b="0" dirty="0"/>
              <a:t>Grondverzet buiten de spits: tijdens de daluren</a:t>
            </a:r>
          </a:p>
          <a:p>
            <a:r>
              <a:rPr lang="nl-BE" sz="1800" b="0" dirty="0"/>
              <a:t>Ook hoge verkeerdruk hoofdwegennet tijdens daluren =&gt; voldoende spreiden</a:t>
            </a:r>
          </a:p>
          <a:p>
            <a:r>
              <a:rPr lang="nl-BE" sz="1800" b="0" dirty="0"/>
              <a:t>Aan- en afvoerroutes via wegen met goede fietsinfrastructuur en beveiligde (bij voorkeur </a:t>
            </a:r>
            <a:r>
              <a:rPr lang="nl-BE" sz="1800" b="0" dirty="0" err="1"/>
              <a:t>ongelijkvoerse</a:t>
            </a:r>
            <a:r>
              <a:rPr lang="nl-BE" sz="1800" b="0" dirty="0"/>
              <a:t>) fietskruisingen</a:t>
            </a:r>
          </a:p>
          <a:p>
            <a:pPr lvl="1"/>
            <a:endParaRPr lang="nl-BE" sz="16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F6197FF-CE9D-494B-8958-97576AFD2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4575" y="552883"/>
            <a:ext cx="10291907" cy="565376"/>
          </a:xfrm>
        </p:spPr>
        <p:txBody>
          <a:bodyPr>
            <a:noAutofit/>
          </a:bodyPr>
          <a:lstStyle/>
          <a:p>
            <a:r>
              <a:rPr lang="nl-BE" dirty="0"/>
              <a:t>Effectbeoordeling aanlegfase</a:t>
            </a:r>
          </a:p>
        </p:txBody>
      </p:sp>
    </p:spTree>
    <p:extLst>
      <p:ext uri="{BB962C8B-B14F-4D97-AF65-F5344CB8AC3E}">
        <p14:creationId xmlns:p14="http://schemas.microsoft.com/office/powerpoint/2010/main" val="11238612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52F3C317-47A9-49F9-AAE4-DC64CFE11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Effecten op Spoor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15A3B0BA-D5F5-4D3B-A7CE-16B3F36B63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7EC20F2A-E084-4FDD-88C5-B3F6AE6BD38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607292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AEFD3A-F0AA-4C56-9570-747CB0DF8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Impact goederenvervoer op spoornet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B3633FB-FE47-404D-800D-61AF353177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54100" y="1600202"/>
            <a:ext cx="10452100" cy="3868844"/>
          </a:xfrm>
        </p:spPr>
        <p:txBody>
          <a:bodyPr/>
          <a:lstStyle/>
          <a:p>
            <a:pPr marL="0" indent="0">
              <a:buNone/>
            </a:pPr>
            <a:r>
              <a:rPr lang="nl-BE" dirty="0"/>
              <a:t>Berekend door Infrabel </a:t>
            </a:r>
            <a:r>
              <a:rPr lang="nl-BE" dirty="0" err="1"/>
              <a:t>obv</a:t>
            </a:r>
            <a:r>
              <a:rPr lang="nl-BE" dirty="0"/>
              <a:t> volgende aannames</a:t>
            </a:r>
          </a:p>
          <a:p>
            <a:r>
              <a:rPr lang="nl-BE" b="0" dirty="0"/>
              <a:t>Dienstregeling 2030 die uitgaat van groei nationaal en internationaal reizigersvervoer</a:t>
            </a:r>
          </a:p>
          <a:p>
            <a:r>
              <a:rPr lang="nl-BE" b="0" dirty="0"/>
              <a:t>Groei goederentonnage zonder / met ECA, rekening houdend met langer wordende treinen</a:t>
            </a:r>
          </a:p>
          <a:p>
            <a:pPr marL="0" indent="0">
              <a:buNone/>
            </a:pPr>
            <a:r>
              <a:rPr lang="nl-BE" dirty="0"/>
              <a:t>Wanneer sprake van een ‘knelpunt’ ?</a:t>
            </a:r>
          </a:p>
          <a:p>
            <a:r>
              <a:rPr lang="nl-BE" b="0" dirty="0"/>
              <a:t>Min. 2 opeenvolgende tijdsblokken (6-9h / 9-16h / 16-19h / 19-22h / 22-6h) een probleem. Knelpunten vooral overdag; tijdens de nacht wel nog restcapaciteit</a:t>
            </a:r>
          </a:p>
          <a:p>
            <a:r>
              <a:rPr lang="nl-BE" b="0" dirty="0"/>
              <a:t>Vervoersprognoses </a:t>
            </a:r>
            <a:r>
              <a:rPr lang="nl-BE" b="0" dirty="0" err="1"/>
              <a:t>obv</a:t>
            </a:r>
            <a:r>
              <a:rPr lang="nl-BE" b="0" dirty="0"/>
              <a:t> 90% percentiel aantal ritten </a:t>
            </a:r>
            <a:r>
              <a:rPr lang="nl-BE" b="0" dirty="0" err="1"/>
              <a:t>dwz</a:t>
            </a:r>
            <a:r>
              <a:rPr lang="nl-BE" b="0" dirty="0"/>
              <a:t> min. 10% van de uren in een tijdsblok een probleem </a:t>
            </a:r>
          </a:p>
        </p:txBody>
      </p:sp>
    </p:spTree>
    <p:extLst>
      <p:ext uri="{BB962C8B-B14F-4D97-AF65-F5344CB8AC3E}">
        <p14:creationId xmlns:p14="http://schemas.microsoft.com/office/powerpoint/2010/main" val="28737282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67554FF5-9DF5-4310-81BE-E965F5026B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612" y="0"/>
            <a:ext cx="11514775" cy="6858000"/>
          </a:xfrm>
          <a:prstGeom prst="rect">
            <a:avLst/>
          </a:prstGeom>
        </p:spPr>
      </p:pic>
      <p:sp>
        <p:nvSpPr>
          <p:cNvPr id="12" name="Rechthoek 11">
            <a:extLst>
              <a:ext uri="{FF2B5EF4-FFF2-40B4-BE49-F238E27FC236}">
                <a16:creationId xmlns:a16="http://schemas.microsoft.com/office/drawing/2014/main" id="{27BF1C57-C09B-4956-B3F7-93134C0EF5A6}"/>
              </a:ext>
            </a:extLst>
          </p:cNvPr>
          <p:cNvSpPr/>
          <p:nvPr/>
        </p:nvSpPr>
        <p:spPr>
          <a:xfrm>
            <a:off x="338612" y="4584701"/>
            <a:ext cx="4167789" cy="2273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B23710B1-9FC5-4FDB-A6E1-72732B889B57}"/>
              </a:ext>
            </a:extLst>
          </p:cNvPr>
          <p:cNvSpPr txBox="1"/>
          <p:nvPr/>
        </p:nvSpPr>
        <p:spPr>
          <a:xfrm>
            <a:off x="1131887" y="287338"/>
            <a:ext cx="445577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l-BE" b="1" dirty="0"/>
              <a:t>2030 zonder groei goederenvervoer in België</a:t>
            </a:r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182CB542-533A-4E62-879E-55D5A27D768E}"/>
              </a:ext>
            </a:extLst>
          </p:cNvPr>
          <p:cNvSpPr/>
          <p:nvPr/>
        </p:nvSpPr>
        <p:spPr>
          <a:xfrm>
            <a:off x="7243487" y="2608745"/>
            <a:ext cx="190500" cy="1905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Ovaal 8">
            <a:extLst>
              <a:ext uri="{FF2B5EF4-FFF2-40B4-BE49-F238E27FC236}">
                <a16:creationId xmlns:a16="http://schemas.microsoft.com/office/drawing/2014/main" id="{AC79980A-C0E7-4927-BA52-5F71F28E29A0}"/>
              </a:ext>
            </a:extLst>
          </p:cNvPr>
          <p:cNvSpPr/>
          <p:nvPr/>
        </p:nvSpPr>
        <p:spPr>
          <a:xfrm>
            <a:off x="647218" y="5454649"/>
            <a:ext cx="190500" cy="1905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8E218628-C7D5-4C42-9194-07EB3D017C1E}"/>
              </a:ext>
            </a:extLst>
          </p:cNvPr>
          <p:cNvSpPr txBox="1"/>
          <p:nvPr/>
        </p:nvSpPr>
        <p:spPr>
          <a:xfrm>
            <a:off x="928389" y="5338981"/>
            <a:ext cx="32325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400" b="1" dirty="0"/>
              <a:t>Vertakking met &gt; 60% bezettingsgraad </a:t>
            </a:r>
            <a:br>
              <a:rPr lang="nl-BE" sz="1400" b="1" dirty="0"/>
            </a:br>
            <a:r>
              <a:rPr lang="nl-BE" sz="1400" b="1" dirty="0"/>
              <a:t>gedurende 2 opeenvolgende tijdsblokken</a:t>
            </a:r>
          </a:p>
        </p:txBody>
      </p: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ACB765DC-4D64-4E27-AF11-461019BCFC30}"/>
              </a:ext>
            </a:extLst>
          </p:cNvPr>
          <p:cNvCxnSpPr>
            <a:cxnSpLocks/>
          </p:cNvCxnSpPr>
          <p:nvPr/>
        </p:nvCxnSpPr>
        <p:spPr>
          <a:xfrm>
            <a:off x="526774" y="6179965"/>
            <a:ext cx="310944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kstvak 15">
            <a:extLst>
              <a:ext uri="{FF2B5EF4-FFF2-40B4-BE49-F238E27FC236}">
                <a16:creationId xmlns:a16="http://schemas.microsoft.com/office/drawing/2014/main" id="{FD873108-9FD9-4294-8A1E-840261BB8D2D}"/>
              </a:ext>
            </a:extLst>
          </p:cNvPr>
          <p:cNvSpPr txBox="1"/>
          <p:nvPr/>
        </p:nvSpPr>
        <p:spPr>
          <a:xfrm>
            <a:off x="928389" y="5887301"/>
            <a:ext cx="32325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400" b="1" dirty="0"/>
              <a:t>Sectie met &gt; 75% bezettingsgraad </a:t>
            </a:r>
            <a:br>
              <a:rPr lang="nl-BE" sz="1400" b="1" dirty="0"/>
            </a:br>
            <a:r>
              <a:rPr lang="nl-BE" sz="1400" b="1" dirty="0"/>
              <a:t>gedurende 2 opeenvolgende tijdsblokken</a:t>
            </a:r>
          </a:p>
        </p:txBody>
      </p:sp>
      <p:sp>
        <p:nvSpPr>
          <p:cNvPr id="17" name="Ovaal 16">
            <a:extLst>
              <a:ext uri="{FF2B5EF4-FFF2-40B4-BE49-F238E27FC236}">
                <a16:creationId xmlns:a16="http://schemas.microsoft.com/office/drawing/2014/main" id="{AE8827E6-47CE-4F3E-92A9-1FC25B5CFD6B}"/>
              </a:ext>
            </a:extLst>
          </p:cNvPr>
          <p:cNvSpPr/>
          <p:nvPr/>
        </p:nvSpPr>
        <p:spPr>
          <a:xfrm>
            <a:off x="4553296" y="3148771"/>
            <a:ext cx="190500" cy="1905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E5B72C0A-D70F-47ED-B488-2DD7CD61FF7A}"/>
              </a:ext>
            </a:extLst>
          </p:cNvPr>
          <p:cNvSpPr txBox="1"/>
          <p:nvPr/>
        </p:nvSpPr>
        <p:spPr>
          <a:xfrm>
            <a:off x="7433987" y="2609297"/>
            <a:ext cx="892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b="1" dirty="0">
                <a:solidFill>
                  <a:srgbClr val="C00000"/>
                </a:solidFill>
              </a:rPr>
              <a:t>Y. Nazareth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3A4F039B-682F-4548-9856-3F6EFCA2F04E}"/>
              </a:ext>
            </a:extLst>
          </p:cNvPr>
          <p:cNvSpPr txBox="1"/>
          <p:nvPr/>
        </p:nvSpPr>
        <p:spPr>
          <a:xfrm>
            <a:off x="4743796" y="3075704"/>
            <a:ext cx="17891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b="1" dirty="0" err="1">
                <a:solidFill>
                  <a:srgbClr val="C00000"/>
                </a:solidFill>
              </a:rPr>
              <a:t>Y.West</a:t>
            </a:r>
            <a:r>
              <a:rPr lang="nl-BE" sz="1200" b="1" dirty="0">
                <a:solidFill>
                  <a:srgbClr val="C00000"/>
                </a:solidFill>
              </a:rPr>
              <a:t> Driehoek Ledeberg</a:t>
            </a:r>
          </a:p>
        </p:txBody>
      </p:sp>
      <p:sp>
        <p:nvSpPr>
          <p:cNvPr id="20" name="Ovaal 19">
            <a:extLst>
              <a:ext uri="{FF2B5EF4-FFF2-40B4-BE49-F238E27FC236}">
                <a16:creationId xmlns:a16="http://schemas.microsoft.com/office/drawing/2014/main" id="{22C3FBFD-99BD-46C5-85ED-C03EF11D62B9}"/>
              </a:ext>
            </a:extLst>
          </p:cNvPr>
          <p:cNvSpPr/>
          <p:nvPr/>
        </p:nvSpPr>
        <p:spPr>
          <a:xfrm>
            <a:off x="4696931" y="3380231"/>
            <a:ext cx="190500" cy="1905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135143F9-3833-45DB-A0B1-8BEA482FA23A}"/>
              </a:ext>
            </a:extLst>
          </p:cNvPr>
          <p:cNvSpPr txBox="1"/>
          <p:nvPr/>
        </p:nvSpPr>
        <p:spPr>
          <a:xfrm>
            <a:off x="4921250" y="3366798"/>
            <a:ext cx="6739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b="1" dirty="0">
                <a:solidFill>
                  <a:srgbClr val="C00000"/>
                </a:solidFill>
              </a:rPr>
              <a:t>Y. Melle</a:t>
            </a:r>
          </a:p>
        </p:txBody>
      </p:sp>
      <p:sp>
        <p:nvSpPr>
          <p:cNvPr id="22" name="Ovaal 21">
            <a:extLst>
              <a:ext uri="{FF2B5EF4-FFF2-40B4-BE49-F238E27FC236}">
                <a16:creationId xmlns:a16="http://schemas.microsoft.com/office/drawing/2014/main" id="{B73BAA63-752E-4C87-BF12-07D81D425A3E}"/>
              </a:ext>
            </a:extLst>
          </p:cNvPr>
          <p:cNvSpPr/>
          <p:nvPr/>
        </p:nvSpPr>
        <p:spPr>
          <a:xfrm>
            <a:off x="4749941" y="3413363"/>
            <a:ext cx="190500" cy="1905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7499E7EE-6916-4A74-9999-7E16DBDDA7BE}"/>
              </a:ext>
            </a:extLst>
          </p:cNvPr>
          <p:cNvSpPr txBox="1"/>
          <p:nvPr/>
        </p:nvSpPr>
        <p:spPr>
          <a:xfrm>
            <a:off x="4277617" y="3567516"/>
            <a:ext cx="10291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b="1" dirty="0">
                <a:solidFill>
                  <a:srgbClr val="C00000"/>
                </a:solidFill>
              </a:rPr>
              <a:t>Y. Melle West</a:t>
            </a:r>
          </a:p>
        </p:txBody>
      </p:sp>
      <p:sp>
        <p:nvSpPr>
          <p:cNvPr id="24" name="Vrije vorm: vorm 23">
            <a:extLst>
              <a:ext uri="{FF2B5EF4-FFF2-40B4-BE49-F238E27FC236}">
                <a16:creationId xmlns:a16="http://schemas.microsoft.com/office/drawing/2014/main" id="{26795C97-BD24-4EF2-B39B-DFC34E79BD56}"/>
              </a:ext>
            </a:extLst>
          </p:cNvPr>
          <p:cNvSpPr/>
          <p:nvPr/>
        </p:nvSpPr>
        <p:spPr>
          <a:xfrm>
            <a:off x="6434138" y="3276600"/>
            <a:ext cx="552450" cy="1081088"/>
          </a:xfrm>
          <a:custGeom>
            <a:avLst/>
            <a:gdLst>
              <a:gd name="connsiteX0" fmla="*/ 0 w 552450"/>
              <a:gd name="connsiteY0" fmla="*/ 1081088 h 1081088"/>
              <a:gd name="connsiteX1" fmla="*/ 109537 w 552450"/>
              <a:gd name="connsiteY1" fmla="*/ 919163 h 1081088"/>
              <a:gd name="connsiteX2" fmla="*/ 166687 w 552450"/>
              <a:gd name="connsiteY2" fmla="*/ 833438 h 1081088"/>
              <a:gd name="connsiteX3" fmla="*/ 190500 w 552450"/>
              <a:gd name="connsiteY3" fmla="*/ 781050 h 1081088"/>
              <a:gd name="connsiteX4" fmla="*/ 285750 w 552450"/>
              <a:gd name="connsiteY4" fmla="*/ 723900 h 1081088"/>
              <a:gd name="connsiteX5" fmla="*/ 319087 w 552450"/>
              <a:gd name="connsiteY5" fmla="*/ 614363 h 1081088"/>
              <a:gd name="connsiteX6" fmla="*/ 433387 w 552450"/>
              <a:gd name="connsiteY6" fmla="*/ 352425 h 1081088"/>
              <a:gd name="connsiteX7" fmla="*/ 490537 w 552450"/>
              <a:gd name="connsiteY7" fmla="*/ 261938 h 1081088"/>
              <a:gd name="connsiteX8" fmla="*/ 504825 w 552450"/>
              <a:gd name="connsiteY8" fmla="*/ 109538 h 1081088"/>
              <a:gd name="connsiteX9" fmla="*/ 538162 w 552450"/>
              <a:gd name="connsiteY9" fmla="*/ 47625 h 1081088"/>
              <a:gd name="connsiteX10" fmla="*/ 552450 w 552450"/>
              <a:gd name="connsiteY10" fmla="*/ 0 h 1081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52450" h="1081088">
                <a:moveTo>
                  <a:pt x="0" y="1081088"/>
                </a:moveTo>
                <a:lnTo>
                  <a:pt x="109537" y="919163"/>
                </a:lnTo>
                <a:lnTo>
                  <a:pt x="166687" y="833438"/>
                </a:lnTo>
                <a:lnTo>
                  <a:pt x="190500" y="781050"/>
                </a:lnTo>
                <a:lnTo>
                  <a:pt x="285750" y="723900"/>
                </a:lnTo>
                <a:lnTo>
                  <a:pt x="319087" y="614363"/>
                </a:lnTo>
                <a:lnTo>
                  <a:pt x="433387" y="352425"/>
                </a:lnTo>
                <a:lnTo>
                  <a:pt x="490537" y="261938"/>
                </a:lnTo>
                <a:lnTo>
                  <a:pt x="504825" y="109538"/>
                </a:lnTo>
                <a:lnTo>
                  <a:pt x="538162" y="47625"/>
                </a:lnTo>
                <a:lnTo>
                  <a:pt x="552450" y="0"/>
                </a:lnTo>
              </a:path>
            </a:pathLst>
          </a:custGeom>
          <a:noFill/>
          <a:ln w="381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5" name="Vrije vorm: vorm 24">
            <a:extLst>
              <a:ext uri="{FF2B5EF4-FFF2-40B4-BE49-F238E27FC236}">
                <a16:creationId xmlns:a16="http://schemas.microsoft.com/office/drawing/2014/main" id="{E8F899AA-8C7F-4163-921A-70EC5CAF8174}"/>
              </a:ext>
            </a:extLst>
          </p:cNvPr>
          <p:cNvSpPr/>
          <p:nvPr/>
        </p:nvSpPr>
        <p:spPr>
          <a:xfrm>
            <a:off x="6791218" y="2393879"/>
            <a:ext cx="29324" cy="71919"/>
          </a:xfrm>
          <a:custGeom>
            <a:avLst/>
            <a:gdLst>
              <a:gd name="connsiteX0" fmla="*/ 10274 w 10274"/>
              <a:gd name="connsiteY0" fmla="*/ 71919 h 71919"/>
              <a:gd name="connsiteX1" fmla="*/ 0 w 10274"/>
              <a:gd name="connsiteY1" fmla="*/ 0 h 71919"/>
              <a:gd name="connsiteX0" fmla="*/ 29324 w 29324"/>
              <a:gd name="connsiteY0" fmla="*/ 71919 h 71919"/>
              <a:gd name="connsiteX1" fmla="*/ 0 w 29324"/>
              <a:gd name="connsiteY1" fmla="*/ 0 h 71919"/>
              <a:gd name="connsiteX0" fmla="*/ 29324 w 29324"/>
              <a:gd name="connsiteY0" fmla="*/ 71919 h 71919"/>
              <a:gd name="connsiteX1" fmla="*/ 0 w 29324"/>
              <a:gd name="connsiteY1" fmla="*/ 0 h 71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324" h="71919">
                <a:moveTo>
                  <a:pt x="29324" y="71919"/>
                </a:moveTo>
                <a:cubicBezTo>
                  <a:pt x="25899" y="47946"/>
                  <a:pt x="3425" y="23973"/>
                  <a:pt x="0" y="0"/>
                </a:cubicBezTo>
              </a:path>
            </a:pathLst>
          </a:cu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8" name="Vrije vorm: vorm 27">
            <a:extLst>
              <a:ext uri="{FF2B5EF4-FFF2-40B4-BE49-F238E27FC236}">
                <a16:creationId xmlns:a16="http://schemas.microsoft.com/office/drawing/2014/main" id="{712C2D59-352F-4DF2-9872-5F15C21D6DB5}"/>
              </a:ext>
            </a:extLst>
          </p:cNvPr>
          <p:cNvSpPr/>
          <p:nvPr/>
        </p:nvSpPr>
        <p:spPr>
          <a:xfrm>
            <a:off x="6819900" y="2463800"/>
            <a:ext cx="127000" cy="317500"/>
          </a:xfrm>
          <a:custGeom>
            <a:avLst/>
            <a:gdLst>
              <a:gd name="connsiteX0" fmla="*/ 127000 w 127000"/>
              <a:gd name="connsiteY0" fmla="*/ 317500 h 317500"/>
              <a:gd name="connsiteX1" fmla="*/ 38100 w 127000"/>
              <a:gd name="connsiteY1" fmla="*/ 114300 h 317500"/>
              <a:gd name="connsiteX2" fmla="*/ 0 w 127000"/>
              <a:gd name="connsiteY2" fmla="*/ 0 h 31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7000" h="317500">
                <a:moveTo>
                  <a:pt x="127000" y="317500"/>
                </a:moveTo>
                <a:lnTo>
                  <a:pt x="38100" y="114300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0" name="Tekstvak 29">
            <a:extLst>
              <a:ext uri="{FF2B5EF4-FFF2-40B4-BE49-F238E27FC236}">
                <a16:creationId xmlns:a16="http://schemas.microsoft.com/office/drawing/2014/main" id="{E485B07C-8A4A-4324-ADC8-A2AB9F5B6A59}"/>
              </a:ext>
            </a:extLst>
          </p:cNvPr>
          <p:cNvSpPr txBox="1"/>
          <p:nvPr/>
        </p:nvSpPr>
        <p:spPr>
          <a:xfrm>
            <a:off x="9615189" y="6256632"/>
            <a:ext cx="20409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b="1" dirty="0">
                <a:solidFill>
                  <a:srgbClr val="C00000"/>
                </a:solidFill>
                <a:effectLst>
                  <a:glow rad="228600">
                    <a:schemeClr val="bg1">
                      <a:alpha val="57000"/>
                    </a:schemeClr>
                  </a:glow>
                </a:effectLst>
              </a:rPr>
              <a:t> (*) enkel </a:t>
            </a:r>
            <a:r>
              <a:rPr lang="nl-BE" sz="1400" b="1" dirty="0">
                <a:solidFill>
                  <a:srgbClr val="C00000"/>
                </a:solidFill>
                <a:effectLst>
                  <a:glow rad="228600">
                    <a:schemeClr val="bg1">
                      <a:alpha val="57000"/>
                    </a:schemeClr>
                  </a:glow>
                </a:effectLst>
              </a:rPr>
              <a:t>personenverkeer</a:t>
            </a:r>
            <a:endParaRPr lang="nl-BE" sz="1200" b="1" dirty="0">
              <a:solidFill>
                <a:srgbClr val="C00000"/>
              </a:solidFill>
              <a:effectLst>
                <a:glow rad="228600">
                  <a:schemeClr val="bg1">
                    <a:alpha val="57000"/>
                  </a:schemeClr>
                </a:glow>
              </a:effectLst>
            </a:endParaRPr>
          </a:p>
        </p:txBody>
      </p:sp>
      <p:sp>
        <p:nvSpPr>
          <p:cNvPr id="32" name="Tekstvak 31">
            <a:extLst>
              <a:ext uri="{FF2B5EF4-FFF2-40B4-BE49-F238E27FC236}">
                <a16:creationId xmlns:a16="http://schemas.microsoft.com/office/drawing/2014/main" id="{3FF31AA6-6215-4E2C-9763-EA88C89E1863}"/>
              </a:ext>
            </a:extLst>
          </p:cNvPr>
          <p:cNvSpPr txBox="1"/>
          <p:nvPr/>
        </p:nvSpPr>
        <p:spPr>
          <a:xfrm>
            <a:off x="338612" y="4696791"/>
            <a:ext cx="3358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/>
              <a:t>Knelpunten op vlak van capaciteit</a:t>
            </a:r>
          </a:p>
        </p:txBody>
      </p:sp>
      <p:sp>
        <p:nvSpPr>
          <p:cNvPr id="33" name="Tekstvak 32">
            <a:extLst>
              <a:ext uri="{FF2B5EF4-FFF2-40B4-BE49-F238E27FC236}">
                <a16:creationId xmlns:a16="http://schemas.microsoft.com/office/drawing/2014/main" id="{B95603D1-BCC9-4626-AEF3-3AF93B2FF0D2}"/>
              </a:ext>
            </a:extLst>
          </p:cNvPr>
          <p:cNvSpPr txBox="1"/>
          <p:nvPr/>
        </p:nvSpPr>
        <p:spPr>
          <a:xfrm>
            <a:off x="6195130" y="2318094"/>
            <a:ext cx="6351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b="1" dirty="0">
                <a:solidFill>
                  <a:srgbClr val="C00000"/>
                </a:solidFill>
                <a:effectLst>
                  <a:glow rad="228600">
                    <a:schemeClr val="bg1">
                      <a:alpha val="57000"/>
                    </a:schemeClr>
                  </a:glow>
                </a:effectLst>
              </a:rPr>
              <a:t>Lijn 27</a:t>
            </a:r>
          </a:p>
        </p:txBody>
      </p:sp>
      <p:sp>
        <p:nvSpPr>
          <p:cNvPr id="34" name="Tekstvak 33">
            <a:extLst>
              <a:ext uri="{FF2B5EF4-FFF2-40B4-BE49-F238E27FC236}">
                <a16:creationId xmlns:a16="http://schemas.microsoft.com/office/drawing/2014/main" id="{543978AA-DCC3-495F-A1B3-711C73085830}"/>
              </a:ext>
            </a:extLst>
          </p:cNvPr>
          <p:cNvSpPr txBox="1"/>
          <p:nvPr/>
        </p:nvSpPr>
        <p:spPr>
          <a:xfrm>
            <a:off x="5631478" y="3653052"/>
            <a:ext cx="12715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b="1" dirty="0">
                <a:solidFill>
                  <a:srgbClr val="C00000"/>
                </a:solidFill>
                <a:effectLst>
                  <a:glow rad="228600">
                    <a:schemeClr val="bg1">
                      <a:alpha val="57000"/>
                    </a:schemeClr>
                  </a:glow>
                </a:effectLst>
              </a:rPr>
              <a:t>(NZ* en lijn 25*)</a:t>
            </a:r>
          </a:p>
        </p:txBody>
      </p:sp>
      <p:sp>
        <p:nvSpPr>
          <p:cNvPr id="35" name="Tekstvak 34">
            <a:extLst>
              <a:ext uri="{FF2B5EF4-FFF2-40B4-BE49-F238E27FC236}">
                <a16:creationId xmlns:a16="http://schemas.microsoft.com/office/drawing/2014/main" id="{C2F6605B-0853-447C-83AB-659F67E11EA6}"/>
              </a:ext>
            </a:extLst>
          </p:cNvPr>
          <p:cNvSpPr txBox="1"/>
          <p:nvPr/>
        </p:nvSpPr>
        <p:spPr>
          <a:xfrm>
            <a:off x="6126236" y="2521840"/>
            <a:ext cx="7938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b="1" dirty="0">
                <a:solidFill>
                  <a:srgbClr val="C00000"/>
                </a:solidFill>
                <a:effectLst>
                  <a:glow rad="228600">
                    <a:schemeClr val="bg1">
                      <a:alpha val="57000"/>
                    </a:schemeClr>
                  </a:glow>
                </a:effectLst>
              </a:rPr>
              <a:t>(lijn 25*)</a:t>
            </a:r>
          </a:p>
        </p:txBody>
      </p:sp>
    </p:spTree>
    <p:extLst>
      <p:ext uri="{BB962C8B-B14F-4D97-AF65-F5344CB8AC3E}">
        <p14:creationId xmlns:p14="http://schemas.microsoft.com/office/powerpoint/2010/main" val="1544167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B39A5FBC-596F-4896-94C6-0FA7E2E9F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Inleiding</a:t>
            </a:r>
            <a:endParaRPr lang="nl-BE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9FDF60D-F087-479E-8013-460C64B846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9D856B64-F000-4F86-9885-6422A8B07CF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nl-BE" dirty="0">
                <a:solidFill>
                  <a:schemeClr val="bg1">
                    <a:lumMod val="65000"/>
                  </a:schemeClr>
                </a:solidFill>
              </a:rPr>
              <a:t>Huidige situatie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2595366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67554FF5-9DF5-4310-81BE-E965F5026B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612" y="0"/>
            <a:ext cx="11514775" cy="6858000"/>
          </a:xfrm>
          <a:prstGeom prst="rect">
            <a:avLst/>
          </a:prstGeom>
        </p:spPr>
      </p:pic>
      <p:sp>
        <p:nvSpPr>
          <p:cNvPr id="12" name="Rechthoek 11">
            <a:extLst>
              <a:ext uri="{FF2B5EF4-FFF2-40B4-BE49-F238E27FC236}">
                <a16:creationId xmlns:a16="http://schemas.microsoft.com/office/drawing/2014/main" id="{27BF1C57-C09B-4956-B3F7-93134C0EF5A6}"/>
              </a:ext>
            </a:extLst>
          </p:cNvPr>
          <p:cNvSpPr/>
          <p:nvPr/>
        </p:nvSpPr>
        <p:spPr>
          <a:xfrm>
            <a:off x="338613" y="4597401"/>
            <a:ext cx="4093688" cy="226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B23710B1-9FC5-4FDB-A6E1-72732B889B57}"/>
              </a:ext>
            </a:extLst>
          </p:cNvPr>
          <p:cNvSpPr txBox="1"/>
          <p:nvPr/>
        </p:nvSpPr>
        <p:spPr>
          <a:xfrm>
            <a:off x="1131887" y="287338"/>
            <a:ext cx="6181757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l-BE" b="1" dirty="0"/>
              <a:t>REF 2030 met sterke groei vervoerd goederentonnage in België</a:t>
            </a:r>
          </a:p>
          <a:p>
            <a:r>
              <a:rPr lang="nl-BE" b="1" dirty="0"/>
              <a:t>i.e. + 48% goederentreinen op Belgisch spoornet</a:t>
            </a:r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182CB542-533A-4E62-879E-55D5A27D768E}"/>
              </a:ext>
            </a:extLst>
          </p:cNvPr>
          <p:cNvSpPr/>
          <p:nvPr/>
        </p:nvSpPr>
        <p:spPr>
          <a:xfrm>
            <a:off x="7243487" y="2608745"/>
            <a:ext cx="190500" cy="1905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Ovaal 8">
            <a:extLst>
              <a:ext uri="{FF2B5EF4-FFF2-40B4-BE49-F238E27FC236}">
                <a16:creationId xmlns:a16="http://schemas.microsoft.com/office/drawing/2014/main" id="{AC79980A-C0E7-4927-BA52-5F71F28E29A0}"/>
              </a:ext>
            </a:extLst>
          </p:cNvPr>
          <p:cNvSpPr/>
          <p:nvPr/>
        </p:nvSpPr>
        <p:spPr>
          <a:xfrm>
            <a:off x="647218" y="5454649"/>
            <a:ext cx="190500" cy="1905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82C28BA6-B6A5-49B4-AA17-85D58000F700}"/>
              </a:ext>
            </a:extLst>
          </p:cNvPr>
          <p:cNvSpPr txBox="1"/>
          <p:nvPr/>
        </p:nvSpPr>
        <p:spPr>
          <a:xfrm>
            <a:off x="338612" y="4708874"/>
            <a:ext cx="3358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/>
              <a:t>Knelpunten op vlak van capaciteit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8E218628-C7D5-4C42-9194-07EB3D017C1E}"/>
              </a:ext>
            </a:extLst>
          </p:cNvPr>
          <p:cNvSpPr txBox="1"/>
          <p:nvPr/>
        </p:nvSpPr>
        <p:spPr>
          <a:xfrm>
            <a:off x="928389" y="5338981"/>
            <a:ext cx="32325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400" b="1" dirty="0"/>
              <a:t>Vertakking met &gt; 60% bezettingsgraad </a:t>
            </a:r>
            <a:br>
              <a:rPr lang="nl-BE" sz="1400" b="1" dirty="0"/>
            </a:br>
            <a:r>
              <a:rPr lang="nl-BE" sz="1400" b="1" dirty="0"/>
              <a:t>gedurende 2 opeenvolgende tijdsblokken</a:t>
            </a:r>
          </a:p>
        </p:txBody>
      </p: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ACB765DC-4D64-4E27-AF11-461019BCFC30}"/>
              </a:ext>
            </a:extLst>
          </p:cNvPr>
          <p:cNvCxnSpPr>
            <a:cxnSpLocks/>
          </p:cNvCxnSpPr>
          <p:nvPr/>
        </p:nvCxnSpPr>
        <p:spPr>
          <a:xfrm>
            <a:off x="526774" y="6179965"/>
            <a:ext cx="310944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kstvak 15">
            <a:extLst>
              <a:ext uri="{FF2B5EF4-FFF2-40B4-BE49-F238E27FC236}">
                <a16:creationId xmlns:a16="http://schemas.microsoft.com/office/drawing/2014/main" id="{FD873108-9FD9-4294-8A1E-840261BB8D2D}"/>
              </a:ext>
            </a:extLst>
          </p:cNvPr>
          <p:cNvSpPr txBox="1"/>
          <p:nvPr/>
        </p:nvSpPr>
        <p:spPr>
          <a:xfrm>
            <a:off x="928389" y="5887301"/>
            <a:ext cx="32325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400" b="1" dirty="0"/>
              <a:t>Sectie met &gt; 75% bezettingsgraad </a:t>
            </a:r>
            <a:br>
              <a:rPr lang="nl-BE" sz="1400" b="1" dirty="0"/>
            </a:br>
            <a:r>
              <a:rPr lang="nl-BE" sz="1400" b="1" dirty="0"/>
              <a:t>gedurende 2 opeenvolgende tijdsblokken</a:t>
            </a:r>
          </a:p>
        </p:txBody>
      </p:sp>
      <p:sp>
        <p:nvSpPr>
          <p:cNvPr id="17" name="Ovaal 16">
            <a:extLst>
              <a:ext uri="{FF2B5EF4-FFF2-40B4-BE49-F238E27FC236}">
                <a16:creationId xmlns:a16="http://schemas.microsoft.com/office/drawing/2014/main" id="{AE8827E6-47CE-4F3E-92A9-1FC25B5CFD6B}"/>
              </a:ext>
            </a:extLst>
          </p:cNvPr>
          <p:cNvSpPr/>
          <p:nvPr/>
        </p:nvSpPr>
        <p:spPr>
          <a:xfrm>
            <a:off x="4553296" y="3148771"/>
            <a:ext cx="190500" cy="1905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E5B72C0A-D70F-47ED-B488-2DD7CD61FF7A}"/>
              </a:ext>
            </a:extLst>
          </p:cNvPr>
          <p:cNvSpPr txBox="1"/>
          <p:nvPr/>
        </p:nvSpPr>
        <p:spPr>
          <a:xfrm>
            <a:off x="7433987" y="2609297"/>
            <a:ext cx="892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b="1" dirty="0">
                <a:solidFill>
                  <a:srgbClr val="C00000"/>
                </a:solidFill>
              </a:rPr>
              <a:t>Y. Nazareth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3A4F039B-682F-4548-9856-3F6EFCA2F04E}"/>
              </a:ext>
            </a:extLst>
          </p:cNvPr>
          <p:cNvSpPr txBox="1"/>
          <p:nvPr/>
        </p:nvSpPr>
        <p:spPr>
          <a:xfrm>
            <a:off x="4696931" y="2718346"/>
            <a:ext cx="18898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b="1" dirty="0">
                <a:solidFill>
                  <a:srgbClr val="C00000"/>
                </a:solidFill>
              </a:rPr>
              <a:t>Y. West driehoek Ledeberg</a:t>
            </a:r>
          </a:p>
          <a:p>
            <a:r>
              <a:rPr lang="nl-BE" sz="1200" b="1" dirty="0">
                <a:solidFill>
                  <a:srgbClr val="C00000"/>
                </a:solidFill>
              </a:rPr>
              <a:t>Y. Oost driehoek Ledeberg</a:t>
            </a:r>
          </a:p>
          <a:p>
            <a:r>
              <a:rPr lang="nl-BE" sz="1200" b="1" dirty="0">
                <a:solidFill>
                  <a:srgbClr val="C00000"/>
                </a:solidFill>
              </a:rPr>
              <a:t>Y. Noord driehoek Ledeberg</a:t>
            </a:r>
          </a:p>
          <a:p>
            <a:endParaRPr lang="nl-BE" sz="1200" b="1" dirty="0">
              <a:solidFill>
                <a:srgbClr val="C00000"/>
              </a:solidFill>
            </a:endParaRPr>
          </a:p>
        </p:txBody>
      </p:sp>
      <p:sp>
        <p:nvSpPr>
          <p:cNvPr id="20" name="Ovaal 19">
            <a:extLst>
              <a:ext uri="{FF2B5EF4-FFF2-40B4-BE49-F238E27FC236}">
                <a16:creationId xmlns:a16="http://schemas.microsoft.com/office/drawing/2014/main" id="{22C3FBFD-99BD-46C5-85ED-C03EF11D62B9}"/>
              </a:ext>
            </a:extLst>
          </p:cNvPr>
          <p:cNvSpPr/>
          <p:nvPr/>
        </p:nvSpPr>
        <p:spPr>
          <a:xfrm>
            <a:off x="4696931" y="3380231"/>
            <a:ext cx="190500" cy="1905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135143F9-3833-45DB-A0B1-8BEA482FA23A}"/>
              </a:ext>
            </a:extLst>
          </p:cNvPr>
          <p:cNvSpPr txBox="1"/>
          <p:nvPr/>
        </p:nvSpPr>
        <p:spPr>
          <a:xfrm>
            <a:off x="4921250" y="3366798"/>
            <a:ext cx="6739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b="1" dirty="0">
                <a:solidFill>
                  <a:srgbClr val="C00000"/>
                </a:solidFill>
              </a:rPr>
              <a:t>Y. Melle</a:t>
            </a:r>
          </a:p>
        </p:txBody>
      </p:sp>
      <p:sp>
        <p:nvSpPr>
          <p:cNvPr id="22" name="Ovaal 21">
            <a:extLst>
              <a:ext uri="{FF2B5EF4-FFF2-40B4-BE49-F238E27FC236}">
                <a16:creationId xmlns:a16="http://schemas.microsoft.com/office/drawing/2014/main" id="{B73BAA63-752E-4C87-BF12-07D81D425A3E}"/>
              </a:ext>
            </a:extLst>
          </p:cNvPr>
          <p:cNvSpPr/>
          <p:nvPr/>
        </p:nvSpPr>
        <p:spPr>
          <a:xfrm>
            <a:off x="4749941" y="3413363"/>
            <a:ext cx="190500" cy="1905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7499E7EE-6916-4A74-9999-7E16DBDDA7BE}"/>
              </a:ext>
            </a:extLst>
          </p:cNvPr>
          <p:cNvSpPr txBox="1"/>
          <p:nvPr/>
        </p:nvSpPr>
        <p:spPr>
          <a:xfrm>
            <a:off x="4277617" y="3567516"/>
            <a:ext cx="10291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b="1" dirty="0">
                <a:solidFill>
                  <a:srgbClr val="C00000"/>
                </a:solidFill>
              </a:rPr>
              <a:t>Y. Melle West</a:t>
            </a:r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8786B426-486A-4B89-AF1B-2F5659A0ABCB}"/>
              </a:ext>
            </a:extLst>
          </p:cNvPr>
          <p:cNvSpPr txBox="1"/>
          <p:nvPr/>
        </p:nvSpPr>
        <p:spPr>
          <a:xfrm>
            <a:off x="7727590" y="3799783"/>
            <a:ext cx="13988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b="1" dirty="0">
                <a:solidFill>
                  <a:srgbClr val="C00000"/>
                </a:solidFill>
              </a:rPr>
              <a:t>Y. Leuven bundel M</a:t>
            </a:r>
          </a:p>
        </p:txBody>
      </p:sp>
      <p:sp>
        <p:nvSpPr>
          <p:cNvPr id="26" name="Ovaal 25">
            <a:extLst>
              <a:ext uri="{FF2B5EF4-FFF2-40B4-BE49-F238E27FC236}">
                <a16:creationId xmlns:a16="http://schemas.microsoft.com/office/drawing/2014/main" id="{E7C3A3CD-28A7-4EA3-8482-111B4EFE5E25}"/>
              </a:ext>
            </a:extLst>
          </p:cNvPr>
          <p:cNvSpPr/>
          <p:nvPr/>
        </p:nvSpPr>
        <p:spPr>
          <a:xfrm>
            <a:off x="7592584" y="3844515"/>
            <a:ext cx="190500" cy="1905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7" name="Tekstvak 26">
            <a:extLst>
              <a:ext uri="{FF2B5EF4-FFF2-40B4-BE49-F238E27FC236}">
                <a16:creationId xmlns:a16="http://schemas.microsoft.com/office/drawing/2014/main" id="{8D6A3470-D2AE-4286-BD0A-6035A8CA24B3}"/>
              </a:ext>
            </a:extLst>
          </p:cNvPr>
          <p:cNvSpPr txBox="1"/>
          <p:nvPr/>
        </p:nvSpPr>
        <p:spPr>
          <a:xfrm>
            <a:off x="8089182" y="3089799"/>
            <a:ext cx="18072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b="1" dirty="0">
                <a:solidFill>
                  <a:srgbClr val="C00000"/>
                </a:solidFill>
              </a:rPr>
              <a:t>Y. Oost driehoek Aarschot</a:t>
            </a:r>
          </a:p>
        </p:txBody>
      </p:sp>
      <p:sp>
        <p:nvSpPr>
          <p:cNvPr id="28" name="Ovaal 27">
            <a:extLst>
              <a:ext uri="{FF2B5EF4-FFF2-40B4-BE49-F238E27FC236}">
                <a16:creationId xmlns:a16="http://schemas.microsoft.com/office/drawing/2014/main" id="{A3975DB8-3686-4FE2-8DA7-F09B3F36C2FD}"/>
              </a:ext>
            </a:extLst>
          </p:cNvPr>
          <p:cNvSpPr/>
          <p:nvPr/>
        </p:nvSpPr>
        <p:spPr>
          <a:xfrm>
            <a:off x="7995975" y="3318113"/>
            <a:ext cx="190500" cy="1905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9" name="Tekstvak 28">
            <a:extLst>
              <a:ext uri="{FF2B5EF4-FFF2-40B4-BE49-F238E27FC236}">
                <a16:creationId xmlns:a16="http://schemas.microsoft.com/office/drawing/2014/main" id="{692F7722-8318-4A4E-A8F0-FDA2F33F8460}"/>
              </a:ext>
            </a:extLst>
          </p:cNvPr>
          <p:cNvSpPr txBox="1"/>
          <p:nvPr/>
        </p:nvSpPr>
        <p:spPr>
          <a:xfrm>
            <a:off x="6980459" y="2167164"/>
            <a:ext cx="17559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b="1" dirty="0">
                <a:solidFill>
                  <a:srgbClr val="C00000"/>
                </a:solidFill>
              </a:rPr>
              <a:t>Y. Antwerpen Schijnpoort</a:t>
            </a:r>
          </a:p>
        </p:txBody>
      </p:sp>
      <p:sp>
        <p:nvSpPr>
          <p:cNvPr id="30" name="Ovaal 29">
            <a:extLst>
              <a:ext uri="{FF2B5EF4-FFF2-40B4-BE49-F238E27FC236}">
                <a16:creationId xmlns:a16="http://schemas.microsoft.com/office/drawing/2014/main" id="{34DE572F-3E72-45F7-B448-35C71828D160}"/>
              </a:ext>
            </a:extLst>
          </p:cNvPr>
          <p:cNvSpPr/>
          <p:nvPr/>
        </p:nvSpPr>
        <p:spPr>
          <a:xfrm>
            <a:off x="6789959" y="2228039"/>
            <a:ext cx="190500" cy="1905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Vrije vorm: vorm 1">
            <a:extLst>
              <a:ext uri="{FF2B5EF4-FFF2-40B4-BE49-F238E27FC236}">
                <a16:creationId xmlns:a16="http://schemas.microsoft.com/office/drawing/2014/main" id="{C5BD32CE-C298-4D33-9564-F57BAB084545}"/>
              </a:ext>
            </a:extLst>
          </p:cNvPr>
          <p:cNvSpPr/>
          <p:nvPr/>
        </p:nvSpPr>
        <p:spPr>
          <a:xfrm>
            <a:off x="7712763" y="3379304"/>
            <a:ext cx="1083365" cy="496957"/>
          </a:xfrm>
          <a:custGeom>
            <a:avLst/>
            <a:gdLst>
              <a:gd name="connsiteX0" fmla="*/ 0 w 1987826"/>
              <a:gd name="connsiteY0" fmla="*/ 496957 h 496957"/>
              <a:gd name="connsiteX1" fmla="*/ 79513 w 1987826"/>
              <a:gd name="connsiteY1" fmla="*/ 318053 h 496957"/>
              <a:gd name="connsiteX2" fmla="*/ 119270 w 1987826"/>
              <a:gd name="connsiteY2" fmla="*/ 258418 h 496957"/>
              <a:gd name="connsiteX3" fmla="*/ 149087 w 1987826"/>
              <a:gd name="connsiteY3" fmla="*/ 198783 h 496957"/>
              <a:gd name="connsiteX4" fmla="*/ 308113 w 1987826"/>
              <a:gd name="connsiteY4" fmla="*/ 139148 h 496957"/>
              <a:gd name="connsiteX5" fmla="*/ 357809 w 1987826"/>
              <a:gd name="connsiteY5" fmla="*/ 69574 h 496957"/>
              <a:gd name="connsiteX6" fmla="*/ 566531 w 1987826"/>
              <a:gd name="connsiteY6" fmla="*/ 0 h 496957"/>
              <a:gd name="connsiteX7" fmla="*/ 735496 w 1987826"/>
              <a:gd name="connsiteY7" fmla="*/ 0 h 496957"/>
              <a:gd name="connsiteX8" fmla="*/ 854765 w 1987826"/>
              <a:gd name="connsiteY8" fmla="*/ 0 h 496957"/>
              <a:gd name="connsiteX9" fmla="*/ 954157 w 1987826"/>
              <a:gd name="connsiteY9" fmla="*/ 89453 h 496957"/>
              <a:gd name="connsiteX10" fmla="*/ 1083365 w 1987826"/>
              <a:gd name="connsiteY10" fmla="*/ 79513 h 496957"/>
              <a:gd name="connsiteX11" fmla="*/ 1421296 w 1987826"/>
              <a:gd name="connsiteY11" fmla="*/ 188844 h 496957"/>
              <a:gd name="connsiteX12" fmla="*/ 1798983 w 1987826"/>
              <a:gd name="connsiteY12" fmla="*/ 347870 h 496957"/>
              <a:gd name="connsiteX13" fmla="*/ 1928192 w 1987826"/>
              <a:gd name="connsiteY13" fmla="*/ 377687 h 496957"/>
              <a:gd name="connsiteX14" fmla="*/ 1987826 w 1987826"/>
              <a:gd name="connsiteY14" fmla="*/ 417444 h 496957"/>
              <a:gd name="connsiteX0" fmla="*/ 0 w 1987826"/>
              <a:gd name="connsiteY0" fmla="*/ 496957 h 496957"/>
              <a:gd name="connsiteX1" fmla="*/ 79513 w 1987826"/>
              <a:gd name="connsiteY1" fmla="*/ 318053 h 496957"/>
              <a:gd name="connsiteX2" fmla="*/ 119270 w 1987826"/>
              <a:gd name="connsiteY2" fmla="*/ 258418 h 496957"/>
              <a:gd name="connsiteX3" fmla="*/ 149087 w 1987826"/>
              <a:gd name="connsiteY3" fmla="*/ 198783 h 496957"/>
              <a:gd name="connsiteX4" fmla="*/ 308113 w 1987826"/>
              <a:gd name="connsiteY4" fmla="*/ 139148 h 496957"/>
              <a:gd name="connsiteX5" fmla="*/ 357809 w 1987826"/>
              <a:gd name="connsiteY5" fmla="*/ 69574 h 496957"/>
              <a:gd name="connsiteX6" fmla="*/ 566531 w 1987826"/>
              <a:gd name="connsiteY6" fmla="*/ 0 h 496957"/>
              <a:gd name="connsiteX7" fmla="*/ 735496 w 1987826"/>
              <a:gd name="connsiteY7" fmla="*/ 0 h 496957"/>
              <a:gd name="connsiteX8" fmla="*/ 854765 w 1987826"/>
              <a:gd name="connsiteY8" fmla="*/ 0 h 496957"/>
              <a:gd name="connsiteX9" fmla="*/ 954157 w 1987826"/>
              <a:gd name="connsiteY9" fmla="*/ 89453 h 496957"/>
              <a:gd name="connsiteX10" fmla="*/ 1083365 w 1987826"/>
              <a:gd name="connsiteY10" fmla="*/ 79513 h 496957"/>
              <a:gd name="connsiteX11" fmla="*/ 1421296 w 1987826"/>
              <a:gd name="connsiteY11" fmla="*/ 188844 h 496957"/>
              <a:gd name="connsiteX12" fmla="*/ 1798983 w 1987826"/>
              <a:gd name="connsiteY12" fmla="*/ 347870 h 496957"/>
              <a:gd name="connsiteX13" fmla="*/ 1928192 w 1987826"/>
              <a:gd name="connsiteY13" fmla="*/ 377687 h 496957"/>
              <a:gd name="connsiteX14" fmla="*/ 1987826 w 1987826"/>
              <a:gd name="connsiteY14" fmla="*/ 417444 h 496957"/>
              <a:gd name="connsiteX0" fmla="*/ 0 w 1987826"/>
              <a:gd name="connsiteY0" fmla="*/ 496957 h 496957"/>
              <a:gd name="connsiteX1" fmla="*/ 79513 w 1987826"/>
              <a:gd name="connsiteY1" fmla="*/ 318053 h 496957"/>
              <a:gd name="connsiteX2" fmla="*/ 119270 w 1987826"/>
              <a:gd name="connsiteY2" fmla="*/ 258418 h 496957"/>
              <a:gd name="connsiteX3" fmla="*/ 188844 w 1987826"/>
              <a:gd name="connsiteY3" fmla="*/ 218661 h 496957"/>
              <a:gd name="connsiteX4" fmla="*/ 308113 w 1987826"/>
              <a:gd name="connsiteY4" fmla="*/ 139148 h 496957"/>
              <a:gd name="connsiteX5" fmla="*/ 357809 w 1987826"/>
              <a:gd name="connsiteY5" fmla="*/ 69574 h 496957"/>
              <a:gd name="connsiteX6" fmla="*/ 566531 w 1987826"/>
              <a:gd name="connsiteY6" fmla="*/ 0 h 496957"/>
              <a:gd name="connsiteX7" fmla="*/ 735496 w 1987826"/>
              <a:gd name="connsiteY7" fmla="*/ 0 h 496957"/>
              <a:gd name="connsiteX8" fmla="*/ 854765 w 1987826"/>
              <a:gd name="connsiteY8" fmla="*/ 0 h 496957"/>
              <a:gd name="connsiteX9" fmla="*/ 954157 w 1987826"/>
              <a:gd name="connsiteY9" fmla="*/ 89453 h 496957"/>
              <a:gd name="connsiteX10" fmla="*/ 1083365 w 1987826"/>
              <a:gd name="connsiteY10" fmla="*/ 79513 h 496957"/>
              <a:gd name="connsiteX11" fmla="*/ 1421296 w 1987826"/>
              <a:gd name="connsiteY11" fmla="*/ 188844 h 496957"/>
              <a:gd name="connsiteX12" fmla="*/ 1798983 w 1987826"/>
              <a:gd name="connsiteY12" fmla="*/ 347870 h 496957"/>
              <a:gd name="connsiteX13" fmla="*/ 1928192 w 1987826"/>
              <a:gd name="connsiteY13" fmla="*/ 377687 h 496957"/>
              <a:gd name="connsiteX14" fmla="*/ 1987826 w 1987826"/>
              <a:gd name="connsiteY14" fmla="*/ 417444 h 496957"/>
              <a:gd name="connsiteX0" fmla="*/ 0 w 1928192"/>
              <a:gd name="connsiteY0" fmla="*/ 496957 h 496957"/>
              <a:gd name="connsiteX1" fmla="*/ 79513 w 1928192"/>
              <a:gd name="connsiteY1" fmla="*/ 318053 h 496957"/>
              <a:gd name="connsiteX2" fmla="*/ 119270 w 1928192"/>
              <a:gd name="connsiteY2" fmla="*/ 258418 h 496957"/>
              <a:gd name="connsiteX3" fmla="*/ 188844 w 1928192"/>
              <a:gd name="connsiteY3" fmla="*/ 218661 h 496957"/>
              <a:gd name="connsiteX4" fmla="*/ 308113 w 1928192"/>
              <a:gd name="connsiteY4" fmla="*/ 139148 h 496957"/>
              <a:gd name="connsiteX5" fmla="*/ 357809 w 1928192"/>
              <a:gd name="connsiteY5" fmla="*/ 69574 h 496957"/>
              <a:gd name="connsiteX6" fmla="*/ 566531 w 1928192"/>
              <a:gd name="connsiteY6" fmla="*/ 0 h 496957"/>
              <a:gd name="connsiteX7" fmla="*/ 735496 w 1928192"/>
              <a:gd name="connsiteY7" fmla="*/ 0 h 496957"/>
              <a:gd name="connsiteX8" fmla="*/ 854765 w 1928192"/>
              <a:gd name="connsiteY8" fmla="*/ 0 h 496957"/>
              <a:gd name="connsiteX9" fmla="*/ 954157 w 1928192"/>
              <a:gd name="connsiteY9" fmla="*/ 89453 h 496957"/>
              <a:gd name="connsiteX10" fmla="*/ 1083365 w 1928192"/>
              <a:gd name="connsiteY10" fmla="*/ 79513 h 496957"/>
              <a:gd name="connsiteX11" fmla="*/ 1421296 w 1928192"/>
              <a:gd name="connsiteY11" fmla="*/ 188844 h 496957"/>
              <a:gd name="connsiteX12" fmla="*/ 1798983 w 1928192"/>
              <a:gd name="connsiteY12" fmla="*/ 347870 h 496957"/>
              <a:gd name="connsiteX13" fmla="*/ 1928192 w 1928192"/>
              <a:gd name="connsiteY13" fmla="*/ 377687 h 496957"/>
              <a:gd name="connsiteX0" fmla="*/ 0 w 1798983"/>
              <a:gd name="connsiteY0" fmla="*/ 496957 h 496957"/>
              <a:gd name="connsiteX1" fmla="*/ 79513 w 1798983"/>
              <a:gd name="connsiteY1" fmla="*/ 318053 h 496957"/>
              <a:gd name="connsiteX2" fmla="*/ 119270 w 1798983"/>
              <a:gd name="connsiteY2" fmla="*/ 258418 h 496957"/>
              <a:gd name="connsiteX3" fmla="*/ 188844 w 1798983"/>
              <a:gd name="connsiteY3" fmla="*/ 218661 h 496957"/>
              <a:gd name="connsiteX4" fmla="*/ 308113 w 1798983"/>
              <a:gd name="connsiteY4" fmla="*/ 139148 h 496957"/>
              <a:gd name="connsiteX5" fmla="*/ 357809 w 1798983"/>
              <a:gd name="connsiteY5" fmla="*/ 69574 h 496957"/>
              <a:gd name="connsiteX6" fmla="*/ 566531 w 1798983"/>
              <a:gd name="connsiteY6" fmla="*/ 0 h 496957"/>
              <a:gd name="connsiteX7" fmla="*/ 735496 w 1798983"/>
              <a:gd name="connsiteY7" fmla="*/ 0 h 496957"/>
              <a:gd name="connsiteX8" fmla="*/ 854765 w 1798983"/>
              <a:gd name="connsiteY8" fmla="*/ 0 h 496957"/>
              <a:gd name="connsiteX9" fmla="*/ 954157 w 1798983"/>
              <a:gd name="connsiteY9" fmla="*/ 89453 h 496957"/>
              <a:gd name="connsiteX10" fmla="*/ 1083365 w 1798983"/>
              <a:gd name="connsiteY10" fmla="*/ 79513 h 496957"/>
              <a:gd name="connsiteX11" fmla="*/ 1421296 w 1798983"/>
              <a:gd name="connsiteY11" fmla="*/ 188844 h 496957"/>
              <a:gd name="connsiteX12" fmla="*/ 1798983 w 1798983"/>
              <a:gd name="connsiteY12" fmla="*/ 347870 h 496957"/>
              <a:gd name="connsiteX0" fmla="*/ 0 w 1421296"/>
              <a:gd name="connsiteY0" fmla="*/ 496957 h 496957"/>
              <a:gd name="connsiteX1" fmla="*/ 79513 w 1421296"/>
              <a:gd name="connsiteY1" fmla="*/ 318053 h 496957"/>
              <a:gd name="connsiteX2" fmla="*/ 119270 w 1421296"/>
              <a:gd name="connsiteY2" fmla="*/ 258418 h 496957"/>
              <a:gd name="connsiteX3" fmla="*/ 188844 w 1421296"/>
              <a:gd name="connsiteY3" fmla="*/ 218661 h 496957"/>
              <a:gd name="connsiteX4" fmla="*/ 308113 w 1421296"/>
              <a:gd name="connsiteY4" fmla="*/ 139148 h 496957"/>
              <a:gd name="connsiteX5" fmla="*/ 357809 w 1421296"/>
              <a:gd name="connsiteY5" fmla="*/ 69574 h 496957"/>
              <a:gd name="connsiteX6" fmla="*/ 566531 w 1421296"/>
              <a:gd name="connsiteY6" fmla="*/ 0 h 496957"/>
              <a:gd name="connsiteX7" fmla="*/ 735496 w 1421296"/>
              <a:gd name="connsiteY7" fmla="*/ 0 h 496957"/>
              <a:gd name="connsiteX8" fmla="*/ 854765 w 1421296"/>
              <a:gd name="connsiteY8" fmla="*/ 0 h 496957"/>
              <a:gd name="connsiteX9" fmla="*/ 954157 w 1421296"/>
              <a:gd name="connsiteY9" fmla="*/ 89453 h 496957"/>
              <a:gd name="connsiteX10" fmla="*/ 1083365 w 1421296"/>
              <a:gd name="connsiteY10" fmla="*/ 79513 h 496957"/>
              <a:gd name="connsiteX11" fmla="*/ 1421296 w 1421296"/>
              <a:gd name="connsiteY11" fmla="*/ 188844 h 496957"/>
              <a:gd name="connsiteX0" fmla="*/ 0 w 1083365"/>
              <a:gd name="connsiteY0" fmla="*/ 496957 h 496957"/>
              <a:gd name="connsiteX1" fmla="*/ 79513 w 1083365"/>
              <a:gd name="connsiteY1" fmla="*/ 318053 h 496957"/>
              <a:gd name="connsiteX2" fmla="*/ 119270 w 1083365"/>
              <a:gd name="connsiteY2" fmla="*/ 258418 h 496957"/>
              <a:gd name="connsiteX3" fmla="*/ 188844 w 1083365"/>
              <a:gd name="connsiteY3" fmla="*/ 218661 h 496957"/>
              <a:gd name="connsiteX4" fmla="*/ 308113 w 1083365"/>
              <a:gd name="connsiteY4" fmla="*/ 139148 h 496957"/>
              <a:gd name="connsiteX5" fmla="*/ 357809 w 1083365"/>
              <a:gd name="connsiteY5" fmla="*/ 69574 h 496957"/>
              <a:gd name="connsiteX6" fmla="*/ 566531 w 1083365"/>
              <a:gd name="connsiteY6" fmla="*/ 0 h 496957"/>
              <a:gd name="connsiteX7" fmla="*/ 735496 w 1083365"/>
              <a:gd name="connsiteY7" fmla="*/ 0 h 496957"/>
              <a:gd name="connsiteX8" fmla="*/ 854765 w 1083365"/>
              <a:gd name="connsiteY8" fmla="*/ 0 h 496957"/>
              <a:gd name="connsiteX9" fmla="*/ 954157 w 1083365"/>
              <a:gd name="connsiteY9" fmla="*/ 89453 h 496957"/>
              <a:gd name="connsiteX10" fmla="*/ 1083365 w 1083365"/>
              <a:gd name="connsiteY10" fmla="*/ 79513 h 496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83365" h="496957">
                <a:moveTo>
                  <a:pt x="0" y="496957"/>
                </a:moveTo>
                <a:lnTo>
                  <a:pt x="79513" y="318053"/>
                </a:lnTo>
                <a:lnTo>
                  <a:pt x="119270" y="258418"/>
                </a:lnTo>
                <a:lnTo>
                  <a:pt x="188844" y="218661"/>
                </a:lnTo>
                <a:lnTo>
                  <a:pt x="308113" y="139148"/>
                </a:lnTo>
                <a:lnTo>
                  <a:pt x="357809" y="69574"/>
                </a:lnTo>
                <a:lnTo>
                  <a:pt x="566531" y="0"/>
                </a:lnTo>
                <a:lnTo>
                  <a:pt x="735496" y="0"/>
                </a:lnTo>
                <a:lnTo>
                  <a:pt x="854765" y="0"/>
                </a:lnTo>
                <a:lnTo>
                  <a:pt x="954157" y="89453"/>
                </a:lnTo>
                <a:lnTo>
                  <a:pt x="1083365" y="79513"/>
                </a:lnTo>
              </a:path>
            </a:pathLst>
          </a:cu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1" name="Tekstvak 30">
            <a:extLst>
              <a:ext uri="{FF2B5EF4-FFF2-40B4-BE49-F238E27FC236}">
                <a16:creationId xmlns:a16="http://schemas.microsoft.com/office/drawing/2014/main" id="{C7F7E120-097A-4431-98E3-E68749213AEE}"/>
              </a:ext>
            </a:extLst>
          </p:cNvPr>
          <p:cNvSpPr txBox="1"/>
          <p:nvPr/>
        </p:nvSpPr>
        <p:spPr>
          <a:xfrm>
            <a:off x="8308423" y="3430120"/>
            <a:ext cx="6351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b="1" dirty="0">
                <a:solidFill>
                  <a:srgbClr val="C00000"/>
                </a:solidFill>
                <a:effectLst>
                  <a:glow rad="228600">
                    <a:schemeClr val="bg1">
                      <a:alpha val="57000"/>
                    </a:schemeClr>
                  </a:glow>
                </a:effectLst>
              </a:rPr>
              <a:t>Lijn 35</a:t>
            </a:r>
          </a:p>
        </p:txBody>
      </p:sp>
      <p:sp>
        <p:nvSpPr>
          <p:cNvPr id="32" name="Tekstvak 31">
            <a:extLst>
              <a:ext uri="{FF2B5EF4-FFF2-40B4-BE49-F238E27FC236}">
                <a16:creationId xmlns:a16="http://schemas.microsoft.com/office/drawing/2014/main" id="{381B6129-38EB-4608-910F-CA23FC5B8044}"/>
              </a:ext>
            </a:extLst>
          </p:cNvPr>
          <p:cNvSpPr txBox="1"/>
          <p:nvPr/>
        </p:nvSpPr>
        <p:spPr>
          <a:xfrm>
            <a:off x="7647984" y="2888443"/>
            <a:ext cx="6351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b="1" dirty="0">
                <a:solidFill>
                  <a:srgbClr val="C00000"/>
                </a:solidFill>
                <a:effectLst>
                  <a:glow rad="228600">
                    <a:schemeClr val="bg1">
                      <a:alpha val="57000"/>
                    </a:schemeClr>
                  </a:glow>
                </a:effectLst>
              </a:rPr>
              <a:t>Lijn 16</a:t>
            </a:r>
          </a:p>
        </p:txBody>
      </p:sp>
      <p:sp>
        <p:nvSpPr>
          <p:cNvPr id="3" name="Vrije vorm: vorm 2">
            <a:extLst>
              <a:ext uri="{FF2B5EF4-FFF2-40B4-BE49-F238E27FC236}">
                <a16:creationId xmlns:a16="http://schemas.microsoft.com/office/drawing/2014/main" id="{970A819F-5129-409F-81BC-338D402DBB80}"/>
              </a:ext>
            </a:extLst>
          </p:cNvPr>
          <p:cNvSpPr/>
          <p:nvPr/>
        </p:nvSpPr>
        <p:spPr>
          <a:xfrm>
            <a:off x="6819900" y="2463800"/>
            <a:ext cx="1257300" cy="952500"/>
          </a:xfrm>
          <a:custGeom>
            <a:avLst/>
            <a:gdLst>
              <a:gd name="connsiteX0" fmla="*/ 1257300 w 1257300"/>
              <a:gd name="connsiteY0" fmla="*/ 952500 h 952500"/>
              <a:gd name="connsiteX1" fmla="*/ 520700 w 1257300"/>
              <a:gd name="connsiteY1" fmla="*/ 292100 h 952500"/>
              <a:gd name="connsiteX2" fmla="*/ 482600 w 1257300"/>
              <a:gd name="connsiteY2" fmla="*/ 241300 h 952500"/>
              <a:gd name="connsiteX3" fmla="*/ 368300 w 1257300"/>
              <a:gd name="connsiteY3" fmla="*/ 266700 h 952500"/>
              <a:gd name="connsiteX4" fmla="*/ 0 w 1257300"/>
              <a:gd name="connsiteY4" fmla="*/ 0 h 95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7300" h="952500">
                <a:moveTo>
                  <a:pt x="1257300" y="952500"/>
                </a:moveTo>
                <a:lnTo>
                  <a:pt x="520700" y="292100"/>
                </a:lnTo>
                <a:lnTo>
                  <a:pt x="482600" y="241300"/>
                </a:lnTo>
                <a:lnTo>
                  <a:pt x="368300" y="266700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" name="Vrije vorm: vorm 3">
            <a:extLst>
              <a:ext uri="{FF2B5EF4-FFF2-40B4-BE49-F238E27FC236}">
                <a16:creationId xmlns:a16="http://schemas.microsoft.com/office/drawing/2014/main" id="{F499DDB6-7668-4029-9409-054BC248A30D}"/>
              </a:ext>
            </a:extLst>
          </p:cNvPr>
          <p:cNvSpPr/>
          <p:nvPr/>
        </p:nvSpPr>
        <p:spPr>
          <a:xfrm>
            <a:off x="7315200" y="2463800"/>
            <a:ext cx="1727200" cy="241300"/>
          </a:xfrm>
          <a:custGeom>
            <a:avLst/>
            <a:gdLst>
              <a:gd name="connsiteX0" fmla="*/ 0 w 1727200"/>
              <a:gd name="connsiteY0" fmla="*/ 241300 h 241300"/>
              <a:gd name="connsiteX1" fmla="*/ 139700 w 1727200"/>
              <a:gd name="connsiteY1" fmla="*/ 165100 h 241300"/>
              <a:gd name="connsiteX2" fmla="*/ 546100 w 1727200"/>
              <a:gd name="connsiteY2" fmla="*/ 114300 h 241300"/>
              <a:gd name="connsiteX3" fmla="*/ 660400 w 1727200"/>
              <a:gd name="connsiteY3" fmla="*/ 88900 h 241300"/>
              <a:gd name="connsiteX4" fmla="*/ 787400 w 1727200"/>
              <a:gd name="connsiteY4" fmla="*/ 0 h 241300"/>
              <a:gd name="connsiteX5" fmla="*/ 952500 w 1727200"/>
              <a:gd name="connsiteY5" fmla="*/ 50800 h 241300"/>
              <a:gd name="connsiteX6" fmla="*/ 1155700 w 1727200"/>
              <a:gd name="connsiteY6" fmla="*/ 114300 h 241300"/>
              <a:gd name="connsiteX7" fmla="*/ 1358900 w 1727200"/>
              <a:gd name="connsiteY7" fmla="*/ 88900 h 241300"/>
              <a:gd name="connsiteX8" fmla="*/ 1727200 w 1727200"/>
              <a:gd name="connsiteY8" fmla="*/ 0 h 24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27200" h="241300">
                <a:moveTo>
                  <a:pt x="0" y="241300"/>
                </a:moveTo>
                <a:lnTo>
                  <a:pt x="139700" y="165100"/>
                </a:lnTo>
                <a:lnTo>
                  <a:pt x="546100" y="114300"/>
                </a:lnTo>
                <a:lnTo>
                  <a:pt x="660400" y="88900"/>
                </a:lnTo>
                <a:lnTo>
                  <a:pt x="787400" y="0"/>
                </a:lnTo>
                <a:lnTo>
                  <a:pt x="952500" y="50800"/>
                </a:lnTo>
                <a:lnTo>
                  <a:pt x="1155700" y="114300"/>
                </a:lnTo>
                <a:lnTo>
                  <a:pt x="1358900" y="88900"/>
                </a:lnTo>
                <a:lnTo>
                  <a:pt x="1727200" y="0"/>
                </a:lnTo>
              </a:path>
            </a:pathLst>
          </a:cu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3" name="Tekstvak 32">
            <a:extLst>
              <a:ext uri="{FF2B5EF4-FFF2-40B4-BE49-F238E27FC236}">
                <a16:creationId xmlns:a16="http://schemas.microsoft.com/office/drawing/2014/main" id="{C8EE901A-2751-4168-9294-3D579A2CDC5B}"/>
              </a:ext>
            </a:extLst>
          </p:cNvPr>
          <p:cNvSpPr txBox="1"/>
          <p:nvPr/>
        </p:nvSpPr>
        <p:spPr>
          <a:xfrm>
            <a:off x="8200463" y="2329856"/>
            <a:ext cx="6351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b="1" dirty="0">
                <a:solidFill>
                  <a:srgbClr val="C00000"/>
                </a:solidFill>
                <a:effectLst>
                  <a:glow rad="228600">
                    <a:schemeClr val="bg1">
                      <a:alpha val="57000"/>
                    </a:schemeClr>
                  </a:glow>
                </a:effectLst>
              </a:rPr>
              <a:t>Lijn 15</a:t>
            </a:r>
          </a:p>
        </p:txBody>
      </p:sp>
      <p:sp>
        <p:nvSpPr>
          <p:cNvPr id="34" name="Vrije vorm: vorm 33">
            <a:extLst>
              <a:ext uri="{FF2B5EF4-FFF2-40B4-BE49-F238E27FC236}">
                <a16:creationId xmlns:a16="http://schemas.microsoft.com/office/drawing/2014/main" id="{BDAED4E1-94EB-42D1-8C6D-13D22ACD7C04}"/>
              </a:ext>
            </a:extLst>
          </p:cNvPr>
          <p:cNvSpPr/>
          <p:nvPr/>
        </p:nvSpPr>
        <p:spPr>
          <a:xfrm>
            <a:off x="6434138" y="3276600"/>
            <a:ext cx="552450" cy="1081088"/>
          </a:xfrm>
          <a:custGeom>
            <a:avLst/>
            <a:gdLst>
              <a:gd name="connsiteX0" fmla="*/ 0 w 552450"/>
              <a:gd name="connsiteY0" fmla="*/ 1081088 h 1081088"/>
              <a:gd name="connsiteX1" fmla="*/ 109537 w 552450"/>
              <a:gd name="connsiteY1" fmla="*/ 919163 h 1081088"/>
              <a:gd name="connsiteX2" fmla="*/ 166687 w 552450"/>
              <a:gd name="connsiteY2" fmla="*/ 833438 h 1081088"/>
              <a:gd name="connsiteX3" fmla="*/ 190500 w 552450"/>
              <a:gd name="connsiteY3" fmla="*/ 781050 h 1081088"/>
              <a:gd name="connsiteX4" fmla="*/ 285750 w 552450"/>
              <a:gd name="connsiteY4" fmla="*/ 723900 h 1081088"/>
              <a:gd name="connsiteX5" fmla="*/ 319087 w 552450"/>
              <a:gd name="connsiteY5" fmla="*/ 614363 h 1081088"/>
              <a:gd name="connsiteX6" fmla="*/ 433387 w 552450"/>
              <a:gd name="connsiteY6" fmla="*/ 352425 h 1081088"/>
              <a:gd name="connsiteX7" fmla="*/ 490537 w 552450"/>
              <a:gd name="connsiteY7" fmla="*/ 261938 h 1081088"/>
              <a:gd name="connsiteX8" fmla="*/ 504825 w 552450"/>
              <a:gd name="connsiteY8" fmla="*/ 109538 h 1081088"/>
              <a:gd name="connsiteX9" fmla="*/ 538162 w 552450"/>
              <a:gd name="connsiteY9" fmla="*/ 47625 h 1081088"/>
              <a:gd name="connsiteX10" fmla="*/ 552450 w 552450"/>
              <a:gd name="connsiteY10" fmla="*/ 0 h 1081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52450" h="1081088">
                <a:moveTo>
                  <a:pt x="0" y="1081088"/>
                </a:moveTo>
                <a:lnTo>
                  <a:pt x="109537" y="919163"/>
                </a:lnTo>
                <a:lnTo>
                  <a:pt x="166687" y="833438"/>
                </a:lnTo>
                <a:lnTo>
                  <a:pt x="190500" y="781050"/>
                </a:lnTo>
                <a:lnTo>
                  <a:pt x="285750" y="723900"/>
                </a:lnTo>
                <a:lnTo>
                  <a:pt x="319087" y="614363"/>
                </a:lnTo>
                <a:lnTo>
                  <a:pt x="433387" y="352425"/>
                </a:lnTo>
                <a:lnTo>
                  <a:pt x="490537" y="261938"/>
                </a:lnTo>
                <a:lnTo>
                  <a:pt x="504825" y="109538"/>
                </a:lnTo>
                <a:lnTo>
                  <a:pt x="538162" y="47625"/>
                </a:lnTo>
                <a:lnTo>
                  <a:pt x="552450" y="0"/>
                </a:lnTo>
              </a:path>
            </a:pathLst>
          </a:custGeom>
          <a:noFill/>
          <a:ln w="381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5" name="Vrije vorm: vorm 34">
            <a:extLst>
              <a:ext uri="{FF2B5EF4-FFF2-40B4-BE49-F238E27FC236}">
                <a16:creationId xmlns:a16="http://schemas.microsoft.com/office/drawing/2014/main" id="{10DBE463-896D-4287-99F3-2A2A5F889757}"/>
              </a:ext>
            </a:extLst>
          </p:cNvPr>
          <p:cNvSpPr/>
          <p:nvPr/>
        </p:nvSpPr>
        <p:spPr>
          <a:xfrm>
            <a:off x="6819900" y="2463800"/>
            <a:ext cx="127000" cy="317500"/>
          </a:xfrm>
          <a:custGeom>
            <a:avLst/>
            <a:gdLst>
              <a:gd name="connsiteX0" fmla="*/ 127000 w 127000"/>
              <a:gd name="connsiteY0" fmla="*/ 317500 h 317500"/>
              <a:gd name="connsiteX1" fmla="*/ 38100 w 127000"/>
              <a:gd name="connsiteY1" fmla="*/ 114300 h 317500"/>
              <a:gd name="connsiteX2" fmla="*/ 0 w 127000"/>
              <a:gd name="connsiteY2" fmla="*/ 0 h 31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7000" h="317500">
                <a:moveTo>
                  <a:pt x="127000" y="317500"/>
                </a:moveTo>
                <a:lnTo>
                  <a:pt x="38100" y="114300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6" name="Tekstvak 35">
            <a:extLst>
              <a:ext uri="{FF2B5EF4-FFF2-40B4-BE49-F238E27FC236}">
                <a16:creationId xmlns:a16="http://schemas.microsoft.com/office/drawing/2014/main" id="{BD5EB4DB-4C65-447A-8B4B-8486B4AC7A12}"/>
              </a:ext>
            </a:extLst>
          </p:cNvPr>
          <p:cNvSpPr txBox="1"/>
          <p:nvPr/>
        </p:nvSpPr>
        <p:spPr>
          <a:xfrm>
            <a:off x="929976" y="5028637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/>
              <a:t>REF 2030</a:t>
            </a:r>
          </a:p>
        </p:txBody>
      </p:sp>
      <p:sp>
        <p:nvSpPr>
          <p:cNvPr id="52" name="Tekstvak 51">
            <a:extLst>
              <a:ext uri="{FF2B5EF4-FFF2-40B4-BE49-F238E27FC236}">
                <a16:creationId xmlns:a16="http://schemas.microsoft.com/office/drawing/2014/main" id="{7423F51F-1245-4226-A9FF-6C3E2EB9F746}"/>
              </a:ext>
            </a:extLst>
          </p:cNvPr>
          <p:cNvSpPr txBox="1"/>
          <p:nvPr/>
        </p:nvSpPr>
        <p:spPr>
          <a:xfrm>
            <a:off x="6195130" y="2318094"/>
            <a:ext cx="6351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b="1" dirty="0">
                <a:solidFill>
                  <a:srgbClr val="C00000"/>
                </a:solidFill>
                <a:effectLst>
                  <a:glow rad="228600">
                    <a:schemeClr val="bg1">
                      <a:alpha val="57000"/>
                    </a:schemeClr>
                  </a:glow>
                </a:effectLst>
              </a:rPr>
              <a:t>Lijn 27</a:t>
            </a:r>
          </a:p>
        </p:txBody>
      </p:sp>
      <p:sp>
        <p:nvSpPr>
          <p:cNvPr id="53" name="Tekstvak 52">
            <a:extLst>
              <a:ext uri="{FF2B5EF4-FFF2-40B4-BE49-F238E27FC236}">
                <a16:creationId xmlns:a16="http://schemas.microsoft.com/office/drawing/2014/main" id="{44C676E7-9C06-4238-85C2-C7DCCA3FC8EE}"/>
              </a:ext>
            </a:extLst>
          </p:cNvPr>
          <p:cNvSpPr txBox="1"/>
          <p:nvPr/>
        </p:nvSpPr>
        <p:spPr>
          <a:xfrm>
            <a:off x="5631478" y="3653052"/>
            <a:ext cx="12715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b="1" dirty="0">
                <a:solidFill>
                  <a:srgbClr val="C00000"/>
                </a:solidFill>
                <a:effectLst>
                  <a:glow rad="228600">
                    <a:schemeClr val="bg1">
                      <a:alpha val="57000"/>
                    </a:schemeClr>
                  </a:glow>
                </a:effectLst>
              </a:rPr>
              <a:t>(NZ* en lijn 25*)</a:t>
            </a:r>
          </a:p>
        </p:txBody>
      </p:sp>
      <p:sp>
        <p:nvSpPr>
          <p:cNvPr id="54" name="Tekstvak 53">
            <a:extLst>
              <a:ext uri="{FF2B5EF4-FFF2-40B4-BE49-F238E27FC236}">
                <a16:creationId xmlns:a16="http://schemas.microsoft.com/office/drawing/2014/main" id="{FD90CEB3-8228-4B2A-A0EB-79EE6FD2E7CD}"/>
              </a:ext>
            </a:extLst>
          </p:cNvPr>
          <p:cNvSpPr txBox="1"/>
          <p:nvPr/>
        </p:nvSpPr>
        <p:spPr>
          <a:xfrm>
            <a:off x="6126236" y="2521840"/>
            <a:ext cx="7938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b="1" dirty="0">
                <a:solidFill>
                  <a:srgbClr val="C00000"/>
                </a:solidFill>
                <a:effectLst>
                  <a:glow rad="228600">
                    <a:schemeClr val="bg1">
                      <a:alpha val="57000"/>
                    </a:schemeClr>
                  </a:glow>
                </a:effectLst>
              </a:rPr>
              <a:t>(lijn 25*)</a:t>
            </a:r>
          </a:p>
        </p:txBody>
      </p:sp>
      <p:sp>
        <p:nvSpPr>
          <p:cNvPr id="55" name="Vrije vorm: vorm 54">
            <a:extLst>
              <a:ext uri="{FF2B5EF4-FFF2-40B4-BE49-F238E27FC236}">
                <a16:creationId xmlns:a16="http://schemas.microsoft.com/office/drawing/2014/main" id="{874396DE-698C-48F6-89D6-88C8BF2B6935}"/>
              </a:ext>
            </a:extLst>
          </p:cNvPr>
          <p:cNvSpPr/>
          <p:nvPr/>
        </p:nvSpPr>
        <p:spPr>
          <a:xfrm>
            <a:off x="6791218" y="2393879"/>
            <a:ext cx="29324" cy="71919"/>
          </a:xfrm>
          <a:custGeom>
            <a:avLst/>
            <a:gdLst>
              <a:gd name="connsiteX0" fmla="*/ 10274 w 10274"/>
              <a:gd name="connsiteY0" fmla="*/ 71919 h 71919"/>
              <a:gd name="connsiteX1" fmla="*/ 0 w 10274"/>
              <a:gd name="connsiteY1" fmla="*/ 0 h 71919"/>
              <a:gd name="connsiteX0" fmla="*/ 29324 w 29324"/>
              <a:gd name="connsiteY0" fmla="*/ 71919 h 71919"/>
              <a:gd name="connsiteX1" fmla="*/ 0 w 29324"/>
              <a:gd name="connsiteY1" fmla="*/ 0 h 71919"/>
              <a:gd name="connsiteX0" fmla="*/ 29324 w 29324"/>
              <a:gd name="connsiteY0" fmla="*/ 71919 h 71919"/>
              <a:gd name="connsiteX1" fmla="*/ 0 w 29324"/>
              <a:gd name="connsiteY1" fmla="*/ 0 h 71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324" h="71919">
                <a:moveTo>
                  <a:pt x="29324" y="71919"/>
                </a:moveTo>
                <a:cubicBezTo>
                  <a:pt x="25899" y="47946"/>
                  <a:pt x="3425" y="23973"/>
                  <a:pt x="0" y="0"/>
                </a:cubicBezTo>
              </a:path>
            </a:pathLst>
          </a:cu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282288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B23710B1-9FC5-4FDB-A6E1-72732B889B57}"/>
              </a:ext>
            </a:extLst>
          </p:cNvPr>
          <p:cNvSpPr txBox="1"/>
          <p:nvPr/>
        </p:nvSpPr>
        <p:spPr>
          <a:xfrm>
            <a:off x="1131887" y="287338"/>
            <a:ext cx="824931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l-BE" b="1" dirty="0"/>
              <a:t>GEPLANDE TOESTAND MET ECA met 100% groei vervoerd goederentonnage in België</a:t>
            </a:r>
          </a:p>
          <a:p>
            <a:r>
              <a:rPr lang="nl-BE" b="1" dirty="0"/>
              <a:t>i.e. + 63% goederentreinen op Belgisch spoornet</a:t>
            </a:r>
          </a:p>
        </p:txBody>
      </p:sp>
      <p:pic>
        <p:nvPicPr>
          <p:cNvPr id="39" name="Afbeelding 38">
            <a:extLst>
              <a:ext uri="{FF2B5EF4-FFF2-40B4-BE49-F238E27FC236}">
                <a16:creationId xmlns:a16="http://schemas.microsoft.com/office/drawing/2014/main" id="{29F1ECEB-F1C9-4B7F-A4BF-CE9DA57D7F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720" y="1368164"/>
            <a:ext cx="7165180" cy="4773095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554B2FEF-92E0-4DAB-95F6-259293E3C7CD}"/>
              </a:ext>
            </a:extLst>
          </p:cNvPr>
          <p:cNvSpPr txBox="1"/>
          <p:nvPr/>
        </p:nvSpPr>
        <p:spPr>
          <a:xfrm>
            <a:off x="8216900" y="5489836"/>
            <a:ext cx="388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Toedeling bijkomende goederentreinen ECA (LT = worst case) op netwerk</a:t>
            </a:r>
          </a:p>
        </p:txBody>
      </p:sp>
    </p:spTree>
    <p:extLst>
      <p:ext uri="{BB962C8B-B14F-4D97-AF65-F5344CB8AC3E}">
        <p14:creationId xmlns:p14="http://schemas.microsoft.com/office/powerpoint/2010/main" val="24497812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67554FF5-9DF5-4310-81BE-E965F5026B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612" y="0"/>
            <a:ext cx="11514775" cy="6858000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B23710B1-9FC5-4FDB-A6E1-72732B889B57}"/>
              </a:ext>
            </a:extLst>
          </p:cNvPr>
          <p:cNvSpPr txBox="1"/>
          <p:nvPr/>
        </p:nvSpPr>
        <p:spPr>
          <a:xfrm>
            <a:off x="1131887" y="287338"/>
            <a:ext cx="824931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l-BE" b="1" dirty="0"/>
              <a:t>GEPLANDE TOESTAND MET ECA met 100% groei vervoerd goederentonnage in België</a:t>
            </a:r>
          </a:p>
          <a:p>
            <a:r>
              <a:rPr lang="nl-BE" b="1" dirty="0"/>
              <a:t>i.e. + 63% goederentreinen op Belgisch spoornet</a:t>
            </a:r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182CB542-533A-4E62-879E-55D5A27D768E}"/>
              </a:ext>
            </a:extLst>
          </p:cNvPr>
          <p:cNvSpPr/>
          <p:nvPr/>
        </p:nvSpPr>
        <p:spPr>
          <a:xfrm>
            <a:off x="7243487" y="2608745"/>
            <a:ext cx="190500" cy="1905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7" name="Ovaal 16">
            <a:extLst>
              <a:ext uri="{FF2B5EF4-FFF2-40B4-BE49-F238E27FC236}">
                <a16:creationId xmlns:a16="http://schemas.microsoft.com/office/drawing/2014/main" id="{AE8827E6-47CE-4F3E-92A9-1FC25B5CFD6B}"/>
              </a:ext>
            </a:extLst>
          </p:cNvPr>
          <p:cNvSpPr/>
          <p:nvPr/>
        </p:nvSpPr>
        <p:spPr>
          <a:xfrm>
            <a:off x="4553296" y="3148771"/>
            <a:ext cx="190500" cy="1905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E5B72C0A-D70F-47ED-B488-2DD7CD61FF7A}"/>
              </a:ext>
            </a:extLst>
          </p:cNvPr>
          <p:cNvSpPr txBox="1"/>
          <p:nvPr/>
        </p:nvSpPr>
        <p:spPr>
          <a:xfrm>
            <a:off x="7433987" y="2609297"/>
            <a:ext cx="892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b="1" dirty="0">
                <a:solidFill>
                  <a:srgbClr val="C00000"/>
                </a:solidFill>
              </a:rPr>
              <a:t>Y. Nazareth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3A4F039B-682F-4548-9856-3F6EFCA2F04E}"/>
              </a:ext>
            </a:extLst>
          </p:cNvPr>
          <p:cNvSpPr txBox="1"/>
          <p:nvPr/>
        </p:nvSpPr>
        <p:spPr>
          <a:xfrm>
            <a:off x="4696931" y="2718346"/>
            <a:ext cx="18898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b="1" dirty="0">
                <a:solidFill>
                  <a:srgbClr val="C00000"/>
                </a:solidFill>
              </a:rPr>
              <a:t>Y. West driehoek Ledeberg</a:t>
            </a:r>
          </a:p>
          <a:p>
            <a:r>
              <a:rPr lang="nl-BE" sz="1200" b="1" dirty="0">
                <a:solidFill>
                  <a:srgbClr val="C00000"/>
                </a:solidFill>
              </a:rPr>
              <a:t>Y. Oost driehoek Ledeberg</a:t>
            </a:r>
          </a:p>
          <a:p>
            <a:r>
              <a:rPr lang="nl-BE" sz="1200" b="1" dirty="0">
                <a:solidFill>
                  <a:srgbClr val="C00000"/>
                </a:solidFill>
              </a:rPr>
              <a:t>Y. Noord driehoek Ledeberg</a:t>
            </a:r>
          </a:p>
          <a:p>
            <a:endParaRPr lang="nl-BE" sz="1200" b="1" dirty="0">
              <a:solidFill>
                <a:srgbClr val="C00000"/>
              </a:solidFill>
            </a:endParaRPr>
          </a:p>
        </p:txBody>
      </p:sp>
      <p:sp>
        <p:nvSpPr>
          <p:cNvPr id="20" name="Ovaal 19">
            <a:extLst>
              <a:ext uri="{FF2B5EF4-FFF2-40B4-BE49-F238E27FC236}">
                <a16:creationId xmlns:a16="http://schemas.microsoft.com/office/drawing/2014/main" id="{22C3FBFD-99BD-46C5-85ED-C03EF11D62B9}"/>
              </a:ext>
            </a:extLst>
          </p:cNvPr>
          <p:cNvSpPr/>
          <p:nvPr/>
        </p:nvSpPr>
        <p:spPr>
          <a:xfrm>
            <a:off x="4696931" y="3380231"/>
            <a:ext cx="190500" cy="1905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135143F9-3833-45DB-A0B1-8BEA482FA23A}"/>
              </a:ext>
            </a:extLst>
          </p:cNvPr>
          <p:cNvSpPr txBox="1"/>
          <p:nvPr/>
        </p:nvSpPr>
        <p:spPr>
          <a:xfrm>
            <a:off x="4921250" y="3366798"/>
            <a:ext cx="6739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b="1" dirty="0">
                <a:solidFill>
                  <a:srgbClr val="C00000"/>
                </a:solidFill>
              </a:rPr>
              <a:t>Y. Melle</a:t>
            </a:r>
          </a:p>
        </p:txBody>
      </p:sp>
      <p:sp>
        <p:nvSpPr>
          <p:cNvPr id="22" name="Ovaal 21">
            <a:extLst>
              <a:ext uri="{FF2B5EF4-FFF2-40B4-BE49-F238E27FC236}">
                <a16:creationId xmlns:a16="http://schemas.microsoft.com/office/drawing/2014/main" id="{B73BAA63-752E-4C87-BF12-07D81D425A3E}"/>
              </a:ext>
            </a:extLst>
          </p:cNvPr>
          <p:cNvSpPr/>
          <p:nvPr/>
        </p:nvSpPr>
        <p:spPr>
          <a:xfrm>
            <a:off x="4749941" y="3413363"/>
            <a:ext cx="190500" cy="1905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7499E7EE-6916-4A74-9999-7E16DBDDA7BE}"/>
              </a:ext>
            </a:extLst>
          </p:cNvPr>
          <p:cNvSpPr txBox="1"/>
          <p:nvPr/>
        </p:nvSpPr>
        <p:spPr>
          <a:xfrm>
            <a:off x="4277617" y="3567516"/>
            <a:ext cx="10291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b="1" dirty="0">
                <a:solidFill>
                  <a:srgbClr val="C00000"/>
                </a:solidFill>
              </a:rPr>
              <a:t>Y. Melle West</a:t>
            </a:r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8786B426-486A-4B89-AF1B-2F5659A0ABCB}"/>
              </a:ext>
            </a:extLst>
          </p:cNvPr>
          <p:cNvSpPr txBox="1"/>
          <p:nvPr/>
        </p:nvSpPr>
        <p:spPr>
          <a:xfrm>
            <a:off x="7727590" y="3799783"/>
            <a:ext cx="13988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b="1" dirty="0">
                <a:solidFill>
                  <a:srgbClr val="C00000"/>
                </a:solidFill>
              </a:rPr>
              <a:t>Y. Leuven bundel M</a:t>
            </a:r>
          </a:p>
        </p:txBody>
      </p:sp>
      <p:sp>
        <p:nvSpPr>
          <p:cNvPr id="26" name="Ovaal 25">
            <a:extLst>
              <a:ext uri="{FF2B5EF4-FFF2-40B4-BE49-F238E27FC236}">
                <a16:creationId xmlns:a16="http://schemas.microsoft.com/office/drawing/2014/main" id="{E7C3A3CD-28A7-4EA3-8482-111B4EFE5E25}"/>
              </a:ext>
            </a:extLst>
          </p:cNvPr>
          <p:cNvSpPr/>
          <p:nvPr/>
        </p:nvSpPr>
        <p:spPr>
          <a:xfrm>
            <a:off x="7592584" y="3844515"/>
            <a:ext cx="190500" cy="1905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7" name="Tekstvak 26">
            <a:extLst>
              <a:ext uri="{FF2B5EF4-FFF2-40B4-BE49-F238E27FC236}">
                <a16:creationId xmlns:a16="http://schemas.microsoft.com/office/drawing/2014/main" id="{8D6A3470-D2AE-4286-BD0A-6035A8CA24B3}"/>
              </a:ext>
            </a:extLst>
          </p:cNvPr>
          <p:cNvSpPr txBox="1"/>
          <p:nvPr/>
        </p:nvSpPr>
        <p:spPr>
          <a:xfrm>
            <a:off x="8089182" y="3089799"/>
            <a:ext cx="18072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b="1" dirty="0">
                <a:solidFill>
                  <a:srgbClr val="C00000"/>
                </a:solidFill>
              </a:rPr>
              <a:t>Y. Oost driehoek Aarschot</a:t>
            </a:r>
          </a:p>
        </p:txBody>
      </p:sp>
      <p:sp>
        <p:nvSpPr>
          <p:cNvPr id="28" name="Ovaal 27">
            <a:extLst>
              <a:ext uri="{FF2B5EF4-FFF2-40B4-BE49-F238E27FC236}">
                <a16:creationId xmlns:a16="http://schemas.microsoft.com/office/drawing/2014/main" id="{A3975DB8-3686-4FE2-8DA7-F09B3F36C2FD}"/>
              </a:ext>
            </a:extLst>
          </p:cNvPr>
          <p:cNvSpPr/>
          <p:nvPr/>
        </p:nvSpPr>
        <p:spPr>
          <a:xfrm>
            <a:off x="7995975" y="3318113"/>
            <a:ext cx="190500" cy="1905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9" name="Tekstvak 28">
            <a:extLst>
              <a:ext uri="{FF2B5EF4-FFF2-40B4-BE49-F238E27FC236}">
                <a16:creationId xmlns:a16="http://schemas.microsoft.com/office/drawing/2014/main" id="{692F7722-8318-4A4E-A8F0-FDA2F33F8460}"/>
              </a:ext>
            </a:extLst>
          </p:cNvPr>
          <p:cNvSpPr txBox="1"/>
          <p:nvPr/>
        </p:nvSpPr>
        <p:spPr>
          <a:xfrm>
            <a:off x="6980459" y="2167164"/>
            <a:ext cx="17559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b="1" dirty="0">
                <a:solidFill>
                  <a:srgbClr val="C00000"/>
                </a:solidFill>
              </a:rPr>
              <a:t>Y. Antwerpen Schijnpoort</a:t>
            </a:r>
          </a:p>
        </p:txBody>
      </p:sp>
      <p:sp>
        <p:nvSpPr>
          <p:cNvPr id="30" name="Ovaal 29">
            <a:extLst>
              <a:ext uri="{FF2B5EF4-FFF2-40B4-BE49-F238E27FC236}">
                <a16:creationId xmlns:a16="http://schemas.microsoft.com/office/drawing/2014/main" id="{34DE572F-3E72-45F7-B448-35C71828D160}"/>
              </a:ext>
            </a:extLst>
          </p:cNvPr>
          <p:cNvSpPr/>
          <p:nvPr/>
        </p:nvSpPr>
        <p:spPr>
          <a:xfrm>
            <a:off x="6789959" y="2228039"/>
            <a:ext cx="190500" cy="1905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Vrije vorm: vorm 1">
            <a:extLst>
              <a:ext uri="{FF2B5EF4-FFF2-40B4-BE49-F238E27FC236}">
                <a16:creationId xmlns:a16="http://schemas.microsoft.com/office/drawing/2014/main" id="{C5BD32CE-C298-4D33-9564-F57BAB084545}"/>
              </a:ext>
            </a:extLst>
          </p:cNvPr>
          <p:cNvSpPr/>
          <p:nvPr/>
        </p:nvSpPr>
        <p:spPr>
          <a:xfrm>
            <a:off x="7712763" y="3379304"/>
            <a:ext cx="1083365" cy="496957"/>
          </a:xfrm>
          <a:custGeom>
            <a:avLst/>
            <a:gdLst>
              <a:gd name="connsiteX0" fmla="*/ 0 w 1987826"/>
              <a:gd name="connsiteY0" fmla="*/ 496957 h 496957"/>
              <a:gd name="connsiteX1" fmla="*/ 79513 w 1987826"/>
              <a:gd name="connsiteY1" fmla="*/ 318053 h 496957"/>
              <a:gd name="connsiteX2" fmla="*/ 119270 w 1987826"/>
              <a:gd name="connsiteY2" fmla="*/ 258418 h 496957"/>
              <a:gd name="connsiteX3" fmla="*/ 149087 w 1987826"/>
              <a:gd name="connsiteY3" fmla="*/ 198783 h 496957"/>
              <a:gd name="connsiteX4" fmla="*/ 308113 w 1987826"/>
              <a:gd name="connsiteY4" fmla="*/ 139148 h 496957"/>
              <a:gd name="connsiteX5" fmla="*/ 357809 w 1987826"/>
              <a:gd name="connsiteY5" fmla="*/ 69574 h 496957"/>
              <a:gd name="connsiteX6" fmla="*/ 566531 w 1987826"/>
              <a:gd name="connsiteY6" fmla="*/ 0 h 496957"/>
              <a:gd name="connsiteX7" fmla="*/ 735496 w 1987826"/>
              <a:gd name="connsiteY7" fmla="*/ 0 h 496957"/>
              <a:gd name="connsiteX8" fmla="*/ 854765 w 1987826"/>
              <a:gd name="connsiteY8" fmla="*/ 0 h 496957"/>
              <a:gd name="connsiteX9" fmla="*/ 954157 w 1987826"/>
              <a:gd name="connsiteY9" fmla="*/ 89453 h 496957"/>
              <a:gd name="connsiteX10" fmla="*/ 1083365 w 1987826"/>
              <a:gd name="connsiteY10" fmla="*/ 79513 h 496957"/>
              <a:gd name="connsiteX11" fmla="*/ 1421296 w 1987826"/>
              <a:gd name="connsiteY11" fmla="*/ 188844 h 496957"/>
              <a:gd name="connsiteX12" fmla="*/ 1798983 w 1987826"/>
              <a:gd name="connsiteY12" fmla="*/ 347870 h 496957"/>
              <a:gd name="connsiteX13" fmla="*/ 1928192 w 1987826"/>
              <a:gd name="connsiteY13" fmla="*/ 377687 h 496957"/>
              <a:gd name="connsiteX14" fmla="*/ 1987826 w 1987826"/>
              <a:gd name="connsiteY14" fmla="*/ 417444 h 496957"/>
              <a:gd name="connsiteX0" fmla="*/ 0 w 1987826"/>
              <a:gd name="connsiteY0" fmla="*/ 496957 h 496957"/>
              <a:gd name="connsiteX1" fmla="*/ 79513 w 1987826"/>
              <a:gd name="connsiteY1" fmla="*/ 318053 h 496957"/>
              <a:gd name="connsiteX2" fmla="*/ 119270 w 1987826"/>
              <a:gd name="connsiteY2" fmla="*/ 258418 h 496957"/>
              <a:gd name="connsiteX3" fmla="*/ 149087 w 1987826"/>
              <a:gd name="connsiteY3" fmla="*/ 198783 h 496957"/>
              <a:gd name="connsiteX4" fmla="*/ 308113 w 1987826"/>
              <a:gd name="connsiteY4" fmla="*/ 139148 h 496957"/>
              <a:gd name="connsiteX5" fmla="*/ 357809 w 1987826"/>
              <a:gd name="connsiteY5" fmla="*/ 69574 h 496957"/>
              <a:gd name="connsiteX6" fmla="*/ 566531 w 1987826"/>
              <a:gd name="connsiteY6" fmla="*/ 0 h 496957"/>
              <a:gd name="connsiteX7" fmla="*/ 735496 w 1987826"/>
              <a:gd name="connsiteY7" fmla="*/ 0 h 496957"/>
              <a:gd name="connsiteX8" fmla="*/ 854765 w 1987826"/>
              <a:gd name="connsiteY8" fmla="*/ 0 h 496957"/>
              <a:gd name="connsiteX9" fmla="*/ 954157 w 1987826"/>
              <a:gd name="connsiteY9" fmla="*/ 89453 h 496957"/>
              <a:gd name="connsiteX10" fmla="*/ 1083365 w 1987826"/>
              <a:gd name="connsiteY10" fmla="*/ 79513 h 496957"/>
              <a:gd name="connsiteX11" fmla="*/ 1421296 w 1987826"/>
              <a:gd name="connsiteY11" fmla="*/ 188844 h 496957"/>
              <a:gd name="connsiteX12" fmla="*/ 1798983 w 1987826"/>
              <a:gd name="connsiteY12" fmla="*/ 347870 h 496957"/>
              <a:gd name="connsiteX13" fmla="*/ 1928192 w 1987826"/>
              <a:gd name="connsiteY13" fmla="*/ 377687 h 496957"/>
              <a:gd name="connsiteX14" fmla="*/ 1987826 w 1987826"/>
              <a:gd name="connsiteY14" fmla="*/ 417444 h 496957"/>
              <a:gd name="connsiteX0" fmla="*/ 0 w 1987826"/>
              <a:gd name="connsiteY0" fmla="*/ 496957 h 496957"/>
              <a:gd name="connsiteX1" fmla="*/ 79513 w 1987826"/>
              <a:gd name="connsiteY1" fmla="*/ 318053 h 496957"/>
              <a:gd name="connsiteX2" fmla="*/ 119270 w 1987826"/>
              <a:gd name="connsiteY2" fmla="*/ 258418 h 496957"/>
              <a:gd name="connsiteX3" fmla="*/ 188844 w 1987826"/>
              <a:gd name="connsiteY3" fmla="*/ 218661 h 496957"/>
              <a:gd name="connsiteX4" fmla="*/ 308113 w 1987826"/>
              <a:gd name="connsiteY4" fmla="*/ 139148 h 496957"/>
              <a:gd name="connsiteX5" fmla="*/ 357809 w 1987826"/>
              <a:gd name="connsiteY5" fmla="*/ 69574 h 496957"/>
              <a:gd name="connsiteX6" fmla="*/ 566531 w 1987826"/>
              <a:gd name="connsiteY6" fmla="*/ 0 h 496957"/>
              <a:gd name="connsiteX7" fmla="*/ 735496 w 1987826"/>
              <a:gd name="connsiteY7" fmla="*/ 0 h 496957"/>
              <a:gd name="connsiteX8" fmla="*/ 854765 w 1987826"/>
              <a:gd name="connsiteY8" fmla="*/ 0 h 496957"/>
              <a:gd name="connsiteX9" fmla="*/ 954157 w 1987826"/>
              <a:gd name="connsiteY9" fmla="*/ 89453 h 496957"/>
              <a:gd name="connsiteX10" fmla="*/ 1083365 w 1987826"/>
              <a:gd name="connsiteY10" fmla="*/ 79513 h 496957"/>
              <a:gd name="connsiteX11" fmla="*/ 1421296 w 1987826"/>
              <a:gd name="connsiteY11" fmla="*/ 188844 h 496957"/>
              <a:gd name="connsiteX12" fmla="*/ 1798983 w 1987826"/>
              <a:gd name="connsiteY12" fmla="*/ 347870 h 496957"/>
              <a:gd name="connsiteX13" fmla="*/ 1928192 w 1987826"/>
              <a:gd name="connsiteY13" fmla="*/ 377687 h 496957"/>
              <a:gd name="connsiteX14" fmla="*/ 1987826 w 1987826"/>
              <a:gd name="connsiteY14" fmla="*/ 417444 h 496957"/>
              <a:gd name="connsiteX0" fmla="*/ 0 w 1928192"/>
              <a:gd name="connsiteY0" fmla="*/ 496957 h 496957"/>
              <a:gd name="connsiteX1" fmla="*/ 79513 w 1928192"/>
              <a:gd name="connsiteY1" fmla="*/ 318053 h 496957"/>
              <a:gd name="connsiteX2" fmla="*/ 119270 w 1928192"/>
              <a:gd name="connsiteY2" fmla="*/ 258418 h 496957"/>
              <a:gd name="connsiteX3" fmla="*/ 188844 w 1928192"/>
              <a:gd name="connsiteY3" fmla="*/ 218661 h 496957"/>
              <a:gd name="connsiteX4" fmla="*/ 308113 w 1928192"/>
              <a:gd name="connsiteY4" fmla="*/ 139148 h 496957"/>
              <a:gd name="connsiteX5" fmla="*/ 357809 w 1928192"/>
              <a:gd name="connsiteY5" fmla="*/ 69574 h 496957"/>
              <a:gd name="connsiteX6" fmla="*/ 566531 w 1928192"/>
              <a:gd name="connsiteY6" fmla="*/ 0 h 496957"/>
              <a:gd name="connsiteX7" fmla="*/ 735496 w 1928192"/>
              <a:gd name="connsiteY7" fmla="*/ 0 h 496957"/>
              <a:gd name="connsiteX8" fmla="*/ 854765 w 1928192"/>
              <a:gd name="connsiteY8" fmla="*/ 0 h 496957"/>
              <a:gd name="connsiteX9" fmla="*/ 954157 w 1928192"/>
              <a:gd name="connsiteY9" fmla="*/ 89453 h 496957"/>
              <a:gd name="connsiteX10" fmla="*/ 1083365 w 1928192"/>
              <a:gd name="connsiteY10" fmla="*/ 79513 h 496957"/>
              <a:gd name="connsiteX11" fmla="*/ 1421296 w 1928192"/>
              <a:gd name="connsiteY11" fmla="*/ 188844 h 496957"/>
              <a:gd name="connsiteX12" fmla="*/ 1798983 w 1928192"/>
              <a:gd name="connsiteY12" fmla="*/ 347870 h 496957"/>
              <a:gd name="connsiteX13" fmla="*/ 1928192 w 1928192"/>
              <a:gd name="connsiteY13" fmla="*/ 377687 h 496957"/>
              <a:gd name="connsiteX0" fmla="*/ 0 w 1798983"/>
              <a:gd name="connsiteY0" fmla="*/ 496957 h 496957"/>
              <a:gd name="connsiteX1" fmla="*/ 79513 w 1798983"/>
              <a:gd name="connsiteY1" fmla="*/ 318053 h 496957"/>
              <a:gd name="connsiteX2" fmla="*/ 119270 w 1798983"/>
              <a:gd name="connsiteY2" fmla="*/ 258418 h 496957"/>
              <a:gd name="connsiteX3" fmla="*/ 188844 w 1798983"/>
              <a:gd name="connsiteY3" fmla="*/ 218661 h 496957"/>
              <a:gd name="connsiteX4" fmla="*/ 308113 w 1798983"/>
              <a:gd name="connsiteY4" fmla="*/ 139148 h 496957"/>
              <a:gd name="connsiteX5" fmla="*/ 357809 w 1798983"/>
              <a:gd name="connsiteY5" fmla="*/ 69574 h 496957"/>
              <a:gd name="connsiteX6" fmla="*/ 566531 w 1798983"/>
              <a:gd name="connsiteY6" fmla="*/ 0 h 496957"/>
              <a:gd name="connsiteX7" fmla="*/ 735496 w 1798983"/>
              <a:gd name="connsiteY7" fmla="*/ 0 h 496957"/>
              <a:gd name="connsiteX8" fmla="*/ 854765 w 1798983"/>
              <a:gd name="connsiteY8" fmla="*/ 0 h 496957"/>
              <a:gd name="connsiteX9" fmla="*/ 954157 w 1798983"/>
              <a:gd name="connsiteY9" fmla="*/ 89453 h 496957"/>
              <a:gd name="connsiteX10" fmla="*/ 1083365 w 1798983"/>
              <a:gd name="connsiteY10" fmla="*/ 79513 h 496957"/>
              <a:gd name="connsiteX11" fmla="*/ 1421296 w 1798983"/>
              <a:gd name="connsiteY11" fmla="*/ 188844 h 496957"/>
              <a:gd name="connsiteX12" fmla="*/ 1798983 w 1798983"/>
              <a:gd name="connsiteY12" fmla="*/ 347870 h 496957"/>
              <a:gd name="connsiteX0" fmla="*/ 0 w 1421296"/>
              <a:gd name="connsiteY0" fmla="*/ 496957 h 496957"/>
              <a:gd name="connsiteX1" fmla="*/ 79513 w 1421296"/>
              <a:gd name="connsiteY1" fmla="*/ 318053 h 496957"/>
              <a:gd name="connsiteX2" fmla="*/ 119270 w 1421296"/>
              <a:gd name="connsiteY2" fmla="*/ 258418 h 496957"/>
              <a:gd name="connsiteX3" fmla="*/ 188844 w 1421296"/>
              <a:gd name="connsiteY3" fmla="*/ 218661 h 496957"/>
              <a:gd name="connsiteX4" fmla="*/ 308113 w 1421296"/>
              <a:gd name="connsiteY4" fmla="*/ 139148 h 496957"/>
              <a:gd name="connsiteX5" fmla="*/ 357809 w 1421296"/>
              <a:gd name="connsiteY5" fmla="*/ 69574 h 496957"/>
              <a:gd name="connsiteX6" fmla="*/ 566531 w 1421296"/>
              <a:gd name="connsiteY6" fmla="*/ 0 h 496957"/>
              <a:gd name="connsiteX7" fmla="*/ 735496 w 1421296"/>
              <a:gd name="connsiteY7" fmla="*/ 0 h 496957"/>
              <a:gd name="connsiteX8" fmla="*/ 854765 w 1421296"/>
              <a:gd name="connsiteY8" fmla="*/ 0 h 496957"/>
              <a:gd name="connsiteX9" fmla="*/ 954157 w 1421296"/>
              <a:gd name="connsiteY9" fmla="*/ 89453 h 496957"/>
              <a:gd name="connsiteX10" fmla="*/ 1083365 w 1421296"/>
              <a:gd name="connsiteY10" fmla="*/ 79513 h 496957"/>
              <a:gd name="connsiteX11" fmla="*/ 1421296 w 1421296"/>
              <a:gd name="connsiteY11" fmla="*/ 188844 h 496957"/>
              <a:gd name="connsiteX0" fmla="*/ 0 w 1083365"/>
              <a:gd name="connsiteY0" fmla="*/ 496957 h 496957"/>
              <a:gd name="connsiteX1" fmla="*/ 79513 w 1083365"/>
              <a:gd name="connsiteY1" fmla="*/ 318053 h 496957"/>
              <a:gd name="connsiteX2" fmla="*/ 119270 w 1083365"/>
              <a:gd name="connsiteY2" fmla="*/ 258418 h 496957"/>
              <a:gd name="connsiteX3" fmla="*/ 188844 w 1083365"/>
              <a:gd name="connsiteY3" fmla="*/ 218661 h 496957"/>
              <a:gd name="connsiteX4" fmla="*/ 308113 w 1083365"/>
              <a:gd name="connsiteY4" fmla="*/ 139148 h 496957"/>
              <a:gd name="connsiteX5" fmla="*/ 357809 w 1083365"/>
              <a:gd name="connsiteY5" fmla="*/ 69574 h 496957"/>
              <a:gd name="connsiteX6" fmla="*/ 566531 w 1083365"/>
              <a:gd name="connsiteY6" fmla="*/ 0 h 496957"/>
              <a:gd name="connsiteX7" fmla="*/ 735496 w 1083365"/>
              <a:gd name="connsiteY7" fmla="*/ 0 h 496957"/>
              <a:gd name="connsiteX8" fmla="*/ 854765 w 1083365"/>
              <a:gd name="connsiteY8" fmla="*/ 0 h 496957"/>
              <a:gd name="connsiteX9" fmla="*/ 954157 w 1083365"/>
              <a:gd name="connsiteY9" fmla="*/ 89453 h 496957"/>
              <a:gd name="connsiteX10" fmla="*/ 1083365 w 1083365"/>
              <a:gd name="connsiteY10" fmla="*/ 79513 h 496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83365" h="496957">
                <a:moveTo>
                  <a:pt x="0" y="496957"/>
                </a:moveTo>
                <a:lnTo>
                  <a:pt x="79513" y="318053"/>
                </a:lnTo>
                <a:lnTo>
                  <a:pt x="119270" y="258418"/>
                </a:lnTo>
                <a:lnTo>
                  <a:pt x="188844" y="218661"/>
                </a:lnTo>
                <a:lnTo>
                  <a:pt x="308113" y="139148"/>
                </a:lnTo>
                <a:lnTo>
                  <a:pt x="357809" y="69574"/>
                </a:lnTo>
                <a:lnTo>
                  <a:pt x="566531" y="0"/>
                </a:lnTo>
                <a:lnTo>
                  <a:pt x="735496" y="0"/>
                </a:lnTo>
                <a:lnTo>
                  <a:pt x="854765" y="0"/>
                </a:lnTo>
                <a:lnTo>
                  <a:pt x="954157" y="89453"/>
                </a:lnTo>
                <a:lnTo>
                  <a:pt x="1083365" y="79513"/>
                </a:lnTo>
              </a:path>
            </a:pathLst>
          </a:cu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1" name="Tekstvak 30">
            <a:extLst>
              <a:ext uri="{FF2B5EF4-FFF2-40B4-BE49-F238E27FC236}">
                <a16:creationId xmlns:a16="http://schemas.microsoft.com/office/drawing/2014/main" id="{C7F7E120-097A-4431-98E3-E68749213AEE}"/>
              </a:ext>
            </a:extLst>
          </p:cNvPr>
          <p:cNvSpPr txBox="1"/>
          <p:nvPr/>
        </p:nvSpPr>
        <p:spPr>
          <a:xfrm>
            <a:off x="8308423" y="3430120"/>
            <a:ext cx="6351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b="1" dirty="0">
                <a:solidFill>
                  <a:srgbClr val="C00000"/>
                </a:solidFill>
                <a:effectLst>
                  <a:glow rad="228600">
                    <a:schemeClr val="bg1">
                      <a:alpha val="57000"/>
                    </a:schemeClr>
                  </a:glow>
                </a:effectLst>
              </a:rPr>
              <a:t>Lijn 35</a:t>
            </a:r>
          </a:p>
        </p:txBody>
      </p:sp>
      <p:sp>
        <p:nvSpPr>
          <p:cNvPr id="32" name="Tekstvak 31">
            <a:extLst>
              <a:ext uri="{FF2B5EF4-FFF2-40B4-BE49-F238E27FC236}">
                <a16:creationId xmlns:a16="http://schemas.microsoft.com/office/drawing/2014/main" id="{381B6129-38EB-4608-910F-CA23FC5B8044}"/>
              </a:ext>
            </a:extLst>
          </p:cNvPr>
          <p:cNvSpPr txBox="1"/>
          <p:nvPr/>
        </p:nvSpPr>
        <p:spPr>
          <a:xfrm>
            <a:off x="7647984" y="2888443"/>
            <a:ext cx="6351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b="1" dirty="0">
                <a:solidFill>
                  <a:srgbClr val="C00000"/>
                </a:solidFill>
                <a:effectLst>
                  <a:glow rad="228600">
                    <a:schemeClr val="bg1">
                      <a:alpha val="57000"/>
                    </a:schemeClr>
                  </a:glow>
                </a:effectLst>
              </a:rPr>
              <a:t>Lijn 16</a:t>
            </a:r>
          </a:p>
        </p:txBody>
      </p:sp>
      <p:sp>
        <p:nvSpPr>
          <p:cNvPr id="3" name="Vrije vorm: vorm 2">
            <a:extLst>
              <a:ext uri="{FF2B5EF4-FFF2-40B4-BE49-F238E27FC236}">
                <a16:creationId xmlns:a16="http://schemas.microsoft.com/office/drawing/2014/main" id="{970A819F-5129-409F-81BC-338D402DBB80}"/>
              </a:ext>
            </a:extLst>
          </p:cNvPr>
          <p:cNvSpPr/>
          <p:nvPr/>
        </p:nvSpPr>
        <p:spPr>
          <a:xfrm>
            <a:off x="6819900" y="2463800"/>
            <a:ext cx="1257300" cy="952500"/>
          </a:xfrm>
          <a:custGeom>
            <a:avLst/>
            <a:gdLst>
              <a:gd name="connsiteX0" fmla="*/ 1257300 w 1257300"/>
              <a:gd name="connsiteY0" fmla="*/ 952500 h 952500"/>
              <a:gd name="connsiteX1" fmla="*/ 520700 w 1257300"/>
              <a:gd name="connsiteY1" fmla="*/ 292100 h 952500"/>
              <a:gd name="connsiteX2" fmla="*/ 482600 w 1257300"/>
              <a:gd name="connsiteY2" fmla="*/ 241300 h 952500"/>
              <a:gd name="connsiteX3" fmla="*/ 368300 w 1257300"/>
              <a:gd name="connsiteY3" fmla="*/ 266700 h 952500"/>
              <a:gd name="connsiteX4" fmla="*/ 0 w 1257300"/>
              <a:gd name="connsiteY4" fmla="*/ 0 h 95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7300" h="952500">
                <a:moveTo>
                  <a:pt x="1257300" y="952500"/>
                </a:moveTo>
                <a:lnTo>
                  <a:pt x="520700" y="292100"/>
                </a:lnTo>
                <a:lnTo>
                  <a:pt x="482600" y="241300"/>
                </a:lnTo>
                <a:lnTo>
                  <a:pt x="368300" y="266700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" name="Vrije vorm: vorm 3">
            <a:extLst>
              <a:ext uri="{FF2B5EF4-FFF2-40B4-BE49-F238E27FC236}">
                <a16:creationId xmlns:a16="http://schemas.microsoft.com/office/drawing/2014/main" id="{F499DDB6-7668-4029-9409-054BC248A30D}"/>
              </a:ext>
            </a:extLst>
          </p:cNvPr>
          <p:cNvSpPr/>
          <p:nvPr/>
        </p:nvSpPr>
        <p:spPr>
          <a:xfrm>
            <a:off x="7315200" y="2463800"/>
            <a:ext cx="1727200" cy="241300"/>
          </a:xfrm>
          <a:custGeom>
            <a:avLst/>
            <a:gdLst>
              <a:gd name="connsiteX0" fmla="*/ 0 w 1727200"/>
              <a:gd name="connsiteY0" fmla="*/ 241300 h 241300"/>
              <a:gd name="connsiteX1" fmla="*/ 139700 w 1727200"/>
              <a:gd name="connsiteY1" fmla="*/ 165100 h 241300"/>
              <a:gd name="connsiteX2" fmla="*/ 546100 w 1727200"/>
              <a:gd name="connsiteY2" fmla="*/ 114300 h 241300"/>
              <a:gd name="connsiteX3" fmla="*/ 660400 w 1727200"/>
              <a:gd name="connsiteY3" fmla="*/ 88900 h 241300"/>
              <a:gd name="connsiteX4" fmla="*/ 787400 w 1727200"/>
              <a:gd name="connsiteY4" fmla="*/ 0 h 241300"/>
              <a:gd name="connsiteX5" fmla="*/ 952500 w 1727200"/>
              <a:gd name="connsiteY5" fmla="*/ 50800 h 241300"/>
              <a:gd name="connsiteX6" fmla="*/ 1155700 w 1727200"/>
              <a:gd name="connsiteY6" fmla="*/ 114300 h 241300"/>
              <a:gd name="connsiteX7" fmla="*/ 1358900 w 1727200"/>
              <a:gd name="connsiteY7" fmla="*/ 88900 h 241300"/>
              <a:gd name="connsiteX8" fmla="*/ 1727200 w 1727200"/>
              <a:gd name="connsiteY8" fmla="*/ 0 h 24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27200" h="241300">
                <a:moveTo>
                  <a:pt x="0" y="241300"/>
                </a:moveTo>
                <a:lnTo>
                  <a:pt x="139700" y="165100"/>
                </a:lnTo>
                <a:lnTo>
                  <a:pt x="546100" y="114300"/>
                </a:lnTo>
                <a:lnTo>
                  <a:pt x="660400" y="88900"/>
                </a:lnTo>
                <a:lnTo>
                  <a:pt x="787400" y="0"/>
                </a:lnTo>
                <a:lnTo>
                  <a:pt x="952500" y="50800"/>
                </a:lnTo>
                <a:lnTo>
                  <a:pt x="1155700" y="114300"/>
                </a:lnTo>
                <a:lnTo>
                  <a:pt x="1358900" y="88900"/>
                </a:lnTo>
                <a:lnTo>
                  <a:pt x="1727200" y="0"/>
                </a:lnTo>
              </a:path>
            </a:pathLst>
          </a:cu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3" name="Tekstvak 32">
            <a:extLst>
              <a:ext uri="{FF2B5EF4-FFF2-40B4-BE49-F238E27FC236}">
                <a16:creationId xmlns:a16="http://schemas.microsoft.com/office/drawing/2014/main" id="{C8EE901A-2751-4168-9294-3D579A2CDC5B}"/>
              </a:ext>
            </a:extLst>
          </p:cNvPr>
          <p:cNvSpPr txBox="1"/>
          <p:nvPr/>
        </p:nvSpPr>
        <p:spPr>
          <a:xfrm>
            <a:off x="8200463" y="2329856"/>
            <a:ext cx="6351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b="1" dirty="0">
                <a:solidFill>
                  <a:srgbClr val="C00000"/>
                </a:solidFill>
                <a:effectLst>
                  <a:glow rad="228600">
                    <a:schemeClr val="bg1">
                      <a:alpha val="57000"/>
                    </a:schemeClr>
                  </a:glow>
                </a:effectLst>
              </a:rPr>
              <a:t>Lijn 15</a:t>
            </a:r>
          </a:p>
        </p:txBody>
      </p:sp>
      <p:sp>
        <p:nvSpPr>
          <p:cNvPr id="34" name="Vrije vorm: vorm 33">
            <a:extLst>
              <a:ext uri="{FF2B5EF4-FFF2-40B4-BE49-F238E27FC236}">
                <a16:creationId xmlns:a16="http://schemas.microsoft.com/office/drawing/2014/main" id="{CD459068-D217-4B7C-9CCF-676B186F9330}"/>
              </a:ext>
            </a:extLst>
          </p:cNvPr>
          <p:cNvSpPr/>
          <p:nvPr/>
        </p:nvSpPr>
        <p:spPr>
          <a:xfrm>
            <a:off x="6434138" y="3276600"/>
            <a:ext cx="552450" cy="1081088"/>
          </a:xfrm>
          <a:custGeom>
            <a:avLst/>
            <a:gdLst>
              <a:gd name="connsiteX0" fmla="*/ 0 w 552450"/>
              <a:gd name="connsiteY0" fmla="*/ 1081088 h 1081088"/>
              <a:gd name="connsiteX1" fmla="*/ 109537 w 552450"/>
              <a:gd name="connsiteY1" fmla="*/ 919163 h 1081088"/>
              <a:gd name="connsiteX2" fmla="*/ 166687 w 552450"/>
              <a:gd name="connsiteY2" fmla="*/ 833438 h 1081088"/>
              <a:gd name="connsiteX3" fmla="*/ 190500 w 552450"/>
              <a:gd name="connsiteY3" fmla="*/ 781050 h 1081088"/>
              <a:gd name="connsiteX4" fmla="*/ 285750 w 552450"/>
              <a:gd name="connsiteY4" fmla="*/ 723900 h 1081088"/>
              <a:gd name="connsiteX5" fmla="*/ 319087 w 552450"/>
              <a:gd name="connsiteY5" fmla="*/ 614363 h 1081088"/>
              <a:gd name="connsiteX6" fmla="*/ 433387 w 552450"/>
              <a:gd name="connsiteY6" fmla="*/ 352425 h 1081088"/>
              <a:gd name="connsiteX7" fmla="*/ 490537 w 552450"/>
              <a:gd name="connsiteY7" fmla="*/ 261938 h 1081088"/>
              <a:gd name="connsiteX8" fmla="*/ 504825 w 552450"/>
              <a:gd name="connsiteY8" fmla="*/ 109538 h 1081088"/>
              <a:gd name="connsiteX9" fmla="*/ 538162 w 552450"/>
              <a:gd name="connsiteY9" fmla="*/ 47625 h 1081088"/>
              <a:gd name="connsiteX10" fmla="*/ 552450 w 552450"/>
              <a:gd name="connsiteY10" fmla="*/ 0 h 1081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52450" h="1081088">
                <a:moveTo>
                  <a:pt x="0" y="1081088"/>
                </a:moveTo>
                <a:lnTo>
                  <a:pt x="109537" y="919163"/>
                </a:lnTo>
                <a:lnTo>
                  <a:pt x="166687" y="833438"/>
                </a:lnTo>
                <a:lnTo>
                  <a:pt x="190500" y="781050"/>
                </a:lnTo>
                <a:lnTo>
                  <a:pt x="285750" y="723900"/>
                </a:lnTo>
                <a:lnTo>
                  <a:pt x="319087" y="614363"/>
                </a:lnTo>
                <a:lnTo>
                  <a:pt x="433387" y="352425"/>
                </a:lnTo>
                <a:lnTo>
                  <a:pt x="490537" y="261938"/>
                </a:lnTo>
                <a:lnTo>
                  <a:pt x="504825" y="109538"/>
                </a:lnTo>
                <a:lnTo>
                  <a:pt x="538162" y="47625"/>
                </a:lnTo>
                <a:lnTo>
                  <a:pt x="552450" y="0"/>
                </a:lnTo>
              </a:path>
            </a:pathLst>
          </a:custGeom>
          <a:noFill/>
          <a:ln w="381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5" name="Vrije vorm: vorm 34">
            <a:extLst>
              <a:ext uri="{FF2B5EF4-FFF2-40B4-BE49-F238E27FC236}">
                <a16:creationId xmlns:a16="http://schemas.microsoft.com/office/drawing/2014/main" id="{9E37D96A-7EB6-4A16-9870-ACEFE079AF17}"/>
              </a:ext>
            </a:extLst>
          </p:cNvPr>
          <p:cNvSpPr/>
          <p:nvPr/>
        </p:nvSpPr>
        <p:spPr>
          <a:xfrm>
            <a:off x="6819900" y="2463800"/>
            <a:ext cx="127000" cy="317500"/>
          </a:xfrm>
          <a:custGeom>
            <a:avLst/>
            <a:gdLst>
              <a:gd name="connsiteX0" fmla="*/ 127000 w 127000"/>
              <a:gd name="connsiteY0" fmla="*/ 317500 h 317500"/>
              <a:gd name="connsiteX1" fmla="*/ 38100 w 127000"/>
              <a:gd name="connsiteY1" fmla="*/ 114300 h 317500"/>
              <a:gd name="connsiteX2" fmla="*/ 0 w 127000"/>
              <a:gd name="connsiteY2" fmla="*/ 0 h 31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7000" h="317500">
                <a:moveTo>
                  <a:pt x="127000" y="317500"/>
                </a:moveTo>
                <a:lnTo>
                  <a:pt x="38100" y="114300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36" name="Afbeelding 35">
            <a:extLst>
              <a:ext uri="{FF2B5EF4-FFF2-40B4-BE49-F238E27FC236}">
                <a16:creationId xmlns:a16="http://schemas.microsoft.com/office/drawing/2014/main" id="{53BFD816-393E-465C-913E-12FBFD7250E6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7701208" y="4152678"/>
            <a:ext cx="4490792" cy="2724959"/>
          </a:xfrm>
          <a:prstGeom prst="rect">
            <a:avLst/>
          </a:prstGeom>
        </p:spPr>
      </p:pic>
      <p:sp>
        <p:nvSpPr>
          <p:cNvPr id="37" name="Ovaal 36">
            <a:extLst>
              <a:ext uri="{FF2B5EF4-FFF2-40B4-BE49-F238E27FC236}">
                <a16:creationId xmlns:a16="http://schemas.microsoft.com/office/drawing/2014/main" id="{178F1729-ADA0-4BCE-80EC-53AF6F3B67E6}"/>
              </a:ext>
            </a:extLst>
          </p:cNvPr>
          <p:cNvSpPr/>
          <p:nvPr/>
        </p:nvSpPr>
        <p:spPr>
          <a:xfrm>
            <a:off x="10358088" y="4626573"/>
            <a:ext cx="190500" cy="190500"/>
          </a:xfrm>
          <a:prstGeom prst="ellipse">
            <a:avLst/>
          </a:prstGeom>
          <a:solidFill>
            <a:srgbClr val="800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8" name="Ovaal 37">
            <a:extLst>
              <a:ext uri="{FF2B5EF4-FFF2-40B4-BE49-F238E27FC236}">
                <a16:creationId xmlns:a16="http://schemas.microsoft.com/office/drawing/2014/main" id="{5C8EB652-B5EB-4BB9-9DBA-50DE8C916F87}"/>
              </a:ext>
            </a:extLst>
          </p:cNvPr>
          <p:cNvSpPr/>
          <p:nvPr/>
        </p:nvSpPr>
        <p:spPr>
          <a:xfrm>
            <a:off x="11864301" y="5451435"/>
            <a:ext cx="190500" cy="190500"/>
          </a:xfrm>
          <a:prstGeom prst="ellipse">
            <a:avLst/>
          </a:prstGeom>
          <a:solidFill>
            <a:srgbClr val="800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9" name="Ovaal 38">
            <a:extLst>
              <a:ext uri="{FF2B5EF4-FFF2-40B4-BE49-F238E27FC236}">
                <a16:creationId xmlns:a16="http://schemas.microsoft.com/office/drawing/2014/main" id="{9A3DA8F8-A96D-4871-9818-984CE7EE4FDA}"/>
              </a:ext>
            </a:extLst>
          </p:cNvPr>
          <p:cNvSpPr/>
          <p:nvPr/>
        </p:nvSpPr>
        <p:spPr>
          <a:xfrm>
            <a:off x="6630988" y="1873250"/>
            <a:ext cx="190500" cy="190500"/>
          </a:xfrm>
          <a:prstGeom prst="ellipse">
            <a:avLst/>
          </a:prstGeom>
          <a:solidFill>
            <a:srgbClr val="800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0" name="Tekstvak 39">
            <a:extLst>
              <a:ext uri="{FF2B5EF4-FFF2-40B4-BE49-F238E27FC236}">
                <a16:creationId xmlns:a16="http://schemas.microsoft.com/office/drawing/2014/main" id="{2161E247-8C6F-4CA9-AC57-ADFE287D430D}"/>
              </a:ext>
            </a:extLst>
          </p:cNvPr>
          <p:cNvSpPr txBox="1"/>
          <p:nvPr/>
        </p:nvSpPr>
        <p:spPr>
          <a:xfrm>
            <a:off x="6827856" y="1721125"/>
            <a:ext cx="12491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b="1" dirty="0">
                <a:solidFill>
                  <a:srgbClr val="800080"/>
                </a:solidFill>
              </a:rPr>
              <a:t>Y. Driehoekstraat</a:t>
            </a:r>
          </a:p>
        </p:txBody>
      </p:sp>
      <p:sp>
        <p:nvSpPr>
          <p:cNvPr id="41" name="Tekstvak 40">
            <a:extLst>
              <a:ext uri="{FF2B5EF4-FFF2-40B4-BE49-F238E27FC236}">
                <a16:creationId xmlns:a16="http://schemas.microsoft.com/office/drawing/2014/main" id="{EB1A2C69-D2AF-4EA9-AC65-17C685138650}"/>
              </a:ext>
            </a:extLst>
          </p:cNvPr>
          <p:cNvSpPr txBox="1"/>
          <p:nvPr/>
        </p:nvSpPr>
        <p:spPr>
          <a:xfrm>
            <a:off x="6533959" y="1515654"/>
            <a:ext cx="9974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b="1" dirty="0">
                <a:solidFill>
                  <a:srgbClr val="800080"/>
                </a:solidFill>
              </a:rPr>
              <a:t>Y. Walenhoek</a:t>
            </a:r>
          </a:p>
        </p:txBody>
      </p:sp>
      <p:sp>
        <p:nvSpPr>
          <p:cNvPr id="42" name="Ovaal 41">
            <a:extLst>
              <a:ext uri="{FF2B5EF4-FFF2-40B4-BE49-F238E27FC236}">
                <a16:creationId xmlns:a16="http://schemas.microsoft.com/office/drawing/2014/main" id="{05F06094-F39B-493C-9420-198F4CD832EC}"/>
              </a:ext>
            </a:extLst>
          </p:cNvPr>
          <p:cNvSpPr/>
          <p:nvPr/>
        </p:nvSpPr>
        <p:spPr>
          <a:xfrm>
            <a:off x="6432059" y="1731303"/>
            <a:ext cx="190500" cy="190500"/>
          </a:xfrm>
          <a:prstGeom prst="ellipse">
            <a:avLst/>
          </a:prstGeom>
          <a:solidFill>
            <a:srgbClr val="800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3" name="Rechthoek 42">
            <a:extLst>
              <a:ext uri="{FF2B5EF4-FFF2-40B4-BE49-F238E27FC236}">
                <a16:creationId xmlns:a16="http://schemas.microsoft.com/office/drawing/2014/main" id="{DAF24736-A793-4B67-9BB0-016447793BB2}"/>
              </a:ext>
            </a:extLst>
          </p:cNvPr>
          <p:cNvSpPr/>
          <p:nvPr/>
        </p:nvSpPr>
        <p:spPr>
          <a:xfrm>
            <a:off x="338612" y="4597401"/>
            <a:ext cx="6904875" cy="226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4" name="Ovaal 43">
            <a:extLst>
              <a:ext uri="{FF2B5EF4-FFF2-40B4-BE49-F238E27FC236}">
                <a16:creationId xmlns:a16="http://schemas.microsoft.com/office/drawing/2014/main" id="{EC7ACCD0-2893-4092-A1A6-47C2DF7FED06}"/>
              </a:ext>
            </a:extLst>
          </p:cNvPr>
          <p:cNvSpPr/>
          <p:nvPr/>
        </p:nvSpPr>
        <p:spPr>
          <a:xfrm>
            <a:off x="647218" y="5454649"/>
            <a:ext cx="190500" cy="1905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5" name="Tekstvak 44">
            <a:extLst>
              <a:ext uri="{FF2B5EF4-FFF2-40B4-BE49-F238E27FC236}">
                <a16:creationId xmlns:a16="http://schemas.microsoft.com/office/drawing/2014/main" id="{66A75271-44DD-4F52-9EB8-9A5BC5C1FFEB}"/>
              </a:ext>
            </a:extLst>
          </p:cNvPr>
          <p:cNvSpPr txBox="1"/>
          <p:nvPr/>
        </p:nvSpPr>
        <p:spPr>
          <a:xfrm>
            <a:off x="338612" y="4708874"/>
            <a:ext cx="3358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/>
              <a:t>Knelpunten op vlak van capaciteit</a:t>
            </a:r>
          </a:p>
        </p:txBody>
      </p:sp>
      <p:sp>
        <p:nvSpPr>
          <p:cNvPr id="46" name="Tekstvak 45">
            <a:extLst>
              <a:ext uri="{FF2B5EF4-FFF2-40B4-BE49-F238E27FC236}">
                <a16:creationId xmlns:a16="http://schemas.microsoft.com/office/drawing/2014/main" id="{2A52A51C-F3C3-42E4-9E35-FC7C8613B0FB}"/>
              </a:ext>
            </a:extLst>
          </p:cNvPr>
          <p:cNvSpPr txBox="1"/>
          <p:nvPr/>
        </p:nvSpPr>
        <p:spPr>
          <a:xfrm>
            <a:off x="928389" y="5338981"/>
            <a:ext cx="32325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400" b="1" dirty="0"/>
              <a:t>Vertakking met &gt; 60% bezettingsgraad </a:t>
            </a:r>
            <a:br>
              <a:rPr lang="nl-BE" sz="1400" b="1" dirty="0"/>
            </a:br>
            <a:r>
              <a:rPr lang="nl-BE" sz="1400" b="1" dirty="0"/>
              <a:t>gedurende 2 opeenvolgende tijdsblokken</a:t>
            </a:r>
          </a:p>
        </p:txBody>
      </p:sp>
      <p:cxnSp>
        <p:nvCxnSpPr>
          <p:cNvPr id="47" name="Rechte verbindingslijn 46">
            <a:extLst>
              <a:ext uri="{FF2B5EF4-FFF2-40B4-BE49-F238E27FC236}">
                <a16:creationId xmlns:a16="http://schemas.microsoft.com/office/drawing/2014/main" id="{4FECBBCC-FECC-4ECB-9DB0-D08B57118E96}"/>
              </a:ext>
            </a:extLst>
          </p:cNvPr>
          <p:cNvCxnSpPr>
            <a:cxnSpLocks/>
          </p:cNvCxnSpPr>
          <p:nvPr/>
        </p:nvCxnSpPr>
        <p:spPr>
          <a:xfrm>
            <a:off x="526774" y="6179965"/>
            <a:ext cx="310944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kstvak 47">
            <a:extLst>
              <a:ext uri="{FF2B5EF4-FFF2-40B4-BE49-F238E27FC236}">
                <a16:creationId xmlns:a16="http://schemas.microsoft.com/office/drawing/2014/main" id="{05F24C60-D491-49B9-B030-144AE6B3A73F}"/>
              </a:ext>
            </a:extLst>
          </p:cNvPr>
          <p:cNvSpPr txBox="1"/>
          <p:nvPr/>
        </p:nvSpPr>
        <p:spPr>
          <a:xfrm>
            <a:off x="928389" y="5887301"/>
            <a:ext cx="32325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400" b="1" dirty="0"/>
              <a:t>Sectie met &gt; 75% bezettingsgraad </a:t>
            </a:r>
            <a:br>
              <a:rPr lang="nl-BE" sz="1400" b="1" dirty="0"/>
            </a:br>
            <a:r>
              <a:rPr lang="nl-BE" sz="1400" b="1" dirty="0"/>
              <a:t>gedurende 2 opeenvolgende tijdsblokken</a:t>
            </a:r>
          </a:p>
        </p:txBody>
      </p:sp>
      <p:sp>
        <p:nvSpPr>
          <p:cNvPr id="49" name="Tekstvak 48">
            <a:extLst>
              <a:ext uri="{FF2B5EF4-FFF2-40B4-BE49-F238E27FC236}">
                <a16:creationId xmlns:a16="http://schemas.microsoft.com/office/drawing/2014/main" id="{DAD4FFCF-7697-485A-8C2A-CDA726D145F3}"/>
              </a:ext>
            </a:extLst>
          </p:cNvPr>
          <p:cNvSpPr txBox="1"/>
          <p:nvPr/>
        </p:nvSpPr>
        <p:spPr>
          <a:xfrm>
            <a:off x="929976" y="5028637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/>
              <a:t>REF 2030</a:t>
            </a:r>
          </a:p>
        </p:txBody>
      </p:sp>
      <p:sp>
        <p:nvSpPr>
          <p:cNvPr id="50" name="Tekstvak 49">
            <a:extLst>
              <a:ext uri="{FF2B5EF4-FFF2-40B4-BE49-F238E27FC236}">
                <a16:creationId xmlns:a16="http://schemas.microsoft.com/office/drawing/2014/main" id="{0C37690C-B1C8-4429-A2DF-0E90FA6F7919}"/>
              </a:ext>
            </a:extLst>
          </p:cNvPr>
          <p:cNvSpPr txBox="1"/>
          <p:nvPr/>
        </p:nvSpPr>
        <p:spPr>
          <a:xfrm>
            <a:off x="4265545" y="4964688"/>
            <a:ext cx="2033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/>
              <a:t>Nieuw tgv ECA (LT)</a:t>
            </a:r>
          </a:p>
        </p:txBody>
      </p:sp>
      <p:sp>
        <p:nvSpPr>
          <p:cNvPr id="51" name="Ovaal 50">
            <a:extLst>
              <a:ext uri="{FF2B5EF4-FFF2-40B4-BE49-F238E27FC236}">
                <a16:creationId xmlns:a16="http://schemas.microsoft.com/office/drawing/2014/main" id="{A2E6F867-3F92-4327-8BB8-D166A1A519E4}"/>
              </a:ext>
            </a:extLst>
          </p:cNvPr>
          <p:cNvSpPr/>
          <p:nvPr/>
        </p:nvSpPr>
        <p:spPr>
          <a:xfrm>
            <a:off x="4601681" y="5478483"/>
            <a:ext cx="190500" cy="190500"/>
          </a:xfrm>
          <a:prstGeom prst="ellipse">
            <a:avLst/>
          </a:prstGeom>
          <a:solidFill>
            <a:srgbClr val="800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52" name="Rechte verbindingslijn 51">
            <a:extLst>
              <a:ext uri="{FF2B5EF4-FFF2-40B4-BE49-F238E27FC236}">
                <a16:creationId xmlns:a16="http://schemas.microsoft.com/office/drawing/2014/main" id="{01D507A2-040C-4772-A7F6-8546878D4756}"/>
              </a:ext>
            </a:extLst>
          </p:cNvPr>
          <p:cNvCxnSpPr>
            <a:cxnSpLocks/>
          </p:cNvCxnSpPr>
          <p:nvPr/>
        </p:nvCxnSpPr>
        <p:spPr>
          <a:xfrm>
            <a:off x="4481237" y="6203799"/>
            <a:ext cx="310944" cy="0"/>
          </a:xfrm>
          <a:prstGeom prst="line">
            <a:avLst/>
          </a:prstGeom>
          <a:ln w="28575">
            <a:solidFill>
              <a:srgbClr val="800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kstvak 52">
            <a:extLst>
              <a:ext uri="{FF2B5EF4-FFF2-40B4-BE49-F238E27FC236}">
                <a16:creationId xmlns:a16="http://schemas.microsoft.com/office/drawing/2014/main" id="{21171CFE-BBC3-49DB-A6C7-20C772F8F81C}"/>
              </a:ext>
            </a:extLst>
          </p:cNvPr>
          <p:cNvSpPr txBox="1"/>
          <p:nvPr/>
        </p:nvSpPr>
        <p:spPr>
          <a:xfrm>
            <a:off x="4881166" y="5348963"/>
            <a:ext cx="14185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400" b="1" dirty="0"/>
              <a:t>Y. Walenhoek</a:t>
            </a:r>
          </a:p>
          <a:p>
            <a:r>
              <a:rPr lang="nl-BE" sz="1400" b="1" dirty="0"/>
              <a:t>Y. Driehoekstraat</a:t>
            </a:r>
          </a:p>
        </p:txBody>
      </p:sp>
      <p:sp>
        <p:nvSpPr>
          <p:cNvPr id="54" name="Tekstvak 53">
            <a:extLst>
              <a:ext uri="{FF2B5EF4-FFF2-40B4-BE49-F238E27FC236}">
                <a16:creationId xmlns:a16="http://schemas.microsoft.com/office/drawing/2014/main" id="{FA1CD3A0-A4DD-48D5-B4D6-D5AB4D7E77E0}"/>
              </a:ext>
            </a:extLst>
          </p:cNvPr>
          <p:cNvSpPr txBox="1"/>
          <p:nvPr/>
        </p:nvSpPr>
        <p:spPr>
          <a:xfrm>
            <a:off x="4881166" y="5976100"/>
            <a:ext cx="5293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400" b="1" dirty="0"/>
              <a:t>geen</a:t>
            </a:r>
          </a:p>
        </p:txBody>
      </p:sp>
      <p:sp>
        <p:nvSpPr>
          <p:cNvPr id="55" name="Vrije vorm: vorm 54">
            <a:extLst>
              <a:ext uri="{FF2B5EF4-FFF2-40B4-BE49-F238E27FC236}">
                <a16:creationId xmlns:a16="http://schemas.microsoft.com/office/drawing/2014/main" id="{21A7428E-CF2B-4103-9CD8-869CC470797A}"/>
              </a:ext>
            </a:extLst>
          </p:cNvPr>
          <p:cNvSpPr/>
          <p:nvPr/>
        </p:nvSpPr>
        <p:spPr>
          <a:xfrm>
            <a:off x="6791218" y="2393879"/>
            <a:ext cx="29324" cy="71919"/>
          </a:xfrm>
          <a:custGeom>
            <a:avLst/>
            <a:gdLst>
              <a:gd name="connsiteX0" fmla="*/ 10274 w 10274"/>
              <a:gd name="connsiteY0" fmla="*/ 71919 h 71919"/>
              <a:gd name="connsiteX1" fmla="*/ 0 w 10274"/>
              <a:gd name="connsiteY1" fmla="*/ 0 h 71919"/>
              <a:gd name="connsiteX0" fmla="*/ 29324 w 29324"/>
              <a:gd name="connsiteY0" fmla="*/ 71919 h 71919"/>
              <a:gd name="connsiteX1" fmla="*/ 0 w 29324"/>
              <a:gd name="connsiteY1" fmla="*/ 0 h 71919"/>
              <a:gd name="connsiteX0" fmla="*/ 29324 w 29324"/>
              <a:gd name="connsiteY0" fmla="*/ 71919 h 71919"/>
              <a:gd name="connsiteX1" fmla="*/ 0 w 29324"/>
              <a:gd name="connsiteY1" fmla="*/ 0 h 71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324" h="71919">
                <a:moveTo>
                  <a:pt x="29324" y="71919"/>
                </a:moveTo>
                <a:cubicBezTo>
                  <a:pt x="25899" y="47946"/>
                  <a:pt x="3425" y="23973"/>
                  <a:pt x="0" y="0"/>
                </a:cubicBezTo>
              </a:path>
            </a:pathLst>
          </a:cu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6" name="Tekstvak 55">
            <a:extLst>
              <a:ext uri="{FF2B5EF4-FFF2-40B4-BE49-F238E27FC236}">
                <a16:creationId xmlns:a16="http://schemas.microsoft.com/office/drawing/2014/main" id="{7E21D7EA-5F3C-43B2-9B16-00AE406E1D78}"/>
              </a:ext>
            </a:extLst>
          </p:cNvPr>
          <p:cNvSpPr txBox="1"/>
          <p:nvPr/>
        </p:nvSpPr>
        <p:spPr>
          <a:xfrm>
            <a:off x="6195130" y="2318094"/>
            <a:ext cx="6351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b="1" dirty="0">
                <a:solidFill>
                  <a:srgbClr val="C00000"/>
                </a:solidFill>
                <a:effectLst>
                  <a:glow rad="228600">
                    <a:schemeClr val="bg1">
                      <a:alpha val="57000"/>
                    </a:schemeClr>
                  </a:glow>
                </a:effectLst>
              </a:rPr>
              <a:t>Lijn 27</a:t>
            </a:r>
          </a:p>
        </p:txBody>
      </p:sp>
      <p:sp>
        <p:nvSpPr>
          <p:cNvPr id="57" name="Tekstvak 56">
            <a:extLst>
              <a:ext uri="{FF2B5EF4-FFF2-40B4-BE49-F238E27FC236}">
                <a16:creationId xmlns:a16="http://schemas.microsoft.com/office/drawing/2014/main" id="{17E1DA82-6687-4A72-B6C5-931DFC0281CE}"/>
              </a:ext>
            </a:extLst>
          </p:cNvPr>
          <p:cNvSpPr txBox="1"/>
          <p:nvPr/>
        </p:nvSpPr>
        <p:spPr>
          <a:xfrm>
            <a:off x="5631478" y="3653052"/>
            <a:ext cx="12715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b="1" dirty="0">
                <a:solidFill>
                  <a:srgbClr val="C00000"/>
                </a:solidFill>
                <a:effectLst>
                  <a:glow rad="228600">
                    <a:schemeClr val="bg1">
                      <a:alpha val="57000"/>
                    </a:schemeClr>
                  </a:glow>
                </a:effectLst>
              </a:rPr>
              <a:t>(NZ* en lijn 25*)</a:t>
            </a:r>
          </a:p>
        </p:txBody>
      </p:sp>
      <p:sp>
        <p:nvSpPr>
          <p:cNvPr id="58" name="Tekstvak 57">
            <a:extLst>
              <a:ext uri="{FF2B5EF4-FFF2-40B4-BE49-F238E27FC236}">
                <a16:creationId xmlns:a16="http://schemas.microsoft.com/office/drawing/2014/main" id="{CE3B714B-E07F-406A-BA1B-20571A65D912}"/>
              </a:ext>
            </a:extLst>
          </p:cNvPr>
          <p:cNvSpPr txBox="1"/>
          <p:nvPr/>
        </p:nvSpPr>
        <p:spPr>
          <a:xfrm>
            <a:off x="6126236" y="2521840"/>
            <a:ext cx="7938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b="1" dirty="0">
                <a:solidFill>
                  <a:srgbClr val="C00000"/>
                </a:solidFill>
                <a:effectLst>
                  <a:glow rad="228600">
                    <a:schemeClr val="bg1">
                      <a:alpha val="57000"/>
                    </a:schemeClr>
                  </a:glow>
                </a:effectLst>
              </a:rPr>
              <a:t>(lijn 25*)</a:t>
            </a:r>
          </a:p>
        </p:txBody>
      </p:sp>
    </p:spTree>
    <p:extLst>
      <p:ext uri="{BB962C8B-B14F-4D97-AF65-F5344CB8AC3E}">
        <p14:creationId xmlns:p14="http://schemas.microsoft.com/office/powerpoint/2010/main" val="36829302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AEFD3A-F0AA-4C56-9570-747CB0DF8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Impact goederenvervoer op spoornet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B3633FB-FE47-404D-800D-61AF353177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54100" y="1600202"/>
            <a:ext cx="10452100" cy="3868844"/>
          </a:xfrm>
        </p:spPr>
        <p:txBody>
          <a:bodyPr/>
          <a:lstStyle/>
          <a:p>
            <a:pPr marL="0" indent="0">
              <a:buNone/>
            </a:pPr>
            <a:r>
              <a:rPr lang="nl-BE" dirty="0"/>
              <a:t>Wat zijn de gevolgen van een ‘knelpunt’?</a:t>
            </a:r>
          </a:p>
          <a:p>
            <a:r>
              <a:rPr lang="nl-BE" b="0" dirty="0"/>
              <a:t>afwikkeling van treinen kan onvoldoende robuust gebeuren</a:t>
            </a:r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r>
              <a:rPr lang="nl-BE" dirty="0"/>
              <a:t>Mogelijke maatregelen</a:t>
            </a:r>
          </a:p>
          <a:p>
            <a:r>
              <a:rPr lang="nl-BE" b="0" dirty="0"/>
              <a:t>Infrastructurele aanpassingen</a:t>
            </a:r>
          </a:p>
          <a:p>
            <a:r>
              <a:rPr lang="nl-BE" b="0" dirty="0"/>
              <a:t>Aanpassingen in de dienstregeling</a:t>
            </a:r>
          </a:p>
          <a:p>
            <a:r>
              <a:rPr lang="nl-BE" b="0" dirty="0"/>
              <a:t>Technologische aanpassingen bv ETCS level 3</a:t>
            </a:r>
          </a:p>
        </p:txBody>
      </p:sp>
    </p:spTree>
    <p:extLst>
      <p:ext uri="{BB962C8B-B14F-4D97-AF65-F5344CB8AC3E}">
        <p14:creationId xmlns:p14="http://schemas.microsoft.com/office/powerpoint/2010/main" val="20011319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7EA53B48-13D0-4DD3-8C54-636FA2303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Volgende stappen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63BCF83D-E30F-4CDA-873A-C127A9C579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1E41AA7A-3DFA-48A4-8B6A-77EEFE94F53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396383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4F2D135-FCF3-4E66-8CA4-0E88466A25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569" y="1545936"/>
            <a:ext cx="11472862" cy="3979862"/>
          </a:xfrm>
        </p:spPr>
        <p:txBody>
          <a:bodyPr vert="horz" lIns="0" tIns="0" rIns="0" bIns="0" rtlCol="0" anchor="t">
            <a:noAutofit/>
          </a:bodyPr>
          <a:lstStyle/>
          <a:p>
            <a:pPr marL="269875" indent="-269875"/>
            <a:r>
              <a:rPr lang="nl-BE"/>
              <a:t>Onderzoek </a:t>
            </a:r>
            <a:r>
              <a:rPr lang="nl-BE" dirty="0"/>
              <a:t>naar haalbaar systeem van vrachtwagensluizen (fysiek en digitaal) voor tegengaan sluipverkeer </a:t>
            </a:r>
          </a:p>
          <a:p>
            <a:pPr marL="269875" indent="-269875"/>
            <a:endParaRPr lang="nl-BE" dirty="0"/>
          </a:p>
          <a:p>
            <a:pPr marL="0" indent="0">
              <a:buNone/>
            </a:pPr>
            <a:endParaRPr lang="nl-BE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BEFEF1A-0587-41EA-86BC-1008EF2C0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Volgende stappen mobiliteit</a:t>
            </a:r>
          </a:p>
        </p:txBody>
      </p:sp>
    </p:spTree>
    <p:extLst>
      <p:ext uri="{BB962C8B-B14F-4D97-AF65-F5344CB8AC3E}">
        <p14:creationId xmlns:p14="http://schemas.microsoft.com/office/powerpoint/2010/main" val="212547684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52F3C317-47A9-49F9-AAE4-DC64CFE11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Vragen?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15A3B0BA-D5F5-4D3B-A7CE-16B3F36B63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7EC20F2A-E084-4FDD-88C5-B3F6AE6BD38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29312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9">
            <a:extLst>
              <a:ext uri="{FF2B5EF4-FFF2-40B4-BE49-F238E27FC236}">
                <a16:creationId xmlns:a16="http://schemas.microsoft.com/office/drawing/2014/main" id="{00EB48F4-2BA8-44E0-A949-BFDA0A90BB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4965" b="2196"/>
          <a:stretch/>
        </p:blipFill>
        <p:spPr>
          <a:xfrm>
            <a:off x="456393" y="74789"/>
            <a:ext cx="3838480" cy="6305683"/>
          </a:xfrm>
          <a:prstGeom prst="rect">
            <a:avLst/>
          </a:prstGeom>
        </p:spPr>
      </p:pic>
      <p:sp>
        <p:nvSpPr>
          <p:cNvPr id="7" name="Vrije vorm: vorm 6">
            <a:extLst>
              <a:ext uri="{FF2B5EF4-FFF2-40B4-BE49-F238E27FC236}">
                <a16:creationId xmlns:a16="http://schemas.microsoft.com/office/drawing/2014/main" id="{187508C5-EA96-40FA-BFAE-B7C3C383C714}"/>
              </a:ext>
            </a:extLst>
          </p:cNvPr>
          <p:cNvSpPr/>
          <p:nvPr/>
        </p:nvSpPr>
        <p:spPr>
          <a:xfrm>
            <a:off x="7580243" y="2411896"/>
            <a:ext cx="808383" cy="808382"/>
          </a:xfrm>
          <a:custGeom>
            <a:avLst/>
            <a:gdLst>
              <a:gd name="connsiteX0" fmla="*/ 251792 w 808383"/>
              <a:gd name="connsiteY0" fmla="*/ 808382 h 808382"/>
              <a:gd name="connsiteX1" fmla="*/ 0 w 808383"/>
              <a:gd name="connsiteY1" fmla="*/ 596347 h 808382"/>
              <a:gd name="connsiteX2" fmla="*/ 119270 w 808383"/>
              <a:gd name="connsiteY2" fmla="*/ 212034 h 808382"/>
              <a:gd name="connsiteX3" fmla="*/ 490331 w 808383"/>
              <a:gd name="connsiteY3" fmla="*/ 0 h 808382"/>
              <a:gd name="connsiteX4" fmla="*/ 728870 w 808383"/>
              <a:gd name="connsiteY4" fmla="*/ 0 h 808382"/>
              <a:gd name="connsiteX5" fmla="*/ 808383 w 808383"/>
              <a:gd name="connsiteY5" fmla="*/ 238539 h 808382"/>
              <a:gd name="connsiteX6" fmla="*/ 556592 w 808383"/>
              <a:gd name="connsiteY6" fmla="*/ 596347 h 808382"/>
              <a:gd name="connsiteX7" fmla="*/ 357809 w 808383"/>
              <a:gd name="connsiteY7" fmla="*/ 702365 h 808382"/>
              <a:gd name="connsiteX8" fmla="*/ 251792 w 808383"/>
              <a:gd name="connsiteY8" fmla="*/ 808382 h 808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8383" h="808382">
                <a:moveTo>
                  <a:pt x="251792" y="808382"/>
                </a:moveTo>
                <a:lnTo>
                  <a:pt x="0" y="596347"/>
                </a:lnTo>
                <a:lnTo>
                  <a:pt x="119270" y="212034"/>
                </a:lnTo>
                <a:lnTo>
                  <a:pt x="490331" y="0"/>
                </a:lnTo>
                <a:lnTo>
                  <a:pt x="728870" y="0"/>
                </a:lnTo>
                <a:lnTo>
                  <a:pt x="808383" y="238539"/>
                </a:lnTo>
                <a:lnTo>
                  <a:pt x="556592" y="596347"/>
                </a:lnTo>
                <a:lnTo>
                  <a:pt x="357809" y="702365"/>
                </a:lnTo>
                <a:lnTo>
                  <a:pt x="251792" y="8083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1666AC-5359-4DC6-B0EC-60CE207BB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C47CF0D5-7E9B-4506-9BB2-46A8CF70F2D7}"/>
              </a:ext>
            </a:extLst>
          </p:cNvPr>
          <p:cNvSpPr txBox="1"/>
          <p:nvPr/>
        </p:nvSpPr>
        <p:spPr>
          <a:xfrm>
            <a:off x="597580" y="2859208"/>
            <a:ext cx="9364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b="1" err="1">
                <a:latin typeface="Arial" panose="020B0604020202020204" pitchFamily="34" charset="0"/>
                <a:cs typeface="Arial" panose="020B0604020202020204" pitchFamily="34" charset="0"/>
              </a:rPr>
              <a:t>Kieldrecht</a:t>
            </a:r>
            <a:endParaRPr lang="nl-BE" sz="1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D137C4E8-421D-4076-848E-9A1CAB4E1889}"/>
              </a:ext>
            </a:extLst>
          </p:cNvPr>
          <p:cNvSpPr txBox="1"/>
          <p:nvPr/>
        </p:nvSpPr>
        <p:spPr>
          <a:xfrm>
            <a:off x="841609" y="4726696"/>
            <a:ext cx="9857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b="1" err="1">
                <a:latin typeface="Arial" panose="020B0604020202020204" pitchFamily="34" charset="0"/>
                <a:cs typeface="Arial" panose="020B0604020202020204" pitchFamily="34" charset="0"/>
              </a:rPr>
              <a:t>Verrebroek</a:t>
            </a:r>
            <a:endParaRPr lang="nl-BE" sz="1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77C27D6B-6154-49B2-A4A4-23355D9A489F}"/>
              </a:ext>
            </a:extLst>
          </p:cNvPr>
          <p:cNvSpPr txBox="1"/>
          <p:nvPr/>
        </p:nvSpPr>
        <p:spPr>
          <a:xfrm>
            <a:off x="1018239" y="3074367"/>
            <a:ext cx="11560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i="1">
                <a:latin typeface="Arial" panose="020B0604020202020204" pitchFamily="34" charset="0"/>
                <a:cs typeface="Arial" panose="020B0604020202020204" pitchFamily="34" charset="0"/>
              </a:rPr>
              <a:t>Oud-Arenberg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340D5AAC-900F-4900-A994-46C4822B3D11}"/>
              </a:ext>
            </a:extLst>
          </p:cNvPr>
          <p:cNvSpPr txBox="1"/>
          <p:nvPr/>
        </p:nvSpPr>
        <p:spPr>
          <a:xfrm>
            <a:off x="1334469" y="5140603"/>
            <a:ext cx="8819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i="1">
                <a:latin typeface="Arial" panose="020B0604020202020204" pitchFamily="34" charset="0"/>
                <a:cs typeface="Arial" panose="020B0604020202020204" pitchFamily="34" charset="0"/>
              </a:rPr>
              <a:t>Schoor-</a:t>
            </a:r>
            <a:br>
              <a:rPr lang="nl-BE" sz="1200" i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BE" sz="1200" i="1">
                <a:latin typeface="Arial" panose="020B0604020202020204" pitchFamily="34" charset="0"/>
                <a:cs typeface="Arial" panose="020B0604020202020204" pitchFamily="34" charset="0"/>
              </a:rPr>
              <a:t>havenweg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1203CF6B-593F-4F6F-A5F1-AA223318DBB2}"/>
              </a:ext>
            </a:extLst>
          </p:cNvPr>
          <p:cNvSpPr txBox="1"/>
          <p:nvPr/>
        </p:nvSpPr>
        <p:spPr>
          <a:xfrm rot="4771354">
            <a:off x="873181" y="3862202"/>
            <a:ext cx="5501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>
                <a:latin typeface="Arial" panose="020B0604020202020204" pitchFamily="34" charset="0"/>
                <a:cs typeface="Arial" panose="020B0604020202020204" pitchFamily="34" charset="0"/>
              </a:rPr>
              <a:t>N451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50BF1D70-9F92-4064-80A1-C3C90FBCFE95}"/>
              </a:ext>
            </a:extLst>
          </p:cNvPr>
          <p:cNvSpPr txBox="1"/>
          <p:nvPr/>
        </p:nvSpPr>
        <p:spPr>
          <a:xfrm>
            <a:off x="1384329" y="5924519"/>
            <a:ext cx="13972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i="1">
                <a:latin typeface="Arial" panose="020B0604020202020204" pitchFamily="34" charset="0"/>
                <a:cs typeface="Arial" panose="020B0604020202020204" pitchFamily="34" charset="0"/>
              </a:rPr>
              <a:t>Complex </a:t>
            </a:r>
            <a:r>
              <a:rPr lang="nl-BE" sz="1200" i="1" err="1">
                <a:latin typeface="Arial" panose="020B0604020202020204" pitchFamily="34" charset="0"/>
                <a:cs typeface="Arial" panose="020B0604020202020204" pitchFamily="34" charset="0"/>
              </a:rPr>
              <a:t>Vrasene</a:t>
            </a:r>
            <a:endParaRPr lang="nl-BE" sz="12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666EFE7D-A960-4965-A161-C1705D6CE046}"/>
              </a:ext>
            </a:extLst>
          </p:cNvPr>
          <p:cNvSpPr txBox="1"/>
          <p:nvPr/>
        </p:nvSpPr>
        <p:spPr>
          <a:xfrm rot="467805">
            <a:off x="1610706" y="2260704"/>
            <a:ext cx="9444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i="1">
                <a:latin typeface="Arial" panose="020B0604020202020204" pitchFamily="34" charset="0"/>
                <a:cs typeface="Arial" panose="020B0604020202020204" pitchFamily="34" charset="0"/>
              </a:rPr>
              <a:t>Dreefstraat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DB708130-6551-44C0-B746-568724BC3151}"/>
              </a:ext>
            </a:extLst>
          </p:cNvPr>
          <p:cNvSpPr txBox="1"/>
          <p:nvPr/>
        </p:nvSpPr>
        <p:spPr>
          <a:xfrm>
            <a:off x="5125930" y="31024"/>
            <a:ext cx="114807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nl-BE"/>
              <a:t>Rustig</a:t>
            </a:r>
          </a:p>
          <a:p>
            <a:pPr algn="r"/>
            <a:r>
              <a:rPr lang="nl-BE"/>
              <a:t>Normaal</a:t>
            </a:r>
          </a:p>
          <a:p>
            <a:pPr algn="r"/>
            <a:r>
              <a:rPr lang="nl-BE"/>
              <a:t>Druk</a:t>
            </a:r>
          </a:p>
          <a:p>
            <a:pPr algn="r"/>
            <a:r>
              <a:rPr lang="nl-BE"/>
              <a:t>Zeer druk </a:t>
            </a:r>
          </a:p>
        </p:txBody>
      </p:sp>
      <p:sp>
        <p:nvSpPr>
          <p:cNvPr id="27" name="Rechthoek 26">
            <a:extLst>
              <a:ext uri="{FF2B5EF4-FFF2-40B4-BE49-F238E27FC236}">
                <a16:creationId xmlns:a16="http://schemas.microsoft.com/office/drawing/2014/main" id="{DDA2587C-1DA5-4033-824B-77108F07C3C9}"/>
              </a:ext>
            </a:extLst>
          </p:cNvPr>
          <p:cNvSpPr/>
          <p:nvPr/>
        </p:nvSpPr>
        <p:spPr>
          <a:xfrm>
            <a:off x="7105059" y="854765"/>
            <a:ext cx="808383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24" name="Picture 9">
            <a:extLst>
              <a:ext uri="{FF2B5EF4-FFF2-40B4-BE49-F238E27FC236}">
                <a16:creationId xmlns:a16="http://schemas.microsoft.com/office/drawing/2014/main" id="{E2BBC55B-AD89-4299-87A4-04F27F3662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146" t="-1" b="83607"/>
          <a:stretch/>
        </p:blipFill>
        <p:spPr>
          <a:xfrm>
            <a:off x="6179419" y="90340"/>
            <a:ext cx="2800274" cy="1056975"/>
          </a:xfrm>
          <a:prstGeom prst="rect">
            <a:avLst/>
          </a:prstGeom>
        </p:spPr>
      </p:pic>
      <p:sp>
        <p:nvSpPr>
          <p:cNvPr id="26" name="Content Placeholder 1">
            <a:extLst>
              <a:ext uri="{FF2B5EF4-FFF2-40B4-BE49-F238E27FC236}">
                <a16:creationId xmlns:a16="http://schemas.microsoft.com/office/drawing/2014/main" id="{4E082965-A32B-4011-8097-A0B1723CC8C6}"/>
              </a:ext>
            </a:extLst>
          </p:cNvPr>
          <p:cNvSpPr txBox="1">
            <a:spLocks/>
          </p:cNvSpPr>
          <p:nvPr/>
        </p:nvSpPr>
        <p:spPr>
          <a:xfrm>
            <a:off x="4688193" y="1409700"/>
            <a:ext cx="7267900" cy="4729162"/>
          </a:xfrm>
        </p:spPr>
        <p:txBody>
          <a:bodyPr/>
          <a:lstStyle>
            <a:lvl1pPr marL="266700" indent="-266700" algn="l" rtl="0" eaLnBrk="0" fontAlgn="base" hangingPunct="0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rgbClr val="990033"/>
              </a:buClr>
              <a:buSzPct val="130000"/>
              <a:buFont typeface="Wingdings" panose="05000000000000000000" pitchFamily="2" charset="2"/>
              <a:buChar char="§"/>
              <a:defRPr sz="2000" b="1" kern="1200">
                <a:solidFill>
                  <a:srgbClr val="262626"/>
                </a:solidFill>
                <a:latin typeface="Arial Nova" panose="020B0504020202020204" pitchFamily="34" charset="0"/>
                <a:ea typeface="+mn-ea"/>
                <a:cs typeface="+mn-cs"/>
              </a:defRPr>
            </a:lvl1pPr>
            <a:lvl2pPr marL="533400" indent="-258763" algn="l" rtl="0" eaLnBrk="0" fontAlgn="base" hangingPunct="0">
              <a:spcBef>
                <a:spcPts val="1200"/>
              </a:spcBef>
              <a:spcAft>
                <a:spcPts val="400"/>
              </a:spcAft>
              <a:buClr>
                <a:srgbClr val="414A5A"/>
              </a:buClr>
              <a:buSzPct val="110000"/>
              <a:buFont typeface="Courier New" panose="02070309020205020404" pitchFamily="49" charset="0"/>
              <a:buChar char="o"/>
              <a:defRPr kern="1200">
                <a:solidFill>
                  <a:srgbClr val="404040"/>
                </a:solidFill>
                <a:latin typeface="Arial Nova" panose="020B0504020202020204" pitchFamily="34" charset="0"/>
                <a:ea typeface="+mn-ea"/>
                <a:cs typeface="+mn-cs"/>
              </a:defRPr>
            </a:lvl2pPr>
            <a:lvl3pPr marL="800100" indent="-182563" algn="l" rtl="0" eaLnBrk="0" fontAlgn="base" hangingPunct="0">
              <a:spcBef>
                <a:spcPts val="200"/>
              </a:spcBef>
              <a:spcAft>
                <a:spcPts val="400"/>
              </a:spcAft>
              <a:buFont typeface="Calibri" panose="020F0502020204030204" pitchFamily="34" charset="0"/>
              <a:buChar char="◦"/>
              <a:defRPr sz="1600" kern="1200">
                <a:solidFill>
                  <a:srgbClr val="404040"/>
                </a:solidFill>
                <a:latin typeface="Arial Nova" panose="020B0504020202020204" pitchFamily="34" charset="0"/>
                <a:ea typeface="+mn-ea"/>
                <a:cs typeface="+mn-cs"/>
              </a:defRPr>
            </a:lvl3pPr>
            <a:lvl4pPr marL="749300" indent="-182563" algn="l" rtl="0" eaLnBrk="0" fontAlgn="base" hangingPunct="0">
              <a:spcBef>
                <a:spcPts val="200"/>
              </a:spcBef>
              <a:spcAft>
                <a:spcPts val="400"/>
              </a:spcAft>
              <a:buFont typeface="Calibri" panose="020F0502020204030204" pitchFamily="34" charset="0"/>
              <a:buChar char="◦"/>
              <a:defRPr sz="1400" kern="1200">
                <a:solidFill>
                  <a:srgbClr val="404040"/>
                </a:solidFill>
                <a:latin typeface="Arial Nova" panose="020B0504020202020204" pitchFamily="34" charset="0"/>
                <a:ea typeface="+mn-ea"/>
                <a:cs typeface="+mn-cs"/>
              </a:defRPr>
            </a:lvl4pPr>
            <a:lvl5pPr marL="931863" indent="-182563" algn="l" rtl="0" eaLnBrk="0" fontAlgn="base" hangingPunct="0">
              <a:spcBef>
                <a:spcPts val="200"/>
              </a:spcBef>
              <a:spcAft>
                <a:spcPts val="400"/>
              </a:spcAft>
              <a:buFont typeface="Calibri" panose="020F0502020204030204" pitchFamily="34" charset="0"/>
              <a:buChar char="◦"/>
              <a:defRPr sz="1400" kern="1200">
                <a:solidFill>
                  <a:srgbClr val="404040"/>
                </a:solidFill>
                <a:latin typeface="Arial Nova" panose="020B0504020202020204" pitchFamily="34" charset="0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dirty="0"/>
              <a:t>Verkeersveiligheid</a:t>
            </a:r>
          </a:p>
          <a:p>
            <a:pPr lvl="1"/>
            <a:r>
              <a:rPr lang="nl-BE" dirty="0"/>
              <a:t>Blikken: menging doorgaand verkeer en erfontsluiting</a:t>
            </a:r>
          </a:p>
          <a:p>
            <a:pPr lvl="1"/>
            <a:r>
              <a:rPr lang="nl-BE" dirty="0"/>
              <a:t>Complex </a:t>
            </a:r>
            <a:r>
              <a:rPr lang="nl-BE" dirty="0" err="1"/>
              <a:t>Vrasene</a:t>
            </a:r>
            <a:r>
              <a:rPr lang="nl-BE" dirty="0"/>
              <a:t>: onveilig voor fietsers en risico op terugslag</a:t>
            </a:r>
          </a:p>
          <a:p>
            <a:r>
              <a:rPr lang="nl-BE" dirty="0"/>
              <a:t>Doorstroming</a:t>
            </a:r>
          </a:p>
          <a:p>
            <a:pPr lvl="1"/>
            <a:r>
              <a:rPr lang="nl-BE" dirty="0"/>
              <a:t>Hoge verzadiging omgeving Schoorhavenweg – N451 – complex </a:t>
            </a:r>
            <a:r>
              <a:rPr lang="nl-BE" dirty="0" err="1"/>
              <a:t>Vrasene</a:t>
            </a:r>
            <a:endParaRPr lang="nl-BE" dirty="0"/>
          </a:p>
          <a:p>
            <a:pPr lvl="1"/>
            <a:r>
              <a:rPr lang="nl-BE" dirty="0"/>
              <a:t>Structurele filevorming op hoofdwegennet</a:t>
            </a:r>
          </a:p>
          <a:p>
            <a:r>
              <a:rPr lang="nl-BE" dirty="0"/>
              <a:t>Verkeersleefbaarheid</a:t>
            </a:r>
          </a:p>
          <a:p>
            <a:pPr lvl="1"/>
            <a:r>
              <a:rPr lang="nl-BE" dirty="0"/>
              <a:t>hoge verkeersdruk op onderliggend wegennet tussen E34 en E17, waaronder dorpenweg N451 Nieuwkerken-Waas, </a:t>
            </a:r>
            <a:r>
              <a:rPr lang="nl-BE" dirty="0" err="1"/>
              <a:t>Vrasene</a:t>
            </a:r>
            <a:r>
              <a:rPr lang="nl-BE" dirty="0"/>
              <a:t> </a:t>
            </a:r>
            <a:r>
              <a:rPr lang="nl-BE" dirty="0" err="1"/>
              <a:t>Verrebroek</a:t>
            </a:r>
            <a:r>
              <a:rPr lang="nl-BE" dirty="0"/>
              <a:t>, … </a:t>
            </a:r>
          </a:p>
        </p:txBody>
      </p:sp>
    </p:spTree>
    <p:extLst>
      <p:ext uri="{BB962C8B-B14F-4D97-AF65-F5344CB8AC3E}">
        <p14:creationId xmlns:p14="http://schemas.microsoft.com/office/powerpoint/2010/main" val="23414087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B39A5FBC-596F-4896-94C6-0FA7E2E9F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>
                <a:solidFill>
                  <a:schemeClr val="bg1"/>
                </a:solidFill>
              </a:rPr>
              <a:t>Inleiding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9FDF60D-F087-479E-8013-460C64B846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9D856B64-F000-4F86-9885-6422A8B07CF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nl-BE" dirty="0">
                <a:solidFill>
                  <a:schemeClr val="bg1">
                    <a:lumMod val="65000"/>
                  </a:schemeClr>
                </a:solidFill>
              </a:rPr>
              <a:t>Effecten korte termijn na aanleg WOW 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4989468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9">
            <a:extLst>
              <a:ext uri="{FF2B5EF4-FFF2-40B4-BE49-F238E27FC236}">
                <a16:creationId xmlns:a16="http://schemas.microsoft.com/office/drawing/2014/main" id="{00EB48F4-2BA8-44E0-A949-BFDA0A90BB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196"/>
          <a:stretch/>
        </p:blipFill>
        <p:spPr>
          <a:xfrm>
            <a:off x="456392" y="74789"/>
            <a:ext cx="8523301" cy="6305683"/>
          </a:xfrm>
          <a:prstGeom prst="rect">
            <a:avLst/>
          </a:prstGeom>
        </p:spPr>
      </p:pic>
      <p:sp>
        <p:nvSpPr>
          <p:cNvPr id="7" name="Vrije vorm: vorm 6">
            <a:extLst>
              <a:ext uri="{FF2B5EF4-FFF2-40B4-BE49-F238E27FC236}">
                <a16:creationId xmlns:a16="http://schemas.microsoft.com/office/drawing/2014/main" id="{187508C5-EA96-40FA-BFAE-B7C3C383C714}"/>
              </a:ext>
            </a:extLst>
          </p:cNvPr>
          <p:cNvSpPr/>
          <p:nvPr/>
        </p:nvSpPr>
        <p:spPr>
          <a:xfrm>
            <a:off x="7580243" y="2411896"/>
            <a:ext cx="808383" cy="808382"/>
          </a:xfrm>
          <a:custGeom>
            <a:avLst/>
            <a:gdLst>
              <a:gd name="connsiteX0" fmla="*/ 251792 w 808383"/>
              <a:gd name="connsiteY0" fmla="*/ 808382 h 808382"/>
              <a:gd name="connsiteX1" fmla="*/ 0 w 808383"/>
              <a:gd name="connsiteY1" fmla="*/ 596347 h 808382"/>
              <a:gd name="connsiteX2" fmla="*/ 119270 w 808383"/>
              <a:gd name="connsiteY2" fmla="*/ 212034 h 808382"/>
              <a:gd name="connsiteX3" fmla="*/ 490331 w 808383"/>
              <a:gd name="connsiteY3" fmla="*/ 0 h 808382"/>
              <a:gd name="connsiteX4" fmla="*/ 728870 w 808383"/>
              <a:gd name="connsiteY4" fmla="*/ 0 h 808382"/>
              <a:gd name="connsiteX5" fmla="*/ 808383 w 808383"/>
              <a:gd name="connsiteY5" fmla="*/ 238539 h 808382"/>
              <a:gd name="connsiteX6" fmla="*/ 556592 w 808383"/>
              <a:gd name="connsiteY6" fmla="*/ 596347 h 808382"/>
              <a:gd name="connsiteX7" fmla="*/ 357809 w 808383"/>
              <a:gd name="connsiteY7" fmla="*/ 702365 h 808382"/>
              <a:gd name="connsiteX8" fmla="*/ 251792 w 808383"/>
              <a:gd name="connsiteY8" fmla="*/ 808382 h 808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8383" h="808382">
                <a:moveTo>
                  <a:pt x="251792" y="808382"/>
                </a:moveTo>
                <a:lnTo>
                  <a:pt x="0" y="596347"/>
                </a:lnTo>
                <a:lnTo>
                  <a:pt x="119270" y="212034"/>
                </a:lnTo>
                <a:lnTo>
                  <a:pt x="490331" y="0"/>
                </a:lnTo>
                <a:lnTo>
                  <a:pt x="728870" y="0"/>
                </a:lnTo>
                <a:lnTo>
                  <a:pt x="808383" y="238539"/>
                </a:lnTo>
                <a:lnTo>
                  <a:pt x="556592" y="596347"/>
                </a:lnTo>
                <a:lnTo>
                  <a:pt x="357809" y="702365"/>
                </a:lnTo>
                <a:lnTo>
                  <a:pt x="251792" y="8083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99B6B77-6C25-42B2-ACD9-26CD6DF71A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83665" y="1409700"/>
            <a:ext cx="3072428" cy="4729162"/>
          </a:xfrm>
        </p:spPr>
        <p:txBody>
          <a:bodyPr/>
          <a:lstStyle/>
          <a:p>
            <a:r>
              <a:rPr lang="nl-BE" dirty="0"/>
              <a:t>Verkeersleefbaarheid</a:t>
            </a:r>
          </a:p>
          <a:p>
            <a:pPr lvl="1"/>
            <a:r>
              <a:rPr lang="nl-BE" dirty="0">
                <a:effectLst/>
              </a:rPr>
              <a:t>(aanzienlijk) positief voor woningen Oud-Arenberg, Nieuw-Arenbergstraat en  Dreefstraat. </a:t>
            </a:r>
          </a:p>
          <a:p>
            <a:pPr lvl="1"/>
            <a:r>
              <a:rPr lang="nl-BE" dirty="0">
                <a:effectLst/>
              </a:rPr>
              <a:t>Beperkt negatief voor doortocht N451 in centrum van </a:t>
            </a:r>
            <a:r>
              <a:rPr lang="nl-BE" dirty="0" err="1">
                <a:effectLst/>
              </a:rPr>
              <a:t>Verrebroek</a:t>
            </a:r>
            <a:r>
              <a:rPr lang="nl-BE" dirty="0">
                <a:effectLst/>
              </a:rPr>
              <a:t> en </a:t>
            </a:r>
            <a:r>
              <a:rPr lang="nl-BE" dirty="0" err="1">
                <a:effectLst/>
              </a:rPr>
              <a:t>Kieldrecht</a:t>
            </a:r>
            <a:r>
              <a:rPr lang="nl-BE" dirty="0">
                <a:effectLst/>
              </a:rPr>
              <a:t>.</a:t>
            </a:r>
            <a:endParaRPr lang="nl-BE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nl-BE" dirty="0"/>
          </a:p>
          <a:p>
            <a:pPr marL="270000" lvl="1" indent="0">
              <a:buNone/>
            </a:pPr>
            <a:endParaRPr lang="nl-BE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1666AC-5359-4DC6-B0EC-60CE207BB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dirty="0" smtClean="0"/>
              <a:pPr/>
              <a:t>6</a:t>
            </a:fld>
            <a:endParaRPr lang="en-GB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C47CF0D5-7E9B-4506-9BB2-46A8CF70F2D7}"/>
              </a:ext>
            </a:extLst>
          </p:cNvPr>
          <p:cNvSpPr txBox="1"/>
          <p:nvPr/>
        </p:nvSpPr>
        <p:spPr>
          <a:xfrm>
            <a:off x="597580" y="2859208"/>
            <a:ext cx="9364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b="1" err="1">
                <a:latin typeface="Arial" panose="020B0604020202020204" pitchFamily="34" charset="0"/>
                <a:cs typeface="Arial" panose="020B0604020202020204" pitchFamily="34" charset="0"/>
              </a:rPr>
              <a:t>Kieldrecht</a:t>
            </a:r>
            <a:endParaRPr lang="nl-BE" sz="1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D137C4E8-421D-4076-848E-9A1CAB4E1889}"/>
              </a:ext>
            </a:extLst>
          </p:cNvPr>
          <p:cNvSpPr txBox="1"/>
          <p:nvPr/>
        </p:nvSpPr>
        <p:spPr>
          <a:xfrm>
            <a:off x="841609" y="4726696"/>
            <a:ext cx="9857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b="1" err="1">
                <a:latin typeface="Arial" panose="020B0604020202020204" pitchFamily="34" charset="0"/>
                <a:cs typeface="Arial" panose="020B0604020202020204" pitchFamily="34" charset="0"/>
              </a:rPr>
              <a:t>Verrebroek</a:t>
            </a:r>
            <a:endParaRPr lang="nl-BE" sz="1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77C27D6B-6154-49B2-A4A4-23355D9A489F}"/>
              </a:ext>
            </a:extLst>
          </p:cNvPr>
          <p:cNvSpPr txBox="1"/>
          <p:nvPr/>
        </p:nvSpPr>
        <p:spPr>
          <a:xfrm>
            <a:off x="1018239" y="3074367"/>
            <a:ext cx="11560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i="1">
                <a:latin typeface="Arial" panose="020B0604020202020204" pitchFamily="34" charset="0"/>
                <a:cs typeface="Arial" panose="020B0604020202020204" pitchFamily="34" charset="0"/>
              </a:rPr>
              <a:t>Oud-Arenberg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340D5AAC-900F-4900-A994-46C4822B3D11}"/>
              </a:ext>
            </a:extLst>
          </p:cNvPr>
          <p:cNvSpPr txBox="1"/>
          <p:nvPr/>
        </p:nvSpPr>
        <p:spPr>
          <a:xfrm>
            <a:off x="1334469" y="5140603"/>
            <a:ext cx="8819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i="1">
                <a:latin typeface="Arial" panose="020B0604020202020204" pitchFamily="34" charset="0"/>
                <a:cs typeface="Arial" panose="020B0604020202020204" pitchFamily="34" charset="0"/>
              </a:rPr>
              <a:t>Schoor-</a:t>
            </a:r>
            <a:br>
              <a:rPr lang="nl-BE" sz="1200" i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BE" sz="1200" i="1">
                <a:latin typeface="Arial" panose="020B0604020202020204" pitchFamily="34" charset="0"/>
                <a:cs typeface="Arial" panose="020B0604020202020204" pitchFamily="34" charset="0"/>
              </a:rPr>
              <a:t>havenweg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1203CF6B-593F-4F6F-A5F1-AA223318DBB2}"/>
              </a:ext>
            </a:extLst>
          </p:cNvPr>
          <p:cNvSpPr txBox="1"/>
          <p:nvPr/>
        </p:nvSpPr>
        <p:spPr>
          <a:xfrm rot="4771354">
            <a:off x="873181" y="3862202"/>
            <a:ext cx="5501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>
                <a:latin typeface="Arial" panose="020B0604020202020204" pitchFamily="34" charset="0"/>
                <a:cs typeface="Arial" panose="020B0604020202020204" pitchFamily="34" charset="0"/>
              </a:rPr>
              <a:t>N451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50BF1D70-9F92-4064-80A1-C3C90FBCFE95}"/>
              </a:ext>
            </a:extLst>
          </p:cNvPr>
          <p:cNvSpPr txBox="1"/>
          <p:nvPr/>
        </p:nvSpPr>
        <p:spPr>
          <a:xfrm>
            <a:off x="1384329" y="5924519"/>
            <a:ext cx="13972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i="1">
                <a:latin typeface="Arial" panose="020B0604020202020204" pitchFamily="34" charset="0"/>
                <a:cs typeface="Arial" panose="020B0604020202020204" pitchFamily="34" charset="0"/>
              </a:rPr>
              <a:t>Complex </a:t>
            </a:r>
            <a:r>
              <a:rPr lang="nl-BE" sz="1200" i="1" err="1">
                <a:latin typeface="Arial" panose="020B0604020202020204" pitchFamily="34" charset="0"/>
                <a:cs typeface="Arial" panose="020B0604020202020204" pitchFamily="34" charset="0"/>
              </a:rPr>
              <a:t>Vrasene</a:t>
            </a:r>
            <a:endParaRPr lang="nl-BE" sz="12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666EFE7D-A960-4965-A161-C1705D6CE046}"/>
              </a:ext>
            </a:extLst>
          </p:cNvPr>
          <p:cNvSpPr txBox="1"/>
          <p:nvPr/>
        </p:nvSpPr>
        <p:spPr>
          <a:xfrm rot="467805">
            <a:off x="1610706" y="2260704"/>
            <a:ext cx="9444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i="1">
                <a:latin typeface="Arial" panose="020B0604020202020204" pitchFamily="34" charset="0"/>
                <a:cs typeface="Arial" panose="020B0604020202020204" pitchFamily="34" charset="0"/>
              </a:rPr>
              <a:t>Dreefstraat</a:t>
            </a: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E7580BAE-B8F7-40EF-8AFF-3F123AC71523}"/>
              </a:ext>
            </a:extLst>
          </p:cNvPr>
          <p:cNvSpPr txBox="1"/>
          <p:nvPr/>
        </p:nvSpPr>
        <p:spPr>
          <a:xfrm>
            <a:off x="5159525" y="2887211"/>
            <a:ext cx="9364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b="1" err="1">
                <a:latin typeface="Arial" panose="020B0604020202020204" pitchFamily="34" charset="0"/>
                <a:cs typeface="Arial" panose="020B0604020202020204" pitchFamily="34" charset="0"/>
              </a:rPr>
              <a:t>Kieldrecht</a:t>
            </a:r>
            <a:endParaRPr lang="nl-BE" sz="1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286201F3-C4DA-48A0-904A-A70339A80830}"/>
              </a:ext>
            </a:extLst>
          </p:cNvPr>
          <p:cNvSpPr txBox="1"/>
          <p:nvPr/>
        </p:nvSpPr>
        <p:spPr>
          <a:xfrm>
            <a:off x="5403554" y="4754699"/>
            <a:ext cx="9857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b="1" err="1">
                <a:latin typeface="Arial" panose="020B0604020202020204" pitchFamily="34" charset="0"/>
                <a:cs typeface="Arial" panose="020B0604020202020204" pitchFamily="34" charset="0"/>
              </a:rPr>
              <a:t>Verrebroek</a:t>
            </a:r>
            <a:endParaRPr lang="nl-BE" sz="1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E8828F0A-4129-413C-8F4D-80EC812C350E}"/>
              </a:ext>
            </a:extLst>
          </p:cNvPr>
          <p:cNvSpPr txBox="1"/>
          <p:nvPr/>
        </p:nvSpPr>
        <p:spPr>
          <a:xfrm>
            <a:off x="5609359" y="3075701"/>
            <a:ext cx="11560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i="1">
                <a:latin typeface="Arial" panose="020B0604020202020204" pitchFamily="34" charset="0"/>
                <a:cs typeface="Arial" panose="020B0604020202020204" pitchFamily="34" charset="0"/>
              </a:rPr>
              <a:t>Oud-Arenberg</a:t>
            </a: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ED30EA04-543B-40CC-AE4C-4C93E2F7D12C}"/>
              </a:ext>
            </a:extLst>
          </p:cNvPr>
          <p:cNvSpPr txBox="1"/>
          <p:nvPr/>
        </p:nvSpPr>
        <p:spPr>
          <a:xfrm>
            <a:off x="5896414" y="5168606"/>
            <a:ext cx="8819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i="1">
                <a:latin typeface="Arial" panose="020B0604020202020204" pitchFamily="34" charset="0"/>
                <a:cs typeface="Arial" panose="020B0604020202020204" pitchFamily="34" charset="0"/>
              </a:rPr>
              <a:t>Schoor-</a:t>
            </a:r>
            <a:br>
              <a:rPr lang="nl-BE" sz="1200" i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BE" sz="1200" i="1">
                <a:latin typeface="Arial" panose="020B0604020202020204" pitchFamily="34" charset="0"/>
                <a:cs typeface="Arial" panose="020B0604020202020204" pitchFamily="34" charset="0"/>
              </a:rPr>
              <a:t>havenweg</a:t>
            </a: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570FB431-3969-4A45-8823-69AC376A4323}"/>
              </a:ext>
            </a:extLst>
          </p:cNvPr>
          <p:cNvSpPr txBox="1"/>
          <p:nvPr/>
        </p:nvSpPr>
        <p:spPr>
          <a:xfrm>
            <a:off x="5946274" y="5955030"/>
            <a:ext cx="13972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i="1">
                <a:latin typeface="Arial" panose="020B0604020202020204" pitchFamily="34" charset="0"/>
                <a:cs typeface="Arial" panose="020B0604020202020204" pitchFamily="34" charset="0"/>
              </a:rPr>
              <a:t>Complex </a:t>
            </a:r>
            <a:r>
              <a:rPr lang="nl-BE" sz="1200" i="1" err="1">
                <a:latin typeface="Arial" panose="020B0604020202020204" pitchFamily="34" charset="0"/>
                <a:cs typeface="Arial" panose="020B0604020202020204" pitchFamily="34" charset="0"/>
              </a:rPr>
              <a:t>Vrasene</a:t>
            </a:r>
            <a:endParaRPr lang="nl-BE" sz="12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9315FE25-6EAF-44DE-B9A4-565E23FEC7F5}"/>
              </a:ext>
            </a:extLst>
          </p:cNvPr>
          <p:cNvSpPr txBox="1"/>
          <p:nvPr/>
        </p:nvSpPr>
        <p:spPr>
          <a:xfrm rot="467805">
            <a:off x="6172651" y="2288707"/>
            <a:ext cx="9444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i="1">
                <a:latin typeface="Arial" panose="020B0604020202020204" pitchFamily="34" charset="0"/>
                <a:cs typeface="Arial" panose="020B0604020202020204" pitchFamily="34" charset="0"/>
              </a:rPr>
              <a:t>Dreefstraat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DB708130-6551-44C0-B746-568724BC3151}"/>
              </a:ext>
            </a:extLst>
          </p:cNvPr>
          <p:cNvSpPr txBox="1"/>
          <p:nvPr/>
        </p:nvSpPr>
        <p:spPr>
          <a:xfrm>
            <a:off x="5125930" y="31024"/>
            <a:ext cx="114807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nl-BE"/>
              <a:t>Rustig</a:t>
            </a:r>
          </a:p>
          <a:p>
            <a:pPr algn="r"/>
            <a:r>
              <a:rPr lang="nl-BE"/>
              <a:t>Normaal</a:t>
            </a:r>
          </a:p>
          <a:p>
            <a:pPr algn="r"/>
            <a:r>
              <a:rPr lang="nl-BE"/>
              <a:t>Druk</a:t>
            </a:r>
          </a:p>
          <a:p>
            <a:pPr algn="r"/>
            <a:r>
              <a:rPr lang="nl-BE"/>
              <a:t>Zeer druk 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4573335C-7370-4A58-89CB-E3AB6059E9E3}"/>
              </a:ext>
            </a:extLst>
          </p:cNvPr>
          <p:cNvSpPr txBox="1"/>
          <p:nvPr/>
        </p:nvSpPr>
        <p:spPr>
          <a:xfrm>
            <a:off x="4204046" y="5585698"/>
            <a:ext cx="835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/>
              <a:t>+WOW</a:t>
            </a:r>
          </a:p>
        </p:txBody>
      </p:sp>
      <p:sp>
        <p:nvSpPr>
          <p:cNvPr id="27" name="Rechthoek 26">
            <a:extLst>
              <a:ext uri="{FF2B5EF4-FFF2-40B4-BE49-F238E27FC236}">
                <a16:creationId xmlns:a16="http://schemas.microsoft.com/office/drawing/2014/main" id="{DDA2587C-1DA5-4033-824B-77108F07C3C9}"/>
              </a:ext>
            </a:extLst>
          </p:cNvPr>
          <p:cNvSpPr/>
          <p:nvPr/>
        </p:nvSpPr>
        <p:spPr>
          <a:xfrm>
            <a:off x="7105059" y="854765"/>
            <a:ext cx="808383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8" name="Content Placeholder 1">
            <a:extLst>
              <a:ext uri="{FF2B5EF4-FFF2-40B4-BE49-F238E27FC236}">
                <a16:creationId xmlns:a16="http://schemas.microsoft.com/office/drawing/2014/main" id="{06317A1A-DF97-4E45-A459-E9249A2A44EA}"/>
              </a:ext>
            </a:extLst>
          </p:cNvPr>
          <p:cNvSpPr txBox="1">
            <a:spLocks/>
          </p:cNvSpPr>
          <p:nvPr/>
        </p:nvSpPr>
        <p:spPr>
          <a:xfrm>
            <a:off x="7792278" y="636104"/>
            <a:ext cx="4163815" cy="437322"/>
          </a:xfrm>
        </p:spPr>
        <p:txBody>
          <a:bodyPr/>
          <a:lstStyle>
            <a:lvl1pPr marL="266700" indent="-26670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rgbClr val="990033"/>
              </a:buClr>
              <a:buSzPct val="130000"/>
              <a:buFont typeface="Wingdings" panose="05000000000000000000" pitchFamily="2" charset="2"/>
              <a:buChar char="§"/>
              <a:defRPr sz="20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Arial Nova" panose="020B0504020202020204" pitchFamily="34" charset="0"/>
                <a:ea typeface="+mn-ea"/>
                <a:cs typeface="+mn-cs"/>
              </a:defRPr>
            </a:lvl1pPr>
            <a:lvl2pPr marL="533400" indent="-258763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400"/>
              </a:spcAft>
              <a:buClr>
                <a:srgbClr val="414A5A"/>
              </a:buClr>
              <a:buSzPct val="110000"/>
              <a:buFont typeface="Courier New" panose="02070309020205020404" pitchFamily="49" charset="0"/>
              <a:buChar char="o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ova" panose="020B0504020202020204" pitchFamily="34" charset="0"/>
                <a:ea typeface="+mn-ea"/>
                <a:cs typeface="+mn-cs"/>
              </a:defRPr>
            </a:lvl2pPr>
            <a:lvl3pPr marL="800100" indent="-182563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ova" panose="020B0504020202020204" pitchFamily="34" charset="0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ova" panose="020B0504020202020204" pitchFamily="34" charset="0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ova" panose="020B0504020202020204" pitchFamily="34" charset="0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BE" dirty="0"/>
              <a:t>(1) Impact WOW op korte termijn</a:t>
            </a:r>
          </a:p>
          <a:p>
            <a:pPr marL="270000" lvl="1" indent="0">
              <a:buFont typeface="Courier New" panose="02070309020205020404" pitchFamily="49" charset="0"/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266313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99B6B77-6C25-42B2-ACD9-26CD6DF71A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3913" y="1308100"/>
            <a:ext cx="10962180" cy="4729162"/>
          </a:xfrm>
        </p:spPr>
        <p:txBody>
          <a:bodyPr/>
          <a:lstStyle/>
          <a:p>
            <a:r>
              <a:rPr lang="nl-BE" dirty="0"/>
              <a:t>Verkeersveiligheid</a:t>
            </a:r>
          </a:p>
          <a:p>
            <a:pPr lvl="1"/>
            <a:r>
              <a:rPr lang="nl-BE" dirty="0"/>
              <a:t>Aanzienlijk positieve effecten door scheiding verkeersstromen, veiligere fietsinfrastructuur</a:t>
            </a:r>
          </a:p>
          <a:p>
            <a:pPr lvl="1"/>
            <a:r>
              <a:rPr lang="nl-BE" dirty="0"/>
              <a:t>Complex </a:t>
            </a:r>
            <a:r>
              <a:rPr lang="nl-BE" dirty="0" err="1"/>
              <a:t>Vrasene</a:t>
            </a:r>
            <a:r>
              <a:rPr lang="nl-BE" dirty="0"/>
              <a:t>: veiligheid fietsers en afwikkeling tijdens spits blijven aandachtspunten </a:t>
            </a:r>
            <a:br>
              <a:rPr lang="nl-BE" dirty="0"/>
            </a:br>
            <a:r>
              <a:rPr lang="nl-BE" dirty="0"/>
              <a:t>-&gt; structureel op te lossen door project E34 west, eventueel tijdelijke optimalisaties</a:t>
            </a:r>
          </a:p>
          <a:p>
            <a:r>
              <a:rPr lang="nl-BE" dirty="0"/>
              <a:t>Doorstroming</a:t>
            </a:r>
          </a:p>
          <a:p>
            <a:pPr lvl="1"/>
            <a:r>
              <a:rPr lang="nl-BE" sz="1800" dirty="0">
                <a:effectLst/>
              </a:rPr>
              <a:t>Hoofdzakelijk positieve effecten en </a:t>
            </a:r>
            <a:r>
              <a:rPr lang="nl-BE" dirty="0"/>
              <a:t>verwaarloosbare </a:t>
            </a:r>
            <a:r>
              <a:rPr lang="nl-BE" sz="1800" dirty="0">
                <a:effectLst/>
              </a:rPr>
              <a:t>effecten op vlak van doorstroming. </a:t>
            </a:r>
          </a:p>
          <a:p>
            <a:pPr lvl="1"/>
            <a:r>
              <a:rPr lang="nl-BE" dirty="0"/>
              <a:t>Verkeerstoename aan rotonde complex </a:t>
            </a:r>
            <a:r>
              <a:rPr lang="nl-BE" dirty="0" err="1"/>
              <a:t>Deurganckdok</a:t>
            </a:r>
            <a:r>
              <a:rPr lang="nl-BE" dirty="0"/>
              <a:t>-West leidt niet tot doorstromingsproblemen </a:t>
            </a:r>
            <a:br>
              <a:rPr lang="nl-BE" dirty="0"/>
            </a:br>
            <a:r>
              <a:rPr lang="nl-BE" dirty="0"/>
              <a:t>(&lt; 50% verzadiging)</a:t>
            </a:r>
          </a:p>
          <a:p>
            <a:pPr lvl="1"/>
            <a:r>
              <a:rPr lang="nl-BE" sz="1800" dirty="0">
                <a:effectLst/>
              </a:rPr>
              <a:t>Omgeving Schoorhavenweg – N451 – complex </a:t>
            </a:r>
            <a:r>
              <a:rPr lang="nl-BE" sz="1800" dirty="0" err="1">
                <a:effectLst/>
              </a:rPr>
              <a:t>Vrasene</a:t>
            </a:r>
            <a:r>
              <a:rPr lang="nl-BE" sz="1800" dirty="0">
                <a:effectLst/>
              </a:rPr>
              <a:t>: blijft aandachtspunt</a:t>
            </a:r>
          </a:p>
          <a:p>
            <a:r>
              <a:rPr lang="nl-BE" dirty="0"/>
              <a:t>Verkeersleefbaarheid</a:t>
            </a:r>
          </a:p>
          <a:p>
            <a:pPr lvl="1"/>
            <a:r>
              <a:rPr lang="nl-BE" dirty="0"/>
              <a:t>Verschuiving verkeersstromen zorgt voor </a:t>
            </a:r>
            <a:r>
              <a:rPr lang="nl-BE" dirty="0">
                <a:effectLst/>
              </a:rPr>
              <a:t>(aanzienlijk) positief voor woningen Oud-Arenberg, Nieuw-Arenbergstraat en  Dreefstraat</a:t>
            </a:r>
            <a:endParaRPr lang="nl-BE" dirty="0"/>
          </a:p>
          <a:p>
            <a:pPr marL="270000" lvl="1" indent="0">
              <a:buNone/>
            </a:pPr>
            <a:endParaRPr lang="nl-BE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1666AC-5359-4DC6-B0EC-60CE207BB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dirty="0" smtClean="0"/>
              <a:pPr/>
              <a:t>7</a:t>
            </a:fld>
            <a:endParaRPr lang="en-GB"/>
          </a:p>
        </p:txBody>
      </p:sp>
      <p:sp>
        <p:nvSpPr>
          <p:cNvPr id="27" name="Content Placeholder 1">
            <a:extLst>
              <a:ext uri="{FF2B5EF4-FFF2-40B4-BE49-F238E27FC236}">
                <a16:creationId xmlns:a16="http://schemas.microsoft.com/office/drawing/2014/main" id="{586B3FB8-3BB7-4D88-888F-8E0CC1B31D9D}"/>
              </a:ext>
            </a:extLst>
          </p:cNvPr>
          <p:cNvSpPr txBox="1">
            <a:spLocks/>
          </p:cNvSpPr>
          <p:nvPr/>
        </p:nvSpPr>
        <p:spPr>
          <a:xfrm>
            <a:off x="7792278" y="636104"/>
            <a:ext cx="4163815" cy="437322"/>
          </a:xfrm>
        </p:spPr>
        <p:txBody>
          <a:bodyPr/>
          <a:lstStyle>
            <a:lvl1pPr marL="266700" indent="-26670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rgbClr val="990033"/>
              </a:buClr>
              <a:buSzPct val="130000"/>
              <a:buFont typeface="Wingdings" panose="05000000000000000000" pitchFamily="2" charset="2"/>
              <a:buChar char="§"/>
              <a:defRPr sz="20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Arial Nova" panose="020B0504020202020204" pitchFamily="34" charset="0"/>
                <a:ea typeface="+mn-ea"/>
                <a:cs typeface="+mn-cs"/>
              </a:defRPr>
            </a:lvl1pPr>
            <a:lvl2pPr marL="533400" indent="-258763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400"/>
              </a:spcAft>
              <a:buClr>
                <a:srgbClr val="414A5A"/>
              </a:buClr>
              <a:buSzPct val="110000"/>
              <a:buFont typeface="Courier New" panose="02070309020205020404" pitchFamily="49" charset="0"/>
              <a:buChar char="o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ova" panose="020B0504020202020204" pitchFamily="34" charset="0"/>
                <a:ea typeface="+mn-ea"/>
                <a:cs typeface="+mn-cs"/>
              </a:defRPr>
            </a:lvl2pPr>
            <a:lvl3pPr marL="800100" indent="-182563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ova" panose="020B0504020202020204" pitchFamily="34" charset="0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ova" panose="020B0504020202020204" pitchFamily="34" charset="0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ova" panose="020B0504020202020204" pitchFamily="34" charset="0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BE"/>
              <a:t>(1) Impact WOW op korte termijn</a:t>
            </a:r>
          </a:p>
          <a:p>
            <a:pPr marL="270000" lvl="1" indent="0">
              <a:buFont typeface="Courier New" panose="02070309020205020404" pitchFamily="49" charset="0"/>
              <a:buNone/>
            </a:pP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417637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B39A5FBC-596F-4896-94C6-0FA7E2E9F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Inleiding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A72FE6F-94EE-47F7-A583-FD8BF7F861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1189C41D-B727-4749-9EF9-C4603762D23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nl-BE" dirty="0">
                <a:solidFill>
                  <a:schemeClr val="bg1">
                    <a:lumMod val="65000"/>
                  </a:schemeClr>
                </a:solidFill>
              </a:rPr>
              <a:t>Referentiesituatie 2030</a:t>
            </a:r>
          </a:p>
          <a:p>
            <a:r>
              <a:rPr lang="nl-BE" dirty="0">
                <a:solidFill>
                  <a:schemeClr val="bg1">
                    <a:lumMod val="65000"/>
                  </a:schemeClr>
                </a:solidFill>
              </a:rPr>
              <a:t>Zonder ontwikkelingen CCL</a:t>
            </a:r>
          </a:p>
        </p:txBody>
      </p:sp>
    </p:spTree>
    <p:extLst>
      <p:ext uri="{BB962C8B-B14F-4D97-AF65-F5344CB8AC3E}">
        <p14:creationId xmlns:p14="http://schemas.microsoft.com/office/powerpoint/2010/main" val="33312565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Afbeelding 20">
            <a:extLst>
              <a:ext uri="{FF2B5EF4-FFF2-40B4-BE49-F238E27FC236}">
                <a16:creationId xmlns:a16="http://schemas.microsoft.com/office/drawing/2014/main" id="{3807DEAC-99F0-470B-AFE8-9259C3DDC6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t="7759" b="5491"/>
          <a:stretch/>
        </p:blipFill>
        <p:spPr>
          <a:xfrm>
            <a:off x="597052" y="1228724"/>
            <a:ext cx="7892631" cy="5057155"/>
          </a:xfrm>
          <a:prstGeom prst="rect">
            <a:avLst/>
          </a:prstGeo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B39A5FBC-596F-4896-94C6-0FA7E2E9F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REF 2030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7B38B45-D1F1-456A-9754-1ACD608E77D5}"/>
              </a:ext>
            </a:extLst>
          </p:cNvPr>
          <p:cNvSpPr txBox="1"/>
          <p:nvPr/>
        </p:nvSpPr>
        <p:spPr>
          <a:xfrm>
            <a:off x="1977826" y="2283638"/>
            <a:ext cx="126669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100" b="1" dirty="0"/>
              <a:t>WOW (2023-’26)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2CBDCC78-3471-4130-816D-22B42B1C9472}"/>
              </a:ext>
            </a:extLst>
          </p:cNvPr>
          <p:cNvSpPr txBox="1"/>
          <p:nvPr/>
        </p:nvSpPr>
        <p:spPr>
          <a:xfrm>
            <a:off x="2888399" y="3646678"/>
            <a:ext cx="11961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100" b="1" dirty="0"/>
              <a:t>E34 (2027-’29)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A4C21029-1C35-4EDC-B5CB-15F36C019534}"/>
              </a:ext>
            </a:extLst>
          </p:cNvPr>
          <p:cNvSpPr txBox="1"/>
          <p:nvPr/>
        </p:nvSpPr>
        <p:spPr>
          <a:xfrm>
            <a:off x="4335517" y="2122758"/>
            <a:ext cx="170431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100" b="1" dirty="0"/>
              <a:t>2</a:t>
            </a:r>
            <a:r>
              <a:rPr lang="nl-BE" sz="1100" b="1" baseline="30000" dirty="0"/>
              <a:t>e</a:t>
            </a:r>
            <a:r>
              <a:rPr lang="nl-BE" sz="1100" b="1" dirty="0"/>
              <a:t> </a:t>
            </a:r>
            <a:r>
              <a:rPr lang="nl-BE" sz="1100" b="1" dirty="0" err="1"/>
              <a:t>Tijsmanstunnel</a:t>
            </a:r>
            <a:r>
              <a:rPr lang="nl-BE" sz="1100" b="1" dirty="0"/>
              <a:t> (2027)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213441B7-A259-448F-BDDF-FADDF7183E1B}"/>
              </a:ext>
            </a:extLst>
          </p:cNvPr>
          <p:cNvSpPr txBox="1"/>
          <p:nvPr/>
        </p:nvSpPr>
        <p:spPr>
          <a:xfrm>
            <a:off x="4586534" y="3267636"/>
            <a:ext cx="141897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100" b="1" dirty="0"/>
              <a:t>OWV (2021- 2030)</a:t>
            </a:r>
          </a:p>
        </p:txBody>
      </p:sp>
      <p:grpSp>
        <p:nvGrpSpPr>
          <p:cNvPr id="35" name="Groep 34">
            <a:extLst>
              <a:ext uri="{FF2B5EF4-FFF2-40B4-BE49-F238E27FC236}">
                <a16:creationId xmlns:a16="http://schemas.microsoft.com/office/drawing/2014/main" id="{48CA3586-33A5-4D3D-9671-ADCA92D6348C}"/>
              </a:ext>
            </a:extLst>
          </p:cNvPr>
          <p:cNvGrpSpPr/>
          <p:nvPr/>
        </p:nvGrpSpPr>
        <p:grpSpPr>
          <a:xfrm>
            <a:off x="2791492" y="2081213"/>
            <a:ext cx="666083" cy="1300616"/>
            <a:chOff x="2791492" y="2081213"/>
            <a:chExt cx="666083" cy="1300616"/>
          </a:xfrm>
        </p:grpSpPr>
        <p:sp>
          <p:nvSpPr>
            <p:cNvPr id="4" name="Vrije vorm: vorm 3">
              <a:extLst>
                <a:ext uri="{FF2B5EF4-FFF2-40B4-BE49-F238E27FC236}">
                  <a16:creationId xmlns:a16="http://schemas.microsoft.com/office/drawing/2014/main" id="{0B20940F-58B0-46B9-AE84-20749605C7D3}"/>
                </a:ext>
              </a:extLst>
            </p:cNvPr>
            <p:cNvSpPr/>
            <p:nvPr/>
          </p:nvSpPr>
          <p:spPr>
            <a:xfrm>
              <a:off x="2791492" y="2382085"/>
              <a:ext cx="634864" cy="999744"/>
            </a:xfrm>
            <a:custGeom>
              <a:avLst/>
              <a:gdLst>
                <a:gd name="connsiteX0" fmla="*/ 595086 w 624114"/>
                <a:gd name="connsiteY0" fmla="*/ 319314 h 1161143"/>
                <a:gd name="connsiteX1" fmla="*/ 537028 w 624114"/>
                <a:gd name="connsiteY1" fmla="*/ 275772 h 1161143"/>
                <a:gd name="connsiteX2" fmla="*/ 624114 w 624114"/>
                <a:gd name="connsiteY2" fmla="*/ 101600 h 1161143"/>
                <a:gd name="connsiteX3" fmla="*/ 595086 w 624114"/>
                <a:gd name="connsiteY3" fmla="*/ 0 h 1161143"/>
                <a:gd name="connsiteX4" fmla="*/ 478971 w 624114"/>
                <a:gd name="connsiteY4" fmla="*/ 43543 h 1161143"/>
                <a:gd name="connsiteX5" fmla="*/ 420914 w 624114"/>
                <a:gd name="connsiteY5" fmla="*/ 116114 h 1161143"/>
                <a:gd name="connsiteX6" fmla="*/ 217714 w 624114"/>
                <a:gd name="connsiteY6" fmla="*/ 188686 h 1161143"/>
                <a:gd name="connsiteX7" fmla="*/ 0 w 624114"/>
                <a:gd name="connsiteY7" fmla="*/ 522514 h 1161143"/>
                <a:gd name="connsiteX8" fmla="*/ 14514 w 624114"/>
                <a:gd name="connsiteY8" fmla="*/ 754743 h 1161143"/>
                <a:gd name="connsiteX9" fmla="*/ 101600 w 624114"/>
                <a:gd name="connsiteY9" fmla="*/ 986972 h 1161143"/>
                <a:gd name="connsiteX10" fmla="*/ 130628 w 624114"/>
                <a:gd name="connsiteY10" fmla="*/ 1161143 h 1161143"/>
                <a:gd name="connsiteX0" fmla="*/ 595086 w 624114"/>
                <a:gd name="connsiteY0" fmla="*/ 319314 h 1175431"/>
                <a:gd name="connsiteX1" fmla="*/ 537028 w 624114"/>
                <a:gd name="connsiteY1" fmla="*/ 275772 h 1175431"/>
                <a:gd name="connsiteX2" fmla="*/ 624114 w 624114"/>
                <a:gd name="connsiteY2" fmla="*/ 101600 h 1175431"/>
                <a:gd name="connsiteX3" fmla="*/ 595086 w 624114"/>
                <a:gd name="connsiteY3" fmla="*/ 0 h 1175431"/>
                <a:gd name="connsiteX4" fmla="*/ 478971 w 624114"/>
                <a:gd name="connsiteY4" fmla="*/ 43543 h 1175431"/>
                <a:gd name="connsiteX5" fmla="*/ 420914 w 624114"/>
                <a:gd name="connsiteY5" fmla="*/ 116114 h 1175431"/>
                <a:gd name="connsiteX6" fmla="*/ 217714 w 624114"/>
                <a:gd name="connsiteY6" fmla="*/ 188686 h 1175431"/>
                <a:gd name="connsiteX7" fmla="*/ 0 w 624114"/>
                <a:gd name="connsiteY7" fmla="*/ 522514 h 1175431"/>
                <a:gd name="connsiteX8" fmla="*/ 14514 w 624114"/>
                <a:gd name="connsiteY8" fmla="*/ 754743 h 1175431"/>
                <a:gd name="connsiteX9" fmla="*/ 101600 w 624114"/>
                <a:gd name="connsiteY9" fmla="*/ 986972 h 1175431"/>
                <a:gd name="connsiteX10" fmla="*/ 130628 w 624114"/>
                <a:gd name="connsiteY10" fmla="*/ 1175431 h 1175431"/>
                <a:gd name="connsiteX0" fmla="*/ 595086 w 624114"/>
                <a:gd name="connsiteY0" fmla="*/ 319314 h 1165906"/>
                <a:gd name="connsiteX1" fmla="*/ 537028 w 624114"/>
                <a:gd name="connsiteY1" fmla="*/ 275772 h 1165906"/>
                <a:gd name="connsiteX2" fmla="*/ 624114 w 624114"/>
                <a:gd name="connsiteY2" fmla="*/ 101600 h 1165906"/>
                <a:gd name="connsiteX3" fmla="*/ 595086 w 624114"/>
                <a:gd name="connsiteY3" fmla="*/ 0 h 1165906"/>
                <a:gd name="connsiteX4" fmla="*/ 478971 w 624114"/>
                <a:gd name="connsiteY4" fmla="*/ 43543 h 1165906"/>
                <a:gd name="connsiteX5" fmla="*/ 420914 w 624114"/>
                <a:gd name="connsiteY5" fmla="*/ 116114 h 1165906"/>
                <a:gd name="connsiteX6" fmla="*/ 217714 w 624114"/>
                <a:gd name="connsiteY6" fmla="*/ 188686 h 1165906"/>
                <a:gd name="connsiteX7" fmla="*/ 0 w 624114"/>
                <a:gd name="connsiteY7" fmla="*/ 522514 h 1165906"/>
                <a:gd name="connsiteX8" fmla="*/ 14514 w 624114"/>
                <a:gd name="connsiteY8" fmla="*/ 754743 h 1165906"/>
                <a:gd name="connsiteX9" fmla="*/ 101600 w 624114"/>
                <a:gd name="connsiteY9" fmla="*/ 986972 h 1165906"/>
                <a:gd name="connsiteX10" fmla="*/ 268741 w 624114"/>
                <a:gd name="connsiteY10" fmla="*/ 1165906 h 1165906"/>
                <a:gd name="connsiteX0" fmla="*/ 595086 w 624114"/>
                <a:gd name="connsiteY0" fmla="*/ 319314 h 1248496"/>
                <a:gd name="connsiteX1" fmla="*/ 537028 w 624114"/>
                <a:gd name="connsiteY1" fmla="*/ 275772 h 1248496"/>
                <a:gd name="connsiteX2" fmla="*/ 624114 w 624114"/>
                <a:gd name="connsiteY2" fmla="*/ 101600 h 1248496"/>
                <a:gd name="connsiteX3" fmla="*/ 595086 w 624114"/>
                <a:gd name="connsiteY3" fmla="*/ 0 h 1248496"/>
                <a:gd name="connsiteX4" fmla="*/ 478971 w 624114"/>
                <a:gd name="connsiteY4" fmla="*/ 43543 h 1248496"/>
                <a:gd name="connsiteX5" fmla="*/ 420914 w 624114"/>
                <a:gd name="connsiteY5" fmla="*/ 116114 h 1248496"/>
                <a:gd name="connsiteX6" fmla="*/ 217714 w 624114"/>
                <a:gd name="connsiteY6" fmla="*/ 188686 h 1248496"/>
                <a:gd name="connsiteX7" fmla="*/ 0 w 624114"/>
                <a:gd name="connsiteY7" fmla="*/ 522514 h 1248496"/>
                <a:gd name="connsiteX8" fmla="*/ 14514 w 624114"/>
                <a:gd name="connsiteY8" fmla="*/ 754743 h 1248496"/>
                <a:gd name="connsiteX9" fmla="*/ 101600 w 624114"/>
                <a:gd name="connsiteY9" fmla="*/ 986972 h 1248496"/>
                <a:gd name="connsiteX10" fmla="*/ 189820 w 624114"/>
                <a:gd name="connsiteY10" fmla="*/ 1243693 h 1248496"/>
                <a:gd name="connsiteX11" fmla="*/ 268741 w 624114"/>
                <a:gd name="connsiteY11" fmla="*/ 1165906 h 1248496"/>
                <a:gd name="connsiteX0" fmla="*/ 595086 w 624114"/>
                <a:gd name="connsiteY0" fmla="*/ 319314 h 1248496"/>
                <a:gd name="connsiteX1" fmla="*/ 537028 w 624114"/>
                <a:gd name="connsiteY1" fmla="*/ 275772 h 1248496"/>
                <a:gd name="connsiteX2" fmla="*/ 624114 w 624114"/>
                <a:gd name="connsiteY2" fmla="*/ 101600 h 1248496"/>
                <a:gd name="connsiteX3" fmla="*/ 595086 w 624114"/>
                <a:gd name="connsiteY3" fmla="*/ 0 h 1248496"/>
                <a:gd name="connsiteX4" fmla="*/ 478971 w 624114"/>
                <a:gd name="connsiteY4" fmla="*/ 43543 h 1248496"/>
                <a:gd name="connsiteX5" fmla="*/ 420914 w 624114"/>
                <a:gd name="connsiteY5" fmla="*/ 116114 h 1248496"/>
                <a:gd name="connsiteX6" fmla="*/ 217714 w 624114"/>
                <a:gd name="connsiteY6" fmla="*/ 188686 h 1248496"/>
                <a:gd name="connsiteX7" fmla="*/ 0 w 624114"/>
                <a:gd name="connsiteY7" fmla="*/ 522514 h 1248496"/>
                <a:gd name="connsiteX8" fmla="*/ 14514 w 624114"/>
                <a:gd name="connsiteY8" fmla="*/ 754743 h 1248496"/>
                <a:gd name="connsiteX9" fmla="*/ 101600 w 624114"/>
                <a:gd name="connsiteY9" fmla="*/ 986972 h 1248496"/>
                <a:gd name="connsiteX10" fmla="*/ 132670 w 624114"/>
                <a:gd name="connsiteY10" fmla="*/ 1172256 h 1248496"/>
                <a:gd name="connsiteX11" fmla="*/ 189820 w 624114"/>
                <a:gd name="connsiteY11" fmla="*/ 1243693 h 1248496"/>
                <a:gd name="connsiteX12" fmla="*/ 268741 w 624114"/>
                <a:gd name="connsiteY12" fmla="*/ 1165906 h 1248496"/>
                <a:gd name="connsiteX0" fmla="*/ 595086 w 624114"/>
                <a:gd name="connsiteY0" fmla="*/ 319314 h 1248851"/>
                <a:gd name="connsiteX1" fmla="*/ 537028 w 624114"/>
                <a:gd name="connsiteY1" fmla="*/ 275772 h 1248851"/>
                <a:gd name="connsiteX2" fmla="*/ 624114 w 624114"/>
                <a:gd name="connsiteY2" fmla="*/ 101600 h 1248851"/>
                <a:gd name="connsiteX3" fmla="*/ 595086 w 624114"/>
                <a:gd name="connsiteY3" fmla="*/ 0 h 1248851"/>
                <a:gd name="connsiteX4" fmla="*/ 478971 w 624114"/>
                <a:gd name="connsiteY4" fmla="*/ 43543 h 1248851"/>
                <a:gd name="connsiteX5" fmla="*/ 420914 w 624114"/>
                <a:gd name="connsiteY5" fmla="*/ 116114 h 1248851"/>
                <a:gd name="connsiteX6" fmla="*/ 217714 w 624114"/>
                <a:gd name="connsiteY6" fmla="*/ 188686 h 1248851"/>
                <a:gd name="connsiteX7" fmla="*/ 0 w 624114"/>
                <a:gd name="connsiteY7" fmla="*/ 522514 h 1248851"/>
                <a:gd name="connsiteX8" fmla="*/ 14514 w 624114"/>
                <a:gd name="connsiteY8" fmla="*/ 754743 h 1248851"/>
                <a:gd name="connsiteX9" fmla="*/ 101600 w 624114"/>
                <a:gd name="connsiteY9" fmla="*/ 986972 h 1248851"/>
                <a:gd name="connsiteX10" fmla="*/ 132670 w 624114"/>
                <a:gd name="connsiteY10" fmla="*/ 1172256 h 1248851"/>
                <a:gd name="connsiteX11" fmla="*/ 189820 w 624114"/>
                <a:gd name="connsiteY11" fmla="*/ 1243693 h 1248851"/>
                <a:gd name="connsiteX12" fmla="*/ 283028 w 624114"/>
                <a:gd name="connsiteY12" fmla="*/ 1175431 h 1248851"/>
                <a:gd name="connsiteX0" fmla="*/ 595086 w 624114"/>
                <a:gd name="connsiteY0" fmla="*/ 319314 h 1249262"/>
                <a:gd name="connsiteX1" fmla="*/ 537028 w 624114"/>
                <a:gd name="connsiteY1" fmla="*/ 275772 h 1249262"/>
                <a:gd name="connsiteX2" fmla="*/ 624114 w 624114"/>
                <a:gd name="connsiteY2" fmla="*/ 101600 h 1249262"/>
                <a:gd name="connsiteX3" fmla="*/ 595086 w 624114"/>
                <a:gd name="connsiteY3" fmla="*/ 0 h 1249262"/>
                <a:gd name="connsiteX4" fmla="*/ 478971 w 624114"/>
                <a:gd name="connsiteY4" fmla="*/ 43543 h 1249262"/>
                <a:gd name="connsiteX5" fmla="*/ 420914 w 624114"/>
                <a:gd name="connsiteY5" fmla="*/ 116114 h 1249262"/>
                <a:gd name="connsiteX6" fmla="*/ 217714 w 624114"/>
                <a:gd name="connsiteY6" fmla="*/ 188686 h 1249262"/>
                <a:gd name="connsiteX7" fmla="*/ 0 w 624114"/>
                <a:gd name="connsiteY7" fmla="*/ 522514 h 1249262"/>
                <a:gd name="connsiteX8" fmla="*/ 14514 w 624114"/>
                <a:gd name="connsiteY8" fmla="*/ 754743 h 1249262"/>
                <a:gd name="connsiteX9" fmla="*/ 101600 w 624114"/>
                <a:gd name="connsiteY9" fmla="*/ 986972 h 1249262"/>
                <a:gd name="connsiteX10" fmla="*/ 132670 w 624114"/>
                <a:gd name="connsiteY10" fmla="*/ 1172256 h 1249262"/>
                <a:gd name="connsiteX11" fmla="*/ 189820 w 624114"/>
                <a:gd name="connsiteY11" fmla="*/ 1243693 h 1249262"/>
                <a:gd name="connsiteX12" fmla="*/ 240165 w 624114"/>
                <a:gd name="connsiteY12" fmla="*/ 1184956 h 1249262"/>
                <a:gd name="connsiteX0" fmla="*/ 595086 w 624114"/>
                <a:gd name="connsiteY0" fmla="*/ 319314 h 1248667"/>
                <a:gd name="connsiteX1" fmla="*/ 537028 w 624114"/>
                <a:gd name="connsiteY1" fmla="*/ 275772 h 1248667"/>
                <a:gd name="connsiteX2" fmla="*/ 624114 w 624114"/>
                <a:gd name="connsiteY2" fmla="*/ 101600 h 1248667"/>
                <a:gd name="connsiteX3" fmla="*/ 595086 w 624114"/>
                <a:gd name="connsiteY3" fmla="*/ 0 h 1248667"/>
                <a:gd name="connsiteX4" fmla="*/ 478971 w 624114"/>
                <a:gd name="connsiteY4" fmla="*/ 43543 h 1248667"/>
                <a:gd name="connsiteX5" fmla="*/ 420914 w 624114"/>
                <a:gd name="connsiteY5" fmla="*/ 116114 h 1248667"/>
                <a:gd name="connsiteX6" fmla="*/ 217714 w 624114"/>
                <a:gd name="connsiteY6" fmla="*/ 188686 h 1248667"/>
                <a:gd name="connsiteX7" fmla="*/ 0 w 624114"/>
                <a:gd name="connsiteY7" fmla="*/ 522514 h 1248667"/>
                <a:gd name="connsiteX8" fmla="*/ 14514 w 624114"/>
                <a:gd name="connsiteY8" fmla="*/ 754743 h 1248667"/>
                <a:gd name="connsiteX9" fmla="*/ 101600 w 624114"/>
                <a:gd name="connsiteY9" fmla="*/ 986972 h 1248667"/>
                <a:gd name="connsiteX10" fmla="*/ 132670 w 624114"/>
                <a:gd name="connsiteY10" fmla="*/ 1172256 h 1248667"/>
                <a:gd name="connsiteX11" fmla="*/ 189820 w 624114"/>
                <a:gd name="connsiteY11" fmla="*/ 1243693 h 1248667"/>
                <a:gd name="connsiteX12" fmla="*/ 266358 w 624114"/>
                <a:gd name="connsiteY12" fmla="*/ 1170669 h 1248667"/>
                <a:gd name="connsiteX0" fmla="*/ 595086 w 624114"/>
                <a:gd name="connsiteY0" fmla="*/ 319314 h 1249560"/>
                <a:gd name="connsiteX1" fmla="*/ 537028 w 624114"/>
                <a:gd name="connsiteY1" fmla="*/ 275772 h 1249560"/>
                <a:gd name="connsiteX2" fmla="*/ 624114 w 624114"/>
                <a:gd name="connsiteY2" fmla="*/ 101600 h 1249560"/>
                <a:gd name="connsiteX3" fmla="*/ 595086 w 624114"/>
                <a:gd name="connsiteY3" fmla="*/ 0 h 1249560"/>
                <a:gd name="connsiteX4" fmla="*/ 478971 w 624114"/>
                <a:gd name="connsiteY4" fmla="*/ 43543 h 1249560"/>
                <a:gd name="connsiteX5" fmla="*/ 420914 w 624114"/>
                <a:gd name="connsiteY5" fmla="*/ 116114 h 1249560"/>
                <a:gd name="connsiteX6" fmla="*/ 217714 w 624114"/>
                <a:gd name="connsiteY6" fmla="*/ 188686 h 1249560"/>
                <a:gd name="connsiteX7" fmla="*/ 0 w 624114"/>
                <a:gd name="connsiteY7" fmla="*/ 522514 h 1249560"/>
                <a:gd name="connsiteX8" fmla="*/ 14514 w 624114"/>
                <a:gd name="connsiteY8" fmla="*/ 754743 h 1249560"/>
                <a:gd name="connsiteX9" fmla="*/ 101600 w 624114"/>
                <a:gd name="connsiteY9" fmla="*/ 986972 h 1249560"/>
                <a:gd name="connsiteX10" fmla="*/ 132670 w 624114"/>
                <a:gd name="connsiteY10" fmla="*/ 1172256 h 1249560"/>
                <a:gd name="connsiteX11" fmla="*/ 189820 w 624114"/>
                <a:gd name="connsiteY11" fmla="*/ 1243693 h 1249560"/>
                <a:gd name="connsiteX12" fmla="*/ 266358 w 624114"/>
                <a:gd name="connsiteY12" fmla="*/ 1170669 h 1249560"/>
                <a:gd name="connsiteX0" fmla="*/ 595086 w 624114"/>
                <a:gd name="connsiteY0" fmla="*/ 319314 h 1249441"/>
                <a:gd name="connsiteX1" fmla="*/ 537028 w 624114"/>
                <a:gd name="connsiteY1" fmla="*/ 275772 h 1249441"/>
                <a:gd name="connsiteX2" fmla="*/ 624114 w 624114"/>
                <a:gd name="connsiteY2" fmla="*/ 101600 h 1249441"/>
                <a:gd name="connsiteX3" fmla="*/ 595086 w 624114"/>
                <a:gd name="connsiteY3" fmla="*/ 0 h 1249441"/>
                <a:gd name="connsiteX4" fmla="*/ 478971 w 624114"/>
                <a:gd name="connsiteY4" fmla="*/ 43543 h 1249441"/>
                <a:gd name="connsiteX5" fmla="*/ 420914 w 624114"/>
                <a:gd name="connsiteY5" fmla="*/ 116114 h 1249441"/>
                <a:gd name="connsiteX6" fmla="*/ 217714 w 624114"/>
                <a:gd name="connsiteY6" fmla="*/ 188686 h 1249441"/>
                <a:gd name="connsiteX7" fmla="*/ 0 w 624114"/>
                <a:gd name="connsiteY7" fmla="*/ 522514 h 1249441"/>
                <a:gd name="connsiteX8" fmla="*/ 14514 w 624114"/>
                <a:gd name="connsiteY8" fmla="*/ 754743 h 1249441"/>
                <a:gd name="connsiteX9" fmla="*/ 101600 w 624114"/>
                <a:gd name="connsiteY9" fmla="*/ 986972 h 1249441"/>
                <a:gd name="connsiteX10" fmla="*/ 132670 w 624114"/>
                <a:gd name="connsiteY10" fmla="*/ 1172256 h 1249441"/>
                <a:gd name="connsiteX11" fmla="*/ 189820 w 624114"/>
                <a:gd name="connsiteY11" fmla="*/ 1243693 h 1249441"/>
                <a:gd name="connsiteX12" fmla="*/ 271120 w 624114"/>
                <a:gd name="connsiteY12" fmla="*/ 1168287 h 1249441"/>
                <a:gd name="connsiteX0" fmla="*/ 595086 w 624114"/>
                <a:gd name="connsiteY0" fmla="*/ 319314 h 1247179"/>
                <a:gd name="connsiteX1" fmla="*/ 537028 w 624114"/>
                <a:gd name="connsiteY1" fmla="*/ 275772 h 1247179"/>
                <a:gd name="connsiteX2" fmla="*/ 624114 w 624114"/>
                <a:gd name="connsiteY2" fmla="*/ 101600 h 1247179"/>
                <a:gd name="connsiteX3" fmla="*/ 595086 w 624114"/>
                <a:gd name="connsiteY3" fmla="*/ 0 h 1247179"/>
                <a:gd name="connsiteX4" fmla="*/ 478971 w 624114"/>
                <a:gd name="connsiteY4" fmla="*/ 43543 h 1247179"/>
                <a:gd name="connsiteX5" fmla="*/ 420914 w 624114"/>
                <a:gd name="connsiteY5" fmla="*/ 116114 h 1247179"/>
                <a:gd name="connsiteX6" fmla="*/ 217714 w 624114"/>
                <a:gd name="connsiteY6" fmla="*/ 188686 h 1247179"/>
                <a:gd name="connsiteX7" fmla="*/ 0 w 624114"/>
                <a:gd name="connsiteY7" fmla="*/ 522514 h 1247179"/>
                <a:gd name="connsiteX8" fmla="*/ 14514 w 624114"/>
                <a:gd name="connsiteY8" fmla="*/ 754743 h 1247179"/>
                <a:gd name="connsiteX9" fmla="*/ 101600 w 624114"/>
                <a:gd name="connsiteY9" fmla="*/ 986972 h 1247179"/>
                <a:gd name="connsiteX10" fmla="*/ 132670 w 624114"/>
                <a:gd name="connsiteY10" fmla="*/ 1172256 h 1247179"/>
                <a:gd name="connsiteX11" fmla="*/ 180295 w 624114"/>
                <a:gd name="connsiteY11" fmla="*/ 1241312 h 1247179"/>
                <a:gd name="connsiteX12" fmla="*/ 271120 w 624114"/>
                <a:gd name="connsiteY12" fmla="*/ 1168287 h 1247179"/>
                <a:gd name="connsiteX0" fmla="*/ 595086 w 624114"/>
                <a:gd name="connsiteY0" fmla="*/ 319314 h 1241993"/>
                <a:gd name="connsiteX1" fmla="*/ 537028 w 624114"/>
                <a:gd name="connsiteY1" fmla="*/ 275772 h 1241993"/>
                <a:gd name="connsiteX2" fmla="*/ 624114 w 624114"/>
                <a:gd name="connsiteY2" fmla="*/ 101600 h 1241993"/>
                <a:gd name="connsiteX3" fmla="*/ 595086 w 624114"/>
                <a:gd name="connsiteY3" fmla="*/ 0 h 1241993"/>
                <a:gd name="connsiteX4" fmla="*/ 478971 w 624114"/>
                <a:gd name="connsiteY4" fmla="*/ 43543 h 1241993"/>
                <a:gd name="connsiteX5" fmla="*/ 420914 w 624114"/>
                <a:gd name="connsiteY5" fmla="*/ 116114 h 1241993"/>
                <a:gd name="connsiteX6" fmla="*/ 217714 w 624114"/>
                <a:gd name="connsiteY6" fmla="*/ 188686 h 1241993"/>
                <a:gd name="connsiteX7" fmla="*/ 0 w 624114"/>
                <a:gd name="connsiteY7" fmla="*/ 522514 h 1241993"/>
                <a:gd name="connsiteX8" fmla="*/ 14514 w 624114"/>
                <a:gd name="connsiteY8" fmla="*/ 754743 h 1241993"/>
                <a:gd name="connsiteX9" fmla="*/ 101600 w 624114"/>
                <a:gd name="connsiteY9" fmla="*/ 986972 h 1241993"/>
                <a:gd name="connsiteX10" fmla="*/ 132670 w 624114"/>
                <a:gd name="connsiteY10" fmla="*/ 1172256 h 1241993"/>
                <a:gd name="connsiteX11" fmla="*/ 180295 w 624114"/>
                <a:gd name="connsiteY11" fmla="*/ 1241312 h 1241993"/>
                <a:gd name="connsiteX12" fmla="*/ 271120 w 624114"/>
                <a:gd name="connsiteY12" fmla="*/ 1168287 h 1241993"/>
                <a:gd name="connsiteX0" fmla="*/ 595086 w 624114"/>
                <a:gd name="connsiteY0" fmla="*/ 319314 h 1241993"/>
                <a:gd name="connsiteX1" fmla="*/ 537028 w 624114"/>
                <a:gd name="connsiteY1" fmla="*/ 275772 h 1241993"/>
                <a:gd name="connsiteX2" fmla="*/ 624114 w 624114"/>
                <a:gd name="connsiteY2" fmla="*/ 101600 h 1241993"/>
                <a:gd name="connsiteX3" fmla="*/ 595086 w 624114"/>
                <a:gd name="connsiteY3" fmla="*/ 0 h 1241993"/>
                <a:gd name="connsiteX4" fmla="*/ 478971 w 624114"/>
                <a:gd name="connsiteY4" fmla="*/ 43543 h 1241993"/>
                <a:gd name="connsiteX5" fmla="*/ 420914 w 624114"/>
                <a:gd name="connsiteY5" fmla="*/ 116114 h 1241993"/>
                <a:gd name="connsiteX6" fmla="*/ 217714 w 624114"/>
                <a:gd name="connsiteY6" fmla="*/ 188686 h 1241993"/>
                <a:gd name="connsiteX7" fmla="*/ 0 w 624114"/>
                <a:gd name="connsiteY7" fmla="*/ 522514 h 1241993"/>
                <a:gd name="connsiteX8" fmla="*/ 14514 w 624114"/>
                <a:gd name="connsiteY8" fmla="*/ 754743 h 1241993"/>
                <a:gd name="connsiteX9" fmla="*/ 101600 w 624114"/>
                <a:gd name="connsiteY9" fmla="*/ 986972 h 1241993"/>
                <a:gd name="connsiteX10" fmla="*/ 132670 w 624114"/>
                <a:gd name="connsiteY10" fmla="*/ 1172256 h 1241993"/>
                <a:gd name="connsiteX11" fmla="*/ 180295 w 624114"/>
                <a:gd name="connsiteY11" fmla="*/ 1241312 h 1241993"/>
                <a:gd name="connsiteX12" fmla="*/ 271120 w 624114"/>
                <a:gd name="connsiteY12" fmla="*/ 1168287 h 1241993"/>
                <a:gd name="connsiteX0" fmla="*/ 595086 w 624114"/>
                <a:gd name="connsiteY0" fmla="*/ 319314 h 1241842"/>
                <a:gd name="connsiteX1" fmla="*/ 537028 w 624114"/>
                <a:gd name="connsiteY1" fmla="*/ 275772 h 1241842"/>
                <a:gd name="connsiteX2" fmla="*/ 624114 w 624114"/>
                <a:gd name="connsiteY2" fmla="*/ 101600 h 1241842"/>
                <a:gd name="connsiteX3" fmla="*/ 595086 w 624114"/>
                <a:gd name="connsiteY3" fmla="*/ 0 h 1241842"/>
                <a:gd name="connsiteX4" fmla="*/ 478971 w 624114"/>
                <a:gd name="connsiteY4" fmla="*/ 43543 h 1241842"/>
                <a:gd name="connsiteX5" fmla="*/ 420914 w 624114"/>
                <a:gd name="connsiteY5" fmla="*/ 116114 h 1241842"/>
                <a:gd name="connsiteX6" fmla="*/ 217714 w 624114"/>
                <a:gd name="connsiteY6" fmla="*/ 188686 h 1241842"/>
                <a:gd name="connsiteX7" fmla="*/ 0 w 624114"/>
                <a:gd name="connsiteY7" fmla="*/ 522514 h 1241842"/>
                <a:gd name="connsiteX8" fmla="*/ 14514 w 624114"/>
                <a:gd name="connsiteY8" fmla="*/ 754743 h 1241842"/>
                <a:gd name="connsiteX9" fmla="*/ 101600 w 624114"/>
                <a:gd name="connsiteY9" fmla="*/ 986972 h 1241842"/>
                <a:gd name="connsiteX10" fmla="*/ 132670 w 624114"/>
                <a:gd name="connsiteY10" fmla="*/ 1172256 h 1241842"/>
                <a:gd name="connsiteX11" fmla="*/ 180295 w 624114"/>
                <a:gd name="connsiteY11" fmla="*/ 1241312 h 1241842"/>
                <a:gd name="connsiteX12" fmla="*/ 271120 w 624114"/>
                <a:gd name="connsiteY12" fmla="*/ 1168287 h 1241842"/>
                <a:gd name="connsiteX0" fmla="*/ 595086 w 624114"/>
                <a:gd name="connsiteY0" fmla="*/ 319314 h 1241842"/>
                <a:gd name="connsiteX1" fmla="*/ 537028 w 624114"/>
                <a:gd name="connsiteY1" fmla="*/ 275772 h 1241842"/>
                <a:gd name="connsiteX2" fmla="*/ 624114 w 624114"/>
                <a:gd name="connsiteY2" fmla="*/ 101600 h 1241842"/>
                <a:gd name="connsiteX3" fmla="*/ 595086 w 624114"/>
                <a:gd name="connsiteY3" fmla="*/ 0 h 1241842"/>
                <a:gd name="connsiteX4" fmla="*/ 478971 w 624114"/>
                <a:gd name="connsiteY4" fmla="*/ 43543 h 1241842"/>
                <a:gd name="connsiteX5" fmla="*/ 420914 w 624114"/>
                <a:gd name="connsiteY5" fmla="*/ 116114 h 1241842"/>
                <a:gd name="connsiteX6" fmla="*/ 217714 w 624114"/>
                <a:gd name="connsiteY6" fmla="*/ 188686 h 1241842"/>
                <a:gd name="connsiteX7" fmla="*/ 0 w 624114"/>
                <a:gd name="connsiteY7" fmla="*/ 522514 h 1241842"/>
                <a:gd name="connsiteX8" fmla="*/ 14514 w 624114"/>
                <a:gd name="connsiteY8" fmla="*/ 754743 h 1241842"/>
                <a:gd name="connsiteX9" fmla="*/ 101600 w 624114"/>
                <a:gd name="connsiteY9" fmla="*/ 986972 h 1241842"/>
                <a:gd name="connsiteX10" fmla="*/ 132670 w 624114"/>
                <a:gd name="connsiteY10" fmla="*/ 1172256 h 1241842"/>
                <a:gd name="connsiteX11" fmla="*/ 180295 w 624114"/>
                <a:gd name="connsiteY11" fmla="*/ 1241312 h 1241842"/>
                <a:gd name="connsiteX0" fmla="*/ 595086 w 624114"/>
                <a:gd name="connsiteY0" fmla="*/ 319314 h 1172256"/>
                <a:gd name="connsiteX1" fmla="*/ 537028 w 624114"/>
                <a:gd name="connsiteY1" fmla="*/ 275772 h 1172256"/>
                <a:gd name="connsiteX2" fmla="*/ 624114 w 624114"/>
                <a:gd name="connsiteY2" fmla="*/ 101600 h 1172256"/>
                <a:gd name="connsiteX3" fmla="*/ 595086 w 624114"/>
                <a:gd name="connsiteY3" fmla="*/ 0 h 1172256"/>
                <a:gd name="connsiteX4" fmla="*/ 478971 w 624114"/>
                <a:gd name="connsiteY4" fmla="*/ 43543 h 1172256"/>
                <a:gd name="connsiteX5" fmla="*/ 420914 w 624114"/>
                <a:gd name="connsiteY5" fmla="*/ 116114 h 1172256"/>
                <a:gd name="connsiteX6" fmla="*/ 217714 w 624114"/>
                <a:gd name="connsiteY6" fmla="*/ 188686 h 1172256"/>
                <a:gd name="connsiteX7" fmla="*/ 0 w 624114"/>
                <a:gd name="connsiteY7" fmla="*/ 522514 h 1172256"/>
                <a:gd name="connsiteX8" fmla="*/ 14514 w 624114"/>
                <a:gd name="connsiteY8" fmla="*/ 754743 h 1172256"/>
                <a:gd name="connsiteX9" fmla="*/ 101600 w 624114"/>
                <a:gd name="connsiteY9" fmla="*/ 986972 h 1172256"/>
                <a:gd name="connsiteX10" fmla="*/ 132670 w 624114"/>
                <a:gd name="connsiteY10" fmla="*/ 1172256 h 1172256"/>
                <a:gd name="connsiteX0" fmla="*/ 595086 w 624114"/>
                <a:gd name="connsiteY0" fmla="*/ 319314 h 986972"/>
                <a:gd name="connsiteX1" fmla="*/ 537028 w 624114"/>
                <a:gd name="connsiteY1" fmla="*/ 275772 h 986972"/>
                <a:gd name="connsiteX2" fmla="*/ 624114 w 624114"/>
                <a:gd name="connsiteY2" fmla="*/ 101600 h 986972"/>
                <a:gd name="connsiteX3" fmla="*/ 595086 w 624114"/>
                <a:gd name="connsiteY3" fmla="*/ 0 h 986972"/>
                <a:gd name="connsiteX4" fmla="*/ 478971 w 624114"/>
                <a:gd name="connsiteY4" fmla="*/ 43543 h 986972"/>
                <a:gd name="connsiteX5" fmla="*/ 420914 w 624114"/>
                <a:gd name="connsiteY5" fmla="*/ 116114 h 986972"/>
                <a:gd name="connsiteX6" fmla="*/ 217714 w 624114"/>
                <a:gd name="connsiteY6" fmla="*/ 188686 h 986972"/>
                <a:gd name="connsiteX7" fmla="*/ 0 w 624114"/>
                <a:gd name="connsiteY7" fmla="*/ 522514 h 986972"/>
                <a:gd name="connsiteX8" fmla="*/ 14514 w 624114"/>
                <a:gd name="connsiteY8" fmla="*/ 754743 h 986972"/>
                <a:gd name="connsiteX9" fmla="*/ 101600 w 624114"/>
                <a:gd name="connsiteY9" fmla="*/ 986972 h 986972"/>
                <a:gd name="connsiteX0" fmla="*/ 595884 w 624912"/>
                <a:gd name="connsiteY0" fmla="*/ 319314 h 986972"/>
                <a:gd name="connsiteX1" fmla="*/ 537826 w 624912"/>
                <a:gd name="connsiteY1" fmla="*/ 275772 h 986972"/>
                <a:gd name="connsiteX2" fmla="*/ 624912 w 624912"/>
                <a:gd name="connsiteY2" fmla="*/ 101600 h 986972"/>
                <a:gd name="connsiteX3" fmla="*/ 595884 w 624912"/>
                <a:gd name="connsiteY3" fmla="*/ 0 h 986972"/>
                <a:gd name="connsiteX4" fmla="*/ 479769 w 624912"/>
                <a:gd name="connsiteY4" fmla="*/ 43543 h 986972"/>
                <a:gd name="connsiteX5" fmla="*/ 421712 w 624912"/>
                <a:gd name="connsiteY5" fmla="*/ 116114 h 986972"/>
                <a:gd name="connsiteX6" fmla="*/ 218512 w 624912"/>
                <a:gd name="connsiteY6" fmla="*/ 188686 h 986972"/>
                <a:gd name="connsiteX7" fmla="*/ 798 w 624912"/>
                <a:gd name="connsiteY7" fmla="*/ 522514 h 986972"/>
                <a:gd name="connsiteX8" fmla="*/ 15312 w 624912"/>
                <a:gd name="connsiteY8" fmla="*/ 754743 h 986972"/>
                <a:gd name="connsiteX9" fmla="*/ 102398 w 624912"/>
                <a:gd name="connsiteY9" fmla="*/ 986972 h 986972"/>
                <a:gd name="connsiteX0" fmla="*/ 595086 w 624114"/>
                <a:gd name="connsiteY0" fmla="*/ 319314 h 986972"/>
                <a:gd name="connsiteX1" fmla="*/ 537028 w 624114"/>
                <a:gd name="connsiteY1" fmla="*/ 275772 h 986972"/>
                <a:gd name="connsiteX2" fmla="*/ 624114 w 624114"/>
                <a:gd name="connsiteY2" fmla="*/ 101600 h 986972"/>
                <a:gd name="connsiteX3" fmla="*/ 595086 w 624114"/>
                <a:gd name="connsiteY3" fmla="*/ 0 h 986972"/>
                <a:gd name="connsiteX4" fmla="*/ 478971 w 624114"/>
                <a:gd name="connsiteY4" fmla="*/ 43543 h 986972"/>
                <a:gd name="connsiteX5" fmla="*/ 420914 w 624114"/>
                <a:gd name="connsiteY5" fmla="*/ 116114 h 986972"/>
                <a:gd name="connsiteX6" fmla="*/ 217714 w 624114"/>
                <a:gd name="connsiteY6" fmla="*/ 188686 h 986972"/>
                <a:gd name="connsiteX7" fmla="*/ 0 w 624114"/>
                <a:gd name="connsiteY7" fmla="*/ 522514 h 986972"/>
                <a:gd name="connsiteX8" fmla="*/ 31183 w 624114"/>
                <a:gd name="connsiteY8" fmla="*/ 752361 h 986972"/>
                <a:gd name="connsiteX9" fmla="*/ 101600 w 624114"/>
                <a:gd name="connsiteY9" fmla="*/ 986972 h 986972"/>
                <a:gd name="connsiteX0" fmla="*/ 595086 w 624114"/>
                <a:gd name="connsiteY0" fmla="*/ 319314 h 986972"/>
                <a:gd name="connsiteX1" fmla="*/ 537028 w 624114"/>
                <a:gd name="connsiteY1" fmla="*/ 275772 h 986972"/>
                <a:gd name="connsiteX2" fmla="*/ 624114 w 624114"/>
                <a:gd name="connsiteY2" fmla="*/ 101600 h 986972"/>
                <a:gd name="connsiteX3" fmla="*/ 595086 w 624114"/>
                <a:gd name="connsiteY3" fmla="*/ 0 h 986972"/>
                <a:gd name="connsiteX4" fmla="*/ 478971 w 624114"/>
                <a:gd name="connsiteY4" fmla="*/ 43543 h 986972"/>
                <a:gd name="connsiteX5" fmla="*/ 420914 w 624114"/>
                <a:gd name="connsiteY5" fmla="*/ 116114 h 986972"/>
                <a:gd name="connsiteX6" fmla="*/ 217714 w 624114"/>
                <a:gd name="connsiteY6" fmla="*/ 188686 h 986972"/>
                <a:gd name="connsiteX7" fmla="*/ 0 w 624114"/>
                <a:gd name="connsiteY7" fmla="*/ 522514 h 986972"/>
                <a:gd name="connsiteX8" fmla="*/ 31183 w 624114"/>
                <a:gd name="connsiteY8" fmla="*/ 752361 h 986972"/>
                <a:gd name="connsiteX9" fmla="*/ 101600 w 624114"/>
                <a:gd name="connsiteY9" fmla="*/ 986972 h 986972"/>
                <a:gd name="connsiteX0" fmla="*/ 599922 w 628950"/>
                <a:gd name="connsiteY0" fmla="*/ 319314 h 986972"/>
                <a:gd name="connsiteX1" fmla="*/ 541864 w 628950"/>
                <a:gd name="connsiteY1" fmla="*/ 275772 h 986972"/>
                <a:gd name="connsiteX2" fmla="*/ 628950 w 628950"/>
                <a:gd name="connsiteY2" fmla="*/ 101600 h 986972"/>
                <a:gd name="connsiteX3" fmla="*/ 599922 w 628950"/>
                <a:gd name="connsiteY3" fmla="*/ 0 h 986972"/>
                <a:gd name="connsiteX4" fmla="*/ 483807 w 628950"/>
                <a:gd name="connsiteY4" fmla="*/ 43543 h 986972"/>
                <a:gd name="connsiteX5" fmla="*/ 425750 w 628950"/>
                <a:gd name="connsiteY5" fmla="*/ 116114 h 986972"/>
                <a:gd name="connsiteX6" fmla="*/ 222550 w 628950"/>
                <a:gd name="connsiteY6" fmla="*/ 188686 h 986972"/>
                <a:gd name="connsiteX7" fmla="*/ 4836 w 628950"/>
                <a:gd name="connsiteY7" fmla="*/ 522514 h 986972"/>
                <a:gd name="connsiteX8" fmla="*/ 36019 w 628950"/>
                <a:gd name="connsiteY8" fmla="*/ 752361 h 986972"/>
                <a:gd name="connsiteX9" fmla="*/ 106436 w 628950"/>
                <a:gd name="connsiteY9" fmla="*/ 986972 h 986972"/>
                <a:gd name="connsiteX0" fmla="*/ 590338 w 619366"/>
                <a:gd name="connsiteY0" fmla="*/ 319314 h 986972"/>
                <a:gd name="connsiteX1" fmla="*/ 532280 w 619366"/>
                <a:gd name="connsiteY1" fmla="*/ 275772 h 986972"/>
                <a:gd name="connsiteX2" fmla="*/ 619366 w 619366"/>
                <a:gd name="connsiteY2" fmla="*/ 101600 h 986972"/>
                <a:gd name="connsiteX3" fmla="*/ 590338 w 619366"/>
                <a:gd name="connsiteY3" fmla="*/ 0 h 986972"/>
                <a:gd name="connsiteX4" fmla="*/ 474223 w 619366"/>
                <a:gd name="connsiteY4" fmla="*/ 43543 h 986972"/>
                <a:gd name="connsiteX5" fmla="*/ 416166 w 619366"/>
                <a:gd name="connsiteY5" fmla="*/ 116114 h 986972"/>
                <a:gd name="connsiteX6" fmla="*/ 212966 w 619366"/>
                <a:gd name="connsiteY6" fmla="*/ 188686 h 986972"/>
                <a:gd name="connsiteX7" fmla="*/ 7158 w 619366"/>
                <a:gd name="connsiteY7" fmla="*/ 529658 h 986972"/>
                <a:gd name="connsiteX8" fmla="*/ 26435 w 619366"/>
                <a:gd name="connsiteY8" fmla="*/ 752361 h 986972"/>
                <a:gd name="connsiteX9" fmla="*/ 96852 w 619366"/>
                <a:gd name="connsiteY9" fmla="*/ 986972 h 986972"/>
                <a:gd name="connsiteX0" fmla="*/ 590338 w 619366"/>
                <a:gd name="connsiteY0" fmla="*/ 319314 h 986972"/>
                <a:gd name="connsiteX1" fmla="*/ 532280 w 619366"/>
                <a:gd name="connsiteY1" fmla="*/ 275772 h 986972"/>
                <a:gd name="connsiteX2" fmla="*/ 619366 w 619366"/>
                <a:gd name="connsiteY2" fmla="*/ 101600 h 986972"/>
                <a:gd name="connsiteX3" fmla="*/ 590338 w 619366"/>
                <a:gd name="connsiteY3" fmla="*/ 0 h 986972"/>
                <a:gd name="connsiteX4" fmla="*/ 474223 w 619366"/>
                <a:gd name="connsiteY4" fmla="*/ 43543 h 986972"/>
                <a:gd name="connsiteX5" fmla="*/ 416166 w 619366"/>
                <a:gd name="connsiteY5" fmla="*/ 116114 h 986972"/>
                <a:gd name="connsiteX6" fmla="*/ 212966 w 619366"/>
                <a:gd name="connsiteY6" fmla="*/ 188686 h 986972"/>
                <a:gd name="connsiteX7" fmla="*/ 7158 w 619366"/>
                <a:gd name="connsiteY7" fmla="*/ 529658 h 986972"/>
                <a:gd name="connsiteX8" fmla="*/ 26435 w 619366"/>
                <a:gd name="connsiteY8" fmla="*/ 752361 h 986972"/>
                <a:gd name="connsiteX9" fmla="*/ 96852 w 619366"/>
                <a:gd name="connsiteY9" fmla="*/ 986972 h 986972"/>
                <a:gd name="connsiteX0" fmla="*/ 590338 w 619366"/>
                <a:gd name="connsiteY0" fmla="*/ 319314 h 986972"/>
                <a:gd name="connsiteX1" fmla="*/ 532280 w 619366"/>
                <a:gd name="connsiteY1" fmla="*/ 275772 h 986972"/>
                <a:gd name="connsiteX2" fmla="*/ 619366 w 619366"/>
                <a:gd name="connsiteY2" fmla="*/ 101600 h 986972"/>
                <a:gd name="connsiteX3" fmla="*/ 590338 w 619366"/>
                <a:gd name="connsiteY3" fmla="*/ 0 h 986972"/>
                <a:gd name="connsiteX4" fmla="*/ 474223 w 619366"/>
                <a:gd name="connsiteY4" fmla="*/ 43543 h 986972"/>
                <a:gd name="connsiteX5" fmla="*/ 416166 w 619366"/>
                <a:gd name="connsiteY5" fmla="*/ 116114 h 986972"/>
                <a:gd name="connsiteX6" fmla="*/ 212966 w 619366"/>
                <a:gd name="connsiteY6" fmla="*/ 188686 h 986972"/>
                <a:gd name="connsiteX7" fmla="*/ 7158 w 619366"/>
                <a:gd name="connsiteY7" fmla="*/ 529658 h 986972"/>
                <a:gd name="connsiteX8" fmla="*/ 26435 w 619366"/>
                <a:gd name="connsiteY8" fmla="*/ 752361 h 986972"/>
                <a:gd name="connsiteX9" fmla="*/ 96852 w 619366"/>
                <a:gd name="connsiteY9" fmla="*/ 986972 h 986972"/>
                <a:gd name="connsiteX0" fmla="*/ 590338 w 619366"/>
                <a:gd name="connsiteY0" fmla="*/ 319314 h 986972"/>
                <a:gd name="connsiteX1" fmla="*/ 532280 w 619366"/>
                <a:gd name="connsiteY1" fmla="*/ 275772 h 986972"/>
                <a:gd name="connsiteX2" fmla="*/ 619366 w 619366"/>
                <a:gd name="connsiteY2" fmla="*/ 101600 h 986972"/>
                <a:gd name="connsiteX3" fmla="*/ 590338 w 619366"/>
                <a:gd name="connsiteY3" fmla="*/ 0 h 986972"/>
                <a:gd name="connsiteX4" fmla="*/ 474223 w 619366"/>
                <a:gd name="connsiteY4" fmla="*/ 43543 h 986972"/>
                <a:gd name="connsiteX5" fmla="*/ 416166 w 619366"/>
                <a:gd name="connsiteY5" fmla="*/ 116114 h 986972"/>
                <a:gd name="connsiteX6" fmla="*/ 212966 w 619366"/>
                <a:gd name="connsiteY6" fmla="*/ 188686 h 986972"/>
                <a:gd name="connsiteX7" fmla="*/ 7158 w 619366"/>
                <a:gd name="connsiteY7" fmla="*/ 529658 h 986972"/>
                <a:gd name="connsiteX8" fmla="*/ 26435 w 619366"/>
                <a:gd name="connsiteY8" fmla="*/ 752361 h 986972"/>
                <a:gd name="connsiteX9" fmla="*/ 96852 w 619366"/>
                <a:gd name="connsiteY9" fmla="*/ 986972 h 986972"/>
                <a:gd name="connsiteX0" fmla="*/ 590338 w 619366"/>
                <a:gd name="connsiteY0" fmla="*/ 319314 h 986972"/>
                <a:gd name="connsiteX1" fmla="*/ 532280 w 619366"/>
                <a:gd name="connsiteY1" fmla="*/ 275772 h 986972"/>
                <a:gd name="connsiteX2" fmla="*/ 619366 w 619366"/>
                <a:gd name="connsiteY2" fmla="*/ 101600 h 986972"/>
                <a:gd name="connsiteX3" fmla="*/ 590338 w 619366"/>
                <a:gd name="connsiteY3" fmla="*/ 0 h 986972"/>
                <a:gd name="connsiteX4" fmla="*/ 474223 w 619366"/>
                <a:gd name="connsiteY4" fmla="*/ 43543 h 986972"/>
                <a:gd name="connsiteX5" fmla="*/ 416166 w 619366"/>
                <a:gd name="connsiteY5" fmla="*/ 116114 h 986972"/>
                <a:gd name="connsiteX6" fmla="*/ 212966 w 619366"/>
                <a:gd name="connsiteY6" fmla="*/ 188686 h 986972"/>
                <a:gd name="connsiteX7" fmla="*/ 7158 w 619366"/>
                <a:gd name="connsiteY7" fmla="*/ 529658 h 986972"/>
                <a:gd name="connsiteX8" fmla="*/ 26435 w 619366"/>
                <a:gd name="connsiteY8" fmla="*/ 752361 h 986972"/>
                <a:gd name="connsiteX9" fmla="*/ 96852 w 619366"/>
                <a:gd name="connsiteY9" fmla="*/ 986972 h 986972"/>
                <a:gd name="connsiteX0" fmla="*/ 590338 w 619366"/>
                <a:gd name="connsiteY0" fmla="*/ 319314 h 986972"/>
                <a:gd name="connsiteX1" fmla="*/ 532280 w 619366"/>
                <a:gd name="connsiteY1" fmla="*/ 275772 h 986972"/>
                <a:gd name="connsiteX2" fmla="*/ 619366 w 619366"/>
                <a:gd name="connsiteY2" fmla="*/ 101600 h 986972"/>
                <a:gd name="connsiteX3" fmla="*/ 590338 w 619366"/>
                <a:gd name="connsiteY3" fmla="*/ 0 h 986972"/>
                <a:gd name="connsiteX4" fmla="*/ 474223 w 619366"/>
                <a:gd name="connsiteY4" fmla="*/ 43543 h 986972"/>
                <a:gd name="connsiteX5" fmla="*/ 416166 w 619366"/>
                <a:gd name="connsiteY5" fmla="*/ 116114 h 986972"/>
                <a:gd name="connsiteX6" fmla="*/ 212966 w 619366"/>
                <a:gd name="connsiteY6" fmla="*/ 188686 h 986972"/>
                <a:gd name="connsiteX7" fmla="*/ 7158 w 619366"/>
                <a:gd name="connsiteY7" fmla="*/ 529658 h 986972"/>
                <a:gd name="connsiteX8" fmla="*/ 26435 w 619366"/>
                <a:gd name="connsiteY8" fmla="*/ 752361 h 986972"/>
                <a:gd name="connsiteX9" fmla="*/ 96852 w 619366"/>
                <a:gd name="connsiteY9" fmla="*/ 986972 h 986972"/>
                <a:gd name="connsiteX0" fmla="*/ 590338 w 619366"/>
                <a:gd name="connsiteY0" fmla="*/ 319314 h 986972"/>
                <a:gd name="connsiteX1" fmla="*/ 532280 w 619366"/>
                <a:gd name="connsiteY1" fmla="*/ 275772 h 986972"/>
                <a:gd name="connsiteX2" fmla="*/ 619366 w 619366"/>
                <a:gd name="connsiteY2" fmla="*/ 101600 h 986972"/>
                <a:gd name="connsiteX3" fmla="*/ 590338 w 619366"/>
                <a:gd name="connsiteY3" fmla="*/ 0 h 986972"/>
                <a:gd name="connsiteX4" fmla="*/ 474223 w 619366"/>
                <a:gd name="connsiteY4" fmla="*/ 43543 h 986972"/>
                <a:gd name="connsiteX5" fmla="*/ 416166 w 619366"/>
                <a:gd name="connsiteY5" fmla="*/ 116114 h 986972"/>
                <a:gd name="connsiteX6" fmla="*/ 212966 w 619366"/>
                <a:gd name="connsiteY6" fmla="*/ 188686 h 986972"/>
                <a:gd name="connsiteX7" fmla="*/ 7158 w 619366"/>
                <a:gd name="connsiteY7" fmla="*/ 529658 h 986972"/>
                <a:gd name="connsiteX8" fmla="*/ 26435 w 619366"/>
                <a:gd name="connsiteY8" fmla="*/ 752361 h 986972"/>
                <a:gd name="connsiteX9" fmla="*/ 96852 w 619366"/>
                <a:gd name="connsiteY9" fmla="*/ 986972 h 986972"/>
                <a:gd name="connsiteX0" fmla="*/ 590338 w 619366"/>
                <a:gd name="connsiteY0" fmla="*/ 319314 h 986972"/>
                <a:gd name="connsiteX1" fmla="*/ 532280 w 619366"/>
                <a:gd name="connsiteY1" fmla="*/ 275772 h 986972"/>
                <a:gd name="connsiteX2" fmla="*/ 619366 w 619366"/>
                <a:gd name="connsiteY2" fmla="*/ 101600 h 986972"/>
                <a:gd name="connsiteX3" fmla="*/ 590338 w 619366"/>
                <a:gd name="connsiteY3" fmla="*/ 0 h 986972"/>
                <a:gd name="connsiteX4" fmla="*/ 474223 w 619366"/>
                <a:gd name="connsiteY4" fmla="*/ 43543 h 986972"/>
                <a:gd name="connsiteX5" fmla="*/ 401878 w 619366"/>
                <a:gd name="connsiteY5" fmla="*/ 111351 h 986972"/>
                <a:gd name="connsiteX6" fmla="*/ 212966 w 619366"/>
                <a:gd name="connsiteY6" fmla="*/ 188686 h 986972"/>
                <a:gd name="connsiteX7" fmla="*/ 7158 w 619366"/>
                <a:gd name="connsiteY7" fmla="*/ 529658 h 986972"/>
                <a:gd name="connsiteX8" fmla="*/ 26435 w 619366"/>
                <a:gd name="connsiteY8" fmla="*/ 752361 h 986972"/>
                <a:gd name="connsiteX9" fmla="*/ 96852 w 619366"/>
                <a:gd name="connsiteY9" fmla="*/ 986972 h 986972"/>
                <a:gd name="connsiteX0" fmla="*/ 590338 w 619366"/>
                <a:gd name="connsiteY0" fmla="*/ 319314 h 986972"/>
                <a:gd name="connsiteX1" fmla="*/ 532280 w 619366"/>
                <a:gd name="connsiteY1" fmla="*/ 275772 h 986972"/>
                <a:gd name="connsiteX2" fmla="*/ 619366 w 619366"/>
                <a:gd name="connsiteY2" fmla="*/ 101600 h 986972"/>
                <a:gd name="connsiteX3" fmla="*/ 590338 w 619366"/>
                <a:gd name="connsiteY3" fmla="*/ 0 h 986972"/>
                <a:gd name="connsiteX4" fmla="*/ 474223 w 619366"/>
                <a:gd name="connsiteY4" fmla="*/ 43543 h 986972"/>
                <a:gd name="connsiteX5" fmla="*/ 401878 w 619366"/>
                <a:gd name="connsiteY5" fmla="*/ 111351 h 986972"/>
                <a:gd name="connsiteX6" fmla="*/ 212966 w 619366"/>
                <a:gd name="connsiteY6" fmla="*/ 188686 h 986972"/>
                <a:gd name="connsiteX7" fmla="*/ 7158 w 619366"/>
                <a:gd name="connsiteY7" fmla="*/ 529658 h 986972"/>
                <a:gd name="connsiteX8" fmla="*/ 26435 w 619366"/>
                <a:gd name="connsiteY8" fmla="*/ 752361 h 986972"/>
                <a:gd name="connsiteX9" fmla="*/ 96852 w 619366"/>
                <a:gd name="connsiteY9" fmla="*/ 986972 h 986972"/>
                <a:gd name="connsiteX0" fmla="*/ 590338 w 619366"/>
                <a:gd name="connsiteY0" fmla="*/ 320516 h 988174"/>
                <a:gd name="connsiteX1" fmla="*/ 532280 w 619366"/>
                <a:gd name="connsiteY1" fmla="*/ 276974 h 988174"/>
                <a:gd name="connsiteX2" fmla="*/ 619366 w 619366"/>
                <a:gd name="connsiteY2" fmla="*/ 102802 h 988174"/>
                <a:gd name="connsiteX3" fmla="*/ 590338 w 619366"/>
                <a:gd name="connsiteY3" fmla="*/ 1202 h 988174"/>
                <a:gd name="connsiteX4" fmla="*/ 474223 w 619366"/>
                <a:gd name="connsiteY4" fmla="*/ 44745 h 988174"/>
                <a:gd name="connsiteX5" fmla="*/ 401878 w 619366"/>
                <a:gd name="connsiteY5" fmla="*/ 112553 h 988174"/>
                <a:gd name="connsiteX6" fmla="*/ 212966 w 619366"/>
                <a:gd name="connsiteY6" fmla="*/ 189888 h 988174"/>
                <a:gd name="connsiteX7" fmla="*/ 7158 w 619366"/>
                <a:gd name="connsiteY7" fmla="*/ 530860 h 988174"/>
                <a:gd name="connsiteX8" fmla="*/ 26435 w 619366"/>
                <a:gd name="connsiteY8" fmla="*/ 753563 h 988174"/>
                <a:gd name="connsiteX9" fmla="*/ 96852 w 619366"/>
                <a:gd name="connsiteY9" fmla="*/ 988174 h 988174"/>
                <a:gd name="connsiteX0" fmla="*/ 590338 w 620039"/>
                <a:gd name="connsiteY0" fmla="*/ 320516 h 988174"/>
                <a:gd name="connsiteX1" fmla="*/ 532280 w 620039"/>
                <a:gd name="connsiteY1" fmla="*/ 276974 h 988174"/>
                <a:gd name="connsiteX2" fmla="*/ 619366 w 620039"/>
                <a:gd name="connsiteY2" fmla="*/ 102802 h 988174"/>
                <a:gd name="connsiteX3" fmla="*/ 590338 w 620039"/>
                <a:gd name="connsiteY3" fmla="*/ 1202 h 988174"/>
                <a:gd name="connsiteX4" fmla="*/ 474223 w 620039"/>
                <a:gd name="connsiteY4" fmla="*/ 44745 h 988174"/>
                <a:gd name="connsiteX5" fmla="*/ 401878 w 620039"/>
                <a:gd name="connsiteY5" fmla="*/ 112553 h 988174"/>
                <a:gd name="connsiteX6" fmla="*/ 212966 w 620039"/>
                <a:gd name="connsiteY6" fmla="*/ 189888 h 988174"/>
                <a:gd name="connsiteX7" fmla="*/ 7158 w 620039"/>
                <a:gd name="connsiteY7" fmla="*/ 530860 h 988174"/>
                <a:gd name="connsiteX8" fmla="*/ 26435 w 620039"/>
                <a:gd name="connsiteY8" fmla="*/ 753563 h 988174"/>
                <a:gd name="connsiteX9" fmla="*/ 96852 w 620039"/>
                <a:gd name="connsiteY9" fmla="*/ 988174 h 988174"/>
                <a:gd name="connsiteX0" fmla="*/ 590338 w 620039"/>
                <a:gd name="connsiteY0" fmla="*/ 332086 h 999744"/>
                <a:gd name="connsiteX1" fmla="*/ 532280 w 620039"/>
                <a:gd name="connsiteY1" fmla="*/ 288544 h 999744"/>
                <a:gd name="connsiteX2" fmla="*/ 619366 w 620039"/>
                <a:gd name="connsiteY2" fmla="*/ 114372 h 999744"/>
                <a:gd name="connsiteX3" fmla="*/ 590338 w 620039"/>
                <a:gd name="connsiteY3" fmla="*/ 866 h 999744"/>
                <a:gd name="connsiteX4" fmla="*/ 474223 w 620039"/>
                <a:gd name="connsiteY4" fmla="*/ 56315 h 999744"/>
                <a:gd name="connsiteX5" fmla="*/ 401878 w 620039"/>
                <a:gd name="connsiteY5" fmla="*/ 124123 h 999744"/>
                <a:gd name="connsiteX6" fmla="*/ 212966 w 620039"/>
                <a:gd name="connsiteY6" fmla="*/ 201458 h 999744"/>
                <a:gd name="connsiteX7" fmla="*/ 7158 w 620039"/>
                <a:gd name="connsiteY7" fmla="*/ 542430 h 999744"/>
                <a:gd name="connsiteX8" fmla="*/ 26435 w 620039"/>
                <a:gd name="connsiteY8" fmla="*/ 765133 h 999744"/>
                <a:gd name="connsiteX9" fmla="*/ 96852 w 620039"/>
                <a:gd name="connsiteY9" fmla="*/ 999744 h 999744"/>
                <a:gd name="connsiteX0" fmla="*/ 590338 w 634864"/>
                <a:gd name="connsiteY0" fmla="*/ 332086 h 999744"/>
                <a:gd name="connsiteX1" fmla="*/ 532280 w 634864"/>
                <a:gd name="connsiteY1" fmla="*/ 288544 h 999744"/>
                <a:gd name="connsiteX2" fmla="*/ 619366 w 634864"/>
                <a:gd name="connsiteY2" fmla="*/ 114372 h 999744"/>
                <a:gd name="connsiteX3" fmla="*/ 590338 w 634864"/>
                <a:gd name="connsiteY3" fmla="*/ 866 h 999744"/>
                <a:gd name="connsiteX4" fmla="*/ 474223 w 634864"/>
                <a:gd name="connsiteY4" fmla="*/ 56315 h 999744"/>
                <a:gd name="connsiteX5" fmla="*/ 401878 w 634864"/>
                <a:gd name="connsiteY5" fmla="*/ 124123 h 999744"/>
                <a:gd name="connsiteX6" fmla="*/ 212966 w 634864"/>
                <a:gd name="connsiteY6" fmla="*/ 201458 h 999744"/>
                <a:gd name="connsiteX7" fmla="*/ 7158 w 634864"/>
                <a:gd name="connsiteY7" fmla="*/ 542430 h 999744"/>
                <a:gd name="connsiteX8" fmla="*/ 26435 w 634864"/>
                <a:gd name="connsiteY8" fmla="*/ 765133 h 999744"/>
                <a:gd name="connsiteX9" fmla="*/ 96852 w 634864"/>
                <a:gd name="connsiteY9" fmla="*/ 999744 h 999744"/>
                <a:gd name="connsiteX0" fmla="*/ 590338 w 634864"/>
                <a:gd name="connsiteY0" fmla="*/ 332086 h 999744"/>
                <a:gd name="connsiteX1" fmla="*/ 532280 w 634864"/>
                <a:gd name="connsiteY1" fmla="*/ 288544 h 999744"/>
                <a:gd name="connsiteX2" fmla="*/ 619366 w 634864"/>
                <a:gd name="connsiteY2" fmla="*/ 114372 h 999744"/>
                <a:gd name="connsiteX3" fmla="*/ 590338 w 634864"/>
                <a:gd name="connsiteY3" fmla="*/ 866 h 999744"/>
                <a:gd name="connsiteX4" fmla="*/ 474223 w 634864"/>
                <a:gd name="connsiteY4" fmla="*/ 56315 h 999744"/>
                <a:gd name="connsiteX5" fmla="*/ 401878 w 634864"/>
                <a:gd name="connsiteY5" fmla="*/ 124123 h 999744"/>
                <a:gd name="connsiteX6" fmla="*/ 212966 w 634864"/>
                <a:gd name="connsiteY6" fmla="*/ 201458 h 999744"/>
                <a:gd name="connsiteX7" fmla="*/ 7158 w 634864"/>
                <a:gd name="connsiteY7" fmla="*/ 542430 h 999744"/>
                <a:gd name="connsiteX8" fmla="*/ 26435 w 634864"/>
                <a:gd name="connsiteY8" fmla="*/ 765133 h 999744"/>
                <a:gd name="connsiteX9" fmla="*/ 96852 w 634864"/>
                <a:gd name="connsiteY9" fmla="*/ 999744 h 999744"/>
                <a:gd name="connsiteX0" fmla="*/ 590338 w 634864"/>
                <a:gd name="connsiteY0" fmla="*/ 332086 h 999744"/>
                <a:gd name="connsiteX1" fmla="*/ 532280 w 634864"/>
                <a:gd name="connsiteY1" fmla="*/ 288544 h 999744"/>
                <a:gd name="connsiteX2" fmla="*/ 619366 w 634864"/>
                <a:gd name="connsiteY2" fmla="*/ 114372 h 999744"/>
                <a:gd name="connsiteX3" fmla="*/ 590338 w 634864"/>
                <a:gd name="connsiteY3" fmla="*/ 866 h 999744"/>
                <a:gd name="connsiteX4" fmla="*/ 474223 w 634864"/>
                <a:gd name="connsiteY4" fmla="*/ 56315 h 999744"/>
                <a:gd name="connsiteX5" fmla="*/ 401878 w 634864"/>
                <a:gd name="connsiteY5" fmla="*/ 124123 h 999744"/>
                <a:gd name="connsiteX6" fmla="*/ 212966 w 634864"/>
                <a:gd name="connsiteY6" fmla="*/ 201458 h 999744"/>
                <a:gd name="connsiteX7" fmla="*/ 7158 w 634864"/>
                <a:gd name="connsiteY7" fmla="*/ 542430 h 999744"/>
                <a:gd name="connsiteX8" fmla="*/ 26435 w 634864"/>
                <a:gd name="connsiteY8" fmla="*/ 765133 h 999744"/>
                <a:gd name="connsiteX9" fmla="*/ 96852 w 634864"/>
                <a:gd name="connsiteY9" fmla="*/ 999744 h 999744"/>
                <a:gd name="connsiteX0" fmla="*/ 583194 w 634864"/>
                <a:gd name="connsiteY0" fmla="*/ 353518 h 999744"/>
                <a:gd name="connsiteX1" fmla="*/ 532280 w 634864"/>
                <a:gd name="connsiteY1" fmla="*/ 288544 h 999744"/>
                <a:gd name="connsiteX2" fmla="*/ 619366 w 634864"/>
                <a:gd name="connsiteY2" fmla="*/ 114372 h 999744"/>
                <a:gd name="connsiteX3" fmla="*/ 590338 w 634864"/>
                <a:gd name="connsiteY3" fmla="*/ 866 h 999744"/>
                <a:gd name="connsiteX4" fmla="*/ 474223 w 634864"/>
                <a:gd name="connsiteY4" fmla="*/ 56315 h 999744"/>
                <a:gd name="connsiteX5" fmla="*/ 401878 w 634864"/>
                <a:gd name="connsiteY5" fmla="*/ 124123 h 999744"/>
                <a:gd name="connsiteX6" fmla="*/ 212966 w 634864"/>
                <a:gd name="connsiteY6" fmla="*/ 201458 h 999744"/>
                <a:gd name="connsiteX7" fmla="*/ 7158 w 634864"/>
                <a:gd name="connsiteY7" fmla="*/ 542430 h 999744"/>
                <a:gd name="connsiteX8" fmla="*/ 26435 w 634864"/>
                <a:gd name="connsiteY8" fmla="*/ 765133 h 999744"/>
                <a:gd name="connsiteX9" fmla="*/ 96852 w 634864"/>
                <a:gd name="connsiteY9" fmla="*/ 999744 h 999744"/>
                <a:gd name="connsiteX0" fmla="*/ 583194 w 634864"/>
                <a:gd name="connsiteY0" fmla="*/ 353518 h 999744"/>
                <a:gd name="connsiteX1" fmla="*/ 525136 w 634864"/>
                <a:gd name="connsiteY1" fmla="*/ 288544 h 999744"/>
                <a:gd name="connsiteX2" fmla="*/ 619366 w 634864"/>
                <a:gd name="connsiteY2" fmla="*/ 114372 h 999744"/>
                <a:gd name="connsiteX3" fmla="*/ 590338 w 634864"/>
                <a:gd name="connsiteY3" fmla="*/ 866 h 999744"/>
                <a:gd name="connsiteX4" fmla="*/ 474223 w 634864"/>
                <a:gd name="connsiteY4" fmla="*/ 56315 h 999744"/>
                <a:gd name="connsiteX5" fmla="*/ 401878 w 634864"/>
                <a:gd name="connsiteY5" fmla="*/ 124123 h 999744"/>
                <a:gd name="connsiteX6" fmla="*/ 212966 w 634864"/>
                <a:gd name="connsiteY6" fmla="*/ 201458 h 999744"/>
                <a:gd name="connsiteX7" fmla="*/ 7158 w 634864"/>
                <a:gd name="connsiteY7" fmla="*/ 542430 h 999744"/>
                <a:gd name="connsiteX8" fmla="*/ 26435 w 634864"/>
                <a:gd name="connsiteY8" fmla="*/ 765133 h 999744"/>
                <a:gd name="connsiteX9" fmla="*/ 96852 w 634864"/>
                <a:gd name="connsiteY9" fmla="*/ 999744 h 999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4864" h="999744">
                  <a:moveTo>
                    <a:pt x="583194" y="353518"/>
                  </a:moveTo>
                  <a:cubicBezTo>
                    <a:pt x="563841" y="339004"/>
                    <a:pt x="520677" y="324489"/>
                    <a:pt x="525136" y="288544"/>
                  </a:cubicBezTo>
                  <a:cubicBezTo>
                    <a:pt x="539877" y="237631"/>
                    <a:pt x="590337" y="172429"/>
                    <a:pt x="619366" y="114372"/>
                  </a:cubicBezTo>
                  <a:cubicBezTo>
                    <a:pt x="645409" y="70980"/>
                    <a:pt x="640495" y="18064"/>
                    <a:pt x="590338" y="866"/>
                  </a:cubicBezTo>
                  <a:cubicBezTo>
                    <a:pt x="544489" y="-6051"/>
                    <a:pt x="505784" y="29895"/>
                    <a:pt x="474223" y="56315"/>
                  </a:cubicBezTo>
                  <a:cubicBezTo>
                    <a:pt x="454871" y="80505"/>
                    <a:pt x="425992" y="109458"/>
                    <a:pt x="401878" y="124123"/>
                  </a:cubicBezTo>
                  <a:cubicBezTo>
                    <a:pt x="377008" y="150695"/>
                    <a:pt x="247362" y="165361"/>
                    <a:pt x="212966" y="201458"/>
                  </a:cubicBezTo>
                  <a:cubicBezTo>
                    <a:pt x="145158" y="300828"/>
                    <a:pt x="32104" y="443061"/>
                    <a:pt x="7158" y="542430"/>
                  </a:cubicBezTo>
                  <a:cubicBezTo>
                    <a:pt x="-7054" y="619840"/>
                    <a:pt x="165" y="687723"/>
                    <a:pt x="26435" y="765133"/>
                  </a:cubicBezTo>
                  <a:lnTo>
                    <a:pt x="96852" y="999744"/>
                  </a:ln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22" name="Vrije vorm: vorm 21">
              <a:extLst>
                <a:ext uri="{FF2B5EF4-FFF2-40B4-BE49-F238E27FC236}">
                  <a16:creationId xmlns:a16="http://schemas.microsoft.com/office/drawing/2014/main" id="{05DE76B5-44C1-44FF-902F-AF2DE57AA732}"/>
                </a:ext>
              </a:extLst>
            </p:cNvPr>
            <p:cNvSpPr/>
            <p:nvPr/>
          </p:nvSpPr>
          <p:spPr>
            <a:xfrm>
              <a:off x="3300413" y="2081213"/>
              <a:ext cx="157162" cy="304800"/>
            </a:xfrm>
            <a:custGeom>
              <a:avLst/>
              <a:gdLst>
                <a:gd name="connsiteX0" fmla="*/ 57150 w 157162"/>
                <a:gd name="connsiteY0" fmla="*/ 323850 h 323850"/>
                <a:gd name="connsiteX1" fmla="*/ 14287 w 157162"/>
                <a:gd name="connsiteY1" fmla="*/ 180975 h 323850"/>
                <a:gd name="connsiteX2" fmla="*/ 0 w 157162"/>
                <a:gd name="connsiteY2" fmla="*/ 104775 h 323850"/>
                <a:gd name="connsiteX3" fmla="*/ 28575 w 157162"/>
                <a:gd name="connsiteY3" fmla="*/ 57150 h 323850"/>
                <a:gd name="connsiteX4" fmla="*/ 157162 w 157162"/>
                <a:gd name="connsiteY4" fmla="*/ 0 h 323850"/>
                <a:gd name="connsiteX0" fmla="*/ 52388 w 157162"/>
                <a:gd name="connsiteY0" fmla="*/ 304800 h 304800"/>
                <a:gd name="connsiteX1" fmla="*/ 14287 w 157162"/>
                <a:gd name="connsiteY1" fmla="*/ 180975 h 304800"/>
                <a:gd name="connsiteX2" fmla="*/ 0 w 157162"/>
                <a:gd name="connsiteY2" fmla="*/ 104775 h 304800"/>
                <a:gd name="connsiteX3" fmla="*/ 28575 w 157162"/>
                <a:gd name="connsiteY3" fmla="*/ 57150 h 304800"/>
                <a:gd name="connsiteX4" fmla="*/ 157162 w 157162"/>
                <a:gd name="connsiteY4" fmla="*/ 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7162" h="304800">
                  <a:moveTo>
                    <a:pt x="52388" y="304800"/>
                  </a:moveTo>
                  <a:lnTo>
                    <a:pt x="14287" y="180975"/>
                  </a:lnTo>
                  <a:lnTo>
                    <a:pt x="0" y="104775"/>
                  </a:lnTo>
                  <a:lnTo>
                    <a:pt x="28575" y="57150"/>
                  </a:lnTo>
                  <a:lnTo>
                    <a:pt x="157162" y="0"/>
                  </a:ln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</p:grpSp>
      <p:grpSp>
        <p:nvGrpSpPr>
          <p:cNvPr id="38" name="Groep 37">
            <a:extLst>
              <a:ext uri="{FF2B5EF4-FFF2-40B4-BE49-F238E27FC236}">
                <a16:creationId xmlns:a16="http://schemas.microsoft.com/office/drawing/2014/main" id="{8E4A8CAF-3081-4BCE-AFDF-5769F93577C3}"/>
              </a:ext>
            </a:extLst>
          </p:cNvPr>
          <p:cNvGrpSpPr/>
          <p:nvPr/>
        </p:nvGrpSpPr>
        <p:grpSpPr>
          <a:xfrm>
            <a:off x="2424113" y="3381829"/>
            <a:ext cx="1762125" cy="318634"/>
            <a:chOff x="2424113" y="3381829"/>
            <a:chExt cx="1762125" cy="318634"/>
          </a:xfrm>
        </p:grpSpPr>
        <p:sp>
          <p:nvSpPr>
            <p:cNvPr id="23" name="Vrije vorm: vorm 22">
              <a:extLst>
                <a:ext uri="{FF2B5EF4-FFF2-40B4-BE49-F238E27FC236}">
                  <a16:creationId xmlns:a16="http://schemas.microsoft.com/office/drawing/2014/main" id="{C178478A-C2E3-47CA-BE06-1A36BAD16C83}"/>
                </a:ext>
              </a:extLst>
            </p:cNvPr>
            <p:cNvSpPr/>
            <p:nvPr/>
          </p:nvSpPr>
          <p:spPr>
            <a:xfrm>
              <a:off x="2424113" y="3538538"/>
              <a:ext cx="1762125" cy="161925"/>
            </a:xfrm>
            <a:custGeom>
              <a:avLst/>
              <a:gdLst>
                <a:gd name="connsiteX0" fmla="*/ 0 w 1762125"/>
                <a:gd name="connsiteY0" fmla="*/ 152400 h 161925"/>
                <a:gd name="connsiteX1" fmla="*/ 252412 w 1762125"/>
                <a:gd name="connsiteY1" fmla="*/ 100012 h 161925"/>
                <a:gd name="connsiteX2" fmla="*/ 485775 w 1762125"/>
                <a:gd name="connsiteY2" fmla="*/ 33337 h 161925"/>
                <a:gd name="connsiteX3" fmla="*/ 666750 w 1762125"/>
                <a:gd name="connsiteY3" fmla="*/ 19050 h 161925"/>
                <a:gd name="connsiteX4" fmla="*/ 900112 w 1762125"/>
                <a:gd name="connsiteY4" fmla="*/ 0 h 161925"/>
                <a:gd name="connsiteX5" fmla="*/ 1143000 w 1762125"/>
                <a:gd name="connsiteY5" fmla="*/ 4762 h 161925"/>
                <a:gd name="connsiteX6" fmla="*/ 1300162 w 1762125"/>
                <a:gd name="connsiteY6" fmla="*/ 23812 h 161925"/>
                <a:gd name="connsiteX7" fmla="*/ 1385887 w 1762125"/>
                <a:gd name="connsiteY7" fmla="*/ 42862 h 161925"/>
                <a:gd name="connsiteX8" fmla="*/ 1533525 w 1762125"/>
                <a:gd name="connsiteY8" fmla="*/ 80962 h 161925"/>
                <a:gd name="connsiteX9" fmla="*/ 1762125 w 1762125"/>
                <a:gd name="connsiteY9" fmla="*/ 161925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62125" h="161925">
                  <a:moveTo>
                    <a:pt x="0" y="152400"/>
                  </a:moveTo>
                  <a:lnTo>
                    <a:pt x="252412" y="100012"/>
                  </a:lnTo>
                  <a:lnTo>
                    <a:pt x="485775" y="33337"/>
                  </a:lnTo>
                  <a:lnTo>
                    <a:pt x="666750" y="19050"/>
                  </a:lnTo>
                  <a:lnTo>
                    <a:pt x="900112" y="0"/>
                  </a:lnTo>
                  <a:lnTo>
                    <a:pt x="1143000" y="4762"/>
                  </a:lnTo>
                  <a:lnTo>
                    <a:pt x="1300162" y="23812"/>
                  </a:lnTo>
                  <a:lnTo>
                    <a:pt x="1385887" y="42862"/>
                  </a:lnTo>
                  <a:lnTo>
                    <a:pt x="1533525" y="80962"/>
                  </a:lnTo>
                  <a:lnTo>
                    <a:pt x="1762125" y="161925"/>
                  </a:lnTo>
                </a:path>
              </a:pathLst>
            </a:cu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34" name="Vrije vorm: vorm 33">
              <a:extLst>
                <a:ext uri="{FF2B5EF4-FFF2-40B4-BE49-F238E27FC236}">
                  <a16:creationId xmlns:a16="http://schemas.microsoft.com/office/drawing/2014/main" id="{1E1E7FA3-56BF-467A-89D6-C68F5F96F47F}"/>
                </a:ext>
              </a:extLst>
            </p:cNvPr>
            <p:cNvSpPr/>
            <p:nvPr/>
          </p:nvSpPr>
          <p:spPr>
            <a:xfrm>
              <a:off x="2888399" y="3381829"/>
              <a:ext cx="169520" cy="254870"/>
            </a:xfrm>
            <a:custGeom>
              <a:avLst/>
              <a:gdLst>
                <a:gd name="connsiteX0" fmla="*/ 595086 w 624114"/>
                <a:gd name="connsiteY0" fmla="*/ 319314 h 1161143"/>
                <a:gd name="connsiteX1" fmla="*/ 537028 w 624114"/>
                <a:gd name="connsiteY1" fmla="*/ 275772 h 1161143"/>
                <a:gd name="connsiteX2" fmla="*/ 624114 w 624114"/>
                <a:gd name="connsiteY2" fmla="*/ 101600 h 1161143"/>
                <a:gd name="connsiteX3" fmla="*/ 595086 w 624114"/>
                <a:gd name="connsiteY3" fmla="*/ 0 h 1161143"/>
                <a:gd name="connsiteX4" fmla="*/ 478971 w 624114"/>
                <a:gd name="connsiteY4" fmla="*/ 43543 h 1161143"/>
                <a:gd name="connsiteX5" fmla="*/ 420914 w 624114"/>
                <a:gd name="connsiteY5" fmla="*/ 116114 h 1161143"/>
                <a:gd name="connsiteX6" fmla="*/ 217714 w 624114"/>
                <a:gd name="connsiteY6" fmla="*/ 188686 h 1161143"/>
                <a:gd name="connsiteX7" fmla="*/ 0 w 624114"/>
                <a:gd name="connsiteY7" fmla="*/ 522514 h 1161143"/>
                <a:gd name="connsiteX8" fmla="*/ 14514 w 624114"/>
                <a:gd name="connsiteY8" fmla="*/ 754743 h 1161143"/>
                <a:gd name="connsiteX9" fmla="*/ 101600 w 624114"/>
                <a:gd name="connsiteY9" fmla="*/ 986972 h 1161143"/>
                <a:gd name="connsiteX10" fmla="*/ 130628 w 624114"/>
                <a:gd name="connsiteY10" fmla="*/ 1161143 h 1161143"/>
                <a:gd name="connsiteX0" fmla="*/ 595086 w 624114"/>
                <a:gd name="connsiteY0" fmla="*/ 319314 h 1175431"/>
                <a:gd name="connsiteX1" fmla="*/ 537028 w 624114"/>
                <a:gd name="connsiteY1" fmla="*/ 275772 h 1175431"/>
                <a:gd name="connsiteX2" fmla="*/ 624114 w 624114"/>
                <a:gd name="connsiteY2" fmla="*/ 101600 h 1175431"/>
                <a:gd name="connsiteX3" fmla="*/ 595086 w 624114"/>
                <a:gd name="connsiteY3" fmla="*/ 0 h 1175431"/>
                <a:gd name="connsiteX4" fmla="*/ 478971 w 624114"/>
                <a:gd name="connsiteY4" fmla="*/ 43543 h 1175431"/>
                <a:gd name="connsiteX5" fmla="*/ 420914 w 624114"/>
                <a:gd name="connsiteY5" fmla="*/ 116114 h 1175431"/>
                <a:gd name="connsiteX6" fmla="*/ 217714 w 624114"/>
                <a:gd name="connsiteY6" fmla="*/ 188686 h 1175431"/>
                <a:gd name="connsiteX7" fmla="*/ 0 w 624114"/>
                <a:gd name="connsiteY7" fmla="*/ 522514 h 1175431"/>
                <a:gd name="connsiteX8" fmla="*/ 14514 w 624114"/>
                <a:gd name="connsiteY8" fmla="*/ 754743 h 1175431"/>
                <a:gd name="connsiteX9" fmla="*/ 101600 w 624114"/>
                <a:gd name="connsiteY9" fmla="*/ 986972 h 1175431"/>
                <a:gd name="connsiteX10" fmla="*/ 130628 w 624114"/>
                <a:gd name="connsiteY10" fmla="*/ 1175431 h 1175431"/>
                <a:gd name="connsiteX0" fmla="*/ 595086 w 624114"/>
                <a:gd name="connsiteY0" fmla="*/ 319314 h 1165906"/>
                <a:gd name="connsiteX1" fmla="*/ 537028 w 624114"/>
                <a:gd name="connsiteY1" fmla="*/ 275772 h 1165906"/>
                <a:gd name="connsiteX2" fmla="*/ 624114 w 624114"/>
                <a:gd name="connsiteY2" fmla="*/ 101600 h 1165906"/>
                <a:gd name="connsiteX3" fmla="*/ 595086 w 624114"/>
                <a:gd name="connsiteY3" fmla="*/ 0 h 1165906"/>
                <a:gd name="connsiteX4" fmla="*/ 478971 w 624114"/>
                <a:gd name="connsiteY4" fmla="*/ 43543 h 1165906"/>
                <a:gd name="connsiteX5" fmla="*/ 420914 w 624114"/>
                <a:gd name="connsiteY5" fmla="*/ 116114 h 1165906"/>
                <a:gd name="connsiteX6" fmla="*/ 217714 w 624114"/>
                <a:gd name="connsiteY6" fmla="*/ 188686 h 1165906"/>
                <a:gd name="connsiteX7" fmla="*/ 0 w 624114"/>
                <a:gd name="connsiteY7" fmla="*/ 522514 h 1165906"/>
                <a:gd name="connsiteX8" fmla="*/ 14514 w 624114"/>
                <a:gd name="connsiteY8" fmla="*/ 754743 h 1165906"/>
                <a:gd name="connsiteX9" fmla="*/ 101600 w 624114"/>
                <a:gd name="connsiteY9" fmla="*/ 986972 h 1165906"/>
                <a:gd name="connsiteX10" fmla="*/ 268741 w 624114"/>
                <a:gd name="connsiteY10" fmla="*/ 1165906 h 1165906"/>
                <a:gd name="connsiteX0" fmla="*/ 595086 w 624114"/>
                <a:gd name="connsiteY0" fmla="*/ 319314 h 1248496"/>
                <a:gd name="connsiteX1" fmla="*/ 537028 w 624114"/>
                <a:gd name="connsiteY1" fmla="*/ 275772 h 1248496"/>
                <a:gd name="connsiteX2" fmla="*/ 624114 w 624114"/>
                <a:gd name="connsiteY2" fmla="*/ 101600 h 1248496"/>
                <a:gd name="connsiteX3" fmla="*/ 595086 w 624114"/>
                <a:gd name="connsiteY3" fmla="*/ 0 h 1248496"/>
                <a:gd name="connsiteX4" fmla="*/ 478971 w 624114"/>
                <a:gd name="connsiteY4" fmla="*/ 43543 h 1248496"/>
                <a:gd name="connsiteX5" fmla="*/ 420914 w 624114"/>
                <a:gd name="connsiteY5" fmla="*/ 116114 h 1248496"/>
                <a:gd name="connsiteX6" fmla="*/ 217714 w 624114"/>
                <a:gd name="connsiteY6" fmla="*/ 188686 h 1248496"/>
                <a:gd name="connsiteX7" fmla="*/ 0 w 624114"/>
                <a:gd name="connsiteY7" fmla="*/ 522514 h 1248496"/>
                <a:gd name="connsiteX8" fmla="*/ 14514 w 624114"/>
                <a:gd name="connsiteY8" fmla="*/ 754743 h 1248496"/>
                <a:gd name="connsiteX9" fmla="*/ 101600 w 624114"/>
                <a:gd name="connsiteY9" fmla="*/ 986972 h 1248496"/>
                <a:gd name="connsiteX10" fmla="*/ 189820 w 624114"/>
                <a:gd name="connsiteY10" fmla="*/ 1243693 h 1248496"/>
                <a:gd name="connsiteX11" fmla="*/ 268741 w 624114"/>
                <a:gd name="connsiteY11" fmla="*/ 1165906 h 1248496"/>
                <a:gd name="connsiteX0" fmla="*/ 595086 w 624114"/>
                <a:gd name="connsiteY0" fmla="*/ 319314 h 1248496"/>
                <a:gd name="connsiteX1" fmla="*/ 537028 w 624114"/>
                <a:gd name="connsiteY1" fmla="*/ 275772 h 1248496"/>
                <a:gd name="connsiteX2" fmla="*/ 624114 w 624114"/>
                <a:gd name="connsiteY2" fmla="*/ 101600 h 1248496"/>
                <a:gd name="connsiteX3" fmla="*/ 595086 w 624114"/>
                <a:gd name="connsiteY3" fmla="*/ 0 h 1248496"/>
                <a:gd name="connsiteX4" fmla="*/ 478971 w 624114"/>
                <a:gd name="connsiteY4" fmla="*/ 43543 h 1248496"/>
                <a:gd name="connsiteX5" fmla="*/ 420914 w 624114"/>
                <a:gd name="connsiteY5" fmla="*/ 116114 h 1248496"/>
                <a:gd name="connsiteX6" fmla="*/ 217714 w 624114"/>
                <a:gd name="connsiteY6" fmla="*/ 188686 h 1248496"/>
                <a:gd name="connsiteX7" fmla="*/ 0 w 624114"/>
                <a:gd name="connsiteY7" fmla="*/ 522514 h 1248496"/>
                <a:gd name="connsiteX8" fmla="*/ 14514 w 624114"/>
                <a:gd name="connsiteY8" fmla="*/ 754743 h 1248496"/>
                <a:gd name="connsiteX9" fmla="*/ 101600 w 624114"/>
                <a:gd name="connsiteY9" fmla="*/ 986972 h 1248496"/>
                <a:gd name="connsiteX10" fmla="*/ 132670 w 624114"/>
                <a:gd name="connsiteY10" fmla="*/ 1172256 h 1248496"/>
                <a:gd name="connsiteX11" fmla="*/ 189820 w 624114"/>
                <a:gd name="connsiteY11" fmla="*/ 1243693 h 1248496"/>
                <a:gd name="connsiteX12" fmla="*/ 268741 w 624114"/>
                <a:gd name="connsiteY12" fmla="*/ 1165906 h 1248496"/>
                <a:gd name="connsiteX0" fmla="*/ 595086 w 624114"/>
                <a:gd name="connsiteY0" fmla="*/ 319314 h 1248851"/>
                <a:gd name="connsiteX1" fmla="*/ 537028 w 624114"/>
                <a:gd name="connsiteY1" fmla="*/ 275772 h 1248851"/>
                <a:gd name="connsiteX2" fmla="*/ 624114 w 624114"/>
                <a:gd name="connsiteY2" fmla="*/ 101600 h 1248851"/>
                <a:gd name="connsiteX3" fmla="*/ 595086 w 624114"/>
                <a:gd name="connsiteY3" fmla="*/ 0 h 1248851"/>
                <a:gd name="connsiteX4" fmla="*/ 478971 w 624114"/>
                <a:gd name="connsiteY4" fmla="*/ 43543 h 1248851"/>
                <a:gd name="connsiteX5" fmla="*/ 420914 w 624114"/>
                <a:gd name="connsiteY5" fmla="*/ 116114 h 1248851"/>
                <a:gd name="connsiteX6" fmla="*/ 217714 w 624114"/>
                <a:gd name="connsiteY6" fmla="*/ 188686 h 1248851"/>
                <a:gd name="connsiteX7" fmla="*/ 0 w 624114"/>
                <a:gd name="connsiteY7" fmla="*/ 522514 h 1248851"/>
                <a:gd name="connsiteX8" fmla="*/ 14514 w 624114"/>
                <a:gd name="connsiteY8" fmla="*/ 754743 h 1248851"/>
                <a:gd name="connsiteX9" fmla="*/ 101600 w 624114"/>
                <a:gd name="connsiteY9" fmla="*/ 986972 h 1248851"/>
                <a:gd name="connsiteX10" fmla="*/ 132670 w 624114"/>
                <a:gd name="connsiteY10" fmla="*/ 1172256 h 1248851"/>
                <a:gd name="connsiteX11" fmla="*/ 189820 w 624114"/>
                <a:gd name="connsiteY11" fmla="*/ 1243693 h 1248851"/>
                <a:gd name="connsiteX12" fmla="*/ 283028 w 624114"/>
                <a:gd name="connsiteY12" fmla="*/ 1175431 h 1248851"/>
                <a:gd name="connsiteX0" fmla="*/ 595086 w 624114"/>
                <a:gd name="connsiteY0" fmla="*/ 319314 h 1249262"/>
                <a:gd name="connsiteX1" fmla="*/ 537028 w 624114"/>
                <a:gd name="connsiteY1" fmla="*/ 275772 h 1249262"/>
                <a:gd name="connsiteX2" fmla="*/ 624114 w 624114"/>
                <a:gd name="connsiteY2" fmla="*/ 101600 h 1249262"/>
                <a:gd name="connsiteX3" fmla="*/ 595086 w 624114"/>
                <a:gd name="connsiteY3" fmla="*/ 0 h 1249262"/>
                <a:gd name="connsiteX4" fmla="*/ 478971 w 624114"/>
                <a:gd name="connsiteY4" fmla="*/ 43543 h 1249262"/>
                <a:gd name="connsiteX5" fmla="*/ 420914 w 624114"/>
                <a:gd name="connsiteY5" fmla="*/ 116114 h 1249262"/>
                <a:gd name="connsiteX6" fmla="*/ 217714 w 624114"/>
                <a:gd name="connsiteY6" fmla="*/ 188686 h 1249262"/>
                <a:gd name="connsiteX7" fmla="*/ 0 w 624114"/>
                <a:gd name="connsiteY7" fmla="*/ 522514 h 1249262"/>
                <a:gd name="connsiteX8" fmla="*/ 14514 w 624114"/>
                <a:gd name="connsiteY8" fmla="*/ 754743 h 1249262"/>
                <a:gd name="connsiteX9" fmla="*/ 101600 w 624114"/>
                <a:gd name="connsiteY9" fmla="*/ 986972 h 1249262"/>
                <a:gd name="connsiteX10" fmla="*/ 132670 w 624114"/>
                <a:gd name="connsiteY10" fmla="*/ 1172256 h 1249262"/>
                <a:gd name="connsiteX11" fmla="*/ 189820 w 624114"/>
                <a:gd name="connsiteY11" fmla="*/ 1243693 h 1249262"/>
                <a:gd name="connsiteX12" fmla="*/ 240165 w 624114"/>
                <a:gd name="connsiteY12" fmla="*/ 1184956 h 1249262"/>
                <a:gd name="connsiteX0" fmla="*/ 595086 w 624114"/>
                <a:gd name="connsiteY0" fmla="*/ 319314 h 1248667"/>
                <a:gd name="connsiteX1" fmla="*/ 537028 w 624114"/>
                <a:gd name="connsiteY1" fmla="*/ 275772 h 1248667"/>
                <a:gd name="connsiteX2" fmla="*/ 624114 w 624114"/>
                <a:gd name="connsiteY2" fmla="*/ 101600 h 1248667"/>
                <a:gd name="connsiteX3" fmla="*/ 595086 w 624114"/>
                <a:gd name="connsiteY3" fmla="*/ 0 h 1248667"/>
                <a:gd name="connsiteX4" fmla="*/ 478971 w 624114"/>
                <a:gd name="connsiteY4" fmla="*/ 43543 h 1248667"/>
                <a:gd name="connsiteX5" fmla="*/ 420914 w 624114"/>
                <a:gd name="connsiteY5" fmla="*/ 116114 h 1248667"/>
                <a:gd name="connsiteX6" fmla="*/ 217714 w 624114"/>
                <a:gd name="connsiteY6" fmla="*/ 188686 h 1248667"/>
                <a:gd name="connsiteX7" fmla="*/ 0 w 624114"/>
                <a:gd name="connsiteY7" fmla="*/ 522514 h 1248667"/>
                <a:gd name="connsiteX8" fmla="*/ 14514 w 624114"/>
                <a:gd name="connsiteY8" fmla="*/ 754743 h 1248667"/>
                <a:gd name="connsiteX9" fmla="*/ 101600 w 624114"/>
                <a:gd name="connsiteY9" fmla="*/ 986972 h 1248667"/>
                <a:gd name="connsiteX10" fmla="*/ 132670 w 624114"/>
                <a:gd name="connsiteY10" fmla="*/ 1172256 h 1248667"/>
                <a:gd name="connsiteX11" fmla="*/ 189820 w 624114"/>
                <a:gd name="connsiteY11" fmla="*/ 1243693 h 1248667"/>
                <a:gd name="connsiteX12" fmla="*/ 266358 w 624114"/>
                <a:gd name="connsiteY12" fmla="*/ 1170669 h 1248667"/>
                <a:gd name="connsiteX0" fmla="*/ 595086 w 624114"/>
                <a:gd name="connsiteY0" fmla="*/ 319314 h 1249560"/>
                <a:gd name="connsiteX1" fmla="*/ 537028 w 624114"/>
                <a:gd name="connsiteY1" fmla="*/ 275772 h 1249560"/>
                <a:gd name="connsiteX2" fmla="*/ 624114 w 624114"/>
                <a:gd name="connsiteY2" fmla="*/ 101600 h 1249560"/>
                <a:gd name="connsiteX3" fmla="*/ 595086 w 624114"/>
                <a:gd name="connsiteY3" fmla="*/ 0 h 1249560"/>
                <a:gd name="connsiteX4" fmla="*/ 478971 w 624114"/>
                <a:gd name="connsiteY4" fmla="*/ 43543 h 1249560"/>
                <a:gd name="connsiteX5" fmla="*/ 420914 w 624114"/>
                <a:gd name="connsiteY5" fmla="*/ 116114 h 1249560"/>
                <a:gd name="connsiteX6" fmla="*/ 217714 w 624114"/>
                <a:gd name="connsiteY6" fmla="*/ 188686 h 1249560"/>
                <a:gd name="connsiteX7" fmla="*/ 0 w 624114"/>
                <a:gd name="connsiteY7" fmla="*/ 522514 h 1249560"/>
                <a:gd name="connsiteX8" fmla="*/ 14514 w 624114"/>
                <a:gd name="connsiteY8" fmla="*/ 754743 h 1249560"/>
                <a:gd name="connsiteX9" fmla="*/ 101600 w 624114"/>
                <a:gd name="connsiteY9" fmla="*/ 986972 h 1249560"/>
                <a:gd name="connsiteX10" fmla="*/ 132670 w 624114"/>
                <a:gd name="connsiteY10" fmla="*/ 1172256 h 1249560"/>
                <a:gd name="connsiteX11" fmla="*/ 189820 w 624114"/>
                <a:gd name="connsiteY11" fmla="*/ 1243693 h 1249560"/>
                <a:gd name="connsiteX12" fmla="*/ 266358 w 624114"/>
                <a:gd name="connsiteY12" fmla="*/ 1170669 h 1249560"/>
                <a:gd name="connsiteX0" fmla="*/ 595086 w 624114"/>
                <a:gd name="connsiteY0" fmla="*/ 319314 h 1249441"/>
                <a:gd name="connsiteX1" fmla="*/ 537028 w 624114"/>
                <a:gd name="connsiteY1" fmla="*/ 275772 h 1249441"/>
                <a:gd name="connsiteX2" fmla="*/ 624114 w 624114"/>
                <a:gd name="connsiteY2" fmla="*/ 101600 h 1249441"/>
                <a:gd name="connsiteX3" fmla="*/ 595086 w 624114"/>
                <a:gd name="connsiteY3" fmla="*/ 0 h 1249441"/>
                <a:gd name="connsiteX4" fmla="*/ 478971 w 624114"/>
                <a:gd name="connsiteY4" fmla="*/ 43543 h 1249441"/>
                <a:gd name="connsiteX5" fmla="*/ 420914 w 624114"/>
                <a:gd name="connsiteY5" fmla="*/ 116114 h 1249441"/>
                <a:gd name="connsiteX6" fmla="*/ 217714 w 624114"/>
                <a:gd name="connsiteY6" fmla="*/ 188686 h 1249441"/>
                <a:gd name="connsiteX7" fmla="*/ 0 w 624114"/>
                <a:gd name="connsiteY7" fmla="*/ 522514 h 1249441"/>
                <a:gd name="connsiteX8" fmla="*/ 14514 w 624114"/>
                <a:gd name="connsiteY8" fmla="*/ 754743 h 1249441"/>
                <a:gd name="connsiteX9" fmla="*/ 101600 w 624114"/>
                <a:gd name="connsiteY9" fmla="*/ 986972 h 1249441"/>
                <a:gd name="connsiteX10" fmla="*/ 132670 w 624114"/>
                <a:gd name="connsiteY10" fmla="*/ 1172256 h 1249441"/>
                <a:gd name="connsiteX11" fmla="*/ 189820 w 624114"/>
                <a:gd name="connsiteY11" fmla="*/ 1243693 h 1249441"/>
                <a:gd name="connsiteX12" fmla="*/ 271120 w 624114"/>
                <a:gd name="connsiteY12" fmla="*/ 1168287 h 1249441"/>
                <a:gd name="connsiteX0" fmla="*/ 595086 w 624114"/>
                <a:gd name="connsiteY0" fmla="*/ 319314 h 1247179"/>
                <a:gd name="connsiteX1" fmla="*/ 537028 w 624114"/>
                <a:gd name="connsiteY1" fmla="*/ 275772 h 1247179"/>
                <a:gd name="connsiteX2" fmla="*/ 624114 w 624114"/>
                <a:gd name="connsiteY2" fmla="*/ 101600 h 1247179"/>
                <a:gd name="connsiteX3" fmla="*/ 595086 w 624114"/>
                <a:gd name="connsiteY3" fmla="*/ 0 h 1247179"/>
                <a:gd name="connsiteX4" fmla="*/ 478971 w 624114"/>
                <a:gd name="connsiteY4" fmla="*/ 43543 h 1247179"/>
                <a:gd name="connsiteX5" fmla="*/ 420914 w 624114"/>
                <a:gd name="connsiteY5" fmla="*/ 116114 h 1247179"/>
                <a:gd name="connsiteX6" fmla="*/ 217714 w 624114"/>
                <a:gd name="connsiteY6" fmla="*/ 188686 h 1247179"/>
                <a:gd name="connsiteX7" fmla="*/ 0 w 624114"/>
                <a:gd name="connsiteY7" fmla="*/ 522514 h 1247179"/>
                <a:gd name="connsiteX8" fmla="*/ 14514 w 624114"/>
                <a:gd name="connsiteY8" fmla="*/ 754743 h 1247179"/>
                <a:gd name="connsiteX9" fmla="*/ 101600 w 624114"/>
                <a:gd name="connsiteY9" fmla="*/ 986972 h 1247179"/>
                <a:gd name="connsiteX10" fmla="*/ 132670 w 624114"/>
                <a:gd name="connsiteY10" fmla="*/ 1172256 h 1247179"/>
                <a:gd name="connsiteX11" fmla="*/ 180295 w 624114"/>
                <a:gd name="connsiteY11" fmla="*/ 1241312 h 1247179"/>
                <a:gd name="connsiteX12" fmla="*/ 271120 w 624114"/>
                <a:gd name="connsiteY12" fmla="*/ 1168287 h 1247179"/>
                <a:gd name="connsiteX0" fmla="*/ 595086 w 624114"/>
                <a:gd name="connsiteY0" fmla="*/ 319314 h 1241993"/>
                <a:gd name="connsiteX1" fmla="*/ 537028 w 624114"/>
                <a:gd name="connsiteY1" fmla="*/ 275772 h 1241993"/>
                <a:gd name="connsiteX2" fmla="*/ 624114 w 624114"/>
                <a:gd name="connsiteY2" fmla="*/ 101600 h 1241993"/>
                <a:gd name="connsiteX3" fmla="*/ 595086 w 624114"/>
                <a:gd name="connsiteY3" fmla="*/ 0 h 1241993"/>
                <a:gd name="connsiteX4" fmla="*/ 478971 w 624114"/>
                <a:gd name="connsiteY4" fmla="*/ 43543 h 1241993"/>
                <a:gd name="connsiteX5" fmla="*/ 420914 w 624114"/>
                <a:gd name="connsiteY5" fmla="*/ 116114 h 1241993"/>
                <a:gd name="connsiteX6" fmla="*/ 217714 w 624114"/>
                <a:gd name="connsiteY6" fmla="*/ 188686 h 1241993"/>
                <a:gd name="connsiteX7" fmla="*/ 0 w 624114"/>
                <a:gd name="connsiteY7" fmla="*/ 522514 h 1241993"/>
                <a:gd name="connsiteX8" fmla="*/ 14514 w 624114"/>
                <a:gd name="connsiteY8" fmla="*/ 754743 h 1241993"/>
                <a:gd name="connsiteX9" fmla="*/ 101600 w 624114"/>
                <a:gd name="connsiteY9" fmla="*/ 986972 h 1241993"/>
                <a:gd name="connsiteX10" fmla="*/ 132670 w 624114"/>
                <a:gd name="connsiteY10" fmla="*/ 1172256 h 1241993"/>
                <a:gd name="connsiteX11" fmla="*/ 180295 w 624114"/>
                <a:gd name="connsiteY11" fmla="*/ 1241312 h 1241993"/>
                <a:gd name="connsiteX12" fmla="*/ 271120 w 624114"/>
                <a:gd name="connsiteY12" fmla="*/ 1168287 h 1241993"/>
                <a:gd name="connsiteX0" fmla="*/ 595086 w 624114"/>
                <a:gd name="connsiteY0" fmla="*/ 319314 h 1241993"/>
                <a:gd name="connsiteX1" fmla="*/ 537028 w 624114"/>
                <a:gd name="connsiteY1" fmla="*/ 275772 h 1241993"/>
                <a:gd name="connsiteX2" fmla="*/ 624114 w 624114"/>
                <a:gd name="connsiteY2" fmla="*/ 101600 h 1241993"/>
                <a:gd name="connsiteX3" fmla="*/ 595086 w 624114"/>
                <a:gd name="connsiteY3" fmla="*/ 0 h 1241993"/>
                <a:gd name="connsiteX4" fmla="*/ 478971 w 624114"/>
                <a:gd name="connsiteY4" fmla="*/ 43543 h 1241993"/>
                <a:gd name="connsiteX5" fmla="*/ 420914 w 624114"/>
                <a:gd name="connsiteY5" fmla="*/ 116114 h 1241993"/>
                <a:gd name="connsiteX6" fmla="*/ 217714 w 624114"/>
                <a:gd name="connsiteY6" fmla="*/ 188686 h 1241993"/>
                <a:gd name="connsiteX7" fmla="*/ 0 w 624114"/>
                <a:gd name="connsiteY7" fmla="*/ 522514 h 1241993"/>
                <a:gd name="connsiteX8" fmla="*/ 14514 w 624114"/>
                <a:gd name="connsiteY8" fmla="*/ 754743 h 1241993"/>
                <a:gd name="connsiteX9" fmla="*/ 101600 w 624114"/>
                <a:gd name="connsiteY9" fmla="*/ 986972 h 1241993"/>
                <a:gd name="connsiteX10" fmla="*/ 132670 w 624114"/>
                <a:gd name="connsiteY10" fmla="*/ 1172256 h 1241993"/>
                <a:gd name="connsiteX11" fmla="*/ 180295 w 624114"/>
                <a:gd name="connsiteY11" fmla="*/ 1241312 h 1241993"/>
                <a:gd name="connsiteX12" fmla="*/ 271120 w 624114"/>
                <a:gd name="connsiteY12" fmla="*/ 1168287 h 1241993"/>
                <a:gd name="connsiteX0" fmla="*/ 595086 w 624114"/>
                <a:gd name="connsiteY0" fmla="*/ 319314 h 1241842"/>
                <a:gd name="connsiteX1" fmla="*/ 537028 w 624114"/>
                <a:gd name="connsiteY1" fmla="*/ 275772 h 1241842"/>
                <a:gd name="connsiteX2" fmla="*/ 624114 w 624114"/>
                <a:gd name="connsiteY2" fmla="*/ 101600 h 1241842"/>
                <a:gd name="connsiteX3" fmla="*/ 595086 w 624114"/>
                <a:gd name="connsiteY3" fmla="*/ 0 h 1241842"/>
                <a:gd name="connsiteX4" fmla="*/ 478971 w 624114"/>
                <a:gd name="connsiteY4" fmla="*/ 43543 h 1241842"/>
                <a:gd name="connsiteX5" fmla="*/ 420914 w 624114"/>
                <a:gd name="connsiteY5" fmla="*/ 116114 h 1241842"/>
                <a:gd name="connsiteX6" fmla="*/ 217714 w 624114"/>
                <a:gd name="connsiteY6" fmla="*/ 188686 h 1241842"/>
                <a:gd name="connsiteX7" fmla="*/ 0 w 624114"/>
                <a:gd name="connsiteY7" fmla="*/ 522514 h 1241842"/>
                <a:gd name="connsiteX8" fmla="*/ 14514 w 624114"/>
                <a:gd name="connsiteY8" fmla="*/ 754743 h 1241842"/>
                <a:gd name="connsiteX9" fmla="*/ 101600 w 624114"/>
                <a:gd name="connsiteY9" fmla="*/ 986972 h 1241842"/>
                <a:gd name="connsiteX10" fmla="*/ 132670 w 624114"/>
                <a:gd name="connsiteY10" fmla="*/ 1172256 h 1241842"/>
                <a:gd name="connsiteX11" fmla="*/ 180295 w 624114"/>
                <a:gd name="connsiteY11" fmla="*/ 1241312 h 1241842"/>
                <a:gd name="connsiteX12" fmla="*/ 271120 w 624114"/>
                <a:gd name="connsiteY12" fmla="*/ 1168287 h 1241842"/>
                <a:gd name="connsiteX0" fmla="*/ 595086 w 624114"/>
                <a:gd name="connsiteY0" fmla="*/ 319314 h 1241842"/>
                <a:gd name="connsiteX1" fmla="*/ 537028 w 624114"/>
                <a:gd name="connsiteY1" fmla="*/ 275772 h 1241842"/>
                <a:gd name="connsiteX2" fmla="*/ 624114 w 624114"/>
                <a:gd name="connsiteY2" fmla="*/ 101600 h 1241842"/>
                <a:gd name="connsiteX3" fmla="*/ 595086 w 624114"/>
                <a:gd name="connsiteY3" fmla="*/ 0 h 1241842"/>
                <a:gd name="connsiteX4" fmla="*/ 478971 w 624114"/>
                <a:gd name="connsiteY4" fmla="*/ 43543 h 1241842"/>
                <a:gd name="connsiteX5" fmla="*/ 420914 w 624114"/>
                <a:gd name="connsiteY5" fmla="*/ 116114 h 1241842"/>
                <a:gd name="connsiteX6" fmla="*/ 217714 w 624114"/>
                <a:gd name="connsiteY6" fmla="*/ 188686 h 1241842"/>
                <a:gd name="connsiteX7" fmla="*/ 0 w 624114"/>
                <a:gd name="connsiteY7" fmla="*/ 522514 h 1241842"/>
                <a:gd name="connsiteX8" fmla="*/ 101600 w 624114"/>
                <a:gd name="connsiteY8" fmla="*/ 986972 h 1241842"/>
                <a:gd name="connsiteX9" fmla="*/ 132670 w 624114"/>
                <a:gd name="connsiteY9" fmla="*/ 1172256 h 1241842"/>
                <a:gd name="connsiteX10" fmla="*/ 180295 w 624114"/>
                <a:gd name="connsiteY10" fmla="*/ 1241312 h 1241842"/>
                <a:gd name="connsiteX11" fmla="*/ 271120 w 624114"/>
                <a:gd name="connsiteY11" fmla="*/ 1168287 h 1241842"/>
                <a:gd name="connsiteX0" fmla="*/ 493486 w 522514"/>
                <a:gd name="connsiteY0" fmla="*/ 319314 h 1241842"/>
                <a:gd name="connsiteX1" fmla="*/ 435428 w 522514"/>
                <a:gd name="connsiteY1" fmla="*/ 275772 h 1241842"/>
                <a:gd name="connsiteX2" fmla="*/ 522514 w 522514"/>
                <a:gd name="connsiteY2" fmla="*/ 101600 h 1241842"/>
                <a:gd name="connsiteX3" fmla="*/ 493486 w 522514"/>
                <a:gd name="connsiteY3" fmla="*/ 0 h 1241842"/>
                <a:gd name="connsiteX4" fmla="*/ 377371 w 522514"/>
                <a:gd name="connsiteY4" fmla="*/ 43543 h 1241842"/>
                <a:gd name="connsiteX5" fmla="*/ 319314 w 522514"/>
                <a:gd name="connsiteY5" fmla="*/ 116114 h 1241842"/>
                <a:gd name="connsiteX6" fmla="*/ 116114 w 522514"/>
                <a:gd name="connsiteY6" fmla="*/ 188686 h 1241842"/>
                <a:gd name="connsiteX7" fmla="*/ 0 w 522514"/>
                <a:gd name="connsiteY7" fmla="*/ 986972 h 1241842"/>
                <a:gd name="connsiteX8" fmla="*/ 31070 w 522514"/>
                <a:gd name="connsiteY8" fmla="*/ 1172256 h 1241842"/>
                <a:gd name="connsiteX9" fmla="*/ 78695 w 522514"/>
                <a:gd name="connsiteY9" fmla="*/ 1241312 h 1241842"/>
                <a:gd name="connsiteX10" fmla="*/ 169520 w 522514"/>
                <a:gd name="connsiteY10" fmla="*/ 1168287 h 1241842"/>
                <a:gd name="connsiteX0" fmla="*/ 493486 w 522514"/>
                <a:gd name="connsiteY0" fmla="*/ 319314 h 1241842"/>
                <a:gd name="connsiteX1" fmla="*/ 435428 w 522514"/>
                <a:gd name="connsiteY1" fmla="*/ 275772 h 1241842"/>
                <a:gd name="connsiteX2" fmla="*/ 522514 w 522514"/>
                <a:gd name="connsiteY2" fmla="*/ 101600 h 1241842"/>
                <a:gd name="connsiteX3" fmla="*/ 493486 w 522514"/>
                <a:gd name="connsiteY3" fmla="*/ 0 h 1241842"/>
                <a:gd name="connsiteX4" fmla="*/ 377371 w 522514"/>
                <a:gd name="connsiteY4" fmla="*/ 43543 h 1241842"/>
                <a:gd name="connsiteX5" fmla="*/ 319314 w 522514"/>
                <a:gd name="connsiteY5" fmla="*/ 116114 h 1241842"/>
                <a:gd name="connsiteX6" fmla="*/ 0 w 522514"/>
                <a:gd name="connsiteY6" fmla="*/ 986972 h 1241842"/>
                <a:gd name="connsiteX7" fmla="*/ 31070 w 522514"/>
                <a:gd name="connsiteY7" fmla="*/ 1172256 h 1241842"/>
                <a:gd name="connsiteX8" fmla="*/ 78695 w 522514"/>
                <a:gd name="connsiteY8" fmla="*/ 1241312 h 1241842"/>
                <a:gd name="connsiteX9" fmla="*/ 169520 w 522514"/>
                <a:gd name="connsiteY9" fmla="*/ 1168287 h 1241842"/>
                <a:gd name="connsiteX0" fmla="*/ 493486 w 522514"/>
                <a:gd name="connsiteY0" fmla="*/ 319314 h 1241842"/>
                <a:gd name="connsiteX1" fmla="*/ 435428 w 522514"/>
                <a:gd name="connsiteY1" fmla="*/ 275772 h 1241842"/>
                <a:gd name="connsiteX2" fmla="*/ 522514 w 522514"/>
                <a:gd name="connsiteY2" fmla="*/ 101600 h 1241842"/>
                <a:gd name="connsiteX3" fmla="*/ 493486 w 522514"/>
                <a:gd name="connsiteY3" fmla="*/ 0 h 1241842"/>
                <a:gd name="connsiteX4" fmla="*/ 377371 w 522514"/>
                <a:gd name="connsiteY4" fmla="*/ 43543 h 1241842"/>
                <a:gd name="connsiteX5" fmla="*/ 0 w 522514"/>
                <a:gd name="connsiteY5" fmla="*/ 986972 h 1241842"/>
                <a:gd name="connsiteX6" fmla="*/ 31070 w 522514"/>
                <a:gd name="connsiteY6" fmla="*/ 1172256 h 1241842"/>
                <a:gd name="connsiteX7" fmla="*/ 78695 w 522514"/>
                <a:gd name="connsiteY7" fmla="*/ 1241312 h 1241842"/>
                <a:gd name="connsiteX8" fmla="*/ 169520 w 522514"/>
                <a:gd name="connsiteY8" fmla="*/ 1168287 h 1241842"/>
                <a:gd name="connsiteX0" fmla="*/ 493486 w 522514"/>
                <a:gd name="connsiteY0" fmla="*/ 319314 h 1241842"/>
                <a:gd name="connsiteX1" fmla="*/ 435428 w 522514"/>
                <a:gd name="connsiteY1" fmla="*/ 275772 h 1241842"/>
                <a:gd name="connsiteX2" fmla="*/ 522514 w 522514"/>
                <a:gd name="connsiteY2" fmla="*/ 101600 h 1241842"/>
                <a:gd name="connsiteX3" fmla="*/ 493486 w 522514"/>
                <a:gd name="connsiteY3" fmla="*/ 0 h 1241842"/>
                <a:gd name="connsiteX4" fmla="*/ 0 w 522514"/>
                <a:gd name="connsiteY4" fmla="*/ 986972 h 1241842"/>
                <a:gd name="connsiteX5" fmla="*/ 31070 w 522514"/>
                <a:gd name="connsiteY5" fmla="*/ 1172256 h 1241842"/>
                <a:gd name="connsiteX6" fmla="*/ 78695 w 522514"/>
                <a:gd name="connsiteY6" fmla="*/ 1241312 h 1241842"/>
                <a:gd name="connsiteX7" fmla="*/ 169520 w 522514"/>
                <a:gd name="connsiteY7" fmla="*/ 1168287 h 1241842"/>
                <a:gd name="connsiteX0" fmla="*/ 493486 w 522514"/>
                <a:gd name="connsiteY0" fmla="*/ 217714 h 1140242"/>
                <a:gd name="connsiteX1" fmla="*/ 435428 w 522514"/>
                <a:gd name="connsiteY1" fmla="*/ 174172 h 1140242"/>
                <a:gd name="connsiteX2" fmla="*/ 522514 w 522514"/>
                <a:gd name="connsiteY2" fmla="*/ 0 h 1140242"/>
                <a:gd name="connsiteX3" fmla="*/ 0 w 522514"/>
                <a:gd name="connsiteY3" fmla="*/ 885372 h 1140242"/>
                <a:gd name="connsiteX4" fmla="*/ 31070 w 522514"/>
                <a:gd name="connsiteY4" fmla="*/ 1070656 h 1140242"/>
                <a:gd name="connsiteX5" fmla="*/ 78695 w 522514"/>
                <a:gd name="connsiteY5" fmla="*/ 1139712 h 1140242"/>
                <a:gd name="connsiteX6" fmla="*/ 169520 w 522514"/>
                <a:gd name="connsiteY6" fmla="*/ 1066687 h 1140242"/>
                <a:gd name="connsiteX0" fmla="*/ 493486 w 493486"/>
                <a:gd name="connsiteY0" fmla="*/ 43542 h 966070"/>
                <a:gd name="connsiteX1" fmla="*/ 435428 w 493486"/>
                <a:gd name="connsiteY1" fmla="*/ 0 h 966070"/>
                <a:gd name="connsiteX2" fmla="*/ 0 w 493486"/>
                <a:gd name="connsiteY2" fmla="*/ 711200 h 966070"/>
                <a:gd name="connsiteX3" fmla="*/ 31070 w 493486"/>
                <a:gd name="connsiteY3" fmla="*/ 896484 h 966070"/>
                <a:gd name="connsiteX4" fmla="*/ 78695 w 493486"/>
                <a:gd name="connsiteY4" fmla="*/ 965540 h 966070"/>
                <a:gd name="connsiteX5" fmla="*/ 169520 w 493486"/>
                <a:gd name="connsiteY5" fmla="*/ 892515 h 966070"/>
                <a:gd name="connsiteX0" fmla="*/ 493486 w 493486"/>
                <a:gd name="connsiteY0" fmla="*/ 0 h 922528"/>
                <a:gd name="connsiteX1" fmla="*/ 0 w 493486"/>
                <a:gd name="connsiteY1" fmla="*/ 667658 h 922528"/>
                <a:gd name="connsiteX2" fmla="*/ 31070 w 493486"/>
                <a:gd name="connsiteY2" fmla="*/ 852942 h 922528"/>
                <a:gd name="connsiteX3" fmla="*/ 78695 w 493486"/>
                <a:gd name="connsiteY3" fmla="*/ 921998 h 922528"/>
                <a:gd name="connsiteX4" fmla="*/ 169520 w 493486"/>
                <a:gd name="connsiteY4" fmla="*/ 848973 h 922528"/>
                <a:gd name="connsiteX0" fmla="*/ 0 w 169520"/>
                <a:gd name="connsiteY0" fmla="*/ 0 h 254870"/>
                <a:gd name="connsiteX1" fmla="*/ 31070 w 169520"/>
                <a:gd name="connsiteY1" fmla="*/ 185284 h 254870"/>
                <a:gd name="connsiteX2" fmla="*/ 78695 w 169520"/>
                <a:gd name="connsiteY2" fmla="*/ 254340 h 254870"/>
                <a:gd name="connsiteX3" fmla="*/ 169520 w 169520"/>
                <a:gd name="connsiteY3" fmla="*/ 181315 h 254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9520" h="254870">
                  <a:moveTo>
                    <a:pt x="0" y="0"/>
                  </a:moveTo>
                  <a:cubicBezTo>
                    <a:pt x="23661" y="66410"/>
                    <a:pt x="16367" y="142497"/>
                    <a:pt x="31070" y="185284"/>
                  </a:cubicBezTo>
                  <a:cubicBezTo>
                    <a:pt x="45773" y="228071"/>
                    <a:pt x="52841" y="259367"/>
                    <a:pt x="78695" y="254340"/>
                  </a:cubicBezTo>
                  <a:cubicBezTo>
                    <a:pt x="113695" y="253206"/>
                    <a:pt x="111123" y="191104"/>
                    <a:pt x="169520" y="181315"/>
                  </a:cubicBezTo>
                </a:path>
              </a:pathLst>
            </a:cu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36" name="Vrije vorm: vorm 35">
              <a:extLst>
                <a:ext uri="{FF2B5EF4-FFF2-40B4-BE49-F238E27FC236}">
                  <a16:creationId xmlns:a16="http://schemas.microsoft.com/office/drawing/2014/main" id="{70540675-2165-43D7-BBBF-99F24119EB14}"/>
                </a:ext>
              </a:extLst>
            </p:cNvPr>
            <p:cNvSpPr/>
            <p:nvPr/>
          </p:nvSpPr>
          <p:spPr>
            <a:xfrm>
              <a:off x="3321844" y="3388519"/>
              <a:ext cx="283369" cy="209550"/>
            </a:xfrm>
            <a:custGeom>
              <a:avLst/>
              <a:gdLst>
                <a:gd name="connsiteX0" fmla="*/ 0 w 283369"/>
                <a:gd name="connsiteY0" fmla="*/ 154781 h 209550"/>
                <a:gd name="connsiteX1" fmla="*/ 66675 w 283369"/>
                <a:gd name="connsiteY1" fmla="*/ 200025 h 209550"/>
                <a:gd name="connsiteX2" fmla="*/ 97631 w 283369"/>
                <a:gd name="connsiteY2" fmla="*/ 209550 h 209550"/>
                <a:gd name="connsiteX3" fmla="*/ 150019 w 283369"/>
                <a:gd name="connsiteY3" fmla="*/ 164306 h 209550"/>
                <a:gd name="connsiteX4" fmla="*/ 214312 w 283369"/>
                <a:gd name="connsiteY4" fmla="*/ 83344 h 209550"/>
                <a:gd name="connsiteX5" fmla="*/ 283369 w 283369"/>
                <a:gd name="connsiteY5" fmla="*/ 0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3369" h="209550">
                  <a:moveTo>
                    <a:pt x="0" y="154781"/>
                  </a:moveTo>
                  <a:lnTo>
                    <a:pt x="66675" y="200025"/>
                  </a:lnTo>
                  <a:lnTo>
                    <a:pt x="97631" y="209550"/>
                  </a:lnTo>
                  <a:lnTo>
                    <a:pt x="150019" y="164306"/>
                  </a:lnTo>
                  <a:lnTo>
                    <a:pt x="214312" y="83344"/>
                  </a:lnTo>
                  <a:lnTo>
                    <a:pt x="283369" y="0"/>
                  </a:lnTo>
                </a:path>
              </a:pathLst>
            </a:cu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37" name="Vrije vorm: vorm 36">
              <a:extLst>
                <a:ext uri="{FF2B5EF4-FFF2-40B4-BE49-F238E27FC236}">
                  <a16:creationId xmlns:a16="http://schemas.microsoft.com/office/drawing/2014/main" id="{493FAEA2-FFF3-40D7-A239-CA316626EDBC}"/>
                </a:ext>
              </a:extLst>
            </p:cNvPr>
            <p:cNvSpPr/>
            <p:nvPr/>
          </p:nvSpPr>
          <p:spPr>
            <a:xfrm>
              <a:off x="3550179" y="3433763"/>
              <a:ext cx="45509" cy="109537"/>
            </a:xfrm>
            <a:custGeom>
              <a:avLst/>
              <a:gdLst>
                <a:gd name="connsiteX0" fmla="*/ 47625 w 47625"/>
                <a:gd name="connsiteY0" fmla="*/ 109537 h 109537"/>
                <a:gd name="connsiteX1" fmla="*/ 0 w 47625"/>
                <a:gd name="connsiteY1" fmla="*/ 69056 h 109537"/>
                <a:gd name="connsiteX2" fmla="*/ 21431 w 47625"/>
                <a:gd name="connsiteY2" fmla="*/ 0 h 109537"/>
                <a:gd name="connsiteX0" fmla="*/ 47625 w 47625"/>
                <a:gd name="connsiteY0" fmla="*/ 109537 h 109537"/>
                <a:gd name="connsiteX1" fmla="*/ 0 w 47625"/>
                <a:gd name="connsiteY1" fmla="*/ 69056 h 109537"/>
                <a:gd name="connsiteX2" fmla="*/ 21431 w 47625"/>
                <a:gd name="connsiteY2" fmla="*/ 0 h 109537"/>
                <a:gd name="connsiteX0" fmla="*/ 47855 w 47855"/>
                <a:gd name="connsiteY0" fmla="*/ 109537 h 109537"/>
                <a:gd name="connsiteX1" fmla="*/ 230 w 47855"/>
                <a:gd name="connsiteY1" fmla="*/ 69056 h 109537"/>
                <a:gd name="connsiteX2" fmla="*/ 21661 w 47855"/>
                <a:gd name="connsiteY2" fmla="*/ 0 h 109537"/>
                <a:gd name="connsiteX0" fmla="*/ 45509 w 45509"/>
                <a:gd name="connsiteY0" fmla="*/ 109537 h 109537"/>
                <a:gd name="connsiteX1" fmla="*/ 265 w 45509"/>
                <a:gd name="connsiteY1" fmla="*/ 69056 h 109537"/>
                <a:gd name="connsiteX2" fmla="*/ 19315 w 45509"/>
                <a:gd name="connsiteY2" fmla="*/ 0 h 109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509" h="109537">
                  <a:moveTo>
                    <a:pt x="45509" y="109537"/>
                  </a:moveTo>
                  <a:cubicBezTo>
                    <a:pt x="29634" y="96043"/>
                    <a:pt x="4234" y="84931"/>
                    <a:pt x="265" y="69056"/>
                  </a:cubicBezTo>
                  <a:cubicBezTo>
                    <a:pt x="-2116" y="38893"/>
                    <a:pt x="12171" y="23019"/>
                    <a:pt x="19315" y="0"/>
                  </a:cubicBezTo>
                </a:path>
              </a:pathLst>
            </a:cu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</p:grpSp>
      <p:sp>
        <p:nvSpPr>
          <p:cNvPr id="41" name="Vrije vorm: vorm 40">
            <a:extLst>
              <a:ext uri="{FF2B5EF4-FFF2-40B4-BE49-F238E27FC236}">
                <a16:creationId xmlns:a16="http://schemas.microsoft.com/office/drawing/2014/main" id="{DBF855CC-4699-4DAB-B051-5487051813DF}"/>
              </a:ext>
            </a:extLst>
          </p:cNvPr>
          <p:cNvSpPr/>
          <p:nvPr/>
        </p:nvSpPr>
        <p:spPr>
          <a:xfrm>
            <a:off x="4298156" y="1988344"/>
            <a:ext cx="333375" cy="185737"/>
          </a:xfrm>
          <a:custGeom>
            <a:avLst/>
            <a:gdLst>
              <a:gd name="connsiteX0" fmla="*/ 0 w 333375"/>
              <a:gd name="connsiteY0" fmla="*/ 185737 h 185737"/>
              <a:gd name="connsiteX1" fmla="*/ 209550 w 333375"/>
              <a:gd name="connsiteY1" fmla="*/ 73819 h 185737"/>
              <a:gd name="connsiteX2" fmla="*/ 333375 w 333375"/>
              <a:gd name="connsiteY2" fmla="*/ 0 h 185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3375" h="185737">
                <a:moveTo>
                  <a:pt x="0" y="185737"/>
                </a:moveTo>
                <a:lnTo>
                  <a:pt x="209550" y="73819"/>
                </a:lnTo>
                <a:lnTo>
                  <a:pt x="333375" y="0"/>
                </a:lnTo>
              </a:path>
            </a:pathLst>
          </a:custGeom>
          <a:noFill/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grpSp>
        <p:nvGrpSpPr>
          <p:cNvPr id="29" name="Groep 28">
            <a:extLst>
              <a:ext uri="{FF2B5EF4-FFF2-40B4-BE49-F238E27FC236}">
                <a16:creationId xmlns:a16="http://schemas.microsoft.com/office/drawing/2014/main" id="{E3226F3F-9C67-49FE-9C3E-BC52197AEFAA}"/>
              </a:ext>
            </a:extLst>
          </p:cNvPr>
          <p:cNvGrpSpPr/>
          <p:nvPr/>
        </p:nvGrpSpPr>
        <p:grpSpPr>
          <a:xfrm>
            <a:off x="5308600" y="4451350"/>
            <a:ext cx="127000" cy="170656"/>
            <a:chOff x="5308600" y="4451350"/>
            <a:chExt cx="127000" cy="170656"/>
          </a:xfrm>
        </p:grpSpPr>
        <p:grpSp>
          <p:nvGrpSpPr>
            <p:cNvPr id="28" name="Groep 27">
              <a:extLst>
                <a:ext uri="{FF2B5EF4-FFF2-40B4-BE49-F238E27FC236}">
                  <a16:creationId xmlns:a16="http://schemas.microsoft.com/office/drawing/2014/main" id="{6479B0BD-E59D-44D6-80EC-D7471B39D79A}"/>
                </a:ext>
              </a:extLst>
            </p:cNvPr>
            <p:cNvGrpSpPr/>
            <p:nvPr/>
          </p:nvGrpSpPr>
          <p:grpSpPr>
            <a:xfrm>
              <a:off x="5308600" y="4451350"/>
              <a:ext cx="127000" cy="170656"/>
              <a:chOff x="5308600" y="4451350"/>
              <a:chExt cx="127000" cy="170656"/>
            </a:xfrm>
          </p:grpSpPr>
          <p:sp>
            <p:nvSpPr>
              <p:cNvPr id="2" name="Vrije vorm: vorm 1">
                <a:extLst>
                  <a:ext uri="{FF2B5EF4-FFF2-40B4-BE49-F238E27FC236}">
                    <a16:creationId xmlns:a16="http://schemas.microsoft.com/office/drawing/2014/main" id="{EC67B153-C52F-4E05-A94C-A4511EA38531}"/>
                  </a:ext>
                </a:extLst>
              </p:cNvPr>
              <p:cNvSpPr/>
              <p:nvPr/>
            </p:nvSpPr>
            <p:spPr>
              <a:xfrm>
                <a:off x="5308600" y="4451350"/>
                <a:ext cx="127000" cy="85725"/>
              </a:xfrm>
              <a:custGeom>
                <a:avLst/>
                <a:gdLst>
                  <a:gd name="connsiteX0" fmla="*/ 0 w 127000"/>
                  <a:gd name="connsiteY0" fmla="*/ 0 h 85725"/>
                  <a:gd name="connsiteX1" fmla="*/ 82550 w 127000"/>
                  <a:gd name="connsiteY1" fmla="*/ 60325 h 85725"/>
                  <a:gd name="connsiteX2" fmla="*/ 127000 w 127000"/>
                  <a:gd name="connsiteY2" fmla="*/ 85725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7000" h="85725">
                    <a:moveTo>
                      <a:pt x="0" y="0"/>
                    </a:moveTo>
                    <a:lnTo>
                      <a:pt x="82550" y="60325"/>
                    </a:lnTo>
                    <a:lnTo>
                      <a:pt x="127000" y="85725"/>
                    </a:lnTo>
                  </a:path>
                </a:pathLst>
              </a:custGeom>
              <a:noFill/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5" name="Vrije vorm: vorm 4">
                <a:extLst>
                  <a:ext uri="{FF2B5EF4-FFF2-40B4-BE49-F238E27FC236}">
                    <a16:creationId xmlns:a16="http://schemas.microsoft.com/office/drawing/2014/main" id="{974141E4-DBD1-46AD-BD73-F0BF104DB2DB}"/>
                  </a:ext>
                </a:extLst>
              </p:cNvPr>
              <p:cNvSpPr/>
              <p:nvPr/>
            </p:nvSpPr>
            <p:spPr>
              <a:xfrm>
                <a:off x="5322094" y="4457700"/>
                <a:ext cx="97631" cy="164306"/>
              </a:xfrm>
              <a:custGeom>
                <a:avLst/>
                <a:gdLst>
                  <a:gd name="connsiteX0" fmla="*/ 97631 w 97631"/>
                  <a:gd name="connsiteY0" fmla="*/ 164306 h 164306"/>
                  <a:gd name="connsiteX1" fmla="*/ 69056 w 97631"/>
                  <a:gd name="connsiteY1" fmla="*/ 52388 h 164306"/>
                  <a:gd name="connsiteX2" fmla="*/ 61912 w 97631"/>
                  <a:gd name="connsiteY2" fmla="*/ 11906 h 164306"/>
                  <a:gd name="connsiteX3" fmla="*/ 35719 w 97631"/>
                  <a:gd name="connsiteY3" fmla="*/ 0 h 164306"/>
                  <a:gd name="connsiteX4" fmla="*/ 0 w 97631"/>
                  <a:gd name="connsiteY4" fmla="*/ 4763 h 164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7631" h="164306">
                    <a:moveTo>
                      <a:pt x="97631" y="164306"/>
                    </a:moveTo>
                    <a:lnTo>
                      <a:pt x="69056" y="52388"/>
                    </a:lnTo>
                    <a:lnTo>
                      <a:pt x="61912" y="11906"/>
                    </a:lnTo>
                    <a:lnTo>
                      <a:pt x="35719" y="0"/>
                    </a:lnTo>
                    <a:lnTo>
                      <a:pt x="0" y="4763"/>
                    </a:lnTo>
                  </a:path>
                </a:pathLst>
              </a:custGeom>
              <a:noFill/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</p:grp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FF689C32-66D2-485D-845F-239EBC27FCC1}"/>
                </a:ext>
              </a:extLst>
            </p:cNvPr>
            <p:cNvSpPr/>
            <p:nvPr/>
          </p:nvSpPr>
          <p:spPr>
            <a:xfrm>
              <a:off x="5341144" y="4471988"/>
              <a:ext cx="64294" cy="100012"/>
            </a:xfrm>
            <a:custGeom>
              <a:avLst/>
              <a:gdLst>
                <a:gd name="connsiteX0" fmla="*/ 64294 w 64294"/>
                <a:gd name="connsiteY0" fmla="*/ 100012 h 100012"/>
                <a:gd name="connsiteX1" fmla="*/ 35719 w 64294"/>
                <a:gd name="connsiteY1" fmla="*/ 57150 h 100012"/>
                <a:gd name="connsiteX2" fmla="*/ 19050 w 64294"/>
                <a:gd name="connsiteY2" fmla="*/ 42862 h 100012"/>
                <a:gd name="connsiteX3" fmla="*/ 0 w 64294"/>
                <a:gd name="connsiteY3" fmla="*/ 0 h 100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294" h="100012">
                  <a:moveTo>
                    <a:pt x="64294" y="100012"/>
                  </a:moveTo>
                  <a:lnTo>
                    <a:pt x="35719" y="57150"/>
                  </a:lnTo>
                  <a:lnTo>
                    <a:pt x="19050" y="42862"/>
                  </a:lnTo>
                  <a:lnTo>
                    <a:pt x="0" y="0"/>
                  </a:lnTo>
                </a:path>
              </a:pathLst>
            </a:cu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</p:grpSp>
      <p:sp>
        <p:nvSpPr>
          <p:cNvPr id="42" name="Tekstvak 41">
            <a:extLst>
              <a:ext uri="{FF2B5EF4-FFF2-40B4-BE49-F238E27FC236}">
                <a16:creationId xmlns:a16="http://schemas.microsoft.com/office/drawing/2014/main" id="{D5992AC7-E639-47D7-B1C2-6D6D6483A7D2}"/>
              </a:ext>
            </a:extLst>
          </p:cNvPr>
          <p:cNvSpPr txBox="1"/>
          <p:nvPr/>
        </p:nvSpPr>
        <p:spPr>
          <a:xfrm>
            <a:off x="5022056" y="4636294"/>
            <a:ext cx="151195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100" b="1" dirty="0"/>
              <a:t>R1 knoop zuid (2030)</a:t>
            </a:r>
          </a:p>
        </p:txBody>
      </p:sp>
      <p:grpSp>
        <p:nvGrpSpPr>
          <p:cNvPr id="43" name="Groep 42">
            <a:extLst>
              <a:ext uri="{FF2B5EF4-FFF2-40B4-BE49-F238E27FC236}">
                <a16:creationId xmlns:a16="http://schemas.microsoft.com/office/drawing/2014/main" id="{B8C7920B-2560-44F4-AA09-7E3EA76AFF9B}"/>
              </a:ext>
            </a:extLst>
          </p:cNvPr>
          <p:cNvGrpSpPr/>
          <p:nvPr/>
        </p:nvGrpSpPr>
        <p:grpSpPr>
          <a:xfrm>
            <a:off x="4199392" y="3074193"/>
            <a:ext cx="1969179" cy="1307307"/>
            <a:chOff x="4199392" y="3074193"/>
            <a:chExt cx="1969179" cy="1307307"/>
          </a:xfrm>
        </p:grpSpPr>
        <p:sp>
          <p:nvSpPr>
            <p:cNvPr id="44" name="Vrije vorm: vorm 43">
              <a:extLst>
                <a:ext uri="{FF2B5EF4-FFF2-40B4-BE49-F238E27FC236}">
                  <a16:creationId xmlns:a16="http://schemas.microsoft.com/office/drawing/2014/main" id="{EA28A107-DFC7-447E-99E3-64C0EF5514DC}"/>
                </a:ext>
              </a:extLst>
            </p:cNvPr>
            <p:cNvSpPr/>
            <p:nvPr/>
          </p:nvSpPr>
          <p:spPr>
            <a:xfrm>
              <a:off x="4199392" y="3523050"/>
              <a:ext cx="1969179" cy="367833"/>
            </a:xfrm>
            <a:custGeom>
              <a:avLst/>
              <a:gdLst>
                <a:gd name="connsiteX0" fmla="*/ 0 w 2046514"/>
                <a:gd name="connsiteY0" fmla="*/ 145143 h 377371"/>
                <a:gd name="connsiteX1" fmla="*/ 740228 w 2046514"/>
                <a:gd name="connsiteY1" fmla="*/ 377371 h 377371"/>
                <a:gd name="connsiteX2" fmla="*/ 943428 w 2046514"/>
                <a:gd name="connsiteY2" fmla="*/ 348343 h 377371"/>
                <a:gd name="connsiteX3" fmla="*/ 1016000 w 2046514"/>
                <a:gd name="connsiteY3" fmla="*/ 87085 h 377371"/>
                <a:gd name="connsiteX4" fmla="*/ 1233714 w 2046514"/>
                <a:gd name="connsiteY4" fmla="*/ 72571 h 377371"/>
                <a:gd name="connsiteX5" fmla="*/ 1335314 w 2046514"/>
                <a:gd name="connsiteY5" fmla="*/ 0 h 377371"/>
                <a:gd name="connsiteX6" fmla="*/ 1828800 w 2046514"/>
                <a:gd name="connsiteY6" fmla="*/ 72571 h 377371"/>
                <a:gd name="connsiteX7" fmla="*/ 1973942 w 2046514"/>
                <a:gd name="connsiteY7" fmla="*/ 290285 h 377371"/>
                <a:gd name="connsiteX8" fmla="*/ 2046514 w 2046514"/>
                <a:gd name="connsiteY8" fmla="*/ 377371 h 377371"/>
                <a:gd name="connsiteX0" fmla="*/ 0 w 2046514"/>
                <a:gd name="connsiteY0" fmla="*/ 145143 h 377371"/>
                <a:gd name="connsiteX1" fmla="*/ 740228 w 2046514"/>
                <a:gd name="connsiteY1" fmla="*/ 377371 h 377371"/>
                <a:gd name="connsiteX2" fmla="*/ 905328 w 2046514"/>
                <a:gd name="connsiteY2" fmla="*/ 286431 h 377371"/>
                <a:gd name="connsiteX3" fmla="*/ 1016000 w 2046514"/>
                <a:gd name="connsiteY3" fmla="*/ 87085 h 377371"/>
                <a:gd name="connsiteX4" fmla="*/ 1233714 w 2046514"/>
                <a:gd name="connsiteY4" fmla="*/ 72571 h 377371"/>
                <a:gd name="connsiteX5" fmla="*/ 1335314 w 2046514"/>
                <a:gd name="connsiteY5" fmla="*/ 0 h 377371"/>
                <a:gd name="connsiteX6" fmla="*/ 1828800 w 2046514"/>
                <a:gd name="connsiteY6" fmla="*/ 72571 h 377371"/>
                <a:gd name="connsiteX7" fmla="*/ 1973942 w 2046514"/>
                <a:gd name="connsiteY7" fmla="*/ 290285 h 377371"/>
                <a:gd name="connsiteX8" fmla="*/ 2046514 w 2046514"/>
                <a:gd name="connsiteY8" fmla="*/ 377371 h 377371"/>
                <a:gd name="connsiteX0" fmla="*/ 0 w 2046514"/>
                <a:gd name="connsiteY0" fmla="*/ 145143 h 377371"/>
                <a:gd name="connsiteX1" fmla="*/ 740228 w 2046514"/>
                <a:gd name="connsiteY1" fmla="*/ 377371 h 377371"/>
                <a:gd name="connsiteX2" fmla="*/ 905328 w 2046514"/>
                <a:gd name="connsiteY2" fmla="*/ 286431 h 377371"/>
                <a:gd name="connsiteX3" fmla="*/ 1016000 w 2046514"/>
                <a:gd name="connsiteY3" fmla="*/ 87085 h 377371"/>
                <a:gd name="connsiteX4" fmla="*/ 1233714 w 2046514"/>
                <a:gd name="connsiteY4" fmla="*/ 72571 h 377371"/>
                <a:gd name="connsiteX5" fmla="*/ 1335314 w 2046514"/>
                <a:gd name="connsiteY5" fmla="*/ 0 h 377371"/>
                <a:gd name="connsiteX6" fmla="*/ 1828800 w 2046514"/>
                <a:gd name="connsiteY6" fmla="*/ 72571 h 377371"/>
                <a:gd name="connsiteX7" fmla="*/ 1973942 w 2046514"/>
                <a:gd name="connsiteY7" fmla="*/ 290285 h 377371"/>
                <a:gd name="connsiteX8" fmla="*/ 2046514 w 2046514"/>
                <a:gd name="connsiteY8" fmla="*/ 377371 h 377371"/>
                <a:gd name="connsiteX0" fmla="*/ 0 w 2046514"/>
                <a:gd name="connsiteY0" fmla="*/ 145143 h 377371"/>
                <a:gd name="connsiteX1" fmla="*/ 740228 w 2046514"/>
                <a:gd name="connsiteY1" fmla="*/ 377371 h 377371"/>
                <a:gd name="connsiteX2" fmla="*/ 905328 w 2046514"/>
                <a:gd name="connsiteY2" fmla="*/ 286431 h 377371"/>
                <a:gd name="connsiteX3" fmla="*/ 1016000 w 2046514"/>
                <a:gd name="connsiteY3" fmla="*/ 87085 h 377371"/>
                <a:gd name="connsiteX4" fmla="*/ 1233714 w 2046514"/>
                <a:gd name="connsiteY4" fmla="*/ 72571 h 377371"/>
                <a:gd name="connsiteX5" fmla="*/ 1335314 w 2046514"/>
                <a:gd name="connsiteY5" fmla="*/ 0 h 377371"/>
                <a:gd name="connsiteX6" fmla="*/ 1828800 w 2046514"/>
                <a:gd name="connsiteY6" fmla="*/ 72571 h 377371"/>
                <a:gd name="connsiteX7" fmla="*/ 1973942 w 2046514"/>
                <a:gd name="connsiteY7" fmla="*/ 290285 h 377371"/>
                <a:gd name="connsiteX8" fmla="*/ 2046514 w 2046514"/>
                <a:gd name="connsiteY8" fmla="*/ 377371 h 377371"/>
                <a:gd name="connsiteX0" fmla="*/ 0 w 2046514"/>
                <a:gd name="connsiteY0" fmla="*/ 145143 h 377371"/>
                <a:gd name="connsiteX1" fmla="*/ 740228 w 2046514"/>
                <a:gd name="connsiteY1" fmla="*/ 377371 h 377371"/>
                <a:gd name="connsiteX2" fmla="*/ 905328 w 2046514"/>
                <a:gd name="connsiteY2" fmla="*/ 286431 h 377371"/>
                <a:gd name="connsiteX3" fmla="*/ 1016000 w 2046514"/>
                <a:gd name="connsiteY3" fmla="*/ 87085 h 377371"/>
                <a:gd name="connsiteX4" fmla="*/ 1233714 w 2046514"/>
                <a:gd name="connsiteY4" fmla="*/ 72571 h 377371"/>
                <a:gd name="connsiteX5" fmla="*/ 1335314 w 2046514"/>
                <a:gd name="connsiteY5" fmla="*/ 0 h 377371"/>
                <a:gd name="connsiteX6" fmla="*/ 1828800 w 2046514"/>
                <a:gd name="connsiteY6" fmla="*/ 72571 h 377371"/>
                <a:gd name="connsiteX7" fmla="*/ 1973942 w 2046514"/>
                <a:gd name="connsiteY7" fmla="*/ 290285 h 377371"/>
                <a:gd name="connsiteX8" fmla="*/ 2046514 w 2046514"/>
                <a:gd name="connsiteY8" fmla="*/ 377371 h 377371"/>
                <a:gd name="connsiteX0" fmla="*/ 0 w 2046514"/>
                <a:gd name="connsiteY0" fmla="*/ 145143 h 377371"/>
                <a:gd name="connsiteX1" fmla="*/ 740228 w 2046514"/>
                <a:gd name="connsiteY1" fmla="*/ 377371 h 377371"/>
                <a:gd name="connsiteX2" fmla="*/ 905328 w 2046514"/>
                <a:gd name="connsiteY2" fmla="*/ 286431 h 377371"/>
                <a:gd name="connsiteX3" fmla="*/ 1016000 w 2046514"/>
                <a:gd name="connsiteY3" fmla="*/ 87085 h 377371"/>
                <a:gd name="connsiteX4" fmla="*/ 1233714 w 2046514"/>
                <a:gd name="connsiteY4" fmla="*/ 72571 h 377371"/>
                <a:gd name="connsiteX5" fmla="*/ 1335314 w 2046514"/>
                <a:gd name="connsiteY5" fmla="*/ 0 h 377371"/>
                <a:gd name="connsiteX6" fmla="*/ 1828800 w 2046514"/>
                <a:gd name="connsiteY6" fmla="*/ 72571 h 377371"/>
                <a:gd name="connsiteX7" fmla="*/ 1973942 w 2046514"/>
                <a:gd name="connsiteY7" fmla="*/ 290285 h 377371"/>
                <a:gd name="connsiteX8" fmla="*/ 2046514 w 2046514"/>
                <a:gd name="connsiteY8" fmla="*/ 377371 h 377371"/>
                <a:gd name="connsiteX0" fmla="*/ 0 w 2046514"/>
                <a:gd name="connsiteY0" fmla="*/ 145143 h 377371"/>
                <a:gd name="connsiteX1" fmla="*/ 740228 w 2046514"/>
                <a:gd name="connsiteY1" fmla="*/ 377371 h 377371"/>
                <a:gd name="connsiteX2" fmla="*/ 905328 w 2046514"/>
                <a:gd name="connsiteY2" fmla="*/ 286431 h 377371"/>
                <a:gd name="connsiteX3" fmla="*/ 1016000 w 2046514"/>
                <a:gd name="connsiteY3" fmla="*/ 87085 h 377371"/>
                <a:gd name="connsiteX4" fmla="*/ 1209902 w 2046514"/>
                <a:gd name="connsiteY4" fmla="*/ 34471 h 377371"/>
                <a:gd name="connsiteX5" fmla="*/ 1335314 w 2046514"/>
                <a:gd name="connsiteY5" fmla="*/ 0 h 377371"/>
                <a:gd name="connsiteX6" fmla="*/ 1828800 w 2046514"/>
                <a:gd name="connsiteY6" fmla="*/ 72571 h 377371"/>
                <a:gd name="connsiteX7" fmla="*/ 1973942 w 2046514"/>
                <a:gd name="connsiteY7" fmla="*/ 290285 h 377371"/>
                <a:gd name="connsiteX8" fmla="*/ 2046514 w 2046514"/>
                <a:gd name="connsiteY8" fmla="*/ 377371 h 377371"/>
                <a:gd name="connsiteX0" fmla="*/ 0 w 2046514"/>
                <a:gd name="connsiteY0" fmla="*/ 168956 h 401184"/>
                <a:gd name="connsiteX1" fmla="*/ 740228 w 2046514"/>
                <a:gd name="connsiteY1" fmla="*/ 401184 h 401184"/>
                <a:gd name="connsiteX2" fmla="*/ 905328 w 2046514"/>
                <a:gd name="connsiteY2" fmla="*/ 310244 h 401184"/>
                <a:gd name="connsiteX3" fmla="*/ 1016000 w 2046514"/>
                <a:gd name="connsiteY3" fmla="*/ 110898 h 401184"/>
                <a:gd name="connsiteX4" fmla="*/ 1209902 w 2046514"/>
                <a:gd name="connsiteY4" fmla="*/ 58284 h 401184"/>
                <a:gd name="connsiteX5" fmla="*/ 1363889 w 2046514"/>
                <a:gd name="connsiteY5" fmla="*/ 0 h 401184"/>
                <a:gd name="connsiteX6" fmla="*/ 1828800 w 2046514"/>
                <a:gd name="connsiteY6" fmla="*/ 96384 h 401184"/>
                <a:gd name="connsiteX7" fmla="*/ 1973942 w 2046514"/>
                <a:gd name="connsiteY7" fmla="*/ 314098 h 401184"/>
                <a:gd name="connsiteX8" fmla="*/ 2046514 w 2046514"/>
                <a:gd name="connsiteY8" fmla="*/ 401184 h 401184"/>
                <a:gd name="connsiteX0" fmla="*/ 0 w 2046514"/>
                <a:gd name="connsiteY0" fmla="*/ 170931 h 403159"/>
                <a:gd name="connsiteX1" fmla="*/ 740228 w 2046514"/>
                <a:gd name="connsiteY1" fmla="*/ 403159 h 403159"/>
                <a:gd name="connsiteX2" fmla="*/ 905328 w 2046514"/>
                <a:gd name="connsiteY2" fmla="*/ 312219 h 403159"/>
                <a:gd name="connsiteX3" fmla="*/ 1016000 w 2046514"/>
                <a:gd name="connsiteY3" fmla="*/ 112873 h 403159"/>
                <a:gd name="connsiteX4" fmla="*/ 1209902 w 2046514"/>
                <a:gd name="connsiteY4" fmla="*/ 60259 h 403159"/>
                <a:gd name="connsiteX5" fmla="*/ 1363889 w 2046514"/>
                <a:gd name="connsiteY5" fmla="*/ 1975 h 403159"/>
                <a:gd name="connsiteX6" fmla="*/ 1828800 w 2046514"/>
                <a:gd name="connsiteY6" fmla="*/ 98359 h 403159"/>
                <a:gd name="connsiteX7" fmla="*/ 1973942 w 2046514"/>
                <a:gd name="connsiteY7" fmla="*/ 316073 h 403159"/>
                <a:gd name="connsiteX8" fmla="*/ 2046514 w 2046514"/>
                <a:gd name="connsiteY8" fmla="*/ 403159 h 403159"/>
                <a:gd name="connsiteX0" fmla="*/ 0 w 2046514"/>
                <a:gd name="connsiteY0" fmla="*/ 170931 h 403159"/>
                <a:gd name="connsiteX1" fmla="*/ 740228 w 2046514"/>
                <a:gd name="connsiteY1" fmla="*/ 403159 h 403159"/>
                <a:gd name="connsiteX2" fmla="*/ 905328 w 2046514"/>
                <a:gd name="connsiteY2" fmla="*/ 312219 h 403159"/>
                <a:gd name="connsiteX3" fmla="*/ 1016000 w 2046514"/>
                <a:gd name="connsiteY3" fmla="*/ 112873 h 403159"/>
                <a:gd name="connsiteX4" fmla="*/ 1209902 w 2046514"/>
                <a:gd name="connsiteY4" fmla="*/ 60259 h 403159"/>
                <a:gd name="connsiteX5" fmla="*/ 1363889 w 2046514"/>
                <a:gd name="connsiteY5" fmla="*/ 1975 h 403159"/>
                <a:gd name="connsiteX6" fmla="*/ 1828800 w 2046514"/>
                <a:gd name="connsiteY6" fmla="*/ 98359 h 403159"/>
                <a:gd name="connsiteX7" fmla="*/ 1973942 w 2046514"/>
                <a:gd name="connsiteY7" fmla="*/ 316073 h 403159"/>
                <a:gd name="connsiteX8" fmla="*/ 2046514 w 2046514"/>
                <a:gd name="connsiteY8" fmla="*/ 403159 h 403159"/>
                <a:gd name="connsiteX0" fmla="*/ 0 w 2046514"/>
                <a:gd name="connsiteY0" fmla="*/ 161634 h 393862"/>
                <a:gd name="connsiteX1" fmla="*/ 740228 w 2046514"/>
                <a:gd name="connsiteY1" fmla="*/ 393862 h 393862"/>
                <a:gd name="connsiteX2" fmla="*/ 905328 w 2046514"/>
                <a:gd name="connsiteY2" fmla="*/ 302922 h 393862"/>
                <a:gd name="connsiteX3" fmla="*/ 1016000 w 2046514"/>
                <a:gd name="connsiteY3" fmla="*/ 103576 h 393862"/>
                <a:gd name="connsiteX4" fmla="*/ 1209902 w 2046514"/>
                <a:gd name="connsiteY4" fmla="*/ 50962 h 393862"/>
                <a:gd name="connsiteX5" fmla="*/ 1378177 w 2046514"/>
                <a:gd name="connsiteY5" fmla="*/ 2203 h 393862"/>
                <a:gd name="connsiteX6" fmla="*/ 1828800 w 2046514"/>
                <a:gd name="connsiteY6" fmla="*/ 89062 h 393862"/>
                <a:gd name="connsiteX7" fmla="*/ 1973942 w 2046514"/>
                <a:gd name="connsiteY7" fmla="*/ 306776 h 393862"/>
                <a:gd name="connsiteX8" fmla="*/ 2046514 w 2046514"/>
                <a:gd name="connsiteY8" fmla="*/ 393862 h 393862"/>
                <a:gd name="connsiteX0" fmla="*/ 0 w 2046514"/>
                <a:gd name="connsiteY0" fmla="*/ 161515 h 393743"/>
                <a:gd name="connsiteX1" fmla="*/ 740228 w 2046514"/>
                <a:gd name="connsiteY1" fmla="*/ 393743 h 393743"/>
                <a:gd name="connsiteX2" fmla="*/ 905328 w 2046514"/>
                <a:gd name="connsiteY2" fmla="*/ 302803 h 393743"/>
                <a:gd name="connsiteX3" fmla="*/ 1016000 w 2046514"/>
                <a:gd name="connsiteY3" fmla="*/ 103457 h 393743"/>
                <a:gd name="connsiteX4" fmla="*/ 1209902 w 2046514"/>
                <a:gd name="connsiteY4" fmla="*/ 50843 h 393743"/>
                <a:gd name="connsiteX5" fmla="*/ 1378177 w 2046514"/>
                <a:gd name="connsiteY5" fmla="*/ 2084 h 393743"/>
                <a:gd name="connsiteX6" fmla="*/ 1790700 w 2046514"/>
                <a:gd name="connsiteY6" fmla="*/ 93705 h 393743"/>
                <a:gd name="connsiteX7" fmla="*/ 1973942 w 2046514"/>
                <a:gd name="connsiteY7" fmla="*/ 306657 h 393743"/>
                <a:gd name="connsiteX8" fmla="*/ 2046514 w 2046514"/>
                <a:gd name="connsiteY8" fmla="*/ 393743 h 393743"/>
                <a:gd name="connsiteX0" fmla="*/ 0 w 2046514"/>
                <a:gd name="connsiteY0" fmla="*/ 163578 h 395806"/>
                <a:gd name="connsiteX1" fmla="*/ 740228 w 2046514"/>
                <a:gd name="connsiteY1" fmla="*/ 395806 h 395806"/>
                <a:gd name="connsiteX2" fmla="*/ 905328 w 2046514"/>
                <a:gd name="connsiteY2" fmla="*/ 304866 h 395806"/>
                <a:gd name="connsiteX3" fmla="*/ 1016000 w 2046514"/>
                <a:gd name="connsiteY3" fmla="*/ 105520 h 395806"/>
                <a:gd name="connsiteX4" fmla="*/ 1209902 w 2046514"/>
                <a:gd name="connsiteY4" fmla="*/ 52906 h 395806"/>
                <a:gd name="connsiteX5" fmla="*/ 1378177 w 2046514"/>
                <a:gd name="connsiteY5" fmla="*/ 4147 h 395806"/>
                <a:gd name="connsiteX6" fmla="*/ 1790700 w 2046514"/>
                <a:gd name="connsiteY6" fmla="*/ 95768 h 395806"/>
                <a:gd name="connsiteX7" fmla="*/ 1973942 w 2046514"/>
                <a:gd name="connsiteY7" fmla="*/ 308720 h 395806"/>
                <a:gd name="connsiteX8" fmla="*/ 2046514 w 2046514"/>
                <a:gd name="connsiteY8" fmla="*/ 395806 h 395806"/>
                <a:gd name="connsiteX0" fmla="*/ 0 w 2046514"/>
                <a:gd name="connsiteY0" fmla="*/ 163578 h 395806"/>
                <a:gd name="connsiteX1" fmla="*/ 740228 w 2046514"/>
                <a:gd name="connsiteY1" fmla="*/ 395806 h 395806"/>
                <a:gd name="connsiteX2" fmla="*/ 905328 w 2046514"/>
                <a:gd name="connsiteY2" fmla="*/ 304866 h 395806"/>
                <a:gd name="connsiteX3" fmla="*/ 1016000 w 2046514"/>
                <a:gd name="connsiteY3" fmla="*/ 105520 h 395806"/>
                <a:gd name="connsiteX4" fmla="*/ 1209902 w 2046514"/>
                <a:gd name="connsiteY4" fmla="*/ 52906 h 395806"/>
                <a:gd name="connsiteX5" fmla="*/ 1378177 w 2046514"/>
                <a:gd name="connsiteY5" fmla="*/ 4147 h 395806"/>
                <a:gd name="connsiteX6" fmla="*/ 1790700 w 2046514"/>
                <a:gd name="connsiteY6" fmla="*/ 95768 h 395806"/>
                <a:gd name="connsiteX7" fmla="*/ 1973942 w 2046514"/>
                <a:gd name="connsiteY7" fmla="*/ 308720 h 395806"/>
                <a:gd name="connsiteX8" fmla="*/ 2046514 w 2046514"/>
                <a:gd name="connsiteY8" fmla="*/ 395806 h 395806"/>
                <a:gd name="connsiteX0" fmla="*/ 0 w 2046514"/>
                <a:gd name="connsiteY0" fmla="*/ 163578 h 395806"/>
                <a:gd name="connsiteX1" fmla="*/ 740228 w 2046514"/>
                <a:gd name="connsiteY1" fmla="*/ 395806 h 395806"/>
                <a:gd name="connsiteX2" fmla="*/ 905328 w 2046514"/>
                <a:gd name="connsiteY2" fmla="*/ 304866 h 395806"/>
                <a:gd name="connsiteX3" fmla="*/ 1016000 w 2046514"/>
                <a:gd name="connsiteY3" fmla="*/ 105520 h 395806"/>
                <a:gd name="connsiteX4" fmla="*/ 1209902 w 2046514"/>
                <a:gd name="connsiteY4" fmla="*/ 52906 h 395806"/>
                <a:gd name="connsiteX5" fmla="*/ 1378177 w 2046514"/>
                <a:gd name="connsiteY5" fmla="*/ 4147 h 395806"/>
                <a:gd name="connsiteX6" fmla="*/ 1752600 w 2046514"/>
                <a:gd name="connsiteY6" fmla="*/ 95768 h 395806"/>
                <a:gd name="connsiteX7" fmla="*/ 1973942 w 2046514"/>
                <a:gd name="connsiteY7" fmla="*/ 308720 h 395806"/>
                <a:gd name="connsiteX8" fmla="*/ 2046514 w 2046514"/>
                <a:gd name="connsiteY8" fmla="*/ 395806 h 395806"/>
                <a:gd name="connsiteX0" fmla="*/ 0 w 2046514"/>
                <a:gd name="connsiteY0" fmla="*/ 163578 h 395806"/>
                <a:gd name="connsiteX1" fmla="*/ 754515 w 2046514"/>
                <a:gd name="connsiteY1" fmla="*/ 371993 h 395806"/>
                <a:gd name="connsiteX2" fmla="*/ 905328 w 2046514"/>
                <a:gd name="connsiteY2" fmla="*/ 304866 h 395806"/>
                <a:gd name="connsiteX3" fmla="*/ 1016000 w 2046514"/>
                <a:gd name="connsiteY3" fmla="*/ 105520 h 395806"/>
                <a:gd name="connsiteX4" fmla="*/ 1209902 w 2046514"/>
                <a:gd name="connsiteY4" fmla="*/ 52906 h 395806"/>
                <a:gd name="connsiteX5" fmla="*/ 1378177 w 2046514"/>
                <a:gd name="connsiteY5" fmla="*/ 4147 h 395806"/>
                <a:gd name="connsiteX6" fmla="*/ 1752600 w 2046514"/>
                <a:gd name="connsiteY6" fmla="*/ 95768 h 395806"/>
                <a:gd name="connsiteX7" fmla="*/ 1973942 w 2046514"/>
                <a:gd name="connsiteY7" fmla="*/ 308720 h 395806"/>
                <a:gd name="connsiteX8" fmla="*/ 2046514 w 2046514"/>
                <a:gd name="connsiteY8" fmla="*/ 395806 h 395806"/>
                <a:gd name="connsiteX0" fmla="*/ 0 w 2046514"/>
                <a:gd name="connsiteY0" fmla="*/ 163578 h 395806"/>
                <a:gd name="connsiteX1" fmla="*/ 754515 w 2046514"/>
                <a:gd name="connsiteY1" fmla="*/ 371993 h 395806"/>
                <a:gd name="connsiteX2" fmla="*/ 905328 w 2046514"/>
                <a:gd name="connsiteY2" fmla="*/ 304866 h 395806"/>
                <a:gd name="connsiteX3" fmla="*/ 1016000 w 2046514"/>
                <a:gd name="connsiteY3" fmla="*/ 105520 h 395806"/>
                <a:gd name="connsiteX4" fmla="*/ 1209902 w 2046514"/>
                <a:gd name="connsiteY4" fmla="*/ 52906 h 395806"/>
                <a:gd name="connsiteX5" fmla="*/ 1378177 w 2046514"/>
                <a:gd name="connsiteY5" fmla="*/ 4147 h 395806"/>
                <a:gd name="connsiteX6" fmla="*/ 1752600 w 2046514"/>
                <a:gd name="connsiteY6" fmla="*/ 95768 h 395806"/>
                <a:gd name="connsiteX7" fmla="*/ 1973942 w 2046514"/>
                <a:gd name="connsiteY7" fmla="*/ 308720 h 395806"/>
                <a:gd name="connsiteX8" fmla="*/ 2046514 w 2046514"/>
                <a:gd name="connsiteY8" fmla="*/ 395806 h 395806"/>
                <a:gd name="connsiteX0" fmla="*/ 0 w 2046514"/>
                <a:gd name="connsiteY0" fmla="*/ 163578 h 395806"/>
                <a:gd name="connsiteX1" fmla="*/ 754515 w 2046514"/>
                <a:gd name="connsiteY1" fmla="*/ 371993 h 395806"/>
                <a:gd name="connsiteX2" fmla="*/ 905328 w 2046514"/>
                <a:gd name="connsiteY2" fmla="*/ 304866 h 395806"/>
                <a:gd name="connsiteX3" fmla="*/ 1016000 w 2046514"/>
                <a:gd name="connsiteY3" fmla="*/ 105520 h 395806"/>
                <a:gd name="connsiteX4" fmla="*/ 1209902 w 2046514"/>
                <a:gd name="connsiteY4" fmla="*/ 52906 h 395806"/>
                <a:gd name="connsiteX5" fmla="*/ 1378177 w 2046514"/>
                <a:gd name="connsiteY5" fmla="*/ 4147 h 395806"/>
                <a:gd name="connsiteX6" fmla="*/ 1752600 w 2046514"/>
                <a:gd name="connsiteY6" fmla="*/ 95768 h 395806"/>
                <a:gd name="connsiteX7" fmla="*/ 1973942 w 2046514"/>
                <a:gd name="connsiteY7" fmla="*/ 308720 h 395806"/>
                <a:gd name="connsiteX8" fmla="*/ 2046514 w 2046514"/>
                <a:gd name="connsiteY8" fmla="*/ 395806 h 395806"/>
                <a:gd name="connsiteX0" fmla="*/ 0 w 2046514"/>
                <a:gd name="connsiteY0" fmla="*/ 163578 h 395806"/>
                <a:gd name="connsiteX1" fmla="*/ 735465 w 2046514"/>
                <a:gd name="connsiteY1" fmla="*/ 367230 h 395806"/>
                <a:gd name="connsiteX2" fmla="*/ 905328 w 2046514"/>
                <a:gd name="connsiteY2" fmla="*/ 304866 h 395806"/>
                <a:gd name="connsiteX3" fmla="*/ 1016000 w 2046514"/>
                <a:gd name="connsiteY3" fmla="*/ 105520 h 395806"/>
                <a:gd name="connsiteX4" fmla="*/ 1209902 w 2046514"/>
                <a:gd name="connsiteY4" fmla="*/ 52906 h 395806"/>
                <a:gd name="connsiteX5" fmla="*/ 1378177 w 2046514"/>
                <a:gd name="connsiteY5" fmla="*/ 4147 h 395806"/>
                <a:gd name="connsiteX6" fmla="*/ 1752600 w 2046514"/>
                <a:gd name="connsiteY6" fmla="*/ 95768 h 395806"/>
                <a:gd name="connsiteX7" fmla="*/ 1973942 w 2046514"/>
                <a:gd name="connsiteY7" fmla="*/ 308720 h 395806"/>
                <a:gd name="connsiteX8" fmla="*/ 2046514 w 2046514"/>
                <a:gd name="connsiteY8" fmla="*/ 395806 h 395806"/>
                <a:gd name="connsiteX0" fmla="*/ 0 w 2041751"/>
                <a:gd name="connsiteY0" fmla="*/ 173103 h 395806"/>
                <a:gd name="connsiteX1" fmla="*/ 730702 w 2041751"/>
                <a:gd name="connsiteY1" fmla="*/ 367230 h 395806"/>
                <a:gd name="connsiteX2" fmla="*/ 900565 w 2041751"/>
                <a:gd name="connsiteY2" fmla="*/ 304866 h 395806"/>
                <a:gd name="connsiteX3" fmla="*/ 1011237 w 2041751"/>
                <a:gd name="connsiteY3" fmla="*/ 105520 h 395806"/>
                <a:gd name="connsiteX4" fmla="*/ 1205139 w 2041751"/>
                <a:gd name="connsiteY4" fmla="*/ 52906 h 395806"/>
                <a:gd name="connsiteX5" fmla="*/ 1373414 w 2041751"/>
                <a:gd name="connsiteY5" fmla="*/ 4147 h 395806"/>
                <a:gd name="connsiteX6" fmla="*/ 1747837 w 2041751"/>
                <a:gd name="connsiteY6" fmla="*/ 95768 h 395806"/>
                <a:gd name="connsiteX7" fmla="*/ 1969179 w 2041751"/>
                <a:gd name="connsiteY7" fmla="*/ 308720 h 395806"/>
                <a:gd name="connsiteX8" fmla="*/ 2041751 w 2041751"/>
                <a:gd name="connsiteY8" fmla="*/ 395806 h 395806"/>
                <a:gd name="connsiteX0" fmla="*/ 0 w 2041751"/>
                <a:gd name="connsiteY0" fmla="*/ 173103 h 395806"/>
                <a:gd name="connsiteX1" fmla="*/ 730702 w 2041751"/>
                <a:gd name="connsiteY1" fmla="*/ 367230 h 395806"/>
                <a:gd name="connsiteX2" fmla="*/ 900565 w 2041751"/>
                <a:gd name="connsiteY2" fmla="*/ 304866 h 395806"/>
                <a:gd name="connsiteX3" fmla="*/ 1011237 w 2041751"/>
                <a:gd name="connsiteY3" fmla="*/ 105520 h 395806"/>
                <a:gd name="connsiteX4" fmla="*/ 1205139 w 2041751"/>
                <a:gd name="connsiteY4" fmla="*/ 52906 h 395806"/>
                <a:gd name="connsiteX5" fmla="*/ 1373414 w 2041751"/>
                <a:gd name="connsiteY5" fmla="*/ 4147 h 395806"/>
                <a:gd name="connsiteX6" fmla="*/ 1747837 w 2041751"/>
                <a:gd name="connsiteY6" fmla="*/ 95768 h 395806"/>
                <a:gd name="connsiteX7" fmla="*/ 1969179 w 2041751"/>
                <a:gd name="connsiteY7" fmla="*/ 308720 h 395806"/>
                <a:gd name="connsiteX8" fmla="*/ 2041751 w 2041751"/>
                <a:gd name="connsiteY8" fmla="*/ 395806 h 395806"/>
                <a:gd name="connsiteX0" fmla="*/ 0 w 2041751"/>
                <a:gd name="connsiteY0" fmla="*/ 173103 h 395806"/>
                <a:gd name="connsiteX1" fmla="*/ 730702 w 2041751"/>
                <a:gd name="connsiteY1" fmla="*/ 367230 h 395806"/>
                <a:gd name="connsiteX2" fmla="*/ 900565 w 2041751"/>
                <a:gd name="connsiteY2" fmla="*/ 304866 h 395806"/>
                <a:gd name="connsiteX3" fmla="*/ 1011237 w 2041751"/>
                <a:gd name="connsiteY3" fmla="*/ 105520 h 395806"/>
                <a:gd name="connsiteX4" fmla="*/ 1205139 w 2041751"/>
                <a:gd name="connsiteY4" fmla="*/ 52906 h 395806"/>
                <a:gd name="connsiteX5" fmla="*/ 1373414 w 2041751"/>
                <a:gd name="connsiteY5" fmla="*/ 4147 h 395806"/>
                <a:gd name="connsiteX6" fmla="*/ 1747837 w 2041751"/>
                <a:gd name="connsiteY6" fmla="*/ 95768 h 395806"/>
                <a:gd name="connsiteX7" fmla="*/ 1969179 w 2041751"/>
                <a:gd name="connsiteY7" fmla="*/ 308720 h 395806"/>
                <a:gd name="connsiteX8" fmla="*/ 2041751 w 2041751"/>
                <a:gd name="connsiteY8" fmla="*/ 395806 h 395806"/>
                <a:gd name="connsiteX0" fmla="*/ 0 w 1969179"/>
                <a:gd name="connsiteY0" fmla="*/ 173103 h 367833"/>
                <a:gd name="connsiteX1" fmla="*/ 730702 w 1969179"/>
                <a:gd name="connsiteY1" fmla="*/ 367230 h 367833"/>
                <a:gd name="connsiteX2" fmla="*/ 900565 w 1969179"/>
                <a:gd name="connsiteY2" fmla="*/ 304866 h 367833"/>
                <a:gd name="connsiteX3" fmla="*/ 1011237 w 1969179"/>
                <a:gd name="connsiteY3" fmla="*/ 105520 h 367833"/>
                <a:gd name="connsiteX4" fmla="*/ 1205139 w 1969179"/>
                <a:gd name="connsiteY4" fmla="*/ 52906 h 367833"/>
                <a:gd name="connsiteX5" fmla="*/ 1373414 w 1969179"/>
                <a:gd name="connsiteY5" fmla="*/ 4147 h 367833"/>
                <a:gd name="connsiteX6" fmla="*/ 1747837 w 1969179"/>
                <a:gd name="connsiteY6" fmla="*/ 95768 h 367833"/>
                <a:gd name="connsiteX7" fmla="*/ 1969179 w 1969179"/>
                <a:gd name="connsiteY7" fmla="*/ 308720 h 367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69179" h="367833">
                  <a:moveTo>
                    <a:pt x="0" y="173103"/>
                  </a:moveTo>
                  <a:cubicBezTo>
                    <a:pt x="280080" y="318775"/>
                    <a:pt x="593497" y="373958"/>
                    <a:pt x="730702" y="367230"/>
                  </a:cubicBezTo>
                  <a:cubicBezTo>
                    <a:pt x="785735" y="370254"/>
                    <a:pt x="864582" y="363754"/>
                    <a:pt x="900565" y="304866"/>
                  </a:cubicBezTo>
                  <a:cubicBezTo>
                    <a:pt x="942219" y="271755"/>
                    <a:pt x="969583" y="167207"/>
                    <a:pt x="1011237" y="105520"/>
                  </a:cubicBezTo>
                  <a:cubicBezTo>
                    <a:pt x="1074283" y="72107"/>
                    <a:pt x="1132568" y="57744"/>
                    <a:pt x="1205139" y="52906"/>
                  </a:cubicBezTo>
                  <a:cubicBezTo>
                    <a:pt x="1256468" y="33478"/>
                    <a:pt x="1322085" y="4525"/>
                    <a:pt x="1373414" y="4147"/>
                  </a:cubicBezTo>
                  <a:cubicBezTo>
                    <a:pt x="1475997" y="-11350"/>
                    <a:pt x="1616680" y="16015"/>
                    <a:pt x="1747837" y="95768"/>
                  </a:cubicBezTo>
                  <a:cubicBezTo>
                    <a:pt x="1827968" y="142940"/>
                    <a:pt x="1908098" y="237736"/>
                    <a:pt x="1969179" y="308720"/>
                  </a:cubicBezTo>
                </a:path>
              </a:pathLst>
            </a:cu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45" name="Vrije vorm: vorm 44">
              <a:extLst>
                <a:ext uri="{FF2B5EF4-FFF2-40B4-BE49-F238E27FC236}">
                  <a16:creationId xmlns:a16="http://schemas.microsoft.com/office/drawing/2014/main" id="{6C557FAC-90D3-49F6-8778-49E5B292D24A}"/>
                </a:ext>
              </a:extLst>
            </p:cNvPr>
            <p:cNvSpPr/>
            <p:nvPr/>
          </p:nvSpPr>
          <p:spPr>
            <a:xfrm>
              <a:off x="5981700" y="3074193"/>
              <a:ext cx="61913" cy="611981"/>
            </a:xfrm>
            <a:custGeom>
              <a:avLst/>
              <a:gdLst>
                <a:gd name="connsiteX0" fmla="*/ 47625 w 47625"/>
                <a:gd name="connsiteY0" fmla="*/ 495300 h 495300"/>
                <a:gd name="connsiteX1" fmla="*/ 9525 w 47625"/>
                <a:gd name="connsiteY1" fmla="*/ 385763 h 495300"/>
                <a:gd name="connsiteX2" fmla="*/ 0 w 47625"/>
                <a:gd name="connsiteY2" fmla="*/ 280988 h 495300"/>
                <a:gd name="connsiteX3" fmla="*/ 4763 w 47625"/>
                <a:gd name="connsiteY3" fmla="*/ 90488 h 495300"/>
                <a:gd name="connsiteX4" fmla="*/ 47625 w 47625"/>
                <a:gd name="connsiteY4" fmla="*/ 0 h 495300"/>
                <a:gd name="connsiteX0" fmla="*/ 47625 w 61913"/>
                <a:gd name="connsiteY0" fmla="*/ 611981 h 611981"/>
                <a:gd name="connsiteX1" fmla="*/ 9525 w 61913"/>
                <a:gd name="connsiteY1" fmla="*/ 502444 h 611981"/>
                <a:gd name="connsiteX2" fmla="*/ 0 w 61913"/>
                <a:gd name="connsiteY2" fmla="*/ 397669 h 611981"/>
                <a:gd name="connsiteX3" fmla="*/ 4763 w 61913"/>
                <a:gd name="connsiteY3" fmla="*/ 207169 h 611981"/>
                <a:gd name="connsiteX4" fmla="*/ 61913 w 61913"/>
                <a:gd name="connsiteY4" fmla="*/ 0 h 611981"/>
                <a:gd name="connsiteX0" fmla="*/ 47625 w 61913"/>
                <a:gd name="connsiteY0" fmla="*/ 611981 h 611981"/>
                <a:gd name="connsiteX1" fmla="*/ 9525 w 61913"/>
                <a:gd name="connsiteY1" fmla="*/ 502444 h 611981"/>
                <a:gd name="connsiteX2" fmla="*/ 0 w 61913"/>
                <a:gd name="connsiteY2" fmla="*/ 397669 h 611981"/>
                <a:gd name="connsiteX3" fmla="*/ 11907 w 61913"/>
                <a:gd name="connsiteY3" fmla="*/ 221457 h 611981"/>
                <a:gd name="connsiteX4" fmla="*/ 61913 w 61913"/>
                <a:gd name="connsiteY4" fmla="*/ 0 h 611981"/>
                <a:gd name="connsiteX0" fmla="*/ 47625 w 61913"/>
                <a:gd name="connsiteY0" fmla="*/ 611981 h 611981"/>
                <a:gd name="connsiteX1" fmla="*/ 9525 w 61913"/>
                <a:gd name="connsiteY1" fmla="*/ 502444 h 611981"/>
                <a:gd name="connsiteX2" fmla="*/ 0 w 61913"/>
                <a:gd name="connsiteY2" fmla="*/ 397669 h 611981"/>
                <a:gd name="connsiteX3" fmla="*/ 11907 w 61913"/>
                <a:gd name="connsiteY3" fmla="*/ 221457 h 611981"/>
                <a:gd name="connsiteX4" fmla="*/ 61913 w 61913"/>
                <a:gd name="connsiteY4" fmla="*/ 0 h 611981"/>
                <a:gd name="connsiteX0" fmla="*/ 47625 w 61913"/>
                <a:gd name="connsiteY0" fmla="*/ 611981 h 611981"/>
                <a:gd name="connsiteX1" fmla="*/ 9525 w 61913"/>
                <a:gd name="connsiteY1" fmla="*/ 502444 h 611981"/>
                <a:gd name="connsiteX2" fmla="*/ 0 w 61913"/>
                <a:gd name="connsiteY2" fmla="*/ 397669 h 611981"/>
                <a:gd name="connsiteX3" fmla="*/ 2382 w 61913"/>
                <a:gd name="connsiteY3" fmla="*/ 230982 h 611981"/>
                <a:gd name="connsiteX4" fmla="*/ 61913 w 61913"/>
                <a:gd name="connsiteY4" fmla="*/ 0 h 611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913" h="611981">
                  <a:moveTo>
                    <a:pt x="47625" y="611981"/>
                  </a:moveTo>
                  <a:lnTo>
                    <a:pt x="9525" y="502444"/>
                  </a:lnTo>
                  <a:lnTo>
                    <a:pt x="0" y="397669"/>
                  </a:lnTo>
                  <a:lnTo>
                    <a:pt x="2382" y="230982"/>
                  </a:lnTo>
                  <a:cubicBezTo>
                    <a:pt x="4763" y="191294"/>
                    <a:pt x="47626" y="30163"/>
                    <a:pt x="61913" y="0"/>
                  </a:cubicBezTo>
                </a:path>
              </a:pathLst>
            </a:cu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46" name="Vrije vorm: vorm 45">
              <a:extLst>
                <a:ext uri="{FF2B5EF4-FFF2-40B4-BE49-F238E27FC236}">
                  <a16:creationId xmlns:a16="http://schemas.microsoft.com/office/drawing/2014/main" id="{4FF1594F-9B3F-481E-927C-7E81A8EC48E3}"/>
                </a:ext>
              </a:extLst>
            </p:cNvPr>
            <p:cNvSpPr/>
            <p:nvPr/>
          </p:nvSpPr>
          <p:spPr>
            <a:xfrm>
              <a:off x="5876925" y="3505200"/>
              <a:ext cx="104775" cy="80963"/>
            </a:xfrm>
            <a:custGeom>
              <a:avLst/>
              <a:gdLst>
                <a:gd name="connsiteX0" fmla="*/ 104775 w 104775"/>
                <a:gd name="connsiteY0" fmla="*/ 0 h 80963"/>
                <a:gd name="connsiteX1" fmla="*/ 57150 w 104775"/>
                <a:gd name="connsiteY1" fmla="*/ 47625 h 80963"/>
                <a:gd name="connsiteX2" fmla="*/ 0 w 104775"/>
                <a:gd name="connsiteY2" fmla="*/ 80963 h 80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4775" h="80963">
                  <a:moveTo>
                    <a:pt x="104775" y="0"/>
                  </a:moveTo>
                  <a:lnTo>
                    <a:pt x="57150" y="47625"/>
                  </a:lnTo>
                  <a:lnTo>
                    <a:pt x="0" y="80963"/>
                  </a:lnTo>
                </a:path>
              </a:pathLst>
            </a:cu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47" name="Vrije vorm: vorm 46">
              <a:extLst>
                <a:ext uri="{FF2B5EF4-FFF2-40B4-BE49-F238E27FC236}">
                  <a16:creationId xmlns:a16="http://schemas.microsoft.com/office/drawing/2014/main" id="{446A3CE7-6FDA-4A2F-959B-3BC25456F824}"/>
                </a:ext>
              </a:extLst>
            </p:cNvPr>
            <p:cNvSpPr/>
            <p:nvPr/>
          </p:nvSpPr>
          <p:spPr>
            <a:xfrm>
              <a:off x="4605338" y="3886200"/>
              <a:ext cx="331199" cy="495300"/>
            </a:xfrm>
            <a:custGeom>
              <a:avLst/>
              <a:gdLst>
                <a:gd name="connsiteX0" fmla="*/ 0 w 323850"/>
                <a:gd name="connsiteY0" fmla="*/ 495300 h 495300"/>
                <a:gd name="connsiteX1" fmla="*/ 138112 w 323850"/>
                <a:gd name="connsiteY1" fmla="*/ 409575 h 495300"/>
                <a:gd name="connsiteX2" fmla="*/ 261937 w 323850"/>
                <a:gd name="connsiteY2" fmla="*/ 314325 h 495300"/>
                <a:gd name="connsiteX3" fmla="*/ 323850 w 323850"/>
                <a:gd name="connsiteY3" fmla="*/ 261938 h 495300"/>
                <a:gd name="connsiteX4" fmla="*/ 323850 w 323850"/>
                <a:gd name="connsiteY4" fmla="*/ 0 h 495300"/>
                <a:gd name="connsiteX0" fmla="*/ 0 w 323850"/>
                <a:gd name="connsiteY0" fmla="*/ 495300 h 495300"/>
                <a:gd name="connsiteX1" fmla="*/ 138112 w 323850"/>
                <a:gd name="connsiteY1" fmla="*/ 409575 h 495300"/>
                <a:gd name="connsiteX2" fmla="*/ 323850 w 323850"/>
                <a:gd name="connsiteY2" fmla="*/ 261938 h 495300"/>
                <a:gd name="connsiteX3" fmla="*/ 323850 w 323850"/>
                <a:gd name="connsiteY3" fmla="*/ 0 h 495300"/>
                <a:gd name="connsiteX0" fmla="*/ 0 w 323850"/>
                <a:gd name="connsiteY0" fmla="*/ 495300 h 495300"/>
                <a:gd name="connsiteX1" fmla="*/ 138112 w 323850"/>
                <a:gd name="connsiteY1" fmla="*/ 409575 h 495300"/>
                <a:gd name="connsiteX2" fmla="*/ 323850 w 323850"/>
                <a:gd name="connsiteY2" fmla="*/ 261938 h 495300"/>
                <a:gd name="connsiteX3" fmla="*/ 323850 w 323850"/>
                <a:gd name="connsiteY3" fmla="*/ 0 h 495300"/>
                <a:gd name="connsiteX0" fmla="*/ 0 w 340783"/>
                <a:gd name="connsiteY0" fmla="*/ 495300 h 495300"/>
                <a:gd name="connsiteX1" fmla="*/ 138112 w 340783"/>
                <a:gd name="connsiteY1" fmla="*/ 409575 h 495300"/>
                <a:gd name="connsiteX2" fmla="*/ 323850 w 340783"/>
                <a:gd name="connsiteY2" fmla="*/ 261938 h 495300"/>
                <a:gd name="connsiteX3" fmla="*/ 323850 w 340783"/>
                <a:gd name="connsiteY3" fmla="*/ 0 h 495300"/>
                <a:gd name="connsiteX0" fmla="*/ 0 w 331199"/>
                <a:gd name="connsiteY0" fmla="*/ 495300 h 495300"/>
                <a:gd name="connsiteX1" fmla="*/ 138112 w 331199"/>
                <a:gd name="connsiteY1" fmla="*/ 409575 h 495300"/>
                <a:gd name="connsiteX2" fmla="*/ 309562 w 331199"/>
                <a:gd name="connsiteY2" fmla="*/ 280988 h 495300"/>
                <a:gd name="connsiteX3" fmla="*/ 323850 w 331199"/>
                <a:gd name="connsiteY3" fmla="*/ 0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1199" h="495300">
                  <a:moveTo>
                    <a:pt x="0" y="495300"/>
                  </a:moveTo>
                  <a:lnTo>
                    <a:pt x="138112" y="409575"/>
                  </a:lnTo>
                  <a:cubicBezTo>
                    <a:pt x="200025" y="360363"/>
                    <a:pt x="257174" y="363538"/>
                    <a:pt x="309562" y="280988"/>
                  </a:cubicBezTo>
                  <a:cubicBezTo>
                    <a:pt x="347662" y="236537"/>
                    <a:pt x="323850" y="87313"/>
                    <a:pt x="323850" y="0"/>
                  </a:cubicBezTo>
                </a:path>
              </a:pathLst>
            </a:cu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48" name="Vrije vorm: vorm 47">
              <a:extLst>
                <a:ext uri="{FF2B5EF4-FFF2-40B4-BE49-F238E27FC236}">
                  <a16:creationId xmlns:a16="http://schemas.microsoft.com/office/drawing/2014/main" id="{10127678-429F-48EB-8EB8-0601F9B41445}"/>
                </a:ext>
              </a:extLst>
            </p:cNvPr>
            <p:cNvSpPr/>
            <p:nvPr/>
          </p:nvSpPr>
          <p:spPr>
            <a:xfrm>
              <a:off x="4881563" y="4181475"/>
              <a:ext cx="280987" cy="128588"/>
            </a:xfrm>
            <a:custGeom>
              <a:avLst/>
              <a:gdLst>
                <a:gd name="connsiteX0" fmla="*/ 280987 w 280987"/>
                <a:gd name="connsiteY0" fmla="*/ 128588 h 128588"/>
                <a:gd name="connsiteX1" fmla="*/ 195262 w 280987"/>
                <a:gd name="connsiteY1" fmla="*/ 42863 h 128588"/>
                <a:gd name="connsiteX2" fmla="*/ 109537 w 280987"/>
                <a:gd name="connsiteY2" fmla="*/ 0 h 128588"/>
                <a:gd name="connsiteX3" fmla="*/ 0 w 280987"/>
                <a:gd name="connsiteY3" fmla="*/ 19050 h 128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87" h="128588">
                  <a:moveTo>
                    <a:pt x="280987" y="128588"/>
                  </a:moveTo>
                  <a:lnTo>
                    <a:pt x="195262" y="42863"/>
                  </a:lnTo>
                  <a:lnTo>
                    <a:pt x="109537" y="0"/>
                  </a:lnTo>
                  <a:lnTo>
                    <a:pt x="0" y="19050"/>
                  </a:lnTo>
                </a:path>
              </a:pathLst>
            </a:cu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49" name="Vrije vorm: vorm 48">
              <a:extLst>
                <a:ext uri="{FF2B5EF4-FFF2-40B4-BE49-F238E27FC236}">
                  <a16:creationId xmlns:a16="http://schemas.microsoft.com/office/drawing/2014/main" id="{DB35F5CB-1C72-4B97-BB8D-B9D2B996D07E}"/>
                </a:ext>
              </a:extLst>
            </p:cNvPr>
            <p:cNvSpPr/>
            <p:nvPr/>
          </p:nvSpPr>
          <p:spPr>
            <a:xfrm>
              <a:off x="4943475" y="4095750"/>
              <a:ext cx="47625" cy="95250"/>
            </a:xfrm>
            <a:custGeom>
              <a:avLst/>
              <a:gdLst>
                <a:gd name="connsiteX0" fmla="*/ 47625 w 47625"/>
                <a:gd name="connsiteY0" fmla="*/ 95250 h 95250"/>
                <a:gd name="connsiteX1" fmla="*/ 0 w 47625"/>
                <a:gd name="connsiteY1" fmla="*/ 0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625" h="95250">
                  <a:moveTo>
                    <a:pt x="47625" y="95250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</p:grpSp>
    </p:spTree>
    <p:extLst>
      <p:ext uri="{BB962C8B-B14F-4D97-AF65-F5344CB8AC3E}">
        <p14:creationId xmlns:p14="http://schemas.microsoft.com/office/powerpoint/2010/main" val="291356000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">
      <a:dk1>
        <a:srgbClr val="000000"/>
      </a:dk1>
      <a:lt1>
        <a:srgbClr val="FFFFFF"/>
      </a:lt1>
      <a:dk2>
        <a:srgbClr val="243541"/>
      </a:dk2>
      <a:lt2>
        <a:srgbClr val="E2E5E8"/>
      </a:lt2>
      <a:accent1>
        <a:srgbClr val="BB9B81"/>
      </a:accent1>
      <a:accent2>
        <a:srgbClr val="BA817F"/>
      </a:accent2>
      <a:accent3>
        <a:srgbClr val="C594A7"/>
      </a:accent3>
      <a:accent4>
        <a:srgbClr val="BA7FAD"/>
      </a:accent4>
      <a:accent5>
        <a:srgbClr val="BB94C5"/>
      </a:accent5>
      <a:accent6>
        <a:srgbClr val="957FBA"/>
      </a:accent6>
      <a:hlink>
        <a:srgbClr val="5D85A7"/>
      </a:hlink>
      <a:folHlink>
        <a:srgbClr val="7F7F7F"/>
      </a:folHlink>
    </a:clrScheme>
    <a:fontScheme name="Retrospect">
      <a:majorFont>
        <a:latin typeface="Georgia Pro Cond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Speak Pro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P ECA_sjabloon PPT.potx" id="{1BCAF95B-CDEE-4CDA-9848-56686AF186F5}" vid="{C3AA755C-6007-4E1E-B684-9510CB2488D7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365deb3-4322-418f-ab87-2715c37c6cb0">
      <Terms xmlns="http://schemas.microsoft.com/office/infopath/2007/PartnerControls"/>
    </lcf76f155ced4ddcb4097134ff3c332f>
    <Omschrijving xmlns="6365deb3-4322-418f-ab87-2715c37c6cb0" xsi:nil="true"/>
    <TaxCatchAll xmlns="66b4604a-9a55-4b3e-a954-58c6431fac30" xsi:nil="true"/>
    <SharedWithUsers xmlns="c17a4369-2937-499b-bab9-fcb9b1054d92">
      <UserInfo>
        <DisplayName>Bastiaens, Jeroen</DisplayName>
        <AccountId>96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9BF98C260641D4FADC344C29845BE81" ma:contentTypeVersion="17" ma:contentTypeDescription="Een nieuw document maken." ma:contentTypeScope="" ma:versionID="83d0f7fbcb10640a4b110fec56c4a9ad">
  <xsd:schema xmlns:xsd="http://www.w3.org/2001/XMLSchema" xmlns:xs="http://www.w3.org/2001/XMLSchema" xmlns:p="http://schemas.microsoft.com/office/2006/metadata/properties" xmlns:ns2="6365deb3-4322-418f-ab87-2715c37c6cb0" xmlns:ns3="c17a4369-2937-499b-bab9-fcb9b1054d92" xmlns:ns4="66b4604a-9a55-4b3e-a954-58c6431fac30" targetNamespace="http://schemas.microsoft.com/office/2006/metadata/properties" ma:root="true" ma:fieldsID="45fbd7cbf36b0d0da0a02c49c7425c21" ns2:_="" ns3:_="" ns4:_="">
    <xsd:import namespace="6365deb3-4322-418f-ab87-2715c37c6cb0"/>
    <xsd:import namespace="c17a4369-2937-499b-bab9-fcb9b1054d92"/>
    <xsd:import namespace="66b4604a-9a55-4b3e-a954-58c6431fac3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Omschrijving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65deb3-4322-418f-ab87-2715c37c6c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c987beab-0a91-4185-887f-8e30cb5bb5f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Omschrijving" ma:index="24" nillable="true" ma:displayName="Omschrijving" ma:internalName="Omschrijving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7a4369-2937-499b-bab9-fcb9b1054d9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b4604a-9a55-4b3e-a954-58c6431fac30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6a501e5d-5296-4838-9204-8363ab20f933}" ma:internalName="TaxCatchAll" ma:showField="CatchAllData" ma:web="66b4604a-9a55-4b3e-a954-58c6431fac3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D43511E-B4AD-40F4-BDE9-9EDABEC07DF3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d4736443-7937-4545-b314-8e3b5306dc91"/>
    <ds:schemaRef ds:uri="http://www.w3.org/XML/1998/namespace"/>
    <ds:schemaRef ds:uri="5c7e16b8-69fd-4d6b-9728-fc43f44dd395"/>
    <ds:schemaRef ds:uri="6365deb3-4322-418f-ab87-2715c37c6cb0"/>
    <ds:schemaRef ds:uri="66b4604a-9a55-4b3e-a954-58c6431fac30"/>
    <ds:schemaRef ds:uri="c17a4369-2937-499b-bab9-fcb9b1054d92"/>
  </ds:schemaRefs>
</ds:datastoreItem>
</file>

<file path=customXml/itemProps2.xml><?xml version="1.0" encoding="utf-8"?>
<ds:datastoreItem xmlns:ds="http://schemas.openxmlformats.org/officeDocument/2006/customXml" ds:itemID="{A289D853-62E7-4FF4-9884-D3C530D2D1A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B734A55-B614-4299-85CC-03B97F6CE03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365deb3-4322-418f-ab87-2715c37c6cb0"/>
    <ds:schemaRef ds:uri="c17a4369-2937-499b-bab9-fcb9b1054d92"/>
    <ds:schemaRef ds:uri="66b4604a-9a55-4b3e-a954-58c6431fac3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CP ECA_sjabloon PPT</Template>
  <TotalTime>172</TotalTime>
  <Words>1615</Words>
  <Application>Microsoft Macintosh PowerPoint</Application>
  <PresentationFormat>Breedbeeld</PresentationFormat>
  <Paragraphs>263</Paragraphs>
  <Slides>36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36</vt:i4>
      </vt:variant>
    </vt:vector>
  </HeadingPairs>
  <TitlesOfParts>
    <vt:vector size="44" baseType="lpstr">
      <vt:lpstr>Arial</vt:lpstr>
      <vt:lpstr>Arial Nova</vt:lpstr>
      <vt:lpstr>Calibri</vt:lpstr>
      <vt:lpstr>Courier New</vt:lpstr>
      <vt:lpstr>Speak Pro</vt:lpstr>
      <vt:lpstr>Trebuchet MS</vt:lpstr>
      <vt:lpstr>Wingdings</vt:lpstr>
      <vt:lpstr>RetrospectVTI</vt:lpstr>
      <vt:lpstr> Complex project ECA </vt:lpstr>
      <vt:lpstr>Agenda</vt:lpstr>
      <vt:lpstr>Inleiding</vt:lpstr>
      <vt:lpstr>PowerPoint-presentatie</vt:lpstr>
      <vt:lpstr>Inleiding</vt:lpstr>
      <vt:lpstr>PowerPoint-presentatie</vt:lpstr>
      <vt:lpstr>PowerPoint-presentatie</vt:lpstr>
      <vt:lpstr>Inleiding</vt:lpstr>
      <vt:lpstr>REF 2030</vt:lpstr>
      <vt:lpstr>PowerPoint-presentatie</vt:lpstr>
      <vt:lpstr>REF2030 onderliggend wegennet Waasland</vt:lpstr>
      <vt:lpstr>PowerPoint-presentatie</vt:lpstr>
      <vt:lpstr>Inleiding</vt:lpstr>
      <vt:lpstr>PowerPoint-presentatie</vt:lpstr>
      <vt:lpstr>Ontwikkeling CCL   Effecten op onderliggend wegennet</vt:lpstr>
      <vt:lpstr>PowerPoint-presentatie</vt:lpstr>
      <vt:lpstr>Maatregelen</vt:lpstr>
      <vt:lpstr>Algemene principes</vt:lpstr>
      <vt:lpstr>Maatregelen</vt:lpstr>
      <vt:lpstr>Flankerende maatregelen</vt:lpstr>
      <vt:lpstr>Afspraken verbondstekst</vt:lpstr>
      <vt:lpstr>Aanlegfase CCL</vt:lpstr>
      <vt:lpstr>Algemene principes aanlegfase</vt:lpstr>
      <vt:lpstr>Effectbeoordeling aanlegfase </vt:lpstr>
      <vt:lpstr>Algemene principes aanlegfase</vt:lpstr>
      <vt:lpstr>Effectbeoordeling aanlegfase</vt:lpstr>
      <vt:lpstr>Effecten op Spoor</vt:lpstr>
      <vt:lpstr>Impact goederenvervoer op spoornet</vt:lpstr>
      <vt:lpstr>PowerPoint-presentatie</vt:lpstr>
      <vt:lpstr>PowerPoint-presentatie</vt:lpstr>
      <vt:lpstr>PowerPoint-presentatie</vt:lpstr>
      <vt:lpstr>PowerPoint-presentatie</vt:lpstr>
      <vt:lpstr>Impact goederenvervoer op spoornet</vt:lpstr>
      <vt:lpstr>Volgende stappen</vt:lpstr>
      <vt:lpstr>Volgende stappen mobiliteit</vt:lpstr>
      <vt:lpstr>Vragen?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Complex project ECA</dc:title>
  <dc:creator>Kurt Tuerlinckx</dc:creator>
  <cp:lastModifiedBy>Ellen Brans</cp:lastModifiedBy>
  <cp:revision>5</cp:revision>
  <cp:lastPrinted>2020-10-19T09:34:38Z</cp:lastPrinted>
  <dcterms:created xsi:type="dcterms:W3CDTF">2022-04-26T10:59:19Z</dcterms:created>
  <dcterms:modified xsi:type="dcterms:W3CDTF">2025-06-20T12:17:48Z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0x010100B9BF98C260641D4FADC344C29845BE81</vt:lpwstr>
  </property>
  <property fmtid="{D5CDD505-2E9C-101B-9397-08002B2CF9AE}" pid="3" name="MediaServiceImageTags">
    <vt:lpwstr/>
  </property>
</Properties>
</file>