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41"/>
  </p:notesMasterIdLst>
  <p:handoutMasterIdLst>
    <p:handoutMasterId r:id="rId42"/>
  </p:handoutMasterIdLst>
  <p:sldIdLst>
    <p:sldId id="256" r:id="rId5"/>
    <p:sldId id="2388" r:id="rId6"/>
    <p:sldId id="2431" r:id="rId7"/>
    <p:sldId id="2433" r:id="rId8"/>
    <p:sldId id="2434" r:id="rId9"/>
    <p:sldId id="2436" r:id="rId10"/>
    <p:sldId id="2437" r:id="rId11"/>
    <p:sldId id="2438" r:id="rId12"/>
    <p:sldId id="2440" r:id="rId13"/>
    <p:sldId id="2441" r:id="rId14"/>
    <p:sldId id="2442" r:id="rId15"/>
    <p:sldId id="2446" r:id="rId16"/>
    <p:sldId id="2447" r:id="rId17"/>
    <p:sldId id="2449" r:id="rId18"/>
    <p:sldId id="2453" r:id="rId19"/>
    <p:sldId id="2454" r:id="rId20"/>
    <p:sldId id="2417" r:id="rId21"/>
    <p:sldId id="2421" r:id="rId22"/>
    <p:sldId id="2409" r:id="rId23"/>
    <p:sldId id="2413" r:id="rId24"/>
    <p:sldId id="2392" r:id="rId25"/>
    <p:sldId id="2420" r:id="rId26"/>
    <p:sldId id="2455" r:id="rId27"/>
    <p:sldId id="2456" r:id="rId28"/>
    <p:sldId id="2459" r:id="rId29"/>
    <p:sldId id="2458" r:id="rId30"/>
    <p:sldId id="2419" r:id="rId31"/>
    <p:sldId id="2426" r:id="rId32"/>
    <p:sldId id="2423" r:id="rId33"/>
    <p:sldId id="2424" r:id="rId34"/>
    <p:sldId id="2429" r:id="rId35"/>
    <p:sldId id="2428" r:id="rId36"/>
    <p:sldId id="2427" r:id="rId37"/>
    <p:sldId id="2418" r:id="rId38"/>
    <p:sldId id="286" r:id="rId39"/>
    <p:sldId id="2425" r:id="rId40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is, Maarten (MOW)" initials="MG" lastIdx="1" clrIdx="0">
    <p:extLst>
      <p:ext uri="{19B8F6BF-5375-455C-9EA6-DF929625EA0E}">
        <p15:presenceInfo xmlns:p15="http://schemas.microsoft.com/office/powerpoint/2012/main" userId="Goris, Maarten (MO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A5A"/>
    <a:srgbClr val="990033"/>
    <a:srgbClr val="80008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35" autoAdjust="0"/>
  </p:normalViewPr>
  <p:slideViewPr>
    <p:cSldViewPr snapToGrid="0" showGuides="1">
      <p:cViewPr varScale="1">
        <p:scale>
          <a:sx n="62" d="100"/>
          <a:sy n="62" d="100"/>
        </p:scale>
        <p:origin x="828" y="4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252" y="5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185574-054A-4FFF-AA2C-ECFB66DCB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437451-5587-4AA9-8D7F-004E35BAB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6BD-5633-42DA-902C-D072FBDDEAFE}" type="datetimeFigureOut">
              <a:rPr lang="nl-BE" smtClean="0"/>
              <a:pPr/>
              <a:t>29/06/2022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9BABA4-5B93-4036-A3F5-B649EDDD8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9F728-EE45-4E66-9727-3EA29C4BD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A467-CF58-48A0-85F7-D2D999EF74F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96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FC11-2900-4D44-AC8D-ADB17288C3EC}" type="datetimeFigureOut">
              <a:rPr lang="nl-BE" smtClean="0"/>
              <a:pPr/>
              <a:t>29/06/2022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022E-5C18-4400-985D-2F078CA9677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5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4022E-5C18-4400-985D-2F078CA96776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4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D6BDF-BDB0-4483-AC5C-22572FF20F3A}" type="slidenum">
              <a:rPr lang="nl-BE" altLang="nl-NL" smtClean="0"/>
              <a:pPr/>
              <a:t>14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46704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zal nagevraagd moeten worden bij Els, m.b.t. welke berekening ze </a:t>
            </a:r>
            <a:r>
              <a:rPr lang="nl-BE"/>
              <a:t>heeft gemaakt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D6BDF-BDB0-4483-AC5C-22572FF20F3A}" type="slidenum">
              <a:rPr lang="nl-BE" altLang="nl-NL" smtClean="0"/>
              <a:pPr/>
              <a:t>15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0946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57535A84-EBF4-458D-A05C-DC10C6E4F2CB}"/>
              </a:ext>
            </a:extLst>
          </p:cNvPr>
          <p:cNvSpPr/>
          <p:nvPr userDrawn="1"/>
        </p:nvSpPr>
        <p:spPr>
          <a:xfrm>
            <a:off x="0" y="-19079"/>
            <a:ext cx="12188727" cy="640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9F73C3-967A-4A4C-BB2D-829B6DF6B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928" y="2079591"/>
            <a:ext cx="6357800" cy="860025"/>
          </a:xfrm>
        </p:spPr>
        <p:txBody>
          <a:bodyPr>
            <a:noAutofit/>
          </a:bodyPr>
          <a:lstStyle>
            <a:lvl1pPr>
              <a:defRPr sz="4100">
                <a:solidFill>
                  <a:srgbClr val="414A5A"/>
                </a:solidFill>
              </a:defRPr>
            </a:lvl1pPr>
          </a:lstStyle>
          <a:p>
            <a:r>
              <a:rPr lang="nl-BE" dirty="0"/>
              <a:t>Titel</a:t>
            </a:r>
          </a:p>
        </p:txBody>
      </p:sp>
      <p:pic>
        <p:nvPicPr>
          <p:cNvPr id="22" name="Afbeelding 21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CBA86251-126C-4B49-8AA1-49FC129F3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4581461" cy="6877079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0C62C8A5-BD88-4B35-B14E-78F477B5382B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B86D075F-5949-456F-A44E-FD64D5AA4893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Slide Number Placeholder 8">
              <a:extLst>
                <a:ext uri="{FF2B5EF4-FFF2-40B4-BE49-F238E27FC236}">
                  <a16:creationId xmlns:a16="http://schemas.microsoft.com/office/drawing/2014/main" id="{3A8FBE07-C6A1-466E-83B2-E2AC47B97F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97A59B20-9494-4EE9-BCFA-DAF9A3B20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Afbeelding 27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CA993FB-862D-4840-9E5B-26E5F05E37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0BD9D24-BC17-4B43-A519-3767D95F05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928" y="3869123"/>
            <a:ext cx="6138857" cy="1523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rgbClr val="414A5A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err="1"/>
              <a:t>Spreker</a:t>
            </a:r>
            <a:endParaRPr lang="en-US" dirty="0"/>
          </a:p>
        </p:txBody>
      </p: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75E1C2DB-A9E0-443D-8F43-952B238BBC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864B71C-4BDB-48A3-BCBE-C5AE536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BAF1210-464E-409A-9559-9836F7139A35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A84479-54EE-41F7-8399-6190676090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54100" y="1600202"/>
            <a:ext cx="10006330" cy="3868844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32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1785A4E-BF6B-427D-B89A-CD151C0C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81DD547C-6F6D-4AF7-95CE-3A25FBD16760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7D1DF3-998B-47BA-B59A-E3065BFB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0BEFC6-E4B7-4C69-9151-C673189A4A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665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19EF988E-DC7C-4917-932F-3DC012B60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ACDF5E44-53AC-4FE5-B4D8-FBC3494E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BEAF5F8-32A5-47CF-B324-A1B128A069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88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11472862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76D00D22-FF8B-46C0-BDBD-2C886B0B76BA}" type="datetime4">
              <a:rPr lang="en-GB" smtClean="0"/>
              <a:t>29 June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530CC-870B-4CCA-A53A-7A6834AF9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8920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9A657F-AC65-47CC-8CB5-76DFACD7A02D}"/>
              </a:ext>
            </a:extLst>
          </p:cNvPr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CFD2200-5A35-4C20-BCBD-9163F688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0C69E0-5AD3-4E8D-A87F-C38F758D8081}" type="datetime4">
              <a:rPr lang="en-GB" smtClean="0"/>
              <a:t>29 June 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B46E9A-9A17-41FC-AA9B-C058131F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425A9A-C2D7-4112-B8B9-332647AE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</a:defRPr>
            </a:lvl1pPr>
          </a:lstStyle>
          <a:p>
            <a:fld id="{3C719155-418B-48BB-B7F6-63FBF1B21D7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514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1E6D853-C760-4B8B-B6AC-0581939CA49A}"/>
              </a:ext>
            </a:extLst>
          </p:cNvPr>
          <p:cNvCxnSpPr>
            <a:cxnSpLocks/>
          </p:cNvCxnSpPr>
          <p:nvPr userDrawn="1"/>
        </p:nvCxnSpPr>
        <p:spPr>
          <a:xfrm>
            <a:off x="1096963" y="1157288"/>
            <a:ext cx="1006316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864B71C-4BDB-48A3-BCBE-C5AE536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A84479-54EE-41F7-8399-619067609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10006330" cy="3868844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227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392588B2-F822-46B9-914F-768EF7635862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6A0E3C-60E6-4F39-BC55-5F7C224E1F7C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Slide Number Placeholder 8">
              <a:extLst>
                <a:ext uri="{FF2B5EF4-FFF2-40B4-BE49-F238E27FC236}">
                  <a16:creationId xmlns:a16="http://schemas.microsoft.com/office/drawing/2014/main" id="{910E83E7-BC80-4D2A-BC92-59A2C8AB54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090DA899-0778-430F-80D3-538D4673F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Afbeelding 18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209BC26-5B17-4F4E-B01B-78B727DD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E4401062-9D28-44D2-9CE6-04DFEEEAA6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4" r:id="rId3"/>
    <p:sldLayoutId id="2147483723" r:id="rId4"/>
    <p:sldLayoutId id="2147483720" r:id="rId5"/>
    <p:sldLayoutId id="2147483732" r:id="rId6"/>
    <p:sldLayoutId id="2147483733" r:id="rId7"/>
    <p:sldLayoutId id="214748373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rgbClr val="990033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rgbClr val="990033"/>
        </a:buClr>
        <a:buSzPct val="130000"/>
        <a:buFont typeface="Wingdings" panose="05000000000000000000" pitchFamily="2" charset="2"/>
        <a:buChar char="§"/>
        <a:defRPr sz="2000" b="1" kern="1200">
          <a:solidFill>
            <a:schemeClr val="tx1">
              <a:lumMod val="85000"/>
              <a:lumOff val="15000"/>
            </a:schemeClr>
          </a:solidFill>
          <a:latin typeface="Arial Nova" panose="020B0504020202020204" pitchFamily="34" charset="0"/>
          <a:ea typeface="+mn-ea"/>
          <a:cs typeface="+mn-cs"/>
        </a:defRPr>
      </a:lvl1pPr>
      <a:lvl2pPr marL="533400" indent="-258763" algn="l" defTabSz="914400" rtl="0" eaLnBrk="1" latinLnBrk="0" hangingPunct="1">
        <a:lnSpc>
          <a:spcPct val="100000"/>
        </a:lnSpc>
        <a:spcBef>
          <a:spcPts val="1200"/>
        </a:spcBef>
        <a:spcAft>
          <a:spcPts val="400"/>
        </a:spcAft>
        <a:buClr>
          <a:srgbClr val="414A5A"/>
        </a:buClr>
        <a:buSzPct val="110000"/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2pPr>
      <a:lvl3pPr marL="800100" indent="-182563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5540D5A4-19C3-49A1-BC1C-9BEE38798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12192000" cy="63998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F543639-85C6-4EA1-9E35-D54E7F2C5CCE}"/>
              </a:ext>
            </a:extLst>
          </p:cNvPr>
          <p:cNvSpPr/>
          <p:nvPr/>
        </p:nvSpPr>
        <p:spPr>
          <a:xfrm>
            <a:off x="643466" y="2051824"/>
            <a:ext cx="3943653" cy="3330938"/>
          </a:xfrm>
          <a:prstGeom prst="rect">
            <a:avLst/>
          </a:prstGeom>
          <a:solidFill>
            <a:srgbClr val="0D0D0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9DF6F6A-61C1-4DA9-951C-24AEC0CC67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4277" y="2249424"/>
            <a:ext cx="3205640" cy="1880920"/>
          </a:xfrm>
        </p:spPr>
        <p:txBody>
          <a:bodyPr anchor="b">
            <a:normAutofit fontScale="90000"/>
          </a:bodyPr>
          <a:lstStyle/>
          <a:p>
            <a:br>
              <a:rPr lang="nl-BE" sz="4800" dirty="0">
                <a:solidFill>
                  <a:schemeClr val="tx1"/>
                </a:solidFill>
              </a:rPr>
            </a:br>
            <a:r>
              <a:rPr lang="nl-BE" sz="3100" dirty="0">
                <a:solidFill>
                  <a:schemeClr val="tx1"/>
                </a:solidFill>
              </a:rPr>
              <a:t>Complex project</a:t>
            </a:r>
            <a:br>
              <a:rPr lang="nl-BE" sz="4800" dirty="0">
                <a:solidFill>
                  <a:schemeClr val="tx1"/>
                </a:solidFill>
              </a:rPr>
            </a:br>
            <a:r>
              <a:rPr lang="nl-BE" sz="4800" dirty="0">
                <a:solidFill>
                  <a:schemeClr val="tx1"/>
                </a:solidFill>
              </a:rPr>
              <a:t>ECA</a:t>
            </a:r>
            <a:br>
              <a:rPr lang="nl-BE" sz="4800" dirty="0">
                <a:solidFill>
                  <a:schemeClr val="tx1"/>
                </a:solidFill>
              </a:rPr>
            </a:br>
            <a:endParaRPr lang="nl-BE" sz="4800" dirty="0">
              <a:solidFill>
                <a:schemeClr val="tx1"/>
              </a:solidFill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E5ED91DB-90E3-42D9-BAA5-6FABF095799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8610" y="4608576"/>
            <a:ext cx="3205640" cy="77418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l-BE" sz="1400" b="0" dirty="0"/>
              <a:t>ECA Werkgroep Mobiliteit</a:t>
            </a:r>
            <a:br>
              <a:rPr lang="nl-BE" sz="1400" b="0" dirty="0"/>
            </a:br>
            <a:r>
              <a:rPr lang="nl-BE" sz="1400" b="0" dirty="0"/>
              <a:t>27 juni 2022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3D2644B-E9C5-47FC-94BE-E3C09A4A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7" y="6332882"/>
            <a:ext cx="1123448" cy="58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fbeelding 29" descr="Afbeelding met tekening, bloem&#10;&#10;Automatisch gegenereerde beschrijving">
            <a:extLst>
              <a:ext uri="{FF2B5EF4-FFF2-40B4-BE49-F238E27FC236}">
                <a16:creationId xmlns:a16="http://schemas.microsoft.com/office/drawing/2014/main" id="{47D36435-2F9B-4596-B672-6932E0C23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10F0D"/>
              </a:clrFrom>
              <a:clrTo>
                <a:srgbClr val="11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6455" y="6426994"/>
            <a:ext cx="1911095" cy="407194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BB7F843-A138-477A-819F-6479D4811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4" y="3630372"/>
            <a:ext cx="3763566" cy="675288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7B423108-74B5-4463-AD80-D6598DA04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69CA47A-D680-4B85-8B6D-104CCBC7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42" y="0"/>
            <a:ext cx="9741477" cy="6858000"/>
          </a:xfrm>
          <a:prstGeom prst="rect">
            <a:avLst/>
          </a:prstGeom>
        </p:spPr>
      </p:pic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22687603-BAE0-4ED5-99C6-668A362B3802}"/>
              </a:ext>
            </a:extLst>
          </p:cNvPr>
          <p:cNvSpPr/>
          <p:nvPr/>
        </p:nvSpPr>
        <p:spPr>
          <a:xfrm>
            <a:off x="1193800" y="3581400"/>
            <a:ext cx="4851400" cy="2819400"/>
          </a:xfrm>
          <a:custGeom>
            <a:avLst/>
            <a:gdLst>
              <a:gd name="connsiteX0" fmla="*/ 355600 w 4851400"/>
              <a:gd name="connsiteY0" fmla="*/ 2819400 h 2819400"/>
              <a:gd name="connsiteX1" fmla="*/ 1968500 w 4851400"/>
              <a:gd name="connsiteY1" fmla="*/ 2476500 h 2819400"/>
              <a:gd name="connsiteX2" fmla="*/ 4394200 w 4851400"/>
              <a:gd name="connsiteY2" fmla="*/ 914400 h 2819400"/>
              <a:gd name="connsiteX3" fmla="*/ 4851400 w 4851400"/>
              <a:gd name="connsiteY3" fmla="*/ 596900 h 2819400"/>
              <a:gd name="connsiteX4" fmla="*/ 4838700 w 4851400"/>
              <a:gd name="connsiteY4" fmla="*/ 419100 h 2819400"/>
              <a:gd name="connsiteX5" fmla="*/ 3530600 w 4851400"/>
              <a:gd name="connsiteY5" fmla="*/ 0 h 2819400"/>
              <a:gd name="connsiteX6" fmla="*/ 2235200 w 4851400"/>
              <a:gd name="connsiteY6" fmla="*/ 101600 h 2819400"/>
              <a:gd name="connsiteX7" fmla="*/ 215900 w 4851400"/>
              <a:gd name="connsiteY7" fmla="*/ 368300 h 2819400"/>
              <a:gd name="connsiteX8" fmla="*/ 0 w 4851400"/>
              <a:gd name="connsiteY8" fmla="*/ 533400 h 2819400"/>
              <a:gd name="connsiteX9" fmla="*/ 355600 w 4851400"/>
              <a:gd name="connsiteY9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00" h="2819400">
                <a:moveTo>
                  <a:pt x="355600" y="2819400"/>
                </a:moveTo>
                <a:lnTo>
                  <a:pt x="1968500" y="2476500"/>
                </a:lnTo>
                <a:lnTo>
                  <a:pt x="4394200" y="914400"/>
                </a:lnTo>
                <a:lnTo>
                  <a:pt x="4851400" y="596900"/>
                </a:lnTo>
                <a:lnTo>
                  <a:pt x="4838700" y="419100"/>
                </a:lnTo>
                <a:lnTo>
                  <a:pt x="3530600" y="0"/>
                </a:lnTo>
                <a:lnTo>
                  <a:pt x="2235200" y="101600"/>
                </a:lnTo>
                <a:lnTo>
                  <a:pt x="215900" y="368300"/>
                </a:lnTo>
                <a:lnTo>
                  <a:pt x="0" y="533400"/>
                </a:lnTo>
                <a:lnTo>
                  <a:pt x="355600" y="281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298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CDD5C-BABB-45C4-908B-DF91F8F3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D5B0F2-D82D-49EC-9A73-ACAAB5DD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REF2030</a:t>
            </a:r>
            <a:br>
              <a:rPr lang="nl-BE" dirty="0"/>
            </a:br>
            <a:r>
              <a:rPr lang="nl-BE" dirty="0"/>
              <a:t>onderliggend wegennet Waasland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06E278-0AAE-473B-B8C2-316F9181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6" y="1257238"/>
            <a:ext cx="5756261" cy="40701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A06546-28DF-4ADF-A379-8A67774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25" y="1257239"/>
            <a:ext cx="5756260" cy="4064438"/>
          </a:xfrm>
          <a:prstGeom prst="rect">
            <a:avLst/>
          </a:prstGeom>
        </p:spPr>
      </p:pic>
      <p:pic>
        <p:nvPicPr>
          <p:cNvPr id="13" name="Graphic 12" descr="Auto met effen opvulling">
            <a:extLst>
              <a:ext uri="{FF2B5EF4-FFF2-40B4-BE49-F238E27FC236}">
                <a16:creationId xmlns:a16="http://schemas.microsoft.com/office/drawing/2014/main" id="{47EBC809-E351-4398-990B-0B939B79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505" y="4843701"/>
            <a:ext cx="594735" cy="594735"/>
          </a:xfrm>
          <a:prstGeom prst="rect">
            <a:avLst/>
          </a:prstGeom>
        </p:spPr>
      </p:pic>
      <p:pic>
        <p:nvPicPr>
          <p:cNvPr id="15" name="Graphic 14" descr="Vrachtwagen met effen opvulling">
            <a:extLst>
              <a:ext uri="{FF2B5EF4-FFF2-40B4-BE49-F238E27FC236}">
                <a16:creationId xmlns:a16="http://schemas.microsoft.com/office/drawing/2014/main" id="{60040190-C02A-41D6-9F66-664DEC50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266" y="4732225"/>
            <a:ext cx="700516" cy="70051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A1F88FA-6937-4DF6-98D1-086FC6D8AD8E}"/>
              </a:ext>
            </a:extLst>
          </p:cNvPr>
          <p:cNvSpPr txBox="1"/>
          <p:nvPr/>
        </p:nvSpPr>
        <p:spPr>
          <a:xfrm>
            <a:off x="238042" y="558579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REF 2030</a:t>
            </a:r>
          </a:p>
          <a:p>
            <a:r>
              <a:rPr lang="nl-BE" b="1" dirty="0"/>
              <a:t>8-9h</a:t>
            </a:r>
          </a:p>
        </p:txBody>
      </p:sp>
    </p:spTree>
    <p:extLst>
      <p:ext uri="{BB962C8B-B14F-4D97-AF65-F5344CB8AC3E}">
        <p14:creationId xmlns:p14="http://schemas.microsoft.com/office/powerpoint/2010/main" val="263480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09700"/>
            <a:ext cx="10962180" cy="4729162"/>
          </a:xfrm>
        </p:spPr>
        <p:txBody>
          <a:bodyPr/>
          <a:lstStyle/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Complex </a:t>
            </a:r>
            <a:r>
              <a:rPr lang="nl-BE" dirty="0" err="1"/>
              <a:t>Vrasene</a:t>
            </a:r>
            <a:r>
              <a:rPr lang="nl-BE" dirty="0"/>
              <a:t>: onveiligheid fietsers en doorstromingsproblemen worden opgelost door aanleg E34 West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dirty="0"/>
              <a:t>Optimalisatie E34 lost doorstromingsproblemen o</a:t>
            </a:r>
            <a:r>
              <a:rPr lang="nl-BE" sz="1800" dirty="0">
                <a:effectLst/>
              </a:rPr>
              <a:t>mgeving Schoorhavenweg – N451 – complex </a:t>
            </a:r>
            <a:r>
              <a:rPr lang="nl-BE" sz="1800" dirty="0" err="1">
                <a:effectLst/>
              </a:rPr>
              <a:t>Vrasene</a:t>
            </a:r>
            <a:r>
              <a:rPr lang="nl-BE" dirty="0"/>
              <a:t> op</a:t>
            </a:r>
            <a:endParaRPr lang="nl-BE" sz="1800" dirty="0">
              <a:effectLst/>
            </a:endParaRP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Druk op onderliggend wegennet blijft hoog: verschuiving naar hoofdwegennet wordt gecompenseerd door autonome groei wegverkeer</a:t>
            </a:r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12</a:t>
            </a:fld>
            <a:endParaRPr lang="en-GB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86B3FB8-3BB7-4D88-888F-8E0CC1B31D9D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Referentiesituatie 2030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678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DF60D-F087-479E-8013-460C64B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56B64-F000-4F86-9885-6422A8B07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Effecten na ontwikkeling CCL</a:t>
            </a:r>
          </a:p>
        </p:txBody>
      </p:sp>
    </p:spTree>
    <p:extLst>
      <p:ext uri="{BB962C8B-B14F-4D97-AF65-F5344CB8AC3E}">
        <p14:creationId xmlns:p14="http://schemas.microsoft.com/office/powerpoint/2010/main" val="30086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8E5C9B0-DCA4-4FBE-8852-4E55E0C0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25BC9C-16E1-4279-9304-3C363627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41" y="0"/>
            <a:ext cx="9700517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C864B11-53FD-4071-BDF2-40485EEEE49C}"/>
              </a:ext>
            </a:extLst>
          </p:cNvPr>
          <p:cNvSpPr txBox="1"/>
          <p:nvPr/>
        </p:nvSpPr>
        <p:spPr>
          <a:xfrm>
            <a:off x="1409700" y="13772"/>
            <a:ext cx="250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ECA 2030 LT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F553FC1-6BC2-491C-88CA-6AA73705BADF}"/>
              </a:ext>
            </a:extLst>
          </p:cNvPr>
          <p:cNvSpPr/>
          <p:nvPr/>
        </p:nvSpPr>
        <p:spPr>
          <a:xfrm>
            <a:off x="1193800" y="3581400"/>
            <a:ext cx="4851400" cy="2819400"/>
          </a:xfrm>
          <a:custGeom>
            <a:avLst/>
            <a:gdLst>
              <a:gd name="connsiteX0" fmla="*/ 355600 w 4851400"/>
              <a:gd name="connsiteY0" fmla="*/ 2819400 h 2819400"/>
              <a:gd name="connsiteX1" fmla="*/ 1968500 w 4851400"/>
              <a:gd name="connsiteY1" fmla="*/ 2476500 h 2819400"/>
              <a:gd name="connsiteX2" fmla="*/ 4394200 w 4851400"/>
              <a:gd name="connsiteY2" fmla="*/ 914400 h 2819400"/>
              <a:gd name="connsiteX3" fmla="*/ 4851400 w 4851400"/>
              <a:gd name="connsiteY3" fmla="*/ 596900 h 2819400"/>
              <a:gd name="connsiteX4" fmla="*/ 4838700 w 4851400"/>
              <a:gd name="connsiteY4" fmla="*/ 419100 h 2819400"/>
              <a:gd name="connsiteX5" fmla="*/ 3530600 w 4851400"/>
              <a:gd name="connsiteY5" fmla="*/ 0 h 2819400"/>
              <a:gd name="connsiteX6" fmla="*/ 2235200 w 4851400"/>
              <a:gd name="connsiteY6" fmla="*/ 101600 h 2819400"/>
              <a:gd name="connsiteX7" fmla="*/ 215900 w 4851400"/>
              <a:gd name="connsiteY7" fmla="*/ 368300 h 2819400"/>
              <a:gd name="connsiteX8" fmla="*/ 0 w 4851400"/>
              <a:gd name="connsiteY8" fmla="*/ 533400 h 2819400"/>
              <a:gd name="connsiteX9" fmla="*/ 355600 w 4851400"/>
              <a:gd name="connsiteY9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00" h="2819400">
                <a:moveTo>
                  <a:pt x="355600" y="2819400"/>
                </a:moveTo>
                <a:lnTo>
                  <a:pt x="1968500" y="2476500"/>
                </a:lnTo>
                <a:lnTo>
                  <a:pt x="4394200" y="914400"/>
                </a:lnTo>
                <a:lnTo>
                  <a:pt x="4851400" y="596900"/>
                </a:lnTo>
                <a:lnTo>
                  <a:pt x="4838700" y="419100"/>
                </a:lnTo>
                <a:lnTo>
                  <a:pt x="3530600" y="0"/>
                </a:lnTo>
                <a:lnTo>
                  <a:pt x="2235200" y="101600"/>
                </a:lnTo>
                <a:lnTo>
                  <a:pt x="215900" y="368300"/>
                </a:lnTo>
                <a:lnTo>
                  <a:pt x="0" y="533400"/>
                </a:lnTo>
                <a:lnTo>
                  <a:pt x="355600" y="281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12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16015F3D-9EB3-45DC-B889-4A9E9C7D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403958"/>
            <a:ext cx="5800700" cy="40898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F96E842-AB73-434F-94A7-59CC5ED9C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18" y="1419564"/>
            <a:ext cx="5868595" cy="40742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934C7A-A980-4A81-90D9-A7A2ACA0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Ontwikkeling CCL  </a:t>
            </a:r>
            <a:br>
              <a:rPr lang="nl-BE" dirty="0"/>
            </a:br>
            <a:r>
              <a:rPr lang="nl-BE" dirty="0"/>
              <a:t>Effecten op onderliggend wegennet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FCD9927-BC63-4F3F-9FD8-470765F8AF39}"/>
              </a:ext>
            </a:extLst>
          </p:cNvPr>
          <p:cNvSpPr txBox="1"/>
          <p:nvPr/>
        </p:nvSpPr>
        <p:spPr>
          <a:xfrm>
            <a:off x="6096000" y="1272658"/>
            <a:ext cx="4525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Toename vrachtverkeer (in absolute aantallen)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E9B497-5054-4CE6-B277-FC80249251FA}"/>
              </a:ext>
            </a:extLst>
          </p:cNvPr>
          <p:cNvSpPr txBox="1"/>
          <p:nvPr/>
        </p:nvSpPr>
        <p:spPr>
          <a:xfrm>
            <a:off x="162318" y="1318583"/>
            <a:ext cx="4357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Toename autoverkeer (in absolute aantallen)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F374DB-B13C-4984-9D82-14F008409860}"/>
              </a:ext>
            </a:extLst>
          </p:cNvPr>
          <p:cNvSpPr txBox="1"/>
          <p:nvPr/>
        </p:nvSpPr>
        <p:spPr>
          <a:xfrm>
            <a:off x="238042" y="5585791"/>
            <a:ext cx="277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ECA LT 2030 </a:t>
            </a:r>
            <a:r>
              <a:rPr lang="nl-BE" b="1" dirty="0" err="1"/>
              <a:t>vs</a:t>
            </a:r>
            <a:r>
              <a:rPr lang="nl-BE" b="1" dirty="0"/>
              <a:t> REF 2030</a:t>
            </a:r>
          </a:p>
          <a:p>
            <a:r>
              <a:rPr lang="nl-BE" b="1" dirty="0"/>
              <a:t>8-9h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25AEF9-2897-4DA2-8067-A753E5F634A2}"/>
              </a:ext>
            </a:extLst>
          </p:cNvPr>
          <p:cNvSpPr txBox="1"/>
          <p:nvPr/>
        </p:nvSpPr>
        <p:spPr>
          <a:xfrm>
            <a:off x="11120437" y="3676650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" b="1" dirty="0"/>
              <a:t>+11 à17 </a:t>
            </a:r>
            <a:r>
              <a:rPr lang="nl-BE" sz="600" b="1" dirty="0" err="1"/>
              <a:t>vw</a:t>
            </a:r>
            <a:r>
              <a:rPr lang="nl-BE" sz="600" b="1" dirty="0"/>
              <a:t>/h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F3B102D-0571-4898-8EFD-DBD9C3868C57}"/>
              </a:ext>
            </a:extLst>
          </p:cNvPr>
          <p:cNvSpPr txBox="1"/>
          <p:nvPr/>
        </p:nvSpPr>
        <p:spPr>
          <a:xfrm>
            <a:off x="7863973" y="5770456"/>
            <a:ext cx="322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/>
              <a:t>Algemeen: toename (&lt; 10 </a:t>
            </a:r>
            <a:r>
              <a:rPr lang="nl-BE" sz="1000" b="1" dirty="0" err="1"/>
              <a:t>vw</a:t>
            </a:r>
            <a:r>
              <a:rPr lang="nl-BE" sz="1000" b="1" dirty="0"/>
              <a:t>/h) of afname vrachtverkeer</a:t>
            </a:r>
          </a:p>
          <a:p>
            <a:r>
              <a:rPr lang="nl-BE" sz="1000" b="1" dirty="0"/>
              <a:t>Dorpenweg +20 à 30 </a:t>
            </a:r>
            <a:r>
              <a:rPr lang="nl-BE" sz="1000" b="1" dirty="0" err="1"/>
              <a:t>vw</a:t>
            </a:r>
            <a:r>
              <a:rPr lang="nl-BE" sz="1000" b="1" dirty="0"/>
              <a:t>/h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442701A-FDA5-4297-9362-E53BA54963B8}"/>
              </a:ext>
            </a:extLst>
          </p:cNvPr>
          <p:cNvSpPr txBox="1"/>
          <p:nvPr/>
        </p:nvSpPr>
        <p:spPr>
          <a:xfrm>
            <a:off x="2634145" y="5832012"/>
            <a:ext cx="322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/>
              <a:t>Algemeen: toename (&lt; 20 a/h) of afname vrachtverkeer</a:t>
            </a:r>
          </a:p>
          <a:p>
            <a:r>
              <a:rPr lang="nl-BE" sz="1000" b="1" dirty="0"/>
              <a:t>Dorpenweg -30 à 50 auto’s/h</a:t>
            </a:r>
          </a:p>
        </p:txBody>
      </p:sp>
      <p:pic>
        <p:nvPicPr>
          <p:cNvPr id="14" name="Graphic 13" descr="Auto met effen opvulling">
            <a:extLst>
              <a:ext uri="{FF2B5EF4-FFF2-40B4-BE49-F238E27FC236}">
                <a16:creationId xmlns:a16="http://schemas.microsoft.com/office/drawing/2014/main" id="{A12ADCE2-5BD4-4B99-8670-EA9BAA1E2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505" y="5008801"/>
            <a:ext cx="594735" cy="594735"/>
          </a:xfrm>
          <a:prstGeom prst="rect">
            <a:avLst/>
          </a:prstGeom>
        </p:spPr>
      </p:pic>
      <p:pic>
        <p:nvPicPr>
          <p:cNvPr id="16" name="Graphic 15" descr="Vrachtwagen met effen opvulling">
            <a:extLst>
              <a:ext uri="{FF2B5EF4-FFF2-40B4-BE49-F238E27FC236}">
                <a16:creationId xmlns:a16="http://schemas.microsoft.com/office/drawing/2014/main" id="{1B6E8117-5EC4-4D70-844F-8D7D71C35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6266" y="4897325"/>
            <a:ext cx="700516" cy="7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09700"/>
            <a:ext cx="10962180" cy="4729162"/>
          </a:xfrm>
        </p:spPr>
        <p:txBody>
          <a:bodyPr/>
          <a:lstStyle/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Geen knelpunten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dirty="0"/>
              <a:t>Toename op hoofdwegennet zorgt niet voor gevoelige wijziging doorstroming </a:t>
            </a:r>
          </a:p>
          <a:p>
            <a:pPr lvl="1"/>
            <a:r>
              <a:rPr lang="nl-BE" dirty="0"/>
              <a:t>Onderliggend wegennet: toename kan voor negatief effect zorgen op N451 (bv in </a:t>
            </a:r>
            <a:r>
              <a:rPr lang="nl-BE" dirty="0" err="1"/>
              <a:t>Vrasene</a:t>
            </a:r>
            <a:r>
              <a:rPr lang="nl-BE" dirty="0"/>
              <a:t>) en N450 (</a:t>
            </a:r>
            <a:r>
              <a:rPr lang="nl-BE" dirty="0" err="1"/>
              <a:t>Melsele</a:t>
            </a:r>
            <a:r>
              <a:rPr lang="nl-BE" dirty="0"/>
              <a:t>) -&gt; </a:t>
            </a:r>
            <a:r>
              <a:rPr lang="nl-BE" b="1" dirty="0"/>
              <a:t>te milderen</a:t>
            </a: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Onderliggend wegennet: vooral toename vrachtverkeer is aandachtspunt -&gt; </a:t>
            </a:r>
            <a:r>
              <a:rPr lang="nl-BE" b="1" dirty="0"/>
              <a:t>te milderen</a:t>
            </a:r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16</a:t>
            </a:fld>
            <a:endParaRPr lang="en-GB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86B3FB8-3BB7-4D88-888F-8E0CC1B31D9D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Na ontwikkeling CCL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443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16E272-DA14-42F5-B9F3-4BA36649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Maatregelen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C6738D-37E8-4265-820F-9DC9B9E3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61B165-D9A0-4F07-A9B3-F69566BA1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03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3685ED-C138-4213-BF6A-581C68C4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principes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027A7D-DDC6-4366-9D3A-B4BB102254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2000" dirty="0"/>
              <a:t>principe om vrachtwagens maximaal op de hoofdwegen te houden: betere verkeersleefbaarheid door  vermindering van de verkeerdrukte in kernen in de directe omgeving. </a:t>
            </a:r>
          </a:p>
          <a:p>
            <a:r>
              <a:rPr lang="nl-BE" dirty="0"/>
              <a:t>Verkeersveiliger: </a:t>
            </a:r>
            <a:r>
              <a:rPr lang="nl-BE" sz="2000" dirty="0"/>
              <a:t>door scheiding verkeersstromen, met een betere weg- en spoorontsluiting en veiligere fietsinfrastructuur</a:t>
            </a:r>
            <a:endParaRPr lang="nl-BE" dirty="0"/>
          </a:p>
          <a:p>
            <a:r>
              <a:rPr lang="nl-BE" dirty="0"/>
              <a:t>Multimodale bereikbaarheid</a:t>
            </a:r>
          </a:p>
        </p:txBody>
      </p:sp>
    </p:spTree>
    <p:extLst>
      <p:ext uri="{BB962C8B-B14F-4D97-AF65-F5344CB8AC3E}">
        <p14:creationId xmlns:p14="http://schemas.microsoft.com/office/powerpoint/2010/main" val="376743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E8A95-76F4-40C2-9D83-77F1692F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342088"/>
            <a:ext cx="11472862" cy="3979862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Vrachtverkeer maximaal op hoofdwegen houden</a:t>
            </a:r>
          </a:p>
          <a:p>
            <a:r>
              <a:rPr lang="nl-BE" b="0" dirty="0"/>
              <a:t>Optimalisatie complex </a:t>
            </a:r>
            <a:r>
              <a:rPr lang="nl-BE" b="0" dirty="0" err="1"/>
              <a:t>Vrasene</a:t>
            </a:r>
            <a:r>
              <a:rPr lang="nl-BE" b="0" dirty="0"/>
              <a:t>; structurele oplossing via project E34 west </a:t>
            </a:r>
            <a:r>
              <a:rPr lang="nl-BE" b="0" dirty="0" err="1"/>
              <a:t>incl</a:t>
            </a:r>
            <a:r>
              <a:rPr lang="nl-BE" b="0" dirty="0"/>
              <a:t> aanpassing rol en configuratie complex </a:t>
            </a:r>
            <a:r>
              <a:rPr lang="nl-BE" b="0" dirty="0" err="1"/>
              <a:t>Melsele</a:t>
            </a:r>
            <a:r>
              <a:rPr lang="nl-BE" b="0" dirty="0"/>
              <a:t> &amp; </a:t>
            </a:r>
            <a:r>
              <a:rPr lang="nl-BE" b="0" dirty="0" err="1"/>
              <a:t>Vrasene</a:t>
            </a:r>
            <a:endParaRPr lang="nl-BE" b="0" dirty="0"/>
          </a:p>
          <a:p>
            <a:r>
              <a:rPr lang="nl-BE" b="0" dirty="0"/>
              <a:t>Aanpak doorgaand vrachtverkeer in de maas E17 – E34</a:t>
            </a:r>
          </a:p>
          <a:p>
            <a:pPr marL="0" indent="0">
              <a:buNone/>
            </a:pPr>
            <a:r>
              <a:rPr lang="nl-BE" dirty="0"/>
              <a:t>Verkeersveilig weg-, spoor- en fietsinfrastructuur</a:t>
            </a:r>
          </a:p>
          <a:p>
            <a:r>
              <a:rPr lang="nl-BE" b="0" dirty="0"/>
              <a:t>Robuustheid hoofdwegennet</a:t>
            </a:r>
          </a:p>
          <a:p>
            <a:r>
              <a:rPr lang="nl-BE" b="0" dirty="0"/>
              <a:t>Opstart planproces ‘verbinding N70 – E34’</a:t>
            </a:r>
          </a:p>
          <a:p>
            <a:pPr marL="0" indent="0">
              <a:buNone/>
            </a:pPr>
            <a:r>
              <a:rPr lang="nl-BE" dirty="0"/>
              <a:t>Multimodale bereikbaarheid</a:t>
            </a:r>
          </a:p>
          <a:p>
            <a:r>
              <a:rPr lang="nl-BE" b="0" dirty="0"/>
              <a:t>Mobiliteitsmanagement bedrijven die zich vestigen op nieuwe ontwikkellocaties</a:t>
            </a:r>
          </a:p>
          <a:p>
            <a:r>
              <a:rPr lang="nl-BE" b="0" dirty="0"/>
              <a:t>Spreiding van het </a:t>
            </a:r>
            <a:r>
              <a:rPr lang="nl-BE" b="0" dirty="0" err="1"/>
              <a:t>havengebonden</a:t>
            </a:r>
            <a:r>
              <a:rPr lang="nl-BE" b="0" dirty="0"/>
              <a:t> vrachtverkeer buiten de spitsuren</a:t>
            </a:r>
          </a:p>
          <a:p>
            <a:r>
              <a:rPr lang="nl-BE" b="0" dirty="0"/>
              <a:t>Flankerende maatregelen Routeplan en verbondstekst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0C6F0E-2276-4EA2-97CA-FF6A8F21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Maatregelen</a:t>
            </a:r>
          </a:p>
        </p:txBody>
      </p:sp>
    </p:spTree>
    <p:extLst>
      <p:ext uri="{BB962C8B-B14F-4D97-AF65-F5344CB8AC3E}">
        <p14:creationId xmlns:p14="http://schemas.microsoft.com/office/powerpoint/2010/main" val="97956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dirty="0"/>
              <a:t>Inleiding: overzicht knelpunten wegennet</a:t>
            </a:r>
          </a:p>
          <a:p>
            <a:pPr lvl="1"/>
            <a:r>
              <a:rPr lang="nl-BE" dirty="0"/>
              <a:t>Huidige situatie</a:t>
            </a:r>
          </a:p>
          <a:p>
            <a:pPr lvl="1"/>
            <a:r>
              <a:rPr lang="nl-BE" dirty="0"/>
              <a:t>Effecten na aanleg WOW</a:t>
            </a:r>
          </a:p>
          <a:p>
            <a:pPr lvl="1"/>
            <a:r>
              <a:rPr lang="nl-BE" dirty="0"/>
              <a:t>Verwachte situatie 2030 zonder ECA</a:t>
            </a:r>
          </a:p>
          <a:p>
            <a:pPr lvl="1"/>
            <a:r>
              <a:rPr lang="nl-BE" dirty="0"/>
              <a:t>Effecten na ontwikkeling Containercluster </a:t>
            </a:r>
            <a:r>
              <a:rPr lang="nl-BE" dirty="0" err="1"/>
              <a:t>Linkerscheldeoever</a:t>
            </a:r>
            <a:endParaRPr lang="nl-BE" dirty="0"/>
          </a:p>
          <a:p>
            <a:r>
              <a:rPr lang="nl-BE" dirty="0"/>
              <a:t>Effecten aanlegfase CCL</a:t>
            </a:r>
          </a:p>
          <a:p>
            <a:r>
              <a:rPr lang="nl-BE" dirty="0"/>
              <a:t>Effecten exploitatiefase CCL op spoornetwerk</a:t>
            </a:r>
          </a:p>
          <a:p>
            <a:r>
              <a:rPr lang="nl-BE" dirty="0"/>
              <a:t>Verdere aanpak</a:t>
            </a:r>
          </a:p>
          <a:p>
            <a:pPr lvl="1"/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060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Aanpak doorgaand vrachtverkeer: afspraken verbondstekst</a:t>
            </a:r>
          </a:p>
          <a:p>
            <a:r>
              <a:rPr lang="nl-BE" sz="1800" dirty="0"/>
              <a:t>Sluipverkeer van vrachtwagens in woonkernen op LSO mag niet toenemen door</a:t>
            </a:r>
          </a:p>
          <a:p>
            <a:pPr lvl="1"/>
            <a:r>
              <a:rPr lang="nl-BE" sz="1600" dirty="0"/>
              <a:t>Systeem van verkeerscamera’s </a:t>
            </a:r>
          </a:p>
          <a:p>
            <a:pPr lvl="1"/>
            <a:r>
              <a:rPr lang="nl-BE" sz="1600" dirty="0"/>
              <a:t>Samenwerking tussen actoren om einde te maken aan sluipverkeer in de omliggende dorpskernen</a:t>
            </a:r>
          </a:p>
          <a:p>
            <a:pPr lvl="1"/>
            <a:r>
              <a:rPr lang="nl-BE" sz="1600" dirty="0"/>
              <a:t>N451 omvormen tot ‘dorpenweg’ om de leefbaarheid in </a:t>
            </a:r>
            <a:r>
              <a:rPr lang="nl-BE" sz="1600" dirty="0" err="1"/>
              <a:t>Kieldrecht</a:t>
            </a:r>
            <a:r>
              <a:rPr lang="nl-BE" sz="1600" dirty="0"/>
              <a:t>, </a:t>
            </a:r>
            <a:r>
              <a:rPr lang="nl-BE" sz="1600" dirty="0" err="1"/>
              <a:t>Verrebroek</a:t>
            </a:r>
            <a:r>
              <a:rPr lang="nl-BE" sz="1600" dirty="0"/>
              <a:t>, </a:t>
            </a:r>
            <a:r>
              <a:rPr lang="nl-BE" sz="1600" dirty="0" err="1"/>
              <a:t>Vrasene</a:t>
            </a:r>
            <a:r>
              <a:rPr lang="nl-BE" sz="1600" dirty="0"/>
              <a:t>, Nieuwkerken,… te verbeteren en opstart planproces ‘verbindingsweg N70-E34’ </a:t>
            </a:r>
          </a:p>
          <a:p>
            <a:r>
              <a:rPr lang="nl-BE" sz="1800" dirty="0"/>
              <a:t>Toename vrachtverkeer gerelateerd aan ECA is (zelfs met ambitieuze </a:t>
            </a:r>
            <a:r>
              <a:rPr lang="nl-BE" sz="1800" dirty="0" err="1"/>
              <a:t>modal</a:t>
            </a:r>
            <a:r>
              <a:rPr lang="nl-BE" sz="1800" dirty="0"/>
              <a:t> split) niet uit te sluiten. Dient zich te beperken tot hoofdwegennetnet door</a:t>
            </a:r>
          </a:p>
          <a:p>
            <a:pPr lvl="1"/>
            <a:r>
              <a:rPr lang="nl-BE" sz="1600" dirty="0"/>
              <a:t>Aanleg van volwaardige verbinding tussen haven en E34 (</a:t>
            </a:r>
            <a:r>
              <a:rPr lang="nl-BE" sz="1600" dirty="0" err="1"/>
              <a:t>incl</a:t>
            </a:r>
            <a:r>
              <a:rPr lang="nl-BE" sz="1600" dirty="0"/>
              <a:t> WOW) vooraleer extra containercapaciteit Tweede Getijdendok in gebruik wordt genomen</a:t>
            </a:r>
          </a:p>
          <a:p>
            <a:pPr lvl="1"/>
            <a:r>
              <a:rPr lang="nl-BE" sz="1600" dirty="0"/>
              <a:t>Gedeeltelijke verschuiving van vrachtverkeer buiten de spits/daluren</a:t>
            </a:r>
          </a:p>
          <a:p>
            <a:pPr lvl="1"/>
            <a:r>
              <a:rPr lang="nl-BE" sz="1600" dirty="0"/>
              <a:t>Onderzoek vanuit ECA naar het nut van vrachtwagensluizen op </a:t>
            </a:r>
            <a:r>
              <a:rPr lang="nl-BE" sz="1600" dirty="0" err="1"/>
              <a:t>Linkerscheldeoever</a:t>
            </a:r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Flankerende maatregelen</a:t>
            </a:r>
          </a:p>
        </p:txBody>
      </p:sp>
    </p:spTree>
    <p:extLst>
      <p:ext uri="{BB962C8B-B14F-4D97-AF65-F5344CB8AC3E}">
        <p14:creationId xmlns:p14="http://schemas.microsoft.com/office/powerpoint/2010/main" val="297812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Fiets: </a:t>
            </a:r>
          </a:p>
          <a:p>
            <a:pPr lvl="1"/>
            <a:r>
              <a:rPr lang="nl-BE" sz="1600" dirty="0"/>
              <a:t>Verder investeren in veilige fietsverbindingen tussen haven en omliggende woonkernen</a:t>
            </a:r>
          </a:p>
          <a:p>
            <a:r>
              <a:rPr lang="nl-BE" sz="1800" dirty="0"/>
              <a:t>Doel: </a:t>
            </a:r>
          </a:p>
          <a:p>
            <a:pPr lvl="1"/>
            <a:r>
              <a:rPr lang="nl-NL" sz="1600" dirty="0"/>
              <a:t>Het Vlaamse Gewest zorgt voor de broodnodige verbinding via het water voor Doel, via een Waterbus of een veerdienst die aansluit bij de Waterbus</a:t>
            </a:r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Afspraken verbondstekst</a:t>
            </a:r>
          </a:p>
        </p:txBody>
      </p:sp>
    </p:spTree>
    <p:extLst>
      <p:ext uri="{BB962C8B-B14F-4D97-AF65-F5344CB8AC3E}">
        <p14:creationId xmlns:p14="http://schemas.microsoft.com/office/powerpoint/2010/main" val="81357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D87D86-CE4C-4736-A3EF-1A0595E9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Aanlegfase CCL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D2B6EB-F968-4128-8783-B78FEDEA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AB205-D34A-4DB9-BFEA-795F7C390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90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Aanvoer van bouwmaterialen</a:t>
            </a:r>
          </a:p>
          <a:p>
            <a:pPr lvl="1"/>
            <a:r>
              <a:rPr lang="nl-BE" sz="1600" dirty="0"/>
              <a:t>Maximaal aanvoeren via zee- / binnenvaart en spoor (bv </a:t>
            </a:r>
            <a:r>
              <a:rPr lang="nl-BE" sz="1600" dirty="0" err="1"/>
              <a:t>ifv</a:t>
            </a:r>
            <a:r>
              <a:rPr lang="nl-BE" sz="1600" dirty="0"/>
              <a:t> bouw spoorbufferbundel)</a:t>
            </a:r>
          </a:p>
          <a:p>
            <a:pPr lvl="1"/>
            <a:r>
              <a:rPr lang="nl-BE" sz="1600" dirty="0"/>
              <a:t>Beperken transport door lokale productie: ketenpark met betoncentrale voor CCL</a:t>
            </a:r>
          </a:p>
          <a:p>
            <a:r>
              <a:rPr lang="nl-BE" sz="1800" dirty="0"/>
              <a:t>Grondverzet CCL</a:t>
            </a:r>
          </a:p>
          <a:p>
            <a:pPr lvl="1"/>
            <a:r>
              <a:rPr lang="nl-BE" sz="1600" dirty="0"/>
              <a:t>maximaal binnen project verwerken: ~ totaal volume uit te graven / op te hogen, grondkwaliteit, fasering;</a:t>
            </a:r>
            <a:br>
              <a:rPr lang="nl-BE" sz="1600" dirty="0"/>
            </a:br>
            <a:r>
              <a:rPr lang="nl-BE" sz="1600" dirty="0"/>
              <a:t>ook innovatieve oplossingen voor bv veen: wordt technisch verder onderzocht</a:t>
            </a:r>
          </a:p>
          <a:p>
            <a:pPr lvl="2"/>
            <a:r>
              <a:rPr lang="nl-BE" sz="1400" dirty="0"/>
              <a:t>Winkelhaak: ong. 56%</a:t>
            </a:r>
          </a:p>
          <a:p>
            <a:pPr lvl="2"/>
            <a:r>
              <a:rPr lang="nl-BE" sz="1400" dirty="0"/>
              <a:t>Boemerang: ong. 59%</a:t>
            </a:r>
          </a:p>
          <a:p>
            <a:pPr lvl="2"/>
            <a:r>
              <a:rPr lang="nl-BE" sz="1400" dirty="0"/>
              <a:t>Duplex: ong. 73%</a:t>
            </a:r>
          </a:p>
          <a:p>
            <a:pPr lvl="1"/>
            <a:r>
              <a:rPr lang="nl-BE" sz="1600" dirty="0"/>
              <a:t>Interne transporten: bij voorkeur loskoppelen van publieke wegenis; gelijkgrondse fietskruisingen vermijden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Algemene principes aanlegfase</a:t>
            </a:r>
          </a:p>
        </p:txBody>
      </p:sp>
    </p:spTree>
    <p:extLst>
      <p:ext uri="{BB962C8B-B14F-4D97-AF65-F5344CB8AC3E}">
        <p14:creationId xmlns:p14="http://schemas.microsoft.com/office/powerpoint/2010/main" val="96021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Afvoer van grondoverschotten:</a:t>
            </a:r>
          </a:p>
          <a:p>
            <a:pPr lvl="1"/>
            <a:r>
              <a:rPr lang="nl-BE" sz="1600" dirty="0"/>
              <a:t>Duplex: ong. 9 </a:t>
            </a:r>
            <a:r>
              <a:rPr lang="nl-BE" sz="1600" dirty="0" err="1"/>
              <a:t>mio</a:t>
            </a:r>
            <a:r>
              <a:rPr lang="nl-BE" sz="1600" dirty="0"/>
              <a:t> m³ (16 </a:t>
            </a:r>
            <a:r>
              <a:rPr lang="nl-BE" sz="1600" dirty="0" err="1"/>
              <a:t>mio</a:t>
            </a:r>
            <a:r>
              <a:rPr lang="nl-BE" sz="1600" dirty="0"/>
              <a:t> ton)</a:t>
            </a:r>
          </a:p>
          <a:p>
            <a:pPr lvl="1"/>
            <a:r>
              <a:rPr lang="nl-BE" sz="1600" dirty="0"/>
              <a:t>Ontvangstlocaties: nog niet gekend: wel representatieve mogelijke ontvangstlocaties</a:t>
            </a:r>
          </a:p>
          <a:p>
            <a:pPr lvl="1"/>
            <a:r>
              <a:rPr lang="nl-BE" sz="1600" dirty="0"/>
              <a:t>Fasering afvoer: totale duur en spreiding in de tijd (nog niet gekend)</a:t>
            </a:r>
          </a:p>
          <a:p>
            <a:pPr lvl="1"/>
            <a:r>
              <a:rPr lang="nl-BE" sz="1600" dirty="0"/>
              <a:t>Maximaal inzetten op duurzaam transport</a:t>
            </a:r>
          </a:p>
          <a:p>
            <a:pPr lvl="2"/>
            <a:r>
              <a:rPr lang="nl-BE" sz="1400" dirty="0"/>
              <a:t>95% via binnenvaart / pijpleidingen (15, 2 </a:t>
            </a:r>
            <a:r>
              <a:rPr lang="nl-BE" sz="1400" dirty="0" err="1"/>
              <a:t>mio</a:t>
            </a:r>
            <a:r>
              <a:rPr lang="nl-BE" sz="1400" dirty="0"/>
              <a:t> ton)</a:t>
            </a:r>
          </a:p>
          <a:p>
            <a:pPr lvl="2"/>
            <a:r>
              <a:rPr lang="nl-BE" sz="1400" dirty="0"/>
              <a:t>5% via de weg (0,8 </a:t>
            </a:r>
            <a:r>
              <a:rPr lang="nl-BE" sz="1400" dirty="0" err="1"/>
              <a:t>mio</a:t>
            </a:r>
            <a:r>
              <a:rPr lang="nl-BE" sz="1400" dirty="0"/>
              <a:t> ton)</a:t>
            </a:r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Effectbeoordeling aanlegfase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F1B393-6E16-4CB1-9C7F-7766FA36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09" y="3858645"/>
            <a:ext cx="6325763" cy="25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Aanvoer van bouwmaterialen</a:t>
            </a:r>
          </a:p>
          <a:p>
            <a:pPr lvl="1"/>
            <a:r>
              <a:rPr lang="nl-BE" sz="1600" dirty="0"/>
              <a:t>Maximaal aanvoeren via zee- / binnenvaart en spoor (bv </a:t>
            </a:r>
            <a:r>
              <a:rPr lang="nl-BE" sz="1600" dirty="0" err="1"/>
              <a:t>ifv</a:t>
            </a:r>
            <a:r>
              <a:rPr lang="nl-BE" sz="1600" dirty="0"/>
              <a:t> bouw spoorbufferbundel)</a:t>
            </a:r>
          </a:p>
          <a:p>
            <a:pPr lvl="1"/>
            <a:r>
              <a:rPr lang="nl-BE" sz="1600" dirty="0"/>
              <a:t>Beperken transport door lokale productie: ketenpark met betoncentrale voor CCL</a:t>
            </a:r>
          </a:p>
          <a:p>
            <a:r>
              <a:rPr lang="nl-BE" sz="1800" dirty="0"/>
              <a:t>Grondverzet</a:t>
            </a:r>
          </a:p>
          <a:p>
            <a:pPr lvl="1"/>
            <a:r>
              <a:rPr lang="nl-BE" sz="1600" dirty="0"/>
              <a:t>maximaal binnen project verwerken: ~ totaal volume uit te graven / op te hogen, grondkwaliteit, fasering;</a:t>
            </a:r>
            <a:br>
              <a:rPr lang="nl-BE" sz="1600" dirty="0"/>
            </a:br>
            <a:r>
              <a:rPr lang="nl-BE" sz="1600" dirty="0"/>
              <a:t>ook innovatieve oplossingen voor bv veen: wordt technisch verder onderzocht</a:t>
            </a:r>
          </a:p>
          <a:p>
            <a:pPr lvl="2"/>
            <a:r>
              <a:rPr lang="nl-BE" sz="1400" dirty="0"/>
              <a:t>Winkelhaak: ong. 56%</a:t>
            </a:r>
          </a:p>
          <a:p>
            <a:pPr lvl="2"/>
            <a:r>
              <a:rPr lang="nl-BE" sz="1400" dirty="0"/>
              <a:t>Boemerang: ong. 59%</a:t>
            </a:r>
          </a:p>
          <a:p>
            <a:pPr lvl="2"/>
            <a:r>
              <a:rPr lang="nl-BE" sz="1400" dirty="0"/>
              <a:t>Duplex: ong. 73%</a:t>
            </a:r>
          </a:p>
          <a:p>
            <a:pPr lvl="1"/>
            <a:r>
              <a:rPr lang="nl-BE" sz="1600" dirty="0"/>
              <a:t>Interne transporten: bij voorkeur loskoppelen van publieke wegenis; niet conflictvrije gelijkgrondse fietskruisingen vermijden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Algemene principes aanlegfase</a:t>
            </a:r>
          </a:p>
        </p:txBody>
      </p:sp>
    </p:spTree>
    <p:extLst>
      <p:ext uri="{BB962C8B-B14F-4D97-AF65-F5344CB8AC3E}">
        <p14:creationId xmlns:p14="http://schemas.microsoft.com/office/powerpoint/2010/main" val="251825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724025"/>
            <a:ext cx="11472862" cy="4091671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Om effecten grondafvoer op doorstroming, verkeersleefbaarheid en -veiligheid te beheersen</a:t>
            </a:r>
          </a:p>
          <a:p>
            <a:r>
              <a:rPr lang="nl-BE" sz="1800" b="0" dirty="0"/>
              <a:t>Bouw kade voor aan- en afvoer van bouwmaterialen en grond</a:t>
            </a:r>
          </a:p>
          <a:p>
            <a:r>
              <a:rPr lang="nl-BE" sz="1800" b="0" dirty="0"/>
              <a:t>Grondverzet buiten de spits: tijdens de daluren</a:t>
            </a:r>
          </a:p>
          <a:p>
            <a:r>
              <a:rPr lang="nl-BE" sz="1800" b="0" dirty="0"/>
              <a:t>Ook hoge verkeerdruk hoofdwegennet tijdens daluren =&gt; voldoende spreiden</a:t>
            </a:r>
          </a:p>
          <a:p>
            <a:r>
              <a:rPr lang="nl-BE" sz="1800" b="0" dirty="0"/>
              <a:t>Aan- en afvoerroutes via wegen met goede fietsinfrastructuur en beveiligde (bij voorkeur </a:t>
            </a:r>
            <a:r>
              <a:rPr lang="nl-BE" sz="1800" b="0" dirty="0" err="1"/>
              <a:t>ongelijkvoerse</a:t>
            </a:r>
            <a:r>
              <a:rPr lang="nl-BE" sz="1800" b="0" dirty="0"/>
              <a:t>) fietskruisingen</a:t>
            </a:r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Effectbeoordeling aanlegfase</a:t>
            </a:r>
          </a:p>
        </p:txBody>
      </p:sp>
    </p:spTree>
    <p:extLst>
      <p:ext uri="{BB962C8B-B14F-4D97-AF65-F5344CB8AC3E}">
        <p14:creationId xmlns:p14="http://schemas.microsoft.com/office/powerpoint/2010/main" val="112386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F3C317-47A9-49F9-AAE4-DC64CF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Effecten op Spoor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5A3B0BA-D5F5-4D3B-A7CE-16B3F36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C20F2A-E084-4FDD-88C5-B3F6AE6B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72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EFD3A-F0AA-4C56-9570-747CB0DF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goederenvervoer op spoornet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633FB-FE47-404D-800D-61AF3531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10452100" cy="386884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Berekend door Infrabel </a:t>
            </a:r>
            <a:r>
              <a:rPr lang="nl-BE" dirty="0" err="1"/>
              <a:t>obv</a:t>
            </a:r>
            <a:r>
              <a:rPr lang="nl-BE" dirty="0"/>
              <a:t> volgende aannames</a:t>
            </a:r>
          </a:p>
          <a:p>
            <a:r>
              <a:rPr lang="nl-BE" b="0" dirty="0"/>
              <a:t>Dienstregeling 2030 die uitgaat van groei nationaal en internationaal reizigersvervoer</a:t>
            </a:r>
          </a:p>
          <a:p>
            <a:r>
              <a:rPr lang="nl-BE" b="0" dirty="0"/>
              <a:t>Groei goederentonnage zonder / met ECA, rekening houdend met langer wordende treinen</a:t>
            </a:r>
          </a:p>
          <a:p>
            <a:pPr marL="0" indent="0">
              <a:buNone/>
            </a:pPr>
            <a:r>
              <a:rPr lang="nl-BE" dirty="0"/>
              <a:t>Wanneer sprake van een ‘knelpunt’ ?</a:t>
            </a:r>
          </a:p>
          <a:p>
            <a:r>
              <a:rPr lang="nl-BE" b="0" dirty="0"/>
              <a:t>Min. 2 opeenvolgende tijdsblokken (6-9h / 9-16h / 16-19h / 19-22h / 22-6h) een probleem. Knelpunten vooral overdag; tijdens de nacht wel nog restcapaciteit</a:t>
            </a:r>
          </a:p>
          <a:p>
            <a:r>
              <a:rPr lang="nl-BE" b="0" dirty="0"/>
              <a:t>Vervoersprognoses </a:t>
            </a:r>
            <a:r>
              <a:rPr lang="nl-BE" b="0" dirty="0" err="1"/>
              <a:t>obv</a:t>
            </a:r>
            <a:r>
              <a:rPr lang="nl-BE" b="0" dirty="0"/>
              <a:t> 90% percentiel aantal ritten </a:t>
            </a:r>
            <a:r>
              <a:rPr lang="nl-BE" b="0" dirty="0" err="1"/>
              <a:t>dwz</a:t>
            </a:r>
            <a:r>
              <a:rPr lang="nl-BE" b="0" dirty="0"/>
              <a:t> min. 10% van de uren in een tijdsblok een probleem </a:t>
            </a:r>
          </a:p>
        </p:txBody>
      </p:sp>
    </p:spTree>
    <p:extLst>
      <p:ext uri="{BB962C8B-B14F-4D97-AF65-F5344CB8AC3E}">
        <p14:creationId xmlns:p14="http://schemas.microsoft.com/office/powerpoint/2010/main" val="2873728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554FF5-9DF5-4310-81BE-E965F502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" y="0"/>
            <a:ext cx="11514775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7BF1C57-C09B-4956-B3F7-93134C0EF5A6}"/>
              </a:ext>
            </a:extLst>
          </p:cNvPr>
          <p:cNvSpPr/>
          <p:nvPr/>
        </p:nvSpPr>
        <p:spPr>
          <a:xfrm>
            <a:off x="338612" y="4584701"/>
            <a:ext cx="4167789" cy="227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445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2030 zonder groei goederenvervoer in België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2CB542-533A-4E62-879E-55D5A27D768E}"/>
              </a:ext>
            </a:extLst>
          </p:cNvPr>
          <p:cNvSpPr/>
          <p:nvPr/>
        </p:nvSpPr>
        <p:spPr>
          <a:xfrm>
            <a:off x="7243487" y="260874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C79980A-C0E7-4927-BA52-5F71F28E29A0}"/>
              </a:ext>
            </a:extLst>
          </p:cNvPr>
          <p:cNvSpPr/>
          <p:nvPr/>
        </p:nvSpPr>
        <p:spPr>
          <a:xfrm>
            <a:off x="647218" y="545464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E218628-C7D5-4C42-9194-07EB3D017C1E}"/>
              </a:ext>
            </a:extLst>
          </p:cNvPr>
          <p:cNvSpPr txBox="1"/>
          <p:nvPr/>
        </p:nvSpPr>
        <p:spPr>
          <a:xfrm>
            <a:off x="928389" y="533898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Vertakking met &gt; 60%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B765DC-4D64-4E27-AF11-461019BCFC30}"/>
              </a:ext>
            </a:extLst>
          </p:cNvPr>
          <p:cNvCxnSpPr>
            <a:cxnSpLocks/>
          </p:cNvCxnSpPr>
          <p:nvPr/>
        </p:nvCxnSpPr>
        <p:spPr>
          <a:xfrm>
            <a:off x="526774" y="6179965"/>
            <a:ext cx="310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D873108-9FD9-4294-8A1E-840261BB8D2D}"/>
              </a:ext>
            </a:extLst>
          </p:cNvPr>
          <p:cNvSpPr txBox="1"/>
          <p:nvPr/>
        </p:nvSpPr>
        <p:spPr>
          <a:xfrm>
            <a:off x="928389" y="588730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Sectie met &gt; 75%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E8827E6-47CE-4F3E-92A9-1FC25B5CFD6B}"/>
              </a:ext>
            </a:extLst>
          </p:cNvPr>
          <p:cNvSpPr/>
          <p:nvPr/>
        </p:nvSpPr>
        <p:spPr>
          <a:xfrm>
            <a:off x="4553296" y="314877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B72C0A-D70F-47ED-B488-2DD7CD61FF7A}"/>
              </a:ext>
            </a:extLst>
          </p:cNvPr>
          <p:cNvSpPr txBox="1"/>
          <p:nvPr/>
        </p:nvSpPr>
        <p:spPr>
          <a:xfrm>
            <a:off x="7433987" y="2609297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Nazareth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4F039B-682F-4548-9856-3F6EFCA2F04E}"/>
              </a:ext>
            </a:extLst>
          </p:cNvPr>
          <p:cNvSpPr txBox="1"/>
          <p:nvPr/>
        </p:nvSpPr>
        <p:spPr>
          <a:xfrm>
            <a:off x="4743796" y="3075704"/>
            <a:ext cx="178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err="1">
                <a:solidFill>
                  <a:srgbClr val="C00000"/>
                </a:solidFill>
              </a:rPr>
              <a:t>Y.West</a:t>
            </a:r>
            <a:r>
              <a:rPr lang="nl-BE" sz="1200" b="1" dirty="0">
                <a:solidFill>
                  <a:srgbClr val="C00000"/>
                </a:solidFill>
              </a:rPr>
              <a:t> Driehoek Ledeberg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2C3FBFD-99BD-46C5-85ED-C03EF11D62B9}"/>
              </a:ext>
            </a:extLst>
          </p:cNvPr>
          <p:cNvSpPr/>
          <p:nvPr/>
        </p:nvSpPr>
        <p:spPr>
          <a:xfrm>
            <a:off x="4696931" y="338023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5143F9-3833-45DB-A0B1-8BEA482FA23A}"/>
              </a:ext>
            </a:extLst>
          </p:cNvPr>
          <p:cNvSpPr txBox="1"/>
          <p:nvPr/>
        </p:nvSpPr>
        <p:spPr>
          <a:xfrm>
            <a:off x="4921250" y="3366798"/>
            <a:ext cx="67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73BAA63-752E-4C87-BF12-07D81D425A3E}"/>
              </a:ext>
            </a:extLst>
          </p:cNvPr>
          <p:cNvSpPr/>
          <p:nvPr/>
        </p:nvSpPr>
        <p:spPr>
          <a:xfrm>
            <a:off x="4749941" y="341336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99E7EE-6916-4A74-9999-7E16DBDDA7BE}"/>
              </a:ext>
            </a:extLst>
          </p:cNvPr>
          <p:cNvSpPr txBox="1"/>
          <p:nvPr/>
        </p:nvSpPr>
        <p:spPr>
          <a:xfrm>
            <a:off x="4277617" y="3567516"/>
            <a:ext cx="102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 West</a:t>
            </a:r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26795C97-BD24-4EF2-B39B-DFC34E79BD56}"/>
              </a:ext>
            </a:extLst>
          </p:cNvPr>
          <p:cNvSpPr/>
          <p:nvPr/>
        </p:nvSpPr>
        <p:spPr>
          <a:xfrm>
            <a:off x="6434138" y="3276600"/>
            <a:ext cx="552450" cy="1081088"/>
          </a:xfrm>
          <a:custGeom>
            <a:avLst/>
            <a:gdLst>
              <a:gd name="connsiteX0" fmla="*/ 0 w 552450"/>
              <a:gd name="connsiteY0" fmla="*/ 1081088 h 1081088"/>
              <a:gd name="connsiteX1" fmla="*/ 109537 w 552450"/>
              <a:gd name="connsiteY1" fmla="*/ 919163 h 1081088"/>
              <a:gd name="connsiteX2" fmla="*/ 166687 w 552450"/>
              <a:gd name="connsiteY2" fmla="*/ 833438 h 1081088"/>
              <a:gd name="connsiteX3" fmla="*/ 190500 w 552450"/>
              <a:gd name="connsiteY3" fmla="*/ 781050 h 1081088"/>
              <a:gd name="connsiteX4" fmla="*/ 285750 w 552450"/>
              <a:gd name="connsiteY4" fmla="*/ 723900 h 1081088"/>
              <a:gd name="connsiteX5" fmla="*/ 319087 w 552450"/>
              <a:gd name="connsiteY5" fmla="*/ 614363 h 1081088"/>
              <a:gd name="connsiteX6" fmla="*/ 433387 w 552450"/>
              <a:gd name="connsiteY6" fmla="*/ 352425 h 1081088"/>
              <a:gd name="connsiteX7" fmla="*/ 490537 w 552450"/>
              <a:gd name="connsiteY7" fmla="*/ 261938 h 1081088"/>
              <a:gd name="connsiteX8" fmla="*/ 504825 w 552450"/>
              <a:gd name="connsiteY8" fmla="*/ 109538 h 1081088"/>
              <a:gd name="connsiteX9" fmla="*/ 538162 w 552450"/>
              <a:gd name="connsiteY9" fmla="*/ 47625 h 1081088"/>
              <a:gd name="connsiteX10" fmla="*/ 552450 w 552450"/>
              <a:gd name="connsiteY1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081088">
                <a:moveTo>
                  <a:pt x="0" y="1081088"/>
                </a:moveTo>
                <a:lnTo>
                  <a:pt x="109537" y="919163"/>
                </a:lnTo>
                <a:lnTo>
                  <a:pt x="166687" y="833438"/>
                </a:lnTo>
                <a:lnTo>
                  <a:pt x="190500" y="781050"/>
                </a:lnTo>
                <a:lnTo>
                  <a:pt x="285750" y="723900"/>
                </a:lnTo>
                <a:lnTo>
                  <a:pt x="319087" y="614363"/>
                </a:lnTo>
                <a:lnTo>
                  <a:pt x="433387" y="352425"/>
                </a:lnTo>
                <a:lnTo>
                  <a:pt x="490537" y="261938"/>
                </a:lnTo>
                <a:lnTo>
                  <a:pt x="504825" y="109538"/>
                </a:lnTo>
                <a:lnTo>
                  <a:pt x="538162" y="47625"/>
                </a:lnTo>
                <a:lnTo>
                  <a:pt x="55245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E8F899AA-8C7F-4163-921A-70EC5CAF8174}"/>
              </a:ext>
            </a:extLst>
          </p:cNvPr>
          <p:cNvSpPr/>
          <p:nvPr/>
        </p:nvSpPr>
        <p:spPr>
          <a:xfrm>
            <a:off x="6791218" y="2393879"/>
            <a:ext cx="29324" cy="71919"/>
          </a:xfrm>
          <a:custGeom>
            <a:avLst/>
            <a:gdLst>
              <a:gd name="connsiteX0" fmla="*/ 10274 w 10274"/>
              <a:gd name="connsiteY0" fmla="*/ 71919 h 71919"/>
              <a:gd name="connsiteX1" fmla="*/ 0 w 1027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24" h="71919">
                <a:moveTo>
                  <a:pt x="29324" y="71919"/>
                </a:moveTo>
                <a:cubicBezTo>
                  <a:pt x="25899" y="47946"/>
                  <a:pt x="3425" y="2397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12C2D59-352F-4DF2-9872-5F15C21D6DB5}"/>
              </a:ext>
            </a:extLst>
          </p:cNvPr>
          <p:cNvSpPr/>
          <p:nvPr/>
        </p:nvSpPr>
        <p:spPr>
          <a:xfrm>
            <a:off x="6819900" y="2463800"/>
            <a:ext cx="127000" cy="317500"/>
          </a:xfrm>
          <a:custGeom>
            <a:avLst/>
            <a:gdLst>
              <a:gd name="connsiteX0" fmla="*/ 127000 w 127000"/>
              <a:gd name="connsiteY0" fmla="*/ 317500 h 317500"/>
              <a:gd name="connsiteX1" fmla="*/ 38100 w 127000"/>
              <a:gd name="connsiteY1" fmla="*/ 114300 h 317500"/>
              <a:gd name="connsiteX2" fmla="*/ 0 w 127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317500">
                <a:moveTo>
                  <a:pt x="127000" y="317500"/>
                </a:moveTo>
                <a:lnTo>
                  <a:pt x="38100" y="114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485B07C-8A4A-4324-ADC8-A2AB9F5B6A59}"/>
              </a:ext>
            </a:extLst>
          </p:cNvPr>
          <p:cNvSpPr txBox="1"/>
          <p:nvPr/>
        </p:nvSpPr>
        <p:spPr>
          <a:xfrm>
            <a:off x="9615189" y="6256632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 (*) enkel </a:t>
            </a:r>
            <a:r>
              <a:rPr lang="nl-BE" sz="14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personenverkeer</a:t>
            </a:r>
            <a:endParaRPr lang="nl-BE" sz="1200" b="1" dirty="0">
              <a:solidFill>
                <a:srgbClr val="C00000"/>
              </a:solidFill>
              <a:effectLst>
                <a:glow rad="228600">
                  <a:schemeClr val="bg1">
                    <a:alpha val="57000"/>
                  </a:schemeClr>
                </a:glow>
              </a:effectLst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FF31AA6-6215-4E2C-9763-EA88C89E1863}"/>
              </a:ext>
            </a:extLst>
          </p:cNvPr>
          <p:cNvSpPr txBox="1"/>
          <p:nvPr/>
        </p:nvSpPr>
        <p:spPr>
          <a:xfrm>
            <a:off x="338612" y="4696791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Knelpunten op vlak van capaciteit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95603D1-BCC9-4626-AEF3-3AF93B2FF0D2}"/>
              </a:ext>
            </a:extLst>
          </p:cNvPr>
          <p:cNvSpPr txBox="1"/>
          <p:nvPr/>
        </p:nvSpPr>
        <p:spPr>
          <a:xfrm>
            <a:off x="6195130" y="231809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27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43978AA-DCC3-495F-A1B3-711C73085830}"/>
              </a:ext>
            </a:extLst>
          </p:cNvPr>
          <p:cNvSpPr txBox="1"/>
          <p:nvPr/>
        </p:nvSpPr>
        <p:spPr>
          <a:xfrm>
            <a:off x="5631478" y="3653052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(NZ* en lijn 25*)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C2F6605B-0853-447C-83AB-659F67E11EA6}"/>
              </a:ext>
            </a:extLst>
          </p:cNvPr>
          <p:cNvSpPr txBox="1"/>
          <p:nvPr/>
        </p:nvSpPr>
        <p:spPr>
          <a:xfrm>
            <a:off x="6126236" y="2521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(lijn 25*)</a:t>
            </a:r>
          </a:p>
        </p:txBody>
      </p:sp>
    </p:spTree>
    <p:extLst>
      <p:ext uri="{BB962C8B-B14F-4D97-AF65-F5344CB8AC3E}">
        <p14:creationId xmlns:p14="http://schemas.microsoft.com/office/powerpoint/2010/main" val="15441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DF60D-F087-479E-8013-460C64B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56B64-F000-4F86-9885-6422A8B07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Huidige situatie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9536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554FF5-9DF5-4310-81BE-E965F502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" y="0"/>
            <a:ext cx="11514775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7BF1C57-C09B-4956-B3F7-93134C0EF5A6}"/>
              </a:ext>
            </a:extLst>
          </p:cNvPr>
          <p:cNvSpPr/>
          <p:nvPr/>
        </p:nvSpPr>
        <p:spPr>
          <a:xfrm>
            <a:off x="338613" y="4597401"/>
            <a:ext cx="4093688" cy="226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61817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REF 2030 met sterke groei vervoerd goederentonnage in België</a:t>
            </a:r>
          </a:p>
          <a:p>
            <a:r>
              <a:rPr lang="nl-BE" b="1" dirty="0"/>
              <a:t>i.e. + 48% goederentreinen op Belgisch spoornet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2CB542-533A-4E62-879E-55D5A27D768E}"/>
              </a:ext>
            </a:extLst>
          </p:cNvPr>
          <p:cNvSpPr/>
          <p:nvPr/>
        </p:nvSpPr>
        <p:spPr>
          <a:xfrm>
            <a:off x="7243487" y="260874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C79980A-C0E7-4927-BA52-5F71F28E29A0}"/>
              </a:ext>
            </a:extLst>
          </p:cNvPr>
          <p:cNvSpPr/>
          <p:nvPr/>
        </p:nvSpPr>
        <p:spPr>
          <a:xfrm>
            <a:off x="647218" y="545464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2C28BA6-B6A5-49B4-AA17-85D58000F700}"/>
              </a:ext>
            </a:extLst>
          </p:cNvPr>
          <p:cNvSpPr txBox="1"/>
          <p:nvPr/>
        </p:nvSpPr>
        <p:spPr>
          <a:xfrm>
            <a:off x="338612" y="470887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Knelpunten op vlak van capaciteit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E218628-C7D5-4C42-9194-07EB3D017C1E}"/>
              </a:ext>
            </a:extLst>
          </p:cNvPr>
          <p:cNvSpPr txBox="1"/>
          <p:nvPr/>
        </p:nvSpPr>
        <p:spPr>
          <a:xfrm>
            <a:off x="928389" y="533898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Vertakking met &gt; 60%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B765DC-4D64-4E27-AF11-461019BCFC30}"/>
              </a:ext>
            </a:extLst>
          </p:cNvPr>
          <p:cNvCxnSpPr>
            <a:cxnSpLocks/>
          </p:cNvCxnSpPr>
          <p:nvPr/>
        </p:nvCxnSpPr>
        <p:spPr>
          <a:xfrm>
            <a:off x="526774" y="6179965"/>
            <a:ext cx="310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D873108-9FD9-4294-8A1E-840261BB8D2D}"/>
              </a:ext>
            </a:extLst>
          </p:cNvPr>
          <p:cNvSpPr txBox="1"/>
          <p:nvPr/>
        </p:nvSpPr>
        <p:spPr>
          <a:xfrm>
            <a:off x="928389" y="588730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Sectie met &gt; 75%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E8827E6-47CE-4F3E-92A9-1FC25B5CFD6B}"/>
              </a:ext>
            </a:extLst>
          </p:cNvPr>
          <p:cNvSpPr/>
          <p:nvPr/>
        </p:nvSpPr>
        <p:spPr>
          <a:xfrm>
            <a:off x="4553296" y="314877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B72C0A-D70F-47ED-B488-2DD7CD61FF7A}"/>
              </a:ext>
            </a:extLst>
          </p:cNvPr>
          <p:cNvSpPr txBox="1"/>
          <p:nvPr/>
        </p:nvSpPr>
        <p:spPr>
          <a:xfrm>
            <a:off x="7433987" y="2609297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Nazareth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4F039B-682F-4548-9856-3F6EFCA2F04E}"/>
              </a:ext>
            </a:extLst>
          </p:cNvPr>
          <p:cNvSpPr txBox="1"/>
          <p:nvPr/>
        </p:nvSpPr>
        <p:spPr>
          <a:xfrm>
            <a:off x="4696931" y="2718346"/>
            <a:ext cx="1889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West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Oost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Noord driehoek Ledeberg</a:t>
            </a:r>
          </a:p>
          <a:p>
            <a:endParaRPr lang="nl-BE" sz="1200" b="1" dirty="0">
              <a:solidFill>
                <a:srgbClr val="C00000"/>
              </a:solidFill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2C3FBFD-99BD-46C5-85ED-C03EF11D62B9}"/>
              </a:ext>
            </a:extLst>
          </p:cNvPr>
          <p:cNvSpPr/>
          <p:nvPr/>
        </p:nvSpPr>
        <p:spPr>
          <a:xfrm>
            <a:off x="4696931" y="338023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5143F9-3833-45DB-A0B1-8BEA482FA23A}"/>
              </a:ext>
            </a:extLst>
          </p:cNvPr>
          <p:cNvSpPr txBox="1"/>
          <p:nvPr/>
        </p:nvSpPr>
        <p:spPr>
          <a:xfrm>
            <a:off x="4921250" y="3366798"/>
            <a:ext cx="67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73BAA63-752E-4C87-BF12-07D81D425A3E}"/>
              </a:ext>
            </a:extLst>
          </p:cNvPr>
          <p:cNvSpPr/>
          <p:nvPr/>
        </p:nvSpPr>
        <p:spPr>
          <a:xfrm>
            <a:off x="4749941" y="341336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99E7EE-6916-4A74-9999-7E16DBDDA7BE}"/>
              </a:ext>
            </a:extLst>
          </p:cNvPr>
          <p:cNvSpPr txBox="1"/>
          <p:nvPr/>
        </p:nvSpPr>
        <p:spPr>
          <a:xfrm>
            <a:off x="4277617" y="3567516"/>
            <a:ext cx="102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 West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786B426-486A-4B89-AF1B-2F5659A0ABCB}"/>
              </a:ext>
            </a:extLst>
          </p:cNvPr>
          <p:cNvSpPr txBox="1"/>
          <p:nvPr/>
        </p:nvSpPr>
        <p:spPr>
          <a:xfrm>
            <a:off x="7727590" y="3799783"/>
            <a:ext cx="139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Leuven bundel M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E7C3A3CD-28A7-4EA3-8482-111B4EFE5E25}"/>
              </a:ext>
            </a:extLst>
          </p:cNvPr>
          <p:cNvSpPr/>
          <p:nvPr/>
        </p:nvSpPr>
        <p:spPr>
          <a:xfrm>
            <a:off x="7592584" y="384451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D6A3470-D2AE-4286-BD0A-6035A8CA24B3}"/>
              </a:ext>
            </a:extLst>
          </p:cNvPr>
          <p:cNvSpPr txBox="1"/>
          <p:nvPr/>
        </p:nvSpPr>
        <p:spPr>
          <a:xfrm>
            <a:off x="8089182" y="3089799"/>
            <a:ext cx="1807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Oost driehoek Aarschot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3975DB8-3686-4FE2-8DA7-F09B3F36C2FD}"/>
              </a:ext>
            </a:extLst>
          </p:cNvPr>
          <p:cNvSpPr/>
          <p:nvPr/>
        </p:nvSpPr>
        <p:spPr>
          <a:xfrm>
            <a:off x="7995975" y="331811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92F7722-8318-4A4E-A8F0-FDA2F33F8460}"/>
              </a:ext>
            </a:extLst>
          </p:cNvPr>
          <p:cNvSpPr txBox="1"/>
          <p:nvPr/>
        </p:nvSpPr>
        <p:spPr>
          <a:xfrm>
            <a:off x="6980459" y="2167164"/>
            <a:ext cx="175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Antwerpen Schijnpoort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34DE572F-3E72-45F7-B448-35C71828D160}"/>
              </a:ext>
            </a:extLst>
          </p:cNvPr>
          <p:cNvSpPr/>
          <p:nvPr/>
        </p:nvSpPr>
        <p:spPr>
          <a:xfrm>
            <a:off x="6789959" y="222803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5BD32CE-C298-4D33-9564-F57BAB084545}"/>
              </a:ext>
            </a:extLst>
          </p:cNvPr>
          <p:cNvSpPr/>
          <p:nvPr/>
        </p:nvSpPr>
        <p:spPr>
          <a:xfrm>
            <a:off x="7712763" y="3379304"/>
            <a:ext cx="1083365" cy="496957"/>
          </a:xfrm>
          <a:custGeom>
            <a:avLst/>
            <a:gdLst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88844 w 1987826"/>
              <a:gd name="connsiteY3" fmla="*/ 218661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28192"/>
              <a:gd name="connsiteY0" fmla="*/ 496957 h 496957"/>
              <a:gd name="connsiteX1" fmla="*/ 79513 w 1928192"/>
              <a:gd name="connsiteY1" fmla="*/ 318053 h 496957"/>
              <a:gd name="connsiteX2" fmla="*/ 119270 w 1928192"/>
              <a:gd name="connsiteY2" fmla="*/ 258418 h 496957"/>
              <a:gd name="connsiteX3" fmla="*/ 188844 w 1928192"/>
              <a:gd name="connsiteY3" fmla="*/ 218661 h 496957"/>
              <a:gd name="connsiteX4" fmla="*/ 308113 w 1928192"/>
              <a:gd name="connsiteY4" fmla="*/ 139148 h 496957"/>
              <a:gd name="connsiteX5" fmla="*/ 357809 w 1928192"/>
              <a:gd name="connsiteY5" fmla="*/ 69574 h 496957"/>
              <a:gd name="connsiteX6" fmla="*/ 566531 w 1928192"/>
              <a:gd name="connsiteY6" fmla="*/ 0 h 496957"/>
              <a:gd name="connsiteX7" fmla="*/ 735496 w 1928192"/>
              <a:gd name="connsiteY7" fmla="*/ 0 h 496957"/>
              <a:gd name="connsiteX8" fmla="*/ 854765 w 1928192"/>
              <a:gd name="connsiteY8" fmla="*/ 0 h 496957"/>
              <a:gd name="connsiteX9" fmla="*/ 954157 w 1928192"/>
              <a:gd name="connsiteY9" fmla="*/ 89453 h 496957"/>
              <a:gd name="connsiteX10" fmla="*/ 1083365 w 1928192"/>
              <a:gd name="connsiteY10" fmla="*/ 79513 h 496957"/>
              <a:gd name="connsiteX11" fmla="*/ 1421296 w 1928192"/>
              <a:gd name="connsiteY11" fmla="*/ 188844 h 496957"/>
              <a:gd name="connsiteX12" fmla="*/ 1798983 w 1928192"/>
              <a:gd name="connsiteY12" fmla="*/ 347870 h 496957"/>
              <a:gd name="connsiteX13" fmla="*/ 1928192 w 1928192"/>
              <a:gd name="connsiteY13" fmla="*/ 377687 h 496957"/>
              <a:gd name="connsiteX0" fmla="*/ 0 w 1798983"/>
              <a:gd name="connsiteY0" fmla="*/ 496957 h 496957"/>
              <a:gd name="connsiteX1" fmla="*/ 79513 w 1798983"/>
              <a:gd name="connsiteY1" fmla="*/ 318053 h 496957"/>
              <a:gd name="connsiteX2" fmla="*/ 119270 w 1798983"/>
              <a:gd name="connsiteY2" fmla="*/ 258418 h 496957"/>
              <a:gd name="connsiteX3" fmla="*/ 188844 w 1798983"/>
              <a:gd name="connsiteY3" fmla="*/ 218661 h 496957"/>
              <a:gd name="connsiteX4" fmla="*/ 308113 w 1798983"/>
              <a:gd name="connsiteY4" fmla="*/ 139148 h 496957"/>
              <a:gd name="connsiteX5" fmla="*/ 357809 w 1798983"/>
              <a:gd name="connsiteY5" fmla="*/ 69574 h 496957"/>
              <a:gd name="connsiteX6" fmla="*/ 566531 w 1798983"/>
              <a:gd name="connsiteY6" fmla="*/ 0 h 496957"/>
              <a:gd name="connsiteX7" fmla="*/ 735496 w 1798983"/>
              <a:gd name="connsiteY7" fmla="*/ 0 h 496957"/>
              <a:gd name="connsiteX8" fmla="*/ 854765 w 1798983"/>
              <a:gd name="connsiteY8" fmla="*/ 0 h 496957"/>
              <a:gd name="connsiteX9" fmla="*/ 954157 w 1798983"/>
              <a:gd name="connsiteY9" fmla="*/ 89453 h 496957"/>
              <a:gd name="connsiteX10" fmla="*/ 1083365 w 1798983"/>
              <a:gd name="connsiteY10" fmla="*/ 79513 h 496957"/>
              <a:gd name="connsiteX11" fmla="*/ 1421296 w 1798983"/>
              <a:gd name="connsiteY11" fmla="*/ 188844 h 496957"/>
              <a:gd name="connsiteX12" fmla="*/ 1798983 w 1798983"/>
              <a:gd name="connsiteY12" fmla="*/ 347870 h 496957"/>
              <a:gd name="connsiteX0" fmla="*/ 0 w 1421296"/>
              <a:gd name="connsiteY0" fmla="*/ 496957 h 496957"/>
              <a:gd name="connsiteX1" fmla="*/ 79513 w 1421296"/>
              <a:gd name="connsiteY1" fmla="*/ 318053 h 496957"/>
              <a:gd name="connsiteX2" fmla="*/ 119270 w 1421296"/>
              <a:gd name="connsiteY2" fmla="*/ 258418 h 496957"/>
              <a:gd name="connsiteX3" fmla="*/ 188844 w 1421296"/>
              <a:gd name="connsiteY3" fmla="*/ 218661 h 496957"/>
              <a:gd name="connsiteX4" fmla="*/ 308113 w 1421296"/>
              <a:gd name="connsiteY4" fmla="*/ 139148 h 496957"/>
              <a:gd name="connsiteX5" fmla="*/ 357809 w 1421296"/>
              <a:gd name="connsiteY5" fmla="*/ 69574 h 496957"/>
              <a:gd name="connsiteX6" fmla="*/ 566531 w 1421296"/>
              <a:gd name="connsiteY6" fmla="*/ 0 h 496957"/>
              <a:gd name="connsiteX7" fmla="*/ 735496 w 1421296"/>
              <a:gd name="connsiteY7" fmla="*/ 0 h 496957"/>
              <a:gd name="connsiteX8" fmla="*/ 854765 w 1421296"/>
              <a:gd name="connsiteY8" fmla="*/ 0 h 496957"/>
              <a:gd name="connsiteX9" fmla="*/ 954157 w 1421296"/>
              <a:gd name="connsiteY9" fmla="*/ 89453 h 496957"/>
              <a:gd name="connsiteX10" fmla="*/ 1083365 w 1421296"/>
              <a:gd name="connsiteY10" fmla="*/ 79513 h 496957"/>
              <a:gd name="connsiteX11" fmla="*/ 1421296 w 1421296"/>
              <a:gd name="connsiteY11" fmla="*/ 188844 h 496957"/>
              <a:gd name="connsiteX0" fmla="*/ 0 w 1083365"/>
              <a:gd name="connsiteY0" fmla="*/ 496957 h 496957"/>
              <a:gd name="connsiteX1" fmla="*/ 79513 w 1083365"/>
              <a:gd name="connsiteY1" fmla="*/ 318053 h 496957"/>
              <a:gd name="connsiteX2" fmla="*/ 119270 w 1083365"/>
              <a:gd name="connsiteY2" fmla="*/ 258418 h 496957"/>
              <a:gd name="connsiteX3" fmla="*/ 188844 w 1083365"/>
              <a:gd name="connsiteY3" fmla="*/ 218661 h 496957"/>
              <a:gd name="connsiteX4" fmla="*/ 308113 w 1083365"/>
              <a:gd name="connsiteY4" fmla="*/ 139148 h 496957"/>
              <a:gd name="connsiteX5" fmla="*/ 357809 w 1083365"/>
              <a:gd name="connsiteY5" fmla="*/ 69574 h 496957"/>
              <a:gd name="connsiteX6" fmla="*/ 566531 w 1083365"/>
              <a:gd name="connsiteY6" fmla="*/ 0 h 496957"/>
              <a:gd name="connsiteX7" fmla="*/ 735496 w 1083365"/>
              <a:gd name="connsiteY7" fmla="*/ 0 h 496957"/>
              <a:gd name="connsiteX8" fmla="*/ 854765 w 1083365"/>
              <a:gd name="connsiteY8" fmla="*/ 0 h 496957"/>
              <a:gd name="connsiteX9" fmla="*/ 954157 w 1083365"/>
              <a:gd name="connsiteY9" fmla="*/ 89453 h 496957"/>
              <a:gd name="connsiteX10" fmla="*/ 1083365 w 1083365"/>
              <a:gd name="connsiteY10" fmla="*/ 79513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365" h="496957">
                <a:moveTo>
                  <a:pt x="0" y="496957"/>
                </a:moveTo>
                <a:lnTo>
                  <a:pt x="79513" y="318053"/>
                </a:lnTo>
                <a:lnTo>
                  <a:pt x="119270" y="258418"/>
                </a:lnTo>
                <a:lnTo>
                  <a:pt x="188844" y="218661"/>
                </a:lnTo>
                <a:lnTo>
                  <a:pt x="308113" y="139148"/>
                </a:lnTo>
                <a:lnTo>
                  <a:pt x="357809" y="69574"/>
                </a:lnTo>
                <a:lnTo>
                  <a:pt x="566531" y="0"/>
                </a:lnTo>
                <a:lnTo>
                  <a:pt x="735496" y="0"/>
                </a:lnTo>
                <a:lnTo>
                  <a:pt x="854765" y="0"/>
                </a:lnTo>
                <a:lnTo>
                  <a:pt x="954157" y="89453"/>
                </a:lnTo>
                <a:lnTo>
                  <a:pt x="1083365" y="79513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7F7E120-097A-4431-98E3-E68749213AEE}"/>
              </a:ext>
            </a:extLst>
          </p:cNvPr>
          <p:cNvSpPr txBox="1"/>
          <p:nvPr/>
        </p:nvSpPr>
        <p:spPr>
          <a:xfrm>
            <a:off x="8308423" y="3430120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35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81B6129-38EB-4608-910F-CA23FC5B8044}"/>
              </a:ext>
            </a:extLst>
          </p:cNvPr>
          <p:cNvSpPr txBox="1"/>
          <p:nvPr/>
        </p:nvSpPr>
        <p:spPr>
          <a:xfrm>
            <a:off x="7647984" y="288844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16</a:t>
            </a: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970A819F-5129-409F-81BC-338D402DBB80}"/>
              </a:ext>
            </a:extLst>
          </p:cNvPr>
          <p:cNvSpPr/>
          <p:nvPr/>
        </p:nvSpPr>
        <p:spPr>
          <a:xfrm>
            <a:off x="6819900" y="2463800"/>
            <a:ext cx="1257300" cy="952500"/>
          </a:xfrm>
          <a:custGeom>
            <a:avLst/>
            <a:gdLst>
              <a:gd name="connsiteX0" fmla="*/ 1257300 w 1257300"/>
              <a:gd name="connsiteY0" fmla="*/ 952500 h 952500"/>
              <a:gd name="connsiteX1" fmla="*/ 520700 w 1257300"/>
              <a:gd name="connsiteY1" fmla="*/ 292100 h 952500"/>
              <a:gd name="connsiteX2" fmla="*/ 482600 w 1257300"/>
              <a:gd name="connsiteY2" fmla="*/ 241300 h 952500"/>
              <a:gd name="connsiteX3" fmla="*/ 368300 w 1257300"/>
              <a:gd name="connsiteY3" fmla="*/ 266700 h 952500"/>
              <a:gd name="connsiteX4" fmla="*/ 0 w 12573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952500">
                <a:moveTo>
                  <a:pt x="1257300" y="952500"/>
                </a:moveTo>
                <a:lnTo>
                  <a:pt x="520700" y="292100"/>
                </a:lnTo>
                <a:lnTo>
                  <a:pt x="482600" y="241300"/>
                </a:lnTo>
                <a:lnTo>
                  <a:pt x="368300" y="2667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499DDB6-7668-4029-9409-054BC248A30D}"/>
              </a:ext>
            </a:extLst>
          </p:cNvPr>
          <p:cNvSpPr/>
          <p:nvPr/>
        </p:nvSpPr>
        <p:spPr>
          <a:xfrm>
            <a:off x="7315200" y="2463800"/>
            <a:ext cx="1727200" cy="241300"/>
          </a:xfrm>
          <a:custGeom>
            <a:avLst/>
            <a:gdLst>
              <a:gd name="connsiteX0" fmla="*/ 0 w 1727200"/>
              <a:gd name="connsiteY0" fmla="*/ 241300 h 241300"/>
              <a:gd name="connsiteX1" fmla="*/ 139700 w 1727200"/>
              <a:gd name="connsiteY1" fmla="*/ 165100 h 241300"/>
              <a:gd name="connsiteX2" fmla="*/ 546100 w 1727200"/>
              <a:gd name="connsiteY2" fmla="*/ 114300 h 241300"/>
              <a:gd name="connsiteX3" fmla="*/ 660400 w 1727200"/>
              <a:gd name="connsiteY3" fmla="*/ 88900 h 241300"/>
              <a:gd name="connsiteX4" fmla="*/ 787400 w 1727200"/>
              <a:gd name="connsiteY4" fmla="*/ 0 h 241300"/>
              <a:gd name="connsiteX5" fmla="*/ 952500 w 1727200"/>
              <a:gd name="connsiteY5" fmla="*/ 50800 h 241300"/>
              <a:gd name="connsiteX6" fmla="*/ 1155700 w 1727200"/>
              <a:gd name="connsiteY6" fmla="*/ 114300 h 241300"/>
              <a:gd name="connsiteX7" fmla="*/ 1358900 w 1727200"/>
              <a:gd name="connsiteY7" fmla="*/ 88900 h 241300"/>
              <a:gd name="connsiteX8" fmla="*/ 1727200 w 1727200"/>
              <a:gd name="connsiteY8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241300">
                <a:moveTo>
                  <a:pt x="0" y="241300"/>
                </a:moveTo>
                <a:lnTo>
                  <a:pt x="139700" y="165100"/>
                </a:lnTo>
                <a:lnTo>
                  <a:pt x="546100" y="114300"/>
                </a:lnTo>
                <a:lnTo>
                  <a:pt x="660400" y="88900"/>
                </a:lnTo>
                <a:lnTo>
                  <a:pt x="787400" y="0"/>
                </a:lnTo>
                <a:lnTo>
                  <a:pt x="952500" y="50800"/>
                </a:lnTo>
                <a:lnTo>
                  <a:pt x="1155700" y="114300"/>
                </a:lnTo>
                <a:lnTo>
                  <a:pt x="1358900" y="88900"/>
                </a:lnTo>
                <a:lnTo>
                  <a:pt x="172720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8EE901A-2751-4168-9294-3D579A2CDC5B}"/>
              </a:ext>
            </a:extLst>
          </p:cNvPr>
          <p:cNvSpPr txBox="1"/>
          <p:nvPr/>
        </p:nvSpPr>
        <p:spPr>
          <a:xfrm>
            <a:off x="8200463" y="2329856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15</a:t>
            </a:r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BDAED4E1-94EB-42D1-8C6D-13D22ACD7C04}"/>
              </a:ext>
            </a:extLst>
          </p:cNvPr>
          <p:cNvSpPr/>
          <p:nvPr/>
        </p:nvSpPr>
        <p:spPr>
          <a:xfrm>
            <a:off x="6434138" y="3276600"/>
            <a:ext cx="552450" cy="1081088"/>
          </a:xfrm>
          <a:custGeom>
            <a:avLst/>
            <a:gdLst>
              <a:gd name="connsiteX0" fmla="*/ 0 w 552450"/>
              <a:gd name="connsiteY0" fmla="*/ 1081088 h 1081088"/>
              <a:gd name="connsiteX1" fmla="*/ 109537 w 552450"/>
              <a:gd name="connsiteY1" fmla="*/ 919163 h 1081088"/>
              <a:gd name="connsiteX2" fmla="*/ 166687 w 552450"/>
              <a:gd name="connsiteY2" fmla="*/ 833438 h 1081088"/>
              <a:gd name="connsiteX3" fmla="*/ 190500 w 552450"/>
              <a:gd name="connsiteY3" fmla="*/ 781050 h 1081088"/>
              <a:gd name="connsiteX4" fmla="*/ 285750 w 552450"/>
              <a:gd name="connsiteY4" fmla="*/ 723900 h 1081088"/>
              <a:gd name="connsiteX5" fmla="*/ 319087 w 552450"/>
              <a:gd name="connsiteY5" fmla="*/ 614363 h 1081088"/>
              <a:gd name="connsiteX6" fmla="*/ 433387 w 552450"/>
              <a:gd name="connsiteY6" fmla="*/ 352425 h 1081088"/>
              <a:gd name="connsiteX7" fmla="*/ 490537 w 552450"/>
              <a:gd name="connsiteY7" fmla="*/ 261938 h 1081088"/>
              <a:gd name="connsiteX8" fmla="*/ 504825 w 552450"/>
              <a:gd name="connsiteY8" fmla="*/ 109538 h 1081088"/>
              <a:gd name="connsiteX9" fmla="*/ 538162 w 552450"/>
              <a:gd name="connsiteY9" fmla="*/ 47625 h 1081088"/>
              <a:gd name="connsiteX10" fmla="*/ 552450 w 552450"/>
              <a:gd name="connsiteY1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081088">
                <a:moveTo>
                  <a:pt x="0" y="1081088"/>
                </a:moveTo>
                <a:lnTo>
                  <a:pt x="109537" y="919163"/>
                </a:lnTo>
                <a:lnTo>
                  <a:pt x="166687" y="833438"/>
                </a:lnTo>
                <a:lnTo>
                  <a:pt x="190500" y="781050"/>
                </a:lnTo>
                <a:lnTo>
                  <a:pt x="285750" y="723900"/>
                </a:lnTo>
                <a:lnTo>
                  <a:pt x="319087" y="614363"/>
                </a:lnTo>
                <a:lnTo>
                  <a:pt x="433387" y="352425"/>
                </a:lnTo>
                <a:lnTo>
                  <a:pt x="490537" y="261938"/>
                </a:lnTo>
                <a:lnTo>
                  <a:pt x="504825" y="109538"/>
                </a:lnTo>
                <a:lnTo>
                  <a:pt x="538162" y="47625"/>
                </a:lnTo>
                <a:lnTo>
                  <a:pt x="55245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10DBE463-896D-4287-99F3-2A2A5F889757}"/>
              </a:ext>
            </a:extLst>
          </p:cNvPr>
          <p:cNvSpPr/>
          <p:nvPr/>
        </p:nvSpPr>
        <p:spPr>
          <a:xfrm>
            <a:off x="6819900" y="2463800"/>
            <a:ext cx="127000" cy="317500"/>
          </a:xfrm>
          <a:custGeom>
            <a:avLst/>
            <a:gdLst>
              <a:gd name="connsiteX0" fmla="*/ 127000 w 127000"/>
              <a:gd name="connsiteY0" fmla="*/ 317500 h 317500"/>
              <a:gd name="connsiteX1" fmla="*/ 38100 w 127000"/>
              <a:gd name="connsiteY1" fmla="*/ 114300 h 317500"/>
              <a:gd name="connsiteX2" fmla="*/ 0 w 127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317500">
                <a:moveTo>
                  <a:pt x="127000" y="317500"/>
                </a:moveTo>
                <a:lnTo>
                  <a:pt x="38100" y="114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D5EB4DB-4C65-447A-8B4B-8486B4AC7A12}"/>
              </a:ext>
            </a:extLst>
          </p:cNvPr>
          <p:cNvSpPr txBox="1"/>
          <p:nvPr/>
        </p:nvSpPr>
        <p:spPr>
          <a:xfrm>
            <a:off x="929976" y="50286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REF 2030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423F51F-1245-4226-A9FF-6C3E2EB9F746}"/>
              </a:ext>
            </a:extLst>
          </p:cNvPr>
          <p:cNvSpPr txBox="1"/>
          <p:nvPr/>
        </p:nvSpPr>
        <p:spPr>
          <a:xfrm>
            <a:off x="6195130" y="231809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27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44C676E7-9C06-4238-85C2-C7DCCA3FC8EE}"/>
              </a:ext>
            </a:extLst>
          </p:cNvPr>
          <p:cNvSpPr txBox="1"/>
          <p:nvPr/>
        </p:nvSpPr>
        <p:spPr>
          <a:xfrm>
            <a:off x="5631478" y="3653052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(NZ* en lijn 25*)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D90CEB3-8228-4B2A-A0EB-79EE6FD2E7CD}"/>
              </a:ext>
            </a:extLst>
          </p:cNvPr>
          <p:cNvSpPr txBox="1"/>
          <p:nvPr/>
        </p:nvSpPr>
        <p:spPr>
          <a:xfrm>
            <a:off x="6126236" y="2521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(lijn 25*)</a:t>
            </a:r>
          </a:p>
        </p:txBody>
      </p: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874396DE-698C-48F6-89D6-88C8BF2B6935}"/>
              </a:ext>
            </a:extLst>
          </p:cNvPr>
          <p:cNvSpPr/>
          <p:nvPr/>
        </p:nvSpPr>
        <p:spPr>
          <a:xfrm>
            <a:off x="6791218" y="2393879"/>
            <a:ext cx="29324" cy="71919"/>
          </a:xfrm>
          <a:custGeom>
            <a:avLst/>
            <a:gdLst>
              <a:gd name="connsiteX0" fmla="*/ 10274 w 10274"/>
              <a:gd name="connsiteY0" fmla="*/ 71919 h 71919"/>
              <a:gd name="connsiteX1" fmla="*/ 0 w 1027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24" h="71919">
                <a:moveTo>
                  <a:pt x="29324" y="71919"/>
                </a:moveTo>
                <a:cubicBezTo>
                  <a:pt x="25899" y="47946"/>
                  <a:pt x="3425" y="2397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228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82493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GEPLANDE TOESTAND MET ECA met 100% groei vervoerd goederentonnage in België</a:t>
            </a:r>
          </a:p>
          <a:p>
            <a:r>
              <a:rPr lang="nl-BE" b="1" dirty="0"/>
              <a:t>i.e. + 63% goederentreinen op Belgisch spoornet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29F1ECEB-F1C9-4B7F-A4BF-CE9DA57D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20" y="1368164"/>
            <a:ext cx="7165180" cy="47730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54B2FEF-92E0-4DAB-95F6-259293E3C7CD}"/>
              </a:ext>
            </a:extLst>
          </p:cNvPr>
          <p:cNvSpPr txBox="1"/>
          <p:nvPr/>
        </p:nvSpPr>
        <p:spPr>
          <a:xfrm>
            <a:off x="8216900" y="5489836"/>
            <a:ext cx="38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Toedeling bijkomende goederentreinen ECA (LT = worst case) op netwerk</a:t>
            </a:r>
          </a:p>
        </p:txBody>
      </p:sp>
    </p:spTree>
    <p:extLst>
      <p:ext uri="{BB962C8B-B14F-4D97-AF65-F5344CB8AC3E}">
        <p14:creationId xmlns:p14="http://schemas.microsoft.com/office/powerpoint/2010/main" val="244978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554FF5-9DF5-4310-81BE-E965F502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" y="0"/>
            <a:ext cx="11514775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82493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GEPLANDE TOESTAND MET ECA met 100% groei vervoerd goederentonnage in België</a:t>
            </a:r>
          </a:p>
          <a:p>
            <a:r>
              <a:rPr lang="nl-BE" b="1" dirty="0"/>
              <a:t>i.e. + 63% goederentreinen op Belgisch spoornet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2CB542-533A-4E62-879E-55D5A27D768E}"/>
              </a:ext>
            </a:extLst>
          </p:cNvPr>
          <p:cNvSpPr/>
          <p:nvPr/>
        </p:nvSpPr>
        <p:spPr>
          <a:xfrm>
            <a:off x="7243487" y="260874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E8827E6-47CE-4F3E-92A9-1FC25B5CFD6B}"/>
              </a:ext>
            </a:extLst>
          </p:cNvPr>
          <p:cNvSpPr/>
          <p:nvPr/>
        </p:nvSpPr>
        <p:spPr>
          <a:xfrm>
            <a:off x="4553296" y="314877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B72C0A-D70F-47ED-B488-2DD7CD61FF7A}"/>
              </a:ext>
            </a:extLst>
          </p:cNvPr>
          <p:cNvSpPr txBox="1"/>
          <p:nvPr/>
        </p:nvSpPr>
        <p:spPr>
          <a:xfrm>
            <a:off x="7433987" y="2609297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Nazareth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4F039B-682F-4548-9856-3F6EFCA2F04E}"/>
              </a:ext>
            </a:extLst>
          </p:cNvPr>
          <p:cNvSpPr txBox="1"/>
          <p:nvPr/>
        </p:nvSpPr>
        <p:spPr>
          <a:xfrm>
            <a:off x="4696931" y="2718346"/>
            <a:ext cx="1889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West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Oost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Noord driehoek Ledeberg</a:t>
            </a:r>
          </a:p>
          <a:p>
            <a:endParaRPr lang="nl-BE" sz="1200" b="1" dirty="0">
              <a:solidFill>
                <a:srgbClr val="C00000"/>
              </a:solidFill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2C3FBFD-99BD-46C5-85ED-C03EF11D62B9}"/>
              </a:ext>
            </a:extLst>
          </p:cNvPr>
          <p:cNvSpPr/>
          <p:nvPr/>
        </p:nvSpPr>
        <p:spPr>
          <a:xfrm>
            <a:off x="4696931" y="338023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5143F9-3833-45DB-A0B1-8BEA482FA23A}"/>
              </a:ext>
            </a:extLst>
          </p:cNvPr>
          <p:cNvSpPr txBox="1"/>
          <p:nvPr/>
        </p:nvSpPr>
        <p:spPr>
          <a:xfrm>
            <a:off x="4921250" y="3366798"/>
            <a:ext cx="67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73BAA63-752E-4C87-BF12-07D81D425A3E}"/>
              </a:ext>
            </a:extLst>
          </p:cNvPr>
          <p:cNvSpPr/>
          <p:nvPr/>
        </p:nvSpPr>
        <p:spPr>
          <a:xfrm>
            <a:off x="4749941" y="341336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99E7EE-6916-4A74-9999-7E16DBDDA7BE}"/>
              </a:ext>
            </a:extLst>
          </p:cNvPr>
          <p:cNvSpPr txBox="1"/>
          <p:nvPr/>
        </p:nvSpPr>
        <p:spPr>
          <a:xfrm>
            <a:off x="4277617" y="3567516"/>
            <a:ext cx="102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 West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786B426-486A-4B89-AF1B-2F5659A0ABCB}"/>
              </a:ext>
            </a:extLst>
          </p:cNvPr>
          <p:cNvSpPr txBox="1"/>
          <p:nvPr/>
        </p:nvSpPr>
        <p:spPr>
          <a:xfrm>
            <a:off x="7727590" y="3799783"/>
            <a:ext cx="139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Leuven bundel M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E7C3A3CD-28A7-4EA3-8482-111B4EFE5E25}"/>
              </a:ext>
            </a:extLst>
          </p:cNvPr>
          <p:cNvSpPr/>
          <p:nvPr/>
        </p:nvSpPr>
        <p:spPr>
          <a:xfrm>
            <a:off x="7592584" y="384451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D6A3470-D2AE-4286-BD0A-6035A8CA24B3}"/>
              </a:ext>
            </a:extLst>
          </p:cNvPr>
          <p:cNvSpPr txBox="1"/>
          <p:nvPr/>
        </p:nvSpPr>
        <p:spPr>
          <a:xfrm>
            <a:off x="8089182" y="3089799"/>
            <a:ext cx="1807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Oost driehoek Aarschot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3975DB8-3686-4FE2-8DA7-F09B3F36C2FD}"/>
              </a:ext>
            </a:extLst>
          </p:cNvPr>
          <p:cNvSpPr/>
          <p:nvPr/>
        </p:nvSpPr>
        <p:spPr>
          <a:xfrm>
            <a:off x="7995975" y="331811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92F7722-8318-4A4E-A8F0-FDA2F33F8460}"/>
              </a:ext>
            </a:extLst>
          </p:cNvPr>
          <p:cNvSpPr txBox="1"/>
          <p:nvPr/>
        </p:nvSpPr>
        <p:spPr>
          <a:xfrm>
            <a:off x="6980459" y="2167164"/>
            <a:ext cx="175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Antwerpen Schijnpoort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34DE572F-3E72-45F7-B448-35C71828D160}"/>
              </a:ext>
            </a:extLst>
          </p:cNvPr>
          <p:cNvSpPr/>
          <p:nvPr/>
        </p:nvSpPr>
        <p:spPr>
          <a:xfrm>
            <a:off x="6789959" y="222803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5BD32CE-C298-4D33-9564-F57BAB084545}"/>
              </a:ext>
            </a:extLst>
          </p:cNvPr>
          <p:cNvSpPr/>
          <p:nvPr/>
        </p:nvSpPr>
        <p:spPr>
          <a:xfrm>
            <a:off x="7712763" y="3379304"/>
            <a:ext cx="1083365" cy="496957"/>
          </a:xfrm>
          <a:custGeom>
            <a:avLst/>
            <a:gdLst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88844 w 1987826"/>
              <a:gd name="connsiteY3" fmla="*/ 218661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28192"/>
              <a:gd name="connsiteY0" fmla="*/ 496957 h 496957"/>
              <a:gd name="connsiteX1" fmla="*/ 79513 w 1928192"/>
              <a:gd name="connsiteY1" fmla="*/ 318053 h 496957"/>
              <a:gd name="connsiteX2" fmla="*/ 119270 w 1928192"/>
              <a:gd name="connsiteY2" fmla="*/ 258418 h 496957"/>
              <a:gd name="connsiteX3" fmla="*/ 188844 w 1928192"/>
              <a:gd name="connsiteY3" fmla="*/ 218661 h 496957"/>
              <a:gd name="connsiteX4" fmla="*/ 308113 w 1928192"/>
              <a:gd name="connsiteY4" fmla="*/ 139148 h 496957"/>
              <a:gd name="connsiteX5" fmla="*/ 357809 w 1928192"/>
              <a:gd name="connsiteY5" fmla="*/ 69574 h 496957"/>
              <a:gd name="connsiteX6" fmla="*/ 566531 w 1928192"/>
              <a:gd name="connsiteY6" fmla="*/ 0 h 496957"/>
              <a:gd name="connsiteX7" fmla="*/ 735496 w 1928192"/>
              <a:gd name="connsiteY7" fmla="*/ 0 h 496957"/>
              <a:gd name="connsiteX8" fmla="*/ 854765 w 1928192"/>
              <a:gd name="connsiteY8" fmla="*/ 0 h 496957"/>
              <a:gd name="connsiteX9" fmla="*/ 954157 w 1928192"/>
              <a:gd name="connsiteY9" fmla="*/ 89453 h 496957"/>
              <a:gd name="connsiteX10" fmla="*/ 1083365 w 1928192"/>
              <a:gd name="connsiteY10" fmla="*/ 79513 h 496957"/>
              <a:gd name="connsiteX11" fmla="*/ 1421296 w 1928192"/>
              <a:gd name="connsiteY11" fmla="*/ 188844 h 496957"/>
              <a:gd name="connsiteX12" fmla="*/ 1798983 w 1928192"/>
              <a:gd name="connsiteY12" fmla="*/ 347870 h 496957"/>
              <a:gd name="connsiteX13" fmla="*/ 1928192 w 1928192"/>
              <a:gd name="connsiteY13" fmla="*/ 377687 h 496957"/>
              <a:gd name="connsiteX0" fmla="*/ 0 w 1798983"/>
              <a:gd name="connsiteY0" fmla="*/ 496957 h 496957"/>
              <a:gd name="connsiteX1" fmla="*/ 79513 w 1798983"/>
              <a:gd name="connsiteY1" fmla="*/ 318053 h 496957"/>
              <a:gd name="connsiteX2" fmla="*/ 119270 w 1798983"/>
              <a:gd name="connsiteY2" fmla="*/ 258418 h 496957"/>
              <a:gd name="connsiteX3" fmla="*/ 188844 w 1798983"/>
              <a:gd name="connsiteY3" fmla="*/ 218661 h 496957"/>
              <a:gd name="connsiteX4" fmla="*/ 308113 w 1798983"/>
              <a:gd name="connsiteY4" fmla="*/ 139148 h 496957"/>
              <a:gd name="connsiteX5" fmla="*/ 357809 w 1798983"/>
              <a:gd name="connsiteY5" fmla="*/ 69574 h 496957"/>
              <a:gd name="connsiteX6" fmla="*/ 566531 w 1798983"/>
              <a:gd name="connsiteY6" fmla="*/ 0 h 496957"/>
              <a:gd name="connsiteX7" fmla="*/ 735496 w 1798983"/>
              <a:gd name="connsiteY7" fmla="*/ 0 h 496957"/>
              <a:gd name="connsiteX8" fmla="*/ 854765 w 1798983"/>
              <a:gd name="connsiteY8" fmla="*/ 0 h 496957"/>
              <a:gd name="connsiteX9" fmla="*/ 954157 w 1798983"/>
              <a:gd name="connsiteY9" fmla="*/ 89453 h 496957"/>
              <a:gd name="connsiteX10" fmla="*/ 1083365 w 1798983"/>
              <a:gd name="connsiteY10" fmla="*/ 79513 h 496957"/>
              <a:gd name="connsiteX11" fmla="*/ 1421296 w 1798983"/>
              <a:gd name="connsiteY11" fmla="*/ 188844 h 496957"/>
              <a:gd name="connsiteX12" fmla="*/ 1798983 w 1798983"/>
              <a:gd name="connsiteY12" fmla="*/ 347870 h 496957"/>
              <a:gd name="connsiteX0" fmla="*/ 0 w 1421296"/>
              <a:gd name="connsiteY0" fmla="*/ 496957 h 496957"/>
              <a:gd name="connsiteX1" fmla="*/ 79513 w 1421296"/>
              <a:gd name="connsiteY1" fmla="*/ 318053 h 496957"/>
              <a:gd name="connsiteX2" fmla="*/ 119270 w 1421296"/>
              <a:gd name="connsiteY2" fmla="*/ 258418 h 496957"/>
              <a:gd name="connsiteX3" fmla="*/ 188844 w 1421296"/>
              <a:gd name="connsiteY3" fmla="*/ 218661 h 496957"/>
              <a:gd name="connsiteX4" fmla="*/ 308113 w 1421296"/>
              <a:gd name="connsiteY4" fmla="*/ 139148 h 496957"/>
              <a:gd name="connsiteX5" fmla="*/ 357809 w 1421296"/>
              <a:gd name="connsiteY5" fmla="*/ 69574 h 496957"/>
              <a:gd name="connsiteX6" fmla="*/ 566531 w 1421296"/>
              <a:gd name="connsiteY6" fmla="*/ 0 h 496957"/>
              <a:gd name="connsiteX7" fmla="*/ 735496 w 1421296"/>
              <a:gd name="connsiteY7" fmla="*/ 0 h 496957"/>
              <a:gd name="connsiteX8" fmla="*/ 854765 w 1421296"/>
              <a:gd name="connsiteY8" fmla="*/ 0 h 496957"/>
              <a:gd name="connsiteX9" fmla="*/ 954157 w 1421296"/>
              <a:gd name="connsiteY9" fmla="*/ 89453 h 496957"/>
              <a:gd name="connsiteX10" fmla="*/ 1083365 w 1421296"/>
              <a:gd name="connsiteY10" fmla="*/ 79513 h 496957"/>
              <a:gd name="connsiteX11" fmla="*/ 1421296 w 1421296"/>
              <a:gd name="connsiteY11" fmla="*/ 188844 h 496957"/>
              <a:gd name="connsiteX0" fmla="*/ 0 w 1083365"/>
              <a:gd name="connsiteY0" fmla="*/ 496957 h 496957"/>
              <a:gd name="connsiteX1" fmla="*/ 79513 w 1083365"/>
              <a:gd name="connsiteY1" fmla="*/ 318053 h 496957"/>
              <a:gd name="connsiteX2" fmla="*/ 119270 w 1083365"/>
              <a:gd name="connsiteY2" fmla="*/ 258418 h 496957"/>
              <a:gd name="connsiteX3" fmla="*/ 188844 w 1083365"/>
              <a:gd name="connsiteY3" fmla="*/ 218661 h 496957"/>
              <a:gd name="connsiteX4" fmla="*/ 308113 w 1083365"/>
              <a:gd name="connsiteY4" fmla="*/ 139148 h 496957"/>
              <a:gd name="connsiteX5" fmla="*/ 357809 w 1083365"/>
              <a:gd name="connsiteY5" fmla="*/ 69574 h 496957"/>
              <a:gd name="connsiteX6" fmla="*/ 566531 w 1083365"/>
              <a:gd name="connsiteY6" fmla="*/ 0 h 496957"/>
              <a:gd name="connsiteX7" fmla="*/ 735496 w 1083365"/>
              <a:gd name="connsiteY7" fmla="*/ 0 h 496957"/>
              <a:gd name="connsiteX8" fmla="*/ 854765 w 1083365"/>
              <a:gd name="connsiteY8" fmla="*/ 0 h 496957"/>
              <a:gd name="connsiteX9" fmla="*/ 954157 w 1083365"/>
              <a:gd name="connsiteY9" fmla="*/ 89453 h 496957"/>
              <a:gd name="connsiteX10" fmla="*/ 1083365 w 1083365"/>
              <a:gd name="connsiteY10" fmla="*/ 79513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365" h="496957">
                <a:moveTo>
                  <a:pt x="0" y="496957"/>
                </a:moveTo>
                <a:lnTo>
                  <a:pt x="79513" y="318053"/>
                </a:lnTo>
                <a:lnTo>
                  <a:pt x="119270" y="258418"/>
                </a:lnTo>
                <a:lnTo>
                  <a:pt x="188844" y="218661"/>
                </a:lnTo>
                <a:lnTo>
                  <a:pt x="308113" y="139148"/>
                </a:lnTo>
                <a:lnTo>
                  <a:pt x="357809" y="69574"/>
                </a:lnTo>
                <a:lnTo>
                  <a:pt x="566531" y="0"/>
                </a:lnTo>
                <a:lnTo>
                  <a:pt x="735496" y="0"/>
                </a:lnTo>
                <a:lnTo>
                  <a:pt x="854765" y="0"/>
                </a:lnTo>
                <a:lnTo>
                  <a:pt x="954157" y="89453"/>
                </a:lnTo>
                <a:lnTo>
                  <a:pt x="1083365" y="79513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7F7E120-097A-4431-98E3-E68749213AEE}"/>
              </a:ext>
            </a:extLst>
          </p:cNvPr>
          <p:cNvSpPr txBox="1"/>
          <p:nvPr/>
        </p:nvSpPr>
        <p:spPr>
          <a:xfrm>
            <a:off x="8308423" y="3430120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35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81B6129-38EB-4608-910F-CA23FC5B8044}"/>
              </a:ext>
            </a:extLst>
          </p:cNvPr>
          <p:cNvSpPr txBox="1"/>
          <p:nvPr/>
        </p:nvSpPr>
        <p:spPr>
          <a:xfrm>
            <a:off x="7647984" y="288844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16</a:t>
            </a: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970A819F-5129-409F-81BC-338D402DBB80}"/>
              </a:ext>
            </a:extLst>
          </p:cNvPr>
          <p:cNvSpPr/>
          <p:nvPr/>
        </p:nvSpPr>
        <p:spPr>
          <a:xfrm>
            <a:off x="6819900" y="2463800"/>
            <a:ext cx="1257300" cy="952500"/>
          </a:xfrm>
          <a:custGeom>
            <a:avLst/>
            <a:gdLst>
              <a:gd name="connsiteX0" fmla="*/ 1257300 w 1257300"/>
              <a:gd name="connsiteY0" fmla="*/ 952500 h 952500"/>
              <a:gd name="connsiteX1" fmla="*/ 520700 w 1257300"/>
              <a:gd name="connsiteY1" fmla="*/ 292100 h 952500"/>
              <a:gd name="connsiteX2" fmla="*/ 482600 w 1257300"/>
              <a:gd name="connsiteY2" fmla="*/ 241300 h 952500"/>
              <a:gd name="connsiteX3" fmla="*/ 368300 w 1257300"/>
              <a:gd name="connsiteY3" fmla="*/ 266700 h 952500"/>
              <a:gd name="connsiteX4" fmla="*/ 0 w 12573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952500">
                <a:moveTo>
                  <a:pt x="1257300" y="952500"/>
                </a:moveTo>
                <a:lnTo>
                  <a:pt x="520700" y="292100"/>
                </a:lnTo>
                <a:lnTo>
                  <a:pt x="482600" y="241300"/>
                </a:lnTo>
                <a:lnTo>
                  <a:pt x="368300" y="2667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499DDB6-7668-4029-9409-054BC248A30D}"/>
              </a:ext>
            </a:extLst>
          </p:cNvPr>
          <p:cNvSpPr/>
          <p:nvPr/>
        </p:nvSpPr>
        <p:spPr>
          <a:xfrm>
            <a:off x="7315200" y="2463800"/>
            <a:ext cx="1727200" cy="241300"/>
          </a:xfrm>
          <a:custGeom>
            <a:avLst/>
            <a:gdLst>
              <a:gd name="connsiteX0" fmla="*/ 0 w 1727200"/>
              <a:gd name="connsiteY0" fmla="*/ 241300 h 241300"/>
              <a:gd name="connsiteX1" fmla="*/ 139700 w 1727200"/>
              <a:gd name="connsiteY1" fmla="*/ 165100 h 241300"/>
              <a:gd name="connsiteX2" fmla="*/ 546100 w 1727200"/>
              <a:gd name="connsiteY2" fmla="*/ 114300 h 241300"/>
              <a:gd name="connsiteX3" fmla="*/ 660400 w 1727200"/>
              <a:gd name="connsiteY3" fmla="*/ 88900 h 241300"/>
              <a:gd name="connsiteX4" fmla="*/ 787400 w 1727200"/>
              <a:gd name="connsiteY4" fmla="*/ 0 h 241300"/>
              <a:gd name="connsiteX5" fmla="*/ 952500 w 1727200"/>
              <a:gd name="connsiteY5" fmla="*/ 50800 h 241300"/>
              <a:gd name="connsiteX6" fmla="*/ 1155700 w 1727200"/>
              <a:gd name="connsiteY6" fmla="*/ 114300 h 241300"/>
              <a:gd name="connsiteX7" fmla="*/ 1358900 w 1727200"/>
              <a:gd name="connsiteY7" fmla="*/ 88900 h 241300"/>
              <a:gd name="connsiteX8" fmla="*/ 1727200 w 1727200"/>
              <a:gd name="connsiteY8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241300">
                <a:moveTo>
                  <a:pt x="0" y="241300"/>
                </a:moveTo>
                <a:lnTo>
                  <a:pt x="139700" y="165100"/>
                </a:lnTo>
                <a:lnTo>
                  <a:pt x="546100" y="114300"/>
                </a:lnTo>
                <a:lnTo>
                  <a:pt x="660400" y="88900"/>
                </a:lnTo>
                <a:lnTo>
                  <a:pt x="787400" y="0"/>
                </a:lnTo>
                <a:lnTo>
                  <a:pt x="952500" y="50800"/>
                </a:lnTo>
                <a:lnTo>
                  <a:pt x="1155700" y="114300"/>
                </a:lnTo>
                <a:lnTo>
                  <a:pt x="1358900" y="88900"/>
                </a:lnTo>
                <a:lnTo>
                  <a:pt x="172720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8EE901A-2751-4168-9294-3D579A2CDC5B}"/>
              </a:ext>
            </a:extLst>
          </p:cNvPr>
          <p:cNvSpPr txBox="1"/>
          <p:nvPr/>
        </p:nvSpPr>
        <p:spPr>
          <a:xfrm>
            <a:off x="8200463" y="2329856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15</a:t>
            </a:r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CD459068-D217-4B7C-9CCF-676B186F9330}"/>
              </a:ext>
            </a:extLst>
          </p:cNvPr>
          <p:cNvSpPr/>
          <p:nvPr/>
        </p:nvSpPr>
        <p:spPr>
          <a:xfrm>
            <a:off x="6434138" y="3276600"/>
            <a:ext cx="552450" cy="1081088"/>
          </a:xfrm>
          <a:custGeom>
            <a:avLst/>
            <a:gdLst>
              <a:gd name="connsiteX0" fmla="*/ 0 w 552450"/>
              <a:gd name="connsiteY0" fmla="*/ 1081088 h 1081088"/>
              <a:gd name="connsiteX1" fmla="*/ 109537 w 552450"/>
              <a:gd name="connsiteY1" fmla="*/ 919163 h 1081088"/>
              <a:gd name="connsiteX2" fmla="*/ 166687 w 552450"/>
              <a:gd name="connsiteY2" fmla="*/ 833438 h 1081088"/>
              <a:gd name="connsiteX3" fmla="*/ 190500 w 552450"/>
              <a:gd name="connsiteY3" fmla="*/ 781050 h 1081088"/>
              <a:gd name="connsiteX4" fmla="*/ 285750 w 552450"/>
              <a:gd name="connsiteY4" fmla="*/ 723900 h 1081088"/>
              <a:gd name="connsiteX5" fmla="*/ 319087 w 552450"/>
              <a:gd name="connsiteY5" fmla="*/ 614363 h 1081088"/>
              <a:gd name="connsiteX6" fmla="*/ 433387 w 552450"/>
              <a:gd name="connsiteY6" fmla="*/ 352425 h 1081088"/>
              <a:gd name="connsiteX7" fmla="*/ 490537 w 552450"/>
              <a:gd name="connsiteY7" fmla="*/ 261938 h 1081088"/>
              <a:gd name="connsiteX8" fmla="*/ 504825 w 552450"/>
              <a:gd name="connsiteY8" fmla="*/ 109538 h 1081088"/>
              <a:gd name="connsiteX9" fmla="*/ 538162 w 552450"/>
              <a:gd name="connsiteY9" fmla="*/ 47625 h 1081088"/>
              <a:gd name="connsiteX10" fmla="*/ 552450 w 552450"/>
              <a:gd name="connsiteY1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081088">
                <a:moveTo>
                  <a:pt x="0" y="1081088"/>
                </a:moveTo>
                <a:lnTo>
                  <a:pt x="109537" y="919163"/>
                </a:lnTo>
                <a:lnTo>
                  <a:pt x="166687" y="833438"/>
                </a:lnTo>
                <a:lnTo>
                  <a:pt x="190500" y="781050"/>
                </a:lnTo>
                <a:lnTo>
                  <a:pt x="285750" y="723900"/>
                </a:lnTo>
                <a:lnTo>
                  <a:pt x="319087" y="614363"/>
                </a:lnTo>
                <a:lnTo>
                  <a:pt x="433387" y="352425"/>
                </a:lnTo>
                <a:lnTo>
                  <a:pt x="490537" y="261938"/>
                </a:lnTo>
                <a:lnTo>
                  <a:pt x="504825" y="109538"/>
                </a:lnTo>
                <a:lnTo>
                  <a:pt x="538162" y="47625"/>
                </a:lnTo>
                <a:lnTo>
                  <a:pt x="55245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9E37D96A-7EB6-4A16-9870-ACEFE079AF17}"/>
              </a:ext>
            </a:extLst>
          </p:cNvPr>
          <p:cNvSpPr/>
          <p:nvPr/>
        </p:nvSpPr>
        <p:spPr>
          <a:xfrm>
            <a:off x="6819900" y="2463800"/>
            <a:ext cx="127000" cy="317500"/>
          </a:xfrm>
          <a:custGeom>
            <a:avLst/>
            <a:gdLst>
              <a:gd name="connsiteX0" fmla="*/ 127000 w 127000"/>
              <a:gd name="connsiteY0" fmla="*/ 317500 h 317500"/>
              <a:gd name="connsiteX1" fmla="*/ 38100 w 127000"/>
              <a:gd name="connsiteY1" fmla="*/ 114300 h 317500"/>
              <a:gd name="connsiteX2" fmla="*/ 0 w 127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317500">
                <a:moveTo>
                  <a:pt x="127000" y="317500"/>
                </a:moveTo>
                <a:lnTo>
                  <a:pt x="38100" y="114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53BFD816-393E-465C-913E-12FBFD72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701208" y="4152678"/>
            <a:ext cx="4490792" cy="2724959"/>
          </a:xfrm>
          <a:prstGeom prst="rect">
            <a:avLst/>
          </a:prstGeom>
        </p:spPr>
      </p:pic>
      <p:sp>
        <p:nvSpPr>
          <p:cNvPr id="37" name="Ovaal 36">
            <a:extLst>
              <a:ext uri="{FF2B5EF4-FFF2-40B4-BE49-F238E27FC236}">
                <a16:creationId xmlns:a16="http://schemas.microsoft.com/office/drawing/2014/main" id="{178F1729-ADA0-4BCE-80EC-53AF6F3B67E6}"/>
              </a:ext>
            </a:extLst>
          </p:cNvPr>
          <p:cNvSpPr/>
          <p:nvPr/>
        </p:nvSpPr>
        <p:spPr>
          <a:xfrm>
            <a:off x="10358088" y="4626573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5C8EB652-B5EB-4BB9-9DBA-50DE8C916F87}"/>
              </a:ext>
            </a:extLst>
          </p:cNvPr>
          <p:cNvSpPr/>
          <p:nvPr/>
        </p:nvSpPr>
        <p:spPr>
          <a:xfrm>
            <a:off x="11864301" y="5451435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9A3DA8F8-A96D-4871-9818-984CE7EE4FDA}"/>
              </a:ext>
            </a:extLst>
          </p:cNvPr>
          <p:cNvSpPr/>
          <p:nvPr/>
        </p:nvSpPr>
        <p:spPr>
          <a:xfrm>
            <a:off x="6630988" y="1873250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2161E247-8C6F-4CA9-AC57-ADFE287D430D}"/>
              </a:ext>
            </a:extLst>
          </p:cNvPr>
          <p:cNvSpPr txBox="1"/>
          <p:nvPr/>
        </p:nvSpPr>
        <p:spPr>
          <a:xfrm>
            <a:off x="6827856" y="1721125"/>
            <a:ext cx="1249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800080"/>
                </a:solidFill>
              </a:rPr>
              <a:t>Y. Driehoekstraat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B1A2C69-D2AF-4EA9-AC65-17C685138650}"/>
              </a:ext>
            </a:extLst>
          </p:cNvPr>
          <p:cNvSpPr txBox="1"/>
          <p:nvPr/>
        </p:nvSpPr>
        <p:spPr>
          <a:xfrm>
            <a:off x="6533959" y="1515654"/>
            <a:ext cx="99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800080"/>
                </a:solidFill>
              </a:rPr>
              <a:t>Y. Walenhoek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05F06094-F39B-493C-9420-198F4CD832EC}"/>
              </a:ext>
            </a:extLst>
          </p:cNvPr>
          <p:cNvSpPr/>
          <p:nvPr/>
        </p:nvSpPr>
        <p:spPr>
          <a:xfrm>
            <a:off x="6432059" y="1731303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DAF24736-A793-4B67-9BB0-016447793BB2}"/>
              </a:ext>
            </a:extLst>
          </p:cNvPr>
          <p:cNvSpPr/>
          <p:nvPr/>
        </p:nvSpPr>
        <p:spPr>
          <a:xfrm>
            <a:off x="338612" y="4597401"/>
            <a:ext cx="6904875" cy="226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EC7ACCD0-2893-4092-A1A6-47C2DF7FED06}"/>
              </a:ext>
            </a:extLst>
          </p:cNvPr>
          <p:cNvSpPr/>
          <p:nvPr/>
        </p:nvSpPr>
        <p:spPr>
          <a:xfrm>
            <a:off x="647218" y="545464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6A75271-44DD-4F52-9EB8-9A5BC5C1FFEB}"/>
              </a:ext>
            </a:extLst>
          </p:cNvPr>
          <p:cNvSpPr txBox="1"/>
          <p:nvPr/>
        </p:nvSpPr>
        <p:spPr>
          <a:xfrm>
            <a:off x="338612" y="470887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Knelpunten op vlak van capaciteit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A52A51C-F3C3-42E4-9E35-FC7C8613B0FB}"/>
              </a:ext>
            </a:extLst>
          </p:cNvPr>
          <p:cNvSpPr txBox="1"/>
          <p:nvPr/>
        </p:nvSpPr>
        <p:spPr>
          <a:xfrm>
            <a:off x="928389" y="533898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Vertakking met &gt; 60%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4FECBBCC-FECC-4ECB-9DB0-D08B57118E96}"/>
              </a:ext>
            </a:extLst>
          </p:cNvPr>
          <p:cNvCxnSpPr>
            <a:cxnSpLocks/>
          </p:cNvCxnSpPr>
          <p:nvPr/>
        </p:nvCxnSpPr>
        <p:spPr>
          <a:xfrm>
            <a:off x="526774" y="6179965"/>
            <a:ext cx="310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05F24C60-D491-49B9-B030-144AE6B3A73F}"/>
              </a:ext>
            </a:extLst>
          </p:cNvPr>
          <p:cNvSpPr txBox="1"/>
          <p:nvPr/>
        </p:nvSpPr>
        <p:spPr>
          <a:xfrm>
            <a:off x="928389" y="588730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Sectie met &gt; 75%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DAD4FFCF-7697-485A-8C2A-CDA726D145F3}"/>
              </a:ext>
            </a:extLst>
          </p:cNvPr>
          <p:cNvSpPr txBox="1"/>
          <p:nvPr/>
        </p:nvSpPr>
        <p:spPr>
          <a:xfrm>
            <a:off x="929976" y="50286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REF 2030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0C37690C-B1C8-4429-A2DF-0E90FA6F7919}"/>
              </a:ext>
            </a:extLst>
          </p:cNvPr>
          <p:cNvSpPr txBox="1"/>
          <p:nvPr/>
        </p:nvSpPr>
        <p:spPr>
          <a:xfrm>
            <a:off x="4265545" y="4964688"/>
            <a:ext cx="20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Nieuw tgv ECA (LT)</a:t>
            </a:r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A2E6F867-3F92-4327-8BB8-D166A1A519E4}"/>
              </a:ext>
            </a:extLst>
          </p:cNvPr>
          <p:cNvSpPr/>
          <p:nvPr/>
        </p:nvSpPr>
        <p:spPr>
          <a:xfrm>
            <a:off x="4601681" y="5478483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01D507A2-040C-4772-A7F6-8546878D4756}"/>
              </a:ext>
            </a:extLst>
          </p:cNvPr>
          <p:cNvCxnSpPr>
            <a:cxnSpLocks/>
          </p:cNvCxnSpPr>
          <p:nvPr/>
        </p:nvCxnSpPr>
        <p:spPr>
          <a:xfrm>
            <a:off x="4481237" y="6203799"/>
            <a:ext cx="310944" cy="0"/>
          </a:xfrm>
          <a:prstGeom prst="line">
            <a:avLst/>
          </a:prstGeom>
          <a:ln w="2857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21171CFE-BBC3-49DB-A6C7-20C772F8F81C}"/>
              </a:ext>
            </a:extLst>
          </p:cNvPr>
          <p:cNvSpPr txBox="1"/>
          <p:nvPr/>
        </p:nvSpPr>
        <p:spPr>
          <a:xfrm>
            <a:off x="4881166" y="5348963"/>
            <a:ext cx="141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Y. Walenhoek</a:t>
            </a:r>
          </a:p>
          <a:p>
            <a:r>
              <a:rPr lang="nl-BE" sz="1400" b="1" dirty="0"/>
              <a:t>Y. Driehoekstraat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A1CD3A0-A4DD-48D5-B4D6-D5AB4D7E77E0}"/>
              </a:ext>
            </a:extLst>
          </p:cNvPr>
          <p:cNvSpPr txBox="1"/>
          <p:nvPr/>
        </p:nvSpPr>
        <p:spPr>
          <a:xfrm>
            <a:off x="4881166" y="5976100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geen</a:t>
            </a:r>
          </a:p>
        </p:txBody>
      </p: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21A7428E-CF2B-4103-9CD8-869CC470797A}"/>
              </a:ext>
            </a:extLst>
          </p:cNvPr>
          <p:cNvSpPr/>
          <p:nvPr/>
        </p:nvSpPr>
        <p:spPr>
          <a:xfrm>
            <a:off x="6791218" y="2393879"/>
            <a:ext cx="29324" cy="71919"/>
          </a:xfrm>
          <a:custGeom>
            <a:avLst/>
            <a:gdLst>
              <a:gd name="connsiteX0" fmla="*/ 10274 w 10274"/>
              <a:gd name="connsiteY0" fmla="*/ 71919 h 71919"/>
              <a:gd name="connsiteX1" fmla="*/ 0 w 1027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24" h="71919">
                <a:moveTo>
                  <a:pt x="29324" y="71919"/>
                </a:moveTo>
                <a:cubicBezTo>
                  <a:pt x="25899" y="47946"/>
                  <a:pt x="3425" y="2397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7E21D7EA-5F3C-43B2-9B16-00AE406E1D78}"/>
              </a:ext>
            </a:extLst>
          </p:cNvPr>
          <p:cNvSpPr txBox="1"/>
          <p:nvPr/>
        </p:nvSpPr>
        <p:spPr>
          <a:xfrm>
            <a:off x="6195130" y="231809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27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17E1DA82-6687-4A72-B6C5-931DFC0281CE}"/>
              </a:ext>
            </a:extLst>
          </p:cNvPr>
          <p:cNvSpPr txBox="1"/>
          <p:nvPr/>
        </p:nvSpPr>
        <p:spPr>
          <a:xfrm>
            <a:off x="5631478" y="3653052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(NZ* en lijn 25*)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CE3B714B-E07F-406A-BA1B-20571A65D912}"/>
              </a:ext>
            </a:extLst>
          </p:cNvPr>
          <p:cNvSpPr txBox="1"/>
          <p:nvPr/>
        </p:nvSpPr>
        <p:spPr>
          <a:xfrm>
            <a:off x="6126236" y="2521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(lijn 25*)</a:t>
            </a:r>
          </a:p>
        </p:txBody>
      </p:sp>
    </p:spTree>
    <p:extLst>
      <p:ext uri="{BB962C8B-B14F-4D97-AF65-F5344CB8AC3E}">
        <p14:creationId xmlns:p14="http://schemas.microsoft.com/office/powerpoint/2010/main" val="3682930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EFD3A-F0AA-4C56-9570-747CB0DF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goederenvervoer op spoornet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633FB-FE47-404D-800D-61AF3531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10452100" cy="386884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Wat zijn de gevolgen van een ‘knelpunt’?</a:t>
            </a:r>
          </a:p>
          <a:p>
            <a:r>
              <a:rPr lang="nl-BE" b="0" dirty="0"/>
              <a:t>afwikkeling van treinen kan onvoldoende robuust gebeuren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Mogelijke maatregelen</a:t>
            </a:r>
          </a:p>
          <a:p>
            <a:r>
              <a:rPr lang="nl-BE" b="0" dirty="0"/>
              <a:t>Infrastructurele aanpassingen</a:t>
            </a:r>
          </a:p>
          <a:p>
            <a:r>
              <a:rPr lang="nl-BE" b="0" dirty="0"/>
              <a:t>Aanpassingen in de dienstregeling</a:t>
            </a:r>
          </a:p>
          <a:p>
            <a:r>
              <a:rPr lang="nl-BE" b="0" dirty="0"/>
              <a:t>Technologische aanpassingen bv ETCS level 3</a:t>
            </a:r>
          </a:p>
        </p:txBody>
      </p:sp>
    </p:spTree>
    <p:extLst>
      <p:ext uri="{BB962C8B-B14F-4D97-AF65-F5344CB8AC3E}">
        <p14:creationId xmlns:p14="http://schemas.microsoft.com/office/powerpoint/2010/main" val="200113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A53B48-13D0-4DD3-8C54-636FA23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Volgende stappen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3BCF83D-E30F-4CDA-873A-C127A9C5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E41AA7A-3DFA-48A4-8B6A-77EEFE94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63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2D135-FCF3-4E66-8CA4-0E88466A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545936"/>
            <a:ext cx="11472862" cy="3979862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/>
            <a:r>
              <a:rPr lang="nl-BE"/>
              <a:t>Onderzoek </a:t>
            </a:r>
            <a:r>
              <a:rPr lang="nl-BE" dirty="0"/>
              <a:t>naar haalbaar systeem van vrachtwagensluizen (fysiek en digitaal) voor tegengaan sluipverkeer </a:t>
            </a:r>
          </a:p>
          <a:p>
            <a:pPr marL="269875" indent="-269875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EFEF1A-0587-41EA-86BC-1008EF2C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Volgende stappen mobiliteit</a:t>
            </a:r>
          </a:p>
        </p:txBody>
      </p:sp>
    </p:spTree>
    <p:extLst>
      <p:ext uri="{BB962C8B-B14F-4D97-AF65-F5344CB8AC3E}">
        <p14:creationId xmlns:p14="http://schemas.microsoft.com/office/powerpoint/2010/main" val="2125476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F3C317-47A9-49F9-AAE4-DC64CF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5A3B0BA-D5F5-4D3B-A7CE-16B3F36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C20F2A-E084-4FDD-88C5-B3F6AE6B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31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00EB48F4-2BA8-44E0-A949-BFDA0A90B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65" b="2196"/>
          <a:stretch/>
        </p:blipFill>
        <p:spPr>
          <a:xfrm>
            <a:off x="456393" y="74789"/>
            <a:ext cx="3838480" cy="6305683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87508C5-EA96-40FA-BFAE-B7C3C383C714}"/>
              </a:ext>
            </a:extLst>
          </p:cNvPr>
          <p:cNvSpPr/>
          <p:nvPr/>
        </p:nvSpPr>
        <p:spPr>
          <a:xfrm>
            <a:off x="7580243" y="2411896"/>
            <a:ext cx="808383" cy="808382"/>
          </a:xfrm>
          <a:custGeom>
            <a:avLst/>
            <a:gdLst>
              <a:gd name="connsiteX0" fmla="*/ 251792 w 808383"/>
              <a:gd name="connsiteY0" fmla="*/ 808382 h 808382"/>
              <a:gd name="connsiteX1" fmla="*/ 0 w 808383"/>
              <a:gd name="connsiteY1" fmla="*/ 596347 h 808382"/>
              <a:gd name="connsiteX2" fmla="*/ 119270 w 808383"/>
              <a:gd name="connsiteY2" fmla="*/ 212034 h 808382"/>
              <a:gd name="connsiteX3" fmla="*/ 490331 w 808383"/>
              <a:gd name="connsiteY3" fmla="*/ 0 h 808382"/>
              <a:gd name="connsiteX4" fmla="*/ 728870 w 808383"/>
              <a:gd name="connsiteY4" fmla="*/ 0 h 808382"/>
              <a:gd name="connsiteX5" fmla="*/ 808383 w 808383"/>
              <a:gd name="connsiteY5" fmla="*/ 238539 h 808382"/>
              <a:gd name="connsiteX6" fmla="*/ 556592 w 808383"/>
              <a:gd name="connsiteY6" fmla="*/ 596347 h 808382"/>
              <a:gd name="connsiteX7" fmla="*/ 357809 w 808383"/>
              <a:gd name="connsiteY7" fmla="*/ 702365 h 808382"/>
              <a:gd name="connsiteX8" fmla="*/ 251792 w 808383"/>
              <a:gd name="connsiteY8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83" h="808382">
                <a:moveTo>
                  <a:pt x="251792" y="808382"/>
                </a:moveTo>
                <a:lnTo>
                  <a:pt x="0" y="596347"/>
                </a:lnTo>
                <a:lnTo>
                  <a:pt x="119270" y="212034"/>
                </a:lnTo>
                <a:lnTo>
                  <a:pt x="490331" y="0"/>
                </a:lnTo>
                <a:lnTo>
                  <a:pt x="728870" y="0"/>
                </a:lnTo>
                <a:lnTo>
                  <a:pt x="808383" y="238539"/>
                </a:lnTo>
                <a:lnTo>
                  <a:pt x="556592" y="596347"/>
                </a:lnTo>
                <a:lnTo>
                  <a:pt x="357809" y="702365"/>
                </a:lnTo>
                <a:lnTo>
                  <a:pt x="251792" y="808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7CF0D5-7E9B-4506-9BB2-46A8CF70F2D7}"/>
              </a:ext>
            </a:extLst>
          </p:cNvPr>
          <p:cNvSpPr txBox="1"/>
          <p:nvPr/>
        </p:nvSpPr>
        <p:spPr>
          <a:xfrm>
            <a:off x="597580" y="2859208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Kieldrecht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37C4E8-421D-4076-848E-9A1CAB4E1889}"/>
              </a:ext>
            </a:extLst>
          </p:cNvPr>
          <p:cNvSpPr txBox="1"/>
          <p:nvPr/>
        </p:nvSpPr>
        <p:spPr>
          <a:xfrm>
            <a:off x="841609" y="4726696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Verrebroek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C27D6B-6154-49B2-A4A4-23355D9A489F}"/>
              </a:ext>
            </a:extLst>
          </p:cNvPr>
          <p:cNvSpPr txBox="1"/>
          <p:nvPr/>
        </p:nvSpPr>
        <p:spPr>
          <a:xfrm>
            <a:off x="1018239" y="3074367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Oud-Arenberg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0D5AAC-900F-4900-A994-46C4822B3D11}"/>
              </a:ext>
            </a:extLst>
          </p:cNvPr>
          <p:cNvSpPr txBox="1"/>
          <p:nvPr/>
        </p:nvSpPr>
        <p:spPr>
          <a:xfrm>
            <a:off x="1334469" y="514060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Schoor-</a:t>
            </a:r>
            <a:b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havenweg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203CF6B-593F-4F6F-A5F1-AA223318DBB2}"/>
              </a:ext>
            </a:extLst>
          </p:cNvPr>
          <p:cNvSpPr txBox="1"/>
          <p:nvPr/>
        </p:nvSpPr>
        <p:spPr>
          <a:xfrm rot="4771354">
            <a:off x="873181" y="386220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>
                <a:latin typeface="Arial" panose="020B0604020202020204" pitchFamily="34" charset="0"/>
                <a:cs typeface="Arial" panose="020B0604020202020204" pitchFamily="34" charset="0"/>
              </a:rPr>
              <a:t>N451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0BF1D70-9F92-4064-80A1-C3C90FBCFE95}"/>
              </a:ext>
            </a:extLst>
          </p:cNvPr>
          <p:cNvSpPr txBox="1"/>
          <p:nvPr/>
        </p:nvSpPr>
        <p:spPr>
          <a:xfrm>
            <a:off x="1384329" y="5924519"/>
            <a:ext cx="139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nl-BE" sz="1200" i="1" err="1">
                <a:latin typeface="Arial" panose="020B0604020202020204" pitchFamily="34" charset="0"/>
                <a:cs typeface="Arial" panose="020B0604020202020204" pitchFamily="34" charset="0"/>
              </a:rPr>
              <a:t>Vrasene</a:t>
            </a:r>
            <a:endParaRPr lang="nl-BE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6EFE7D-A960-4965-A161-C1705D6CE046}"/>
              </a:ext>
            </a:extLst>
          </p:cNvPr>
          <p:cNvSpPr txBox="1"/>
          <p:nvPr/>
        </p:nvSpPr>
        <p:spPr>
          <a:xfrm rot="467805">
            <a:off x="1610706" y="2260704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Dreefstraat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708130-6551-44C0-B746-568724BC3151}"/>
              </a:ext>
            </a:extLst>
          </p:cNvPr>
          <p:cNvSpPr txBox="1"/>
          <p:nvPr/>
        </p:nvSpPr>
        <p:spPr>
          <a:xfrm>
            <a:off x="5125930" y="31024"/>
            <a:ext cx="114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/>
              <a:t>Rustig</a:t>
            </a:r>
          </a:p>
          <a:p>
            <a:pPr algn="r"/>
            <a:r>
              <a:rPr lang="nl-BE"/>
              <a:t>Normaal</a:t>
            </a:r>
          </a:p>
          <a:p>
            <a:pPr algn="r"/>
            <a:r>
              <a:rPr lang="nl-BE"/>
              <a:t>Druk</a:t>
            </a:r>
          </a:p>
          <a:p>
            <a:pPr algn="r"/>
            <a:r>
              <a:rPr lang="nl-BE"/>
              <a:t>Zeer druk 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DA2587C-1DA5-4033-824B-77108F07C3C9}"/>
              </a:ext>
            </a:extLst>
          </p:cNvPr>
          <p:cNvSpPr/>
          <p:nvPr/>
        </p:nvSpPr>
        <p:spPr>
          <a:xfrm>
            <a:off x="7105059" y="854765"/>
            <a:ext cx="8083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E2BBC55B-AD89-4299-87A4-04F27F366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46" t="-1" b="83607"/>
          <a:stretch/>
        </p:blipFill>
        <p:spPr>
          <a:xfrm>
            <a:off x="6179419" y="90340"/>
            <a:ext cx="2800274" cy="1056975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E082965-A32B-4011-8097-A0B1723CC8C6}"/>
              </a:ext>
            </a:extLst>
          </p:cNvPr>
          <p:cNvSpPr txBox="1">
            <a:spLocks/>
          </p:cNvSpPr>
          <p:nvPr/>
        </p:nvSpPr>
        <p:spPr>
          <a:xfrm>
            <a:off x="4688193" y="1409700"/>
            <a:ext cx="7267900" cy="4729162"/>
          </a:xfrm>
        </p:spPr>
        <p:txBody>
          <a:bodyPr/>
          <a:lstStyle>
            <a:lvl1pPr marL="266700" indent="-2667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rgbClr val="262626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rtl="0" eaLnBrk="0" fontAlgn="base" hangingPunct="0"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rtl="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600"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300" indent="-182563" algn="l" rtl="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1863" indent="-182563" algn="l" rtl="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Blikken: menging doorgaand verkeer en erfontsluiting</a:t>
            </a:r>
          </a:p>
          <a:p>
            <a:pPr lvl="1"/>
            <a:r>
              <a:rPr lang="nl-BE" dirty="0"/>
              <a:t>Complex </a:t>
            </a:r>
            <a:r>
              <a:rPr lang="nl-BE" dirty="0" err="1"/>
              <a:t>Vrasene</a:t>
            </a:r>
            <a:r>
              <a:rPr lang="nl-BE" dirty="0"/>
              <a:t>: onveilig voor fietsers en risico op terugslag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dirty="0"/>
              <a:t>Hoge verzadiging omgeving Schoorhavenweg – N451 – complex </a:t>
            </a:r>
            <a:r>
              <a:rPr lang="nl-BE" dirty="0" err="1"/>
              <a:t>Vrasene</a:t>
            </a:r>
            <a:endParaRPr lang="nl-BE" dirty="0"/>
          </a:p>
          <a:p>
            <a:pPr lvl="1"/>
            <a:r>
              <a:rPr lang="nl-BE" dirty="0"/>
              <a:t>Structurele filevorming op hoofdwegennet</a:t>
            </a: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hoge verkeersdruk op onderliggend wegennet tussen E34 en E17, waaronder dorpenweg N451 Nieuwkerken-Waas, </a:t>
            </a:r>
            <a:r>
              <a:rPr lang="nl-BE" dirty="0" err="1"/>
              <a:t>Vrasene</a:t>
            </a:r>
            <a:r>
              <a:rPr lang="nl-BE" dirty="0"/>
              <a:t> </a:t>
            </a:r>
            <a:r>
              <a:rPr lang="nl-BE" dirty="0" err="1"/>
              <a:t>Verrebroek</a:t>
            </a:r>
            <a:r>
              <a:rPr lang="nl-BE" dirty="0"/>
              <a:t>, … </a:t>
            </a:r>
          </a:p>
        </p:txBody>
      </p:sp>
    </p:spTree>
    <p:extLst>
      <p:ext uri="{BB962C8B-B14F-4D97-AF65-F5344CB8AC3E}">
        <p14:creationId xmlns:p14="http://schemas.microsoft.com/office/powerpoint/2010/main" val="234140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Inleiding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DF60D-F087-479E-8013-460C64B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56B64-F000-4F86-9885-6422A8B07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Effecten korte termijn na aanleg WOW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94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00EB48F4-2BA8-44E0-A949-BFDA0A90B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6"/>
          <a:stretch/>
        </p:blipFill>
        <p:spPr>
          <a:xfrm>
            <a:off x="456392" y="74789"/>
            <a:ext cx="8523301" cy="6305683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87508C5-EA96-40FA-BFAE-B7C3C383C714}"/>
              </a:ext>
            </a:extLst>
          </p:cNvPr>
          <p:cNvSpPr/>
          <p:nvPr/>
        </p:nvSpPr>
        <p:spPr>
          <a:xfrm>
            <a:off x="7580243" y="2411896"/>
            <a:ext cx="808383" cy="808382"/>
          </a:xfrm>
          <a:custGeom>
            <a:avLst/>
            <a:gdLst>
              <a:gd name="connsiteX0" fmla="*/ 251792 w 808383"/>
              <a:gd name="connsiteY0" fmla="*/ 808382 h 808382"/>
              <a:gd name="connsiteX1" fmla="*/ 0 w 808383"/>
              <a:gd name="connsiteY1" fmla="*/ 596347 h 808382"/>
              <a:gd name="connsiteX2" fmla="*/ 119270 w 808383"/>
              <a:gd name="connsiteY2" fmla="*/ 212034 h 808382"/>
              <a:gd name="connsiteX3" fmla="*/ 490331 w 808383"/>
              <a:gd name="connsiteY3" fmla="*/ 0 h 808382"/>
              <a:gd name="connsiteX4" fmla="*/ 728870 w 808383"/>
              <a:gd name="connsiteY4" fmla="*/ 0 h 808382"/>
              <a:gd name="connsiteX5" fmla="*/ 808383 w 808383"/>
              <a:gd name="connsiteY5" fmla="*/ 238539 h 808382"/>
              <a:gd name="connsiteX6" fmla="*/ 556592 w 808383"/>
              <a:gd name="connsiteY6" fmla="*/ 596347 h 808382"/>
              <a:gd name="connsiteX7" fmla="*/ 357809 w 808383"/>
              <a:gd name="connsiteY7" fmla="*/ 702365 h 808382"/>
              <a:gd name="connsiteX8" fmla="*/ 251792 w 808383"/>
              <a:gd name="connsiteY8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83" h="808382">
                <a:moveTo>
                  <a:pt x="251792" y="808382"/>
                </a:moveTo>
                <a:lnTo>
                  <a:pt x="0" y="596347"/>
                </a:lnTo>
                <a:lnTo>
                  <a:pt x="119270" y="212034"/>
                </a:lnTo>
                <a:lnTo>
                  <a:pt x="490331" y="0"/>
                </a:lnTo>
                <a:lnTo>
                  <a:pt x="728870" y="0"/>
                </a:lnTo>
                <a:lnTo>
                  <a:pt x="808383" y="238539"/>
                </a:lnTo>
                <a:lnTo>
                  <a:pt x="556592" y="596347"/>
                </a:lnTo>
                <a:lnTo>
                  <a:pt x="357809" y="702365"/>
                </a:lnTo>
                <a:lnTo>
                  <a:pt x="251792" y="808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665" y="1409700"/>
            <a:ext cx="3072428" cy="4729162"/>
          </a:xfrm>
        </p:spPr>
        <p:txBody>
          <a:bodyPr/>
          <a:lstStyle/>
          <a:p>
            <a:r>
              <a:rPr lang="nl-BE" dirty="0"/>
              <a:t>Verkeersleefbaarheid</a:t>
            </a:r>
          </a:p>
          <a:p>
            <a:pPr lvl="1"/>
            <a:r>
              <a:rPr lang="nl-BE" dirty="0">
                <a:effectLst/>
              </a:rPr>
              <a:t>(aanzienlijk) positief voor woningen Oud-Arenberg, Nieuw-Arenbergstraat en  Dreefstraat. </a:t>
            </a:r>
          </a:p>
          <a:p>
            <a:pPr lvl="1"/>
            <a:r>
              <a:rPr lang="nl-BE" dirty="0">
                <a:effectLst/>
              </a:rPr>
              <a:t>Beperkt negatief voor doortocht N451 in centrum van </a:t>
            </a:r>
            <a:r>
              <a:rPr lang="nl-BE" dirty="0" err="1">
                <a:effectLst/>
              </a:rPr>
              <a:t>Verrebroek</a:t>
            </a:r>
            <a:r>
              <a:rPr lang="nl-BE" dirty="0">
                <a:effectLst/>
              </a:rPr>
              <a:t> en </a:t>
            </a:r>
            <a:r>
              <a:rPr lang="nl-BE" dirty="0" err="1">
                <a:effectLst/>
              </a:rPr>
              <a:t>Kieldrecht</a:t>
            </a:r>
            <a:r>
              <a:rPr lang="nl-BE" dirty="0">
                <a:effectLst/>
              </a:rPr>
              <a:t>.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BE" dirty="0"/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6</a:t>
            </a:fld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7CF0D5-7E9B-4506-9BB2-46A8CF70F2D7}"/>
              </a:ext>
            </a:extLst>
          </p:cNvPr>
          <p:cNvSpPr txBox="1"/>
          <p:nvPr/>
        </p:nvSpPr>
        <p:spPr>
          <a:xfrm>
            <a:off x="597580" y="2859208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Kieldrecht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37C4E8-421D-4076-848E-9A1CAB4E1889}"/>
              </a:ext>
            </a:extLst>
          </p:cNvPr>
          <p:cNvSpPr txBox="1"/>
          <p:nvPr/>
        </p:nvSpPr>
        <p:spPr>
          <a:xfrm>
            <a:off x="841609" y="4726696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Verrebroek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C27D6B-6154-49B2-A4A4-23355D9A489F}"/>
              </a:ext>
            </a:extLst>
          </p:cNvPr>
          <p:cNvSpPr txBox="1"/>
          <p:nvPr/>
        </p:nvSpPr>
        <p:spPr>
          <a:xfrm>
            <a:off x="1018239" y="3074367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Oud-Arenberg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0D5AAC-900F-4900-A994-46C4822B3D11}"/>
              </a:ext>
            </a:extLst>
          </p:cNvPr>
          <p:cNvSpPr txBox="1"/>
          <p:nvPr/>
        </p:nvSpPr>
        <p:spPr>
          <a:xfrm>
            <a:off x="1334469" y="514060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Schoor-</a:t>
            </a:r>
            <a:b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havenweg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203CF6B-593F-4F6F-A5F1-AA223318DBB2}"/>
              </a:ext>
            </a:extLst>
          </p:cNvPr>
          <p:cNvSpPr txBox="1"/>
          <p:nvPr/>
        </p:nvSpPr>
        <p:spPr>
          <a:xfrm rot="4771354">
            <a:off x="873181" y="386220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>
                <a:latin typeface="Arial" panose="020B0604020202020204" pitchFamily="34" charset="0"/>
                <a:cs typeface="Arial" panose="020B0604020202020204" pitchFamily="34" charset="0"/>
              </a:rPr>
              <a:t>N451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0BF1D70-9F92-4064-80A1-C3C90FBCFE95}"/>
              </a:ext>
            </a:extLst>
          </p:cNvPr>
          <p:cNvSpPr txBox="1"/>
          <p:nvPr/>
        </p:nvSpPr>
        <p:spPr>
          <a:xfrm>
            <a:off x="1384329" y="5924519"/>
            <a:ext cx="139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nl-BE" sz="1200" i="1" err="1">
                <a:latin typeface="Arial" panose="020B0604020202020204" pitchFamily="34" charset="0"/>
                <a:cs typeface="Arial" panose="020B0604020202020204" pitchFamily="34" charset="0"/>
              </a:rPr>
              <a:t>Vrasene</a:t>
            </a:r>
            <a:endParaRPr lang="nl-BE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6EFE7D-A960-4965-A161-C1705D6CE046}"/>
              </a:ext>
            </a:extLst>
          </p:cNvPr>
          <p:cNvSpPr txBox="1"/>
          <p:nvPr/>
        </p:nvSpPr>
        <p:spPr>
          <a:xfrm rot="467805">
            <a:off x="1610706" y="2260704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Dreefstraat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580BAE-B8F7-40EF-8AFF-3F123AC71523}"/>
              </a:ext>
            </a:extLst>
          </p:cNvPr>
          <p:cNvSpPr txBox="1"/>
          <p:nvPr/>
        </p:nvSpPr>
        <p:spPr>
          <a:xfrm>
            <a:off x="5159525" y="288721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Kieldrecht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86201F3-C4DA-48A0-904A-A70339A80830}"/>
              </a:ext>
            </a:extLst>
          </p:cNvPr>
          <p:cNvSpPr txBox="1"/>
          <p:nvPr/>
        </p:nvSpPr>
        <p:spPr>
          <a:xfrm>
            <a:off x="5403554" y="4754699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Verrebroek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8828F0A-4129-413C-8F4D-80EC812C350E}"/>
              </a:ext>
            </a:extLst>
          </p:cNvPr>
          <p:cNvSpPr txBox="1"/>
          <p:nvPr/>
        </p:nvSpPr>
        <p:spPr>
          <a:xfrm>
            <a:off x="5609359" y="3075701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Oud-Arenberg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D30EA04-543B-40CC-AE4C-4C93E2F7D12C}"/>
              </a:ext>
            </a:extLst>
          </p:cNvPr>
          <p:cNvSpPr txBox="1"/>
          <p:nvPr/>
        </p:nvSpPr>
        <p:spPr>
          <a:xfrm>
            <a:off x="5896414" y="5168606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Schoor-</a:t>
            </a:r>
            <a:b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havenweg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70FB431-3969-4A45-8823-69AC376A4323}"/>
              </a:ext>
            </a:extLst>
          </p:cNvPr>
          <p:cNvSpPr txBox="1"/>
          <p:nvPr/>
        </p:nvSpPr>
        <p:spPr>
          <a:xfrm>
            <a:off x="5946274" y="5955030"/>
            <a:ext cx="139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nl-BE" sz="1200" i="1" err="1">
                <a:latin typeface="Arial" panose="020B0604020202020204" pitchFamily="34" charset="0"/>
                <a:cs typeface="Arial" panose="020B0604020202020204" pitchFamily="34" charset="0"/>
              </a:rPr>
              <a:t>Vrasene</a:t>
            </a:r>
            <a:endParaRPr lang="nl-BE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315FE25-6EAF-44DE-B9A4-565E23FEC7F5}"/>
              </a:ext>
            </a:extLst>
          </p:cNvPr>
          <p:cNvSpPr txBox="1"/>
          <p:nvPr/>
        </p:nvSpPr>
        <p:spPr>
          <a:xfrm rot="467805">
            <a:off x="6172651" y="2288707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Dreefstraat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708130-6551-44C0-B746-568724BC3151}"/>
              </a:ext>
            </a:extLst>
          </p:cNvPr>
          <p:cNvSpPr txBox="1"/>
          <p:nvPr/>
        </p:nvSpPr>
        <p:spPr>
          <a:xfrm>
            <a:off x="5125930" y="31024"/>
            <a:ext cx="114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/>
              <a:t>Rustig</a:t>
            </a:r>
          </a:p>
          <a:p>
            <a:pPr algn="r"/>
            <a:r>
              <a:rPr lang="nl-BE"/>
              <a:t>Normaal</a:t>
            </a:r>
          </a:p>
          <a:p>
            <a:pPr algn="r"/>
            <a:r>
              <a:rPr lang="nl-BE"/>
              <a:t>Druk</a:t>
            </a:r>
          </a:p>
          <a:p>
            <a:pPr algn="r"/>
            <a:r>
              <a:rPr lang="nl-BE"/>
              <a:t>Zeer druk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73335C-7370-4A58-89CB-E3AB6059E9E3}"/>
              </a:ext>
            </a:extLst>
          </p:cNvPr>
          <p:cNvSpPr txBox="1"/>
          <p:nvPr/>
        </p:nvSpPr>
        <p:spPr>
          <a:xfrm>
            <a:off x="4204046" y="5585698"/>
            <a:ext cx="83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/>
              <a:t>+WOW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DA2587C-1DA5-4033-824B-77108F07C3C9}"/>
              </a:ext>
            </a:extLst>
          </p:cNvPr>
          <p:cNvSpPr/>
          <p:nvPr/>
        </p:nvSpPr>
        <p:spPr>
          <a:xfrm>
            <a:off x="7105059" y="854765"/>
            <a:ext cx="8083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06317A1A-DF97-4E45-A459-E9249A2A44EA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(1) Impact WOW op korte termijn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63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308100"/>
            <a:ext cx="10962180" cy="4729162"/>
          </a:xfrm>
        </p:spPr>
        <p:txBody>
          <a:bodyPr/>
          <a:lstStyle/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Aanzienlijk positieve effecten door scheiding verkeersstromen, veiligere fietsinfrastructuur</a:t>
            </a:r>
          </a:p>
          <a:p>
            <a:pPr lvl="1"/>
            <a:r>
              <a:rPr lang="nl-BE" dirty="0"/>
              <a:t>Complex </a:t>
            </a:r>
            <a:r>
              <a:rPr lang="nl-BE" dirty="0" err="1"/>
              <a:t>Vrasene</a:t>
            </a:r>
            <a:r>
              <a:rPr lang="nl-BE" dirty="0"/>
              <a:t>: veiligheid fietsers en afwikkeling tijdens spits blijven aandachtspunten </a:t>
            </a:r>
            <a:br>
              <a:rPr lang="nl-BE" dirty="0"/>
            </a:br>
            <a:r>
              <a:rPr lang="nl-BE" dirty="0"/>
              <a:t>-&gt; structureel op te lossen door project E34 west, eventueel tijdelijke optimalisaties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sz="1800" dirty="0">
                <a:effectLst/>
              </a:rPr>
              <a:t>Hoofdzakelijk positieve effecten en </a:t>
            </a:r>
            <a:r>
              <a:rPr lang="nl-BE" dirty="0"/>
              <a:t>verwaarloosbare </a:t>
            </a:r>
            <a:r>
              <a:rPr lang="nl-BE" sz="1800" dirty="0">
                <a:effectLst/>
              </a:rPr>
              <a:t>effecten op vlak van doorstroming. </a:t>
            </a:r>
          </a:p>
          <a:p>
            <a:pPr lvl="1"/>
            <a:r>
              <a:rPr lang="nl-BE" dirty="0"/>
              <a:t>Verkeerstoename aan rotonde complex </a:t>
            </a:r>
            <a:r>
              <a:rPr lang="nl-BE" dirty="0" err="1"/>
              <a:t>Deurganckdok</a:t>
            </a:r>
            <a:r>
              <a:rPr lang="nl-BE" dirty="0"/>
              <a:t>-West leidt niet tot doorstromingsproblemen </a:t>
            </a:r>
            <a:br>
              <a:rPr lang="nl-BE" dirty="0"/>
            </a:br>
            <a:r>
              <a:rPr lang="nl-BE" dirty="0"/>
              <a:t>(&lt; 50% verzadiging)</a:t>
            </a:r>
          </a:p>
          <a:p>
            <a:pPr lvl="1"/>
            <a:r>
              <a:rPr lang="nl-BE" sz="1800" dirty="0">
                <a:effectLst/>
              </a:rPr>
              <a:t>Omgeving Schoorhavenweg – N451 – complex </a:t>
            </a:r>
            <a:r>
              <a:rPr lang="nl-BE" sz="1800" dirty="0" err="1">
                <a:effectLst/>
              </a:rPr>
              <a:t>Vrasene</a:t>
            </a:r>
            <a:r>
              <a:rPr lang="nl-BE" sz="1800" dirty="0">
                <a:effectLst/>
              </a:rPr>
              <a:t>: blijft aandachtspunt</a:t>
            </a: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Verschuiving verkeersstromen zorgt voor </a:t>
            </a:r>
            <a:r>
              <a:rPr lang="nl-BE" dirty="0">
                <a:effectLst/>
              </a:rPr>
              <a:t>(aanzienlijk) positief voor woningen Oud-Arenberg, Nieuw-Arenbergstraat en  Dreefstraat</a:t>
            </a:r>
            <a:endParaRPr lang="nl-BE" dirty="0"/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7</a:t>
            </a:fld>
            <a:endParaRPr lang="en-GB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86B3FB8-3BB7-4D88-888F-8E0CC1B31D9D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/>
              <a:t>(1) Impact WOW op korte termijn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76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72FE6F-94EE-47F7-A583-FD8BF7F8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89C41D-B727-4749-9EF9-C4603762D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Referentiesituatie 2030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Zonder ontwikkelingen CCL</a:t>
            </a:r>
          </a:p>
        </p:txBody>
      </p:sp>
    </p:spTree>
    <p:extLst>
      <p:ext uri="{BB962C8B-B14F-4D97-AF65-F5344CB8AC3E}">
        <p14:creationId xmlns:p14="http://schemas.microsoft.com/office/powerpoint/2010/main" val="333125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3807DEAC-99F0-470B-AFE8-9259C3DD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759" b="5491"/>
          <a:stretch/>
        </p:blipFill>
        <p:spPr>
          <a:xfrm>
            <a:off x="597052" y="1228724"/>
            <a:ext cx="7892631" cy="505715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REF 2030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B38B45-D1F1-456A-9754-1ACD608E77D5}"/>
              </a:ext>
            </a:extLst>
          </p:cNvPr>
          <p:cNvSpPr txBox="1"/>
          <p:nvPr/>
        </p:nvSpPr>
        <p:spPr>
          <a:xfrm>
            <a:off x="1977826" y="2283638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WOW (2023-’26)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BDCC78-3471-4130-816D-22B42B1C9472}"/>
              </a:ext>
            </a:extLst>
          </p:cNvPr>
          <p:cNvSpPr txBox="1"/>
          <p:nvPr/>
        </p:nvSpPr>
        <p:spPr>
          <a:xfrm>
            <a:off x="2888399" y="3646678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E34 (2027-’29)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C21029-1C35-4EDC-B5CB-15F36C019534}"/>
              </a:ext>
            </a:extLst>
          </p:cNvPr>
          <p:cNvSpPr txBox="1"/>
          <p:nvPr/>
        </p:nvSpPr>
        <p:spPr>
          <a:xfrm>
            <a:off x="4335517" y="2122758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2</a:t>
            </a:r>
            <a:r>
              <a:rPr lang="nl-BE" sz="1100" b="1" baseline="30000" dirty="0"/>
              <a:t>e</a:t>
            </a:r>
            <a:r>
              <a:rPr lang="nl-BE" sz="1100" b="1" dirty="0"/>
              <a:t> </a:t>
            </a:r>
            <a:r>
              <a:rPr lang="nl-BE" sz="1100" b="1" dirty="0" err="1"/>
              <a:t>Tijsmanstunnel</a:t>
            </a:r>
            <a:r>
              <a:rPr lang="nl-BE" sz="1100" b="1" dirty="0"/>
              <a:t> (2027)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13441B7-A259-448F-BDDF-FADDF7183E1B}"/>
              </a:ext>
            </a:extLst>
          </p:cNvPr>
          <p:cNvSpPr txBox="1"/>
          <p:nvPr/>
        </p:nvSpPr>
        <p:spPr>
          <a:xfrm>
            <a:off x="4586534" y="3267636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OWV (2021- 2030)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48CA3586-33A5-4D3D-9671-ADCA92D6348C}"/>
              </a:ext>
            </a:extLst>
          </p:cNvPr>
          <p:cNvGrpSpPr/>
          <p:nvPr/>
        </p:nvGrpSpPr>
        <p:grpSpPr>
          <a:xfrm>
            <a:off x="2791492" y="2081213"/>
            <a:ext cx="666083" cy="1300616"/>
            <a:chOff x="2791492" y="2081213"/>
            <a:chExt cx="666083" cy="1300616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0B20940F-58B0-46B9-AE84-20749605C7D3}"/>
                </a:ext>
              </a:extLst>
            </p:cNvPr>
            <p:cNvSpPr/>
            <p:nvPr/>
          </p:nvSpPr>
          <p:spPr>
            <a:xfrm>
              <a:off x="2791492" y="2382085"/>
              <a:ext cx="634864" cy="999744"/>
            </a:xfrm>
            <a:custGeom>
              <a:avLst/>
              <a:gdLst>
                <a:gd name="connsiteX0" fmla="*/ 595086 w 624114"/>
                <a:gd name="connsiteY0" fmla="*/ 319314 h 1161143"/>
                <a:gd name="connsiteX1" fmla="*/ 537028 w 624114"/>
                <a:gd name="connsiteY1" fmla="*/ 275772 h 1161143"/>
                <a:gd name="connsiteX2" fmla="*/ 624114 w 624114"/>
                <a:gd name="connsiteY2" fmla="*/ 101600 h 1161143"/>
                <a:gd name="connsiteX3" fmla="*/ 595086 w 624114"/>
                <a:gd name="connsiteY3" fmla="*/ 0 h 1161143"/>
                <a:gd name="connsiteX4" fmla="*/ 478971 w 624114"/>
                <a:gd name="connsiteY4" fmla="*/ 43543 h 1161143"/>
                <a:gd name="connsiteX5" fmla="*/ 420914 w 624114"/>
                <a:gd name="connsiteY5" fmla="*/ 116114 h 1161143"/>
                <a:gd name="connsiteX6" fmla="*/ 217714 w 624114"/>
                <a:gd name="connsiteY6" fmla="*/ 188686 h 1161143"/>
                <a:gd name="connsiteX7" fmla="*/ 0 w 624114"/>
                <a:gd name="connsiteY7" fmla="*/ 522514 h 1161143"/>
                <a:gd name="connsiteX8" fmla="*/ 14514 w 624114"/>
                <a:gd name="connsiteY8" fmla="*/ 754743 h 1161143"/>
                <a:gd name="connsiteX9" fmla="*/ 101600 w 624114"/>
                <a:gd name="connsiteY9" fmla="*/ 986972 h 1161143"/>
                <a:gd name="connsiteX10" fmla="*/ 130628 w 624114"/>
                <a:gd name="connsiteY10" fmla="*/ 1161143 h 1161143"/>
                <a:gd name="connsiteX0" fmla="*/ 595086 w 624114"/>
                <a:gd name="connsiteY0" fmla="*/ 319314 h 1175431"/>
                <a:gd name="connsiteX1" fmla="*/ 537028 w 624114"/>
                <a:gd name="connsiteY1" fmla="*/ 275772 h 1175431"/>
                <a:gd name="connsiteX2" fmla="*/ 624114 w 624114"/>
                <a:gd name="connsiteY2" fmla="*/ 101600 h 1175431"/>
                <a:gd name="connsiteX3" fmla="*/ 595086 w 624114"/>
                <a:gd name="connsiteY3" fmla="*/ 0 h 1175431"/>
                <a:gd name="connsiteX4" fmla="*/ 478971 w 624114"/>
                <a:gd name="connsiteY4" fmla="*/ 43543 h 1175431"/>
                <a:gd name="connsiteX5" fmla="*/ 420914 w 624114"/>
                <a:gd name="connsiteY5" fmla="*/ 116114 h 1175431"/>
                <a:gd name="connsiteX6" fmla="*/ 217714 w 624114"/>
                <a:gd name="connsiteY6" fmla="*/ 188686 h 1175431"/>
                <a:gd name="connsiteX7" fmla="*/ 0 w 624114"/>
                <a:gd name="connsiteY7" fmla="*/ 522514 h 1175431"/>
                <a:gd name="connsiteX8" fmla="*/ 14514 w 624114"/>
                <a:gd name="connsiteY8" fmla="*/ 754743 h 1175431"/>
                <a:gd name="connsiteX9" fmla="*/ 101600 w 624114"/>
                <a:gd name="connsiteY9" fmla="*/ 986972 h 1175431"/>
                <a:gd name="connsiteX10" fmla="*/ 130628 w 624114"/>
                <a:gd name="connsiteY10" fmla="*/ 1175431 h 1175431"/>
                <a:gd name="connsiteX0" fmla="*/ 595086 w 624114"/>
                <a:gd name="connsiteY0" fmla="*/ 319314 h 1165906"/>
                <a:gd name="connsiteX1" fmla="*/ 537028 w 624114"/>
                <a:gd name="connsiteY1" fmla="*/ 275772 h 1165906"/>
                <a:gd name="connsiteX2" fmla="*/ 624114 w 624114"/>
                <a:gd name="connsiteY2" fmla="*/ 101600 h 1165906"/>
                <a:gd name="connsiteX3" fmla="*/ 595086 w 624114"/>
                <a:gd name="connsiteY3" fmla="*/ 0 h 1165906"/>
                <a:gd name="connsiteX4" fmla="*/ 478971 w 624114"/>
                <a:gd name="connsiteY4" fmla="*/ 43543 h 1165906"/>
                <a:gd name="connsiteX5" fmla="*/ 420914 w 624114"/>
                <a:gd name="connsiteY5" fmla="*/ 116114 h 1165906"/>
                <a:gd name="connsiteX6" fmla="*/ 217714 w 624114"/>
                <a:gd name="connsiteY6" fmla="*/ 188686 h 1165906"/>
                <a:gd name="connsiteX7" fmla="*/ 0 w 624114"/>
                <a:gd name="connsiteY7" fmla="*/ 522514 h 1165906"/>
                <a:gd name="connsiteX8" fmla="*/ 14514 w 624114"/>
                <a:gd name="connsiteY8" fmla="*/ 754743 h 1165906"/>
                <a:gd name="connsiteX9" fmla="*/ 101600 w 624114"/>
                <a:gd name="connsiteY9" fmla="*/ 986972 h 1165906"/>
                <a:gd name="connsiteX10" fmla="*/ 268741 w 624114"/>
                <a:gd name="connsiteY10" fmla="*/ 1165906 h 116590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89820 w 624114"/>
                <a:gd name="connsiteY10" fmla="*/ 1243693 h 1248496"/>
                <a:gd name="connsiteX11" fmla="*/ 268741 w 624114"/>
                <a:gd name="connsiteY11" fmla="*/ 1165906 h 124849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32670 w 624114"/>
                <a:gd name="connsiteY10" fmla="*/ 1172256 h 1248496"/>
                <a:gd name="connsiteX11" fmla="*/ 189820 w 624114"/>
                <a:gd name="connsiteY11" fmla="*/ 1243693 h 1248496"/>
                <a:gd name="connsiteX12" fmla="*/ 268741 w 624114"/>
                <a:gd name="connsiteY12" fmla="*/ 1165906 h 1248496"/>
                <a:gd name="connsiteX0" fmla="*/ 595086 w 624114"/>
                <a:gd name="connsiteY0" fmla="*/ 319314 h 1248851"/>
                <a:gd name="connsiteX1" fmla="*/ 537028 w 624114"/>
                <a:gd name="connsiteY1" fmla="*/ 275772 h 1248851"/>
                <a:gd name="connsiteX2" fmla="*/ 624114 w 624114"/>
                <a:gd name="connsiteY2" fmla="*/ 101600 h 1248851"/>
                <a:gd name="connsiteX3" fmla="*/ 595086 w 624114"/>
                <a:gd name="connsiteY3" fmla="*/ 0 h 1248851"/>
                <a:gd name="connsiteX4" fmla="*/ 478971 w 624114"/>
                <a:gd name="connsiteY4" fmla="*/ 43543 h 1248851"/>
                <a:gd name="connsiteX5" fmla="*/ 420914 w 624114"/>
                <a:gd name="connsiteY5" fmla="*/ 116114 h 1248851"/>
                <a:gd name="connsiteX6" fmla="*/ 217714 w 624114"/>
                <a:gd name="connsiteY6" fmla="*/ 188686 h 1248851"/>
                <a:gd name="connsiteX7" fmla="*/ 0 w 624114"/>
                <a:gd name="connsiteY7" fmla="*/ 522514 h 1248851"/>
                <a:gd name="connsiteX8" fmla="*/ 14514 w 624114"/>
                <a:gd name="connsiteY8" fmla="*/ 754743 h 1248851"/>
                <a:gd name="connsiteX9" fmla="*/ 101600 w 624114"/>
                <a:gd name="connsiteY9" fmla="*/ 986972 h 1248851"/>
                <a:gd name="connsiteX10" fmla="*/ 132670 w 624114"/>
                <a:gd name="connsiteY10" fmla="*/ 1172256 h 1248851"/>
                <a:gd name="connsiteX11" fmla="*/ 189820 w 624114"/>
                <a:gd name="connsiteY11" fmla="*/ 1243693 h 1248851"/>
                <a:gd name="connsiteX12" fmla="*/ 283028 w 624114"/>
                <a:gd name="connsiteY12" fmla="*/ 1175431 h 1248851"/>
                <a:gd name="connsiteX0" fmla="*/ 595086 w 624114"/>
                <a:gd name="connsiteY0" fmla="*/ 319314 h 1249262"/>
                <a:gd name="connsiteX1" fmla="*/ 537028 w 624114"/>
                <a:gd name="connsiteY1" fmla="*/ 275772 h 1249262"/>
                <a:gd name="connsiteX2" fmla="*/ 624114 w 624114"/>
                <a:gd name="connsiteY2" fmla="*/ 101600 h 1249262"/>
                <a:gd name="connsiteX3" fmla="*/ 595086 w 624114"/>
                <a:gd name="connsiteY3" fmla="*/ 0 h 1249262"/>
                <a:gd name="connsiteX4" fmla="*/ 478971 w 624114"/>
                <a:gd name="connsiteY4" fmla="*/ 43543 h 1249262"/>
                <a:gd name="connsiteX5" fmla="*/ 420914 w 624114"/>
                <a:gd name="connsiteY5" fmla="*/ 116114 h 1249262"/>
                <a:gd name="connsiteX6" fmla="*/ 217714 w 624114"/>
                <a:gd name="connsiteY6" fmla="*/ 188686 h 1249262"/>
                <a:gd name="connsiteX7" fmla="*/ 0 w 624114"/>
                <a:gd name="connsiteY7" fmla="*/ 522514 h 1249262"/>
                <a:gd name="connsiteX8" fmla="*/ 14514 w 624114"/>
                <a:gd name="connsiteY8" fmla="*/ 754743 h 1249262"/>
                <a:gd name="connsiteX9" fmla="*/ 101600 w 624114"/>
                <a:gd name="connsiteY9" fmla="*/ 986972 h 1249262"/>
                <a:gd name="connsiteX10" fmla="*/ 132670 w 624114"/>
                <a:gd name="connsiteY10" fmla="*/ 1172256 h 1249262"/>
                <a:gd name="connsiteX11" fmla="*/ 189820 w 624114"/>
                <a:gd name="connsiteY11" fmla="*/ 1243693 h 1249262"/>
                <a:gd name="connsiteX12" fmla="*/ 240165 w 624114"/>
                <a:gd name="connsiteY12" fmla="*/ 1184956 h 1249262"/>
                <a:gd name="connsiteX0" fmla="*/ 595086 w 624114"/>
                <a:gd name="connsiteY0" fmla="*/ 319314 h 1248667"/>
                <a:gd name="connsiteX1" fmla="*/ 537028 w 624114"/>
                <a:gd name="connsiteY1" fmla="*/ 275772 h 1248667"/>
                <a:gd name="connsiteX2" fmla="*/ 624114 w 624114"/>
                <a:gd name="connsiteY2" fmla="*/ 101600 h 1248667"/>
                <a:gd name="connsiteX3" fmla="*/ 595086 w 624114"/>
                <a:gd name="connsiteY3" fmla="*/ 0 h 1248667"/>
                <a:gd name="connsiteX4" fmla="*/ 478971 w 624114"/>
                <a:gd name="connsiteY4" fmla="*/ 43543 h 1248667"/>
                <a:gd name="connsiteX5" fmla="*/ 420914 w 624114"/>
                <a:gd name="connsiteY5" fmla="*/ 116114 h 1248667"/>
                <a:gd name="connsiteX6" fmla="*/ 217714 w 624114"/>
                <a:gd name="connsiteY6" fmla="*/ 188686 h 1248667"/>
                <a:gd name="connsiteX7" fmla="*/ 0 w 624114"/>
                <a:gd name="connsiteY7" fmla="*/ 522514 h 1248667"/>
                <a:gd name="connsiteX8" fmla="*/ 14514 w 624114"/>
                <a:gd name="connsiteY8" fmla="*/ 754743 h 1248667"/>
                <a:gd name="connsiteX9" fmla="*/ 101600 w 624114"/>
                <a:gd name="connsiteY9" fmla="*/ 986972 h 1248667"/>
                <a:gd name="connsiteX10" fmla="*/ 132670 w 624114"/>
                <a:gd name="connsiteY10" fmla="*/ 1172256 h 1248667"/>
                <a:gd name="connsiteX11" fmla="*/ 189820 w 624114"/>
                <a:gd name="connsiteY11" fmla="*/ 1243693 h 1248667"/>
                <a:gd name="connsiteX12" fmla="*/ 266358 w 624114"/>
                <a:gd name="connsiteY12" fmla="*/ 1170669 h 1248667"/>
                <a:gd name="connsiteX0" fmla="*/ 595086 w 624114"/>
                <a:gd name="connsiteY0" fmla="*/ 319314 h 1249560"/>
                <a:gd name="connsiteX1" fmla="*/ 537028 w 624114"/>
                <a:gd name="connsiteY1" fmla="*/ 275772 h 1249560"/>
                <a:gd name="connsiteX2" fmla="*/ 624114 w 624114"/>
                <a:gd name="connsiteY2" fmla="*/ 101600 h 1249560"/>
                <a:gd name="connsiteX3" fmla="*/ 595086 w 624114"/>
                <a:gd name="connsiteY3" fmla="*/ 0 h 1249560"/>
                <a:gd name="connsiteX4" fmla="*/ 478971 w 624114"/>
                <a:gd name="connsiteY4" fmla="*/ 43543 h 1249560"/>
                <a:gd name="connsiteX5" fmla="*/ 420914 w 624114"/>
                <a:gd name="connsiteY5" fmla="*/ 116114 h 1249560"/>
                <a:gd name="connsiteX6" fmla="*/ 217714 w 624114"/>
                <a:gd name="connsiteY6" fmla="*/ 188686 h 1249560"/>
                <a:gd name="connsiteX7" fmla="*/ 0 w 624114"/>
                <a:gd name="connsiteY7" fmla="*/ 522514 h 1249560"/>
                <a:gd name="connsiteX8" fmla="*/ 14514 w 624114"/>
                <a:gd name="connsiteY8" fmla="*/ 754743 h 1249560"/>
                <a:gd name="connsiteX9" fmla="*/ 101600 w 624114"/>
                <a:gd name="connsiteY9" fmla="*/ 986972 h 1249560"/>
                <a:gd name="connsiteX10" fmla="*/ 132670 w 624114"/>
                <a:gd name="connsiteY10" fmla="*/ 1172256 h 1249560"/>
                <a:gd name="connsiteX11" fmla="*/ 189820 w 624114"/>
                <a:gd name="connsiteY11" fmla="*/ 1243693 h 1249560"/>
                <a:gd name="connsiteX12" fmla="*/ 266358 w 624114"/>
                <a:gd name="connsiteY12" fmla="*/ 1170669 h 1249560"/>
                <a:gd name="connsiteX0" fmla="*/ 595086 w 624114"/>
                <a:gd name="connsiteY0" fmla="*/ 319314 h 1249441"/>
                <a:gd name="connsiteX1" fmla="*/ 537028 w 624114"/>
                <a:gd name="connsiteY1" fmla="*/ 275772 h 1249441"/>
                <a:gd name="connsiteX2" fmla="*/ 624114 w 624114"/>
                <a:gd name="connsiteY2" fmla="*/ 101600 h 1249441"/>
                <a:gd name="connsiteX3" fmla="*/ 595086 w 624114"/>
                <a:gd name="connsiteY3" fmla="*/ 0 h 1249441"/>
                <a:gd name="connsiteX4" fmla="*/ 478971 w 624114"/>
                <a:gd name="connsiteY4" fmla="*/ 43543 h 1249441"/>
                <a:gd name="connsiteX5" fmla="*/ 420914 w 624114"/>
                <a:gd name="connsiteY5" fmla="*/ 116114 h 1249441"/>
                <a:gd name="connsiteX6" fmla="*/ 217714 w 624114"/>
                <a:gd name="connsiteY6" fmla="*/ 188686 h 1249441"/>
                <a:gd name="connsiteX7" fmla="*/ 0 w 624114"/>
                <a:gd name="connsiteY7" fmla="*/ 522514 h 1249441"/>
                <a:gd name="connsiteX8" fmla="*/ 14514 w 624114"/>
                <a:gd name="connsiteY8" fmla="*/ 754743 h 1249441"/>
                <a:gd name="connsiteX9" fmla="*/ 101600 w 624114"/>
                <a:gd name="connsiteY9" fmla="*/ 986972 h 1249441"/>
                <a:gd name="connsiteX10" fmla="*/ 132670 w 624114"/>
                <a:gd name="connsiteY10" fmla="*/ 1172256 h 1249441"/>
                <a:gd name="connsiteX11" fmla="*/ 189820 w 624114"/>
                <a:gd name="connsiteY11" fmla="*/ 1243693 h 1249441"/>
                <a:gd name="connsiteX12" fmla="*/ 271120 w 624114"/>
                <a:gd name="connsiteY12" fmla="*/ 1168287 h 1249441"/>
                <a:gd name="connsiteX0" fmla="*/ 595086 w 624114"/>
                <a:gd name="connsiteY0" fmla="*/ 319314 h 1247179"/>
                <a:gd name="connsiteX1" fmla="*/ 537028 w 624114"/>
                <a:gd name="connsiteY1" fmla="*/ 275772 h 1247179"/>
                <a:gd name="connsiteX2" fmla="*/ 624114 w 624114"/>
                <a:gd name="connsiteY2" fmla="*/ 101600 h 1247179"/>
                <a:gd name="connsiteX3" fmla="*/ 595086 w 624114"/>
                <a:gd name="connsiteY3" fmla="*/ 0 h 1247179"/>
                <a:gd name="connsiteX4" fmla="*/ 478971 w 624114"/>
                <a:gd name="connsiteY4" fmla="*/ 43543 h 1247179"/>
                <a:gd name="connsiteX5" fmla="*/ 420914 w 624114"/>
                <a:gd name="connsiteY5" fmla="*/ 116114 h 1247179"/>
                <a:gd name="connsiteX6" fmla="*/ 217714 w 624114"/>
                <a:gd name="connsiteY6" fmla="*/ 188686 h 1247179"/>
                <a:gd name="connsiteX7" fmla="*/ 0 w 624114"/>
                <a:gd name="connsiteY7" fmla="*/ 522514 h 1247179"/>
                <a:gd name="connsiteX8" fmla="*/ 14514 w 624114"/>
                <a:gd name="connsiteY8" fmla="*/ 754743 h 1247179"/>
                <a:gd name="connsiteX9" fmla="*/ 101600 w 624114"/>
                <a:gd name="connsiteY9" fmla="*/ 986972 h 1247179"/>
                <a:gd name="connsiteX10" fmla="*/ 132670 w 624114"/>
                <a:gd name="connsiteY10" fmla="*/ 1172256 h 1247179"/>
                <a:gd name="connsiteX11" fmla="*/ 180295 w 624114"/>
                <a:gd name="connsiteY11" fmla="*/ 1241312 h 1247179"/>
                <a:gd name="connsiteX12" fmla="*/ 271120 w 624114"/>
                <a:gd name="connsiteY12" fmla="*/ 1168287 h 1247179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4514 w 624114"/>
                <a:gd name="connsiteY8" fmla="*/ 754743 h 1241842"/>
                <a:gd name="connsiteX9" fmla="*/ 101600 w 624114"/>
                <a:gd name="connsiteY9" fmla="*/ 986972 h 1241842"/>
                <a:gd name="connsiteX10" fmla="*/ 132670 w 624114"/>
                <a:gd name="connsiteY10" fmla="*/ 1172256 h 1241842"/>
                <a:gd name="connsiteX11" fmla="*/ 180295 w 624114"/>
                <a:gd name="connsiteY11" fmla="*/ 1241312 h 1241842"/>
                <a:gd name="connsiteX12" fmla="*/ 271120 w 624114"/>
                <a:gd name="connsiteY12" fmla="*/ 1168287 h 1241842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4514 w 624114"/>
                <a:gd name="connsiteY8" fmla="*/ 754743 h 1241842"/>
                <a:gd name="connsiteX9" fmla="*/ 101600 w 624114"/>
                <a:gd name="connsiteY9" fmla="*/ 986972 h 1241842"/>
                <a:gd name="connsiteX10" fmla="*/ 132670 w 624114"/>
                <a:gd name="connsiteY10" fmla="*/ 1172256 h 1241842"/>
                <a:gd name="connsiteX11" fmla="*/ 180295 w 624114"/>
                <a:gd name="connsiteY11" fmla="*/ 1241312 h 1241842"/>
                <a:gd name="connsiteX0" fmla="*/ 595086 w 624114"/>
                <a:gd name="connsiteY0" fmla="*/ 319314 h 1172256"/>
                <a:gd name="connsiteX1" fmla="*/ 537028 w 624114"/>
                <a:gd name="connsiteY1" fmla="*/ 275772 h 1172256"/>
                <a:gd name="connsiteX2" fmla="*/ 624114 w 624114"/>
                <a:gd name="connsiteY2" fmla="*/ 101600 h 1172256"/>
                <a:gd name="connsiteX3" fmla="*/ 595086 w 624114"/>
                <a:gd name="connsiteY3" fmla="*/ 0 h 1172256"/>
                <a:gd name="connsiteX4" fmla="*/ 478971 w 624114"/>
                <a:gd name="connsiteY4" fmla="*/ 43543 h 1172256"/>
                <a:gd name="connsiteX5" fmla="*/ 420914 w 624114"/>
                <a:gd name="connsiteY5" fmla="*/ 116114 h 1172256"/>
                <a:gd name="connsiteX6" fmla="*/ 217714 w 624114"/>
                <a:gd name="connsiteY6" fmla="*/ 188686 h 1172256"/>
                <a:gd name="connsiteX7" fmla="*/ 0 w 624114"/>
                <a:gd name="connsiteY7" fmla="*/ 522514 h 1172256"/>
                <a:gd name="connsiteX8" fmla="*/ 14514 w 624114"/>
                <a:gd name="connsiteY8" fmla="*/ 754743 h 1172256"/>
                <a:gd name="connsiteX9" fmla="*/ 101600 w 624114"/>
                <a:gd name="connsiteY9" fmla="*/ 986972 h 1172256"/>
                <a:gd name="connsiteX10" fmla="*/ 132670 w 624114"/>
                <a:gd name="connsiteY10" fmla="*/ 1172256 h 1172256"/>
                <a:gd name="connsiteX0" fmla="*/ 595086 w 624114"/>
                <a:gd name="connsiteY0" fmla="*/ 319314 h 986972"/>
                <a:gd name="connsiteX1" fmla="*/ 537028 w 624114"/>
                <a:gd name="connsiteY1" fmla="*/ 275772 h 986972"/>
                <a:gd name="connsiteX2" fmla="*/ 624114 w 624114"/>
                <a:gd name="connsiteY2" fmla="*/ 101600 h 986972"/>
                <a:gd name="connsiteX3" fmla="*/ 595086 w 624114"/>
                <a:gd name="connsiteY3" fmla="*/ 0 h 986972"/>
                <a:gd name="connsiteX4" fmla="*/ 478971 w 624114"/>
                <a:gd name="connsiteY4" fmla="*/ 43543 h 986972"/>
                <a:gd name="connsiteX5" fmla="*/ 420914 w 624114"/>
                <a:gd name="connsiteY5" fmla="*/ 116114 h 986972"/>
                <a:gd name="connsiteX6" fmla="*/ 217714 w 624114"/>
                <a:gd name="connsiteY6" fmla="*/ 188686 h 986972"/>
                <a:gd name="connsiteX7" fmla="*/ 0 w 624114"/>
                <a:gd name="connsiteY7" fmla="*/ 522514 h 986972"/>
                <a:gd name="connsiteX8" fmla="*/ 14514 w 624114"/>
                <a:gd name="connsiteY8" fmla="*/ 754743 h 986972"/>
                <a:gd name="connsiteX9" fmla="*/ 101600 w 624114"/>
                <a:gd name="connsiteY9" fmla="*/ 986972 h 986972"/>
                <a:gd name="connsiteX0" fmla="*/ 595884 w 624912"/>
                <a:gd name="connsiteY0" fmla="*/ 319314 h 986972"/>
                <a:gd name="connsiteX1" fmla="*/ 537826 w 624912"/>
                <a:gd name="connsiteY1" fmla="*/ 275772 h 986972"/>
                <a:gd name="connsiteX2" fmla="*/ 624912 w 624912"/>
                <a:gd name="connsiteY2" fmla="*/ 101600 h 986972"/>
                <a:gd name="connsiteX3" fmla="*/ 595884 w 624912"/>
                <a:gd name="connsiteY3" fmla="*/ 0 h 986972"/>
                <a:gd name="connsiteX4" fmla="*/ 479769 w 624912"/>
                <a:gd name="connsiteY4" fmla="*/ 43543 h 986972"/>
                <a:gd name="connsiteX5" fmla="*/ 421712 w 624912"/>
                <a:gd name="connsiteY5" fmla="*/ 116114 h 986972"/>
                <a:gd name="connsiteX6" fmla="*/ 218512 w 624912"/>
                <a:gd name="connsiteY6" fmla="*/ 188686 h 986972"/>
                <a:gd name="connsiteX7" fmla="*/ 798 w 624912"/>
                <a:gd name="connsiteY7" fmla="*/ 522514 h 986972"/>
                <a:gd name="connsiteX8" fmla="*/ 15312 w 624912"/>
                <a:gd name="connsiteY8" fmla="*/ 754743 h 986972"/>
                <a:gd name="connsiteX9" fmla="*/ 102398 w 624912"/>
                <a:gd name="connsiteY9" fmla="*/ 986972 h 986972"/>
                <a:gd name="connsiteX0" fmla="*/ 595086 w 624114"/>
                <a:gd name="connsiteY0" fmla="*/ 319314 h 986972"/>
                <a:gd name="connsiteX1" fmla="*/ 537028 w 624114"/>
                <a:gd name="connsiteY1" fmla="*/ 275772 h 986972"/>
                <a:gd name="connsiteX2" fmla="*/ 624114 w 624114"/>
                <a:gd name="connsiteY2" fmla="*/ 101600 h 986972"/>
                <a:gd name="connsiteX3" fmla="*/ 595086 w 624114"/>
                <a:gd name="connsiteY3" fmla="*/ 0 h 986972"/>
                <a:gd name="connsiteX4" fmla="*/ 478971 w 624114"/>
                <a:gd name="connsiteY4" fmla="*/ 43543 h 986972"/>
                <a:gd name="connsiteX5" fmla="*/ 420914 w 624114"/>
                <a:gd name="connsiteY5" fmla="*/ 116114 h 986972"/>
                <a:gd name="connsiteX6" fmla="*/ 217714 w 624114"/>
                <a:gd name="connsiteY6" fmla="*/ 188686 h 986972"/>
                <a:gd name="connsiteX7" fmla="*/ 0 w 624114"/>
                <a:gd name="connsiteY7" fmla="*/ 522514 h 986972"/>
                <a:gd name="connsiteX8" fmla="*/ 31183 w 624114"/>
                <a:gd name="connsiteY8" fmla="*/ 752361 h 986972"/>
                <a:gd name="connsiteX9" fmla="*/ 101600 w 624114"/>
                <a:gd name="connsiteY9" fmla="*/ 986972 h 986972"/>
                <a:gd name="connsiteX0" fmla="*/ 595086 w 624114"/>
                <a:gd name="connsiteY0" fmla="*/ 319314 h 986972"/>
                <a:gd name="connsiteX1" fmla="*/ 537028 w 624114"/>
                <a:gd name="connsiteY1" fmla="*/ 275772 h 986972"/>
                <a:gd name="connsiteX2" fmla="*/ 624114 w 624114"/>
                <a:gd name="connsiteY2" fmla="*/ 101600 h 986972"/>
                <a:gd name="connsiteX3" fmla="*/ 595086 w 624114"/>
                <a:gd name="connsiteY3" fmla="*/ 0 h 986972"/>
                <a:gd name="connsiteX4" fmla="*/ 478971 w 624114"/>
                <a:gd name="connsiteY4" fmla="*/ 43543 h 986972"/>
                <a:gd name="connsiteX5" fmla="*/ 420914 w 624114"/>
                <a:gd name="connsiteY5" fmla="*/ 116114 h 986972"/>
                <a:gd name="connsiteX6" fmla="*/ 217714 w 624114"/>
                <a:gd name="connsiteY6" fmla="*/ 188686 h 986972"/>
                <a:gd name="connsiteX7" fmla="*/ 0 w 624114"/>
                <a:gd name="connsiteY7" fmla="*/ 522514 h 986972"/>
                <a:gd name="connsiteX8" fmla="*/ 31183 w 624114"/>
                <a:gd name="connsiteY8" fmla="*/ 752361 h 986972"/>
                <a:gd name="connsiteX9" fmla="*/ 101600 w 624114"/>
                <a:gd name="connsiteY9" fmla="*/ 986972 h 986972"/>
                <a:gd name="connsiteX0" fmla="*/ 599922 w 628950"/>
                <a:gd name="connsiteY0" fmla="*/ 319314 h 986972"/>
                <a:gd name="connsiteX1" fmla="*/ 541864 w 628950"/>
                <a:gd name="connsiteY1" fmla="*/ 275772 h 986972"/>
                <a:gd name="connsiteX2" fmla="*/ 628950 w 628950"/>
                <a:gd name="connsiteY2" fmla="*/ 101600 h 986972"/>
                <a:gd name="connsiteX3" fmla="*/ 599922 w 628950"/>
                <a:gd name="connsiteY3" fmla="*/ 0 h 986972"/>
                <a:gd name="connsiteX4" fmla="*/ 483807 w 628950"/>
                <a:gd name="connsiteY4" fmla="*/ 43543 h 986972"/>
                <a:gd name="connsiteX5" fmla="*/ 425750 w 628950"/>
                <a:gd name="connsiteY5" fmla="*/ 116114 h 986972"/>
                <a:gd name="connsiteX6" fmla="*/ 222550 w 628950"/>
                <a:gd name="connsiteY6" fmla="*/ 188686 h 986972"/>
                <a:gd name="connsiteX7" fmla="*/ 4836 w 628950"/>
                <a:gd name="connsiteY7" fmla="*/ 522514 h 986972"/>
                <a:gd name="connsiteX8" fmla="*/ 36019 w 628950"/>
                <a:gd name="connsiteY8" fmla="*/ 752361 h 986972"/>
                <a:gd name="connsiteX9" fmla="*/ 106436 w 628950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01878 w 619366"/>
                <a:gd name="connsiteY5" fmla="*/ 111351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01878 w 619366"/>
                <a:gd name="connsiteY5" fmla="*/ 111351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20516 h 988174"/>
                <a:gd name="connsiteX1" fmla="*/ 532280 w 619366"/>
                <a:gd name="connsiteY1" fmla="*/ 276974 h 988174"/>
                <a:gd name="connsiteX2" fmla="*/ 619366 w 619366"/>
                <a:gd name="connsiteY2" fmla="*/ 102802 h 988174"/>
                <a:gd name="connsiteX3" fmla="*/ 590338 w 619366"/>
                <a:gd name="connsiteY3" fmla="*/ 1202 h 988174"/>
                <a:gd name="connsiteX4" fmla="*/ 474223 w 619366"/>
                <a:gd name="connsiteY4" fmla="*/ 44745 h 988174"/>
                <a:gd name="connsiteX5" fmla="*/ 401878 w 619366"/>
                <a:gd name="connsiteY5" fmla="*/ 112553 h 988174"/>
                <a:gd name="connsiteX6" fmla="*/ 212966 w 619366"/>
                <a:gd name="connsiteY6" fmla="*/ 189888 h 988174"/>
                <a:gd name="connsiteX7" fmla="*/ 7158 w 619366"/>
                <a:gd name="connsiteY7" fmla="*/ 530860 h 988174"/>
                <a:gd name="connsiteX8" fmla="*/ 26435 w 619366"/>
                <a:gd name="connsiteY8" fmla="*/ 753563 h 988174"/>
                <a:gd name="connsiteX9" fmla="*/ 96852 w 619366"/>
                <a:gd name="connsiteY9" fmla="*/ 988174 h 988174"/>
                <a:gd name="connsiteX0" fmla="*/ 590338 w 620039"/>
                <a:gd name="connsiteY0" fmla="*/ 320516 h 988174"/>
                <a:gd name="connsiteX1" fmla="*/ 532280 w 620039"/>
                <a:gd name="connsiteY1" fmla="*/ 276974 h 988174"/>
                <a:gd name="connsiteX2" fmla="*/ 619366 w 620039"/>
                <a:gd name="connsiteY2" fmla="*/ 102802 h 988174"/>
                <a:gd name="connsiteX3" fmla="*/ 590338 w 620039"/>
                <a:gd name="connsiteY3" fmla="*/ 1202 h 988174"/>
                <a:gd name="connsiteX4" fmla="*/ 474223 w 620039"/>
                <a:gd name="connsiteY4" fmla="*/ 44745 h 988174"/>
                <a:gd name="connsiteX5" fmla="*/ 401878 w 620039"/>
                <a:gd name="connsiteY5" fmla="*/ 112553 h 988174"/>
                <a:gd name="connsiteX6" fmla="*/ 212966 w 620039"/>
                <a:gd name="connsiteY6" fmla="*/ 189888 h 988174"/>
                <a:gd name="connsiteX7" fmla="*/ 7158 w 620039"/>
                <a:gd name="connsiteY7" fmla="*/ 530860 h 988174"/>
                <a:gd name="connsiteX8" fmla="*/ 26435 w 620039"/>
                <a:gd name="connsiteY8" fmla="*/ 753563 h 988174"/>
                <a:gd name="connsiteX9" fmla="*/ 96852 w 620039"/>
                <a:gd name="connsiteY9" fmla="*/ 988174 h 988174"/>
                <a:gd name="connsiteX0" fmla="*/ 590338 w 620039"/>
                <a:gd name="connsiteY0" fmla="*/ 332086 h 999744"/>
                <a:gd name="connsiteX1" fmla="*/ 532280 w 620039"/>
                <a:gd name="connsiteY1" fmla="*/ 288544 h 999744"/>
                <a:gd name="connsiteX2" fmla="*/ 619366 w 620039"/>
                <a:gd name="connsiteY2" fmla="*/ 114372 h 999744"/>
                <a:gd name="connsiteX3" fmla="*/ 590338 w 620039"/>
                <a:gd name="connsiteY3" fmla="*/ 866 h 999744"/>
                <a:gd name="connsiteX4" fmla="*/ 474223 w 620039"/>
                <a:gd name="connsiteY4" fmla="*/ 56315 h 999744"/>
                <a:gd name="connsiteX5" fmla="*/ 401878 w 620039"/>
                <a:gd name="connsiteY5" fmla="*/ 124123 h 999744"/>
                <a:gd name="connsiteX6" fmla="*/ 212966 w 620039"/>
                <a:gd name="connsiteY6" fmla="*/ 201458 h 999744"/>
                <a:gd name="connsiteX7" fmla="*/ 7158 w 620039"/>
                <a:gd name="connsiteY7" fmla="*/ 542430 h 999744"/>
                <a:gd name="connsiteX8" fmla="*/ 26435 w 620039"/>
                <a:gd name="connsiteY8" fmla="*/ 765133 h 999744"/>
                <a:gd name="connsiteX9" fmla="*/ 96852 w 620039"/>
                <a:gd name="connsiteY9" fmla="*/ 999744 h 999744"/>
                <a:gd name="connsiteX0" fmla="*/ 590338 w 634864"/>
                <a:gd name="connsiteY0" fmla="*/ 332086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90338 w 634864"/>
                <a:gd name="connsiteY0" fmla="*/ 332086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90338 w 634864"/>
                <a:gd name="connsiteY0" fmla="*/ 332086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83194 w 634864"/>
                <a:gd name="connsiteY0" fmla="*/ 353518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83194 w 634864"/>
                <a:gd name="connsiteY0" fmla="*/ 353518 h 999744"/>
                <a:gd name="connsiteX1" fmla="*/ 525136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864" h="999744">
                  <a:moveTo>
                    <a:pt x="583194" y="353518"/>
                  </a:moveTo>
                  <a:cubicBezTo>
                    <a:pt x="563841" y="339004"/>
                    <a:pt x="520677" y="324489"/>
                    <a:pt x="525136" y="288544"/>
                  </a:cubicBezTo>
                  <a:cubicBezTo>
                    <a:pt x="539877" y="237631"/>
                    <a:pt x="590337" y="172429"/>
                    <a:pt x="619366" y="114372"/>
                  </a:cubicBezTo>
                  <a:cubicBezTo>
                    <a:pt x="645409" y="70980"/>
                    <a:pt x="640495" y="18064"/>
                    <a:pt x="590338" y="866"/>
                  </a:cubicBezTo>
                  <a:cubicBezTo>
                    <a:pt x="544489" y="-6051"/>
                    <a:pt x="505784" y="29895"/>
                    <a:pt x="474223" y="56315"/>
                  </a:cubicBezTo>
                  <a:cubicBezTo>
                    <a:pt x="454871" y="80505"/>
                    <a:pt x="425992" y="109458"/>
                    <a:pt x="401878" y="124123"/>
                  </a:cubicBezTo>
                  <a:cubicBezTo>
                    <a:pt x="377008" y="150695"/>
                    <a:pt x="247362" y="165361"/>
                    <a:pt x="212966" y="201458"/>
                  </a:cubicBezTo>
                  <a:cubicBezTo>
                    <a:pt x="145158" y="300828"/>
                    <a:pt x="32104" y="443061"/>
                    <a:pt x="7158" y="542430"/>
                  </a:cubicBezTo>
                  <a:cubicBezTo>
                    <a:pt x="-7054" y="619840"/>
                    <a:pt x="165" y="687723"/>
                    <a:pt x="26435" y="765133"/>
                  </a:cubicBezTo>
                  <a:lnTo>
                    <a:pt x="96852" y="999744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05DE76B5-44C1-44FF-902F-AF2DE57AA732}"/>
                </a:ext>
              </a:extLst>
            </p:cNvPr>
            <p:cNvSpPr/>
            <p:nvPr/>
          </p:nvSpPr>
          <p:spPr>
            <a:xfrm>
              <a:off x="3300413" y="2081213"/>
              <a:ext cx="157162" cy="304800"/>
            </a:xfrm>
            <a:custGeom>
              <a:avLst/>
              <a:gdLst>
                <a:gd name="connsiteX0" fmla="*/ 57150 w 157162"/>
                <a:gd name="connsiteY0" fmla="*/ 323850 h 323850"/>
                <a:gd name="connsiteX1" fmla="*/ 14287 w 157162"/>
                <a:gd name="connsiteY1" fmla="*/ 180975 h 323850"/>
                <a:gd name="connsiteX2" fmla="*/ 0 w 157162"/>
                <a:gd name="connsiteY2" fmla="*/ 104775 h 323850"/>
                <a:gd name="connsiteX3" fmla="*/ 28575 w 157162"/>
                <a:gd name="connsiteY3" fmla="*/ 57150 h 323850"/>
                <a:gd name="connsiteX4" fmla="*/ 157162 w 157162"/>
                <a:gd name="connsiteY4" fmla="*/ 0 h 323850"/>
                <a:gd name="connsiteX0" fmla="*/ 52388 w 157162"/>
                <a:gd name="connsiteY0" fmla="*/ 304800 h 304800"/>
                <a:gd name="connsiteX1" fmla="*/ 14287 w 157162"/>
                <a:gd name="connsiteY1" fmla="*/ 180975 h 304800"/>
                <a:gd name="connsiteX2" fmla="*/ 0 w 157162"/>
                <a:gd name="connsiteY2" fmla="*/ 104775 h 304800"/>
                <a:gd name="connsiteX3" fmla="*/ 28575 w 157162"/>
                <a:gd name="connsiteY3" fmla="*/ 57150 h 304800"/>
                <a:gd name="connsiteX4" fmla="*/ 157162 w 157162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" h="304800">
                  <a:moveTo>
                    <a:pt x="52388" y="304800"/>
                  </a:moveTo>
                  <a:lnTo>
                    <a:pt x="14287" y="180975"/>
                  </a:lnTo>
                  <a:lnTo>
                    <a:pt x="0" y="104775"/>
                  </a:lnTo>
                  <a:lnTo>
                    <a:pt x="28575" y="57150"/>
                  </a:lnTo>
                  <a:lnTo>
                    <a:pt x="15716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8E4A8CAF-3081-4BCE-AFDF-5769F93577C3}"/>
              </a:ext>
            </a:extLst>
          </p:cNvPr>
          <p:cNvGrpSpPr/>
          <p:nvPr/>
        </p:nvGrpSpPr>
        <p:grpSpPr>
          <a:xfrm>
            <a:off x="2424113" y="3381829"/>
            <a:ext cx="1762125" cy="318634"/>
            <a:chOff x="2424113" y="3381829"/>
            <a:chExt cx="1762125" cy="318634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C178478A-C2E3-47CA-BE06-1A36BAD16C83}"/>
                </a:ext>
              </a:extLst>
            </p:cNvPr>
            <p:cNvSpPr/>
            <p:nvPr/>
          </p:nvSpPr>
          <p:spPr>
            <a:xfrm>
              <a:off x="2424113" y="3538538"/>
              <a:ext cx="1762125" cy="161925"/>
            </a:xfrm>
            <a:custGeom>
              <a:avLst/>
              <a:gdLst>
                <a:gd name="connsiteX0" fmla="*/ 0 w 1762125"/>
                <a:gd name="connsiteY0" fmla="*/ 152400 h 161925"/>
                <a:gd name="connsiteX1" fmla="*/ 252412 w 1762125"/>
                <a:gd name="connsiteY1" fmla="*/ 100012 h 161925"/>
                <a:gd name="connsiteX2" fmla="*/ 485775 w 1762125"/>
                <a:gd name="connsiteY2" fmla="*/ 33337 h 161925"/>
                <a:gd name="connsiteX3" fmla="*/ 666750 w 1762125"/>
                <a:gd name="connsiteY3" fmla="*/ 19050 h 161925"/>
                <a:gd name="connsiteX4" fmla="*/ 900112 w 1762125"/>
                <a:gd name="connsiteY4" fmla="*/ 0 h 161925"/>
                <a:gd name="connsiteX5" fmla="*/ 1143000 w 1762125"/>
                <a:gd name="connsiteY5" fmla="*/ 4762 h 161925"/>
                <a:gd name="connsiteX6" fmla="*/ 1300162 w 1762125"/>
                <a:gd name="connsiteY6" fmla="*/ 23812 h 161925"/>
                <a:gd name="connsiteX7" fmla="*/ 1385887 w 1762125"/>
                <a:gd name="connsiteY7" fmla="*/ 42862 h 161925"/>
                <a:gd name="connsiteX8" fmla="*/ 1533525 w 1762125"/>
                <a:gd name="connsiteY8" fmla="*/ 80962 h 161925"/>
                <a:gd name="connsiteX9" fmla="*/ 1762125 w 1762125"/>
                <a:gd name="connsiteY9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125" h="161925">
                  <a:moveTo>
                    <a:pt x="0" y="152400"/>
                  </a:moveTo>
                  <a:lnTo>
                    <a:pt x="252412" y="100012"/>
                  </a:lnTo>
                  <a:lnTo>
                    <a:pt x="485775" y="33337"/>
                  </a:lnTo>
                  <a:lnTo>
                    <a:pt x="666750" y="19050"/>
                  </a:lnTo>
                  <a:lnTo>
                    <a:pt x="900112" y="0"/>
                  </a:lnTo>
                  <a:lnTo>
                    <a:pt x="1143000" y="4762"/>
                  </a:lnTo>
                  <a:lnTo>
                    <a:pt x="1300162" y="23812"/>
                  </a:lnTo>
                  <a:lnTo>
                    <a:pt x="1385887" y="42862"/>
                  </a:lnTo>
                  <a:lnTo>
                    <a:pt x="1533525" y="80962"/>
                  </a:lnTo>
                  <a:lnTo>
                    <a:pt x="1762125" y="16192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E1E7FA3-56BF-467A-89D6-C68F5F96F47F}"/>
                </a:ext>
              </a:extLst>
            </p:cNvPr>
            <p:cNvSpPr/>
            <p:nvPr/>
          </p:nvSpPr>
          <p:spPr>
            <a:xfrm>
              <a:off x="2888399" y="3381829"/>
              <a:ext cx="169520" cy="254870"/>
            </a:xfrm>
            <a:custGeom>
              <a:avLst/>
              <a:gdLst>
                <a:gd name="connsiteX0" fmla="*/ 595086 w 624114"/>
                <a:gd name="connsiteY0" fmla="*/ 319314 h 1161143"/>
                <a:gd name="connsiteX1" fmla="*/ 537028 w 624114"/>
                <a:gd name="connsiteY1" fmla="*/ 275772 h 1161143"/>
                <a:gd name="connsiteX2" fmla="*/ 624114 w 624114"/>
                <a:gd name="connsiteY2" fmla="*/ 101600 h 1161143"/>
                <a:gd name="connsiteX3" fmla="*/ 595086 w 624114"/>
                <a:gd name="connsiteY3" fmla="*/ 0 h 1161143"/>
                <a:gd name="connsiteX4" fmla="*/ 478971 w 624114"/>
                <a:gd name="connsiteY4" fmla="*/ 43543 h 1161143"/>
                <a:gd name="connsiteX5" fmla="*/ 420914 w 624114"/>
                <a:gd name="connsiteY5" fmla="*/ 116114 h 1161143"/>
                <a:gd name="connsiteX6" fmla="*/ 217714 w 624114"/>
                <a:gd name="connsiteY6" fmla="*/ 188686 h 1161143"/>
                <a:gd name="connsiteX7" fmla="*/ 0 w 624114"/>
                <a:gd name="connsiteY7" fmla="*/ 522514 h 1161143"/>
                <a:gd name="connsiteX8" fmla="*/ 14514 w 624114"/>
                <a:gd name="connsiteY8" fmla="*/ 754743 h 1161143"/>
                <a:gd name="connsiteX9" fmla="*/ 101600 w 624114"/>
                <a:gd name="connsiteY9" fmla="*/ 986972 h 1161143"/>
                <a:gd name="connsiteX10" fmla="*/ 130628 w 624114"/>
                <a:gd name="connsiteY10" fmla="*/ 1161143 h 1161143"/>
                <a:gd name="connsiteX0" fmla="*/ 595086 w 624114"/>
                <a:gd name="connsiteY0" fmla="*/ 319314 h 1175431"/>
                <a:gd name="connsiteX1" fmla="*/ 537028 w 624114"/>
                <a:gd name="connsiteY1" fmla="*/ 275772 h 1175431"/>
                <a:gd name="connsiteX2" fmla="*/ 624114 w 624114"/>
                <a:gd name="connsiteY2" fmla="*/ 101600 h 1175431"/>
                <a:gd name="connsiteX3" fmla="*/ 595086 w 624114"/>
                <a:gd name="connsiteY3" fmla="*/ 0 h 1175431"/>
                <a:gd name="connsiteX4" fmla="*/ 478971 w 624114"/>
                <a:gd name="connsiteY4" fmla="*/ 43543 h 1175431"/>
                <a:gd name="connsiteX5" fmla="*/ 420914 w 624114"/>
                <a:gd name="connsiteY5" fmla="*/ 116114 h 1175431"/>
                <a:gd name="connsiteX6" fmla="*/ 217714 w 624114"/>
                <a:gd name="connsiteY6" fmla="*/ 188686 h 1175431"/>
                <a:gd name="connsiteX7" fmla="*/ 0 w 624114"/>
                <a:gd name="connsiteY7" fmla="*/ 522514 h 1175431"/>
                <a:gd name="connsiteX8" fmla="*/ 14514 w 624114"/>
                <a:gd name="connsiteY8" fmla="*/ 754743 h 1175431"/>
                <a:gd name="connsiteX9" fmla="*/ 101600 w 624114"/>
                <a:gd name="connsiteY9" fmla="*/ 986972 h 1175431"/>
                <a:gd name="connsiteX10" fmla="*/ 130628 w 624114"/>
                <a:gd name="connsiteY10" fmla="*/ 1175431 h 1175431"/>
                <a:gd name="connsiteX0" fmla="*/ 595086 w 624114"/>
                <a:gd name="connsiteY0" fmla="*/ 319314 h 1165906"/>
                <a:gd name="connsiteX1" fmla="*/ 537028 w 624114"/>
                <a:gd name="connsiteY1" fmla="*/ 275772 h 1165906"/>
                <a:gd name="connsiteX2" fmla="*/ 624114 w 624114"/>
                <a:gd name="connsiteY2" fmla="*/ 101600 h 1165906"/>
                <a:gd name="connsiteX3" fmla="*/ 595086 w 624114"/>
                <a:gd name="connsiteY3" fmla="*/ 0 h 1165906"/>
                <a:gd name="connsiteX4" fmla="*/ 478971 w 624114"/>
                <a:gd name="connsiteY4" fmla="*/ 43543 h 1165906"/>
                <a:gd name="connsiteX5" fmla="*/ 420914 w 624114"/>
                <a:gd name="connsiteY5" fmla="*/ 116114 h 1165906"/>
                <a:gd name="connsiteX6" fmla="*/ 217714 w 624114"/>
                <a:gd name="connsiteY6" fmla="*/ 188686 h 1165906"/>
                <a:gd name="connsiteX7" fmla="*/ 0 w 624114"/>
                <a:gd name="connsiteY7" fmla="*/ 522514 h 1165906"/>
                <a:gd name="connsiteX8" fmla="*/ 14514 w 624114"/>
                <a:gd name="connsiteY8" fmla="*/ 754743 h 1165906"/>
                <a:gd name="connsiteX9" fmla="*/ 101600 w 624114"/>
                <a:gd name="connsiteY9" fmla="*/ 986972 h 1165906"/>
                <a:gd name="connsiteX10" fmla="*/ 268741 w 624114"/>
                <a:gd name="connsiteY10" fmla="*/ 1165906 h 116590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89820 w 624114"/>
                <a:gd name="connsiteY10" fmla="*/ 1243693 h 1248496"/>
                <a:gd name="connsiteX11" fmla="*/ 268741 w 624114"/>
                <a:gd name="connsiteY11" fmla="*/ 1165906 h 124849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32670 w 624114"/>
                <a:gd name="connsiteY10" fmla="*/ 1172256 h 1248496"/>
                <a:gd name="connsiteX11" fmla="*/ 189820 w 624114"/>
                <a:gd name="connsiteY11" fmla="*/ 1243693 h 1248496"/>
                <a:gd name="connsiteX12" fmla="*/ 268741 w 624114"/>
                <a:gd name="connsiteY12" fmla="*/ 1165906 h 1248496"/>
                <a:gd name="connsiteX0" fmla="*/ 595086 w 624114"/>
                <a:gd name="connsiteY0" fmla="*/ 319314 h 1248851"/>
                <a:gd name="connsiteX1" fmla="*/ 537028 w 624114"/>
                <a:gd name="connsiteY1" fmla="*/ 275772 h 1248851"/>
                <a:gd name="connsiteX2" fmla="*/ 624114 w 624114"/>
                <a:gd name="connsiteY2" fmla="*/ 101600 h 1248851"/>
                <a:gd name="connsiteX3" fmla="*/ 595086 w 624114"/>
                <a:gd name="connsiteY3" fmla="*/ 0 h 1248851"/>
                <a:gd name="connsiteX4" fmla="*/ 478971 w 624114"/>
                <a:gd name="connsiteY4" fmla="*/ 43543 h 1248851"/>
                <a:gd name="connsiteX5" fmla="*/ 420914 w 624114"/>
                <a:gd name="connsiteY5" fmla="*/ 116114 h 1248851"/>
                <a:gd name="connsiteX6" fmla="*/ 217714 w 624114"/>
                <a:gd name="connsiteY6" fmla="*/ 188686 h 1248851"/>
                <a:gd name="connsiteX7" fmla="*/ 0 w 624114"/>
                <a:gd name="connsiteY7" fmla="*/ 522514 h 1248851"/>
                <a:gd name="connsiteX8" fmla="*/ 14514 w 624114"/>
                <a:gd name="connsiteY8" fmla="*/ 754743 h 1248851"/>
                <a:gd name="connsiteX9" fmla="*/ 101600 w 624114"/>
                <a:gd name="connsiteY9" fmla="*/ 986972 h 1248851"/>
                <a:gd name="connsiteX10" fmla="*/ 132670 w 624114"/>
                <a:gd name="connsiteY10" fmla="*/ 1172256 h 1248851"/>
                <a:gd name="connsiteX11" fmla="*/ 189820 w 624114"/>
                <a:gd name="connsiteY11" fmla="*/ 1243693 h 1248851"/>
                <a:gd name="connsiteX12" fmla="*/ 283028 w 624114"/>
                <a:gd name="connsiteY12" fmla="*/ 1175431 h 1248851"/>
                <a:gd name="connsiteX0" fmla="*/ 595086 w 624114"/>
                <a:gd name="connsiteY0" fmla="*/ 319314 h 1249262"/>
                <a:gd name="connsiteX1" fmla="*/ 537028 w 624114"/>
                <a:gd name="connsiteY1" fmla="*/ 275772 h 1249262"/>
                <a:gd name="connsiteX2" fmla="*/ 624114 w 624114"/>
                <a:gd name="connsiteY2" fmla="*/ 101600 h 1249262"/>
                <a:gd name="connsiteX3" fmla="*/ 595086 w 624114"/>
                <a:gd name="connsiteY3" fmla="*/ 0 h 1249262"/>
                <a:gd name="connsiteX4" fmla="*/ 478971 w 624114"/>
                <a:gd name="connsiteY4" fmla="*/ 43543 h 1249262"/>
                <a:gd name="connsiteX5" fmla="*/ 420914 w 624114"/>
                <a:gd name="connsiteY5" fmla="*/ 116114 h 1249262"/>
                <a:gd name="connsiteX6" fmla="*/ 217714 w 624114"/>
                <a:gd name="connsiteY6" fmla="*/ 188686 h 1249262"/>
                <a:gd name="connsiteX7" fmla="*/ 0 w 624114"/>
                <a:gd name="connsiteY7" fmla="*/ 522514 h 1249262"/>
                <a:gd name="connsiteX8" fmla="*/ 14514 w 624114"/>
                <a:gd name="connsiteY8" fmla="*/ 754743 h 1249262"/>
                <a:gd name="connsiteX9" fmla="*/ 101600 w 624114"/>
                <a:gd name="connsiteY9" fmla="*/ 986972 h 1249262"/>
                <a:gd name="connsiteX10" fmla="*/ 132670 w 624114"/>
                <a:gd name="connsiteY10" fmla="*/ 1172256 h 1249262"/>
                <a:gd name="connsiteX11" fmla="*/ 189820 w 624114"/>
                <a:gd name="connsiteY11" fmla="*/ 1243693 h 1249262"/>
                <a:gd name="connsiteX12" fmla="*/ 240165 w 624114"/>
                <a:gd name="connsiteY12" fmla="*/ 1184956 h 1249262"/>
                <a:gd name="connsiteX0" fmla="*/ 595086 w 624114"/>
                <a:gd name="connsiteY0" fmla="*/ 319314 h 1248667"/>
                <a:gd name="connsiteX1" fmla="*/ 537028 w 624114"/>
                <a:gd name="connsiteY1" fmla="*/ 275772 h 1248667"/>
                <a:gd name="connsiteX2" fmla="*/ 624114 w 624114"/>
                <a:gd name="connsiteY2" fmla="*/ 101600 h 1248667"/>
                <a:gd name="connsiteX3" fmla="*/ 595086 w 624114"/>
                <a:gd name="connsiteY3" fmla="*/ 0 h 1248667"/>
                <a:gd name="connsiteX4" fmla="*/ 478971 w 624114"/>
                <a:gd name="connsiteY4" fmla="*/ 43543 h 1248667"/>
                <a:gd name="connsiteX5" fmla="*/ 420914 w 624114"/>
                <a:gd name="connsiteY5" fmla="*/ 116114 h 1248667"/>
                <a:gd name="connsiteX6" fmla="*/ 217714 w 624114"/>
                <a:gd name="connsiteY6" fmla="*/ 188686 h 1248667"/>
                <a:gd name="connsiteX7" fmla="*/ 0 w 624114"/>
                <a:gd name="connsiteY7" fmla="*/ 522514 h 1248667"/>
                <a:gd name="connsiteX8" fmla="*/ 14514 w 624114"/>
                <a:gd name="connsiteY8" fmla="*/ 754743 h 1248667"/>
                <a:gd name="connsiteX9" fmla="*/ 101600 w 624114"/>
                <a:gd name="connsiteY9" fmla="*/ 986972 h 1248667"/>
                <a:gd name="connsiteX10" fmla="*/ 132670 w 624114"/>
                <a:gd name="connsiteY10" fmla="*/ 1172256 h 1248667"/>
                <a:gd name="connsiteX11" fmla="*/ 189820 w 624114"/>
                <a:gd name="connsiteY11" fmla="*/ 1243693 h 1248667"/>
                <a:gd name="connsiteX12" fmla="*/ 266358 w 624114"/>
                <a:gd name="connsiteY12" fmla="*/ 1170669 h 1248667"/>
                <a:gd name="connsiteX0" fmla="*/ 595086 w 624114"/>
                <a:gd name="connsiteY0" fmla="*/ 319314 h 1249560"/>
                <a:gd name="connsiteX1" fmla="*/ 537028 w 624114"/>
                <a:gd name="connsiteY1" fmla="*/ 275772 h 1249560"/>
                <a:gd name="connsiteX2" fmla="*/ 624114 w 624114"/>
                <a:gd name="connsiteY2" fmla="*/ 101600 h 1249560"/>
                <a:gd name="connsiteX3" fmla="*/ 595086 w 624114"/>
                <a:gd name="connsiteY3" fmla="*/ 0 h 1249560"/>
                <a:gd name="connsiteX4" fmla="*/ 478971 w 624114"/>
                <a:gd name="connsiteY4" fmla="*/ 43543 h 1249560"/>
                <a:gd name="connsiteX5" fmla="*/ 420914 w 624114"/>
                <a:gd name="connsiteY5" fmla="*/ 116114 h 1249560"/>
                <a:gd name="connsiteX6" fmla="*/ 217714 w 624114"/>
                <a:gd name="connsiteY6" fmla="*/ 188686 h 1249560"/>
                <a:gd name="connsiteX7" fmla="*/ 0 w 624114"/>
                <a:gd name="connsiteY7" fmla="*/ 522514 h 1249560"/>
                <a:gd name="connsiteX8" fmla="*/ 14514 w 624114"/>
                <a:gd name="connsiteY8" fmla="*/ 754743 h 1249560"/>
                <a:gd name="connsiteX9" fmla="*/ 101600 w 624114"/>
                <a:gd name="connsiteY9" fmla="*/ 986972 h 1249560"/>
                <a:gd name="connsiteX10" fmla="*/ 132670 w 624114"/>
                <a:gd name="connsiteY10" fmla="*/ 1172256 h 1249560"/>
                <a:gd name="connsiteX11" fmla="*/ 189820 w 624114"/>
                <a:gd name="connsiteY11" fmla="*/ 1243693 h 1249560"/>
                <a:gd name="connsiteX12" fmla="*/ 266358 w 624114"/>
                <a:gd name="connsiteY12" fmla="*/ 1170669 h 1249560"/>
                <a:gd name="connsiteX0" fmla="*/ 595086 w 624114"/>
                <a:gd name="connsiteY0" fmla="*/ 319314 h 1249441"/>
                <a:gd name="connsiteX1" fmla="*/ 537028 w 624114"/>
                <a:gd name="connsiteY1" fmla="*/ 275772 h 1249441"/>
                <a:gd name="connsiteX2" fmla="*/ 624114 w 624114"/>
                <a:gd name="connsiteY2" fmla="*/ 101600 h 1249441"/>
                <a:gd name="connsiteX3" fmla="*/ 595086 w 624114"/>
                <a:gd name="connsiteY3" fmla="*/ 0 h 1249441"/>
                <a:gd name="connsiteX4" fmla="*/ 478971 w 624114"/>
                <a:gd name="connsiteY4" fmla="*/ 43543 h 1249441"/>
                <a:gd name="connsiteX5" fmla="*/ 420914 w 624114"/>
                <a:gd name="connsiteY5" fmla="*/ 116114 h 1249441"/>
                <a:gd name="connsiteX6" fmla="*/ 217714 w 624114"/>
                <a:gd name="connsiteY6" fmla="*/ 188686 h 1249441"/>
                <a:gd name="connsiteX7" fmla="*/ 0 w 624114"/>
                <a:gd name="connsiteY7" fmla="*/ 522514 h 1249441"/>
                <a:gd name="connsiteX8" fmla="*/ 14514 w 624114"/>
                <a:gd name="connsiteY8" fmla="*/ 754743 h 1249441"/>
                <a:gd name="connsiteX9" fmla="*/ 101600 w 624114"/>
                <a:gd name="connsiteY9" fmla="*/ 986972 h 1249441"/>
                <a:gd name="connsiteX10" fmla="*/ 132670 w 624114"/>
                <a:gd name="connsiteY10" fmla="*/ 1172256 h 1249441"/>
                <a:gd name="connsiteX11" fmla="*/ 189820 w 624114"/>
                <a:gd name="connsiteY11" fmla="*/ 1243693 h 1249441"/>
                <a:gd name="connsiteX12" fmla="*/ 271120 w 624114"/>
                <a:gd name="connsiteY12" fmla="*/ 1168287 h 1249441"/>
                <a:gd name="connsiteX0" fmla="*/ 595086 w 624114"/>
                <a:gd name="connsiteY0" fmla="*/ 319314 h 1247179"/>
                <a:gd name="connsiteX1" fmla="*/ 537028 w 624114"/>
                <a:gd name="connsiteY1" fmla="*/ 275772 h 1247179"/>
                <a:gd name="connsiteX2" fmla="*/ 624114 w 624114"/>
                <a:gd name="connsiteY2" fmla="*/ 101600 h 1247179"/>
                <a:gd name="connsiteX3" fmla="*/ 595086 w 624114"/>
                <a:gd name="connsiteY3" fmla="*/ 0 h 1247179"/>
                <a:gd name="connsiteX4" fmla="*/ 478971 w 624114"/>
                <a:gd name="connsiteY4" fmla="*/ 43543 h 1247179"/>
                <a:gd name="connsiteX5" fmla="*/ 420914 w 624114"/>
                <a:gd name="connsiteY5" fmla="*/ 116114 h 1247179"/>
                <a:gd name="connsiteX6" fmla="*/ 217714 w 624114"/>
                <a:gd name="connsiteY6" fmla="*/ 188686 h 1247179"/>
                <a:gd name="connsiteX7" fmla="*/ 0 w 624114"/>
                <a:gd name="connsiteY7" fmla="*/ 522514 h 1247179"/>
                <a:gd name="connsiteX8" fmla="*/ 14514 w 624114"/>
                <a:gd name="connsiteY8" fmla="*/ 754743 h 1247179"/>
                <a:gd name="connsiteX9" fmla="*/ 101600 w 624114"/>
                <a:gd name="connsiteY9" fmla="*/ 986972 h 1247179"/>
                <a:gd name="connsiteX10" fmla="*/ 132670 w 624114"/>
                <a:gd name="connsiteY10" fmla="*/ 1172256 h 1247179"/>
                <a:gd name="connsiteX11" fmla="*/ 180295 w 624114"/>
                <a:gd name="connsiteY11" fmla="*/ 1241312 h 1247179"/>
                <a:gd name="connsiteX12" fmla="*/ 271120 w 624114"/>
                <a:gd name="connsiteY12" fmla="*/ 1168287 h 1247179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4514 w 624114"/>
                <a:gd name="connsiteY8" fmla="*/ 754743 h 1241842"/>
                <a:gd name="connsiteX9" fmla="*/ 101600 w 624114"/>
                <a:gd name="connsiteY9" fmla="*/ 986972 h 1241842"/>
                <a:gd name="connsiteX10" fmla="*/ 132670 w 624114"/>
                <a:gd name="connsiteY10" fmla="*/ 1172256 h 1241842"/>
                <a:gd name="connsiteX11" fmla="*/ 180295 w 624114"/>
                <a:gd name="connsiteY11" fmla="*/ 1241312 h 1241842"/>
                <a:gd name="connsiteX12" fmla="*/ 271120 w 624114"/>
                <a:gd name="connsiteY12" fmla="*/ 1168287 h 1241842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01600 w 624114"/>
                <a:gd name="connsiteY8" fmla="*/ 986972 h 1241842"/>
                <a:gd name="connsiteX9" fmla="*/ 132670 w 624114"/>
                <a:gd name="connsiteY9" fmla="*/ 1172256 h 1241842"/>
                <a:gd name="connsiteX10" fmla="*/ 180295 w 624114"/>
                <a:gd name="connsiteY10" fmla="*/ 1241312 h 1241842"/>
                <a:gd name="connsiteX11" fmla="*/ 271120 w 624114"/>
                <a:gd name="connsiteY11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377371 w 522514"/>
                <a:gd name="connsiteY4" fmla="*/ 43543 h 1241842"/>
                <a:gd name="connsiteX5" fmla="*/ 319314 w 522514"/>
                <a:gd name="connsiteY5" fmla="*/ 116114 h 1241842"/>
                <a:gd name="connsiteX6" fmla="*/ 116114 w 522514"/>
                <a:gd name="connsiteY6" fmla="*/ 188686 h 1241842"/>
                <a:gd name="connsiteX7" fmla="*/ 0 w 522514"/>
                <a:gd name="connsiteY7" fmla="*/ 986972 h 1241842"/>
                <a:gd name="connsiteX8" fmla="*/ 31070 w 522514"/>
                <a:gd name="connsiteY8" fmla="*/ 1172256 h 1241842"/>
                <a:gd name="connsiteX9" fmla="*/ 78695 w 522514"/>
                <a:gd name="connsiteY9" fmla="*/ 1241312 h 1241842"/>
                <a:gd name="connsiteX10" fmla="*/ 169520 w 522514"/>
                <a:gd name="connsiteY10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377371 w 522514"/>
                <a:gd name="connsiteY4" fmla="*/ 43543 h 1241842"/>
                <a:gd name="connsiteX5" fmla="*/ 319314 w 522514"/>
                <a:gd name="connsiteY5" fmla="*/ 116114 h 1241842"/>
                <a:gd name="connsiteX6" fmla="*/ 0 w 522514"/>
                <a:gd name="connsiteY6" fmla="*/ 986972 h 1241842"/>
                <a:gd name="connsiteX7" fmla="*/ 31070 w 522514"/>
                <a:gd name="connsiteY7" fmla="*/ 1172256 h 1241842"/>
                <a:gd name="connsiteX8" fmla="*/ 78695 w 522514"/>
                <a:gd name="connsiteY8" fmla="*/ 1241312 h 1241842"/>
                <a:gd name="connsiteX9" fmla="*/ 169520 w 522514"/>
                <a:gd name="connsiteY9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377371 w 522514"/>
                <a:gd name="connsiteY4" fmla="*/ 43543 h 1241842"/>
                <a:gd name="connsiteX5" fmla="*/ 0 w 522514"/>
                <a:gd name="connsiteY5" fmla="*/ 986972 h 1241842"/>
                <a:gd name="connsiteX6" fmla="*/ 31070 w 522514"/>
                <a:gd name="connsiteY6" fmla="*/ 1172256 h 1241842"/>
                <a:gd name="connsiteX7" fmla="*/ 78695 w 522514"/>
                <a:gd name="connsiteY7" fmla="*/ 1241312 h 1241842"/>
                <a:gd name="connsiteX8" fmla="*/ 169520 w 522514"/>
                <a:gd name="connsiteY8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0 w 522514"/>
                <a:gd name="connsiteY4" fmla="*/ 986972 h 1241842"/>
                <a:gd name="connsiteX5" fmla="*/ 31070 w 522514"/>
                <a:gd name="connsiteY5" fmla="*/ 1172256 h 1241842"/>
                <a:gd name="connsiteX6" fmla="*/ 78695 w 522514"/>
                <a:gd name="connsiteY6" fmla="*/ 1241312 h 1241842"/>
                <a:gd name="connsiteX7" fmla="*/ 169520 w 522514"/>
                <a:gd name="connsiteY7" fmla="*/ 1168287 h 1241842"/>
                <a:gd name="connsiteX0" fmla="*/ 493486 w 522514"/>
                <a:gd name="connsiteY0" fmla="*/ 217714 h 1140242"/>
                <a:gd name="connsiteX1" fmla="*/ 435428 w 522514"/>
                <a:gd name="connsiteY1" fmla="*/ 174172 h 1140242"/>
                <a:gd name="connsiteX2" fmla="*/ 522514 w 522514"/>
                <a:gd name="connsiteY2" fmla="*/ 0 h 1140242"/>
                <a:gd name="connsiteX3" fmla="*/ 0 w 522514"/>
                <a:gd name="connsiteY3" fmla="*/ 885372 h 1140242"/>
                <a:gd name="connsiteX4" fmla="*/ 31070 w 522514"/>
                <a:gd name="connsiteY4" fmla="*/ 1070656 h 1140242"/>
                <a:gd name="connsiteX5" fmla="*/ 78695 w 522514"/>
                <a:gd name="connsiteY5" fmla="*/ 1139712 h 1140242"/>
                <a:gd name="connsiteX6" fmla="*/ 169520 w 522514"/>
                <a:gd name="connsiteY6" fmla="*/ 1066687 h 1140242"/>
                <a:gd name="connsiteX0" fmla="*/ 493486 w 493486"/>
                <a:gd name="connsiteY0" fmla="*/ 43542 h 966070"/>
                <a:gd name="connsiteX1" fmla="*/ 435428 w 493486"/>
                <a:gd name="connsiteY1" fmla="*/ 0 h 966070"/>
                <a:gd name="connsiteX2" fmla="*/ 0 w 493486"/>
                <a:gd name="connsiteY2" fmla="*/ 711200 h 966070"/>
                <a:gd name="connsiteX3" fmla="*/ 31070 w 493486"/>
                <a:gd name="connsiteY3" fmla="*/ 896484 h 966070"/>
                <a:gd name="connsiteX4" fmla="*/ 78695 w 493486"/>
                <a:gd name="connsiteY4" fmla="*/ 965540 h 966070"/>
                <a:gd name="connsiteX5" fmla="*/ 169520 w 493486"/>
                <a:gd name="connsiteY5" fmla="*/ 892515 h 966070"/>
                <a:gd name="connsiteX0" fmla="*/ 493486 w 493486"/>
                <a:gd name="connsiteY0" fmla="*/ 0 h 922528"/>
                <a:gd name="connsiteX1" fmla="*/ 0 w 493486"/>
                <a:gd name="connsiteY1" fmla="*/ 667658 h 922528"/>
                <a:gd name="connsiteX2" fmla="*/ 31070 w 493486"/>
                <a:gd name="connsiteY2" fmla="*/ 852942 h 922528"/>
                <a:gd name="connsiteX3" fmla="*/ 78695 w 493486"/>
                <a:gd name="connsiteY3" fmla="*/ 921998 h 922528"/>
                <a:gd name="connsiteX4" fmla="*/ 169520 w 493486"/>
                <a:gd name="connsiteY4" fmla="*/ 848973 h 922528"/>
                <a:gd name="connsiteX0" fmla="*/ 0 w 169520"/>
                <a:gd name="connsiteY0" fmla="*/ 0 h 254870"/>
                <a:gd name="connsiteX1" fmla="*/ 31070 w 169520"/>
                <a:gd name="connsiteY1" fmla="*/ 185284 h 254870"/>
                <a:gd name="connsiteX2" fmla="*/ 78695 w 169520"/>
                <a:gd name="connsiteY2" fmla="*/ 254340 h 254870"/>
                <a:gd name="connsiteX3" fmla="*/ 169520 w 169520"/>
                <a:gd name="connsiteY3" fmla="*/ 181315 h 25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20" h="254870">
                  <a:moveTo>
                    <a:pt x="0" y="0"/>
                  </a:moveTo>
                  <a:cubicBezTo>
                    <a:pt x="23661" y="66410"/>
                    <a:pt x="16367" y="142497"/>
                    <a:pt x="31070" y="185284"/>
                  </a:cubicBezTo>
                  <a:cubicBezTo>
                    <a:pt x="45773" y="228071"/>
                    <a:pt x="52841" y="259367"/>
                    <a:pt x="78695" y="254340"/>
                  </a:cubicBezTo>
                  <a:cubicBezTo>
                    <a:pt x="113695" y="253206"/>
                    <a:pt x="111123" y="191104"/>
                    <a:pt x="169520" y="1813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70540675-2165-43D7-BBBF-99F24119EB14}"/>
                </a:ext>
              </a:extLst>
            </p:cNvPr>
            <p:cNvSpPr/>
            <p:nvPr/>
          </p:nvSpPr>
          <p:spPr>
            <a:xfrm>
              <a:off x="3321844" y="3388519"/>
              <a:ext cx="283369" cy="209550"/>
            </a:xfrm>
            <a:custGeom>
              <a:avLst/>
              <a:gdLst>
                <a:gd name="connsiteX0" fmla="*/ 0 w 283369"/>
                <a:gd name="connsiteY0" fmla="*/ 154781 h 209550"/>
                <a:gd name="connsiteX1" fmla="*/ 66675 w 283369"/>
                <a:gd name="connsiteY1" fmla="*/ 200025 h 209550"/>
                <a:gd name="connsiteX2" fmla="*/ 97631 w 283369"/>
                <a:gd name="connsiteY2" fmla="*/ 209550 h 209550"/>
                <a:gd name="connsiteX3" fmla="*/ 150019 w 283369"/>
                <a:gd name="connsiteY3" fmla="*/ 164306 h 209550"/>
                <a:gd name="connsiteX4" fmla="*/ 214312 w 283369"/>
                <a:gd name="connsiteY4" fmla="*/ 83344 h 209550"/>
                <a:gd name="connsiteX5" fmla="*/ 283369 w 283369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369" h="209550">
                  <a:moveTo>
                    <a:pt x="0" y="154781"/>
                  </a:moveTo>
                  <a:lnTo>
                    <a:pt x="66675" y="200025"/>
                  </a:lnTo>
                  <a:lnTo>
                    <a:pt x="97631" y="209550"/>
                  </a:lnTo>
                  <a:lnTo>
                    <a:pt x="150019" y="164306"/>
                  </a:lnTo>
                  <a:lnTo>
                    <a:pt x="214312" y="83344"/>
                  </a:lnTo>
                  <a:lnTo>
                    <a:pt x="283369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493FAEA2-FFF3-40D7-A239-CA316626EDBC}"/>
                </a:ext>
              </a:extLst>
            </p:cNvPr>
            <p:cNvSpPr/>
            <p:nvPr/>
          </p:nvSpPr>
          <p:spPr>
            <a:xfrm>
              <a:off x="3550179" y="3433763"/>
              <a:ext cx="45509" cy="109537"/>
            </a:xfrm>
            <a:custGeom>
              <a:avLst/>
              <a:gdLst>
                <a:gd name="connsiteX0" fmla="*/ 47625 w 47625"/>
                <a:gd name="connsiteY0" fmla="*/ 109537 h 109537"/>
                <a:gd name="connsiteX1" fmla="*/ 0 w 47625"/>
                <a:gd name="connsiteY1" fmla="*/ 69056 h 109537"/>
                <a:gd name="connsiteX2" fmla="*/ 21431 w 47625"/>
                <a:gd name="connsiteY2" fmla="*/ 0 h 109537"/>
                <a:gd name="connsiteX0" fmla="*/ 47625 w 47625"/>
                <a:gd name="connsiteY0" fmla="*/ 109537 h 109537"/>
                <a:gd name="connsiteX1" fmla="*/ 0 w 47625"/>
                <a:gd name="connsiteY1" fmla="*/ 69056 h 109537"/>
                <a:gd name="connsiteX2" fmla="*/ 21431 w 47625"/>
                <a:gd name="connsiteY2" fmla="*/ 0 h 109537"/>
                <a:gd name="connsiteX0" fmla="*/ 47855 w 47855"/>
                <a:gd name="connsiteY0" fmla="*/ 109537 h 109537"/>
                <a:gd name="connsiteX1" fmla="*/ 230 w 47855"/>
                <a:gd name="connsiteY1" fmla="*/ 69056 h 109537"/>
                <a:gd name="connsiteX2" fmla="*/ 21661 w 47855"/>
                <a:gd name="connsiteY2" fmla="*/ 0 h 109537"/>
                <a:gd name="connsiteX0" fmla="*/ 45509 w 45509"/>
                <a:gd name="connsiteY0" fmla="*/ 109537 h 109537"/>
                <a:gd name="connsiteX1" fmla="*/ 265 w 45509"/>
                <a:gd name="connsiteY1" fmla="*/ 69056 h 109537"/>
                <a:gd name="connsiteX2" fmla="*/ 19315 w 45509"/>
                <a:gd name="connsiteY2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09" h="109537">
                  <a:moveTo>
                    <a:pt x="45509" y="109537"/>
                  </a:moveTo>
                  <a:cubicBezTo>
                    <a:pt x="29634" y="96043"/>
                    <a:pt x="4234" y="84931"/>
                    <a:pt x="265" y="69056"/>
                  </a:cubicBezTo>
                  <a:cubicBezTo>
                    <a:pt x="-2116" y="38893"/>
                    <a:pt x="12171" y="23019"/>
                    <a:pt x="19315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DBF855CC-4699-4DAB-B051-5487051813DF}"/>
              </a:ext>
            </a:extLst>
          </p:cNvPr>
          <p:cNvSpPr/>
          <p:nvPr/>
        </p:nvSpPr>
        <p:spPr>
          <a:xfrm>
            <a:off x="4298156" y="1988344"/>
            <a:ext cx="333375" cy="185737"/>
          </a:xfrm>
          <a:custGeom>
            <a:avLst/>
            <a:gdLst>
              <a:gd name="connsiteX0" fmla="*/ 0 w 333375"/>
              <a:gd name="connsiteY0" fmla="*/ 185737 h 185737"/>
              <a:gd name="connsiteX1" fmla="*/ 209550 w 333375"/>
              <a:gd name="connsiteY1" fmla="*/ 73819 h 185737"/>
              <a:gd name="connsiteX2" fmla="*/ 333375 w 333375"/>
              <a:gd name="connsiteY2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185737">
                <a:moveTo>
                  <a:pt x="0" y="185737"/>
                </a:moveTo>
                <a:lnTo>
                  <a:pt x="209550" y="73819"/>
                </a:lnTo>
                <a:lnTo>
                  <a:pt x="333375" y="0"/>
                </a:ln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E3226F3F-9C67-49FE-9C3E-BC52197AEFAA}"/>
              </a:ext>
            </a:extLst>
          </p:cNvPr>
          <p:cNvGrpSpPr/>
          <p:nvPr/>
        </p:nvGrpSpPr>
        <p:grpSpPr>
          <a:xfrm>
            <a:off x="5308600" y="4451350"/>
            <a:ext cx="127000" cy="170656"/>
            <a:chOff x="5308600" y="4451350"/>
            <a:chExt cx="127000" cy="170656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6479B0BD-E59D-44D6-80EC-D7471B39D79A}"/>
                </a:ext>
              </a:extLst>
            </p:cNvPr>
            <p:cNvGrpSpPr/>
            <p:nvPr/>
          </p:nvGrpSpPr>
          <p:grpSpPr>
            <a:xfrm>
              <a:off x="5308600" y="4451350"/>
              <a:ext cx="127000" cy="170656"/>
              <a:chOff x="5308600" y="4451350"/>
              <a:chExt cx="127000" cy="170656"/>
            </a:xfrm>
          </p:grpSpPr>
          <p:sp>
            <p:nvSpPr>
              <p:cNvPr id="2" name="Vrije vorm: vorm 1">
                <a:extLst>
                  <a:ext uri="{FF2B5EF4-FFF2-40B4-BE49-F238E27FC236}">
                    <a16:creationId xmlns:a16="http://schemas.microsoft.com/office/drawing/2014/main" id="{EC67B153-C52F-4E05-A94C-A4511EA38531}"/>
                  </a:ext>
                </a:extLst>
              </p:cNvPr>
              <p:cNvSpPr/>
              <p:nvPr/>
            </p:nvSpPr>
            <p:spPr>
              <a:xfrm>
                <a:off x="5308600" y="4451350"/>
                <a:ext cx="127000" cy="85725"/>
              </a:xfrm>
              <a:custGeom>
                <a:avLst/>
                <a:gdLst>
                  <a:gd name="connsiteX0" fmla="*/ 0 w 127000"/>
                  <a:gd name="connsiteY0" fmla="*/ 0 h 85725"/>
                  <a:gd name="connsiteX1" fmla="*/ 82550 w 127000"/>
                  <a:gd name="connsiteY1" fmla="*/ 60325 h 85725"/>
                  <a:gd name="connsiteX2" fmla="*/ 127000 w 127000"/>
                  <a:gd name="connsiteY2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" h="85725">
                    <a:moveTo>
                      <a:pt x="0" y="0"/>
                    </a:moveTo>
                    <a:lnTo>
                      <a:pt x="82550" y="60325"/>
                    </a:lnTo>
                    <a:lnTo>
                      <a:pt x="127000" y="85725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974141E4-DBD1-46AD-BD73-F0BF104DB2DB}"/>
                  </a:ext>
                </a:extLst>
              </p:cNvPr>
              <p:cNvSpPr/>
              <p:nvPr/>
            </p:nvSpPr>
            <p:spPr>
              <a:xfrm>
                <a:off x="5322094" y="4457700"/>
                <a:ext cx="97631" cy="164306"/>
              </a:xfrm>
              <a:custGeom>
                <a:avLst/>
                <a:gdLst>
                  <a:gd name="connsiteX0" fmla="*/ 97631 w 97631"/>
                  <a:gd name="connsiteY0" fmla="*/ 164306 h 164306"/>
                  <a:gd name="connsiteX1" fmla="*/ 69056 w 97631"/>
                  <a:gd name="connsiteY1" fmla="*/ 52388 h 164306"/>
                  <a:gd name="connsiteX2" fmla="*/ 61912 w 97631"/>
                  <a:gd name="connsiteY2" fmla="*/ 11906 h 164306"/>
                  <a:gd name="connsiteX3" fmla="*/ 35719 w 97631"/>
                  <a:gd name="connsiteY3" fmla="*/ 0 h 164306"/>
                  <a:gd name="connsiteX4" fmla="*/ 0 w 97631"/>
                  <a:gd name="connsiteY4" fmla="*/ 4763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31" h="164306">
                    <a:moveTo>
                      <a:pt x="97631" y="164306"/>
                    </a:moveTo>
                    <a:lnTo>
                      <a:pt x="69056" y="52388"/>
                    </a:lnTo>
                    <a:lnTo>
                      <a:pt x="61912" y="11906"/>
                    </a:lnTo>
                    <a:lnTo>
                      <a:pt x="35719" y="0"/>
                    </a:lnTo>
                    <a:lnTo>
                      <a:pt x="0" y="4763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FF689C32-66D2-485D-845F-239EBC27FCC1}"/>
                </a:ext>
              </a:extLst>
            </p:cNvPr>
            <p:cNvSpPr/>
            <p:nvPr/>
          </p:nvSpPr>
          <p:spPr>
            <a:xfrm>
              <a:off x="5341144" y="4471988"/>
              <a:ext cx="64294" cy="100012"/>
            </a:xfrm>
            <a:custGeom>
              <a:avLst/>
              <a:gdLst>
                <a:gd name="connsiteX0" fmla="*/ 64294 w 64294"/>
                <a:gd name="connsiteY0" fmla="*/ 100012 h 100012"/>
                <a:gd name="connsiteX1" fmla="*/ 35719 w 64294"/>
                <a:gd name="connsiteY1" fmla="*/ 57150 h 100012"/>
                <a:gd name="connsiteX2" fmla="*/ 19050 w 64294"/>
                <a:gd name="connsiteY2" fmla="*/ 42862 h 100012"/>
                <a:gd name="connsiteX3" fmla="*/ 0 w 64294"/>
                <a:gd name="connsiteY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94" h="100012">
                  <a:moveTo>
                    <a:pt x="64294" y="100012"/>
                  </a:moveTo>
                  <a:lnTo>
                    <a:pt x="35719" y="57150"/>
                  </a:lnTo>
                  <a:lnTo>
                    <a:pt x="19050" y="42862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42" name="Tekstvak 41">
            <a:extLst>
              <a:ext uri="{FF2B5EF4-FFF2-40B4-BE49-F238E27FC236}">
                <a16:creationId xmlns:a16="http://schemas.microsoft.com/office/drawing/2014/main" id="{D5992AC7-E639-47D7-B1C2-6D6D6483A7D2}"/>
              </a:ext>
            </a:extLst>
          </p:cNvPr>
          <p:cNvSpPr txBox="1"/>
          <p:nvPr/>
        </p:nvSpPr>
        <p:spPr>
          <a:xfrm>
            <a:off x="5022056" y="4636294"/>
            <a:ext cx="1511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R1 knoop zuid (2030)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B8C7920B-2560-44F4-AA09-7E3EA76AFF9B}"/>
              </a:ext>
            </a:extLst>
          </p:cNvPr>
          <p:cNvGrpSpPr/>
          <p:nvPr/>
        </p:nvGrpSpPr>
        <p:grpSpPr>
          <a:xfrm>
            <a:off x="4199392" y="3074193"/>
            <a:ext cx="1969179" cy="1307307"/>
            <a:chOff x="4199392" y="3074193"/>
            <a:chExt cx="1969179" cy="1307307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EA28A107-DFC7-447E-99E3-64C0EF5514DC}"/>
                </a:ext>
              </a:extLst>
            </p:cNvPr>
            <p:cNvSpPr/>
            <p:nvPr/>
          </p:nvSpPr>
          <p:spPr>
            <a:xfrm>
              <a:off x="4199392" y="3523050"/>
              <a:ext cx="1969179" cy="367833"/>
            </a:xfrm>
            <a:custGeom>
              <a:avLst/>
              <a:gdLst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43428 w 2046514"/>
                <a:gd name="connsiteY2" fmla="*/ 348343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09902 w 2046514"/>
                <a:gd name="connsiteY4" fmla="*/ 344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68956 h 401184"/>
                <a:gd name="connsiteX1" fmla="*/ 740228 w 2046514"/>
                <a:gd name="connsiteY1" fmla="*/ 401184 h 401184"/>
                <a:gd name="connsiteX2" fmla="*/ 905328 w 2046514"/>
                <a:gd name="connsiteY2" fmla="*/ 310244 h 401184"/>
                <a:gd name="connsiteX3" fmla="*/ 1016000 w 2046514"/>
                <a:gd name="connsiteY3" fmla="*/ 110898 h 401184"/>
                <a:gd name="connsiteX4" fmla="*/ 1209902 w 2046514"/>
                <a:gd name="connsiteY4" fmla="*/ 58284 h 401184"/>
                <a:gd name="connsiteX5" fmla="*/ 1363889 w 2046514"/>
                <a:gd name="connsiteY5" fmla="*/ 0 h 401184"/>
                <a:gd name="connsiteX6" fmla="*/ 1828800 w 2046514"/>
                <a:gd name="connsiteY6" fmla="*/ 96384 h 401184"/>
                <a:gd name="connsiteX7" fmla="*/ 1973942 w 2046514"/>
                <a:gd name="connsiteY7" fmla="*/ 314098 h 401184"/>
                <a:gd name="connsiteX8" fmla="*/ 2046514 w 2046514"/>
                <a:gd name="connsiteY8" fmla="*/ 401184 h 401184"/>
                <a:gd name="connsiteX0" fmla="*/ 0 w 2046514"/>
                <a:gd name="connsiteY0" fmla="*/ 170931 h 403159"/>
                <a:gd name="connsiteX1" fmla="*/ 740228 w 2046514"/>
                <a:gd name="connsiteY1" fmla="*/ 403159 h 403159"/>
                <a:gd name="connsiteX2" fmla="*/ 905328 w 2046514"/>
                <a:gd name="connsiteY2" fmla="*/ 312219 h 403159"/>
                <a:gd name="connsiteX3" fmla="*/ 1016000 w 2046514"/>
                <a:gd name="connsiteY3" fmla="*/ 112873 h 403159"/>
                <a:gd name="connsiteX4" fmla="*/ 1209902 w 2046514"/>
                <a:gd name="connsiteY4" fmla="*/ 60259 h 403159"/>
                <a:gd name="connsiteX5" fmla="*/ 1363889 w 2046514"/>
                <a:gd name="connsiteY5" fmla="*/ 1975 h 403159"/>
                <a:gd name="connsiteX6" fmla="*/ 1828800 w 2046514"/>
                <a:gd name="connsiteY6" fmla="*/ 98359 h 403159"/>
                <a:gd name="connsiteX7" fmla="*/ 1973942 w 2046514"/>
                <a:gd name="connsiteY7" fmla="*/ 316073 h 403159"/>
                <a:gd name="connsiteX8" fmla="*/ 2046514 w 2046514"/>
                <a:gd name="connsiteY8" fmla="*/ 403159 h 403159"/>
                <a:gd name="connsiteX0" fmla="*/ 0 w 2046514"/>
                <a:gd name="connsiteY0" fmla="*/ 170931 h 403159"/>
                <a:gd name="connsiteX1" fmla="*/ 740228 w 2046514"/>
                <a:gd name="connsiteY1" fmla="*/ 403159 h 403159"/>
                <a:gd name="connsiteX2" fmla="*/ 905328 w 2046514"/>
                <a:gd name="connsiteY2" fmla="*/ 312219 h 403159"/>
                <a:gd name="connsiteX3" fmla="*/ 1016000 w 2046514"/>
                <a:gd name="connsiteY3" fmla="*/ 112873 h 403159"/>
                <a:gd name="connsiteX4" fmla="*/ 1209902 w 2046514"/>
                <a:gd name="connsiteY4" fmla="*/ 60259 h 403159"/>
                <a:gd name="connsiteX5" fmla="*/ 1363889 w 2046514"/>
                <a:gd name="connsiteY5" fmla="*/ 1975 h 403159"/>
                <a:gd name="connsiteX6" fmla="*/ 1828800 w 2046514"/>
                <a:gd name="connsiteY6" fmla="*/ 98359 h 403159"/>
                <a:gd name="connsiteX7" fmla="*/ 1973942 w 2046514"/>
                <a:gd name="connsiteY7" fmla="*/ 316073 h 403159"/>
                <a:gd name="connsiteX8" fmla="*/ 2046514 w 2046514"/>
                <a:gd name="connsiteY8" fmla="*/ 403159 h 403159"/>
                <a:gd name="connsiteX0" fmla="*/ 0 w 2046514"/>
                <a:gd name="connsiteY0" fmla="*/ 161634 h 393862"/>
                <a:gd name="connsiteX1" fmla="*/ 740228 w 2046514"/>
                <a:gd name="connsiteY1" fmla="*/ 393862 h 393862"/>
                <a:gd name="connsiteX2" fmla="*/ 905328 w 2046514"/>
                <a:gd name="connsiteY2" fmla="*/ 302922 h 393862"/>
                <a:gd name="connsiteX3" fmla="*/ 1016000 w 2046514"/>
                <a:gd name="connsiteY3" fmla="*/ 103576 h 393862"/>
                <a:gd name="connsiteX4" fmla="*/ 1209902 w 2046514"/>
                <a:gd name="connsiteY4" fmla="*/ 50962 h 393862"/>
                <a:gd name="connsiteX5" fmla="*/ 1378177 w 2046514"/>
                <a:gd name="connsiteY5" fmla="*/ 2203 h 393862"/>
                <a:gd name="connsiteX6" fmla="*/ 1828800 w 2046514"/>
                <a:gd name="connsiteY6" fmla="*/ 89062 h 393862"/>
                <a:gd name="connsiteX7" fmla="*/ 1973942 w 2046514"/>
                <a:gd name="connsiteY7" fmla="*/ 306776 h 393862"/>
                <a:gd name="connsiteX8" fmla="*/ 2046514 w 2046514"/>
                <a:gd name="connsiteY8" fmla="*/ 393862 h 393862"/>
                <a:gd name="connsiteX0" fmla="*/ 0 w 2046514"/>
                <a:gd name="connsiteY0" fmla="*/ 161515 h 393743"/>
                <a:gd name="connsiteX1" fmla="*/ 740228 w 2046514"/>
                <a:gd name="connsiteY1" fmla="*/ 393743 h 393743"/>
                <a:gd name="connsiteX2" fmla="*/ 905328 w 2046514"/>
                <a:gd name="connsiteY2" fmla="*/ 302803 h 393743"/>
                <a:gd name="connsiteX3" fmla="*/ 1016000 w 2046514"/>
                <a:gd name="connsiteY3" fmla="*/ 103457 h 393743"/>
                <a:gd name="connsiteX4" fmla="*/ 1209902 w 2046514"/>
                <a:gd name="connsiteY4" fmla="*/ 50843 h 393743"/>
                <a:gd name="connsiteX5" fmla="*/ 1378177 w 2046514"/>
                <a:gd name="connsiteY5" fmla="*/ 2084 h 393743"/>
                <a:gd name="connsiteX6" fmla="*/ 1790700 w 2046514"/>
                <a:gd name="connsiteY6" fmla="*/ 93705 h 393743"/>
                <a:gd name="connsiteX7" fmla="*/ 1973942 w 2046514"/>
                <a:gd name="connsiteY7" fmla="*/ 306657 h 393743"/>
                <a:gd name="connsiteX8" fmla="*/ 2046514 w 2046514"/>
                <a:gd name="connsiteY8" fmla="*/ 393743 h 393743"/>
                <a:gd name="connsiteX0" fmla="*/ 0 w 2046514"/>
                <a:gd name="connsiteY0" fmla="*/ 163578 h 395806"/>
                <a:gd name="connsiteX1" fmla="*/ 740228 w 2046514"/>
                <a:gd name="connsiteY1" fmla="*/ 395806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907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40228 w 2046514"/>
                <a:gd name="connsiteY1" fmla="*/ 395806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907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40228 w 2046514"/>
                <a:gd name="connsiteY1" fmla="*/ 395806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54515 w 2046514"/>
                <a:gd name="connsiteY1" fmla="*/ 371993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54515 w 2046514"/>
                <a:gd name="connsiteY1" fmla="*/ 371993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54515 w 2046514"/>
                <a:gd name="connsiteY1" fmla="*/ 371993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35465 w 2046514"/>
                <a:gd name="connsiteY1" fmla="*/ 367230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1751"/>
                <a:gd name="connsiteY0" fmla="*/ 173103 h 395806"/>
                <a:gd name="connsiteX1" fmla="*/ 730702 w 2041751"/>
                <a:gd name="connsiteY1" fmla="*/ 367230 h 395806"/>
                <a:gd name="connsiteX2" fmla="*/ 900565 w 2041751"/>
                <a:gd name="connsiteY2" fmla="*/ 304866 h 395806"/>
                <a:gd name="connsiteX3" fmla="*/ 1011237 w 2041751"/>
                <a:gd name="connsiteY3" fmla="*/ 105520 h 395806"/>
                <a:gd name="connsiteX4" fmla="*/ 1205139 w 2041751"/>
                <a:gd name="connsiteY4" fmla="*/ 52906 h 395806"/>
                <a:gd name="connsiteX5" fmla="*/ 1373414 w 2041751"/>
                <a:gd name="connsiteY5" fmla="*/ 4147 h 395806"/>
                <a:gd name="connsiteX6" fmla="*/ 1747837 w 2041751"/>
                <a:gd name="connsiteY6" fmla="*/ 95768 h 395806"/>
                <a:gd name="connsiteX7" fmla="*/ 1969179 w 2041751"/>
                <a:gd name="connsiteY7" fmla="*/ 308720 h 395806"/>
                <a:gd name="connsiteX8" fmla="*/ 2041751 w 2041751"/>
                <a:gd name="connsiteY8" fmla="*/ 395806 h 395806"/>
                <a:gd name="connsiteX0" fmla="*/ 0 w 2041751"/>
                <a:gd name="connsiteY0" fmla="*/ 173103 h 395806"/>
                <a:gd name="connsiteX1" fmla="*/ 730702 w 2041751"/>
                <a:gd name="connsiteY1" fmla="*/ 367230 h 395806"/>
                <a:gd name="connsiteX2" fmla="*/ 900565 w 2041751"/>
                <a:gd name="connsiteY2" fmla="*/ 304866 h 395806"/>
                <a:gd name="connsiteX3" fmla="*/ 1011237 w 2041751"/>
                <a:gd name="connsiteY3" fmla="*/ 105520 h 395806"/>
                <a:gd name="connsiteX4" fmla="*/ 1205139 w 2041751"/>
                <a:gd name="connsiteY4" fmla="*/ 52906 h 395806"/>
                <a:gd name="connsiteX5" fmla="*/ 1373414 w 2041751"/>
                <a:gd name="connsiteY5" fmla="*/ 4147 h 395806"/>
                <a:gd name="connsiteX6" fmla="*/ 1747837 w 2041751"/>
                <a:gd name="connsiteY6" fmla="*/ 95768 h 395806"/>
                <a:gd name="connsiteX7" fmla="*/ 1969179 w 2041751"/>
                <a:gd name="connsiteY7" fmla="*/ 308720 h 395806"/>
                <a:gd name="connsiteX8" fmla="*/ 2041751 w 2041751"/>
                <a:gd name="connsiteY8" fmla="*/ 395806 h 395806"/>
                <a:gd name="connsiteX0" fmla="*/ 0 w 2041751"/>
                <a:gd name="connsiteY0" fmla="*/ 173103 h 395806"/>
                <a:gd name="connsiteX1" fmla="*/ 730702 w 2041751"/>
                <a:gd name="connsiteY1" fmla="*/ 367230 h 395806"/>
                <a:gd name="connsiteX2" fmla="*/ 900565 w 2041751"/>
                <a:gd name="connsiteY2" fmla="*/ 304866 h 395806"/>
                <a:gd name="connsiteX3" fmla="*/ 1011237 w 2041751"/>
                <a:gd name="connsiteY3" fmla="*/ 105520 h 395806"/>
                <a:gd name="connsiteX4" fmla="*/ 1205139 w 2041751"/>
                <a:gd name="connsiteY4" fmla="*/ 52906 h 395806"/>
                <a:gd name="connsiteX5" fmla="*/ 1373414 w 2041751"/>
                <a:gd name="connsiteY5" fmla="*/ 4147 h 395806"/>
                <a:gd name="connsiteX6" fmla="*/ 1747837 w 2041751"/>
                <a:gd name="connsiteY6" fmla="*/ 95768 h 395806"/>
                <a:gd name="connsiteX7" fmla="*/ 1969179 w 2041751"/>
                <a:gd name="connsiteY7" fmla="*/ 308720 h 395806"/>
                <a:gd name="connsiteX8" fmla="*/ 2041751 w 2041751"/>
                <a:gd name="connsiteY8" fmla="*/ 395806 h 395806"/>
                <a:gd name="connsiteX0" fmla="*/ 0 w 1969179"/>
                <a:gd name="connsiteY0" fmla="*/ 173103 h 367833"/>
                <a:gd name="connsiteX1" fmla="*/ 730702 w 1969179"/>
                <a:gd name="connsiteY1" fmla="*/ 367230 h 367833"/>
                <a:gd name="connsiteX2" fmla="*/ 900565 w 1969179"/>
                <a:gd name="connsiteY2" fmla="*/ 304866 h 367833"/>
                <a:gd name="connsiteX3" fmla="*/ 1011237 w 1969179"/>
                <a:gd name="connsiteY3" fmla="*/ 105520 h 367833"/>
                <a:gd name="connsiteX4" fmla="*/ 1205139 w 1969179"/>
                <a:gd name="connsiteY4" fmla="*/ 52906 h 367833"/>
                <a:gd name="connsiteX5" fmla="*/ 1373414 w 1969179"/>
                <a:gd name="connsiteY5" fmla="*/ 4147 h 367833"/>
                <a:gd name="connsiteX6" fmla="*/ 1747837 w 1969179"/>
                <a:gd name="connsiteY6" fmla="*/ 95768 h 367833"/>
                <a:gd name="connsiteX7" fmla="*/ 1969179 w 1969179"/>
                <a:gd name="connsiteY7" fmla="*/ 308720 h 3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9179" h="367833">
                  <a:moveTo>
                    <a:pt x="0" y="173103"/>
                  </a:moveTo>
                  <a:cubicBezTo>
                    <a:pt x="280080" y="318775"/>
                    <a:pt x="593497" y="373958"/>
                    <a:pt x="730702" y="367230"/>
                  </a:cubicBezTo>
                  <a:cubicBezTo>
                    <a:pt x="785735" y="370254"/>
                    <a:pt x="864582" y="363754"/>
                    <a:pt x="900565" y="304866"/>
                  </a:cubicBezTo>
                  <a:cubicBezTo>
                    <a:pt x="942219" y="271755"/>
                    <a:pt x="969583" y="167207"/>
                    <a:pt x="1011237" y="105520"/>
                  </a:cubicBezTo>
                  <a:cubicBezTo>
                    <a:pt x="1074283" y="72107"/>
                    <a:pt x="1132568" y="57744"/>
                    <a:pt x="1205139" y="52906"/>
                  </a:cubicBezTo>
                  <a:cubicBezTo>
                    <a:pt x="1256468" y="33478"/>
                    <a:pt x="1322085" y="4525"/>
                    <a:pt x="1373414" y="4147"/>
                  </a:cubicBezTo>
                  <a:cubicBezTo>
                    <a:pt x="1475997" y="-11350"/>
                    <a:pt x="1616680" y="16015"/>
                    <a:pt x="1747837" y="95768"/>
                  </a:cubicBezTo>
                  <a:cubicBezTo>
                    <a:pt x="1827968" y="142940"/>
                    <a:pt x="1908098" y="237736"/>
                    <a:pt x="1969179" y="30872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6C557FAC-90D3-49F6-8778-49E5B292D24A}"/>
                </a:ext>
              </a:extLst>
            </p:cNvPr>
            <p:cNvSpPr/>
            <p:nvPr/>
          </p:nvSpPr>
          <p:spPr>
            <a:xfrm>
              <a:off x="5981700" y="3074193"/>
              <a:ext cx="61913" cy="611981"/>
            </a:xfrm>
            <a:custGeom>
              <a:avLst/>
              <a:gdLst>
                <a:gd name="connsiteX0" fmla="*/ 47625 w 47625"/>
                <a:gd name="connsiteY0" fmla="*/ 495300 h 495300"/>
                <a:gd name="connsiteX1" fmla="*/ 9525 w 47625"/>
                <a:gd name="connsiteY1" fmla="*/ 385763 h 495300"/>
                <a:gd name="connsiteX2" fmla="*/ 0 w 47625"/>
                <a:gd name="connsiteY2" fmla="*/ 280988 h 495300"/>
                <a:gd name="connsiteX3" fmla="*/ 4763 w 47625"/>
                <a:gd name="connsiteY3" fmla="*/ 90488 h 495300"/>
                <a:gd name="connsiteX4" fmla="*/ 47625 w 47625"/>
                <a:gd name="connsiteY4" fmla="*/ 0 h 495300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4763 w 61913"/>
                <a:gd name="connsiteY3" fmla="*/ 207169 h 611981"/>
                <a:gd name="connsiteX4" fmla="*/ 61913 w 61913"/>
                <a:gd name="connsiteY4" fmla="*/ 0 h 611981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11907 w 61913"/>
                <a:gd name="connsiteY3" fmla="*/ 221457 h 611981"/>
                <a:gd name="connsiteX4" fmla="*/ 61913 w 61913"/>
                <a:gd name="connsiteY4" fmla="*/ 0 h 611981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11907 w 61913"/>
                <a:gd name="connsiteY3" fmla="*/ 221457 h 611981"/>
                <a:gd name="connsiteX4" fmla="*/ 61913 w 61913"/>
                <a:gd name="connsiteY4" fmla="*/ 0 h 611981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2382 w 61913"/>
                <a:gd name="connsiteY3" fmla="*/ 230982 h 611981"/>
                <a:gd name="connsiteX4" fmla="*/ 61913 w 61913"/>
                <a:gd name="connsiteY4" fmla="*/ 0 h 61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611981">
                  <a:moveTo>
                    <a:pt x="47625" y="611981"/>
                  </a:moveTo>
                  <a:lnTo>
                    <a:pt x="9525" y="502444"/>
                  </a:lnTo>
                  <a:lnTo>
                    <a:pt x="0" y="397669"/>
                  </a:lnTo>
                  <a:lnTo>
                    <a:pt x="2382" y="230982"/>
                  </a:lnTo>
                  <a:cubicBezTo>
                    <a:pt x="4763" y="191294"/>
                    <a:pt x="47626" y="30163"/>
                    <a:pt x="6191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4FF1594F-9B3F-481E-927C-7E81A8EC48E3}"/>
                </a:ext>
              </a:extLst>
            </p:cNvPr>
            <p:cNvSpPr/>
            <p:nvPr/>
          </p:nvSpPr>
          <p:spPr>
            <a:xfrm>
              <a:off x="5876925" y="3505200"/>
              <a:ext cx="104775" cy="80963"/>
            </a:xfrm>
            <a:custGeom>
              <a:avLst/>
              <a:gdLst>
                <a:gd name="connsiteX0" fmla="*/ 104775 w 104775"/>
                <a:gd name="connsiteY0" fmla="*/ 0 h 80963"/>
                <a:gd name="connsiteX1" fmla="*/ 57150 w 104775"/>
                <a:gd name="connsiteY1" fmla="*/ 47625 h 80963"/>
                <a:gd name="connsiteX2" fmla="*/ 0 w 104775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80963">
                  <a:moveTo>
                    <a:pt x="104775" y="0"/>
                  </a:moveTo>
                  <a:lnTo>
                    <a:pt x="57150" y="47625"/>
                  </a:lnTo>
                  <a:lnTo>
                    <a:pt x="0" y="80963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446A3CE7-6FDA-4A2F-959B-3BC25456F824}"/>
                </a:ext>
              </a:extLst>
            </p:cNvPr>
            <p:cNvSpPr/>
            <p:nvPr/>
          </p:nvSpPr>
          <p:spPr>
            <a:xfrm>
              <a:off x="4605338" y="3886200"/>
              <a:ext cx="331199" cy="495300"/>
            </a:xfrm>
            <a:custGeom>
              <a:avLst/>
              <a:gdLst>
                <a:gd name="connsiteX0" fmla="*/ 0 w 323850"/>
                <a:gd name="connsiteY0" fmla="*/ 495300 h 495300"/>
                <a:gd name="connsiteX1" fmla="*/ 138112 w 323850"/>
                <a:gd name="connsiteY1" fmla="*/ 409575 h 495300"/>
                <a:gd name="connsiteX2" fmla="*/ 261937 w 323850"/>
                <a:gd name="connsiteY2" fmla="*/ 314325 h 495300"/>
                <a:gd name="connsiteX3" fmla="*/ 323850 w 323850"/>
                <a:gd name="connsiteY3" fmla="*/ 261938 h 495300"/>
                <a:gd name="connsiteX4" fmla="*/ 323850 w 323850"/>
                <a:gd name="connsiteY4" fmla="*/ 0 h 495300"/>
                <a:gd name="connsiteX0" fmla="*/ 0 w 323850"/>
                <a:gd name="connsiteY0" fmla="*/ 495300 h 495300"/>
                <a:gd name="connsiteX1" fmla="*/ 138112 w 323850"/>
                <a:gd name="connsiteY1" fmla="*/ 409575 h 495300"/>
                <a:gd name="connsiteX2" fmla="*/ 323850 w 323850"/>
                <a:gd name="connsiteY2" fmla="*/ 261938 h 495300"/>
                <a:gd name="connsiteX3" fmla="*/ 323850 w 323850"/>
                <a:gd name="connsiteY3" fmla="*/ 0 h 495300"/>
                <a:gd name="connsiteX0" fmla="*/ 0 w 323850"/>
                <a:gd name="connsiteY0" fmla="*/ 495300 h 495300"/>
                <a:gd name="connsiteX1" fmla="*/ 138112 w 323850"/>
                <a:gd name="connsiteY1" fmla="*/ 409575 h 495300"/>
                <a:gd name="connsiteX2" fmla="*/ 323850 w 323850"/>
                <a:gd name="connsiteY2" fmla="*/ 261938 h 495300"/>
                <a:gd name="connsiteX3" fmla="*/ 323850 w 323850"/>
                <a:gd name="connsiteY3" fmla="*/ 0 h 495300"/>
                <a:gd name="connsiteX0" fmla="*/ 0 w 340783"/>
                <a:gd name="connsiteY0" fmla="*/ 495300 h 495300"/>
                <a:gd name="connsiteX1" fmla="*/ 138112 w 340783"/>
                <a:gd name="connsiteY1" fmla="*/ 409575 h 495300"/>
                <a:gd name="connsiteX2" fmla="*/ 323850 w 340783"/>
                <a:gd name="connsiteY2" fmla="*/ 261938 h 495300"/>
                <a:gd name="connsiteX3" fmla="*/ 323850 w 340783"/>
                <a:gd name="connsiteY3" fmla="*/ 0 h 495300"/>
                <a:gd name="connsiteX0" fmla="*/ 0 w 331199"/>
                <a:gd name="connsiteY0" fmla="*/ 495300 h 495300"/>
                <a:gd name="connsiteX1" fmla="*/ 138112 w 331199"/>
                <a:gd name="connsiteY1" fmla="*/ 409575 h 495300"/>
                <a:gd name="connsiteX2" fmla="*/ 309562 w 331199"/>
                <a:gd name="connsiteY2" fmla="*/ 280988 h 495300"/>
                <a:gd name="connsiteX3" fmla="*/ 323850 w 331199"/>
                <a:gd name="connsiteY3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99" h="495300">
                  <a:moveTo>
                    <a:pt x="0" y="495300"/>
                  </a:moveTo>
                  <a:lnTo>
                    <a:pt x="138112" y="409575"/>
                  </a:lnTo>
                  <a:cubicBezTo>
                    <a:pt x="200025" y="360363"/>
                    <a:pt x="257174" y="363538"/>
                    <a:pt x="309562" y="280988"/>
                  </a:cubicBezTo>
                  <a:cubicBezTo>
                    <a:pt x="347662" y="236537"/>
                    <a:pt x="323850" y="87313"/>
                    <a:pt x="32385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10127678-429F-48EB-8EB8-0601F9B41445}"/>
                </a:ext>
              </a:extLst>
            </p:cNvPr>
            <p:cNvSpPr/>
            <p:nvPr/>
          </p:nvSpPr>
          <p:spPr>
            <a:xfrm>
              <a:off x="4881563" y="4181475"/>
              <a:ext cx="280987" cy="128588"/>
            </a:xfrm>
            <a:custGeom>
              <a:avLst/>
              <a:gdLst>
                <a:gd name="connsiteX0" fmla="*/ 280987 w 280987"/>
                <a:gd name="connsiteY0" fmla="*/ 128588 h 128588"/>
                <a:gd name="connsiteX1" fmla="*/ 195262 w 280987"/>
                <a:gd name="connsiteY1" fmla="*/ 42863 h 128588"/>
                <a:gd name="connsiteX2" fmla="*/ 109537 w 280987"/>
                <a:gd name="connsiteY2" fmla="*/ 0 h 128588"/>
                <a:gd name="connsiteX3" fmla="*/ 0 w 280987"/>
                <a:gd name="connsiteY3" fmla="*/ 1905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" h="128588">
                  <a:moveTo>
                    <a:pt x="280987" y="128588"/>
                  </a:moveTo>
                  <a:lnTo>
                    <a:pt x="195262" y="42863"/>
                  </a:lnTo>
                  <a:lnTo>
                    <a:pt x="109537" y="0"/>
                  </a:lnTo>
                  <a:lnTo>
                    <a:pt x="0" y="1905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DB35F5CB-1C72-4B97-BB8D-B9D2B996D07E}"/>
                </a:ext>
              </a:extLst>
            </p:cNvPr>
            <p:cNvSpPr/>
            <p:nvPr/>
          </p:nvSpPr>
          <p:spPr>
            <a:xfrm>
              <a:off x="4943475" y="4095750"/>
              <a:ext cx="47625" cy="95250"/>
            </a:xfrm>
            <a:custGeom>
              <a:avLst/>
              <a:gdLst>
                <a:gd name="connsiteX0" fmla="*/ 47625 w 47625"/>
                <a:gd name="connsiteY0" fmla="*/ 95250 h 95250"/>
                <a:gd name="connsiteX1" fmla="*/ 0 w 47625"/>
                <a:gd name="connsiteY1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0">
                  <a:moveTo>
                    <a:pt x="47625" y="9525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9135600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BB9B81"/>
      </a:accent1>
      <a:accent2>
        <a:srgbClr val="BA817F"/>
      </a:accent2>
      <a:accent3>
        <a:srgbClr val="C594A7"/>
      </a:accent3>
      <a:accent4>
        <a:srgbClr val="BA7FAD"/>
      </a:accent4>
      <a:accent5>
        <a:srgbClr val="BB94C5"/>
      </a:accent5>
      <a:accent6>
        <a:srgbClr val="957FBA"/>
      </a:accent6>
      <a:hlink>
        <a:srgbClr val="5D85A7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 ECA_sjabloon PPT.potx" id="{1BCAF95B-CDEE-4CDA-9848-56686AF186F5}" vid="{C3AA755C-6007-4E1E-B684-9510CB2488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deb3-4322-418f-ab87-2715c37c6cb0">
      <Terms xmlns="http://schemas.microsoft.com/office/infopath/2007/PartnerControls"/>
    </lcf76f155ced4ddcb4097134ff3c332f>
    <Omschrijving xmlns="6365deb3-4322-418f-ab87-2715c37c6cb0" xsi:nil="true"/>
    <TaxCatchAll xmlns="66b4604a-9a55-4b3e-a954-58c6431fac30" xsi:nil="true"/>
    <SharedWithUsers xmlns="c17a4369-2937-499b-bab9-fcb9b1054d92">
      <UserInfo>
        <DisplayName>Bastiaens, Jeroen</DisplayName>
        <AccountId>96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98C260641D4FADC344C29845BE81" ma:contentTypeVersion="17" ma:contentTypeDescription="Een nieuw document maken." ma:contentTypeScope="" ma:versionID="83d0f7fbcb10640a4b110fec56c4a9ad">
  <xsd:schema xmlns:xsd="http://www.w3.org/2001/XMLSchema" xmlns:xs="http://www.w3.org/2001/XMLSchema" xmlns:p="http://schemas.microsoft.com/office/2006/metadata/properties" xmlns:ns2="6365deb3-4322-418f-ab87-2715c37c6cb0" xmlns:ns3="c17a4369-2937-499b-bab9-fcb9b1054d92" xmlns:ns4="66b4604a-9a55-4b3e-a954-58c6431fac30" targetNamespace="http://schemas.microsoft.com/office/2006/metadata/properties" ma:root="true" ma:fieldsID="45fbd7cbf36b0d0da0a02c49c7425c21" ns2:_="" ns3:_="" ns4:_="">
    <xsd:import namespace="6365deb3-4322-418f-ab87-2715c37c6cb0"/>
    <xsd:import namespace="c17a4369-2937-499b-bab9-fcb9b1054d92"/>
    <xsd:import namespace="66b4604a-9a55-4b3e-a954-58c6431fa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Omschrijv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deb3-4322-418f-ab87-2715c37c6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987beab-0a91-4185-887f-8e30cb5bb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mschrijving" ma:index="24" nillable="true" ma:displayName="Omschrijving" ma:internalName="Omschrijv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4369-2937-499b-bab9-fcb9b105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4604a-9a55-4b3e-a954-58c6431fac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a501e5d-5296-4838-9204-8363ab20f933}" ma:internalName="TaxCatchAll" ma:showField="CatchAllData" ma:web="66b4604a-9a55-4b3e-a954-58c6431fa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9D853-62E7-4FF4-9884-D3C530D2D1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3511E-B4AD-40F4-BDE9-9EDABEC07D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4736443-7937-4545-b314-8e3b5306dc91"/>
    <ds:schemaRef ds:uri="http://www.w3.org/XML/1998/namespace"/>
    <ds:schemaRef ds:uri="5c7e16b8-69fd-4d6b-9728-fc43f44dd395"/>
    <ds:schemaRef ds:uri="6365deb3-4322-418f-ab87-2715c37c6cb0"/>
    <ds:schemaRef ds:uri="66b4604a-9a55-4b3e-a954-58c6431fac30"/>
    <ds:schemaRef ds:uri="c17a4369-2937-499b-bab9-fcb9b1054d92"/>
  </ds:schemaRefs>
</ds:datastoreItem>
</file>

<file path=customXml/itemProps3.xml><?xml version="1.0" encoding="utf-8"?>
<ds:datastoreItem xmlns:ds="http://schemas.openxmlformats.org/officeDocument/2006/customXml" ds:itemID="{DB734A55-B614-4299-85CC-03B97F6CE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5deb3-4322-418f-ab87-2715c37c6cb0"/>
    <ds:schemaRef ds:uri="c17a4369-2937-499b-bab9-fcb9b1054d92"/>
    <ds:schemaRef ds:uri="66b4604a-9a55-4b3e-a954-58c6431fa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 ECA_sjabloon PPT</Template>
  <TotalTime>20</TotalTime>
  <Words>1615</Words>
  <Application>Microsoft Office PowerPoint</Application>
  <PresentationFormat>Breedbeeld</PresentationFormat>
  <Paragraphs>263</Paragraphs>
  <Slides>36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RetrospectVTI</vt:lpstr>
      <vt:lpstr> Complex project ECA </vt:lpstr>
      <vt:lpstr>Agenda</vt:lpstr>
      <vt:lpstr>Inleiding</vt:lpstr>
      <vt:lpstr>PowerPoint-presentatie</vt:lpstr>
      <vt:lpstr>Inleiding</vt:lpstr>
      <vt:lpstr>PowerPoint-presentatie</vt:lpstr>
      <vt:lpstr>PowerPoint-presentatie</vt:lpstr>
      <vt:lpstr>Inleiding</vt:lpstr>
      <vt:lpstr>REF 2030</vt:lpstr>
      <vt:lpstr>PowerPoint-presentatie</vt:lpstr>
      <vt:lpstr>REF2030 onderliggend wegennet Waasland</vt:lpstr>
      <vt:lpstr>PowerPoint-presentatie</vt:lpstr>
      <vt:lpstr>Inleiding</vt:lpstr>
      <vt:lpstr>PowerPoint-presentatie</vt:lpstr>
      <vt:lpstr>Ontwikkeling CCL   Effecten op onderliggend wegennet</vt:lpstr>
      <vt:lpstr>PowerPoint-presentatie</vt:lpstr>
      <vt:lpstr>Maatregelen</vt:lpstr>
      <vt:lpstr>Algemene principes</vt:lpstr>
      <vt:lpstr>Maatregelen</vt:lpstr>
      <vt:lpstr>Flankerende maatregelen</vt:lpstr>
      <vt:lpstr>Afspraken verbondstekst</vt:lpstr>
      <vt:lpstr>Aanlegfase CCL</vt:lpstr>
      <vt:lpstr>Algemene principes aanlegfase</vt:lpstr>
      <vt:lpstr>Effectbeoordeling aanlegfase </vt:lpstr>
      <vt:lpstr>Algemene principes aanlegfase</vt:lpstr>
      <vt:lpstr>Effectbeoordeling aanlegfase</vt:lpstr>
      <vt:lpstr>Effecten op Spoor</vt:lpstr>
      <vt:lpstr>Impact goederenvervoer op spoornet</vt:lpstr>
      <vt:lpstr>PowerPoint-presentatie</vt:lpstr>
      <vt:lpstr>PowerPoint-presentatie</vt:lpstr>
      <vt:lpstr>PowerPoint-presentatie</vt:lpstr>
      <vt:lpstr>PowerPoint-presentatie</vt:lpstr>
      <vt:lpstr>Impact goederenvervoer op spoornet</vt:lpstr>
      <vt:lpstr>Volgende stappen</vt:lpstr>
      <vt:lpstr>Volgende stappen mobiliteit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project ECA</dc:title>
  <dc:creator>Kurt Tuerlinckx</dc:creator>
  <cp:lastModifiedBy>Kurt Tuerlinckx</cp:lastModifiedBy>
  <cp:revision>5</cp:revision>
  <cp:lastPrinted>2020-10-19T09:34:38Z</cp:lastPrinted>
  <dcterms:created xsi:type="dcterms:W3CDTF">2022-04-26T10:59:19Z</dcterms:created>
  <dcterms:modified xsi:type="dcterms:W3CDTF">2022-06-29T18:04:39Z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0x010100B9BF98C260641D4FADC344C29845BE81</vt:lpwstr>
  </property>
  <property fmtid="{D5CDD505-2E9C-101B-9397-08002B2CF9AE}" pid="3" name="MediaServiceImageTags">
    <vt:lpwstr/>
  </property>
</Properties>
</file>