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14"/>
  </p:notesMasterIdLst>
  <p:handoutMasterIdLst>
    <p:handoutMasterId r:id="rId15"/>
  </p:handoutMasterIdLst>
  <p:sldIdLst>
    <p:sldId id="256" r:id="rId5"/>
    <p:sldId id="460" r:id="rId6"/>
    <p:sldId id="459" r:id="rId7"/>
    <p:sldId id="455" r:id="rId8"/>
    <p:sldId id="456" r:id="rId9"/>
    <p:sldId id="462" r:id="rId10"/>
    <p:sldId id="463" r:id="rId11"/>
    <p:sldId id="464" r:id="rId12"/>
    <p:sldId id="465" r:id="rId13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is, Maarten (MOW)" initials="MG" lastIdx="1" clrIdx="0">
    <p:extLst>
      <p:ext uri="{19B8F6BF-5375-455C-9EA6-DF929625EA0E}">
        <p15:presenceInfo xmlns:p15="http://schemas.microsoft.com/office/powerpoint/2012/main" userId="Goris, Maarten (MO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A5A"/>
    <a:srgbClr val="990033"/>
    <a:srgbClr val="80008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35" autoAdjust="0"/>
  </p:normalViewPr>
  <p:slideViewPr>
    <p:cSldViewPr snapToGrid="0" showGuides="1">
      <p:cViewPr varScale="1">
        <p:scale>
          <a:sx n="123" d="100"/>
          <a:sy n="123" d="100"/>
        </p:scale>
        <p:origin x="288" y="19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252" y="5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185574-054A-4FFF-AA2C-ECFB66DCB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437451-5587-4AA9-8D7F-004E35BAB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F6BD-5633-42DA-902C-D072FBDDEAFE}" type="datetimeFigureOut">
              <a:rPr lang="nl-BE" smtClean="0"/>
              <a:pPr/>
              <a:t>22/06/2025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9BABA4-5B93-4036-A3F5-B649EDDD8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C9F728-EE45-4E66-9727-3EA29C4BD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A467-CF58-48A0-85F7-D2D999EF74F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96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FC11-2900-4D44-AC8D-ADB17288C3EC}" type="datetimeFigureOut">
              <a:rPr lang="nl-BE" smtClean="0"/>
              <a:pPr/>
              <a:t>22/06/2025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022E-5C18-4400-985D-2F078CA9677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5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4022E-5C18-4400-985D-2F078CA96776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4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57535A84-EBF4-458D-A05C-DC10C6E4F2CB}"/>
              </a:ext>
            </a:extLst>
          </p:cNvPr>
          <p:cNvSpPr/>
          <p:nvPr userDrawn="1"/>
        </p:nvSpPr>
        <p:spPr>
          <a:xfrm>
            <a:off x="0" y="-19079"/>
            <a:ext cx="12188727" cy="640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9F73C3-967A-4A4C-BB2D-829B6DF6B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928" y="2079591"/>
            <a:ext cx="6357800" cy="860025"/>
          </a:xfrm>
        </p:spPr>
        <p:txBody>
          <a:bodyPr>
            <a:noAutofit/>
          </a:bodyPr>
          <a:lstStyle>
            <a:lvl1pPr>
              <a:defRPr sz="4100">
                <a:solidFill>
                  <a:srgbClr val="414A5A"/>
                </a:solidFill>
              </a:defRPr>
            </a:lvl1pPr>
          </a:lstStyle>
          <a:p>
            <a:r>
              <a:rPr lang="nl-BE" dirty="0"/>
              <a:t>Titel</a:t>
            </a:r>
          </a:p>
        </p:txBody>
      </p:sp>
      <p:pic>
        <p:nvPicPr>
          <p:cNvPr id="22" name="Afbeelding 21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CBA86251-126C-4B49-8AA1-49FC129F3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9079"/>
            <a:ext cx="4581461" cy="6877079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0C62C8A5-BD88-4B35-B14E-78F477B5382B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B86D075F-5949-456F-A44E-FD64D5AA4893}"/>
                </a:ext>
              </a:extLst>
            </p:cNvPr>
            <p:cNvSpPr/>
            <p:nvPr userDrawn="1"/>
          </p:nvSpPr>
          <p:spPr>
            <a:xfrm>
              <a:off x="3175" y="6400800"/>
              <a:ext cx="12188825" cy="457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Slide Number Placeholder 8">
              <a:extLst>
                <a:ext uri="{FF2B5EF4-FFF2-40B4-BE49-F238E27FC236}">
                  <a16:creationId xmlns:a16="http://schemas.microsoft.com/office/drawing/2014/main" id="{3A8FBE07-C6A1-466E-83B2-E2AC47B97F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59785" y="6446838"/>
              <a:ext cx="658044" cy="51730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marL="0" algn="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98EE3D-8CD1-4C3F-BD1C-C98C9596463C}" type="slidenum">
                <a:rPr lang="en-US" smtClean="0">
                  <a:solidFill>
                    <a:schemeClr val="bg1"/>
                  </a:solidFill>
                </a:rPr>
                <a:pPr/>
                <a:t>‹nr.›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97A59B20-9494-4EE9-BCFA-DAF9A3B20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7" y="6332882"/>
              <a:ext cx="1123448" cy="5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Afbeelding 27" descr="Afbeelding met tekening, bloem&#10;&#10;Automatisch gegenereerde beschrijving">
              <a:extLst>
                <a:ext uri="{FF2B5EF4-FFF2-40B4-BE49-F238E27FC236}">
                  <a16:creationId xmlns:a16="http://schemas.microsoft.com/office/drawing/2014/main" id="{FCA993FB-862D-4840-9E5B-26E5F05E37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clrChange>
                <a:clrFrom>
                  <a:srgbClr val="110F0D"/>
                </a:clrFrom>
                <a:clrTo>
                  <a:srgbClr val="110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455" y="6426994"/>
              <a:ext cx="1911095" cy="407194"/>
            </a:xfrm>
            <a:prstGeom prst="rect">
              <a:avLst/>
            </a:prstGeom>
          </p:spPr>
        </p:pic>
      </p:grp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0BD9D24-BC17-4B43-A519-3767D95F05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928" y="3869123"/>
            <a:ext cx="6138857" cy="1523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rgbClr val="414A5A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err="1"/>
              <a:t>Spreker</a:t>
            </a:r>
            <a:endParaRPr lang="en-US" dirty="0"/>
          </a:p>
        </p:txBody>
      </p:sp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75E1C2DB-A9E0-443D-8F43-952B238BBC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864B71C-4BDB-48A3-BCBE-C5AE536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BAF1210-464E-409A-9559-9836F7139A35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A84479-54EE-41F7-8399-6190676090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54100" y="1600202"/>
            <a:ext cx="10006330" cy="3868844"/>
          </a:xfrm>
          <a:prstGeom prst="rect">
            <a:avLst/>
          </a:prstGeo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32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1785A4E-BF6B-427D-B89A-CD151C0C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81DD547C-6F6D-4AF7-95CE-3A25FBD16760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7D1DF3-998B-47BA-B59A-E3065BFB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0BEFC6-E4B7-4C69-9151-C673189A4A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665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19EF988E-DC7C-4917-932F-3DC012B60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ACDF5E44-53AC-4FE5-B4D8-FBC3494E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BEAF5F8-32A5-47CF-B324-A1B128A069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688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>
            <a:extLst>
              <a:ext uri="{FF2B5EF4-FFF2-40B4-BE49-F238E27FC236}">
                <a16:creationId xmlns:a16="http://schemas.microsoft.com/office/drawing/2014/main" id="{392588B2-F822-46B9-914F-768EF7635862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6A0E3C-60E6-4F39-BC55-5F7C224E1F7C}"/>
                </a:ext>
              </a:extLst>
            </p:cNvPr>
            <p:cNvSpPr/>
            <p:nvPr userDrawn="1"/>
          </p:nvSpPr>
          <p:spPr>
            <a:xfrm>
              <a:off x="3175" y="6400800"/>
              <a:ext cx="12188825" cy="457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Slide Number Placeholder 8">
              <a:extLst>
                <a:ext uri="{FF2B5EF4-FFF2-40B4-BE49-F238E27FC236}">
                  <a16:creationId xmlns:a16="http://schemas.microsoft.com/office/drawing/2014/main" id="{910E83E7-BC80-4D2A-BC92-59A2C8AB54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59785" y="6446838"/>
              <a:ext cx="658044" cy="51730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marL="0" algn="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98EE3D-8CD1-4C3F-BD1C-C98C9596463C}" type="slidenum">
                <a:rPr lang="en-US" smtClean="0">
                  <a:solidFill>
                    <a:schemeClr val="bg1"/>
                  </a:solidFill>
                </a:rPr>
                <a:pPr/>
                <a:t>‹nr.›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090DA899-0778-430F-80D3-538D4673F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7" y="6332882"/>
              <a:ext cx="1123448" cy="5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Afbeelding 18" descr="Afbeelding met tekening, bloem&#10;&#10;Automatisch gegenereerde beschrijving">
              <a:extLst>
                <a:ext uri="{FF2B5EF4-FFF2-40B4-BE49-F238E27FC236}">
                  <a16:creationId xmlns:a16="http://schemas.microsoft.com/office/drawing/2014/main" id="{F209BC26-5B17-4F4E-B01B-78B727DD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clrChange>
                <a:clrFrom>
                  <a:srgbClr val="110F0D"/>
                </a:clrFrom>
                <a:clrTo>
                  <a:srgbClr val="110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455" y="6426994"/>
              <a:ext cx="1911095" cy="407194"/>
            </a:xfrm>
            <a:prstGeom prst="rect">
              <a:avLst/>
            </a:prstGeom>
          </p:spPr>
        </p:pic>
      </p:grp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E4401062-9D28-44D2-9CE6-04DFEEEAA6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4" r:id="rId3"/>
    <p:sldLayoutId id="2147483723" r:id="rId4"/>
    <p:sldLayoutId id="2147483720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rgbClr val="990033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rgbClr val="990033"/>
        </a:buClr>
        <a:buSzPct val="130000"/>
        <a:buFont typeface="Wingdings" panose="05000000000000000000" pitchFamily="2" charset="2"/>
        <a:buChar char="§"/>
        <a:defRPr sz="2000" b="1" kern="1200">
          <a:solidFill>
            <a:schemeClr val="tx1">
              <a:lumMod val="85000"/>
              <a:lumOff val="15000"/>
            </a:schemeClr>
          </a:solidFill>
          <a:latin typeface="Arial Nova" panose="020B0504020202020204" pitchFamily="34" charset="0"/>
          <a:ea typeface="+mn-ea"/>
          <a:cs typeface="+mn-cs"/>
        </a:defRPr>
      </a:lvl1pPr>
      <a:lvl2pPr marL="533400" indent="-258763" algn="l" defTabSz="914400" rtl="0" eaLnBrk="1" latinLnBrk="0" hangingPunct="1">
        <a:lnSpc>
          <a:spcPct val="100000"/>
        </a:lnSpc>
        <a:spcBef>
          <a:spcPts val="1200"/>
        </a:spcBef>
        <a:spcAft>
          <a:spcPts val="400"/>
        </a:spcAft>
        <a:buClr>
          <a:srgbClr val="414A5A"/>
        </a:buClr>
        <a:buSzPct val="110000"/>
        <a:buFont typeface="Courier New" panose="02070309020205020404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2pPr>
      <a:lvl3pPr marL="800100" indent="-182563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5540D5A4-19C3-49A1-BC1C-9BEE38798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4" y="-127338"/>
            <a:ext cx="12192000" cy="639982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F543639-85C6-4EA1-9E35-D54E7F2C5CCE}"/>
              </a:ext>
            </a:extLst>
          </p:cNvPr>
          <p:cNvSpPr/>
          <p:nvPr/>
        </p:nvSpPr>
        <p:spPr>
          <a:xfrm>
            <a:off x="643466" y="2051824"/>
            <a:ext cx="3943653" cy="3330938"/>
          </a:xfrm>
          <a:prstGeom prst="rect">
            <a:avLst/>
          </a:prstGeom>
          <a:solidFill>
            <a:srgbClr val="0D0D0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9DF6F6A-61C1-4DA9-951C-24AEC0CC67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4277" y="2249424"/>
            <a:ext cx="3205640" cy="1880920"/>
          </a:xfrm>
        </p:spPr>
        <p:txBody>
          <a:bodyPr anchor="b">
            <a:normAutofit fontScale="90000"/>
          </a:bodyPr>
          <a:lstStyle/>
          <a:p>
            <a:br>
              <a:rPr lang="nl-BE" sz="4800" dirty="0">
                <a:solidFill>
                  <a:schemeClr val="tx1"/>
                </a:solidFill>
              </a:rPr>
            </a:br>
            <a:r>
              <a:rPr lang="nl-BE" sz="3100" dirty="0">
                <a:solidFill>
                  <a:schemeClr val="tx1"/>
                </a:solidFill>
              </a:rPr>
              <a:t>Complex project</a:t>
            </a:r>
            <a:br>
              <a:rPr lang="nl-BE" sz="4800" dirty="0">
                <a:solidFill>
                  <a:schemeClr val="tx1"/>
                </a:solidFill>
              </a:rPr>
            </a:br>
            <a:r>
              <a:rPr lang="nl-BE" sz="4800" dirty="0">
                <a:solidFill>
                  <a:schemeClr val="tx1"/>
                </a:solidFill>
              </a:rPr>
              <a:t>ECA</a:t>
            </a:r>
            <a:br>
              <a:rPr lang="nl-BE" sz="4800" dirty="0">
                <a:solidFill>
                  <a:schemeClr val="tx1"/>
                </a:solidFill>
              </a:rPr>
            </a:br>
            <a:endParaRPr lang="nl-BE" sz="4800" dirty="0">
              <a:solidFill>
                <a:schemeClr val="tx1"/>
              </a:solidFill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E5ED91DB-90E3-42D9-BAA5-6FABF095799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8610" y="4608576"/>
            <a:ext cx="3205640" cy="77418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nl-BE" sz="1400" b="0" dirty="0"/>
              <a:t>Werkgroep Erfgoed </a:t>
            </a:r>
            <a:r>
              <a:rPr lang="nl-BE" sz="1400" b="0" dirty="0" err="1"/>
              <a:t>Lanschap</a:t>
            </a:r>
            <a:r>
              <a:rPr lang="nl-BE" sz="1400" b="0" dirty="0"/>
              <a:t> Buffer</a:t>
            </a:r>
            <a:br>
              <a:rPr lang="nl-BE" sz="1400" b="0" dirty="0"/>
            </a:br>
            <a:r>
              <a:rPr lang="nl-BE" sz="1400" b="0" dirty="0"/>
              <a:t>21/06/2022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3D2644B-E9C5-47FC-94BE-E3C09A4A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7" y="6332882"/>
            <a:ext cx="1123448" cy="58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fbeelding 29" descr="Afbeelding met tekening, bloem&#10;&#10;Automatisch gegenereerde beschrijving">
            <a:extLst>
              <a:ext uri="{FF2B5EF4-FFF2-40B4-BE49-F238E27FC236}">
                <a16:creationId xmlns:a16="http://schemas.microsoft.com/office/drawing/2014/main" id="{47D36435-2F9B-4596-B672-6932E0C23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10F0D"/>
              </a:clrFrom>
              <a:clrTo>
                <a:srgbClr val="110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6455" y="6426994"/>
            <a:ext cx="1911095" cy="407194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BB7F843-A138-477A-819F-6479D4811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4" y="3630372"/>
            <a:ext cx="3763566" cy="675288"/>
          </a:xfrm>
          <a:prstGeom prst="rect">
            <a:avLst/>
          </a:prstGeom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7B423108-74B5-4463-AD80-D6598DA04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C7C214-F0CA-49ED-B6A6-831D4270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Toelichting ontwerp </a:t>
            </a:r>
            <a:r>
              <a:rPr lang="nl-BE" dirty="0" err="1"/>
              <a:t>Drijdijck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BA716CB-F178-48F8-9F85-4EBD9E4969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Vincent Briers</a:t>
            </a:r>
          </a:p>
        </p:txBody>
      </p:sp>
    </p:spTree>
    <p:extLst>
      <p:ext uri="{BB962C8B-B14F-4D97-AF65-F5344CB8AC3E}">
        <p14:creationId xmlns:p14="http://schemas.microsoft.com/office/powerpoint/2010/main" val="301153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6958C-2901-4261-8DBB-239C7123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Situering project</a:t>
            </a:r>
          </a:p>
        </p:txBody>
      </p:sp>
      <p:pic>
        <p:nvPicPr>
          <p:cNvPr id="4" name="Tijdelijke aanduiding voor inhoud 3" descr="Afbeelding met kaart&#10;&#10;Automatisch gegenereerde beschrijving">
            <a:extLst>
              <a:ext uri="{FF2B5EF4-FFF2-40B4-BE49-F238E27FC236}">
                <a16:creationId xmlns:a16="http://schemas.microsoft.com/office/drawing/2014/main" id="{A9B646CE-B03C-4E95-ABAA-BF29805D9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15185"/>
          <a:stretch/>
        </p:blipFill>
        <p:spPr>
          <a:xfrm>
            <a:off x="1096628" y="1229757"/>
            <a:ext cx="4397754" cy="503249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0D82685-CE7D-4C98-93B4-1D2A72FD73A6}"/>
              </a:ext>
            </a:extLst>
          </p:cNvPr>
          <p:cNvSpPr txBox="1"/>
          <p:nvPr/>
        </p:nvSpPr>
        <p:spPr>
          <a:xfrm>
            <a:off x="5945537" y="1663507"/>
            <a:ext cx="60947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nl-BE" sz="2000" dirty="0">
                <a:latin typeface="Arial Nova" panose="020B0504020202020204" pitchFamily="34" charset="0"/>
              </a:rPr>
              <a:t>Banaanvormige dijk oosten </a:t>
            </a:r>
            <a:r>
              <a:rPr lang="nl-BE" sz="2000" dirty="0" err="1">
                <a:latin typeface="Arial Nova" panose="020B0504020202020204" pitchFamily="34" charset="0"/>
              </a:rPr>
              <a:t>Drijdijck</a:t>
            </a:r>
            <a:endParaRPr lang="nl-BE" sz="2000" dirty="0">
              <a:latin typeface="Arial Nova" panose="020B0504020202020204" pitchFamily="34" charset="0"/>
            </a:endParaRP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nl-BE" sz="2000" dirty="0">
              <a:latin typeface="Arial Nova" panose="020B0504020202020204" pitchFamily="34" charset="0"/>
            </a:endParaRP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nl-BE" sz="2000" dirty="0">
                <a:latin typeface="Arial Nova" panose="020B0504020202020204" pitchFamily="34" charset="0"/>
              </a:rPr>
              <a:t>Verplaatsing oostwaarts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nl-BE" sz="2000" dirty="0">
              <a:latin typeface="Arial Nova" panose="020B0504020202020204" pitchFamily="34" charset="0"/>
            </a:endParaRP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nl-BE" sz="2000" dirty="0">
                <a:latin typeface="Arial Nova" panose="020B0504020202020204" pitchFamily="34" charset="0"/>
              </a:rPr>
              <a:t>Rechttrekken + verhogen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nl-BE" sz="2000" dirty="0">
              <a:latin typeface="Arial Nova" panose="020B0504020202020204" pitchFamily="34" charset="0"/>
            </a:endParaRP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nl-BE" sz="2000" dirty="0" err="1">
                <a:latin typeface="Arial Nova" panose="020B0504020202020204" pitchFamily="34" charset="0"/>
              </a:rPr>
              <a:t>Nulbalans</a:t>
            </a:r>
            <a:r>
              <a:rPr lang="nl-BE" sz="2000" dirty="0">
                <a:latin typeface="Arial Nova" panose="020B0504020202020204" pitchFamily="34" charset="0"/>
              </a:rPr>
              <a:t> </a:t>
            </a:r>
            <a:r>
              <a:rPr lang="nl-BE" sz="2000" dirty="0">
                <a:latin typeface="Arial Nova" panose="020B0504020202020204" pitchFamily="34" charset="0"/>
                <a:sym typeface="Wingdings" panose="05000000000000000000" pitchFamily="2" charset="2"/>
              </a:rPr>
              <a:t> geen afvoer/toevoer grond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nl-BE" sz="20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nl-BE" sz="2000" dirty="0">
                <a:latin typeface="Arial Nova" panose="020B0504020202020204" pitchFamily="34" charset="0"/>
                <a:sym typeface="Wingdings" panose="05000000000000000000" pitchFamily="2" charset="2"/>
              </a:rPr>
              <a:t>Onderdeel volledig bufferlint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nl-BE" sz="20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nl-BE" sz="20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2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34BE14D-B23A-4D00-9233-45DCFADC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Overzichtsplan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A8CEBBAA-13AF-43AA-BF2F-581317A78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43"/>
          <a:stretch/>
        </p:blipFill>
        <p:spPr>
          <a:xfrm>
            <a:off x="701965" y="1308126"/>
            <a:ext cx="10925213" cy="49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ist, visitekaartje&#10;&#10;Automatisch gegenereerde beschrijving">
            <a:extLst>
              <a:ext uri="{FF2B5EF4-FFF2-40B4-BE49-F238E27FC236}">
                <a16:creationId xmlns:a16="http://schemas.microsoft.com/office/drawing/2014/main" id="{B368D03C-0F31-48E6-ADF6-31A6E5807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>
          <a:xfrm>
            <a:off x="1690068" y="1182276"/>
            <a:ext cx="8026588" cy="518158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12BAF9B-0ADE-4BDC-B4DD-6F6DD5D5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Visualisaties</a:t>
            </a:r>
          </a:p>
        </p:txBody>
      </p:sp>
    </p:spTree>
    <p:extLst>
      <p:ext uri="{BB962C8B-B14F-4D97-AF65-F5344CB8AC3E}">
        <p14:creationId xmlns:p14="http://schemas.microsoft.com/office/powerpoint/2010/main" val="311333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12BAF9B-0ADE-4BDC-B4DD-6F6DD5D5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Visualisaties</a:t>
            </a:r>
          </a:p>
        </p:txBody>
      </p:sp>
      <p:pic>
        <p:nvPicPr>
          <p:cNvPr id="3" name="Afbeelding 2" descr="Afbeelding met gras, buiten, veld, plant&#10;&#10;Automatisch gegenereerde beschrijving">
            <a:extLst>
              <a:ext uri="{FF2B5EF4-FFF2-40B4-BE49-F238E27FC236}">
                <a16:creationId xmlns:a16="http://schemas.microsoft.com/office/drawing/2014/main" id="{7DC86B64-09A6-4CEA-BD78-314FF0707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63" y="1357745"/>
            <a:ext cx="8131873" cy="4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12BAF9B-0ADE-4BDC-B4DD-6F6DD5D5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Snedes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2AD105-EC18-4C52-AB4C-EED8CDCFC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17"/>
          <a:stretch/>
        </p:blipFill>
        <p:spPr>
          <a:xfrm>
            <a:off x="1038304" y="1514764"/>
            <a:ext cx="9527484" cy="21728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8D69D87-D805-4576-914F-DD5E2F1FA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98" b="22763"/>
          <a:stretch/>
        </p:blipFill>
        <p:spPr>
          <a:xfrm>
            <a:off x="692724" y="3429000"/>
            <a:ext cx="10298545" cy="24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8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12BAF9B-0ADE-4BDC-B4DD-6F6DD5D5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Recreatie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E8B135-6E52-4AF7-BA6D-E1F4B1213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0" y="1328777"/>
            <a:ext cx="6611273" cy="35723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1BB834A-2814-42D9-9867-6AB12FE5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958" y="3114964"/>
            <a:ext cx="6506483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12BAF9B-0ADE-4BDC-B4DD-6F6DD5D5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7668AF-3C07-4754-B472-18C984BCD7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Juni 2022: OVA</a:t>
            </a:r>
          </a:p>
          <a:p>
            <a:r>
              <a:rPr lang="nl-BE" dirty="0"/>
              <a:t>Zomer: Openbaar onderzoek</a:t>
            </a:r>
          </a:p>
          <a:p>
            <a:r>
              <a:rPr lang="nl-BE" dirty="0"/>
              <a:t>Zomer: Aanbesteding werken</a:t>
            </a:r>
          </a:p>
          <a:p>
            <a:r>
              <a:rPr lang="nl-BE" dirty="0"/>
              <a:t>Najaar 2022/voorjaar 2023: uitvoering werken</a:t>
            </a:r>
          </a:p>
          <a:p>
            <a:r>
              <a:rPr lang="nl-BE"/>
              <a:t>Verdere toekomst: </a:t>
            </a:r>
            <a:endParaRPr lang="nl-BE" dirty="0"/>
          </a:p>
          <a:p>
            <a:pPr lvl="1"/>
            <a:r>
              <a:rPr lang="nl-BE" dirty="0"/>
              <a:t>Nieuw bomenlint dijklichaam hoog genoeg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Kap bomen </a:t>
            </a:r>
            <a:r>
              <a:rPr lang="nl-BE" dirty="0" err="1">
                <a:sym typeface="Wingdings" panose="05000000000000000000" pitchFamily="2" charset="2"/>
              </a:rPr>
              <a:t>Drijdijck</a:t>
            </a:r>
            <a:r>
              <a:rPr lang="nl-BE" dirty="0">
                <a:sym typeface="Wingdings" panose="05000000000000000000" pitchFamily="2" charset="2"/>
              </a:rPr>
              <a:t>  v</a:t>
            </a:r>
            <a:r>
              <a:rPr lang="nl-BE" dirty="0"/>
              <a:t>ervangen door knotbomen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86089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BB9B81"/>
      </a:accent1>
      <a:accent2>
        <a:srgbClr val="BA817F"/>
      </a:accent2>
      <a:accent3>
        <a:srgbClr val="C594A7"/>
      </a:accent3>
      <a:accent4>
        <a:srgbClr val="BA7FAD"/>
      </a:accent4>
      <a:accent5>
        <a:srgbClr val="BB94C5"/>
      </a:accent5>
      <a:accent6>
        <a:srgbClr val="957FBA"/>
      </a:accent6>
      <a:hlink>
        <a:srgbClr val="5D85A7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Drijdijck WG Erfgoed Landschap Buffer 21062022" id="{6AD34108-2FC8-4ECB-AB0E-A91FA91B618E}" vid="{0D6D302F-F4B0-475B-A740-A3BC791034D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98C260641D4FADC344C29845BE81" ma:contentTypeVersion="13" ma:contentTypeDescription="Een nieuw document maken." ma:contentTypeScope="" ma:versionID="c46b4c5f967ee89a7cec9f2360cf5efb">
  <xsd:schema xmlns:xsd="http://www.w3.org/2001/XMLSchema" xmlns:xs="http://www.w3.org/2001/XMLSchema" xmlns:p="http://schemas.microsoft.com/office/2006/metadata/properties" xmlns:ns2="6365deb3-4322-418f-ab87-2715c37c6cb0" xmlns:ns3="c17a4369-2937-499b-bab9-fcb9b1054d92" targetNamespace="http://schemas.microsoft.com/office/2006/metadata/properties" ma:root="true" ma:fieldsID="75b20fc83dbe2bb5af35fff12777c49c" ns2:_="" ns3:_="">
    <xsd:import namespace="6365deb3-4322-418f-ab87-2715c37c6cb0"/>
    <xsd:import namespace="c17a4369-2937-499b-bab9-fcb9b1054d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deb3-4322-418f-ab87-2715c37c6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4369-2937-499b-bab9-fcb9b105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3511E-B4AD-40F4-BDE9-9EDABEC07DF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4736443-7937-4545-b314-8e3b5306dc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89D853-62E7-4FF4-9884-D3C530D2D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F93BF-24E1-4848-AD5A-75833D13C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5deb3-4322-418f-ab87-2715c37c6cb0"/>
    <ds:schemaRef ds:uri="c17a4369-2937-499b-bab9-fcb9b1054d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RetrospectVTI</Template>
  <TotalTime>0</TotalTime>
  <Words>80</Words>
  <Application>Microsoft Macintosh PowerPoint</Application>
  <PresentationFormat>Breedbeeld</PresentationFormat>
  <Paragraphs>28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 Nova</vt:lpstr>
      <vt:lpstr>Calibri</vt:lpstr>
      <vt:lpstr>Courier New</vt:lpstr>
      <vt:lpstr>Speak Pro</vt:lpstr>
      <vt:lpstr>Trebuchet MS</vt:lpstr>
      <vt:lpstr>Wingdings</vt:lpstr>
      <vt:lpstr>RetrospectVTI</vt:lpstr>
      <vt:lpstr> Complex project ECA </vt:lpstr>
      <vt:lpstr>Toelichting ontwerp Drijdijck</vt:lpstr>
      <vt:lpstr>Situering project</vt:lpstr>
      <vt:lpstr>Overzichtsplan</vt:lpstr>
      <vt:lpstr>Visualisaties</vt:lpstr>
      <vt:lpstr>Visualisaties</vt:lpstr>
      <vt:lpstr>Snedes</vt:lpstr>
      <vt:lpstr>Recreatie</vt:lpstr>
      <vt:lpstr>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Ellen Brans</dc:creator>
  <cp:lastModifiedBy>Ellen Brans</cp:lastModifiedBy>
  <cp:revision>1</cp:revision>
  <cp:lastPrinted>2020-10-19T09:34:38Z</cp:lastPrinted>
  <dcterms:created xsi:type="dcterms:W3CDTF">2025-06-22T14:58:32Z</dcterms:created>
  <dcterms:modified xsi:type="dcterms:W3CDTF">2025-06-22T14:58:52Z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0x010100B9BF98C260641D4FADC344C29845BE81</vt:lpwstr>
  </property>
</Properties>
</file>