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</p:sldIdLst>
  <p:sldSz cy="10692000" cx="15120000"/>
  <p:notesSz cx="6858000" cy="9144000"/>
  <p:embeddedFontLst>
    <p:embeddedFont>
      <p:font typeface="Century Gothic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476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53D0958-51F0-4988-95C9-4273D367A9E9}">
  <a:tblStyle styleId="{C53D0958-51F0-4988-95C9-4273D367A9E9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BF1E8"/>
          </a:solidFill>
        </a:fill>
      </a:tcStyle>
    </a:wholeTbl>
    <a:band1H>
      <a:tcTxStyle b="off" i="off"/>
      <a:tcStyle>
        <a:fill>
          <a:solidFill>
            <a:srgbClr val="D4E2CE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4E2CE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70AD47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70AD47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70AD47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70AD47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476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bold.fntdata"/><Relationship Id="rId10" Type="http://schemas.openxmlformats.org/officeDocument/2006/relationships/font" Target="fonts/CenturyGothic-regular.fntdata"/><Relationship Id="rId13" Type="http://schemas.openxmlformats.org/officeDocument/2006/relationships/font" Target="fonts/CenturyGothic-boldItalic.fntdata"/><Relationship Id="rId12" Type="http://schemas.openxmlformats.org/officeDocument/2006/relationships/font" Target="fonts/CenturyGothic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762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762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8d7f24cfaa_0_1:notes"/>
          <p:cNvSpPr/>
          <p:nvPr>
            <p:ph idx="2" type="sldImg"/>
          </p:nvPr>
        </p:nvSpPr>
        <p:spPr>
          <a:xfrm>
            <a:off x="1004762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8d7f24cfa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8d7f24cfaa_0_19:notes"/>
          <p:cNvSpPr/>
          <p:nvPr>
            <p:ph idx="2" type="sldImg"/>
          </p:nvPr>
        </p:nvSpPr>
        <p:spPr>
          <a:xfrm>
            <a:off x="1004762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8d7f24cfa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15423" y="1547778"/>
            <a:ext cx="14089200" cy="4266900"/>
          </a:xfrm>
          <a:prstGeom prst="rect">
            <a:avLst/>
          </a:prstGeom>
        </p:spPr>
        <p:txBody>
          <a:bodyPr anchorCtr="0" anchor="b" bIns="164125" lIns="164125" spcFirstLastPara="1" rIns="164125" wrap="square" tIns="1641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1pPr>
            <a:lvl2pPr lvl="1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2pPr>
            <a:lvl3pPr lvl="2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3pPr>
            <a:lvl4pPr lvl="3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4pPr>
            <a:lvl5pPr lvl="4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5pPr>
            <a:lvl6pPr lvl="5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6pPr>
            <a:lvl7pPr lvl="6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7pPr>
            <a:lvl8pPr lvl="7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8pPr>
            <a:lvl9pPr lvl="8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15409" y="5891409"/>
            <a:ext cx="14089200" cy="1647600"/>
          </a:xfrm>
          <a:prstGeom prst="rect">
            <a:avLst/>
          </a:prstGeom>
        </p:spPr>
        <p:txBody>
          <a:bodyPr anchorCtr="0" anchor="t" bIns="164125" lIns="164125" spcFirstLastPara="1" rIns="164125" wrap="square" tIns="1641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anchorCtr="0" anchor="ctr" bIns="164125" lIns="164125" spcFirstLastPara="1" rIns="164125" wrap="square" tIns="1641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515409" y="2299346"/>
            <a:ext cx="14089200" cy="4081500"/>
          </a:xfrm>
          <a:prstGeom prst="rect">
            <a:avLst/>
          </a:prstGeom>
        </p:spPr>
        <p:txBody>
          <a:bodyPr anchorCtr="0" anchor="b" bIns="164125" lIns="164125" spcFirstLastPara="1" rIns="164125" wrap="square" tIns="1641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515409" y="6552657"/>
            <a:ext cx="14089200" cy="2703900"/>
          </a:xfrm>
          <a:prstGeom prst="rect">
            <a:avLst/>
          </a:prstGeom>
        </p:spPr>
        <p:txBody>
          <a:bodyPr anchorCtr="0" anchor="t" bIns="164125" lIns="164125" spcFirstLastPara="1" rIns="164125" wrap="square" tIns="164125">
            <a:normAutofit/>
          </a:bodyPr>
          <a:lstStyle>
            <a:lvl1pPr indent="-431800" lvl="0" marL="4572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87350" lvl="1" marL="91440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anchorCtr="0" anchor="ctr" bIns="164125" lIns="164125" spcFirstLastPara="1" rIns="164125" wrap="square" tIns="1641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anchorCtr="0" anchor="ctr" bIns="164125" lIns="164125" spcFirstLastPara="1" rIns="164125" wrap="square" tIns="1641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515409" y="4471058"/>
            <a:ext cx="14089200" cy="1749900"/>
          </a:xfrm>
          <a:prstGeom prst="rect">
            <a:avLst/>
          </a:prstGeom>
        </p:spPr>
        <p:txBody>
          <a:bodyPr anchorCtr="0" anchor="ctr" bIns="164125" lIns="164125" spcFirstLastPara="1" rIns="164125" wrap="square" tIns="1641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anchorCtr="0" anchor="ctr" bIns="164125" lIns="164125" spcFirstLastPara="1" rIns="164125" wrap="square" tIns="1641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anchorCtr="0" anchor="t" bIns="164125" lIns="164125" spcFirstLastPara="1" rIns="164125" wrap="square" tIns="1641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515409" y="2395696"/>
            <a:ext cx="14089200" cy="7101900"/>
          </a:xfrm>
          <a:prstGeom prst="rect">
            <a:avLst/>
          </a:prstGeom>
        </p:spPr>
        <p:txBody>
          <a:bodyPr anchorCtr="0" anchor="t" bIns="164125" lIns="164125" spcFirstLastPara="1" rIns="164125" wrap="square" tIns="164125">
            <a:norm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87350" lvl="1" marL="91440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anchorCtr="0" anchor="ctr" bIns="164125" lIns="164125" spcFirstLastPara="1" rIns="164125" wrap="square" tIns="1641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anchorCtr="0" anchor="t" bIns="164125" lIns="164125" spcFirstLastPara="1" rIns="164125" wrap="square" tIns="1641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515409" y="2395696"/>
            <a:ext cx="6614100" cy="7101900"/>
          </a:xfrm>
          <a:prstGeom prst="rect">
            <a:avLst/>
          </a:prstGeom>
        </p:spPr>
        <p:txBody>
          <a:bodyPr anchorCtr="0" anchor="t" bIns="164125" lIns="164125" spcFirstLastPara="1" rIns="164125" wrap="square" tIns="164125">
            <a:normAutofit/>
          </a:bodyPr>
          <a:lstStyle>
            <a:lvl1pPr indent="-387350" lvl="0" marL="45720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7990583" y="2395696"/>
            <a:ext cx="6614100" cy="7101900"/>
          </a:xfrm>
          <a:prstGeom prst="rect">
            <a:avLst/>
          </a:prstGeom>
        </p:spPr>
        <p:txBody>
          <a:bodyPr anchorCtr="0" anchor="t" bIns="164125" lIns="164125" spcFirstLastPara="1" rIns="164125" wrap="square" tIns="164125">
            <a:normAutofit/>
          </a:bodyPr>
          <a:lstStyle>
            <a:lvl1pPr indent="-387350" lvl="0" marL="45720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anchorCtr="0" anchor="ctr" bIns="164125" lIns="164125" spcFirstLastPara="1" rIns="164125" wrap="square" tIns="1641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anchorCtr="0" anchor="t" bIns="164125" lIns="164125" spcFirstLastPara="1" rIns="164125" wrap="square" tIns="1641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anchorCtr="0" anchor="ctr" bIns="164125" lIns="164125" spcFirstLastPara="1" rIns="164125" wrap="square" tIns="1641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515409" y="1154948"/>
            <a:ext cx="4643100" cy="1570800"/>
          </a:xfrm>
          <a:prstGeom prst="rect">
            <a:avLst/>
          </a:prstGeom>
        </p:spPr>
        <p:txBody>
          <a:bodyPr anchorCtr="0" anchor="b" bIns="164125" lIns="164125" spcFirstLastPara="1" rIns="164125" wrap="square" tIns="1641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515409" y="2888617"/>
            <a:ext cx="4643100" cy="6609000"/>
          </a:xfrm>
          <a:prstGeom prst="rect">
            <a:avLst/>
          </a:prstGeom>
        </p:spPr>
        <p:txBody>
          <a:bodyPr anchorCtr="0" anchor="t" bIns="164125" lIns="164125" spcFirstLastPara="1" rIns="164125" wrap="square" tIns="164125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anchorCtr="0" anchor="ctr" bIns="164125" lIns="164125" spcFirstLastPara="1" rIns="164125" wrap="square" tIns="1641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810650" y="935745"/>
            <a:ext cx="10529400" cy="8503800"/>
          </a:xfrm>
          <a:prstGeom prst="rect">
            <a:avLst/>
          </a:prstGeom>
        </p:spPr>
        <p:txBody>
          <a:bodyPr anchorCtr="0" anchor="ctr" bIns="164125" lIns="164125" spcFirstLastPara="1" rIns="164125" wrap="square" tIns="1641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anchorCtr="0" anchor="ctr" bIns="164125" lIns="164125" spcFirstLastPara="1" rIns="164125" wrap="square" tIns="1641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7560000" y="-260"/>
            <a:ext cx="756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64125" lIns="164125" spcFirstLastPara="1" rIns="164125" wrap="square" tIns="164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439016" y="2563450"/>
            <a:ext cx="6688800" cy="3081300"/>
          </a:xfrm>
          <a:prstGeom prst="rect">
            <a:avLst/>
          </a:prstGeom>
        </p:spPr>
        <p:txBody>
          <a:bodyPr anchorCtr="0" anchor="b" bIns="164125" lIns="164125" spcFirstLastPara="1" rIns="164125" wrap="square" tIns="1641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439016" y="5826865"/>
            <a:ext cx="6688800" cy="2567400"/>
          </a:xfrm>
          <a:prstGeom prst="rect">
            <a:avLst/>
          </a:prstGeom>
        </p:spPr>
        <p:txBody>
          <a:bodyPr anchorCtr="0" anchor="t" bIns="164125" lIns="164125" spcFirstLastPara="1" rIns="164125" wrap="square" tIns="1641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8167677" y="1505164"/>
            <a:ext cx="6344700" cy="7681200"/>
          </a:xfrm>
          <a:prstGeom prst="rect">
            <a:avLst/>
          </a:prstGeom>
        </p:spPr>
        <p:txBody>
          <a:bodyPr anchorCtr="0" anchor="ctr" bIns="164125" lIns="164125" spcFirstLastPara="1" rIns="164125" wrap="square" tIns="164125">
            <a:norm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87350" lvl="1" marL="91440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anchorCtr="0" anchor="ctr" bIns="164125" lIns="164125" spcFirstLastPara="1" rIns="164125" wrap="square" tIns="1641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515409" y="8794266"/>
            <a:ext cx="9919200" cy="1257900"/>
          </a:xfrm>
          <a:prstGeom prst="rect">
            <a:avLst/>
          </a:prstGeom>
        </p:spPr>
        <p:txBody>
          <a:bodyPr anchorCtr="0" anchor="ctr" bIns="164125" lIns="164125" spcFirstLastPara="1" rIns="164125" wrap="square" tIns="1641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anchorCtr="0" anchor="ctr" bIns="164125" lIns="164125" spcFirstLastPara="1" rIns="164125" wrap="square" tIns="1641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64125" lIns="164125" spcFirstLastPara="1" rIns="164125" wrap="square" tIns="1641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15409" y="2395696"/>
            <a:ext cx="140892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64125" lIns="164125" spcFirstLastPara="1" rIns="164125" wrap="square" tIns="164125">
            <a:normAutofit/>
          </a:bodyPr>
          <a:lstStyle>
            <a:lvl1pPr indent="-431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●"/>
              <a:defRPr sz="3200">
                <a:solidFill>
                  <a:schemeClr val="dk2"/>
                </a:solidFill>
              </a:defRPr>
            </a:lvl1pPr>
            <a:lvl2pPr indent="-3873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2pPr>
            <a:lvl3pPr indent="-3873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3pPr>
            <a:lvl4pPr indent="-3873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4pPr>
            <a:lvl5pPr indent="-3873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5pPr>
            <a:lvl6pPr indent="-3873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6pPr>
            <a:lvl7pPr indent="-3873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7pPr>
            <a:lvl8pPr indent="-3873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8pPr>
            <a:lvl9pPr indent="-3873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4125" lIns="164125" spcFirstLastPara="1" rIns="164125" wrap="square" tIns="164125">
            <a:normAutofit/>
          </a:bodyPr>
          <a:lstStyle>
            <a:lvl1pPr lvl="0" algn="r">
              <a:buNone/>
              <a:defRPr sz="1800">
                <a:solidFill>
                  <a:schemeClr val="dk2"/>
                </a:solidFill>
              </a:defRPr>
            </a:lvl1pPr>
            <a:lvl2pPr lvl="1" algn="r">
              <a:buNone/>
              <a:defRPr sz="1800">
                <a:solidFill>
                  <a:schemeClr val="dk2"/>
                </a:solidFill>
              </a:defRPr>
            </a:lvl2pPr>
            <a:lvl3pPr lvl="2" algn="r">
              <a:buNone/>
              <a:defRPr sz="1800">
                <a:solidFill>
                  <a:schemeClr val="dk2"/>
                </a:solidFill>
              </a:defRPr>
            </a:lvl3pPr>
            <a:lvl4pPr lvl="3" algn="r">
              <a:buNone/>
              <a:defRPr sz="1800">
                <a:solidFill>
                  <a:schemeClr val="dk2"/>
                </a:solidFill>
              </a:defRPr>
            </a:lvl4pPr>
            <a:lvl5pPr lvl="4" algn="r">
              <a:buNone/>
              <a:defRPr sz="1800">
                <a:solidFill>
                  <a:schemeClr val="dk2"/>
                </a:solidFill>
              </a:defRPr>
            </a:lvl5pPr>
            <a:lvl6pPr lvl="5" algn="r">
              <a:buNone/>
              <a:defRPr sz="1800">
                <a:solidFill>
                  <a:schemeClr val="dk2"/>
                </a:solidFill>
              </a:defRPr>
            </a:lvl6pPr>
            <a:lvl7pPr lvl="6" algn="r">
              <a:buNone/>
              <a:defRPr sz="1800">
                <a:solidFill>
                  <a:schemeClr val="dk2"/>
                </a:solidFill>
              </a:defRPr>
            </a:lvl7pPr>
            <a:lvl8pPr lvl="7" algn="r">
              <a:buNone/>
              <a:defRPr sz="1800">
                <a:solidFill>
                  <a:schemeClr val="dk2"/>
                </a:solidFill>
              </a:defRPr>
            </a:lvl8pPr>
            <a:lvl9pPr lvl="8" algn="r">
              <a:buNone/>
              <a:defRPr sz="1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6.png"/><Relationship Id="rId13" Type="http://schemas.openxmlformats.org/officeDocument/2006/relationships/image" Target="../media/image5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6.png"/><Relationship Id="rId13" Type="http://schemas.openxmlformats.org/officeDocument/2006/relationships/image" Target="../media/image5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6.png"/><Relationship Id="rId13" Type="http://schemas.openxmlformats.org/officeDocument/2006/relationships/image" Target="../media/image5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3"/>
          <p:cNvGraphicFramePr/>
          <p:nvPr/>
        </p:nvGraphicFramePr>
        <p:xfrm>
          <a:off x="996618" y="263952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{C53D0958-51F0-4988-95C9-4273D367A9E9}</a:tableStyleId>
              </a:tblPr>
              <a:tblGrid>
                <a:gridCol w="2433750"/>
                <a:gridCol w="2166550"/>
                <a:gridCol w="2166550"/>
                <a:gridCol w="2166550"/>
                <a:gridCol w="2166550"/>
                <a:gridCol w="2166550"/>
              </a:tblGrid>
              <a:tr h="507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3325" marB="43325" marR="86650" marL="8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MONDAY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TUESDAY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WEDNESDAY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THURSDAY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FRIDAY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40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52C"/>
                        </a:buClr>
                        <a:buSzPts val="2000"/>
                        <a:buFont typeface="Chelsea Market"/>
                        <a:buNone/>
                      </a:pPr>
                      <a:r>
                        <a:rPr lang="en-GB" sz="16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Option 1</a:t>
                      </a:r>
                      <a:endParaRPr sz="16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3325" marB="43325" marR="86650" marL="8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Cheese and Tomato GF Pizza Slice with Wedges </a:t>
                      </a:r>
                      <a:endParaRPr b="1"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Pulled Pork with Mash</a:t>
                      </a:r>
                      <a:endParaRPr sz="16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Roast Chicken, Roasties Gravy</a:t>
                      </a:r>
                      <a:endParaRPr sz="16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highlight>
                            <a:srgbClr val="FFFFFF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GF Sausages &amp; Mash with Gravy</a:t>
                      </a:r>
                      <a:endParaRPr b="1" sz="1600" u="none" cap="none" strike="noStrike">
                        <a:highlight>
                          <a:srgbClr val="FFFFFF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28575" marL="28575" anchor="ctr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Fish Fillets &amp;</a:t>
                      </a:r>
                      <a:endParaRPr b="1"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Chips</a:t>
                      </a:r>
                      <a:endParaRPr sz="16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62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0" lang="en-GB" sz="16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Jacket Potatoes</a:t>
                      </a:r>
                      <a:endParaRPr sz="16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3325" marB="43325" marR="86650" marL="8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Crispy Skin Jacket Potato </a:t>
                      </a:r>
                      <a:r>
                        <a:rPr b="1" lang="en-GB" sz="16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(933644)</a:t>
                      </a:r>
                      <a:endParaRPr b="1" sz="16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  <a:tc hMerge="1"/>
              </a:tr>
              <a:tr h="1060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Dessert</a:t>
                      </a:r>
                      <a:endParaRPr sz="16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3325" marB="43325" marR="86650" marL="8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Iced Sponge</a:t>
                      </a:r>
                      <a:endParaRPr b="1" sz="16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Strawberry &amp; Pineapple Jelly</a:t>
                      </a:r>
                      <a:endParaRPr b="1" sz="16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Banana Bread  </a:t>
                      </a:r>
                      <a:endParaRPr b="1" sz="16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Strawberry Jelly</a:t>
                      </a:r>
                      <a:endParaRPr b="1" sz="16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Lemon </a:t>
                      </a:r>
                      <a:r>
                        <a:rPr b="1" lang="en-GB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Drizzle</a:t>
                      </a:r>
                      <a:r>
                        <a:rPr b="1" lang="en-GB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Cake</a:t>
                      </a:r>
                      <a:endParaRPr b="1" sz="16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61700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Please ensure dishes in this menu are created using the relevant</a:t>
                      </a:r>
                      <a:endParaRPr b="1" sz="16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recipe book for this allergy diet. Any dishes abov</a:t>
                      </a:r>
                      <a:r>
                        <a:rPr b="1" lang="en-GB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 </a:t>
                      </a:r>
                      <a:r>
                        <a:rPr b="1" lang="en-GB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without</a:t>
                      </a:r>
                      <a:r>
                        <a:rPr b="1" lang="en-GB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 orange background are the same as the</a:t>
                      </a:r>
                      <a:r>
                        <a:rPr b="1" lang="en-GB" sz="16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core menu </a:t>
                      </a:r>
                      <a:r>
                        <a:rPr b="1" lang="en-GB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menus.</a:t>
                      </a:r>
                      <a:endParaRPr b="1" sz="20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3325" marB="43325" marR="86650" marL="8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55" name="Google Shape;55;p13"/>
          <p:cNvSpPr txBox="1"/>
          <p:nvPr/>
        </p:nvSpPr>
        <p:spPr>
          <a:xfrm>
            <a:off x="3042875" y="1540975"/>
            <a:ext cx="9033600" cy="11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GB" sz="3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Allergy Menu - Autumn Winter 202</a:t>
            </a:r>
            <a:r>
              <a:rPr b="1" lang="en-GB" sz="3100">
                <a:latin typeface="Century Gothic"/>
                <a:ea typeface="Century Gothic"/>
                <a:cs typeface="Century Gothic"/>
                <a:sym typeface="Century Gothic"/>
              </a:rPr>
              <a:t>5/26</a:t>
            </a:r>
            <a:endParaRPr b="1" i="0" sz="31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lang="en-GB" sz="3100">
                <a:latin typeface="Century Gothic"/>
                <a:ea typeface="Century Gothic"/>
                <a:cs typeface="Century Gothic"/>
                <a:sym typeface="Century Gothic"/>
              </a:rPr>
              <a:t>Gluten &amp; Dairy Free</a:t>
            </a:r>
            <a:endParaRPr b="1" i="0" sz="31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2086425" y="876150"/>
            <a:ext cx="2247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GB" sz="3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Week </a:t>
            </a:r>
            <a:endParaRPr b="1" i="0" sz="31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GB" sz="3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</a:t>
            </a:r>
            <a:endParaRPr b="1" i="0" sz="2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7" name="Google Shape;57;p13"/>
          <p:cNvGrpSpPr/>
          <p:nvPr/>
        </p:nvGrpSpPr>
        <p:grpSpPr>
          <a:xfrm>
            <a:off x="12610888" y="9340625"/>
            <a:ext cx="1714128" cy="645225"/>
            <a:chOff x="12610888" y="9340625"/>
            <a:chExt cx="1714128" cy="645225"/>
          </a:xfrm>
        </p:grpSpPr>
        <p:pic>
          <p:nvPicPr>
            <p:cNvPr id="58" name="Google Shape;58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610888" y="9378681"/>
              <a:ext cx="1295512" cy="56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3704166" y="9340625"/>
              <a:ext cx="620850" cy="6452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0" name="Google Shape;60;p13"/>
          <p:cNvPicPr preferRelativeResize="0"/>
          <p:nvPr/>
        </p:nvPicPr>
        <p:blipFill rotWithShape="1">
          <a:blip r:embed="rId6">
            <a:alphaModFix/>
          </a:blip>
          <a:srcRect b="29" l="0" r="0" t="19"/>
          <a:stretch/>
        </p:blipFill>
        <p:spPr>
          <a:xfrm>
            <a:off x="6547121" y="9142985"/>
            <a:ext cx="1714125" cy="1713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95700" y="9335075"/>
            <a:ext cx="1356923" cy="1356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28399" y="9255980"/>
            <a:ext cx="1356923" cy="1356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9">
            <a:alphaModFix/>
          </a:blip>
          <a:srcRect b="16142" l="0" r="0" t="0"/>
          <a:stretch/>
        </p:blipFill>
        <p:spPr>
          <a:xfrm>
            <a:off x="10696900" y="9340626"/>
            <a:ext cx="1356928" cy="113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816350" y="9274851"/>
            <a:ext cx="1356923" cy="1356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11">
            <a:alphaModFix/>
          </a:blip>
          <a:srcRect b="14434" l="0" r="0" t="0"/>
          <a:stretch/>
        </p:blipFill>
        <p:spPr>
          <a:xfrm>
            <a:off x="440125" y="9176213"/>
            <a:ext cx="1714125" cy="146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005087" y="876526"/>
            <a:ext cx="5109827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242474" y="786300"/>
            <a:ext cx="2119142" cy="93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34163" y="615300"/>
            <a:ext cx="1278450" cy="127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Google Shape;73;p14"/>
          <p:cNvGraphicFramePr/>
          <p:nvPr/>
        </p:nvGraphicFramePr>
        <p:xfrm>
          <a:off x="996618" y="263952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{C53D0958-51F0-4988-95C9-4273D367A9E9}</a:tableStyleId>
              </a:tblPr>
              <a:tblGrid>
                <a:gridCol w="2433750"/>
                <a:gridCol w="2166550"/>
                <a:gridCol w="2166550"/>
                <a:gridCol w="2166550"/>
                <a:gridCol w="2166550"/>
                <a:gridCol w="2166550"/>
              </a:tblGrid>
              <a:tr h="507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3325" marB="43325" marR="86650" marL="8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MONDAY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TUESDAY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WEDNESDAY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THURSDAY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FRIDAY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40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52C"/>
                        </a:buClr>
                        <a:buSzPts val="2000"/>
                        <a:buFont typeface="Chelsea Market"/>
                        <a:buNone/>
                      </a:pPr>
                      <a:r>
                        <a:rPr lang="en-GB" sz="16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Option 1</a:t>
                      </a:r>
                      <a:endParaRPr sz="16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3325" marB="43325" marR="86650" marL="8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GF Sausages &amp; Mash with Gravy</a:t>
                      </a:r>
                      <a:endParaRPr b="1"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Chicken &amp; Sweetcorn </a:t>
                      </a:r>
                      <a:endParaRPr b="1"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Pasta</a:t>
                      </a:r>
                      <a:endParaRPr sz="16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Roast Gammon</a:t>
                      </a:r>
                      <a:endParaRPr b="1"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Roasties Gravy</a:t>
                      </a:r>
                      <a:endParaRPr sz="16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highlight>
                            <a:srgbClr val="FFFFFF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BBQ Chicken </a:t>
                      </a:r>
                      <a:endParaRPr b="1" sz="1600">
                        <a:highlight>
                          <a:srgbClr val="FFFFFF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highlight>
                            <a:srgbClr val="FFFFFF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with Rice</a:t>
                      </a:r>
                      <a:endParaRPr b="1" sz="1600" u="none" cap="none" strike="noStrike">
                        <a:highlight>
                          <a:srgbClr val="FFFFFF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28575" marL="28575" anchor="ctr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Fish Fillets &amp;</a:t>
                      </a:r>
                      <a:endParaRPr b="1" sz="16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Chips</a:t>
                      </a:r>
                      <a:endParaRPr b="1"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62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0" lang="en-GB" sz="16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Jacket Potatoes</a:t>
                      </a:r>
                      <a:endParaRPr sz="16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3325" marB="43325" marR="86650" marL="8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Crispy Skin Jacket Potato </a:t>
                      </a:r>
                      <a:r>
                        <a:rPr b="1" lang="en-GB" sz="16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(933644)</a:t>
                      </a:r>
                      <a:endParaRPr b="1" sz="16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  <a:tc hMerge="1"/>
              </a:tr>
              <a:tr h="1060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Dessert</a:t>
                      </a:r>
                      <a:endParaRPr sz="16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3325" marB="43325" marR="86650" marL="8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Popcorn Bar</a:t>
                      </a:r>
                      <a:endParaRPr b="1" sz="16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Orange &amp; Peach Jelly</a:t>
                      </a:r>
                      <a:endParaRPr b="1" sz="16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Apple Tea Cake</a:t>
                      </a:r>
                      <a:endParaRPr b="1" sz="16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Sponge Cake</a:t>
                      </a:r>
                      <a:endParaRPr b="1" sz="16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Carrot Cake</a:t>
                      </a:r>
                      <a:endParaRPr b="1" sz="16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61700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Please ensure dishes in this menu are created using the relevant</a:t>
                      </a:r>
                      <a:endParaRPr b="1" sz="16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recipe book for this allergy diet. Any dishes abov</a:t>
                      </a:r>
                      <a:r>
                        <a:rPr b="1" lang="en-GB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 without a orange background are the same as the</a:t>
                      </a:r>
                      <a:r>
                        <a:rPr b="1" lang="en-GB" sz="16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core menu </a:t>
                      </a:r>
                      <a:r>
                        <a:rPr b="1" lang="en-GB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menus.</a:t>
                      </a:r>
                      <a:endParaRPr b="1" sz="20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3325" marB="43325" marR="86650" marL="8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74" name="Google Shape;74;p14"/>
          <p:cNvSpPr txBox="1"/>
          <p:nvPr/>
        </p:nvSpPr>
        <p:spPr>
          <a:xfrm>
            <a:off x="3042875" y="1540975"/>
            <a:ext cx="9033600" cy="11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GB" sz="3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Allergy Menu - Autumn Winter 202</a:t>
            </a:r>
            <a:r>
              <a:rPr b="1" lang="en-GB" sz="3100">
                <a:latin typeface="Century Gothic"/>
                <a:ea typeface="Century Gothic"/>
                <a:cs typeface="Century Gothic"/>
                <a:sym typeface="Century Gothic"/>
              </a:rPr>
              <a:t>5/26</a:t>
            </a:r>
            <a:endParaRPr b="1" i="0" sz="31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lang="en-GB" sz="3100">
                <a:latin typeface="Century Gothic"/>
                <a:ea typeface="Century Gothic"/>
                <a:cs typeface="Century Gothic"/>
                <a:sym typeface="Century Gothic"/>
              </a:rPr>
              <a:t>Gluten/Dairy </a:t>
            </a:r>
            <a:r>
              <a:rPr b="1" lang="en-GB" sz="3100">
                <a:latin typeface="Century Gothic"/>
                <a:ea typeface="Century Gothic"/>
                <a:cs typeface="Century Gothic"/>
                <a:sym typeface="Century Gothic"/>
              </a:rPr>
              <a:t>Free</a:t>
            </a:r>
            <a:endParaRPr b="1" i="0" sz="31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12086425" y="876150"/>
            <a:ext cx="2247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GB" sz="3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Week </a:t>
            </a:r>
            <a:endParaRPr b="1" i="0" sz="31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lang="en-GB" sz="3100">
                <a:latin typeface="Century Gothic"/>
                <a:ea typeface="Century Gothic"/>
                <a:cs typeface="Century Gothic"/>
                <a:sym typeface="Century Gothic"/>
              </a:rPr>
              <a:t>Two</a:t>
            </a:r>
            <a:endParaRPr b="1" i="0" sz="2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6" name="Google Shape;76;p14"/>
          <p:cNvGrpSpPr/>
          <p:nvPr/>
        </p:nvGrpSpPr>
        <p:grpSpPr>
          <a:xfrm>
            <a:off x="12610888" y="9340625"/>
            <a:ext cx="1714128" cy="645225"/>
            <a:chOff x="12610888" y="9340625"/>
            <a:chExt cx="1714128" cy="645225"/>
          </a:xfrm>
        </p:grpSpPr>
        <p:pic>
          <p:nvPicPr>
            <p:cNvPr id="77" name="Google Shape;77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610888" y="9378681"/>
              <a:ext cx="1295512" cy="56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3704166" y="9340625"/>
              <a:ext cx="620850" cy="6452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9" name="Google Shape;79;p14"/>
          <p:cNvPicPr preferRelativeResize="0"/>
          <p:nvPr/>
        </p:nvPicPr>
        <p:blipFill rotWithShape="1">
          <a:blip r:embed="rId6">
            <a:alphaModFix/>
          </a:blip>
          <a:srcRect b="29" l="0" r="0" t="19"/>
          <a:stretch/>
        </p:blipFill>
        <p:spPr>
          <a:xfrm>
            <a:off x="6547121" y="9142985"/>
            <a:ext cx="1714125" cy="1713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95700" y="9335075"/>
            <a:ext cx="1356923" cy="1356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28399" y="9255980"/>
            <a:ext cx="1356923" cy="1356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 rotWithShape="1">
          <a:blip r:embed="rId9">
            <a:alphaModFix/>
          </a:blip>
          <a:srcRect b="16142" l="0" r="0" t="0"/>
          <a:stretch/>
        </p:blipFill>
        <p:spPr>
          <a:xfrm>
            <a:off x="10696900" y="9340626"/>
            <a:ext cx="1356928" cy="113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816350" y="9274851"/>
            <a:ext cx="1356923" cy="1356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 rotWithShape="1">
          <a:blip r:embed="rId11">
            <a:alphaModFix/>
          </a:blip>
          <a:srcRect b="14434" l="0" r="0" t="0"/>
          <a:stretch/>
        </p:blipFill>
        <p:spPr>
          <a:xfrm>
            <a:off x="440125" y="9176213"/>
            <a:ext cx="1714125" cy="146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005087" y="876526"/>
            <a:ext cx="5109827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242474" y="786300"/>
            <a:ext cx="2119142" cy="93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34163" y="615300"/>
            <a:ext cx="1278450" cy="127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Google Shape;92;p15"/>
          <p:cNvGraphicFramePr/>
          <p:nvPr/>
        </p:nvGraphicFramePr>
        <p:xfrm>
          <a:off x="996618" y="263952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{C53D0958-51F0-4988-95C9-4273D367A9E9}</a:tableStyleId>
              </a:tblPr>
              <a:tblGrid>
                <a:gridCol w="2433750"/>
                <a:gridCol w="2166550"/>
                <a:gridCol w="2166550"/>
                <a:gridCol w="2166550"/>
                <a:gridCol w="2166550"/>
                <a:gridCol w="2166550"/>
              </a:tblGrid>
              <a:tr h="507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3325" marB="43325" marR="86650" marL="8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MONDAY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TUESDAY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WEDNESDAY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THURSDAY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FRIDAY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40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52C"/>
                        </a:buClr>
                        <a:buSzPts val="2000"/>
                        <a:buFont typeface="Chelsea Market"/>
                        <a:buNone/>
                      </a:pPr>
                      <a:r>
                        <a:rPr lang="en-GB" sz="16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Option 1</a:t>
                      </a:r>
                      <a:endParaRPr sz="16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3325" marB="43325" marR="86650" marL="8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Cheese and Tomato GF Pizza Slice with Wedges </a:t>
                      </a:r>
                      <a:endParaRPr b="1" sz="16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6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Pasta Bolognese</a:t>
                      </a:r>
                      <a:endParaRPr sz="16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Roast Pork Roasties Gravy</a:t>
                      </a:r>
                      <a:endParaRPr sz="16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highlight>
                            <a:srgbClr val="FFFFFF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GF Sausages &amp; Mash with Gravy</a:t>
                      </a:r>
                      <a:endParaRPr b="1" sz="1600" u="none" cap="none" strike="noStrike">
                        <a:highlight>
                          <a:srgbClr val="FFFFFF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28575" marL="28575" anchor="ctr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Fish Fillets &amp;</a:t>
                      </a:r>
                      <a:endParaRPr b="1" sz="16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Chips</a:t>
                      </a:r>
                      <a:endParaRPr b="1"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62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0" lang="en-GB" sz="16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Jacket Potatoes</a:t>
                      </a:r>
                      <a:endParaRPr sz="16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3325" marB="43325" marR="86650" marL="8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Crispy Skin Jacket Potato </a:t>
                      </a:r>
                      <a:r>
                        <a:rPr b="1" lang="en-GB" sz="16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(933644)</a:t>
                      </a:r>
                      <a:endParaRPr b="1" sz="16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  <a:tc hMerge="1"/>
              </a:tr>
              <a:tr h="1060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Dessert</a:t>
                      </a:r>
                      <a:endParaRPr sz="16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3325" marB="43325" marR="86650" marL="8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Chocolate Brownie</a:t>
                      </a:r>
                      <a:endParaRPr b="1" sz="16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Jelly</a:t>
                      </a:r>
                      <a:endParaRPr b="1" sz="16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Apple Sponge Cake</a:t>
                      </a:r>
                      <a:endParaRPr b="1" sz="16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Sponge Cake</a:t>
                      </a:r>
                      <a:endParaRPr b="1" sz="16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Vanilla Cookie</a:t>
                      </a:r>
                      <a:endParaRPr b="1" sz="16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61700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Please ensure dishes in this menu are created using the relevant</a:t>
                      </a:r>
                      <a:endParaRPr b="1" sz="16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recipe book for this allergy diet. Any dishes abov</a:t>
                      </a:r>
                      <a:r>
                        <a:rPr b="1" lang="en-GB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 without a orange background are the same as the</a:t>
                      </a:r>
                      <a:r>
                        <a:rPr b="1" lang="en-GB" sz="16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core menu </a:t>
                      </a:r>
                      <a:r>
                        <a:rPr b="1" lang="en-GB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menus.</a:t>
                      </a:r>
                      <a:endParaRPr b="1" sz="20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3325" marB="43325" marR="86650" marL="8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93" name="Google Shape;93;p15"/>
          <p:cNvSpPr txBox="1"/>
          <p:nvPr/>
        </p:nvSpPr>
        <p:spPr>
          <a:xfrm>
            <a:off x="3042875" y="1540975"/>
            <a:ext cx="9033600" cy="11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GB" sz="3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Allergy Menu - Autumn Winter 202</a:t>
            </a:r>
            <a:r>
              <a:rPr b="1" lang="en-GB" sz="3100">
                <a:latin typeface="Century Gothic"/>
                <a:ea typeface="Century Gothic"/>
                <a:cs typeface="Century Gothic"/>
                <a:sym typeface="Century Gothic"/>
              </a:rPr>
              <a:t>5/26</a:t>
            </a:r>
            <a:endParaRPr b="1" i="0" sz="31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lang="en-GB" sz="3100">
                <a:latin typeface="Century Gothic"/>
                <a:ea typeface="Century Gothic"/>
                <a:cs typeface="Century Gothic"/>
                <a:sym typeface="Century Gothic"/>
              </a:rPr>
              <a:t>Gluten &amp; Dairy </a:t>
            </a:r>
            <a:r>
              <a:rPr b="1" lang="en-GB" sz="3100">
                <a:latin typeface="Century Gothic"/>
                <a:ea typeface="Century Gothic"/>
                <a:cs typeface="Century Gothic"/>
                <a:sym typeface="Century Gothic"/>
              </a:rPr>
              <a:t>Free</a:t>
            </a:r>
            <a:endParaRPr b="1" i="0" sz="31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12086425" y="876150"/>
            <a:ext cx="2247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GB" sz="3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Week </a:t>
            </a:r>
            <a:endParaRPr b="1" i="0" sz="31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lang="en-GB" sz="3100">
                <a:latin typeface="Century Gothic"/>
                <a:ea typeface="Century Gothic"/>
                <a:cs typeface="Century Gothic"/>
                <a:sym typeface="Century Gothic"/>
              </a:rPr>
              <a:t>Three</a:t>
            </a:r>
            <a:endParaRPr b="1" i="0" sz="2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5" name="Google Shape;95;p15"/>
          <p:cNvGrpSpPr/>
          <p:nvPr/>
        </p:nvGrpSpPr>
        <p:grpSpPr>
          <a:xfrm>
            <a:off x="12610888" y="9340625"/>
            <a:ext cx="1714128" cy="645225"/>
            <a:chOff x="12610888" y="9340625"/>
            <a:chExt cx="1714128" cy="645225"/>
          </a:xfrm>
        </p:grpSpPr>
        <p:pic>
          <p:nvPicPr>
            <p:cNvPr id="96" name="Google Shape;96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610888" y="9378681"/>
              <a:ext cx="1295512" cy="56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3704166" y="9340625"/>
              <a:ext cx="620850" cy="6452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8" name="Google Shape;98;p15"/>
          <p:cNvPicPr preferRelativeResize="0"/>
          <p:nvPr/>
        </p:nvPicPr>
        <p:blipFill rotWithShape="1">
          <a:blip r:embed="rId6">
            <a:alphaModFix/>
          </a:blip>
          <a:srcRect b="29" l="0" r="0" t="19"/>
          <a:stretch/>
        </p:blipFill>
        <p:spPr>
          <a:xfrm>
            <a:off x="6547121" y="9142985"/>
            <a:ext cx="1714125" cy="1713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95700" y="9335075"/>
            <a:ext cx="1356923" cy="1356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28399" y="9255980"/>
            <a:ext cx="1356923" cy="1356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9">
            <a:alphaModFix/>
          </a:blip>
          <a:srcRect b="16142" l="0" r="0" t="0"/>
          <a:stretch/>
        </p:blipFill>
        <p:spPr>
          <a:xfrm>
            <a:off x="10696900" y="9340626"/>
            <a:ext cx="1356928" cy="113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816350" y="9274851"/>
            <a:ext cx="1356923" cy="1356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11">
            <a:alphaModFix/>
          </a:blip>
          <a:srcRect b="14434" l="0" r="0" t="0"/>
          <a:stretch/>
        </p:blipFill>
        <p:spPr>
          <a:xfrm>
            <a:off x="440125" y="9176213"/>
            <a:ext cx="1714125" cy="146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005087" y="876526"/>
            <a:ext cx="5109827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242474" y="786300"/>
            <a:ext cx="2119142" cy="93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34163" y="615300"/>
            <a:ext cx="1278450" cy="127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