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252997"/>
            <a:ext cx="8640910" cy="46542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13694" y="3162349"/>
            <a:ext cx="7516611" cy="1248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13694" y="3162349"/>
            <a:ext cx="7516611" cy="1248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2993" y="251462"/>
            <a:ext cx="8638540" cy="4645660"/>
          </a:xfrm>
          <a:custGeom>
            <a:avLst/>
            <a:gdLst/>
            <a:ahLst/>
            <a:cxnLst/>
            <a:rect l="l" t="t" r="r" b="b"/>
            <a:pathLst>
              <a:path w="8638540" h="4645660">
                <a:moveTo>
                  <a:pt x="8638005" y="0"/>
                </a:moveTo>
                <a:lnTo>
                  <a:pt x="0" y="0"/>
                </a:lnTo>
                <a:lnTo>
                  <a:pt x="0" y="4645158"/>
                </a:lnTo>
                <a:lnTo>
                  <a:pt x="8638005" y="4645158"/>
                </a:lnTo>
                <a:lnTo>
                  <a:pt x="8638005" y="0"/>
                </a:lnTo>
                <a:close/>
              </a:path>
            </a:pathLst>
          </a:custGeom>
          <a:solidFill>
            <a:srgbClr val="0257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253000"/>
            <a:ext cx="8641071" cy="4643611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461498" y="2740910"/>
            <a:ext cx="1445260" cy="294640"/>
          </a:xfrm>
          <a:custGeom>
            <a:avLst/>
            <a:gdLst/>
            <a:ahLst/>
            <a:cxnLst/>
            <a:rect l="l" t="t" r="r" b="b"/>
            <a:pathLst>
              <a:path w="1445260" h="294639">
                <a:moveTo>
                  <a:pt x="722380" y="0"/>
                </a:moveTo>
                <a:lnTo>
                  <a:pt x="648521" y="759"/>
                </a:lnTo>
                <a:lnTo>
                  <a:pt x="576796" y="2988"/>
                </a:lnTo>
                <a:lnTo>
                  <a:pt x="507567" y="6612"/>
                </a:lnTo>
                <a:lnTo>
                  <a:pt x="441198" y="11557"/>
                </a:lnTo>
                <a:lnTo>
                  <a:pt x="378052" y="17751"/>
                </a:lnTo>
                <a:lnTo>
                  <a:pt x="318491" y="25118"/>
                </a:lnTo>
                <a:lnTo>
                  <a:pt x="262880" y="33584"/>
                </a:lnTo>
                <a:lnTo>
                  <a:pt x="211581" y="43077"/>
                </a:lnTo>
                <a:lnTo>
                  <a:pt x="164957" y="53522"/>
                </a:lnTo>
                <a:lnTo>
                  <a:pt x="123371" y="64844"/>
                </a:lnTo>
                <a:lnTo>
                  <a:pt x="87187" y="76971"/>
                </a:lnTo>
                <a:lnTo>
                  <a:pt x="32476" y="103341"/>
                </a:lnTo>
                <a:lnTo>
                  <a:pt x="3729" y="132040"/>
                </a:lnTo>
                <a:lnTo>
                  <a:pt x="0" y="147078"/>
                </a:lnTo>
                <a:lnTo>
                  <a:pt x="3729" y="162112"/>
                </a:lnTo>
                <a:lnTo>
                  <a:pt x="32476" y="190805"/>
                </a:lnTo>
                <a:lnTo>
                  <a:pt x="87187" y="217170"/>
                </a:lnTo>
                <a:lnTo>
                  <a:pt x="123371" y="229295"/>
                </a:lnTo>
                <a:lnTo>
                  <a:pt x="164957" y="240616"/>
                </a:lnTo>
                <a:lnTo>
                  <a:pt x="211581" y="251060"/>
                </a:lnTo>
                <a:lnTo>
                  <a:pt x="262880" y="260552"/>
                </a:lnTo>
                <a:lnTo>
                  <a:pt x="318491" y="269018"/>
                </a:lnTo>
                <a:lnTo>
                  <a:pt x="378052" y="276384"/>
                </a:lnTo>
                <a:lnTo>
                  <a:pt x="441198" y="282577"/>
                </a:lnTo>
                <a:lnTo>
                  <a:pt x="507567" y="287523"/>
                </a:lnTo>
                <a:lnTo>
                  <a:pt x="576796" y="291147"/>
                </a:lnTo>
                <a:lnTo>
                  <a:pt x="648521" y="293375"/>
                </a:lnTo>
                <a:lnTo>
                  <a:pt x="722380" y="294135"/>
                </a:lnTo>
                <a:lnTo>
                  <a:pt x="796239" y="293375"/>
                </a:lnTo>
                <a:lnTo>
                  <a:pt x="867965" y="291147"/>
                </a:lnTo>
                <a:lnTo>
                  <a:pt x="937194" y="287523"/>
                </a:lnTo>
                <a:lnTo>
                  <a:pt x="1003563" y="282577"/>
                </a:lnTo>
                <a:lnTo>
                  <a:pt x="1066710" y="276384"/>
                </a:lnTo>
                <a:lnTo>
                  <a:pt x="1126271" y="269018"/>
                </a:lnTo>
                <a:lnTo>
                  <a:pt x="1181883" y="260552"/>
                </a:lnTo>
                <a:lnTo>
                  <a:pt x="1233182" y="251060"/>
                </a:lnTo>
                <a:lnTo>
                  <a:pt x="1279807" y="240616"/>
                </a:lnTo>
                <a:lnTo>
                  <a:pt x="1321393" y="229295"/>
                </a:lnTo>
                <a:lnTo>
                  <a:pt x="1357577" y="217170"/>
                </a:lnTo>
                <a:lnTo>
                  <a:pt x="1412289" y="190805"/>
                </a:lnTo>
                <a:lnTo>
                  <a:pt x="1441037" y="162112"/>
                </a:lnTo>
                <a:lnTo>
                  <a:pt x="1444766" y="147078"/>
                </a:lnTo>
                <a:lnTo>
                  <a:pt x="1441037" y="132040"/>
                </a:lnTo>
                <a:lnTo>
                  <a:pt x="1412289" y="103341"/>
                </a:lnTo>
                <a:lnTo>
                  <a:pt x="1357577" y="76971"/>
                </a:lnTo>
                <a:lnTo>
                  <a:pt x="1321393" y="64844"/>
                </a:lnTo>
                <a:lnTo>
                  <a:pt x="1279807" y="53522"/>
                </a:lnTo>
                <a:lnTo>
                  <a:pt x="1233182" y="43077"/>
                </a:lnTo>
                <a:lnTo>
                  <a:pt x="1181883" y="33584"/>
                </a:lnTo>
                <a:lnTo>
                  <a:pt x="1126271" y="25118"/>
                </a:lnTo>
                <a:lnTo>
                  <a:pt x="1066710" y="17751"/>
                </a:lnTo>
                <a:lnTo>
                  <a:pt x="1003563" y="11557"/>
                </a:lnTo>
                <a:lnTo>
                  <a:pt x="937194" y="6612"/>
                </a:lnTo>
                <a:lnTo>
                  <a:pt x="867965" y="2988"/>
                </a:lnTo>
                <a:lnTo>
                  <a:pt x="796239" y="759"/>
                </a:lnTo>
                <a:lnTo>
                  <a:pt x="722380" y="0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4461498" y="2740910"/>
            <a:ext cx="1445260" cy="294640"/>
          </a:xfrm>
          <a:custGeom>
            <a:avLst/>
            <a:gdLst/>
            <a:ahLst/>
            <a:cxnLst/>
            <a:rect l="l" t="t" r="r" b="b"/>
            <a:pathLst>
              <a:path w="1445260" h="294639">
                <a:moveTo>
                  <a:pt x="0" y="147078"/>
                </a:moveTo>
                <a:lnTo>
                  <a:pt x="32476" y="103341"/>
                </a:lnTo>
                <a:lnTo>
                  <a:pt x="87187" y="76971"/>
                </a:lnTo>
                <a:lnTo>
                  <a:pt x="123371" y="64844"/>
                </a:lnTo>
                <a:lnTo>
                  <a:pt x="164957" y="53522"/>
                </a:lnTo>
                <a:lnTo>
                  <a:pt x="211581" y="43077"/>
                </a:lnTo>
                <a:lnTo>
                  <a:pt x="262880" y="33584"/>
                </a:lnTo>
                <a:lnTo>
                  <a:pt x="318491" y="25118"/>
                </a:lnTo>
                <a:lnTo>
                  <a:pt x="378052" y="17751"/>
                </a:lnTo>
                <a:lnTo>
                  <a:pt x="441198" y="11557"/>
                </a:lnTo>
                <a:lnTo>
                  <a:pt x="507567" y="6612"/>
                </a:lnTo>
                <a:lnTo>
                  <a:pt x="576796" y="2988"/>
                </a:lnTo>
                <a:lnTo>
                  <a:pt x="648521" y="759"/>
                </a:lnTo>
                <a:lnTo>
                  <a:pt x="722380" y="0"/>
                </a:lnTo>
                <a:lnTo>
                  <a:pt x="796239" y="759"/>
                </a:lnTo>
                <a:lnTo>
                  <a:pt x="867965" y="2988"/>
                </a:lnTo>
                <a:lnTo>
                  <a:pt x="937194" y="6612"/>
                </a:lnTo>
                <a:lnTo>
                  <a:pt x="1003563" y="11557"/>
                </a:lnTo>
                <a:lnTo>
                  <a:pt x="1066710" y="17751"/>
                </a:lnTo>
                <a:lnTo>
                  <a:pt x="1126271" y="25118"/>
                </a:lnTo>
                <a:lnTo>
                  <a:pt x="1181883" y="33584"/>
                </a:lnTo>
                <a:lnTo>
                  <a:pt x="1233182" y="43077"/>
                </a:lnTo>
                <a:lnTo>
                  <a:pt x="1279807" y="53522"/>
                </a:lnTo>
                <a:lnTo>
                  <a:pt x="1321393" y="64844"/>
                </a:lnTo>
                <a:lnTo>
                  <a:pt x="1357577" y="76971"/>
                </a:lnTo>
                <a:lnTo>
                  <a:pt x="1412289" y="103341"/>
                </a:lnTo>
                <a:lnTo>
                  <a:pt x="1441037" y="132040"/>
                </a:lnTo>
                <a:lnTo>
                  <a:pt x="1444766" y="147078"/>
                </a:lnTo>
                <a:lnTo>
                  <a:pt x="1441037" y="162112"/>
                </a:lnTo>
                <a:lnTo>
                  <a:pt x="1412289" y="190805"/>
                </a:lnTo>
                <a:lnTo>
                  <a:pt x="1357577" y="217170"/>
                </a:lnTo>
                <a:lnTo>
                  <a:pt x="1321393" y="229295"/>
                </a:lnTo>
                <a:lnTo>
                  <a:pt x="1279807" y="240616"/>
                </a:lnTo>
                <a:lnTo>
                  <a:pt x="1233182" y="251060"/>
                </a:lnTo>
                <a:lnTo>
                  <a:pt x="1181883" y="260552"/>
                </a:lnTo>
                <a:lnTo>
                  <a:pt x="1126271" y="269018"/>
                </a:lnTo>
                <a:lnTo>
                  <a:pt x="1066710" y="276384"/>
                </a:lnTo>
                <a:lnTo>
                  <a:pt x="1003563" y="282577"/>
                </a:lnTo>
                <a:lnTo>
                  <a:pt x="937194" y="287523"/>
                </a:lnTo>
                <a:lnTo>
                  <a:pt x="867965" y="291147"/>
                </a:lnTo>
                <a:lnTo>
                  <a:pt x="796239" y="293375"/>
                </a:lnTo>
                <a:lnTo>
                  <a:pt x="722380" y="294135"/>
                </a:lnTo>
                <a:lnTo>
                  <a:pt x="648521" y="293375"/>
                </a:lnTo>
                <a:lnTo>
                  <a:pt x="576796" y="291147"/>
                </a:lnTo>
                <a:lnTo>
                  <a:pt x="507567" y="287523"/>
                </a:lnTo>
                <a:lnTo>
                  <a:pt x="441198" y="282577"/>
                </a:lnTo>
                <a:lnTo>
                  <a:pt x="378052" y="276384"/>
                </a:lnTo>
                <a:lnTo>
                  <a:pt x="318491" y="269018"/>
                </a:lnTo>
                <a:lnTo>
                  <a:pt x="262880" y="260552"/>
                </a:lnTo>
                <a:lnTo>
                  <a:pt x="211581" y="251060"/>
                </a:lnTo>
                <a:lnTo>
                  <a:pt x="164957" y="240616"/>
                </a:lnTo>
                <a:lnTo>
                  <a:pt x="123371" y="229295"/>
                </a:lnTo>
                <a:lnTo>
                  <a:pt x="87187" y="217170"/>
                </a:lnTo>
                <a:lnTo>
                  <a:pt x="32476" y="190805"/>
                </a:lnTo>
                <a:lnTo>
                  <a:pt x="3729" y="162112"/>
                </a:lnTo>
                <a:lnTo>
                  <a:pt x="0" y="147078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41145" y="2016599"/>
            <a:ext cx="346455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6218" y="1900712"/>
            <a:ext cx="7991562" cy="1274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0795">
              <a:lnSpc>
                <a:spcPct val="100000"/>
              </a:lnSpc>
              <a:spcBef>
                <a:spcPts val="100"/>
              </a:spcBef>
            </a:pPr>
            <a:r>
              <a:rPr dirty="0" sz="6000" spc="-10"/>
              <a:t>MIDTØSTEN</a:t>
            </a:r>
            <a:endParaRPr sz="6000"/>
          </a:p>
          <a:p>
            <a:pPr algn="ctr" marL="10795">
              <a:lnSpc>
                <a:spcPct val="100000"/>
              </a:lnSpc>
              <a:spcBef>
                <a:spcPts val="25"/>
              </a:spcBef>
            </a:pPr>
            <a:r>
              <a:rPr dirty="0" sz="2000"/>
              <a:t>En</a:t>
            </a:r>
            <a:r>
              <a:rPr dirty="0" sz="2000" spc="160" b="0">
                <a:latin typeface="Times New Roman"/>
                <a:cs typeface="Times New Roman"/>
              </a:rPr>
              <a:t> </a:t>
            </a:r>
            <a:r>
              <a:rPr dirty="0" sz="2000"/>
              <a:t>presentasjon</a:t>
            </a:r>
            <a:r>
              <a:rPr dirty="0" sz="2000" spc="125" b="0">
                <a:latin typeface="Times New Roman"/>
                <a:cs typeface="Times New Roman"/>
              </a:rPr>
              <a:t> </a:t>
            </a:r>
            <a:r>
              <a:rPr dirty="0" sz="2000"/>
              <a:t>av</a:t>
            </a:r>
            <a:r>
              <a:rPr dirty="0" sz="2000" spc="160" b="0">
                <a:latin typeface="Times New Roman"/>
                <a:cs typeface="Times New Roman"/>
              </a:rPr>
              <a:t> </a:t>
            </a:r>
            <a:r>
              <a:rPr dirty="0" sz="2000"/>
              <a:t>NMS</a:t>
            </a:r>
            <a:r>
              <a:rPr dirty="0" sz="2000" spc="165" b="0">
                <a:latin typeface="Times New Roman"/>
                <a:cs typeface="Times New Roman"/>
              </a:rPr>
              <a:t> </a:t>
            </a:r>
            <a:r>
              <a:rPr dirty="0" sz="2000"/>
              <a:t>sitt</a:t>
            </a:r>
            <a:r>
              <a:rPr dirty="0" sz="2000" spc="175" b="0">
                <a:latin typeface="Times New Roman"/>
                <a:cs typeface="Times New Roman"/>
              </a:rPr>
              <a:t> </a:t>
            </a:r>
            <a:r>
              <a:rPr dirty="0" sz="2000"/>
              <a:t>engasjement</a:t>
            </a:r>
            <a:r>
              <a:rPr dirty="0" sz="2000" spc="130" b="0">
                <a:latin typeface="Times New Roman"/>
                <a:cs typeface="Times New Roman"/>
              </a:rPr>
              <a:t> </a:t>
            </a:r>
            <a:r>
              <a:rPr dirty="0" sz="2000"/>
              <a:t>i</a:t>
            </a:r>
            <a:r>
              <a:rPr dirty="0" sz="2000" spc="175" b="0">
                <a:latin typeface="Times New Roman"/>
                <a:cs typeface="Times New Roman"/>
              </a:rPr>
              <a:t> </a:t>
            </a:r>
            <a:r>
              <a:rPr dirty="0" sz="2000" spc="-10"/>
              <a:t>regionen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69206" y="1005844"/>
            <a:ext cx="2005556" cy="2004050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7669048" y="4737627"/>
            <a:ext cx="113919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©LOGGA</a:t>
            </a:r>
            <a:r>
              <a:rPr dirty="0" sz="6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WIGGLER/PIXABAY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879586" y="251462"/>
            <a:ext cx="3016250" cy="4645660"/>
          </a:xfrm>
          <a:prstGeom prst="rect">
            <a:avLst/>
          </a:prstGeom>
          <a:solidFill>
            <a:srgbClr val="02577B"/>
          </a:solidFill>
        </p:spPr>
        <p:txBody>
          <a:bodyPr wrap="square" lIns="0" tIns="22542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775"/>
              </a:spcBef>
            </a:pPr>
            <a:endParaRPr sz="2000">
              <a:latin typeface="Times New Roman"/>
              <a:cs typeface="Times New Roman"/>
            </a:endParaRPr>
          </a:p>
          <a:p>
            <a:pPr marL="322580" marR="811530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Det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teologiske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fakultet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Kairo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har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studenter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fra</a:t>
            </a:r>
            <a:r>
              <a:rPr dirty="0" sz="20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mange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arabisktalende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land.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50"/>
              </a:spcBef>
            </a:pPr>
            <a:endParaRPr sz="2000">
              <a:latin typeface="Verdana"/>
              <a:cs typeface="Verdana"/>
            </a:endParaRPr>
          </a:p>
          <a:p>
            <a:pPr marL="322580" marR="626110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20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var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tidlig</a:t>
            </a:r>
            <a:r>
              <a:rPr dirty="0" sz="20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ute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med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digital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undervisning.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251464"/>
            <a:ext cx="5625006" cy="4645147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24253" y="4725673"/>
            <a:ext cx="111696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D9D9D9"/>
                </a:solidFill>
                <a:latin typeface="Verdana"/>
                <a:cs typeface="Verdana"/>
              </a:rPr>
              <a:t>©</a:t>
            </a:r>
            <a:r>
              <a:rPr dirty="0" sz="600" spc="55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D9D9D9"/>
                </a:solidFill>
                <a:latin typeface="Verdana"/>
                <a:cs typeface="Verdana"/>
              </a:rPr>
              <a:t>MARIT</a:t>
            </a:r>
            <a:r>
              <a:rPr dirty="0" sz="600" spc="5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D9D9D9"/>
                </a:solidFill>
                <a:latin typeface="Verdana"/>
                <a:cs typeface="Verdana"/>
              </a:rPr>
              <a:t>MJØLSNESET/NMS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52993" y="251462"/>
            <a:ext cx="5628640" cy="4645660"/>
          </a:xfrm>
          <a:custGeom>
            <a:avLst/>
            <a:gdLst/>
            <a:ahLst/>
            <a:cxnLst/>
            <a:rect l="l" t="t" r="r" b="b"/>
            <a:pathLst>
              <a:path w="5628640" h="4645660">
                <a:moveTo>
                  <a:pt x="5628126" y="0"/>
                </a:moveTo>
                <a:lnTo>
                  <a:pt x="0" y="0"/>
                </a:lnTo>
                <a:lnTo>
                  <a:pt x="0" y="4645158"/>
                </a:lnTo>
                <a:lnTo>
                  <a:pt x="5628126" y="4645158"/>
                </a:lnTo>
                <a:lnTo>
                  <a:pt x="5628126" y="0"/>
                </a:lnTo>
                <a:close/>
              </a:path>
            </a:pathLst>
          </a:custGeom>
          <a:solidFill>
            <a:srgbClr val="02577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00751" y="256044"/>
            <a:ext cx="5919228" cy="4639042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89811" y="755783"/>
            <a:ext cx="2025650" cy="24657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Gjennom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partnere</a:t>
            </a:r>
            <a:r>
              <a:rPr dirty="0" sz="20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Midtøsten</a:t>
            </a:r>
            <a:r>
              <a:rPr dirty="0" sz="20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Pakistan</a:t>
            </a:r>
            <a:r>
              <a:rPr dirty="0" sz="2000" spc="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støtter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vi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forfulgte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kristne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dirty="0" sz="20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praktisk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økonomisk.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723570" y="4735421"/>
            <a:ext cx="111696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D9D9D9"/>
                </a:solidFill>
                <a:latin typeface="Verdana"/>
                <a:cs typeface="Verdana"/>
              </a:rPr>
              <a:t>©</a:t>
            </a:r>
            <a:r>
              <a:rPr dirty="0" sz="600" spc="55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D9D9D9"/>
                </a:solidFill>
                <a:latin typeface="Verdana"/>
                <a:cs typeface="Verdana"/>
              </a:rPr>
              <a:t>MARIT</a:t>
            </a:r>
            <a:r>
              <a:rPr dirty="0" sz="600" spc="5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D9D9D9"/>
                </a:solidFill>
                <a:latin typeface="Verdana"/>
                <a:cs typeface="Verdana"/>
              </a:rPr>
              <a:t>MJØLSNESET/NMS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52993" y="251462"/>
            <a:ext cx="8638540" cy="4645660"/>
          </a:xfrm>
          <a:custGeom>
            <a:avLst/>
            <a:gdLst/>
            <a:ahLst/>
            <a:cxnLst/>
            <a:rect l="l" t="t" r="r" b="b"/>
            <a:pathLst>
              <a:path w="8638540" h="4645660">
                <a:moveTo>
                  <a:pt x="8638005" y="0"/>
                </a:moveTo>
                <a:lnTo>
                  <a:pt x="0" y="0"/>
                </a:lnTo>
                <a:lnTo>
                  <a:pt x="0" y="4645158"/>
                </a:lnTo>
                <a:lnTo>
                  <a:pt x="8638005" y="4645158"/>
                </a:lnTo>
                <a:lnTo>
                  <a:pt x="8638005" y="0"/>
                </a:lnTo>
                <a:close/>
              </a:path>
            </a:pathLst>
          </a:custGeom>
          <a:solidFill>
            <a:srgbClr val="02577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63493" y="464831"/>
            <a:ext cx="612636" cy="611103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944886" y="1735841"/>
            <a:ext cx="7254240" cy="2106295"/>
            <a:chOff x="944886" y="1735841"/>
            <a:chExt cx="7254240" cy="2106295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4886" y="1735841"/>
              <a:ext cx="7254197" cy="1101845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4982" y="2775206"/>
              <a:ext cx="6888491" cy="106679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47185" y="3883156"/>
            <a:ext cx="612647" cy="611119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3396998" y="3886201"/>
            <a:ext cx="3167380" cy="658495"/>
            <a:chOff x="3396998" y="3886201"/>
            <a:chExt cx="3167380" cy="658495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96998" y="3886201"/>
              <a:ext cx="1046976" cy="65835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68367" y="3886201"/>
              <a:ext cx="2095501" cy="65835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59400" y="1289576"/>
            <a:ext cx="2914650" cy="4222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b="0">
                <a:latin typeface="Verdana"/>
                <a:cs typeface="Verdana"/>
              </a:rPr>
              <a:t>NMS</a:t>
            </a:r>
            <a:r>
              <a:rPr dirty="0" sz="2600" spc="229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sin</a:t>
            </a:r>
            <a:r>
              <a:rPr dirty="0" sz="2600" spc="220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visjon</a:t>
            </a:r>
            <a:r>
              <a:rPr dirty="0" sz="2600" spc="220" b="0">
                <a:latin typeface="Times New Roman"/>
                <a:cs typeface="Times New Roman"/>
              </a:rPr>
              <a:t> </a:t>
            </a:r>
            <a:r>
              <a:rPr dirty="0" sz="2600" spc="-25" b="0">
                <a:latin typeface="Verdana"/>
                <a:cs typeface="Verdana"/>
              </a:rPr>
              <a:t>er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5080">
              <a:lnSpc>
                <a:spcPct val="100000"/>
              </a:lnSpc>
              <a:spcBef>
                <a:spcPts val="95"/>
              </a:spcBef>
            </a:pPr>
            <a:r>
              <a:rPr dirty="0"/>
              <a:t>EN</a:t>
            </a:r>
            <a:r>
              <a:rPr dirty="0" spc="165" b="0">
                <a:latin typeface="Times New Roman"/>
                <a:cs typeface="Times New Roman"/>
              </a:rPr>
              <a:t> </a:t>
            </a:r>
            <a:r>
              <a:rPr dirty="0"/>
              <a:t>LEVENDE</a:t>
            </a:r>
            <a:r>
              <a:rPr dirty="0" spc="215" b="0">
                <a:latin typeface="Times New Roman"/>
                <a:cs typeface="Times New Roman"/>
              </a:rPr>
              <a:t> </a:t>
            </a:r>
            <a:r>
              <a:rPr dirty="0"/>
              <a:t>KIRKE</a:t>
            </a:r>
            <a:r>
              <a:rPr dirty="0" spc="170" b="0">
                <a:latin typeface="Times New Roman"/>
                <a:cs typeface="Times New Roman"/>
              </a:rPr>
              <a:t> </a:t>
            </a:r>
            <a:r>
              <a:rPr dirty="0"/>
              <a:t>OVER</a:t>
            </a:r>
            <a:r>
              <a:rPr dirty="0" spc="170" b="0">
                <a:latin typeface="Times New Roman"/>
                <a:cs typeface="Times New Roman"/>
              </a:rPr>
              <a:t> </a:t>
            </a:r>
            <a:r>
              <a:rPr dirty="0"/>
              <a:t>HELE</a:t>
            </a:r>
            <a:r>
              <a:rPr dirty="0" spc="190" b="0">
                <a:latin typeface="Times New Roman"/>
                <a:cs typeface="Times New Roman"/>
              </a:rPr>
              <a:t> </a:t>
            </a:r>
            <a:r>
              <a:rPr dirty="0" spc="-10"/>
              <a:t>JORDEN</a:t>
            </a:r>
          </a:p>
          <a:p>
            <a:pPr algn="ctr" marL="5715">
              <a:lnSpc>
                <a:spcPct val="100000"/>
              </a:lnSpc>
              <a:spcBef>
                <a:spcPts val="3354"/>
              </a:spcBef>
            </a:pPr>
            <a:r>
              <a:rPr dirty="0" sz="2600" b="0">
                <a:latin typeface="Verdana"/>
                <a:cs typeface="Verdana"/>
              </a:rPr>
              <a:t>TAKK</a:t>
            </a:r>
            <a:r>
              <a:rPr dirty="0" sz="2600" spc="210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for</a:t>
            </a:r>
            <a:r>
              <a:rPr dirty="0" sz="2600" spc="210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at</a:t>
            </a:r>
            <a:r>
              <a:rPr dirty="0" sz="2600" spc="210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du</a:t>
            </a:r>
            <a:r>
              <a:rPr dirty="0" sz="2600" spc="229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er</a:t>
            </a:r>
            <a:r>
              <a:rPr dirty="0" sz="2600" spc="220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med</a:t>
            </a:r>
            <a:r>
              <a:rPr dirty="0" sz="2600" spc="210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og</a:t>
            </a:r>
            <a:r>
              <a:rPr dirty="0" sz="2600" spc="215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bidrar</a:t>
            </a:r>
            <a:r>
              <a:rPr dirty="0" sz="2600" spc="220" b="0">
                <a:latin typeface="Times New Roman"/>
                <a:cs typeface="Times New Roman"/>
              </a:rPr>
              <a:t> </a:t>
            </a:r>
            <a:r>
              <a:rPr dirty="0" sz="2600" b="0">
                <a:latin typeface="Verdana"/>
                <a:cs typeface="Verdana"/>
              </a:rPr>
              <a:t>til</a:t>
            </a:r>
            <a:r>
              <a:rPr dirty="0" sz="2600" spc="204" b="0">
                <a:latin typeface="Times New Roman"/>
                <a:cs typeface="Times New Roman"/>
              </a:rPr>
              <a:t> </a:t>
            </a:r>
            <a:r>
              <a:rPr dirty="0" sz="2600" spc="-20" b="0">
                <a:latin typeface="Verdana"/>
                <a:cs typeface="Verdana"/>
              </a:rPr>
              <a:t>det!</a:t>
            </a:r>
            <a:endParaRPr sz="2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1995" y="251464"/>
            <a:ext cx="4320535" cy="4642845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52993" y="251462"/>
            <a:ext cx="4319270" cy="4645660"/>
          </a:xfrm>
          <a:prstGeom prst="rect">
            <a:avLst/>
          </a:prstGeom>
          <a:solidFill>
            <a:srgbClr val="02577B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4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650"/>
              </a:spcBef>
            </a:pPr>
            <a:endParaRPr sz="4000">
              <a:latin typeface="Times New Roman"/>
              <a:cs typeface="Times New Roman"/>
            </a:endParaRPr>
          </a:p>
          <a:p>
            <a:pPr algn="ctr" marR="15875">
              <a:lnSpc>
                <a:spcPct val="100000"/>
              </a:lnSpc>
            </a:pPr>
            <a:r>
              <a:rPr dirty="0" sz="4000" spc="-10" b="1">
                <a:solidFill>
                  <a:srgbClr val="FFFFFF"/>
                </a:solidFill>
                <a:latin typeface="Verdana"/>
                <a:cs typeface="Verdana"/>
              </a:rPr>
              <a:t>SAMMEN</a:t>
            </a:r>
            <a:endParaRPr sz="4000">
              <a:latin typeface="Verdana"/>
              <a:cs typeface="Verdana"/>
            </a:endParaRPr>
          </a:p>
          <a:p>
            <a:pPr algn="ctr" marR="18415">
              <a:lnSpc>
                <a:spcPct val="100000"/>
              </a:lnSpc>
            </a:pPr>
            <a:r>
              <a:rPr dirty="0" sz="4000" spc="-10" b="1" i="1">
                <a:solidFill>
                  <a:srgbClr val="FFFFFF"/>
                </a:solidFill>
                <a:latin typeface="Verdana"/>
                <a:cs typeface="Verdana"/>
              </a:rPr>
              <a:t>forandrer</a:t>
            </a:r>
            <a:endParaRPr sz="4000">
              <a:latin typeface="Verdana"/>
              <a:cs typeface="Verdana"/>
            </a:endParaRPr>
          </a:p>
          <a:p>
            <a:pPr algn="ctr" marR="16510">
              <a:lnSpc>
                <a:spcPct val="100000"/>
              </a:lnSpc>
            </a:pPr>
            <a:r>
              <a:rPr dirty="0" sz="4000" b="1">
                <a:solidFill>
                  <a:srgbClr val="FFFFFF"/>
                </a:solidFill>
                <a:latin typeface="Verdana"/>
                <a:cs typeface="Verdana"/>
              </a:rPr>
              <a:t>VI</a:t>
            </a:r>
            <a:r>
              <a:rPr dirty="0" sz="4000" spc="3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000" spc="-10" b="1">
                <a:solidFill>
                  <a:srgbClr val="FFFFFF"/>
                </a:solidFill>
                <a:latin typeface="Verdana"/>
                <a:cs typeface="Verdana"/>
              </a:rPr>
              <a:t>VERDEN!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733907" y="4754479"/>
            <a:ext cx="111696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D9D9D9"/>
                </a:solidFill>
                <a:latin typeface="Verdana"/>
                <a:cs typeface="Verdana"/>
              </a:rPr>
              <a:t>©</a:t>
            </a:r>
            <a:r>
              <a:rPr dirty="0" sz="600" spc="55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D9D9D9"/>
                </a:solidFill>
                <a:latin typeface="Verdana"/>
                <a:cs typeface="Verdana"/>
              </a:rPr>
              <a:t>MARIT</a:t>
            </a:r>
            <a:r>
              <a:rPr dirty="0" sz="600" spc="5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D9D9D9"/>
                </a:solidFill>
                <a:latin typeface="Verdana"/>
                <a:cs typeface="Verdana"/>
              </a:rPr>
              <a:t>MJØLSNESET/NMS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MIDTØSTEN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63493" y="467876"/>
            <a:ext cx="608075" cy="6065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1052" y="253000"/>
            <a:ext cx="3331462" cy="464361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0230" y="755783"/>
            <a:ext cx="3094355" cy="330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/>
              <a:t>DETTE</a:t>
            </a:r>
            <a:r>
              <a:rPr dirty="0" sz="2000" spc="145" b="0">
                <a:latin typeface="Times New Roman"/>
                <a:cs typeface="Times New Roman"/>
              </a:rPr>
              <a:t> </a:t>
            </a:r>
            <a:r>
              <a:rPr dirty="0" sz="2000"/>
              <a:t>ER</a:t>
            </a:r>
            <a:r>
              <a:rPr dirty="0" sz="2000" spc="170" b="0">
                <a:latin typeface="Times New Roman"/>
                <a:cs typeface="Times New Roman"/>
              </a:rPr>
              <a:t> </a:t>
            </a:r>
            <a:r>
              <a:rPr dirty="0" sz="2000"/>
              <a:t>VI</a:t>
            </a:r>
            <a:r>
              <a:rPr dirty="0" sz="2000" spc="160" b="0">
                <a:latin typeface="Times New Roman"/>
                <a:cs typeface="Times New Roman"/>
              </a:rPr>
              <a:t> </a:t>
            </a:r>
            <a:r>
              <a:rPr dirty="0" sz="2000"/>
              <a:t>MED</a:t>
            </a:r>
            <a:r>
              <a:rPr dirty="0" sz="2000" spc="180" b="0">
                <a:latin typeface="Times New Roman"/>
                <a:cs typeface="Times New Roman"/>
              </a:rPr>
              <a:t> </a:t>
            </a:r>
            <a:r>
              <a:rPr dirty="0" sz="2000" spc="-25"/>
              <a:t>PÅ: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80230" y="1197750"/>
            <a:ext cx="4154170" cy="2571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4945" marR="886460" indent="-18288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Kristent</a:t>
            </a:r>
            <a:r>
              <a:rPr dirty="0" sz="2000" spc="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mediearbeid</a:t>
            </a:r>
            <a:r>
              <a:rPr dirty="0" sz="20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tilgang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bibler</a:t>
            </a:r>
            <a:endParaRPr sz="2000">
              <a:latin typeface="Verdana"/>
              <a:cs typeface="Verdana"/>
            </a:endParaRPr>
          </a:p>
          <a:p>
            <a:pPr marL="194945" indent="-18224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Nettbasert</a:t>
            </a:r>
            <a:r>
              <a:rPr dirty="0" sz="2000" spc="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teologisk</a:t>
            </a:r>
            <a:r>
              <a:rPr dirty="0" sz="20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utdanning</a:t>
            </a:r>
            <a:endParaRPr sz="2000">
              <a:latin typeface="Verdana"/>
              <a:cs typeface="Verdana"/>
            </a:endParaRPr>
          </a:p>
          <a:p>
            <a:pPr marL="194945" marR="929005" indent="-18288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Bekjempe</a:t>
            </a:r>
            <a:r>
              <a:rPr dirty="0" sz="2000" spc="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kjønnsbasert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vold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tvangsekteskap</a:t>
            </a:r>
            <a:endParaRPr sz="2000">
              <a:latin typeface="Verdana"/>
              <a:cs typeface="Verdana"/>
            </a:endParaRPr>
          </a:p>
          <a:p>
            <a:pPr marL="194945" marR="24765" indent="-18288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Juridisk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bistand</a:t>
            </a:r>
            <a:r>
              <a:rPr dirty="0" sz="20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beskyttelse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trosminoriteter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716908" y="4746707"/>
            <a:ext cx="111696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</a:t>
            </a:r>
            <a:r>
              <a:rPr dirty="0" sz="6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MARIT</a:t>
            </a:r>
            <a:r>
              <a:rPr dirty="0" sz="6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MJØLSNESET/NMS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879586" y="251462"/>
            <a:ext cx="3016250" cy="4645660"/>
          </a:xfrm>
          <a:prstGeom prst="rect">
            <a:avLst/>
          </a:prstGeom>
          <a:solidFill>
            <a:srgbClr val="02577B"/>
          </a:solidFill>
        </p:spPr>
        <p:txBody>
          <a:bodyPr wrap="square" lIns="0" tIns="22542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775"/>
              </a:spcBef>
            </a:pPr>
            <a:endParaRPr sz="2000">
              <a:latin typeface="Times New Roman"/>
              <a:cs typeface="Times New Roman"/>
            </a:endParaRPr>
          </a:p>
          <a:p>
            <a:pPr marL="322580" marR="1139825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FAKTA</a:t>
            </a:r>
            <a:r>
              <a:rPr dirty="0" sz="20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OM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MIDTØSTEN</a:t>
            </a:r>
            <a:endParaRPr sz="2000">
              <a:latin typeface="Verdana"/>
              <a:cs typeface="Verdana"/>
            </a:endParaRPr>
          </a:p>
          <a:p>
            <a:pPr marL="505459" marR="831850" indent="-18288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505459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500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millioner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innbyggere</a:t>
            </a:r>
            <a:endParaRPr sz="2000">
              <a:latin typeface="Verdana"/>
              <a:cs typeface="Verdana"/>
            </a:endParaRPr>
          </a:p>
          <a:p>
            <a:pPr marL="505459" marR="951230" indent="-18288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505459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2/3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arabisk-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talende</a:t>
            </a:r>
            <a:endParaRPr sz="2000">
              <a:latin typeface="Verdana"/>
              <a:cs typeface="Verdana"/>
            </a:endParaRPr>
          </a:p>
          <a:p>
            <a:pPr marL="505459" marR="531495" indent="-18288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505459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Krig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politisk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uro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flere</a:t>
            </a:r>
            <a:r>
              <a:rPr dirty="0" sz="20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steder</a:t>
            </a:r>
            <a:endParaRPr sz="2000">
              <a:latin typeface="Verdana"/>
              <a:cs typeface="Verdana"/>
            </a:endParaRPr>
          </a:p>
          <a:p>
            <a:pPr marL="505459" marR="703580" indent="-18288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505459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Mange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kristne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blir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forfulgt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251464"/>
            <a:ext cx="5625006" cy="4645147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02927" y="4746935"/>
            <a:ext cx="111696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</a:t>
            </a:r>
            <a:r>
              <a:rPr dirty="0" sz="6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MARIT</a:t>
            </a:r>
            <a:r>
              <a:rPr dirty="0" sz="6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MJØLSNESET/NMS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879586" y="251462"/>
            <a:ext cx="3016250" cy="4645660"/>
          </a:xfrm>
          <a:prstGeom prst="rect">
            <a:avLst/>
          </a:prstGeom>
          <a:solidFill>
            <a:srgbClr val="02577B"/>
          </a:solidFill>
        </p:spPr>
        <p:txBody>
          <a:bodyPr wrap="square" lIns="0" tIns="22542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775"/>
              </a:spcBef>
            </a:pPr>
            <a:endParaRPr sz="2000">
              <a:latin typeface="Times New Roman"/>
              <a:cs typeface="Times New Roman"/>
            </a:endParaRPr>
          </a:p>
          <a:p>
            <a:pPr marL="310515" marR="356235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Regionen</a:t>
            </a:r>
            <a:r>
              <a:rPr dirty="0" sz="2000" spc="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20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delvis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stengt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kristen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misjon.</a:t>
            </a:r>
            <a:endParaRPr sz="2000">
              <a:latin typeface="Verdana"/>
              <a:cs typeface="Verdana"/>
            </a:endParaRPr>
          </a:p>
          <a:p>
            <a:pPr marL="310515" marR="699770">
              <a:lnSpc>
                <a:spcPct val="100000"/>
              </a:lnSpc>
              <a:spcBef>
                <a:spcPts val="24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Mange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kan</a:t>
            </a:r>
            <a:r>
              <a:rPr dirty="0" sz="20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ikke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lese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skrive.</a:t>
            </a:r>
            <a:endParaRPr sz="2000">
              <a:latin typeface="Verdana"/>
              <a:cs typeface="Verdana"/>
            </a:endParaRPr>
          </a:p>
          <a:p>
            <a:pPr marL="310515" marR="427990">
              <a:lnSpc>
                <a:spcPct val="100000"/>
              </a:lnSpc>
              <a:spcBef>
                <a:spcPts val="24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TV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internett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derfor</a:t>
            </a:r>
            <a:r>
              <a:rPr dirty="0" sz="20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strategiske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redskap</a:t>
            </a:r>
            <a:r>
              <a:rPr dirty="0" sz="20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formidling</a:t>
            </a:r>
            <a:r>
              <a:rPr dirty="0" sz="2000" spc="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av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kristen</a:t>
            </a:r>
            <a:r>
              <a:rPr dirty="0" sz="20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tro.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251464"/>
            <a:ext cx="5624092" cy="4645147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22173" y="4739855"/>
            <a:ext cx="33655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©SAT-</a:t>
            </a:r>
            <a:r>
              <a:rPr dirty="0" sz="600" spc="-50">
                <a:solidFill>
                  <a:srgbClr val="FFFFFF"/>
                </a:solidFill>
                <a:latin typeface="Verdana"/>
                <a:cs typeface="Verdana"/>
              </a:rPr>
              <a:t>7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52993" y="251462"/>
            <a:ext cx="4319270" cy="4645660"/>
          </a:xfrm>
          <a:custGeom>
            <a:avLst/>
            <a:gdLst/>
            <a:ahLst/>
            <a:cxnLst/>
            <a:rect l="l" t="t" r="r" b="b"/>
            <a:pathLst>
              <a:path w="4319270" h="4645660">
                <a:moveTo>
                  <a:pt x="4319002" y="0"/>
                </a:moveTo>
                <a:lnTo>
                  <a:pt x="0" y="0"/>
                </a:lnTo>
                <a:lnTo>
                  <a:pt x="0" y="4645158"/>
                </a:lnTo>
                <a:lnTo>
                  <a:pt x="4319002" y="4645158"/>
                </a:lnTo>
                <a:lnTo>
                  <a:pt x="4319002" y="0"/>
                </a:lnTo>
                <a:close/>
              </a:path>
            </a:pathLst>
          </a:custGeom>
          <a:solidFill>
            <a:srgbClr val="0257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2731" y="755783"/>
            <a:ext cx="2317115" cy="6362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b="0">
                <a:latin typeface="Verdana"/>
                <a:cs typeface="Verdana"/>
              </a:rPr>
              <a:t>«</a:t>
            </a:r>
            <a:r>
              <a:rPr dirty="0" sz="2000" b="0" i="1">
                <a:latin typeface="Verdana"/>
                <a:cs typeface="Verdana"/>
              </a:rPr>
              <a:t>Vi</a:t>
            </a:r>
            <a:r>
              <a:rPr dirty="0" sz="2000" spc="175" b="0">
                <a:latin typeface="Times New Roman"/>
                <a:cs typeface="Times New Roman"/>
              </a:rPr>
              <a:t> </a:t>
            </a:r>
            <a:r>
              <a:rPr dirty="0" sz="2000" b="0" i="1">
                <a:latin typeface="Verdana"/>
                <a:cs typeface="Verdana"/>
              </a:rPr>
              <a:t>gjør</a:t>
            </a:r>
            <a:r>
              <a:rPr dirty="0" sz="2000" spc="180" b="0">
                <a:latin typeface="Times New Roman"/>
                <a:cs typeface="Times New Roman"/>
              </a:rPr>
              <a:t> </a:t>
            </a:r>
            <a:r>
              <a:rPr dirty="0" sz="2000" spc="-20" b="0" i="1">
                <a:latin typeface="Verdana"/>
                <a:cs typeface="Verdana"/>
              </a:rPr>
              <a:t>Guds</a:t>
            </a:r>
            <a:r>
              <a:rPr dirty="0" sz="2000" spc="-20" b="0">
                <a:latin typeface="Times New Roman"/>
                <a:cs typeface="Times New Roman"/>
              </a:rPr>
              <a:t> </a:t>
            </a:r>
            <a:r>
              <a:rPr dirty="0" sz="2000" b="0" i="1">
                <a:latin typeface="Verdana"/>
                <a:cs typeface="Verdana"/>
              </a:rPr>
              <a:t>kjærlighet</a:t>
            </a:r>
            <a:r>
              <a:rPr dirty="0" sz="2000" spc="130" b="0">
                <a:latin typeface="Times New Roman"/>
                <a:cs typeface="Times New Roman"/>
              </a:rPr>
              <a:t> </a:t>
            </a:r>
            <a:r>
              <a:rPr dirty="0" sz="2000" spc="-10" b="0" i="1">
                <a:latin typeface="Verdana"/>
                <a:cs typeface="Verdana"/>
              </a:rPr>
              <a:t>synlig</a:t>
            </a:r>
            <a:r>
              <a:rPr dirty="0" sz="2000" spc="-10" b="0">
                <a:latin typeface="Verdana"/>
                <a:cs typeface="Verdana"/>
              </a:rPr>
              <a:t>»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82731" y="1502766"/>
            <a:ext cx="1986914" cy="2160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spc="-90">
                <a:solidFill>
                  <a:srgbClr val="FFFFFF"/>
                </a:solidFill>
                <a:latin typeface="Verdana"/>
                <a:cs typeface="Verdana"/>
              </a:rPr>
              <a:t>SAT-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7</a:t>
            </a:r>
            <a:r>
              <a:rPr dirty="0" sz="2000" spc="2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sender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holdnings-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skapende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verdibaserte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program</a:t>
            </a:r>
            <a:r>
              <a:rPr dirty="0" sz="2000" spc="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på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arabisk,</a:t>
            </a:r>
            <a:r>
              <a:rPr dirty="0" sz="2000" spc="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tyrkisk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farsi.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97433" y="253038"/>
            <a:ext cx="5666100" cy="4641992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8298370" y="4752966"/>
            <a:ext cx="50165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solidFill>
                  <a:srgbClr val="BEBEBE"/>
                </a:solidFill>
                <a:latin typeface="Verdana"/>
                <a:cs typeface="Verdana"/>
              </a:rPr>
              <a:t>©NMS-</a:t>
            </a:r>
            <a:r>
              <a:rPr dirty="0" sz="600" spc="-20">
                <a:solidFill>
                  <a:srgbClr val="BEBEBE"/>
                </a:solidFill>
                <a:latin typeface="Verdana"/>
                <a:cs typeface="Verdana"/>
              </a:rPr>
              <a:t>INFO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879586" y="251462"/>
            <a:ext cx="3016250" cy="4645660"/>
          </a:xfrm>
          <a:prstGeom prst="rect">
            <a:avLst/>
          </a:prstGeom>
          <a:solidFill>
            <a:srgbClr val="02577B"/>
          </a:solidFill>
        </p:spPr>
        <p:txBody>
          <a:bodyPr wrap="square" lIns="0" tIns="22542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775"/>
              </a:spcBef>
            </a:pPr>
            <a:endParaRPr sz="2000">
              <a:latin typeface="Times New Roman"/>
              <a:cs typeface="Times New Roman"/>
            </a:endParaRPr>
          </a:p>
          <a:p>
            <a:pPr marL="288290" marR="328930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dirty="0" sz="20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av</a:t>
            </a:r>
            <a:r>
              <a:rPr dirty="0" sz="2000" spc="1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35">
                <a:solidFill>
                  <a:srgbClr val="FFFFFF"/>
                </a:solidFill>
                <a:latin typeface="Verdana"/>
                <a:cs typeface="Verdana"/>
              </a:rPr>
              <a:t>TV-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kanalene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20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dedikert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barn</a:t>
            </a:r>
            <a:r>
              <a:rPr dirty="0" sz="2000" spc="5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2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unge,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90">
                <a:solidFill>
                  <a:srgbClr val="FFFFFF"/>
                </a:solidFill>
                <a:latin typeface="Verdana"/>
                <a:cs typeface="Verdana"/>
              </a:rPr>
              <a:t>SAT-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7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Kids.</a:t>
            </a:r>
            <a:endParaRPr sz="2000">
              <a:latin typeface="Verdana"/>
              <a:cs typeface="Verdana"/>
            </a:endParaRPr>
          </a:p>
          <a:p>
            <a:pPr marL="288290" marR="713105">
              <a:lnSpc>
                <a:spcPct val="100000"/>
              </a:lnSpc>
              <a:spcBef>
                <a:spcPts val="108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Den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inneholder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også</a:t>
            </a:r>
            <a:r>
              <a:rPr dirty="0" sz="2000" spc="20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90">
                <a:solidFill>
                  <a:srgbClr val="FFFFFF"/>
                </a:solidFill>
                <a:latin typeface="Verdana"/>
                <a:cs typeface="Verdana"/>
              </a:rPr>
              <a:t>SAT-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7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Academy</a:t>
            </a:r>
            <a:r>
              <a:rPr dirty="0" sz="2000" spc="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som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bl.a.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underviser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skolefag.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251464"/>
            <a:ext cx="5626674" cy="4645147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50265" y="4697518"/>
            <a:ext cx="111696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</a:t>
            </a:r>
            <a:r>
              <a:rPr dirty="0" sz="6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MARIT</a:t>
            </a:r>
            <a:r>
              <a:rPr dirty="0" sz="6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MJØLSNESET/NMS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52993" y="251462"/>
            <a:ext cx="8639810" cy="4645660"/>
            <a:chOff x="252993" y="251462"/>
            <a:chExt cx="8639810" cy="4645660"/>
          </a:xfrm>
        </p:grpSpPr>
        <p:sp>
          <p:nvSpPr>
            <p:cNvPr id="3" name="object 3" descr=""/>
            <p:cNvSpPr/>
            <p:nvPr/>
          </p:nvSpPr>
          <p:spPr>
            <a:xfrm>
              <a:off x="252993" y="251462"/>
              <a:ext cx="4319270" cy="4645660"/>
            </a:xfrm>
            <a:custGeom>
              <a:avLst/>
              <a:gdLst/>
              <a:ahLst/>
              <a:cxnLst/>
              <a:rect l="l" t="t" r="r" b="b"/>
              <a:pathLst>
                <a:path w="4319270" h="4645660">
                  <a:moveTo>
                    <a:pt x="4319002" y="0"/>
                  </a:moveTo>
                  <a:lnTo>
                    <a:pt x="0" y="0"/>
                  </a:lnTo>
                  <a:lnTo>
                    <a:pt x="0" y="4645158"/>
                  </a:lnTo>
                  <a:lnTo>
                    <a:pt x="4319002" y="4645158"/>
                  </a:lnTo>
                  <a:lnTo>
                    <a:pt x="4319002" y="0"/>
                  </a:lnTo>
                  <a:close/>
                </a:path>
              </a:pathLst>
            </a:custGeom>
            <a:solidFill>
              <a:srgbClr val="02577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3044" y="255875"/>
              <a:ext cx="5079487" cy="463681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89687" y="755783"/>
            <a:ext cx="2794000" cy="15506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b="0">
                <a:latin typeface="Verdana"/>
                <a:cs typeface="Verdana"/>
              </a:rPr>
              <a:t>Flere</a:t>
            </a:r>
            <a:r>
              <a:rPr dirty="0" sz="2000" spc="170" b="0">
                <a:latin typeface="Times New Roman"/>
                <a:cs typeface="Times New Roman"/>
              </a:rPr>
              <a:t> </a:t>
            </a:r>
            <a:r>
              <a:rPr dirty="0" sz="2000" b="0">
                <a:latin typeface="Verdana"/>
                <a:cs typeface="Verdana"/>
              </a:rPr>
              <a:t>av</a:t>
            </a:r>
            <a:r>
              <a:rPr dirty="0" sz="2000" spc="165" b="0">
                <a:latin typeface="Times New Roman"/>
                <a:cs typeface="Times New Roman"/>
              </a:rPr>
              <a:t> </a:t>
            </a:r>
            <a:r>
              <a:rPr dirty="0" sz="2000" b="0">
                <a:latin typeface="Verdana"/>
                <a:cs typeface="Verdana"/>
              </a:rPr>
              <a:t>NMS</a:t>
            </a:r>
            <a:r>
              <a:rPr dirty="0" sz="2000" spc="155" b="0">
                <a:latin typeface="Times New Roman"/>
                <a:cs typeface="Times New Roman"/>
              </a:rPr>
              <a:t> </a:t>
            </a:r>
            <a:r>
              <a:rPr dirty="0" sz="2000" spc="-20" b="0">
                <a:latin typeface="Verdana"/>
                <a:cs typeface="Verdana"/>
              </a:rPr>
              <a:t>sine</a:t>
            </a:r>
            <a:r>
              <a:rPr dirty="0" sz="2000" spc="-20" b="0">
                <a:latin typeface="Times New Roman"/>
                <a:cs typeface="Times New Roman"/>
              </a:rPr>
              <a:t> </a:t>
            </a:r>
            <a:r>
              <a:rPr dirty="0" sz="2000" b="0">
                <a:latin typeface="Verdana"/>
                <a:cs typeface="Verdana"/>
              </a:rPr>
              <a:t>partnere</a:t>
            </a:r>
            <a:r>
              <a:rPr dirty="0" sz="2000" spc="150" b="0">
                <a:latin typeface="Times New Roman"/>
                <a:cs typeface="Times New Roman"/>
              </a:rPr>
              <a:t> </a:t>
            </a:r>
            <a:r>
              <a:rPr dirty="0" sz="2000" b="0">
                <a:latin typeface="Verdana"/>
                <a:cs typeface="Verdana"/>
              </a:rPr>
              <a:t>i</a:t>
            </a:r>
            <a:r>
              <a:rPr dirty="0" sz="2000" spc="170" b="0">
                <a:latin typeface="Times New Roman"/>
                <a:cs typeface="Times New Roman"/>
              </a:rPr>
              <a:t> </a:t>
            </a:r>
            <a:r>
              <a:rPr dirty="0" sz="2000" spc="-10" b="0">
                <a:latin typeface="Verdana"/>
                <a:cs typeface="Verdana"/>
              </a:rPr>
              <a:t>regionen</a:t>
            </a:r>
            <a:r>
              <a:rPr dirty="0" sz="2000" spc="-10" b="0">
                <a:latin typeface="Times New Roman"/>
                <a:cs typeface="Times New Roman"/>
              </a:rPr>
              <a:t> </a:t>
            </a:r>
            <a:r>
              <a:rPr dirty="0" sz="2000" b="0">
                <a:latin typeface="Verdana"/>
                <a:cs typeface="Verdana"/>
              </a:rPr>
              <a:t>jobber</a:t>
            </a:r>
            <a:r>
              <a:rPr dirty="0" sz="2000" spc="150" b="0">
                <a:latin typeface="Times New Roman"/>
                <a:cs typeface="Times New Roman"/>
              </a:rPr>
              <a:t> </a:t>
            </a:r>
            <a:r>
              <a:rPr dirty="0" sz="2000" b="0">
                <a:latin typeface="Verdana"/>
                <a:cs typeface="Verdana"/>
              </a:rPr>
              <a:t>målrettet</a:t>
            </a:r>
            <a:r>
              <a:rPr dirty="0" sz="2000" spc="150" b="0">
                <a:latin typeface="Times New Roman"/>
                <a:cs typeface="Times New Roman"/>
              </a:rPr>
              <a:t> </a:t>
            </a:r>
            <a:r>
              <a:rPr dirty="0" sz="2000" b="0">
                <a:latin typeface="Verdana"/>
                <a:cs typeface="Verdana"/>
              </a:rPr>
              <a:t>for</a:t>
            </a:r>
            <a:r>
              <a:rPr dirty="0" sz="2000" spc="150" b="0">
                <a:latin typeface="Times New Roman"/>
                <a:cs typeface="Times New Roman"/>
              </a:rPr>
              <a:t> </a:t>
            </a:r>
            <a:r>
              <a:rPr dirty="0" sz="2000" spc="-50" b="0">
                <a:latin typeface="Verdana"/>
                <a:cs typeface="Verdana"/>
              </a:rPr>
              <a:t>å</a:t>
            </a:r>
            <a:r>
              <a:rPr dirty="0" sz="2000" spc="-50" b="0">
                <a:latin typeface="Times New Roman"/>
                <a:cs typeface="Times New Roman"/>
              </a:rPr>
              <a:t> </a:t>
            </a:r>
            <a:r>
              <a:rPr dirty="0" sz="2000" b="0">
                <a:latin typeface="Verdana"/>
                <a:cs typeface="Verdana"/>
              </a:rPr>
              <a:t>bedre</a:t>
            </a:r>
            <a:r>
              <a:rPr dirty="0" sz="2000" spc="130" b="0">
                <a:latin typeface="Times New Roman"/>
                <a:cs typeface="Times New Roman"/>
              </a:rPr>
              <a:t> </a:t>
            </a:r>
            <a:r>
              <a:rPr dirty="0" sz="2000" spc="-10" b="0">
                <a:latin typeface="Verdana"/>
                <a:cs typeface="Verdana"/>
              </a:rPr>
              <a:t>kvinners</a:t>
            </a:r>
            <a:r>
              <a:rPr dirty="0" sz="2000" spc="-10" b="0">
                <a:latin typeface="Times New Roman"/>
                <a:cs typeface="Times New Roman"/>
              </a:rPr>
              <a:t> </a:t>
            </a:r>
            <a:r>
              <a:rPr dirty="0" sz="2000" spc="-10" b="0">
                <a:latin typeface="Verdana"/>
                <a:cs typeface="Verdana"/>
              </a:rPr>
              <a:t>situasjon.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89811" y="2584937"/>
            <a:ext cx="2531745" cy="1245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Traumatiserte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unge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kvinner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får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hjelp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på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retreatsenteret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Anafora.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699516" y="4735421"/>
            <a:ext cx="111696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D9D9D9"/>
                </a:solidFill>
                <a:latin typeface="Verdana"/>
                <a:cs typeface="Verdana"/>
              </a:rPr>
              <a:t>©</a:t>
            </a:r>
            <a:r>
              <a:rPr dirty="0" sz="600" spc="55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D9D9D9"/>
                </a:solidFill>
                <a:latin typeface="Verdana"/>
                <a:cs typeface="Verdana"/>
              </a:rPr>
              <a:t>MARIT</a:t>
            </a:r>
            <a:r>
              <a:rPr dirty="0" sz="600" spc="5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D9D9D9"/>
                </a:solidFill>
                <a:latin typeface="Verdana"/>
                <a:cs typeface="Verdana"/>
              </a:rPr>
              <a:t>MJØLSNESET/NMS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879586" y="251462"/>
            <a:ext cx="3016250" cy="4645660"/>
          </a:xfrm>
          <a:prstGeom prst="rect">
            <a:avLst/>
          </a:prstGeom>
          <a:solidFill>
            <a:srgbClr val="02577B"/>
          </a:solidFill>
        </p:spPr>
        <p:txBody>
          <a:bodyPr wrap="square" lIns="0" tIns="22542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775"/>
              </a:spcBef>
            </a:pPr>
            <a:endParaRPr sz="2000">
              <a:latin typeface="Times New Roman"/>
              <a:cs typeface="Times New Roman"/>
            </a:endParaRPr>
          </a:p>
          <a:p>
            <a:pPr marL="302260" marR="726440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Bibelselskapet</a:t>
            </a:r>
            <a:r>
              <a:rPr dirty="0" sz="20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Egypt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har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17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butikker.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50"/>
              </a:spcBef>
            </a:pPr>
            <a:endParaRPr sz="2000">
              <a:latin typeface="Verdana"/>
              <a:cs typeface="Verdana"/>
            </a:endParaRPr>
          </a:p>
          <a:p>
            <a:pPr marL="302260" marR="361950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tillegg</a:t>
            </a:r>
            <a:r>
              <a:rPr dirty="0" sz="20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salg,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butikkene</a:t>
            </a:r>
            <a:r>
              <a:rPr dirty="0" sz="2000" spc="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viktige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arenaer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å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formidle</a:t>
            </a:r>
            <a:r>
              <a:rPr dirty="0" sz="2000" spc="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Bibelens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budskap.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251464"/>
            <a:ext cx="5625006" cy="4645147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10386" y="4740044"/>
            <a:ext cx="111696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D9D9D9"/>
                </a:solidFill>
                <a:latin typeface="Verdana"/>
                <a:cs typeface="Verdana"/>
              </a:rPr>
              <a:t>©</a:t>
            </a:r>
            <a:r>
              <a:rPr dirty="0" sz="600" spc="55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D9D9D9"/>
                </a:solidFill>
                <a:latin typeface="Verdana"/>
                <a:cs typeface="Verdana"/>
              </a:rPr>
              <a:t>MARIT</a:t>
            </a:r>
            <a:r>
              <a:rPr dirty="0" sz="600" spc="50">
                <a:solidFill>
                  <a:srgbClr val="D9D9D9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D9D9D9"/>
                </a:solidFill>
                <a:latin typeface="Verdana"/>
                <a:cs typeface="Verdana"/>
              </a:rPr>
              <a:t>MJØLSNESET/NMS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Unni Holm Olsen</dc:creator>
  <dc:title>PowerPoint-presentasjon</dc:title>
  <dcterms:created xsi:type="dcterms:W3CDTF">2024-05-10T10:57:09Z</dcterms:created>
  <dcterms:modified xsi:type="dcterms:W3CDTF">2024-05-10T10:57:09Z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2024-05-10T00:00:00Z</vt:filetime>
  </property>
  <property fmtid="{D5CDD505-2E9C-101B-9397-08002B2CF9AE}" pid="3" name="Creator">
    <vt:lpwstr>Acrobat PDFMaker 24 for PowerPoint</vt:lpwstr>
  </property>
  <property fmtid="{D5CDD505-2E9C-101B-9397-08002B2CF9AE}" pid="4" name="LastSaved">
    <vt:filetime>2024-05-10T00:00:00Z</vt:filetime>
  </property>
  <property fmtid="{D5CDD505-2E9C-101B-9397-08002B2CF9AE}" pid="5" name="Producer">
    <vt:lpwstr>GPL Ghostscript 10.00.0</vt:lpwstr>
  </property>
</Properties>
</file>