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74" r:id="rId20"/>
  </p:sldIdLst>
  <p:sldSz cx="73152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ACACA"/>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254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E6E6E6"/>
          </a:solid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E6E6E6"/>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85"/>
    <p:restoredTop sz="94604"/>
  </p:normalViewPr>
  <p:slideViewPr>
    <p:cSldViewPr snapToGrid="0">
      <p:cViewPr varScale="1">
        <p:scale>
          <a:sx n="77" d="100"/>
          <a:sy n="77" d="100"/>
        </p:scale>
        <p:origin x="320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2182813" y="685800"/>
            <a:ext cx="2492375"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Aptos"/>
      </a:defRPr>
    </a:lvl1pPr>
    <a:lvl2pPr indent="228600" defTabSz="457200" latinLnBrk="0">
      <a:defRPr sz="1200">
        <a:latin typeface="+mj-lt"/>
        <a:ea typeface="+mj-ea"/>
        <a:cs typeface="+mj-cs"/>
        <a:sym typeface="Aptos"/>
      </a:defRPr>
    </a:lvl2pPr>
    <a:lvl3pPr indent="457200" defTabSz="457200" latinLnBrk="0">
      <a:defRPr sz="1200">
        <a:latin typeface="+mj-lt"/>
        <a:ea typeface="+mj-ea"/>
        <a:cs typeface="+mj-cs"/>
        <a:sym typeface="Aptos"/>
      </a:defRPr>
    </a:lvl3pPr>
    <a:lvl4pPr indent="685800" defTabSz="457200" latinLnBrk="0">
      <a:defRPr sz="1200">
        <a:latin typeface="+mj-lt"/>
        <a:ea typeface="+mj-ea"/>
        <a:cs typeface="+mj-cs"/>
        <a:sym typeface="Aptos"/>
      </a:defRPr>
    </a:lvl4pPr>
    <a:lvl5pPr indent="914400" defTabSz="457200" latinLnBrk="0">
      <a:defRPr sz="1200">
        <a:latin typeface="+mj-lt"/>
        <a:ea typeface="+mj-ea"/>
        <a:cs typeface="+mj-cs"/>
        <a:sym typeface="Aptos"/>
      </a:defRPr>
    </a:lvl5pPr>
    <a:lvl6pPr indent="1143000" defTabSz="457200" latinLnBrk="0">
      <a:defRPr sz="1200">
        <a:latin typeface="+mj-lt"/>
        <a:ea typeface="+mj-ea"/>
        <a:cs typeface="+mj-cs"/>
        <a:sym typeface="Aptos"/>
      </a:defRPr>
    </a:lvl6pPr>
    <a:lvl7pPr indent="1371600" defTabSz="457200" latinLnBrk="0">
      <a:defRPr sz="1200">
        <a:latin typeface="+mj-lt"/>
        <a:ea typeface="+mj-ea"/>
        <a:cs typeface="+mj-cs"/>
        <a:sym typeface="Aptos"/>
      </a:defRPr>
    </a:lvl7pPr>
    <a:lvl8pPr indent="1600200" defTabSz="457200" latinLnBrk="0">
      <a:defRPr sz="1200">
        <a:latin typeface="+mj-lt"/>
        <a:ea typeface="+mj-ea"/>
        <a:cs typeface="+mj-cs"/>
        <a:sym typeface="Aptos"/>
      </a:defRPr>
    </a:lvl8pPr>
    <a:lvl9pPr indent="1828800" defTabSz="457200" latinLnBrk="0">
      <a:defRPr sz="1200">
        <a:latin typeface="+mj-lt"/>
        <a:ea typeface="+mj-ea"/>
        <a:cs typeface="+mj-cs"/>
        <a:sym typeface="Apto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48640" y="1646133"/>
            <a:ext cx="6217921" cy="3501814"/>
          </a:xfrm>
          <a:prstGeom prst="rect">
            <a:avLst/>
          </a:prstGeom>
        </p:spPr>
        <p:txBody>
          <a:bodyPr anchor="b"/>
          <a:lstStyle>
            <a:lvl1pPr algn="ctr">
              <a:defRPr sz="4800"/>
            </a:lvl1pPr>
          </a:lstStyle>
          <a:p>
            <a:r>
              <a:t>Title Text</a:t>
            </a:r>
          </a:p>
        </p:txBody>
      </p:sp>
      <p:sp>
        <p:nvSpPr>
          <p:cNvPr id="12" name="Body Level One…"/>
          <p:cNvSpPr txBox="1">
            <a:spLocks noGrp="1"/>
          </p:cNvSpPr>
          <p:nvPr>
            <p:ph type="body" sz="quarter" idx="1"/>
          </p:nvPr>
        </p:nvSpPr>
        <p:spPr>
          <a:xfrm>
            <a:off x="914400" y="5282989"/>
            <a:ext cx="5486400" cy="2428452"/>
          </a:xfrm>
          <a:prstGeom prst="rect">
            <a:avLst/>
          </a:prstGeom>
        </p:spPr>
        <p:txBody>
          <a:bodyPr/>
          <a:lstStyle>
            <a:lvl1pPr marL="0" indent="0" algn="ctr">
              <a:buSzTx/>
              <a:buFontTx/>
              <a:buNone/>
              <a:defRPr sz="1882"/>
            </a:lvl1pPr>
            <a:lvl2pPr marL="0" indent="365769" algn="ctr">
              <a:buSzTx/>
              <a:buFontTx/>
              <a:buNone/>
              <a:defRPr sz="1882"/>
            </a:lvl2pPr>
            <a:lvl3pPr marL="0" indent="731538" algn="ctr">
              <a:buSzTx/>
              <a:buFontTx/>
              <a:buNone/>
              <a:defRPr sz="1882"/>
            </a:lvl3pPr>
            <a:lvl4pPr marL="0" indent="1097307" algn="ctr">
              <a:buSzTx/>
              <a:buFontTx/>
              <a:buNone/>
              <a:defRPr sz="1882"/>
            </a:lvl4pPr>
            <a:lvl5pPr marL="0" indent="1463077" algn="ctr">
              <a:buSzTx/>
              <a:buFontTx/>
              <a:buNone/>
              <a:defRPr sz="1882"/>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99110" y="2507619"/>
            <a:ext cx="6309361" cy="4184015"/>
          </a:xfrm>
          <a:prstGeom prst="rect">
            <a:avLst/>
          </a:prstGeom>
        </p:spPr>
        <p:txBody>
          <a:bodyPr anchor="b"/>
          <a:lstStyle>
            <a:lvl1pPr>
              <a:defRPr sz="4800"/>
            </a:lvl1pPr>
          </a:lstStyle>
          <a:p>
            <a:r>
              <a:t>Title Text</a:t>
            </a:r>
          </a:p>
        </p:txBody>
      </p:sp>
      <p:sp>
        <p:nvSpPr>
          <p:cNvPr id="30" name="Body Level One…"/>
          <p:cNvSpPr txBox="1">
            <a:spLocks noGrp="1"/>
          </p:cNvSpPr>
          <p:nvPr>
            <p:ph type="body" sz="quarter" idx="1"/>
          </p:nvPr>
        </p:nvSpPr>
        <p:spPr>
          <a:xfrm>
            <a:off x="499110" y="6731215"/>
            <a:ext cx="6309361" cy="2200275"/>
          </a:xfrm>
          <a:prstGeom prst="rect">
            <a:avLst/>
          </a:prstGeom>
        </p:spPr>
        <p:txBody>
          <a:bodyPr/>
          <a:lstStyle>
            <a:lvl1pPr marL="0" indent="0">
              <a:buSzTx/>
              <a:buFontTx/>
              <a:buNone/>
              <a:defRPr sz="1882">
                <a:solidFill>
                  <a:srgbClr val="757575"/>
                </a:solidFill>
              </a:defRPr>
            </a:lvl1pPr>
            <a:lvl2pPr marL="0" indent="365769">
              <a:buSzTx/>
              <a:buFontTx/>
              <a:buNone/>
              <a:defRPr sz="1882">
                <a:solidFill>
                  <a:srgbClr val="757575"/>
                </a:solidFill>
              </a:defRPr>
            </a:lvl2pPr>
            <a:lvl3pPr marL="0" indent="731538">
              <a:buSzTx/>
              <a:buFontTx/>
              <a:buNone/>
              <a:defRPr sz="1882">
                <a:solidFill>
                  <a:srgbClr val="757575"/>
                </a:solidFill>
              </a:defRPr>
            </a:lvl3pPr>
            <a:lvl4pPr marL="0" indent="1097307">
              <a:buSzTx/>
              <a:buFontTx/>
              <a:buNone/>
              <a:defRPr sz="1882">
                <a:solidFill>
                  <a:srgbClr val="757575"/>
                </a:solidFill>
              </a:defRPr>
            </a:lvl4pPr>
            <a:lvl5pPr marL="0" indent="1463077">
              <a:buSzTx/>
              <a:buFontTx/>
              <a:buNone/>
              <a:defRPr sz="1882">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502919" y="2677584"/>
            <a:ext cx="3108962" cy="6381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503872" y="535519"/>
            <a:ext cx="6309361" cy="1944160"/>
          </a:xfrm>
          <a:prstGeom prst="rect">
            <a:avLst/>
          </a:prstGeom>
        </p:spPr>
        <p:txBody>
          <a:bodyPr/>
          <a:lstStyle/>
          <a:p>
            <a:r>
              <a:t>Title Text</a:t>
            </a:r>
          </a:p>
        </p:txBody>
      </p:sp>
      <p:sp>
        <p:nvSpPr>
          <p:cNvPr id="48" name="Body Level One…"/>
          <p:cNvSpPr txBox="1">
            <a:spLocks noGrp="1"/>
          </p:cNvSpPr>
          <p:nvPr>
            <p:ph type="body" sz="quarter" idx="1"/>
          </p:nvPr>
        </p:nvSpPr>
        <p:spPr>
          <a:xfrm>
            <a:off x="503874" y="2465707"/>
            <a:ext cx="3094672" cy="1208405"/>
          </a:xfrm>
          <a:prstGeom prst="rect">
            <a:avLst/>
          </a:prstGeom>
        </p:spPr>
        <p:txBody>
          <a:bodyPr anchor="b"/>
          <a:lstStyle>
            <a:lvl1pPr marL="0" indent="0">
              <a:buSzTx/>
              <a:buFontTx/>
              <a:buNone/>
              <a:defRPr sz="1882" b="1"/>
            </a:lvl1pPr>
            <a:lvl2pPr marL="0" indent="365769">
              <a:buSzTx/>
              <a:buFontTx/>
              <a:buNone/>
              <a:defRPr sz="1882" b="1"/>
            </a:lvl2pPr>
            <a:lvl3pPr marL="0" indent="731538">
              <a:buSzTx/>
              <a:buFontTx/>
              <a:buNone/>
              <a:defRPr sz="1882" b="1"/>
            </a:lvl3pPr>
            <a:lvl4pPr marL="0" indent="1097307">
              <a:buSzTx/>
              <a:buFontTx/>
              <a:buNone/>
              <a:defRPr sz="1882" b="1"/>
            </a:lvl4pPr>
            <a:lvl5pPr marL="0" indent="1463077">
              <a:buSzTx/>
              <a:buFontTx/>
              <a:buNone/>
              <a:defRPr sz="1882"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3703321" y="2465707"/>
            <a:ext cx="3109913" cy="1208405"/>
          </a:xfrm>
          <a:prstGeom prst="rect">
            <a:avLst/>
          </a:prstGeom>
        </p:spPr>
        <p:txBody>
          <a:bodyPr anchor="b"/>
          <a:lstStyle>
            <a:lvl1pPr marL="0" indent="0">
              <a:buSzTx/>
              <a:buFontTx/>
              <a:buNone/>
              <a:defRPr sz="2000" b="1"/>
            </a:lvl1pPr>
          </a:lstStyle>
          <a:p>
            <a:pPr marL="0" indent="0">
              <a:buSzTx/>
              <a:buFontTx/>
              <a:buNone/>
              <a:defRPr sz="20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503872" y="670559"/>
            <a:ext cx="2359344" cy="2346962"/>
          </a:xfrm>
          <a:prstGeom prst="rect">
            <a:avLst/>
          </a:prstGeom>
        </p:spPr>
        <p:txBody>
          <a:bodyPr anchor="b"/>
          <a:lstStyle>
            <a:lvl1pPr>
              <a:defRPr sz="2541"/>
            </a:lvl1pPr>
          </a:lstStyle>
          <a:p>
            <a:r>
              <a:t>Title Text</a:t>
            </a:r>
          </a:p>
        </p:txBody>
      </p:sp>
      <p:sp>
        <p:nvSpPr>
          <p:cNvPr id="73" name="Body Level One…"/>
          <p:cNvSpPr txBox="1">
            <a:spLocks noGrp="1"/>
          </p:cNvSpPr>
          <p:nvPr>
            <p:ph type="body" sz="half" idx="1"/>
          </p:nvPr>
        </p:nvSpPr>
        <p:spPr>
          <a:xfrm>
            <a:off x="3109913" y="1448226"/>
            <a:ext cx="3703321" cy="7147984"/>
          </a:xfrm>
          <a:prstGeom prst="rect">
            <a:avLst/>
          </a:prstGeom>
        </p:spPr>
        <p:txBody>
          <a:bodyPr/>
          <a:lstStyle>
            <a:lvl1pPr>
              <a:defRPr sz="2541"/>
            </a:lvl1pPr>
            <a:lvl2pPr marL="580460" indent="-214691">
              <a:defRPr sz="2541"/>
            </a:lvl2pPr>
            <a:lvl3pPr marL="978432" indent="-246894">
              <a:defRPr sz="2541"/>
            </a:lvl3pPr>
            <a:lvl4pPr marL="1387770" indent="-290464">
              <a:defRPr sz="2541"/>
            </a:lvl4pPr>
            <a:lvl5pPr marL="1753539" indent="-290464">
              <a:defRPr sz="2541"/>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503872" y="3017520"/>
            <a:ext cx="2359344" cy="5590330"/>
          </a:xfrm>
          <a:prstGeom prst="rect">
            <a:avLst/>
          </a:prstGeom>
        </p:spPr>
        <p:txBody>
          <a:bodyPr/>
          <a:lstStyle>
            <a:lvl1pPr marL="0" indent="0">
              <a:buSzTx/>
              <a:buFontTx/>
              <a:buNone/>
              <a:defRPr sz="1300"/>
            </a:lvl1pPr>
          </a:lstStyle>
          <a:p>
            <a:pPr marL="0" indent="0">
              <a:buSzTx/>
              <a:buFontTx/>
              <a:buNone/>
              <a:defRPr sz="13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503872" y="670559"/>
            <a:ext cx="2359344" cy="2346962"/>
          </a:xfrm>
          <a:prstGeom prst="rect">
            <a:avLst/>
          </a:prstGeom>
        </p:spPr>
        <p:txBody>
          <a:bodyPr anchor="b"/>
          <a:lstStyle>
            <a:lvl1pPr>
              <a:defRPr sz="2541"/>
            </a:lvl1pPr>
          </a:lstStyle>
          <a:p>
            <a:r>
              <a:t>Title Text</a:t>
            </a:r>
          </a:p>
        </p:txBody>
      </p:sp>
      <p:sp>
        <p:nvSpPr>
          <p:cNvPr id="83" name="Picture Placeholder 2"/>
          <p:cNvSpPr>
            <a:spLocks noGrp="1"/>
          </p:cNvSpPr>
          <p:nvPr>
            <p:ph type="pic" sz="half" idx="21"/>
          </p:nvPr>
        </p:nvSpPr>
        <p:spPr>
          <a:xfrm>
            <a:off x="3109913" y="1448226"/>
            <a:ext cx="3703321" cy="7147984"/>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503872" y="3017520"/>
            <a:ext cx="2359344" cy="5590330"/>
          </a:xfrm>
          <a:prstGeom prst="rect">
            <a:avLst/>
          </a:prstGeom>
        </p:spPr>
        <p:txBody>
          <a:bodyPr/>
          <a:lstStyle>
            <a:lvl1pPr marL="0" indent="0">
              <a:buSzTx/>
              <a:buFontTx/>
              <a:buNone/>
              <a:defRPr sz="1224"/>
            </a:lvl1pPr>
            <a:lvl2pPr marL="0" indent="365769">
              <a:buSzTx/>
              <a:buFontTx/>
              <a:buNone/>
              <a:defRPr sz="1224"/>
            </a:lvl2pPr>
            <a:lvl3pPr marL="0" indent="731538">
              <a:buSzTx/>
              <a:buFontTx/>
              <a:buNone/>
              <a:defRPr sz="1224"/>
            </a:lvl3pPr>
            <a:lvl4pPr marL="0" indent="1097307">
              <a:buSzTx/>
              <a:buFontTx/>
              <a:buNone/>
              <a:defRPr sz="1224"/>
            </a:lvl4pPr>
            <a:lvl5pPr marL="0" indent="1463077">
              <a:buSzTx/>
              <a:buFontTx/>
              <a:buNone/>
              <a:defRPr sz="1224"/>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02920" y="535519"/>
            <a:ext cx="6309361" cy="19441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502920" y="2677584"/>
            <a:ext cx="6309361" cy="6381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598122" y="9471850"/>
            <a:ext cx="214159" cy="237116"/>
          </a:xfrm>
          <a:prstGeom prst="rect">
            <a:avLst/>
          </a:prstGeom>
          <a:ln w="12700">
            <a:miter lim="400000"/>
          </a:ln>
        </p:spPr>
        <p:txBody>
          <a:bodyPr wrap="none" lIns="45719" rIns="45719" anchor="ctr">
            <a:spAutoFit/>
          </a:bodyPr>
          <a:lstStyle>
            <a:lvl1pPr algn="r">
              <a:defRPr sz="941">
                <a:solidFill>
                  <a:srgbClr val="757575"/>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731538" rtl="0" latinLnBrk="0">
        <a:lnSpc>
          <a:spcPct val="90000"/>
        </a:lnSpc>
        <a:spcBef>
          <a:spcPts val="0"/>
        </a:spcBef>
        <a:spcAft>
          <a:spcPts val="0"/>
        </a:spcAft>
        <a:buClrTx/>
        <a:buSzTx/>
        <a:buFontTx/>
        <a:buNone/>
        <a:tabLst/>
        <a:defRPr sz="3482" b="0" i="0" u="none" strike="noStrike" cap="none" spc="0" baseline="0">
          <a:solidFill>
            <a:srgbClr val="000000"/>
          </a:solidFill>
          <a:uFillTx/>
          <a:latin typeface="Aptos Display"/>
          <a:ea typeface="Aptos Display"/>
          <a:cs typeface="Aptos Display"/>
          <a:sym typeface="Aptos Display"/>
        </a:defRPr>
      </a:lvl1pPr>
      <a:lvl2pPr marL="0" marR="0" indent="0" algn="l" defTabSz="731538" rtl="0" latinLnBrk="0">
        <a:lnSpc>
          <a:spcPct val="90000"/>
        </a:lnSpc>
        <a:spcBef>
          <a:spcPts val="0"/>
        </a:spcBef>
        <a:spcAft>
          <a:spcPts val="0"/>
        </a:spcAft>
        <a:buClrTx/>
        <a:buSzTx/>
        <a:buFontTx/>
        <a:buNone/>
        <a:tabLst/>
        <a:defRPr sz="3482" b="0" i="0" u="none" strike="noStrike" cap="none" spc="0" baseline="0">
          <a:solidFill>
            <a:srgbClr val="000000"/>
          </a:solidFill>
          <a:uFillTx/>
          <a:latin typeface="Aptos Display"/>
          <a:ea typeface="Aptos Display"/>
          <a:cs typeface="Aptos Display"/>
          <a:sym typeface="Aptos Display"/>
        </a:defRPr>
      </a:lvl2pPr>
      <a:lvl3pPr marL="0" marR="0" indent="0" algn="l" defTabSz="731538" rtl="0" latinLnBrk="0">
        <a:lnSpc>
          <a:spcPct val="90000"/>
        </a:lnSpc>
        <a:spcBef>
          <a:spcPts val="0"/>
        </a:spcBef>
        <a:spcAft>
          <a:spcPts val="0"/>
        </a:spcAft>
        <a:buClrTx/>
        <a:buSzTx/>
        <a:buFontTx/>
        <a:buNone/>
        <a:tabLst/>
        <a:defRPr sz="3482" b="0" i="0" u="none" strike="noStrike" cap="none" spc="0" baseline="0">
          <a:solidFill>
            <a:srgbClr val="000000"/>
          </a:solidFill>
          <a:uFillTx/>
          <a:latin typeface="Aptos Display"/>
          <a:ea typeface="Aptos Display"/>
          <a:cs typeface="Aptos Display"/>
          <a:sym typeface="Aptos Display"/>
        </a:defRPr>
      </a:lvl3pPr>
      <a:lvl4pPr marL="0" marR="0" indent="0" algn="l" defTabSz="731538" rtl="0" latinLnBrk="0">
        <a:lnSpc>
          <a:spcPct val="90000"/>
        </a:lnSpc>
        <a:spcBef>
          <a:spcPts val="0"/>
        </a:spcBef>
        <a:spcAft>
          <a:spcPts val="0"/>
        </a:spcAft>
        <a:buClrTx/>
        <a:buSzTx/>
        <a:buFontTx/>
        <a:buNone/>
        <a:tabLst/>
        <a:defRPr sz="3482" b="0" i="0" u="none" strike="noStrike" cap="none" spc="0" baseline="0">
          <a:solidFill>
            <a:srgbClr val="000000"/>
          </a:solidFill>
          <a:uFillTx/>
          <a:latin typeface="Aptos Display"/>
          <a:ea typeface="Aptos Display"/>
          <a:cs typeface="Aptos Display"/>
          <a:sym typeface="Aptos Display"/>
        </a:defRPr>
      </a:lvl4pPr>
      <a:lvl5pPr marL="0" marR="0" indent="0" algn="l" defTabSz="731538" rtl="0" latinLnBrk="0">
        <a:lnSpc>
          <a:spcPct val="90000"/>
        </a:lnSpc>
        <a:spcBef>
          <a:spcPts val="0"/>
        </a:spcBef>
        <a:spcAft>
          <a:spcPts val="0"/>
        </a:spcAft>
        <a:buClrTx/>
        <a:buSzTx/>
        <a:buFontTx/>
        <a:buNone/>
        <a:tabLst/>
        <a:defRPr sz="3482" b="0" i="0" u="none" strike="noStrike" cap="none" spc="0" baseline="0">
          <a:solidFill>
            <a:srgbClr val="000000"/>
          </a:solidFill>
          <a:uFillTx/>
          <a:latin typeface="Aptos Display"/>
          <a:ea typeface="Aptos Display"/>
          <a:cs typeface="Aptos Display"/>
          <a:sym typeface="Aptos Display"/>
        </a:defRPr>
      </a:lvl5pPr>
      <a:lvl6pPr marL="0" marR="0" indent="0" algn="l" defTabSz="731538" rtl="0" latinLnBrk="0">
        <a:lnSpc>
          <a:spcPct val="90000"/>
        </a:lnSpc>
        <a:spcBef>
          <a:spcPts val="0"/>
        </a:spcBef>
        <a:spcAft>
          <a:spcPts val="0"/>
        </a:spcAft>
        <a:buClrTx/>
        <a:buSzTx/>
        <a:buFontTx/>
        <a:buNone/>
        <a:tabLst/>
        <a:defRPr sz="3482" b="0" i="0" u="none" strike="noStrike" cap="none" spc="0" baseline="0">
          <a:solidFill>
            <a:srgbClr val="000000"/>
          </a:solidFill>
          <a:uFillTx/>
          <a:latin typeface="Aptos Display"/>
          <a:ea typeface="Aptos Display"/>
          <a:cs typeface="Aptos Display"/>
          <a:sym typeface="Aptos Display"/>
        </a:defRPr>
      </a:lvl6pPr>
      <a:lvl7pPr marL="0" marR="0" indent="0" algn="l" defTabSz="731538" rtl="0" latinLnBrk="0">
        <a:lnSpc>
          <a:spcPct val="90000"/>
        </a:lnSpc>
        <a:spcBef>
          <a:spcPts val="0"/>
        </a:spcBef>
        <a:spcAft>
          <a:spcPts val="0"/>
        </a:spcAft>
        <a:buClrTx/>
        <a:buSzTx/>
        <a:buFontTx/>
        <a:buNone/>
        <a:tabLst/>
        <a:defRPr sz="3482" b="0" i="0" u="none" strike="noStrike" cap="none" spc="0" baseline="0">
          <a:solidFill>
            <a:srgbClr val="000000"/>
          </a:solidFill>
          <a:uFillTx/>
          <a:latin typeface="Aptos Display"/>
          <a:ea typeface="Aptos Display"/>
          <a:cs typeface="Aptos Display"/>
          <a:sym typeface="Aptos Display"/>
        </a:defRPr>
      </a:lvl7pPr>
      <a:lvl8pPr marL="0" marR="0" indent="0" algn="l" defTabSz="731538" rtl="0" latinLnBrk="0">
        <a:lnSpc>
          <a:spcPct val="90000"/>
        </a:lnSpc>
        <a:spcBef>
          <a:spcPts val="0"/>
        </a:spcBef>
        <a:spcAft>
          <a:spcPts val="0"/>
        </a:spcAft>
        <a:buClrTx/>
        <a:buSzTx/>
        <a:buFontTx/>
        <a:buNone/>
        <a:tabLst/>
        <a:defRPr sz="3482" b="0" i="0" u="none" strike="noStrike" cap="none" spc="0" baseline="0">
          <a:solidFill>
            <a:srgbClr val="000000"/>
          </a:solidFill>
          <a:uFillTx/>
          <a:latin typeface="Aptos Display"/>
          <a:ea typeface="Aptos Display"/>
          <a:cs typeface="Aptos Display"/>
          <a:sym typeface="Aptos Display"/>
        </a:defRPr>
      </a:lvl8pPr>
      <a:lvl9pPr marL="0" marR="0" indent="0" algn="l" defTabSz="731538" rtl="0" latinLnBrk="0">
        <a:lnSpc>
          <a:spcPct val="90000"/>
        </a:lnSpc>
        <a:spcBef>
          <a:spcPts val="0"/>
        </a:spcBef>
        <a:spcAft>
          <a:spcPts val="0"/>
        </a:spcAft>
        <a:buClrTx/>
        <a:buSzTx/>
        <a:buFontTx/>
        <a:buNone/>
        <a:tabLst/>
        <a:defRPr sz="3482" b="0" i="0" u="none" strike="noStrike" cap="none" spc="0" baseline="0">
          <a:solidFill>
            <a:srgbClr val="000000"/>
          </a:solidFill>
          <a:uFillTx/>
          <a:latin typeface="Aptos Display"/>
          <a:ea typeface="Aptos Display"/>
          <a:cs typeface="Aptos Display"/>
          <a:sym typeface="Aptos Display"/>
        </a:defRPr>
      </a:lvl9pPr>
    </p:titleStyle>
    <p:bodyStyle>
      <a:lvl1pPr marL="182885" marR="0" indent="-182885" algn="l" defTabSz="731538" rtl="0" latinLnBrk="0">
        <a:lnSpc>
          <a:spcPct val="90000"/>
        </a:lnSpc>
        <a:spcBef>
          <a:spcPts val="753"/>
        </a:spcBef>
        <a:spcAft>
          <a:spcPts val="0"/>
        </a:spcAft>
        <a:buClrTx/>
        <a:buSzPct val="100000"/>
        <a:buFont typeface="Arial"/>
        <a:buChar char="•"/>
        <a:tabLst/>
        <a:defRPr sz="2165" b="0" i="0" u="none" strike="noStrike" cap="none" spc="0" baseline="0">
          <a:solidFill>
            <a:srgbClr val="000000"/>
          </a:solidFill>
          <a:uFillTx/>
          <a:latin typeface="+mj-lt"/>
          <a:ea typeface="+mj-ea"/>
          <a:cs typeface="+mj-cs"/>
          <a:sym typeface="Aptos"/>
        </a:defRPr>
      </a:lvl1pPr>
      <a:lvl2pPr marL="576086" marR="0" indent="-210317" algn="l" defTabSz="731538" rtl="0" latinLnBrk="0">
        <a:lnSpc>
          <a:spcPct val="90000"/>
        </a:lnSpc>
        <a:spcBef>
          <a:spcPts val="753"/>
        </a:spcBef>
        <a:spcAft>
          <a:spcPts val="0"/>
        </a:spcAft>
        <a:buClrTx/>
        <a:buSzPct val="100000"/>
        <a:buFont typeface="Arial"/>
        <a:buChar char="•"/>
        <a:tabLst/>
        <a:defRPr sz="2165" b="0" i="0" u="none" strike="noStrike" cap="none" spc="0" baseline="0">
          <a:solidFill>
            <a:srgbClr val="000000"/>
          </a:solidFill>
          <a:uFillTx/>
          <a:latin typeface="+mj-lt"/>
          <a:ea typeface="+mj-ea"/>
          <a:cs typeface="+mj-cs"/>
          <a:sym typeface="Aptos"/>
        </a:defRPr>
      </a:lvl2pPr>
      <a:lvl3pPr marL="978970" marR="0" indent="-247432" algn="l" defTabSz="731538" rtl="0" latinLnBrk="0">
        <a:lnSpc>
          <a:spcPct val="90000"/>
        </a:lnSpc>
        <a:spcBef>
          <a:spcPts val="753"/>
        </a:spcBef>
        <a:spcAft>
          <a:spcPts val="0"/>
        </a:spcAft>
        <a:buClrTx/>
        <a:buSzPct val="100000"/>
        <a:buFont typeface="Arial"/>
        <a:buChar char="•"/>
        <a:tabLst/>
        <a:defRPr sz="2165" b="0" i="0" u="none" strike="noStrike" cap="none" spc="0" baseline="0">
          <a:solidFill>
            <a:srgbClr val="000000"/>
          </a:solidFill>
          <a:uFillTx/>
          <a:latin typeface="+mj-lt"/>
          <a:ea typeface="+mj-ea"/>
          <a:cs typeface="+mj-cs"/>
          <a:sym typeface="Aptos"/>
        </a:defRPr>
      </a:lvl3pPr>
      <a:lvl4pPr marL="1377730" marR="0" indent="-280423" algn="l" defTabSz="731538" rtl="0" latinLnBrk="0">
        <a:lnSpc>
          <a:spcPct val="90000"/>
        </a:lnSpc>
        <a:spcBef>
          <a:spcPts val="753"/>
        </a:spcBef>
        <a:spcAft>
          <a:spcPts val="0"/>
        </a:spcAft>
        <a:buClrTx/>
        <a:buSzPct val="100000"/>
        <a:buFont typeface="Arial"/>
        <a:buChar char="•"/>
        <a:tabLst/>
        <a:defRPr sz="2165" b="0" i="0" u="none" strike="noStrike" cap="none" spc="0" baseline="0">
          <a:solidFill>
            <a:srgbClr val="000000"/>
          </a:solidFill>
          <a:uFillTx/>
          <a:latin typeface="+mj-lt"/>
          <a:ea typeface="+mj-ea"/>
          <a:cs typeface="+mj-cs"/>
          <a:sym typeface="Aptos"/>
        </a:defRPr>
      </a:lvl4pPr>
      <a:lvl5pPr marL="1743500" marR="0" indent="-280423" algn="l" defTabSz="731538" rtl="0" latinLnBrk="0">
        <a:lnSpc>
          <a:spcPct val="90000"/>
        </a:lnSpc>
        <a:spcBef>
          <a:spcPts val="753"/>
        </a:spcBef>
        <a:spcAft>
          <a:spcPts val="0"/>
        </a:spcAft>
        <a:buClrTx/>
        <a:buSzPct val="100000"/>
        <a:buFont typeface="Arial"/>
        <a:buChar char="•"/>
        <a:tabLst/>
        <a:defRPr sz="2165" b="0" i="0" u="none" strike="noStrike" cap="none" spc="0" baseline="0">
          <a:solidFill>
            <a:srgbClr val="000000"/>
          </a:solidFill>
          <a:uFillTx/>
          <a:latin typeface="+mj-lt"/>
          <a:ea typeface="+mj-ea"/>
          <a:cs typeface="+mj-cs"/>
          <a:sym typeface="Aptos"/>
        </a:defRPr>
      </a:lvl5pPr>
      <a:lvl6pPr marL="2109269" marR="0" indent="-280423" algn="l" defTabSz="731538" rtl="0" latinLnBrk="0">
        <a:lnSpc>
          <a:spcPct val="90000"/>
        </a:lnSpc>
        <a:spcBef>
          <a:spcPts val="753"/>
        </a:spcBef>
        <a:spcAft>
          <a:spcPts val="0"/>
        </a:spcAft>
        <a:buClrTx/>
        <a:buSzPct val="100000"/>
        <a:buFont typeface="Arial"/>
        <a:buChar char="•"/>
        <a:tabLst/>
        <a:defRPr sz="2165" b="0" i="0" u="none" strike="noStrike" cap="none" spc="0" baseline="0">
          <a:solidFill>
            <a:srgbClr val="000000"/>
          </a:solidFill>
          <a:uFillTx/>
          <a:latin typeface="+mj-lt"/>
          <a:ea typeface="+mj-ea"/>
          <a:cs typeface="+mj-cs"/>
          <a:sym typeface="Aptos"/>
        </a:defRPr>
      </a:lvl6pPr>
      <a:lvl7pPr marL="2475037" marR="0" indent="-280423" algn="l" defTabSz="731538" rtl="0" latinLnBrk="0">
        <a:lnSpc>
          <a:spcPct val="90000"/>
        </a:lnSpc>
        <a:spcBef>
          <a:spcPts val="753"/>
        </a:spcBef>
        <a:spcAft>
          <a:spcPts val="0"/>
        </a:spcAft>
        <a:buClrTx/>
        <a:buSzPct val="100000"/>
        <a:buFont typeface="Arial"/>
        <a:buChar char="•"/>
        <a:tabLst/>
        <a:defRPr sz="2165" b="0" i="0" u="none" strike="noStrike" cap="none" spc="0" baseline="0">
          <a:solidFill>
            <a:srgbClr val="000000"/>
          </a:solidFill>
          <a:uFillTx/>
          <a:latin typeface="+mj-lt"/>
          <a:ea typeface="+mj-ea"/>
          <a:cs typeface="+mj-cs"/>
          <a:sym typeface="Aptos"/>
        </a:defRPr>
      </a:lvl7pPr>
      <a:lvl8pPr marL="2840807" marR="0" indent="-280423" algn="l" defTabSz="731538" rtl="0" latinLnBrk="0">
        <a:lnSpc>
          <a:spcPct val="90000"/>
        </a:lnSpc>
        <a:spcBef>
          <a:spcPts val="753"/>
        </a:spcBef>
        <a:spcAft>
          <a:spcPts val="0"/>
        </a:spcAft>
        <a:buClrTx/>
        <a:buSzPct val="100000"/>
        <a:buFont typeface="Arial"/>
        <a:buChar char="•"/>
        <a:tabLst/>
        <a:defRPr sz="2165" b="0" i="0" u="none" strike="noStrike" cap="none" spc="0" baseline="0">
          <a:solidFill>
            <a:srgbClr val="000000"/>
          </a:solidFill>
          <a:uFillTx/>
          <a:latin typeface="+mj-lt"/>
          <a:ea typeface="+mj-ea"/>
          <a:cs typeface="+mj-cs"/>
          <a:sym typeface="Aptos"/>
        </a:defRPr>
      </a:lvl8pPr>
      <a:lvl9pPr marL="3206576" marR="0" indent="-280423" algn="l" defTabSz="731538" rtl="0" latinLnBrk="0">
        <a:lnSpc>
          <a:spcPct val="90000"/>
        </a:lnSpc>
        <a:spcBef>
          <a:spcPts val="753"/>
        </a:spcBef>
        <a:spcAft>
          <a:spcPts val="0"/>
        </a:spcAft>
        <a:buClrTx/>
        <a:buSzPct val="100000"/>
        <a:buFont typeface="Arial"/>
        <a:buChar char="•"/>
        <a:tabLst/>
        <a:defRPr sz="2165" b="0" i="0" u="none" strike="noStrike" cap="none" spc="0" baseline="0">
          <a:solidFill>
            <a:srgbClr val="000000"/>
          </a:solidFill>
          <a:uFillTx/>
          <a:latin typeface="+mj-lt"/>
          <a:ea typeface="+mj-ea"/>
          <a:cs typeface="+mj-cs"/>
          <a:sym typeface="Aptos"/>
        </a:defRPr>
      </a:lvl9pPr>
    </p:bodyStyle>
    <p:otherStyle>
      <a:lvl1pPr marL="0" marR="0" indent="0" algn="r" defTabSz="430317" rtl="0" latinLnBrk="0">
        <a:lnSpc>
          <a:spcPct val="100000"/>
        </a:lnSpc>
        <a:spcBef>
          <a:spcPts val="0"/>
        </a:spcBef>
        <a:spcAft>
          <a:spcPts val="0"/>
        </a:spcAft>
        <a:buClrTx/>
        <a:buSzTx/>
        <a:buFontTx/>
        <a:buNone/>
        <a:tabLst/>
        <a:defRPr sz="941" b="0" i="0" u="none" strike="noStrike" cap="none" spc="0" baseline="0">
          <a:solidFill>
            <a:schemeClr val="tx1"/>
          </a:solidFill>
          <a:uFillTx/>
          <a:latin typeface="+mn-lt"/>
          <a:ea typeface="+mn-ea"/>
          <a:cs typeface="+mn-cs"/>
          <a:sym typeface="Aptos"/>
        </a:defRPr>
      </a:lvl1pPr>
      <a:lvl2pPr marL="0" marR="0" indent="430317" algn="r" defTabSz="430317" rtl="0" latinLnBrk="0">
        <a:lnSpc>
          <a:spcPct val="100000"/>
        </a:lnSpc>
        <a:spcBef>
          <a:spcPts val="0"/>
        </a:spcBef>
        <a:spcAft>
          <a:spcPts val="0"/>
        </a:spcAft>
        <a:buClrTx/>
        <a:buSzTx/>
        <a:buFontTx/>
        <a:buNone/>
        <a:tabLst/>
        <a:defRPr sz="941" b="0" i="0" u="none" strike="noStrike" cap="none" spc="0" baseline="0">
          <a:solidFill>
            <a:schemeClr val="tx1"/>
          </a:solidFill>
          <a:uFillTx/>
          <a:latin typeface="+mn-lt"/>
          <a:ea typeface="+mn-ea"/>
          <a:cs typeface="+mn-cs"/>
          <a:sym typeface="Aptos"/>
        </a:defRPr>
      </a:lvl2pPr>
      <a:lvl3pPr marL="0" marR="0" indent="860633" algn="r" defTabSz="430317" rtl="0" latinLnBrk="0">
        <a:lnSpc>
          <a:spcPct val="100000"/>
        </a:lnSpc>
        <a:spcBef>
          <a:spcPts val="0"/>
        </a:spcBef>
        <a:spcAft>
          <a:spcPts val="0"/>
        </a:spcAft>
        <a:buClrTx/>
        <a:buSzTx/>
        <a:buFontTx/>
        <a:buNone/>
        <a:tabLst/>
        <a:defRPr sz="941" b="0" i="0" u="none" strike="noStrike" cap="none" spc="0" baseline="0">
          <a:solidFill>
            <a:schemeClr val="tx1"/>
          </a:solidFill>
          <a:uFillTx/>
          <a:latin typeface="+mn-lt"/>
          <a:ea typeface="+mn-ea"/>
          <a:cs typeface="+mn-cs"/>
          <a:sym typeface="Aptos"/>
        </a:defRPr>
      </a:lvl3pPr>
      <a:lvl4pPr marL="0" marR="0" indent="1290950" algn="r" defTabSz="430317" rtl="0" latinLnBrk="0">
        <a:lnSpc>
          <a:spcPct val="100000"/>
        </a:lnSpc>
        <a:spcBef>
          <a:spcPts val="0"/>
        </a:spcBef>
        <a:spcAft>
          <a:spcPts val="0"/>
        </a:spcAft>
        <a:buClrTx/>
        <a:buSzTx/>
        <a:buFontTx/>
        <a:buNone/>
        <a:tabLst/>
        <a:defRPr sz="941" b="0" i="0" u="none" strike="noStrike" cap="none" spc="0" baseline="0">
          <a:solidFill>
            <a:schemeClr val="tx1"/>
          </a:solidFill>
          <a:uFillTx/>
          <a:latin typeface="+mn-lt"/>
          <a:ea typeface="+mn-ea"/>
          <a:cs typeface="+mn-cs"/>
          <a:sym typeface="Aptos"/>
        </a:defRPr>
      </a:lvl4pPr>
      <a:lvl5pPr marL="0" marR="0" indent="1721267" algn="r" defTabSz="430317" rtl="0" latinLnBrk="0">
        <a:lnSpc>
          <a:spcPct val="100000"/>
        </a:lnSpc>
        <a:spcBef>
          <a:spcPts val="0"/>
        </a:spcBef>
        <a:spcAft>
          <a:spcPts val="0"/>
        </a:spcAft>
        <a:buClrTx/>
        <a:buSzTx/>
        <a:buFontTx/>
        <a:buNone/>
        <a:tabLst/>
        <a:defRPr sz="941" b="0" i="0" u="none" strike="noStrike" cap="none" spc="0" baseline="0">
          <a:solidFill>
            <a:schemeClr val="tx1"/>
          </a:solidFill>
          <a:uFillTx/>
          <a:latin typeface="+mn-lt"/>
          <a:ea typeface="+mn-ea"/>
          <a:cs typeface="+mn-cs"/>
          <a:sym typeface="Aptos"/>
        </a:defRPr>
      </a:lvl5pPr>
      <a:lvl6pPr marL="0" marR="0" indent="2151583" algn="r" defTabSz="430317" rtl="0" latinLnBrk="0">
        <a:lnSpc>
          <a:spcPct val="100000"/>
        </a:lnSpc>
        <a:spcBef>
          <a:spcPts val="0"/>
        </a:spcBef>
        <a:spcAft>
          <a:spcPts val="0"/>
        </a:spcAft>
        <a:buClrTx/>
        <a:buSzTx/>
        <a:buFontTx/>
        <a:buNone/>
        <a:tabLst/>
        <a:defRPr sz="941" b="0" i="0" u="none" strike="noStrike" cap="none" spc="0" baseline="0">
          <a:solidFill>
            <a:schemeClr val="tx1"/>
          </a:solidFill>
          <a:uFillTx/>
          <a:latin typeface="+mn-lt"/>
          <a:ea typeface="+mn-ea"/>
          <a:cs typeface="+mn-cs"/>
          <a:sym typeface="Aptos"/>
        </a:defRPr>
      </a:lvl6pPr>
      <a:lvl7pPr marL="0" marR="0" indent="2581900" algn="r" defTabSz="430317" rtl="0" latinLnBrk="0">
        <a:lnSpc>
          <a:spcPct val="100000"/>
        </a:lnSpc>
        <a:spcBef>
          <a:spcPts val="0"/>
        </a:spcBef>
        <a:spcAft>
          <a:spcPts val="0"/>
        </a:spcAft>
        <a:buClrTx/>
        <a:buSzTx/>
        <a:buFontTx/>
        <a:buNone/>
        <a:tabLst/>
        <a:defRPr sz="941" b="0" i="0" u="none" strike="noStrike" cap="none" spc="0" baseline="0">
          <a:solidFill>
            <a:schemeClr val="tx1"/>
          </a:solidFill>
          <a:uFillTx/>
          <a:latin typeface="+mn-lt"/>
          <a:ea typeface="+mn-ea"/>
          <a:cs typeface="+mn-cs"/>
          <a:sym typeface="Aptos"/>
        </a:defRPr>
      </a:lvl7pPr>
      <a:lvl8pPr marL="0" marR="0" indent="3012216" algn="r" defTabSz="430317" rtl="0" latinLnBrk="0">
        <a:lnSpc>
          <a:spcPct val="100000"/>
        </a:lnSpc>
        <a:spcBef>
          <a:spcPts val="0"/>
        </a:spcBef>
        <a:spcAft>
          <a:spcPts val="0"/>
        </a:spcAft>
        <a:buClrTx/>
        <a:buSzTx/>
        <a:buFontTx/>
        <a:buNone/>
        <a:tabLst/>
        <a:defRPr sz="941" b="0" i="0" u="none" strike="noStrike" cap="none" spc="0" baseline="0">
          <a:solidFill>
            <a:schemeClr val="tx1"/>
          </a:solidFill>
          <a:uFillTx/>
          <a:latin typeface="+mn-lt"/>
          <a:ea typeface="+mn-ea"/>
          <a:cs typeface="+mn-cs"/>
          <a:sym typeface="Aptos"/>
        </a:defRPr>
      </a:lvl8pPr>
      <a:lvl9pPr marL="0" marR="0" indent="3442533" algn="r" defTabSz="430317" rtl="0" latinLnBrk="0">
        <a:lnSpc>
          <a:spcPct val="100000"/>
        </a:lnSpc>
        <a:spcBef>
          <a:spcPts val="0"/>
        </a:spcBef>
        <a:spcAft>
          <a:spcPts val="0"/>
        </a:spcAft>
        <a:buClrTx/>
        <a:buSzTx/>
        <a:buFontTx/>
        <a:buNone/>
        <a:tabLst/>
        <a:defRPr sz="941" b="0" i="0" u="none" strike="noStrike" cap="none" spc="0" baseline="0">
          <a:solidFill>
            <a:schemeClr val="tx1"/>
          </a:solidFill>
          <a:uFillTx/>
          <a:latin typeface="+mn-lt"/>
          <a:ea typeface="+mn-ea"/>
          <a:cs typeface="+mn-cs"/>
          <a:sym typeface="Apto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9556E"/>
        </a:solidFill>
        <a:effectLst/>
      </p:bgPr>
    </p:bg>
    <p:spTree>
      <p:nvGrpSpPr>
        <p:cNvPr id="1" name=""/>
        <p:cNvGrpSpPr/>
        <p:nvPr/>
      </p:nvGrpSpPr>
      <p:grpSpPr>
        <a:xfrm>
          <a:off x="0" y="0"/>
          <a:ext cx="0" cy="0"/>
          <a:chOff x="0" y="0"/>
          <a:chExt cx="0" cy="0"/>
        </a:xfrm>
      </p:grpSpPr>
      <p:pic>
        <p:nvPicPr>
          <p:cNvPr id="94" name="Teal Gold Dove Illustration White Rose.pdf" descr="Teal Gold Dove Illustration White Rose.pdf"/>
          <p:cNvPicPr>
            <a:picLocks noChangeAspect="1"/>
          </p:cNvPicPr>
          <p:nvPr/>
        </p:nvPicPr>
        <p:blipFill>
          <a:blip r:embed="rId2"/>
          <a:stretch>
            <a:fillRect/>
          </a:stretch>
        </p:blipFill>
        <p:spPr>
          <a:xfrm>
            <a:off x="0" y="0"/>
            <a:ext cx="7102929" cy="100584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9DA2CF7-1245-74A1-10CE-785931F2B00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E69C125-A55D-5B37-057F-7758D4274BE6}"/>
              </a:ext>
            </a:extLst>
          </p:cNvPr>
          <p:cNvSpPr txBox="1"/>
          <p:nvPr/>
        </p:nvSpPr>
        <p:spPr>
          <a:xfrm>
            <a:off x="1191143" y="1755982"/>
            <a:ext cx="5689097" cy="7423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pPr>
              <a:defRPr b="1">
                <a:latin typeface="Book Antiqua"/>
                <a:ea typeface="Book Antiqua"/>
                <a:cs typeface="Book Antiqua"/>
                <a:sym typeface="Book Antiqua"/>
              </a:defRPr>
            </a:pPr>
            <a:r>
              <a:rPr sz="1694" dirty="0">
                <a:latin typeface="+mn-lt"/>
                <a:ea typeface="+mn-ea"/>
                <a:cs typeface="+mn-cs"/>
                <a:sym typeface="Helvetica"/>
              </a:rPr>
              <a:t>🌍 </a:t>
            </a:r>
            <a:r>
              <a:rPr sz="1694" dirty="0"/>
              <a:t>Types of Government Worksheet</a:t>
            </a:r>
          </a:p>
          <a:p>
            <a:pPr>
              <a:defRPr b="1">
                <a:latin typeface="Book Antiqua"/>
                <a:ea typeface="Book Antiqua"/>
                <a:cs typeface="Book Antiqua"/>
                <a:sym typeface="Book Antiqua"/>
              </a:defRPr>
            </a:pPr>
            <a:endParaRPr sz="1694" dirty="0"/>
          </a:p>
          <a:p>
            <a:pPr>
              <a:defRPr b="1">
                <a:latin typeface="Book Antiqua"/>
                <a:ea typeface="Book Antiqua"/>
                <a:cs typeface="Book Antiqua"/>
                <a:sym typeface="Book Antiqua"/>
              </a:defRPr>
            </a:pPr>
            <a:r>
              <a:rPr sz="1694" dirty="0"/>
              <a:t>Part 1: Vocabulary Match</a:t>
            </a:r>
          </a:p>
          <a:p>
            <a:pPr>
              <a:defRPr>
                <a:latin typeface="Book Antiqua"/>
                <a:ea typeface="Book Antiqua"/>
                <a:cs typeface="Book Antiqua"/>
                <a:sym typeface="Book Antiqua"/>
              </a:defRPr>
            </a:pPr>
            <a:endParaRPr sz="1694" dirty="0"/>
          </a:p>
          <a:p>
            <a:pPr>
              <a:defRPr sz="1300">
                <a:latin typeface="Book Antiqua"/>
                <a:ea typeface="Book Antiqua"/>
                <a:cs typeface="Book Antiqua"/>
                <a:sym typeface="Book Antiqua"/>
              </a:defRPr>
            </a:pPr>
            <a:r>
              <a:rPr sz="1224" dirty="0"/>
              <a:t>Match the type of government to the correct description. Write the letter in the blank.</a:t>
            </a:r>
          </a:p>
          <a:p>
            <a:pPr>
              <a:buSzPct val="100000"/>
              <a:buAutoNum type="arabicPeriod"/>
              <a:defRPr sz="1300">
                <a:latin typeface="Book Antiqua"/>
                <a:ea typeface="Book Antiqua"/>
                <a:cs typeface="Book Antiqua"/>
                <a:sym typeface="Book Antiqua"/>
              </a:defRPr>
            </a:pPr>
            <a:r>
              <a:rPr sz="1224" dirty="0"/>
              <a:t>___ Democracy</a:t>
            </a:r>
          </a:p>
          <a:p>
            <a:pPr>
              <a:buSzPct val="100000"/>
              <a:buAutoNum type="arabicPeriod"/>
              <a:defRPr sz="1300">
                <a:latin typeface="Book Antiqua"/>
                <a:ea typeface="Book Antiqua"/>
                <a:cs typeface="Book Antiqua"/>
                <a:sym typeface="Book Antiqua"/>
              </a:defRPr>
            </a:pPr>
            <a:r>
              <a:rPr sz="1224" dirty="0"/>
              <a:t>___ Monarchy</a:t>
            </a:r>
          </a:p>
          <a:p>
            <a:pPr>
              <a:buSzPct val="100000"/>
              <a:buAutoNum type="arabicPeriod"/>
              <a:defRPr sz="1300">
                <a:latin typeface="Book Antiqua"/>
                <a:ea typeface="Book Antiqua"/>
                <a:cs typeface="Book Antiqua"/>
                <a:sym typeface="Book Antiqua"/>
              </a:defRPr>
            </a:pPr>
            <a:r>
              <a:rPr sz="1224" dirty="0"/>
              <a:t>___ Dictatorship</a:t>
            </a:r>
          </a:p>
          <a:p>
            <a:pPr>
              <a:buSzPct val="100000"/>
              <a:buAutoNum type="arabicPeriod"/>
              <a:defRPr sz="1300">
                <a:latin typeface="Book Antiqua"/>
                <a:ea typeface="Book Antiqua"/>
                <a:cs typeface="Book Antiqua"/>
                <a:sym typeface="Book Antiqua"/>
              </a:defRPr>
            </a:pPr>
            <a:r>
              <a:rPr sz="1224" dirty="0"/>
              <a:t>___ Oligarchy</a:t>
            </a:r>
          </a:p>
          <a:p>
            <a:pPr>
              <a:buSzPct val="100000"/>
              <a:buAutoNum type="arabicPeriod"/>
              <a:defRPr sz="1300">
                <a:latin typeface="Book Antiqua"/>
                <a:ea typeface="Book Antiqua"/>
                <a:cs typeface="Book Antiqua"/>
                <a:sym typeface="Book Antiqua"/>
              </a:defRPr>
            </a:pPr>
            <a:r>
              <a:rPr sz="1224" dirty="0"/>
              <a:t>___ Theocracy</a:t>
            </a:r>
          </a:p>
          <a:p>
            <a:pPr>
              <a:defRPr b="1">
                <a:latin typeface="Book Antiqua"/>
                <a:ea typeface="Book Antiqua"/>
                <a:cs typeface="Book Antiqua"/>
                <a:sym typeface="Book Antiqua"/>
              </a:defRPr>
            </a:pPr>
            <a:endParaRPr sz="1694" dirty="0"/>
          </a:p>
          <a:p>
            <a:pPr>
              <a:defRPr b="1">
                <a:latin typeface="Book Antiqua"/>
                <a:ea typeface="Book Antiqua"/>
                <a:cs typeface="Book Antiqua"/>
                <a:sym typeface="Book Antiqua"/>
              </a:defRPr>
            </a:pPr>
            <a:r>
              <a:rPr sz="1694" dirty="0"/>
              <a:t>Word Bank</a:t>
            </a:r>
            <a:br>
              <a:rPr sz="1694" dirty="0"/>
            </a:br>
            <a:r>
              <a:rPr sz="1224" dirty="0"/>
              <a:t>A. Rule by a few powerful people or families</a:t>
            </a:r>
            <a:br>
              <a:rPr sz="1224" dirty="0"/>
            </a:br>
            <a:r>
              <a:rPr sz="1224" dirty="0"/>
              <a:t>B. Rule by a single leader with total control, often through force</a:t>
            </a:r>
            <a:br>
              <a:rPr sz="1224" dirty="0"/>
            </a:br>
            <a:r>
              <a:rPr sz="1224" dirty="0"/>
              <a:t>C. Rule by the people, who vote to make decisions</a:t>
            </a:r>
            <a:br>
              <a:rPr sz="1224" dirty="0"/>
            </a:br>
            <a:r>
              <a:rPr sz="1224" dirty="0"/>
              <a:t>D. Rule by religious leaders or laws based on religion</a:t>
            </a:r>
            <a:br>
              <a:rPr sz="1224" dirty="0"/>
            </a:br>
            <a:r>
              <a:rPr sz="1224" dirty="0"/>
              <a:t>E. Rule by a king, queen, or emperor (power may be limited or absolute)</a:t>
            </a:r>
            <a:endParaRPr sz="1129" dirty="0"/>
          </a:p>
          <a:p>
            <a:pPr>
              <a:defRPr sz="1200">
                <a:latin typeface="Book Antiqua"/>
                <a:ea typeface="Book Antiqua"/>
                <a:cs typeface="Book Antiqua"/>
                <a:sym typeface="Book Antiqua"/>
              </a:defRPr>
            </a:pPr>
            <a:endParaRPr sz="1129" dirty="0"/>
          </a:p>
          <a:p>
            <a:pPr>
              <a:defRPr b="1">
                <a:latin typeface="Book Antiqua"/>
                <a:ea typeface="Book Antiqua"/>
                <a:cs typeface="Book Antiqua"/>
                <a:sym typeface="Book Antiqua"/>
              </a:defRPr>
            </a:pPr>
            <a:r>
              <a:rPr sz="1694" dirty="0"/>
              <a:t>Part 2: Quick Check</a:t>
            </a:r>
          </a:p>
          <a:p>
            <a:pPr>
              <a:defRPr b="1">
                <a:latin typeface="Book Antiqua"/>
                <a:ea typeface="Book Antiqua"/>
                <a:cs typeface="Book Antiqua"/>
                <a:sym typeface="Book Antiqua"/>
              </a:defRPr>
            </a:pPr>
            <a:r>
              <a:rPr sz="1694" dirty="0"/>
              <a:t>Circle the best answer.</a:t>
            </a:r>
          </a:p>
          <a:p>
            <a:pPr>
              <a:defRPr sz="1300">
                <a:latin typeface="Book Antiqua"/>
                <a:ea typeface="Book Antiqua"/>
                <a:cs typeface="Book Antiqua"/>
                <a:sym typeface="Book Antiqua"/>
              </a:defRPr>
            </a:pPr>
            <a:endParaRPr sz="1224" dirty="0"/>
          </a:p>
          <a:p>
            <a:pPr>
              <a:buSzPct val="100000"/>
              <a:buAutoNum type="arabicPeriod"/>
              <a:defRPr sz="1300">
                <a:latin typeface="Book Antiqua"/>
                <a:ea typeface="Book Antiqua"/>
                <a:cs typeface="Book Antiqua"/>
                <a:sym typeface="Book Antiqua"/>
              </a:defRPr>
            </a:pPr>
            <a:r>
              <a:rPr sz="1224" dirty="0"/>
              <a:t>Which type of government gives citizens the MOST power?</a:t>
            </a:r>
            <a:br>
              <a:rPr sz="1224" dirty="0"/>
            </a:br>
            <a:r>
              <a:rPr sz="1224" dirty="0"/>
              <a:t>a) Dictatorship</a:t>
            </a:r>
            <a:br>
              <a:rPr sz="1224" dirty="0"/>
            </a:br>
            <a:r>
              <a:rPr sz="1224" dirty="0"/>
              <a:t>b) Democracy</a:t>
            </a:r>
            <a:br>
              <a:rPr sz="1224" dirty="0"/>
            </a:br>
            <a:r>
              <a:rPr sz="1224" dirty="0"/>
              <a:t>c) Theocracy</a:t>
            </a:r>
            <a:br>
              <a:rPr sz="1224" dirty="0"/>
            </a:br>
            <a:r>
              <a:rPr sz="1224" dirty="0"/>
              <a:t>d) Monarchy</a:t>
            </a:r>
          </a:p>
          <a:p>
            <a:pPr>
              <a:buSzPct val="100000"/>
              <a:buAutoNum type="arabicPeriod"/>
              <a:defRPr sz="1300">
                <a:latin typeface="Book Antiqua"/>
                <a:ea typeface="Book Antiqua"/>
                <a:cs typeface="Book Antiqua"/>
                <a:sym typeface="Book Antiqua"/>
              </a:defRPr>
            </a:pPr>
            <a:endParaRPr sz="1224" dirty="0"/>
          </a:p>
          <a:p>
            <a:pPr>
              <a:buSzPct val="100000"/>
              <a:buAutoNum type="arabicPeriod" startAt="2"/>
              <a:defRPr sz="1300">
                <a:latin typeface="Book Antiqua"/>
                <a:ea typeface="Book Antiqua"/>
                <a:cs typeface="Book Antiqua"/>
                <a:sym typeface="Book Antiqua"/>
              </a:defRPr>
            </a:pPr>
            <a:r>
              <a:rPr sz="1224" dirty="0"/>
              <a:t>In which government does religion play the central role?</a:t>
            </a:r>
            <a:br>
              <a:rPr sz="1224" dirty="0"/>
            </a:br>
            <a:r>
              <a:rPr sz="1224" dirty="0"/>
              <a:t>a) Oligarchy</a:t>
            </a:r>
            <a:br>
              <a:rPr sz="1224" dirty="0"/>
            </a:br>
            <a:r>
              <a:rPr sz="1224" dirty="0"/>
              <a:t>b) Theocracy</a:t>
            </a:r>
            <a:br>
              <a:rPr sz="1224" dirty="0"/>
            </a:br>
            <a:r>
              <a:rPr sz="1224" dirty="0"/>
              <a:t>c) Democracy</a:t>
            </a:r>
            <a:br>
              <a:rPr sz="1224" dirty="0"/>
            </a:br>
            <a:r>
              <a:rPr sz="1224" dirty="0"/>
              <a:t>d) Dictatorship</a:t>
            </a:r>
          </a:p>
          <a:p>
            <a:pPr>
              <a:buSzPct val="100000"/>
              <a:buAutoNum type="arabicPeriod" startAt="2"/>
              <a:defRPr sz="1300">
                <a:latin typeface="Book Antiqua"/>
                <a:ea typeface="Book Antiqua"/>
                <a:cs typeface="Book Antiqua"/>
                <a:sym typeface="Book Antiqua"/>
              </a:defRPr>
            </a:pPr>
            <a:endParaRPr sz="1224" dirty="0"/>
          </a:p>
          <a:p>
            <a:pPr>
              <a:buSzPct val="100000"/>
              <a:buAutoNum type="arabicPeriod" startAt="3"/>
              <a:defRPr sz="1300">
                <a:latin typeface="Book Antiqua"/>
                <a:ea typeface="Book Antiqua"/>
                <a:cs typeface="Book Antiqua"/>
                <a:sym typeface="Book Antiqua"/>
              </a:defRPr>
            </a:pPr>
            <a:r>
              <a:rPr sz="1224" dirty="0"/>
              <a:t>True or False: In an oligarchy, everyone has an equal voice in government.</a:t>
            </a:r>
          </a:p>
          <a:p>
            <a:pPr>
              <a:defRPr sz="1200">
                <a:latin typeface="Book Antiqua"/>
                <a:ea typeface="Book Antiqua"/>
                <a:cs typeface="Book Antiqua"/>
                <a:sym typeface="Book Antiqua"/>
              </a:defRPr>
            </a:pPr>
            <a:endParaRPr sz="1129" dirty="0"/>
          </a:p>
        </p:txBody>
      </p:sp>
    </p:spTree>
    <p:extLst>
      <p:ext uri="{BB962C8B-B14F-4D97-AF65-F5344CB8AC3E}">
        <p14:creationId xmlns:p14="http://schemas.microsoft.com/office/powerpoint/2010/main" val="273110083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EEBC63-629F-B42B-9632-14357D375572}"/>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773E3D8B-8AD0-5E99-DF33-7B083804413E}"/>
              </a:ext>
            </a:extLst>
          </p:cNvPr>
          <p:cNvSpPr txBox="1"/>
          <p:nvPr/>
        </p:nvSpPr>
        <p:spPr>
          <a:xfrm>
            <a:off x="813052" y="1686779"/>
            <a:ext cx="5689097" cy="46120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pPr>
              <a:defRPr b="1">
                <a:latin typeface="Book Antiqua"/>
                <a:ea typeface="Book Antiqua"/>
                <a:cs typeface="Book Antiqua"/>
                <a:sym typeface="Book Antiqua"/>
              </a:defRPr>
            </a:pPr>
            <a:r>
              <a:rPr sz="1694" dirty="0">
                <a:latin typeface="+mn-lt"/>
                <a:ea typeface="+mn-ea"/>
                <a:cs typeface="+mn-cs"/>
                <a:sym typeface="Helvetica"/>
              </a:rPr>
              <a:t>🌍 </a:t>
            </a:r>
            <a:r>
              <a:rPr sz="1694" dirty="0"/>
              <a:t>Types of Government Worksheet</a:t>
            </a:r>
            <a:endParaRPr sz="1318" dirty="0"/>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r>
              <a:rPr sz="1318" dirty="0"/>
              <a:t>Part 3: Critical Thinking</a:t>
            </a:r>
          </a:p>
          <a:p>
            <a:pPr>
              <a:defRPr sz="1400" b="1">
                <a:latin typeface="Book Antiqua"/>
                <a:ea typeface="Book Antiqua"/>
                <a:cs typeface="Book Antiqua"/>
                <a:sym typeface="Book Antiqua"/>
              </a:defRPr>
            </a:pPr>
            <a:r>
              <a:rPr sz="1318" dirty="0"/>
              <a:t>Answer in complete sentences.</a:t>
            </a:r>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r>
              <a:rPr sz="1318" dirty="0"/>
              <a:t>Which type of government do you think works best in today’s world? Why?</a:t>
            </a:r>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r>
              <a:rPr sz="1318" dirty="0"/>
              <a:t>How might life be different for citizens living under a dictatorship compared to a democracy?</a:t>
            </a:r>
          </a:p>
        </p:txBody>
      </p:sp>
    </p:spTree>
    <p:extLst>
      <p:ext uri="{BB962C8B-B14F-4D97-AF65-F5344CB8AC3E}">
        <p14:creationId xmlns:p14="http://schemas.microsoft.com/office/powerpoint/2010/main" val="45183980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ADFC842-C333-B7D5-EF4D-268548E95E5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DA14B37-0A81-0E19-D7BA-041E0418E345}"/>
              </a:ext>
            </a:extLst>
          </p:cNvPr>
          <p:cNvSpPr txBox="1"/>
          <p:nvPr/>
        </p:nvSpPr>
        <p:spPr>
          <a:xfrm>
            <a:off x="964037" y="1603109"/>
            <a:ext cx="5689097" cy="83472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r>
              <a:rPr sz="1694" dirty="0"/>
              <a:t>🛑 </a:t>
            </a:r>
            <a:r>
              <a:rPr sz="1506" b="1" dirty="0">
                <a:latin typeface="Book Antiqua"/>
                <a:ea typeface="Book Antiqua"/>
                <a:cs typeface="Book Antiqua"/>
                <a:sym typeface="Book Antiqua"/>
              </a:rPr>
              <a:t>Lesson: Understanding Censorship</a:t>
            </a:r>
            <a:endParaRPr sz="1318" b="1" dirty="0">
              <a:latin typeface="Book Antiqua"/>
              <a:ea typeface="Book Antiqua"/>
              <a:cs typeface="Book Antiqua"/>
              <a:sym typeface="Book Antiqua"/>
            </a:endParaRPr>
          </a:p>
          <a:p>
            <a:pPr>
              <a:defRPr sz="1400" b="1">
                <a:latin typeface="Book Antiqua"/>
                <a:ea typeface="Book Antiqua"/>
                <a:cs typeface="Book Antiqua"/>
                <a:sym typeface="Book Antiqua"/>
              </a:defRPr>
            </a:pPr>
            <a:endParaRPr sz="1318" b="1" dirty="0">
              <a:latin typeface="Book Antiqua"/>
              <a:ea typeface="Book Antiqua"/>
              <a:cs typeface="Book Antiqua"/>
              <a:sym typeface="Book Antiqua"/>
            </a:endParaRPr>
          </a:p>
          <a:p>
            <a:pPr>
              <a:defRPr sz="1200" b="1">
                <a:latin typeface="Book Antiqua"/>
                <a:ea typeface="Book Antiqua"/>
                <a:cs typeface="Book Antiqua"/>
                <a:sym typeface="Book Antiqua"/>
              </a:defRPr>
            </a:pPr>
            <a:r>
              <a:rPr sz="1129" dirty="0">
                <a:latin typeface="+mn-lt"/>
                <a:ea typeface="+mn-ea"/>
                <a:cs typeface="+mn-cs"/>
                <a:sym typeface="Helvetica"/>
              </a:rPr>
              <a:t>👀 </a:t>
            </a:r>
            <a:r>
              <a:rPr sz="1129" dirty="0"/>
              <a:t>What Is Censorship?</a:t>
            </a:r>
          </a:p>
          <a:p>
            <a:pPr>
              <a:defRPr sz="1200">
                <a:latin typeface="Book Antiqua"/>
                <a:ea typeface="Book Antiqua"/>
                <a:cs typeface="Book Antiqua"/>
                <a:sym typeface="Book Antiqua"/>
              </a:defRPr>
            </a:pPr>
            <a:r>
              <a:rPr sz="1129" dirty="0"/>
              <a:t>Censorship is when a government, school, company, or group </a:t>
            </a:r>
            <a:r>
              <a:rPr sz="1129" b="1" dirty="0"/>
              <a:t>controls or limits what information people can see, read, hear, or share</a:t>
            </a:r>
            <a:r>
              <a:rPr sz="1129" dirty="0"/>
              <a:t>.</a:t>
            </a:r>
          </a:p>
          <a:p>
            <a:pPr>
              <a:buSzPct val="100000"/>
              <a:buFont typeface="Arial"/>
              <a:buChar char="•"/>
              <a:defRPr sz="1200">
                <a:latin typeface="Book Antiqua"/>
                <a:ea typeface="Book Antiqua"/>
                <a:cs typeface="Book Antiqua"/>
                <a:sym typeface="Book Antiqua"/>
              </a:defRPr>
            </a:pPr>
            <a:r>
              <a:rPr sz="1129" dirty="0"/>
              <a:t>Sometimes it’s done to protect people (like blocking violent or harmful content for kids).</a:t>
            </a:r>
          </a:p>
          <a:p>
            <a:pPr>
              <a:buSzPct val="100000"/>
              <a:buFont typeface="Arial"/>
              <a:buChar char="•"/>
              <a:defRPr sz="1200">
                <a:latin typeface="Book Antiqua"/>
                <a:ea typeface="Book Antiqua"/>
                <a:cs typeface="Book Antiqua"/>
                <a:sym typeface="Book Antiqua"/>
              </a:defRPr>
            </a:pPr>
            <a:r>
              <a:rPr sz="1129" dirty="0"/>
              <a:t>Other times, it’s used to silence ideas, control people, or hide the truth.</a:t>
            </a:r>
          </a:p>
          <a:p>
            <a:pPr>
              <a:defRPr sz="1200" b="1">
                <a:latin typeface="Book Antiqua"/>
                <a:ea typeface="Book Antiqua"/>
                <a:cs typeface="Book Antiqua"/>
                <a:sym typeface="Book Antiqua"/>
              </a:defRPr>
            </a:pPr>
            <a:endParaRPr sz="1129" dirty="0"/>
          </a:p>
          <a:p>
            <a:pPr>
              <a:defRPr sz="1200" b="1">
                <a:latin typeface="Book Antiqua"/>
                <a:ea typeface="Book Antiqua"/>
                <a:cs typeface="Book Antiqua"/>
                <a:sym typeface="Book Antiqua"/>
              </a:defRPr>
            </a:pPr>
            <a:r>
              <a:rPr sz="1129" dirty="0">
                <a:latin typeface="+mn-lt"/>
                <a:ea typeface="+mn-ea"/>
                <a:cs typeface="+mn-cs"/>
                <a:sym typeface="Helvetica"/>
              </a:rPr>
              <a:t>📚 </a:t>
            </a:r>
            <a:r>
              <a:rPr sz="1129" dirty="0"/>
              <a:t>Quick Examples</a:t>
            </a:r>
          </a:p>
          <a:p>
            <a:pPr>
              <a:buSzPct val="100000"/>
              <a:buAutoNum type="arabicPeriod"/>
              <a:defRPr sz="1200">
                <a:latin typeface="Book Antiqua"/>
                <a:ea typeface="Book Antiqua"/>
                <a:cs typeface="Book Antiqua"/>
                <a:sym typeface="Book Antiqua"/>
              </a:defRPr>
            </a:pPr>
            <a:r>
              <a:rPr sz="1129" dirty="0"/>
              <a:t>A government bans books that criticize its leaders.</a:t>
            </a:r>
          </a:p>
          <a:p>
            <a:pPr>
              <a:buSzPct val="100000"/>
              <a:buAutoNum type="arabicPeriod"/>
              <a:defRPr sz="1200">
                <a:latin typeface="Book Antiqua"/>
                <a:ea typeface="Book Antiqua"/>
                <a:cs typeface="Book Antiqua"/>
                <a:sym typeface="Book Antiqua"/>
              </a:defRPr>
            </a:pPr>
            <a:r>
              <a:rPr sz="1129" dirty="0"/>
              <a:t>A school blocks certain websites on student computers.</a:t>
            </a:r>
          </a:p>
          <a:p>
            <a:pPr>
              <a:buSzPct val="100000"/>
              <a:buAutoNum type="arabicPeriod"/>
              <a:defRPr sz="1200">
                <a:latin typeface="Book Antiqua"/>
                <a:ea typeface="Book Antiqua"/>
                <a:cs typeface="Book Antiqua"/>
                <a:sym typeface="Book Antiqua"/>
              </a:defRPr>
            </a:pPr>
            <a:r>
              <a:rPr sz="1129" dirty="0"/>
              <a:t>A social media app removes posts it thinks break community rules.</a:t>
            </a:r>
          </a:p>
          <a:p>
            <a:pPr>
              <a:defRPr sz="1200" b="1">
                <a:latin typeface="Book Antiqua"/>
                <a:ea typeface="Book Antiqua"/>
                <a:cs typeface="Book Antiqua"/>
                <a:sym typeface="Book Antiqua"/>
              </a:defRPr>
            </a:pPr>
            <a:endParaRPr sz="1129" dirty="0"/>
          </a:p>
          <a:p>
            <a:pPr>
              <a:defRPr sz="1200" b="1">
                <a:latin typeface="Book Antiqua"/>
                <a:ea typeface="Book Antiqua"/>
                <a:cs typeface="Book Antiqua"/>
                <a:sym typeface="Book Antiqua"/>
              </a:defRPr>
            </a:pPr>
            <a:r>
              <a:rPr sz="1129" dirty="0">
                <a:latin typeface="+mn-lt"/>
                <a:ea typeface="+mn-ea"/>
                <a:cs typeface="+mn-cs"/>
                <a:sym typeface="Helvetica"/>
              </a:rPr>
              <a:t>🤔 </a:t>
            </a:r>
            <a:r>
              <a:rPr sz="1129" dirty="0"/>
              <a:t>Why Does Censorship Happen?</a:t>
            </a:r>
          </a:p>
          <a:p>
            <a:pPr>
              <a:buSzPct val="100000"/>
              <a:buFont typeface="Arial"/>
              <a:buChar char="•"/>
              <a:defRPr sz="1200">
                <a:latin typeface="Book Antiqua"/>
                <a:ea typeface="Book Antiqua"/>
                <a:cs typeface="Book Antiqua"/>
                <a:sym typeface="Book Antiqua"/>
              </a:defRPr>
            </a:pPr>
            <a:r>
              <a:rPr sz="1129" dirty="0"/>
              <a:t>To </a:t>
            </a:r>
            <a:r>
              <a:rPr sz="1129" b="1" dirty="0"/>
              <a:t>protect</a:t>
            </a:r>
            <a:r>
              <a:rPr sz="1129" dirty="0"/>
              <a:t> (children, safety, national secrets).</a:t>
            </a:r>
          </a:p>
          <a:p>
            <a:pPr>
              <a:buSzPct val="100000"/>
              <a:buFont typeface="Arial"/>
              <a:buChar char="•"/>
              <a:defRPr sz="1200">
                <a:latin typeface="Book Antiqua"/>
                <a:ea typeface="Book Antiqua"/>
                <a:cs typeface="Book Antiqua"/>
                <a:sym typeface="Book Antiqua"/>
              </a:defRPr>
            </a:pPr>
            <a:r>
              <a:rPr sz="1129" dirty="0"/>
              <a:t>To </a:t>
            </a:r>
            <a:r>
              <a:rPr sz="1129" b="1" dirty="0"/>
              <a:t>control</a:t>
            </a:r>
            <a:r>
              <a:rPr sz="1129" dirty="0"/>
              <a:t> (limit free speech, silence critics, spread only one point of view).</a:t>
            </a:r>
          </a:p>
          <a:p>
            <a:pPr>
              <a:buSzPct val="100000"/>
              <a:buFont typeface="Arial"/>
              <a:buChar char="•"/>
              <a:defRPr sz="1200">
                <a:latin typeface="Book Antiqua"/>
                <a:ea typeface="Book Antiqua"/>
                <a:cs typeface="Book Antiqua"/>
                <a:sym typeface="Book Antiqua"/>
              </a:defRPr>
            </a:pPr>
            <a:r>
              <a:rPr sz="1129" dirty="0"/>
              <a:t>To </a:t>
            </a:r>
            <a:r>
              <a:rPr sz="1129" b="1" dirty="0"/>
              <a:t>persuade</a:t>
            </a:r>
            <a:r>
              <a:rPr sz="1129" dirty="0"/>
              <a:t> (show only information that supports one side</a:t>
            </a:r>
            <a:r>
              <a:rPr sz="1318" dirty="0"/>
              <a:t>).</a:t>
            </a:r>
          </a:p>
          <a:p>
            <a:pPr>
              <a:buSzPct val="100000"/>
              <a:buFont typeface="Arial"/>
              <a:buChar char="•"/>
              <a:defRPr sz="1200">
                <a:latin typeface="Book Antiqua"/>
                <a:ea typeface="Book Antiqua"/>
                <a:cs typeface="Book Antiqua"/>
                <a:sym typeface="Book Antiqua"/>
              </a:defRPr>
            </a:pPr>
            <a:endParaRPr sz="1318" dirty="0"/>
          </a:p>
          <a:p>
            <a:pPr>
              <a:defRPr sz="1200" b="1">
                <a:latin typeface="Book Antiqua"/>
                <a:ea typeface="Book Antiqua"/>
                <a:cs typeface="Book Antiqua"/>
                <a:sym typeface="Book Antiqua"/>
              </a:defRPr>
            </a:pPr>
            <a:r>
              <a:rPr sz="1129" dirty="0"/>
              <a:t>Student Activity – “Censorship Case Studies”</a:t>
            </a:r>
          </a:p>
          <a:p>
            <a:pPr>
              <a:defRPr sz="1200" b="1">
                <a:latin typeface="Book Antiqua"/>
                <a:ea typeface="Book Antiqua"/>
                <a:cs typeface="Book Antiqua"/>
                <a:sym typeface="Book Antiqua"/>
              </a:defRPr>
            </a:pPr>
            <a:endParaRPr sz="1129" dirty="0"/>
          </a:p>
          <a:p>
            <a:pPr>
              <a:defRPr sz="1200" b="1">
                <a:latin typeface="Book Antiqua"/>
                <a:ea typeface="Book Antiqua"/>
                <a:cs typeface="Book Antiqua"/>
                <a:sym typeface="Book Antiqua"/>
              </a:defRPr>
            </a:pPr>
            <a:r>
              <a:rPr sz="1129" dirty="0"/>
              <a:t>Step 1 – Read These Situations</a:t>
            </a:r>
          </a:p>
          <a:p>
            <a:pPr>
              <a:buSzPct val="100000"/>
              <a:buAutoNum type="arabicPeriod"/>
              <a:defRPr sz="1200">
                <a:latin typeface="Book Antiqua"/>
                <a:ea typeface="Book Antiqua"/>
                <a:cs typeface="Book Antiqua"/>
                <a:sym typeface="Book Antiqua"/>
              </a:defRPr>
            </a:pPr>
            <a:r>
              <a:rPr sz="1129" dirty="0"/>
              <a:t>A country removes all newspapers that criticize the government.</a:t>
            </a:r>
          </a:p>
          <a:p>
            <a:pPr>
              <a:buSzPct val="100000"/>
              <a:buAutoNum type="arabicPeriod"/>
              <a:defRPr sz="1200">
                <a:latin typeface="Book Antiqua"/>
                <a:ea typeface="Book Antiqua"/>
                <a:cs typeface="Book Antiqua"/>
                <a:sym typeface="Book Antiqua"/>
              </a:defRPr>
            </a:pPr>
            <a:r>
              <a:rPr sz="1129" dirty="0"/>
              <a:t>A parent blocks certain TV shows for their children.</a:t>
            </a:r>
          </a:p>
          <a:p>
            <a:pPr>
              <a:buSzPct val="100000"/>
              <a:buAutoNum type="arabicPeriod"/>
              <a:defRPr sz="1200">
                <a:latin typeface="Book Antiqua"/>
                <a:ea typeface="Book Antiqua"/>
                <a:cs typeface="Book Antiqua"/>
                <a:sym typeface="Book Antiqua"/>
              </a:defRPr>
            </a:pPr>
            <a:r>
              <a:rPr sz="1129" dirty="0"/>
              <a:t>A school bans a book because some parents complain it has “bad ideas.”</a:t>
            </a:r>
          </a:p>
          <a:p>
            <a:pPr>
              <a:buSzPct val="100000"/>
              <a:buAutoNum type="arabicPeriod"/>
              <a:defRPr sz="1200">
                <a:latin typeface="Book Antiqua"/>
                <a:ea typeface="Book Antiqua"/>
                <a:cs typeface="Book Antiqua"/>
                <a:sym typeface="Book Antiqua"/>
              </a:defRPr>
            </a:pPr>
            <a:r>
              <a:rPr sz="1129" dirty="0"/>
              <a:t>A website deletes posts with false information about health.</a:t>
            </a:r>
          </a:p>
          <a:p>
            <a:pPr>
              <a:defRPr sz="1200" b="1">
                <a:latin typeface="Book Antiqua"/>
                <a:ea typeface="Book Antiqua"/>
                <a:cs typeface="Book Antiqua"/>
                <a:sym typeface="Book Antiqua"/>
              </a:defRPr>
            </a:pPr>
            <a:endParaRPr sz="1129" dirty="0"/>
          </a:p>
          <a:p>
            <a:pPr>
              <a:defRPr sz="1200" b="1">
                <a:latin typeface="Book Antiqua"/>
                <a:ea typeface="Book Antiqua"/>
                <a:cs typeface="Book Antiqua"/>
                <a:sym typeface="Book Antiqua"/>
              </a:defRPr>
            </a:pPr>
            <a:r>
              <a:rPr sz="1129" dirty="0"/>
              <a:t>Step 2 – Discussion Questions</a:t>
            </a:r>
          </a:p>
          <a:p>
            <a:pPr>
              <a:buSzPct val="100000"/>
              <a:buFont typeface="Arial"/>
              <a:buChar char="•"/>
              <a:defRPr sz="1200">
                <a:latin typeface="Book Antiqua"/>
                <a:ea typeface="Book Antiqua"/>
                <a:cs typeface="Book Antiqua"/>
                <a:sym typeface="Book Antiqua"/>
              </a:defRPr>
            </a:pPr>
            <a:r>
              <a:rPr sz="1129" dirty="0"/>
              <a:t>Is this censorship? (Yes/No)</a:t>
            </a:r>
          </a:p>
          <a:p>
            <a:pPr>
              <a:buSzPct val="100000"/>
              <a:buFont typeface="Arial"/>
              <a:buChar char="•"/>
              <a:defRPr sz="1200">
                <a:latin typeface="Book Antiqua"/>
                <a:ea typeface="Book Antiqua"/>
                <a:cs typeface="Book Antiqua"/>
                <a:sym typeface="Book Antiqua"/>
              </a:defRPr>
            </a:pPr>
            <a:r>
              <a:rPr sz="1129" dirty="0"/>
              <a:t>Is it fair or unfair? Why?</a:t>
            </a:r>
          </a:p>
          <a:p>
            <a:pPr>
              <a:buSzPct val="100000"/>
              <a:buFont typeface="Arial"/>
              <a:buChar char="•"/>
              <a:defRPr sz="1200">
                <a:latin typeface="Book Antiqua"/>
                <a:ea typeface="Book Antiqua"/>
                <a:cs typeface="Book Antiqua"/>
                <a:sym typeface="Book Antiqua"/>
              </a:defRPr>
            </a:pPr>
            <a:r>
              <a:rPr sz="1129" dirty="0"/>
              <a:t>Who benefits and who is harmed?</a:t>
            </a:r>
          </a:p>
          <a:p>
            <a:pPr>
              <a:defRPr sz="1200" b="1">
                <a:latin typeface="Book Antiqua"/>
                <a:ea typeface="Book Antiqua"/>
                <a:cs typeface="Book Antiqua"/>
                <a:sym typeface="Book Antiqua"/>
              </a:defRPr>
            </a:pPr>
            <a:endParaRPr sz="1129" dirty="0"/>
          </a:p>
          <a:p>
            <a:pPr>
              <a:defRPr sz="1200" b="1">
                <a:latin typeface="Book Antiqua"/>
                <a:ea typeface="Book Antiqua"/>
                <a:cs typeface="Book Antiqua"/>
                <a:sym typeface="Book Antiqua"/>
              </a:defRPr>
            </a:pPr>
            <a:r>
              <a:rPr sz="1129" dirty="0"/>
              <a:t>Step 3 – Reflection</a:t>
            </a:r>
          </a:p>
          <a:p>
            <a:pPr>
              <a:defRPr sz="1200">
                <a:latin typeface="Book Antiqua"/>
                <a:ea typeface="Book Antiqua"/>
                <a:cs typeface="Book Antiqua"/>
                <a:sym typeface="Book Antiqua"/>
              </a:defRPr>
            </a:pPr>
            <a:r>
              <a:rPr sz="1129" dirty="0"/>
              <a:t>Write a short paragraph:</a:t>
            </a:r>
            <a:br>
              <a:rPr sz="1129" dirty="0"/>
            </a:br>
            <a:r>
              <a:rPr sz="1129" dirty="0">
                <a:latin typeface="+mn-lt"/>
                <a:ea typeface="+mn-ea"/>
                <a:cs typeface="+mn-cs"/>
                <a:sym typeface="Helvetica"/>
              </a:rPr>
              <a:t>👉 </a:t>
            </a:r>
            <a:r>
              <a:rPr sz="1129" dirty="0"/>
              <a:t>“Do you think censorship is more helpful or harmful? Give an example to support your opinion.”</a:t>
            </a:r>
          </a:p>
          <a:p>
            <a:pPr>
              <a:buSzPct val="100000"/>
              <a:buFont typeface="Arial"/>
              <a:buChar char="•"/>
              <a:defRPr sz="1400"/>
            </a:pPr>
            <a:endParaRPr sz="1318" dirty="0"/>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endParaRPr sz="1318" dirty="0"/>
          </a:p>
        </p:txBody>
      </p:sp>
    </p:spTree>
    <p:extLst>
      <p:ext uri="{BB962C8B-B14F-4D97-AF65-F5344CB8AC3E}">
        <p14:creationId xmlns:p14="http://schemas.microsoft.com/office/powerpoint/2010/main" val="414499783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D3E3137-D2DF-A6BF-46C3-BA80545609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E89BFB2-2BEC-4C20-56F4-481538A5B8AC}"/>
              </a:ext>
            </a:extLst>
          </p:cNvPr>
          <p:cNvSpPr txBox="1"/>
          <p:nvPr/>
        </p:nvSpPr>
        <p:spPr>
          <a:xfrm>
            <a:off x="917939" y="2029792"/>
            <a:ext cx="5689098" cy="45527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pPr>
              <a:defRPr b="1">
                <a:latin typeface="Book Antiqua"/>
                <a:ea typeface="Book Antiqua"/>
                <a:cs typeface="Book Antiqua"/>
                <a:sym typeface="Book Antiqua"/>
              </a:defRPr>
            </a:pPr>
            <a:r>
              <a:rPr sz="1694" dirty="0">
                <a:latin typeface="+mn-lt"/>
                <a:ea typeface="+mn-ea"/>
                <a:cs typeface="+mn-cs"/>
                <a:sym typeface="Helvetica"/>
              </a:rPr>
              <a:t>🌍</a:t>
            </a:r>
            <a:r>
              <a:rPr sz="1694" dirty="0"/>
              <a:t>Propaganda and Types of Government Worksheet</a:t>
            </a:r>
            <a:endParaRPr sz="1318" dirty="0"/>
          </a:p>
          <a:p>
            <a:pPr>
              <a:defRPr sz="1400">
                <a:latin typeface="Book Antiqua"/>
                <a:ea typeface="Book Antiqua"/>
                <a:cs typeface="Book Antiqua"/>
                <a:sym typeface="Book Antiqua"/>
              </a:defRPr>
            </a:pPr>
            <a:endParaRPr sz="1318" dirty="0"/>
          </a:p>
          <a:p>
            <a:pPr>
              <a:defRPr sz="1200">
                <a:latin typeface="Book Antiqua"/>
                <a:ea typeface="Book Antiqua"/>
                <a:cs typeface="Book Antiqua"/>
                <a:sym typeface="Book Antiqua"/>
              </a:defRPr>
            </a:pPr>
            <a:r>
              <a:rPr sz="1129" dirty="0">
                <a:latin typeface="+mn-lt"/>
                <a:ea typeface="+mn-ea"/>
                <a:cs typeface="+mn-cs"/>
                <a:sym typeface="Helvetica"/>
              </a:rPr>
              <a:t>✅ </a:t>
            </a:r>
            <a:r>
              <a:rPr sz="1129" b="1" dirty="0"/>
              <a:t>Teacher Key (for reference):</a:t>
            </a:r>
          </a:p>
          <a:p>
            <a:pPr>
              <a:defRPr sz="1200" b="1">
                <a:latin typeface="Book Antiqua"/>
                <a:ea typeface="Book Antiqua"/>
                <a:cs typeface="Book Antiqua"/>
                <a:sym typeface="Book Antiqua"/>
              </a:defRPr>
            </a:pPr>
            <a:r>
              <a:rPr sz="1129" dirty="0"/>
              <a:t>Propaganda </a:t>
            </a:r>
          </a:p>
          <a:p>
            <a:pPr>
              <a:defRPr sz="1600" b="1">
                <a:latin typeface="Book Antiqua"/>
                <a:ea typeface="Book Antiqua"/>
                <a:cs typeface="Book Antiqua"/>
                <a:sym typeface="Book Antiqua"/>
              </a:defRPr>
            </a:pPr>
            <a:endParaRPr sz="1506" dirty="0"/>
          </a:p>
          <a:p>
            <a:pPr>
              <a:defRPr sz="1600" b="1">
                <a:latin typeface="Book Antiqua"/>
                <a:ea typeface="Book Antiqua"/>
                <a:cs typeface="Book Antiqua"/>
                <a:sym typeface="Book Antiqua"/>
              </a:defRPr>
            </a:pPr>
            <a:endParaRPr sz="1506" dirty="0"/>
          </a:p>
          <a:p>
            <a:pPr>
              <a:defRPr sz="1600" b="1">
                <a:latin typeface="Book Antiqua"/>
                <a:ea typeface="Book Antiqua"/>
                <a:cs typeface="Book Antiqua"/>
                <a:sym typeface="Book Antiqua"/>
              </a:defRPr>
            </a:pPr>
            <a:r>
              <a:rPr sz="1506" dirty="0">
                <a:latin typeface="+mn-lt"/>
                <a:ea typeface="+mn-ea"/>
                <a:cs typeface="+mn-cs"/>
                <a:sym typeface="Helvetica"/>
              </a:rPr>
              <a:t>📢 </a:t>
            </a:r>
            <a:r>
              <a:rPr sz="1129" dirty="0"/>
              <a:t>Propaganda Examples</a:t>
            </a:r>
          </a:p>
          <a:p>
            <a:pPr>
              <a:defRPr sz="1200" b="1">
                <a:latin typeface="Book Antiqua"/>
                <a:ea typeface="Book Antiqua"/>
                <a:cs typeface="Book Antiqua"/>
                <a:sym typeface="Book Antiqua"/>
              </a:defRPr>
            </a:pPr>
            <a:r>
              <a:rPr sz="1129" dirty="0"/>
              <a:t>1. “Loose Lips Sink Ships” (WWII, U.S.)Type: Fear Message: Posters warned Americans not to talk about military secrets because spies might hear. Goal: Scare people into silence to protect soldiers and keep the enemy from gaining information.</a:t>
            </a:r>
          </a:p>
          <a:p>
            <a:pPr>
              <a:defRPr sz="1200" b="1">
                <a:latin typeface="Book Antiqua"/>
                <a:ea typeface="Book Antiqua"/>
                <a:cs typeface="Book Antiqua"/>
                <a:sym typeface="Book Antiqua"/>
              </a:defRPr>
            </a:pPr>
            <a:endParaRPr sz="1129" dirty="0"/>
          </a:p>
          <a:p>
            <a:pPr>
              <a:defRPr sz="1200" b="1">
                <a:latin typeface="Book Antiqua"/>
                <a:ea typeface="Book Antiqua"/>
                <a:cs typeface="Book Antiqua"/>
                <a:sym typeface="Book Antiqua"/>
              </a:defRPr>
            </a:pPr>
            <a:r>
              <a:rPr sz="1129" dirty="0"/>
              <a:t>2. Uncle Sam “I Want YOU” Recruitment Poster (WWI &amp; WWII, U.S.)Type: Bandwagon / Emotional Appeal Message: A stern-looking Uncle Sam points directly at the viewer, saying “I want YOU for the U.S. Army. ”Goal: Make individuals feel personally called to serve and join millions of others.</a:t>
            </a:r>
          </a:p>
          <a:p>
            <a:pPr>
              <a:defRPr sz="1200" b="1">
                <a:latin typeface="Book Antiqua"/>
                <a:ea typeface="Book Antiqua"/>
                <a:cs typeface="Book Antiqua"/>
                <a:sym typeface="Book Antiqua"/>
              </a:defRPr>
            </a:pPr>
            <a:endParaRPr sz="1129" dirty="0"/>
          </a:p>
          <a:p>
            <a:pPr>
              <a:defRPr sz="1200" b="1">
                <a:latin typeface="Book Antiqua"/>
                <a:ea typeface="Book Antiqua"/>
                <a:cs typeface="Book Antiqua"/>
                <a:sym typeface="Book Antiqua"/>
              </a:defRPr>
            </a:pPr>
            <a:r>
              <a:rPr sz="1129" dirty="0"/>
              <a:t>3. Nazi Propaganda Against Jewish People (1930s–1940s, Germany)Type: Name-Calling / Fear Message: Posters and films spread lies portraying Jewish people as dangerous or evil. Goal: Turn public opinion against Jewish people and justify discrimination and violence.</a:t>
            </a:r>
          </a:p>
          <a:p>
            <a:pPr>
              <a:defRPr sz="1600">
                <a:latin typeface="Book Antiqua"/>
                <a:ea typeface="Book Antiqua"/>
                <a:cs typeface="Book Antiqua"/>
                <a:sym typeface="Book Antiqua"/>
              </a:defRPr>
            </a:pPr>
            <a:endParaRPr sz="1506" dirty="0"/>
          </a:p>
          <a:p>
            <a:pPr>
              <a:buSzPct val="100000"/>
              <a:buFont typeface="Arial"/>
              <a:buChar char="•"/>
              <a:defRPr sz="1600">
                <a:latin typeface="Book Antiqua"/>
                <a:ea typeface="Book Antiqua"/>
                <a:cs typeface="Book Antiqua"/>
                <a:sym typeface="Book Antiqua"/>
              </a:defRPr>
            </a:pPr>
            <a:r>
              <a:rPr sz="1506" dirty="0"/>
              <a:t>Part 1: 1C, 2E, 3B, 4A, 5D</a:t>
            </a:r>
          </a:p>
          <a:p>
            <a:pPr>
              <a:buSzPct val="100000"/>
              <a:buFont typeface="Arial"/>
              <a:buChar char="•"/>
              <a:defRPr sz="1600">
                <a:latin typeface="Book Antiqua"/>
                <a:ea typeface="Book Antiqua"/>
                <a:cs typeface="Book Antiqua"/>
                <a:sym typeface="Book Antiqua"/>
              </a:defRPr>
            </a:pPr>
            <a:r>
              <a:rPr sz="1506" dirty="0"/>
              <a:t>Part 2: 1B, 2B, 3False</a:t>
            </a:r>
          </a:p>
        </p:txBody>
      </p:sp>
    </p:spTree>
    <p:extLst>
      <p:ext uri="{BB962C8B-B14F-4D97-AF65-F5344CB8AC3E}">
        <p14:creationId xmlns:p14="http://schemas.microsoft.com/office/powerpoint/2010/main" val="148858308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4A2E3BD-7F2E-11BC-B76A-C70A687C5EC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7E183BD-51F2-504E-1D4C-120EC0FA1213}"/>
              </a:ext>
            </a:extLst>
          </p:cNvPr>
          <p:cNvSpPr txBox="1"/>
          <p:nvPr/>
        </p:nvSpPr>
        <p:spPr>
          <a:xfrm>
            <a:off x="987943" y="2130272"/>
            <a:ext cx="5689097" cy="60317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pPr>
              <a:defRPr b="1">
                <a:latin typeface="Book Antiqua"/>
                <a:ea typeface="Book Antiqua"/>
                <a:cs typeface="Book Antiqua"/>
                <a:sym typeface="Book Antiqua"/>
              </a:defRPr>
            </a:pPr>
            <a:r>
              <a:rPr sz="1694" dirty="0"/>
              <a:t>White Rose Resistance – Classroom Activities</a:t>
            </a:r>
          </a:p>
          <a:p>
            <a:pPr>
              <a:defRPr sz="1400" b="1">
                <a:latin typeface="Book Antiqua"/>
                <a:ea typeface="Book Antiqua"/>
                <a:cs typeface="Book Antiqua"/>
                <a:sym typeface="Book Antiqua"/>
              </a:defRPr>
            </a:pPr>
            <a:endParaRPr sz="1318" dirty="0"/>
          </a:p>
          <a:p>
            <a:pPr>
              <a:defRPr sz="1400" b="1" u="sng">
                <a:solidFill>
                  <a:srgbClr val="FF0000"/>
                </a:solidFill>
                <a:latin typeface="Book Antiqua"/>
                <a:ea typeface="Book Antiqua"/>
                <a:cs typeface="Book Antiqua"/>
                <a:sym typeface="Book Antiqua"/>
              </a:defRPr>
            </a:pPr>
            <a:r>
              <a:rPr sz="1318" dirty="0"/>
              <a:t>Words as Weapons Activity: </a:t>
            </a:r>
          </a:p>
          <a:p>
            <a:pPr>
              <a:defRPr sz="1400">
                <a:latin typeface="Book Antiqua"/>
                <a:ea typeface="Book Antiqua"/>
                <a:cs typeface="Book Antiqua"/>
                <a:sym typeface="Book Antiqua"/>
              </a:defRPr>
            </a:pPr>
            <a:r>
              <a:rPr sz="1318" dirty="0"/>
              <a:t>Give students a short White Rose leaflet excerpt (or summarize one in kid-friendly language).</a:t>
            </a:r>
          </a:p>
          <a:p>
            <a:pPr>
              <a:defRPr sz="1400" b="1">
                <a:solidFill>
                  <a:srgbClr val="0070C0"/>
                </a:solidFill>
                <a:latin typeface="Book Antiqua"/>
                <a:ea typeface="Book Antiqua"/>
                <a:cs typeface="Book Antiqua"/>
                <a:sym typeface="Book Antiqua"/>
              </a:defRPr>
            </a:pPr>
            <a:r>
              <a:rPr sz="1318" dirty="0"/>
              <a:t>Task: Highlight words or phrases that would have inspired or challenged readers. </a:t>
            </a:r>
          </a:p>
          <a:p>
            <a:pPr>
              <a:defRPr sz="1400" b="1">
                <a:latin typeface="Book Antiqua"/>
                <a:ea typeface="Book Antiqua"/>
                <a:cs typeface="Book Antiqua"/>
                <a:sym typeface="Book Antiqua"/>
              </a:defRPr>
            </a:pPr>
            <a:r>
              <a:rPr sz="1318" dirty="0"/>
              <a:t>Extension: Students create their own mini-leaflet about an issue they care about today (school/community/global).</a:t>
            </a:r>
          </a:p>
          <a:p>
            <a:pPr>
              <a:defRPr sz="1400" b="1">
                <a:latin typeface="Book Antiqua"/>
                <a:ea typeface="Book Antiqua"/>
                <a:cs typeface="Book Antiqua"/>
                <a:sym typeface="Book Antiqua"/>
              </a:defRPr>
            </a:pPr>
            <a:endParaRPr sz="1318" dirty="0"/>
          </a:p>
          <a:p>
            <a:pPr>
              <a:defRPr sz="1400" b="1" u="sng">
                <a:solidFill>
                  <a:srgbClr val="FF0000"/>
                </a:solidFill>
                <a:latin typeface="Book Antiqua"/>
                <a:ea typeface="Book Antiqua"/>
                <a:cs typeface="Book Antiqua"/>
                <a:sym typeface="Book Antiqua"/>
              </a:defRPr>
            </a:pPr>
            <a:r>
              <a:rPr sz="1318" dirty="0"/>
              <a:t>Moral Responsibility</a:t>
            </a:r>
          </a:p>
          <a:p>
            <a:pPr>
              <a:defRPr sz="1400" b="1">
                <a:latin typeface="Book Antiqua"/>
                <a:ea typeface="Book Antiqua"/>
                <a:cs typeface="Book Antiqua"/>
                <a:sym typeface="Book Antiqua"/>
              </a:defRPr>
            </a:pPr>
            <a:r>
              <a:rPr sz="1318" dirty="0"/>
              <a:t>Activity: “Would You Speak Up?” scenarios.</a:t>
            </a:r>
          </a:p>
          <a:p>
            <a:pPr>
              <a:buSzPct val="100000"/>
              <a:buFont typeface="Arial"/>
              <a:buChar char="•"/>
              <a:defRPr sz="1400">
                <a:latin typeface="Book Antiqua"/>
                <a:ea typeface="Book Antiqua"/>
                <a:cs typeface="Book Antiqua"/>
                <a:sym typeface="Book Antiqua"/>
              </a:defRPr>
            </a:pPr>
            <a:r>
              <a:rPr sz="1318" dirty="0"/>
              <a:t>Present students with modern dilemmas (e.g., seeing bullying, overhearing a racist comment, noticing someone cheating).</a:t>
            </a:r>
          </a:p>
          <a:p>
            <a:pPr>
              <a:buSzPct val="100000"/>
              <a:buFont typeface="Arial"/>
              <a:buChar char="•"/>
              <a:defRPr sz="1400" b="1">
                <a:solidFill>
                  <a:srgbClr val="0070C0"/>
                </a:solidFill>
                <a:latin typeface="Book Antiqua"/>
                <a:ea typeface="Book Antiqua"/>
                <a:cs typeface="Book Antiqua"/>
                <a:sym typeface="Book Antiqua"/>
              </a:defRPr>
            </a:pPr>
            <a:r>
              <a:rPr sz="1318" dirty="0"/>
              <a:t>Task: Students decide: Speak up, stay silent, or take another action. Place students in groups. Direct them to read each scenario individually and then decide which action they would take. Once students have made their decisions, have them share out and discuss with the group.</a:t>
            </a:r>
          </a:p>
          <a:p>
            <a:pPr>
              <a:buSzPct val="100000"/>
              <a:buFont typeface="Arial"/>
              <a:buChar char="•"/>
              <a:defRPr sz="1400" b="1">
                <a:latin typeface="Book Antiqua"/>
                <a:ea typeface="Book Antiqua"/>
                <a:cs typeface="Book Antiqua"/>
                <a:sym typeface="Book Antiqua"/>
              </a:defRPr>
            </a:pPr>
            <a:r>
              <a:rPr sz="1318" dirty="0"/>
              <a:t>Connection/Extension: Compare to choices made by the White Rose.</a:t>
            </a:r>
          </a:p>
          <a:p>
            <a:pPr>
              <a:buSzPct val="100000"/>
              <a:buFont typeface="Arial"/>
              <a:buChar char="•"/>
              <a:defRPr sz="1400">
                <a:latin typeface="Book Antiqua"/>
                <a:ea typeface="Book Antiqua"/>
                <a:cs typeface="Book Antiqua"/>
                <a:sym typeface="Book Antiqua"/>
              </a:defRPr>
            </a:pPr>
            <a:endParaRPr sz="1318" dirty="0"/>
          </a:p>
          <a:p>
            <a:pPr>
              <a:defRPr sz="1400" b="1" u="sng">
                <a:solidFill>
                  <a:srgbClr val="FF0000"/>
                </a:solidFill>
                <a:latin typeface="Book Antiqua"/>
                <a:ea typeface="Book Antiqua"/>
                <a:cs typeface="Book Antiqua"/>
                <a:sym typeface="Book Antiqua"/>
              </a:defRPr>
            </a:pPr>
            <a:r>
              <a:rPr sz="1318" dirty="0"/>
              <a:t>Resistance &amp; Civil Disobedience</a:t>
            </a:r>
          </a:p>
          <a:p>
            <a:pPr>
              <a:defRPr sz="1400" b="1">
                <a:latin typeface="Book Antiqua"/>
                <a:ea typeface="Book Antiqua"/>
                <a:cs typeface="Book Antiqua"/>
                <a:sym typeface="Book Antiqua"/>
              </a:defRPr>
            </a:pPr>
            <a:r>
              <a:rPr sz="1318" dirty="0"/>
              <a:t>Activity: Compare Movements.</a:t>
            </a:r>
          </a:p>
          <a:p>
            <a:pPr>
              <a:buSzPct val="100000"/>
              <a:buFont typeface="Arial"/>
              <a:buChar char="•"/>
              <a:defRPr sz="1400">
                <a:solidFill>
                  <a:srgbClr val="0070C0"/>
                </a:solidFill>
                <a:latin typeface="Book Antiqua"/>
                <a:ea typeface="Book Antiqua"/>
                <a:cs typeface="Book Antiqua"/>
                <a:sym typeface="Book Antiqua"/>
              </a:defRPr>
            </a:pPr>
            <a:r>
              <a:rPr sz="1318" dirty="0"/>
              <a:t>Divide students into groups to research different nonviolent resistance movements (White Rose, Gandhi’s Salt March, Civil Rights sit-ins).</a:t>
            </a:r>
          </a:p>
          <a:p>
            <a:pPr>
              <a:buSzPct val="100000"/>
              <a:buFont typeface="Arial"/>
              <a:buChar char="•"/>
              <a:defRPr sz="1400" b="1">
                <a:latin typeface="Book Antiqua"/>
                <a:ea typeface="Book Antiqua"/>
                <a:cs typeface="Book Antiqua"/>
                <a:sym typeface="Book Antiqua"/>
              </a:defRPr>
            </a:pPr>
            <a:r>
              <a:rPr sz="1318" dirty="0"/>
              <a:t>Task: Each group makes a short presentation: Who resisted? How? What impact did it have</a:t>
            </a:r>
          </a:p>
          <a:p>
            <a:pPr>
              <a:buSzPct val="100000"/>
              <a:buFont typeface="Arial"/>
              <a:buChar char="•"/>
              <a:defRPr sz="1400" b="1">
                <a:latin typeface="Book Antiqua"/>
                <a:ea typeface="Book Antiqua"/>
                <a:cs typeface="Book Antiqua"/>
                <a:sym typeface="Book Antiqua"/>
              </a:defRPr>
            </a:pPr>
            <a:r>
              <a:rPr sz="1318" dirty="0"/>
              <a:t>Extension Option: After presentations, have the class create a “Resistance Wall” where each group posts a short summary of their movement and a key quote/image that represents it.</a:t>
            </a:r>
          </a:p>
        </p:txBody>
      </p:sp>
    </p:spTree>
    <p:extLst>
      <p:ext uri="{BB962C8B-B14F-4D97-AF65-F5344CB8AC3E}">
        <p14:creationId xmlns:p14="http://schemas.microsoft.com/office/powerpoint/2010/main" val="2938589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0F9E4D3-C973-D18B-E3A8-CDF448C20E9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18E9307-B280-FA41-24A5-494EC97FEE2D}"/>
              </a:ext>
            </a:extLst>
          </p:cNvPr>
          <p:cNvSpPr txBox="1"/>
          <p:nvPr/>
        </p:nvSpPr>
        <p:spPr>
          <a:xfrm>
            <a:off x="824374" y="2032097"/>
            <a:ext cx="5689098" cy="84048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pPr>
              <a:defRPr b="1">
                <a:latin typeface="Book Antiqua"/>
                <a:ea typeface="Book Antiqua"/>
                <a:cs typeface="Book Antiqua"/>
                <a:sym typeface="Book Antiqua"/>
              </a:defRPr>
            </a:pPr>
            <a:r>
              <a:rPr sz="1694" dirty="0"/>
              <a:t>White Rose Resistance – Classroom Activities</a:t>
            </a:r>
          </a:p>
          <a:p>
            <a:pPr>
              <a:defRPr sz="1400" b="1">
                <a:latin typeface="Book Antiqua"/>
                <a:ea typeface="Book Antiqua"/>
                <a:cs typeface="Book Antiqua"/>
                <a:sym typeface="Book Antiqua"/>
              </a:defRPr>
            </a:pPr>
            <a:endParaRPr sz="1318" dirty="0"/>
          </a:p>
          <a:p>
            <a:pPr>
              <a:defRPr sz="1200" b="1">
                <a:latin typeface="Book Antiqua"/>
                <a:ea typeface="Book Antiqua"/>
                <a:cs typeface="Book Antiqua"/>
                <a:sym typeface="Book Antiqua"/>
              </a:defRPr>
            </a:pPr>
            <a:r>
              <a:rPr sz="1129" dirty="0"/>
              <a:t>Directions: Below is an excerpt of Leaflet 1 of the White Rose. Read and  highlight words or phrases that would have inspired or challenged readers. Be prepared to discuss your choices.</a:t>
            </a:r>
          </a:p>
          <a:p>
            <a:pPr>
              <a:defRPr sz="1400" b="1">
                <a:latin typeface="Book Antiqua"/>
                <a:ea typeface="Book Antiqua"/>
                <a:cs typeface="Book Antiqua"/>
                <a:sym typeface="Book Antiqua"/>
              </a:defRPr>
            </a:pPr>
            <a:endParaRPr sz="1318" dirty="0"/>
          </a:p>
          <a:p>
            <a:pPr algn="ctr">
              <a:defRPr sz="1400">
                <a:latin typeface="Open Sans"/>
                <a:ea typeface="Open Sans"/>
                <a:cs typeface="Open Sans"/>
                <a:sym typeface="Open Sans"/>
              </a:defRPr>
            </a:pPr>
            <a:r>
              <a:rPr sz="1318" dirty="0"/>
              <a:t>I. Leaflet of the White Rose</a:t>
            </a:r>
          </a:p>
          <a:p>
            <a:pPr>
              <a:defRPr sz="1400">
                <a:solidFill>
                  <a:srgbClr val="494949"/>
                </a:solidFill>
                <a:latin typeface="Open Sans"/>
                <a:ea typeface="Open Sans"/>
                <a:cs typeface="Open Sans"/>
                <a:sym typeface="Open Sans"/>
              </a:defRPr>
            </a:pPr>
            <a:br>
              <a:rPr sz="1318" dirty="0"/>
            </a:br>
            <a:r>
              <a:rPr sz="1318" dirty="0"/>
              <a:t>   </a:t>
            </a:r>
            <a:r>
              <a:rPr sz="1129" dirty="0"/>
              <a:t>Nothing is more </a:t>
            </a:r>
            <a:r>
              <a:rPr sz="1129" dirty="0" err="1"/>
              <a:t>dishonourable</a:t>
            </a:r>
            <a:r>
              <a:rPr sz="1129" dirty="0"/>
              <a:t> for a civilized people than to let itself be “governed” without resistance by an irresponsible clique of rulers devoted to dark instincts. Is it not true that every honest German today is ashamed of his government? And who among us can sense the dimensions of the dishonor that will lie upon us and our children once the veil has fallen from our eyes and the most horrid and extravagant crimes come to light? </a:t>
            </a:r>
          </a:p>
          <a:p>
            <a:pPr>
              <a:defRPr sz="1400">
                <a:solidFill>
                  <a:srgbClr val="494949"/>
                </a:solidFill>
                <a:latin typeface="Open Sans"/>
                <a:ea typeface="Open Sans"/>
                <a:cs typeface="Open Sans"/>
                <a:sym typeface="Open Sans"/>
              </a:defRPr>
            </a:pPr>
            <a:r>
              <a:rPr sz="1129" dirty="0"/>
              <a:t>   If German people are already so corrupted and spiritually crushed that they do not raise a hand, frivolously trusting in a questionable faith in the lawful order of history; if they surrender man’s highest principle, that which raises him above all other God’s creatures, his free will; if they abandon the determination to take decisive action and turn the wheel of history and thus subject it to their own rational decision; if they are so devoid of all individuality, have already gone so far along the road to turning into a spiritless and cowardly mass – then they clearly deserve their downfall.</a:t>
            </a:r>
          </a:p>
          <a:p>
            <a:pPr>
              <a:defRPr sz="1200">
                <a:latin typeface="Open Sans"/>
                <a:ea typeface="Open Sans"/>
                <a:cs typeface="Open Sans"/>
                <a:sym typeface="Open Sans"/>
              </a:defRPr>
            </a:pPr>
            <a:r>
              <a:rPr sz="1129" dirty="0"/>
              <a:t>   Goethe speaks of the Germans as a tragic people, similar to the Jews or the Greeks, but today it would appear rather as a shallow, spineless herd of followers robbed of their core with the marrow sucked out of them, who are now just waiting to be hounded to their destruction. So it seems – but it is not so. </a:t>
            </a:r>
          </a:p>
          <a:p>
            <a:pPr>
              <a:defRPr sz="1200">
                <a:latin typeface="Open Sans"/>
                <a:ea typeface="Open Sans"/>
                <a:cs typeface="Open Sans"/>
                <a:sym typeface="Open Sans"/>
              </a:defRPr>
            </a:pPr>
            <a:r>
              <a:rPr sz="1129" dirty="0"/>
              <a:t>   Through gradual, treacherous, systematic violation, every single person has rather been put into a prison of the mind, which he only realizes after finding himself already in chains. Only a few have recognized the impending doom and their heroic warnings have been rewarded with death. The fate of these persons will be spoken of later.</a:t>
            </a:r>
          </a:p>
          <a:p>
            <a:pPr>
              <a:defRPr sz="1200">
                <a:latin typeface="Open Sans"/>
                <a:ea typeface="Open Sans"/>
                <a:cs typeface="Open Sans"/>
                <a:sym typeface="Open Sans"/>
              </a:defRPr>
            </a:pPr>
            <a:r>
              <a:rPr sz="1129" dirty="0"/>
              <a:t>   If everyone waits for his </a:t>
            </a:r>
            <a:r>
              <a:rPr sz="1129" dirty="0" err="1"/>
              <a:t>neighbour</a:t>
            </a:r>
            <a:r>
              <a:rPr sz="1129" dirty="0"/>
              <a:t> to take the first step, the messengers of the vengeful nemesis will come ever closer, and the very last victim will senselessly be thrown into the throat of the insatiable demon. </a:t>
            </a:r>
          </a:p>
          <a:p>
            <a:pPr>
              <a:defRPr sz="1200">
                <a:latin typeface="Open Sans"/>
                <a:ea typeface="Open Sans"/>
                <a:cs typeface="Open Sans"/>
                <a:sym typeface="Open Sans"/>
              </a:defRPr>
            </a:pPr>
            <a:r>
              <a:rPr sz="1129" dirty="0"/>
              <a:t>   Therefore, every individual must be aware of his responsibility as a member of western culture and put up as fierce a fight as possible, he must work against the scourges of mankind, against fascism and any similar system of totalitarianism. Offer resistance – resistance – wherever you may be, stop this atheistic war machine from running on and on, before it is too late; before the last city, like Cologne, lies in ruins; and before the nation’s last young man has bled to death somewhere on the battlefields for the hubris of a subhuman. </a:t>
            </a:r>
          </a:p>
          <a:p>
            <a:pPr>
              <a:defRPr sz="1200">
                <a:latin typeface="Open Sans"/>
                <a:ea typeface="Open Sans"/>
                <a:cs typeface="Open Sans"/>
                <a:sym typeface="Open Sans"/>
              </a:defRPr>
            </a:pPr>
            <a:r>
              <a:rPr sz="1129" dirty="0"/>
              <a:t>   Don’t forget that every people deserves the regime it is willing to endure!</a:t>
            </a:r>
          </a:p>
          <a:p>
            <a:pPr>
              <a:defRPr sz="1200"/>
            </a:pPr>
            <a:br>
              <a:rPr sz="1129" dirty="0"/>
            </a:br>
            <a:endParaRPr sz="1318" b="1" dirty="0">
              <a:latin typeface="Book Antiqua"/>
              <a:ea typeface="Book Antiqua"/>
              <a:cs typeface="Book Antiqua"/>
              <a:sym typeface="Book Antiqua"/>
            </a:endParaRPr>
          </a:p>
          <a:p>
            <a:pPr>
              <a:defRPr sz="1400" b="1">
                <a:latin typeface="Book Antiqua"/>
                <a:ea typeface="Book Antiqua"/>
                <a:cs typeface="Book Antiqua"/>
                <a:sym typeface="Book Antiqua"/>
              </a:defRPr>
            </a:pPr>
            <a:endParaRPr sz="1318" b="1" dirty="0">
              <a:latin typeface="Book Antiqua"/>
              <a:ea typeface="Book Antiqua"/>
              <a:cs typeface="Book Antiqua"/>
              <a:sym typeface="Book Antiqua"/>
            </a:endParaRPr>
          </a:p>
          <a:p>
            <a:pPr>
              <a:defRPr sz="1400" b="1">
                <a:latin typeface="Book Antiqua"/>
                <a:ea typeface="Book Antiqua"/>
                <a:cs typeface="Book Antiqua"/>
                <a:sym typeface="Book Antiqua"/>
              </a:defRPr>
            </a:pPr>
            <a:endParaRPr sz="1318" b="1" dirty="0">
              <a:latin typeface="Book Antiqua"/>
              <a:ea typeface="Book Antiqua"/>
              <a:cs typeface="Book Antiqua"/>
              <a:sym typeface="Book Antiqua"/>
            </a:endParaRPr>
          </a:p>
        </p:txBody>
      </p:sp>
      <p:pic>
        <p:nvPicPr>
          <p:cNvPr id="3" name="Picture 2" descr="Picture 2">
            <a:extLst>
              <a:ext uri="{FF2B5EF4-FFF2-40B4-BE49-F238E27FC236}">
                <a16:creationId xmlns:a16="http://schemas.microsoft.com/office/drawing/2014/main" id="{6FCF1C31-F769-B8E8-8FFB-9A12090EF906}"/>
              </a:ext>
            </a:extLst>
          </p:cNvPr>
          <p:cNvPicPr>
            <a:picLocks noChangeAspect="1"/>
          </p:cNvPicPr>
          <p:nvPr/>
        </p:nvPicPr>
        <p:blipFill>
          <a:blip r:embed="rId3"/>
          <a:stretch>
            <a:fillRect/>
          </a:stretch>
        </p:blipFill>
        <p:spPr>
          <a:xfrm>
            <a:off x="5440866" y="429126"/>
            <a:ext cx="1493099" cy="1805575"/>
          </a:xfrm>
          <a:prstGeom prst="rect">
            <a:avLst/>
          </a:prstGeom>
          <a:ln w="12700">
            <a:miter lim="400000"/>
          </a:ln>
        </p:spPr>
      </p:pic>
    </p:spTree>
    <p:extLst>
      <p:ext uri="{BB962C8B-B14F-4D97-AF65-F5344CB8AC3E}">
        <p14:creationId xmlns:p14="http://schemas.microsoft.com/office/powerpoint/2010/main" val="380343467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2131F85-CF71-EFA5-EF3C-5FEED28163E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A30196E-9DCC-0978-317F-CDFDB49BE098}"/>
              </a:ext>
            </a:extLst>
          </p:cNvPr>
          <p:cNvSpPr txBox="1"/>
          <p:nvPr/>
        </p:nvSpPr>
        <p:spPr>
          <a:xfrm>
            <a:off x="1007611" y="1664106"/>
            <a:ext cx="5689098" cy="7071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pPr>
              <a:defRPr sz="1400" b="1">
                <a:latin typeface="Book Antiqua"/>
                <a:ea typeface="Book Antiqua"/>
                <a:cs typeface="Book Antiqua"/>
                <a:sym typeface="Book Antiqua"/>
              </a:defRPr>
            </a:pPr>
            <a:r>
              <a:rPr sz="1318" dirty="0"/>
              <a:t>				  </a:t>
            </a:r>
            <a:r>
              <a:rPr sz="1506" u="sng" dirty="0"/>
              <a:t>Moral Responsibility</a:t>
            </a:r>
            <a:endParaRPr sz="1129" u="sng" dirty="0"/>
          </a:p>
          <a:p>
            <a:pPr>
              <a:defRPr sz="1000" b="1">
                <a:latin typeface="Book Antiqua"/>
                <a:ea typeface="Book Antiqua"/>
                <a:cs typeface="Book Antiqua"/>
                <a:sym typeface="Book Antiqua"/>
              </a:defRPr>
            </a:pPr>
            <a:r>
              <a:rPr sz="941" dirty="0"/>
              <a:t>Moral Scenarios for Debate</a:t>
            </a:r>
          </a:p>
          <a:p>
            <a:pPr>
              <a:defRPr sz="1000">
                <a:latin typeface="Book Antiqua"/>
                <a:ea typeface="Book Antiqua"/>
                <a:cs typeface="Book Antiqua"/>
                <a:sym typeface="Book Antiqua"/>
              </a:defRPr>
            </a:pPr>
            <a:r>
              <a:rPr sz="941" dirty="0"/>
              <a:t>After each scenario</a:t>
            </a:r>
          </a:p>
          <a:p>
            <a:pPr>
              <a:buSzPct val="100000"/>
              <a:buAutoNum type="arabicPeriod"/>
              <a:defRPr sz="1000">
                <a:latin typeface="Book Antiqua"/>
                <a:ea typeface="Book Antiqua"/>
                <a:cs typeface="Book Antiqua"/>
                <a:sym typeface="Book Antiqua"/>
              </a:defRPr>
            </a:pPr>
            <a:r>
              <a:rPr sz="941" dirty="0"/>
              <a:t>Choose your action.</a:t>
            </a:r>
          </a:p>
          <a:p>
            <a:pPr>
              <a:buSzPct val="100000"/>
              <a:buAutoNum type="arabicPeriod"/>
              <a:defRPr sz="1000">
                <a:latin typeface="Book Antiqua"/>
                <a:ea typeface="Book Antiqua"/>
                <a:cs typeface="Book Antiqua"/>
                <a:sym typeface="Book Antiqua"/>
              </a:defRPr>
            </a:pPr>
            <a:r>
              <a:rPr sz="941" dirty="0"/>
              <a:t>Be ready to explain </a:t>
            </a:r>
            <a:r>
              <a:rPr sz="941" i="1" dirty="0"/>
              <a:t>why</a:t>
            </a:r>
            <a:r>
              <a:rPr sz="941" dirty="0"/>
              <a:t> you chose it.</a:t>
            </a:r>
          </a:p>
          <a:p>
            <a:pPr>
              <a:buSzPct val="100000"/>
              <a:buAutoNum type="arabicPeriod"/>
              <a:defRPr sz="1000">
                <a:latin typeface="Book Antiqua"/>
                <a:ea typeface="Book Antiqua"/>
                <a:cs typeface="Book Antiqua"/>
                <a:sym typeface="Book Antiqua"/>
              </a:defRPr>
            </a:pPr>
            <a:r>
              <a:rPr sz="941" dirty="0"/>
              <a:t>Discuss as a group how different actions could change the outcome.</a:t>
            </a:r>
          </a:p>
          <a:p>
            <a:pPr>
              <a:defRPr sz="1000" b="1">
                <a:latin typeface="Book Antiqua"/>
                <a:ea typeface="Book Antiqua"/>
                <a:cs typeface="Book Antiqua"/>
                <a:sym typeface="Book Antiqua"/>
              </a:defRPr>
            </a:pPr>
            <a:endParaRPr sz="941" dirty="0"/>
          </a:p>
          <a:p>
            <a:pPr>
              <a:defRPr sz="1000" b="1">
                <a:latin typeface="Book Antiqua"/>
                <a:ea typeface="Book Antiqua"/>
                <a:cs typeface="Book Antiqua"/>
                <a:sym typeface="Book Antiqua"/>
              </a:defRPr>
            </a:pPr>
            <a:r>
              <a:rPr sz="941" dirty="0"/>
              <a:t>Scenario 1: The Locker Room</a:t>
            </a:r>
          </a:p>
          <a:p>
            <a:pPr>
              <a:defRPr sz="1000">
                <a:latin typeface="Book Antiqua"/>
                <a:ea typeface="Book Antiqua"/>
                <a:cs typeface="Book Antiqua"/>
                <a:sym typeface="Book Antiqua"/>
              </a:defRPr>
            </a:pPr>
            <a:r>
              <a:rPr sz="941" dirty="0"/>
              <a:t>You’re in the locker room after gym class and hear a group of students making fun of someone’s body. The person being talked about doesn’t hear it. </a:t>
            </a:r>
          </a:p>
          <a:p>
            <a:pPr>
              <a:defRPr sz="1000">
                <a:latin typeface="Book Antiqua"/>
                <a:ea typeface="Book Antiqua"/>
                <a:cs typeface="Book Antiqua"/>
                <a:sym typeface="Book Antiqua"/>
              </a:defRPr>
            </a:pPr>
            <a:endParaRPr sz="941" dirty="0"/>
          </a:p>
          <a:p>
            <a:pPr>
              <a:buSzPct val="100000"/>
              <a:buFont typeface="Arial"/>
              <a:buChar char="•"/>
              <a:defRPr sz="1000">
                <a:latin typeface="Book Antiqua"/>
                <a:ea typeface="Book Antiqua"/>
                <a:cs typeface="Book Antiqua"/>
                <a:sym typeface="Book Antiqua"/>
              </a:defRPr>
            </a:pPr>
            <a:r>
              <a:rPr sz="941" dirty="0"/>
              <a:t>Do you laugh along, stay quiet, or tell them it’s wrong?</a:t>
            </a:r>
          </a:p>
          <a:p>
            <a:pPr>
              <a:buSzPct val="100000"/>
              <a:buFont typeface="Arial"/>
              <a:buChar char="•"/>
              <a:defRPr sz="1000">
                <a:latin typeface="Book Antiqua"/>
                <a:ea typeface="Book Antiqua"/>
                <a:cs typeface="Book Antiqua"/>
                <a:sym typeface="Book Antiqua"/>
              </a:defRPr>
            </a:pPr>
            <a:r>
              <a:rPr sz="941" dirty="0"/>
              <a:t>What might happen with each choice?</a:t>
            </a:r>
          </a:p>
          <a:p>
            <a:pPr>
              <a:buSzPct val="100000"/>
              <a:buFont typeface="Arial"/>
              <a:buChar char="•"/>
              <a:defRPr sz="1000">
                <a:latin typeface="Book Antiqua"/>
                <a:ea typeface="Book Antiqua"/>
                <a:cs typeface="Book Antiqua"/>
                <a:sym typeface="Book Antiqua"/>
              </a:defRPr>
            </a:pPr>
            <a:endParaRPr sz="941" dirty="0"/>
          </a:p>
          <a:p>
            <a:pPr>
              <a:defRPr sz="1000" b="1">
                <a:latin typeface="Book Antiqua"/>
                <a:ea typeface="Book Antiqua"/>
                <a:cs typeface="Book Antiqua"/>
                <a:sym typeface="Book Antiqua"/>
              </a:defRPr>
            </a:pPr>
            <a:r>
              <a:rPr sz="941" dirty="0"/>
              <a:t>Scenario 2: The Test Answer</a:t>
            </a:r>
          </a:p>
          <a:p>
            <a:pPr>
              <a:defRPr sz="1000">
                <a:latin typeface="Book Antiqua"/>
                <a:ea typeface="Book Antiqua"/>
                <a:cs typeface="Book Antiqua"/>
                <a:sym typeface="Book Antiqua"/>
              </a:defRPr>
            </a:pPr>
            <a:r>
              <a:rPr sz="941" dirty="0"/>
              <a:t>During a big test, you notice a friend peeking at someone else’s answers. The teacher doesn’t see it.</a:t>
            </a:r>
          </a:p>
          <a:p>
            <a:pPr>
              <a:defRPr sz="1000">
                <a:latin typeface="Book Antiqua"/>
                <a:ea typeface="Book Antiqua"/>
                <a:cs typeface="Book Antiqua"/>
                <a:sym typeface="Book Antiqua"/>
              </a:defRPr>
            </a:pPr>
            <a:endParaRPr sz="941" dirty="0"/>
          </a:p>
          <a:p>
            <a:pPr>
              <a:buSzPct val="100000"/>
              <a:buFont typeface="Arial"/>
              <a:buChar char="•"/>
              <a:defRPr sz="1000">
                <a:latin typeface="Book Antiqua"/>
                <a:ea typeface="Book Antiqua"/>
                <a:cs typeface="Book Antiqua"/>
                <a:sym typeface="Book Antiqua"/>
              </a:defRPr>
            </a:pPr>
            <a:r>
              <a:rPr sz="941" dirty="0"/>
              <a:t>Do you say something to your friend, tell the teacher, or ignore it?</a:t>
            </a:r>
          </a:p>
          <a:p>
            <a:pPr>
              <a:buSzPct val="100000"/>
              <a:buFont typeface="Arial"/>
              <a:buChar char="•"/>
              <a:defRPr sz="1000">
                <a:latin typeface="Book Antiqua"/>
                <a:ea typeface="Book Antiqua"/>
                <a:cs typeface="Book Antiqua"/>
                <a:sym typeface="Book Antiqua"/>
              </a:defRPr>
            </a:pPr>
            <a:r>
              <a:rPr sz="941" dirty="0"/>
              <a:t>How might each choice affect your friend, the class, and yourself?</a:t>
            </a:r>
          </a:p>
          <a:p>
            <a:pPr>
              <a:buSzPct val="100000"/>
              <a:buFont typeface="Arial"/>
              <a:buChar char="•"/>
              <a:defRPr sz="1000">
                <a:latin typeface="Book Antiqua"/>
                <a:ea typeface="Book Antiqua"/>
                <a:cs typeface="Book Antiqua"/>
                <a:sym typeface="Book Antiqua"/>
              </a:defRPr>
            </a:pPr>
            <a:endParaRPr sz="941" dirty="0"/>
          </a:p>
          <a:p>
            <a:pPr>
              <a:defRPr sz="1000" b="1">
                <a:latin typeface="Book Antiqua"/>
                <a:ea typeface="Book Antiqua"/>
                <a:cs typeface="Book Antiqua"/>
                <a:sym typeface="Book Antiqua"/>
              </a:defRPr>
            </a:pPr>
            <a:r>
              <a:rPr sz="941" dirty="0"/>
              <a:t>Scenario 3: The Online Post</a:t>
            </a:r>
          </a:p>
          <a:p>
            <a:pPr>
              <a:defRPr sz="1000">
                <a:latin typeface="Book Antiqua"/>
                <a:ea typeface="Book Antiqua"/>
                <a:cs typeface="Book Antiqua"/>
                <a:sym typeface="Book Antiqua"/>
              </a:defRPr>
            </a:pPr>
            <a:r>
              <a:rPr sz="941" dirty="0"/>
              <a:t>A classmate shares a mean meme about another student on social media. Everyone in your group chat is laughing and adding more comments.</a:t>
            </a:r>
          </a:p>
          <a:p>
            <a:pPr>
              <a:defRPr sz="1000">
                <a:latin typeface="Book Antiqua"/>
                <a:ea typeface="Book Antiqua"/>
                <a:cs typeface="Book Antiqua"/>
                <a:sym typeface="Book Antiqua"/>
              </a:defRPr>
            </a:pPr>
            <a:endParaRPr sz="941" dirty="0"/>
          </a:p>
          <a:p>
            <a:pPr>
              <a:buSzPct val="100000"/>
              <a:buFont typeface="Arial"/>
              <a:buChar char="•"/>
              <a:defRPr sz="1000">
                <a:latin typeface="Book Antiqua"/>
                <a:ea typeface="Book Antiqua"/>
                <a:cs typeface="Book Antiqua"/>
                <a:sym typeface="Book Antiqua"/>
              </a:defRPr>
            </a:pPr>
            <a:r>
              <a:rPr sz="941" dirty="0"/>
              <a:t>Do you join in, say something to stop it, or leave the chat quietly?</a:t>
            </a:r>
          </a:p>
          <a:p>
            <a:pPr>
              <a:buSzPct val="100000"/>
              <a:buFont typeface="Arial"/>
              <a:buChar char="•"/>
              <a:defRPr sz="1000">
                <a:latin typeface="Book Antiqua"/>
                <a:ea typeface="Book Antiqua"/>
                <a:cs typeface="Book Antiqua"/>
                <a:sym typeface="Book Antiqua"/>
              </a:defRPr>
            </a:pPr>
            <a:r>
              <a:rPr sz="941" dirty="0"/>
              <a:t>How might your choice change the way others see you?</a:t>
            </a:r>
          </a:p>
          <a:p>
            <a:pPr>
              <a:buSzPct val="100000"/>
              <a:buFont typeface="Arial"/>
              <a:buChar char="•"/>
              <a:defRPr sz="1000">
                <a:latin typeface="Book Antiqua"/>
                <a:ea typeface="Book Antiqua"/>
                <a:cs typeface="Book Antiqua"/>
                <a:sym typeface="Book Antiqua"/>
              </a:defRPr>
            </a:pPr>
            <a:endParaRPr sz="941" dirty="0"/>
          </a:p>
          <a:p>
            <a:pPr>
              <a:defRPr sz="1000" b="1">
                <a:latin typeface="Book Antiqua"/>
                <a:ea typeface="Book Antiqua"/>
                <a:cs typeface="Book Antiqua"/>
                <a:sym typeface="Book Antiqua"/>
              </a:defRPr>
            </a:pPr>
            <a:r>
              <a:rPr sz="941" dirty="0"/>
              <a:t>Scenario 4: The Lost Wallet</a:t>
            </a:r>
          </a:p>
          <a:p>
            <a:pPr>
              <a:defRPr sz="1000">
                <a:latin typeface="Book Antiqua"/>
                <a:ea typeface="Book Antiqua"/>
                <a:cs typeface="Book Antiqua"/>
                <a:sym typeface="Book Antiqua"/>
              </a:defRPr>
            </a:pPr>
            <a:r>
              <a:rPr sz="941" dirty="0"/>
              <a:t>You find a wallet in the hallway with $40 inside and no name. You could take the money, leave the wallet, or turn it in to the office. </a:t>
            </a:r>
          </a:p>
          <a:p>
            <a:pPr>
              <a:defRPr sz="1000">
                <a:latin typeface="Book Antiqua"/>
                <a:ea typeface="Book Antiqua"/>
                <a:cs typeface="Book Antiqua"/>
                <a:sym typeface="Book Antiqua"/>
              </a:defRPr>
            </a:pPr>
            <a:endParaRPr sz="941" dirty="0"/>
          </a:p>
          <a:p>
            <a:pPr>
              <a:buSzPct val="100000"/>
              <a:buFont typeface="Arial"/>
              <a:buChar char="•"/>
              <a:defRPr sz="1000">
                <a:latin typeface="Book Antiqua"/>
                <a:ea typeface="Book Antiqua"/>
                <a:cs typeface="Book Antiqua"/>
                <a:sym typeface="Book Antiqua"/>
              </a:defRPr>
            </a:pPr>
            <a:r>
              <a:rPr sz="941" dirty="0"/>
              <a:t>What do you do?</a:t>
            </a:r>
          </a:p>
          <a:p>
            <a:pPr>
              <a:buSzPct val="100000"/>
              <a:buFont typeface="Arial"/>
              <a:buChar char="•"/>
              <a:defRPr sz="1000">
                <a:latin typeface="Book Antiqua"/>
                <a:ea typeface="Book Antiqua"/>
                <a:cs typeface="Book Antiqua"/>
                <a:sym typeface="Book Antiqua"/>
              </a:defRPr>
            </a:pPr>
            <a:r>
              <a:rPr sz="941" dirty="0"/>
              <a:t>How would you feel about your choice later?</a:t>
            </a:r>
          </a:p>
          <a:p>
            <a:pPr>
              <a:buSzPct val="100000"/>
              <a:buFont typeface="Arial"/>
              <a:buChar char="•"/>
              <a:defRPr sz="1000">
                <a:latin typeface="Book Antiqua"/>
                <a:ea typeface="Book Antiqua"/>
                <a:cs typeface="Book Antiqua"/>
                <a:sym typeface="Book Antiqua"/>
              </a:defRPr>
            </a:pPr>
            <a:endParaRPr sz="941" dirty="0"/>
          </a:p>
          <a:p>
            <a:pPr>
              <a:defRPr sz="1000" b="1">
                <a:latin typeface="Book Antiqua"/>
                <a:ea typeface="Book Antiqua"/>
                <a:cs typeface="Book Antiqua"/>
                <a:sym typeface="Book Antiqua"/>
              </a:defRPr>
            </a:pPr>
            <a:r>
              <a:rPr sz="941" dirty="0"/>
              <a:t>Scenario 5: The Group Project</a:t>
            </a:r>
          </a:p>
          <a:p>
            <a:pPr>
              <a:defRPr sz="1000">
                <a:latin typeface="Book Antiqua"/>
                <a:ea typeface="Book Antiqua"/>
                <a:cs typeface="Book Antiqua"/>
                <a:sym typeface="Book Antiqua"/>
              </a:defRPr>
            </a:pPr>
            <a:r>
              <a:rPr sz="941" dirty="0"/>
              <a:t>In a group project, one person doesn’t do any of the work but still expects to get the same grade. </a:t>
            </a:r>
          </a:p>
          <a:p>
            <a:pPr>
              <a:defRPr sz="1000">
                <a:latin typeface="Book Antiqua"/>
                <a:ea typeface="Book Antiqua"/>
                <a:cs typeface="Book Antiqua"/>
                <a:sym typeface="Book Antiqua"/>
              </a:defRPr>
            </a:pPr>
            <a:endParaRPr sz="941" dirty="0"/>
          </a:p>
          <a:p>
            <a:pPr>
              <a:buSzPct val="100000"/>
              <a:buFont typeface="Arial"/>
              <a:buChar char="•"/>
              <a:defRPr sz="1000">
                <a:latin typeface="Book Antiqua"/>
                <a:ea typeface="Book Antiqua"/>
                <a:cs typeface="Book Antiqua"/>
                <a:sym typeface="Book Antiqua"/>
              </a:defRPr>
            </a:pPr>
            <a:r>
              <a:rPr sz="941" dirty="0"/>
              <a:t>Do you stay silent, talk to your group, or tell the teacher?</a:t>
            </a:r>
          </a:p>
          <a:p>
            <a:pPr>
              <a:buSzPct val="100000"/>
              <a:buFont typeface="Arial"/>
              <a:buChar char="•"/>
              <a:defRPr sz="1000">
                <a:latin typeface="Book Antiqua"/>
                <a:ea typeface="Book Antiqua"/>
                <a:cs typeface="Book Antiqua"/>
                <a:sym typeface="Book Antiqua"/>
              </a:defRPr>
            </a:pPr>
            <a:r>
              <a:rPr sz="941" dirty="0"/>
              <a:t>How would your choice affect fairness in the group?</a:t>
            </a:r>
          </a:p>
          <a:p>
            <a:pPr>
              <a:buSzPct val="100000"/>
              <a:buFont typeface="Arial"/>
              <a:buChar char="•"/>
              <a:defRPr sz="1000">
                <a:latin typeface="Book Antiqua"/>
                <a:ea typeface="Book Antiqua"/>
                <a:cs typeface="Book Antiqua"/>
                <a:sym typeface="Book Antiqua"/>
              </a:defRPr>
            </a:pPr>
            <a:endParaRPr sz="941" dirty="0"/>
          </a:p>
          <a:p>
            <a:pPr>
              <a:buSzPct val="100000"/>
              <a:buFont typeface="Arial"/>
              <a:buChar char="•"/>
              <a:defRPr sz="1000" b="1">
                <a:latin typeface="Book Antiqua"/>
                <a:ea typeface="Book Antiqua"/>
                <a:cs typeface="Book Antiqua"/>
                <a:sym typeface="Book Antiqua"/>
              </a:defRPr>
            </a:pPr>
            <a:r>
              <a:rPr sz="941" dirty="0"/>
              <a:t>Scenario 6: A classmate makes a “joke” about someone’s religion or background. Some students laugh, but you can see it made the other person uncomfortable.</a:t>
            </a:r>
          </a:p>
          <a:p>
            <a:pPr>
              <a:buSzPct val="100000"/>
              <a:buFont typeface="Arial"/>
              <a:buChar char="•"/>
              <a:defRPr sz="1000">
                <a:latin typeface="Book Antiqua"/>
                <a:ea typeface="Book Antiqua"/>
                <a:cs typeface="Book Antiqua"/>
                <a:sym typeface="Book Antiqua"/>
              </a:defRPr>
            </a:pPr>
            <a:endParaRPr sz="941" dirty="0"/>
          </a:p>
          <a:p>
            <a:pPr>
              <a:buSzPct val="100000"/>
              <a:buFont typeface="Arial"/>
              <a:buChar char="•"/>
              <a:defRPr sz="1000">
                <a:latin typeface="Book Antiqua"/>
                <a:ea typeface="Book Antiqua"/>
                <a:cs typeface="Book Antiqua"/>
                <a:sym typeface="Book Antiqua"/>
              </a:defRPr>
            </a:pPr>
            <a:r>
              <a:rPr sz="941" dirty="0"/>
              <a:t>Do you laugh along, stay quiet, or say something? What risks and benefits come with each choice?</a:t>
            </a:r>
          </a:p>
          <a:p>
            <a:pPr>
              <a:buSzPct val="100000"/>
              <a:buFont typeface="Arial"/>
              <a:buChar char="•"/>
              <a:defRPr sz="1100">
                <a:latin typeface="Book Antiqua"/>
                <a:ea typeface="Book Antiqua"/>
                <a:cs typeface="Book Antiqua"/>
                <a:sym typeface="Book Antiqua"/>
              </a:defRPr>
            </a:pPr>
            <a:endParaRPr sz="1035" dirty="0"/>
          </a:p>
          <a:p>
            <a:pPr>
              <a:buSzPct val="100000"/>
              <a:buFont typeface="Arial"/>
              <a:buChar char="•"/>
              <a:defRPr sz="1100"/>
            </a:pPr>
            <a:endParaRPr sz="1035" dirty="0"/>
          </a:p>
          <a:p>
            <a:pPr>
              <a:buSzPct val="100000"/>
              <a:buFont typeface="Arial"/>
              <a:buChar char="•"/>
              <a:defRPr sz="1400">
                <a:latin typeface="Book Antiqua"/>
                <a:ea typeface="Book Antiqua"/>
                <a:cs typeface="Book Antiqua"/>
                <a:sym typeface="Book Antiqua"/>
              </a:defRPr>
            </a:pPr>
            <a:endParaRPr sz="1318" dirty="0"/>
          </a:p>
        </p:txBody>
      </p:sp>
    </p:spTree>
    <p:extLst>
      <p:ext uri="{BB962C8B-B14F-4D97-AF65-F5344CB8AC3E}">
        <p14:creationId xmlns:p14="http://schemas.microsoft.com/office/powerpoint/2010/main" val="411012144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7C5AD11-4EC4-2E94-A81D-9D900A906A5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EB19365-DB64-18DB-9913-F018C4E9CF50}"/>
              </a:ext>
            </a:extLst>
          </p:cNvPr>
          <p:cNvSpPr txBox="1"/>
          <p:nvPr/>
        </p:nvSpPr>
        <p:spPr>
          <a:xfrm>
            <a:off x="969180" y="1921095"/>
            <a:ext cx="5689097" cy="66955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pPr>
              <a:defRPr b="1">
                <a:latin typeface="Book Antiqua"/>
                <a:ea typeface="Book Antiqua"/>
                <a:cs typeface="Book Antiqua"/>
                <a:sym typeface="Book Antiqua"/>
              </a:defRPr>
            </a:pPr>
            <a:r>
              <a:rPr sz="1694" dirty="0"/>
              <a:t>Resistance &amp; Civil Disobedience – Group Activity</a:t>
            </a:r>
          </a:p>
          <a:p>
            <a:pPr>
              <a:defRPr b="1">
                <a:latin typeface="Book Antiqua"/>
                <a:ea typeface="Book Antiqua"/>
                <a:cs typeface="Book Antiqua"/>
                <a:sym typeface="Book Antiqua"/>
              </a:defRPr>
            </a:pPr>
            <a:endParaRPr sz="1694" dirty="0"/>
          </a:p>
          <a:p>
            <a:pPr>
              <a:defRPr sz="1200" b="1">
                <a:latin typeface="Book Antiqua"/>
                <a:ea typeface="Book Antiqua"/>
                <a:cs typeface="Book Antiqua"/>
                <a:sym typeface="Book Antiqua"/>
              </a:defRPr>
            </a:pPr>
            <a:r>
              <a:rPr sz="1129" dirty="0">
                <a:latin typeface="+mn-lt"/>
                <a:ea typeface="+mn-ea"/>
                <a:cs typeface="+mn-cs"/>
                <a:sym typeface="Helvetica"/>
              </a:rPr>
              <a:t>🎯 </a:t>
            </a:r>
            <a:r>
              <a:rPr sz="1129" dirty="0"/>
              <a:t>Student Directions</a:t>
            </a:r>
          </a:p>
          <a:p>
            <a:pPr>
              <a:buSzPct val="100000"/>
              <a:buAutoNum type="arabicPeriod"/>
              <a:defRPr sz="1200" b="1">
                <a:latin typeface="Book Antiqua"/>
                <a:ea typeface="Book Antiqua"/>
                <a:cs typeface="Book Antiqua"/>
                <a:sym typeface="Book Antiqua"/>
              </a:defRPr>
            </a:pPr>
            <a:r>
              <a:rPr sz="1129" dirty="0"/>
              <a:t>Get into groups (your teacher will assign).</a:t>
            </a:r>
          </a:p>
          <a:p>
            <a:pPr>
              <a:buSzPct val="100000"/>
              <a:buAutoNum type="arabicPeriod"/>
              <a:defRPr sz="1200" b="1">
                <a:latin typeface="Book Antiqua"/>
                <a:ea typeface="Book Antiqua"/>
                <a:cs typeface="Book Antiqua"/>
                <a:sym typeface="Book Antiqua"/>
              </a:defRPr>
            </a:pPr>
            <a:r>
              <a:rPr sz="1129" dirty="0"/>
              <a:t>Choose one movement (White Rose, Gandhi’s Salt March, or Civil Rights Sit-Ins).</a:t>
            </a:r>
          </a:p>
          <a:p>
            <a:pPr>
              <a:buSzPct val="100000"/>
              <a:buAutoNum type="arabicPeriod"/>
              <a:defRPr sz="1200" b="1">
                <a:latin typeface="Book Antiqua"/>
                <a:ea typeface="Book Antiqua"/>
                <a:cs typeface="Book Antiqua"/>
                <a:sym typeface="Book Antiqua"/>
              </a:defRPr>
            </a:pPr>
            <a:r>
              <a:rPr sz="1129" dirty="0"/>
              <a:t>Research your movement using classroom resources or approved websites.</a:t>
            </a:r>
          </a:p>
          <a:p>
            <a:pPr>
              <a:buSzPct val="100000"/>
              <a:buAutoNum type="arabicPeriod"/>
              <a:defRPr sz="1200">
                <a:latin typeface="Book Antiqua"/>
                <a:ea typeface="Book Antiqua"/>
                <a:cs typeface="Book Antiqua"/>
                <a:sym typeface="Book Antiqua"/>
              </a:defRPr>
            </a:pPr>
            <a:r>
              <a:rPr sz="1129" dirty="0"/>
              <a:t>Answer these questions:</a:t>
            </a:r>
          </a:p>
          <a:p>
            <a:pPr marL="699265" lvl="1" indent="-268948">
              <a:buSzPct val="100000"/>
              <a:buAutoNum type="arabicPeriod"/>
              <a:defRPr sz="1200" b="1">
                <a:latin typeface="Book Antiqua"/>
                <a:ea typeface="Book Antiqua"/>
                <a:cs typeface="Book Antiqua"/>
                <a:sym typeface="Book Antiqua"/>
              </a:defRPr>
            </a:pPr>
            <a:r>
              <a:rPr sz="1129" dirty="0"/>
              <a:t>Who resisted? (Who were the leaders/participants?)</a:t>
            </a:r>
          </a:p>
          <a:p>
            <a:pPr marL="699265" lvl="1" indent="-268948">
              <a:buSzPct val="100000"/>
              <a:buAutoNum type="arabicPeriod"/>
              <a:defRPr sz="1200" b="1">
                <a:latin typeface="Book Antiqua"/>
                <a:ea typeface="Book Antiqua"/>
                <a:cs typeface="Book Antiqua"/>
                <a:sym typeface="Book Antiqua"/>
              </a:defRPr>
            </a:pPr>
            <a:r>
              <a:rPr sz="1129" dirty="0"/>
              <a:t>How did they resist? (What nonviolent methods did they use?)</a:t>
            </a:r>
          </a:p>
          <a:p>
            <a:pPr marL="699265" lvl="1" indent="-268948">
              <a:buSzPct val="100000"/>
              <a:buAutoNum type="arabicPeriod"/>
              <a:defRPr sz="1200" b="1">
                <a:latin typeface="Book Antiqua"/>
                <a:ea typeface="Book Antiqua"/>
                <a:cs typeface="Book Antiqua"/>
                <a:sym typeface="Book Antiqua"/>
              </a:defRPr>
            </a:pPr>
            <a:r>
              <a:rPr sz="1129" dirty="0"/>
              <a:t>What impact did it have? (Did it inspire others, change laws, or send a powerful message?)</a:t>
            </a:r>
          </a:p>
          <a:p>
            <a:pPr>
              <a:buSzPct val="100000"/>
              <a:buAutoNum type="arabicPeriod"/>
              <a:defRPr sz="1200" b="1">
                <a:latin typeface="Book Antiqua"/>
                <a:ea typeface="Book Antiqua"/>
                <a:cs typeface="Book Antiqua"/>
                <a:sym typeface="Book Antiqua"/>
              </a:defRPr>
            </a:pPr>
            <a:r>
              <a:rPr sz="1129" dirty="0"/>
              <a:t>Create a short presentation (poster, slideshow, skit, or short speech) to teach the class about your movement.</a:t>
            </a:r>
          </a:p>
          <a:p>
            <a:pPr>
              <a:buSzPct val="100000"/>
              <a:buAutoNum type="arabicPeriod"/>
              <a:defRPr sz="1200">
                <a:latin typeface="Book Antiqua"/>
                <a:ea typeface="Book Antiqua"/>
                <a:cs typeface="Book Antiqua"/>
                <a:sym typeface="Book Antiqua"/>
              </a:defRPr>
            </a:pPr>
            <a:r>
              <a:rPr sz="1129" dirty="0"/>
              <a:t>Be ready to answer questions from your classmates!</a:t>
            </a:r>
          </a:p>
          <a:p>
            <a:pPr>
              <a:buSzPct val="100000"/>
              <a:buAutoNum type="arabicPeriod"/>
              <a:defRPr sz="1200">
                <a:latin typeface="Book Antiqua"/>
                <a:ea typeface="Book Antiqua"/>
                <a:cs typeface="Book Antiqua"/>
                <a:sym typeface="Book Antiqua"/>
              </a:defRPr>
            </a:pPr>
            <a:endParaRPr sz="1129" dirty="0"/>
          </a:p>
          <a:p>
            <a:pPr>
              <a:defRPr sz="1200" b="1">
                <a:latin typeface="Book Antiqua"/>
                <a:ea typeface="Book Antiqua"/>
                <a:cs typeface="Book Antiqua"/>
                <a:sym typeface="Book Antiqua"/>
              </a:defRPr>
            </a:pPr>
            <a:r>
              <a:rPr sz="1129" dirty="0">
                <a:latin typeface="+mn-lt"/>
                <a:ea typeface="+mn-ea"/>
                <a:cs typeface="+mn-cs"/>
                <a:sym typeface="Helvetica"/>
              </a:rPr>
              <a:t>🌹 </a:t>
            </a:r>
            <a:r>
              <a:rPr sz="1129" dirty="0"/>
              <a:t>The White Rose (Germany, WWII)</a:t>
            </a:r>
          </a:p>
          <a:p>
            <a:pPr>
              <a:defRPr sz="1200">
                <a:latin typeface="Book Antiqua"/>
                <a:ea typeface="Book Antiqua"/>
                <a:cs typeface="Book Antiqua"/>
                <a:sym typeface="Book Antiqua"/>
              </a:defRPr>
            </a:pPr>
            <a:r>
              <a:rPr sz="1129" dirty="0"/>
              <a:t>The White Rose was a small group of college students in Nazi Germany, including siblings </a:t>
            </a:r>
            <a:r>
              <a:rPr sz="1129" b="1" dirty="0"/>
              <a:t>Hans and Sophie Scholl</a:t>
            </a:r>
            <a:r>
              <a:rPr sz="1129" dirty="0"/>
              <a:t>. They resisted Hitler by secretly writing and handing out </a:t>
            </a:r>
            <a:r>
              <a:rPr sz="1129" b="1" dirty="0"/>
              <a:t>leaflets</a:t>
            </a:r>
            <a:r>
              <a:rPr sz="1129" dirty="0"/>
              <a:t> that spoke out against the Nazi government. Even though they were caught and executed, their bravery showed that young people could stand up for justice with words instead of weapons. Their story still inspires people today.</a:t>
            </a:r>
          </a:p>
          <a:p>
            <a:pPr>
              <a:buSzPct val="100000"/>
              <a:buAutoNum type="arabicPeriod"/>
              <a:defRPr sz="1200">
                <a:latin typeface="Book Antiqua"/>
                <a:ea typeface="Book Antiqua"/>
                <a:cs typeface="Book Antiqua"/>
                <a:sym typeface="Book Antiqua"/>
              </a:defRPr>
            </a:pPr>
            <a:endParaRPr sz="1129" dirty="0"/>
          </a:p>
          <a:p>
            <a:pPr>
              <a:defRPr sz="1200" b="1">
                <a:latin typeface="Book Antiqua"/>
                <a:ea typeface="Book Antiqua"/>
                <a:cs typeface="Book Antiqua"/>
                <a:sym typeface="Book Antiqua"/>
              </a:defRPr>
            </a:pPr>
            <a:r>
              <a:rPr sz="1129" dirty="0">
                <a:latin typeface="+mn-lt"/>
                <a:ea typeface="+mn-ea"/>
                <a:cs typeface="+mn-cs"/>
                <a:sym typeface="Helvetica"/>
              </a:rPr>
              <a:t>🧂 </a:t>
            </a:r>
            <a:r>
              <a:rPr sz="1129" dirty="0"/>
              <a:t>Gandhi’s Salt March (India, 1930)</a:t>
            </a:r>
          </a:p>
          <a:p>
            <a:pPr>
              <a:defRPr sz="1200">
                <a:latin typeface="Book Antiqua"/>
                <a:ea typeface="Book Antiqua"/>
                <a:cs typeface="Book Antiqua"/>
                <a:sym typeface="Book Antiqua"/>
              </a:defRPr>
            </a:pPr>
            <a:r>
              <a:rPr sz="1129" dirty="0"/>
              <a:t>India was ruled by Britain, and one unfair law forced Indians to only buy salt from the British, who taxed it heavily. </a:t>
            </a:r>
            <a:r>
              <a:rPr sz="1129" b="1" dirty="0"/>
              <a:t>Mahatma Gandhi</a:t>
            </a:r>
            <a:r>
              <a:rPr sz="1129" dirty="0"/>
              <a:t> led thousands of people on a </a:t>
            </a:r>
            <a:r>
              <a:rPr sz="1129" b="1" dirty="0"/>
              <a:t>240-mile march</a:t>
            </a:r>
            <a:r>
              <a:rPr sz="1129" dirty="0"/>
              <a:t> to the sea to make their own salt as a protest. This was peaceful but powerful. The march inspired millions of Indians to resist British rule without violence and became a turning point in India’s fight for independence.</a:t>
            </a:r>
          </a:p>
          <a:p>
            <a:pPr>
              <a:defRPr sz="1200">
                <a:latin typeface="Book Antiqua"/>
                <a:ea typeface="Book Antiqua"/>
                <a:cs typeface="Book Antiqua"/>
                <a:sym typeface="Book Antiqua"/>
              </a:defRPr>
            </a:pPr>
            <a:endParaRPr sz="1129" dirty="0"/>
          </a:p>
          <a:p>
            <a:pPr>
              <a:defRPr sz="1200" b="1">
                <a:latin typeface="Book Antiqua"/>
                <a:ea typeface="Book Antiqua"/>
                <a:cs typeface="Book Antiqua"/>
                <a:sym typeface="Book Antiqua"/>
              </a:defRPr>
            </a:pPr>
            <a:r>
              <a:rPr sz="1129" dirty="0">
                <a:latin typeface="+mn-lt"/>
                <a:ea typeface="+mn-ea"/>
                <a:cs typeface="+mn-cs"/>
                <a:sym typeface="Helvetica"/>
              </a:rPr>
              <a:t>🍽️ </a:t>
            </a:r>
            <a:r>
              <a:rPr sz="1129" dirty="0"/>
              <a:t>Civil Rights Sit-Ins (United States, 1960s)</a:t>
            </a:r>
          </a:p>
          <a:p>
            <a:pPr>
              <a:defRPr sz="1200">
                <a:latin typeface="Book Antiqua"/>
                <a:ea typeface="Book Antiqua"/>
                <a:cs typeface="Book Antiqua"/>
                <a:sym typeface="Book Antiqua"/>
              </a:defRPr>
            </a:pPr>
            <a:r>
              <a:rPr sz="1129" dirty="0"/>
              <a:t>In the U.S. South, segregation laws kept Black and white people separate in public places. In 1960, four African American college students sat down at a “whites-only” lunch counter in Greensboro, North Carolina. When they were refused service, they didn’t leave—they stayed seated quietly. Soon, thousands joined sit-ins across the South. These peaceful protests gained national attention and helped push the Civil Rights Movement forward, leading to new laws for equality.</a:t>
            </a:r>
          </a:p>
          <a:p>
            <a:pPr>
              <a:defRPr sz="1200"/>
            </a:pPr>
            <a:endParaRPr sz="1129" dirty="0"/>
          </a:p>
        </p:txBody>
      </p:sp>
    </p:spTree>
    <p:extLst>
      <p:ext uri="{BB962C8B-B14F-4D97-AF65-F5344CB8AC3E}">
        <p14:creationId xmlns:p14="http://schemas.microsoft.com/office/powerpoint/2010/main" val="104953743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8EDEA4-8126-EF23-A27C-F8DBB7CB780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FB2BD79-17A9-A90B-44CB-F05B89E6DDA9}"/>
              </a:ext>
            </a:extLst>
          </p:cNvPr>
          <p:cNvSpPr txBox="1"/>
          <p:nvPr/>
        </p:nvSpPr>
        <p:spPr>
          <a:xfrm>
            <a:off x="824374" y="1729848"/>
            <a:ext cx="5689098" cy="67533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pPr>
              <a:defRPr sz="1200">
                <a:latin typeface="Book Antiqua"/>
                <a:ea typeface="Book Antiqua"/>
                <a:cs typeface="Book Antiqua"/>
                <a:sym typeface="Book Antiqua"/>
              </a:defRPr>
            </a:pPr>
            <a:r>
              <a:rPr sz="1129" dirty="0"/>
              <a:t>			</a:t>
            </a:r>
            <a:r>
              <a:rPr sz="1506" b="1" dirty="0"/>
              <a:t>Lesson: Understanding Censorship</a:t>
            </a:r>
            <a:endParaRPr sz="1129" b="1" dirty="0"/>
          </a:p>
          <a:p>
            <a:pPr>
              <a:defRPr sz="1200">
                <a:latin typeface="Book Antiqua"/>
                <a:ea typeface="Book Antiqua"/>
                <a:cs typeface="Book Antiqua"/>
                <a:sym typeface="Book Antiqua"/>
              </a:defRPr>
            </a:pPr>
            <a:endParaRPr sz="1129" b="1" dirty="0"/>
          </a:p>
          <a:p>
            <a:pPr>
              <a:defRPr sz="1200" b="1">
                <a:latin typeface="Book Antiqua"/>
                <a:ea typeface="Book Antiqua"/>
                <a:cs typeface="Book Antiqua"/>
                <a:sym typeface="Book Antiqua"/>
              </a:defRPr>
            </a:pPr>
            <a:endParaRPr sz="1129" b="1" dirty="0"/>
          </a:p>
          <a:p>
            <a:pPr>
              <a:defRPr sz="1200" b="1">
                <a:latin typeface="Book Antiqua"/>
                <a:ea typeface="Book Antiqua"/>
                <a:cs typeface="Book Antiqua"/>
                <a:sym typeface="Book Antiqua"/>
              </a:defRPr>
            </a:pPr>
            <a:r>
              <a:rPr sz="1129" dirty="0">
                <a:latin typeface="+mn-lt"/>
                <a:ea typeface="+mn-ea"/>
                <a:cs typeface="+mn-cs"/>
                <a:sym typeface="Helvetica"/>
              </a:rPr>
              <a:t>👀 </a:t>
            </a:r>
            <a:r>
              <a:rPr sz="1129" dirty="0"/>
              <a:t>What Is Censorship?</a:t>
            </a:r>
          </a:p>
          <a:p>
            <a:pPr>
              <a:defRPr sz="1200">
                <a:latin typeface="Book Antiqua"/>
                <a:ea typeface="Book Antiqua"/>
                <a:cs typeface="Book Antiqua"/>
                <a:sym typeface="Book Antiqua"/>
              </a:defRPr>
            </a:pPr>
            <a:r>
              <a:rPr sz="1129" dirty="0"/>
              <a:t>Censorship is when a government, school, company, or group </a:t>
            </a:r>
            <a:r>
              <a:rPr sz="1129" b="1" dirty="0"/>
              <a:t>controls or limits what information people can see, read, hear, or share</a:t>
            </a:r>
            <a:r>
              <a:rPr sz="1129" dirty="0"/>
              <a:t>.</a:t>
            </a:r>
          </a:p>
          <a:p>
            <a:pPr>
              <a:buSzPct val="100000"/>
              <a:buFont typeface="Arial"/>
              <a:buChar char="•"/>
              <a:defRPr sz="1200">
                <a:latin typeface="Book Antiqua"/>
                <a:ea typeface="Book Antiqua"/>
                <a:cs typeface="Book Antiqua"/>
                <a:sym typeface="Book Antiqua"/>
              </a:defRPr>
            </a:pPr>
            <a:r>
              <a:rPr sz="1129" dirty="0"/>
              <a:t>Sometimes it’s done to protect people (like blocking violent or harmful content for kids).</a:t>
            </a:r>
          </a:p>
          <a:p>
            <a:pPr>
              <a:buSzPct val="100000"/>
              <a:buFont typeface="Arial"/>
              <a:buChar char="•"/>
              <a:defRPr sz="1200">
                <a:latin typeface="Book Antiqua"/>
                <a:ea typeface="Book Antiqua"/>
                <a:cs typeface="Book Antiqua"/>
                <a:sym typeface="Book Antiqua"/>
              </a:defRPr>
            </a:pPr>
            <a:r>
              <a:rPr sz="1129" dirty="0"/>
              <a:t>Other times, it’s used to silence ideas, control people, or hide the truth.</a:t>
            </a:r>
          </a:p>
          <a:p>
            <a:pPr>
              <a:defRPr sz="1200">
                <a:latin typeface="Book Antiqua"/>
                <a:ea typeface="Book Antiqua"/>
                <a:cs typeface="Book Antiqua"/>
                <a:sym typeface="Book Antiqua"/>
              </a:defRPr>
            </a:pPr>
            <a:endParaRPr sz="1129" dirty="0"/>
          </a:p>
          <a:p>
            <a:pPr>
              <a:defRPr sz="1200" b="1">
                <a:latin typeface="Book Antiqua"/>
                <a:ea typeface="Book Antiqua"/>
                <a:cs typeface="Book Antiqua"/>
                <a:sym typeface="Book Antiqua"/>
              </a:defRPr>
            </a:pPr>
            <a:r>
              <a:rPr sz="1129" dirty="0">
                <a:latin typeface="+mn-lt"/>
                <a:ea typeface="+mn-ea"/>
                <a:cs typeface="+mn-cs"/>
                <a:sym typeface="Helvetica"/>
              </a:rPr>
              <a:t>📚 </a:t>
            </a:r>
            <a:r>
              <a:rPr sz="1129" dirty="0"/>
              <a:t>Quick Examples</a:t>
            </a:r>
          </a:p>
          <a:p>
            <a:pPr>
              <a:buSzPct val="100000"/>
              <a:buAutoNum type="arabicPeriod"/>
              <a:defRPr sz="1200">
                <a:latin typeface="Book Antiqua"/>
                <a:ea typeface="Book Antiqua"/>
                <a:cs typeface="Book Antiqua"/>
                <a:sym typeface="Book Antiqua"/>
              </a:defRPr>
            </a:pPr>
            <a:r>
              <a:rPr sz="1129" dirty="0"/>
              <a:t>A government bans books that criticize its leaders.</a:t>
            </a:r>
          </a:p>
          <a:p>
            <a:pPr>
              <a:buSzPct val="100000"/>
              <a:buAutoNum type="arabicPeriod"/>
              <a:defRPr sz="1200">
                <a:latin typeface="Book Antiqua"/>
                <a:ea typeface="Book Antiqua"/>
                <a:cs typeface="Book Antiqua"/>
                <a:sym typeface="Book Antiqua"/>
              </a:defRPr>
            </a:pPr>
            <a:r>
              <a:rPr sz="1129" dirty="0"/>
              <a:t>A school blocks certain websites on student computers.</a:t>
            </a:r>
          </a:p>
          <a:p>
            <a:pPr>
              <a:buSzPct val="100000"/>
              <a:buAutoNum type="arabicPeriod"/>
              <a:defRPr sz="1200">
                <a:latin typeface="Book Antiqua"/>
                <a:ea typeface="Book Antiqua"/>
                <a:cs typeface="Book Antiqua"/>
                <a:sym typeface="Book Antiqua"/>
              </a:defRPr>
            </a:pPr>
            <a:r>
              <a:rPr sz="1129" dirty="0"/>
              <a:t>A social media app removes posts it thinks break community rules.</a:t>
            </a:r>
          </a:p>
          <a:p>
            <a:pPr>
              <a:defRPr sz="1200">
                <a:latin typeface="Book Antiqua"/>
                <a:ea typeface="Book Antiqua"/>
                <a:cs typeface="Book Antiqua"/>
                <a:sym typeface="Book Antiqua"/>
              </a:defRPr>
            </a:pPr>
            <a:endParaRPr sz="1129" dirty="0"/>
          </a:p>
          <a:p>
            <a:pPr>
              <a:defRPr sz="1200" b="1">
                <a:latin typeface="Book Antiqua"/>
                <a:ea typeface="Book Antiqua"/>
                <a:cs typeface="Book Antiqua"/>
                <a:sym typeface="Book Antiqua"/>
              </a:defRPr>
            </a:pPr>
            <a:r>
              <a:rPr sz="1129" dirty="0">
                <a:latin typeface="+mn-lt"/>
                <a:ea typeface="+mn-ea"/>
                <a:cs typeface="+mn-cs"/>
                <a:sym typeface="Helvetica"/>
              </a:rPr>
              <a:t>🤔 </a:t>
            </a:r>
            <a:r>
              <a:rPr sz="1129" dirty="0"/>
              <a:t>Why Does Censorship Happen?</a:t>
            </a:r>
          </a:p>
          <a:p>
            <a:pPr>
              <a:buSzPct val="100000"/>
              <a:buFont typeface="Arial"/>
              <a:buChar char="•"/>
              <a:defRPr sz="1200">
                <a:latin typeface="Book Antiqua"/>
                <a:ea typeface="Book Antiqua"/>
                <a:cs typeface="Book Antiqua"/>
                <a:sym typeface="Book Antiqua"/>
              </a:defRPr>
            </a:pPr>
            <a:r>
              <a:rPr sz="1129" dirty="0"/>
              <a:t>To </a:t>
            </a:r>
            <a:r>
              <a:rPr sz="1129" b="1" dirty="0"/>
              <a:t>protect</a:t>
            </a:r>
            <a:r>
              <a:rPr sz="1129" dirty="0"/>
              <a:t> (children, safety, national secrets).</a:t>
            </a:r>
          </a:p>
          <a:p>
            <a:pPr>
              <a:buSzPct val="100000"/>
              <a:buFont typeface="Arial"/>
              <a:buChar char="•"/>
              <a:defRPr sz="1200">
                <a:latin typeface="Book Antiqua"/>
                <a:ea typeface="Book Antiqua"/>
                <a:cs typeface="Book Antiqua"/>
                <a:sym typeface="Book Antiqua"/>
              </a:defRPr>
            </a:pPr>
            <a:r>
              <a:rPr sz="1129" dirty="0"/>
              <a:t>To </a:t>
            </a:r>
            <a:r>
              <a:rPr sz="1129" b="1" dirty="0"/>
              <a:t>control</a:t>
            </a:r>
            <a:r>
              <a:rPr sz="1129" dirty="0"/>
              <a:t> (limit free speech, silence critics, spread only one point of view).</a:t>
            </a:r>
          </a:p>
          <a:p>
            <a:pPr>
              <a:buSzPct val="100000"/>
              <a:buFont typeface="Arial"/>
              <a:buChar char="•"/>
              <a:defRPr sz="1200">
                <a:latin typeface="Book Antiqua"/>
                <a:ea typeface="Book Antiqua"/>
                <a:cs typeface="Book Antiqua"/>
                <a:sym typeface="Book Antiqua"/>
              </a:defRPr>
            </a:pPr>
            <a:r>
              <a:rPr sz="1129" dirty="0"/>
              <a:t>To </a:t>
            </a:r>
            <a:r>
              <a:rPr sz="1129" b="1" dirty="0"/>
              <a:t>persuade</a:t>
            </a:r>
            <a:r>
              <a:rPr sz="1129" dirty="0"/>
              <a:t> (show only information that supports one side).</a:t>
            </a:r>
          </a:p>
          <a:p>
            <a:pPr>
              <a:defRPr sz="1200">
                <a:latin typeface="Book Antiqua"/>
                <a:ea typeface="Book Antiqua"/>
                <a:cs typeface="Book Antiqua"/>
                <a:sym typeface="Book Antiqua"/>
              </a:defRPr>
            </a:pPr>
            <a:endParaRPr sz="1129" dirty="0"/>
          </a:p>
          <a:p>
            <a:pPr>
              <a:defRPr sz="1200" b="1">
                <a:latin typeface="Book Antiqua"/>
                <a:ea typeface="Book Antiqua"/>
                <a:cs typeface="Book Antiqua"/>
                <a:sym typeface="Book Antiqua"/>
              </a:defRPr>
            </a:pPr>
            <a:r>
              <a:rPr sz="1129" dirty="0">
                <a:latin typeface="+mn-lt"/>
                <a:ea typeface="+mn-ea"/>
                <a:cs typeface="+mn-cs"/>
                <a:sym typeface="Helvetica"/>
              </a:rPr>
              <a:t>✍️ </a:t>
            </a:r>
            <a:r>
              <a:rPr sz="1129" dirty="0"/>
              <a:t>Student Activity – “Censorship Case Studies”</a:t>
            </a:r>
          </a:p>
          <a:p>
            <a:pPr>
              <a:defRPr sz="1200" b="1">
                <a:latin typeface="Book Antiqua"/>
                <a:ea typeface="Book Antiqua"/>
                <a:cs typeface="Book Antiqua"/>
                <a:sym typeface="Book Antiqua"/>
              </a:defRPr>
            </a:pPr>
            <a:endParaRPr sz="1129" dirty="0"/>
          </a:p>
          <a:p>
            <a:pPr>
              <a:defRPr sz="1200" b="1">
                <a:latin typeface="Book Antiqua"/>
                <a:ea typeface="Book Antiqua"/>
                <a:cs typeface="Book Antiqua"/>
                <a:sym typeface="Book Antiqua"/>
              </a:defRPr>
            </a:pPr>
            <a:r>
              <a:rPr sz="1129" dirty="0"/>
              <a:t>Step 1 – Read These Situations</a:t>
            </a:r>
          </a:p>
          <a:p>
            <a:pPr>
              <a:buSzPct val="100000"/>
              <a:buAutoNum type="arabicPeriod"/>
              <a:defRPr sz="1200">
                <a:latin typeface="Book Antiqua"/>
                <a:ea typeface="Book Antiqua"/>
                <a:cs typeface="Book Antiqua"/>
                <a:sym typeface="Book Antiqua"/>
              </a:defRPr>
            </a:pPr>
            <a:r>
              <a:rPr sz="1129" dirty="0"/>
              <a:t>A country removes all newspapers that criticize the government.</a:t>
            </a:r>
          </a:p>
          <a:p>
            <a:pPr>
              <a:buSzPct val="100000"/>
              <a:buAutoNum type="arabicPeriod"/>
              <a:defRPr sz="1200">
                <a:latin typeface="Book Antiqua"/>
                <a:ea typeface="Book Antiqua"/>
                <a:cs typeface="Book Antiqua"/>
                <a:sym typeface="Book Antiqua"/>
              </a:defRPr>
            </a:pPr>
            <a:r>
              <a:rPr sz="1129" dirty="0"/>
              <a:t>A parent blocks certain TV shows for their children.</a:t>
            </a:r>
          </a:p>
          <a:p>
            <a:pPr>
              <a:buSzPct val="100000"/>
              <a:buAutoNum type="arabicPeriod"/>
              <a:defRPr sz="1200">
                <a:latin typeface="Book Antiqua"/>
                <a:ea typeface="Book Antiqua"/>
                <a:cs typeface="Book Antiqua"/>
                <a:sym typeface="Book Antiqua"/>
              </a:defRPr>
            </a:pPr>
            <a:r>
              <a:rPr sz="1129" dirty="0"/>
              <a:t>A school bans a book because some parents complain it has “bad ideas.”</a:t>
            </a:r>
          </a:p>
          <a:p>
            <a:pPr>
              <a:buSzPct val="100000"/>
              <a:buAutoNum type="arabicPeriod"/>
              <a:defRPr sz="1200">
                <a:latin typeface="Book Antiqua"/>
                <a:ea typeface="Book Antiqua"/>
                <a:cs typeface="Book Antiqua"/>
                <a:sym typeface="Book Antiqua"/>
              </a:defRPr>
            </a:pPr>
            <a:r>
              <a:rPr sz="1129" dirty="0"/>
              <a:t>A website deletes posts with false information about health.</a:t>
            </a:r>
          </a:p>
          <a:p>
            <a:pPr>
              <a:defRPr sz="1200" b="1">
                <a:latin typeface="Book Antiqua"/>
                <a:ea typeface="Book Antiqua"/>
                <a:cs typeface="Book Antiqua"/>
                <a:sym typeface="Book Antiqua"/>
              </a:defRPr>
            </a:pPr>
            <a:endParaRPr sz="1129" dirty="0"/>
          </a:p>
          <a:p>
            <a:pPr>
              <a:defRPr sz="1200" b="1">
                <a:latin typeface="Book Antiqua"/>
                <a:ea typeface="Book Antiqua"/>
                <a:cs typeface="Book Antiqua"/>
                <a:sym typeface="Book Antiqua"/>
              </a:defRPr>
            </a:pPr>
            <a:r>
              <a:rPr sz="1129" dirty="0"/>
              <a:t>Step 2 – Discussion Questions</a:t>
            </a:r>
          </a:p>
          <a:p>
            <a:pPr>
              <a:buSzPct val="100000"/>
              <a:buFont typeface="Arial"/>
              <a:buChar char="•"/>
              <a:defRPr sz="1200">
                <a:latin typeface="Book Antiqua"/>
                <a:ea typeface="Book Antiqua"/>
                <a:cs typeface="Book Antiqua"/>
                <a:sym typeface="Book Antiqua"/>
              </a:defRPr>
            </a:pPr>
            <a:r>
              <a:rPr sz="1129" dirty="0"/>
              <a:t>Is this censorship? (Yes/No)</a:t>
            </a:r>
          </a:p>
          <a:p>
            <a:pPr>
              <a:buSzPct val="100000"/>
              <a:buFont typeface="Arial"/>
              <a:buChar char="•"/>
              <a:defRPr sz="1200">
                <a:latin typeface="Book Antiqua"/>
                <a:ea typeface="Book Antiqua"/>
                <a:cs typeface="Book Antiqua"/>
                <a:sym typeface="Book Antiqua"/>
              </a:defRPr>
            </a:pPr>
            <a:r>
              <a:rPr sz="1129" dirty="0"/>
              <a:t>Is it fair or unfair? Why?</a:t>
            </a:r>
          </a:p>
          <a:p>
            <a:pPr>
              <a:buSzPct val="100000"/>
              <a:buFont typeface="Arial"/>
              <a:buChar char="•"/>
              <a:defRPr sz="1200">
                <a:latin typeface="Book Antiqua"/>
                <a:ea typeface="Book Antiqua"/>
                <a:cs typeface="Book Antiqua"/>
                <a:sym typeface="Book Antiqua"/>
              </a:defRPr>
            </a:pPr>
            <a:r>
              <a:rPr sz="1129" dirty="0"/>
              <a:t>Who benefits and who is harmed?</a:t>
            </a:r>
          </a:p>
          <a:p>
            <a:pPr>
              <a:defRPr sz="1200" b="1">
                <a:latin typeface="Book Antiqua"/>
                <a:ea typeface="Book Antiqua"/>
                <a:cs typeface="Book Antiqua"/>
                <a:sym typeface="Book Antiqua"/>
              </a:defRPr>
            </a:pPr>
            <a:endParaRPr sz="1129" dirty="0"/>
          </a:p>
          <a:p>
            <a:pPr>
              <a:defRPr sz="1200" b="1">
                <a:latin typeface="Book Antiqua"/>
                <a:ea typeface="Book Antiqua"/>
                <a:cs typeface="Book Antiqua"/>
                <a:sym typeface="Book Antiqua"/>
              </a:defRPr>
            </a:pPr>
            <a:r>
              <a:rPr sz="1129" dirty="0"/>
              <a:t>Step 3 – Reflection</a:t>
            </a:r>
          </a:p>
          <a:p>
            <a:pPr>
              <a:defRPr sz="1200">
                <a:latin typeface="Book Antiqua"/>
                <a:ea typeface="Book Antiqua"/>
                <a:cs typeface="Book Antiqua"/>
                <a:sym typeface="Book Antiqua"/>
              </a:defRPr>
            </a:pPr>
            <a:r>
              <a:rPr sz="1129" dirty="0"/>
              <a:t>Write a short paragraph:</a:t>
            </a:r>
            <a:br>
              <a:rPr sz="1129" dirty="0"/>
            </a:br>
            <a:r>
              <a:rPr sz="1129" dirty="0">
                <a:latin typeface="+mn-lt"/>
                <a:ea typeface="+mn-ea"/>
                <a:cs typeface="+mn-cs"/>
                <a:sym typeface="Helvetica"/>
              </a:rPr>
              <a:t>👉 </a:t>
            </a:r>
            <a:r>
              <a:rPr sz="1129" dirty="0"/>
              <a:t>“Do you think censorship is more helpful or harmful? Give an example to support your opinion.”</a:t>
            </a:r>
          </a:p>
          <a:p>
            <a:pPr>
              <a:defRPr sz="1200"/>
            </a:pPr>
            <a:endParaRPr sz="1129" dirty="0"/>
          </a:p>
        </p:txBody>
      </p:sp>
    </p:spTree>
    <p:extLst>
      <p:ext uri="{BB962C8B-B14F-4D97-AF65-F5344CB8AC3E}">
        <p14:creationId xmlns:p14="http://schemas.microsoft.com/office/powerpoint/2010/main" val="217759057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2" descr="Picture 2"/>
          <p:cNvPicPr>
            <a:picLocks noChangeAspect="1"/>
          </p:cNvPicPr>
          <p:nvPr/>
        </p:nvPicPr>
        <p:blipFill>
          <a:blip r:embed="rId2"/>
          <a:srcRect l="36491" t="25850" r="38042" b="6474"/>
          <a:stretch>
            <a:fillRect/>
          </a:stretch>
        </p:blipFill>
        <p:spPr>
          <a:xfrm>
            <a:off x="0" y="-380059"/>
            <a:ext cx="7315201" cy="1014262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TextBox 4"/>
          <p:cNvSpPr txBox="1"/>
          <p:nvPr/>
        </p:nvSpPr>
        <p:spPr>
          <a:xfrm>
            <a:off x="804939" y="2309922"/>
            <a:ext cx="5994841" cy="582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pPr>
              <a:defRPr b="1"/>
            </a:pPr>
            <a:r>
              <a:rPr sz="1694"/>
              <a:t>					</a:t>
            </a:r>
            <a:r>
              <a:rPr sz="1694">
                <a:latin typeface="Book Antiqua"/>
                <a:ea typeface="Book Antiqua"/>
                <a:cs typeface="Book Antiqua"/>
                <a:sym typeface="Book Antiqua"/>
              </a:rPr>
              <a:t>Introduction</a:t>
            </a:r>
          </a:p>
          <a:p>
            <a:pPr>
              <a:defRPr>
                <a:latin typeface="Book Antiqua"/>
                <a:ea typeface="Book Antiqua"/>
                <a:cs typeface="Book Antiqua"/>
                <a:sym typeface="Book Antiqua"/>
              </a:defRPr>
            </a:pPr>
            <a:endParaRPr sz="1694">
              <a:latin typeface="Book Antiqua"/>
              <a:ea typeface="Book Antiqua"/>
              <a:cs typeface="Book Antiqua"/>
              <a:sym typeface="Book Antiqua"/>
            </a:endParaRPr>
          </a:p>
          <a:p>
            <a:pPr>
              <a:defRPr>
                <a:latin typeface="Book Antiqua"/>
                <a:ea typeface="Book Antiqua"/>
                <a:cs typeface="Book Antiqua"/>
                <a:sym typeface="Book Antiqua"/>
              </a:defRPr>
            </a:pPr>
            <a:r>
              <a:rPr sz="1694"/>
              <a:t>The story of the White Rose Resistance reminds us that even in the darkest moments of history, the courage to speak the truth can spark hope. A small group of students armed not with weapons, but with words, dared to stand against injustice. Their leaflets, simple yet powerful, carried ideas strong enough to outlive tyranny. Words are not just ink on a page or sounds in the air-they are vessels of courage, conviction, and change. They can wound or heal, divide or unite, silence or empower. </a:t>
            </a:r>
          </a:p>
          <a:p>
            <a:pPr>
              <a:defRPr>
                <a:latin typeface="Book Antiqua"/>
                <a:ea typeface="Book Antiqua"/>
                <a:cs typeface="Book Antiqua"/>
                <a:sym typeface="Book Antiqua"/>
              </a:defRPr>
            </a:pPr>
            <a:endParaRPr sz="1694"/>
          </a:p>
          <a:p>
            <a:pPr>
              <a:defRPr>
                <a:latin typeface="Book Antiqua"/>
                <a:ea typeface="Book Antiqua"/>
                <a:cs typeface="Book Antiqua"/>
                <a:sym typeface="Book Antiqua"/>
              </a:defRPr>
            </a:pPr>
            <a:r>
              <a:rPr sz="1694"/>
              <a:t>The White Rose members understood this truth, and so does Anita Pazner in her moving book Words Matter. Her work highlights how language shapes our world, challenges our assumptions and calls us to action. </a:t>
            </a:r>
          </a:p>
          <a:p>
            <a:pPr>
              <a:defRPr>
                <a:latin typeface="Book Antiqua"/>
                <a:ea typeface="Book Antiqua"/>
                <a:cs typeface="Book Antiqua"/>
                <a:sym typeface="Book Antiqua"/>
              </a:defRPr>
            </a:pPr>
            <a:endParaRPr sz="1694"/>
          </a:p>
          <a:p>
            <a:pPr>
              <a:defRPr>
                <a:latin typeface="Book Antiqua"/>
                <a:ea typeface="Book Antiqua"/>
                <a:cs typeface="Book Antiqua"/>
                <a:sym typeface="Book Antiqua"/>
              </a:defRPr>
            </a:pPr>
            <a:r>
              <a:rPr sz="1694"/>
              <a:t>As we begin this guide, let us remember that resistance begins with expression. To choose words with care is to choose the kind of world we want to create. Like the White Rose, we too can wield language as a force for justice and humanity.</a:t>
            </a:r>
          </a:p>
        </p:txBody>
      </p:sp>
      <p:pic>
        <p:nvPicPr>
          <p:cNvPr id="98" name="Picture 5" descr="Picture 5"/>
          <p:cNvPicPr>
            <a:picLocks noChangeAspect="1"/>
          </p:cNvPicPr>
          <p:nvPr/>
        </p:nvPicPr>
        <p:blipFill>
          <a:blip r:embed="rId3"/>
          <a:stretch>
            <a:fillRect/>
          </a:stretch>
        </p:blipFill>
        <p:spPr>
          <a:xfrm>
            <a:off x="843625" y="8335762"/>
            <a:ext cx="1828801" cy="1721224"/>
          </a:xfrm>
          <a:prstGeom prst="rect">
            <a:avLst/>
          </a:prstGeom>
          <a:ln w="12700">
            <a:miter lim="400000"/>
          </a:ln>
        </p:spPr>
      </p:pic>
      <p:pic>
        <p:nvPicPr>
          <p:cNvPr id="99" name="Picture 6" descr="Picture 6"/>
          <p:cNvPicPr>
            <a:picLocks noChangeAspect="1"/>
          </p:cNvPicPr>
          <p:nvPr/>
        </p:nvPicPr>
        <p:blipFill>
          <a:blip r:embed="rId4"/>
          <a:stretch>
            <a:fillRect/>
          </a:stretch>
        </p:blipFill>
        <p:spPr>
          <a:xfrm>
            <a:off x="4667456" y="1065856"/>
            <a:ext cx="1830394" cy="157401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60C8131-4BA9-8AF1-D042-3432D4E6A76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721F519-7368-415D-A09E-236ACE38BF6C}"/>
              </a:ext>
            </a:extLst>
          </p:cNvPr>
          <p:cNvSpPr txBox="1"/>
          <p:nvPr/>
        </p:nvSpPr>
        <p:spPr>
          <a:xfrm>
            <a:off x="1605720" y="1994409"/>
            <a:ext cx="4058464" cy="582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pPr>
              <a:defRPr b="1">
                <a:latin typeface="Book Antiqua"/>
                <a:ea typeface="Book Antiqua"/>
                <a:cs typeface="Book Antiqua"/>
                <a:sym typeface="Book Antiqua"/>
              </a:defRPr>
            </a:pPr>
            <a:r>
              <a:rPr sz="1694" dirty="0"/>
              <a:t>Teacher Guide for Words Matter </a:t>
            </a:r>
          </a:p>
          <a:p>
            <a:pPr>
              <a:defRPr b="1">
                <a:latin typeface="Book Antiqua"/>
                <a:ea typeface="Book Antiqua"/>
                <a:cs typeface="Book Antiqua"/>
                <a:sym typeface="Book Antiqua"/>
              </a:defRPr>
            </a:pPr>
            <a:endParaRPr sz="1694" dirty="0"/>
          </a:p>
          <a:p>
            <a:pPr>
              <a:defRPr>
                <a:latin typeface="Book Antiqua"/>
                <a:ea typeface="Book Antiqua"/>
                <a:cs typeface="Book Antiqua"/>
                <a:sym typeface="Book Antiqua"/>
              </a:defRPr>
            </a:pPr>
            <a:r>
              <a:rPr sz="1694" dirty="0"/>
              <a:t>         Overview and Objectives</a:t>
            </a:r>
          </a:p>
          <a:p>
            <a:pPr>
              <a:defRPr>
                <a:latin typeface="Book Antiqua"/>
                <a:ea typeface="Book Antiqua"/>
                <a:cs typeface="Book Antiqua"/>
                <a:sym typeface="Book Antiqua"/>
              </a:defRPr>
            </a:pPr>
            <a:endParaRPr sz="1694" dirty="0"/>
          </a:p>
          <a:p>
            <a:pPr>
              <a:defRPr b="1">
                <a:latin typeface="Book Antiqua"/>
                <a:ea typeface="Book Antiqua"/>
                <a:cs typeface="Book Antiqua"/>
                <a:sym typeface="Book Antiqua"/>
              </a:defRPr>
            </a:pPr>
            <a:r>
              <a:rPr sz="1694" dirty="0"/>
              <a:t>Students will:</a:t>
            </a:r>
          </a:p>
          <a:p>
            <a:pPr>
              <a:defRPr>
                <a:latin typeface="Book Antiqua"/>
                <a:ea typeface="Book Antiqua"/>
                <a:cs typeface="Book Antiqua"/>
                <a:sym typeface="Book Antiqua"/>
              </a:defRPr>
            </a:pPr>
            <a:endParaRPr sz="1694" dirty="0"/>
          </a:p>
          <a:p>
            <a:pPr>
              <a:defRPr>
                <a:latin typeface="Book Antiqua"/>
                <a:ea typeface="Book Antiqua"/>
                <a:cs typeface="Book Antiqua"/>
                <a:sym typeface="Book Antiqua"/>
              </a:defRPr>
            </a:pPr>
            <a:r>
              <a:rPr sz="1694" dirty="0"/>
              <a:t>Analyze the historical context of Nazi Germany and the White Rose Resistance.</a:t>
            </a:r>
          </a:p>
          <a:p>
            <a:pPr>
              <a:defRPr>
                <a:latin typeface="Book Antiqua"/>
                <a:ea typeface="Book Antiqua"/>
                <a:cs typeface="Book Antiqua"/>
                <a:sym typeface="Book Antiqua"/>
              </a:defRPr>
            </a:pPr>
            <a:endParaRPr sz="1694" dirty="0"/>
          </a:p>
          <a:p>
            <a:pPr>
              <a:defRPr>
                <a:latin typeface="Book Antiqua"/>
                <a:ea typeface="Book Antiqua"/>
                <a:cs typeface="Book Antiqua"/>
                <a:sym typeface="Book Antiqua"/>
              </a:defRPr>
            </a:pPr>
            <a:r>
              <a:rPr sz="1694" dirty="0"/>
              <a:t>Explore the moral and ethical decisions made by Hans and Sophie Scholl.</a:t>
            </a:r>
          </a:p>
          <a:p>
            <a:pPr>
              <a:defRPr>
                <a:latin typeface="Book Antiqua"/>
                <a:ea typeface="Book Antiqua"/>
                <a:cs typeface="Book Antiqua"/>
                <a:sym typeface="Book Antiqua"/>
              </a:defRPr>
            </a:pPr>
            <a:endParaRPr sz="1694" dirty="0"/>
          </a:p>
          <a:p>
            <a:pPr>
              <a:defRPr>
                <a:latin typeface="Book Antiqua"/>
                <a:ea typeface="Book Antiqua"/>
                <a:cs typeface="Book Antiqua"/>
                <a:sym typeface="Book Antiqua"/>
              </a:defRPr>
            </a:pPr>
            <a:r>
              <a:rPr sz="1694" dirty="0"/>
              <a:t>Examine the power of language and peaceful protest in unjust societies.</a:t>
            </a:r>
          </a:p>
          <a:p>
            <a:pPr>
              <a:defRPr>
                <a:latin typeface="Book Antiqua"/>
                <a:ea typeface="Book Antiqua"/>
                <a:cs typeface="Book Antiqua"/>
                <a:sym typeface="Book Antiqua"/>
              </a:defRPr>
            </a:pPr>
            <a:endParaRPr sz="1694" dirty="0"/>
          </a:p>
          <a:p>
            <a:pPr>
              <a:defRPr>
                <a:latin typeface="Book Antiqua"/>
                <a:ea typeface="Book Antiqua"/>
                <a:cs typeface="Book Antiqua"/>
                <a:sym typeface="Book Antiqua"/>
              </a:defRPr>
            </a:pPr>
            <a:r>
              <a:rPr sz="1694" dirty="0"/>
              <a:t>Connect historical resistance to current events and their own ability to use words for good.</a:t>
            </a:r>
          </a:p>
          <a:p>
            <a:pPr>
              <a:defRPr>
                <a:latin typeface="Book Antiqua"/>
                <a:ea typeface="Book Antiqua"/>
                <a:cs typeface="Book Antiqua"/>
                <a:sym typeface="Book Antiqua"/>
              </a:defRPr>
            </a:pPr>
            <a:endParaRPr sz="1694" dirty="0"/>
          </a:p>
          <a:p>
            <a:pPr>
              <a:defRPr>
                <a:latin typeface="Book Antiqua"/>
                <a:ea typeface="Book Antiqua"/>
                <a:cs typeface="Book Antiqua"/>
                <a:sym typeface="Book Antiqua"/>
              </a:defRPr>
            </a:pPr>
            <a:r>
              <a:rPr sz="1694" dirty="0"/>
              <a:t>Novel Themes: Resistance, Fascism, Moral Courage, Propaganda, Power of Words, Social Justice</a:t>
            </a:r>
          </a:p>
        </p:txBody>
      </p:sp>
    </p:spTree>
    <p:extLst>
      <p:ext uri="{BB962C8B-B14F-4D97-AF65-F5344CB8AC3E}">
        <p14:creationId xmlns:p14="http://schemas.microsoft.com/office/powerpoint/2010/main" val="140500671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477B8E4-90E8-BEDC-2193-29D215D045A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34A9951-E310-6F67-1AFA-EE973D92EF28}"/>
              </a:ext>
            </a:extLst>
          </p:cNvPr>
          <p:cNvSpPr txBox="1"/>
          <p:nvPr/>
        </p:nvSpPr>
        <p:spPr>
          <a:xfrm>
            <a:off x="1449074" y="1717894"/>
            <a:ext cx="5091916" cy="75549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pPr>
              <a:defRPr b="1">
                <a:latin typeface="Book Antiqua"/>
                <a:ea typeface="Book Antiqua"/>
                <a:cs typeface="Book Antiqua"/>
                <a:sym typeface="Book Antiqua"/>
              </a:defRPr>
            </a:pPr>
            <a:r>
              <a:rPr sz="1694" dirty="0"/>
              <a:t>Teacher Guide for Words Matter </a:t>
            </a:r>
          </a:p>
          <a:p>
            <a:pPr>
              <a:defRPr sz="1400" b="1">
                <a:latin typeface="Book Antiqua"/>
                <a:ea typeface="Book Antiqua"/>
                <a:cs typeface="Book Antiqua"/>
                <a:sym typeface="Book Antiqua"/>
              </a:defRPr>
            </a:pPr>
            <a:r>
              <a:rPr sz="1318" dirty="0"/>
              <a:t>Discussion Questions</a:t>
            </a:r>
          </a:p>
          <a:p>
            <a:pPr>
              <a:defRPr sz="1400" b="1">
                <a:latin typeface="Book Antiqua"/>
                <a:ea typeface="Book Antiqua"/>
                <a:cs typeface="Book Antiqua"/>
                <a:sym typeface="Book Antiqua"/>
              </a:defRPr>
            </a:pPr>
            <a:endParaRPr sz="1318" dirty="0"/>
          </a:p>
          <a:p>
            <a:pPr>
              <a:defRPr sz="1400" b="1">
                <a:latin typeface="Book Antiqua"/>
                <a:ea typeface="Book Antiqua"/>
                <a:cs typeface="Book Antiqua"/>
                <a:sym typeface="Book Antiqua"/>
              </a:defRPr>
            </a:pPr>
            <a:r>
              <a:rPr sz="1318" dirty="0"/>
              <a:t>BEFORE READING</a:t>
            </a:r>
          </a:p>
          <a:p>
            <a:pPr>
              <a:defRPr sz="1300">
                <a:latin typeface="Tempus Sans ITC"/>
                <a:ea typeface="Tempus Sans ITC"/>
                <a:cs typeface="Tempus Sans ITC"/>
                <a:sym typeface="Tempus Sans ITC"/>
              </a:defRPr>
            </a:pPr>
            <a:endParaRPr sz="1224" dirty="0"/>
          </a:p>
          <a:p>
            <a:pPr>
              <a:buSzPct val="100000"/>
              <a:buAutoNum type="arabicPeriod"/>
              <a:defRPr sz="1300">
                <a:latin typeface="Book Antiqua"/>
                <a:ea typeface="Book Antiqua"/>
                <a:cs typeface="Book Antiqua"/>
                <a:sym typeface="Book Antiqua"/>
              </a:defRPr>
            </a:pPr>
            <a:r>
              <a:rPr sz="1224" dirty="0"/>
              <a:t> What does “resistance” mean to you?</a:t>
            </a:r>
          </a:p>
          <a:p>
            <a:pPr>
              <a:buSzPct val="100000"/>
              <a:buAutoNum type="arabicPeriod"/>
              <a:defRPr sz="1300">
                <a:latin typeface="Book Antiqua"/>
                <a:ea typeface="Book Antiqua"/>
                <a:cs typeface="Book Antiqua"/>
                <a:sym typeface="Book Antiqua"/>
              </a:defRPr>
            </a:pPr>
            <a:endParaRPr sz="1224" dirty="0"/>
          </a:p>
          <a:p>
            <a:pPr>
              <a:buSzPct val="100000"/>
              <a:buAutoNum type="arabicPeriod" startAt="2"/>
              <a:defRPr sz="1300">
                <a:latin typeface="Book Antiqua"/>
                <a:ea typeface="Book Antiqua"/>
                <a:cs typeface="Book Antiqua"/>
                <a:sym typeface="Book Antiqua"/>
              </a:defRPr>
            </a:pPr>
            <a:r>
              <a:rPr sz="1224" dirty="0"/>
              <a:t> Have you ever spoken up for something that was unpopular? What happened?</a:t>
            </a:r>
          </a:p>
          <a:p>
            <a:pPr>
              <a:buSzPct val="100000"/>
              <a:buAutoNum type="arabicPeriod" startAt="2"/>
              <a:defRPr sz="1300">
                <a:latin typeface="Book Antiqua"/>
                <a:ea typeface="Book Antiqua"/>
                <a:cs typeface="Book Antiqua"/>
                <a:sym typeface="Book Antiqua"/>
              </a:defRPr>
            </a:pPr>
            <a:endParaRPr sz="1224" dirty="0"/>
          </a:p>
          <a:p>
            <a:pPr>
              <a:buSzPct val="100000"/>
              <a:buAutoNum type="arabicPeriod" startAt="3"/>
              <a:defRPr sz="1300">
                <a:latin typeface="Book Antiqua"/>
                <a:ea typeface="Book Antiqua"/>
                <a:cs typeface="Book Antiqua"/>
                <a:sym typeface="Book Antiqua"/>
              </a:defRPr>
            </a:pPr>
            <a:r>
              <a:rPr sz="1224" dirty="0"/>
              <a:t> How can words influence people for good—or for harm?</a:t>
            </a:r>
          </a:p>
          <a:p>
            <a:pPr>
              <a:defRPr sz="1300" b="1">
                <a:latin typeface="Book Antiqua"/>
                <a:ea typeface="Book Antiqua"/>
                <a:cs typeface="Book Antiqua"/>
                <a:sym typeface="Book Antiqua"/>
              </a:defRPr>
            </a:pPr>
            <a:endParaRPr sz="1224" dirty="0"/>
          </a:p>
          <a:p>
            <a:pPr>
              <a:defRPr sz="1300" b="1">
                <a:latin typeface="Book Antiqua"/>
                <a:ea typeface="Book Antiqua"/>
                <a:cs typeface="Book Antiqua"/>
                <a:sym typeface="Book Antiqua"/>
              </a:defRPr>
            </a:pPr>
            <a:r>
              <a:rPr sz="1224" dirty="0"/>
              <a:t>DURING READING</a:t>
            </a:r>
          </a:p>
          <a:p>
            <a:pPr>
              <a:defRPr sz="1300" b="1">
                <a:latin typeface="Book Antiqua"/>
                <a:ea typeface="Book Antiqua"/>
                <a:cs typeface="Book Antiqua"/>
                <a:sym typeface="Book Antiqua"/>
              </a:defRPr>
            </a:pPr>
            <a:endParaRPr sz="1224" dirty="0"/>
          </a:p>
          <a:p>
            <a:pPr>
              <a:buSzPct val="100000"/>
              <a:buAutoNum type="arabicPeriod"/>
              <a:defRPr sz="1300">
                <a:latin typeface="Book Antiqua"/>
                <a:ea typeface="Book Antiqua"/>
                <a:cs typeface="Book Antiqua"/>
                <a:sym typeface="Book Antiqua"/>
              </a:defRPr>
            </a:pPr>
            <a:r>
              <a:rPr sz="1224" dirty="0"/>
              <a:t> How does the Scholl family’s environment shape Hans and Sophie’s worldview?</a:t>
            </a:r>
          </a:p>
          <a:p>
            <a:pPr>
              <a:buSzPct val="100000"/>
              <a:buAutoNum type="arabicPeriod"/>
              <a:defRPr sz="1300">
                <a:latin typeface="Book Antiqua"/>
                <a:ea typeface="Book Antiqua"/>
                <a:cs typeface="Book Antiqua"/>
                <a:sym typeface="Book Antiqua"/>
              </a:defRPr>
            </a:pPr>
            <a:endParaRPr sz="1224" dirty="0"/>
          </a:p>
          <a:p>
            <a:pPr>
              <a:buSzPct val="100000"/>
              <a:buAutoNum type="arabicPeriod" startAt="2"/>
              <a:defRPr sz="1300">
                <a:latin typeface="Book Antiqua"/>
                <a:ea typeface="Book Antiqua"/>
                <a:cs typeface="Book Antiqua"/>
                <a:sym typeface="Book Antiqua"/>
              </a:defRPr>
            </a:pPr>
            <a:r>
              <a:rPr sz="1224" dirty="0"/>
              <a:t> What role does propaganda play in the rise of Hitler? How is it introduced to children?</a:t>
            </a:r>
          </a:p>
          <a:p>
            <a:pPr>
              <a:buSzPct val="100000"/>
              <a:buAutoNum type="arabicPeriod" startAt="2"/>
              <a:defRPr sz="1300">
                <a:latin typeface="Book Antiqua"/>
                <a:ea typeface="Book Antiqua"/>
                <a:cs typeface="Book Antiqua"/>
                <a:sym typeface="Book Antiqua"/>
              </a:defRPr>
            </a:pPr>
            <a:endParaRPr sz="1224" dirty="0"/>
          </a:p>
          <a:p>
            <a:pPr>
              <a:buSzPct val="100000"/>
              <a:buAutoNum type="arabicPeriod" startAt="3"/>
              <a:defRPr sz="1300">
                <a:latin typeface="Book Antiqua"/>
                <a:ea typeface="Book Antiqua"/>
                <a:cs typeface="Book Antiqua"/>
                <a:sym typeface="Book Antiqua"/>
              </a:defRPr>
            </a:pPr>
            <a:r>
              <a:rPr sz="1224" dirty="0"/>
              <a:t> Why do Hans and Sophie initially join the Hitler Youth? What causes them to question it?</a:t>
            </a:r>
          </a:p>
          <a:p>
            <a:pPr>
              <a:buSzPct val="100000"/>
              <a:buAutoNum type="arabicPeriod" startAt="3"/>
              <a:defRPr sz="1300">
                <a:latin typeface="Book Antiqua"/>
                <a:ea typeface="Book Antiqua"/>
                <a:cs typeface="Book Antiqua"/>
                <a:sym typeface="Book Antiqua"/>
              </a:defRPr>
            </a:pPr>
            <a:endParaRPr sz="1224" dirty="0"/>
          </a:p>
          <a:p>
            <a:pPr>
              <a:buSzPct val="100000"/>
              <a:buAutoNum type="arabicPeriod" startAt="4"/>
              <a:defRPr sz="1300">
                <a:latin typeface="Book Antiqua"/>
                <a:ea typeface="Book Antiqua"/>
                <a:cs typeface="Book Antiqua"/>
                <a:sym typeface="Book Antiqua"/>
              </a:defRPr>
            </a:pPr>
            <a:r>
              <a:rPr sz="1224" dirty="0"/>
              <a:t> Why do you think the group called themselves the "White Rose"? What symbolism does that name evoke?</a:t>
            </a:r>
          </a:p>
          <a:p>
            <a:pPr>
              <a:buSzPct val="100000"/>
              <a:buAutoNum type="arabicPeriod" startAt="4"/>
              <a:defRPr sz="1300">
                <a:latin typeface="Book Antiqua"/>
                <a:ea typeface="Book Antiqua"/>
                <a:cs typeface="Book Antiqua"/>
                <a:sym typeface="Book Antiqua"/>
              </a:defRPr>
            </a:pPr>
            <a:endParaRPr sz="1224" dirty="0"/>
          </a:p>
          <a:p>
            <a:pPr>
              <a:buSzPct val="100000"/>
              <a:buAutoNum type="arabicPeriod" startAt="5"/>
              <a:defRPr sz="1300">
                <a:latin typeface="Book Antiqua"/>
                <a:ea typeface="Book Antiqua"/>
                <a:cs typeface="Book Antiqua"/>
                <a:sym typeface="Book Antiqua"/>
              </a:defRPr>
            </a:pPr>
            <a:r>
              <a:rPr sz="1224" dirty="0"/>
              <a:t> How do Hans and Sophie change from the beginning of the story to the end?</a:t>
            </a:r>
          </a:p>
          <a:p>
            <a:pPr>
              <a:defRPr sz="1300" b="1">
                <a:latin typeface="Book Antiqua"/>
                <a:ea typeface="Book Antiqua"/>
                <a:cs typeface="Book Antiqua"/>
                <a:sym typeface="Book Antiqua"/>
              </a:defRPr>
            </a:pPr>
            <a:endParaRPr sz="1224" dirty="0"/>
          </a:p>
          <a:p>
            <a:pPr>
              <a:defRPr sz="1300" b="1">
                <a:latin typeface="Book Antiqua"/>
                <a:ea typeface="Book Antiqua"/>
                <a:cs typeface="Book Antiqua"/>
                <a:sym typeface="Book Antiqua"/>
              </a:defRPr>
            </a:pPr>
            <a:r>
              <a:rPr sz="1224" dirty="0"/>
              <a:t>AFTER READING</a:t>
            </a:r>
          </a:p>
          <a:p>
            <a:pPr>
              <a:defRPr sz="1300" b="1">
                <a:latin typeface="Book Antiqua"/>
                <a:ea typeface="Book Antiqua"/>
                <a:cs typeface="Book Antiqua"/>
                <a:sym typeface="Book Antiqua"/>
              </a:defRPr>
            </a:pPr>
            <a:endParaRPr sz="1224" dirty="0"/>
          </a:p>
          <a:p>
            <a:pPr>
              <a:buSzPct val="100000"/>
              <a:buAutoNum type="arabicPeriod"/>
              <a:defRPr sz="1300">
                <a:latin typeface="Book Antiqua"/>
                <a:ea typeface="Book Antiqua"/>
                <a:cs typeface="Book Antiqua"/>
                <a:sym typeface="Book Antiqua"/>
              </a:defRPr>
            </a:pPr>
            <a:r>
              <a:rPr sz="1224" dirty="0"/>
              <a:t> What sacrifices did members of the White Rose Resistance make?</a:t>
            </a:r>
          </a:p>
          <a:p>
            <a:pPr>
              <a:buSzPct val="100000"/>
              <a:buAutoNum type="arabicPeriod"/>
              <a:defRPr sz="1300">
                <a:latin typeface="Book Antiqua"/>
                <a:ea typeface="Book Antiqua"/>
                <a:cs typeface="Book Antiqua"/>
                <a:sym typeface="Book Antiqua"/>
              </a:defRPr>
            </a:pPr>
            <a:endParaRPr sz="1224" dirty="0"/>
          </a:p>
          <a:p>
            <a:pPr>
              <a:buSzPct val="100000"/>
              <a:buAutoNum type="arabicPeriod" startAt="2"/>
              <a:defRPr sz="1300">
                <a:latin typeface="Book Antiqua"/>
                <a:ea typeface="Book Antiqua"/>
                <a:cs typeface="Book Antiqua"/>
                <a:sym typeface="Book Antiqua"/>
              </a:defRPr>
            </a:pPr>
            <a:r>
              <a:rPr sz="1224" dirty="0"/>
              <a:t> Why did the Nazi regime fear words so much?</a:t>
            </a:r>
          </a:p>
          <a:p>
            <a:pPr>
              <a:buSzPct val="100000"/>
              <a:buAutoNum type="arabicPeriod" startAt="2"/>
              <a:defRPr sz="1300">
                <a:latin typeface="Book Antiqua"/>
                <a:ea typeface="Book Antiqua"/>
                <a:cs typeface="Book Antiqua"/>
                <a:sym typeface="Book Antiqua"/>
              </a:defRPr>
            </a:pPr>
            <a:endParaRPr sz="1224" dirty="0"/>
          </a:p>
          <a:p>
            <a:pPr>
              <a:buSzPct val="100000"/>
              <a:buAutoNum type="arabicPeriod" startAt="3"/>
              <a:defRPr sz="1300">
                <a:latin typeface="Book Antiqua"/>
                <a:ea typeface="Book Antiqua"/>
                <a:cs typeface="Book Antiqua"/>
                <a:sym typeface="Book Antiqua"/>
              </a:defRPr>
            </a:pPr>
            <a:r>
              <a:rPr sz="1224" dirty="0"/>
              <a:t> How does this story relate to freedom of speech and protest today?</a:t>
            </a:r>
          </a:p>
          <a:p>
            <a:pPr>
              <a:buSzPct val="100000"/>
              <a:buAutoNum type="arabicPeriod" startAt="3"/>
              <a:defRPr sz="1300">
                <a:latin typeface="Book Antiqua"/>
                <a:ea typeface="Book Antiqua"/>
                <a:cs typeface="Book Antiqua"/>
                <a:sym typeface="Book Antiqua"/>
              </a:defRPr>
            </a:pPr>
            <a:endParaRPr sz="1224" dirty="0"/>
          </a:p>
          <a:p>
            <a:pPr>
              <a:buSzPct val="100000"/>
              <a:buAutoNum type="arabicPeriod" startAt="4"/>
              <a:defRPr sz="1300">
                <a:latin typeface="Book Antiqua"/>
                <a:ea typeface="Book Antiqua"/>
                <a:cs typeface="Book Antiqua"/>
                <a:sym typeface="Book Antiqua"/>
              </a:defRPr>
            </a:pPr>
            <a:r>
              <a:rPr sz="1224" dirty="0"/>
              <a:t> In what ways do you think young people can lead movements for justice?</a:t>
            </a:r>
          </a:p>
        </p:txBody>
      </p:sp>
    </p:spTree>
    <p:extLst>
      <p:ext uri="{BB962C8B-B14F-4D97-AF65-F5344CB8AC3E}">
        <p14:creationId xmlns:p14="http://schemas.microsoft.com/office/powerpoint/2010/main" val="26353789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3A8C53-0517-C36F-9AF4-30412A3FA28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6596F6E-36BA-3297-C14A-AA6CEE8C9FF0}"/>
              </a:ext>
            </a:extLst>
          </p:cNvPr>
          <p:cNvSpPr txBox="1"/>
          <p:nvPr/>
        </p:nvSpPr>
        <p:spPr>
          <a:xfrm>
            <a:off x="983537" y="1868933"/>
            <a:ext cx="5700422" cy="7797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pPr>
              <a:defRPr b="1">
                <a:latin typeface="Book Antiqua"/>
                <a:ea typeface="Book Antiqua"/>
                <a:cs typeface="Book Antiqua"/>
                <a:sym typeface="Book Antiqua"/>
              </a:defRPr>
            </a:pPr>
            <a:r>
              <a:rPr sz="1694" dirty="0"/>
              <a:t>                 Lesson: Understanding Propaganda</a:t>
            </a:r>
          </a:p>
          <a:p>
            <a:pPr>
              <a:defRPr b="1">
                <a:latin typeface="Book Antiqua"/>
                <a:ea typeface="Book Antiqua"/>
                <a:cs typeface="Book Antiqua"/>
                <a:sym typeface="Book Antiqua"/>
              </a:defRPr>
            </a:pPr>
            <a:endParaRPr sz="1694" dirty="0"/>
          </a:p>
          <a:p>
            <a:pPr>
              <a:defRPr sz="1600" b="1">
                <a:latin typeface="Book Antiqua"/>
                <a:ea typeface="Book Antiqua"/>
                <a:cs typeface="Book Antiqua"/>
                <a:sym typeface="Book Antiqua"/>
              </a:defRPr>
            </a:pPr>
            <a:r>
              <a:rPr sz="1506" dirty="0">
                <a:latin typeface="+mn-lt"/>
                <a:ea typeface="+mn-ea"/>
                <a:cs typeface="+mn-cs"/>
                <a:sym typeface="Helvetica"/>
              </a:rPr>
              <a:t>👀 </a:t>
            </a:r>
            <a:r>
              <a:rPr sz="1506" dirty="0"/>
              <a:t>What Is Propaganda?</a:t>
            </a:r>
          </a:p>
          <a:p>
            <a:pPr>
              <a:defRPr sz="1600">
                <a:latin typeface="Book Antiqua"/>
                <a:ea typeface="Book Antiqua"/>
                <a:cs typeface="Book Antiqua"/>
                <a:sym typeface="Book Antiqua"/>
              </a:defRPr>
            </a:pPr>
            <a:r>
              <a:rPr sz="1506" dirty="0"/>
              <a:t>Propaganda is </a:t>
            </a:r>
            <a:r>
              <a:rPr sz="1506" b="1" dirty="0"/>
              <a:t>information that is spread to shape the way people think, feel, or act</a:t>
            </a:r>
            <a:r>
              <a:rPr sz="1506" dirty="0"/>
              <a:t>.</a:t>
            </a:r>
          </a:p>
          <a:p>
            <a:pPr>
              <a:buSzPct val="100000"/>
              <a:buFont typeface="Arial"/>
              <a:buChar char="•"/>
              <a:defRPr sz="1600">
                <a:latin typeface="Book Antiqua"/>
                <a:ea typeface="Book Antiqua"/>
                <a:cs typeface="Book Antiqua"/>
                <a:sym typeface="Book Antiqua"/>
              </a:defRPr>
            </a:pPr>
            <a:r>
              <a:rPr sz="1506" dirty="0"/>
              <a:t>It often uses emotions (fear, pride, anger, hope) to persuade people.</a:t>
            </a:r>
          </a:p>
          <a:p>
            <a:pPr>
              <a:buSzPct val="100000"/>
              <a:buFont typeface="Arial"/>
              <a:buChar char="•"/>
              <a:defRPr sz="1600">
                <a:latin typeface="Book Antiqua"/>
                <a:ea typeface="Book Antiqua"/>
                <a:cs typeface="Book Antiqua"/>
                <a:sym typeface="Book Antiqua"/>
              </a:defRPr>
            </a:pPr>
            <a:r>
              <a:rPr sz="1506" dirty="0"/>
              <a:t>It can be used for both </a:t>
            </a:r>
            <a:r>
              <a:rPr sz="1506" b="1" dirty="0"/>
              <a:t>positive</a:t>
            </a:r>
            <a:r>
              <a:rPr sz="1506" dirty="0"/>
              <a:t> (encouraging recycling, teamwork) and </a:t>
            </a:r>
            <a:r>
              <a:rPr sz="1506" b="1" dirty="0"/>
              <a:t>negative</a:t>
            </a:r>
            <a:r>
              <a:rPr sz="1506" dirty="0"/>
              <a:t> (spreading hate, controlling people) purposes.</a:t>
            </a:r>
          </a:p>
          <a:p>
            <a:pPr>
              <a:buSzPct val="100000"/>
              <a:buFont typeface="Arial"/>
              <a:buChar char="•"/>
              <a:defRPr sz="1600">
                <a:latin typeface="Book Antiqua"/>
                <a:ea typeface="Book Antiqua"/>
                <a:cs typeface="Book Antiqua"/>
                <a:sym typeface="Book Antiqua"/>
              </a:defRPr>
            </a:pPr>
            <a:r>
              <a:rPr sz="1506" dirty="0"/>
              <a:t>Governments, companies, and groups have all used propaganda to get people on their side.</a:t>
            </a:r>
          </a:p>
          <a:p>
            <a:pPr>
              <a:buSzPct val="100000"/>
              <a:buFont typeface="Arial"/>
              <a:buChar char="•"/>
              <a:defRPr sz="1600">
                <a:latin typeface="Book Antiqua"/>
                <a:ea typeface="Book Antiqua"/>
                <a:cs typeface="Book Antiqua"/>
                <a:sym typeface="Book Antiqua"/>
              </a:defRPr>
            </a:pPr>
            <a:endParaRPr sz="1506" dirty="0"/>
          </a:p>
          <a:p>
            <a:pPr>
              <a:defRPr sz="1600" b="1">
                <a:latin typeface="Book Antiqua"/>
                <a:ea typeface="Book Antiqua"/>
                <a:cs typeface="Book Antiqua"/>
                <a:sym typeface="Book Antiqua"/>
              </a:defRPr>
            </a:pPr>
            <a:r>
              <a:rPr sz="1506" dirty="0">
                <a:latin typeface="+mn-lt"/>
                <a:ea typeface="+mn-ea"/>
                <a:cs typeface="+mn-cs"/>
                <a:sym typeface="Helvetica"/>
              </a:rPr>
              <a:t>🛠️ </a:t>
            </a:r>
            <a:r>
              <a:rPr sz="1506" dirty="0"/>
              <a:t>Common Propaganda Techniques</a:t>
            </a:r>
          </a:p>
          <a:p>
            <a:pPr>
              <a:buSzPct val="100000"/>
              <a:buAutoNum type="arabicPeriod"/>
              <a:defRPr sz="1600" b="1">
                <a:latin typeface="Book Antiqua"/>
                <a:ea typeface="Book Antiqua"/>
                <a:cs typeface="Book Antiqua"/>
                <a:sym typeface="Book Antiqua"/>
              </a:defRPr>
            </a:pPr>
            <a:r>
              <a:rPr sz="1506" dirty="0"/>
              <a:t>Bandwagon – “Everyone is doing it, so you should too.”</a:t>
            </a:r>
          </a:p>
          <a:p>
            <a:pPr>
              <a:buSzPct val="100000"/>
              <a:buAutoNum type="arabicPeriod"/>
              <a:defRPr sz="1600" b="1">
                <a:latin typeface="Book Antiqua"/>
                <a:ea typeface="Book Antiqua"/>
                <a:cs typeface="Book Antiqua"/>
                <a:sym typeface="Book Antiqua"/>
              </a:defRPr>
            </a:pPr>
            <a:r>
              <a:rPr sz="1506" dirty="0"/>
              <a:t>Fear – Scaring people into action.</a:t>
            </a:r>
          </a:p>
          <a:p>
            <a:pPr>
              <a:buSzPct val="100000"/>
              <a:buAutoNum type="arabicPeriod"/>
              <a:defRPr sz="1600" b="1">
                <a:latin typeface="Book Antiqua"/>
                <a:ea typeface="Book Antiqua"/>
                <a:cs typeface="Book Antiqua"/>
                <a:sym typeface="Book Antiqua"/>
              </a:defRPr>
            </a:pPr>
            <a:r>
              <a:rPr sz="1506" dirty="0"/>
              <a:t>Name-Calling – Using negative labels against opponents.</a:t>
            </a:r>
          </a:p>
          <a:p>
            <a:pPr>
              <a:buSzPct val="100000"/>
              <a:buAutoNum type="arabicPeriod"/>
              <a:defRPr sz="1600" b="1">
                <a:latin typeface="Book Antiqua"/>
                <a:ea typeface="Book Antiqua"/>
                <a:cs typeface="Book Antiqua"/>
                <a:sym typeface="Book Antiqua"/>
              </a:defRPr>
            </a:pPr>
            <a:r>
              <a:rPr sz="1506" dirty="0"/>
              <a:t>Glittering Generalities – Using fancy words like “freedom” or “justice” without real explanation.</a:t>
            </a:r>
          </a:p>
          <a:p>
            <a:pPr>
              <a:buSzPct val="100000"/>
              <a:buAutoNum type="arabicPeriod"/>
              <a:defRPr sz="1600" b="1">
                <a:latin typeface="Book Antiqua"/>
                <a:ea typeface="Book Antiqua"/>
                <a:cs typeface="Book Antiqua"/>
                <a:sym typeface="Book Antiqua"/>
              </a:defRPr>
            </a:pPr>
            <a:r>
              <a:rPr sz="1506" dirty="0"/>
              <a:t>Testimonial – Using a famous person or “expert” to endorse an idea.</a:t>
            </a:r>
          </a:p>
          <a:p>
            <a:pPr>
              <a:buSzPct val="100000"/>
              <a:buAutoNum type="arabicPeriod"/>
              <a:defRPr sz="1600" b="1">
                <a:latin typeface="Book Antiqua"/>
                <a:ea typeface="Book Antiqua"/>
                <a:cs typeface="Book Antiqua"/>
                <a:sym typeface="Book Antiqua"/>
              </a:defRPr>
            </a:pPr>
            <a:r>
              <a:rPr sz="1506" dirty="0"/>
              <a:t>Card Stacking – Only showing one side of the story.</a:t>
            </a:r>
          </a:p>
          <a:p>
            <a:pPr>
              <a:buSzPct val="100000"/>
              <a:buAutoNum type="arabicPeriod"/>
              <a:defRPr sz="1600" b="1">
                <a:latin typeface="Book Antiqua"/>
                <a:ea typeface="Book Antiqua"/>
                <a:cs typeface="Book Antiqua"/>
                <a:sym typeface="Book Antiqua"/>
              </a:defRPr>
            </a:pPr>
            <a:r>
              <a:rPr sz="1506" dirty="0"/>
              <a:t>Plain Folks – Making leaders seem like they’re “just like you.”</a:t>
            </a:r>
          </a:p>
          <a:p>
            <a:pPr>
              <a:buSzPct val="100000"/>
              <a:buFont typeface="Arial"/>
              <a:buChar char="•"/>
              <a:defRPr sz="1600">
                <a:latin typeface="Book Antiqua"/>
                <a:ea typeface="Book Antiqua"/>
                <a:cs typeface="Book Antiqua"/>
                <a:sym typeface="Book Antiqua"/>
              </a:defRPr>
            </a:pPr>
            <a:endParaRPr sz="1506" dirty="0"/>
          </a:p>
          <a:p>
            <a:pPr>
              <a:defRPr sz="1600" b="1">
                <a:latin typeface="Book Antiqua"/>
                <a:ea typeface="Book Antiqua"/>
                <a:cs typeface="Book Antiqua"/>
                <a:sym typeface="Book Antiqua"/>
              </a:defRPr>
            </a:pPr>
            <a:r>
              <a:rPr sz="1506" dirty="0">
                <a:latin typeface="+mn-lt"/>
                <a:ea typeface="+mn-ea"/>
                <a:cs typeface="+mn-cs"/>
                <a:sym typeface="Helvetica"/>
              </a:rPr>
              <a:t>🖼️ </a:t>
            </a:r>
            <a:r>
              <a:rPr sz="1506" dirty="0"/>
              <a:t>Quick Examples</a:t>
            </a:r>
          </a:p>
          <a:p>
            <a:pPr>
              <a:buSzPct val="100000"/>
              <a:buFont typeface="Arial"/>
              <a:buChar char="•"/>
              <a:defRPr sz="1600" b="1">
                <a:latin typeface="Book Antiqua"/>
                <a:ea typeface="Book Antiqua"/>
                <a:cs typeface="Book Antiqua"/>
                <a:sym typeface="Book Antiqua"/>
              </a:defRPr>
            </a:pPr>
            <a:r>
              <a:rPr sz="1506" dirty="0"/>
              <a:t>WWII Poster: “Loose Lips Sink Ships” (fear – don’t share secrets).</a:t>
            </a:r>
          </a:p>
          <a:p>
            <a:pPr>
              <a:buSzPct val="100000"/>
              <a:buFont typeface="Arial"/>
              <a:buChar char="•"/>
              <a:defRPr sz="1600" b="1">
                <a:latin typeface="Book Antiqua"/>
                <a:ea typeface="Book Antiqua"/>
                <a:cs typeface="Book Antiqua"/>
                <a:sym typeface="Book Antiqua"/>
              </a:defRPr>
            </a:pPr>
            <a:r>
              <a:rPr sz="1506" dirty="0"/>
              <a:t>Commercial: A famous athlete drinks a sports drink and says it made them win (testimonial).</a:t>
            </a:r>
          </a:p>
          <a:p>
            <a:pPr>
              <a:buSzPct val="100000"/>
              <a:buFont typeface="Arial"/>
              <a:buChar char="•"/>
              <a:defRPr sz="1600" b="1">
                <a:latin typeface="Book Antiqua"/>
                <a:ea typeface="Book Antiqua"/>
                <a:cs typeface="Book Antiqua"/>
                <a:sym typeface="Book Antiqua"/>
              </a:defRPr>
            </a:pPr>
            <a:r>
              <a:rPr sz="1506" dirty="0"/>
              <a:t>Social Media Ad: “Join millions of people who are already switching to this brand!” (bandwagon).</a:t>
            </a:r>
          </a:p>
          <a:p>
            <a:pPr>
              <a:buSzPct val="100000"/>
              <a:buFont typeface="Arial"/>
              <a:buChar char="•"/>
              <a:defRPr sz="1600">
                <a:latin typeface="Book Antiqua"/>
                <a:ea typeface="Book Antiqua"/>
                <a:cs typeface="Book Antiqua"/>
                <a:sym typeface="Book Antiqua"/>
              </a:defRPr>
            </a:pPr>
            <a:endParaRPr sz="1506" dirty="0"/>
          </a:p>
          <a:p>
            <a:pPr>
              <a:defRPr sz="1600">
                <a:latin typeface="Book Antiqua"/>
                <a:ea typeface="Book Antiqua"/>
                <a:cs typeface="Book Antiqua"/>
                <a:sym typeface="Book Antiqua"/>
              </a:defRPr>
            </a:pPr>
            <a:endParaRPr sz="1506" dirty="0"/>
          </a:p>
        </p:txBody>
      </p:sp>
    </p:spTree>
    <p:extLst>
      <p:ext uri="{BB962C8B-B14F-4D97-AF65-F5344CB8AC3E}">
        <p14:creationId xmlns:p14="http://schemas.microsoft.com/office/powerpoint/2010/main" val="367968197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541D1EB-12FB-9400-B49C-74BA7B2A557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85E7DF6-9204-BF0F-D7FF-2442D238E4F1}"/>
              </a:ext>
            </a:extLst>
          </p:cNvPr>
          <p:cNvSpPr txBox="1"/>
          <p:nvPr/>
        </p:nvSpPr>
        <p:spPr>
          <a:xfrm>
            <a:off x="807389" y="1948317"/>
            <a:ext cx="5700422" cy="1048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pPr>
              <a:buSzPct val="100000"/>
              <a:buFont typeface="Arial"/>
              <a:buChar char="•"/>
              <a:defRPr sz="1600">
                <a:latin typeface="Book Antiqua"/>
                <a:ea typeface="Book Antiqua"/>
                <a:cs typeface="Book Antiqua"/>
                <a:sym typeface="Book Antiqua"/>
              </a:defRPr>
            </a:pPr>
            <a:r>
              <a:rPr sz="1506" dirty="0">
                <a:latin typeface="+mn-lt"/>
                <a:ea typeface="+mn-ea"/>
                <a:cs typeface="+mn-cs"/>
                <a:sym typeface="Helvetica"/>
              </a:rPr>
              <a:t>            ✍️ </a:t>
            </a:r>
            <a:r>
              <a:rPr sz="1694" b="1" dirty="0"/>
              <a:t>Student Activity: – Spot the Propaganda! </a:t>
            </a:r>
          </a:p>
          <a:p>
            <a:pPr>
              <a:buSzPct val="100000"/>
              <a:buFont typeface="Arial"/>
              <a:buChar char="•"/>
              <a:defRPr sz="1600">
                <a:latin typeface="Book Antiqua"/>
                <a:ea typeface="Book Antiqua"/>
                <a:cs typeface="Book Antiqua"/>
                <a:sym typeface="Book Antiqua"/>
              </a:defRPr>
            </a:pPr>
            <a:endParaRPr sz="1129" dirty="0"/>
          </a:p>
          <a:p>
            <a:pPr>
              <a:buSzPct val="100000"/>
              <a:buFont typeface="Arial"/>
              <a:buChar char="•"/>
              <a:defRPr sz="1200">
                <a:latin typeface="Book Antiqua"/>
                <a:ea typeface="Book Antiqua"/>
                <a:cs typeface="Book Antiqua"/>
                <a:sym typeface="Book Antiqua"/>
              </a:defRPr>
            </a:pPr>
            <a:r>
              <a:rPr sz="1129" dirty="0"/>
              <a:t>Analyze the examples (posters, ads, or memes).</a:t>
            </a:r>
          </a:p>
          <a:p>
            <a:pPr>
              <a:buSzPct val="100000"/>
              <a:buFont typeface="Arial"/>
              <a:buChar char="•"/>
              <a:defRPr sz="1200">
                <a:latin typeface="Book Antiqua"/>
                <a:ea typeface="Book Antiqua"/>
                <a:cs typeface="Book Antiqua"/>
                <a:sym typeface="Book Antiqua"/>
              </a:defRPr>
            </a:pPr>
            <a:r>
              <a:rPr sz="1129" dirty="0"/>
              <a:t>Task: Identify which propaganda technique is being used. What is its message? What is its goal?</a:t>
            </a:r>
          </a:p>
        </p:txBody>
      </p:sp>
      <p:pic>
        <p:nvPicPr>
          <p:cNvPr id="3" name="Picture 2" descr="Picture 2">
            <a:extLst>
              <a:ext uri="{FF2B5EF4-FFF2-40B4-BE49-F238E27FC236}">
                <a16:creationId xmlns:a16="http://schemas.microsoft.com/office/drawing/2014/main" id="{6293C4BB-2BBF-1199-B4F0-CA94B857F3D3}"/>
              </a:ext>
            </a:extLst>
          </p:cNvPr>
          <p:cNvPicPr>
            <a:picLocks noChangeAspect="1"/>
          </p:cNvPicPr>
          <p:nvPr/>
        </p:nvPicPr>
        <p:blipFill>
          <a:blip r:embed="rId3"/>
          <a:stretch>
            <a:fillRect/>
          </a:stretch>
        </p:blipFill>
        <p:spPr>
          <a:xfrm>
            <a:off x="686508" y="3174265"/>
            <a:ext cx="1667436" cy="1780911"/>
          </a:xfrm>
          <a:prstGeom prst="rect">
            <a:avLst/>
          </a:prstGeom>
          <a:ln w="12700">
            <a:miter lim="400000"/>
          </a:ln>
        </p:spPr>
      </p:pic>
      <p:sp>
        <p:nvSpPr>
          <p:cNvPr id="4" name="TextBox 5">
            <a:extLst>
              <a:ext uri="{FF2B5EF4-FFF2-40B4-BE49-F238E27FC236}">
                <a16:creationId xmlns:a16="http://schemas.microsoft.com/office/drawing/2014/main" id="{455EE383-697B-2B7C-1F62-2C6D89D162EF}"/>
              </a:ext>
            </a:extLst>
          </p:cNvPr>
          <p:cNvSpPr txBox="1"/>
          <p:nvPr/>
        </p:nvSpPr>
        <p:spPr>
          <a:xfrm>
            <a:off x="2491495" y="3174266"/>
            <a:ext cx="3707426" cy="9611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pPr marL="150988" indent="-150988">
              <a:buSzPct val="100000"/>
              <a:buAutoNum type="arabicPeriod"/>
              <a:defRPr sz="1200" b="1">
                <a:latin typeface="Book Antiqua"/>
                <a:ea typeface="Book Antiqua"/>
                <a:cs typeface="Book Antiqua"/>
                <a:sym typeface="Book Antiqua"/>
              </a:defRPr>
            </a:pPr>
            <a:r>
              <a:rPr sz="1129"/>
              <a:t>“Loose Lips Sink Ships” (WWII, U.S.)</a:t>
            </a:r>
          </a:p>
          <a:p>
            <a:pPr>
              <a:defRPr sz="1200" b="1">
                <a:latin typeface="Book Antiqua"/>
                <a:ea typeface="Book Antiqua"/>
                <a:cs typeface="Book Antiqua"/>
                <a:sym typeface="Book Antiqua"/>
              </a:defRPr>
            </a:pPr>
            <a:endParaRPr sz="1129"/>
          </a:p>
          <a:p>
            <a:pPr>
              <a:buSzPct val="100000"/>
              <a:buFont typeface="Arial"/>
              <a:buChar char="•"/>
              <a:defRPr sz="1200" b="1">
                <a:latin typeface="Book Antiqua"/>
                <a:ea typeface="Book Antiqua"/>
                <a:cs typeface="Book Antiqua"/>
                <a:sym typeface="Book Antiqua"/>
              </a:defRPr>
            </a:pPr>
            <a:r>
              <a:rPr sz="1129"/>
              <a:t>Type: </a:t>
            </a:r>
          </a:p>
          <a:p>
            <a:pPr>
              <a:buSzPct val="100000"/>
              <a:buFont typeface="Arial"/>
              <a:buChar char="•"/>
              <a:defRPr sz="1200" b="1">
                <a:latin typeface="Book Antiqua"/>
                <a:ea typeface="Book Antiqua"/>
                <a:cs typeface="Book Antiqua"/>
                <a:sym typeface="Book Antiqua"/>
              </a:defRPr>
            </a:pPr>
            <a:r>
              <a:rPr sz="1129"/>
              <a:t>Message.</a:t>
            </a:r>
          </a:p>
          <a:p>
            <a:pPr>
              <a:buSzPct val="100000"/>
              <a:buFont typeface="Arial"/>
              <a:buChar char="•"/>
              <a:defRPr sz="1200" b="1">
                <a:latin typeface="Book Antiqua"/>
                <a:ea typeface="Book Antiqua"/>
                <a:cs typeface="Book Antiqua"/>
                <a:sym typeface="Book Antiqua"/>
              </a:defRPr>
            </a:pPr>
            <a:r>
              <a:rPr sz="1129"/>
              <a:t>Goal.</a:t>
            </a:r>
          </a:p>
        </p:txBody>
      </p:sp>
      <p:pic>
        <p:nvPicPr>
          <p:cNvPr id="5" name="Picture 6" descr="Picture 6">
            <a:extLst>
              <a:ext uri="{FF2B5EF4-FFF2-40B4-BE49-F238E27FC236}">
                <a16:creationId xmlns:a16="http://schemas.microsoft.com/office/drawing/2014/main" id="{41E12297-9672-0A52-1C40-D989861BE6B7}"/>
              </a:ext>
            </a:extLst>
          </p:cNvPr>
          <p:cNvPicPr>
            <a:picLocks noChangeAspect="1"/>
          </p:cNvPicPr>
          <p:nvPr/>
        </p:nvPicPr>
        <p:blipFill>
          <a:blip r:embed="rId4"/>
          <a:stretch>
            <a:fillRect/>
          </a:stretch>
        </p:blipFill>
        <p:spPr>
          <a:xfrm>
            <a:off x="659614" y="5311184"/>
            <a:ext cx="1721224" cy="1780911"/>
          </a:xfrm>
          <a:prstGeom prst="rect">
            <a:avLst/>
          </a:prstGeom>
          <a:ln w="12700">
            <a:miter lim="400000"/>
          </a:ln>
        </p:spPr>
      </p:pic>
      <p:sp>
        <p:nvSpPr>
          <p:cNvPr id="6" name="TextBox 7">
            <a:extLst>
              <a:ext uri="{FF2B5EF4-FFF2-40B4-BE49-F238E27FC236}">
                <a16:creationId xmlns:a16="http://schemas.microsoft.com/office/drawing/2014/main" id="{99020F31-F04A-970B-AE22-C190B5A8C1E6}"/>
              </a:ext>
            </a:extLst>
          </p:cNvPr>
          <p:cNvSpPr txBox="1"/>
          <p:nvPr/>
        </p:nvSpPr>
        <p:spPr>
          <a:xfrm>
            <a:off x="2591524" y="5357762"/>
            <a:ext cx="2827417" cy="1134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pPr>
              <a:defRPr sz="1200" b="1">
                <a:latin typeface="Book Antiqua"/>
                <a:ea typeface="Book Antiqua"/>
                <a:cs typeface="Book Antiqua"/>
                <a:sym typeface="Book Antiqua"/>
              </a:defRPr>
            </a:pPr>
            <a:r>
              <a:rPr sz="1129"/>
              <a:t>2.  Uncle Sam “I Want YOU” </a:t>
            </a:r>
          </a:p>
          <a:p>
            <a:pPr>
              <a:defRPr sz="1200" b="1">
                <a:latin typeface="Book Antiqua"/>
                <a:ea typeface="Book Antiqua"/>
                <a:cs typeface="Book Antiqua"/>
                <a:sym typeface="Book Antiqua"/>
              </a:defRPr>
            </a:pPr>
            <a:r>
              <a:rPr sz="1129"/>
              <a:t>Recruitment Poster (WWI &amp; WWII, U.S.)</a:t>
            </a:r>
          </a:p>
          <a:p>
            <a:pPr>
              <a:defRPr sz="1200" b="1">
                <a:latin typeface="Book Antiqua"/>
                <a:ea typeface="Book Antiqua"/>
                <a:cs typeface="Book Antiqua"/>
                <a:sym typeface="Book Antiqua"/>
              </a:defRPr>
            </a:pPr>
            <a:endParaRPr sz="1129"/>
          </a:p>
          <a:p>
            <a:pPr>
              <a:buSzPct val="100000"/>
              <a:buFont typeface="Arial"/>
              <a:buChar char="•"/>
              <a:defRPr sz="1200" b="1">
                <a:latin typeface="Book Antiqua"/>
                <a:ea typeface="Book Antiqua"/>
                <a:cs typeface="Book Antiqua"/>
                <a:sym typeface="Book Antiqua"/>
              </a:defRPr>
            </a:pPr>
            <a:r>
              <a:rPr sz="1129"/>
              <a:t>Type:</a:t>
            </a:r>
          </a:p>
          <a:p>
            <a:pPr>
              <a:buSzPct val="100000"/>
              <a:buFont typeface="Arial"/>
              <a:buChar char="•"/>
              <a:defRPr sz="1200" b="1">
                <a:latin typeface="Book Antiqua"/>
                <a:ea typeface="Book Antiqua"/>
                <a:cs typeface="Book Antiqua"/>
                <a:sym typeface="Book Antiqua"/>
              </a:defRPr>
            </a:pPr>
            <a:r>
              <a:rPr sz="1129"/>
              <a:t>Message:</a:t>
            </a:r>
          </a:p>
          <a:p>
            <a:pPr>
              <a:buSzPct val="100000"/>
              <a:buFont typeface="Arial"/>
              <a:buChar char="•"/>
              <a:defRPr sz="1200" b="1">
                <a:latin typeface="Book Antiqua"/>
                <a:ea typeface="Book Antiqua"/>
                <a:cs typeface="Book Antiqua"/>
                <a:sym typeface="Book Antiqua"/>
              </a:defRPr>
            </a:pPr>
            <a:r>
              <a:rPr sz="1129"/>
              <a:t>Goal:</a:t>
            </a:r>
          </a:p>
        </p:txBody>
      </p:sp>
      <p:pic>
        <p:nvPicPr>
          <p:cNvPr id="7" name="Picture 8" descr="Picture 8">
            <a:extLst>
              <a:ext uri="{FF2B5EF4-FFF2-40B4-BE49-F238E27FC236}">
                <a16:creationId xmlns:a16="http://schemas.microsoft.com/office/drawing/2014/main" id="{79D7105D-CBCA-011D-9D70-FC50A24429D9}"/>
              </a:ext>
            </a:extLst>
          </p:cNvPr>
          <p:cNvPicPr>
            <a:picLocks noChangeAspect="1"/>
          </p:cNvPicPr>
          <p:nvPr/>
        </p:nvPicPr>
        <p:blipFill>
          <a:blip r:embed="rId5"/>
          <a:stretch>
            <a:fillRect/>
          </a:stretch>
        </p:blipFill>
        <p:spPr>
          <a:xfrm>
            <a:off x="704437" y="7332779"/>
            <a:ext cx="1631577" cy="1464377"/>
          </a:xfrm>
          <a:prstGeom prst="rect">
            <a:avLst/>
          </a:prstGeom>
          <a:ln w="12700">
            <a:miter lim="400000"/>
          </a:ln>
        </p:spPr>
      </p:pic>
      <p:sp>
        <p:nvSpPr>
          <p:cNvPr id="8" name="TextBox 16">
            <a:extLst>
              <a:ext uri="{FF2B5EF4-FFF2-40B4-BE49-F238E27FC236}">
                <a16:creationId xmlns:a16="http://schemas.microsoft.com/office/drawing/2014/main" id="{D1420C2F-9D9A-0537-6809-3A544E286A1F}"/>
              </a:ext>
            </a:extLst>
          </p:cNvPr>
          <p:cNvSpPr txBox="1"/>
          <p:nvPr/>
        </p:nvSpPr>
        <p:spPr>
          <a:xfrm>
            <a:off x="2652967" y="7353103"/>
            <a:ext cx="3384485" cy="1134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pPr>
              <a:defRPr sz="1200"/>
            </a:pPr>
            <a:r>
              <a:rPr sz="1129">
                <a:latin typeface="Book Antiqua"/>
                <a:ea typeface="Book Antiqua"/>
                <a:cs typeface="Book Antiqua"/>
                <a:sym typeface="Book Antiqua"/>
              </a:rPr>
              <a:t>3. </a:t>
            </a:r>
            <a:r>
              <a:rPr sz="1129" b="1">
                <a:latin typeface="Book Antiqua"/>
                <a:ea typeface="Book Antiqua"/>
                <a:cs typeface="Book Antiqua"/>
                <a:sym typeface="Book Antiqua"/>
              </a:rPr>
              <a:t>Nazi Propaganda Against  Jewish People (1930s–1940s,   Germany)</a:t>
            </a:r>
          </a:p>
          <a:p>
            <a:pPr>
              <a:defRPr sz="1200"/>
            </a:pPr>
            <a:endParaRPr sz="1129">
              <a:latin typeface="Book Antiqua"/>
              <a:ea typeface="Book Antiqua"/>
              <a:cs typeface="Book Antiqua"/>
              <a:sym typeface="Book Antiqua"/>
            </a:endParaRPr>
          </a:p>
          <a:p>
            <a:pPr>
              <a:defRPr sz="1200" b="1">
                <a:latin typeface="Book Antiqua"/>
                <a:ea typeface="Book Antiqua"/>
                <a:cs typeface="Book Antiqua"/>
                <a:sym typeface="Book Antiqua"/>
              </a:defRPr>
            </a:pPr>
            <a:r>
              <a:rPr sz="1129"/>
              <a:t>Type: </a:t>
            </a:r>
          </a:p>
          <a:p>
            <a:pPr>
              <a:defRPr sz="1200" b="1">
                <a:latin typeface="Book Antiqua"/>
                <a:ea typeface="Book Antiqua"/>
                <a:cs typeface="Book Antiqua"/>
                <a:sym typeface="Book Antiqua"/>
              </a:defRPr>
            </a:pPr>
            <a:r>
              <a:rPr sz="1129"/>
              <a:t>Message: </a:t>
            </a:r>
          </a:p>
          <a:p>
            <a:pPr>
              <a:defRPr sz="1200" b="1">
                <a:latin typeface="Book Antiqua"/>
                <a:ea typeface="Book Antiqua"/>
                <a:cs typeface="Book Antiqua"/>
                <a:sym typeface="Book Antiqua"/>
              </a:defRPr>
            </a:pPr>
            <a:r>
              <a:rPr sz="1129"/>
              <a:t>Goal:</a:t>
            </a:r>
          </a:p>
        </p:txBody>
      </p:sp>
      <p:sp>
        <p:nvSpPr>
          <p:cNvPr id="9" name="TextBox 19">
            <a:extLst>
              <a:ext uri="{FF2B5EF4-FFF2-40B4-BE49-F238E27FC236}">
                <a16:creationId xmlns:a16="http://schemas.microsoft.com/office/drawing/2014/main" id="{D5E79CEC-8BA2-34E4-BBFE-42A9C66E5F49}"/>
              </a:ext>
            </a:extLst>
          </p:cNvPr>
          <p:cNvSpPr txBox="1"/>
          <p:nvPr/>
        </p:nvSpPr>
        <p:spPr>
          <a:xfrm>
            <a:off x="1649128" y="9037838"/>
            <a:ext cx="4409504" cy="570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pPr>
              <a:defRPr sz="1100" b="1"/>
            </a:pPr>
            <a:r>
              <a:rPr sz="1035"/>
              <a:t>💭 </a:t>
            </a:r>
            <a:r>
              <a:rPr sz="1035">
                <a:latin typeface="Book Antiqua"/>
                <a:ea typeface="Book Antiqua"/>
                <a:cs typeface="Book Antiqua"/>
                <a:sym typeface="Book Antiqua"/>
              </a:rPr>
              <a:t>Reflection Question</a:t>
            </a:r>
          </a:p>
          <a:p>
            <a:pPr>
              <a:defRPr sz="1100">
                <a:latin typeface="Book Antiqua"/>
                <a:ea typeface="Book Antiqua"/>
                <a:cs typeface="Book Antiqua"/>
                <a:sym typeface="Book Antiqua"/>
              </a:defRPr>
            </a:pPr>
            <a:r>
              <a:rPr sz="1035"/>
              <a:t>Why do you think propaganda is powerful? How can we protect ourselves from being tricked by it?</a:t>
            </a:r>
          </a:p>
        </p:txBody>
      </p:sp>
    </p:spTree>
    <p:extLst>
      <p:ext uri="{BB962C8B-B14F-4D97-AF65-F5344CB8AC3E}">
        <p14:creationId xmlns:p14="http://schemas.microsoft.com/office/powerpoint/2010/main" val="356562742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B36A6DE-5EE6-FFB0-3124-BBE92CC4396D}"/>
            </a:ext>
          </a:extLst>
        </p:cNvPr>
        <p:cNvGrpSpPr/>
        <p:nvPr/>
      </p:nvGrpSpPr>
      <p:grpSpPr>
        <a:xfrm>
          <a:off x="0" y="0"/>
          <a:ext cx="0" cy="0"/>
          <a:chOff x="0" y="0"/>
          <a:chExt cx="0" cy="0"/>
        </a:xfrm>
      </p:grpSpPr>
      <p:sp>
        <p:nvSpPr>
          <p:cNvPr id="2" name="TextBox 4">
            <a:extLst>
              <a:ext uri="{FF2B5EF4-FFF2-40B4-BE49-F238E27FC236}">
                <a16:creationId xmlns:a16="http://schemas.microsoft.com/office/drawing/2014/main" id="{0B375B72-0AEB-4E98-A239-F125E41A7E3C}"/>
              </a:ext>
            </a:extLst>
          </p:cNvPr>
          <p:cNvSpPr txBox="1"/>
          <p:nvPr/>
        </p:nvSpPr>
        <p:spPr>
          <a:xfrm>
            <a:off x="586573" y="2118974"/>
            <a:ext cx="6164698" cy="68708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pPr>
              <a:defRPr b="1"/>
            </a:pPr>
            <a:r>
              <a:rPr sz="1694"/>
              <a:t>		</a:t>
            </a:r>
            <a:r>
              <a:rPr sz="1694">
                <a:latin typeface="Book Antiqua"/>
                <a:ea typeface="Book Antiqua"/>
                <a:cs typeface="Book Antiqua"/>
                <a:sym typeface="Book Antiqua"/>
              </a:rPr>
              <a:t>                   Types of Government</a:t>
            </a:r>
          </a:p>
          <a:p>
            <a:pPr>
              <a:defRPr b="1">
                <a:latin typeface="Book Antiqua"/>
                <a:ea typeface="Book Antiqua"/>
                <a:cs typeface="Book Antiqua"/>
                <a:sym typeface="Book Antiqua"/>
              </a:defRPr>
            </a:pPr>
            <a:endParaRPr sz="1694">
              <a:latin typeface="Book Antiqua"/>
              <a:ea typeface="Book Antiqua"/>
              <a:cs typeface="Book Antiqua"/>
              <a:sym typeface="Book Antiqua"/>
            </a:endParaRPr>
          </a:p>
          <a:p>
            <a:pPr>
              <a:buSzPct val="100000"/>
              <a:buFont typeface="Arial"/>
              <a:buChar char="•"/>
              <a:defRPr b="1">
                <a:latin typeface="Book Antiqua"/>
                <a:ea typeface="Book Antiqua"/>
                <a:cs typeface="Book Antiqua"/>
                <a:sym typeface="Book Antiqua"/>
              </a:defRPr>
            </a:pPr>
            <a:r>
              <a:rPr sz="1694"/>
              <a:t>Democracy – A government where the people have the power. Citizens usually vote to choose their leaders and make decisions. Example: the United States.</a:t>
            </a:r>
          </a:p>
          <a:p>
            <a:pPr>
              <a:buSzPct val="100000"/>
              <a:buFont typeface="Arial"/>
              <a:buChar char="•"/>
              <a:defRPr b="1">
                <a:latin typeface="Book Antiqua"/>
                <a:ea typeface="Book Antiqua"/>
                <a:cs typeface="Book Antiqua"/>
                <a:sym typeface="Book Antiqua"/>
              </a:defRPr>
            </a:pPr>
            <a:endParaRPr sz="1694"/>
          </a:p>
          <a:p>
            <a:pPr>
              <a:buSzPct val="100000"/>
              <a:buFont typeface="Arial"/>
              <a:buChar char="•"/>
              <a:defRPr b="1">
                <a:latin typeface="Book Antiqua"/>
                <a:ea typeface="Book Antiqua"/>
                <a:cs typeface="Book Antiqua"/>
                <a:sym typeface="Book Antiqua"/>
              </a:defRPr>
            </a:pPr>
            <a:r>
              <a:rPr sz="1694"/>
              <a:t>Monarchy – A government ruled by a king, queen, or emperor. Sometimes they have all the power (absolute monarchy), and sometimes their power is limited by laws (constitutional monarchy). Example: the United Kingdom.</a:t>
            </a:r>
          </a:p>
          <a:p>
            <a:pPr>
              <a:buSzPct val="100000"/>
              <a:buFont typeface="Arial"/>
              <a:buChar char="•"/>
              <a:defRPr b="1">
                <a:latin typeface="Book Antiqua"/>
                <a:ea typeface="Book Antiqua"/>
                <a:cs typeface="Book Antiqua"/>
                <a:sym typeface="Book Antiqua"/>
              </a:defRPr>
            </a:pPr>
            <a:endParaRPr sz="1694"/>
          </a:p>
          <a:p>
            <a:pPr>
              <a:buSzPct val="100000"/>
              <a:buFont typeface="Arial"/>
              <a:buChar char="•"/>
              <a:defRPr b="1">
                <a:latin typeface="Book Antiqua"/>
                <a:ea typeface="Book Antiqua"/>
                <a:cs typeface="Book Antiqua"/>
                <a:sym typeface="Book Antiqua"/>
              </a:defRPr>
            </a:pPr>
            <a:r>
              <a:rPr sz="1694"/>
              <a:t>Dictatorship – A government where one leader has total control and does not let people have a real say. Leaders often stay in power through force or fear. Example: North Korea.</a:t>
            </a:r>
          </a:p>
          <a:p>
            <a:pPr>
              <a:buSzPct val="100000"/>
              <a:buFont typeface="Arial"/>
              <a:buChar char="•"/>
              <a:defRPr b="1">
                <a:latin typeface="Book Antiqua"/>
                <a:ea typeface="Book Antiqua"/>
                <a:cs typeface="Book Antiqua"/>
                <a:sym typeface="Book Antiqua"/>
              </a:defRPr>
            </a:pPr>
            <a:endParaRPr sz="1694"/>
          </a:p>
          <a:p>
            <a:pPr>
              <a:buSzPct val="100000"/>
              <a:buFont typeface="Arial"/>
              <a:buChar char="•"/>
              <a:defRPr b="1">
                <a:latin typeface="Book Antiqua"/>
                <a:ea typeface="Book Antiqua"/>
                <a:cs typeface="Book Antiqua"/>
                <a:sym typeface="Book Antiqua"/>
              </a:defRPr>
            </a:pPr>
            <a:r>
              <a:rPr sz="1694"/>
              <a:t>Oligarchy – A government ruled by a small group of people, often the rich or powerful families. The average citizen usually has little influence. Example: Russia, Philippines.</a:t>
            </a:r>
          </a:p>
          <a:p>
            <a:pPr>
              <a:buSzPct val="100000"/>
              <a:buFont typeface="Arial"/>
              <a:buChar char="•"/>
              <a:defRPr b="1">
                <a:latin typeface="Book Antiqua"/>
                <a:ea typeface="Book Antiqua"/>
                <a:cs typeface="Book Antiqua"/>
                <a:sym typeface="Book Antiqua"/>
              </a:defRPr>
            </a:pPr>
            <a:endParaRPr sz="1694"/>
          </a:p>
          <a:p>
            <a:pPr>
              <a:buSzPct val="100000"/>
              <a:buFont typeface="Arial"/>
              <a:buChar char="•"/>
              <a:defRPr b="1">
                <a:latin typeface="Book Antiqua"/>
                <a:ea typeface="Book Antiqua"/>
                <a:cs typeface="Book Antiqua"/>
                <a:sym typeface="Book Antiqua"/>
              </a:defRPr>
            </a:pPr>
            <a:r>
              <a:rPr sz="1694"/>
              <a:t>Theocracy – A government led by religious leaders or based on religious laws. Example: Iran.</a:t>
            </a:r>
          </a:p>
          <a:p>
            <a:pPr>
              <a:buSzPct val="100000"/>
              <a:buFont typeface="Arial"/>
              <a:buChar char="•"/>
              <a:defRPr b="1">
                <a:latin typeface="Book Antiqua"/>
                <a:ea typeface="Book Antiqua"/>
                <a:cs typeface="Book Antiqua"/>
                <a:sym typeface="Book Antiqua"/>
              </a:defRPr>
            </a:pPr>
            <a:endParaRPr sz="1694"/>
          </a:p>
          <a:p>
            <a:pPr>
              <a:buSzPct val="100000"/>
              <a:buFont typeface="Arial"/>
              <a:buChar char="•"/>
              <a:defRPr b="1">
                <a:latin typeface="Book Antiqua"/>
                <a:ea typeface="Book Antiqua"/>
                <a:cs typeface="Book Antiqua"/>
                <a:sym typeface="Book Antiqua"/>
              </a:defRPr>
            </a:pPr>
            <a:r>
              <a:rPr sz="1694"/>
              <a:t>Plutocracy – A government where the wealthy have the most power and influence, often because money controls politics and decisions. Example: Ancient Roman Empire.</a:t>
            </a:r>
          </a:p>
          <a:p>
            <a:pPr>
              <a:defRPr b="1">
                <a:latin typeface="Book Antiqua"/>
                <a:ea typeface="Book Antiqua"/>
                <a:cs typeface="Book Antiqua"/>
                <a:sym typeface="Book Antiqua"/>
              </a:defRPr>
            </a:pPr>
            <a:endParaRPr sz="1694"/>
          </a:p>
        </p:txBody>
      </p:sp>
      <p:pic>
        <p:nvPicPr>
          <p:cNvPr id="3" name="Picture 1" descr="Picture 1">
            <a:extLst>
              <a:ext uri="{FF2B5EF4-FFF2-40B4-BE49-F238E27FC236}">
                <a16:creationId xmlns:a16="http://schemas.microsoft.com/office/drawing/2014/main" id="{9DB64710-ACEF-E11D-10DE-02DA35B5D553}"/>
              </a:ext>
            </a:extLst>
          </p:cNvPr>
          <p:cNvPicPr>
            <a:picLocks noChangeAspect="1"/>
          </p:cNvPicPr>
          <p:nvPr/>
        </p:nvPicPr>
        <p:blipFill>
          <a:blip r:embed="rId3"/>
          <a:stretch>
            <a:fillRect/>
          </a:stretch>
        </p:blipFill>
        <p:spPr>
          <a:xfrm>
            <a:off x="4857926" y="1074198"/>
            <a:ext cx="1528720" cy="1477386"/>
          </a:xfrm>
          <a:prstGeom prst="rect">
            <a:avLst/>
          </a:prstGeom>
          <a:ln w="12700">
            <a:miter lim="400000"/>
          </a:ln>
        </p:spPr>
      </p:pic>
    </p:spTree>
    <p:extLst>
      <p:ext uri="{BB962C8B-B14F-4D97-AF65-F5344CB8AC3E}">
        <p14:creationId xmlns:p14="http://schemas.microsoft.com/office/powerpoint/2010/main" val="17719875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A3BC784-8EF6-705F-F49F-BD01B5470711}"/>
            </a:ext>
          </a:extLst>
        </p:cNvPr>
        <p:cNvGrpSpPr/>
        <p:nvPr/>
      </p:nvGrpSpPr>
      <p:grpSpPr>
        <a:xfrm>
          <a:off x="0" y="0"/>
          <a:ext cx="0" cy="0"/>
          <a:chOff x="0" y="0"/>
          <a:chExt cx="0" cy="0"/>
        </a:xfrm>
      </p:grpSpPr>
      <p:sp>
        <p:nvSpPr>
          <p:cNvPr id="2" name="TextBox 4">
            <a:extLst>
              <a:ext uri="{FF2B5EF4-FFF2-40B4-BE49-F238E27FC236}">
                <a16:creationId xmlns:a16="http://schemas.microsoft.com/office/drawing/2014/main" id="{85C2ACA4-A687-1C8F-3948-375DAD2646D5}"/>
              </a:ext>
            </a:extLst>
          </p:cNvPr>
          <p:cNvSpPr txBox="1"/>
          <p:nvPr/>
        </p:nvSpPr>
        <p:spPr>
          <a:xfrm>
            <a:off x="694150" y="1569138"/>
            <a:ext cx="6164698" cy="5558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pPr>
              <a:defRPr b="1"/>
            </a:pPr>
            <a:r>
              <a:rPr sz="1694"/>
              <a:t>			🌍 </a:t>
            </a:r>
            <a:r>
              <a:rPr sz="1318">
                <a:latin typeface="Book Antiqua"/>
                <a:ea typeface="Book Antiqua"/>
                <a:cs typeface="Book Antiqua"/>
                <a:sym typeface="Book Antiqua"/>
              </a:rPr>
              <a:t>Types of Government – Comparison Chart</a:t>
            </a:r>
          </a:p>
          <a:p>
            <a:pPr>
              <a:defRPr sz="1400">
                <a:latin typeface="Book Antiqua"/>
                <a:ea typeface="Book Antiqua"/>
                <a:cs typeface="Book Antiqua"/>
                <a:sym typeface="Book Antiqua"/>
              </a:defRPr>
            </a:pPr>
            <a:endParaRPr sz="1318">
              <a:latin typeface="Book Antiqua"/>
              <a:ea typeface="Book Antiqua"/>
              <a:cs typeface="Book Antiqua"/>
              <a:sym typeface="Book Antiqua"/>
            </a:endParaRPr>
          </a:p>
        </p:txBody>
      </p:sp>
      <p:graphicFrame>
        <p:nvGraphicFramePr>
          <p:cNvPr id="3" name="Table 1">
            <a:extLst>
              <a:ext uri="{FF2B5EF4-FFF2-40B4-BE49-F238E27FC236}">
                <a16:creationId xmlns:a16="http://schemas.microsoft.com/office/drawing/2014/main" id="{3C59094C-616D-D1DA-F765-5B312977548D}"/>
              </a:ext>
            </a:extLst>
          </p:cNvPr>
          <p:cNvGraphicFramePr/>
          <p:nvPr>
            <p:extLst>
              <p:ext uri="{D42A27DB-BD31-4B8C-83A1-F6EECF244321}">
                <p14:modId xmlns:p14="http://schemas.microsoft.com/office/powerpoint/2010/main" val="1960914719"/>
              </p:ext>
            </p:extLst>
          </p:nvPr>
        </p:nvGraphicFramePr>
        <p:xfrm>
          <a:off x="1294692" y="2128560"/>
          <a:ext cx="4963614" cy="7579048"/>
        </p:xfrm>
        <a:graphic>
          <a:graphicData uri="http://schemas.openxmlformats.org/drawingml/2006/table">
            <a:tbl>
              <a:tblPr firstRow="1" bandRow="1">
                <a:tableStyleId>{4C3C2611-4C71-4FC5-86AE-919BDF0F9419}</a:tableStyleId>
              </a:tblPr>
              <a:tblGrid>
                <a:gridCol w="1654538">
                  <a:extLst>
                    <a:ext uri="{9D8B030D-6E8A-4147-A177-3AD203B41FA5}">
                      <a16:colId xmlns:a16="http://schemas.microsoft.com/office/drawing/2014/main" val="20000"/>
                    </a:ext>
                  </a:extLst>
                </a:gridCol>
                <a:gridCol w="1654538">
                  <a:extLst>
                    <a:ext uri="{9D8B030D-6E8A-4147-A177-3AD203B41FA5}">
                      <a16:colId xmlns:a16="http://schemas.microsoft.com/office/drawing/2014/main" val="20001"/>
                    </a:ext>
                  </a:extLst>
                </a:gridCol>
                <a:gridCol w="1654538">
                  <a:extLst>
                    <a:ext uri="{9D8B030D-6E8A-4147-A177-3AD203B41FA5}">
                      <a16:colId xmlns:a16="http://schemas.microsoft.com/office/drawing/2014/main" val="20002"/>
                    </a:ext>
                  </a:extLst>
                </a:gridCol>
              </a:tblGrid>
              <a:tr h="1260705">
                <a:tc>
                  <a:txBody>
                    <a:bodyPr/>
                    <a:lstStyle/>
                    <a:p>
                      <a:pPr algn="l" defTabSz="777240">
                        <a:defRPr sz="1800" b="0"/>
                      </a:pPr>
                      <a:r>
                        <a:rPr sz="1100">
                          <a:latin typeface="Book Antiqua"/>
                          <a:ea typeface="Book Antiqua"/>
                          <a:cs typeface="Book Antiqua"/>
                          <a:sym typeface="Book Antiqua"/>
                        </a:rPr>
                        <a:t>Plutocracy</a:t>
                      </a:r>
                    </a:p>
                  </a:txBody>
                  <a:tcPr marL="43031" marR="43031" marT="43031" marB="43031" horzOverflow="overflow"/>
                </a:tc>
                <a:tc>
                  <a:txBody>
                    <a:bodyPr/>
                    <a:lstStyle/>
                    <a:p>
                      <a:pPr algn="l" defTabSz="777240">
                        <a:defRPr sz="1800" b="0"/>
                      </a:pPr>
                      <a:r>
                        <a:rPr sz="1100">
                          <a:latin typeface="Book Antiqua"/>
                          <a:ea typeface="Book Antiqua"/>
                          <a:cs typeface="Book Antiqua"/>
                          <a:sym typeface="Book Antiqua"/>
                        </a:rPr>
                        <a:t>A government where the wealthy have the most power and influence, often because money controls politics and decisions.</a:t>
                      </a:r>
                    </a:p>
                  </a:txBody>
                  <a:tcPr marL="43031" marR="43031" marT="43031" marB="43031" horzOverflow="overflow"/>
                </a:tc>
                <a:tc>
                  <a:txBody>
                    <a:bodyPr/>
                    <a:lstStyle/>
                    <a:p>
                      <a:pPr algn="l" defTabSz="777240">
                        <a:defRPr sz="1800" b="0"/>
                      </a:pPr>
                      <a:r>
                        <a:rPr sz="1100">
                          <a:latin typeface="Book Antiqua"/>
                          <a:ea typeface="Book Antiqua"/>
                          <a:cs typeface="Book Antiqua"/>
                          <a:sym typeface="Book Antiqua"/>
                        </a:rPr>
                        <a:t>No official modern example, but some people argue wealthy elites influence certain governments.</a:t>
                      </a:r>
                    </a:p>
                  </a:txBody>
                  <a:tcPr marL="43031" marR="43031" marT="43031" marB="43031" horzOverflow="overflow"/>
                </a:tc>
                <a:extLst>
                  <a:ext uri="{0D108BD9-81ED-4DB2-BD59-A6C34878D82A}">
                    <a16:rowId xmlns:a16="http://schemas.microsoft.com/office/drawing/2014/main" val="10000"/>
                  </a:ext>
                </a:extLst>
              </a:tr>
              <a:tr h="1118795">
                <a:tc>
                  <a:txBody>
                    <a:bodyPr/>
                    <a:lstStyle/>
                    <a:p>
                      <a:pPr algn="l" defTabSz="777240">
                        <a:defRPr sz="1800"/>
                      </a:pPr>
                      <a:r>
                        <a:rPr sz="1100" dirty="0">
                          <a:latin typeface="Book Antiqua"/>
                          <a:ea typeface="Book Antiqua"/>
                          <a:cs typeface="Book Antiqua"/>
                          <a:sym typeface="Book Antiqua"/>
                        </a:rPr>
                        <a:t>Democracy</a:t>
                      </a:r>
                    </a:p>
                  </a:txBody>
                  <a:tcPr marL="43031" marR="43031" marT="43031" marB="43031" horzOverflow="overflow"/>
                </a:tc>
                <a:tc>
                  <a:txBody>
                    <a:bodyPr/>
                    <a:lstStyle/>
                    <a:p>
                      <a:pPr algn="l" defTabSz="777240">
                        <a:defRPr sz="1800"/>
                      </a:pPr>
                      <a:r>
                        <a:rPr sz="1100">
                          <a:latin typeface="Book Antiqua"/>
                          <a:ea typeface="Book Antiqua"/>
                          <a:cs typeface="Book Antiqua"/>
                          <a:sym typeface="Book Antiqua"/>
                        </a:rPr>
                        <a:t>A government where the people have the power. Citizens usually vote to choose their leaders and make decisions.</a:t>
                      </a:r>
                    </a:p>
                  </a:txBody>
                  <a:tcPr marL="43031" marR="43031" marT="43031" marB="43031" horzOverflow="overflow"/>
                </a:tc>
                <a:tc>
                  <a:txBody>
                    <a:bodyPr/>
                    <a:lstStyle/>
                    <a:p>
                      <a:pPr algn="l" defTabSz="777240">
                        <a:defRPr sz="1800"/>
                      </a:pPr>
                      <a:r>
                        <a:rPr sz="1100">
                          <a:latin typeface="Book Antiqua"/>
                          <a:ea typeface="Book Antiqua"/>
                          <a:cs typeface="Book Antiqua"/>
                          <a:sym typeface="Book Antiqua"/>
                        </a:rPr>
                        <a:t>United States</a:t>
                      </a:r>
                    </a:p>
                  </a:txBody>
                  <a:tcPr marL="43031" marR="43031" marT="43031" marB="43031" horzOverflow="overflow"/>
                </a:tc>
                <a:extLst>
                  <a:ext uri="{0D108BD9-81ED-4DB2-BD59-A6C34878D82A}">
                    <a16:rowId xmlns:a16="http://schemas.microsoft.com/office/drawing/2014/main" val="10001"/>
                  </a:ext>
                </a:extLst>
              </a:tr>
              <a:tr h="1764986">
                <a:tc>
                  <a:txBody>
                    <a:bodyPr/>
                    <a:lstStyle/>
                    <a:p>
                      <a:pPr algn="l" defTabSz="777240">
                        <a:defRPr sz="1800"/>
                      </a:pPr>
                      <a:r>
                        <a:rPr sz="1100">
                          <a:latin typeface="Book Antiqua"/>
                          <a:ea typeface="Book Antiqua"/>
                          <a:cs typeface="Book Antiqua"/>
                          <a:sym typeface="Book Antiqua"/>
                        </a:rPr>
                        <a:t>Monarchy</a:t>
                      </a:r>
                    </a:p>
                  </a:txBody>
                  <a:tcPr marL="43031" marR="43031" marT="43031" marB="43031" horzOverflow="overflow"/>
                </a:tc>
                <a:tc>
                  <a:txBody>
                    <a:bodyPr/>
                    <a:lstStyle/>
                    <a:p>
                      <a:pPr algn="l" defTabSz="777240">
                        <a:defRPr sz="1800"/>
                      </a:pPr>
                      <a:r>
                        <a:rPr sz="1100">
                          <a:latin typeface="Book Antiqua"/>
                          <a:ea typeface="Book Antiqua"/>
                          <a:cs typeface="Book Antiqua"/>
                          <a:sym typeface="Book Antiqua"/>
                        </a:rPr>
                        <a:t>A government ruled by a king, queen, or emperor. Sometimes they have all the power (absolute monarchy), and sometimes their power is limited by laws (constitutional monarchy).</a:t>
                      </a:r>
                    </a:p>
                  </a:txBody>
                  <a:tcPr marL="43031" marR="43031" marT="43031" marB="43031" horzOverflow="overflow"/>
                </a:tc>
                <a:tc>
                  <a:txBody>
                    <a:bodyPr/>
                    <a:lstStyle/>
                    <a:p>
                      <a:pPr algn="l" defTabSz="777240">
                        <a:defRPr sz="1800"/>
                      </a:pPr>
                      <a:r>
                        <a:rPr sz="1100">
                          <a:latin typeface="Book Antiqua"/>
                          <a:ea typeface="Book Antiqua"/>
                          <a:cs typeface="Book Antiqua"/>
                          <a:sym typeface="Book Antiqua"/>
                        </a:rPr>
                        <a:t>United Kingdom</a:t>
                      </a:r>
                    </a:p>
                  </a:txBody>
                  <a:tcPr marL="43031" marR="43031" marT="43031" marB="43031" horzOverflow="overflow"/>
                </a:tc>
                <a:extLst>
                  <a:ext uri="{0D108BD9-81ED-4DB2-BD59-A6C34878D82A}">
                    <a16:rowId xmlns:a16="http://schemas.microsoft.com/office/drawing/2014/main" val="10002"/>
                  </a:ext>
                </a:extLst>
              </a:tr>
              <a:tr h="1290918">
                <a:tc>
                  <a:txBody>
                    <a:bodyPr/>
                    <a:lstStyle/>
                    <a:p>
                      <a:pPr algn="l" defTabSz="777240">
                        <a:defRPr sz="1800"/>
                      </a:pPr>
                      <a:r>
                        <a:rPr sz="1100">
                          <a:latin typeface="Book Antiqua"/>
                          <a:ea typeface="Book Antiqua"/>
                          <a:cs typeface="Book Antiqua"/>
                          <a:sym typeface="Book Antiqua"/>
                        </a:rPr>
                        <a:t>Dictatorship</a:t>
                      </a:r>
                    </a:p>
                  </a:txBody>
                  <a:tcPr marL="43031" marR="43031" marT="43031" marB="43031" horzOverflow="overflow"/>
                </a:tc>
                <a:tc>
                  <a:txBody>
                    <a:bodyPr/>
                    <a:lstStyle/>
                    <a:p>
                      <a:pPr algn="l" defTabSz="777240">
                        <a:defRPr sz="1800"/>
                      </a:pPr>
                      <a:r>
                        <a:rPr sz="1100">
                          <a:latin typeface="Book Antiqua"/>
                          <a:ea typeface="Book Antiqua"/>
                          <a:cs typeface="Book Antiqua"/>
                          <a:sym typeface="Book Antiqua"/>
                        </a:rPr>
                        <a:t>A government where one leader has total control and does not let people have a real say. Leaders often stay in power through force or fear.</a:t>
                      </a:r>
                    </a:p>
                  </a:txBody>
                  <a:tcPr marL="43031" marR="43031" marT="43031" marB="43031" horzOverflow="overflow"/>
                </a:tc>
                <a:tc>
                  <a:txBody>
                    <a:bodyPr/>
                    <a:lstStyle/>
                    <a:p>
                      <a:pPr algn="l" defTabSz="777240">
                        <a:defRPr sz="1800"/>
                      </a:pPr>
                      <a:r>
                        <a:rPr sz="1100">
                          <a:latin typeface="Book Antiqua"/>
                          <a:ea typeface="Book Antiqua"/>
                          <a:cs typeface="Book Antiqua"/>
                          <a:sym typeface="Book Antiqua"/>
                        </a:rPr>
                        <a:t>North Korea</a:t>
                      </a:r>
                    </a:p>
                  </a:txBody>
                  <a:tcPr marL="43031" marR="43031" marT="43031" marB="43031" horzOverflow="overflow"/>
                </a:tc>
                <a:extLst>
                  <a:ext uri="{0D108BD9-81ED-4DB2-BD59-A6C34878D82A}">
                    <a16:rowId xmlns:a16="http://schemas.microsoft.com/office/drawing/2014/main" val="10003"/>
                  </a:ext>
                </a:extLst>
              </a:tr>
              <a:tr h="1260705">
                <a:tc>
                  <a:txBody>
                    <a:bodyPr/>
                    <a:lstStyle/>
                    <a:p>
                      <a:pPr algn="l" defTabSz="777240">
                        <a:defRPr sz="1800"/>
                      </a:pPr>
                      <a:r>
                        <a:rPr sz="1100">
                          <a:latin typeface="Book Antiqua"/>
                          <a:ea typeface="Book Antiqua"/>
                          <a:cs typeface="Book Antiqua"/>
                          <a:sym typeface="Book Antiqua"/>
                        </a:rPr>
                        <a:t>Oligarchy</a:t>
                      </a:r>
                    </a:p>
                  </a:txBody>
                  <a:tcPr marL="43031" marR="43031" marT="43031" marB="43031" horzOverflow="overflow"/>
                </a:tc>
                <a:tc>
                  <a:txBody>
                    <a:bodyPr/>
                    <a:lstStyle/>
                    <a:p>
                      <a:pPr algn="l" defTabSz="777240">
                        <a:defRPr sz="1800"/>
                      </a:pPr>
                      <a:r>
                        <a:rPr sz="1100">
                          <a:latin typeface="Book Antiqua"/>
                          <a:ea typeface="Book Antiqua"/>
                          <a:cs typeface="Book Antiqua"/>
                          <a:sym typeface="Book Antiqua"/>
                        </a:rPr>
                        <a:t>A government ruled by a small group of people, often the rich or powerful families. The average citizen usually has little influence.</a:t>
                      </a:r>
                    </a:p>
                  </a:txBody>
                  <a:tcPr marL="43031" marR="43031" marT="43031" marB="43031" horzOverflow="overflow"/>
                </a:tc>
                <a:tc>
                  <a:txBody>
                    <a:bodyPr/>
                    <a:lstStyle/>
                    <a:p>
                      <a:pPr algn="l" defTabSz="777240">
                        <a:defRPr sz="1800"/>
                      </a:pPr>
                      <a:r>
                        <a:rPr lang="en-US" sz="1100" dirty="0">
                          <a:latin typeface="Book Antiqua"/>
                          <a:ea typeface="Book Antiqua"/>
                          <a:cs typeface="Book Antiqua"/>
                          <a:sym typeface="Book Antiqua"/>
                        </a:rPr>
                        <a:t>Ancient Sparta</a:t>
                      </a:r>
                      <a:endParaRPr sz="1100" dirty="0">
                        <a:latin typeface="Book Antiqua"/>
                        <a:ea typeface="Book Antiqua"/>
                        <a:cs typeface="Book Antiqua"/>
                        <a:sym typeface="Book Antiqua"/>
                      </a:endParaRPr>
                    </a:p>
                  </a:txBody>
                  <a:tcPr marL="43031" marR="43031" marT="43031" marB="43031" horzOverflow="overflow"/>
                </a:tc>
                <a:extLst>
                  <a:ext uri="{0D108BD9-81ED-4DB2-BD59-A6C34878D82A}">
                    <a16:rowId xmlns:a16="http://schemas.microsoft.com/office/drawing/2014/main" val="10004"/>
                  </a:ext>
                </a:extLst>
              </a:tr>
              <a:tr h="882939">
                <a:tc>
                  <a:txBody>
                    <a:bodyPr/>
                    <a:lstStyle/>
                    <a:p>
                      <a:pPr algn="l" defTabSz="777240">
                        <a:defRPr sz="1800"/>
                      </a:pPr>
                      <a:r>
                        <a:rPr sz="1100">
                          <a:latin typeface="Book Antiqua"/>
                          <a:ea typeface="Book Antiqua"/>
                          <a:cs typeface="Book Antiqua"/>
                          <a:sym typeface="Book Antiqua"/>
                        </a:rPr>
                        <a:t>Theocracy</a:t>
                      </a:r>
                    </a:p>
                  </a:txBody>
                  <a:tcPr marL="43031" marR="43031" marT="43031" marB="43031" horzOverflow="overflow"/>
                </a:tc>
                <a:tc>
                  <a:txBody>
                    <a:bodyPr/>
                    <a:lstStyle/>
                    <a:p>
                      <a:pPr algn="l" defTabSz="777240">
                        <a:defRPr sz="1800"/>
                      </a:pPr>
                      <a:r>
                        <a:rPr sz="1100">
                          <a:latin typeface="Book Antiqua"/>
                          <a:ea typeface="Book Antiqua"/>
                          <a:cs typeface="Book Antiqua"/>
                          <a:sym typeface="Book Antiqua"/>
                        </a:rPr>
                        <a:t>A government led by religious leaders or based on religious laws.</a:t>
                      </a:r>
                    </a:p>
                  </a:txBody>
                  <a:tcPr marL="43031" marR="43031" marT="43031" marB="43031" horzOverflow="overflow"/>
                </a:tc>
                <a:tc>
                  <a:txBody>
                    <a:bodyPr/>
                    <a:lstStyle/>
                    <a:p>
                      <a:pPr algn="l" defTabSz="777240">
                        <a:defRPr sz="1800"/>
                      </a:pPr>
                      <a:r>
                        <a:rPr sz="1100" dirty="0">
                          <a:latin typeface="Book Antiqua"/>
                          <a:ea typeface="Book Antiqua"/>
                          <a:cs typeface="Book Antiqua"/>
                          <a:sym typeface="Book Antiqua"/>
                        </a:rPr>
                        <a:t>Iran</a:t>
                      </a:r>
                    </a:p>
                  </a:txBody>
                  <a:tcPr marL="43031" marR="43031" marT="43031" marB="43031"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3603710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9D04C0E-551C-52D9-BAB0-616AE9194012}"/>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BAFED9F8-79A1-82F6-220D-B79A6DC9891C}"/>
              </a:ext>
            </a:extLst>
          </p:cNvPr>
          <p:cNvSpPr txBox="1"/>
          <p:nvPr/>
        </p:nvSpPr>
        <p:spPr>
          <a:xfrm>
            <a:off x="575251" y="1208363"/>
            <a:ext cx="6164698" cy="1279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3030" rIns="43030">
            <a:spAutoFit/>
          </a:bodyPr>
          <a:lstStyle/>
          <a:p>
            <a:pPr>
              <a:defRPr b="1"/>
            </a:pPr>
            <a:r>
              <a:rPr sz="1694" dirty="0"/>
              <a:t>🌍 </a:t>
            </a:r>
            <a:r>
              <a:rPr sz="1694" dirty="0">
                <a:latin typeface="Book Antiqua"/>
                <a:ea typeface="Book Antiqua"/>
                <a:cs typeface="Book Antiqua"/>
                <a:sym typeface="Book Antiqua"/>
              </a:rPr>
              <a:t>Types of Government – Student Chart (Fill-In Version)</a:t>
            </a:r>
            <a:endParaRPr sz="1318" dirty="0">
              <a:latin typeface="Book Antiqua"/>
              <a:ea typeface="Book Antiqua"/>
              <a:cs typeface="Book Antiqua"/>
              <a:sym typeface="Book Antiqua"/>
            </a:endParaRPr>
          </a:p>
          <a:p>
            <a:pPr>
              <a:defRPr sz="1400">
                <a:latin typeface="Book Antiqua"/>
                <a:ea typeface="Book Antiqua"/>
                <a:cs typeface="Book Antiqua"/>
                <a:sym typeface="Book Antiqua"/>
              </a:defRPr>
            </a:pPr>
            <a:endParaRPr sz="1318" dirty="0">
              <a:latin typeface="Book Antiqua"/>
              <a:ea typeface="Book Antiqua"/>
              <a:cs typeface="Book Antiqua"/>
              <a:sym typeface="Book Antiqua"/>
            </a:endParaRPr>
          </a:p>
          <a:p>
            <a:pPr>
              <a:defRPr sz="1400">
                <a:latin typeface="Book Antiqua"/>
                <a:ea typeface="Book Antiqua"/>
                <a:cs typeface="Book Antiqua"/>
                <a:sym typeface="Book Antiqua"/>
              </a:defRPr>
            </a:pPr>
            <a:r>
              <a:rPr sz="1318" dirty="0">
                <a:latin typeface="+mn-lt"/>
                <a:ea typeface="+mn-ea"/>
                <a:cs typeface="+mn-cs"/>
                <a:sym typeface="Helvetica"/>
              </a:rPr>
              <a:t>👉 </a:t>
            </a:r>
            <a:r>
              <a:rPr sz="1129" b="1" dirty="0"/>
              <a:t>Directions</a:t>
            </a:r>
            <a:r>
              <a:rPr sz="1129" dirty="0"/>
              <a:t>: Fill in the chart by writing a simple definition and an example country (or historical example) for each type of government. Try to find examples we haven’t discussed.</a:t>
            </a:r>
          </a:p>
          <a:p>
            <a:pPr>
              <a:defRPr sz="1400">
                <a:latin typeface="Book Antiqua"/>
                <a:ea typeface="Book Antiqua"/>
                <a:cs typeface="Book Antiqua"/>
                <a:sym typeface="Book Antiqua"/>
              </a:defRPr>
            </a:pPr>
            <a:endParaRPr sz="1129" dirty="0"/>
          </a:p>
          <a:p>
            <a:pPr>
              <a:defRPr sz="1400">
                <a:latin typeface="Book Antiqua"/>
                <a:ea typeface="Book Antiqua"/>
                <a:cs typeface="Book Antiqua"/>
                <a:sym typeface="Book Antiqua"/>
              </a:defRPr>
            </a:pPr>
            <a:endParaRPr sz="1129" dirty="0"/>
          </a:p>
        </p:txBody>
      </p:sp>
      <p:graphicFrame>
        <p:nvGraphicFramePr>
          <p:cNvPr id="5" name="Table 2">
            <a:extLst>
              <a:ext uri="{FF2B5EF4-FFF2-40B4-BE49-F238E27FC236}">
                <a16:creationId xmlns:a16="http://schemas.microsoft.com/office/drawing/2014/main" id="{7DE589EB-C319-7ED5-35D9-61203765BD1D}"/>
              </a:ext>
            </a:extLst>
          </p:cNvPr>
          <p:cNvGraphicFramePr/>
          <p:nvPr/>
        </p:nvGraphicFramePr>
        <p:xfrm>
          <a:off x="679430" y="2676576"/>
          <a:ext cx="5956341" cy="6427627"/>
        </p:xfrm>
        <a:graphic>
          <a:graphicData uri="http://schemas.openxmlformats.org/drawingml/2006/table">
            <a:tbl>
              <a:tblPr firstRow="1" bandRow="1">
                <a:tableStyleId>{4C3C2611-4C71-4FC5-86AE-919BDF0F9419}</a:tableStyleId>
              </a:tblPr>
              <a:tblGrid>
                <a:gridCol w="1985447">
                  <a:extLst>
                    <a:ext uri="{9D8B030D-6E8A-4147-A177-3AD203B41FA5}">
                      <a16:colId xmlns:a16="http://schemas.microsoft.com/office/drawing/2014/main" val="20000"/>
                    </a:ext>
                  </a:extLst>
                </a:gridCol>
                <a:gridCol w="1985447">
                  <a:extLst>
                    <a:ext uri="{9D8B030D-6E8A-4147-A177-3AD203B41FA5}">
                      <a16:colId xmlns:a16="http://schemas.microsoft.com/office/drawing/2014/main" val="20001"/>
                    </a:ext>
                  </a:extLst>
                </a:gridCol>
                <a:gridCol w="1985447">
                  <a:extLst>
                    <a:ext uri="{9D8B030D-6E8A-4147-A177-3AD203B41FA5}">
                      <a16:colId xmlns:a16="http://schemas.microsoft.com/office/drawing/2014/main" val="20002"/>
                    </a:ext>
                  </a:extLst>
                </a:gridCol>
              </a:tblGrid>
              <a:tr h="457087">
                <a:tc>
                  <a:txBody>
                    <a:bodyPr/>
                    <a:lstStyle/>
                    <a:p>
                      <a:pPr algn="l" defTabSz="777240">
                        <a:defRPr sz="1800" b="0"/>
                      </a:pPr>
                      <a:r>
                        <a:rPr sz="1100" b="1">
                          <a:latin typeface="Book Antiqua"/>
                          <a:ea typeface="Book Antiqua"/>
                          <a:cs typeface="Book Antiqua"/>
                          <a:sym typeface="Book Antiqua"/>
                        </a:rPr>
                        <a:t>Type of Government</a:t>
                      </a:r>
                    </a:p>
                  </a:txBody>
                  <a:tcPr marL="43031" marR="43031" marT="43031" marB="43031" horzOverflow="overflow"/>
                </a:tc>
                <a:tc>
                  <a:txBody>
                    <a:bodyPr/>
                    <a:lstStyle/>
                    <a:p>
                      <a:pPr algn="l" defTabSz="777240">
                        <a:defRPr sz="1800" b="0"/>
                      </a:pPr>
                      <a:r>
                        <a:rPr sz="1100" b="1">
                          <a:latin typeface="Book Antiqua"/>
                          <a:ea typeface="Book Antiqua"/>
                          <a:cs typeface="Book Antiqua"/>
                          <a:sym typeface="Book Antiqua"/>
                        </a:rPr>
                        <a:t>Definition</a:t>
                      </a:r>
                    </a:p>
                  </a:txBody>
                  <a:tcPr marL="43031" marR="43031" marT="43031" marB="43031" horzOverflow="overflow"/>
                </a:tc>
                <a:tc>
                  <a:txBody>
                    <a:bodyPr/>
                    <a:lstStyle/>
                    <a:p>
                      <a:pPr algn="l" defTabSz="777240">
                        <a:defRPr sz="1800" b="0"/>
                      </a:pPr>
                      <a:r>
                        <a:rPr sz="1100" b="1">
                          <a:latin typeface="Book Antiqua"/>
                          <a:ea typeface="Book Antiqua"/>
                          <a:cs typeface="Book Antiqua"/>
                          <a:sym typeface="Book Antiqua"/>
                        </a:rPr>
                        <a:t>Example</a:t>
                      </a:r>
                    </a:p>
                  </a:txBody>
                  <a:tcPr marL="43031" marR="43031" marT="43031" marB="43031" horzOverflow="overflow"/>
                </a:tc>
                <a:extLst>
                  <a:ext uri="{0D108BD9-81ED-4DB2-BD59-A6C34878D82A}">
                    <a16:rowId xmlns:a16="http://schemas.microsoft.com/office/drawing/2014/main" val="10000"/>
                  </a:ext>
                </a:extLst>
              </a:tr>
              <a:tr h="995090">
                <a:tc>
                  <a:txBody>
                    <a:bodyPr/>
                    <a:lstStyle/>
                    <a:p>
                      <a:pPr algn="l" defTabSz="777240">
                        <a:defRPr sz="1800"/>
                      </a:pPr>
                      <a:r>
                        <a:rPr sz="1400">
                          <a:latin typeface="Book Antiqua"/>
                          <a:ea typeface="Book Antiqua"/>
                          <a:cs typeface="Book Antiqua"/>
                          <a:sym typeface="Book Antiqua"/>
                        </a:rPr>
                        <a:t>Democracy</a:t>
                      </a:r>
                    </a:p>
                  </a:txBody>
                  <a:tcPr marL="43031" marR="43031" marT="43031" marB="43031" horzOverflow="overflow"/>
                </a:tc>
                <a:tc>
                  <a:txBody>
                    <a:bodyPr/>
                    <a:lstStyle/>
                    <a:p>
                      <a:pPr algn="l" defTabSz="777240">
                        <a:defRPr sz="1500"/>
                      </a:pPr>
                      <a:endParaRPr sz="1400"/>
                    </a:p>
                  </a:txBody>
                  <a:tcPr marL="43031" marR="43031" marT="43031" marB="43031" horzOverflow="overflow"/>
                </a:tc>
                <a:tc>
                  <a:txBody>
                    <a:bodyPr/>
                    <a:lstStyle/>
                    <a:p>
                      <a:pPr algn="l" defTabSz="777240">
                        <a:defRPr sz="1500"/>
                      </a:pPr>
                      <a:endParaRPr sz="1400"/>
                    </a:p>
                  </a:txBody>
                  <a:tcPr marL="43031" marR="43031" marT="43031" marB="43031" horzOverflow="overflow"/>
                </a:tc>
                <a:extLst>
                  <a:ext uri="{0D108BD9-81ED-4DB2-BD59-A6C34878D82A}">
                    <a16:rowId xmlns:a16="http://schemas.microsoft.com/office/drawing/2014/main" val="10001"/>
                  </a:ext>
                </a:extLst>
              </a:tr>
              <a:tr h="995090">
                <a:tc>
                  <a:txBody>
                    <a:bodyPr/>
                    <a:lstStyle/>
                    <a:p>
                      <a:pPr algn="l" defTabSz="777240">
                        <a:defRPr sz="1800"/>
                      </a:pPr>
                      <a:r>
                        <a:rPr sz="1400">
                          <a:latin typeface="Book Antiqua"/>
                          <a:ea typeface="Book Antiqua"/>
                          <a:cs typeface="Book Antiqua"/>
                          <a:sym typeface="Book Antiqua"/>
                        </a:rPr>
                        <a:t>Monarchy</a:t>
                      </a:r>
                    </a:p>
                  </a:txBody>
                  <a:tcPr marL="43031" marR="43031" marT="43031" marB="43031" horzOverflow="overflow"/>
                </a:tc>
                <a:tc>
                  <a:txBody>
                    <a:bodyPr/>
                    <a:lstStyle/>
                    <a:p>
                      <a:pPr algn="l" defTabSz="777240">
                        <a:defRPr sz="1500"/>
                      </a:pPr>
                      <a:endParaRPr sz="1400"/>
                    </a:p>
                  </a:txBody>
                  <a:tcPr marL="43031" marR="43031" marT="43031" marB="43031" horzOverflow="overflow"/>
                </a:tc>
                <a:tc>
                  <a:txBody>
                    <a:bodyPr/>
                    <a:lstStyle/>
                    <a:p>
                      <a:pPr algn="l" defTabSz="777240">
                        <a:defRPr sz="1500"/>
                      </a:pPr>
                      <a:endParaRPr sz="1400"/>
                    </a:p>
                  </a:txBody>
                  <a:tcPr marL="43031" marR="43031" marT="43031" marB="43031" horzOverflow="overflow"/>
                </a:tc>
                <a:extLst>
                  <a:ext uri="{0D108BD9-81ED-4DB2-BD59-A6C34878D82A}">
                    <a16:rowId xmlns:a16="http://schemas.microsoft.com/office/drawing/2014/main" val="10002"/>
                  </a:ext>
                </a:extLst>
              </a:tr>
              <a:tr h="995090">
                <a:tc>
                  <a:txBody>
                    <a:bodyPr/>
                    <a:lstStyle/>
                    <a:p>
                      <a:pPr algn="l" defTabSz="777240">
                        <a:defRPr sz="1800"/>
                      </a:pPr>
                      <a:r>
                        <a:rPr sz="1400">
                          <a:latin typeface="Book Antiqua"/>
                          <a:ea typeface="Book Antiqua"/>
                          <a:cs typeface="Book Antiqua"/>
                          <a:sym typeface="Book Antiqua"/>
                        </a:rPr>
                        <a:t>Dictatorship</a:t>
                      </a:r>
                    </a:p>
                  </a:txBody>
                  <a:tcPr marL="43031" marR="43031" marT="43031" marB="43031" horzOverflow="overflow"/>
                </a:tc>
                <a:tc>
                  <a:txBody>
                    <a:bodyPr/>
                    <a:lstStyle/>
                    <a:p>
                      <a:pPr algn="l" defTabSz="777240">
                        <a:defRPr sz="1500"/>
                      </a:pPr>
                      <a:endParaRPr sz="1400"/>
                    </a:p>
                  </a:txBody>
                  <a:tcPr marL="43031" marR="43031" marT="43031" marB="43031" horzOverflow="overflow"/>
                </a:tc>
                <a:tc>
                  <a:txBody>
                    <a:bodyPr/>
                    <a:lstStyle/>
                    <a:p>
                      <a:pPr algn="l" defTabSz="777240">
                        <a:defRPr sz="1500"/>
                      </a:pPr>
                      <a:endParaRPr sz="1400"/>
                    </a:p>
                  </a:txBody>
                  <a:tcPr marL="43031" marR="43031" marT="43031" marB="43031" horzOverflow="overflow"/>
                </a:tc>
                <a:extLst>
                  <a:ext uri="{0D108BD9-81ED-4DB2-BD59-A6C34878D82A}">
                    <a16:rowId xmlns:a16="http://schemas.microsoft.com/office/drawing/2014/main" val="10003"/>
                  </a:ext>
                </a:extLst>
              </a:tr>
              <a:tr h="995090">
                <a:tc>
                  <a:txBody>
                    <a:bodyPr/>
                    <a:lstStyle/>
                    <a:p>
                      <a:pPr algn="l" defTabSz="777240">
                        <a:defRPr sz="1800"/>
                      </a:pPr>
                      <a:r>
                        <a:rPr sz="1400">
                          <a:latin typeface="Book Antiqua"/>
                          <a:ea typeface="Book Antiqua"/>
                          <a:cs typeface="Book Antiqua"/>
                          <a:sym typeface="Book Antiqua"/>
                        </a:rPr>
                        <a:t>Oligarchy</a:t>
                      </a:r>
                    </a:p>
                  </a:txBody>
                  <a:tcPr marL="43031" marR="43031" marT="43031" marB="43031" horzOverflow="overflow"/>
                </a:tc>
                <a:tc>
                  <a:txBody>
                    <a:bodyPr/>
                    <a:lstStyle/>
                    <a:p>
                      <a:pPr algn="l" defTabSz="777240">
                        <a:defRPr sz="1500"/>
                      </a:pPr>
                      <a:endParaRPr sz="1400"/>
                    </a:p>
                  </a:txBody>
                  <a:tcPr marL="43031" marR="43031" marT="43031" marB="43031" horzOverflow="overflow"/>
                </a:tc>
                <a:tc>
                  <a:txBody>
                    <a:bodyPr/>
                    <a:lstStyle/>
                    <a:p>
                      <a:pPr algn="l" defTabSz="777240">
                        <a:defRPr sz="1500"/>
                      </a:pPr>
                      <a:endParaRPr sz="1400"/>
                    </a:p>
                  </a:txBody>
                  <a:tcPr marL="43031" marR="43031" marT="43031" marB="43031" horzOverflow="overflow"/>
                </a:tc>
                <a:extLst>
                  <a:ext uri="{0D108BD9-81ED-4DB2-BD59-A6C34878D82A}">
                    <a16:rowId xmlns:a16="http://schemas.microsoft.com/office/drawing/2014/main" val="10004"/>
                  </a:ext>
                </a:extLst>
              </a:tr>
              <a:tr h="995090">
                <a:tc>
                  <a:txBody>
                    <a:bodyPr/>
                    <a:lstStyle/>
                    <a:p>
                      <a:pPr algn="l" defTabSz="777240">
                        <a:defRPr sz="1800"/>
                      </a:pPr>
                      <a:r>
                        <a:rPr sz="1400">
                          <a:latin typeface="Book Antiqua"/>
                          <a:ea typeface="Book Antiqua"/>
                          <a:cs typeface="Book Antiqua"/>
                          <a:sym typeface="Book Antiqua"/>
                        </a:rPr>
                        <a:t>Theocracy</a:t>
                      </a:r>
                    </a:p>
                  </a:txBody>
                  <a:tcPr marL="43031" marR="43031" marT="43031" marB="43031" horzOverflow="overflow"/>
                </a:tc>
                <a:tc>
                  <a:txBody>
                    <a:bodyPr/>
                    <a:lstStyle/>
                    <a:p>
                      <a:pPr algn="l" defTabSz="777240">
                        <a:defRPr sz="1500"/>
                      </a:pPr>
                      <a:endParaRPr sz="1400"/>
                    </a:p>
                  </a:txBody>
                  <a:tcPr marL="43031" marR="43031" marT="43031" marB="43031" horzOverflow="overflow"/>
                </a:tc>
                <a:tc>
                  <a:txBody>
                    <a:bodyPr/>
                    <a:lstStyle/>
                    <a:p>
                      <a:pPr algn="l" defTabSz="777240">
                        <a:defRPr sz="1500"/>
                      </a:pPr>
                      <a:endParaRPr sz="1400"/>
                    </a:p>
                  </a:txBody>
                  <a:tcPr marL="43031" marR="43031" marT="43031" marB="43031" horzOverflow="overflow"/>
                </a:tc>
                <a:extLst>
                  <a:ext uri="{0D108BD9-81ED-4DB2-BD59-A6C34878D82A}">
                    <a16:rowId xmlns:a16="http://schemas.microsoft.com/office/drawing/2014/main" val="10005"/>
                  </a:ext>
                </a:extLst>
              </a:tr>
              <a:tr h="995090">
                <a:tc>
                  <a:txBody>
                    <a:bodyPr/>
                    <a:lstStyle/>
                    <a:p>
                      <a:pPr algn="l" defTabSz="777240">
                        <a:defRPr sz="1800"/>
                      </a:pPr>
                      <a:r>
                        <a:rPr sz="1400">
                          <a:latin typeface="Book Antiqua"/>
                          <a:ea typeface="Book Antiqua"/>
                          <a:cs typeface="Book Antiqua"/>
                          <a:sym typeface="Book Antiqua"/>
                        </a:rPr>
                        <a:t>Plutocracy</a:t>
                      </a:r>
                    </a:p>
                  </a:txBody>
                  <a:tcPr marL="43031" marR="43031" marT="43031" marB="43031" horzOverflow="overflow"/>
                </a:tc>
                <a:tc>
                  <a:txBody>
                    <a:bodyPr/>
                    <a:lstStyle/>
                    <a:p>
                      <a:pPr algn="l" defTabSz="777240">
                        <a:defRPr sz="1500"/>
                      </a:pPr>
                      <a:endParaRPr sz="1400"/>
                    </a:p>
                  </a:txBody>
                  <a:tcPr marL="43031" marR="43031" marT="43031" marB="43031" horzOverflow="overflow"/>
                </a:tc>
                <a:tc>
                  <a:txBody>
                    <a:bodyPr/>
                    <a:lstStyle/>
                    <a:p>
                      <a:pPr algn="l" defTabSz="777240">
                        <a:defRPr sz="1500"/>
                      </a:pPr>
                      <a:endParaRPr sz="1400"/>
                    </a:p>
                  </a:txBody>
                  <a:tcPr marL="43031" marR="43031" marT="43031" marB="43031"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19684272"/>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3772</Words>
  <Application>Microsoft Macintosh PowerPoint</Application>
  <PresentationFormat>Custom</PresentationFormat>
  <Paragraphs>362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Book Antiqua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Maddy Pazner</cp:lastModifiedBy>
  <cp:revision>2</cp:revision>
  <dcterms:modified xsi:type="dcterms:W3CDTF">2025-10-20T20:23:16Z</dcterms:modified>
</cp:coreProperties>
</file>