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Lst>
  <p:sldSz cx="12192000" cy="6858000"/>
  <p:notesSz cx="6858000" cy="9144000"/>
  <p:defaultText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18"/>
    <p:restoredTop sz="96327"/>
  </p:normalViewPr>
  <p:slideViewPr>
    <p:cSldViewPr snapToGrid="0">
      <p:cViewPr>
        <p:scale>
          <a:sx n="110" d="100"/>
          <a:sy n="110" d="100"/>
        </p:scale>
        <p:origin x="1552" y="5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999947E-D7CE-106F-B5F2-DDE9AA4D9A94}"/>
              </a:ext>
            </a:extLst>
          </p:cNvPr>
          <p:cNvPicPr>
            <a:picLocks noChangeAspect="1"/>
          </p:cNvPicPr>
          <p:nvPr userDrawn="1"/>
        </p:nvPicPr>
        <p:blipFill>
          <a:blip r:embed="rId2"/>
          <a:srcRect/>
          <a:stretch/>
        </p:blipFill>
        <p:spPr>
          <a:xfrm>
            <a:off x="5642" y="1"/>
            <a:ext cx="12186355" cy="6861172"/>
          </a:xfrm>
          <a:prstGeom prst="rect">
            <a:avLst/>
          </a:prstGeom>
        </p:spPr>
      </p:pic>
    </p:spTree>
    <p:extLst>
      <p:ext uri="{BB962C8B-B14F-4D97-AF65-F5344CB8AC3E}">
        <p14:creationId xmlns:p14="http://schemas.microsoft.com/office/powerpoint/2010/main" val="3005668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7F24B92-FD84-A85F-35D3-88024D699DBF}"/>
              </a:ext>
            </a:extLst>
          </p:cNvPr>
          <p:cNvPicPr>
            <a:picLocks noChangeAspect="1"/>
          </p:cNvPicPr>
          <p:nvPr userDrawn="1"/>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3520067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BF7AE8C-AC3F-3750-64EF-B88D069DD35C}"/>
              </a:ext>
            </a:extLst>
          </p:cNvPr>
          <p:cNvPicPr>
            <a:picLocks noChangeAspect="1"/>
          </p:cNvPicPr>
          <p:nvPr userDrawn="1"/>
        </p:nvPicPr>
        <p:blipFill>
          <a:blip r:embed="rId2"/>
          <a:srcRect/>
          <a:stretch/>
        </p:blipFill>
        <p:spPr>
          <a:xfrm>
            <a:off x="0" y="0"/>
            <a:ext cx="12192000" cy="6858000"/>
          </a:xfrm>
          <a:prstGeom prst="rect">
            <a:avLst/>
          </a:prstGeom>
        </p:spPr>
      </p:pic>
      <p:sp>
        <p:nvSpPr>
          <p:cNvPr id="2" name="Picture Placeholder 1">
            <a:extLst>
              <a:ext uri="{FF2B5EF4-FFF2-40B4-BE49-F238E27FC236}">
                <a16:creationId xmlns:a16="http://schemas.microsoft.com/office/drawing/2014/main" id="{C5CB2821-8FC2-3F1E-9FAD-FE23574A7F33}"/>
              </a:ext>
            </a:extLst>
          </p:cNvPr>
          <p:cNvSpPr>
            <a:spLocks noGrp="1"/>
          </p:cNvSpPr>
          <p:nvPr>
            <p:ph type="pic" sz="quarter" idx="10"/>
          </p:nvPr>
        </p:nvSpPr>
        <p:spPr>
          <a:xfrm>
            <a:off x="7621915" y="1716066"/>
            <a:ext cx="4570085" cy="4270084"/>
          </a:xfrm>
          <a:custGeom>
            <a:avLst/>
            <a:gdLst>
              <a:gd name="connsiteX0" fmla="*/ 203133 w 4570085"/>
              <a:gd name="connsiteY0" fmla="*/ 0 h 4270084"/>
              <a:gd name="connsiteX1" fmla="*/ 4570085 w 4570085"/>
              <a:gd name="connsiteY1" fmla="*/ 0 h 4270084"/>
              <a:gd name="connsiteX2" fmla="*/ 4570085 w 4570085"/>
              <a:gd name="connsiteY2" fmla="*/ 4270084 h 4270084"/>
              <a:gd name="connsiteX3" fmla="*/ 203133 w 4570085"/>
              <a:gd name="connsiteY3" fmla="*/ 4270084 h 4270084"/>
              <a:gd name="connsiteX4" fmla="*/ 0 w 4570085"/>
              <a:gd name="connsiteY4" fmla="*/ 4045756 h 4270084"/>
              <a:gd name="connsiteX5" fmla="*/ 0 w 4570085"/>
              <a:gd name="connsiteY5" fmla="*/ 224262 h 4270084"/>
              <a:gd name="connsiteX6" fmla="*/ 203133 w 4570085"/>
              <a:gd name="connsiteY6" fmla="*/ 0 h 4270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0085" h="4270084">
                <a:moveTo>
                  <a:pt x="203133" y="0"/>
                </a:moveTo>
                <a:lnTo>
                  <a:pt x="4570085" y="0"/>
                </a:lnTo>
                <a:lnTo>
                  <a:pt x="4570085" y="4270084"/>
                </a:lnTo>
                <a:lnTo>
                  <a:pt x="203133" y="4270084"/>
                </a:lnTo>
                <a:cubicBezTo>
                  <a:pt x="90954" y="4270084"/>
                  <a:pt x="0" y="4169669"/>
                  <a:pt x="0" y="4045756"/>
                </a:cubicBezTo>
                <a:lnTo>
                  <a:pt x="0" y="224262"/>
                </a:lnTo>
                <a:cubicBezTo>
                  <a:pt x="0" y="100415"/>
                  <a:pt x="90954" y="0"/>
                  <a:pt x="203133" y="0"/>
                </a:cubicBezTo>
                <a:close/>
              </a:path>
            </a:pathLst>
          </a:custGeom>
        </p:spPr>
        <p:txBody>
          <a:bodyPr wrap="square">
            <a:noAutofit/>
          </a:bodyPr>
          <a:lstStyle/>
          <a:p>
            <a:endParaRPr lang="en-AE"/>
          </a:p>
        </p:txBody>
      </p:sp>
    </p:spTree>
    <p:extLst>
      <p:ext uri="{BB962C8B-B14F-4D97-AF65-F5344CB8AC3E}">
        <p14:creationId xmlns:p14="http://schemas.microsoft.com/office/powerpoint/2010/main" val="9728387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4CC859-2AED-0126-3E28-AA56C52B58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E"/>
          </a:p>
        </p:txBody>
      </p:sp>
      <p:sp>
        <p:nvSpPr>
          <p:cNvPr id="3" name="Text Placeholder 2">
            <a:extLst>
              <a:ext uri="{FF2B5EF4-FFF2-40B4-BE49-F238E27FC236}">
                <a16:creationId xmlns:a16="http://schemas.microsoft.com/office/drawing/2014/main" id="{108EC7DD-BB49-9E58-A758-5C6468DBCA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4" name="Date Placeholder 3">
            <a:extLst>
              <a:ext uri="{FF2B5EF4-FFF2-40B4-BE49-F238E27FC236}">
                <a16:creationId xmlns:a16="http://schemas.microsoft.com/office/drawing/2014/main" id="{92A4E9F1-416E-8037-D08D-A7236515C8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E06907-74E0-E54C-8AE4-3AC1DAC24423}" type="datetimeFigureOut">
              <a:rPr lang="en-AE" smtClean="0"/>
              <a:t>23/10/2023</a:t>
            </a:fld>
            <a:endParaRPr lang="en-AE"/>
          </a:p>
        </p:txBody>
      </p:sp>
      <p:sp>
        <p:nvSpPr>
          <p:cNvPr id="5" name="Footer Placeholder 4">
            <a:extLst>
              <a:ext uri="{FF2B5EF4-FFF2-40B4-BE49-F238E27FC236}">
                <a16:creationId xmlns:a16="http://schemas.microsoft.com/office/drawing/2014/main" id="{E00CCE43-7104-98D3-2C3B-5A3CDC0497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E"/>
          </a:p>
        </p:txBody>
      </p:sp>
      <p:sp>
        <p:nvSpPr>
          <p:cNvPr id="6" name="Slide Number Placeholder 5">
            <a:extLst>
              <a:ext uri="{FF2B5EF4-FFF2-40B4-BE49-F238E27FC236}">
                <a16:creationId xmlns:a16="http://schemas.microsoft.com/office/drawing/2014/main" id="{6CFAC102-FFDF-6367-0618-A80083DF61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B2525C-37A1-C64F-8730-1EE9E7F0AEDF}" type="slidenum">
              <a:rPr lang="en-AE" smtClean="0"/>
              <a:t>‹#›</a:t>
            </a:fld>
            <a:endParaRPr lang="en-AE"/>
          </a:p>
        </p:txBody>
      </p:sp>
    </p:spTree>
    <p:extLst>
      <p:ext uri="{BB962C8B-B14F-4D97-AF65-F5344CB8AC3E}">
        <p14:creationId xmlns:p14="http://schemas.microsoft.com/office/powerpoint/2010/main" val="36336833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49DC4E6-9D55-3D6B-9504-276F887102AD}"/>
              </a:ext>
            </a:extLst>
          </p:cNvPr>
          <p:cNvPicPr>
            <a:picLocks noChangeAspect="1"/>
          </p:cNvPicPr>
          <p:nvPr/>
        </p:nvPicPr>
        <p:blipFill>
          <a:blip r:embed="rId2"/>
          <a:stretch>
            <a:fillRect/>
          </a:stretch>
        </p:blipFill>
        <p:spPr>
          <a:xfrm>
            <a:off x="0" y="2786856"/>
            <a:ext cx="82550" cy="768350"/>
          </a:xfrm>
          <a:prstGeom prst="rect">
            <a:avLst/>
          </a:prstGeom>
        </p:spPr>
      </p:pic>
      <p:sp>
        <p:nvSpPr>
          <p:cNvPr id="6" name="TextBox 5">
            <a:extLst>
              <a:ext uri="{FF2B5EF4-FFF2-40B4-BE49-F238E27FC236}">
                <a16:creationId xmlns:a16="http://schemas.microsoft.com/office/drawing/2014/main" id="{7896D6EE-6D5B-6473-D844-2A38090F940D}"/>
              </a:ext>
            </a:extLst>
          </p:cNvPr>
          <p:cNvSpPr txBox="1"/>
          <p:nvPr/>
        </p:nvSpPr>
        <p:spPr>
          <a:xfrm>
            <a:off x="604145" y="2844225"/>
            <a:ext cx="7583620" cy="584775"/>
          </a:xfrm>
          <a:prstGeom prst="rect">
            <a:avLst/>
          </a:prstGeom>
          <a:noFill/>
        </p:spPr>
        <p:txBody>
          <a:bodyPr wrap="square">
            <a:spAutoFit/>
          </a:bodyPr>
          <a:lstStyle/>
          <a:p>
            <a:r>
              <a:rPr lang="en-US" sz="3200" b="1" dirty="0">
                <a:solidFill>
                  <a:schemeClr val="bg1"/>
                </a:solidFill>
                <a:latin typeface="Mulish" pitchFamily="2" charset="77"/>
              </a:rPr>
              <a:t>TYPE TITLE HERE</a:t>
            </a:r>
            <a:endParaRPr lang="en-AE" sz="3200" b="1" dirty="0">
              <a:solidFill>
                <a:schemeClr val="bg1"/>
              </a:solidFill>
              <a:latin typeface="Mulish" pitchFamily="2" charset="77"/>
            </a:endParaRPr>
          </a:p>
        </p:txBody>
      </p:sp>
    </p:spTree>
    <p:extLst>
      <p:ext uri="{BB962C8B-B14F-4D97-AF65-F5344CB8AC3E}">
        <p14:creationId xmlns:p14="http://schemas.microsoft.com/office/powerpoint/2010/main" val="2125280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38916AB-CA3A-44EC-F1F3-A42B78FC874A}"/>
              </a:ext>
            </a:extLst>
          </p:cNvPr>
          <p:cNvPicPr>
            <a:picLocks noChangeAspect="1"/>
          </p:cNvPicPr>
          <p:nvPr/>
        </p:nvPicPr>
        <p:blipFill>
          <a:blip r:embed="rId2"/>
          <a:stretch>
            <a:fillRect/>
          </a:stretch>
        </p:blipFill>
        <p:spPr>
          <a:xfrm>
            <a:off x="0" y="790332"/>
            <a:ext cx="82550" cy="768350"/>
          </a:xfrm>
          <a:prstGeom prst="rect">
            <a:avLst/>
          </a:prstGeom>
        </p:spPr>
      </p:pic>
      <p:sp>
        <p:nvSpPr>
          <p:cNvPr id="7" name="TextBox 6">
            <a:extLst>
              <a:ext uri="{FF2B5EF4-FFF2-40B4-BE49-F238E27FC236}">
                <a16:creationId xmlns:a16="http://schemas.microsoft.com/office/drawing/2014/main" id="{A8242D5C-9BDC-7714-5A22-F315302B8C01}"/>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TYPE TITLE HERE</a:t>
            </a:r>
            <a:endParaRPr lang="en-AE" sz="2000" b="1" dirty="0">
              <a:solidFill>
                <a:schemeClr val="tx1">
                  <a:lumMod val="75000"/>
                  <a:lumOff val="25000"/>
                </a:schemeClr>
              </a:solidFill>
              <a:latin typeface="Mulish SemiBold" pitchFamily="2" charset="77"/>
            </a:endParaRPr>
          </a:p>
        </p:txBody>
      </p:sp>
    </p:spTree>
    <p:extLst>
      <p:ext uri="{BB962C8B-B14F-4D97-AF65-F5344CB8AC3E}">
        <p14:creationId xmlns:p14="http://schemas.microsoft.com/office/powerpoint/2010/main" val="4182754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02DCBA71-884E-2322-D859-838A1A323AFA}"/>
              </a:ext>
            </a:extLst>
          </p:cNvPr>
          <p:cNvSpPr>
            <a:spLocks noGrp="1"/>
          </p:cNvSpPr>
          <p:nvPr>
            <p:ph type="pic" sz="quarter" idx="10"/>
          </p:nvPr>
        </p:nvSpPr>
        <p:spPr/>
        <p:txBody>
          <a:bodyPr/>
          <a:lstStyle/>
          <a:p>
            <a:endParaRPr lang="en-AE"/>
          </a:p>
        </p:txBody>
      </p:sp>
      <p:pic>
        <p:nvPicPr>
          <p:cNvPr id="7" name="Picture 6">
            <a:extLst>
              <a:ext uri="{FF2B5EF4-FFF2-40B4-BE49-F238E27FC236}">
                <a16:creationId xmlns:a16="http://schemas.microsoft.com/office/drawing/2014/main" id="{5582ADF3-02BD-86C4-814A-1F6EAF620BE8}"/>
              </a:ext>
            </a:extLst>
          </p:cNvPr>
          <p:cNvPicPr>
            <a:picLocks noChangeAspect="1"/>
          </p:cNvPicPr>
          <p:nvPr/>
        </p:nvPicPr>
        <p:blipFill>
          <a:blip r:embed="rId2"/>
          <a:stretch>
            <a:fillRect/>
          </a:stretch>
        </p:blipFill>
        <p:spPr>
          <a:xfrm>
            <a:off x="0" y="790332"/>
            <a:ext cx="82550" cy="768350"/>
          </a:xfrm>
          <a:prstGeom prst="rect">
            <a:avLst/>
          </a:prstGeom>
        </p:spPr>
      </p:pic>
      <p:sp>
        <p:nvSpPr>
          <p:cNvPr id="8" name="TextBox 7">
            <a:extLst>
              <a:ext uri="{FF2B5EF4-FFF2-40B4-BE49-F238E27FC236}">
                <a16:creationId xmlns:a16="http://schemas.microsoft.com/office/drawing/2014/main" id="{EB34E28B-D969-6282-1D08-2A83AAFECCBD}"/>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SLIDE WITH PHOTO</a:t>
            </a:r>
            <a:endParaRPr lang="en-AE" sz="2000" b="1" dirty="0">
              <a:solidFill>
                <a:schemeClr val="tx1">
                  <a:lumMod val="75000"/>
                  <a:lumOff val="25000"/>
                </a:schemeClr>
              </a:solidFill>
              <a:latin typeface="Mulish SemiBold" pitchFamily="2" charset="77"/>
            </a:endParaRPr>
          </a:p>
        </p:txBody>
      </p:sp>
      <p:sp>
        <p:nvSpPr>
          <p:cNvPr id="9" name="TextBox 8">
            <a:extLst>
              <a:ext uri="{FF2B5EF4-FFF2-40B4-BE49-F238E27FC236}">
                <a16:creationId xmlns:a16="http://schemas.microsoft.com/office/drawing/2014/main" id="{4672B3D9-16DC-D2AF-2D76-72CA5B21CACD}"/>
              </a:ext>
            </a:extLst>
          </p:cNvPr>
          <p:cNvSpPr txBox="1"/>
          <p:nvPr/>
        </p:nvSpPr>
        <p:spPr>
          <a:xfrm>
            <a:off x="525929" y="1716066"/>
            <a:ext cx="6657789" cy="4339650"/>
          </a:xfrm>
          <a:prstGeom prst="rect">
            <a:avLst/>
          </a:prstGeom>
          <a:noFill/>
        </p:spPr>
        <p:txBody>
          <a:bodyPr wrap="square" rtlCol="0">
            <a:spAutoFit/>
          </a:bodyPr>
          <a:lstStyle/>
          <a:p>
            <a:pPr algn="just"/>
            <a:r>
              <a:rPr lang="en-US" sz="1200" b="0" i="0" dirty="0">
                <a:solidFill>
                  <a:schemeClr val="tx1">
                    <a:lumMod val="75000"/>
                    <a:lumOff val="25000"/>
                  </a:schemeClr>
                </a:solidFill>
                <a:effectLst/>
                <a:latin typeface="Mulish" pitchFamily="2" charset="77"/>
              </a:rPr>
              <a:t>Dr. Soliman Fakeeh Hospital (DSFH) founded by Dr. Soliman Fakeeh in 1978 and has progressed to establish itself at the forefront of health care market and medical services within the private sector in Saudi Arabia with a high success rates comparable to international standards.</a:t>
            </a:r>
          </a:p>
          <a:p>
            <a:pPr algn="just"/>
            <a:r>
              <a:rPr lang="en-US" sz="1200" b="0" i="0" dirty="0">
                <a:solidFill>
                  <a:schemeClr val="tx1">
                    <a:lumMod val="75000"/>
                    <a:lumOff val="25000"/>
                  </a:schemeClr>
                </a:solidFill>
                <a:effectLst/>
                <a:latin typeface="Mulish" pitchFamily="2" charset="77"/>
              </a:rPr>
              <a:t>In 1986, His Majesty, the late King Fahd bin Abdul Aziz inaugurated the first expansion of our establishment which resulted in doubling our inpatient capacity and the introduction of new divisions such as the open-heart surgery, and new clinics such as neurosurgery, neurology, nephrology and infertility clinics, which positioned DSFH as a pioneer establishment in the private healthcare sector in the Kingdom. In 1995, the DSFH virology lab was able to achieve a first-of-its-kind in the kingdom virus isolation operation for Dengue Hemorrhagic Fever, and a new flavivirus in1996. These ground breaking discoveries played an instrumental role in the prevention of outbreaks in the western region of the kingdom.</a:t>
            </a:r>
          </a:p>
          <a:p>
            <a:pPr algn="just"/>
            <a:r>
              <a:rPr lang="en-US" sz="1200" b="0" i="0" dirty="0">
                <a:solidFill>
                  <a:schemeClr val="tx1">
                    <a:lumMod val="75000"/>
                    <a:lumOff val="25000"/>
                  </a:schemeClr>
                </a:solidFill>
                <a:effectLst/>
                <a:latin typeface="Mulish" pitchFamily="2" charset="77"/>
              </a:rPr>
              <a:t>In 1999, the Custodian of the Two Holy Mosques, King Abdullah bin Abdul Aziz, Crown-prince at the time, inaugurated the second expansion of the hospital marking two additional premises to the DSFH campus which are now hosting the pediatric clinics, neonatology, plastic surgery, and health-promotion and fitness centers.</a:t>
            </a:r>
          </a:p>
          <a:p>
            <a:pPr algn="just"/>
            <a:r>
              <a:rPr lang="en-US" sz="1200" b="0" i="0" dirty="0">
                <a:solidFill>
                  <a:schemeClr val="tx1">
                    <a:lumMod val="75000"/>
                    <a:lumOff val="25000"/>
                  </a:schemeClr>
                </a:solidFill>
                <a:effectLst/>
                <a:latin typeface="Mulish" pitchFamily="2" charset="77"/>
              </a:rPr>
              <a:t>DSFH was the first private hospital in the western region to gain Joint Commission International accreditation in 2006 and has successfully been reaccredited since; the last reaccreditation was granted in 2021.</a:t>
            </a:r>
          </a:p>
          <a:p>
            <a:pPr algn="just"/>
            <a:r>
              <a:rPr lang="en-US" sz="1200" b="0" i="0" dirty="0">
                <a:solidFill>
                  <a:schemeClr val="tx1">
                    <a:lumMod val="75000"/>
                    <a:lumOff val="25000"/>
                  </a:schemeClr>
                </a:solidFill>
                <a:effectLst/>
                <a:latin typeface="Mulish" pitchFamily="2" charset="77"/>
              </a:rPr>
              <a:t>DSFH was accredited by the Australian Council on Health Care Standards International in 2008 and has successfully been reaccredited since; the last reaccreditation was granted in 2016.</a:t>
            </a:r>
          </a:p>
        </p:txBody>
      </p:sp>
    </p:spTree>
    <p:extLst>
      <p:ext uri="{BB962C8B-B14F-4D97-AF65-F5344CB8AC3E}">
        <p14:creationId xmlns:p14="http://schemas.microsoft.com/office/powerpoint/2010/main" val="41099996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249</TotalTime>
  <Words>296</Words>
  <Application>Microsoft Macintosh PowerPoint</Application>
  <PresentationFormat>Widescreen</PresentationFormat>
  <Paragraphs>8</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Mulish</vt:lpstr>
      <vt:lpstr>Mulish SemiBold</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Mahmoud Saeed Ali</dc:creator>
  <cp:lastModifiedBy>Mahmoud Saeed Ali</cp:lastModifiedBy>
  <cp:revision>15</cp:revision>
  <dcterms:created xsi:type="dcterms:W3CDTF">2023-09-02T09:07:43Z</dcterms:created>
  <dcterms:modified xsi:type="dcterms:W3CDTF">2023-10-23T13:11:13Z</dcterms:modified>
</cp:coreProperties>
</file>