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8" r:id="rId1"/>
    <p:sldMasterId id="2147483675" r:id="rId2"/>
    <p:sldMasterId id="2147483690" r:id="rId3"/>
  </p:sldMasterIdLst>
  <p:sldIdLst>
    <p:sldId id="256" r:id="rId4"/>
    <p:sldId id="257" r:id="rId5"/>
    <p:sldId id="258" r:id="rId6"/>
    <p:sldId id="259" r:id="rId7"/>
    <p:sldId id="260" r:id="rId8"/>
    <p:sldId id="261" r:id="rId9"/>
    <p:sldId id="262" r:id="rId10"/>
    <p:sldId id="282" r:id="rId11"/>
    <p:sldId id="283" r:id="rId12"/>
    <p:sldId id="263" r:id="rId13"/>
    <p:sldId id="264" r:id="rId14"/>
    <p:sldId id="281" r:id="rId15"/>
    <p:sldId id="265" r:id="rId16"/>
    <p:sldId id="266" r:id="rId17"/>
    <p:sldId id="267" r:id="rId18"/>
    <p:sldId id="268" r:id="rId19"/>
    <p:sldId id="269" r:id="rId20"/>
    <p:sldId id="285" r:id="rId21"/>
    <p:sldId id="284" r:id="rId22"/>
    <p:sldId id="270" r:id="rId23"/>
    <p:sldId id="280" r:id="rId24"/>
  </p:sldIdLst>
  <p:sldSz cx="10693400" cy="7556500"/>
  <p:notesSz cx="6858000" cy="9144000"/>
  <p:embeddedFontLst>
    <p:embeddedFont>
      <p:font typeface="Crimson Pro" pitchFamily="2" charset="77"/>
      <p:regular r:id="rId25"/>
      <p:bold r:id="rId26"/>
      <p:italic r:id="rId27"/>
      <p:boldItalic r:id="rId28"/>
    </p:embeddedFont>
    <p:embeddedFont>
      <p:font typeface="Crimson Pro Black" pitchFamily="2" charset="77"/>
      <p:bold r:id="rId29"/>
      <p:italic r:id="rId30"/>
      <p:boldItalic r:id="rId31"/>
    </p:embeddedFont>
    <p:embeddedFont>
      <p:font typeface="Crimson Pro Bold" pitchFamily="2" charset="77"/>
      <p:regular r:id="rId32"/>
      <p:bold r:id="rId33"/>
      <p:italic r:id="rId34"/>
      <p:boldItalic r:id="rId35"/>
    </p:embeddedFont>
    <p:embeddedFont>
      <p:font typeface="Crimson Pro Italics" pitchFamily="2" charset="77"/>
      <p:regular r:id="rId36"/>
      <p:bold r:id="rId37"/>
      <p:italic r:id="rId38"/>
      <p:boldItalic r:id="rId39"/>
    </p:embeddedFont>
    <p:embeddedFont>
      <p:font typeface="Crimson Pro Medium" pitchFamily="2" charset="77"/>
      <p:regular r:id="rId40"/>
      <p:italic r:id="rId41"/>
    </p:embeddedFont>
    <p:embeddedFont>
      <p:font typeface="Inter" panose="02000503000000020004" pitchFamily="2" charset="0"/>
      <p:regular r:id="rId42"/>
      <p:bold r:id="rId43"/>
      <p:italic r:id="rId44"/>
      <p:boldItalic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A35"/>
    <a:srgbClr val="F36823"/>
    <a:srgbClr val="9395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540" autoAdjust="0"/>
    <p:restoredTop sz="94590" autoAdjust="0"/>
  </p:normalViewPr>
  <p:slideViewPr>
    <p:cSldViewPr>
      <p:cViewPr varScale="1">
        <p:scale>
          <a:sx n="102" d="100"/>
          <a:sy n="102" d="100"/>
        </p:scale>
        <p:origin x="1432"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8.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font" Target="fonts/font5.fntdata"/><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font" Target="fonts/font21.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font" Target="fonts/font12.fntdata"/><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4" Type="http://schemas.openxmlformats.org/officeDocument/2006/relationships/font" Target="fonts/font20.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88CBE-D9AB-F4D8-FFAE-1F8D66EECA59}"/>
              </a:ext>
            </a:extLst>
          </p:cNvPr>
          <p:cNvSpPr>
            <a:spLocks noGrp="1"/>
          </p:cNvSpPr>
          <p:nvPr>
            <p:ph type="title"/>
          </p:nvPr>
        </p:nvSpPr>
        <p:spPr>
          <a:xfrm>
            <a:off x="927100" y="4235450"/>
            <a:ext cx="9223375" cy="1460500"/>
          </a:xfrm>
          <a:prstGeom prst="rect">
            <a:avLst/>
          </a:prstGeom>
        </p:spPr>
        <p:txBody>
          <a:bodyPr/>
          <a:lstStyle>
            <a:lvl1pPr>
              <a:defRPr i="0">
                <a:latin typeface="Crimson Pro" pitchFamily="2" charset="77"/>
              </a:defRPr>
            </a:lvl1pPr>
          </a:lstStyle>
          <a:p>
            <a:r>
              <a:rPr lang="en-GB"/>
              <a:t>Click to edit Master title style</a:t>
            </a:r>
            <a:endParaRPr lang="en-US"/>
          </a:p>
        </p:txBody>
      </p:sp>
    </p:spTree>
    <p:extLst>
      <p:ext uri="{BB962C8B-B14F-4D97-AF65-F5344CB8AC3E}">
        <p14:creationId xmlns:p14="http://schemas.microsoft.com/office/powerpoint/2010/main" val="2442425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401638"/>
            <a:ext cx="2859087" cy="2157412"/>
          </a:xfrm>
          <a:prstGeom prst="rect">
            <a:avLst/>
          </a:prstGeom>
        </p:spPr>
        <p:txBody>
          <a:bodyPr/>
          <a:lstStyle>
            <a:lvl1pPr>
              <a:defRPr>
                <a:solidFill>
                  <a:srgbClr val="F36823"/>
                </a:solidFill>
                <a:latin typeface="Crimson Pro" pitchFamily="2" charset="77"/>
              </a:defRPr>
            </a:lvl1pPr>
          </a:lstStyle>
          <a:p>
            <a:r>
              <a:rPr lang="en-GB" dirty="0"/>
              <a:t>Click to edit Master title style</a:t>
            </a:r>
            <a:endParaRPr lang="en-US" dirty="0"/>
          </a:p>
        </p:txBody>
      </p:sp>
    </p:spTree>
    <p:extLst>
      <p:ext uri="{BB962C8B-B14F-4D97-AF65-F5344CB8AC3E}">
        <p14:creationId xmlns:p14="http://schemas.microsoft.com/office/powerpoint/2010/main" val="4137422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p:txBody>
          <a:bodyPr/>
          <a:lstStyle/>
          <a:p>
            <a:endParaRPr lang="en-US" dirty="0"/>
          </a:p>
        </p:txBody>
      </p:sp>
      <p:sp>
        <p:nvSpPr>
          <p:cNvPr id="6" name="Freeform 3">
            <a:extLst>
              <a:ext uri="{FF2B5EF4-FFF2-40B4-BE49-F238E27FC236}">
                <a16:creationId xmlns:a16="http://schemas.microsoft.com/office/drawing/2014/main" id="{CC82B15F-02A1-FD21-27E1-4E9665E54EC8}"/>
              </a:ext>
            </a:extLst>
          </p:cNvPr>
          <p:cNvSpPr/>
          <p:nvPr userDrawn="1"/>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spTree>
    <p:extLst>
      <p:ext uri="{BB962C8B-B14F-4D97-AF65-F5344CB8AC3E}">
        <p14:creationId xmlns:p14="http://schemas.microsoft.com/office/powerpoint/2010/main" val="8445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p:txBody>
          <a:bodyPr/>
          <a:lstStyle/>
          <a:p>
            <a:endParaRPr lang="en-US" dirty="0"/>
          </a:p>
        </p:txBody>
      </p:sp>
      <p:sp>
        <p:nvSpPr>
          <p:cNvPr id="6" name="Freeform 3">
            <a:extLst>
              <a:ext uri="{FF2B5EF4-FFF2-40B4-BE49-F238E27FC236}">
                <a16:creationId xmlns:a16="http://schemas.microsoft.com/office/drawing/2014/main" id="{CC82B15F-02A1-FD21-27E1-4E9665E54EC8}"/>
              </a:ext>
            </a:extLst>
          </p:cNvPr>
          <p:cNvSpPr/>
          <p:nvPr userDrawn="1"/>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spTree>
    <p:extLst>
      <p:ext uri="{BB962C8B-B14F-4D97-AF65-F5344CB8AC3E}">
        <p14:creationId xmlns:p14="http://schemas.microsoft.com/office/powerpoint/2010/main" val="691493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806450"/>
            <a:ext cx="4383087" cy="1371600"/>
          </a:xfrm>
          <a:prstGeom prst="rect">
            <a:avLst/>
          </a:prstGeom>
        </p:spPr>
        <p:txBody>
          <a:bodyPr/>
          <a:lstStyle>
            <a:lvl1pPr>
              <a:defRPr sz="4800">
                <a:latin typeface="Crimson Pro" pitchFamily="2" charset="77"/>
              </a:defRPr>
            </a:lvl1pPr>
          </a:lstStyle>
          <a:p>
            <a:r>
              <a:rPr lang="en-GB" dirty="0"/>
              <a:t>Click to edit Master title style</a:t>
            </a:r>
            <a:endParaRPr lang="en-US" dirty="0"/>
          </a:p>
        </p:txBody>
      </p:sp>
      <p:sp>
        <p:nvSpPr>
          <p:cNvPr id="7" name="Text Placeholder 6">
            <a:extLst>
              <a:ext uri="{FF2B5EF4-FFF2-40B4-BE49-F238E27FC236}">
                <a16:creationId xmlns:a16="http://schemas.microsoft.com/office/drawing/2014/main" id="{BC7E1AAE-3902-A450-4EAA-41765EE1492C}"/>
              </a:ext>
            </a:extLst>
          </p:cNvPr>
          <p:cNvSpPr>
            <a:spLocks noGrp="1"/>
          </p:cNvSpPr>
          <p:nvPr>
            <p:ph type="body" sz="quarter" idx="10"/>
          </p:nvPr>
        </p:nvSpPr>
        <p:spPr>
          <a:xfrm>
            <a:off x="735013" y="2406650"/>
            <a:ext cx="2249487" cy="609600"/>
          </a:xfrm>
          <a:prstGeom prst="rect">
            <a:avLst/>
          </a:prstGeom>
        </p:spPr>
        <p:txBody>
          <a:bodyPr/>
          <a:lstStyle>
            <a:lvl1pPr marL="0" indent="0">
              <a:buNone/>
              <a:defRPr sz="1200">
                <a:latin typeface="Crimson Pro" pitchFamily="2" charset="77"/>
              </a:defRPr>
            </a:lvl1pPr>
          </a:lstStyle>
          <a:p>
            <a:pPr lvl="0"/>
            <a:r>
              <a:rPr lang="en-GB" dirty="0"/>
              <a:t>Click to edit Master text styles</a:t>
            </a:r>
          </a:p>
        </p:txBody>
      </p:sp>
    </p:spTree>
    <p:extLst>
      <p:ext uri="{BB962C8B-B14F-4D97-AF65-F5344CB8AC3E}">
        <p14:creationId xmlns:p14="http://schemas.microsoft.com/office/powerpoint/2010/main" val="4259607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806450"/>
            <a:ext cx="5907087" cy="1371600"/>
          </a:xfrm>
          <a:prstGeom prst="rect">
            <a:avLst/>
          </a:prstGeom>
        </p:spPr>
        <p:txBody>
          <a:bodyPr/>
          <a:lstStyle>
            <a:lvl1pPr>
              <a:defRPr sz="4800">
                <a:latin typeface="Crimson Pro" pitchFamily="2" charset="77"/>
              </a:defRPr>
            </a:lvl1pPr>
          </a:lstStyle>
          <a:p>
            <a:r>
              <a:rPr lang="en-GB" dirty="0"/>
              <a:t>Click to edit Master title style</a:t>
            </a:r>
            <a:endParaRPr lang="en-US" dirty="0"/>
          </a:p>
        </p:txBody>
      </p:sp>
    </p:spTree>
    <p:extLst>
      <p:ext uri="{BB962C8B-B14F-4D97-AF65-F5344CB8AC3E}">
        <p14:creationId xmlns:p14="http://schemas.microsoft.com/office/powerpoint/2010/main" val="3534777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806450"/>
            <a:ext cx="5907087" cy="1371600"/>
          </a:xfrm>
          <a:prstGeom prst="rect">
            <a:avLst/>
          </a:prstGeom>
        </p:spPr>
        <p:txBody>
          <a:bodyPr/>
          <a:lstStyle>
            <a:lvl1pPr>
              <a:defRPr sz="4800">
                <a:latin typeface="Crimson Pro" pitchFamily="2" charset="77"/>
              </a:defRPr>
            </a:lvl1pPr>
          </a:lstStyle>
          <a:p>
            <a:r>
              <a:rPr lang="en-GB" dirty="0"/>
              <a:t>Click to edit Master title style</a:t>
            </a:r>
            <a:endParaRPr lang="en-US" dirty="0"/>
          </a:p>
        </p:txBody>
      </p:sp>
      <p:sp>
        <p:nvSpPr>
          <p:cNvPr id="4" name="Content Placeholder 3">
            <a:extLst>
              <a:ext uri="{FF2B5EF4-FFF2-40B4-BE49-F238E27FC236}">
                <a16:creationId xmlns:a16="http://schemas.microsoft.com/office/drawing/2014/main" id="{EF4254CD-E9BF-AEA2-D4C2-1C98D778CD47}"/>
              </a:ext>
            </a:extLst>
          </p:cNvPr>
          <p:cNvSpPr>
            <a:spLocks noGrp="1"/>
          </p:cNvSpPr>
          <p:nvPr>
            <p:ph sz="quarter" idx="10"/>
          </p:nvPr>
        </p:nvSpPr>
        <p:spPr>
          <a:xfrm>
            <a:off x="735013" y="3397250"/>
            <a:ext cx="5907087" cy="1752600"/>
          </a:xfrm>
          <a:prstGeom prst="rect">
            <a:avLst/>
          </a:prstGeom>
        </p:spPr>
        <p:txBody>
          <a:bodyPr/>
          <a:lstStyle>
            <a:lvl1pPr>
              <a:defRPr sz="1200">
                <a:latin typeface="Crimson Pro" pitchFamily="2" charset="77"/>
              </a:defRPr>
            </a:lvl1pPr>
            <a:lvl2pPr>
              <a:defRPr sz="1000">
                <a:latin typeface="Inter" panose="02000503000000020004" pitchFamily="2" charset="0"/>
                <a:ea typeface="Inter" panose="02000503000000020004" pitchFamily="2" charset="0"/>
              </a:defRPr>
            </a:lvl2pPr>
            <a:lvl3pPr>
              <a:defRPr>
                <a:latin typeface="Inter" panose="02000503000000020004" pitchFamily="2" charset="0"/>
                <a:ea typeface="Inter" panose="02000503000000020004" pitchFamily="2" charset="0"/>
              </a:defRPr>
            </a:lvl3pPr>
            <a:lvl4pPr>
              <a:defRPr>
                <a:latin typeface="Inter" panose="02000503000000020004" pitchFamily="2" charset="0"/>
                <a:ea typeface="Inter" panose="02000503000000020004" pitchFamily="2" charset="0"/>
              </a:defRPr>
            </a:lvl4pPr>
            <a:lvl5pPr>
              <a:defRPr>
                <a:latin typeface="Inter" panose="02000503000000020004" pitchFamily="2" charset="0"/>
                <a:ea typeface="Inter" panose="02000503000000020004" pitchFamily="2" charset="0"/>
              </a:defRPr>
            </a:lvl5pPr>
          </a:lstStyle>
          <a:p>
            <a:pPr lvl="0"/>
            <a:r>
              <a:rPr lang="en-GB" dirty="0"/>
              <a:t>Click to edit Master text styles</a:t>
            </a:r>
          </a:p>
          <a:p>
            <a:pPr lvl="1"/>
            <a:r>
              <a:rPr lang="en-GB" dirty="0"/>
              <a:t>Second level</a:t>
            </a:r>
          </a:p>
        </p:txBody>
      </p:sp>
    </p:spTree>
    <p:extLst>
      <p:ext uri="{BB962C8B-B14F-4D97-AF65-F5344CB8AC3E}">
        <p14:creationId xmlns:p14="http://schemas.microsoft.com/office/powerpoint/2010/main" val="3923453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806450"/>
            <a:ext cx="4764087" cy="1371600"/>
          </a:xfrm>
          <a:prstGeom prst="rect">
            <a:avLst/>
          </a:prstGeom>
        </p:spPr>
        <p:txBody>
          <a:bodyPr/>
          <a:lstStyle>
            <a:lvl1pPr>
              <a:defRPr sz="4800">
                <a:latin typeface="Crimson Pro" pitchFamily="2" charset="77"/>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9FDA46AB-C750-A734-8F75-C2CFC39A6530}"/>
              </a:ext>
            </a:extLst>
          </p:cNvPr>
          <p:cNvSpPr>
            <a:spLocks noGrp="1"/>
          </p:cNvSpPr>
          <p:nvPr>
            <p:ph type="body" sz="quarter" idx="10"/>
          </p:nvPr>
        </p:nvSpPr>
        <p:spPr>
          <a:xfrm>
            <a:off x="5499100" y="958850"/>
            <a:ext cx="3657600" cy="1219200"/>
          </a:xfrm>
          <a:prstGeom prst="rect">
            <a:avLst/>
          </a:prstGeom>
        </p:spPr>
        <p:txBody>
          <a:bodyPr/>
          <a:lstStyle>
            <a:lvl1pPr marL="0" indent="0" algn="r">
              <a:buNone/>
              <a:defRPr sz="3600" i="1">
                <a:latin typeface="Crimson Pro" pitchFamily="2" charset="77"/>
              </a:defRPr>
            </a:lvl1pPr>
          </a:lstStyle>
          <a:p>
            <a:pPr lvl="0"/>
            <a:r>
              <a:rPr lang="en-GB" dirty="0"/>
              <a:t>Click to edit Master text styles</a:t>
            </a:r>
          </a:p>
        </p:txBody>
      </p:sp>
    </p:spTree>
    <p:extLst>
      <p:ext uri="{BB962C8B-B14F-4D97-AF65-F5344CB8AC3E}">
        <p14:creationId xmlns:p14="http://schemas.microsoft.com/office/powerpoint/2010/main" val="4035639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reeform 3">
            <a:extLst>
              <a:ext uri="{FF2B5EF4-FFF2-40B4-BE49-F238E27FC236}">
                <a16:creationId xmlns:a16="http://schemas.microsoft.com/office/drawing/2014/main" id="{CC82B15F-02A1-FD21-27E1-4E9665E54EC8}"/>
              </a:ext>
            </a:extLst>
          </p:cNvPr>
          <p:cNvSpPr/>
          <p:nvPr userDrawn="1"/>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spTree>
    <p:extLst>
      <p:ext uri="{BB962C8B-B14F-4D97-AF65-F5344CB8AC3E}">
        <p14:creationId xmlns:p14="http://schemas.microsoft.com/office/powerpoint/2010/main" val="1926901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E4CC1-DDFC-4818-DC8F-28B5C6B82583}"/>
              </a:ext>
            </a:extLst>
          </p:cNvPr>
          <p:cNvSpPr>
            <a:spLocks noGrp="1"/>
          </p:cNvSpPr>
          <p:nvPr>
            <p:ph type="title"/>
          </p:nvPr>
        </p:nvSpPr>
        <p:spPr>
          <a:xfrm>
            <a:off x="735013" y="2482850"/>
            <a:ext cx="9223375" cy="914400"/>
          </a:xfrm>
          <a:prstGeom prst="rect">
            <a:avLst/>
          </a:prstGeom>
        </p:spPr>
        <p:txBody>
          <a:bodyPr/>
          <a:lstStyle>
            <a:lvl1pPr>
              <a:defRPr sz="4800">
                <a:solidFill>
                  <a:srgbClr val="F36823"/>
                </a:solidFill>
                <a:latin typeface="Crimson Pro" pitchFamily="2" charset="77"/>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671EDC28-5265-6567-15A2-C11120DE09CD}"/>
              </a:ext>
            </a:extLst>
          </p:cNvPr>
          <p:cNvSpPr>
            <a:spLocks noGrp="1"/>
          </p:cNvSpPr>
          <p:nvPr>
            <p:ph type="body" sz="quarter" idx="10"/>
          </p:nvPr>
        </p:nvSpPr>
        <p:spPr>
          <a:xfrm>
            <a:off x="723650" y="3625850"/>
            <a:ext cx="9234738" cy="2590799"/>
          </a:xfrm>
          <a:prstGeom prst="rect">
            <a:avLst/>
          </a:prstGeom>
        </p:spPr>
        <p:txBody>
          <a:bodyPr/>
          <a:lstStyle>
            <a:lvl1pPr>
              <a:lnSpc>
                <a:spcPct val="100000"/>
              </a:lnSpc>
              <a:defRPr sz="1800">
                <a:solidFill>
                  <a:schemeClr val="bg1"/>
                </a:solidFill>
                <a:latin typeface="Crimson Pro" pitchFamily="2" charset="77"/>
              </a:defRPr>
            </a:lvl1pPr>
            <a:lvl2pPr>
              <a:lnSpc>
                <a:spcPct val="100000"/>
              </a:lnSpc>
              <a:defRPr sz="1600">
                <a:solidFill>
                  <a:schemeClr val="bg1"/>
                </a:solidFill>
                <a:latin typeface="Inter" panose="02000503000000020004" pitchFamily="2" charset="0"/>
                <a:ea typeface="Inter" panose="02000503000000020004" pitchFamily="2" charset="0"/>
              </a:defRPr>
            </a:lvl2pPr>
            <a:lvl3pPr>
              <a:lnSpc>
                <a:spcPct val="100000"/>
              </a:lnSpc>
              <a:defRPr sz="1400">
                <a:solidFill>
                  <a:schemeClr val="bg1"/>
                </a:solidFill>
                <a:latin typeface="Inter" panose="02000503000000020004" pitchFamily="2" charset="0"/>
                <a:ea typeface="Inter" panose="02000503000000020004" pitchFamily="2" charset="0"/>
              </a:defRPr>
            </a:lvl3pPr>
            <a:lvl4pPr>
              <a:lnSpc>
                <a:spcPct val="100000"/>
              </a:lnSpc>
              <a:defRPr sz="1200">
                <a:solidFill>
                  <a:schemeClr val="bg1"/>
                </a:solidFill>
                <a:latin typeface="Inter" panose="02000503000000020004" pitchFamily="2" charset="0"/>
                <a:ea typeface="Inter" panose="02000503000000020004" pitchFamily="2" charset="0"/>
              </a:defRPr>
            </a:lvl4pPr>
            <a:lvl5pPr>
              <a:lnSpc>
                <a:spcPct val="100000"/>
              </a:lnSpc>
              <a:defRPr sz="1000">
                <a:solidFill>
                  <a:schemeClr val="bg1"/>
                </a:solidFill>
                <a:latin typeface="Inter" panose="02000503000000020004" pitchFamily="2" charset="0"/>
                <a:ea typeface="Inter" panose="02000503000000020004"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538549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1.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6D6E4BC2-61FA-A74F-2E26-FCFABA9ACFF6}"/>
              </a:ext>
            </a:extLst>
          </p:cNvPr>
          <p:cNvSpPr/>
          <p:nvPr userDrawn="1"/>
        </p:nvSpPr>
        <p:spPr>
          <a:xfrm>
            <a:off x="-254504" y="-14908"/>
            <a:ext cx="10947903" cy="7560000"/>
          </a:xfrm>
          <a:custGeom>
            <a:avLst/>
            <a:gdLst/>
            <a:ahLst/>
            <a:cxnLst/>
            <a:rect l="l" t="t" r="r" b="b"/>
            <a:pathLst>
              <a:path w="10692000" h="8438229">
                <a:moveTo>
                  <a:pt x="0" y="0"/>
                </a:moveTo>
                <a:lnTo>
                  <a:pt x="10692000" y="0"/>
                </a:lnTo>
                <a:lnTo>
                  <a:pt x="10692000" y="8438229"/>
                </a:lnTo>
                <a:lnTo>
                  <a:pt x="0" y="8438229"/>
                </a:lnTo>
                <a:lnTo>
                  <a:pt x="0" y="0"/>
                </a:lnTo>
                <a:close/>
              </a:path>
            </a:pathLst>
          </a:custGeom>
          <a:blipFill>
            <a:blip r:embed="rId4"/>
            <a:stretch>
              <a:fillRect l="-25212" t="-11617" r="-28882" b="-34670"/>
            </a:stretch>
          </a:blipFill>
        </p:spPr>
        <p:txBody>
          <a:bodyPr/>
          <a:lstStyle/>
          <a:p>
            <a:endParaRPr lang="en-US"/>
          </a:p>
        </p:txBody>
      </p:sp>
      <p:sp>
        <p:nvSpPr>
          <p:cNvPr id="8" name="Freeform 5">
            <a:extLst>
              <a:ext uri="{FF2B5EF4-FFF2-40B4-BE49-F238E27FC236}">
                <a16:creationId xmlns:a16="http://schemas.microsoft.com/office/drawing/2014/main" id="{D3FAE730-2BB5-33DA-2A19-5D91BC114256}"/>
              </a:ext>
            </a:extLst>
          </p:cNvPr>
          <p:cNvSpPr/>
          <p:nvPr userDrawn="1"/>
        </p:nvSpPr>
        <p:spPr>
          <a:xfrm>
            <a:off x="1069900" y="2272100"/>
            <a:ext cx="4276800" cy="1492992"/>
          </a:xfrm>
          <a:custGeom>
            <a:avLst/>
            <a:gdLst/>
            <a:ahLst/>
            <a:cxnLst/>
            <a:rect l="l" t="t" r="r" b="b"/>
            <a:pathLst>
              <a:path w="4276800" h="1492992">
                <a:moveTo>
                  <a:pt x="0" y="0"/>
                </a:moveTo>
                <a:lnTo>
                  <a:pt x="4276800" y="0"/>
                </a:lnTo>
                <a:lnTo>
                  <a:pt x="4276800" y="1492992"/>
                </a:lnTo>
                <a:lnTo>
                  <a:pt x="0" y="14929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3" name="TextBox 12">
            <a:extLst>
              <a:ext uri="{FF2B5EF4-FFF2-40B4-BE49-F238E27FC236}">
                <a16:creationId xmlns:a16="http://schemas.microsoft.com/office/drawing/2014/main" id="{23234BB0-1D5E-AE61-D417-6F363BB71B15}"/>
              </a:ext>
            </a:extLst>
          </p:cNvPr>
          <p:cNvSpPr txBox="1"/>
          <p:nvPr userDrawn="1"/>
        </p:nvSpPr>
        <p:spPr>
          <a:xfrm>
            <a:off x="899998" y="6701651"/>
            <a:ext cx="376090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spc="-19" dirty="0">
                <a:solidFill>
                  <a:schemeClr val="bg1">
                    <a:lumMod val="75000"/>
                  </a:schemeClr>
                </a:solidFill>
                <a:latin typeface="Crimson Pro Medium"/>
                <a:ea typeface="Crimson Pro Medium"/>
                <a:cs typeface="Crimson Pro Medium"/>
                <a:sym typeface="Crimson Pro"/>
              </a:rPr>
              <a:t>Khazanah Research Institute Logo </a:t>
            </a:r>
            <a:r>
              <a:rPr lang="en-US" sz="1200" i="1" spc="-19" dirty="0" err="1">
                <a:solidFill>
                  <a:schemeClr val="bg1">
                    <a:lumMod val="75000"/>
                  </a:schemeClr>
                </a:solidFill>
                <a:latin typeface="Crimson Pro Medium"/>
                <a:ea typeface="Crimson Pro Medium"/>
                <a:cs typeface="Crimson Pro Medium"/>
                <a:sym typeface="Crimson Pro"/>
              </a:rPr>
              <a:t>Styleguide</a:t>
            </a:r>
            <a:r>
              <a:rPr lang="en-US" sz="1200" i="1" spc="-19" dirty="0">
                <a:solidFill>
                  <a:schemeClr val="bg1">
                    <a:lumMod val="75000"/>
                  </a:schemeClr>
                </a:solidFill>
                <a:latin typeface="Crimson Pro Medium"/>
                <a:ea typeface="Crimson Pro Medium"/>
                <a:cs typeface="Crimson Pro Medium"/>
                <a:sym typeface="Crimson Pro"/>
              </a:rPr>
              <a:t> 2025</a:t>
            </a:r>
          </a:p>
        </p:txBody>
      </p:sp>
    </p:spTree>
    <p:extLst>
      <p:ext uri="{BB962C8B-B14F-4D97-AF65-F5344CB8AC3E}">
        <p14:creationId xmlns:p14="http://schemas.microsoft.com/office/powerpoint/2010/main" val="1917092562"/>
      </p:ext>
    </p:extLst>
  </p:cSld>
  <p:clrMap bg1="lt1" tx1="dk1" bg2="lt2" tx2="dk2" accent1="accent1" accent2="accent2" accent3="accent3" accent4="accent4" accent5="accent5" accent6="accent6" hlink="hlink" folHlink="folHlink"/>
  <p:sldLayoutIdLst>
    <p:sldLayoutId id="2147483662"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8F9434E8-36F0-9006-2AB5-9B11A9FC6C91}"/>
              </a:ext>
            </a:extLst>
          </p:cNvPr>
          <p:cNvSpPr/>
          <p:nvPr userDrawn="1"/>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7"/>
            <a:stretch>
              <a:fillRect l="-866569" t="-11615" r="-278583" b="-34672"/>
            </a:stretch>
          </a:blipFill>
        </p:spPr>
        <p:txBody>
          <a:bodyPr/>
          <a:lstStyle/>
          <a:p>
            <a:endParaRPr lang="en-US"/>
          </a:p>
        </p:txBody>
      </p:sp>
      <p:sp>
        <p:nvSpPr>
          <p:cNvPr id="4" name="TextBox 3">
            <a:extLst>
              <a:ext uri="{FF2B5EF4-FFF2-40B4-BE49-F238E27FC236}">
                <a16:creationId xmlns:a16="http://schemas.microsoft.com/office/drawing/2014/main" id="{E453ED76-8E2D-8FDE-4325-09299B83C89D}"/>
              </a:ext>
            </a:extLst>
          </p:cNvPr>
          <p:cNvSpPr txBox="1"/>
          <p:nvPr userDrawn="1"/>
        </p:nvSpPr>
        <p:spPr>
          <a:xfrm>
            <a:off x="899998" y="6701651"/>
            <a:ext cx="376090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spc="-19" dirty="0">
                <a:solidFill>
                  <a:schemeClr val="bg1">
                    <a:lumMod val="75000"/>
                  </a:schemeClr>
                </a:solidFill>
                <a:latin typeface="Crimson Pro Medium"/>
                <a:ea typeface="Crimson Pro Medium"/>
                <a:cs typeface="Crimson Pro Medium"/>
                <a:sym typeface="Crimson Pro"/>
              </a:rPr>
              <a:t>Khazanah Research Institute Logo </a:t>
            </a:r>
            <a:r>
              <a:rPr lang="en-US" sz="1200" i="1" spc="-19" dirty="0" err="1">
                <a:solidFill>
                  <a:schemeClr val="bg1">
                    <a:lumMod val="75000"/>
                  </a:schemeClr>
                </a:solidFill>
                <a:latin typeface="Crimson Pro Medium"/>
                <a:ea typeface="Crimson Pro Medium"/>
                <a:cs typeface="Crimson Pro Medium"/>
                <a:sym typeface="Crimson Pro"/>
              </a:rPr>
              <a:t>Styleguide</a:t>
            </a:r>
            <a:r>
              <a:rPr lang="en-US" sz="1200" i="1" spc="-19" dirty="0">
                <a:solidFill>
                  <a:schemeClr val="bg1">
                    <a:lumMod val="75000"/>
                  </a:schemeClr>
                </a:solidFill>
                <a:latin typeface="Crimson Pro Medium"/>
                <a:ea typeface="Crimson Pro Medium"/>
                <a:cs typeface="Crimson Pro Medium"/>
                <a:sym typeface="Crimson Pro"/>
              </a:rPr>
              <a:t> 2025</a:t>
            </a:r>
          </a:p>
        </p:txBody>
      </p:sp>
    </p:spTree>
    <p:extLst>
      <p:ext uri="{BB962C8B-B14F-4D97-AF65-F5344CB8AC3E}">
        <p14:creationId xmlns:p14="http://schemas.microsoft.com/office/powerpoint/2010/main" val="351764959"/>
      </p:ext>
    </p:extLst>
  </p:cSld>
  <p:clrMap bg1="lt1" tx1="dk1" bg2="lt2" tx2="dk2" accent1="accent1" accent2="accent2" accent3="accent3" accent4="accent4" accent5="accent5" accent6="accent6" hlink="hlink" folHlink="folHlink"/>
  <p:sldLayoutIdLst>
    <p:sldLayoutId id="2147483676" r:id="rId1"/>
    <p:sldLayoutId id="2147483689" r:id="rId2"/>
    <p:sldLayoutId id="2147483694" r:id="rId3"/>
    <p:sldLayoutId id="2147483696"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1A35"/>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B63AAF81-9F1F-182D-D6F4-D8E86B4C357C}"/>
              </a:ext>
            </a:extLst>
          </p:cNvPr>
          <p:cNvSpPr/>
          <p:nvPr userDrawn="1"/>
        </p:nvSpPr>
        <p:spPr>
          <a:xfrm>
            <a:off x="-254504" y="-14908"/>
            <a:ext cx="10947903" cy="7560000"/>
          </a:xfrm>
          <a:custGeom>
            <a:avLst/>
            <a:gdLst/>
            <a:ahLst/>
            <a:cxnLst/>
            <a:rect l="l" t="t" r="r" b="b"/>
            <a:pathLst>
              <a:path w="10692000" h="8438229">
                <a:moveTo>
                  <a:pt x="0" y="0"/>
                </a:moveTo>
                <a:lnTo>
                  <a:pt x="10692000" y="0"/>
                </a:lnTo>
                <a:lnTo>
                  <a:pt x="10692000" y="8438229"/>
                </a:lnTo>
                <a:lnTo>
                  <a:pt x="0" y="8438229"/>
                </a:lnTo>
                <a:lnTo>
                  <a:pt x="0" y="0"/>
                </a:lnTo>
                <a:close/>
              </a:path>
            </a:pathLst>
          </a:custGeom>
          <a:blipFill>
            <a:blip r:embed="rId5"/>
            <a:stretch>
              <a:fillRect l="-25212" t="-11617" r="-28882" b="-34670"/>
            </a:stretch>
          </a:blipFill>
        </p:spPr>
        <p:txBody>
          <a:bodyPr/>
          <a:lstStyle/>
          <a:p>
            <a:endParaRPr lang="en-US"/>
          </a:p>
        </p:txBody>
      </p:sp>
      <p:sp>
        <p:nvSpPr>
          <p:cNvPr id="8" name="TextBox 7">
            <a:extLst>
              <a:ext uri="{FF2B5EF4-FFF2-40B4-BE49-F238E27FC236}">
                <a16:creationId xmlns:a16="http://schemas.microsoft.com/office/drawing/2014/main" id="{E21059EF-47D8-660E-B231-2F109DEC7A95}"/>
              </a:ext>
            </a:extLst>
          </p:cNvPr>
          <p:cNvSpPr txBox="1"/>
          <p:nvPr userDrawn="1"/>
        </p:nvSpPr>
        <p:spPr>
          <a:xfrm>
            <a:off x="899998" y="6701651"/>
            <a:ext cx="376090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spc="-19" dirty="0">
                <a:solidFill>
                  <a:srgbClr val="939598"/>
                </a:solidFill>
                <a:latin typeface="Crimson Pro Medium"/>
                <a:ea typeface="Crimson Pro Medium"/>
                <a:cs typeface="Crimson Pro Medium"/>
                <a:sym typeface="Crimson Pro"/>
              </a:rPr>
              <a:t>Khazanah Research Institute Logo </a:t>
            </a:r>
            <a:r>
              <a:rPr lang="en-US" sz="1200" i="1" spc="-19" dirty="0" err="1">
                <a:solidFill>
                  <a:srgbClr val="939598"/>
                </a:solidFill>
                <a:latin typeface="Crimson Pro Medium"/>
                <a:ea typeface="Crimson Pro Medium"/>
                <a:cs typeface="Crimson Pro Medium"/>
                <a:sym typeface="Crimson Pro"/>
              </a:rPr>
              <a:t>Styleguide</a:t>
            </a:r>
            <a:r>
              <a:rPr lang="en-US" sz="1200" i="1" spc="-19" dirty="0">
                <a:solidFill>
                  <a:srgbClr val="939598"/>
                </a:solidFill>
                <a:latin typeface="Crimson Pro Medium"/>
                <a:ea typeface="Crimson Pro Medium"/>
                <a:cs typeface="Crimson Pro Medium"/>
                <a:sym typeface="Crimson Pro"/>
              </a:rPr>
              <a:t> 2025</a:t>
            </a:r>
          </a:p>
        </p:txBody>
      </p:sp>
    </p:spTree>
    <p:extLst>
      <p:ext uri="{BB962C8B-B14F-4D97-AF65-F5344CB8AC3E}">
        <p14:creationId xmlns:p14="http://schemas.microsoft.com/office/powerpoint/2010/main" val="2038414533"/>
      </p:ext>
    </p:extLst>
  </p:cSld>
  <p:clrMap bg1="lt1" tx1="dk1" bg2="lt2" tx2="dk2" accent1="accent1" accent2="accent2" accent3="accent3" accent4="accent4" accent5="accent5" accent6="accent6" hlink="hlink" folHlink="folHlink"/>
  <p:sldLayoutIdLst>
    <p:sldLayoutId id="2147483691" r:id="rId1"/>
    <p:sldLayoutId id="2147483693" r:id="rId2"/>
    <p:sldLayoutId id="214748369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image" Target="../media/image21.sv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5.xml"/><Relationship Id="rId5" Type="http://schemas.openxmlformats.org/officeDocument/2006/relationships/image" Target="../media/image25.sv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29.sv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29.svg"/><Relationship Id="rId2" Type="http://schemas.openxmlformats.org/officeDocument/2006/relationships/image" Target="../media/image30.jpeg"/><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3.sv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3.sv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2">
            <a:extLst>
              <a:ext uri="{FF2B5EF4-FFF2-40B4-BE49-F238E27FC236}">
                <a16:creationId xmlns:a16="http://schemas.microsoft.com/office/drawing/2014/main" id="{F2B9B8E4-73E6-5F0A-FC34-D8AC2900F117}"/>
              </a:ext>
            </a:extLst>
          </p:cNvPr>
          <p:cNvSpPr/>
          <p:nvPr/>
        </p:nvSpPr>
        <p:spPr>
          <a:xfrm>
            <a:off x="0" y="0"/>
            <a:ext cx="10692000" cy="7560000"/>
          </a:xfrm>
          <a:custGeom>
            <a:avLst/>
            <a:gdLst/>
            <a:ahLst/>
            <a:cxnLst/>
            <a:rect l="l" t="t" r="r" b="b"/>
            <a:pathLst>
              <a:path w="10692000" h="8438229">
                <a:moveTo>
                  <a:pt x="0" y="0"/>
                </a:moveTo>
                <a:lnTo>
                  <a:pt x="10692000" y="0"/>
                </a:lnTo>
                <a:lnTo>
                  <a:pt x="10692000" y="8438229"/>
                </a:lnTo>
                <a:lnTo>
                  <a:pt x="0" y="8438229"/>
                </a:lnTo>
                <a:lnTo>
                  <a:pt x="0" y="0"/>
                </a:lnTo>
                <a:close/>
              </a:path>
            </a:pathLst>
          </a:custGeom>
          <a:blipFill>
            <a:blip r:embed="rId2"/>
            <a:stretch>
              <a:fillRect l="-25212" t="-11617" r="-28882" b="-34670"/>
            </a:stretch>
          </a:blipFill>
        </p:spPr>
        <p:txBody>
          <a:bodyPr/>
          <a:lstStyle/>
          <a:p>
            <a:endParaRPr lang="en-US"/>
          </a:p>
        </p:txBody>
      </p:sp>
      <p:sp>
        <p:nvSpPr>
          <p:cNvPr id="6" name="Title 5">
            <a:extLst>
              <a:ext uri="{FF2B5EF4-FFF2-40B4-BE49-F238E27FC236}">
                <a16:creationId xmlns:a16="http://schemas.microsoft.com/office/drawing/2014/main" id="{EAEB3167-4848-135B-8492-8AED2DD3930E}"/>
              </a:ext>
            </a:extLst>
          </p:cNvPr>
          <p:cNvSpPr>
            <a:spLocks noGrp="1"/>
          </p:cNvSpPr>
          <p:nvPr>
            <p:ph type="title"/>
          </p:nvPr>
        </p:nvSpPr>
        <p:spPr/>
        <p:txBody>
          <a:bodyPr/>
          <a:lstStyle/>
          <a:p>
            <a:r>
              <a:rPr lang="en-US" dirty="0"/>
              <a:t>Visual Identity </a:t>
            </a:r>
            <a:r>
              <a:rPr lang="en-US" dirty="0" err="1"/>
              <a:t>Styleguide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060700" y="2635250"/>
            <a:ext cx="1149049" cy="1127961"/>
          </a:xfrm>
          <a:custGeom>
            <a:avLst/>
            <a:gdLst/>
            <a:ahLst/>
            <a:cxnLst/>
            <a:rect l="l" t="t" r="r" b="b"/>
            <a:pathLst>
              <a:path w="1892133" h="1892133">
                <a:moveTo>
                  <a:pt x="0" y="0"/>
                </a:moveTo>
                <a:lnTo>
                  <a:pt x="1892133" y="0"/>
                </a:lnTo>
                <a:lnTo>
                  <a:pt x="1892133" y="1892134"/>
                </a:lnTo>
                <a:lnTo>
                  <a:pt x="0" y="189213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5639877" y="2864672"/>
            <a:ext cx="2513900" cy="790736"/>
          </a:xfrm>
          <a:custGeom>
            <a:avLst/>
            <a:gdLst/>
            <a:ahLst/>
            <a:cxnLst/>
            <a:rect l="l" t="t" r="r" b="b"/>
            <a:pathLst>
              <a:path w="3567198" h="1122046">
                <a:moveTo>
                  <a:pt x="0" y="0"/>
                </a:moveTo>
                <a:lnTo>
                  <a:pt x="3567198" y="0"/>
                </a:lnTo>
                <a:lnTo>
                  <a:pt x="3567198" y="1122046"/>
                </a:lnTo>
                <a:lnTo>
                  <a:pt x="0" y="11220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TextBox 8"/>
          <p:cNvSpPr txBox="1"/>
          <p:nvPr/>
        </p:nvSpPr>
        <p:spPr>
          <a:xfrm>
            <a:off x="3852459" y="4715825"/>
            <a:ext cx="3240557" cy="365125"/>
          </a:xfrm>
          <a:prstGeom prst="rect">
            <a:avLst/>
          </a:prstGeom>
        </p:spPr>
        <p:txBody>
          <a:bodyPr lIns="0" tIns="0" rIns="0" bIns="0" rtlCol="0" anchor="t">
            <a:spAutoFit/>
          </a:bodyPr>
          <a:lstStyle/>
          <a:p>
            <a:pPr algn="ctr">
              <a:lnSpc>
                <a:spcPts val="1439"/>
              </a:lnSpc>
            </a:pPr>
            <a:r>
              <a:rPr lang="en-US" sz="1200" spc="-16" dirty="0">
                <a:solidFill>
                  <a:srgbClr val="231F20"/>
                </a:solidFill>
                <a:latin typeface="Crimson Pro Medium"/>
                <a:ea typeface="Crimson Pro Medium"/>
                <a:cs typeface="Crimson Pro Medium"/>
                <a:sym typeface="Crimson Pro"/>
              </a:rPr>
              <a:t>The KRI logo should be used exactly as shown on this page, including the usage of </a:t>
            </a:r>
            <a:r>
              <a:rPr lang="en-US" sz="1200" spc="-16" dirty="0" err="1">
                <a:solidFill>
                  <a:srgbClr val="231F20"/>
                </a:solidFill>
                <a:latin typeface="Crimson Pro Medium"/>
                <a:ea typeface="Crimson Pro Medium"/>
                <a:cs typeface="Crimson Pro Medium"/>
                <a:sym typeface="Crimson Pro"/>
              </a:rPr>
              <a:t>colours</a:t>
            </a:r>
            <a:r>
              <a:rPr lang="en-US" sz="1200" spc="-16" dirty="0">
                <a:solidFill>
                  <a:srgbClr val="231F20"/>
                </a:solidFill>
                <a:latin typeface="Crimson Pro Medium"/>
                <a:ea typeface="Crimson Pro Medium"/>
                <a:cs typeface="Crimson Pro Medium"/>
                <a:sym typeface="Crimson Pro"/>
              </a:rPr>
              <a:t> and spacing.</a:t>
            </a:r>
          </a:p>
        </p:txBody>
      </p:sp>
      <p:sp>
        <p:nvSpPr>
          <p:cNvPr id="12" name="Freeform 3">
            <a:extLst>
              <a:ext uri="{FF2B5EF4-FFF2-40B4-BE49-F238E27FC236}">
                <a16:creationId xmlns:a16="http://schemas.microsoft.com/office/drawing/2014/main" id="{BCC98149-87AF-4BB6-7535-44F7A3723852}"/>
              </a:ext>
            </a:extLst>
          </p:cNvPr>
          <p:cNvSpPr/>
          <p:nvPr/>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6"/>
            <a:stretch>
              <a:fillRect l="-866569" t="-11615" r="-278583" b="-34672"/>
            </a:stretch>
          </a:blipFill>
        </p:spPr>
        <p:txBody>
          <a:bodyPr/>
          <a:lstStyle/>
          <a:p>
            <a:endParaRPr lang="en-US"/>
          </a:p>
        </p:txBody>
      </p:sp>
      <p:sp>
        <p:nvSpPr>
          <p:cNvPr id="5" name="Title 4">
            <a:extLst>
              <a:ext uri="{FF2B5EF4-FFF2-40B4-BE49-F238E27FC236}">
                <a16:creationId xmlns:a16="http://schemas.microsoft.com/office/drawing/2014/main" id="{EA0D9EBE-B935-C1AF-202A-F5B967F821DF}"/>
              </a:ext>
            </a:extLst>
          </p:cNvPr>
          <p:cNvSpPr>
            <a:spLocks noGrp="1"/>
          </p:cNvSpPr>
          <p:nvPr>
            <p:ph type="title"/>
          </p:nvPr>
        </p:nvSpPr>
        <p:spPr>
          <a:xfrm>
            <a:off x="735013" y="806450"/>
            <a:ext cx="4459287" cy="1127961"/>
          </a:xfrm>
        </p:spPr>
        <p:txBody>
          <a:bodyPr/>
          <a:lstStyle/>
          <a:p>
            <a:pPr>
              <a:lnSpc>
                <a:spcPts val="6719"/>
              </a:lnSpc>
            </a:pPr>
            <a:r>
              <a:rPr lang="en-US" spc="-67" dirty="0">
                <a:solidFill>
                  <a:srgbClr val="001A33"/>
                </a:solidFill>
                <a:latin typeface="Crimson Pro Medium"/>
                <a:ea typeface="Crimson Pro Medium"/>
                <a:cs typeface="Crimson Pro Medium"/>
                <a:sym typeface="Crimson Pro"/>
              </a:rPr>
              <a:t>Alternative Logo</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5883043" y="2403598"/>
            <a:ext cx="1761513" cy="1636605"/>
          </a:xfrm>
          <a:custGeom>
            <a:avLst/>
            <a:gdLst/>
            <a:ahLst/>
            <a:cxnLst/>
            <a:rect l="l" t="t" r="r" b="b"/>
            <a:pathLst>
              <a:path w="2245147" h="2085945">
                <a:moveTo>
                  <a:pt x="0" y="0"/>
                </a:moveTo>
                <a:lnTo>
                  <a:pt x="2245147" y="0"/>
                </a:lnTo>
                <a:lnTo>
                  <a:pt x="2245147" y="2085946"/>
                </a:lnTo>
                <a:lnTo>
                  <a:pt x="0" y="20859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TextBox 7"/>
          <p:cNvSpPr txBox="1"/>
          <p:nvPr/>
        </p:nvSpPr>
        <p:spPr>
          <a:xfrm>
            <a:off x="3725722" y="4955988"/>
            <a:ext cx="3240557" cy="365125"/>
          </a:xfrm>
          <a:prstGeom prst="rect">
            <a:avLst/>
          </a:prstGeom>
        </p:spPr>
        <p:txBody>
          <a:bodyPr lIns="0" tIns="0" rIns="0" bIns="0" rtlCol="0" anchor="t">
            <a:spAutoFit/>
          </a:bodyPr>
          <a:lstStyle/>
          <a:p>
            <a:pPr algn="just">
              <a:lnSpc>
                <a:spcPts val="1439"/>
              </a:lnSpc>
            </a:pPr>
            <a:r>
              <a:rPr lang="en-US" sz="1200" spc="-16" dirty="0">
                <a:solidFill>
                  <a:srgbClr val="231F20"/>
                </a:solidFill>
                <a:latin typeface="Crimson Pro Medium"/>
                <a:ea typeface="Crimson Pro Medium"/>
                <a:cs typeface="Crimson Pro Medium"/>
                <a:sym typeface="Crimson Pro"/>
              </a:rPr>
              <a:t>The KRI logo should be used exactly as shown on this page, including the usage of </a:t>
            </a:r>
            <a:r>
              <a:rPr lang="en-US" sz="1200" spc="-16" dirty="0" err="1">
                <a:solidFill>
                  <a:srgbClr val="231F20"/>
                </a:solidFill>
                <a:latin typeface="Crimson Pro Medium"/>
                <a:ea typeface="Crimson Pro Medium"/>
                <a:cs typeface="Crimson Pro Medium"/>
                <a:sym typeface="Crimson Pro"/>
              </a:rPr>
              <a:t>colours</a:t>
            </a:r>
            <a:r>
              <a:rPr lang="en-US" sz="1200" spc="-16" dirty="0">
                <a:solidFill>
                  <a:srgbClr val="231F20"/>
                </a:solidFill>
                <a:latin typeface="Crimson Pro Medium"/>
                <a:ea typeface="Crimson Pro Medium"/>
                <a:cs typeface="Crimson Pro Medium"/>
                <a:sym typeface="Crimson Pro"/>
              </a:rPr>
              <a:t> and spacing.</a:t>
            </a:r>
          </a:p>
        </p:txBody>
      </p:sp>
      <p:sp>
        <p:nvSpPr>
          <p:cNvPr id="8" name="Freeform 8"/>
          <p:cNvSpPr/>
          <p:nvPr/>
        </p:nvSpPr>
        <p:spPr>
          <a:xfrm>
            <a:off x="2981810" y="2403598"/>
            <a:ext cx="1487823" cy="1636605"/>
          </a:xfrm>
          <a:custGeom>
            <a:avLst/>
            <a:gdLst/>
            <a:ahLst/>
            <a:cxnLst/>
            <a:rect l="l" t="t" r="r" b="b"/>
            <a:pathLst>
              <a:path w="1896314" h="2085945">
                <a:moveTo>
                  <a:pt x="0" y="0"/>
                </a:moveTo>
                <a:lnTo>
                  <a:pt x="1896314" y="0"/>
                </a:lnTo>
                <a:lnTo>
                  <a:pt x="1896314" y="2085946"/>
                </a:lnTo>
                <a:lnTo>
                  <a:pt x="0" y="20859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 name="Title 1">
            <a:extLst>
              <a:ext uri="{FF2B5EF4-FFF2-40B4-BE49-F238E27FC236}">
                <a16:creationId xmlns:a16="http://schemas.microsoft.com/office/drawing/2014/main" id="{6EF2A4DC-FF2C-4CD0-38EC-E5F4E8C653DE}"/>
              </a:ext>
            </a:extLst>
          </p:cNvPr>
          <p:cNvSpPr>
            <a:spLocks noGrp="1"/>
          </p:cNvSpPr>
          <p:nvPr>
            <p:ph type="title"/>
          </p:nvPr>
        </p:nvSpPr>
        <p:spPr/>
        <p:txBody>
          <a:bodyPr/>
          <a:lstStyle/>
          <a:p>
            <a:r>
              <a:rPr lang="en-US" spc="-67" dirty="0">
                <a:solidFill>
                  <a:srgbClr val="001A33"/>
                </a:solidFill>
                <a:latin typeface="Crimson Pro Medium"/>
                <a:ea typeface="Crimson Pro Medium"/>
                <a:cs typeface="Crimson Pro Medium"/>
                <a:sym typeface="Crimson Pro"/>
              </a:rPr>
              <a:t>Alternative Logo</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F64C983-A1D4-A547-9DD3-6E10A47271A3}"/>
              </a:ext>
            </a:extLst>
          </p:cNvPr>
          <p:cNvSpPr/>
          <p:nvPr/>
        </p:nvSpPr>
        <p:spPr>
          <a:xfrm>
            <a:off x="899998" y="1795336"/>
            <a:ext cx="3992752" cy="4895227"/>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BA7BA255-322F-4D43-9C88-D9DCE02A62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5700" y="2178050"/>
            <a:ext cx="808439" cy="1015601"/>
          </a:xfrm>
          <a:prstGeom prst="rect">
            <a:avLst/>
          </a:prstGeom>
        </p:spPr>
      </p:pic>
      <p:sp>
        <p:nvSpPr>
          <p:cNvPr id="24" name="TextBox 10">
            <a:extLst>
              <a:ext uri="{FF2B5EF4-FFF2-40B4-BE49-F238E27FC236}">
                <a16:creationId xmlns:a16="http://schemas.microsoft.com/office/drawing/2014/main" id="{CFBE355F-9722-B446-8CE8-938C8010760F}"/>
              </a:ext>
            </a:extLst>
          </p:cNvPr>
          <p:cNvSpPr txBox="1"/>
          <p:nvPr/>
        </p:nvSpPr>
        <p:spPr>
          <a:xfrm>
            <a:off x="1155700" y="3364478"/>
            <a:ext cx="3429000" cy="2985433"/>
          </a:xfrm>
          <a:prstGeom prst="rect">
            <a:avLst/>
          </a:prstGeom>
        </p:spPr>
        <p:txBody>
          <a:bodyPr wrap="square" lIns="0" tIns="0" rIns="0" bIns="0" rtlCol="0" anchor="t">
            <a:spAutoFit/>
          </a:bodyPr>
          <a:lstStyle/>
          <a:p>
            <a:r>
              <a:rPr lang="en-ID" sz="1400" dirty="0" err="1">
                <a:solidFill>
                  <a:schemeClr val="bg1"/>
                </a:solidFill>
                <a:effectLst/>
                <a:latin typeface="Crimson Pro Medium" pitchFamily="2" charset="77"/>
              </a:rPr>
              <a:t>Geometic</a:t>
            </a:r>
            <a:r>
              <a:rPr lang="en-ID" sz="1400" dirty="0">
                <a:solidFill>
                  <a:schemeClr val="bg1"/>
                </a:solidFill>
                <a:effectLst/>
                <a:latin typeface="Crimson Pro Medium" pitchFamily="2" charset="77"/>
              </a:rPr>
              <a:t> Shapes</a:t>
            </a:r>
          </a:p>
          <a:p>
            <a:endParaRPr lang="en-ID" sz="1200" dirty="0">
              <a:solidFill>
                <a:schemeClr val="bg1"/>
              </a:solidFill>
              <a:effectLst/>
              <a:latin typeface="Crimson Pro Medium" pitchFamily="2" charset="77"/>
            </a:endParaRPr>
          </a:p>
          <a:p>
            <a:r>
              <a:rPr lang="en-ID" sz="1200" dirty="0">
                <a:solidFill>
                  <a:schemeClr val="bg1"/>
                </a:solidFill>
                <a:effectLst/>
                <a:latin typeface="Crimson Pro Medium" pitchFamily="2" charset="77"/>
              </a:rPr>
              <a:t>At the heart of the design are four directional arrows converging toward the </a:t>
            </a:r>
            <a:r>
              <a:rPr lang="en-ID" sz="1200" dirty="0" err="1">
                <a:solidFill>
                  <a:schemeClr val="bg1"/>
                </a:solidFill>
                <a:effectLst/>
                <a:latin typeface="Crimson Pro Medium" pitchFamily="2" charset="77"/>
              </a:rPr>
              <a:t>center</a:t>
            </a:r>
            <a:r>
              <a:rPr lang="en-ID" sz="1200" dirty="0">
                <a:solidFill>
                  <a:schemeClr val="bg1"/>
                </a:solidFill>
                <a:effectLst/>
                <a:latin typeface="Crimson Pro Medium" pitchFamily="2" charset="77"/>
              </a:rPr>
              <a:t>. These arrows represent the four primary audiences that rely on KRI’s research to shape a better future for the nation</a:t>
            </a:r>
          </a:p>
          <a:p>
            <a:pPr marL="228600" indent="-228600">
              <a:buFont typeface="+mj-lt"/>
              <a:buAutoNum type="arabicPeriod"/>
            </a:pPr>
            <a:endParaRPr lang="en-ID" sz="1200" dirty="0">
              <a:solidFill>
                <a:schemeClr val="bg1"/>
              </a:solidFill>
              <a:latin typeface="Crimson Pro Medium" pitchFamily="2" charset="77"/>
            </a:endParaRPr>
          </a:p>
          <a:p>
            <a:pPr marL="228600" indent="-228600">
              <a:buAutoNum type="arabicPeriod"/>
            </a:pPr>
            <a:r>
              <a:rPr lang="en-ID" sz="1200" b="1" dirty="0">
                <a:solidFill>
                  <a:schemeClr val="bg1"/>
                </a:solidFill>
                <a:effectLst/>
                <a:latin typeface="Crimson Pro Black" pitchFamily="2" charset="77"/>
              </a:rPr>
              <a:t>Policymakers</a:t>
            </a:r>
            <a:r>
              <a:rPr lang="en-ID" sz="1200" dirty="0">
                <a:solidFill>
                  <a:schemeClr val="bg1"/>
                </a:solidFill>
                <a:effectLst/>
                <a:latin typeface="Crimson Pro Medium" pitchFamily="2" charset="77"/>
              </a:rPr>
              <a:t> – who turn to KRI for trusted, impartial data to guide national decisions.</a:t>
            </a:r>
          </a:p>
          <a:p>
            <a:pPr marL="228600" indent="-228600">
              <a:buAutoNum type="arabicPeriod"/>
            </a:pPr>
            <a:r>
              <a:rPr lang="en-ID" sz="1200" b="1" dirty="0">
                <a:solidFill>
                  <a:schemeClr val="bg1"/>
                </a:solidFill>
                <a:effectLst/>
                <a:latin typeface="Crimson Pro Black" pitchFamily="2" charset="77"/>
              </a:rPr>
              <a:t>The Rakyat</a:t>
            </a:r>
            <a:r>
              <a:rPr lang="en-ID" sz="1200" dirty="0">
                <a:solidFill>
                  <a:schemeClr val="bg1"/>
                </a:solidFill>
                <a:effectLst/>
                <a:latin typeface="Crimson Pro Medium" pitchFamily="2" charset="77"/>
              </a:rPr>
              <a:t> – the everyday Malaysian, whose well-being and rights are central to KRI’s mission.</a:t>
            </a:r>
          </a:p>
          <a:p>
            <a:pPr marL="228600" indent="-228600">
              <a:buAutoNum type="arabicPeriod"/>
            </a:pPr>
            <a:r>
              <a:rPr lang="en-ID" sz="1200" b="1" dirty="0">
                <a:solidFill>
                  <a:schemeClr val="bg1"/>
                </a:solidFill>
                <a:effectLst/>
                <a:latin typeface="Crimson Pro Black" pitchFamily="2" charset="77"/>
              </a:rPr>
              <a:t>Media</a:t>
            </a:r>
            <a:r>
              <a:rPr lang="en-ID" sz="1200" dirty="0">
                <a:solidFill>
                  <a:schemeClr val="bg1"/>
                </a:solidFill>
                <a:effectLst/>
                <a:latin typeface="Crimson Pro Medium" pitchFamily="2" charset="77"/>
              </a:rPr>
              <a:t> – who disseminate insights to the public and shape narratives around policy and development.</a:t>
            </a:r>
          </a:p>
          <a:p>
            <a:pPr marL="228600" indent="-228600">
              <a:buAutoNum type="arabicPeriod"/>
            </a:pPr>
            <a:r>
              <a:rPr lang="en-ID" sz="1200" b="1" dirty="0">
                <a:solidFill>
                  <a:schemeClr val="bg1"/>
                </a:solidFill>
                <a:latin typeface="Crimson Pro Black" pitchFamily="2" charset="77"/>
              </a:rPr>
              <a:t>A</a:t>
            </a:r>
            <a:r>
              <a:rPr lang="en-ID" sz="1200" b="1" dirty="0">
                <a:solidFill>
                  <a:schemeClr val="bg1"/>
                </a:solidFill>
                <a:effectLst/>
                <a:latin typeface="Crimson Pro Black" pitchFamily="2" charset="77"/>
              </a:rPr>
              <a:t>cademia</a:t>
            </a:r>
            <a:r>
              <a:rPr lang="en-ID" sz="1200" dirty="0">
                <a:solidFill>
                  <a:schemeClr val="bg1"/>
                </a:solidFill>
                <a:effectLst/>
                <a:latin typeface="Crimson Pro Medium" pitchFamily="2" charset="77"/>
              </a:rPr>
              <a:t> – who collaborate, build upon, and validate the rigor of KRI’s scholarly work.</a:t>
            </a:r>
          </a:p>
        </p:txBody>
      </p:sp>
      <p:sp>
        <p:nvSpPr>
          <p:cNvPr id="27" name="Rectangle 26">
            <a:extLst>
              <a:ext uri="{FF2B5EF4-FFF2-40B4-BE49-F238E27FC236}">
                <a16:creationId xmlns:a16="http://schemas.microsoft.com/office/drawing/2014/main" id="{E3D6F8FA-0C97-6446-8897-45559A77E239}"/>
              </a:ext>
            </a:extLst>
          </p:cNvPr>
          <p:cNvSpPr/>
          <p:nvPr/>
        </p:nvSpPr>
        <p:spPr>
          <a:xfrm>
            <a:off x="5544948" y="1795336"/>
            <a:ext cx="3992752" cy="4895227"/>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E03A1FE0-5E51-5041-B80A-A5E16A8A99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5114" y="2305795"/>
            <a:ext cx="1896799" cy="846966"/>
          </a:xfrm>
          <a:prstGeom prst="rect">
            <a:avLst/>
          </a:prstGeom>
        </p:spPr>
      </p:pic>
      <p:sp>
        <p:nvSpPr>
          <p:cNvPr id="34" name="TextBox 33">
            <a:extLst>
              <a:ext uri="{FF2B5EF4-FFF2-40B4-BE49-F238E27FC236}">
                <a16:creationId xmlns:a16="http://schemas.microsoft.com/office/drawing/2014/main" id="{769931D5-79E6-2146-8A91-CB43341AF94E}"/>
              </a:ext>
            </a:extLst>
          </p:cNvPr>
          <p:cNvSpPr txBox="1"/>
          <p:nvPr/>
        </p:nvSpPr>
        <p:spPr>
          <a:xfrm>
            <a:off x="5845113" y="3364478"/>
            <a:ext cx="3391305" cy="2369880"/>
          </a:xfrm>
          <a:prstGeom prst="rect">
            <a:avLst/>
          </a:prstGeom>
          <a:noFill/>
        </p:spPr>
        <p:txBody>
          <a:bodyPr wrap="square" rtlCol="0">
            <a:spAutoFit/>
          </a:bodyPr>
          <a:lstStyle/>
          <a:p>
            <a:r>
              <a:rPr lang="en-ID" sz="1400" dirty="0">
                <a:solidFill>
                  <a:schemeClr val="bg1"/>
                </a:solidFill>
                <a:effectLst/>
                <a:latin typeface="Crimson Pro Medium" pitchFamily="2" charset="77"/>
              </a:rPr>
              <a:t>Capital</a:t>
            </a:r>
          </a:p>
          <a:p>
            <a:endParaRPr lang="en-ID" sz="1400" dirty="0">
              <a:solidFill>
                <a:schemeClr val="bg1"/>
              </a:solidFill>
              <a:effectLst/>
              <a:latin typeface="Crimson Pro Medium" pitchFamily="2" charset="77"/>
            </a:endParaRPr>
          </a:p>
          <a:p>
            <a:r>
              <a:rPr lang="en-ID" sz="1200" dirty="0">
                <a:solidFill>
                  <a:schemeClr val="bg1"/>
                </a:solidFill>
                <a:effectLst/>
                <a:latin typeface="Crimson Pro Medium" pitchFamily="2" charset="77"/>
              </a:rPr>
              <a:t>The typeface—a modern serif rendered in capital letters—grounds the logo in credibility, seriousness, and timelessness, reinforcing KRI’s role as a neutral and authoritative voice in policy discourse.</a:t>
            </a:r>
            <a:br>
              <a:rPr lang="en-ID" sz="1200" dirty="0">
                <a:solidFill>
                  <a:schemeClr val="bg1"/>
                </a:solidFill>
                <a:latin typeface="Crimson Pro Medium" pitchFamily="2" charset="77"/>
              </a:rPr>
            </a:br>
            <a:br>
              <a:rPr lang="en-ID" sz="1200" dirty="0">
                <a:solidFill>
                  <a:schemeClr val="bg1"/>
                </a:solidFill>
                <a:latin typeface="Crimson Pro Medium" pitchFamily="2" charset="77"/>
              </a:rPr>
            </a:br>
            <a:r>
              <a:rPr lang="en-ID" sz="1200" dirty="0">
                <a:solidFill>
                  <a:schemeClr val="bg1"/>
                </a:solidFill>
                <a:effectLst/>
                <a:latin typeface="Crimson Pro Medium" pitchFamily="2" charset="77"/>
              </a:rPr>
              <a:t>Ultimately, the logo reflects stability, progress, and public responsibility, communicating a future-oriented brand that is proudly Malaysian, academically rigorous, and dedicated to the betterment of society.</a:t>
            </a:r>
            <a:endParaRPr lang="en-US" sz="1200" dirty="0">
              <a:solidFill>
                <a:schemeClr val="bg1"/>
              </a:solidFill>
              <a:latin typeface="Crimson Pro Medium" pitchFamily="2" charset="77"/>
            </a:endParaRPr>
          </a:p>
        </p:txBody>
      </p:sp>
      <p:sp>
        <p:nvSpPr>
          <p:cNvPr id="3" name="Title 2">
            <a:extLst>
              <a:ext uri="{FF2B5EF4-FFF2-40B4-BE49-F238E27FC236}">
                <a16:creationId xmlns:a16="http://schemas.microsoft.com/office/drawing/2014/main" id="{33DDCCD2-BCC7-7AED-2210-F99E4C56A9ED}"/>
              </a:ext>
            </a:extLst>
          </p:cNvPr>
          <p:cNvSpPr>
            <a:spLocks noGrp="1"/>
          </p:cNvSpPr>
          <p:nvPr>
            <p:ph type="title"/>
          </p:nvPr>
        </p:nvSpPr>
        <p:spPr/>
        <p:txBody>
          <a:bodyPr/>
          <a:lstStyle/>
          <a:p>
            <a:r>
              <a:rPr lang="en-US" spc="-67" dirty="0">
                <a:solidFill>
                  <a:srgbClr val="001A33"/>
                </a:solidFill>
                <a:latin typeface="Crimson Pro Medium"/>
                <a:ea typeface="Crimson Pro Medium"/>
                <a:cs typeface="Crimson Pro Medium"/>
                <a:sym typeface="Crimson Pro"/>
              </a:rPr>
              <a:t>Philosophy Logo</a:t>
            </a:r>
            <a:endParaRPr lang="en-US" dirty="0"/>
          </a:p>
        </p:txBody>
      </p:sp>
    </p:spTree>
    <p:extLst>
      <p:ext uri="{BB962C8B-B14F-4D97-AF65-F5344CB8AC3E}">
        <p14:creationId xmlns:p14="http://schemas.microsoft.com/office/powerpoint/2010/main" val="4109694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86027" y="3084794"/>
            <a:ext cx="3105493" cy="1084099"/>
          </a:xfrm>
          <a:custGeom>
            <a:avLst/>
            <a:gdLst/>
            <a:ahLst/>
            <a:cxnLst/>
            <a:rect l="l" t="t" r="r" b="b"/>
            <a:pathLst>
              <a:path w="3105493" h="1084099">
                <a:moveTo>
                  <a:pt x="0" y="0"/>
                </a:moveTo>
                <a:lnTo>
                  <a:pt x="3105493" y="0"/>
                </a:lnTo>
                <a:lnTo>
                  <a:pt x="3105493" y="1084099"/>
                </a:lnTo>
                <a:lnTo>
                  <a:pt x="0" y="10840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TextBox 7"/>
          <p:cNvSpPr txBox="1"/>
          <p:nvPr/>
        </p:nvSpPr>
        <p:spPr>
          <a:xfrm>
            <a:off x="7907807" y="3796389"/>
            <a:ext cx="936307" cy="466725"/>
          </a:xfrm>
          <a:prstGeom prst="rect">
            <a:avLst/>
          </a:prstGeom>
        </p:spPr>
        <p:txBody>
          <a:bodyPr lIns="0" tIns="0" rIns="0" bIns="0" rtlCol="0" anchor="t">
            <a:spAutoFit/>
          </a:bodyPr>
          <a:lstStyle/>
          <a:p>
            <a:pPr algn="l">
              <a:lnSpc>
                <a:spcPts val="960"/>
              </a:lnSpc>
            </a:pPr>
            <a:r>
              <a:rPr lang="en-US" sz="800" spc="-7">
                <a:solidFill>
                  <a:srgbClr val="231F20"/>
                </a:solidFill>
                <a:latin typeface="Crimson Pro Medium"/>
                <a:ea typeface="Crimson Pro Medium"/>
                <a:cs typeface="Crimson Pro Medium"/>
                <a:sym typeface="Crimson Pro"/>
              </a:rPr>
              <a:t>CMYK: M74 Y94 RGB: R255 G103 B27 HEX: #FF671B PANTONE 165C</a:t>
            </a:r>
          </a:p>
        </p:txBody>
      </p:sp>
      <p:sp>
        <p:nvSpPr>
          <p:cNvPr id="8" name="TextBox 8"/>
          <p:cNvSpPr txBox="1"/>
          <p:nvPr/>
        </p:nvSpPr>
        <p:spPr>
          <a:xfrm>
            <a:off x="7907807" y="5162169"/>
            <a:ext cx="1180148" cy="466725"/>
          </a:xfrm>
          <a:prstGeom prst="rect">
            <a:avLst/>
          </a:prstGeom>
        </p:spPr>
        <p:txBody>
          <a:bodyPr lIns="0" tIns="0" rIns="0" bIns="0" rtlCol="0" anchor="t">
            <a:spAutoFit/>
          </a:bodyPr>
          <a:lstStyle/>
          <a:p>
            <a:pPr algn="l">
              <a:lnSpc>
                <a:spcPts val="960"/>
              </a:lnSpc>
            </a:pPr>
            <a:r>
              <a:rPr lang="en-US" sz="800" spc="-7">
                <a:solidFill>
                  <a:srgbClr val="231F20"/>
                </a:solidFill>
                <a:latin typeface="Crimson Pro Medium"/>
                <a:ea typeface="Crimson Pro Medium"/>
                <a:cs typeface="Crimson Pro Medium"/>
                <a:sym typeface="Crimson Pro"/>
              </a:rPr>
              <a:t>CMYK - C65 M56 Y53 K29 RGB: R85 G87 B89 </a:t>
            </a:r>
          </a:p>
          <a:p>
            <a:pPr algn="l">
              <a:lnSpc>
                <a:spcPts val="960"/>
              </a:lnSpc>
            </a:pPr>
            <a:r>
              <a:rPr lang="en-US" sz="800" spc="-7">
                <a:solidFill>
                  <a:srgbClr val="231F20"/>
                </a:solidFill>
                <a:latin typeface="Crimson Pro Medium"/>
                <a:ea typeface="Crimson Pro Medium"/>
                <a:cs typeface="Crimson Pro Medium"/>
                <a:sym typeface="Crimson Pro"/>
              </a:rPr>
              <a:t>HEX: #555759 </a:t>
            </a:r>
          </a:p>
          <a:p>
            <a:pPr algn="l">
              <a:lnSpc>
                <a:spcPts val="960"/>
              </a:lnSpc>
            </a:pPr>
            <a:r>
              <a:rPr lang="en-US" sz="800" spc="-7">
                <a:solidFill>
                  <a:srgbClr val="231F20"/>
                </a:solidFill>
                <a:latin typeface="Crimson Pro Medium"/>
                <a:ea typeface="Crimson Pro Medium"/>
                <a:cs typeface="Crimson Pro Medium"/>
                <a:sym typeface="Crimson Pro"/>
              </a:rPr>
              <a:t>PANTONE 425C</a:t>
            </a:r>
          </a:p>
        </p:txBody>
      </p:sp>
      <p:sp>
        <p:nvSpPr>
          <p:cNvPr id="9" name="TextBox 9"/>
          <p:cNvSpPr txBox="1"/>
          <p:nvPr/>
        </p:nvSpPr>
        <p:spPr>
          <a:xfrm>
            <a:off x="7907807" y="2604878"/>
            <a:ext cx="1197359" cy="466725"/>
          </a:xfrm>
          <a:prstGeom prst="rect">
            <a:avLst/>
          </a:prstGeom>
        </p:spPr>
        <p:txBody>
          <a:bodyPr lIns="0" tIns="0" rIns="0" bIns="0" rtlCol="0" anchor="t">
            <a:spAutoFit/>
          </a:bodyPr>
          <a:lstStyle/>
          <a:p>
            <a:pPr algn="l">
              <a:lnSpc>
                <a:spcPts val="960"/>
              </a:lnSpc>
            </a:pPr>
            <a:r>
              <a:rPr lang="en-US" sz="800" spc="-8">
                <a:solidFill>
                  <a:srgbClr val="231F20"/>
                </a:solidFill>
                <a:latin typeface="Crimson Pro Medium"/>
                <a:ea typeface="Crimson Pro Medium"/>
                <a:cs typeface="Crimson Pro Medium"/>
                <a:sym typeface="Crimson Pro"/>
              </a:rPr>
              <a:t>CMYK: C100 M75 Y31 K14 RGB: R0 G72 B118 </a:t>
            </a:r>
          </a:p>
          <a:p>
            <a:pPr algn="l">
              <a:lnSpc>
                <a:spcPts val="960"/>
              </a:lnSpc>
            </a:pPr>
            <a:r>
              <a:rPr lang="en-US" sz="800" spc="-8">
                <a:solidFill>
                  <a:srgbClr val="231F20"/>
                </a:solidFill>
                <a:latin typeface="Crimson Pro Medium"/>
                <a:ea typeface="Crimson Pro Medium"/>
                <a:cs typeface="Crimson Pro Medium"/>
                <a:sym typeface="Crimson Pro"/>
              </a:rPr>
              <a:t>HEX: #004876 </a:t>
            </a:r>
          </a:p>
          <a:p>
            <a:pPr algn="l">
              <a:lnSpc>
                <a:spcPts val="960"/>
              </a:lnSpc>
            </a:pPr>
            <a:r>
              <a:rPr lang="en-US" sz="800" spc="-8">
                <a:solidFill>
                  <a:srgbClr val="231F20"/>
                </a:solidFill>
                <a:latin typeface="Crimson Pro Medium"/>
                <a:ea typeface="Crimson Pro Medium"/>
                <a:cs typeface="Crimson Pro Medium"/>
                <a:sym typeface="Crimson Pro"/>
              </a:rPr>
              <a:t>PANTONE 7693C</a:t>
            </a:r>
          </a:p>
        </p:txBody>
      </p:sp>
      <p:sp>
        <p:nvSpPr>
          <p:cNvPr id="10" name="TextBox 10"/>
          <p:cNvSpPr txBox="1"/>
          <p:nvPr/>
        </p:nvSpPr>
        <p:spPr>
          <a:xfrm>
            <a:off x="1586027" y="4464050"/>
            <a:ext cx="3105493" cy="1076325"/>
          </a:xfrm>
          <a:prstGeom prst="rect">
            <a:avLst/>
          </a:prstGeom>
        </p:spPr>
        <p:txBody>
          <a:bodyPr lIns="0" tIns="0" rIns="0" bIns="0" rtlCol="0" anchor="t">
            <a:spAutoFit/>
          </a:bodyPr>
          <a:lstStyle/>
          <a:p>
            <a:pPr algn="just">
              <a:lnSpc>
                <a:spcPts val="1439"/>
              </a:lnSpc>
            </a:pPr>
            <a:r>
              <a:rPr lang="en-US" sz="1200" spc="-16" dirty="0">
                <a:solidFill>
                  <a:srgbClr val="231F20"/>
                </a:solidFill>
                <a:latin typeface="Crimson Pro Medium"/>
                <a:ea typeface="Crimson Pro Medium"/>
                <a:cs typeface="Crimson Pro Medium"/>
                <a:sym typeface="Crimson Pro"/>
              </a:rPr>
              <a:t>The institutional </a:t>
            </a:r>
            <a:r>
              <a:rPr lang="en-US" sz="1200" spc="-16" dirty="0" err="1">
                <a:solidFill>
                  <a:srgbClr val="231F20"/>
                </a:solidFill>
                <a:latin typeface="Crimson Pro Medium"/>
                <a:ea typeface="Crimson Pro Medium"/>
                <a:cs typeface="Crimson Pro Medium"/>
                <a:sym typeface="Crimson Pro"/>
              </a:rPr>
              <a:t>colours</a:t>
            </a:r>
            <a:r>
              <a:rPr lang="en-US" sz="1200" spc="-16" dirty="0">
                <a:solidFill>
                  <a:srgbClr val="231F20"/>
                </a:solidFill>
                <a:latin typeface="Crimson Pro Medium"/>
                <a:ea typeface="Crimson Pro Medium"/>
                <a:cs typeface="Crimson Pro Medium"/>
                <a:sym typeface="Crimson Pro"/>
              </a:rPr>
              <a:t> are blue, orange and grey. They are strong </a:t>
            </a:r>
            <a:r>
              <a:rPr lang="en-US" sz="1200" spc="-16" dirty="0" err="1">
                <a:solidFill>
                  <a:srgbClr val="231F20"/>
                </a:solidFill>
                <a:latin typeface="Crimson Pro Medium"/>
                <a:ea typeface="Crimson Pro Medium"/>
                <a:cs typeface="Crimson Pro Medium"/>
                <a:sym typeface="Crimson Pro"/>
              </a:rPr>
              <a:t>colours</a:t>
            </a:r>
            <a:r>
              <a:rPr lang="en-US" sz="1200" spc="-16" dirty="0">
                <a:solidFill>
                  <a:srgbClr val="231F20"/>
                </a:solidFill>
                <a:latin typeface="Crimson Pro Medium"/>
                <a:ea typeface="Crimson Pro Medium"/>
                <a:cs typeface="Crimson Pro Medium"/>
                <a:sym typeface="Crimson Pro"/>
              </a:rPr>
              <a:t> to denote stability, strength and balance. The </a:t>
            </a:r>
            <a:r>
              <a:rPr lang="en-US" sz="1200" spc="-16" dirty="0" err="1">
                <a:solidFill>
                  <a:srgbClr val="231F20"/>
                </a:solidFill>
                <a:latin typeface="Crimson Pro Medium"/>
                <a:ea typeface="Crimson Pro Medium"/>
                <a:cs typeface="Crimson Pro Medium"/>
                <a:sym typeface="Crimson Pro"/>
              </a:rPr>
              <a:t>colours</a:t>
            </a:r>
            <a:r>
              <a:rPr lang="en-US" sz="1200" spc="-16" dirty="0">
                <a:solidFill>
                  <a:srgbClr val="231F20"/>
                </a:solidFill>
                <a:latin typeface="Crimson Pro Medium"/>
                <a:ea typeface="Crimson Pro Medium"/>
                <a:cs typeface="Crimson Pro Medium"/>
                <a:sym typeface="Crimson Pro"/>
              </a:rPr>
              <a:t> must always be applied in the same tones as shown in this guide. These are the different </a:t>
            </a:r>
            <a:r>
              <a:rPr lang="en-US" sz="1200" spc="-16" dirty="0" err="1">
                <a:solidFill>
                  <a:srgbClr val="231F20"/>
                </a:solidFill>
                <a:latin typeface="Crimson Pro Medium"/>
                <a:ea typeface="Crimson Pro Medium"/>
                <a:cs typeface="Crimson Pro Medium"/>
                <a:sym typeface="Crimson Pro"/>
              </a:rPr>
              <a:t>colour</a:t>
            </a:r>
            <a:r>
              <a:rPr lang="en-US" sz="1200" spc="-16" dirty="0">
                <a:solidFill>
                  <a:srgbClr val="231F20"/>
                </a:solidFill>
                <a:latin typeface="Crimson Pro Medium"/>
                <a:ea typeface="Crimson Pro Medium"/>
                <a:cs typeface="Crimson Pro Medium"/>
                <a:sym typeface="Crimson Pro"/>
              </a:rPr>
              <a:t> specifications for different graphic applications. </a:t>
            </a:r>
          </a:p>
        </p:txBody>
      </p:sp>
      <p:grpSp>
        <p:nvGrpSpPr>
          <p:cNvPr id="11" name="Group 11"/>
          <p:cNvGrpSpPr/>
          <p:nvPr/>
        </p:nvGrpSpPr>
        <p:grpSpPr>
          <a:xfrm>
            <a:off x="5752433" y="2283120"/>
            <a:ext cx="1863394" cy="1075557"/>
            <a:chOff x="0" y="0"/>
            <a:chExt cx="726087" cy="419100"/>
          </a:xfrm>
        </p:grpSpPr>
        <p:sp>
          <p:nvSpPr>
            <p:cNvPr id="12" name="Freeform 12"/>
            <p:cNvSpPr/>
            <p:nvPr/>
          </p:nvSpPr>
          <p:spPr>
            <a:xfrm>
              <a:off x="0" y="0"/>
              <a:ext cx="726087" cy="419100"/>
            </a:xfrm>
            <a:custGeom>
              <a:avLst/>
              <a:gdLst/>
              <a:ahLst/>
              <a:cxnLst/>
              <a:rect l="l" t="t" r="r" b="b"/>
              <a:pathLst>
                <a:path w="726087" h="419100">
                  <a:moveTo>
                    <a:pt x="71410" y="0"/>
                  </a:moveTo>
                  <a:lnTo>
                    <a:pt x="654678" y="0"/>
                  </a:lnTo>
                  <a:cubicBezTo>
                    <a:pt x="694116" y="0"/>
                    <a:pt x="726087" y="31971"/>
                    <a:pt x="726087" y="71410"/>
                  </a:cubicBezTo>
                  <a:lnTo>
                    <a:pt x="726087" y="347690"/>
                  </a:lnTo>
                  <a:cubicBezTo>
                    <a:pt x="726087" y="387129"/>
                    <a:pt x="694116" y="419100"/>
                    <a:pt x="654678" y="419100"/>
                  </a:cubicBezTo>
                  <a:lnTo>
                    <a:pt x="71410" y="419100"/>
                  </a:lnTo>
                  <a:cubicBezTo>
                    <a:pt x="31971" y="419100"/>
                    <a:pt x="0" y="387129"/>
                    <a:pt x="0" y="347690"/>
                  </a:cubicBezTo>
                  <a:lnTo>
                    <a:pt x="0" y="71410"/>
                  </a:lnTo>
                  <a:cubicBezTo>
                    <a:pt x="0" y="31971"/>
                    <a:pt x="31971" y="0"/>
                    <a:pt x="71410" y="0"/>
                  </a:cubicBezTo>
                  <a:close/>
                </a:path>
              </a:pathLst>
            </a:custGeom>
            <a:solidFill>
              <a:srgbClr val="001A33"/>
            </a:solidFill>
          </p:spPr>
          <p:txBody>
            <a:bodyPr/>
            <a:lstStyle/>
            <a:p>
              <a:endParaRPr lang="en-US"/>
            </a:p>
          </p:txBody>
        </p:sp>
        <p:sp>
          <p:nvSpPr>
            <p:cNvPr id="13" name="TextBox 13"/>
            <p:cNvSpPr txBox="1"/>
            <p:nvPr/>
          </p:nvSpPr>
          <p:spPr>
            <a:xfrm>
              <a:off x="0" y="-104775"/>
              <a:ext cx="726087" cy="523875"/>
            </a:xfrm>
            <a:prstGeom prst="rect">
              <a:avLst/>
            </a:prstGeom>
          </p:spPr>
          <p:txBody>
            <a:bodyPr lIns="50800" tIns="50800" rIns="50800" bIns="50800" rtlCol="0" anchor="ctr"/>
            <a:lstStyle/>
            <a:p>
              <a:pPr algn="ctr">
                <a:lnSpc>
                  <a:spcPts val="3000"/>
                </a:lnSpc>
              </a:pPr>
              <a:endParaRPr/>
            </a:p>
          </p:txBody>
        </p:sp>
      </p:grpSp>
      <p:grpSp>
        <p:nvGrpSpPr>
          <p:cNvPr id="14" name="Group 14"/>
          <p:cNvGrpSpPr/>
          <p:nvPr/>
        </p:nvGrpSpPr>
        <p:grpSpPr>
          <a:xfrm>
            <a:off x="5759844" y="3545899"/>
            <a:ext cx="1863394" cy="1075557"/>
            <a:chOff x="0" y="0"/>
            <a:chExt cx="726087" cy="419100"/>
          </a:xfrm>
        </p:grpSpPr>
        <p:sp>
          <p:nvSpPr>
            <p:cNvPr id="15" name="Freeform 15"/>
            <p:cNvSpPr/>
            <p:nvPr/>
          </p:nvSpPr>
          <p:spPr>
            <a:xfrm>
              <a:off x="0" y="0"/>
              <a:ext cx="726087" cy="419100"/>
            </a:xfrm>
            <a:custGeom>
              <a:avLst/>
              <a:gdLst/>
              <a:ahLst/>
              <a:cxnLst/>
              <a:rect l="l" t="t" r="r" b="b"/>
              <a:pathLst>
                <a:path w="726087" h="419100">
                  <a:moveTo>
                    <a:pt x="71410" y="0"/>
                  </a:moveTo>
                  <a:lnTo>
                    <a:pt x="654678" y="0"/>
                  </a:lnTo>
                  <a:cubicBezTo>
                    <a:pt x="694116" y="0"/>
                    <a:pt x="726087" y="31971"/>
                    <a:pt x="726087" y="71410"/>
                  </a:cubicBezTo>
                  <a:lnTo>
                    <a:pt x="726087" y="347690"/>
                  </a:lnTo>
                  <a:cubicBezTo>
                    <a:pt x="726087" y="387129"/>
                    <a:pt x="694116" y="419100"/>
                    <a:pt x="654678" y="419100"/>
                  </a:cubicBezTo>
                  <a:lnTo>
                    <a:pt x="71410" y="419100"/>
                  </a:lnTo>
                  <a:cubicBezTo>
                    <a:pt x="31971" y="419100"/>
                    <a:pt x="0" y="387129"/>
                    <a:pt x="0" y="347690"/>
                  </a:cubicBezTo>
                  <a:lnTo>
                    <a:pt x="0" y="71410"/>
                  </a:lnTo>
                  <a:cubicBezTo>
                    <a:pt x="0" y="31971"/>
                    <a:pt x="31971" y="0"/>
                    <a:pt x="71410" y="0"/>
                  </a:cubicBezTo>
                  <a:close/>
                </a:path>
              </a:pathLst>
            </a:custGeom>
            <a:solidFill>
              <a:srgbClr val="FF671B"/>
            </a:solidFill>
          </p:spPr>
          <p:txBody>
            <a:bodyPr/>
            <a:lstStyle/>
            <a:p>
              <a:endParaRPr lang="en-US"/>
            </a:p>
          </p:txBody>
        </p:sp>
        <p:sp>
          <p:nvSpPr>
            <p:cNvPr id="16" name="TextBox 16"/>
            <p:cNvSpPr txBox="1"/>
            <p:nvPr/>
          </p:nvSpPr>
          <p:spPr>
            <a:xfrm>
              <a:off x="0" y="-104775"/>
              <a:ext cx="726087" cy="523875"/>
            </a:xfrm>
            <a:prstGeom prst="rect">
              <a:avLst/>
            </a:prstGeom>
          </p:spPr>
          <p:txBody>
            <a:bodyPr lIns="50800" tIns="50800" rIns="50800" bIns="50800" rtlCol="0" anchor="ctr"/>
            <a:lstStyle/>
            <a:p>
              <a:pPr algn="ctr">
                <a:lnSpc>
                  <a:spcPts val="3000"/>
                </a:lnSpc>
              </a:pPr>
              <a:endParaRPr/>
            </a:p>
          </p:txBody>
        </p:sp>
      </p:grpSp>
      <p:grpSp>
        <p:nvGrpSpPr>
          <p:cNvPr id="17" name="Group 17"/>
          <p:cNvGrpSpPr/>
          <p:nvPr/>
        </p:nvGrpSpPr>
        <p:grpSpPr>
          <a:xfrm>
            <a:off x="5759844" y="4877903"/>
            <a:ext cx="1863394" cy="1075557"/>
            <a:chOff x="0" y="0"/>
            <a:chExt cx="726087" cy="419100"/>
          </a:xfrm>
        </p:grpSpPr>
        <p:sp>
          <p:nvSpPr>
            <p:cNvPr id="18" name="Freeform 18"/>
            <p:cNvSpPr/>
            <p:nvPr/>
          </p:nvSpPr>
          <p:spPr>
            <a:xfrm>
              <a:off x="0" y="0"/>
              <a:ext cx="726087" cy="419100"/>
            </a:xfrm>
            <a:custGeom>
              <a:avLst/>
              <a:gdLst/>
              <a:ahLst/>
              <a:cxnLst/>
              <a:rect l="l" t="t" r="r" b="b"/>
              <a:pathLst>
                <a:path w="726087" h="419100">
                  <a:moveTo>
                    <a:pt x="71410" y="0"/>
                  </a:moveTo>
                  <a:lnTo>
                    <a:pt x="654678" y="0"/>
                  </a:lnTo>
                  <a:cubicBezTo>
                    <a:pt x="694116" y="0"/>
                    <a:pt x="726087" y="31971"/>
                    <a:pt x="726087" y="71410"/>
                  </a:cubicBezTo>
                  <a:lnTo>
                    <a:pt x="726087" y="347690"/>
                  </a:lnTo>
                  <a:cubicBezTo>
                    <a:pt x="726087" y="387129"/>
                    <a:pt x="694116" y="419100"/>
                    <a:pt x="654678" y="419100"/>
                  </a:cubicBezTo>
                  <a:lnTo>
                    <a:pt x="71410" y="419100"/>
                  </a:lnTo>
                  <a:cubicBezTo>
                    <a:pt x="31971" y="419100"/>
                    <a:pt x="0" y="387129"/>
                    <a:pt x="0" y="347690"/>
                  </a:cubicBezTo>
                  <a:lnTo>
                    <a:pt x="0" y="71410"/>
                  </a:lnTo>
                  <a:cubicBezTo>
                    <a:pt x="0" y="31971"/>
                    <a:pt x="31971" y="0"/>
                    <a:pt x="71410" y="0"/>
                  </a:cubicBezTo>
                  <a:close/>
                </a:path>
              </a:pathLst>
            </a:custGeom>
            <a:solidFill>
              <a:srgbClr val="555759"/>
            </a:solidFill>
          </p:spPr>
          <p:txBody>
            <a:bodyPr/>
            <a:lstStyle/>
            <a:p>
              <a:endParaRPr lang="en-US"/>
            </a:p>
          </p:txBody>
        </p:sp>
        <p:sp>
          <p:nvSpPr>
            <p:cNvPr id="19" name="TextBox 19"/>
            <p:cNvSpPr txBox="1"/>
            <p:nvPr/>
          </p:nvSpPr>
          <p:spPr>
            <a:xfrm>
              <a:off x="0" y="-104775"/>
              <a:ext cx="726087" cy="523875"/>
            </a:xfrm>
            <a:prstGeom prst="rect">
              <a:avLst/>
            </a:prstGeom>
          </p:spPr>
          <p:txBody>
            <a:bodyPr lIns="50800" tIns="50800" rIns="50800" bIns="50800" rtlCol="0" anchor="ctr"/>
            <a:lstStyle/>
            <a:p>
              <a:pPr algn="ctr">
                <a:lnSpc>
                  <a:spcPts val="3000"/>
                </a:lnSpc>
              </a:pPr>
              <a:endParaRPr/>
            </a:p>
          </p:txBody>
        </p:sp>
      </p:grpSp>
      <p:sp>
        <p:nvSpPr>
          <p:cNvPr id="26" name="Text Placeholder 25">
            <a:extLst>
              <a:ext uri="{FF2B5EF4-FFF2-40B4-BE49-F238E27FC236}">
                <a16:creationId xmlns:a16="http://schemas.microsoft.com/office/drawing/2014/main" id="{3E77E47B-EF1D-ACE7-EE6B-25F27A24C0E2}"/>
              </a:ext>
            </a:extLst>
          </p:cNvPr>
          <p:cNvSpPr>
            <a:spLocks noGrp="1"/>
          </p:cNvSpPr>
          <p:nvPr>
            <p:ph type="body" sz="quarter" idx="10"/>
          </p:nvPr>
        </p:nvSpPr>
        <p:spPr/>
        <p:txBody>
          <a:bodyPr/>
          <a:lstStyle/>
          <a:p>
            <a:r>
              <a:rPr lang="en-US" spc="-50" dirty="0">
                <a:solidFill>
                  <a:srgbClr val="001A33"/>
                </a:solidFill>
                <a:latin typeface="Crimson Pro Italics"/>
                <a:ea typeface="Crimson Pro Italics"/>
                <a:cs typeface="Crimson Pro Italics"/>
                <a:sym typeface="Crimson Pro Italics"/>
              </a:rPr>
              <a:t>Institutional </a:t>
            </a:r>
            <a:r>
              <a:rPr lang="en-US" spc="-50" dirty="0" err="1">
                <a:solidFill>
                  <a:srgbClr val="001A33"/>
                </a:solidFill>
                <a:latin typeface="Crimson Pro Italics"/>
                <a:ea typeface="Crimson Pro Italics"/>
                <a:cs typeface="Crimson Pro Italics"/>
                <a:sym typeface="Crimson Pro Italics"/>
              </a:rPr>
              <a:t>Colours</a:t>
            </a:r>
            <a:endParaRPr lang="en-US" spc="-50" dirty="0">
              <a:solidFill>
                <a:srgbClr val="001A33"/>
              </a:solidFill>
              <a:latin typeface="Crimson Pro Italics"/>
              <a:ea typeface="Crimson Pro Italics"/>
              <a:cs typeface="Crimson Pro Italics"/>
              <a:sym typeface="Crimson Pro Italics"/>
            </a:endParaRPr>
          </a:p>
          <a:p>
            <a:endParaRPr lang="en-US" dirty="0"/>
          </a:p>
        </p:txBody>
      </p:sp>
      <p:sp>
        <p:nvSpPr>
          <p:cNvPr id="28" name="Title 27">
            <a:extLst>
              <a:ext uri="{FF2B5EF4-FFF2-40B4-BE49-F238E27FC236}">
                <a16:creationId xmlns:a16="http://schemas.microsoft.com/office/drawing/2014/main" id="{3C8CA852-F867-1CC7-D50C-ADCADEA62257}"/>
              </a:ext>
            </a:extLst>
          </p:cNvPr>
          <p:cNvSpPr>
            <a:spLocks noGrp="1"/>
          </p:cNvSpPr>
          <p:nvPr>
            <p:ph type="title"/>
          </p:nvPr>
        </p:nvSpPr>
        <p:spPr/>
        <p:txBody>
          <a:bodyPr/>
          <a:lstStyle/>
          <a:p>
            <a:r>
              <a:rPr lang="en-US" dirty="0" err="1"/>
              <a:t>Colour</a:t>
            </a:r>
            <a:r>
              <a:rPr lang="en-US" dirty="0"/>
              <a:t> Guide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517999" y="2518786"/>
            <a:ext cx="3105493" cy="1084099"/>
          </a:xfrm>
          <a:custGeom>
            <a:avLst/>
            <a:gdLst/>
            <a:ahLst/>
            <a:cxnLst/>
            <a:rect l="l" t="t" r="r" b="b"/>
            <a:pathLst>
              <a:path w="3105493" h="1084099">
                <a:moveTo>
                  <a:pt x="0" y="0"/>
                </a:moveTo>
                <a:lnTo>
                  <a:pt x="3105493" y="0"/>
                </a:lnTo>
                <a:lnTo>
                  <a:pt x="3105493" y="1084099"/>
                </a:lnTo>
                <a:lnTo>
                  <a:pt x="0" y="10840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4" name="Group 4"/>
          <p:cNvGrpSpPr/>
          <p:nvPr/>
        </p:nvGrpSpPr>
        <p:grpSpPr>
          <a:xfrm>
            <a:off x="5425983" y="2335509"/>
            <a:ext cx="1729297" cy="984356"/>
            <a:chOff x="0" y="0"/>
            <a:chExt cx="793971" cy="451947"/>
          </a:xfrm>
        </p:grpSpPr>
        <p:sp>
          <p:nvSpPr>
            <p:cNvPr id="5" name="Freeform 5"/>
            <p:cNvSpPr/>
            <p:nvPr/>
          </p:nvSpPr>
          <p:spPr>
            <a:xfrm>
              <a:off x="0" y="0"/>
              <a:ext cx="793971" cy="451947"/>
            </a:xfrm>
            <a:custGeom>
              <a:avLst/>
              <a:gdLst/>
              <a:ahLst/>
              <a:cxnLst/>
              <a:rect l="l" t="t" r="r" b="b"/>
              <a:pathLst>
                <a:path w="793971" h="451947">
                  <a:moveTo>
                    <a:pt x="52464" y="0"/>
                  </a:moveTo>
                  <a:lnTo>
                    <a:pt x="741507" y="0"/>
                  </a:lnTo>
                  <a:cubicBezTo>
                    <a:pt x="755421" y="0"/>
                    <a:pt x="768766" y="5527"/>
                    <a:pt x="778605" y="15366"/>
                  </a:cubicBezTo>
                  <a:cubicBezTo>
                    <a:pt x="788444" y="25205"/>
                    <a:pt x="793971" y="38550"/>
                    <a:pt x="793971" y="52464"/>
                  </a:cubicBezTo>
                  <a:lnTo>
                    <a:pt x="793971" y="399483"/>
                  </a:lnTo>
                  <a:cubicBezTo>
                    <a:pt x="793971" y="413397"/>
                    <a:pt x="788444" y="426742"/>
                    <a:pt x="778605" y="436581"/>
                  </a:cubicBezTo>
                  <a:cubicBezTo>
                    <a:pt x="768766" y="446419"/>
                    <a:pt x="755421" y="451947"/>
                    <a:pt x="741507" y="451947"/>
                  </a:cubicBezTo>
                  <a:lnTo>
                    <a:pt x="52464" y="451947"/>
                  </a:lnTo>
                  <a:cubicBezTo>
                    <a:pt x="38550" y="451947"/>
                    <a:pt x="25205" y="446419"/>
                    <a:pt x="15366" y="436581"/>
                  </a:cubicBezTo>
                  <a:cubicBezTo>
                    <a:pt x="5527" y="426742"/>
                    <a:pt x="0" y="413397"/>
                    <a:pt x="0" y="399483"/>
                  </a:cubicBezTo>
                  <a:lnTo>
                    <a:pt x="0" y="52464"/>
                  </a:lnTo>
                  <a:cubicBezTo>
                    <a:pt x="0" y="38550"/>
                    <a:pt x="5527" y="25205"/>
                    <a:pt x="15366" y="15366"/>
                  </a:cubicBezTo>
                  <a:cubicBezTo>
                    <a:pt x="25205" y="5527"/>
                    <a:pt x="38550" y="0"/>
                    <a:pt x="52464" y="0"/>
                  </a:cubicBezTo>
                  <a:close/>
                </a:path>
              </a:pathLst>
            </a:custGeom>
            <a:solidFill>
              <a:srgbClr val="000000"/>
            </a:solidFill>
          </p:spPr>
          <p:txBody>
            <a:bodyPr/>
            <a:lstStyle/>
            <a:p>
              <a:endParaRPr lang="en-US"/>
            </a:p>
          </p:txBody>
        </p:sp>
        <p:sp>
          <p:nvSpPr>
            <p:cNvPr id="6" name="TextBox 6"/>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grpSp>
        <p:nvGrpSpPr>
          <p:cNvPr id="7" name="Group 7"/>
          <p:cNvGrpSpPr/>
          <p:nvPr/>
        </p:nvGrpSpPr>
        <p:grpSpPr>
          <a:xfrm>
            <a:off x="7317188" y="3779160"/>
            <a:ext cx="1729297" cy="984356"/>
            <a:chOff x="0" y="0"/>
            <a:chExt cx="793971" cy="451947"/>
          </a:xfrm>
        </p:grpSpPr>
        <p:sp>
          <p:nvSpPr>
            <p:cNvPr id="8" name="Freeform 8"/>
            <p:cNvSpPr/>
            <p:nvPr/>
          </p:nvSpPr>
          <p:spPr>
            <a:xfrm>
              <a:off x="0" y="0"/>
              <a:ext cx="793971" cy="451947"/>
            </a:xfrm>
            <a:custGeom>
              <a:avLst/>
              <a:gdLst/>
              <a:ahLst/>
              <a:cxnLst/>
              <a:rect l="l" t="t" r="r" b="b"/>
              <a:pathLst>
                <a:path w="793971" h="451947">
                  <a:moveTo>
                    <a:pt x="52464" y="0"/>
                  </a:moveTo>
                  <a:lnTo>
                    <a:pt x="741507" y="0"/>
                  </a:lnTo>
                  <a:cubicBezTo>
                    <a:pt x="755421" y="0"/>
                    <a:pt x="768766" y="5527"/>
                    <a:pt x="778605" y="15366"/>
                  </a:cubicBezTo>
                  <a:cubicBezTo>
                    <a:pt x="788444" y="25205"/>
                    <a:pt x="793971" y="38550"/>
                    <a:pt x="793971" y="52464"/>
                  </a:cubicBezTo>
                  <a:lnTo>
                    <a:pt x="793971" y="399483"/>
                  </a:lnTo>
                  <a:cubicBezTo>
                    <a:pt x="793971" y="413397"/>
                    <a:pt x="788444" y="426742"/>
                    <a:pt x="778605" y="436581"/>
                  </a:cubicBezTo>
                  <a:cubicBezTo>
                    <a:pt x="768766" y="446419"/>
                    <a:pt x="755421" y="451947"/>
                    <a:pt x="741507" y="451947"/>
                  </a:cubicBezTo>
                  <a:lnTo>
                    <a:pt x="52464" y="451947"/>
                  </a:lnTo>
                  <a:cubicBezTo>
                    <a:pt x="38550" y="451947"/>
                    <a:pt x="25205" y="446419"/>
                    <a:pt x="15366" y="436581"/>
                  </a:cubicBezTo>
                  <a:cubicBezTo>
                    <a:pt x="5527" y="426742"/>
                    <a:pt x="0" y="413397"/>
                    <a:pt x="0" y="399483"/>
                  </a:cubicBezTo>
                  <a:lnTo>
                    <a:pt x="0" y="52464"/>
                  </a:lnTo>
                  <a:cubicBezTo>
                    <a:pt x="0" y="38550"/>
                    <a:pt x="5527" y="25205"/>
                    <a:pt x="15366" y="15366"/>
                  </a:cubicBezTo>
                  <a:cubicBezTo>
                    <a:pt x="25205" y="5527"/>
                    <a:pt x="38550" y="0"/>
                    <a:pt x="52464" y="0"/>
                  </a:cubicBezTo>
                  <a:close/>
                </a:path>
              </a:pathLst>
            </a:custGeom>
            <a:solidFill>
              <a:srgbClr val="E6E7E8"/>
            </a:solidFill>
          </p:spPr>
          <p:txBody>
            <a:bodyPr/>
            <a:lstStyle/>
            <a:p>
              <a:endParaRPr lang="en-US"/>
            </a:p>
          </p:txBody>
        </p:sp>
        <p:sp>
          <p:nvSpPr>
            <p:cNvPr id="9" name="TextBox 9"/>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grpSp>
        <p:nvGrpSpPr>
          <p:cNvPr id="10" name="Group 10"/>
          <p:cNvGrpSpPr/>
          <p:nvPr/>
        </p:nvGrpSpPr>
        <p:grpSpPr>
          <a:xfrm>
            <a:off x="7317188" y="2335509"/>
            <a:ext cx="1729297" cy="984356"/>
            <a:chOff x="0" y="0"/>
            <a:chExt cx="793971" cy="451947"/>
          </a:xfrm>
        </p:grpSpPr>
        <p:sp>
          <p:nvSpPr>
            <p:cNvPr id="11" name="Freeform 11"/>
            <p:cNvSpPr/>
            <p:nvPr/>
          </p:nvSpPr>
          <p:spPr>
            <a:xfrm>
              <a:off x="0" y="0"/>
              <a:ext cx="793971" cy="451947"/>
            </a:xfrm>
            <a:custGeom>
              <a:avLst/>
              <a:gdLst/>
              <a:ahLst/>
              <a:cxnLst/>
              <a:rect l="l" t="t" r="r" b="b"/>
              <a:pathLst>
                <a:path w="793971" h="451947">
                  <a:moveTo>
                    <a:pt x="52464" y="0"/>
                  </a:moveTo>
                  <a:lnTo>
                    <a:pt x="741507" y="0"/>
                  </a:lnTo>
                  <a:cubicBezTo>
                    <a:pt x="755421" y="0"/>
                    <a:pt x="768766" y="5527"/>
                    <a:pt x="778605" y="15366"/>
                  </a:cubicBezTo>
                  <a:cubicBezTo>
                    <a:pt x="788444" y="25205"/>
                    <a:pt x="793971" y="38550"/>
                    <a:pt x="793971" y="52464"/>
                  </a:cubicBezTo>
                  <a:lnTo>
                    <a:pt x="793971" y="399483"/>
                  </a:lnTo>
                  <a:cubicBezTo>
                    <a:pt x="793971" y="413397"/>
                    <a:pt x="788444" y="426742"/>
                    <a:pt x="778605" y="436581"/>
                  </a:cubicBezTo>
                  <a:cubicBezTo>
                    <a:pt x="768766" y="446419"/>
                    <a:pt x="755421" y="451947"/>
                    <a:pt x="741507" y="451947"/>
                  </a:cubicBezTo>
                  <a:lnTo>
                    <a:pt x="52464" y="451947"/>
                  </a:lnTo>
                  <a:cubicBezTo>
                    <a:pt x="38550" y="451947"/>
                    <a:pt x="25205" y="446419"/>
                    <a:pt x="15366" y="436581"/>
                  </a:cubicBezTo>
                  <a:cubicBezTo>
                    <a:pt x="5527" y="426742"/>
                    <a:pt x="0" y="413397"/>
                    <a:pt x="0" y="399483"/>
                  </a:cubicBezTo>
                  <a:lnTo>
                    <a:pt x="0" y="52464"/>
                  </a:lnTo>
                  <a:cubicBezTo>
                    <a:pt x="0" y="38550"/>
                    <a:pt x="5527" y="25205"/>
                    <a:pt x="15366" y="15366"/>
                  </a:cubicBezTo>
                  <a:cubicBezTo>
                    <a:pt x="25205" y="5527"/>
                    <a:pt x="38550" y="0"/>
                    <a:pt x="52464" y="0"/>
                  </a:cubicBezTo>
                  <a:close/>
                </a:path>
              </a:pathLst>
            </a:custGeom>
            <a:solidFill>
              <a:srgbClr val="9B9EA0"/>
            </a:solidFill>
          </p:spPr>
          <p:txBody>
            <a:bodyPr/>
            <a:lstStyle/>
            <a:p>
              <a:endParaRPr lang="en-US"/>
            </a:p>
          </p:txBody>
        </p:sp>
        <p:sp>
          <p:nvSpPr>
            <p:cNvPr id="12" name="TextBox 12"/>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grpSp>
        <p:nvGrpSpPr>
          <p:cNvPr id="13" name="Group 13"/>
          <p:cNvGrpSpPr/>
          <p:nvPr/>
        </p:nvGrpSpPr>
        <p:grpSpPr>
          <a:xfrm>
            <a:off x="5414741" y="3779160"/>
            <a:ext cx="1729297" cy="984356"/>
            <a:chOff x="0" y="0"/>
            <a:chExt cx="793971" cy="451947"/>
          </a:xfrm>
        </p:grpSpPr>
        <p:sp>
          <p:nvSpPr>
            <p:cNvPr id="14" name="Freeform 14"/>
            <p:cNvSpPr/>
            <p:nvPr/>
          </p:nvSpPr>
          <p:spPr>
            <a:xfrm>
              <a:off x="0" y="0"/>
              <a:ext cx="793971" cy="451947"/>
            </a:xfrm>
            <a:custGeom>
              <a:avLst/>
              <a:gdLst/>
              <a:ahLst/>
              <a:cxnLst/>
              <a:rect l="l" t="t" r="r" b="b"/>
              <a:pathLst>
                <a:path w="793971" h="451947">
                  <a:moveTo>
                    <a:pt x="52464" y="0"/>
                  </a:moveTo>
                  <a:lnTo>
                    <a:pt x="741507" y="0"/>
                  </a:lnTo>
                  <a:cubicBezTo>
                    <a:pt x="755421" y="0"/>
                    <a:pt x="768766" y="5527"/>
                    <a:pt x="778605" y="15366"/>
                  </a:cubicBezTo>
                  <a:cubicBezTo>
                    <a:pt x="788444" y="25205"/>
                    <a:pt x="793971" y="38550"/>
                    <a:pt x="793971" y="52464"/>
                  </a:cubicBezTo>
                  <a:lnTo>
                    <a:pt x="793971" y="399483"/>
                  </a:lnTo>
                  <a:cubicBezTo>
                    <a:pt x="793971" y="413397"/>
                    <a:pt x="788444" y="426742"/>
                    <a:pt x="778605" y="436581"/>
                  </a:cubicBezTo>
                  <a:cubicBezTo>
                    <a:pt x="768766" y="446419"/>
                    <a:pt x="755421" y="451947"/>
                    <a:pt x="741507" y="451947"/>
                  </a:cubicBezTo>
                  <a:lnTo>
                    <a:pt x="52464" y="451947"/>
                  </a:lnTo>
                  <a:cubicBezTo>
                    <a:pt x="38550" y="451947"/>
                    <a:pt x="25205" y="446419"/>
                    <a:pt x="15366" y="436581"/>
                  </a:cubicBezTo>
                  <a:cubicBezTo>
                    <a:pt x="5527" y="426742"/>
                    <a:pt x="0" y="413397"/>
                    <a:pt x="0" y="399483"/>
                  </a:cubicBezTo>
                  <a:lnTo>
                    <a:pt x="0" y="52464"/>
                  </a:lnTo>
                  <a:cubicBezTo>
                    <a:pt x="0" y="38550"/>
                    <a:pt x="5527" y="25205"/>
                    <a:pt x="15366" y="15366"/>
                  </a:cubicBezTo>
                  <a:cubicBezTo>
                    <a:pt x="25205" y="5527"/>
                    <a:pt x="38550" y="0"/>
                    <a:pt x="52464" y="0"/>
                  </a:cubicBezTo>
                  <a:close/>
                </a:path>
              </a:pathLst>
            </a:custGeom>
            <a:solidFill>
              <a:srgbClr val="B1B4B6"/>
            </a:solidFill>
          </p:spPr>
          <p:txBody>
            <a:bodyPr/>
            <a:lstStyle/>
            <a:p>
              <a:endParaRPr lang="en-US"/>
            </a:p>
          </p:txBody>
        </p:sp>
        <p:sp>
          <p:nvSpPr>
            <p:cNvPr id="15" name="TextBox 15"/>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sp>
        <p:nvSpPr>
          <p:cNvPr id="16" name="Freeform 16"/>
          <p:cNvSpPr/>
          <p:nvPr/>
        </p:nvSpPr>
        <p:spPr>
          <a:xfrm>
            <a:off x="5589205" y="4026477"/>
            <a:ext cx="1402853" cy="489723"/>
          </a:xfrm>
          <a:custGeom>
            <a:avLst/>
            <a:gdLst/>
            <a:ahLst/>
            <a:cxnLst/>
            <a:rect l="l" t="t" r="r" b="b"/>
            <a:pathLst>
              <a:path w="1402853" h="489723">
                <a:moveTo>
                  <a:pt x="0" y="0"/>
                </a:moveTo>
                <a:lnTo>
                  <a:pt x="1402853" y="0"/>
                </a:lnTo>
                <a:lnTo>
                  <a:pt x="1402853" y="489723"/>
                </a:lnTo>
                <a:lnTo>
                  <a:pt x="0" y="4897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7" name="Freeform 17"/>
          <p:cNvSpPr/>
          <p:nvPr/>
        </p:nvSpPr>
        <p:spPr>
          <a:xfrm>
            <a:off x="7480410" y="4026477"/>
            <a:ext cx="1402853" cy="489723"/>
          </a:xfrm>
          <a:custGeom>
            <a:avLst/>
            <a:gdLst/>
            <a:ahLst/>
            <a:cxnLst/>
            <a:rect l="l" t="t" r="r" b="b"/>
            <a:pathLst>
              <a:path w="1402853" h="489723">
                <a:moveTo>
                  <a:pt x="0" y="0"/>
                </a:moveTo>
                <a:lnTo>
                  <a:pt x="1402853" y="0"/>
                </a:lnTo>
                <a:lnTo>
                  <a:pt x="1402853" y="489723"/>
                </a:lnTo>
                <a:lnTo>
                  <a:pt x="0" y="4897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8" name="Freeform 18"/>
          <p:cNvSpPr/>
          <p:nvPr/>
        </p:nvSpPr>
        <p:spPr>
          <a:xfrm>
            <a:off x="5599612" y="2584642"/>
            <a:ext cx="1392446" cy="486090"/>
          </a:xfrm>
          <a:custGeom>
            <a:avLst/>
            <a:gdLst/>
            <a:ahLst/>
            <a:cxnLst/>
            <a:rect l="l" t="t" r="r" b="b"/>
            <a:pathLst>
              <a:path w="1392446" h="486090">
                <a:moveTo>
                  <a:pt x="0" y="0"/>
                </a:moveTo>
                <a:lnTo>
                  <a:pt x="1392446" y="0"/>
                </a:lnTo>
                <a:lnTo>
                  <a:pt x="1392446" y="486090"/>
                </a:lnTo>
                <a:lnTo>
                  <a:pt x="0" y="4860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9" name="Freeform 19"/>
          <p:cNvSpPr/>
          <p:nvPr/>
        </p:nvSpPr>
        <p:spPr>
          <a:xfrm>
            <a:off x="7485614" y="2584642"/>
            <a:ext cx="1392446" cy="486090"/>
          </a:xfrm>
          <a:custGeom>
            <a:avLst/>
            <a:gdLst/>
            <a:ahLst/>
            <a:cxnLst/>
            <a:rect l="l" t="t" r="r" b="b"/>
            <a:pathLst>
              <a:path w="1392446" h="486090">
                <a:moveTo>
                  <a:pt x="0" y="0"/>
                </a:moveTo>
                <a:lnTo>
                  <a:pt x="1392446" y="0"/>
                </a:lnTo>
                <a:lnTo>
                  <a:pt x="1392446" y="486090"/>
                </a:lnTo>
                <a:lnTo>
                  <a:pt x="0" y="4860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1" name="TextBox 21"/>
          <p:cNvSpPr txBox="1"/>
          <p:nvPr/>
        </p:nvSpPr>
        <p:spPr>
          <a:xfrm>
            <a:off x="5411695" y="4779331"/>
            <a:ext cx="206131" cy="156845"/>
          </a:xfrm>
          <a:prstGeom prst="rect">
            <a:avLst/>
          </a:prstGeom>
        </p:spPr>
        <p:txBody>
          <a:bodyPr lIns="0" tIns="0" rIns="0" bIns="0" rtlCol="0" anchor="t">
            <a:spAutoFit/>
          </a:bodyPr>
          <a:lstStyle/>
          <a:p>
            <a:pPr algn="l">
              <a:lnSpc>
                <a:spcPts val="1330"/>
              </a:lnSpc>
            </a:pPr>
            <a:r>
              <a:rPr lang="en-US" sz="950" spc="-13">
                <a:solidFill>
                  <a:srgbClr val="231F20"/>
                </a:solidFill>
                <a:latin typeface="Crimson Pro Medium"/>
                <a:ea typeface="Crimson Pro Medium"/>
                <a:cs typeface="Crimson Pro Medium"/>
                <a:sym typeface="Crimson Pro"/>
              </a:rPr>
              <a:t>35K</a:t>
            </a:r>
          </a:p>
        </p:txBody>
      </p:sp>
      <p:sp>
        <p:nvSpPr>
          <p:cNvPr id="22" name="TextBox 22"/>
          <p:cNvSpPr txBox="1"/>
          <p:nvPr/>
        </p:nvSpPr>
        <p:spPr>
          <a:xfrm>
            <a:off x="5425983" y="3372107"/>
            <a:ext cx="267662" cy="156845"/>
          </a:xfrm>
          <a:prstGeom prst="rect">
            <a:avLst/>
          </a:prstGeom>
        </p:spPr>
        <p:txBody>
          <a:bodyPr lIns="0" tIns="0" rIns="0" bIns="0" rtlCol="0" anchor="t">
            <a:spAutoFit/>
          </a:bodyPr>
          <a:lstStyle/>
          <a:p>
            <a:pPr algn="l">
              <a:lnSpc>
                <a:spcPts val="1330"/>
              </a:lnSpc>
            </a:pPr>
            <a:r>
              <a:rPr lang="en-US" sz="950" spc="-13">
                <a:solidFill>
                  <a:srgbClr val="090F10"/>
                </a:solidFill>
                <a:latin typeface="Crimson Pro Medium"/>
                <a:ea typeface="Crimson Pro Medium"/>
                <a:cs typeface="Crimson Pro Medium"/>
                <a:sym typeface="Crimson Pro"/>
              </a:rPr>
              <a:t>100K</a:t>
            </a:r>
          </a:p>
        </p:txBody>
      </p:sp>
      <p:sp>
        <p:nvSpPr>
          <p:cNvPr id="23" name="TextBox 23"/>
          <p:cNvSpPr txBox="1"/>
          <p:nvPr/>
        </p:nvSpPr>
        <p:spPr>
          <a:xfrm>
            <a:off x="7314152" y="3372107"/>
            <a:ext cx="206131" cy="156845"/>
          </a:xfrm>
          <a:prstGeom prst="rect">
            <a:avLst/>
          </a:prstGeom>
        </p:spPr>
        <p:txBody>
          <a:bodyPr lIns="0" tIns="0" rIns="0" bIns="0" rtlCol="0" anchor="t">
            <a:spAutoFit/>
          </a:bodyPr>
          <a:lstStyle/>
          <a:p>
            <a:pPr algn="l">
              <a:lnSpc>
                <a:spcPts val="1330"/>
              </a:lnSpc>
            </a:pPr>
            <a:r>
              <a:rPr lang="en-US" sz="950" spc="-13">
                <a:solidFill>
                  <a:srgbClr val="231F20"/>
                </a:solidFill>
                <a:latin typeface="Crimson Pro Medium"/>
                <a:ea typeface="Crimson Pro Medium"/>
                <a:cs typeface="Crimson Pro Medium"/>
                <a:sym typeface="Crimson Pro"/>
              </a:rPr>
              <a:t>46K</a:t>
            </a:r>
          </a:p>
        </p:txBody>
      </p:sp>
      <p:sp>
        <p:nvSpPr>
          <p:cNvPr id="24" name="TextBox 24"/>
          <p:cNvSpPr txBox="1"/>
          <p:nvPr/>
        </p:nvSpPr>
        <p:spPr>
          <a:xfrm>
            <a:off x="7314152" y="4779331"/>
            <a:ext cx="206131" cy="156845"/>
          </a:xfrm>
          <a:prstGeom prst="rect">
            <a:avLst/>
          </a:prstGeom>
        </p:spPr>
        <p:txBody>
          <a:bodyPr lIns="0" tIns="0" rIns="0" bIns="0" rtlCol="0" anchor="t">
            <a:spAutoFit/>
          </a:bodyPr>
          <a:lstStyle/>
          <a:p>
            <a:pPr algn="l">
              <a:lnSpc>
                <a:spcPts val="1330"/>
              </a:lnSpc>
            </a:pPr>
            <a:r>
              <a:rPr lang="en-US" sz="950" spc="-13">
                <a:solidFill>
                  <a:srgbClr val="231F20"/>
                </a:solidFill>
                <a:latin typeface="Crimson Pro Medium"/>
                <a:ea typeface="Crimson Pro Medium"/>
                <a:cs typeface="Crimson Pro Medium"/>
                <a:sym typeface="Crimson Pro"/>
              </a:rPr>
              <a:t>10K</a:t>
            </a:r>
          </a:p>
        </p:txBody>
      </p:sp>
      <p:sp>
        <p:nvSpPr>
          <p:cNvPr id="25" name="TextBox 25"/>
          <p:cNvSpPr txBox="1"/>
          <p:nvPr/>
        </p:nvSpPr>
        <p:spPr>
          <a:xfrm>
            <a:off x="1517999" y="3818393"/>
            <a:ext cx="3105493" cy="720725"/>
          </a:xfrm>
          <a:prstGeom prst="rect">
            <a:avLst/>
          </a:prstGeom>
        </p:spPr>
        <p:txBody>
          <a:bodyPr lIns="0" tIns="0" rIns="0" bIns="0" rtlCol="0" anchor="t">
            <a:spAutoFit/>
          </a:bodyPr>
          <a:lstStyle/>
          <a:p>
            <a:pPr algn="l">
              <a:lnSpc>
                <a:spcPts val="1439"/>
              </a:lnSpc>
            </a:pPr>
            <a:r>
              <a:rPr lang="en-US" sz="1200" spc="-16">
                <a:solidFill>
                  <a:srgbClr val="231F20"/>
                </a:solidFill>
                <a:latin typeface="Crimson Pro Medium"/>
                <a:ea typeface="Crimson Pro Medium"/>
                <a:cs typeface="Crimson Pro Medium"/>
                <a:sym typeface="Crimson Pro"/>
              </a:rPr>
              <a:t>In greyscale, the logo should be in reverse white when the background is between 46% to 100%. Conversely, the logo should be 100% black when the background is 45% and below.</a:t>
            </a:r>
          </a:p>
        </p:txBody>
      </p:sp>
      <p:sp>
        <p:nvSpPr>
          <p:cNvPr id="2" name="Title 1">
            <a:extLst>
              <a:ext uri="{FF2B5EF4-FFF2-40B4-BE49-F238E27FC236}">
                <a16:creationId xmlns:a16="http://schemas.microsoft.com/office/drawing/2014/main" id="{895FC9DB-DF92-559D-1DE5-A3AE5049509A}"/>
              </a:ext>
            </a:extLst>
          </p:cNvPr>
          <p:cNvSpPr>
            <a:spLocks noGrp="1"/>
          </p:cNvSpPr>
          <p:nvPr>
            <p:ph type="title"/>
          </p:nvPr>
        </p:nvSpPr>
        <p:spPr/>
        <p:txBody>
          <a:bodyPr/>
          <a:lstStyle/>
          <a:p>
            <a:r>
              <a:rPr lang="en-US" dirty="0" err="1"/>
              <a:t>Colour</a:t>
            </a:r>
            <a:r>
              <a:rPr lang="en-US" dirty="0"/>
              <a:t> Guide</a:t>
            </a:r>
          </a:p>
        </p:txBody>
      </p:sp>
      <p:sp>
        <p:nvSpPr>
          <p:cNvPr id="20" name="Text Placeholder 19">
            <a:extLst>
              <a:ext uri="{FF2B5EF4-FFF2-40B4-BE49-F238E27FC236}">
                <a16:creationId xmlns:a16="http://schemas.microsoft.com/office/drawing/2014/main" id="{2C4DFC7A-CA3D-9C68-FECF-1C7543086958}"/>
              </a:ext>
            </a:extLst>
          </p:cNvPr>
          <p:cNvSpPr>
            <a:spLocks noGrp="1"/>
          </p:cNvSpPr>
          <p:nvPr>
            <p:ph type="body" sz="quarter" idx="10"/>
          </p:nvPr>
        </p:nvSpPr>
        <p:spPr/>
        <p:txBody>
          <a:bodyPr/>
          <a:lstStyle/>
          <a:p>
            <a:r>
              <a:rPr lang="en-US" spc="-50" dirty="0">
                <a:solidFill>
                  <a:srgbClr val="001A33"/>
                </a:solidFill>
                <a:latin typeface="Crimson Pro Italics"/>
                <a:ea typeface="Crimson Pro Italics"/>
                <a:cs typeface="Crimson Pro Italics"/>
                <a:sym typeface="Crimson Pro Italics"/>
              </a:rPr>
              <a:t>Greyscale</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908705" y="2857114"/>
            <a:ext cx="2976443" cy="1694261"/>
            <a:chOff x="0" y="0"/>
            <a:chExt cx="793971" cy="451947"/>
          </a:xfrm>
        </p:grpSpPr>
        <p:sp>
          <p:nvSpPr>
            <p:cNvPr id="4" name="Freeform 4"/>
            <p:cNvSpPr/>
            <p:nvPr/>
          </p:nvSpPr>
          <p:spPr>
            <a:xfrm>
              <a:off x="0" y="0"/>
              <a:ext cx="793971" cy="451947"/>
            </a:xfrm>
            <a:custGeom>
              <a:avLst/>
              <a:gdLst/>
              <a:ahLst/>
              <a:cxnLst/>
              <a:rect l="l" t="t" r="r" b="b"/>
              <a:pathLst>
                <a:path w="793971" h="451947">
                  <a:moveTo>
                    <a:pt x="30481" y="0"/>
                  </a:moveTo>
                  <a:lnTo>
                    <a:pt x="763490" y="0"/>
                  </a:lnTo>
                  <a:cubicBezTo>
                    <a:pt x="771574" y="0"/>
                    <a:pt x="779327" y="3211"/>
                    <a:pt x="785043" y="8928"/>
                  </a:cubicBezTo>
                  <a:cubicBezTo>
                    <a:pt x="790760" y="14644"/>
                    <a:pt x="793971" y="22397"/>
                    <a:pt x="793971" y="30481"/>
                  </a:cubicBezTo>
                  <a:lnTo>
                    <a:pt x="793971" y="421466"/>
                  </a:lnTo>
                  <a:cubicBezTo>
                    <a:pt x="793971" y="438300"/>
                    <a:pt x="780324" y="451947"/>
                    <a:pt x="763490" y="451947"/>
                  </a:cubicBezTo>
                  <a:lnTo>
                    <a:pt x="30481" y="451947"/>
                  </a:lnTo>
                  <a:cubicBezTo>
                    <a:pt x="13647" y="451947"/>
                    <a:pt x="0" y="438300"/>
                    <a:pt x="0" y="421466"/>
                  </a:cubicBezTo>
                  <a:lnTo>
                    <a:pt x="0" y="30481"/>
                  </a:lnTo>
                  <a:cubicBezTo>
                    <a:pt x="0" y="13647"/>
                    <a:pt x="13647" y="0"/>
                    <a:pt x="30481" y="0"/>
                  </a:cubicBezTo>
                  <a:close/>
                </a:path>
              </a:pathLst>
            </a:custGeom>
            <a:solidFill>
              <a:srgbClr val="FFF300"/>
            </a:solidFill>
          </p:spPr>
          <p:txBody>
            <a:bodyPr/>
            <a:lstStyle/>
            <a:p>
              <a:endParaRPr lang="en-US"/>
            </a:p>
          </p:txBody>
        </p:sp>
        <p:sp>
          <p:nvSpPr>
            <p:cNvPr id="5" name="TextBox 5"/>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grpSp>
        <p:nvGrpSpPr>
          <p:cNvPr id="6" name="Group 6"/>
          <p:cNvGrpSpPr/>
          <p:nvPr/>
        </p:nvGrpSpPr>
        <p:grpSpPr>
          <a:xfrm>
            <a:off x="5550703" y="2857114"/>
            <a:ext cx="2976443" cy="1694261"/>
            <a:chOff x="0" y="0"/>
            <a:chExt cx="793971" cy="451947"/>
          </a:xfrm>
        </p:grpSpPr>
        <p:sp>
          <p:nvSpPr>
            <p:cNvPr id="7" name="Freeform 7"/>
            <p:cNvSpPr/>
            <p:nvPr/>
          </p:nvSpPr>
          <p:spPr>
            <a:xfrm>
              <a:off x="0" y="0"/>
              <a:ext cx="793971" cy="451947"/>
            </a:xfrm>
            <a:custGeom>
              <a:avLst/>
              <a:gdLst/>
              <a:ahLst/>
              <a:cxnLst/>
              <a:rect l="l" t="t" r="r" b="b"/>
              <a:pathLst>
                <a:path w="793971" h="451947">
                  <a:moveTo>
                    <a:pt x="30481" y="0"/>
                  </a:moveTo>
                  <a:lnTo>
                    <a:pt x="763490" y="0"/>
                  </a:lnTo>
                  <a:cubicBezTo>
                    <a:pt x="771574" y="0"/>
                    <a:pt x="779327" y="3211"/>
                    <a:pt x="785043" y="8928"/>
                  </a:cubicBezTo>
                  <a:cubicBezTo>
                    <a:pt x="790760" y="14644"/>
                    <a:pt x="793971" y="22397"/>
                    <a:pt x="793971" y="30481"/>
                  </a:cubicBezTo>
                  <a:lnTo>
                    <a:pt x="793971" y="421466"/>
                  </a:lnTo>
                  <a:cubicBezTo>
                    <a:pt x="793971" y="438300"/>
                    <a:pt x="780324" y="451947"/>
                    <a:pt x="763490" y="451947"/>
                  </a:cubicBezTo>
                  <a:lnTo>
                    <a:pt x="30481" y="451947"/>
                  </a:lnTo>
                  <a:cubicBezTo>
                    <a:pt x="13647" y="451947"/>
                    <a:pt x="0" y="438300"/>
                    <a:pt x="0" y="421466"/>
                  </a:cubicBezTo>
                  <a:lnTo>
                    <a:pt x="0" y="30481"/>
                  </a:lnTo>
                  <a:cubicBezTo>
                    <a:pt x="0" y="13647"/>
                    <a:pt x="13647" y="0"/>
                    <a:pt x="30481" y="0"/>
                  </a:cubicBezTo>
                  <a:close/>
                </a:path>
              </a:pathLst>
            </a:custGeom>
            <a:solidFill>
              <a:srgbClr val="006735"/>
            </a:solidFill>
          </p:spPr>
          <p:txBody>
            <a:bodyPr/>
            <a:lstStyle/>
            <a:p>
              <a:endParaRPr lang="en-US"/>
            </a:p>
          </p:txBody>
        </p:sp>
        <p:sp>
          <p:nvSpPr>
            <p:cNvPr id="8" name="TextBox 8"/>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sp>
        <p:nvSpPr>
          <p:cNvPr id="9" name="Freeform 9"/>
          <p:cNvSpPr/>
          <p:nvPr/>
        </p:nvSpPr>
        <p:spPr>
          <a:xfrm>
            <a:off x="2189641" y="3289926"/>
            <a:ext cx="2414572" cy="842905"/>
          </a:xfrm>
          <a:custGeom>
            <a:avLst/>
            <a:gdLst/>
            <a:ahLst/>
            <a:cxnLst/>
            <a:rect l="l" t="t" r="r" b="b"/>
            <a:pathLst>
              <a:path w="2414572" h="842905">
                <a:moveTo>
                  <a:pt x="0" y="0"/>
                </a:moveTo>
                <a:lnTo>
                  <a:pt x="2414571" y="0"/>
                </a:lnTo>
                <a:lnTo>
                  <a:pt x="2414571" y="842905"/>
                </a:lnTo>
                <a:lnTo>
                  <a:pt x="0" y="8429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0" name="Freeform 10"/>
          <p:cNvSpPr/>
          <p:nvPr/>
        </p:nvSpPr>
        <p:spPr>
          <a:xfrm>
            <a:off x="5824423" y="3289926"/>
            <a:ext cx="2429003" cy="847943"/>
          </a:xfrm>
          <a:custGeom>
            <a:avLst/>
            <a:gdLst/>
            <a:ahLst/>
            <a:cxnLst/>
            <a:rect l="l" t="t" r="r" b="b"/>
            <a:pathLst>
              <a:path w="2429003" h="847943">
                <a:moveTo>
                  <a:pt x="0" y="0"/>
                </a:moveTo>
                <a:lnTo>
                  <a:pt x="2429003" y="0"/>
                </a:lnTo>
                <a:lnTo>
                  <a:pt x="2429003" y="847943"/>
                </a:lnTo>
                <a:lnTo>
                  <a:pt x="0" y="8479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3" name="TextBox 13"/>
          <p:cNvSpPr txBox="1"/>
          <p:nvPr/>
        </p:nvSpPr>
        <p:spPr>
          <a:xfrm>
            <a:off x="1908705" y="4791123"/>
            <a:ext cx="2976443" cy="365125"/>
          </a:xfrm>
          <a:prstGeom prst="rect">
            <a:avLst/>
          </a:prstGeom>
        </p:spPr>
        <p:txBody>
          <a:bodyPr lIns="0" tIns="0" rIns="0" bIns="0" rtlCol="0" anchor="t">
            <a:spAutoFit/>
          </a:bodyPr>
          <a:lstStyle/>
          <a:p>
            <a:pPr algn="l">
              <a:lnSpc>
                <a:spcPts val="1439"/>
              </a:lnSpc>
            </a:pPr>
            <a:r>
              <a:rPr lang="en-US" sz="1200" spc="-16">
                <a:solidFill>
                  <a:srgbClr val="231F20"/>
                </a:solidFill>
                <a:latin typeface="Crimson Pro Medium"/>
                <a:ea typeface="Crimson Pro Medium"/>
                <a:cs typeface="Crimson Pro Medium"/>
                <a:sym typeface="Crimson Pro"/>
              </a:rPr>
              <a:t>When the logo is placed on a light background, black version of the logo should be used.</a:t>
            </a:r>
          </a:p>
        </p:txBody>
      </p:sp>
      <p:sp>
        <p:nvSpPr>
          <p:cNvPr id="14" name="TextBox 14"/>
          <p:cNvSpPr txBox="1"/>
          <p:nvPr/>
        </p:nvSpPr>
        <p:spPr>
          <a:xfrm>
            <a:off x="1908705" y="2210076"/>
            <a:ext cx="6247362" cy="201295"/>
          </a:xfrm>
          <a:prstGeom prst="rect">
            <a:avLst/>
          </a:prstGeom>
        </p:spPr>
        <p:txBody>
          <a:bodyPr lIns="0" tIns="0" rIns="0" bIns="0" rtlCol="0" anchor="t">
            <a:spAutoFit/>
          </a:bodyPr>
          <a:lstStyle/>
          <a:p>
            <a:pPr algn="l">
              <a:lnSpc>
                <a:spcPts val="1679"/>
              </a:lnSpc>
            </a:pPr>
            <a:r>
              <a:rPr lang="en-US" sz="1200" spc="-16">
                <a:solidFill>
                  <a:srgbClr val="231F20"/>
                </a:solidFill>
                <a:latin typeface="Crimson Pro Medium"/>
                <a:ea typeface="Crimson Pro Medium"/>
                <a:cs typeface="Crimson Pro Medium"/>
                <a:sym typeface="Crimson Pro"/>
              </a:rPr>
              <a:t>When the logo is applied on colours that are not the KRI corporate colours it should be done as follows:</a:t>
            </a:r>
          </a:p>
        </p:txBody>
      </p:sp>
      <p:sp>
        <p:nvSpPr>
          <p:cNvPr id="15" name="TextBox 15"/>
          <p:cNvSpPr txBox="1"/>
          <p:nvPr/>
        </p:nvSpPr>
        <p:spPr>
          <a:xfrm>
            <a:off x="5550703" y="4791123"/>
            <a:ext cx="2976443" cy="365125"/>
          </a:xfrm>
          <a:prstGeom prst="rect">
            <a:avLst/>
          </a:prstGeom>
        </p:spPr>
        <p:txBody>
          <a:bodyPr lIns="0" tIns="0" rIns="0" bIns="0" rtlCol="0" anchor="t">
            <a:spAutoFit/>
          </a:bodyPr>
          <a:lstStyle/>
          <a:p>
            <a:pPr algn="l">
              <a:lnSpc>
                <a:spcPts val="1439"/>
              </a:lnSpc>
            </a:pPr>
            <a:r>
              <a:rPr lang="en-US" sz="1200" spc="-16">
                <a:solidFill>
                  <a:srgbClr val="231F20"/>
                </a:solidFill>
                <a:latin typeface="Crimson Pro Medium"/>
                <a:ea typeface="Crimson Pro Medium"/>
                <a:cs typeface="Crimson Pro Medium"/>
                <a:sym typeface="Crimson Pro"/>
              </a:rPr>
              <a:t>Darker colour background, reverse white logo should be used.</a:t>
            </a:r>
          </a:p>
        </p:txBody>
      </p:sp>
      <p:sp>
        <p:nvSpPr>
          <p:cNvPr id="18" name="Title 17">
            <a:extLst>
              <a:ext uri="{FF2B5EF4-FFF2-40B4-BE49-F238E27FC236}">
                <a16:creationId xmlns:a16="http://schemas.microsoft.com/office/drawing/2014/main" id="{37FC80C5-8F27-AE79-840E-628BE2B5127D}"/>
              </a:ext>
            </a:extLst>
          </p:cNvPr>
          <p:cNvSpPr>
            <a:spLocks noGrp="1"/>
          </p:cNvSpPr>
          <p:nvPr>
            <p:ph type="title"/>
          </p:nvPr>
        </p:nvSpPr>
        <p:spPr>
          <a:xfrm>
            <a:off x="735013" y="806450"/>
            <a:ext cx="7202487" cy="1371600"/>
          </a:xfrm>
        </p:spPr>
        <p:txBody>
          <a:bodyPr/>
          <a:lstStyle/>
          <a:p>
            <a:r>
              <a:rPr lang="en-US" spc="-67" dirty="0">
                <a:solidFill>
                  <a:srgbClr val="001A33"/>
                </a:solidFill>
                <a:latin typeface="Crimson Pro Medium"/>
                <a:ea typeface="Crimson Pro Medium"/>
                <a:cs typeface="Crimson Pro Medium"/>
                <a:sym typeface="Crimson Pro"/>
              </a:rPr>
              <a:t>Non-Institutional </a:t>
            </a:r>
            <a:r>
              <a:rPr lang="en-US" spc="-67" dirty="0" err="1">
                <a:solidFill>
                  <a:srgbClr val="001A33"/>
                </a:solidFill>
                <a:latin typeface="Crimson Pro Medium"/>
                <a:ea typeface="Crimson Pro Medium"/>
                <a:cs typeface="Crimson Pro Medium"/>
                <a:sym typeface="Crimson Pro"/>
              </a:rPr>
              <a:t>Colours</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197379" y="4007615"/>
            <a:ext cx="2794178" cy="1608391"/>
          </a:xfrm>
          <a:custGeom>
            <a:avLst/>
            <a:gdLst/>
            <a:ahLst/>
            <a:cxnLst/>
            <a:rect l="l" t="t" r="r" b="b"/>
            <a:pathLst>
              <a:path w="2794178" h="1608391">
                <a:moveTo>
                  <a:pt x="0" y="0"/>
                </a:moveTo>
                <a:lnTo>
                  <a:pt x="2794178" y="0"/>
                </a:lnTo>
                <a:lnTo>
                  <a:pt x="2794178" y="1608392"/>
                </a:lnTo>
                <a:lnTo>
                  <a:pt x="0" y="1608392"/>
                </a:lnTo>
                <a:lnTo>
                  <a:pt x="0" y="0"/>
                </a:lnTo>
                <a:close/>
              </a:path>
            </a:pathLst>
          </a:custGeom>
          <a:blipFill>
            <a:blip r:embed="rId2">
              <a:alphaModFix amt="59000"/>
            </a:blip>
            <a:stretch>
              <a:fillRect t="-911" r="-605" b="-842"/>
            </a:stretch>
          </a:blipFill>
        </p:spPr>
        <p:txBody>
          <a:bodyPr/>
          <a:lstStyle/>
          <a:p>
            <a:endParaRPr lang="en-US"/>
          </a:p>
        </p:txBody>
      </p:sp>
      <p:sp>
        <p:nvSpPr>
          <p:cNvPr id="3" name="Freeform 3"/>
          <p:cNvSpPr/>
          <p:nvPr/>
        </p:nvSpPr>
        <p:spPr>
          <a:xfrm>
            <a:off x="2197379" y="2076002"/>
            <a:ext cx="2794178" cy="1598819"/>
          </a:xfrm>
          <a:custGeom>
            <a:avLst/>
            <a:gdLst/>
            <a:ahLst/>
            <a:cxnLst/>
            <a:rect l="l" t="t" r="r" b="b"/>
            <a:pathLst>
              <a:path w="2794178" h="1598819">
                <a:moveTo>
                  <a:pt x="0" y="0"/>
                </a:moveTo>
                <a:lnTo>
                  <a:pt x="2794178" y="0"/>
                </a:lnTo>
                <a:lnTo>
                  <a:pt x="2794178" y="1598819"/>
                </a:lnTo>
                <a:lnTo>
                  <a:pt x="0" y="1598819"/>
                </a:lnTo>
                <a:lnTo>
                  <a:pt x="0" y="0"/>
                </a:lnTo>
                <a:close/>
              </a:path>
            </a:pathLst>
          </a:custGeom>
          <a:blipFill>
            <a:blip r:embed="rId3"/>
            <a:stretch>
              <a:fillRect l="-546" t="-1005" b="-1008"/>
            </a:stretch>
          </a:blipFill>
        </p:spPr>
        <p:txBody>
          <a:bodyPr/>
          <a:lstStyle/>
          <a:p>
            <a:endParaRPr lang="en-US"/>
          </a:p>
        </p:txBody>
      </p:sp>
      <p:sp>
        <p:nvSpPr>
          <p:cNvPr id="5" name="Freeform 5"/>
          <p:cNvSpPr/>
          <p:nvPr/>
        </p:nvSpPr>
        <p:spPr>
          <a:xfrm>
            <a:off x="2387183" y="4436821"/>
            <a:ext cx="2414572" cy="842905"/>
          </a:xfrm>
          <a:custGeom>
            <a:avLst/>
            <a:gdLst/>
            <a:ahLst/>
            <a:cxnLst/>
            <a:rect l="l" t="t" r="r" b="b"/>
            <a:pathLst>
              <a:path w="2414572" h="842905">
                <a:moveTo>
                  <a:pt x="0" y="0"/>
                </a:moveTo>
                <a:lnTo>
                  <a:pt x="2414571" y="0"/>
                </a:lnTo>
                <a:lnTo>
                  <a:pt x="2414571" y="842905"/>
                </a:lnTo>
                <a:lnTo>
                  <a:pt x="0" y="84290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2387183" y="2409441"/>
            <a:ext cx="2414572" cy="842905"/>
          </a:xfrm>
          <a:custGeom>
            <a:avLst/>
            <a:gdLst/>
            <a:ahLst/>
            <a:cxnLst/>
            <a:rect l="l" t="t" r="r" b="b"/>
            <a:pathLst>
              <a:path w="2414572" h="842905">
                <a:moveTo>
                  <a:pt x="0" y="0"/>
                </a:moveTo>
                <a:lnTo>
                  <a:pt x="2414571" y="0"/>
                </a:lnTo>
                <a:lnTo>
                  <a:pt x="2414571" y="842905"/>
                </a:lnTo>
                <a:lnTo>
                  <a:pt x="0" y="84290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TextBox 11"/>
          <p:cNvSpPr txBox="1"/>
          <p:nvPr/>
        </p:nvSpPr>
        <p:spPr>
          <a:xfrm>
            <a:off x="5202488" y="2643569"/>
            <a:ext cx="3277267" cy="365125"/>
          </a:xfrm>
          <a:prstGeom prst="rect">
            <a:avLst/>
          </a:prstGeom>
        </p:spPr>
        <p:txBody>
          <a:bodyPr lIns="0" tIns="0" rIns="0" bIns="0" rtlCol="0" anchor="t">
            <a:spAutoFit/>
          </a:bodyPr>
          <a:lstStyle/>
          <a:p>
            <a:pPr algn="l">
              <a:lnSpc>
                <a:spcPts val="1439"/>
              </a:lnSpc>
            </a:pPr>
            <a:r>
              <a:rPr lang="en-US" sz="1200" spc="-16">
                <a:solidFill>
                  <a:srgbClr val="231F20"/>
                </a:solidFill>
                <a:latin typeface="Crimson Pro Medium"/>
                <a:ea typeface="Crimson Pro Medium"/>
                <a:cs typeface="Crimson Pro Medium"/>
                <a:sym typeface="Crimson Pro"/>
              </a:rPr>
              <a:t>When the logo is applied on backgrounds that are not the KRI colours it should be done as follows.</a:t>
            </a:r>
          </a:p>
        </p:txBody>
      </p:sp>
      <p:sp>
        <p:nvSpPr>
          <p:cNvPr id="12" name="TextBox 12"/>
          <p:cNvSpPr txBox="1"/>
          <p:nvPr/>
        </p:nvSpPr>
        <p:spPr>
          <a:xfrm>
            <a:off x="5202488" y="4576381"/>
            <a:ext cx="3277267" cy="365125"/>
          </a:xfrm>
          <a:prstGeom prst="rect">
            <a:avLst/>
          </a:prstGeom>
        </p:spPr>
        <p:txBody>
          <a:bodyPr lIns="0" tIns="0" rIns="0" bIns="0" rtlCol="0" anchor="t">
            <a:spAutoFit/>
          </a:bodyPr>
          <a:lstStyle/>
          <a:p>
            <a:pPr algn="l">
              <a:lnSpc>
                <a:spcPts val="1439"/>
              </a:lnSpc>
            </a:pPr>
            <a:r>
              <a:rPr lang="en-US" sz="1200" spc="-16">
                <a:solidFill>
                  <a:srgbClr val="231F20"/>
                </a:solidFill>
                <a:latin typeface="Crimson Pro Medium"/>
                <a:ea typeface="Crimson Pro Medium"/>
                <a:cs typeface="Crimson Pro Medium"/>
                <a:sym typeface="Crimson Pro"/>
              </a:rPr>
              <a:t>When the logo is applied on backgrounds that are not the KRI colours it should be done as follows.</a:t>
            </a:r>
          </a:p>
        </p:txBody>
      </p:sp>
      <p:sp>
        <p:nvSpPr>
          <p:cNvPr id="7" name="Title 6">
            <a:extLst>
              <a:ext uri="{FF2B5EF4-FFF2-40B4-BE49-F238E27FC236}">
                <a16:creationId xmlns:a16="http://schemas.microsoft.com/office/drawing/2014/main" id="{47F86810-6C53-33DF-2662-82E61F4701D8}"/>
              </a:ext>
            </a:extLst>
          </p:cNvPr>
          <p:cNvSpPr>
            <a:spLocks noGrp="1"/>
          </p:cNvSpPr>
          <p:nvPr>
            <p:ph type="title"/>
          </p:nvPr>
        </p:nvSpPr>
        <p:spPr>
          <a:xfrm>
            <a:off x="735013" y="806450"/>
            <a:ext cx="8345487" cy="1371600"/>
          </a:xfrm>
        </p:spPr>
        <p:txBody>
          <a:bodyPr/>
          <a:lstStyle/>
          <a:p>
            <a:r>
              <a:rPr lang="en-US" spc="-67" dirty="0">
                <a:solidFill>
                  <a:srgbClr val="001A33"/>
                </a:solidFill>
                <a:latin typeface="Crimson Pro Medium"/>
                <a:ea typeface="Crimson Pro Medium"/>
                <a:cs typeface="Crimson Pro Medium"/>
                <a:sym typeface="Crimson Pro"/>
              </a:rPr>
              <a:t>Non-Institutional Background</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55395" y="1790161"/>
            <a:ext cx="2600326" cy="1373445"/>
            <a:chOff x="0" y="0"/>
            <a:chExt cx="728045" cy="384540"/>
          </a:xfrm>
        </p:grpSpPr>
        <p:sp>
          <p:nvSpPr>
            <p:cNvPr id="3" name="Freeform 3"/>
            <p:cNvSpPr/>
            <p:nvPr/>
          </p:nvSpPr>
          <p:spPr>
            <a:xfrm>
              <a:off x="0" y="0"/>
              <a:ext cx="728045" cy="384540"/>
            </a:xfrm>
            <a:custGeom>
              <a:avLst/>
              <a:gdLst/>
              <a:ahLst/>
              <a:cxnLst/>
              <a:rect l="l" t="t" r="r" b="b"/>
              <a:pathLst>
                <a:path w="728045" h="384540">
                  <a:moveTo>
                    <a:pt x="44194" y="0"/>
                  </a:moveTo>
                  <a:lnTo>
                    <a:pt x="683851" y="0"/>
                  </a:lnTo>
                  <a:cubicBezTo>
                    <a:pt x="708259" y="0"/>
                    <a:pt x="728045" y="19786"/>
                    <a:pt x="728045" y="44194"/>
                  </a:cubicBezTo>
                  <a:lnTo>
                    <a:pt x="728045" y="340346"/>
                  </a:lnTo>
                  <a:cubicBezTo>
                    <a:pt x="728045" y="364754"/>
                    <a:pt x="708259" y="384540"/>
                    <a:pt x="683851" y="384540"/>
                  </a:cubicBezTo>
                  <a:lnTo>
                    <a:pt x="44194" y="384540"/>
                  </a:lnTo>
                  <a:cubicBezTo>
                    <a:pt x="19786" y="384540"/>
                    <a:pt x="0" y="364754"/>
                    <a:pt x="0" y="340346"/>
                  </a:cubicBezTo>
                  <a:lnTo>
                    <a:pt x="0" y="44194"/>
                  </a:lnTo>
                  <a:cubicBezTo>
                    <a:pt x="0" y="19786"/>
                    <a:pt x="19786" y="0"/>
                    <a:pt x="44194" y="0"/>
                  </a:cubicBezTo>
                  <a:close/>
                </a:path>
              </a:pathLst>
            </a:custGeom>
            <a:solidFill>
              <a:srgbClr val="E8E8E8"/>
            </a:solidFill>
          </p:spPr>
          <p:txBody>
            <a:bodyPr/>
            <a:lstStyle/>
            <a:p>
              <a:endParaRPr lang="en-US"/>
            </a:p>
          </p:txBody>
        </p:sp>
        <p:sp>
          <p:nvSpPr>
            <p:cNvPr id="4" name="TextBox 4"/>
            <p:cNvSpPr txBox="1"/>
            <p:nvPr/>
          </p:nvSpPr>
          <p:spPr>
            <a:xfrm>
              <a:off x="0" y="-28575"/>
              <a:ext cx="728045" cy="413115"/>
            </a:xfrm>
            <a:prstGeom prst="rect">
              <a:avLst/>
            </a:prstGeom>
          </p:spPr>
          <p:txBody>
            <a:bodyPr lIns="50800" tIns="50800" rIns="50800" bIns="50800" rtlCol="0" anchor="ctr"/>
            <a:lstStyle/>
            <a:p>
              <a:pPr algn="ctr">
                <a:lnSpc>
                  <a:spcPts val="1960"/>
                </a:lnSpc>
              </a:pPr>
              <a:endParaRPr/>
            </a:p>
          </p:txBody>
        </p:sp>
      </p:grpSp>
      <p:sp>
        <p:nvSpPr>
          <p:cNvPr id="5" name="Freeform 5"/>
          <p:cNvSpPr/>
          <p:nvPr/>
        </p:nvSpPr>
        <p:spPr>
          <a:xfrm>
            <a:off x="1116321" y="1857842"/>
            <a:ext cx="2278475" cy="1107784"/>
          </a:xfrm>
          <a:custGeom>
            <a:avLst/>
            <a:gdLst/>
            <a:ahLst/>
            <a:cxnLst/>
            <a:rect l="l" t="t" r="r" b="b"/>
            <a:pathLst>
              <a:path w="2278475" h="1107784">
                <a:moveTo>
                  <a:pt x="0" y="0"/>
                </a:moveTo>
                <a:lnTo>
                  <a:pt x="2278475" y="0"/>
                </a:lnTo>
                <a:lnTo>
                  <a:pt x="2278475" y="1107784"/>
                </a:lnTo>
                <a:lnTo>
                  <a:pt x="0" y="1107784"/>
                </a:lnTo>
                <a:lnTo>
                  <a:pt x="0" y="0"/>
                </a:lnTo>
                <a:close/>
              </a:path>
            </a:pathLst>
          </a:custGeom>
          <a:blipFill>
            <a:blip r:embed="rId2"/>
            <a:stretch>
              <a:fillRect b="-2197"/>
            </a:stretch>
          </a:blipFill>
        </p:spPr>
        <p:txBody>
          <a:bodyPr/>
          <a:lstStyle/>
          <a:p>
            <a:endParaRPr lang="en-US"/>
          </a:p>
        </p:txBody>
      </p:sp>
      <p:grpSp>
        <p:nvGrpSpPr>
          <p:cNvPr id="6" name="Group 6"/>
          <p:cNvGrpSpPr/>
          <p:nvPr/>
        </p:nvGrpSpPr>
        <p:grpSpPr>
          <a:xfrm>
            <a:off x="7137569" y="1790161"/>
            <a:ext cx="2761742" cy="1373445"/>
            <a:chOff x="0" y="0"/>
            <a:chExt cx="773239" cy="384540"/>
          </a:xfrm>
        </p:grpSpPr>
        <p:sp>
          <p:nvSpPr>
            <p:cNvPr id="7" name="Freeform 7"/>
            <p:cNvSpPr/>
            <p:nvPr/>
          </p:nvSpPr>
          <p:spPr>
            <a:xfrm>
              <a:off x="0" y="0"/>
              <a:ext cx="773239" cy="384540"/>
            </a:xfrm>
            <a:custGeom>
              <a:avLst/>
              <a:gdLst/>
              <a:ahLst/>
              <a:cxnLst/>
              <a:rect l="l" t="t" r="r" b="b"/>
              <a:pathLst>
                <a:path w="773239" h="384540">
                  <a:moveTo>
                    <a:pt x="41611" y="0"/>
                  </a:moveTo>
                  <a:lnTo>
                    <a:pt x="731628" y="0"/>
                  </a:lnTo>
                  <a:cubicBezTo>
                    <a:pt x="754609" y="0"/>
                    <a:pt x="773239" y="18630"/>
                    <a:pt x="773239" y="41611"/>
                  </a:cubicBezTo>
                  <a:lnTo>
                    <a:pt x="773239" y="342929"/>
                  </a:lnTo>
                  <a:cubicBezTo>
                    <a:pt x="773239" y="365910"/>
                    <a:pt x="754609" y="384540"/>
                    <a:pt x="731628" y="384540"/>
                  </a:cubicBezTo>
                  <a:lnTo>
                    <a:pt x="41611" y="384540"/>
                  </a:lnTo>
                  <a:cubicBezTo>
                    <a:pt x="18630" y="384540"/>
                    <a:pt x="0" y="365910"/>
                    <a:pt x="0" y="342929"/>
                  </a:cubicBezTo>
                  <a:lnTo>
                    <a:pt x="0" y="41611"/>
                  </a:lnTo>
                  <a:cubicBezTo>
                    <a:pt x="0" y="18630"/>
                    <a:pt x="18630" y="0"/>
                    <a:pt x="41611" y="0"/>
                  </a:cubicBezTo>
                  <a:close/>
                </a:path>
              </a:pathLst>
            </a:custGeom>
            <a:solidFill>
              <a:srgbClr val="E8E8E8"/>
            </a:solidFill>
          </p:spPr>
          <p:txBody>
            <a:bodyPr/>
            <a:lstStyle/>
            <a:p>
              <a:endParaRPr lang="en-US"/>
            </a:p>
          </p:txBody>
        </p:sp>
        <p:sp>
          <p:nvSpPr>
            <p:cNvPr id="8" name="TextBox 8"/>
            <p:cNvSpPr txBox="1"/>
            <p:nvPr/>
          </p:nvSpPr>
          <p:spPr>
            <a:xfrm>
              <a:off x="0" y="-28575"/>
              <a:ext cx="773239" cy="413115"/>
            </a:xfrm>
            <a:prstGeom prst="rect">
              <a:avLst/>
            </a:prstGeom>
          </p:spPr>
          <p:txBody>
            <a:bodyPr lIns="50800" tIns="50800" rIns="50800" bIns="50800" rtlCol="0" anchor="ctr"/>
            <a:lstStyle/>
            <a:p>
              <a:pPr algn="ctr">
                <a:lnSpc>
                  <a:spcPts val="1960"/>
                </a:lnSpc>
              </a:pPr>
              <a:endParaRPr/>
            </a:p>
          </p:txBody>
        </p:sp>
      </p:grpSp>
      <p:grpSp>
        <p:nvGrpSpPr>
          <p:cNvPr id="9" name="Group 9"/>
          <p:cNvGrpSpPr/>
          <p:nvPr/>
        </p:nvGrpSpPr>
        <p:grpSpPr>
          <a:xfrm>
            <a:off x="955395" y="4031069"/>
            <a:ext cx="2600326" cy="1373445"/>
            <a:chOff x="0" y="0"/>
            <a:chExt cx="728045" cy="384540"/>
          </a:xfrm>
        </p:grpSpPr>
        <p:sp>
          <p:nvSpPr>
            <p:cNvPr id="10" name="Freeform 10"/>
            <p:cNvSpPr/>
            <p:nvPr/>
          </p:nvSpPr>
          <p:spPr>
            <a:xfrm>
              <a:off x="0" y="0"/>
              <a:ext cx="728045" cy="384540"/>
            </a:xfrm>
            <a:custGeom>
              <a:avLst/>
              <a:gdLst/>
              <a:ahLst/>
              <a:cxnLst/>
              <a:rect l="l" t="t" r="r" b="b"/>
              <a:pathLst>
                <a:path w="728045" h="384540">
                  <a:moveTo>
                    <a:pt x="44194" y="0"/>
                  </a:moveTo>
                  <a:lnTo>
                    <a:pt x="683851" y="0"/>
                  </a:lnTo>
                  <a:cubicBezTo>
                    <a:pt x="708259" y="0"/>
                    <a:pt x="728045" y="19786"/>
                    <a:pt x="728045" y="44194"/>
                  </a:cubicBezTo>
                  <a:lnTo>
                    <a:pt x="728045" y="340346"/>
                  </a:lnTo>
                  <a:cubicBezTo>
                    <a:pt x="728045" y="364754"/>
                    <a:pt x="708259" y="384540"/>
                    <a:pt x="683851" y="384540"/>
                  </a:cubicBezTo>
                  <a:lnTo>
                    <a:pt x="44194" y="384540"/>
                  </a:lnTo>
                  <a:cubicBezTo>
                    <a:pt x="19786" y="384540"/>
                    <a:pt x="0" y="364754"/>
                    <a:pt x="0" y="340346"/>
                  </a:cubicBezTo>
                  <a:lnTo>
                    <a:pt x="0" y="44194"/>
                  </a:lnTo>
                  <a:cubicBezTo>
                    <a:pt x="0" y="19786"/>
                    <a:pt x="19786" y="0"/>
                    <a:pt x="44194" y="0"/>
                  </a:cubicBezTo>
                  <a:close/>
                </a:path>
              </a:pathLst>
            </a:custGeom>
            <a:solidFill>
              <a:srgbClr val="E8E8E8"/>
            </a:solidFill>
          </p:spPr>
          <p:txBody>
            <a:bodyPr/>
            <a:lstStyle/>
            <a:p>
              <a:endParaRPr lang="en-US"/>
            </a:p>
          </p:txBody>
        </p:sp>
        <p:sp>
          <p:nvSpPr>
            <p:cNvPr id="11" name="TextBox 11"/>
            <p:cNvSpPr txBox="1"/>
            <p:nvPr/>
          </p:nvSpPr>
          <p:spPr>
            <a:xfrm>
              <a:off x="0" y="-28575"/>
              <a:ext cx="728045" cy="413115"/>
            </a:xfrm>
            <a:prstGeom prst="rect">
              <a:avLst/>
            </a:prstGeom>
          </p:spPr>
          <p:txBody>
            <a:bodyPr lIns="50800" tIns="50800" rIns="50800" bIns="50800" rtlCol="0" anchor="ctr"/>
            <a:lstStyle/>
            <a:p>
              <a:pPr algn="ctr">
                <a:lnSpc>
                  <a:spcPts val="1960"/>
                </a:lnSpc>
              </a:pPr>
              <a:endParaRPr/>
            </a:p>
          </p:txBody>
        </p:sp>
      </p:grpSp>
      <p:grpSp>
        <p:nvGrpSpPr>
          <p:cNvPr id="12" name="Group 12"/>
          <p:cNvGrpSpPr/>
          <p:nvPr/>
        </p:nvGrpSpPr>
        <p:grpSpPr>
          <a:xfrm>
            <a:off x="7137569" y="4031069"/>
            <a:ext cx="2761742" cy="1373445"/>
            <a:chOff x="0" y="0"/>
            <a:chExt cx="773239" cy="384540"/>
          </a:xfrm>
        </p:grpSpPr>
        <p:sp>
          <p:nvSpPr>
            <p:cNvPr id="13" name="Freeform 13"/>
            <p:cNvSpPr/>
            <p:nvPr/>
          </p:nvSpPr>
          <p:spPr>
            <a:xfrm>
              <a:off x="0" y="0"/>
              <a:ext cx="773239" cy="384540"/>
            </a:xfrm>
            <a:custGeom>
              <a:avLst/>
              <a:gdLst/>
              <a:ahLst/>
              <a:cxnLst/>
              <a:rect l="l" t="t" r="r" b="b"/>
              <a:pathLst>
                <a:path w="773239" h="384540">
                  <a:moveTo>
                    <a:pt x="41611" y="0"/>
                  </a:moveTo>
                  <a:lnTo>
                    <a:pt x="731628" y="0"/>
                  </a:lnTo>
                  <a:cubicBezTo>
                    <a:pt x="754609" y="0"/>
                    <a:pt x="773239" y="18630"/>
                    <a:pt x="773239" y="41611"/>
                  </a:cubicBezTo>
                  <a:lnTo>
                    <a:pt x="773239" y="342929"/>
                  </a:lnTo>
                  <a:cubicBezTo>
                    <a:pt x="773239" y="365910"/>
                    <a:pt x="754609" y="384540"/>
                    <a:pt x="731628" y="384540"/>
                  </a:cubicBezTo>
                  <a:lnTo>
                    <a:pt x="41611" y="384540"/>
                  </a:lnTo>
                  <a:cubicBezTo>
                    <a:pt x="18630" y="384540"/>
                    <a:pt x="0" y="365910"/>
                    <a:pt x="0" y="342929"/>
                  </a:cubicBezTo>
                  <a:lnTo>
                    <a:pt x="0" y="41611"/>
                  </a:lnTo>
                  <a:cubicBezTo>
                    <a:pt x="0" y="18630"/>
                    <a:pt x="18630" y="0"/>
                    <a:pt x="41611" y="0"/>
                  </a:cubicBezTo>
                  <a:close/>
                </a:path>
              </a:pathLst>
            </a:custGeom>
            <a:solidFill>
              <a:srgbClr val="E8E8E8"/>
            </a:solidFill>
          </p:spPr>
          <p:txBody>
            <a:bodyPr/>
            <a:lstStyle/>
            <a:p>
              <a:endParaRPr lang="en-US"/>
            </a:p>
          </p:txBody>
        </p:sp>
        <p:sp>
          <p:nvSpPr>
            <p:cNvPr id="14" name="TextBox 14"/>
            <p:cNvSpPr txBox="1"/>
            <p:nvPr/>
          </p:nvSpPr>
          <p:spPr>
            <a:xfrm>
              <a:off x="0" y="-28575"/>
              <a:ext cx="773239" cy="413115"/>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3966252" y="4031069"/>
            <a:ext cx="2761742" cy="1373445"/>
            <a:chOff x="0" y="0"/>
            <a:chExt cx="773239" cy="384540"/>
          </a:xfrm>
        </p:grpSpPr>
        <p:sp>
          <p:nvSpPr>
            <p:cNvPr id="16" name="Freeform 16"/>
            <p:cNvSpPr/>
            <p:nvPr/>
          </p:nvSpPr>
          <p:spPr>
            <a:xfrm>
              <a:off x="0" y="0"/>
              <a:ext cx="773239" cy="384540"/>
            </a:xfrm>
            <a:custGeom>
              <a:avLst/>
              <a:gdLst/>
              <a:ahLst/>
              <a:cxnLst/>
              <a:rect l="l" t="t" r="r" b="b"/>
              <a:pathLst>
                <a:path w="773239" h="384540">
                  <a:moveTo>
                    <a:pt x="41611" y="0"/>
                  </a:moveTo>
                  <a:lnTo>
                    <a:pt x="731628" y="0"/>
                  </a:lnTo>
                  <a:cubicBezTo>
                    <a:pt x="754609" y="0"/>
                    <a:pt x="773239" y="18630"/>
                    <a:pt x="773239" y="41611"/>
                  </a:cubicBezTo>
                  <a:lnTo>
                    <a:pt x="773239" y="342929"/>
                  </a:lnTo>
                  <a:cubicBezTo>
                    <a:pt x="773239" y="365910"/>
                    <a:pt x="754609" y="384540"/>
                    <a:pt x="731628" y="384540"/>
                  </a:cubicBezTo>
                  <a:lnTo>
                    <a:pt x="41611" y="384540"/>
                  </a:lnTo>
                  <a:cubicBezTo>
                    <a:pt x="18630" y="384540"/>
                    <a:pt x="0" y="365910"/>
                    <a:pt x="0" y="342929"/>
                  </a:cubicBezTo>
                  <a:lnTo>
                    <a:pt x="0" y="41611"/>
                  </a:lnTo>
                  <a:cubicBezTo>
                    <a:pt x="0" y="18630"/>
                    <a:pt x="18630" y="0"/>
                    <a:pt x="41611" y="0"/>
                  </a:cubicBezTo>
                  <a:close/>
                </a:path>
              </a:pathLst>
            </a:custGeom>
            <a:solidFill>
              <a:srgbClr val="E8E8E8"/>
            </a:solidFill>
          </p:spPr>
          <p:txBody>
            <a:bodyPr/>
            <a:lstStyle/>
            <a:p>
              <a:endParaRPr lang="en-US"/>
            </a:p>
          </p:txBody>
        </p:sp>
        <p:sp>
          <p:nvSpPr>
            <p:cNvPr id="17" name="TextBox 17"/>
            <p:cNvSpPr txBox="1"/>
            <p:nvPr/>
          </p:nvSpPr>
          <p:spPr>
            <a:xfrm>
              <a:off x="0" y="-28575"/>
              <a:ext cx="773239" cy="413115"/>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3966252" y="1790161"/>
            <a:ext cx="2761742" cy="1373445"/>
            <a:chOff x="0" y="0"/>
            <a:chExt cx="773239" cy="384540"/>
          </a:xfrm>
        </p:grpSpPr>
        <p:sp>
          <p:nvSpPr>
            <p:cNvPr id="20" name="Freeform 20"/>
            <p:cNvSpPr/>
            <p:nvPr/>
          </p:nvSpPr>
          <p:spPr>
            <a:xfrm>
              <a:off x="0" y="0"/>
              <a:ext cx="773239" cy="384540"/>
            </a:xfrm>
            <a:custGeom>
              <a:avLst/>
              <a:gdLst/>
              <a:ahLst/>
              <a:cxnLst/>
              <a:rect l="l" t="t" r="r" b="b"/>
              <a:pathLst>
                <a:path w="773239" h="384540">
                  <a:moveTo>
                    <a:pt x="41611" y="0"/>
                  </a:moveTo>
                  <a:lnTo>
                    <a:pt x="731628" y="0"/>
                  </a:lnTo>
                  <a:cubicBezTo>
                    <a:pt x="754609" y="0"/>
                    <a:pt x="773239" y="18630"/>
                    <a:pt x="773239" y="41611"/>
                  </a:cubicBezTo>
                  <a:lnTo>
                    <a:pt x="773239" y="342929"/>
                  </a:lnTo>
                  <a:cubicBezTo>
                    <a:pt x="773239" y="365910"/>
                    <a:pt x="754609" y="384540"/>
                    <a:pt x="731628" y="384540"/>
                  </a:cubicBezTo>
                  <a:lnTo>
                    <a:pt x="41611" y="384540"/>
                  </a:lnTo>
                  <a:cubicBezTo>
                    <a:pt x="18630" y="384540"/>
                    <a:pt x="0" y="365910"/>
                    <a:pt x="0" y="342929"/>
                  </a:cubicBezTo>
                  <a:lnTo>
                    <a:pt x="0" y="41611"/>
                  </a:lnTo>
                  <a:cubicBezTo>
                    <a:pt x="0" y="18630"/>
                    <a:pt x="18630" y="0"/>
                    <a:pt x="41611" y="0"/>
                  </a:cubicBezTo>
                  <a:close/>
                </a:path>
              </a:pathLst>
            </a:custGeom>
            <a:solidFill>
              <a:srgbClr val="E8E8E8"/>
            </a:solidFill>
          </p:spPr>
          <p:txBody>
            <a:bodyPr/>
            <a:lstStyle/>
            <a:p>
              <a:endParaRPr lang="en-US"/>
            </a:p>
          </p:txBody>
        </p:sp>
        <p:sp>
          <p:nvSpPr>
            <p:cNvPr id="21" name="TextBox 21"/>
            <p:cNvSpPr txBox="1"/>
            <p:nvPr/>
          </p:nvSpPr>
          <p:spPr>
            <a:xfrm>
              <a:off x="0" y="-28575"/>
              <a:ext cx="773239" cy="413115"/>
            </a:xfrm>
            <a:prstGeom prst="rect">
              <a:avLst/>
            </a:prstGeom>
          </p:spPr>
          <p:txBody>
            <a:bodyPr lIns="50800" tIns="50800" rIns="50800" bIns="50800" rtlCol="0" anchor="ctr"/>
            <a:lstStyle/>
            <a:p>
              <a:pPr algn="ctr">
                <a:lnSpc>
                  <a:spcPts val="1960"/>
                </a:lnSpc>
              </a:pPr>
              <a:endParaRPr/>
            </a:p>
          </p:txBody>
        </p:sp>
      </p:grpSp>
      <p:sp>
        <p:nvSpPr>
          <p:cNvPr id="22" name="Freeform 22"/>
          <p:cNvSpPr/>
          <p:nvPr/>
        </p:nvSpPr>
        <p:spPr>
          <a:xfrm>
            <a:off x="4039589" y="2052315"/>
            <a:ext cx="2615068" cy="836123"/>
          </a:xfrm>
          <a:custGeom>
            <a:avLst/>
            <a:gdLst/>
            <a:ahLst/>
            <a:cxnLst/>
            <a:rect l="l" t="t" r="r" b="b"/>
            <a:pathLst>
              <a:path w="2615068" h="836123">
                <a:moveTo>
                  <a:pt x="0" y="0"/>
                </a:moveTo>
                <a:lnTo>
                  <a:pt x="2615068" y="0"/>
                </a:lnTo>
                <a:lnTo>
                  <a:pt x="2615068" y="836122"/>
                </a:lnTo>
                <a:lnTo>
                  <a:pt x="0" y="836122"/>
                </a:lnTo>
                <a:lnTo>
                  <a:pt x="0" y="0"/>
                </a:lnTo>
                <a:close/>
              </a:path>
            </a:pathLst>
          </a:custGeom>
          <a:blipFill>
            <a:blip r:embed="rId3"/>
            <a:stretch>
              <a:fillRect r="-12287"/>
            </a:stretch>
          </a:blipFill>
        </p:spPr>
        <p:txBody>
          <a:bodyPr/>
          <a:lstStyle/>
          <a:p>
            <a:endParaRPr lang="en-US"/>
          </a:p>
        </p:txBody>
      </p:sp>
      <p:sp>
        <p:nvSpPr>
          <p:cNvPr id="23" name="Freeform 23"/>
          <p:cNvSpPr/>
          <p:nvPr/>
        </p:nvSpPr>
        <p:spPr>
          <a:xfrm>
            <a:off x="4181520" y="4334538"/>
            <a:ext cx="2328961" cy="815136"/>
          </a:xfrm>
          <a:custGeom>
            <a:avLst/>
            <a:gdLst/>
            <a:ahLst/>
            <a:cxnLst/>
            <a:rect l="l" t="t" r="r" b="b"/>
            <a:pathLst>
              <a:path w="2328961" h="815136">
                <a:moveTo>
                  <a:pt x="0" y="0"/>
                </a:moveTo>
                <a:lnTo>
                  <a:pt x="2328960" y="0"/>
                </a:lnTo>
                <a:lnTo>
                  <a:pt x="2328960" y="815137"/>
                </a:lnTo>
                <a:lnTo>
                  <a:pt x="0" y="815137"/>
                </a:lnTo>
                <a:lnTo>
                  <a:pt x="0" y="0"/>
                </a:lnTo>
                <a:close/>
              </a:path>
            </a:pathLst>
          </a:custGeom>
          <a:blipFill>
            <a:blip r:embed="rId4"/>
            <a:stretch>
              <a:fillRect/>
            </a:stretch>
          </a:blipFill>
        </p:spPr>
        <p:txBody>
          <a:bodyPr/>
          <a:lstStyle/>
          <a:p>
            <a:endParaRPr lang="en-US"/>
          </a:p>
        </p:txBody>
      </p:sp>
      <p:sp>
        <p:nvSpPr>
          <p:cNvPr id="24" name="Freeform 24"/>
          <p:cNvSpPr/>
          <p:nvPr/>
        </p:nvSpPr>
        <p:spPr>
          <a:xfrm>
            <a:off x="7422687" y="2093370"/>
            <a:ext cx="2191505" cy="767027"/>
          </a:xfrm>
          <a:custGeom>
            <a:avLst/>
            <a:gdLst/>
            <a:ahLst/>
            <a:cxnLst/>
            <a:rect l="l" t="t" r="r" b="b"/>
            <a:pathLst>
              <a:path w="2191505" h="767027">
                <a:moveTo>
                  <a:pt x="0" y="0"/>
                </a:moveTo>
                <a:lnTo>
                  <a:pt x="2191505" y="0"/>
                </a:lnTo>
                <a:lnTo>
                  <a:pt x="2191505" y="767027"/>
                </a:lnTo>
                <a:lnTo>
                  <a:pt x="0" y="767027"/>
                </a:lnTo>
                <a:lnTo>
                  <a:pt x="0" y="0"/>
                </a:lnTo>
                <a:close/>
              </a:path>
            </a:pathLst>
          </a:custGeom>
          <a:blipFill>
            <a:blip r:embed="rId5"/>
            <a:stretch>
              <a:fillRect/>
            </a:stretch>
          </a:blipFill>
        </p:spPr>
        <p:txBody>
          <a:bodyPr/>
          <a:lstStyle/>
          <a:p>
            <a:endParaRPr lang="en-US"/>
          </a:p>
        </p:txBody>
      </p:sp>
      <p:sp>
        <p:nvSpPr>
          <p:cNvPr id="25" name="Freeform 25"/>
          <p:cNvSpPr/>
          <p:nvPr/>
        </p:nvSpPr>
        <p:spPr>
          <a:xfrm>
            <a:off x="7422687" y="4358593"/>
            <a:ext cx="2191505" cy="767027"/>
          </a:xfrm>
          <a:custGeom>
            <a:avLst/>
            <a:gdLst/>
            <a:ahLst/>
            <a:cxnLst/>
            <a:rect l="l" t="t" r="r" b="b"/>
            <a:pathLst>
              <a:path w="2191505" h="767027">
                <a:moveTo>
                  <a:pt x="0" y="0"/>
                </a:moveTo>
                <a:lnTo>
                  <a:pt x="2191505" y="0"/>
                </a:lnTo>
                <a:lnTo>
                  <a:pt x="2191505" y="767027"/>
                </a:lnTo>
                <a:lnTo>
                  <a:pt x="0" y="767027"/>
                </a:lnTo>
                <a:lnTo>
                  <a:pt x="0" y="0"/>
                </a:lnTo>
                <a:close/>
              </a:path>
            </a:pathLst>
          </a:custGeom>
          <a:blipFill>
            <a:blip r:embed="rId6"/>
            <a:stretch>
              <a:fillRect/>
            </a:stretch>
          </a:blipFill>
        </p:spPr>
        <p:txBody>
          <a:bodyPr/>
          <a:lstStyle/>
          <a:p>
            <a:endParaRPr lang="en-US"/>
          </a:p>
        </p:txBody>
      </p:sp>
      <p:sp>
        <p:nvSpPr>
          <p:cNvPr id="26" name="Freeform 26"/>
          <p:cNvSpPr/>
          <p:nvPr/>
        </p:nvSpPr>
        <p:spPr>
          <a:xfrm rot="-630421">
            <a:off x="1116321" y="4334538"/>
            <a:ext cx="2191505" cy="767027"/>
          </a:xfrm>
          <a:custGeom>
            <a:avLst/>
            <a:gdLst/>
            <a:ahLst/>
            <a:cxnLst/>
            <a:rect l="l" t="t" r="r" b="b"/>
            <a:pathLst>
              <a:path w="2191505" h="767027">
                <a:moveTo>
                  <a:pt x="0" y="0"/>
                </a:moveTo>
                <a:lnTo>
                  <a:pt x="2191505" y="0"/>
                </a:lnTo>
                <a:lnTo>
                  <a:pt x="2191505" y="767027"/>
                </a:lnTo>
                <a:lnTo>
                  <a:pt x="0" y="767027"/>
                </a:lnTo>
                <a:lnTo>
                  <a:pt x="0" y="0"/>
                </a:lnTo>
                <a:close/>
              </a:path>
            </a:pathLst>
          </a:custGeom>
          <a:blipFill>
            <a:blip r:embed="rId7"/>
            <a:stretch>
              <a:fillRect/>
            </a:stretch>
          </a:blipFill>
        </p:spPr>
        <p:txBody>
          <a:bodyPr/>
          <a:lstStyle/>
          <a:p>
            <a:endParaRPr lang="en-US" dirty="0"/>
          </a:p>
        </p:txBody>
      </p:sp>
      <p:sp>
        <p:nvSpPr>
          <p:cNvPr id="29" name="TextBox 29"/>
          <p:cNvSpPr txBox="1"/>
          <p:nvPr/>
        </p:nvSpPr>
        <p:spPr>
          <a:xfrm>
            <a:off x="1288056" y="3206839"/>
            <a:ext cx="1647463" cy="233680"/>
          </a:xfrm>
          <a:prstGeom prst="rect">
            <a:avLst/>
          </a:prstGeom>
        </p:spPr>
        <p:txBody>
          <a:bodyPr lIns="0" tIns="0" rIns="0" bIns="0" rtlCol="0" anchor="t">
            <a:spAutoFit/>
          </a:bodyPr>
          <a:lstStyle/>
          <a:p>
            <a:pPr algn="l">
              <a:lnSpc>
                <a:spcPts val="1820"/>
              </a:lnSpc>
            </a:pPr>
            <a:r>
              <a:rPr lang="en-US" sz="1300" spc="-14">
                <a:solidFill>
                  <a:srgbClr val="231F20"/>
                </a:solidFill>
                <a:latin typeface="Crimson Pro Medium"/>
                <a:ea typeface="Crimson Pro Medium"/>
                <a:cs typeface="Crimson Pro Medium"/>
                <a:sym typeface="Crimson Pro"/>
              </a:rPr>
              <a:t>1. </a:t>
            </a:r>
            <a:r>
              <a:rPr lang="en-US" sz="1300" b="1" spc="-14">
                <a:solidFill>
                  <a:srgbClr val="231F20"/>
                </a:solidFill>
                <a:latin typeface="Crimson Pro Bold"/>
                <a:ea typeface="Crimson Pro Bold"/>
                <a:cs typeface="Crimson Pro Bold"/>
                <a:sym typeface="Crimson Pro Bold"/>
              </a:rPr>
              <a:t>DON’T</a:t>
            </a:r>
            <a:r>
              <a:rPr lang="en-US" sz="1300" spc="-14">
                <a:solidFill>
                  <a:srgbClr val="231F20"/>
                </a:solidFill>
                <a:latin typeface="Crimson Pro Medium"/>
                <a:ea typeface="Crimson Pro Medium"/>
                <a:cs typeface="Crimson Pro Medium"/>
                <a:sym typeface="Crimson Pro"/>
              </a:rPr>
              <a:t> skew the logo</a:t>
            </a:r>
          </a:p>
        </p:txBody>
      </p:sp>
      <p:sp>
        <p:nvSpPr>
          <p:cNvPr id="30" name="TextBox 30"/>
          <p:cNvSpPr txBox="1"/>
          <p:nvPr/>
        </p:nvSpPr>
        <p:spPr>
          <a:xfrm>
            <a:off x="1288056" y="5403437"/>
            <a:ext cx="1707918" cy="233680"/>
          </a:xfrm>
          <a:prstGeom prst="rect">
            <a:avLst/>
          </a:prstGeom>
        </p:spPr>
        <p:txBody>
          <a:bodyPr lIns="0" tIns="0" rIns="0" bIns="0" rtlCol="0" anchor="t">
            <a:spAutoFit/>
          </a:bodyPr>
          <a:lstStyle/>
          <a:p>
            <a:pPr algn="l">
              <a:lnSpc>
                <a:spcPts val="1820"/>
              </a:lnSpc>
            </a:pPr>
            <a:r>
              <a:rPr lang="en-US" sz="1300" spc="-15">
                <a:solidFill>
                  <a:srgbClr val="231F20"/>
                </a:solidFill>
                <a:latin typeface="Crimson Pro Medium"/>
                <a:ea typeface="Crimson Pro Medium"/>
                <a:cs typeface="Crimson Pro Medium"/>
                <a:sym typeface="Crimson Pro"/>
              </a:rPr>
              <a:t>4. </a:t>
            </a:r>
            <a:r>
              <a:rPr lang="en-US" sz="1300" b="1" spc="-15">
                <a:solidFill>
                  <a:srgbClr val="231F20"/>
                </a:solidFill>
                <a:latin typeface="Crimson Pro Bold"/>
                <a:ea typeface="Crimson Pro Bold"/>
                <a:cs typeface="Crimson Pro Bold"/>
                <a:sym typeface="Crimson Pro Bold"/>
              </a:rPr>
              <a:t>DON’T</a:t>
            </a:r>
            <a:r>
              <a:rPr lang="en-US" sz="1300" spc="-15">
                <a:solidFill>
                  <a:srgbClr val="231F20"/>
                </a:solidFill>
                <a:latin typeface="Crimson Pro Medium"/>
                <a:ea typeface="Crimson Pro Medium"/>
                <a:cs typeface="Crimson Pro Medium"/>
                <a:sym typeface="Crimson Pro"/>
              </a:rPr>
              <a:t> rotate the logo</a:t>
            </a:r>
          </a:p>
        </p:txBody>
      </p:sp>
      <p:sp>
        <p:nvSpPr>
          <p:cNvPr id="31" name="TextBox 31"/>
          <p:cNvSpPr txBox="1"/>
          <p:nvPr/>
        </p:nvSpPr>
        <p:spPr>
          <a:xfrm>
            <a:off x="4226395" y="3193237"/>
            <a:ext cx="1645615" cy="233680"/>
          </a:xfrm>
          <a:prstGeom prst="rect">
            <a:avLst/>
          </a:prstGeom>
        </p:spPr>
        <p:txBody>
          <a:bodyPr lIns="0" tIns="0" rIns="0" bIns="0" rtlCol="0" anchor="t">
            <a:spAutoFit/>
          </a:bodyPr>
          <a:lstStyle/>
          <a:p>
            <a:pPr algn="l">
              <a:lnSpc>
                <a:spcPts val="1820"/>
              </a:lnSpc>
            </a:pPr>
            <a:r>
              <a:rPr lang="en-US" sz="1300" spc="-15">
                <a:solidFill>
                  <a:srgbClr val="231F20"/>
                </a:solidFill>
                <a:latin typeface="Crimson Pro Medium"/>
                <a:ea typeface="Crimson Pro Medium"/>
                <a:cs typeface="Crimson Pro Medium"/>
                <a:sym typeface="Crimson Pro"/>
              </a:rPr>
              <a:t>2. </a:t>
            </a:r>
            <a:r>
              <a:rPr lang="en-US" sz="1300" b="1" spc="-15">
                <a:solidFill>
                  <a:srgbClr val="231F20"/>
                </a:solidFill>
                <a:latin typeface="Crimson Pro Bold"/>
                <a:ea typeface="Crimson Pro Bold"/>
                <a:cs typeface="Crimson Pro Bold"/>
                <a:sym typeface="Crimson Pro Bold"/>
              </a:rPr>
              <a:t>DON’T</a:t>
            </a:r>
            <a:r>
              <a:rPr lang="en-US" sz="1300" spc="-15">
                <a:solidFill>
                  <a:srgbClr val="231F20"/>
                </a:solidFill>
                <a:latin typeface="Crimson Pro Medium"/>
                <a:ea typeface="Crimson Pro Medium"/>
                <a:cs typeface="Crimson Pro Medium"/>
                <a:sym typeface="Crimson Pro"/>
              </a:rPr>
              <a:t> move the text</a:t>
            </a:r>
          </a:p>
        </p:txBody>
      </p:sp>
      <p:sp>
        <p:nvSpPr>
          <p:cNvPr id="32" name="TextBox 32"/>
          <p:cNvSpPr txBox="1"/>
          <p:nvPr/>
        </p:nvSpPr>
        <p:spPr>
          <a:xfrm>
            <a:off x="4194096" y="5403437"/>
            <a:ext cx="1868748" cy="233680"/>
          </a:xfrm>
          <a:prstGeom prst="rect">
            <a:avLst/>
          </a:prstGeom>
        </p:spPr>
        <p:txBody>
          <a:bodyPr lIns="0" tIns="0" rIns="0" bIns="0" rtlCol="0" anchor="t">
            <a:spAutoFit/>
          </a:bodyPr>
          <a:lstStyle/>
          <a:p>
            <a:pPr algn="l">
              <a:lnSpc>
                <a:spcPts val="1820"/>
              </a:lnSpc>
            </a:pPr>
            <a:r>
              <a:rPr lang="en-US" sz="1300" spc="-15">
                <a:solidFill>
                  <a:srgbClr val="231F20"/>
                </a:solidFill>
                <a:latin typeface="Crimson Pro Medium"/>
                <a:ea typeface="Crimson Pro Medium"/>
                <a:cs typeface="Crimson Pro Medium"/>
                <a:sym typeface="Crimson Pro"/>
              </a:rPr>
              <a:t>5. </a:t>
            </a:r>
            <a:r>
              <a:rPr lang="en-US" sz="1300" b="1" spc="-15">
                <a:solidFill>
                  <a:srgbClr val="231F20"/>
                </a:solidFill>
                <a:latin typeface="Crimson Pro Bold"/>
                <a:ea typeface="Crimson Pro Bold"/>
                <a:cs typeface="Crimson Pro Bold"/>
                <a:sym typeface="Crimson Pro Bold"/>
              </a:rPr>
              <a:t>DON’T</a:t>
            </a:r>
            <a:r>
              <a:rPr lang="en-US" sz="1300" spc="-15">
                <a:solidFill>
                  <a:srgbClr val="231F20"/>
                </a:solidFill>
                <a:latin typeface="Crimson Pro Medium"/>
                <a:ea typeface="Crimson Pro Medium"/>
                <a:cs typeface="Crimson Pro Medium"/>
                <a:sym typeface="Crimson Pro"/>
              </a:rPr>
              <a:t> recolour the logo</a:t>
            </a:r>
          </a:p>
        </p:txBody>
      </p:sp>
      <p:sp>
        <p:nvSpPr>
          <p:cNvPr id="33" name="TextBox 33"/>
          <p:cNvSpPr txBox="1"/>
          <p:nvPr/>
        </p:nvSpPr>
        <p:spPr>
          <a:xfrm>
            <a:off x="7426957" y="3206839"/>
            <a:ext cx="1560405" cy="233680"/>
          </a:xfrm>
          <a:prstGeom prst="rect">
            <a:avLst/>
          </a:prstGeom>
        </p:spPr>
        <p:txBody>
          <a:bodyPr lIns="0" tIns="0" rIns="0" bIns="0" rtlCol="0" anchor="t">
            <a:spAutoFit/>
          </a:bodyPr>
          <a:lstStyle/>
          <a:p>
            <a:pPr algn="l">
              <a:lnSpc>
                <a:spcPts val="1820"/>
              </a:lnSpc>
            </a:pPr>
            <a:r>
              <a:rPr lang="en-US" sz="1300" spc="-14">
                <a:solidFill>
                  <a:srgbClr val="231F20"/>
                </a:solidFill>
                <a:latin typeface="Crimson Pro Medium"/>
                <a:ea typeface="Crimson Pro Medium"/>
                <a:cs typeface="Crimson Pro Medium"/>
                <a:sym typeface="Crimson Pro"/>
              </a:rPr>
              <a:t>3. </a:t>
            </a:r>
            <a:r>
              <a:rPr lang="en-US" sz="1300" b="1" spc="-14">
                <a:solidFill>
                  <a:srgbClr val="231F20"/>
                </a:solidFill>
                <a:latin typeface="Crimson Pro Bold"/>
                <a:ea typeface="Crimson Pro Bold"/>
                <a:cs typeface="Crimson Pro Bold"/>
                <a:sym typeface="Crimson Pro Bold"/>
              </a:rPr>
              <a:t>DON’T</a:t>
            </a:r>
            <a:r>
              <a:rPr lang="en-US" sz="1300" spc="-14">
                <a:solidFill>
                  <a:srgbClr val="231F20"/>
                </a:solidFill>
                <a:latin typeface="Crimson Pro Medium"/>
                <a:ea typeface="Crimson Pro Medium"/>
                <a:cs typeface="Crimson Pro Medium"/>
                <a:sym typeface="Crimson Pro"/>
              </a:rPr>
              <a:t> apply effects</a:t>
            </a:r>
          </a:p>
        </p:txBody>
      </p:sp>
      <p:sp>
        <p:nvSpPr>
          <p:cNvPr id="34" name="TextBox 34"/>
          <p:cNvSpPr txBox="1"/>
          <p:nvPr/>
        </p:nvSpPr>
        <p:spPr>
          <a:xfrm>
            <a:off x="7426957" y="5403437"/>
            <a:ext cx="1880683" cy="233680"/>
          </a:xfrm>
          <a:prstGeom prst="rect">
            <a:avLst/>
          </a:prstGeom>
        </p:spPr>
        <p:txBody>
          <a:bodyPr lIns="0" tIns="0" rIns="0" bIns="0" rtlCol="0" anchor="t">
            <a:spAutoFit/>
          </a:bodyPr>
          <a:lstStyle/>
          <a:p>
            <a:pPr algn="l">
              <a:lnSpc>
                <a:spcPts val="1820"/>
              </a:lnSpc>
            </a:pPr>
            <a:r>
              <a:rPr lang="en-US" sz="1300" spc="-15">
                <a:solidFill>
                  <a:srgbClr val="231F20"/>
                </a:solidFill>
                <a:latin typeface="Crimson Pro Medium"/>
                <a:ea typeface="Crimson Pro Medium"/>
                <a:cs typeface="Crimson Pro Medium"/>
                <a:sym typeface="Crimson Pro"/>
              </a:rPr>
              <a:t>6. </a:t>
            </a:r>
            <a:r>
              <a:rPr lang="en-US" sz="1300" b="1" spc="-15">
                <a:solidFill>
                  <a:srgbClr val="231F20"/>
                </a:solidFill>
                <a:latin typeface="Crimson Pro Bold"/>
                <a:ea typeface="Crimson Pro Bold"/>
                <a:cs typeface="Crimson Pro Bold"/>
                <a:sym typeface="Crimson Pro Bold"/>
              </a:rPr>
              <a:t>DON’T</a:t>
            </a:r>
            <a:r>
              <a:rPr lang="en-US" sz="1300" spc="-15">
                <a:solidFill>
                  <a:srgbClr val="231F20"/>
                </a:solidFill>
                <a:latin typeface="Crimson Pro Medium"/>
                <a:ea typeface="Crimson Pro Medium"/>
                <a:cs typeface="Crimson Pro Medium"/>
                <a:sym typeface="Crimson Pro"/>
              </a:rPr>
              <a:t> add drop shadow</a:t>
            </a:r>
          </a:p>
        </p:txBody>
      </p:sp>
      <p:sp>
        <p:nvSpPr>
          <p:cNvPr id="18" name="Title 17">
            <a:extLst>
              <a:ext uri="{FF2B5EF4-FFF2-40B4-BE49-F238E27FC236}">
                <a16:creationId xmlns:a16="http://schemas.microsoft.com/office/drawing/2014/main" id="{40E0B782-A313-53C9-21D4-302CE2861CA4}"/>
              </a:ext>
            </a:extLst>
          </p:cNvPr>
          <p:cNvSpPr>
            <a:spLocks noGrp="1"/>
          </p:cNvSpPr>
          <p:nvPr>
            <p:ph type="title"/>
          </p:nvPr>
        </p:nvSpPr>
        <p:spPr/>
        <p:txBody>
          <a:bodyPr/>
          <a:lstStyle/>
          <a:p>
            <a:r>
              <a:rPr lang="en-US" spc="-67" dirty="0">
                <a:solidFill>
                  <a:srgbClr val="001A33"/>
                </a:solidFill>
                <a:latin typeface="Crimson Pro Medium"/>
                <a:ea typeface="Crimson Pro Medium"/>
                <a:cs typeface="Crimson Pro Medium"/>
                <a:sym typeface="Crimson Pro"/>
              </a:rPr>
              <a:t>Incorrect Use</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5E99A-2499-977D-8CA1-18E9105A1BDC}"/>
              </a:ext>
            </a:extLst>
          </p:cNvPr>
          <p:cNvSpPr>
            <a:spLocks noGrp="1"/>
          </p:cNvSpPr>
          <p:nvPr>
            <p:ph type="title"/>
          </p:nvPr>
        </p:nvSpPr>
        <p:spPr/>
        <p:txBody>
          <a:bodyPr/>
          <a:lstStyle/>
          <a:p>
            <a:r>
              <a:rPr lang="en-US" dirty="0"/>
              <a:t>Replacing Logo</a:t>
            </a:r>
          </a:p>
        </p:txBody>
      </p:sp>
      <p:pic>
        <p:nvPicPr>
          <p:cNvPr id="4" name="Picture 3" descr="A blue and green text on a black background&#10;&#10;AI-generated content may be incorrect.">
            <a:extLst>
              <a:ext uri="{FF2B5EF4-FFF2-40B4-BE49-F238E27FC236}">
                <a16:creationId xmlns:a16="http://schemas.microsoft.com/office/drawing/2014/main" id="{9DD9071B-D97F-AFF1-24AB-FA6CEFBA36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3600" y="2925149"/>
            <a:ext cx="1329471" cy="571010"/>
          </a:xfrm>
          <a:prstGeom prst="rect">
            <a:avLst/>
          </a:prstGeom>
        </p:spPr>
      </p:pic>
      <p:pic>
        <p:nvPicPr>
          <p:cNvPr id="6" name="Picture 5" descr="A black and grey sign with green lines&#10;&#10;AI-generated content may be incorrect.">
            <a:extLst>
              <a:ext uri="{FF2B5EF4-FFF2-40B4-BE49-F238E27FC236}">
                <a16:creationId xmlns:a16="http://schemas.microsoft.com/office/drawing/2014/main" id="{AA47CF72-F08B-4903-2320-B738AC2B3B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000" y="3023084"/>
            <a:ext cx="1242079" cy="427170"/>
          </a:xfrm>
          <a:prstGeom prst="rect">
            <a:avLst/>
          </a:prstGeom>
        </p:spPr>
      </p:pic>
      <p:pic>
        <p:nvPicPr>
          <p:cNvPr id="8" name="Picture 7" descr="A black text on a white background&#10;&#10;AI-generated content may be incorrect.">
            <a:extLst>
              <a:ext uri="{FF2B5EF4-FFF2-40B4-BE49-F238E27FC236}">
                <a16:creationId xmlns:a16="http://schemas.microsoft.com/office/drawing/2014/main" id="{43519F22-8C25-8856-532A-BB3173AEF9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5800" y="3037372"/>
            <a:ext cx="1302703" cy="407095"/>
          </a:xfrm>
          <a:prstGeom prst="rect">
            <a:avLst/>
          </a:prstGeom>
        </p:spPr>
      </p:pic>
      <p:pic>
        <p:nvPicPr>
          <p:cNvPr id="10" name="Picture 9" descr="A black background with white text&#10;&#10;AI-generated content may be incorrect.">
            <a:extLst>
              <a:ext uri="{FF2B5EF4-FFF2-40B4-BE49-F238E27FC236}">
                <a16:creationId xmlns:a16="http://schemas.microsoft.com/office/drawing/2014/main" id="{734AAD1F-FAA9-C202-89CC-68A8F36B08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12966" y="3023084"/>
            <a:ext cx="846434" cy="407095"/>
          </a:xfrm>
          <a:prstGeom prst="rect">
            <a:avLst/>
          </a:prstGeom>
        </p:spPr>
      </p:pic>
      <p:pic>
        <p:nvPicPr>
          <p:cNvPr id="12" name="Picture 11" descr="A flag on a statue&#10;&#10;AI-generated content may be incorrect.">
            <a:extLst>
              <a:ext uri="{FF2B5EF4-FFF2-40B4-BE49-F238E27FC236}">
                <a16:creationId xmlns:a16="http://schemas.microsoft.com/office/drawing/2014/main" id="{76B8B9BE-1ADA-1C31-ACF4-D23F7DEA71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85079" y="2787650"/>
            <a:ext cx="1231321" cy="674295"/>
          </a:xfrm>
          <a:prstGeom prst="rect">
            <a:avLst/>
          </a:prstGeom>
        </p:spPr>
      </p:pic>
      <p:pic>
        <p:nvPicPr>
          <p:cNvPr id="21" name="Picture 20" descr="A blue and green text on a black background&#10;&#10;AI-generated content may be incorrect.">
            <a:extLst>
              <a:ext uri="{FF2B5EF4-FFF2-40B4-BE49-F238E27FC236}">
                <a16:creationId xmlns:a16="http://schemas.microsoft.com/office/drawing/2014/main" id="{45C80970-685B-E016-3C19-23EA5F0EC6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3600" y="4334225"/>
            <a:ext cx="1329471" cy="571010"/>
          </a:xfrm>
          <a:prstGeom prst="rect">
            <a:avLst/>
          </a:prstGeom>
        </p:spPr>
      </p:pic>
      <p:pic>
        <p:nvPicPr>
          <p:cNvPr id="22" name="Picture 21" descr="A black and grey sign with green lines&#10;&#10;AI-generated content may be incorrect.">
            <a:extLst>
              <a:ext uri="{FF2B5EF4-FFF2-40B4-BE49-F238E27FC236}">
                <a16:creationId xmlns:a16="http://schemas.microsoft.com/office/drawing/2014/main" id="{0D6F3B3E-4210-56E5-975A-A48BB7A7B3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000" y="4432160"/>
            <a:ext cx="1242079" cy="427170"/>
          </a:xfrm>
          <a:prstGeom prst="rect">
            <a:avLst/>
          </a:prstGeom>
        </p:spPr>
      </p:pic>
      <p:pic>
        <p:nvPicPr>
          <p:cNvPr id="23" name="Picture 22" descr="A black text on a white background&#10;&#10;AI-generated content may be incorrect.">
            <a:extLst>
              <a:ext uri="{FF2B5EF4-FFF2-40B4-BE49-F238E27FC236}">
                <a16:creationId xmlns:a16="http://schemas.microsoft.com/office/drawing/2014/main" id="{B610CC2F-5B57-3582-1A0B-B4A058ABA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5800" y="4446448"/>
            <a:ext cx="1302703" cy="407095"/>
          </a:xfrm>
          <a:prstGeom prst="rect">
            <a:avLst/>
          </a:prstGeom>
        </p:spPr>
      </p:pic>
      <p:pic>
        <p:nvPicPr>
          <p:cNvPr id="25" name="Picture 24" descr="A flag on a statue&#10;&#10;AI-generated content may be incorrect.">
            <a:extLst>
              <a:ext uri="{FF2B5EF4-FFF2-40B4-BE49-F238E27FC236}">
                <a16:creationId xmlns:a16="http://schemas.microsoft.com/office/drawing/2014/main" id="{1FB9F31E-4350-D4E0-8F8D-0561807FAE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08879" y="4196726"/>
            <a:ext cx="1231321" cy="674295"/>
          </a:xfrm>
          <a:prstGeom prst="rect">
            <a:avLst/>
          </a:prstGeom>
        </p:spPr>
      </p:pic>
      <p:pic>
        <p:nvPicPr>
          <p:cNvPr id="26" name="Picture 25" descr="A black background with grey text&#10;&#10;AI-generated content may be incorrect.">
            <a:extLst>
              <a:ext uri="{FF2B5EF4-FFF2-40B4-BE49-F238E27FC236}">
                <a16:creationId xmlns:a16="http://schemas.microsoft.com/office/drawing/2014/main" id="{BF57D48B-4065-976B-63D9-E41DE54765B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2449" y="4425595"/>
            <a:ext cx="833518" cy="424573"/>
          </a:xfrm>
          <a:prstGeom prst="rect">
            <a:avLst/>
          </a:prstGeom>
        </p:spPr>
      </p:pic>
      <p:sp>
        <p:nvSpPr>
          <p:cNvPr id="28" name="Freeform 2">
            <a:extLst>
              <a:ext uri="{FF2B5EF4-FFF2-40B4-BE49-F238E27FC236}">
                <a16:creationId xmlns:a16="http://schemas.microsoft.com/office/drawing/2014/main" id="{04A79197-A62C-0D08-A047-79CD9D0BF7F0}"/>
              </a:ext>
            </a:extLst>
          </p:cNvPr>
          <p:cNvSpPr/>
          <p:nvPr/>
        </p:nvSpPr>
        <p:spPr>
          <a:xfrm>
            <a:off x="4242560" y="4432160"/>
            <a:ext cx="1166158" cy="407095"/>
          </a:xfrm>
          <a:custGeom>
            <a:avLst/>
            <a:gdLst/>
            <a:ahLst/>
            <a:cxnLst/>
            <a:rect l="l" t="t" r="r" b="b"/>
            <a:pathLst>
              <a:path w="3105493" h="1084099">
                <a:moveTo>
                  <a:pt x="0" y="0"/>
                </a:moveTo>
                <a:lnTo>
                  <a:pt x="3105493" y="0"/>
                </a:lnTo>
                <a:lnTo>
                  <a:pt x="3105493" y="1084099"/>
                </a:lnTo>
                <a:lnTo>
                  <a:pt x="0" y="108409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pic>
        <p:nvPicPr>
          <p:cNvPr id="29" name="Picture 28" descr="A black background with grey text&#10;&#10;AI-generated content may be incorrect.">
            <a:extLst>
              <a:ext uri="{FF2B5EF4-FFF2-40B4-BE49-F238E27FC236}">
                <a16:creationId xmlns:a16="http://schemas.microsoft.com/office/drawing/2014/main" id="{46329B14-6351-01EE-04FC-29E88287EB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2449" y="3010154"/>
            <a:ext cx="833518" cy="424573"/>
          </a:xfrm>
          <a:prstGeom prst="rect">
            <a:avLst/>
          </a:prstGeom>
        </p:spPr>
      </p:pic>
      <p:sp>
        <p:nvSpPr>
          <p:cNvPr id="31" name="Rectangle 30">
            <a:extLst>
              <a:ext uri="{FF2B5EF4-FFF2-40B4-BE49-F238E27FC236}">
                <a16:creationId xmlns:a16="http://schemas.microsoft.com/office/drawing/2014/main" id="{E7D996E8-F9DF-43CB-6D7B-1454A77B526B}"/>
              </a:ext>
            </a:extLst>
          </p:cNvPr>
          <p:cNvSpPr/>
          <p:nvPr/>
        </p:nvSpPr>
        <p:spPr>
          <a:xfrm>
            <a:off x="0" y="3089335"/>
            <a:ext cx="1623849" cy="266210"/>
          </a:xfrm>
          <a:prstGeom prst="rect">
            <a:avLst/>
          </a:prstGeom>
          <a:solidFill>
            <a:srgbClr val="001A35"/>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r"/>
            <a:r>
              <a:rPr lang="en-US" sz="1200" dirty="0">
                <a:solidFill>
                  <a:schemeClr val="bg1"/>
                </a:solidFill>
                <a:latin typeface="Crimson Pro" pitchFamily="2" charset="77"/>
              </a:rPr>
              <a:t>Old Logo</a:t>
            </a:r>
          </a:p>
        </p:txBody>
      </p:sp>
      <p:sp>
        <p:nvSpPr>
          <p:cNvPr id="32" name="Rectangle 31">
            <a:extLst>
              <a:ext uri="{FF2B5EF4-FFF2-40B4-BE49-F238E27FC236}">
                <a16:creationId xmlns:a16="http://schemas.microsoft.com/office/drawing/2014/main" id="{2772EB4D-3963-4970-C8B1-D06DD6E7F905}"/>
              </a:ext>
            </a:extLst>
          </p:cNvPr>
          <p:cNvSpPr/>
          <p:nvPr/>
        </p:nvSpPr>
        <p:spPr>
          <a:xfrm>
            <a:off x="0" y="4514275"/>
            <a:ext cx="1623849" cy="266210"/>
          </a:xfrm>
          <a:prstGeom prst="rect">
            <a:avLst/>
          </a:prstGeom>
          <a:solidFill>
            <a:srgbClr val="001A35"/>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r"/>
            <a:r>
              <a:rPr lang="en-US" sz="1200" dirty="0">
                <a:solidFill>
                  <a:schemeClr val="bg1"/>
                </a:solidFill>
                <a:latin typeface="Crimson Pro" pitchFamily="2" charset="77"/>
              </a:rPr>
              <a:t>New Logo</a:t>
            </a:r>
          </a:p>
        </p:txBody>
      </p:sp>
    </p:spTree>
    <p:extLst>
      <p:ext uri="{BB962C8B-B14F-4D97-AF65-F5344CB8AC3E}">
        <p14:creationId xmlns:p14="http://schemas.microsoft.com/office/powerpoint/2010/main" val="538308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75D1FB9A-0795-A247-8A01-7808234B1E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0141" y="1728086"/>
            <a:ext cx="2623315" cy="1967029"/>
          </a:xfrm>
          <a:prstGeom prst="rect">
            <a:avLst/>
          </a:prstGeom>
        </p:spPr>
      </p:pic>
      <p:pic>
        <p:nvPicPr>
          <p:cNvPr id="38" name="Picture 37">
            <a:extLst>
              <a:ext uri="{FF2B5EF4-FFF2-40B4-BE49-F238E27FC236}">
                <a16:creationId xmlns:a16="http://schemas.microsoft.com/office/drawing/2014/main" id="{2BB7D7ED-8E6E-B84F-A37E-657CC4885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998" y="1720850"/>
            <a:ext cx="3302687" cy="1981200"/>
          </a:xfrm>
          <a:prstGeom prst="rect">
            <a:avLst/>
          </a:prstGeom>
        </p:spPr>
      </p:pic>
      <p:pic>
        <p:nvPicPr>
          <p:cNvPr id="40" name="Picture 39">
            <a:extLst>
              <a:ext uri="{FF2B5EF4-FFF2-40B4-BE49-F238E27FC236}">
                <a16:creationId xmlns:a16="http://schemas.microsoft.com/office/drawing/2014/main" id="{1734A03D-019A-4C47-89A3-6644858624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8438" y="1728086"/>
            <a:ext cx="2622023" cy="1967029"/>
          </a:xfrm>
          <a:prstGeom prst="rect">
            <a:avLst/>
          </a:prstGeom>
        </p:spPr>
      </p:pic>
      <p:pic>
        <p:nvPicPr>
          <p:cNvPr id="44" name="Picture 43">
            <a:extLst>
              <a:ext uri="{FF2B5EF4-FFF2-40B4-BE49-F238E27FC236}">
                <a16:creationId xmlns:a16="http://schemas.microsoft.com/office/drawing/2014/main" id="{E8F4B4AA-6820-7E4D-BE4C-82830F4752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0356" y="3891940"/>
            <a:ext cx="4662477" cy="2624454"/>
          </a:xfrm>
          <a:prstGeom prst="rect">
            <a:avLst/>
          </a:prstGeom>
        </p:spPr>
      </p:pic>
      <p:sp>
        <p:nvSpPr>
          <p:cNvPr id="2" name="Title 1">
            <a:extLst>
              <a:ext uri="{FF2B5EF4-FFF2-40B4-BE49-F238E27FC236}">
                <a16:creationId xmlns:a16="http://schemas.microsoft.com/office/drawing/2014/main" id="{D45A309A-2B2A-199C-E83F-466D4157BC89}"/>
              </a:ext>
            </a:extLst>
          </p:cNvPr>
          <p:cNvSpPr>
            <a:spLocks noGrp="1"/>
          </p:cNvSpPr>
          <p:nvPr>
            <p:ph type="title"/>
          </p:nvPr>
        </p:nvSpPr>
        <p:spPr/>
        <p:txBody>
          <a:bodyPr/>
          <a:lstStyle/>
          <a:p>
            <a:r>
              <a:rPr lang="en-US" dirty="0"/>
              <a:t>Usage</a:t>
            </a:r>
          </a:p>
        </p:txBody>
      </p:sp>
      <p:pic>
        <p:nvPicPr>
          <p:cNvPr id="3" name="Picture 2">
            <a:extLst>
              <a:ext uri="{FF2B5EF4-FFF2-40B4-BE49-F238E27FC236}">
                <a16:creationId xmlns:a16="http://schemas.microsoft.com/office/drawing/2014/main" id="{A72B847D-2082-0F1B-D024-986B1D47BF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9998" y="3891940"/>
            <a:ext cx="3456102" cy="3887419"/>
          </a:xfrm>
          <a:prstGeom prst="rect">
            <a:avLst/>
          </a:prstGeom>
        </p:spPr>
      </p:pic>
    </p:spTree>
    <p:extLst>
      <p:ext uri="{BB962C8B-B14F-4D97-AF65-F5344CB8AC3E}">
        <p14:creationId xmlns:p14="http://schemas.microsoft.com/office/powerpoint/2010/main" val="1056996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899998" y="745446"/>
            <a:ext cx="1384106" cy="619760"/>
          </a:xfrm>
          <a:prstGeom prst="rect">
            <a:avLst/>
          </a:prstGeom>
        </p:spPr>
        <p:txBody>
          <a:bodyPr lIns="0" tIns="0" rIns="0" bIns="0" rtlCol="0" anchor="t">
            <a:spAutoFit/>
          </a:bodyPr>
          <a:lstStyle/>
          <a:p>
            <a:pPr algn="l">
              <a:lnSpc>
                <a:spcPts val="5040"/>
              </a:lnSpc>
            </a:pPr>
            <a:r>
              <a:rPr lang="en-US" sz="3600" i="1" spc="-50">
                <a:solidFill>
                  <a:srgbClr val="231F20"/>
                </a:solidFill>
                <a:latin typeface="Crimson Pro Italics"/>
                <a:ea typeface="Crimson Pro Italics"/>
                <a:cs typeface="Crimson Pro Italics"/>
                <a:sym typeface="Crimson Pro Italics"/>
              </a:rPr>
              <a:t>Content</a:t>
            </a:r>
          </a:p>
        </p:txBody>
      </p:sp>
      <p:grpSp>
        <p:nvGrpSpPr>
          <p:cNvPr id="5" name="Group 5"/>
          <p:cNvGrpSpPr/>
          <p:nvPr/>
        </p:nvGrpSpPr>
        <p:grpSpPr>
          <a:xfrm>
            <a:off x="899998" y="1903833"/>
            <a:ext cx="3867825" cy="4400063"/>
            <a:chOff x="0" y="0"/>
            <a:chExt cx="5157100" cy="5866751"/>
          </a:xfrm>
        </p:grpSpPr>
        <p:sp>
          <p:nvSpPr>
            <p:cNvPr id="6" name="TextBox 6"/>
            <p:cNvSpPr txBox="1"/>
            <p:nvPr/>
          </p:nvSpPr>
          <p:spPr>
            <a:xfrm>
              <a:off x="0" y="-180975"/>
              <a:ext cx="459849" cy="6047726"/>
            </a:xfrm>
            <a:prstGeom prst="rect">
              <a:avLst/>
            </a:prstGeom>
          </p:spPr>
          <p:txBody>
            <a:bodyPr lIns="0" tIns="0" rIns="0" bIns="0" rtlCol="0" anchor="t">
              <a:spAutoFit/>
            </a:bodyPr>
            <a:lstStyle/>
            <a:p>
              <a:pPr algn="l">
                <a:lnSpc>
                  <a:spcPts val="3411"/>
                </a:lnSpc>
              </a:pPr>
              <a:r>
                <a:rPr lang="en-US" sz="1364" spc="40" dirty="0">
                  <a:solidFill>
                    <a:srgbClr val="000000"/>
                  </a:solidFill>
                  <a:latin typeface="Crimson Pro Medium"/>
                  <a:ea typeface="Crimson Pro Medium"/>
                  <a:cs typeface="Crimson Pro Medium"/>
                  <a:sym typeface="Crimson Pro"/>
                </a:rPr>
                <a:t>01</a:t>
              </a:r>
            </a:p>
            <a:p>
              <a:pPr algn="l">
                <a:lnSpc>
                  <a:spcPts val="3411"/>
                </a:lnSpc>
              </a:pPr>
              <a:r>
                <a:rPr lang="en-US" sz="1364" spc="40" dirty="0">
                  <a:solidFill>
                    <a:srgbClr val="000000"/>
                  </a:solidFill>
                  <a:latin typeface="Crimson Pro Medium"/>
                  <a:ea typeface="Crimson Pro Medium"/>
                  <a:cs typeface="Crimson Pro Medium"/>
                  <a:sym typeface="Crimson Pro"/>
                </a:rPr>
                <a:t>02</a:t>
              </a:r>
            </a:p>
            <a:p>
              <a:pPr algn="l">
                <a:lnSpc>
                  <a:spcPts val="3411"/>
                </a:lnSpc>
              </a:pPr>
              <a:r>
                <a:rPr lang="en-US" sz="1364" spc="40" dirty="0">
                  <a:solidFill>
                    <a:srgbClr val="000000"/>
                  </a:solidFill>
                  <a:latin typeface="Crimson Pro Medium"/>
                  <a:ea typeface="Crimson Pro Medium"/>
                  <a:cs typeface="Crimson Pro Medium"/>
                  <a:sym typeface="Crimson Pro"/>
                </a:rPr>
                <a:t>03</a:t>
              </a:r>
            </a:p>
            <a:p>
              <a:pPr algn="l">
                <a:lnSpc>
                  <a:spcPts val="3411"/>
                </a:lnSpc>
              </a:pPr>
              <a:r>
                <a:rPr lang="en-US" sz="1364" spc="40" dirty="0">
                  <a:solidFill>
                    <a:srgbClr val="000000"/>
                  </a:solidFill>
                  <a:latin typeface="Crimson Pro Medium"/>
                  <a:ea typeface="Crimson Pro Medium"/>
                  <a:cs typeface="Crimson Pro Medium"/>
                  <a:sym typeface="Crimson Pro"/>
                </a:rPr>
                <a:t>04</a:t>
              </a:r>
            </a:p>
            <a:p>
              <a:pPr algn="l">
                <a:lnSpc>
                  <a:spcPts val="3411"/>
                </a:lnSpc>
              </a:pPr>
              <a:r>
                <a:rPr lang="en-US" sz="1364" spc="40" dirty="0">
                  <a:solidFill>
                    <a:srgbClr val="000000"/>
                  </a:solidFill>
                  <a:latin typeface="Crimson Pro Medium"/>
                  <a:ea typeface="Crimson Pro Medium"/>
                  <a:cs typeface="Crimson Pro Medium"/>
                  <a:sym typeface="Crimson Pro"/>
                </a:rPr>
                <a:t>05</a:t>
              </a:r>
            </a:p>
            <a:p>
              <a:pPr algn="l">
                <a:lnSpc>
                  <a:spcPts val="3411"/>
                </a:lnSpc>
              </a:pPr>
              <a:endParaRPr lang="en-US" sz="1364" spc="40" dirty="0">
                <a:solidFill>
                  <a:srgbClr val="000000"/>
                </a:solidFill>
                <a:latin typeface="Crimson Pro Medium"/>
                <a:ea typeface="Crimson Pro Medium"/>
                <a:cs typeface="Crimson Pro Medium"/>
                <a:sym typeface="Crimson Pro"/>
              </a:endParaRPr>
            </a:p>
            <a:p>
              <a:pPr algn="l">
                <a:lnSpc>
                  <a:spcPts val="3411"/>
                </a:lnSpc>
              </a:pPr>
              <a:r>
                <a:rPr lang="en-US" sz="1364" spc="40" dirty="0">
                  <a:solidFill>
                    <a:srgbClr val="000000"/>
                  </a:solidFill>
                  <a:latin typeface="Crimson Pro Medium"/>
                  <a:ea typeface="Crimson Pro Medium"/>
                  <a:cs typeface="Crimson Pro Medium"/>
                  <a:sym typeface="Crimson Pro"/>
                </a:rPr>
                <a:t>06</a:t>
              </a:r>
            </a:p>
            <a:p>
              <a:pPr algn="l">
                <a:lnSpc>
                  <a:spcPts val="3411"/>
                </a:lnSpc>
              </a:pPr>
              <a:endParaRPr lang="en-US" sz="1364" spc="40" dirty="0">
                <a:solidFill>
                  <a:srgbClr val="000000"/>
                </a:solidFill>
                <a:latin typeface="Crimson Pro Medium"/>
                <a:ea typeface="Crimson Pro Medium"/>
                <a:cs typeface="Crimson Pro Medium"/>
                <a:sym typeface="Crimson Pro"/>
              </a:endParaRPr>
            </a:p>
            <a:p>
              <a:pPr algn="l">
                <a:lnSpc>
                  <a:spcPts val="3411"/>
                </a:lnSpc>
              </a:pPr>
              <a:endParaRPr lang="en-US" sz="1364" spc="40" dirty="0">
                <a:solidFill>
                  <a:srgbClr val="000000"/>
                </a:solidFill>
                <a:latin typeface="Crimson Pro Medium"/>
                <a:ea typeface="Crimson Pro Medium"/>
                <a:cs typeface="Crimson Pro Medium"/>
                <a:sym typeface="Crimson Pro"/>
              </a:endParaRPr>
            </a:p>
            <a:p>
              <a:pPr algn="l">
                <a:lnSpc>
                  <a:spcPts val="3411"/>
                </a:lnSpc>
              </a:pPr>
              <a:endParaRPr lang="en-US" sz="1364" spc="40" dirty="0">
                <a:solidFill>
                  <a:srgbClr val="000000"/>
                </a:solidFill>
                <a:latin typeface="Crimson Pro Medium"/>
                <a:ea typeface="Crimson Pro Medium"/>
                <a:cs typeface="Crimson Pro Medium"/>
                <a:sym typeface="Crimson Pro"/>
              </a:endParaRPr>
            </a:p>
            <a:p>
              <a:pPr algn="l">
                <a:lnSpc>
                  <a:spcPts val="3411"/>
                </a:lnSpc>
              </a:pPr>
              <a:endParaRPr lang="en-US" sz="1364" spc="40" dirty="0">
                <a:solidFill>
                  <a:srgbClr val="000000"/>
                </a:solidFill>
                <a:latin typeface="Crimson Pro Medium"/>
                <a:ea typeface="Crimson Pro Medium"/>
                <a:cs typeface="Crimson Pro Medium"/>
                <a:sym typeface="Crimson Pro"/>
              </a:endParaRPr>
            </a:p>
          </p:txBody>
        </p:sp>
        <p:sp>
          <p:nvSpPr>
            <p:cNvPr id="7" name="TextBox 7"/>
            <p:cNvSpPr txBox="1"/>
            <p:nvPr/>
          </p:nvSpPr>
          <p:spPr>
            <a:xfrm>
              <a:off x="794919" y="-180975"/>
              <a:ext cx="4362181" cy="4926435"/>
            </a:xfrm>
            <a:prstGeom prst="rect">
              <a:avLst/>
            </a:prstGeom>
          </p:spPr>
          <p:txBody>
            <a:bodyPr lIns="0" tIns="0" rIns="0" bIns="0" rtlCol="0" anchor="t">
              <a:spAutoFit/>
            </a:bodyPr>
            <a:lstStyle/>
            <a:p>
              <a:pPr algn="l">
                <a:lnSpc>
                  <a:spcPts val="3411"/>
                </a:lnSpc>
              </a:pPr>
              <a:r>
                <a:rPr lang="en-US" sz="1364" spc="40" dirty="0">
                  <a:solidFill>
                    <a:srgbClr val="000000"/>
                  </a:solidFill>
                  <a:latin typeface="Crimson Pro Medium"/>
                  <a:ea typeface="Crimson Pro Medium"/>
                  <a:cs typeface="Crimson Pro Medium"/>
                  <a:sym typeface="Crimson Pro"/>
                </a:rPr>
                <a:t>About Us</a:t>
              </a:r>
            </a:p>
            <a:p>
              <a:pPr algn="l">
                <a:lnSpc>
                  <a:spcPts val="3411"/>
                </a:lnSpc>
              </a:pPr>
              <a:r>
                <a:rPr lang="en-US" sz="1364" spc="40" dirty="0">
                  <a:solidFill>
                    <a:srgbClr val="000000"/>
                  </a:solidFill>
                  <a:latin typeface="Crimson Pro Medium"/>
                  <a:ea typeface="Crimson Pro Medium"/>
                  <a:cs typeface="Crimson Pro Medium"/>
                  <a:sym typeface="Crimson Pro"/>
                </a:rPr>
                <a:t>Our Vision</a:t>
              </a:r>
            </a:p>
            <a:p>
              <a:pPr algn="l">
                <a:lnSpc>
                  <a:spcPts val="3411"/>
                </a:lnSpc>
              </a:pPr>
              <a:r>
                <a:rPr lang="en-US" sz="1364" spc="40" dirty="0">
                  <a:solidFill>
                    <a:srgbClr val="000000"/>
                  </a:solidFill>
                  <a:latin typeface="Crimson Pro Medium"/>
                  <a:ea typeface="Crimson Pro Medium"/>
                  <a:cs typeface="Crimson Pro Medium"/>
                  <a:sym typeface="Crimson Pro"/>
                </a:rPr>
                <a:t>Our Mission</a:t>
              </a:r>
            </a:p>
            <a:p>
              <a:pPr algn="l">
                <a:lnSpc>
                  <a:spcPts val="3411"/>
                </a:lnSpc>
              </a:pPr>
              <a:r>
                <a:rPr lang="en-US" sz="1364" spc="40" dirty="0">
                  <a:solidFill>
                    <a:srgbClr val="000000"/>
                  </a:solidFill>
                  <a:latin typeface="Crimson Pro Medium"/>
                  <a:ea typeface="Crimson Pro Medium"/>
                  <a:cs typeface="Crimson Pro Medium"/>
                  <a:sym typeface="Crimson Pro"/>
                </a:rPr>
                <a:t>Brand Personality</a:t>
              </a:r>
            </a:p>
            <a:p>
              <a:pPr algn="l">
                <a:lnSpc>
                  <a:spcPts val="3411"/>
                </a:lnSpc>
              </a:pPr>
              <a:r>
                <a:rPr lang="en-US" sz="1364" spc="40" dirty="0">
                  <a:solidFill>
                    <a:srgbClr val="000000"/>
                  </a:solidFill>
                  <a:latin typeface="Crimson Pro Medium"/>
                  <a:ea typeface="Crimson Pro Medium"/>
                  <a:cs typeface="Crimson Pro Medium"/>
                  <a:sym typeface="Crimson Pro"/>
                </a:rPr>
                <a:t>The Logo</a:t>
              </a:r>
            </a:p>
            <a:p>
              <a:pPr algn="l">
                <a:lnSpc>
                  <a:spcPts val="3411"/>
                </a:lnSpc>
              </a:pPr>
              <a:r>
                <a:rPr lang="en-US" sz="1364" i="1" spc="40" dirty="0">
                  <a:solidFill>
                    <a:srgbClr val="FF6D25"/>
                  </a:solidFill>
                  <a:latin typeface="Crimson Pro Italics"/>
                  <a:ea typeface="Crimson Pro Italics"/>
                  <a:cs typeface="Crimson Pro Italics"/>
                  <a:sym typeface="Crimson Pro Italics"/>
                </a:rPr>
                <a:t>Specifications</a:t>
              </a:r>
            </a:p>
            <a:p>
              <a:pPr algn="l">
                <a:lnSpc>
                  <a:spcPts val="3411"/>
                </a:lnSpc>
              </a:pPr>
              <a:r>
                <a:rPr lang="en-US" sz="1364" spc="40" dirty="0" err="1">
                  <a:solidFill>
                    <a:srgbClr val="000000"/>
                  </a:solidFill>
                  <a:latin typeface="Crimson Pro Medium"/>
                  <a:ea typeface="Crimson Pro Medium"/>
                  <a:cs typeface="Crimson Pro Medium"/>
                  <a:sym typeface="Crimson Pro"/>
                </a:rPr>
                <a:t>Colour</a:t>
              </a:r>
              <a:r>
                <a:rPr lang="en-US" sz="1364" spc="40" dirty="0">
                  <a:solidFill>
                    <a:srgbClr val="000000"/>
                  </a:solidFill>
                  <a:latin typeface="Crimson Pro Medium"/>
                  <a:ea typeface="Crimson Pro Medium"/>
                  <a:cs typeface="Crimson Pro Medium"/>
                  <a:sym typeface="Crimson Pro"/>
                </a:rPr>
                <a:t> Guide</a:t>
              </a:r>
            </a:p>
            <a:p>
              <a:pPr algn="l">
                <a:lnSpc>
                  <a:spcPts val="3411"/>
                </a:lnSpc>
              </a:pPr>
              <a:r>
                <a:rPr lang="en-US" sz="1364" i="1" spc="40" dirty="0" err="1">
                  <a:solidFill>
                    <a:srgbClr val="FF6D25"/>
                  </a:solidFill>
                  <a:latin typeface="Crimson Pro Italics"/>
                  <a:ea typeface="Crimson Pro Italics"/>
                  <a:cs typeface="Crimson Pro Italics"/>
                  <a:sym typeface="Crimson Pro Italics"/>
                </a:rPr>
                <a:t>Colour</a:t>
              </a:r>
              <a:r>
                <a:rPr lang="en-US" sz="1364" i="1" spc="40" dirty="0">
                  <a:solidFill>
                    <a:srgbClr val="FF6D25"/>
                  </a:solidFill>
                  <a:latin typeface="Crimson Pro Italics"/>
                  <a:ea typeface="Crimson Pro Italics"/>
                  <a:cs typeface="Crimson Pro Italics"/>
                  <a:sym typeface="Crimson Pro Italics"/>
                </a:rPr>
                <a:t> and Greyscale </a:t>
              </a:r>
            </a:p>
            <a:p>
              <a:pPr algn="l">
                <a:lnSpc>
                  <a:spcPts val="3411"/>
                </a:lnSpc>
              </a:pPr>
              <a:r>
                <a:rPr lang="en-US" sz="1364" i="1" spc="40" dirty="0">
                  <a:solidFill>
                    <a:srgbClr val="FF6D25"/>
                  </a:solidFill>
                  <a:latin typeface="Crimson Pro Italics"/>
                  <a:ea typeface="Crimson Pro Italics"/>
                  <a:cs typeface="Crimson Pro Italics"/>
                  <a:sym typeface="Crimson Pro Italics"/>
                </a:rPr>
                <a:t>Background Applications</a:t>
              </a:r>
            </a:p>
          </p:txBody>
        </p:sp>
      </p:grpSp>
      <p:grpSp>
        <p:nvGrpSpPr>
          <p:cNvPr id="8" name="Group 8"/>
          <p:cNvGrpSpPr/>
          <p:nvPr/>
        </p:nvGrpSpPr>
        <p:grpSpPr>
          <a:xfrm>
            <a:off x="5048954" y="1768102"/>
            <a:ext cx="3867825" cy="2553263"/>
            <a:chOff x="0" y="-180975"/>
            <a:chExt cx="5157100" cy="3404351"/>
          </a:xfrm>
        </p:grpSpPr>
        <p:sp>
          <p:nvSpPr>
            <p:cNvPr id="9" name="TextBox 9"/>
            <p:cNvSpPr txBox="1"/>
            <p:nvPr/>
          </p:nvSpPr>
          <p:spPr>
            <a:xfrm>
              <a:off x="0" y="-180975"/>
              <a:ext cx="459849" cy="3404351"/>
            </a:xfrm>
            <a:prstGeom prst="rect">
              <a:avLst/>
            </a:prstGeom>
          </p:spPr>
          <p:txBody>
            <a:bodyPr lIns="0" tIns="0" rIns="0" bIns="0" rtlCol="0" anchor="t">
              <a:spAutoFit/>
            </a:bodyPr>
            <a:lstStyle/>
            <a:p>
              <a:pPr algn="l">
                <a:lnSpc>
                  <a:spcPts val="3411"/>
                </a:lnSpc>
              </a:pPr>
              <a:r>
                <a:rPr lang="en-US" sz="1364" spc="40" dirty="0">
                  <a:solidFill>
                    <a:srgbClr val="000000"/>
                  </a:solidFill>
                  <a:latin typeface="Crimson Pro Medium"/>
                  <a:ea typeface="Crimson Pro Medium"/>
                  <a:cs typeface="Crimson Pro Medium"/>
                  <a:sym typeface="Crimson Pro"/>
                </a:rPr>
                <a:t>07</a:t>
              </a:r>
            </a:p>
            <a:p>
              <a:pPr algn="l">
                <a:lnSpc>
                  <a:spcPts val="3411"/>
                </a:lnSpc>
              </a:pPr>
              <a:r>
                <a:rPr lang="en-US" sz="1364" spc="40" dirty="0">
                  <a:solidFill>
                    <a:srgbClr val="000000"/>
                  </a:solidFill>
                  <a:latin typeface="Crimson Pro Medium"/>
                  <a:ea typeface="Crimson Pro Medium"/>
                  <a:cs typeface="Crimson Pro Medium"/>
                  <a:sym typeface="Crimson Pro"/>
                </a:rPr>
                <a:t>08</a:t>
              </a:r>
            </a:p>
            <a:p>
              <a:pPr algn="l">
                <a:lnSpc>
                  <a:spcPts val="3411"/>
                </a:lnSpc>
              </a:pPr>
              <a:r>
                <a:rPr lang="en-US" sz="1364" spc="40" dirty="0">
                  <a:solidFill>
                    <a:srgbClr val="000000"/>
                  </a:solidFill>
                  <a:latin typeface="Crimson Pro Medium"/>
                  <a:ea typeface="Crimson Pro Medium"/>
                  <a:cs typeface="Crimson Pro Medium"/>
                  <a:sym typeface="Crimson Pro"/>
                </a:rPr>
                <a:t>09</a:t>
              </a:r>
            </a:p>
            <a:p>
              <a:pPr algn="l">
                <a:lnSpc>
                  <a:spcPts val="3411"/>
                </a:lnSpc>
              </a:pPr>
              <a:endParaRPr lang="en-US" sz="1364" spc="40" dirty="0">
                <a:solidFill>
                  <a:srgbClr val="000000"/>
                </a:solidFill>
                <a:latin typeface="Crimson Pro Medium"/>
                <a:ea typeface="Crimson Pro Medium"/>
                <a:cs typeface="Crimson Pro Medium"/>
                <a:sym typeface="Crimson Pro"/>
              </a:endParaRPr>
            </a:p>
            <a:p>
              <a:pPr algn="l">
                <a:lnSpc>
                  <a:spcPts val="3411"/>
                </a:lnSpc>
              </a:pPr>
              <a:endParaRPr lang="en-US" sz="1364" spc="40" dirty="0">
                <a:solidFill>
                  <a:srgbClr val="000000"/>
                </a:solidFill>
                <a:latin typeface="Crimson Pro Medium"/>
                <a:ea typeface="Crimson Pro Medium"/>
                <a:cs typeface="Crimson Pro Medium"/>
                <a:sym typeface="Crimson Pro"/>
              </a:endParaRPr>
            </a:p>
            <a:p>
              <a:pPr algn="l">
                <a:lnSpc>
                  <a:spcPts val="3411"/>
                </a:lnSpc>
              </a:pPr>
              <a:endParaRPr lang="en-US" sz="1364" spc="40" dirty="0">
                <a:solidFill>
                  <a:srgbClr val="000000"/>
                </a:solidFill>
                <a:latin typeface="Crimson Pro Medium"/>
                <a:ea typeface="Crimson Pro Medium"/>
                <a:cs typeface="Crimson Pro Medium"/>
                <a:sym typeface="Crimson Pro"/>
              </a:endParaRPr>
            </a:p>
          </p:txBody>
        </p:sp>
        <p:sp>
          <p:nvSpPr>
            <p:cNvPr id="10" name="TextBox 10"/>
            <p:cNvSpPr txBox="1"/>
            <p:nvPr/>
          </p:nvSpPr>
          <p:spPr>
            <a:xfrm>
              <a:off x="794919" y="-180975"/>
              <a:ext cx="4362181" cy="1660284"/>
            </a:xfrm>
            <a:prstGeom prst="rect">
              <a:avLst/>
            </a:prstGeom>
          </p:spPr>
          <p:txBody>
            <a:bodyPr lIns="0" tIns="0" rIns="0" bIns="0" rtlCol="0" anchor="t">
              <a:spAutoFit/>
            </a:bodyPr>
            <a:lstStyle/>
            <a:p>
              <a:pPr algn="l">
                <a:lnSpc>
                  <a:spcPts val="3411"/>
                </a:lnSpc>
              </a:pPr>
              <a:r>
                <a:rPr lang="en-US" sz="1364" spc="40" dirty="0">
                  <a:solidFill>
                    <a:srgbClr val="000000"/>
                  </a:solidFill>
                  <a:latin typeface="Crimson Pro Medium"/>
                  <a:ea typeface="Crimson Pro Medium"/>
                  <a:cs typeface="Crimson Pro Medium"/>
                  <a:sym typeface="Crimson Pro"/>
                </a:rPr>
                <a:t>Incorrect Use</a:t>
              </a:r>
            </a:p>
            <a:p>
              <a:pPr algn="l">
                <a:lnSpc>
                  <a:spcPts val="3411"/>
                </a:lnSpc>
              </a:pPr>
              <a:r>
                <a:rPr lang="en-US" sz="1364" spc="40" dirty="0">
                  <a:solidFill>
                    <a:srgbClr val="000000"/>
                  </a:solidFill>
                  <a:latin typeface="Crimson Pro Medium"/>
                  <a:ea typeface="Crimson Pro Medium"/>
                  <a:cs typeface="Crimson Pro Medium"/>
                  <a:sym typeface="Crimson Pro"/>
                </a:rPr>
                <a:t>Usage Examples</a:t>
              </a:r>
            </a:p>
            <a:p>
              <a:pPr algn="l">
                <a:lnSpc>
                  <a:spcPts val="3411"/>
                </a:lnSpc>
              </a:pPr>
              <a:r>
                <a:rPr lang="en-US" sz="1364" spc="40" dirty="0">
                  <a:solidFill>
                    <a:srgbClr val="000000"/>
                  </a:solidFill>
                  <a:latin typeface="Crimson Pro Medium"/>
                  <a:ea typeface="Crimson Pro Medium"/>
                  <a:cs typeface="Crimson Pro Medium"/>
                  <a:sym typeface="Crimson Pro"/>
                </a:rPr>
                <a:t>Printed Communications</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6337300" y="3745278"/>
            <a:ext cx="2591619" cy="720725"/>
          </a:xfrm>
          <a:prstGeom prst="rect">
            <a:avLst/>
          </a:prstGeom>
        </p:spPr>
        <p:txBody>
          <a:bodyPr lIns="0" tIns="0" rIns="0" bIns="0" rtlCol="0" anchor="t">
            <a:spAutoFit/>
          </a:bodyPr>
          <a:lstStyle/>
          <a:p>
            <a:pPr algn="l">
              <a:lnSpc>
                <a:spcPts val="1439"/>
              </a:lnSpc>
            </a:pPr>
            <a:r>
              <a:rPr lang="en-US" sz="1200" spc="-16" dirty="0">
                <a:solidFill>
                  <a:srgbClr val="231F20"/>
                </a:solidFill>
                <a:latin typeface="Crimson Pro Medium"/>
                <a:ea typeface="Crimson Pro Medium"/>
                <a:cs typeface="Crimson Pro Medium"/>
                <a:sym typeface="Crimson Pro"/>
              </a:rPr>
              <a:t>Here are some examples of how-to logo should be used in communication designs. It should be placed somewhere clear and and it should also be proportionate in size.</a:t>
            </a:r>
          </a:p>
        </p:txBody>
      </p:sp>
      <p:sp>
        <p:nvSpPr>
          <p:cNvPr id="8" name="TextBox 8"/>
          <p:cNvSpPr txBox="1"/>
          <p:nvPr/>
        </p:nvSpPr>
        <p:spPr>
          <a:xfrm>
            <a:off x="6337300" y="3214573"/>
            <a:ext cx="1551289" cy="306705"/>
          </a:xfrm>
          <a:prstGeom prst="rect">
            <a:avLst/>
          </a:prstGeom>
        </p:spPr>
        <p:txBody>
          <a:bodyPr lIns="0" tIns="0" rIns="0" bIns="0" rtlCol="0" anchor="t">
            <a:spAutoFit/>
          </a:bodyPr>
          <a:lstStyle/>
          <a:p>
            <a:pPr algn="l">
              <a:lnSpc>
                <a:spcPts val="2520"/>
              </a:lnSpc>
            </a:pPr>
            <a:r>
              <a:rPr lang="en-US" sz="1800" spc="-25" dirty="0">
                <a:solidFill>
                  <a:srgbClr val="001A33"/>
                </a:solidFill>
                <a:latin typeface="Crimson Pro Medium"/>
                <a:ea typeface="Crimson Pro Medium"/>
                <a:cs typeface="Crimson Pro Medium"/>
                <a:sym typeface="Crimson Pro"/>
              </a:rPr>
              <a:t>Logo </a:t>
            </a:r>
            <a:r>
              <a:rPr lang="en-US" sz="1800" i="1" spc="-25" dirty="0">
                <a:solidFill>
                  <a:srgbClr val="001A33"/>
                </a:solidFill>
                <a:latin typeface="Crimson Pro Italics"/>
                <a:ea typeface="Crimson Pro Italics"/>
                <a:cs typeface="Crimson Pro Italics"/>
                <a:sym typeface="Crimson Pro Italics"/>
              </a:rPr>
              <a:t>Front Cover</a:t>
            </a:r>
          </a:p>
        </p:txBody>
      </p:sp>
      <p:sp>
        <p:nvSpPr>
          <p:cNvPr id="9" name="Freeform 9"/>
          <p:cNvSpPr/>
          <p:nvPr/>
        </p:nvSpPr>
        <p:spPr>
          <a:xfrm>
            <a:off x="3643659" y="2643979"/>
            <a:ext cx="2434291" cy="3446299"/>
          </a:xfrm>
          <a:custGeom>
            <a:avLst/>
            <a:gdLst/>
            <a:ahLst/>
            <a:cxnLst/>
            <a:rect l="l" t="t" r="r" b="b"/>
            <a:pathLst>
              <a:path w="2434291" h="3446299">
                <a:moveTo>
                  <a:pt x="0" y="0"/>
                </a:moveTo>
                <a:lnTo>
                  <a:pt x="2434291" y="0"/>
                </a:lnTo>
                <a:lnTo>
                  <a:pt x="2434291" y="3446300"/>
                </a:lnTo>
                <a:lnTo>
                  <a:pt x="0" y="3446300"/>
                </a:lnTo>
                <a:lnTo>
                  <a:pt x="0" y="0"/>
                </a:lnTo>
                <a:close/>
              </a:path>
            </a:pathLst>
          </a:custGeom>
          <a:blipFill>
            <a:blip r:embed="rId2"/>
            <a:stretch>
              <a:fillRect l="-734" t="-491" r="-788" b="-789"/>
            </a:stretch>
          </a:blipFill>
          <a:effectLst>
            <a:outerShdw blurRad="50800" dist="38100" dir="2700000" algn="tl" rotWithShape="0">
              <a:prstClr val="black">
                <a:alpha val="40000"/>
              </a:prstClr>
            </a:outerShdw>
          </a:effectLst>
        </p:spPr>
        <p:txBody>
          <a:bodyPr/>
          <a:lstStyle/>
          <a:p>
            <a:endParaRPr lang="en-US"/>
          </a:p>
        </p:txBody>
      </p:sp>
      <p:sp>
        <p:nvSpPr>
          <p:cNvPr id="10" name="Freeform 10"/>
          <p:cNvSpPr/>
          <p:nvPr/>
        </p:nvSpPr>
        <p:spPr>
          <a:xfrm>
            <a:off x="983205" y="2035597"/>
            <a:ext cx="2455926" cy="3506720"/>
          </a:xfrm>
          <a:custGeom>
            <a:avLst/>
            <a:gdLst/>
            <a:ahLst/>
            <a:cxnLst/>
            <a:rect l="l" t="t" r="r" b="b"/>
            <a:pathLst>
              <a:path w="2455926" h="3506720">
                <a:moveTo>
                  <a:pt x="0" y="0"/>
                </a:moveTo>
                <a:lnTo>
                  <a:pt x="2455926" y="0"/>
                </a:lnTo>
                <a:lnTo>
                  <a:pt x="2455926" y="3506720"/>
                </a:lnTo>
                <a:lnTo>
                  <a:pt x="0" y="3506720"/>
                </a:lnTo>
                <a:lnTo>
                  <a:pt x="0" y="0"/>
                </a:lnTo>
                <a:close/>
              </a:path>
            </a:pathLst>
          </a:custGeom>
          <a:blipFill>
            <a:blip r:embed="rId3"/>
            <a:stretch>
              <a:fillRect/>
            </a:stretch>
          </a:blipFill>
          <a:effectLst>
            <a:outerShdw blurRad="50800" dist="38100" dir="2700000" algn="tl" rotWithShape="0">
              <a:prstClr val="black">
                <a:alpha val="40000"/>
              </a:prstClr>
            </a:outerShdw>
          </a:effectLst>
        </p:spPr>
        <p:txBody>
          <a:bodyPr/>
          <a:lstStyle/>
          <a:p>
            <a:endParaRPr lang="en-US"/>
          </a:p>
        </p:txBody>
      </p:sp>
      <p:sp>
        <p:nvSpPr>
          <p:cNvPr id="11" name="Title 10">
            <a:extLst>
              <a:ext uri="{FF2B5EF4-FFF2-40B4-BE49-F238E27FC236}">
                <a16:creationId xmlns:a16="http://schemas.microsoft.com/office/drawing/2014/main" id="{ACB7285D-EFF3-128B-9BB2-E9D7FEF4E0B6}"/>
              </a:ext>
            </a:extLst>
          </p:cNvPr>
          <p:cNvSpPr>
            <a:spLocks noGrp="1"/>
          </p:cNvSpPr>
          <p:nvPr>
            <p:ph type="title"/>
          </p:nvPr>
        </p:nvSpPr>
        <p:spPr/>
        <p:txBody>
          <a:bodyPr/>
          <a:lstStyle/>
          <a:p>
            <a:r>
              <a:rPr lang="en-US" dirty="0"/>
              <a:t>Usage</a:t>
            </a:r>
          </a:p>
        </p:txBody>
      </p:sp>
      <p:sp>
        <p:nvSpPr>
          <p:cNvPr id="12" name="Text Placeholder 11">
            <a:extLst>
              <a:ext uri="{FF2B5EF4-FFF2-40B4-BE49-F238E27FC236}">
                <a16:creationId xmlns:a16="http://schemas.microsoft.com/office/drawing/2014/main" id="{9FD5437F-0069-B473-D276-C9878563DDAE}"/>
              </a:ext>
            </a:extLst>
          </p:cNvPr>
          <p:cNvSpPr>
            <a:spLocks noGrp="1"/>
          </p:cNvSpPr>
          <p:nvPr>
            <p:ph type="body" sz="quarter" idx="10"/>
          </p:nvPr>
        </p:nvSpPr>
        <p:spPr>
          <a:xfrm>
            <a:off x="4392613" y="958850"/>
            <a:ext cx="4764087" cy="1219200"/>
          </a:xfrm>
        </p:spPr>
        <p:txBody>
          <a:bodyPr/>
          <a:lstStyle/>
          <a:p>
            <a:r>
              <a:rPr lang="en-US" dirty="0"/>
              <a:t>Printed Communications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
        <p:nvSpPr>
          <p:cNvPr id="2" name="Freeform 2"/>
          <p:cNvSpPr/>
          <p:nvPr/>
        </p:nvSpPr>
        <p:spPr>
          <a:xfrm>
            <a:off x="0" y="0"/>
            <a:ext cx="10692000" cy="7560000"/>
          </a:xfrm>
          <a:custGeom>
            <a:avLst/>
            <a:gdLst/>
            <a:ahLst/>
            <a:cxnLst/>
            <a:rect l="l" t="t" r="r" b="b"/>
            <a:pathLst>
              <a:path w="10692000" h="8438229">
                <a:moveTo>
                  <a:pt x="0" y="0"/>
                </a:moveTo>
                <a:lnTo>
                  <a:pt x="10692000" y="0"/>
                </a:lnTo>
                <a:lnTo>
                  <a:pt x="10692000" y="8438229"/>
                </a:lnTo>
                <a:lnTo>
                  <a:pt x="0" y="8438229"/>
                </a:lnTo>
                <a:lnTo>
                  <a:pt x="0" y="0"/>
                </a:lnTo>
                <a:close/>
              </a:path>
            </a:pathLst>
          </a:custGeom>
          <a:blipFill>
            <a:blip r:embed="rId2"/>
            <a:stretch>
              <a:fillRect l="-25212" t="-11617" r="-28882" b="-34670"/>
            </a:stretch>
          </a:blipFill>
        </p:spPr>
        <p:txBody>
          <a:bodyPr/>
          <a:lstStyle/>
          <a:p>
            <a:endParaRPr lang="en-US"/>
          </a:p>
        </p:txBody>
      </p:sp>
      <p:sp>
        <p:nvSpPr>
          <p:cNvPr id="16" name="Title 15">
            <a:extLst>
              <a:ext uri="{FF2B5EF4-FFF2-40B4-BE49-F238E27FC236}">
                <a16:creationId xmlns:a16="http://schemas.microsoft.com/office/drawing/2014/main" id="{4BDC3E62-4783-46D2-29FB-F31470F3C610}"/>
              </a:ext>
            </a:extLst>
          </p:cNvPr>
          <p:cNvSpPr>
            <a:spLocks noGrp="1"/>
          </p:cNvSpPr>
          <p:nvPr>
            <p:ph type="title"/>
          </p:nvPr>
        </p:nvSpPr>
        <p:spPr>
          <a:xfrm>
            <a:off x="735013" y="1066800"/>
            <a:ext cx="9223375" cy="914400"/>
          </a:xfrm>
        </p:spPr>
        <p:txBody>
          <a:bodyPr/>
          <a:lstStyle/>
          <a:p>
            <a:r>
              <a:rPr lang="en-US" dirty="0"/>
              <a:t>About Us</a:t>
            </a:r>
          </a:p>
        </p:txBody>
      </p:sp>
      <p:sp>
        <p:nvSpPr>
          <p:cNvPr id="17" name="Text Placeholder 16">
            <a:extLst>
              <a:ext uri="{FF2B5EF4-FFF2-40B4-BE49-F238E27FC236}">
                <a16:creationId xmlns:a16="http://schemas.microsoft.com/office/drawing/2014/main" id="{B62A271A-8805-793A-54D9-843431F89E4F}"/>
              </a:ext>
            </a:extLst>
          </p:cNvPr>
          <p:cNvSpPr>
            <a:spLocks noGrp="1"/>
          </p:cNvSpPr>
          <p:nvPr>
            <p:ph type="body" sz="quarter" idx="10"/>
          </p:nvPr>
        </p:nvSpPr>
        <p:spPr>
          <a:xfrm>
            <a:off x="723650" y="2101850"/>
            <a:ext cx="9234738" cy="3930650"/>
          </a:xfrm>
        </p:spPr>
        <p:txBody>
          <a:bodyPr/>
          <a:lstStyle/>
          <a:p>
            <a:pPr marL="0" indent="0" algn="just">
              <a:lnSpc>
                <a:spcPts val="1960"/>
              </a:lnSpc>
              <a:buNone/>
            </a:pPr>
            <a:r>
              <a:rPr lang="en-US" sz="1300" spc="-19" dirty="0">
                <a:solidFill>
                  <a:srgbClr val="FFFFFF"/>
                </a:solidFill>
                <a:latin typeface="Crimson Pro Medium"/>
                <a:ea typeface="Crimson Pro Medium"/>
                <a:cs typeface="Crimson Pro Medium"/>
                <a:sym typeface="Crimson Pro"/>
              </a:rPr>
              <a:t>Khazanah Research Institute (KRI) was formed in 2014 as a company limited by guarantee with Khazanah Nasional </a:t>
            </a:r>
            <a:r>
              <a:rPr lang="en-US" sz="1300" spc="-19" dirty="0" err="1">
                <a:solidFill>
                  <a:srgbClr val="FFFFFF"/>
                </a:solidFill>
                <a:latin typeface="Crimson Pro Medium"/>
                <a:ea typeface="Crimson Pro Medium"/>
                <a:cs typeface="Crimson Pro Medium"/>
                <a:sym typeface="Crimson Pro"/>
              </a:rPr>
              <a:t>Berhad</a:t>
            </a:r>
            <a:r>
              <a:rPr lang="en-US" sz="1300" spc="-19" dirty="0">
                <a:solidFill>
                  <a:srgbClr val="FFFFFF"/>
                </a:solidFill>
                <a:latin typeface="Crimson Pro Medium"/>
                <a:ea typeface="Crimson Pro Medium"/>
                <a:cs typeface="Crimson Pro Medium"/>
                <a:sym typeface="Crimson Pro"/>
              </a:rPr>
              <a:t> (“Khazanah”) as its sole member. It is funded by Yayasan Hasanah. KRI is however independently governed by its own Board of Trustees as indeed KRI is intended to provide independent views in enriching the public policy research and advocacy space in Malaysia.</a:t>
            </a:r>
          </a:p>
          <a:p>
            <a:pPr marL="0" indent="0" algn="just">
              <a:lnSpc>
                <a:spcPts val="1960"/>
              </a:lnSpc>
              <a:buNone/>
            </a:pPr>
            <a:r>
              <a:rPr lang="en-US" sz="1300" spc="-19" dirty="0">
                <a:solidFill>
                  <a:srgbClr val="FFFFFF"/>
                </a:solidFill>
                <a:latin typeface="Crimson Pro Medium"/>
                <a:ea typeface="Crimson Pro Medium"/>
                <a:cs typeface="Crimson Pro Medium"/>
                <a:sym typeface="Crimson Pro"/>
              </a:rPr>
              <a:t>Public policy research is inevitably about furthering the common good amidst resource constraints and the contests for those resources. It, therefore, applies the lens of the rakyat especially those whose voices are less heard. It is also about influence at both ends of policy; policy makers and the political market on one end and the target audience who is part of society at large on the other end. The game of influence is therefore about communication in its various forms as well as the agents intermediating the various parties.</a:t>
            </a:r>
          </a:p>
          <a:p>
            <a:pPr marL="0" indent="0" algn="just">
              <a:lnSpc>
                <a:spcPts val="1960"/>
              </a:lnSpc>
              <a:buNone/>
            </a:pPr>
            <a:r>
              <a:rPr lang="en-US" sz="1300" spc="-19" dirty="0">
                <a:solidFill>
                  <a:srgbClr val="FFFFFF"/>
                </a:solidFill>
                <a:latin typeface="Crimson Pro Medium"/>
                <a:ea typeface="Crimson Pro Medium"/>
                <a:cs typeface="Crimson Pro Medium"/>
                <a:sym typeface="Crimson Pro"/>
              </a:rPr>
              <a:t>We chose the weave motif for our logo to reflect this intertwining of many distinct strands of thoughts and stakeholders. Weaving is a craft Malaysia has long understood, from the gold-threaded </a:t>
            </a:r>
            <a:r>
              <a:rPr lang="en-US" sz="1300" spc="-19" dirty="0" err="1">
                <a:solidFill>
                  <a:srgbClr val="FFFFFF"/>
                </a:solidFill>
                <a:latin typeface="Crimson Pro Medium"/>
                <a:ea typeface="Crimson Pro Medium"/>
                <a:cs typeface="Crimson Pro Medium"/>
                <a:sym typeface="Crimson Pro"/>
              </a:rPr>
              <a:t>songket</a:t>
            </a:r>
            <a:r>
              <a:rPr lang="en-US" sz="1300" spc="-19" dirty="0">
                <a:solidFill>
                  <a:srgbClr val="FFFFFF"/>
                </a:solidFill>
                <a:latin typeface="Crimson Pro Medium"/>
                <a:ea typeface="Crimson Pro Medium"/>
                <a:cs typeface="Crimson Pro Medium"/>
                <a:sym typeface="Crimson Pro"/>
              </a:rPr>
              <a:t> to the purposeful Penan mat. Each strand is distinct, each crossing intentional, and the fabric that emerges is greater than the sum of its parts. So too is our work: a deliberate intertwining of disciplines, perspectives, and truths that together form a fuller picture of the nation’s realities.</a:t>
            </a:r>
          </a:p>
          <a:p>
            <a:pPr marL="0" indent="0" algn="just">
              <a:lnSpc>
                <a:spcPts val="1960"/>
              </a:lnSpc>
              <a:buNone/>
            </a:pPr>
            <a:r>
              <a:rPr lang="en-US" sz="1300" spc="-19" dirty="0">
                <a:solidFill>
                  <a:srgbClr val="FFFFFF"/>
                </a:solidFill>
                <a:latin typeface="Crimson Pro Medium"/>
                <a:ea typeface="Crimson Pro Medium"/>
                <a:cs typeface="Crimson Pro Medium"/>
                <a:sym typeface="Crimson Pro"/>
              </a:rPr>
              <a:t>KRI also aspires to be a focal point for those interested in policy research and advocacy, be they our own researchers, their counterparts and the various counterparts we interact with. This social capital formation completes the triangulation of knowledge capital, social capital and influence. We will make all our data and findings publicly available.</a:t>
            </a:r>
          </a:p>
          <a:p>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B426007-3BD6-6FD8-8B79-F9E3C72F2084}"/>
              </a:ext>
            </a:extLst>
          </p:cNvPr>
          <p:cNvSpPr>
            <a:spLocks noGrp="1"/>
          </p:cNvSpPr>
          <p:nvPr>
            <p:ph type="title"/>
          </p:nvPr>
        </p:nvSpPr>
        <p:spPr/>
        <p:txBody>
          <a:bodyPr/>
          <a:lstStyle/>
          <a:p>
            <a:r>
              <a:rPr lang="en-US" dirty="0"/>
              <a:t>Our Vision</a:t>
            </a:r>
          </a:p>
        </p:txBody>
      </p:sp>
      <p:sp>
        <p:nvSpPr>
          <p:cNvPr id="9" name="Text Placeholder 8">
            <a:extLst>
              <a:ext uri="{FF2B5EF4-FFF2-40B4-BE49-F238E27FC236}">
                <a16:creationId xmlns:a16="http://schemas.microsoft.com/office/drawing/2014/main" id="{41599F70-61D2-9ACB-CB1D-9800CDEE7DCE}"/>
              </a:ext>
            </a:extLst>
          </p:cNvPr>
          <p:cNvSpPr>
            <a:spLocks noGrp="1"/>
          </p:cNvSpPr>
          <p:nvPr>
            <p:ph type="body" sz="quarter" idx="10"/>
          </p:nvPr>
        </p:nvSpPr>
        <p:spPr/>
        <p:txBody>
          <a:bodyPr/>
          <a:lstStyle/>
          <a:p>
            <a:pPr marL="0" indent="0">
              <a:buNone/>
            </a:pPr>
            <a:r>
              <a:rPr lang="en-US" spc="-25" dirty="0">
                <a:solidFill>
                  <a:srgbClr val="FFFFFF"/>
                </a:solidFill>
                <a:latin typeface="Crimson Pro Medium"/>
                <a:ea typeface="Crimson Pro Medium"/>
                <a:cs typeface="Crimson Pro Medium"/>
                <a:sym typeface="Crimson Pro"/>
              </a:rPr>
              <a:t>To be a premier policy research institute in the region.</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FECB11-4662-AF88-E548-8F05DB1B2522}"/>
              </a:ext>
            </a:extLst>
          </p:cNvPr>
          <p:cNvSpPr>
            <a:spLocks noGrp="1"/>
          </p:cNvSpPr>
          <p:nvPr>
            <p:ph type="title"/>
          </p:nvPr>
        </p:nvSpPr>
        <p:spPr>
          <a:xfrm>
            <a:off x="735013" y="1492250"/>
            <a:ext cx="9223375" cy="914400"/>
          </a:xfrm>
        </p:spPr>
        <p:txBody>
          <a:bodyPr/>
          <a:lstStyle/>
          <a:p>
            <a:r>
              <a:rPr lang="en-US" dirty="0"/>
              <a:t>Our Mission</a:t>
            </a:r>
          </a:p>
        </p:txBody>
      </p:sp>
      <p:sp>
        <p:nvSpPr>
          <p:cNvPr id="7" name="Text Placeholder 6">
            <a:extLst>
              <a:ext uri="{FF2B5EF4-FFF2-40B4-BE49-F238E27FC236}">
                <a16:creationId xmlns:a16="http://schemas.microsoft.com/office/drawing/2014/main" id="{80C25EA1-1D91-6628-F1F7-4D67614FEFE3}"/>
              </a:ext>
            </a:extLst>
          </p:cNvPr>
          <p:cNvSpPr>
            <a:spLocks noGrp="1"/>
          </p:cNvSpPr>
          <p:nvPr>
            <p:ph type="body" sz="quarter" idx="10"/>
          </p:nvPr>
        </p:nvSpPr>
        <p:spPr>
          <a:xfrm>
            <a:off x="723650" y="2635250"/>
            <a:ext cx="9234738" cy="2590799"/>
          </a:xfrm>
        </p:spPr>
        <p:txBody>
          <a:bodyPr/>
          <a:lstStyle/>
          <a:p>
            <a:pPr marL="0" lvl="1" indent="0" algn="just">
              <a:lnSpc>
                <a:spcPts val="2520"/>
              </a:lnSpc>
              <a:buNone/>
            </a:pPr>
            <a:r>
              <a:rPr lang="en-US" sz="1800" spc="-25" dirty="0">
                <a:solidFill>
                  <a:srgbClr val="FFFFFF"/>
                </a:solidFill>
                <a:latin typeface="Crimson Pro Medium"/>
                <a:ea typeface="Crimson Pro Medium"/>
                <a:cs typeface="Crimson Pro Medium"/>
                <a:sym typeface="Crimson Pro"/>
              </a:rPr>
              <a:t>To contribute meaningfully towards public policy formulation in Malaysia thereby contributing towards improving the social well-being of Malaysian households and the economic security of the country.</a:t>
            </a:r>
          </a:p>
          <a:p>
            <a:pPr marL="0" lvl="1" indent="0" algn="just">
              <a:lnSpc>
                <a:spcPts val="2520"/>
              </a:lnSpc>
              <a:buNone/>
            </a:pPr>
            <a:r>
              <a:rPr lang="en-US" sz="1800" spc="-25" dirty="0">
                <a:solidFill>
                  <a:srgbClr val="FFFFFF"/>
                </a:solidFill>
                <a:latin typeface="Crimson Pro Medium"/>
                <a:ea typeface="Crimson Pro Medium"/>
                <a:cs typeface="Crimson Pro Medium"/>
                <a:sym typeface="Crimson Pro"/>
              </a:rPr>
              <a:t>To that end, we will</a:t>
            </a:r>
          </a:p>
          <a:p>
            <a:pPr marL="388620" lvl="1" indent="-194310" algn="just">
              <a:lnSpc>
                <a:spcPts val="2520"/>
              </a:lnSpc>
              <a:buFont typeface="Arial"/>
              <a:buChar char="•"/>
            </a:pPr>
            <a:r>
              <a:rPr lang="en-US" sz="1800" spc="-25" dirty="0">
                <a:solidFill>
                  <a:srgbClr val="FFFFFF"/>
                </a:solidFill>
                <a:latin typeface="Crimson Pro Medium"/>
                <a:ea typeface="Crimson Pro Medium"/>
                <a:cs typeface="Crimson Pro Medium"/>
                <a:sym typeface="Crimson Pro"/>
              </a:rPr>
              <a:t>Be ethical and rigorous in the conduct of our research</a:t>
            </a:r>
          </a:p>
          <a:p>
            <a:pPr marL="388620" lvl="1" indent="-194310" algn="just">
              <a:lnSpc>
                <a:spcPts val="2520"/>
              </a:lnSpc>
              <a:buFont typeface="Arial"/>
              <a:buChar char="•"/>
            </a:pPr>
            <a:r>
              <a:rPr lang="en-US" sz="1800" spc="-25" dirty="0">
                <a:solidFill>
                  <a:srgbClr val="FFFFFF"/>
                </a:solidFill>
                <a:latin typeface="Crimson Pro Medium"/>
                <a:ea typeface="Crimson Pro Medium"/>
                <a:cs typeface="Crimson Pro Medium"/>
                <a:sym typeface="Crimson Pro"/>
              </a:rPr>
              <a:t>Be independent in our inquiry and policy recommendations</a:t>
            </a:r>
          </a:p>
          <a:p>
            <a:pPr marL="388620" lvl="1" indent="-194310" algn="just">
              <a:lnSpc>
                <a:spcPts val="2520"/>
              </a:lnSpc>
              <a:buFont typeface="Arial"/>
              <a:buChar char="•"/>
            </a:pPr>
            <a:r>
              <a:rPr lang="en-US" sz="1800" spc="-25" dirty="0">
                <a:solidFill>
                  <a:srgbClr val="FFFFFF"/>
                </a:solidFill>
                <a:latin typeface="Crimson Pro Medium"/>
                <a:ea typeface="Crimson Pro Medium"/>
                <a:cs typeface="Crimson Pro Medium"/>
                <a:sym typeface="Crimson Pro"/>
              </a:rPr>
              <a:t>Collaborate with all like-minded individuals and institutions</a:t>
            </a:r>
          </a:p>
          <a:p>
            <a:pPr marL="388620" lvl="1" indent="-194310" algn="just">
              <a:lnSpc>
                <a:spcPts val="2520"/>
              </a:lnSpc>
              <a:buFont typeface="Arial"/>
              <a:buChar char="•"/>
            </a:pPr>
            <a:r>
              <a:rPr lang="en-US" sz="1800" spc="-25" dirty="0">
                <a:solidFill>
                  <a:srgbClr val="FFFFFF"/>
                </a:solidFill>
                <a:latin typeface="Crimson Pro Medium"/>
                <a:ea typeface="Crimson Pro Medium"/>
                <a:cs typeface="Crimson Pro Medium"/>
                <a:sym typeface="Crimson Pro"/>
              </a:rPr>
              <a:t>Be grounded by the state of human condition</a:t>
            </a:r>
          </a:p>
          <a:p>
            <a:pPr marL="388620" lvl="1" indent="-194310" algn="just">
              <a:lnSpc>
                <a:spcPts val="2520"/>
              </a:lnSpc>
              <a:buFont typeface="Arial"/>
              <a:buChar char="•"/>
            </a:pPr>
            <a:r>
              <a:rPr lang="en-US" sz="1800" spc="-25" dirty="0">
                <a:solidFill>
                  <a:srgbClr val="FFFFFF"/>
                </a:solidFill>
                <a:latin typeface="Crimson Pro Medium"/>
                <a:ea typeface="Crimson Pro Medium"/>
                <a:cs typeface="Crimson Pro Medium"/>
                <a:sym typeface="Crimson Pro"/>
              </a:rPr>
              <a:t>Be the voice for those whose voices are not heard</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
        <p:nvSpPr>
          <p:cNvPr id="6" name="TextBox 6"/>
          <p:cNvSpPr txBox="1"/>
          <p:nvPr/>
        </p:nvSpPr>
        <p:spPr>
          <a:xfrm>
            <a:off x="838335" y="4327203"/>
            <a:ext cx="1448786" cy="1221105"/>
          </a:xfrm>
          <a:prstGeom prst="rect">
            <a:avLst/>
          </a:prstGeom>
        </p:spPr>
        <p:txBody>
          <a:bodyPr lIns="0" tIns="0" rIns="0" bIns="0" rtlCol="0" anchor="t">
            <a:spAutoFit/>
          </a:bodyPr>
          <a:lstStyle/>
          <a:p>
            <a:pPr algn="just">
              <a:lnSpc>
                <a:spcPts val="2520"/>
              </a:lnSpc>
            </a:pPr>
            <a:r>
              <a:rPr lang="en-US" sz="1800" spc="-25" dirty="0">
                <a:solidFill>
                  <a:srgbClr val="FFFFFF"/>
                </a:solidFill>
                <a:latin typeface="Crimson Pro Medium"/>
                <a:ea typeface="Crimson Pro Medium"/>
                <a:cs typeface="Crimson Pro Medium"/>
                <a:sym typeface="Crimson Pro"/>
              </a:rPr>
              <a:t>Research</a:t>
            </a:r>
          </a:p>
          <a:p>
            <a:pPr algn="just">
              <a:lnSpc>
                <a:spcPts val="2520"/>
              </a:lnSpc>
            </a:pPr>
            <a:endParaRPr lang="en-US" sz="1800" spc="-25" dirty="0">
              <a:solidFill>
                <a:srgbClr val="FFFFFF"/>
              </a:solidFill>
              <a:latin typeface="Crimson Pro Medium"/>
              <a:ea typeface="Crimson Pro Medium"/>
              <a:cs typeface="Crimson Pro Medium"/>
              <a:sym typeface="Crimson Pro"/>
            </a:endParaRPr>
          </a:p>
          <a:p>
            <a:pPr algn="just">
              <a:lnSpc>
                <a:spcPts val="2520"/>
              </a:lnSpc>
            </a:pPr>
            <a:r>
              <a:rPr lang="en-US" sz="1800" spc="-25" dirty="0">
                <a:solidFill>
                  <a:srgbClr val="FFFFFF"/>
                </a:solidFill>
                <a:latin typeface="Crimson Pro Medium"/>
                <a:ea typeface="Crimson Pro Medium"/>
                <a:cs typeface="Crimson Pro Medium"/>
                <a:sym typeface="Crimson Pro"/>
              </a:rPr>
              <a:t>Policy </a:t>
            </a:r>
          </a:p>
          <a:p>
            <a:pPr algn="just">
              <a:lnSpc>
                <a:spcPts val="2520"/>
              </a:lnSpc>
            </a:pPr>
            <a:r>
              <a:rPr lang="en-US" sz="1800" spc="-25" dirty="0">
                <a:solidFill>
                  <a:srgbClr val="FFFFFF"/>
                </a:solidFill>
                <a:latin typeface="Crimson Pro Medium"/>
                <a:ea typeface="Crimson Pro Medium"/>
                <a:cs typeface="Crimson Pro Medium"/>
                <a:sym typeface="Crimson Pro"/>
              </a:rPr>
              <a:t>Change</a:t>
            </a:r>
          </a:p>
        </p:txBody>
      </p:sp>
      <p:sp>
        <p:nvSpPr>
          <p:cNvPr id="7" name="TextBox 7"/>
          <p:cNvSpPr txBox="1"/>
          <p:nvPr/>
        </p:nvSpPr>
        <p:spPr>
          <a:xfrm>
            <a:off x="2296340" y="4327203"/>
            <a:ext cx="7258690" cy="1525905"/>
          </a:xfrm>
          <a:prstGeom prst="rect">
            <a:avLst/>
          </a:prstGeom>
        </p:spPr>
        <p:txBody>
          <a:bodyPr lIns="0" tIns="0" rIns="0" bIns="0" rtlCol="0" anchor="t">
            <a:spAutoFit/>
          </a:bodyPr>
          <a:lstStyle/>
          <a:p>
            <a:pPr algn="just">
              <a:lnSpc>
                <a:spcPts val="2520"/>
              </a:lnSpc>
            </a:pPr>
            <a:r>
              <a:rPr lang="en-US" sz="1800" spc="-25" dirty="0">
                <a:solidFill>
                  <a:srgbClr val="FFFFFF"/>
                </a:solidFill>
                <a:latin typeface="Crimson Pro Medium"/>
                <a:ea typeface="Crimson Pro Medium"/>
                <a:cs typeface="Crimson Pro Medium"/>
                <a:sym typeface="Crimson Pro"/>
              </a:rPr>
              <a:t>KRI is committed in carrying out research and analysis that is founded on facts and data.</a:t>
            </a:r>
          </a:p>
          <a:p>
            <a:pPr algn="just">
              <a:lnSpc>
                <a:spcPts val="2520"/>
              </a:lnSpc>
            </a:pPr>
            <a:r>
              <a:rPr lang="en-US" sz="1800" spc="-25" dirty="0">
                <a:solidFill>
                  <a:srgbClr val="FFFFFF"/>
                </a:solidFill>
                <a:latin typeface="Crimson Pro Medium"/>
                <a:ea typeface="Crimson Pro Medium"/>
                <a:cs typeface="Crimson Pro Medium"/>
                <a:sym typeface="Crimson Pro"/>
              </a:rPr>
              <a:t>KRI consist of a strong network of experts and policy makers KRI promises to advocate change in policies through our research findings.</a:t>
            </a:r>
          </a:p>
          <a:p>
            <a:pPr algn="just">
              <a:lnSpc>
                <a:spcPts val="2520"/>
              </a:lnSpc>
            </a:pPr>
            <a:endParaRPr lang="en-US" sz="1800" spc="-25" dirty="0">
              <a:solidFill>
                <a:srgbClr val="FFFFFF"/>
              </a:solidFill>
              <a:latin typeface="Crimson Pro Medium"/>
              <a:ea typeface="Crimson Pro Medium"/>
              <a:cs typeface="Crimson Pro Medium"/>
              <a:sym typeface="Crimson Pro"/>
            </a:endParaRPr>
          </a:p>
        </p:txBody>
      </p:sp>
      <p:sp>
        <p:nvSpPr>
          <p:cNvPr id="13" name="Title 12">
            <a:extLst>
              <a:ext uri="{FF2B5EF4-FFF2-40B4-BE49-F238E27FC236}">
                <a16:creationId xmlns:a16="http://schemas.microsoft.com/office/drawing/2014/main" id="{BE9CD4DE-4902-5EE5-ECA9-4BAB9C988DA9}"/>
              </a:ext>
            </a:extLst>
          </p:cNvPr>
          <p:cNvSpPr>
            <a:spLocks noGrp="1"/>
          </p:cNvSpPr>
          <p:nvPr>
            <p:ph type="title"/>
          </p:nvPr>
        </p:nvSpPr>
        <p:spPr>
          <a:xfrm>
            <a:off x="735013" y="1492250"/>
            <a:ext cx="9223375" cy="914400"/>
          </a:xfrm>
        </p:spPr>
        <p:txBody>
          <a:bodyPr/>
          <a:lstStyle/>
          <a:p>
            <a:r>
              <a:rPr lang="en-US" dirty="0"/>
              <a:t>Brand Personality</a:t>
            </a:r>
          </a:p>
        </p:txBody>
      </p:sp>
      <p:sp>
        <p:nvSpPr>
          <p:cNvPr id="14" name="Text Placeholder 13">
            <a:extLst>
              <a:ext uri="{FF2B5EF4-FFF2-40B4-BE49-F238E27FC236}">
                <a16:creationId xmlns:a16="http://schemas.microsoft.com/office/drawing/2014/main" id="{6FA37BDC-B973-BF3C-01BF-A0629821BA67}"/>
              </a:ext>
            </a:extLst>
          </p:cNvPr>
          <p:cNvSpPr>
            <a:spLocks noGrp="1"/>
          </p:cNvSpPr>
          <p:nvPr>
            <p:ph type="body" sz="quarter" idx="10"/>
          </p:nvPr>
        </p:nvSpPr>
        <p:spPr>
          <a:xfrm>
            <a:off x="723650" y="2635250"/>
            <a:ext cx="9234738" cy="2590799"/>
          </a:xfrm>
        </p:spPr>
        <p:txBody>
          <a:bodyPr/>
          <a:lstStyle/>
          <a:p>
            <a:pPr marL="0" indent="0" algn="just">
              <a:lnSpc>
                <a:spcPts val="2520"/>
              </a:lnSpc>
              <a:buNone/>
            </a:pPr>
            <a:r>
              <a:rPr lang="en-US" spc="-25" dirty="0">
                <a:solidFill>
                  <a:srgbClr val="FFFFFF"/>
                </a:solidFill>
                <a:latin typeface="Crimson Pro Medium"/>
                <a:ea typeface="Crimson Pro Medium"/>
                <a:cs typeface="Crimson Pro Medium"/>
                <a:sym typeface="Crimson Pro"/>
              </a:rPr>
              <a:t>Khazanah Research Institute is about analytical research, data and policies. The institute takes a humanist approach to data; connecting them to policies and change.</a:t>
            </a:r>
          </a:p>
          <a:p>
            <a:pPr marL="0" indent="0" algn="just">
              <a:lnSpc>
                <a:spcPts val="2520"/>
              </a:lnSpc>
              <a:buNone/>
            </a:pPr>
            <a:r>
              <a:rPr lang="en-US" spc="-25" dirty="0">
                <a:solidFill>
                  <a:srgbClr val="FFFFFF"/>
                </a:solidFill>
                <a:latin typeface="Crimson Pro Medium"/>
                <a:ea typeface="Crimson Pro Medium"/>
                <a:cs typeface="Crimson Pro Medium"/>
                <a:sym typeface="Crimson Pro"/>
              </a:rPr>
              <a:t>The brand personality describes the voice and manner of Khazanah Research Institute and what the institute stands for.</a:t>
            </a:r>
          </a:p>
          <a:p>
            <a:pPr marL="0" indent="0">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
            <a:extLst>
              <a:ext uri="{FF2B5EF4-FFF2-40B4-BE49-F238E27FC236}">
                <a16:creationId xmlns:a16="http://schemas.microsoft.com/office/drawing/2014/main" id="{06FF4D94-8C8B-3D7A-1A83-13301C86DA27}"/>
              </a:ext>
            </a:extLst>
          </p:cNvPr>
          <p:cNvSpPr/>
          <p:nvPr/>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sp>
        <p:nvSpPr>
          <p:cNvPr id="3" name="Rectangle 2">
            <a:extLst>
              <a:ext uri="{FF2B5EF4-FFF2-40B4-BE49-F238E27FC236}">
                <a16:creationId xmlns:a16="http://schemas.microsoft.com/office/drawing/2014/main" id="{9CFC724B-C22C-E74A-954E-0BF841353D19}"/>
              </a:ext>
            </a:extLst>
          </p:cNvPr>
          <p:cNvSpPr/>
          <p:nvPr/>
        </p:nvSpPr>
        <p:spPr>
          <a:xfrm>
            <a:off x="4532790" y="883379"/>
            <a:ext cx="2819400" cy="2590800"/>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067EEEF-9C4A-AC4B-B0AC-C61BACDE702D}"/>
              </a:ext>
            </a:extLst>
          </p:cNvPr>
          <p:cNvSpPr/>
          <p:nvPr/>
        </p:nvSpPr>
        <p:spPr>
          <a:xfrm>
            <a:off x="7418318" y="3625257"/>
            <a:ext cx="2819400" cy="2590800"/>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9C37BBFB-3865-324B-BB42-EA1C0FCFDB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22035" y="1374939"/>
            <a:ext cx="1600200" cy="1600200"/>
          </a:xfrm>
          <a:prstGeom prst="rect">
            <a:avLst/>
          </a:prstGeom>
        </p:spPr>
      </p:pic>
      <p:pic>
        <p:nvPicPr>
          <p:cNvPr id="18" name="Graphic 17">
            <a:extLst>
              <a:ext uri="{FF2B5EF4-FFF2-40B4-BE49-F238E27FC236}">
                <a16:creationId xmlns:a16="http://schemas.microsoft.com/office/drawing/2014/main" id="{2200ACF3-A4AD-BC42-823F-AEDA6DD09D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42390" y="1374939"/>
            <a:ext cx="1600200" cy="1600200"/>
          </a:xfrm>
          <a:prstGeom prst="rect">
            <a:avLst/>
          </a:prstGeom>
        </p:spPr>
      </p:pic>
      <p:pic>
        <p:nvPicPr>
          <p:cNvPr id="23" name="Graphic 22">
            <a:extLst>
              <a:ext uri="{FF2B5EF4-FFF2-40B4-BE49-F238E27FC236}">
                <a16:creationId xmlns:a16="http://schemas.microsoft.com/office/drawing/2014/main" id="{9D19CF62-62D9-D547-B6D0-F66B56E67AE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52754" y="4278857"/>
            <a:ext cx="1381191" cy="1285200"/>
          </a:xfrm>
          <a:prstGeom prst="rect">
            <a:avLst/>
          </a:prstGeom>
        </p:spPr>
      </p:pic>
      <p:pic>
        <p:nvPicPr>
          <p:cNvPr id="27" name="Graphic 26">
            <a:extLst>
              <a:ext uri="{FF2B5EF4-FFF2-40B4-BE49-F238E27FC236}">
                <a16:creationId xmlns:a16="http://schemas.microsoft.com/office/drawing/2014/main" id="{5E14857E-4F79-2D40-ADF2-1B35381DA5C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37422" y="4301122"/>
            <a:ext cx="1381191" cy="1285200"/>
          </a:xfrm>
          <a:prstGeom prst="rect">
            <a:avLst/>
          </a:prstGeom>
        </p:spPr>
      </p:pic>
      <p:sp>
        <p:nvSpPr>
          <p:cNvPr id="28" name="Rectangle 27">
            <a:extLst>
              <a:ext uri="{FF2B5EF4-FFF2-40B4-BE49-F238E27FC236}">
                <a16:creationId xmlns:a16="http://schemas.microsoft.com/office/drawing/2014/main" id="{8E8BAE25-269B-044F-80E9-8468284B815D}"/>
              </a:ext>
            </a:extLst>
          </p:cNvPr>
          <p:cNvSpPr/>
          <p:nvPr/>
        </p:nvSpPr>
        <p:spPr>
          <a:xfrm flipH="1">
            <a:off x="4356099" y="883379"/>
            <a:ext cx="45719" cy="2590800"/>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675BBF72-4BBA-5841-BAE8-5ABD6FDEE477}"/>
              </a:ext>
            </a:extLst>
          </p:cNvPr>
          <p:cNvSpPr txBox="1"/>
          <p:nvPr/>
        </p:nvSpPr>
        <p:spPr>
          <a:xfrm>
            <a:off x="3441700" y="2036540"/>
            <a:ext cx="762000" cy="276999"/>
          </a:xfrm>
          <a:prstGeom prst="rect">
            <a:avLst/>
          </a:prstGeom>
          <a:noFill/>
        </p:spPr>
        <p:txBody>
          <a:bodyPr wrap="square" rtlCol="0">
            <a:spAutoFit/>
          </a:bodyPr>
          <a:lstStyle/>
          <a:p>
            <a:pPr algn="r"/>
            <a:r>
              <a:rPr lang="en-US" sz="1200" dirty="0">
                <a:latin typeface="Crimson Pro Medium" pitchFamily="2" charset="77"/>
              </a:rPr>
              <a:t>logo</a:t>
            </a:r>
          </a:p>
        </p:txBody>
      </p:sp>
      <p:sp>
        <p:nvSpPr>
          <p:cNvPr id="30" name="Rectangle 29">
            <a:extLst>
              <a:ext uri="{FF2B5EF4-FFF2-40B4-BE49-F238E27FC236}">
                <a16:creationId xmlns:a16="http://schemas.microsoft.com/office/drawing/2014/main" id="{AF105DAF-1E3F-2E4E-9076-1FABFA95FA67}"/>
              </a:ext>
            </a:extLst>
          </p:cNvPr>
          <p:cNvSpPr/>
          <p:nvPr/>
        </p:nvSpPr>
        <p:spPr>
          <a:xfrm flipH="1">
            <a:off x="4358827" y="3625257"/>
            <a:ext cx="45719" cy="2590800"/>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9306A0FC-DC10-DB46-BB4C-0C2071561912}"/>
              </a:ext>
            </a:extLst>
          </p:cNvPr>
          <p:cNvSpPr txBox="1"/>
          <p:nvPr/>
        </p:nvSpPr>
        <p:spPr>
          <a:xfrm>
            <a:off x="3441700" y="4746420"/>
            <a:ext cx="762000" cy="461665"/>
          </a:xfrm>
          <a:prstGeom prst="rect">
            <a:avLst/>
          </a:prstGeom>
          <a:noFill/>
        </p:spPr>
        <p:txBody>
          <a:bodyPr wrap="square" rtlCol="0">
            <a:spAutoFit/>
          </a:bodyPr>
          <a:lstStyle/>
          <a:p>
            <a:pPr algn="r"/>
            <a:r>
              <a:rPr lang="en-ID" sz="1200" dirty="0">
                <a:effectLst/>
                <a:latin typeface="Crimson Pro Medium" pitchFamily="2" charset="77"/>
              </a:rPr>
              <a:t>Logo + Typeface</a:t>
            </a:r>
            <a:endParaRPr lang="en-US" sz="1200" dirty="0">
              <a:latin typeface="Crimson Pro Medium" pitchFamily="2" charset="77"/>
            </a:endParaRPr>
          </a:p>
        </p:txBody>
      </p:sp>
      <p:sp>
        <p:nvSpPr>
          <p:cNvPr id="2" name="Title 1">
            <a:extLst>
              <a:ext uri="{FF2B5EF4-FFF2-40B4-BE49-F238E27FC236}">
                <a16:creationId xmlns:a16="http://schemas.microsoft.com/office/drawing/2014/main" id="{73067EBE-F306-ACA1-B2DC-907DFED1F7EF}"/>
              </a:ext>
            </a:extLst>
          </p:cNvPr>
          <p:cNvSpPr>
            <a:spLocks noGrp="1"/>
          </p:cNvSpPr>
          <p:nvPr>
            <p:ph type="title"/>
          </p:nvPr>
        </p:nvSpPr>
        <p:spPr/>
        <p:txBody>
          <a:bodyPr/>
          <a:lstStyle/>
          <a:p>
            <a:r>
              <a:rPr lang="en-US" dirty="0"/>
              <a:t>The Logo</a:t>
            </a:r>
          </a:p>
        </p:txBody>
      </p:sp>
      <p:sp>
        <p:nvSpPr>
          <p:cNvPr id="9" name="Text Placeholder 8">
            <a:extLst>
              <a:ext uri="{FF2B5EF4-FFF2-40B4-BE49-F238E27FC236}">
                <a16:creationId xmlns:a16="http://schemas.microsoft.com/office/drawing/2014/main" id="{6D13B57B-A18E-55F4-833C-E31A46DFC2BC}"/>
              </a:ext>
            </a:extLst>
          </p:cNvPr>
          <p:cNvSpPr>
            <a:spLocks noGrp="1"/>
          </p:cNvSpPr>
          <p:nvPr>
            <p:ph type="body" sz="quarter" idx="10"/>
          </p:nvPr>
        </p:nvSpPr>
        <p:spPr>
          <a:xfrm>
            <a:off x="735014" y="1644650"/>
            <a:ext cx="2743106" cy="609600"/>
          </a:xfrm>
        </p:spPr>
        <p:txBody>
          <a:bodyPr/>
          <a:lstStyle/>
          <a:p>
            <a:r>
              <a:rPr lang="en-US" spc="-16" dirty="0">
                <a:solidFill>
                  <a:srgbClr val="231F20"/>
                </a:solidFill>
                <a:latin typeface="Crimson Pro Medium"/>
                <a:ea typeface="Crimson Pro Medium"/>
                <a:cs typeface="Crimson Pro Medium"/>
                <a:sym typeface="Crimson Pro"/>
              </a:rPr>
              <a:t>Guidelines for proper logo display and placement to maintain brand integrity</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
            <a:extLst>
              <a:ext uri="{FF2B5EF4-FFF2-40B4-BE49-F238E27FC236}">
                <a16:creationId xmlns:a16="http://schemas.microsoft.com/office/drawing/2014/main" id="{06FF4D94-8C8B-3D7A-1A83-13301C86DA27}"/>
              </a:ext>
            </a:extLst>
          </p:cNvPr>
          <p:cNvSpPr/>
          <p:nvPr/>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pic>
        <p:nvPicPr>
          <p:cNvPr id="4" name="Picture 3">
            <a:extLst>
              <a:ext uri="{FF2B5EF4-FFF2-40B4-BE49-F238E27FC236}">
                <a16:creationId xmlns:a16="http://schemas.microsoft.com/office/drawing/2014/main" id="{E50B4E92-F36B-114E-9FDA-76C25235DC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21" y="3021740"/>
            <a:ext cx="3962400" cy="1703077"/>
          </a:xfrm>
          <a:prstGeom prst="rect">
            <a:avLst/>
          </a:prstGeom>
        </p:spPr>
      </p:pic>
      <p:pic>
        <p:nvPicPr>
          <p:cNvPr id="9" name="Picture 8">
            <a:extLst>
              <a:ext uri="{FF2B5EF4-FFF2-40B4-BE49-F238E27FC236}">
                <a16:creationId xmlns:a16="http://schemas.microsoft.com/office/drawing/2014/main" id="{59C624CF-C390-C244-BBDD-B065B7EBA7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1347" y="1375064"/>
            <a:ext cx="4923962" cy="5147778"/>
          </a:xfrm>
          <a:prstGeom prst="rect">
            <a:avLst/>
          </a:prstGeom>
        </p:spPr>
      </p:pic>
      <p:sp>
        <p:nvSpPr>
          <p:cNvPr id="5" name="Title 4">
            <a:extLst>
              <a:ext uri="{FF2B5EF4-FFF2-40B4-BE49-F238E27FC236}">
                <a16:creationId xmlns:a16="http://schemas.microsoft.com/office/drawing/2014/main" id="{72F92765-0203-C598-256C-9362A2EEDE47}"/>
              </a:ext>
            </a:extLst>
          </p:cNvPr>
          <p:cNvSpPr>
            <a:spLocks noGrp="1"/>
          </p:cNvSpPr>
          <p:nvPr>
            <p:ph type="title"/>
          </p:nvPr>
        </p:nvSpPr>
        <p:spPr/>
        <p:txBody>
          <a:bodyPr/>
          <a:lstStyle/>
          <a:p>
            <a:r>
              <a:rPr lang="en-US" dirty="0"/>
              <a:t>The Logo</a:t>
            </a:r>
          </a:p>
        </p:txBody>
      </p:sp>
      <p:sp>
        <p:nvSpPr>
          <p:cNvPr id="6" name="Text Placeholder 5">
            <a:extLst>
              <a:ext uri="{FF2B5EF4-FFF2-40B4-BE49-F238E27FC236}">
                <a16:creationId xmlns:a16="http://schemas.microsoft.com/office/drawing/2014/main" id="{88657A0D-57AD-594F-585F-DCDE32D7708A}"/>
              </a:ext>
            </a:extLst>
          </p:cNvPr>
          <p:cNvSpPr>
            <a:spLocks noGrp="1"/>
          </p:cNvSpPr>
          <p:nvPr>
            <p:ph type="body" sz="quarter" idx="10"/>
          </p:nvPr>
        </p:nvSpPr>
        <p:spPr>
          <a:xfrm>
            <a:off x="735013" y="1644650"/>
            <a:ext cx="2630487" cy="609600"/>
          </a:xfrm>
        </p:spPr>
        <p:txBody>
          <a:bodyPr/>
          <a:lstStyle/>
          <a:p>
            <a:r>
              <a:rPr lang="en-US" spc="-16" dirty="0">
                <a:solidFill>
                  <a:srgbClr val="231F20"/>
                </a:solidFill>
                <a:latin typeface="Crimson Pro Medium"/>
                <a:ea typeface="Crimson Pro Medium"/>
                <a:cs typeface="Crimson Pro Medium"/>
                <a:sym typeface="Crimson Pro"/>
              </a:rPr>
              <a:t>Guidelines for proper logo display and placement to maintain brand integrity</a:t>
            </a:r>
          </a:p>
        </p:txBody>
      </p:sp>
    </p:spTree>
    <p:extLst>
      <p:ext uri="{BB962C8B-B14F-4D97-AF65-F5344CB8AC3E}">
        <p14:creationId xmlns:p14="http://schemas.microsoft.com/office/powerpoint/2010/main" val="532033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
            <a:extLst>
              <a:ext uri="{FF2B5EF4-FFF2-40B4-BE49-F238E27FC236}">
                <a16:creationId xmlns:a16="http://schemas.microsoft.com/office/drawing/2014/main" id="{06FF4D94-8C8B-3D7A-1A83-13301C86DA27}"/>
              </a:ext>
            </a:extLst>
          </p:cNvPr>
          <p:cNvSpPr/>
          <p:nvPr/>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pic>
        <p:nvPicPr>
          <p:cNvPr id="6" name="Picture 5">
            <a:extLst>
              <a:ext uri="{FF2B5EF4-FFF2-40B4-BE49-F238E27FC236}">
                <a16:creationId xmlns:a16="http://schemas.microsoft.com/office/drawing/2014/main" id="{BD31482D-095F-7149-BC20-CF0CCC2ED2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568" y="1881667"/>
            <a:ext cx="2755646" cy="1930400"/>
          </a:xfrm>
          <a:prstGeom prst="rect">
            <a:avLst/>
          </a:prstGeom>
        </p:spPr>
      </p:pic>
      <p:pic>
        <p:nvPicPr>
          <p:cNvPr id="19" name="Picture 18">
            <a:extLst>
              <a:ext uri="{FF2B5EF4-FFF2-40B4-BE49-F238E27FC236}">
                <a16:creationId xmlns:a16="http://schemas.microsoft.com/office/drawing/2014/main" id="{0809ED0A-0154-3341-8D9F-D21F2E8126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8877" y="1847850"/>
            <a:ext cx="2755646" cy="1930400"/>
          </a:xfrm>
          <a:prstGeom prst="rect">
            <a:avLst/>
          </a:prstGeom>
        </p:spPr>
      </p:pic>
      <p:pic>
        <p:nvPicPr>
          <p:cNvPr id="21" name="Picture 20">
            <a:extLst>
              <a:ext uri="{FF2B5EF4-FFF2-40B4-BE49-F238E27FC236}">
                <a16:creationId xmlns:a16="http://schemas.microsoft.com/office/drawing/2014/main" id="{75585074-C1B1-8348-9214-FCFA809CD5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18114" y="1881667"/>
            <a:ext cx="2755646" cy="1933787"/>
          </a:xfrm>
          <a:prstGeom prst="rect">
            <a:avLst/>
          </a:prstGeom>
        </p:spPr>
      </p:pic>
      <p:pic>
        <p:nvPicPr>
          <p:cNvPr id="23" name="Picture 22">
            <a:extLst>
              <a:ext uri="{FF2B5EF4-FFF2-40B4-BE49-F238E27FC236}">
                <a16:creationId xmlns:a16="http://schemas.microsoft.com/office/drawing/2014/main" id="{6D423229-9AA5-DA46-A9FC-FF05FE7AD7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9998" y="3948817"/>
            <a:ext cx="2775288" cy="1944160"/>
          </a:xfrm>
          <a:prstGeom prst="rect">
            <a:avLst/>
          </a:prstGeom>
        </p:spPr>
      </p:pic>
      <p:pic>
        <p:nvPicPr>
          <p:cNvPr id="25" name="Picture 24">
            <a:extLst>
              <a:ext uri="{FF2B5EF4-FFF2-40B4-BE49-F238E27FC236}">
                <a16:creationId xmlns:a16="http://schemas.microsoft.com/office/drawing/2014/main" id="{D609FAFD-AD24-C943-956D-62927C54BA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68877" y="3948817"/>
            <a:ext cx="2775288" cy="1944160"/>
          </a:xfrm>
          <a:prstGeom prst="rect">
            <a:avLst/>
          </a:prstGeom>
        </p:spPr>
      </p:pic>
      <p:pic>
        <p:nvPicPr>
          <p:cNvPr id="27" name="Picture 26">
            <a:extLst>
              <a:ext uri="{FF2B5EF4-FFF2-40B4-BE49-F238E27FC236}">
                <a16:creationId xmlns:a16="http://schemas.microsoft.com/office/drawing/2014/main" id="{630E0630-1729-2143-B611-C7995D56BD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18114" y="3948817"/>
            <a:ext cx="2775288" cy="1944160"/>
          </a:xfrm>
          <a:prstGeom prst="rect">
            <a:avLst/>
          </a:prstGeom>
        </p:spPr>
      </p:pic>
      <p:sp>
        <p:nvSpPr>
          <p:cNvPr id="2" name="Title 1">
            <a:extLst>
              <a:ext uri="{FF2B5EF4-FFF2-40B4-BE49-F238E27FC236}">
                <a16:creationId xmlns:a16="http://schemas.microsoft.com/office/drawing/2014/main" id="{1B337E91-C988-0D96-B7EE-F5DA9AF66F56}"/>
              </a:ext>
            </a:extLst>
          </p:cNvPr>
          <p:cNvSpPr>
            <a:spLocks noGrp="1"/>
          </p:cNvSpPr>
          <p:nvPr>
            <p:ph type="title"/>
          </p:nvPr>
        </p:nvSpPr>
        <p:spPr>
          <a:xfrm>
            <a:off x="735013" y="806450"/>
            <a:ext cx="5221287" cy="1371600"/>
          </a:xfrm>
        </p:spPr>
        <p:txBody>
          <a:bodyPr/>
          <a:lstStyle/>
          <a:p>
            <a:pPr>
              <a:lnSpc>
                <a:spcPts val="6719"/>
              </a:lnSpc>
            </a:pPr>
            <a:r>
              <a:rPr lang="en-US" spc="-67" dirty="0">
                <a:solidFill>
                  <a:srgbClr val="001A33"/>
                </a:solidFill>
                <a:latin typeface="Crimson Pro Medium"/>
                <a:ea typeface="Crimson Pro Medium"/>
                <a:cs typeface="Crimson Pro Medium"/>
                <a:sym typeface="Crimson Pro"/>
              </a:rPr>
              <a:t>Correct Logo Usage</a:t>
            </a:r>
          </a:p>
        </p:txBody>
      </p:sp>
    </p:spTree>
    <p:extLst>
      <p:ext uri="{BB962C8B-B14F-4D97-AF65-F5344CB8AC3E}">
        <p14:creationId xmlns:p14="http://schemas.microsoft.com/office/powerpoint/2010/main" val="18159688"/>
      </p:ext>
    </p:extLst>
  </p:cSld>
  <p:clrMapOvr>
    <a:masterClrMapping/>
  </p:clrMapOvr>
</p:sld>
</file>

<file path=ppt/theme/theme1.xml><?xml version="1.0" encoding="utf-8"?>
<a:theme xmlns:a="http://schemas.openxmlformats.org/drawingml/2006/main" name="Custom Design">
  <a:themeElements>
    <a:clrScheme name="KRI 2">
      <a:dk1>
        <a:srgbClr val="072039"/>
      </a:dk1>
      <a:lt1>
        <a:srgbClr val="FFFFFF"/>
      </a:lt1>
      <a:dk2>
        <a:srgbClr val="001932"/>
      </a:dk2>
      <a:lt2>
        <a:srgbClr val="FEFFFF"/>
      </a:lt2>
      <a:accent1>
        <a:srgbClr val="F16721"/>
      </a:accent1>
      <a:accent2>
        <a:srgbClr val="FB913B"/>
      </a:accent2>
      <a:accent3>
        <a:srgbClr val="7C3AEC"/>
      </a:accent3>
      <a:accent4>
        <a:srgbClr val="34D298"/>
      </a:accent4>
      <a:accent5>
        <a:srgbClr val="0991B1"/>
      </a:accent5>
      <a:accent6>
        <a:srgbClr val="23D3ED"/>
      </a:accent6>
      <a:hlink>
        <a:srgbClr val="DBE9FD"/>
      </a:hlink>
      <a:folHlink>
        <a:srgbClr val="0084C7"/>
      </a:folHlink>
    </a:clrScheme>
    <a:fontScheme name="Raleway">
      <a:majorFont>
        <a:latin typeface="Crimson Pro"/>
        <a:ea typeface=""/>
        <a:cs typeface=""/>
      </a:majorFont>
      <a:minorFont>
        <a:latin typeface="In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Custom Design">
  <a:themeElements>
    <a:clrScheme name="KRI 2">
      <a:dk1>
        <a:srgbClr val="072039"/>
      </a:dk1>
      <a:lt1>
        <a:srgbClr val="FFFFFF"/>
      </a:lt1>
      <a:dk2>
        <a:srgbClr val="001932"/>
      </a:dk2>
      <a:lt2>
        <a:srgbClr val="FEFFFF"/>
      </a:lt2>
      <a:accent1>
        <a:srgbClr val="F16721"/>
      </a:accent1>
      <a:accent2>
        <a:srgbClr val="FB913B"/>
      </a:accent2>
      <a:accent3>
        <a:srgbClr val="7C3AEC"/>
      </a:accent3>
      <a:accent4>
        <a:srgbClr val="34D298"/>
      </a:accent4>
      <a:accent5>
        <a:srgbClr val="0991B1"/>
      </a:accent5>
      <a:accent6>
        <a:srgbClr val="23D3ED"/>
      </a:accent6>
      <a:hlink>
        <a:srgbClr val="DBE9FD"/>
      </a:hlink>
      <a:folHlink>
        <a:srgbClr val="0084C7"/>
      </a:folHlink>
    </a:clrScheme>
    <a:fontScheme name="Raleway">
      <a:majorFont>
        <a:latin typeface="Crimson Pro"/>
        <a:ea typeface=""/>
        <a:cs typeface=""/>
      </a:majorFont>
      <a:minorFont>
        <a:latin typeface="In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Custom Design">
  <a:themeElements>
    <a:clrScheme name="KRI 2">
      <a:dk1>
        <a:srgbClr val="072039"/>
      </a:dk1>
      <a:lt1>
        <a:srgbClr val="FFFFFF"/>
      </a:lt1>
      <a:dk2>
        <a:srgbClr val="001932"/>
      </a:dk2>
      <a:lt2>
        <a:srgbClr val="FEFFFF"/>
      </a:lt2>
      <a:accent1>
        <a:srgbClr val="F16721"/>
      </a:accent1>
      <a:accent2>
        <a:srgbClr val="FB913B"/>
      </a:accent2>
      <a:accent3>
        <a:srgbClr val="7C3AEC"/>
      </a:accent3>
      <a:accent4>
        <a:srgbClr val="34D298"/>
      </a:accent4>
      <a:accent5>
        <a:srgbClr val="0991B1"/>
      </a:accent5>
      <a:accent6>
        <a:srgbClr val="23D3ED"/>
      </a:accent6>
      <a:hlink>
        <a:srgbClr val="DBE9FD"/>
      </a:hlink>
      <a:folHlink>
        <a:srgbClr val="0084C7"/>
      </a:folHlink>
    </a:clrScheme>
    <a:fontScheme name="Raleway">
      <a:majorFont>
        <a:latin typeface="Crimson Pro"/>
        <a:ea typeface=""/>
        <a:cs typeface=""/>
      </a:majorFont>
      <a:minorFont>
        <a:latin typeface="Crimson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Madison</Template>
  <TotalTime>541</TotalTime>
  <Words>1112</Words>
  <Application>Microsoft Macintosh PowerPoint</Application>
  <PresentationFormat>Custom</PresentationFormat>
  <Paragraphs>113</Paragraphs>
  <Slides>21</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21</vt:i4>
      </vt:variant>
    </vt:vector>
  </HeadingPairs>
  <TitlesOfParts>
    <vt:vector size="31" baseType="lpstr">
      <vt:lpstr>Arial</vt:lpstr>
      <vt:lpstr>Crimson Pro Italics</vt:lpstr>
      <vt:lpstr>Crimson Pro</vt:lpstr>
      <vt:lpstr>Crimson Pro Medium</vt:lpstr>
      <vt:lpstr>Crimson Pro Black</vt:lpstr>
      <vt:lpstr>Inter</vt:lpstr>
      <vt:lpstr>Crimson Pro Bold</vt:lpstr>
      <vt:lpstr>Custom Design</vt:lpstr>
      <vt:lpstr>1_Custom Design</vt:lpstr>
      <vt:lpstr>2_Custom Design</vt:lpstr>
      <vt:lpstr>Visual Identity Styleguide</vt:lpstr>
      <vt:lpstr>PowerPoint Presentation</vt:lpstr>
      <vt:lpstr>About Us</vt:lpstr>
      <vt:lpstr>Our Vision</vt:lpstr>
      <vt:lpstr>Our Mission</vt:lpstr>
      <vt:lpstr>Brand Personality</vt:lpstr>
      <vt:lpstr>The Logo</vt:lpstr>
      <vt:lpstr>The Logo</vt:lpstr>
      <vt:lpstr>Correct Logo Usage</vt:lpstr>
      <vt:lpstr>Alternative Logo</vt:lpstr>
      <vt:lpstr>Alternative Logo</vt:lpstr>
      <vt:lpstr>Philosophy Logo</vt:lpstr>
      <vt:lpstr>Colour Guide</vt:lpstr>
      <vt:lpstr>Colour Guide</vt:lpstr>
      <vt:lpstr>Non-Institutional Colours</vt:lpstr>
      <vt:lpstr>Non-Institutional Background</vt:lpstr>
      <vt:lpstr>Incorrect Use</vt:lpstr>
      <vt:lpstr>Replacing Logo</vt:lpstr>
      <vt:lpstr>Usage</vt:lpstr>
      <vt:lpstr>Usage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KRI Visual Guide 2016.pdf</dc:title>
  <dc:creator>Syafa Sakinah Mohd Mustaffa</dc:creator>
  <cp:lastModifiedBy>Irma Seleman</cp:lastModifiedBy>
  <cp:revision>8</cp:revision>
  <dcterms:created xsi:type="dcterms:W3CDTF">2006-08-16T00:00:00Z</dcterms:created>
  <dcterms:modified xsi:type="dcterms:W3CDTF">2025-10-29T04:44:13Z</dcterms:modified>
  <dc:identifier>DAG2-lFOQ1U</dc:identifier>
</cp:coreProperties>
</file>