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3011150" cy="7315200"/>
  <p:notesSz cx="7315200" cy="130111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image" Target="../media/image-1-10.png"/><Relationship Id="rId11" Type="http://schemas.openxmlformats.org/officeDocument/2006/relationships/image" Target="../media/image-1-11.png"/><Relationship Id="rId12" Type="http://schemas.openxmlformats.org/officeDocument/2006/relationships/image" Target="../media/image-1-12.png"/><Relationship Id="rId13" Type="http://schemas.openxmlformats.org/officeDocument/2006/relationships/image" Target="../media/image-1-13.png"/><Relationship Id="rId14" Type="http://schemas.openxmlformats.org/officeDocument/2006/relationships/image" Target="../media/image-1-14.png"/><Relationship Id="rId15" Type="http://schemas.openxmlformats.org/officeDocument/2006/relationships/image" Target="../media/image-1-15.png"/><Relationship Id="rId16" Type="http://schemas.openxmlformats.org/officeDocument/2006/relationships/image" Target="../media/image-1-16.png"/><Relationship Id="rId17" Type="http://schemas.openxmlformats.org/officeDocument/2006/relationships/image" Target="../media/image-1-17.png"/><Relationship Id="rId18" Type="http://schemas.openxmlformats.org/officeDocument/2006/relationships/image" Target="../media/image-1-18.png"/><Relationship Id="rId19" Type="http://schemas.openxmlformats.org/officeDocument/2006/relationships/image" Target="../media/image-1-19.png"/><Relationship Id="rId20" Type="http://schemas.openxmlformats.org/officeDocument/2006/relationships/image" Target="../media/image-1-20.png"/><Relationship Id="rId21" Type="http://schemas.openxmlformats.org/officeDocument/2006/relationships/image" Target="../media/image-1-21.png"/><Relationship Id="rId22" Type="http://schemas.openxmlformats.org/officeDocument/2006/relationships/image" Target="../media/image-1-22.png"/><Relationship Id="rId23" Type="http://schemas.openxmlformats.org/officeDocument/2006/relationships/image" Target="../media/image-1-23.png"/><Relationship Id="rId24" Type="http://schemas.openxmlformats.org/officeDocument/2006/relationships/image" Target="../media/image-1-24.png"/><Relationship Id="rId25" Type="http://schemas.openxmlformats.org/officeDocument/2006/relationships/image" Target="../media/image-1-25.png"/><Relationship Id="rId26" Type="http://schemas.openxmlformats.org/officeDocument/2006/relationships/image" Target="../media/image-1-26.png"/><Relationship Id="rId27" Type="http://schemas.openxmlformats.org/officeDocument/2006/relationships/image" Target="../media/image-1-27.png"/><Relationship Id="rId28" Type="http://schemas.openxmlformats.org/officeDocument/2006/relationships/image" Target="../media/image-1-28.png"/><Relationship Id="rId29" Type="http://schemas.openxmlformats.org/officeDocument/2006/relationships/slideLayout" Target="../slideLayouts/slideLayout1.xml"/><Relationship Id="rId30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77450" y="0"/>
            <a:ext cx="2933700" cy="7315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1295400"/>
            <a:ext cx="559117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3D Secure 2 Protocol (Visa, Mastercard, etc.) for Card Not Present transactions.</a:t>
            </a:r>
            <a:endParaRPr lang="en-US" sz="120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600" y="1457325"/>
            <a:ext cx="381000" cy="3810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744200" y="1876425"/>
            <a:ext cx="8301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Cardholder</a:t>
            </a:r>
            <a:endParaRPr lang="en-US" sz="1200" dirty="0"/>
          </a:p>
        </p:txBody>
      </p:sp>
      <p:pic>
        <p:nvPicPr>
          <p:cNvPr id="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6600" y="2352675"/>
            <a:ext cx="381000" cy="38100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10744200" y="2771775"/>
            <a:ext cx="72009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Merchant</a:t>
            </a:r>
            <a:endParaRPr lang="en-US" sz="1200" dirty="0"/>
          </a:p>
        </p:txBody>
      </p:sp>
      <p:pic>
        <p:nvPicPr>
          <p:cNvPr id="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96600" y="3314700"/>
            <a:ext cx="381000" cy="381000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10791825" y="3733800"/>
            <a:ext cx="6200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Acquirer</a:t>
            </a:r>
            <a:endParaRPr lang="en-US" sz="1200" dirty="0"/>
          </a:p>
        </p:txBody>
      </p:sp>
      <p:pic>
        <p:nvPicPr>
          <p:cNvPr id="1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55995" y="2162175"/>
            <a:ext cx="68535" cy="157609"/>
          </a:xfrm>
          <a:prstGeom prst="rect">
            <a:avLst/>
          </a:prstGeom>
        </p:spPr>
      </p:pic>
      <p:pic>
        <p:nvPicPr>
          <p:cNvPr id="1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55995" y="2162175"/>
            <a:ext cx="68535" cy="157609"/>
          </a:xfrm>
          <a:prstGeom prst="rect">
            <a:avLst/>
          </a:prstGeom>
        </p:spPr>
      </p:pic>
      <p:pic>
        <p:nvPicPr>
          <p:cNvPr id="1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55995" y="3057525"/>
            <a:ext cx="68535" cy="157609"/>
          </a:xfrm>
          <a:prstGeom prst="rect">
            <a:avLst/>
          </a:prstGeom>
        </p:spPr>
      </p:pic>
      <p:pic>
        <p:nvPicPr>
          <p:cNvPr id="13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55995" y="5038725"/>
            <a:ext cx="68535" cy="157609"/>
          </a:xfrm>
          <a:prstGeom prst="rect">
            <a:avLst/>
          </a:prstGeom>
        </p:spPr>
      </p:pic>
      <p:pic>
        <p:nvPicPr>
          <p:cNvPr id="14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34688" y="4314825"/>
            <a:ext cx="504825" cy="504825"/>
          </a:xfrm>
          <a:prstGeom prst="rect">
            <a:avLst/>
          </a:prstGeom>
        </p:spPr>
      </p:pic>
      <p:sp>
        <p:nvSpPr>
          <p:cNvPr id="15" name="Text 4"/>
          <p:cNvSpPr/>
          <p:nvPr/>
        </p:nvSpPr>
        <p:spPr>
          <a:xfrm>
            <a:off x="10587038" y="4705350"/>
            <a:ext cx="120015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Directory Server</a:t>
            </a:r>
            <a:endParaRPr lang="en-US" sz="1200" dirty="0"/>
          </a:p>
        </p:txBody>
      </p:sp>
      <p:pic>
        <p:nvPicPr>
          <p:cNvPr id="16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896600" y="5276850"/>
            <a:ext cx="381000" cy="381000"/>
          </a:xfrm>
          <a:prstGeom prst="rect">
            <a:avLst/>
          </a:prstGeom>
        </p:spPr>
      </p:pic>
      <p:sp>
        <p:nvSpPr>
          <p:cNvPr id="17" name="Text 5"/>
          <p:cNvSpPr/>
          <p:nvPr/>
        </p:nvSpPr>
        <p:spPr>
          <a:xfrm>
            <a:off x="10972800" y="5695950"/>
            <a:ext cx="28003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ACS</a:t>
            </a:r>
            <a:endParaRPr lang="en-US" sz="1200" dirty="0"/>
          </a:p>
        </p:txBody>
      </p:sp>
      <p:pic>
        <p:nvPicPr>
          <p:cNvPr id="18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182475" y="3314700"/>
            <a:ext cx="381000" cy="381000"/>
          </a:xfrm>
          <a:prstGeom prst="rect">
            <a:avLst/>
          </a:prstGeom>
        </p:spPr>
      </p:pic>
      <p:sp>
        <p:nvSpPr>
          <p:cNvPr id="19" name="Text 6"/>
          <p:cNvSpPr/>
          <p:nvPr/>
        </p:nvSpPr>
        <p:spPr>
          <a:xfrm>
            <a:off x="12234863" y="3771900"/>
            <a:ext cx="2900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MPI</a:t>
            </a:r>
            <a:endParaRPr lang="en-US" sz="1200" dirty="0"/>
          </a:p>
        </p:txBody>
      </p:sp>
      <p:pic>
        <p:nvPicPr>
          <p:cNvPr id="20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430000" y="2559044"/>
            <a:ext cx="955663" cy="755656"/>
          </a:xfrm>
          <a:prstGeom prst="rect">
            <a:avLst/>
          </a:prstGeom>
        </p:spPr>
      </p:pic>
      <p:pic>
        <p:nvPicPr>
          <p:cNvPr id="21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468100" y="4019550"/>
            <a:ext cx="908038" cy="517531"/>
          </a:xfrm>
          <a:prstGeom prst="rect">
            <a:avLst/>
          </a:prstGeom>
        </p:spPr>
      </p:pic>
      <p:pic>
        <p:nvPicPr>
          <p:cNvPr id="22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463524" y="3264731"/>
            <a:ext cx="968834" cy="1328644"/>
          </a:xfrm>
          <a:prstGeom prst="rect">
            <a:avLst/>
          </a:prstGeom>
        </p:spPr>
      </p:pic>
      <p:pic>
        <p:nvPicPr>
          <p:cNvPr id="23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449050" y="3555969"/>
            <a:ext cx="409575" cy="6381"/>
          </a:xfrm>
          <a:prstGeom prst="rect">
            <a:avLst/>
          </a:prstGeom>
        </p:spPr>
      </p:pic>
      <p:pic>
        <p:nvPicPr>
          <p:cNvPr id="24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794480" y="3493424"/>
            <a:ext cx="68461" cy="128122"/>
          </a:xfrm>
          <a:prstGeom prst="rect">
            <a:avLst/>
          </a:prstGeom>
        </p:spPr>
      </p:pic>
      <p:sp>
        <p:nvSpPr>
          <p:cNvPr id="25" name="Text 7"/>
          <p:cNvSpPr/>
          <p:nvPr/>
        </p:nvSpPr>
        <p:spPr>
          <a:xfrm>
            <a:off x="457200" y="228600"/>
            <a:ext cx="81010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500"/>
              </a:lnSpc>
              <a:buNone/>
            </a:pPr>
            <a:r>
              <a:rPr lang="en-US" sz="360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3DS</a:t>
            </a:r>
            <a:endParaRPr lang="en-US" sz="3600" dirty="0"/>
          </a:p>
        </p:txBody>
      </p:sp>
      <p:pic>
        <p:nvPicPr>
          <p:cNvPr id="26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57200" y="1028700"/>
            <a:ext cx="381000" cy="38100"/>
          </a:xfrm>
          <a:prstGeom prst="rect">
            <a:avLst/>
          </a:prstGeom>
        </p:spPr>
      </p:pic>
      <p:pic>
        <p:nvPicPr>
          <p:cNvPr id="27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128838" y="1924050"/>
            <a:ext cx="1571625" cy="533400"/>
          </a:xfrm>
          <a:prstGeom prst="rect">
            <a:avLst/>
          </a:prstGeom>
        </p:spPr>
      </p:pic>
      <p:sp>
        <p:nvSpPr>
          <p:cNvPr id="28" name="Text 8"/>
          <p:cNvSpPr/>
          <p:nvPr/>
        </p:nvSpPr>
        <p:spPr>
          <a:xfrm>
            <a:off x="2281238" y="2076450"/>
            <a:ext cx="133016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Key </a:t>
            </a:r>
            <a:pPr algn="l" indent="0" marL="0">
              <a:lnSpc>
                <a:spcPts val="1800"/>
              </a:lnSpc>
              <a:buNone/>
            </a:pPr>
            <a:r>
              <a:rPr lang="en-US" sz="1500" b="1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Participants</a:t>
            </a:r>
            <a:endParaRPr lang="en-US" sz="1500" dirty="0"/>
          </a:p>
        </p:txBody>
      </p:sp>
      <p:pic>
        <p:nvPicPr>
          <p:cNvPr id="29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990850" y="2771775"/>
            <a:ext cx="476250" cy="476250"/>
          </a:xfrm>
          <a:prstGeom prst="rect">
            <a:avLst/>
          </a:prstGeom>
        </p:spPr>
      </p:pic>
      <p:sp>
        <p:nvSpPr>
          <p:cNvPr id="30" name="Text 9"/>
          <p:cNvSpPr/>
          <p:nvPr/>
        </p:nvSpPr>
        <p:spPr>
          <a:xfrm>
            <a:off x="3619500" y="2609850"/>
            <a:ext cx="1330166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Merchant / Acquirer</a:t>
            </a:r>
            <a:endParaRPr lang="en-US" sz="1050" dirty="0"/>
          </a:p>
        </p:txBody>
      </p:sp>
      <p:sp>
        <p:nvSpPr>
          <p:cNvPr id="31" name="Text 10"/>
          <p:cNvSpPr/>
          <p:nvPr/>
        </p:nvSpPr>
        <p:spPr>
          <a:xfrm>
            <a:off x="3619500" y="2867025"/>
            <a:ext cx="1752600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Online store or e-commerce site that initiates the transaction.</a:t>
            </a:r>
            <a:endParaRPr lang="en-US" sz="1050" dirty="0"/>
          </a:p>
        </p:txBody>
      </p:sp>
      <p:pic>
        <p:nvPicPr>
          <p:cNvPr id="32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57200" y="4119562"/>
            <a:ext cx="476250" cy="476250"/>
          </a:xfrm>
          <a:prstGeom prst="rect">
            <a:avLst/>
          </a:prstGeom>
        </p:spPr>
      </p:pic>
      <p:sp>
        <p:nvSpPr>
          <p:cNvPr id="33" name="Text 11"/>
          <p:cNvSpPr/>
          <p:nvPr/>
        </p:nvSpPr>
        <p:spPr>
          <a:xfrm>
            <a:off x="1085850" y="3867150"/>
            <a:ext cx="56007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Acquirer</a:t>
            </a:r>
            <a:endParaRPr lang="en-US" sz="1050" dirty="0"/>
          </a:p>
        </p:txBody>
      </p:sp>
      <p:sp>
        <p:nvSpPr>
          <p:cNvPr id="34" name="Text 12"/>
          <p:cNvSpPr/>
          <p:nvPr/>
        </p:nvSpPr>
        <p:spPr>
          <a:xfrm>
            <a:off x="1085850" y="4124325"/>
            <a:ext cx="1752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Payment processor that connects the merchant to the payment network (e.g. Getnet).</a:t>
            </a:r>
            <a:endParaRPr lang="en-US" sz="1050" dirty="0"/>
          </a:p>
        </p:txBody>
      </p:sp>
      <p:pic>
        <p:nvPicPr>
          <p:cNvPr id="35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2990850" y="4119562"/>
            <a:ext cx="476250" cy="476250"/>
          </a:xfrm>
          <a:prstGeom prst="rect">
            <a:avLst/>
          </a:prstGeom>
        </p:spPr>
      </p:pic>
      <p:sp>
        <p:nvSpPr>
          <p:cNvPr id="36" name="Text 13"/>
          <p:cNvSpPr/>
          <p:nvPr/>
        </p:nvSpPr>
        <p:spPr>
          <a:xfrm>
            <a:off x="3619500" y="3867150"/>
            <a:ext cx="1550194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MPI (Merchant Plug-in)</a:t>
            </a:r>
            <a:endParaRPr lang="en-US" sz="1050" dirty="0"/>
          </a:p>
        </p:txBody>
      </p:sp>
      <p:sp>
        <p:nvSpPr>
          <p:cNvPr id="37" name="Text 14"/>
          <p:cNvSpPr/>
          <p:nvPr/>
        </p:nvSpPr>
        <p:spPr>
          <a:xfrm>
            <a:off x="3619500" y="4124325"/>
            <a:ext cx="1752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 module used by the merchant or acquirer to communicate with the 3DS system.</a:t>
            </a:r>
            <a:endParaRPr lang="en-US" sz="1050" dirty="0"/>
          </a:p>
        </p:txBody>
      </p:sp>
      <p:pic>
        <p:nvPicPr>
          <p:cNvPr id="38" name="Image 21" descr="preencoded.png">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57200" y="5557838"/>
            <a:ext cx="476250" cy="476250"/>
          </a:xfrm>
          <a:prstGeom prst="rect">
            <a:avLst/>
          </a:prstGeom>
        </p:spPr>
      </p:pic>
      <p:sp>
        <p:nvSpPr>
          <p:cNvPr id="39" name="Text 15"/>
          <p:cNvSpPr/>
          <p:nvPr/>
        </p:nvSpPr>
        <p:spPr>
          <a:xfrm>
            <a:off x="1085850" y="5305425"/>
            <a:ext cx="1400175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Directory Server (DS)</a:t>
            </a:r>
            <a:endParaRPr lang="en-US" sz="1050" dirty="0"/>
          </a:p>
        </p:txBody>
      </p:sp>
      <p:sp>
        <p:nvSpPr>
          <p:cNvPr id="40" name="Text 16"/>
          <p:cNvSpPr/>
          <p:nvPr/>
        </p:nvSpPr>
        <p:spPr>
          <a:xfrm>
            <a:off x="1085850" y="5562600"/>
            <a:ext cx="1752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network “orchestrator”: it routes requests to the correct issuer (Visa, Mastercard, etc.).</a:t>
            </a:r>
            <a:endParaRPr lang="en-US" sz="1050" dirty="0"/>
          </a:p>
        </p:txBody>
      </p:sp>
      <p:pic>
        <p:nvPicPr>
          <p:cNvPr id="41" name="Image 22" descr="preencoded.png">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2990850" y="5557838"/>
            <a:ext cx="476250" cy="476250"/>
          </a:xfrm>
          <a:prstGeom prst="rect">
            <a:avLst/>
          </a:prstGeom>
        </p:spPr>
      </p:pic>
      <p:sp>
        <p:nvSpPr>
          <p:cNvPr id="42" name="Text 17"/>
          <p:cNvSpPr/>
          <p:nvPr/>
        </p:nvSpPr>
        <p:spPr>
          <a:xfrm>
            <a:off x="3619500" y="5305425"/>
            <a:ext cx="1810226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Access Control Server (ACS)</a:t>
            </a:r>
            <a:endParaRPr lang="en-US" sz="1050" dirty="0"/>
          </a:p>
        </p:txBody>
      </p:sp>
      <p:sp>
        <p:nvSpPr>
          <p:cNvPr id="43" name="Text 18"/>
          <p:cNvSpPr/>
          <p:nvPr/>
        </p:nvSpPr>
        <p:spPr>
          <a:xfrm>
            <a:off x="3619500" y="5562600"/>
            <a:ext cx="1752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issuer´s server that authenticates the cardholder (sends OTP, biometrics, etc.).</a:t>
            </a:r>
            <a:endParaRPr lang="en-US" sz="1050" dirty="0"/>
          </a:p>
        </p:txBody>
      </p:sp>
      <p:pic>
        <p:nvPicPr>
          <p:cNvPr id="44" name="Image 23" descr="preencoded.png">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57200" y="2681288"/>
            <a:ext cx="476250" cy="476250"/>
          </a:xfrm>
          <a:prstGeom prst="rect">
            <a:avLst/>
          </a:prstGeom>
        </p:spPr>
      </p:pic>
      <p:sp>
        <p:nvSpPr>
          <p:cNvPr id="45" name="Text 19"/>
          <p:cNvSpPr/>
          <p:nvPr/>
        </p:nvSpPr>
        <p:spPr>
          <a:xfrm>
            <a:off x="1085850" y="2609850"/>
            <a:ext cx="750094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Cardholder</a:t>
            </a:r>
            <a:endParaRPr lang="en-US" sz="1050" dirty="0"/>
          </a:p>
        </p:txBody>
      </p:sp>
      <p:sp>
        <p:nvSpPr>
          <p:cNvPr id="46" name="Text 20"/>
          <p:cNvSpPr/>
          <p:nvPr/>
        </p:nvSpPr>
        <p:spPr>
          <a:xfrm>
            <a:off x="1085850" y="2867025"/>
            <a:ext cx="175260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person making the purchase.</a:t>
            </a:r>
            <a:endParaRPr lang="en-US" sz="1050" dirty="0"/>
          </a:p>
        </p:txBody>
      </p:sp>
      <p:pic>
        <p:nvPicPr>
          <p:cNvPr id="47" name="Image 24" descr="preencoded.png">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791325" y="1924050"/>
            <a:ext cx="2190750" cy="533400"/>
          </a:xfrm>
          <a:prstGeom prst="rect">
            <a:avLst/>
          </a:prstGeom>
        </p:spPr>
      </p:pic>
      <p:sp>
        <p:nvSpPr>
          <p:cNvPr id="48" name="Text 21"/>
          <p:cNvSpPr/>
          <p:nvPr/>
        </p:nvSpPr>
        <p:spPr>
          <a:xfrm>
            <a:off x="6943725" y="2076450"/>
            <a:ext cx="1980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Main </a:t>
            </a:r>
            <a:pPr algn="l" indent="0" marL="0">
              <a:lnSpc>
                <a:spcPts val="1800"/>
              </a:lnSpc>
              <a:buNone/>
            </a:pPr>
            <a:r>
              <a:rPr lang="en-US" sz="1500" b="1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Phases</a:t>
            </a:r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of the Flow</a:t>
            </a:r>
            <a:endParaRPr lang="en-US" sz="1500" dirty="0"/>
          </a:p>
        </p:txBody>
      </p:sp>
      <p:pic>
        <p:nvPicPr>
          <p:cNvPr id="49" name="Image 25" descr="preencoded.png">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6457950" y="2838450"/>
            <a:ext cx="476250" cy="1266825"/>
          </a:xfrm>
          <a:prstGeom prst="rect">
            <a:avLst/>
          </a:prstGeom>
        </p:spPr>
      </p:pic>
      <p:sp>
        <p:nvSpPr>
          <p:cNvPr id="50" name="Text 22"/>
          <p:cNvSpPr/>
          <p:nvPr/>
        </p:nvSpPr>
        <p:spPr>
          <a:xfrm>
            <a:off x="7086600" y="2990850"/>
            <a:ext cx="710089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Enrolment</a:t>
            </a:r>
            <a:endParaRPr lang="en-US" sz="1050" dirty="0"/>
          </a:p>
        </p:txBody>
      </p:sp>
      <p:sp>
        <p:nvSpPr>
          <p:cNvPr id="51" name="Text 23"/>
          <p:cNvSpPr/>
          <p:nvPr/>
        </p:nvSpPr>
        <p:spPr>
          <a:xfrm>
            <a:off x="7086600" y="3248025"/>
            <a:ext cx="222885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Verification that the card participates in 3DS.</a:t>
            </a:r>
            <a:endParaRPr lang="en-US" sz="1050" dirty="0"/>
          </a:p>
        </p:txBody>
      </p:sp>
      <p:pic>
        <p:nvPicPr>
          <p:cNvPr id="52" name="Image 26" descr="preencoded.png">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6457950" y="3838575"/>
            <a:ext cx="476250" cy="1266825"/>
          </a:xfrm>
          <a:prstGeom prst="rect">
            <a:avLst/>
          </a:prstGeom>
        </p:spPr>
      </p:pic>
      <p:sp>
        <p:nvSpPr>
          <p:cNvPr id="53" name="Text 24"/>
          <p:cNvSpPr/>
          <p:nvPr/>
        </p:nvSpPr>
        <p:spPr>
          <a:xfrm>
            <a:off x="7086600" y="3990975"/>
            <a:ext cx="1000125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Authentication</a:t>
            </a:r>
            <a:endParaRPr lang="en-US" sz="1050" dirty="0"/>
          </a:p>
        </p:txBody>
      </p:sp>
      <p:sp>
        <p:nvSpPr>
          <p:cNvPr id="54" name="Text 25"/>
          <p:cNvSpPr/>
          <p:nvPr/>
        </p:nvSpPr>
        <p:spPr>
          <a:xfrm>
            <a:off x="7086600" y="4248150"/>
            <a:ext cx="222885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Validation of the cardholder´s identity.</a:t>
            </a:r>
            <a:endParaRPr lang="en-US" sz="1050" dirty="0"/>
          </a:p>
        </p:txBody>
      </p:sp>
      <p:pic>
        <p:nvPicPr>
          <p:cNvPr id="55" name="Image 27" descr="preencoded.png">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457950" y="4838700"/>
            <a:ext cx="476250" cy="476250"/>
          </a:xfrm>
          <a:prstGeom prst="rect">
            <a:avLst/>
          </a:prstGeom>
        </p:spPr>
      </p:pic>
      <p:sp>
        <p:nvSpPr>
          <p:cNvPr id="56" name="Text 26"/>
          <p:cNvSpPr/>
          <p:nvPr/>
        </p:nvSpPr>
        <p:spPr>
          <a:xfrm>
            <a:off x="7086600" y="4991100"/>
            <a:ext cx="680085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Validation</a:t>
            </a:r>
            <a:endParaRPr lang="en-US" sz="1050" dirty="0"/>
          </a:p>
        </p:txBody>
      </p:sp>
      <p:sp>
        <p:nvSpPr>
          <p:cNvPr id="57" name="Text 27"/>
          <p:cNvSpPr/>
          <p:nvPr/>
        </p:nvSpPr>
        <p:spPr>
          <a:xfrm>
            <a:off x="7086600" y="5248275"/>
            <a:ext cx="2228850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Confirmation of successful authentication or authentication with friction (challenge).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00738" y="447675"/>
            <a:ext cx="1209675" cy="533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53138" y="600075"/>
            <a:ext cx="95011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The </a:t>
            </a:r>
            <a:pPr algn="l" indent="0" marL="0">
              <a:lnSpc>
                <a:spcPts val="1800"/>
              </a:lnSpc>
              <a:buNone/>
            </a:pPr>
            <a:r>
              <a:rPr lang="en-US" sz="1500" b="1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Results</a:t>
            </a:r>
            <a:endParaRPr lang="en-US" sz="150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5300" y="1133475"/>
            <a:ext cx="4400550" cy="4953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457700" y="1285875"/>
            <a:ext cx="4095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Frictionless authentication (without OTP)</a:t>
            </a:r>
            <a:endParaRPr lang="en-US" sz="1050" dirty="0"/>
          </a:p>
        </p:txBody>
      </p:sp>
      <p:pic>
        <p:nvPicPr>
          <p:cNvPr id="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5300" y="1781175"/>
            <a:ext cx="4400550" cy="49530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4457700" y="1933575"/>
            <a:ext cx="4095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Challenge / OTP (Strong Customer Authentication).</a:t>
            </a:r>
            <a:endParaRPr lang="en-US" sz="1050" dirty="0"/>
          </a:p>
        </p:txBody>
      </p:sp>
      <p:pic>
        <p:nvPicPr>
          <p:cNvPr id="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5300" y="2428875"/>
            <a:ext cx="4400550" cy="495300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4457700" y="2581275"/>
            <a:ext cx="4095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Authentication attempt and declines.</a:t>
            </a:r>
            <a:endParaRPr lang="en-US" sz="1050" dirty="0"/>
          </a:p>
        </p:txBody>
      </p:sp>
      <p:pic>
        <p:nvPicPr>
          <p:cNvPr id="1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4563" y="4600575"/>
            <a:ext cx="962025" cy="533400"/>
          </a:xfrm>
          <a:prstGeom prst="rect">
            <a:avLst/>
          </a:prstGeom>
        </p:spPr>
      </p:pic>
      <p:sp>
        <p:nvSpPr>
          <p:cNvPr id="11" name="Text 4"/>
          <p:cNvSpPr/>
          <p:nvPr/>
        </p:nvSpPr>
        <p:spPr>
          <a:xfrm>
            <a:off x="6176963" y="4752975"/>
            <a:ext cx="69008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b="1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Benefits</a:t>
            </a:r>
            <a:endParaRPr lang="en-US" sz="1500" dirty="0"/>
          </a:p>
        </p:txBody>
      </p:sp>
      <p:pic>
        <p:nvPicPr>
          <p:cNvPr id="1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2375" y="5286375"/>
            <a:ext cx="2667000" cy="1257300"/>
          </a:xfrm>
          <a:prstGeom prst="rect">
            <a:avLst/>
          </a:prstGeom>
        </p:spPr>
      </p:pic>
      <p:sp>
        <p:nvSpPr>
          <p:cNvPr id="13" name="Text 5"/>
          <p:cNvSpPr/>
          <p:nvPr/>
        </p:nvSpPr>
        <p:spPr>
          <a:xfrm>
            <a:off x="3914775" y="5438775"/>
            <a:ext cx="2362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merchant eliminates the risk</a:t>
            </a:r>
            <a:endParaRPr lang="en-US" sz="1050" dirty="0"/>
          </a:p>
        </p:txBody>
      </p:sp>
      <p:sp>
        <p:nvSpPr>
          <p:cNvPr id="14" name="Text 6"/>
          <p:cNvSpPr/>
          <p:nvPr/>
        </p:nvSpPr>
        <p:spPr>
          <a:xfrm>
            <a:off x="3914775" y="5629275"/>
            <a:ext cx="2362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of bearing losses from fraudulent transactions in Card Not Present (CNP) environments. It reduces chargebacks.</a:t>
            </a:r>
            <a:endParaRPr lang="en-US" sz="1050" dirty="0"/>
          </a:p>
        </p:txBody>
      </p:sp>
      <p:pic>
        <p:nvPicPr>
          <p:cNvPr id="1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1775" y="5286375"/>
            <a:ext cx="2667000" cy="1257300"/>
          </a:xfrm>
          <a:prstGeom prst="rect">
            <a:avLst/>
          </a:prstGeom>
        </p:spPr>
      </p:pic>
      <p:sp>
        <p:nvSpPr>
          <p:cNvPr id="16" name="Text 7"/>
          <p:cNvSpPr/>
          <p:nvPr/>
        </p:nvSpPr>
        <p:spPr>
          <a:xfrm>
            <a:off x="6734175" y="5438775"/>
            <a:ext cx="2362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Improves conversion</a:t>
            </a:r>
            <a:endParaRPr lang="en-US" sz="1050" dirty="0"/>
          </a:p>
        </p:txBody>
      </p:sp>
      <p:sp>
        <p:nvSpPr>
          <p:cNvPr id="17" name="Text 8"/>
          <p:cNvSpPr/>
          <p:nvPr/>
        </p:nvSpPr>
        <p:spPr>
          <a:xfrm>
            <a:off x="6734175" y="5629275"/>
            <a:ext cx="2362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as successful authentication provides more confidence to the issuer, who is more likely to approve the purchase.</a:t>
            </a:r>
            <a:endParaRPr lang="en-US" sz="1050" dirty="0"/>
          </a:p>
        </p:txBody>
      </p:sp>
      <p:pic>
        <p:nvPicPr>
          <p:cNvPr id="18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3228975"/>
            <a:ext cx="12096750" cy="457200"/>
          </a:xfrm>
          <a:prstGeom prst="rect">
            <a:avLst/>
          </a:prstGeom>
        </p:spPr>
      </p:pic>
      <p:sp>
        <p:nvSpPr>
          <p:cNvPr id="19" name="Text 9"/>
          <p:cNvSpPr/>
          <p:nvPr/>
        </p:nvSpPr>
        <p:spPr>
          <a:xfrm>
            <a:off x="6010275" y="3343275"/>
            <a:ext cx="990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Liability Shift</a:t>
            </a:r>
            <a:endParaRPr lang="en-US" sz="1500" dirty="0"/>
          </a:p>
        </p:txBody>
      </p:sp>
      <p:sp>
        <p:nvSpPr>
          <p:cNvPr id="20" name="Text 10"/>
          <p:cNvSpPr/>
          <p:nvPr/>
        </p:nvSpPr>
        <p:spPr>
          <a:xfrm>
            <a:off x="3114675" y="3838575"/>
            <a:ext cx="677227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When a transaction is successfully authenticated via 3DS, the financial liability in case of fraud is transferred from the Merchant to the Card Issuing Bank. 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2026-02-25T10:27:26Z</dcterms:created>
  <dcterms:modified xsi:type="dcterms:W3CDTF">2026-02-25T10:27:26Z</dcterms:modified>
</cp:coreProperties>
</file>