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3011150" cy="7315200"/>
  <p:notesSz cx="7315200" cy="1301115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image" Target="../media/image-1-5.png"/><Relationship Id="rId6" Type="http://schemas.openxmlformats.org/officeDocument/2006/relationships/image" Target="../media/image-1-6.png"/><Relationship Id="rId7" Type="http://schemas.openxmlformats.org/officeDocument/2006/relationships/image" Target="../media/image-1-7.png"/><Relationship Id="rId8" Type="http://schemas.openxmlformats.org/officeDocument/2006/relationships/image" Target="../media/image-1-8.png"/><Relationship Id="rId9" Type="http://schemas.openxmlformats.org/officeDocument/2006/relationships/image" Target="../media/image-1-9.png"/><Relationship Id="rId10" Type="http://schemas.openxmlformats.org/officeDocument/2006/relationships/image" Target="../media/image-1-10.png"/><Relationship Id="rId11" Type="http://schemas.openxmlformats.org/officeDocument/2006/relationships/image" Target="../media/image-1-11.png"/><Relationship Id="rId12" Type="http://schemas.openxmlformats.org/officeDocument/2006/relationships/image" Target="../media/image-1-12.png"/><Relationship Id="rId13" Type="http://schemas.openxmlformats.org/officeDocument/2006/relationships/image" Target="../media/image-1-13.png"/><Relationship Id="rId14" Type="http://schemas.openxmlformats.org/officeDocument/2006/relationships/image" Target="../media/image-1-14.png"/><Relationship Id="rId15" Type="http://schemas.openxmlformats.org/officeDocument/2006/relationships/image" Target="../media/image-1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image" Target="../media/image-2-7.png"/><Relationship Id="rId8" Type="http://schemas.openxmlformats.org/officeDocument/2006/relationships/image" Target="../media/image-2-8.png"/><Relationship Id="rId9" Type="http://schemas.openxmlformats.org/officeDocument/2006/relationships/image" Target="../media/image-2-9.png"/><Relationship Id="rId10" Type="http://schemas.openxmlformats.org/officeDocument/2006/relationships/image" Target="../media/image-2-10.png"/><Relationship Id="rId11" Type="http://schemas.openxmlformats.org/officeDocument/2006/relationships/image" Target="../media/image-2-11.png"/><Relationship Id="rId12" Type="http://schemas.openxmlformats.org/officeDocument/2006/relationships/image" Target="../media/image-2-12.png"/><Relationship Id="rId13" Type="http://schemas.openxmlformats.org/officeDocument/2006/relationships/image" Target="../media/image-2-13.png"/><Relationship Id="rId14" Type="http://schemas.openxmlformats.org/officeDocument/2006/relationships/image" Target="../media/image-2-14.png"/><Relationship Id="rId15" Type="http://schemas.openxmlformats.org/officeDocument/2006/relationships/image" Target="../media/image-2-15.png"/><Relationship Id="rId16" Type="http://schemas.openxmlformats.org/officeDocument/2006/relationships/image" Target="../media/image-2-16.png"/><Relationship Id="rId17" Type="http://schemas.openxmlformats.org/officeDocument/2006/relationships/image" Target="../media/image-2-17.png"/><Relationship Id="rId18" Type="http://schemas.openxmlformats.org/officeDocument/2006/relationships/image" Target="../media/image-2-18.png"/><Relationship Id="rId19" Type="http://schemas.openxmlformats.org/officeDocument/2006/relationships/image" Target="../media/image-2-19.png"/><Relationship Id="rId20" Type="http://schemas.openxmlformats.org/officeDocument/2006/relationships/image" Target="../media/image-2-20.png"/><Relationship Id="rId21" Type="http://schemas.openxmlformats.org/officeDocument/2006/relationships/image" Target="../media/image-2-21.png"/><Relationship Id="rId22" Type="http://schemas.openxmlformats.org/officeDocument/2006/relationships/slideLayout" Target="../slideLayouts/slideLayout1.xml"/><Relationship Id="rId2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image" Target="../media/image-3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47675" y="1371600"/>
            <a:ext cx="1003935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The process of replacing the Primary Account Number (PAN) with an encrypted Token that has no value outside the security vault.</a:t>
            </a:r>
            <a:endParaRPr lang="en-US" sz="1200" dirty="0"/>
          </a:p>
          <a:p>
            <a:pPr algn="l" indent="0" marL="0">
              <a:lnSpc>
                <a:spcPts val="1800"/>
              </a:lnSpc>
              <a:buNone/>
            </a:pPr>
            <a:endParaRPr lang="en-US" sz="1200" dirty="0"/>
          </a:p>
          <a:p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We distinguish between </a:t>
            </a:r>
            <a:endParaRPr lang="en-US" sz="1200" dirty="0"/>
          </a:p>
          <a:p>
            <a:pPr algn="l" indent="0" marL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two models</a:t>
            </a:r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 based on who manages the vault:
</a:t>
            </a:r>
            <a:pPr algn="l" indent="0" marL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Acquirer Tokenization: </a:t>
            </a:r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Vault managed by the </a:t>
            </a:r>
            <a:pPr algn="l" indent="0" marL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Acquirer</a:t>
            </a:r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 (e.g., Getnet).
</a:t>
            </a:r>
            <a:pPr algn="l" indent="0" marL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Network Tokenization: </a:t>
            </a:r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Vault managed by the </a:t>
            </a:r>
            <a:pPr algn="l" indent="0" marL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Card Network</a:t>
            </a:r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 (Visa, Mastercard).</a:t>
            </a:r>
            <a:endParaRPr lang="en-US" sz="12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200400"/>
            <a:ext cx="2228850" cy="571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09600" y="3390900"/>
            <a:ext cx="52006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Feature</a:t>
            </a:r>
            <a:endParaRPr lang="en-US" sz="1050" dirty="0"/>
          </a:p>
        </p:txBody>
      </p:sp>
      <p:pic>
        <p:nvPicPr>
          <p:cNvPr id="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6050" y="3200400"/>
            <a:ext cx="4933950" cy="571500"/>
          </a:xfrm>
          <a:prstGeom prst="rect">
            <a:avLst/>
          </a:prstGeom>
        </p:spPr>
      </p:pic>
      <p:pic>
        <p:nvPicPr>
          <p:cNvPr id="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8450" y="3409950"/>
            <a:ext cx="152400" cy="152400"/>
          </a:xfrm>
          <a:prstGeom prst="rect">
            <a:avLst/>
          </a:prstGeom>
        </p:spPr>
      </p:pic>
      <p:sp>
        <p:nvSpPr>
          <p:cNvPr id="7" name="Text 2"/>
          <p:cNvSpPr/>
          <p:nvPr/>
        </p:nvSpPr>
        <p:spPr>
          <a:xfrm>
            <a:off x="3067050" y="3390900"/>
            <a:ext cx="242030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Acquirer Tokenization (Getnet Vault)</a:t>
            </a:r>
            <a:endParaRPr lang="en-US" sz="1050" dirty="0"/>
          </a:p>
        </p:txBody>
      </p:sp>
      <p:pic>
        <p:nvPicPr>
          <p:cNvPr id="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0" y="3200400"/>
            <a:ext cx="4933950" cy="571500"/>
          </a:xfrm>
          <a:prstGeom prst="rect">
            <a:avLst/>
          </a:prstGeom>
        </p:spPr>
      </p:pic>
      <p:pic>
        <p:nvPicPr>
          <p:cNvPr id="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3409950"/>
            <a:ext cx="152400" cy="152400"/>
          </a:xfrm>
          <a:prstGeom prst="rect">
            <a:avLst/>
          </a:prstGeom>
        </p:spPr>
      </p:pic>
      <p:sp>
        <p:nvSpPr>
          <p:cNvPr id="10" name="Text 3"/>
          <p:cNvSpPr/>
          <p:nvPr/>
        </p:nvSpPr>
        <p:spPr>
          <a:xfrm>
            <a:off x="8001000" y="3390900"/>
            <a:ext cx="310038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Network Tokenization (Visa/Mastercard Vault)</a:t>
            </a:r>
            <a:endParaRPr lang="en-US" sz="1050" dirty="0"/>
          </a:p>
        </p:txBody>
      </p:sp>
      <p:pic>
        <p:nvPicPr>
          <p:cNvPr id="1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3771900"/>
            <a:ext cx="2228850" cy="571500"/>
          </a:xfrm>
          <a:prstGeom prst="rect">
            <a:avLst/>
          </a:prstGeom>
        </p:spPr>
      </p:pic>
      <p:sp>
        <p:nvSpPr>
          <p:cNvPr id="12" name="Text 4"/>
          <p:cNvSpPr/>
          <p:nvPr/>
        </p:nvSpPr>
        <p:spPr>
          <a:xfrm>
            <a:off x="609600" y="3962400"/>
            <a:ext cx="122015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Generator / Owner</a:t>
            </a:r>
            <a:endParaRPr lang="en-US" sz="1050" dirty="0"/>
          </a:p>
        </p:txBody>
      </p:sp>
      <p:pic>
        <p:nvPicPr>
          <p:cNvPr id="13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38450" y="3771900"/>
            <a:ext cx="4781550" cy="571500"/>
          </a:xfrm>
          <a:prstGeom prst="rect">
            <a:avLst/>
          </a:prstGeom>
        </p:spPr>
      </p:pic>
      <p:sp>
        <p:nvSpPr>
          <p:cNvPr id="14" name="Text 5"/>
          <p:cNvSpPr/>
          <p:nvPr/>
        </p:nvSpPr>
        <p:spPr>
          <a:xfrm>
            <a:off x="2990850" y="3962400"/>
            <a:ext cx="307038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The merchant, the Acquirer, or its vault partner.</a:t>
            </a:r>
            <a:endParaRPr lang="en-US" sz="1050" dirty="0"/>
          </a:p>
        </p:txBody>
      </p:sp>
      <p:pic>
        <p:nvPicPr>
          <p:cNvPr id="15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72400" y="3771900"/>
            <a:ext cx="4781550" cy="571500"/>
          </a:xfrm>
          <a:prstGeom prst="rect">
            <a:avLst/>
          </a:prstGeom>
        </p:spPr>
      </p:pic>
      <p:sp>
        <p:nvSpPr>
          <p:cNvPr id="16" name="Text 6"/>
          <p:cNvSpPr/>
          <p:nvPr/>
        </p:nvSpPr>
        <p:spPr>
          <a:xfrm>
            <a:off x="7924800" y="3962400"/>
            <a:ext cx="201025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The Card Network (VTS, MDES).</a:t>
            </a:r>
            <a:endParaRPr lang="en-US" sz="1050" dirty="0"/>
          </a:p>
        </p:txBody>
      </p:sp>
      <p:pic>
        <p:nvPicPr>
          <p:cNvPr id="17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7200" y="4343400"/>
            <a:ext cx="2228850" cy="571500"/>
          </a:xfrm>
          <a:prstGeom prst="rect">
            <a:avLst/>
          </a:prstGeom>
        </p:spPr>
      </p:pic>
      <p:sp>
        <p:nvSpPr>
          <p:cNvPr id="18" name="Text 7"/>
          <p:cNvSpPr/>
          <p:nvPr/>
        </p:nvSpPr>
        <p:spPr>
          <a:xfrm>
            <a:off x="609600" y="4533900"/>
            <a:ext cx="12001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Validation Domain</a:t>
            </a:r>
            <a:endParaRPr lang="en-US" sz="1050" dirty="0"/>
          </a:p>
        </p:txBody>
      </p:sp>
      <p:pic>
        <p:nvPicPr>
          <p:cNvPr id="19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838450" y="4343400"/>
            <a:ext cx="4781550" cy="571500"/>
          </a:xfrm>
          <a:prstGeom prst="rect">
            <a:avLst/>
          </a:prstGeom>
        </p:spPr>
      </p:pic>
      <p:sp>
        <p:nvSpPr>
          <p:cNvPr id="20" name="Text 8"/>
          <p:cNvSpPr/>
          <p:nvPr/>
        </p:nvSpPr>
        <p:spPr>
          <a:xfrm>
            <a:off x="2990850" y="4533900"/>
            <a:ext cx="44767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Closed. Only valid within the Merchant-Acquirer ecosystem.</a:t>
            </a:r>
            <a:endParaRPr lang="en-US" sz="1050" dirty="0"/>
          </a:p>
        </p:txBody>
      </p:sp>
      <p:pic>
        <p:nvPicPr>
          <p:cNvPr id="21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772400" y="4343400"/>
            <a:ext cx="4781550" cy="571500"/>
          </a:xfrm>
          <a:prstGeom prst="rect">
            <a:avLst/>
          </a:prstGeom>
        </p:spPr>
      </p:pic>
      <p:sp>
        <p:nvSpPr>
          <p:cNvPr id="22" name="Text 9"/>
          <p:cNvSpPr/>
          <p:nvPr/>
        </p:nvSpPr>
        <p:spPr>
          <a:xfrm>
            <a:off x="7924800" y="4533900"/>
            <a:ext cx="4000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Extended. Globally recognized by the Network and the Issuer.</a:t>
            </a:r>
            <a:endParaRPr lang="en-US" sz="1050" dirty="0"/>
          </a:p>
        </p:txBody>
      </p:sp>
      <p:pic>
        <p:nvPicPr>
          <p:cNvPr id="2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57200" y="4914900"/>
            <a:ext cx="2228850" cy="571500"/>
          </a:xfrm>
          <a:prstGeom prst="rect">
            <a:avLst/>
          </a:prstGeom>
        </p:spPr>
      </p:pic>
      <p:sp>
        <p:nvSpPr>
          <p:cNvPr id="24" name="Text 10"/>
          <p:cNvSpPr/>
          <p:nvPr/>
        </p:nvSpPr>
        <p:spPr>
          <a:xfrm>
            <a:off x="609600" y="5105400"/>
            <a:ext cx="105013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Main Advantage</a:t>
            </a:r>
            <a:endParaRPr lang="en-US" sz="1050" dirty="0"/>
          </a:p>
        </p:txBody>
      </p:sp>
      <p:pic>
        <p:nvPicPr>
          <p:cNvPr id="25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838450" y="4914900"/>
            <a:ext cx="4781550" cy="571500"/>
          </a:xfrm>
          <a:prstGeom prst="rect">
            <a:avLst/>
          </a:prstGeom>
        </p:spPr>
      </p:pic>
      <p:sp>
        <p:nvSpPr>
          <p:cNvPr id="26" name="Text 11"/>
          <p:cNvSpPr/>
          <p:nvPr/>
        </p:nvSpPr>
        <p:spPr>
          <a:xfrm>
            <a:off x="2990850" y="5010150"/>
            <a:ext cx="44767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Flexibility. Allows for customized solutions (proprietary wallets). Reduces dependency on card network infrastructure.</a:t>
            </a:r>
            <a:endParaRPr lang="en-US" sz="1050" dirty="0"/>
          </a:p>
        </p:txBody>
      </p:sp>
      <p:pic>
        <p:nvPicPr>
          <p:cNvPr id="27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772400" y="4914900"/>
            <a:ext cx="4781550" cy="571500"/>
          </a:xfrm>
          <a:prstGeom prst="rect">
            <a:avLst/>
          </a:prstGeom>
        </p:spPr>
      </p:pic>
      <p:sp>
        <p:nvSpPr>
          <p:cNvPr id="28" name="Text 12"/>
          <p:cNvSpPr/>
          <p:nvPr/>
        </p:nvSpPr>
        <p:spPr>
          <a:xfrm>
            <a:off x="7924800" y="5010150"/>
            <a:ext cx="45339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Payment Continuity. The token updates automatically if the customer's physical card expires or is renewed.</a:t>
            </a:r>
            <a:endParaRPr lang="en-US" sz="1050" dirty="0"/>
          </a:p>
        </p:txBody>
      </p:sp>
      <p:sp>
        <p:nvSpPr>
          <p:cNvPr id="29" name="Text 13"/>
          <p:cNvSpPr/>
          <p:nvPr/>
        </p:nvSpPr>
        <p:spPr>
          <a:xfrm>
            <a:off x="457200" y="228600"/>
            <a:ext cx="245030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500"/>
              </a:lnSpc>
              <a:buNone/>
            </a:pPr>
            <a:r>
              <a:rPr lang="en-US" sz="3600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Tokenization</a:t>
            </a:r>
            <a:endParaRPr lang="en-US" sz="3600" dirty="0"/>
          </a:p>
        </p:txBody>
      </p:sp>
      <p:pic>
        <p:nvPicPr>
          <p:cNvPr id="30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57200" y="1028700"/>
            <a:ext cx="381000" cy="381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228600"/>
            <a:ext cx="1209675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85800" y="342900"/>
            <a:ext cx="1163955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500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Token Flow</a:t>
            </a:r>
            <a:endParaRPr lang="en-US" sz="1500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6350" y="914400"/>
            <a:ext cx="2838450" cy="495300"/>
          </a:xfrm>
          <a:prstGeom prst="rect">
            <a:avLst/>
          </a:prstGeom>
        </p:spPr>
      </p:pic>
      <p:pic>
        <p:nvPicPr>
          <p:cNvPr id="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8750" y="1085850"/>
            <a:ext cx="152400" cy="152400"/>
          </a:xfrm>
          <a:prstGeom prst="rect">
            <a:avLst/>
          </a:prstGeom>
        </p:spPr>
      </p:pic>
      <p:sp>
        <p:nvSpPr>
          <p:cNvPr id="6" name="Text 1"/>
          <p:cNvSpPr/>
          <p:nvPr/>
        </p:nvSpPr>
        <p:spPr>
          <a:xfrm>
            <a:off x="5467350" y="1066800"/>
            <a:ext cx="242030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Acquirer Tokenization (Getnet Vault)</a:t>
            </a:r>
            <a:endParaRPr lang="en-US" sz="1050" dirty="0"/>
          </a:p>
        </p:txBody>
      </p:sp>
      <p:pic>
        <p:nvPicPr>
          <p:cNvPr id="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4275" y="1790700"/>
            <a:ext cx="781050" cy="28575"/>
          </a:xfrm>
          <a:prstGeom prst="rect">
            <a:avLst/>
          </a:prstGeom>
        </p:spPr>
      </p:pic>
      <p:pic>
        <p:nvPicPr>
          <p:cNvPr id="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4700" y="1562100"/>
            <a:ext cx="476250" cy="476250"/>
          </a:xfrm>
          <a:prstGeom prst="rect">
            <a:avLst/>
          </a:prstGeom>
        </p:spPr>
      </p:pic>
      <p:sp>
        <p:nvSpPr>
          <p:cNvPr id="9" name="Text 2"/>
          <p:cNvSpPr/>
          <p:nvPr/>
        </p:nvSpPr>
        <p:spPr>
          <a:xfrm>
            <a:off x="3390900" y="1709738"/>
            <a:ext cx="323850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3779A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1</a:t>
            </a:r>
            <a:endParaRPr lang="en-US" sz="1050" dirty="0"/>
          </a:p>
        </p:txBody>
      </p:sp>
      <p:sp>
        <p:nvSpPr>
          <p:cNvPr id="10" name="Text 3"/>
          <p:cNvSpPr/>
          <p:nvPr/>
        </p:nvSpPr>
        <p:spPr>
          <a:xfrm>
            <a:off x="2695575" y="2133600"/>
            <a:ext cx="1714500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Merchant (PAN)</a:t>
            </a:r>
            <a:endParaRPr lang="en-US" sz="1050" dirty="0"/>
          </a:p>
        </p:txBody>
      </p:sp>
      <p:sp>
        <p:nvSpPr>
          <p:cNvPr id="11" name="Text 4"/>
          <p:cNvSpPr/>
          <p:nvPr/>
        </p:nvSpPr>
        <p:spPr>
          <a:xfrm>
            <a:off x="2695575" y="2390775"/>
            <a:ext cx="1714500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The merchant sends the card number (PAN) to the acquirer (e.g. MIT).</a:t>
            </a:r>
            <a:endParaRPr lang="en-US" sz="1050" dirty="0"/>
          </a:p>
        </p:txBody>
      </p:sp>
      <p:pic>
        <p:nvPicPr>
          <p:cNvPr id="1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05325" y="1790700"/>
            <a:ext cx="1905000" cy="28575"/>
          </a:xfrm>
          <a:prstGeom prst="rect">
            <a:avLst/>
          </a:prstGeom>
        </p:spPr>
      </p:pic>
      <p:pic>
        <p:nvPicPr>
          <p:cNvPr id="13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19700" y="1562100"/>
            <a:ext cx="476250" cy="476250"/>
          </a:xfrm>
          <a:prstGeom prst="rect">
            <a:avLst/>
          </a:prstGeom>
        </p:spPr>
      </p:pic>
      <p:sp>
        <p:nvSpPr>
          <p:cNvPr id="14" name="Text 5"/>
          <p:cNvSpPr/>
          <p:nvPr/>
        </p:nvSpPr>
        <p:spPr>
          <a:xfrm>
            <a:off x="5295900" y="1709738"/>
            <a:ext cx="323850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3779A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2</a:t>
            </a:r>
            <a:endParaRPr lang="en-US" sz="1050" dirty="0"/>
          </a:p>
        </p:txBody>
      </p:sp>
      <p:sp>
        <p:nvSpPr>
          <p:cNvPr id="15" name="Text 6"/>
          <p:cNvSpPr/>
          <p:nvPr/>
        </p:nvSpPr>
        <p:spPr>
          <a:xfrm>
            <a:off x="4600575" y="2133600"/>
            <a:ext cx="1714500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Acquirer / Vault (Token)</a:t>
            </a:r>
            <a:endParaRPr lang="en-US" sz="1050" dirty="0"/>
          </a:p>
        </p:txBody>
      </p:sp>
      <p:sp>
        <p:nvSpPr>
          <p:cNvPr id="16" name="Text 7"/>
          <p:cNvSpPr/>
          <p:nvPr/>
        </p:nvSpPr>
        <p:spPr>
          <a:xfrm>
            <a:off x="4600575" y="2390775"/>
            <a:ext cx="17145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The acquirer (or its vault provider, such as Tokenex) replaces the PAN with a unique token.</a:t>
            </a:r>
            <a:endParaRPr lang="en-US" sz="1050" dirty="0"/>
          </a:p>
        </p:txBody>
      </p:sp>
      <p:pic>
        <p:nvPicPr>
          <p:cNvPr id="17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10325" y="1790700"/>
            <a:ext cx="1905000" cy="28575"/>
          </a:xfrm>
          <a:prstGeom prst="rect">
            <a:avLst/>
          </a:prstGeom>
        </p:spPr>
      </p:pic>
      <p:pic>
        <p:nvPicPr>
          <p:cNvPr id="18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24700" y="1562100"/>
            <a:ext cx="476250" cy="476250"/>
          </a:xfrm>
          <a:prstGeom prst="rect">
            <a:avLst/>
          </a:prstGeom>
        </p:spPr>
      </p:pic>
      <p:sp>
        <p:nvSpPr>
          <p:cNvPr id="19" name="Text 8"/>
          <p:cNvSpPr/>
          <p:nvPr/>
        </p:nvSpPr>
        <p:spPr>
          <a:xfrm>
            <a:off x="7200900" y="1709738"/>
            <a:ext cx="323850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3779A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3</a:t>
            </a:r>
            <a:endParaRPr lang="en-US" sz="1050" dirty="0"/>
          </a:p>
        </p:txBody>
      </p:sp>
      <p:sp>
        <p:nvSpPr>
          <p:cNvPr id="20" name="Text 9"/>
          <p:cNvSpPr/>
          <p:nvPr/>
        </p:nvSpPr>
        <p:spPr>
          <a:xfrm>
            <a:off x="6505575" y="2133600"/>
            <a:ext cx="1714500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Token within the Acquirer</a:t>
            </a:r>
            <a:endParaRPr lang="en-US" sz="1050" dirty="0"/>
          </a:p>
        </p:txBody>
      </p:sp>
      <p:sp>
        <p:nvSpPr>
          <p:cNvPr id="21" name="Text 10"/>
          <p:cNvSpPr/>
          <p:nvPr/>
        </p:nvSpPr>
        <p:spPr>
          <a:xfrm>
            <a:off x="6505575" y="2390775"/>
            <a:ext cx="1714500" cy="13030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This token is stored in the acquirer's vault and can be reused in future transactions (e.g. recurring payments, one-click, wallet).</a:t>
            </a:r>
            <a:endParaRPr lang="en-US" sz="1050" dirty="0"/>
          </a:p>
        </p:txBody>
      </p:sp>
      <p:pic>
        <p:nvPicPr>
          <p:cNvPr id="22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315325" y="1790700"/>
            <a:ext cx="1114425" cy="28575"/>
          </a:xfrm>
          <a:prstGeom prst="rect">
            <a:avLst/>
          </a:prstGeom>
        </p:spPr>
      </p:pic>
      <p:pic>
        <p:nvPicPr>
          <p:cNvPr id="23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029700" y="1562100"/>
            <a:ext cx="476250" cy="476250"/>
          </a:xfrm>
          <a:prstGeom prst="rect">
            <a:avLst/>
          </a:prstGeom>
        </p:spPr>
      </p:pic>
      <p:sp>
        <p:nvSpPr>
          <p:cNvPr id="24" name="Text 11"/>
          <p:cNvSpPr/>
          <p:nvPr/>
        </p:nvSpPr>
        <p:spPr>
          <a:xfrm>
            <a:off x="9105900" y="1709738"/>
            <a:ext cx="323850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3779A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4</a:t>
            </a:r>
            <a:endParaRPr lang="en-US" sz="1050" dirty="0"/>
          </a:p>
        </p:txBody>
      </p:sp>
      <p:sp>
        <p:nvSpPr>
          <p:cNvPr id="25" name="Text 12"/>
          <p:cNvSpPr/>
          <p:nvPr/>
        </p:nvSpPr>
        <p:spPr>
          <a:xfrm>
            <a:off x="8410575" y="2133600"/>
            <a:ext cx="1714500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De-tokenization</a:t>
            </a:r>
            <a:endParaRPr lang="en-US" sz="1050" dirty="0"/>
          </a:p>
        </p:txBody>
      </p:sp>
      <p:sp>
        <p:nvSpPr>
          <p:cNvPr id="26" name="Text 13"/>
          <p:cNvSpPr/>
          <p:nvPr/>
        </p:nvSpPr>
        <p:spPr>
          <a:xfrm>
            <a:off x="8410575" y="2390775"/>
            <a:ext cx="1714500" cy="1085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To process the payment, the token is "de-tokenized" within the acquirer's domain before reaching the switch (e.g. Prosa).</a:t>
            </a:r>
            <a:endParaRPr lang="en-US" sz="1050" dirty="0"/>
          </a:p>
        </p:txBody>
      </p:sp>
      <p:pic>
        <p:nvPicPr>
          <p:cNvPr id="27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62500" y="3905250"/>
            <a:ext cx="3486150" cy="495300"/>
          </a:xfrm>
          <a:prstGeom prst="rect">
            <a:avLst/>
          </a:prstGeom>
        </p:spPr>
      </p:pic>
      <p:pic>
        <p:nvPicPr>
          <p:cNvPr id="28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914900" y="4076700"/>
            <a:ext cx="152400" cy="152400"/>
          </a:xfrm>
          <a:prstGeom prst="rect">
            <a:avLst/>
          </a:prstGeom>
        </p:spPr>
      </p:pic>
      <p:sp>
        <p:nvSpPr>
          <p:cNvPr id="29" name="Text 14"/>
          <p:cNvSpPr/>
          <p:nvPr/>
        </p:nvSpPr>
        <p:spPr>
          <a:xfrm>
            <a:off x="5143500" y="4057650"/>
            <a:ext cx="310038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Network Tokenization (Visa/Mastercard Vault)</a:t>
            </a:r>
            <a:endParaRPr lang="en-US" sz="1050" dirty="0"/>
          </a:p>
        </p:txBody>
      </p:sp>
      <p:pic>
        <p:nvPicPr>
          <p:cNvPr id="30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819525" y="4781550"/>
            <a:ext cx="781050" cy="28575"/>
          </a:xfrm>
          <a:prstGeom prst="rect">
            <a:avLst/>
          </a:prstGeom>
        </p:spPr>
      </p:pic>
      <p:pic>
        <p:nvPicPr>
          <p:cNvPr id="31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409950" y="4552950"/>
            <a:ext cx="476250" cy="476250"/>
          </a:xfrm>
          <a:prstGeom prst="rect">
            <a:avLst/>
          </a:prstGeom>
        </p:spPr>
      </p:pic>
      <p:sp>
        <p:nvSpPr>
          <p:cNvPr id="32" name="Text 15"/>
          <p:cNvSpPr/>
          <p:nvPr/>
        </p:nvSpPr>
        <p:spPr>
          <a:xfrm>
            <a:off x="3486150" y="4700588"/>
            <a:ext cx="323850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3779A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1</a:t>
            </a:r>
            <a:endParaRPr lang="en-US" sz="1050" dirty="0"/>
          </a:p>
        </p:txBody>
      </p:sp>
      <p:sp>
        <p:nvSpPr>
          <p:cNvPr id="33" name="Text 16"/>
          <p:cNvSpPr/>
          <p:nvPr/>
        </p:nvSpPr>
        <p:spPr>
          <a:xfrm>
            <a:off x="2790825" y="5124450"/>
            <a:ext cx="1714500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Merchant / Acquirer (PAN)</a:t>
            </a:r>
            <a:endParaRPr lang="en-US" sz="1050" dirty="0"/>
          </a:p>
        </p:txBody>
      </p:sp>
      <p:sp>
        <p:nvSpPr>
          <p:cNvPr id="34" name="Text 17"/>
          <p:cNvSpPr/>
          <p:nvPr/>
        </p:nvSpPr>
        <p:spPr>
          <a:xfrm>
            <a:off x="2790825" y="5381625"/>
            <a:ext cx="17145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The merchant or acquirer requests a token from the card network (Visa/Mastercard).</a:t>
            </a:r>
            <a:endParaRPr lang="en-US" sz="1050" dirty="0"/>
          </a:p>
        </p:txBody>
      </p:sp>
      <p:pic>
        <p:nvPicPr>
          <p:cNvPr id="35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600575" y="4781550"/>
            <a:ext cx="1905000" cy="28575"/>
          </a:xfrm>
          <a:prstGeom prst="rect">
            <a:avLst/>
          </a:prstGeom>
        </p:spPr>
      </p:pic>
      <p:pic>
        <p:nvPicPr>
          <p:cNvPr id="36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314950" y="4552950"/>
            <a:ext cx="476250" cy="476250"/>
          </a:xfrm>
          <a:prstGeom prst="rect">
            <a:avLst/>
          </a:prstGeom>
        </p:spPr>
      </p:pic>
      <p:sp>
        <p:nvSpPr>
          <p:cNvPr id="37" name="Text 18"/>
          <p:cNvSpPr/>
          <p:nvPr/>
        </p:nvSpPr>
        <p:spPr>
          <a:xfrm>
            <a:off x="5391150" y="4700588"/>
            <a:ext cx="323850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3779A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2</a:t>
            </a:r>
            <a:endParaRPr lang="en-US" sz="1050" dirty="0"/>
          </a:p>
        </p:txBody>
      </p:sp>
      <p:sp>
        <p:nvSpPr>
          <p:cNvPr id="38" name="Text 19"/>
          <p:cNvSpPr/>
          <p:nvPr/>
        </p:nvSpPr>
        <p:spPr>
          <a:xfrm>
            <a:off x="4695825" y="5124450"/>
            <a:ext cx="1714500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Card Network (Token)</a:t>
            </a:r>
            <a:endParaRPr lang="en-US" sz="1050" dirty="0"/>
          </a:p>
        </p:txBody>
      </p:sp>
      <p:sp>
        <p:nvSpPr>
          <p:cNvPr id="39" name="Text 20"/>
          <p:cNvSpPr/>
          <p:nvPr/>
        </p:nvSpPr>
        <p:spPr>
          <a:xfrm>
            <a:off x="4695825" y="5381625"/>
            <a:ext cx="1714500" cy="1085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The card network validates with the issuer that the card is legitimate and generates a Network Token.</a:t>
            </a:r>
            <a:endParaRPr lang="en-US" sz="1050" dirty="0"/>
          </a:p>
        </p:txBody>
      </p:sp>
      <p:pic>
        <p:nvPicPr>
          <p:cNvPr id="40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505575" y="4781550"/>
            <a:ext cx="1905000" cy="28575"/>
          </a:xfrm>
          <a:prstGeom prst="rect">
            <a:avLst/>
          </a:prstGeom>
        </p:spPr>
      </p:pic>
      <p:pic>
        <p:nvPicPr>
          <p:cNvPr id="41" name="Image 18" descr="preencoded.png">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219950" y="4552950"/>
            <a:ext cx="476250" cy="476250"/>
          </a:xfrm>
          <a:prstGeom prst="rect">
            <a:avLst/>
          </a:prstGeom>
        </p:spPr>
      </p:pic>
      <p:sp>
        <p:nvSpPr>
          <p:cNvPr id="42" name="Text 21"/>
          <p:cNvSpPr/>
          <p:nvPr/>
        </p:nvSpPr>
        <p:spPr>
          <a:xfrm>
            <a:off x="7296150" y="4700588"/>
            <a:ext cx="323850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3779A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3</a:t>
            </a:r>
            <a:endParaRPr lang="en-US" sz="1050" dirty="0"/>
          </a:p>
        </p:txBody>
      </p:sp>
      <p:sp>
        <p:nvSpPr>
          <p:cNvPr id="43" name="Text 22"/>
          <p:cNvSpPr/>
          <p:nvPr/>
        </p:nvSpPr>
        <p:spPr>
          <a:xfrm>
            <a:off x="6600825" y="5124450"/>
            <a:ext cx="1714500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Token Return</a:t>
            </a:r>
            <a:endParaRPr lang="en-US" sz="1050" dirty="0"/>
          </a:p>
        </p:txBody>
      </p:sp>
      <p:sp>
        <p:nvSpPr>
          <p:cNvPr id="44" name="Text 23"/>
          <p:cNvSpPr/>
          <p:nvPr/>
        </p:nvSpPr>
        <p:spPr>
          <a:xfrm>
            <a:off x="6600825" y="5381625"/>
            <a:ext cx="17145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This token is returned to the acquirer or merchant, who can use it for future transactions.</a:t>
            </a:r>
            <a:endParaRPr lang="en-US" sz="1050" dirty="0"/>
          </a:p>
        </p:txBody>
      </p:sp>
      <p:pic>
        <p:nvPicPr>
          <p:cNvPr id="45" name="Image 19" descr="preencoded.png">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410575" y="4781550"/>
            <a:ext cx="1114425" cy="28575"/>
          </a:xfrm>
          <a:prstGeom prst="rect">
            <a:avLst/>
          </a:prstGeom>
        </p:spPr>
      </p:pic>
      <p:pic>
        <p:nvPicPr>
          <p:cNvPr id="46" name="Image 20" descr="preencoded.png">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9124950" y="4552950"/>
            <a:ext cx="476250" cy="476250"/>
          </a:xfrm>
          <a:prstGeom prst="rect">
            <a:avLst/>
          </a:prstGeom>
        </p:spPr>
      </p:pic>
      <p:sp>
        <p:nvSpPr>
          <p:cNvPr id="47" name="Text 24"/>
          <p:cNvSpPr/>
          <p:nvPr/>
        </p:nvSpPr>
        <p:spPr>
          <a:xfrm>
            <a:off x="9201150" y="4700588"/>
            <a:ext cx="323850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3779A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4</a:t>
            </a:r>
            <a:endParaRPr lang="en-US" sz="1050" dirty="0"/>
          </a:p>
        </p:txBody>
      </p:sp>
      <p:sp>
        <p:nvSpPr>
          <p:cNvPr id="48" name="Text 25"/>
          <p:cNvSpPr/>
          <p:nvPr/>
        </p:nvSpPr>
        <p:spPr>
          <a:xfrm>
            <a:off x="8505825" y="5124450"/>
            <a:ext cx="1714500" cy="2171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Updated / Verified Token</a:t>
            </a:r>
            <a:endParaRPr lang="en-US" sz="1050" dirty="0"/>
          </a:p>
        </p:txBody>
      </p:sp>
      <p:sp>
        <p:nvSpPr>
          <p:cNvPr id="49" name="Text 26"/>
          <p:cNvSpPr/>
          <p:nvPr/>
        </p:nvSpPr>
        <p:spPr>
          <a:xfrm>
            <a:off x="8505825" y="5381625"/>
            <a:ext cx="1714500" cy="13030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With each use, the network can automatically verify or update the token (for example, if the customer changes their card or it expires).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990600"/>
            <a:ext cx="2228850" cy="571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09600" y="1181100"/>
            <a:ext cx="52006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Feature</a:t>
            </a:r>
            <a:endParaRPr lang="en-US" sz="1050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6050" y="990600"/>
            <a:ext cx="4933950" cy="57150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2838450" y="1181100"/>
            <a:ext cx="2880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Temporary Token (Short-term / Single-use)</a:t>
            </a:r>
            <a:endParaRPr lang="en-US" sz="1050" dirty="0"/>
          </a:p>
        </p:txBody>
      </p:sp>
      <p:pic>
        <p:nvPicPr>
          <p:cNvPr id="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0" y="990600"/>
            <a:ext cx="4933950" cy="571500"/>
          </a:xfrm>
          <a:prstGeom prst="rect">
            <a:avLst/>
          </a:prstGeom>
        </p:spPr>
      </p:pic>
      <p:sp>
        <p:nvSpPr>
          <p:cNvPr id="7" name="Text 2"/>
          <p:cNvSpPr/>
          <p:nvPr/>
        </p:nvSpPr>
        <p:spPr>
          <a:xfrm>
            <a:off x="7772400" y="1181100"/>
            <a:ext cx="276034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Permanent Token (Long-term / Reusable)</a:t>
            </a:r>
            <a:endParaRPr lang="en-US" sz="1050" dirty="0"/>
          </a:p>
        </p:txBody>
      </p:sp>
      <p:pic>
        <p:nvPicPr>
          <p:cNvPr id="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562100"/>
            <a:ext cx="2228850" cy="571500"/>
          </a:xfrm>
          <a:prstGeom prst="rect">
            <a:avLst/>
          </a:prstGeom>
        </p:spPr>
      </p:pic>
      <p:sp>
        <p:nvSpPr>
          <p:cNvPr id="9" name="Text 3"/>
          <p:cNvSpPr/>
          <p:nvPr/>
        </p:nvSpPr>
        <p:spPr>
          <a:xfrm>
            <a:off x="609600" y="1752600"/>
            <a:ext cx="65008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Definition</a:t>
            </a:r>
            <a:endParaRPr lang="en-US" sz="1050" dirty="0"/>
          </a:p>
        </p:txBody>
      </p:sp>
      <p:pic>
        <p:nvPicPr>
          <p:cNvPr id="1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86050" y="1562100"/>
            <a:ext cx="4933950" cy="571500"/>
          </a:xfrm>
          <a:prstGeom prst="rect">
            <a:avLst/>
          </a:prstGeom>
        </p:spPr>
      </p:pic>
      <p:sp>
        <p:nvSpPr>
          <p:cNvPr id="11" name="Text 4"/>
          <p:cNvSpPr/>
          <p:nvPr/>
        </p:nvSpPr>
        <p:spPr>
          <a:xfrm>
            <a:off x="2838450" y="1752600"/>
            <a:ext cx="308038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Token generated only for a specific transaction.</a:t>
            </a:r>
            <a:endParaRPr lang="en-US" sz="1050" dirty="0"/>
          </a:p>
        </p:txBody>
      </p:sp>
      <p:pic>
        <p:nvPicPr>
          <p:cNvPr id="1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20000" y="1562100"/>
            <a:ext cx="4933950" cy="571500"/>
          </a:xfrm>
          <a:prstGeom prst="rect">
            <a:avLst/>
          </a:prstGeom>
        </p:spPr>
      </p:pic>
      <p:sp>
        <p:nvSpPr>
          <p:cNvPr id="13" name="Text 5"/>
          <p:cNvSpPr/>
          <p:nvPr/>
        </p:nvSpPr>
        <p:spPr>
          <a:xfrm>
            <a:off x="7772400" y="1752600"/>
            <a:ext cx="470058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Token stored and associated with the customer for multiple future uses.</a:t>
            </a:r>
            <a:endParaRPr lang="en-US" sz="1050" dirty="0"/>
          </a:p>
        </p:txBody>
      </p:sp>
      <p:pic>
        <p:nvPicPr>
          <p:cNvPr id="14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2133600"/>
            <a:ext cx="2228850" cy="571500"/>
          </a:xfrm>
          <a:prstGeom prst="rect">
            <a:avLst/>
          </a:prstGeom>
        </p:spPr>
      </p:pic>
      <p:sp>
        <p:nvSpPr>
          <p:cNvPr id="15" name="Text 6"/>
          <p:cNvSpPr/>
          <p:nvPr/>
        </p:nvSpPr>
        <p:spPr>
          <a:xfrm>
            <a:off x="609600" y="2324100"/>
            <a:ext cx="4000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Usage</a:t>
            </a:r>
            <a:endParaRPr lang="en-US" sz="1050" dirty="0"/>
          </a:p>
        </p:txBody>
      </p:sp>
      <p:pic>
        <p:nvPicPr>
          <p:cNvPr id="16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86050" y="2133600"/>
            <a:ext cx="4933950" cy="571500"/>
          </a:xfrm>
          <a:prstGeom prst="rect">
            <a:avLst/>
          </a:prstGeom>
        </p:spPr>
      </p:pic>
      <p:sp>
        <p:nvSpPr>
          <p:cNvPr id="17" name="Text 7"/>
          <p:cNvSpPr/>
          <p:nvPr/>
        </p:nvSpPr>
        <p:spPr>
          <a:xfrm>
            <a:off x="2838450" y="2324100"/>
            <a:ext cx="46291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Automatically invalidated/deleted after its use.</a:t>
            </a:r>
            <a:endParaRPr lang="en-US" sz="1050" dirty="0"/>
          </a:p>
        </p:txBody>
      </p:sp>
      <p:pic>
        <p:nvPicPr>
          <p:cNvPr id="18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20000" y="2133600"/>
            <a:ext cx="4933950" cy="571500"/>
          </a:xfrm>
          <a:prstGeom prst="rect">
            <a:avLst/>
          </a:prstGeom>
        </p:spPr>
      </p:pic>
      <p:sp>
        <p:nvSpPr>
          <p:cNvPr id="19" name="Text 8"/>
          <p:cNvSpPr/>
          <p:nvPr/>
        </p:nvSpPr>
        <p:spPr>
          <a:xfrm>
            <a:off x="7772400" y="2324100"/>
            <a:ext cx="372046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Remains active until the customer or merchant deletes it.</a:t>
            </a:r>
            <a:endParaRPr lang="en-US" sz="1050" dirty="0"/>
          </a:p>
        </p:txBody>
      </p:sp>
      <p:pic>
        <p:nvPicPr>
          <p:cNvPr id="20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57200" y="2705100"/>
            <a:ext cx="2228850" cy="571500"/>
          </a:xfrm>
          <a:prstGeom prst="rect">
            <a:avLst/>
          </a:prstGeom>
        </p:spPr>
      </p:pic>
      <p:sp>
        <p:nvSpPr>
          <p:cNvPr id="21" name="Text 9"/>
          <p:cNvSpPr/>
          <p:nvPr/>
        </p:nvSpPr>
        <p:spPr>
          <a:xfrm>
            <a:off x="609600" y="2895600"/>
            <a:ext cx="107013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Typical Use Case</a:t>
            </a:r>
            <a:endParaRPr lang="en-US" sz="1050" dirty="0"/>
          </a:p>
        </p:txBody>
      </p:sp>
      <p:pic>
        <p:nvPicPr>
          <p:cNvPr id="2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686050" y="2705100"/>
            <a:ext cx="4933950" cy="571500"/>
          </a:xfrm>
          <a:prstGeom prst="rect">
            <a:avLst/>
          </a:prstGeom>
        </p:spPr>
      </p:pic>
      <p:sp>
        <p:nvSpPr>
          <p:cNvPr id="23" name="Text 10"/>
          <p:cNvSpPr/>
          <p:nvPr/>
        </p:nvSpPr>
        <p:spPr>
          <a:xfrm>
            <a:off x="2838450" y="2895600"/>
            <a:ext cx="46291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One-off or non-recurring payments.</a:t>
            </a:r>
            <a:endParaRPr lang="en-US" sz="1050" dirty="0"/>
          </a:p>
        </p:txBody>
      </p:sp>
      <p:pic>
        <p:nvPicPr>
          <p:cNvPr id="24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620000" y="2705100"/>
            <a:ext cx="4933950" cy="571500"/>
          </a:xfrm>
          <a:prstGeom prst="rect">
            <a:avLst/>
          </a:prstGeom>
        </p:spPr>
      </p:pic>
      <p:sp>
        <p:nvSpPr>
          <p:cNvPr id="25" name="Text 11"/>
          <p:cNvSpPr/>
          <p:nvPr/>
        </p:nvSpPr>
        <p:spPr>
          <a:xfrm>
            <a:off x="7772400" y="2800350"/>
            <a:ext cx="45339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Subscriptions, Recurring Payments (Direct Debit), Wallet-type experiences (e.g. Amazon).</a:t>
            </a:r>
            <a:endParaRPr lang="en-US" sz="1050" dirty="0"/>
          </a:p>
        </p:txBody>
      </p:sp>
      <p:pic>
        <p:nvPicPr>
          <p:cNvPr id="26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228600"/>
            <a:ext cx="12096750" cy="457200"/>
          </a:xfrm>
          <a:prstGeom prst="rect">
            <a:avLst/>
          </a:prstGeom>
        </p:spPr>
      </p:pic>
      <p:sp>
        <p:nvSpPr>
          <p:cNvPr id="27" name="Text 12"/>
          <p:cNvSpPr/>
          <p:nvPr/>
        </p:nvSpPr>
        <p:spPr>
          <a:xfrm>
            <a:off x="685800" y="342900"/>
            <a:ext cx="1163955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500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Temporary / Permanent Tokens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2026-02-25T10:27:49Z</dcterms:created>
  <dcterms:modified xsi:type="dcterms:W3CDTF">2026-02-25T10:27:49Z</dcterms:modified>
</cp:coreProperties>
</file>