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notesMasterIdLst>
    <p:notesMasterId r:id="rId5"/>
  </p:notesMasterIdLst>
  <p:sldSz cx="13011150" cy="7315200"/>
  <p:notesSz cx="7315200" cy="1301115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png"/><Relationship Id="rId7" Type="http://schemas.openxmlformats.org/officeDocument/2006/relationships/image" Target="../media/image-1-7.png"/><Relationship Id="rId8" Type="http://schemas.openxmlformats.org/officeDocument/2006/relationships/image" Target="../media/image-1-8.png"/><Relationship Id="rId9" Type="http://schemas.openxmlformats.org/officeDocument/2006/relationships/image" Target="../media/image-1-9.png"/><Relationship Id="rId10" Type="http://schemas.openxmlformats.org/officeDocument/2006/relationships/image" Target="../media/image-1-10.png"/><Relationship Id="rId11" Type="http://schemas.openxmlformats.org/officeDocument/2006/relationships/image" Target="../media/image-1-11.png"/><Relationship Id="rId12" Type="http://schemas.openxmlformats.org/officeDocument/2006/relationships/image" Target="../media/image-1-12.png"/><Relationship Id="rId13" Type="http://schemas.openxmlformats.org/officeDocument/2006/relationships/image" Target="../media/image-1-13.png"/><Relationship Id="rId14" Type="http://schemas.openxmlformats.org/officeDocument/2006/relationships/image" Target="../media/image-1-14.png"/><Relationship Id="rId15" Type="http://schemas.openxmlformats.org/officeDocument/2006/relationships/image" Target="../media/image-1-15.png"/><Relationship Id="rId16" Type="http://schemas.openxmlformats.org/officeDocument/2006/relationships/image" Target="../media/image-1-16.png"/><Relationship Id="rId17" Type="http://schemas.openxmlformats.org/officeDocument/2006/relationships/image" Target="../media/image-1-17.png"/><Relationship Id="rId18" Type="http://schemas.openxmlformats.org/officeDocument/2006/relationships/image" Target="../media/image-1-18.png"/><Relationship Id="rId19" Type="http://schemas.openxmlformats.org/officeDocument/2006/relationships/image" Target="../media/image-1-19.png"/><Relationship Id="rId20" Type="http://schemas.openxmlformats.org/officeDocument/2006/relationships/slideLayout" Target="../slideLayouts/slideLayout1.xml"/><Relationship Id="rId21"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image" Target="../media/image-2-7.png"/><Relationship Id="rId8" Type="http://schemas.openxmlformats.org/officeDocument/2006/relationships/image" Target="../media/image-2-8.png"/><Relationship Id="rId9" Type="http://schemas.openxmlformats.org/officeDocument/2006/relationships/image" Target="../media/image-2-9.png"/><Relationship Id="rId10" Type="http://schemas.openxmlformats.org/officeDocument/2006/relationships/image" Target="../media/image-2-10.png"/><Relationship Id="rId11" Type="http://schemas.openxmlformats.org/officeDocument/2006/relationships/image" Target="../media/image-2-11.png"/><Relationship Id="rId12" Type="http://schemas.openxmlformats.org/officeDocument/2006/relationships/image" Target="../media/image-2-12.png"/><Relationship Id="rId13" Type="http://schemas.openxmlformats.org/officeDocument/2006/relationships/image" Target="../media/image-2-13.png"/><Relationship Id="rId14" Type="http://schemas.openxmlformats.org/officeDocument/2006/relationships/image" Target="../media/image-2-14.png"/><Relationship Id="rId15" Type="http://schemas.openxmlformats.org/officeDocument/2006/relationships/image" Target="../media/image-2-15.png"/><Relationship Id="rId16" Type="http://schemas.openxmlformats.org/officeDocument/2006/relationships/image" Target="../media/image-2-16.png"/><Relationship Id="rId17" Type="http://schemas.openxmlformats.org/officeDocument/2006/relationships/image" Target="../media/image-2-17.png"/><Relationship Id="rId18" Type="http://schemas.openxmlformats.org/officeDocument/2006/relationships/image" Target="../media/image-2-18.png"/><Relationship Id="rId19" Type="http://schemas.openxmlformats.org/officeDocument/2006/relationships/image" Target="../media/image-2-19.png"/><Relationship Id="rId20" Type="http://schemas.openxmlformats.org/officeDocument/2006/relationships/image" Target="../media/image-2-20.png"/><Relationship Id="rId21" Type="http://schemas.openxmlformats.org/officeDocument/2006/relationships/image" Target="../media/image-2-21.png"/><Relationship Id="rId22" Type="http://schemas.openxmlformats.org/officeDocument/2006/relationships/image" Target="../media/image-2-22.png"/><Relationship Id="rId23" Type="http://schemas.openxmlformats.org/officeDocument/2006/relationships/image" Target="../media/image-2-23.png"/><Relationship Id="rId24" Type="http://schemas.openxmlformats.org/officeDocument/2006/relationships/image" Target="../media/image-2-24.png"/><Relationship Id="rId25" Type="http://schemas.openxmlformats.org/officeDocument/2006/relationships/image" Target="../media/image-2-25.png"/><Relationship Id="rId26" Type="http://schemas.openxmlformats.org/officeDocument/2006/relationships/slideLayout" Target="../slideLayouts/slideLayout1.xml"/><Relationship Id="rId27"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image" Target="../media/image-3-10.png"/><Relationship Id="rId11" Type="http://schemas.openxmlformats.org/officeDocument/2006/relationships/image" Target="../media/image-3-11.png"/><Relationship Id="rId12" Type="http://schemas.openxmlformats.org/officeDocument/2006/relationships/image" Target="../media/image-3-12.png"/><Relationship Id="rId13" Type="http://schemas.openxmlformats.org/officeDocument/2006/relationships/image" Target="../media/image-3-13.png"/><Relationship Id="rId14" Type="http://schemas.openxmlformats.org/officeDocument/2006/relationships/image" Target="../media/image-3-14.png"/><Relationship Id="rId15" Type="http://schemas.openxmlformats.org/officeDocument/2006/relationships/image" Target="../media/image-3-15.png"/><Relationship Id="rId16" Type="http://schemas.openxmlformats.org/officeDocument/2006/relationships/slideLayout" Target="../slideLayouts/slideLayout1.xml"/><Relationship Id="rId17"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6250" y="1304925"/>
            <a:ext cx="874290" cy="232916"/>
          </a:xfrm>
          <a:prstGeom prst="rect">
            <a:avLst/>
          </a:prstGeom>
        </p:spPr>
      </p:pic>
      <p:sp>
        <p:nvSpPr>
          <p:cNvPr id="3" name="Text 0"/>
          <p:cNvSpPr/>
          <p:nvPr/>
        </p:nvSpPr>
        <p:spPr>
          <a:xfrm>
            <a:off x="476250" y="1637709"/>
            <a:ext cx="7172325" cy="1371600"/>
          </a:xfrm>
          <a:prstGeom prst="rect">
            <a:avLst/>
          </a:prstGeom>
          <a:noFill/>
          <a:ln/>
        </p:spPr>
        <p:txBody>
          <a:bodyPr wrap="square" lIns="0" tIns="0" rIns="0" bIns="0" rtlCol="0" anchor="b"/>
          <a:lstStyle/>
          <a:p>
            <a:pPr algn="l" indent="0" marL="0">
              <a:lnSpc>
                <a:spcPts val="1800"/>
              </a:lnSpc>
              <a:buNone/>
            </a:pPr>
            <a:r>
              <a:rPr lang="en-US" sz="1200" dirty="0">
                <a:solidFill>
                  <a:srgbClr val="444444"/>
                </a:solidFill>
                <a:latin typeface="Santander Micro Text" pitchFamily="34" charset="0"/>
                <a:ea typeface="Santander Micro Text" pitchFamily="34" charset="-122"/>
                <a:cs typeface="Santander Micro Text" pitchFamily="34" charset="-120"/>
              </a:rPr>
              <a:t>A 100% santander owned paytech providing customers with a one-stop shop for innovative payments and integrated solutions.</a:t>
            </a:r>
            <a:endParaRPr lang="en-US" sz="1200" dirty="0"/>
          </a:p>
          <a:p>
            <a:pPr algn="l" indent="0" marL="0">
              <a:lnSpc>
                <a:spcPts val="1800"/>
              </a:lnSpc>
              <a:buNone/>
            </a:pPr>
            <a:endParaRPr lang="en-US" sz="1200" dirty="0"/>
          </a:p>
          <a:p>
            <a:pPr algn="l" indent="0" marL="0">
              <a:lnSpc>
                <a:spcPts val="1800"/>
              </a:lnSpc>
              <a:buNone/>
            </a:pPr>
            <a:r>
              <a:rPr lang="en-US" sz="1200" dirty="0">
                <a:solidFill>
                  <a:srgbClr val="444444"/>
                </a:solidFill>
                <a:latin typeface="Santander Micro Text" pitchFamily="34" charset="0"/>
                <a:ea typeface="Santander Micro Text" pitchFamily="34" charset="-122"/>
                <a:cs typeface="Santander Micro Text" pitchFamily="34" charset="-120"/>
              </a:rPr>
              <a:t>Created in late 2020 as a global payments platform to innovatively bring together all of Santander Group´s payment solutions under one umbrella, building over Getnet´s, established franchise</a:t>
            </a:r>
            <a:endParaRPr lang="en-US" sz="1200" dirty="0"/>
          </a:p>
        </p:txBody>
      </p:sp>
      <p:pic>
        <p:nvPicPr>
          <p:cNvPr id="4" name="Image 1" descr="preencoded.png">    </p:cNvPr>
          <p:cNvPicPr>
            <a:picLocks noChangeAspect="1"/>
          </p:cNvPicPr>
          <p:nvPr/>
        </p:nvPicPr>
        <p:blipFill>
          <a:blip r:embed="rId2"/>
          <a:stretch>
            <a:fillRect/>
          </a:stretch>
        </p:blipFill>
        <p:spPr>
          <a:xfrm>
            <a:off x="8153400" y="1352550"/>
            <a:ext cx="2105025" cy="1433049"/>
          </a:xfrm>
          <a:prstGeom prst="rect">
            <a:avLst/>
          </a:prstGeom>
        </p:spPr>
      </p:pic>
      <p:pic>
        <p:nvPicPr>
          <p:cNvPr id="5" name="Image 2" descr="preencoded.png">    </p:cNvPr>
          <p:cNvPicPr>
            <a:picLocks noChangeAspect="1"/>
          </p:cNvPicPr>
          <p:nvPr/>
        </p:nvPicPr>
        <p:blipFill>
          <a:blip r:embed="rId3"/>
          <a:stretch>
            <a:fillRect/>
          </a:stretch>
        </p:blipFill>
        <p:spPr>
          <a:xfrm>
            <a:off x="8305800" y="1504950"/>
            <a:ext cx="874290" cy="232916"/>
          </a:xfrm>
          <a:prstGeom prst="rect">
            <a:avLst/>
          </a:prstGeom>
        </p:spPr>
      </p:pic>
      <p:sp>
        <p:nvSpPr>
          <p:cNvPr id="6" name="Text 1"/>
          <p:cNvSpPr/>
          <p:nvPr/>
        </p:nvSpPr>
        <p:spPr>
          <a:xfrm>
            <a:off x="8305800" y="1821093"/>
            <a:ext cx="1800225" cy="9144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Cloud-native platform that process x-border B2B Account to Account pay-outs and FX</a:t>
            </a:r>
            <a:endParaRPr lang="en-US" sz="1050" dirty="0"/>
          </a:p>
        </p:txBody>
      </p:sp>
      <p:pic>
        <p:nvPicPr>
          <p:cNvPr id="7" name="Image 3" descr="preencoded.png">    </p:cNvPr>
          <p:cNvPicPr>
            <a:picLocks noChangeAspect="1"/>
          </p:cNvPicPr>
          <p:nvPr/>
        </p:nvPicPr>
        <p:blipFill>
          <a:blip r:embed="rId4"/>
          <a:stretch>
            <a:fillRect/>
          </a:stretch>
        </p:blipFill>
        <p:spPr>
          <a:xfrm>
            <a:off x="10448925" y="1352550"/>
            <a:ext cx="2105025" cy="1382943"/>
          </a:xfrm>
          <a:prstGeom prst="rect">
            <a:avLst/>
          </a:prstGeom>
        </p:spPr>
      </p:pic>
      <p:pic>
        <p:nvPicPr>
          <p:cNvPr id="8" name="Image 4" descr="preencoded.png">    </p:cNvPr>
          <p:cNvPicPr>
            <a:picLocks noChangeAspect="1"/>
          </p:cNvPicPr>
          <p:nvPr/>
        </p:nvPicPr>
        <p:blipFill>
          <a:blip r:embed="rId5"/>
          <a:stretch>
            <a:fillRect/>
          </a:stretch>
        </p:blipFill>
        <p:spPr>
          <a:xfrm>
            <a:off x="10601325" y="1504950"/>
            <a:ext cx="948571" cy="283023"/>
          </a:xfrm>
          <a:prstGeom prst="rect">
            <a:avLst/>
          </a:prstGeom>
        </p:spPr>
      </p:pic>
      <p:sp>
        <p:nvSpPr>
          <p:cNvPr id="9" name="Text 2"/>
          <p:cNvSpPr/>
          <p:nvPr/>
        </p:nvSpPr>
        <p:spPr>
          <a:xfrm>
            <a:off x="10601325" y="1871197"/>
            <a:ext cx="1800225" cy="9144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Merchant payments services including processing, acquiring and value-added solutions</a:t>
            </a:r>
            <a:endParaRPr lang="en-US" sz="1050" dirty="0"/>
          </a:p>
        </p:txBody>
      </p:sp>
      <p:pic>
        <p:nvPicPr>
          <p:cNvPr id="10" name="Image 5" descr="preencoded.png">    </p:cNvPr>
          <p:cNvPicPr>
            <a:picLocks noChangeAspect="1"/>
          </p:cNvPicPr>
          <p:nvPr/>
        </p:nvPicPr>
        <p:blipFill>
          <a:blip r:embed="rId6"/>
          <a:stretch>
            <a:fillRect/>
          </a:stretch>
        </p:blipFill>
        <p:spPr>
          <a:xfrm>
            <a:off x="5719763" y="3114675"/>
            <a:ext cx="1562100" cy="276225"/>
          </a:xfrm>
          <a:prstGeom prst="rect">
            <a:avLst/>
          </a:prstGeom>
        </p:spPr>
      </p:pic>
      <p:sp>
        <p:nvSpPr>
          <p:cNvPr id="11" name="Text 3"/>
          <p:cNvSpPr/>
          <p:nvPr/>
        </p:nvSpPr>
        <p:spPr>
          <a:xfrm>
            <a:off x="5400675" y="3486150"/>
            <a:ext cx="2200275" cy="228600"/>
          </a:xfrm>
          <a:prstGeom prst="rect">
            <a:avLst/>
          </a:prstGeom>
          <a:noFill/>
          <a:ln/>
        </p:spPr>
        <p:txBody>
          <a:bodyPr wrap="square" lIns="0" tIns="0" rIns="0" bIns="0" rtlCol="0" anchor="b"/>
          <a:lstStyle/>
          <a:p>
            <a:pPr algn="l" indent="0" marL="0">
              <a:lnSpc>
                <a:spcPts val="1500"/>
              </a:lnSpc>
              <a:buNone/>
            </a:pPr>
            <a:r>
              <a:rPr lang="en-US" sz="1050" b="1" dirty="0">
                <a:solidFill>
                  <a:srgbClr val="444444"/>
                </a:solidFill>
                <a:latin typeface="Santander Micro Text" pitchFamily="34" charset="0"/>
                <a:ea typeface="Santander Micro Text" pitchFamily="34" charset="-122"/>
                <a:cs typeface="Santander Micro Text" pitchFamily="34" charset="-120"/>
              </a:rPr>
              <a:t>GLOBAL BUSINESS BREAKDOWN</a:t>
            </a:r>
            <a:endParaRPr lang="en-US" sz="1050" dirty="0"/>
          </a:p>
        </p:txBody>
      </p:sp>
      <p:pic>
        <p:nvPicPr>
          <p:cNvPr id="12" name="Image 6" descr="preencoded.png">    </p:cNvPr>
          <p:cNvPicPr>
            <a:picLocks noChangeAspect="1"/>
          </p:cNvPicPr>
          <p:nvPr/>
        </p:nvPicPr>
        <p:blipFill>
          <a:blip r:embed="rId7"/>
          <a:stretch>
            <a:fillRect/>
          </a:stretch>
        </p:blipFill>
        <p:spPr>
          <a:xfrm>
            <a:off x="533400" y="3838575"/>
            <a:ext cx="2312677" cy="2209800"/>
          </a:xfrm>
          <a:prstGeom prst="rect">
            <a:avLst/>
          </a:prstGeom>
        </p:spPr>
      </p:pic>
      <p:pic>
        <p:nvPicPr>
          <p:cNvPr id="13" name="Image 7" descr="preencoded.png">    </p:cNvPr>
          <p:cNvPicPr>
            <a:picLocks noChangeAspect="1"/>
          </p:cNvPicPr>
          <p:nvPr/>
        </p:nvPicPr>
        <p:blipFill>
          <a:blip r:embed="rId8"/>
          <a:stretch>
            <a:fillRect/>
          </a:stretch>
        </p:blipFill>
        <p:spPr>
          <a:xfrm>
            <a:off x="913433" y="4067175"/>
            <a:ext cx="1552575" cy="342900"/>
          </a:xfrm>
          <a:prstGeom prst="rect">
            <a:avLst/>
          </a:prstGeom>
        </p:spPr>
      </p:pic>
      <p:sp>
        <p:nvSpPr>
          <p:cNvPr id="14" name="Text 4"/>
          <p:cNvSpPr/>
          <p:nvPr/>
        </p:nvSpPr>
        <p:spPr>
          <a:xfrm>
            <a:off x="970583" y="4124325"/>
            <a:ext cx="1438275" cy="274320"/>
          </a:xfrm>
          <a:prstGeom prst="rect">
            <a:avLst/>
          </a:prstGeom>
          <a:noFill/>
          <a:ln/>
        </p:spPr>
        <p:txBody>
          <a:bodyPr wrap="square" lIns="0" tIns="0" rIns="0" bIns="0" rtlCol="0" anchor="b"/>
          <a:lstStyle/>
          <a:p>
            <a:pPr algn="ctr"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1</a:t>
            </a:r>
            <a:endParaRPr lang="en-US" sz="1200" dirty="0"/>
          </a:p>
        </p:txBody>
      </p:sp>
      <p:sp>
        <p:nvSpPr>
          <p:cNvPr id="15" name="Text 5"/>
          <p:cNvSpPr/>
          <p:nvPr/>
        </p:nvSpPr>
        <p:spPr>
          <a:xfrm>
            <a:off x="762000" y="4505325"/>
            <a:ext cx="1855470" cy="274320"/>
          </a:xfrm>
          <a:prstGeom prst="rect">
            <a:avLst/>
          </a:prstGeom>
          <a:noFill/>
          <a:ln/>
        </p:spPr>
        <p:txBody>
          <a:bodyPr wrap="square" lIns="0" tIns="0" rIns="0" bIns="0" rtlCol="0" anchor="b"/>
          <a:lstStyle/>
          <a:p>
            <a:pPr algn="l"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Retail &amp; Commercial</a:t>
            </a:r>
            <a:endParaRPr lang="en-US" sz="1200" dirty="0"/>
          </a:p>
        </p:txBody>
      </p:sp>
      <p:sp>
        <p:nvSpPr>
          <p:cNvPr id="16" name="Text 6"/>
          <p:cNvSpPr/>
          <p:nvPr/>
        </p:nvSpPr>
        <p:spPr>
          <a:xfrm>
            <a:off x="762000" y="4829175"/>
            <a:ext cx="1855470" cy="6858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A new Global business integrating our retail and commercial banking activities</a:t>
            </a:r>
            <a:endParaRPr lang="en-US" sz="1050" dirty="0"/>
          </a:p>
        </p:txBody>
      </p:sp>
      <p:pic>
        <p:nvPicPr>
          <p:cNvPr id="17" name="Image 8" descr="preencoded.png">    </p:cNvPr>
          <p:cNvPicPr>
            <a:picLocks noChangeAspect="1"/>
          </p:cNvPicPr>
          <p:nvPr/>
        </p:nvPicPr>
        <p:blipFill>
          <a:blip r:embed="rId9"/>
          <a:stretch>
            <a:fillRect/>
          </a:stretch>
        </p:blipFill>
        <p:spPr>
          <a:xfrm>
            <a:off x="2941327" y="3838575"/>
            <a:ext cx="2312677" cy="2209800"/>
          </a:xfrm>
          <a:prstGeom prst="rect">
            <a:avLst/>
          </a:prstGeom>
        </p:spPr>
      </p:pic>
      <p:pic>
        <p:nvPicPr>
          <p:cNvPr id="18" name="Image 9" descr="preencoded.png">    </p:cNvPr>
          <p:cNvPicPr>
            <a:picLocks noChangeAspect="1"/>
          </p:cNvPicPr>
          <p:nvPr/>
        </p:nvPicPr>
        <p:blipFill>
          <a:blip r:embed="rId10"/>
          <a:stretch>
            <a:fillRect/>
          </a:stretch>
        </p:blipFill>
        <p:spPr>
          <a:xfrm>
            <a:off x="3321360" y="4067175"/>
            <a:ext cx="1552575" cy="342900"/>
          </a:xfrm>
          <a:prstGeom prst="rect">
            <a:avLst/>
          </a:prstGeom>
        </p:spPr>
      </p:pic>
      <p:sp>
        <p:nvSpPr>
          <p:cNvPr id="19" name="Text 7"/>
          <p:cNvSpPr/>
          <p:nvPr/>
        </p:nvSpPr>
        <p:spPr>
          <a:xfrm>
            <a:off x="3378510" y="4124325"/>
            <a:ext cx="1438275" cy="274320"/>
          </a:xfrm>
          <a:prstGeom prst="rect">
            <a:avLst/>
          </a:prstGeom>
          <a:noFill/>
          <a:ln/>
        </p:spPr>
        <p:txBody>
          <a:bodyPr wrap="square" lIns="0" tIns="0" rIns="0" bIns="0" rtlCol="0" anchor="b"/>
          <a:lstStyle/>
          <a:p>
            <a:pPr algn="ctr"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2</a:t>
            </a:r>
            <a:endParaRPr lang="en-US" sz="1200" dirty="0"/>
          </a:p>
        </p:txBody>
      </p:sp>
      <p:sp>
        <p:nvSpPr>
          <p:cNvPr id="20" name="Text 8"/>
          <p:cNvSpPr/>
          <p:nvPr/>
        </p:nvSpPr>
        <p:spPr>
          <a:xfrm>
            <a:off x="3169927" y="4505325"/>
            <a:ext cx="1855470" cy="274320"/>
          </a:xfrm>
          <a:prstGeom prst="rect">
            <a:avLst/>
          </a:prstGeom>
          <a:noFill/>
          <a:ln/>
        </p:spPr>
        <p:txBody>
          <a:bodyPr wrap="square" lIns="0" tIns="0" rIns="0" bIns="0" rtlCol="0" anchor="b"/>
          <a:lstStyle/>
          <a:p>
            <a:pPr algn="l"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Digital Consumer bank</a:t>
            </a:r>
            <a:endParaRPr lang="en-US" sz="1200" dirty="0"/>
          </a:p>
        </p:txBody>
      </p:sp>
      <p:sp>
        <p:nvSpPr>
          <p:cNvPr id="21" name="Text 9"/>
          <p:cNvSpPr/>
          <p:nvPr/>
        </p:nvSpPr>
        <p:spPr>
          <a:xfrm>
            <a:off x="3169927" y="4829175"/>
            <a:ext cx="1855470" cy="9144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A single model across our markets for our consumer and auto finance business for OpenBank</a:t>
            </a:r>
            <a:endParaRPr lang="en-US" sz="1050" dirty="0"/>
          </a:p>
        </p:txBody>
      </p:sp>
      <p:pic>
        <p:nvPicPr>
          <p:cNvPr id="22" name="Image 10" descr="preencoded.png">    </p:cNvPr>
          <p:cNvPicPr>
            <a:picLocks noChangeAspect="1"/>
          </p:cNvPicPr>
          <p:nvPr/>
        </p:nvPicPr>
        <p:blipFill>
          <a:blip r:embed="rId11"/>
          <a:stretch>
            <a:fillRect/>
          </a:stretch>
        </p:blipFill>
        <p:spPr>
          <a:xfrm>
            <a:off x="5349255" y="3838575"/>
            <a:ext cx="2312677" cy="2209800"/>
          </a:xfrm>
          <a:prstGeom prst="rect">
            <a:avLst/>
          </a:prstGeom>
        </p:spPr>
      </p:pic>
      <p:pic>
        <p:nvPicPr>
          <p:cNvPr id="23" name="Image 11" descr="preencoded.png">    </p:cNvPr>
          <p:cNvPicPr>
            <a:picLocks noChangeAspect="1"/>
          </p:cNvPicPr>
          <p:nvPr/>
        </p:nvPicPr>
        <p:blipFill>
          <a:blip r:embed="rId12"/>
          <a:stretch>
            <a:fillRect/>
          </a:stretch>
        </p:blipFill>
        <p:spPr>
          <a:xfrm>
            <a:off x="5729288" y="4067175"/>
            <a:ext cx="1552575" cy="342900"/>
          </a:xfrm>
          <a:prstGeom prst="rect">
            <a:avLst/>
          </a:prstGeom>
        </p:spPr>
      </p:pic>
      <p:sp>
        <p:nvSpPr>
          <p:cNvPr id="24" name="Text 10"/>
          <p:cNvSpPr/>
          <p:nvPr/>
        </p:nvSpPr>
        <p:spPr>
          <a:xfrm>
            <a:off x="5786438" y="4124325"/>
            <a:ext cx="1438275" cy="274320"/>
          </a:xfrm>
          <a:prstGeom prst="rect">
            <a:avLst/>
          </a:prstGeom>
          <a:noFill/>
          <a:ln/>
        </p:spPr>
        <p:txBody>
          <a:bodyPr wrap="square" lIns="0" tIns="0" rIns="0" bIns="0" rtlCol="0" anchor="b"/>
          <a:lstStyle/>
          <a:p>
            <a:pPr algn="ctr"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3</a:t>
            </a:r>
            <a:endParaRPr lang="en-US" sz="1200" dirty="0"/>
          </a:p>
        </p:txBody>
      </p:sp>
      <p:sp>
        <p:nvSpPr>
          <p:cNvPr id="25" name="Text 11"/>
          <p:cNvSpPr/>
          <p:nvPr/>
        </p:nvSpPr>
        <p:spPr>
          <a:xfrm>
            <a:off x="5577855" y="4505325"/>
            <a:ext cx="1855470" cy="274320"/>
          </a:xfrm>
          <a:prstGeom prst="rect">
            <a:avLst/>
          </a:prstGeom>
          <a:noFill/>
          <a:ln/>
        </p:spPr>
        <p:txBody>
          <a:bodyPr wrap="square" lIns="0" tIns="0" rIns="0" bIns="0" rtlCol="0" anchor="b"/>
          <a:lstStyle/>
          <a:p>
            <a:pPr algn="l"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Payments</a:t>
            </a:r>
            <a:endParaRPr lang="en-US" sz="1200" dirty="0"/>
          </a:p>
        </p:txBody>
      </p:sp>
      <p:sp>
        <p:nvSpPr>
          <p:cNvPr id="26" name="Text 12"/>
          <p:cNvSpPr/>
          <p:nvPr/>
        </p:nvSpPr>
        <p:spPr>
          <a:xfrm>
            <a:off x="5577855" y="4829175"/>
            <a:ext cx="1855470" cy="4572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Single infrastructures for our payment solutions</a:t>
            </a:r>
            <a:endParaRPr lang="en-US" sz="1050" dirty="0"/>
          </a:p>
        </p:txBody>
      </p:sp>
      <p:pic>
        <p:nvPicPr>
          <p:cNvPr id="27" name="Image 12" descr="preencoded.png">    </p:cNvPr>
          <p:cNvPicPr>
            <a:picLocks noChangeAspect="1"/>
          </p:cNvPicPr>
          <p:nvPr/>
        </p:nvPicPr>
        <p:blipFill>
          <a:blip r:embed="rId13"/>
          <a:stretch>
            <a:fillRect/>
          </a:stretch>
        </p:blipFill>
        <p:spPr>
          <a:xfrm>
            <a:off x="5805488" y="5305425"/>
            <a:ext cx="1400175" cy="200025"/>
          </a:xfrm>
          <a:prstGeom prst="rect">
            <a:avLst/>
          </a:prstGeom>
        </p:spPr>
      </p:pic>
      <p:pic>
        <p:nvPicPr>
          <p:cNvPr id="28" name="Image 13" descr="preencoded.png">    </p:cNvPr>
          <p:cNvPicPr>
            <a:picLocks noChangeAspect="1"/>
          </p:cNvPicPr>
          <p:nvPr/>
        </p:nvPicPr>
        <p:blipFill>
          <a:blip r:embed="rId14"/>
          <a:stretch>
            <a:fillRect/>
          </a:stretch>
        </p:blipFill>
        <p:spPr>
          <a:xfrm>
            <a:off x="7757145" y="3838575"/>
            <a:ext cx="2312677" cy="2209800"/>
          </a:xfrm>
          <a:prstGeom prst="rect">
            <a:avLst/>
          </a:prstGeom>
        </p:spPr>
      </p:pic>
      <p:pic>
        <p:nvPicPr>
          <p:cNvPr id="29" name="Image 14" descr="preencoded.png">    </p:cNvPr>
          <p:cNvPicPr>
            <a:picLocks noChangeAspect="1"/>
          </p:cNvPicPr>
          <p:nvPr/>
        </p:nvPicPr>
        <p:blipFill>
          <a:blip r:embed="rId15"/>
          <a:stretch>
            <a:fillRect/>
          </a:stretch>
        </p:blipFill>
        <p:spPr>
          <a:xfrm>
            <a:off x="8137178" y="4067175"/>
            <a:ext cx="1552575" cy="342900"/>
          </a:xfrm>
          <a:prstGeom prst="rect">
            <a:avLst/>
          </a:prstGeom>
        </p:spPr>
      </p:pic>
      <p:sp>
        <p:nvSpPr>
          <p:cNvPr id="30" name="Text 13"/>
          <p:cNvSpPr/>
          <p:nvPr/>
        </p:nvSpPr>
        <p:spPr>
          <a:xfrm>
            <a:off x="8194328" y="4124325"/>
            <a:ext cx="1438275" cy="274320"/>
          </a:xfrm>
          <a:prstGeom prst="rect">
            <a:avLst/>
          </a:prstGeom>
          <a:noFill/>
          <a:ln/>
        </p:spPr>
        <p:txBody>
          <a:bodyPr wrap="square" lIns="0" tIns="0" rIns="0" bIns="0" rtlCol="0" anchor="b"/>
          <a:lstStyle/>
          <a:p>
            <a:pPr algn="ctr"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4</a:t>
            </a:r>
            <a:endParaRPr lang="en-US" sz="1200" dirty="0"/>
          </a:p>
        </p:txBody>
      </p:sp>
      <p:sp>
        <p:nvSpPr>
          <p:cNvPr id="31" name="Text 14"/>
          <p:cNvSpPr/>
          <p:nvPr/>
        </p:nvSpPr>
        <p:spPr>
          <a:xfrm>
            <a:off x="7985745" y="4505325"/>
            <a:ext cx="1855470" cy="548640"/>
          </a:xfrm>
          <a:prstGeom prst="rect">
            <a:avLst/>
          </a:prstGeom>
          <a:noFill/>
          <a:ln/>
        </p:spPr>
        <p:txBody>
          <a:bodyPr wrap="square" lIns="0" tIns="0" rIns="0" bIns="0" rtlCol="0" anchor="b"/>
          <a:lstStyle/>
          <a:p>
            <a:pPr algn="l"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Corporate &amp; Inverstment banking</a:t>
            </a:r>
            <a:endParaRPr lang="en-US" sz="1200" dirty="0"/>
          </a:p>
        </p:txBody>
      </p:sp>
      <p:sp>
        <p:nvSpPr>
          <p:cNvPr id="32" name="Text 15"/>
          <p:cNvSpPr/>
          <p:nvPr/>
        </p:nvSpPr>
        <p:spPr>
          <a:xfrm>
            <a:off x="7985745" y="5057775"/>
            <a:ext cx="1855470" cy="6858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Our global platform to support corporates and institutions</a:t>
            </a:r>
            <a:endParaRPr lang="en-US" sz="1050" dirty="0"/>
          </a:p>
        </p:txBody>
      </p:sp>
      <p:pic>
        <p:nvPicPr>
          <p:cNvPr id="33" name="Image 15" descr="preencoded.png">    </p:cNvPr>
          <p:cNvPicPr>
            <a:picLocks noChangeAspect="1"/>
          </p:cNvPicPr>
          <p:nvPr/>
        </p:nvPicPr>
        <p:blipFill>
          <a:blip r:embed="rId16"/>
          <a:stretch>
            <a:fillRect/>
          </a:stretch>
        </p:blipFill>
        <p:spPr>
          <a:xfrm>
            <a:off x="10165073" y="3838575"/>
            <a:ext cx="2312677" cy="2019300"/>
          </a:xfrm>
          <a:prstGeom prst="rect">
            <a:avLst/>
          </a:prstGeom>
        </p:spPr>
      </p:pic>
      <p:pic>
        <p:nvPicPr>
          <p:cNvPr id="34" name="Image 16" descr="preencoded.png">    </p:cNvPr>
          <p:cNvPicPr>
            <a:picLocks noChangeAspect="1"/>
          </p:cNvPicPr>
          <p:nvPr/>
        </p:nvPicPr>
        <p:blipFill>
          <a:blip r:embed="rId17"/>
          <a:stretch>
            <a:fillRect/>
          </a:stretch>
        </p:blipFill>
        <p:spPr>
          <a:xfrm>
            <a:off x="10545105" y="4067175"/>
            <a:ext cx="1552575" cy="342900"/>
          </a:xfrm>
          <a:prstGeom prst="rect">
            <a:avLst/>
          </a:prstGeom>
        </p:spPr>
      </p:pic>
      <p:sp>
        <p:nvSpPr>
          <p:cNvPr id="35" name="Text 16"/>
          <p:cNvSpPr/>
          <p:nvPr/>
        </p:nvSpPr>
        <p:spPr>
          <a:xfrm>
            <a:off x="10602255" y="4124325"/>
            <a:ext cx="1438275" cy="274320"/>
          </a:xfrm>
          <a:prstGeom prst="rect">
            <a:avLst/>
          </a:prstGeom>
          <a:noFill/>
          <a:ln/>
        </p:spPr>
        <p:txBody>
          <a:bodyPr wrap="square" lIns="0" tIns="0" rIns="0" bIns="0" rtlCol="0" anchor="b"/>
          <a:lstStyle/>
          <a:p>
            <a:pPr algn="ctr"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5</a:t>
            </a:r>
            <a:endParaRPr lang="en-US" sz="1200" dirty="0"/>
          </a:p>
        </p:txBody>
      </p:sp>
      <p:sp>
        <p:nvSpPr>
          <p:cNvPr id="36" name="Text 17"/>
          <p:cNvSpPr/>
          <p:nvPr/>
        </p:nvSpPr>
        <p:spPr>
          <a:xfrm>
            <a:off x="10393673" y="4505325"/>
            <a:ext cx="1855470" cy="548640"/>
          </a:xfrm>
          <a:prstGeom prst="rect">
            <a:avLst/>
          </a:prstGeom>
          <a:noFill/>
          <a:ln/>
        </p:spPr>
        <p:txBody>
          <a:bodyPr wrap="square" lIns="0" tIns="0" rIns="0" bIns="0" rtlCol="0" anchor="b"/>
          <a:lstStyle/>
          <a:p>
            <a:pPr algn="l" indent="0" marL="0">
              <a:lnSpc>
                <a:spcPts val="1800"/>
              </a:lnSpc>
              <a:buNone/>
            </a:pPr>
            <a:r>
              <a:rPr lang="en-US" sz="1200" b="1" dirty="0">
                <a:solidFill>
                  <a:srgbClr val="444444"/>
                </a:solidFill>
                <a:latin typeface="Santander Micro Text" pitchFamily="34" charset="0"/>
                <a:ea typeface="Santander Micro Text" pitchFamily="34" charset="-122"/>
                <a:cs typeface="Santander Micro Text" pitchFamily="34" charset="-120"/>
              </a:rPr>
              <a:t>Wealth management &amp; insurance</a:t>
            </a:r>
            <a:endParaRPr lang="en-US" sz="1200" dirty="0"/>
          </a:p>
        </p:txBody>
      </p:sp>
      <p:sp>
        <p:nvSpPr>
          <p:cNvPr id="37" name="Text 18"/>
          <p:cNvSpPr/>
          <p:nvPr/>
        </p:nvSpPr>
        <p:spPr>
          <a:xfrm>
            <a:off x="10393673" y="5057775"/>
            <a:ext cx="1855470" cy="914400"/>
          </a:xfrm>
          <a:prstGeom prst="rect">
            <a:avLst/>
          </a:prstGeom>
          <a:noFill/>
          <a:ln/>
        </p:spPr>
        <p:txBody>
          <a:bodyPr wrap="square" lIns="0" tIns="0" rIns="0" bIns="0" rtlCol="0" anchor="b"/>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Common service models for our private banking, asset management and insurance business</a:t>
            </a:r>
            <a:endParaRPr lang="en-US" sz="1050" dirty="0"/>
          </a:p>
        </p:txBody>
      </p:sp>
      <p:sp>
        <p:nvSpPr>
          <p:cNvPr id="38" name="Text 19"/>
          <p:cNvSpPr/>
          <p:nvPr/>
        </p:nvSpPr>
        <p:spPr>
          <a:xfrm>
            <a:off x="2733675" y="6143625"/>
            <a:ext cx="7543800" cy="548640"/>
          </a:xfrm>
          <a:prstGeom prst="rect">
            <a:avLst/>
          </a:prstGeom>
          <a:noFill/>
          <a:ln/>
        </p:spPr>
        <p:txBody>
          <a:bodyPr wrap="square" lIns="0" tIns="0" rIns="0" bIns="0" rtlCol="0" anchor="b"/>
          <a:lstStyle/>
          <a:p>
            <a:pPr algn="ctr" indent="0" marL="0">
              <a:lnSpc>
                <a:spcPts val="1800"/>
              </a:lnSpc>
              <a:buNone/>
            </a:pPr>
            <a:r>
              <a:rPr lang="en-US" sz="1200" dirty="0">
                <a:solidFill>
                  <a:srgbClr val="444444"/>
                </a:solidFill>
                <a:latin typeface="Santander Micro Text" pitchFamily="34" charset="0"/>
                <a:ea typeface="Santander Micro Text" pitchFamily="34" charset="-122"/>
                <a:cs typeface="Santander Micro Text" pitchFamily="34" charset="-120"/>
              </a:rPr>
              <a:t>Five global business have become the new primary segments for the group, in this new model, global heads will define the common business and operating model, which will be based on global platforms.</a:t>
            </a:r>
            <a:endParaRPr lang="en-US" sz="1200" dirty="0"/>
          </a:p>
        </p:txBody>
      </p:sp>
      <p:pic>
        <p:nvPicPr>
          <p:cNvPr id="39" name="Image 17" descr="preencoded.png">    </p:cNvPr>
          <p:cNvPicPr>
            <a:picLocks noChangeAspect="1"/>
          </p:cNvPicPr>
          <p:nvPr/>
        </p:nvPicPr>
        <p:blipFill>
          <a:blip r:embed="rId18"/>
          <a:stretch>
            <a:fillRect/>
          </a:stretch>
        </p:blipFill>
        <p:spPr>
          <a:xfrm>
            <a:off x="665373" y="2924175"/>
            <a:ext cx="11680403" cy="807244"/>
          </a:xfrm>
          <a:prstGeom prst="rect">
            <a:avLst/>
          </a:prstGeom>
        </p:spPr>
      </p:pic>
      <p:sp>
        <p:nvSpPr>
          <p:cNvPr id="40" name="Text 20"/>
          <p:cNvSpPr/>
          <p:nvPr/>
        </p:nvSpPr>
        <p:spPr>
          <a:xfrm>
            <a:off x="476250" y="238125"/>
            <a:ext cx="2560320" cy="685800"/>
          </a:xfrm>
          <a:prstGeom prst="rect">
            <a:avLst/>
          </a:prstGeom>
          <a:noFill/>
          <a:ln/>
        </p:spPr>
        <p:txBody>
          <a:bodyPr wrap="square" lIns="0" tIns="0" rIns="0" bIns="0" rtlCol="0" anchor="t"/>
          <a:lstStyle/>
          <a:p>
            <a:pPr algn="l" indent="0" marL="0">
              <a:lnSpc>
                <a:spcPts val="4500"/>
              </a:lnSpc>
              <a:buNone/>
            </a:pPr>
            <a:r>
              <a:rPr lang="en-US" sz="3600" dirty="0">
                <a:solidFill>
                  <a:srgbClr val="222222"/>
                </a:solidFill>
                <a:latin typeface="Santander Headline" pitchFamily="34" charset="0"/>
                <a:ea typeface="Santander Headline" pitchFamily="34" charset="-122"/>
                <a:cs typeface="Santander Headline" pitchFamily="34" charset="-120"/>
              </a:rPr>
              <a:t>About Getnet</a:t>
            </a:r>
            <a:endParaRPr lang="en-US" sz="3600" dirty="0"/>
          </a:p>
        </p:txBody>
      </p:sp>
      <p:pic>
        <p:nvPicPr>
          <p:cNvPr id="41" name="Image 18" descr="preencoded.png">    </p:cNvPr>
          <p:cNvPicPr>
            <a:picLocks noChangeAspect="1"/>
          </p:cNvPicPr>
          <p:nvPr/>
        </p:nvPicPr>
        <p:blipFill>
          <a:blip r:embed="rId19"/>
          <a:stretch>
            <a:fillRect/>
          </a:stretch>
        </p:blipFill>
        <p:spPr>
          <a:xfrm>
            <a:off x="476250" y="1038225"/>
            <a:ext cx="381000" cy="381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4450" y="5356454"/>
            <a:ext cx="789967" cy="235701"/>
          </a:xfrm>
          <a:prstGeom prst="rect">
            <a:avLst/>
          </a:prstGeom>
        </p:spPr>
      </p:pic>
      <p:pic>
        <p:nvPicPr>
          <p:cNvPr id="3" name="Image 1" descr="preencoded.png">    </p:cNvPr>
          <p:cNvPicPr>
            <a:picLocks noChangeAspect="1"/>
          </p:cNvPicPr>
          <p:nvPr/>
        </p:nvPicPr>
        <p:blipFill>
          <a:blip r:embed="rId2"/>
          <a:stretch>
            <a:fillRect/>
          </a:stretch>
        </p:blipFill>
        <p:spPr>
          <a:xfrm>
            <a:off x="1575681" y="1953444"/>
            <a:ext cx="3617172" cy="222107"/>
          </a:xfrm>
          <a:prstGeom prst="rect">
            <a:avLst/>
          </a:prstGeom>
        </p:spPr>
      </p:pic>
      <p:sp>
        <p:nvSpPr>
          <p:cNvPr id="4" name="Text 0"/>
          <p:cNvSpPr/>
          <p:nvPr/>
        </p:nvSpPr>
        <p:spPr>
          <a:xfrm>
            <a:off x="-18752" y="1983535"/>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47,033</a:t>
            </a:r>
            <a:endParaRPr lang="en-US" sz="874" dirty="0"/>
          </a:p>
        </p:txBody>
      </p:sp>
      <p:pic>
        <p:nvPicPr>
          <p:cNvPr id="5" name="Image 2" descr="preencoded.png">    </p:cNvPr>
          <p:cNvPicPr>
            <a:picLocks noChangeAspect="1"/>
          </p:cNvPicPr>
          <p:nvPr/>
        </p:nvPicPr>
        <p:blipFill>
          <a:blip r:embed="rId3"/>
          <a:stretch>
            <a:fillRect/>
          </a:stretch>
        </p:blipFill>
        <p:spPr>
          <a:xfrm>
            <a:off x="1575681" y="2373864"/>
            <a:ext cx="3521984" cy="230042"/>
          </a:xfrm>
          <a:prstGeom prst="rect">
            <a:avLst/>
          </a:prstGeom>
        </p:spPr>
      </p:pic>
      <p:sp>
        <p:nvSpPr>
          <p:cNvPr id="6" name="Text 1"/>
          <p:cNvSpPr/>
          <p:nvPr/>
        </p:nvSpPr>
        <p:spPr>
          <a:xfrm>
            <a:off x="-113928" y="2407923"/>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45,913</a:t>
            </a:r>
            <a:endParaRPr lang="en-US" sz="874" dirty="0"/>
          </a:p>
        </p:txBody>
      </p:sp>
      <p:pic>
        <p:nvPicPr>
          <p:cNvPr id="7" name="Image 3" descr="preencoded.png">    </p:cNvPr>
          <p:cNvPicPr>
            <a:picLocks noChangeAspect="1"/>
          </p:cNvPicPr>
          <p:nvPr/>
        </p:nvPicPr>
        <p:blipFill>
          <a:blip r:embed="rId4"/>
          <a:stretch>
            <a:fillRect/>
          </a:stretch>
        </p:blipFill>
        <p:spPr>
          <a:xfrm>
            <a:off x="1575681" y="2802210"/>
            <a:ext cx="3141241" cy="222107"/>
          </a:xfrm>
          <a:prstGeom prst="rect">
            <a:avLst/>
          </a:prstGeom>
        </p:spPr>
      </p:pic>
      <p:sp>
        <p:nvSpPr>
          <p:cNvPr id="8" name="Text 2"/>
          <p:cNvSpPr/>
          <p:nvPr/>
        </p:nvSpPr>
        <p:spPr>
          <a:xfrm>
            <a:off x="-494667" y="2832302"/>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40,704</a:t>
            </a:r>
            <a:endParaRPr lang="en-US" sz="874" dirty="0"/>
          </a:p>
        </p:txBody>
      </p:sp>
      <p:pic>
        <p:nvPicPr>
          <p:cNvPr id="9" name="Image 4" descr="preencoded.png">    </p:cNvPr>
          <p:cNvPicPr>
            <a:picLocks noChangeAspect="1"/>
          </p:cNvPicPr>
          <p:nvPr/>
        </p:nvPicPr>
        <p:blipFill>
          <a:blip r:embed="rId5"/>
          <a:stretch>
            <a:fillRect/>
          </a:stretch>
        </p:blipFill>
        <p:spPr>
          <a:xfrm>
            <a:off x="1575681" y="3230575"/>
            <a:ext cx="1887922" cy="222107"/>
          </a:xfrm>
          <a:prstGeom prst="rect">
            <a:avLst/>
          </a:prstGeom>
        </p:spPr>
      </p:pic>
      <p:sp>
        <p:nvSpPr>
          <p:cNvPr id="10" name="Text 3"/>
          <p:cNvSpPr/>
          <p:nvPr/>
        </p:nvSpPr>
        <p:spPr>
          <a:xfrm>
            <a:off x="-1747986" y="3260666"/>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24.538</a:t>
            </a:r>
            <a:endParaRPr lang="en-US" sz="874" dirty="0"/>
          </a:p>
        </p:txBody>
      </p:sp>
      <p:pic>
        <p:nvPicPr>
          <p:cNvPr id="11" name="Image 5" descr="preencoded.png">    </p:cNvPr>
          <p:cNvPicPr>
            <a:picLocks noChangeAspect="1"/>
          </p:cNvPicPr>
          <p:nvPr/>
        </p:nvPicPr>
        <p:blipFill>
          <a:blip r:embed="rId6"/>
          <a:stretch>
            <a:fillRect/>
          </a:stretch>
        </p:blipFill>
        <p:spPr>
          <a:xfrm>
            <a:off x="1575681" y="3650977"/>
            <a:ext cx="1277131" cy="222107"/>
          </a:xfrm>
          <a:prstGeom prst="rect">
            <a:avLst/>
          </a:prstGeom>
        </p:spPr>
      </p:pic>
      <p:sp>
        <p:nvSpPr>
          <p:cNvPr id="12" name="Text 4"/>
          <p:cNvSpPr/>
          <p:nvPr/>
        </p:nvSpPr>
        <p:spPr>
          <a:xfrm>
            <a:off x="-2358777" y="3681068"/>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16.800</a:t>
            </a:r>
            <a:endParaRPr lang="en-US" sz="874" dirty="0"/>
          </a:p>
        </p:txBody>
      </p:sp>
      <p:pic>
        <p:nvPicPr>
          <p:cNvPr id="13" name="Image 6" descr="preencoded.png">    </p:cNvPr>
          <p:cNvPicPr>
            <a:picLocks noChangeAspect="1"/>
          </p:cNvPicPr>
          <p:nvPr/>
        </p:nvPicPr>
        <p:blipFill>
          <a:blip r:embed="rId7"/>
          <a:stretch>
            <a:fillRect/>
          </a:stretch>
        </p:blipFill>
        <p:spPr>
          <a:xfrm>
            <a:off x="1575681" y="4079342"/>
            <a:ext cx="1070873" cy="222107"/>
          </a:xfrm>
          <a:prstGeom prst="rect">
            <a:avLst/>
          </a:prstGeom>
        </p:spPr>
      </p:pic>
      <p:sp>
        <p:nvSpPr>
          <p:cNvPr id="14" name="Text 5"/>
          <p:cNvSpPr/>
          <p:nvPr/>
        </p:nvSpPr>
        <p:spPr>
          <a:xfrm>
            <a:off x="-2565016" y="4109433"/>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14,316</a:t>
            </a:r>
            <a:endParaRPr lang="en-US" sz="874" dirty="0"/>
          </a:p>
        </p:txBody>
      </p:sp>
      <p:pic>
        <p:nvPicPr>
          <p:cNvPr id="15" name="Image 7" descr="preencoded.png">    </p:cNvPr>
          <p:cNvPicPr>
            <a:picLocks noChangeAspect="1"/>
          </p:cNvPicPr>
          <p:nvPr/>
        </p:nvPicPr>
        <p:blipFill>
          <a:blip r:embed="rId8"/>
          <a:stretch>
            <a:fillRect/>
          </a:stretch>
        </p:blipFill>
        <p:spPr>
          <a:xfrm>
            <a:off x="1575681" y="4499744"/>
            <a:ext cx="1015347" cy="230042"/>
          </a:xfrm>
          <a:prstGeom prst="rect">
            <a:avLst/>
          </a:prstGeom>
        </p:spPr>
      </p:pic>
      <p:sp>
        <p:nvSpPr>
          <p:cNvPr id="16" name="Text 6"/>
          <p:cNvSpPr/>
          <p:nvPr/>
        </p:nvSpPr>
        <p:spPr>
          <a:xfrm>
            <a:off x="-2620566" y="4533802"/>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13,450</a:t>
            </a:r>
            <a:endParaRPr lang="en-US" sz="874" dirty="0"/>
          </a:p>
        </p:txBody>
      </p:sp>
      <p:pic>
        <p:nvPicPr>
          <p:cNvPr id="17" name="Image 8" descr="preencoded.png">    </p:cNvPr>
          <p:cNvPicPr>
            <a:picLocks noChangeAspect="1"/>
          </p:cNvPicPr>
          <p:nvPr/>
        </p:nvPicPr>
        <p:blipFill>
          <a:blip r:embed="rId9"/>
          <a:stretch>
            <a:fillRect/>
          </a:stretch>
        </p:blipFill>
        <p:spPr>
          <a:xfrm>
            <a:off x="1575681" y="4928108"/>
            <a:ext cx="801179" cy="222107"/>
          </a:xfrm>
          <a:prstGeom prst="rect">
            <a:avLst/>
          </a:prstGeom>
        </p:spPr>
      </p:pic>
      <p:sp>
        <p:nvSpPr>
          <p:cNvPr id="18" name="Text 7"/>
          <p:cNvSpPr/>
          <p:nvPr/>
        </p:nvSpPr>
        <p:spPr>
          <a:xfrm>
            <a:off x="-2834729" y="4958200"/>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10,697</a:t>
            </a:r>
            <a:endParaRPr lang="en-US" sz="874" dirty="0"/>
          </a:p>
        </p:txBody>
      </p:sp>
      <p:pic>
        <p:nvPicPr>
          <p:cNvPr id="19" name="Image 9" descr="preencoded.png">    </p:cNvPr>
          <p:cNvPicPr>
            <a:picLocks noChangeAspect="1"/>
          </p:cNvPicPr>
          <p:nvPr/>
        </p:nvPicPr>
        <p:blipFill>
          <a:blip r:embed="rId10"/>
          <a:stretch>
            <a:fillRect/>
          </a:stretch>
        </p:blipFill>
        <p:spPr>
          <a:xfrm>
            <a:off x="1575681" y="5356454"/>
            <a:ext cx="777375" cy="222107"/>
          </a:xfrm>
          <a:prstGeom prst="rect">
            <a:avLst/>
          </a:prstGeom>
        </p:spPr>
      </p:pic>
      <p:sp>
        <p:nvSpPr>
          <p:cNvPr id="20" name="Text 8"/>
          <p:cNvSpPr/>
          <p:nvPr/>
        </p:nvSpPr>
        <p:spPr>
          <a:xfrm>
            <a:off x="-2858542" y="5386546"/>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9,889</a:t>
            </a:r>
            <a:endParaRPr lang="en-US" sz="874" dirty="0"/>
          </a:p>
        </p:txBody>
      </p:sp>
      <p:pic>
        <p:nvPicPr>
          <p:cNvPr id="21" name="Image 10" descr="preencoded.png">    </p:cNvPr>
          <p:cNvPicPr>
            <a:picLocks noChangeAspect="1"/>
          </p:cNvPicPr>
          <p:nvPr/>
        </p:nvPicPr>
        <p:blipFill>
          <a:blip r:embed="rId11"/>
          <a:stretch>
            <a:fillRect/>
          </a:stretch>
        </p:blipFill>
        <p:spPr>
          <a:xfrm>
            <a:off x="1575681" y="1525098"/>
            <a:ext cx="3656834" cy="222107"/>
          </a:xfrm>
          <a:prstGeom prst="rect">
            <a:avLst/>
          </a:prstGeom>
        </p:spPr>
      </p:pic>
      <p:sp>
        <p:nvSpPr>
          <p:cNvPr id="22" name="Text 9"/>
          <p:cNvSpPr/>
          <p:nvPr/>
        </p:nvSpPr>
        <p:spPr>
          <a:xfrm>
            <a:off x="20910" y="1555189"/>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47,457</a:t>
            </a:r>
            <a:endParaRPr lang="en-US" sz="874" dirty="0"/>
          </a:p>
        </p:txBody>
      </p:sp>
      <p:pic>
        <p:nvPicPr>
          <p:cNvPr id="23" name="Image 11" descr="preencoded.png">    </p:cNvPr>
          <p:cNvPicPr>
            <a:picLocks noChangeAspect="1"/>
          </p:cNvPicPr>
          <p:nvPr/>
        </p:nvPicPr>
        <p:blipFill>
          <a:blip r:embed="rId12"/>
          <a:stretch>
            <a:fillRect/>
          </a:stretch>
        </p:blipFill>
        <p:spPr>
          <a:xfrm>
            <a:off x="8722742" y="2373864"/>
            <a:ext cx="705983" cy="230042"/>
          </a:xfrm>
          <a:prstGeom prst="rect">
            <a:avLst/>
          </a:prstGeom>
        </p:spPr>
      </p:pic>
      <p:sp>
        <p:nvSpPr>
          <p:cNvPr id="24" name="Text 10"/>
          <p:cNvSpPr/>
          <p:nvPr/>
        </p:nvSpPr>
        <p:spPr>
          <a:xfrm>
            <a:off x="4217119" y="2407923"/>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9,639</a:t>
            </a:r>
            <a:endParaRPr lang="en-US" sz="874" dirty="0"/>
          </a:p>
        </p:txBody>
      </p:sp>
      <p:pic>
        <p:nvPicPr>
          <p:cNvPr id="25" name="Image 12" descr="preencoded.png">    </p:cNvPr>
          <p:cNvPicPr>
            <a:picLocks noChangeAspect="1"/>
          </p:cNvPicPr>
          <p:nvPr/>
        </p:nvPicPr>
        <p:blipFill>
          <a:blip r:embed="rId13"/>
          <a:stretch>
            <a:fillRect/>
          </a:stretch>
        </p:blipFill>
        <p:spPr>
          <a:xfrm>
            <a:off x="8722742" y="2802210"/>
            <a:ext cx="658389" cy="222107"/>
          </a:xfrm>
          <a:prstGeom prst="rect">
            <a:avLst/>
          </a:prstGeom>
        </p:spPr>
      </p:pic>
      <p:sp>
        <p:nvSpPr>
          <p:cNvPr id="26" name="Text 11"/>
          <p:cNvSpPr/>
          <p:nvPr/>
        </p:nvSpPr>
        <p:spPr>
          <a:xfrm>
            <a:off x="4169532" y="2832302"/>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9,066</a:t>
            </a:r>
            <a:endParaRPr lang="en-US" sz="874" dirty="0"/>
          </a:p>
        </p:txBody>
      </p:sp>
      <p:pic>
        <p:nvPicPr>
          <p:cNvPr id="27" name="Image 13" descr="preencoded.png">    </p:cNvPr>
          <p:cNvPicPr>
            <a:picLocks noChangeAspect="1"/>
          </p:cNvPicPr>
          <p:nvPr/>
        </p:nvPicPr>
        <p:blipFill>
          <a:blip r:embed="rId14"/>
          <a:stretch>
            <a:fillRect/>
          </a:stretch>
        </p:blipFill>
        <p:spPr>
          <a:xfrm>
            <a:off x="8722742" y="3230575"/>
            <a:ext cx="634603" cy="222107"/>
          </a:xfrm>
          <a:prstGeom prst="rect">
            <a:avLst/>
          </a:prstGeom>
        </p:spPr>
      </p:pic>
      <p:sp>
        <p:nvSpPr>
          <p:cNvPr id="28" name="Text 12"/>
          <p:cNvSpPr/>
          <p:nvPr/>
        </p:nvSpPr>
        <p:spPr>
          <a:xfrm>
            <a:off x="4145756" y="3260666"/>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8,820</a:t>
            </a:r>
            <a:endParaRPr lang="en-US" sz="874" dirty="0"/>
          </a:p>
        </p:txBody>
      </p:sp>
      <p:pic>
        <p:nvPicPr>
          <p:cNvPr id="29" name="Image 14" descr="preencoded.png">    </p:cNvPr>
          <p:cNvPicPr>
            <a:picLocks noChangeAspect="1"/>
          </p:cNvPicPr>
          <p:nvPr/>
        </p:nvPicPr>
        <p:blipFill>
          <a:blip r:embed="rId15"/>
          <a:stretch>
            <a:fillRect/>
          </a:stretch>
        </p:blipFill>
        <p:spPr>
          <a:xfrm>
            <a:off x="8722742" y="3650977"/>
            <a:ext cx="610794" cy="222107"/>
          </a:xfrm>
          <a:prstGeom prst="rect">
            <a:avLst/>
          </a:prstGeom>
        </p:spPr>
      </p:pic>
      <p:sp>
        <p:nvSpPr>
          <p:cNvPr id="30" name="Text 13"/>
          <p:cNvSpPr/>
          <p:nvPr/>
        </p:nvSpPr>
        <p:spPr>
          <a:xfrm>
            <a:off x="4121944" y="3681068"/>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8,329</a:t>
            </a:r>
            <a:endParaRPr lang="en-US" sz="874" dirty="0"/>
          </a:p>
        </p:txBody>
      </p:sp>
      <p:pic>
        <p:nvPicPr>
          <p:cNvPr id="31" name="Image 15" descr="preencoded.png">    </p:cNvPr>
          <p:cNvPicPr>
            <a:picLocks noChangeAspect="1"/>
          </p:cNvPicPr>
          <p:nvPr/>
        </p:nvPicPr>
        <p:blipFill>
          <a:blip r:embed="rId16"/>
          <a:stretch>
            <a:fillRect/>
          </a:stretch>
        </p:blipFill>
        <p:spPr>
          <a:xfrm>
            <a:off x="8722742" y="4079342"/>
            <a:ext cx="587015" cy="222107"/>
          </a:xfrm>
          <a:prstGeom prst="rect">
            <a:avLst/>
          </a:prstGeom>
        </p:spPr>
      </p:pic>
      <p:sp>
        <p:nvSpPr>
          <p:cNvPr id="32" name="Text 14"/>
          <p:cNvSpPr/>
          <p:nvPr/>
        </p:nvSpPr>
        <p:spPr>
          <a:xfrm>
            <a:off x="4098168" y="4109433"/>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7,978</a:t>
            </a:r>
            <a:endParaRPr lang="en-US" sz="874" dirty="0"/>
          </a:p>
        </p:txBody>
      </p:sp>
      <p:pic>
        <p:nvPicPr>
          <p:cNvPr id="33" name="Image 16" descr="preencoded.png">    </p:cNvPr>
          <p:cNvPicPr>
            <a:picLocks noChangeAspect="1"/>
          </p:cNvPicPr>
          <p:nvPr/>
        </p:nvPicPr>
        <p:blipFill>
          <a:blip r:embed="rId17"/>
          <a:stretch>
            <a:fillRect/>
          </a:stretch>
        </p:blipFill>
        <p:spPr>
          <a:xfrm>
            <a:off x="8722742" y="4499744"/>
            <a:ext cx="372823" cy="230042"/>
          </a:xfrm>
          <a:prstGeom prst="rect">
            <a:avLst/>
          </a:prstGeom>
        </p:spPr>
      </p:pic>
      <p:sp>
        <p:nvSpPr>
          <p:cNvPr id="34" name="Text 15"/>
          <p:cNvSpPr/>
          <p:nvPr/>
        </p:nvSpPr>
        <p:spPr>
          <a:xfrm>
            <a:off x="3955368" y="4539407"/>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4,578</a:t>
            </a:r>
            <a:endParaRPr lang="en-US" sz="874" dirty="0"/>
          </a:p>
        </p:txBody>
      </p:sp>
      <p:pic>
        <p:nvPicPr>
          <p:cNvPr id="35" name="Image 17" descr="preencoded.png">    </p:cNvPr>
          <p:cNvPicPr>
            <a:picLocks noChangeAspect="1"/>
          </p:cNvPicPr>
          <p:nvPr/>
        </p:nvPicPr>
        <p:blipFill>
          <a:blip r:embed="rId18"/>
          <a:stretch>
            <a:fillRect/>
          </a:stretch>
        </p:blipFill>
        <p:spPr>
          <a:xfrm>
            <a:off x="8722742" y="1525098"/>
            <a:ext cx="3648902" cy="222107"/>
          </a:xfrm>
          <a:prstGeom prst="rect">
            <a:avLst/>
          </a:prstGeom>
        </p:spPr>
      </p:pic>
      <p:sp>
        <p:nvSpPr>
          <p:cNvPr id="36" name="Text 16"/>
          <p:cNvSpPr/>
          <p:nvPr/>
        </p:nvSpPr>
        <p:spPr>
          <a:xfrm>
            <a:off x="7160047" y="1555189"/>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47,457</a:t>
            </a:r>
            <a:endParaRPr lang="en-US" sz="874" dirty="0"/>
          </a:p>
        </p:txBody>
      </p:sp>
      <p:pic>
        <p:nvPicPr>
          <p:cNvPr id="37" name="Image 18" descr="preencoded.png">    </p:cNvPr>
          <p:cNvPicPr>
            <a:picLocks noChangeAspect="1"/>
          </p:cNvPicPr>
          <p:nvPr/>
        </p:nvPicPr>
        <p:blipFill>
          <a:blip r:embed="rId19"/>
          <a:stretch>
            <a:fillRect/>
          </a:stretch>
        </p:blipFill>
        <p:spPr>
          <a:xfrm>
            <a:off x="457200" y="5253335"/>
            <a:ext cx="2133814" cy="452147"/>
          </a:xfrm>
          <a:prstGeom prst="rect">
            <a:avLst/>
          </a:prstGeom>
        </p:spPr>
      </p:pic>
      <p:pic>
        <p:nvPicPr>
          <p:cNvPr id="38" name="Image 19" descr="preencoded.png">    </p:cNvPr>
          <p:cNvPicPr>
            <a:picLocks noChangeAspect="1"/>
          </p:cNvPicPr>
          <p:nvPr/>
        </p:nvPicPr>
        <p:blipFill>
          <a:blip r:embed="rId20"/>
          <a:stretch>
            <a:fillRect/>
          </a:stretch>
        </p:blipFill>
        <p:spPr>
          <a:xfrm>
            <a:off x="7675662" y="1937593"/>
            <a:ext cx="789967" cy="235701"/>
          </a:xfrm>
          <a:prstGeom prst="rect">
            <a:avLst/>
          </a:prstGeom>
        </p:spPr>
      </p:pic>
      <p:pic>
        <p:nvPicPr>
          <p:cNvPr id="39" name="Image 20" descr="preencoded.png">    </p:cNvPr>
          <p:cNvPicPr>
            <a:picLocks noChangeAspect="1"/>
          </p:cNvPicPr>
          <p:nvPr/>
        </p:nvPicPr>
        <p:blipFill>
          <a:blip r:embed="rId21"/>
          <a:stretch>
            <a:fillRect/>
          </a:stretch>
        </p:blipFill>
        <p:spPr>
          <a:xfrm>
            <a:off x="8706892" y="1937593"/>
            <a:ext cx="777375" cy="222107"/>
          </a:xfrm>
          <a:prstGeom prst="rect">
            <a:avLst/>
          </a:prstGeom>
        </p:spPr>
      </p:pic>
      <p:sp>
        <p:nvSpPr>
          <p:cNvPr id="40" name="Text 17"/>
          <p:cNvSpPr/>
          <p:nvPr/>
        </p:nvSpPr>
        <p:spPr>
          <a:xfrm>
            <a:off x="4272669" y="1967685"/>
            <a:ext cx="5116395" cy="194310"/>
          </a:xfrm>
          <a:prstGeom prst="rect">
            <a:avLst/>
          </a:prstGeom>
          <a:noFill/>
          <a:ln/>
        </p:spPr>
        <p:txBody>
          <a:bodyPr wrap="square" lIns="0" tIns="0" rIns="0" bIns="0" rtlCol="0" anchor="t"/>
          <a:lstStyle/>
          <a:p>
            <a:pPr algn="r" indent="0" marL="0">
              <a:lnSpc>
                <a:spcPts val="1249"/>
              </a:lnSpc>
              <a:buNone/>
            </a:pPr>
            <a:r>
              <a:rPr lang="en-US" sz="874" dirty="0">
                <a:solidFill>
                  <a:srgbClr val="222222"/>
                </a:solidFill>
                <a:latin typeface="Santander Micro Text" pitchFamily="34" charset="0"/>
                <a:ea typeface="Santander Micro Text" pitchFamily="34" charset="-122"/>
                <a:cs typeface="Santander Micro Text" pitchFamily="34" charset="-120"/>
              </a:rPr>
              <a:t>9,889</a:t>
            </a:r>
            <a:endParaRPr lang="en-US" sz="874" dirty="0"/>
          </a:p>
        </p:txBody>
      </p:sp>
      <p:pic>
        <p:nvPicPr>
          <p:cNvPr id="41" name="Image 21" descr="preencoded.png">    </p:cNvPr>
          <p:cNvPicPr>
            <a:picLocks noChangeAspect="1"/>
          </p:cNvPicPr>
          <p:nvPr/>
        </p:nvPicPr>
        <p:blipFill>
          <a:blip r:embed="rId22"/>
          <a:stretch>
            <a:fillRect/>
          </a:stretch>
        </p:blipFill>
        <p:spPr>
          <a:xfrm>
            <a:off x="7588411" y="1834474"/>
            <a:ext cx="2133814" cy="452147"/>
          </a:xfrm>
          <a:prstGeom prst="rect">
            <a:avLst/>
          </a:prstGeom>
        </p:spPr>
      </p:pic>
      <p:sp>
        <p:nvSpPr>
          <p:cNvPr id="42" name="Text 18"/>
          <p:cNvSpPr/>
          <p:nvPr/>
        </p:nvSpPr>
        <p:spPr>
          <a:xfrm>
            <a:off x="1581150" y="838200"/>
            <a:ext cx="3762375" cy="548640"/>
          </a:xfrm>
          <a:prstGeom prst="rect">
            <a:avLst/>
          </a:prstGeom>
          <a:noFill/>
          <a:ln/>
        </p:spPr>
        <p:txBody>
          <a:bodyPr wrap="square" lIns="0" tIns="0" rIns="0" bIns="0" rtlCol="0" anchor="t"/>
          <a:lstStyle/>
          <a:p>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In diverse and abundant competition landscape Getnet stands 10th among merchant acquirers but... </a:t>
            </a:r>
            <a:endParaRPr lang="en-US" sz="1200" dirty="0"/>
          </a:p>
        </p:txBody>
      </p:sp>
      <p:sp>
        <p:nvSpPr>
          <p:cNvPr id="43" name="Text 19"/>
          <p:cNvSpPr/>
          <p:nvPr/>
        </p:nvSpPr>
        <p:spPr>
          <a:xfrm>
            <a:off x="8324850" y="838200"/>
            <a:ext cx="4048125" cy="548640"/>
          </a:xfrm>
          <a:prstGeom prst="rect">
            <a:avLst/>
          </a:prstGeom>
          <a:noFill/>
          <a:ln/>
        </p:spPr>
        <p:txBody>
          <a:bodyPr wrap="square" lIns="0" tIns="0" rIns="0" bIns="0" rtlCol="0" anchor="t"/>
          <a:lstStyle/>
          <a:p>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 there aren´t many players backed by a </a:t>
            </a:r>
            <a:pPr algn="ctr" indent="0" marL="0">
              <a:lnSpc>
                <a:spcPts val="1800"/>
              </a:lnSpc>
              <a:buNone/>
            </a:pPr>
            <a:r>
              <a:rPr lang="en-US" sz="1200" dirty="0">
                <a:solidFill>
                  <a:srgbClr val="EC0000"/>
                </a:solidFill>
                <a:latin typeface="Santander Micro Text" pitchFamily="34" charset="0"/>
                <a:ea typeface="Santander Micro Text" pitchFamily="34" charset="-122"/>
                <a:cs typeface="Santander Micro Text" pitchFamily="34" charset="-120"/>
              </a:rPr>
              <a:t>leading financial institution with a global reach</a:t>
            </a:r>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 like Santander´s</a:t>
            </a:r>
            <a:endParaRPr lang="en-US" sz="1200" dirty="0"/>
          </a:p>
        </p:txBody>
      </p:sp>
      <p:pic>
        <p:nvPicPr>
          <p:cNvPr id="44" name="Image 22" descr="preencoded.png">    </p:cNvPr>
          <p:cNvPicPr>
            <a:picLocks noChangeAspect="1"/>
          </p:cNvPicPr>
          <p:nvPr/>
        </p:nvPicPr>
        <p:blipFill>
          <a:blip r:embed="rId23"/>
          <a:stretch>
            <a:fillRect/>
          </a:stretch>
        </p:blipFill>
        <p:spPr>
          <a:xfrm>
            <a:off x="466725" y="6019800"/>
            <a:ext cx="12096750" cy="533400"/>
          </a:xfrm>
          <a:prstGeom prst="rect">
            <a:avLst/>
          </a:prstGeom>
        </p:spPr>
      </p:pic>
      <p:pic>
        <p:nvPicPr>
          <p:cNvPr id="45" name="Image 23" descr="preencoded.png">    </p:cNvPr>
          <p:cNvPicPr>
            <a:picLocks noChangeAspect="1"/>
          </p:cNvPicPr>
          <p:nvPr/>
        </p:nvPicPr>
        <p:blipFill>
          <a:blip r:embed="rId24"/>
          <a:stretch>
            <a:fillRect/>
          </a:stretch>
        </p:blipFill>
        <p:spPr>
          <a:xfrm>
            <a:off x="466725" y="6019800"/>
            <a:ext cx="12096750" cy="457200"/>
          </a:xfrm>
          <a:prstGeom prst="rect">
            <a:avLst/>
          </a:prstGeom>
        </p:spPr>
      </p:pic>
      <p:sp>
        <p:nvSpPr>
          <p:cNvPr id="46" name="Text 20"/>
          <p:cNvSpPr/>
          <p:nvPr/>
        </p:nvSpPr>
        <p:spPr>
          <a:xfrm>
            <a:off x="695325" y="6134100"/>
            <a:ext cx="11639550" cy="365760"/>
          </a:xfrm>
          <a:prstGeom prst="rect">
            <a:avLst/>
          </a:prstGeom>
          <a:noFill/>
          <a:ln/>
        </p:spPr>
        <p:txBody>
          <a:bodyPr wrap="square" lIns="0" tIns="0" rIns="0" bIns="0" rtlCol="0" anchor="t"/>
          <a:lstStyle/>
          <a:p>
            <a:pPr algn="l" indent="0" marL="0">
              <a:lnSpc>
                <a:spcPts val="1200"/>
              </a:lnSpc>
              <a:buNone/>
            </a:pPr>
            <a:r>
              <a:rPr lang="en-US" sz="900" dirty="0">
                <a:solidFill>
                  <a:srgbClr val="222222"/>
                </a:solidFill>
                <a:latin typeface="Santander Micro Text" pitchFamily="34" charset="0"/>
                <a:ea typeface="Santander Micro Text" pitchFamily="34" charset="-122"/>
                <a:cs typeface="Santander Micro Text" pitchFamily="34" charset="-120"/>
              </a:rPr>
              <a:t>Nilson Report Issue 1272, October 2024. Ranked by domestic purchase transactions (in Millions). Considering only publicity traded companies</a:t>
            </a:r>
            <a:endParaRPr lang="en-US" sz="900" dirty="0"/>
          </a:p>
          <a:p>
            <a:pPr algn="l" indent="0" marL="0">
              <a:lnSpc>
                <a:spcPts val="1200"/>
              </a:lnSpc>
              <a:buNone/>
            </a:pPr>
            <a:r>
              <a:rPr lang="en-US" sz="900" dirty="0">
                <a:solidFill>
                  <a:srgbClr val="222222"/>
                </a:solidFill>
                <a:latin typeface="Santander Micro Text" pitchFamily="34" charset="0"/>
                <a:ea typeface="Santander Micro Text" pitchFamily="34" charset="-122"/>
                <a:cs typeface="Santander Micro Text" pitchFamily="34" charset="-120"/>
              </a:rPr>
              <a:t>own source based on Nilson Report Issue 2023 only selecting Top 10 international players backed by global banks</a:t>
            </a:r>
            <a:endParaRPr lang="en-US" sz="900" dirty="0"/>
          </a:p>
        </p:txBody>
      </p:sp>
      <p:sp>
        <p:nvSpPr>
          <p:cNvPr id="47" name="Text 21"/>
          <p:cNvSpPr/>
          <p:nvPr/>
        </p:nvSpPr>
        <p:spPr>
          <a:xfrm>
            <a:off x="1543050" y="5753100"/>
            <a:ext cx="430054" cy="228600"/>
          </a:xfrm>
          <a:prstGeom prst="rect">
            <a:avLst/>
          </a:prstGeom>
          <a:noFill/>
          <a:ln/>
        </p:spPr>
        <p:txBody>
          <a:bodyPr wrap="square" lIns="0" tIns="0" rIns="0" bIns="0" rtlCol="0" anchor="t"/>
          <a:lstStyle/>
          <a:p>
            <a:pPr algn="l" indent="0" marL="0">
              <a:lnSpc>
                <a:spcPts val="1500"/>
              </a:lnSpc>
              <a:buNone/>
            </a:pPr>
            <a:r>
              <a:rPr lang="en-US" sz="1050" dirty="0">
                <a:solidFill>
                  <a:srgbClr val="767676"/>
                </a:solidFill>
                <a:latin typeface="Santander Micro Text" pitchFamily="34" charset="0"/>
                <a:ea typeface="Santander Micro Text" pitchFamily="34" charset="-122"/>
                <a:cs typeface="Santander Micro Text" pitchFamily="34" charset="-120"/>
              </a:rPr>
              <a:t>RANK 1</a:t>
            </a:r>
            <a:endParaRPr lang="en-US" sz="1050" dirty="0"/>
          </a:p>
        </p:txBody>
      </p:sp>
      <p:sp>
        <p:nvSpPr>
          <p:cNvPr id="48" name="Text 22"/>
          <p:cNvSpPr/>
          <p:nvPr/>
        </p:nvSpPr>
        <p:spPr>
          <a:xfrm>
            <a:off x="8601075" y="5753100"/>
            <a:ext cx="430054" cy="228600"/>
          </a:xfrm>
          <a:prstGeom prst="rect">
            <a:avLst/>
          </a:prstGeom>
          <a:noFill/>
          <a:ln/>
        </p:spPr>
        <p:txBody>
          <a:bodyPr wrap="square" lIns="0" tIns="0" rIns="0" bIns="0" rtlCol="0" anchor="t"/>
          <a:lstStyle/>
          <a:p>
            <a:pPr algn="l" indent="0" marL="0">
              <a:lnSpc>
                <a:spcPts val="1500"/>
              </a:lnSpc>
              <a:buNone/>
            </a:pPr>
            <a:r>
              <a:rPr lang="en-US" sz="1050" dirty="0">
                <a:solidFill>
                  <a:srgbClr val="767676"/>
                </a:solidFill>
                <a:latin typeface="Santander Micro Text" pitchFamily="34" charset="0"/>
                <a:ea typeface="Santander Micro Text" pitchFamily="34" charset="-122"/>
                <a:cs typeface="Santander Micro Text" pitchFamily="34" charset="-120"/>
              </a:rPr>
              <a:t>RANK 2</a:t>
            </a:r>
            <a:endParaRPr lang="en-US" sz="1050" dirty="0"/>
          </a:p>
        </p:txBody>
      </p:sp>
      <p:pic>
        <p:nvPicPr>
          <p:cNvPr id="49" name="Image 24" descr="preencoded.png">    </p:cNvPr>
          <p:cNvPicPr>
            <a:picLocks noChangeAspect="1"/>
          </p:cNvPicPr>
          <p:nvPr/>
        </p:nvPicPr>
        <p:blipFill>
          <a:blip r:embed="rId25"/>
          <a:stretch>
            <a:fillRect/>
          </a:stretch>
        </p:blipFill>
        <p:spPr>
          <a:xfrm>
            <a:off x="447675" y="228600"/>
            <a:ext cx="12096750" cy="457200"/>
          </a:xfrm>
          <a:prstGeom prst="rect">
            <a:avLst/>
          </a:prstGeom>
        </p:spPr>
      </p:pic>
      <p:sp>
        <p:nvSpPr>
          <p:cNvPr id="50" name="Text 23"/>
          <p:cNvSpPr/>
          <p:nvPr/>
        </p:nvSpPr>
        <p:spPr>
          <a:xfrm>
            <a:off x="676275" y="342900"/>
            <a:ext cx="11639550" cy="274320"/>
          </a:xfrm>
          <a:prstGeom prst="rect">
            <a:avLst/>
          </a:prstGeom>
          <a:noFill/>
          <a:ln/>
        </p:spPr>
        <p:txBody>
          <a:bodyPr wrap="square" lIns="0" tIns="0" rIns="0" bIns="0" rtlCol="0" anchor="t"/>
          <a:lstStyle/>
          <a:p>
            <a:pPr algn="l" indent="0" marL="0">
              <a:lnSpc>
                <a:spcPts val="1800"/>
              </a:lnSpc>
              <a:buNone/>
            </a:pPr>
            <a:r>
              <a:rPr lang="en-US" sz="1500" dirty="0">
                <a:solidFill>
                  <a:srgbClr val="222222"/>
                </a:solidFill>
                <a:latin typeface="Santander Headline" pitchFamily="34" charset="0"/>
                <a:ea typeface="Santander Headline" pitchFamily="34" charset="-122"/>
                <a:cs typeface="Santander Headline" pitchFamily="34" charset="-120"/>
              </a:rPr>
              <a:t>We keep widening our presence in the payments industry</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143000"/>
            <a:ext cx="4857750" cy="1097280"/>
          </a:xfrm>
          <a:prstGeom prst="rect">
            <a:avLst/>
          </a:prstGeom>
          <a:noFill/>
          <a:ln/>
        </p:spPr>
        <p:txBody>
          <a:bodyPr wrap="square" lIns="0" tIns="0" rIns="0" bIns="0" rtlCol="0" anchor="t"/>
          <a:lstStyle/>
          <a:p>
            <a:pPr algn="l"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Getnet has been providing </a:t>
            </a:r>
            <a:pPr algn="l" indent="0" marL="0">
              <a:lnSpc>
                <a:spcPts val="1800"/>
              </a:lnSpc>
              <a:buNone/>
            </a:pPr>
            <a:r>
              <a:rPr lang="en-US" sz="1200" dirty="0">
                <a:solidFill>
                  <a:srgbClr val="EC0000"/>
                </a:solidFill>
                <a:latin typeface="Santander Micro Text" pitchFamily="34" charset="0"/>
                <a:ea typeface="Santander Micro Text" pitchFamily="34" charset="-122"/>
                <a:cs typeface="Santander Micro Text" pitchFamily="34" charset="-120"/>
              </a:rPr>
              <a:t>merchant payment services</a:t>
            </a:r>
            <a:pPr algn="l"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 for more than 10 years in Brazil, Mexico, Spain and Portugal and in the south cone Getnet´s been present - 5 years but has scaled quickly achieving relevant market shares</a:t>
            </a:r>
            <a:endParaRPr lang="en-US" sz="1200" dirty="0"/>
          </a:p>
        </p:txBody>
      </p:sp>
      <p:pic>
        <p:nvPicPr>
          <p:cNvPr id="3" name="Image 0" descr="preencoded.png">    </p:cNvPr>
          <p:cNvPicPr>
            <a:picLocks noChangeAspect="1"/>
          </p:cNvPicPr>
          <p:nvPr/>
        </p:nvPicPr>
        <p:blipFill>
          <a:blip r:embed="rId1"/>
          <a:stretch>
            <a:fillRect/>
          </a:stretch>
        </p:blipFill>
        <p:spPr>
          <a:xfrm>
            <a:off x="1109663" y="2381250"/>
            <a:ext cx="952500" cy="1038225"/>
          </a:xfrm>
          <a:prstGeom prst="rect">
            <a:avLst/>
          </a:prstGeom>
        </p:spPr>
      </p:pic>
      <p:sp>
        <p:nvSpPr>
          <p:cNvPr id="4" name="Text 1"/>
          <p:cNvSpPr/>
          <p:nvPr/>
        </p:nvSpPr>
        <p:spPr>
          <a:xfrm>
            <a:off x="857250" y="3495675"/>
            <a:ext cx="1457325" cy="365760"/>
          </a:xfrm>
          <a:prstGeom prst="rect">
            <a:avLst/>
          </a:prstGeom>
          <a:noFill/>
          <a:ln/>
        </p:spPr>
        <p:txBody>
          <a:bodyPr wrap="square" lIns="0" tIns="0" rIns="0" bIns="0" rtlCol="0" anchor="t"/>
          <a:lstStyle/>
          <a:p>
            <a:pPr algn="ctr" indent="0" marL="0">
              <a:lnSpc>
                <a:spcPts val="2400"/>
              </a:lnSpc>
              <a:buNone/>
            </a:pPr>
            <a:r>
              <a:rPr lang="en-US" sz="1800" dirty="0">
                <a:solidFill>
                  <a:srgbClr val="000000"/>
                </a:solidFill>
                <a:latin typeface="Santander Headline" pitchFamily="34" charset="0"/>
                <a:ea typeface="Santander Headline" pitchFamily="34" charset="-122"/>
                <a:cs typeface="Santander Headline" pitchFamily="34" charset="-120"/>
              </a:rPr>
              <a:t>&gt;220 </a:t>
            </a:r>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€Bn</a:t>
            </a:r>
            <a:endParaRPr lang="en-US" sz="1800" dirty="0"/>
          </a:p>
        </p:txBody>
      </p:sp>
      <p:sp>
        <p:nvSpPr>
          <p:cNvPr id="5" name="Text 2"/>
          <p:cNvSpPr/>
          <p:nvPr/>
        </p:nvSpPr>
        <p:spPr>
          <a:xfrm>
            <a:off x="857250" y="3800475"/>
            <a:ext cx="1457325" cy="228600"/>
          </a:xfrm>
          <a:prstGeom prst="rect">
            <a:avLst/>
          </a:prstGeom>
          <a:noFill/>
          <a:ln/>
        </p:spPr>
        <p:txBody>
          <a:bodyPr wrap="square" lIns="0" tIns="0" rIns="0" bIns="0" rtlCol="0" anchor="t"/>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Total payments volume</a:t>
            </a:r>
            <a:endParaRPr lang="en-US" sz="1050" dirty="0"/>
          </a:p>
        </p:txBody>
      </p:sp>
      <p:pic>
        <p:nvPicPr>
          <p:cNvPr id="6" name="Image 1" descr="preencoded.png">    </p:cNvPr>
          <p:cNvPicPr>
            <a:picLocks noChangeAspect="1"/>
          </p:cNvPicPr>
          <p:nvPr/>
        </p:nvPicPr>
        <p:blipFill>
          <a:blip r:embed="rId2"/>
          <a:stretch>
            <a:fillRect/>
          </a:stretch>
        </p:blipFill>
        <p:spPr>
          <a:xfrm>
            <a:off x="3228975" y="2381250"/>
            <a:ext cx="1381125" cy="1038225"/>
          </a:xfrm>
          <a:prstGeom prst="rect">
            <a:avLst/>
          </a:prstGeom>
        </p:spPr>
      </p:pic>
      <p:sp>
        <p:nvSpPr>
          <p:cNvPr id="7" name="Text 3"/>
          <p:cNvSpPr/>
          <p:nvPr/>
        </p:nvSpPr>
        <p:spPr>
          <a:xfrm>
            <a:off x="3190875" y="3495675"/>
            <a:ext cx="1457325" cy="365760"/>
          </a:xfrm>
          <a:prstGeom prst="rect">
            <a:avLst/>
          </a:prstGeom>
          <a:noFill/>
          <a:ln/>
        </p:spPr>
        <p:txBody>
          <a:bodyPr wrap="square" lIns="0" tIns="0" rIns="0" bIns="0" rtlCol="0" anchor="t"/>
          <a:lstStyle/>
          <a:p>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c. </a:t>
            </a:r>
            <a:pPr algn="ctr" indent="0" marL="0">
              <a:lnSpc>
                <a:spcPts val="2400"/>
              </a:lnSpc>
              <a:buNone/>
            </a:pPr>
            <a:r>
              <a:rPr lang="en-US" sz="1800" dirty="0">
                <a:solidFill>
                  <a:srgbClr val="000000"/>
                </a:solidFill>
                <a:latin typeface="Santander Headline" pitchFamily="34" charset="0"/>
                <a:ea typeface="Santander Headline" pitchFamily="34" charset="-122"/>
                <a:cs typeface="Santander Headline" pitchFamily="34" charset="-120"/>
              </a:rPr>
              <a:t>10 </a:t>
            </a:r>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Bn</a:t>
            </a:r>
            <a:endParaRPr lang="en-US" sz="1200" dirty="0"/>
          </a:p>
        </p:txBody>
      </p:sp>
      <p:sp>
        <p:nvSpPr>
          <p:cNvPr id="8" name="Text 4"/>
          <p:cNvSpPr/>
          <p:nvPr/>
        </p:nvSpPr>
        <p:spPr>
          <a:xfrm>
            <a:off x="3190875" y="3800475"/>
            <a:ext cx="1457325" cy="228600"/>
          </a:xfrm>
          <a:prstGeom prst="rect">
            <a:avLst/>
          </a:prstGeom>
          <a:noFill/>
          <a:ln/>
        </p:spPr>
        <p:txBody>
          <a:bodyPr wrap="square" lIns="0" tIns="0" rIns="0" bIns="0" rtlCol="0" anchor="t"/>
          <a:lstStyle/>
          <a:p>
            <a:pPr algn="l"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Processed Transactions</a:t>
            </a:r>
            <a:endParaRPr lang="en-US" sz="1050" dirty="0"/>
          </a:p>
        </p:txBody>
      </p:sp>
      <p:pic>
        <p:nvPicPr>
          <p:cNvPr id="9" name="Image 2" descr="preencoded.png">    </p:cNvPr>
          <p:cNvPicPr>
            <a:picLocks noChangeAspect="1"/>
          </p:cNvPicPr>
          <p:nvPr/>
        </p:nvPicPr>
        <p:blipFill>
          <a:blip r:embed="rId3"/>
          <a:stretch>
            <a:fillRect/>
          </a:stretch>
        </p:blipFill>
        <p:spPr>
          <a:xfrm>
            <a:off x="881063" y="4467225"/>
            <a:ext cx="1409700" cy="1038225"/>
          </a:xfrm>
          <a:prstGeom prst="rect">
            <a:avLst/>
          </a:prstGeom>
        </p:spPr>
      </p:pic>
      <p:sp>
        <p:nvSpPr>
          <p:cNvPr id="10" name="Text 5"/>
          <p:cNvSpPr/>
          <p:nvPr/>
        </p:nvSpPr>
        <p:spPr>
          <a:xfrm>
            <a:off x="857250" y="5581650"/>
            <a:ext cx="1457325" cy="365760"/>
          </a:xfrm>
          <a:prstGeom prst="rect">
            <a:avLst/>
          </a:prstGeom>
          <a:noFill/>
          <a:ln/>
        </p:spPr>
        <p:txBody>
          <a:bodyPr wrap="square" lIns="0" tIns="0" rIns="0" bIns="0" rtlCol="0" anchor="t"/>
          <a:lstStyle/>
          <a:p>
            <a:pPr algn="ctr" indent="0" marL="0">
              <a:lnSpc>
                <a:spcPts val="2400"/>
              </a:lnSpc>
              <a:buNone/>
            </a:pPr>
            <a:r>
              <a:rPr lang="en-US" sz="1800" dirty="0">
                <a:solidFill>
                  <a:srgbClr val="000000"/>
                </a:solidFill>
                <a:latin typeface="Santander Headline" pitchFamily="34" charset="0"/>
                <a:ea typeface="Santander Headline" pitchFamily="34" charset="-122"/>
                <a:cs typeface="Santander Headline" pitchFamily="34" charset="-120"/>
              </a:rPr>
              <a:t>1.3 </a:t>
            </a:r>
            <a:pPr algn="ctr" indent="0" marL="0">
              <a:lnSpc>
                <a:spcPts val="1800"/>
              </a:lnSpc>
              <a:buNone/>
            </a:pPr>
            <a:r>
              <a:rPr lang="en-US" sz="1200" dirty="0">
                <a:solidFill>
                  <a:srgbClr val="000000"/>
                </a:solidFill>
                <a:latin typeface="Santander Micro Text" pitchFamily="34" charset="0"/>
                <a:ea typeface="Santander Micro Text" pitchFamily="34" charset="-122"/>
                <a:cs typeface="Santander Micro Text" pitchFamily="34" charset="-120"/>
              </a:rPr>
              <a:t>Mn</a:t>
            </a:r>
            <a:endParaRPr lang="en-US" sz="1800" dirty="0"/>
          </a:p>
        </p:txBody>
      </p:sp>
      <p:sp>
        <p:nvSpPr>
          <p:cNvPr id="11" name="Text 6"/>
          <p:cNvSpPr/>
          <p:nvPr/>
        </p:nvSpPr>
        <p:spPr>
          <a:xfrm>
            <a:off x="857250" y="5886450"/>
            <a:ext cx="1457325" cy="228600"/>
          </a:xfrm>
          <a:prstGeom prst="rect">
            <a:avLst/>
          </a:prstGeom>
          <a:noFill/>
          <a:ln/>
        </p:spPr>
        <p:txBody>
          <a:bodyPr wrap="square" lIns="0" tIns="0" rIns="0" bIns="0" rtlCol="0" anchor="t"/>
          <a:lstStyle/>
          <a:p>
            <a:pPr algn="ctr"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Active merchants</a:t>
            </a:r>
            <a:endParaRPr lang="en-US" sz="1050" dirty="0"/>
          </a:p>
        </p:txBody>
      </p:sp>
      <p:pic>
        <p:nvPicPr>
          <p:cNvPr id="12" name="Image 3" descr="preencoded.png">    </p:cNvPr>
          <p:cNvPicPr>
            <a:picLocks noChangeAspect="1"/>
          </p:cNvPicPr>
          <p:nvPr/>
        </p:nvPicPr>
        <p:blipFill>
          <a:blip r:embed="rId4"/>
          <a:stretch>
            <a:fillRect/>
          </a:stretch>
        </p:blipFill>
        <p:spPr>
          <a:xfrm>
            <a:off x="3348038" y="4429125"/>
            <a:ext cx="1143000" cy="1114425"/>
          </a:xfrm>
          <a:prstGeom prst="rect">
            <a:avLst/>
          </a:prstGeom>
        </p:spPr>
      </p:pic>
      <p:sp>
        <p:nvSpPr>
          <p:cNvPr id="13" name="Text 7"/>
          <p:cNvSpPr/>
          <p:nvPr/>
        </p:nvSpPr>
        <p:spPr>
          <a:xfrm>
            <a:off x="3190875" y="5581650"/>
            <a:ext cx="1457325" cy="365760"/>
          </a:xfrm>
          <a:prstGeom prst="rect">
            <a:avLst/>
          </a:prstGeom>
          <a:noFill/>
          <a:ln/>
        </p:spPr>
        <p:txBody>
          <a:bodyPr wrap="square" lIns="0" tIns="0" rIns="0" bIns="0" rtlCol="0" anchor="t"/>
          <a:lstStyle/>
          <a:p>
            <a:pPr algn="ctr" indent="0" marL="0">
              <a:lnSpc>
                <a:spcPts val="2400"/>
              </a:lnSpc>
              <a:buNone/>
            </a:pPr>
            <a:r>
              <a:rPr lang="en-US" sz="1800" dirty="0">
                <a:solidFill>
                  <a:srgbClr val="000000"/>
                </a:solidFill>
                <a:latin typeface="Santander Headline" pitchFamily="34" charset="0"/>
                <a:ea typeface="Santander Headline" pitchFamily="34" charset="-122"/>
                <a:cs typeface="Santander Headline" pitchFamily="34" charset="-120"/>
              </a:rPr>
              <a:t>&gt;5,000</a:t>
            </a:r>
            <a:endParaRPr lang="en-US" sz="1800" dirty="0"/>
          </a:p>
        </p:txBody>
      </p:sp>
      <p:sp>
        <p:nvSpPr>
          <p:cNvPr id="14" name="Text 8"/>
          <p:cNvSpPr/>
          <p:nvPr/>
        </p:nvSpPr>
        <p:spPr>
          <a:xfrm>
            <a:off x="3190875" y="5886450"/>
            <a:ext cx="1457325" cy="228600"/>
          </a:xfrm>
          <a:prstGeom prst="rect">
            <a:avLst/>
          </a:prstGeom>
          <a:noFill/>
          <a:ln/>
        </p:spPr>
        <p:txBody>
          <a:bodyPr wrap="square" lIns="0" tIns="0" rIns="0" bIns="0" rtlCol="0" anchor="t"/>
          <a:lstStyle/>
          <a:p>
            <a:pPr algn="ctr" indent="0" marL="0">
              <a:lnSpc>
                <a:spcPts val="1500"/>
              </a:lnSpc>
              <a:buNone/>
            </a:pPr>
            <a:r>
              <a:rPr lang="en-US" sz="1050" dirty="0">
                <a:solidFill>
                  <a:srgbClr val="444444"/>
                </a:solidFill>
                <a:latin typeface="Santander Micro Text" pitchFamily="34" charset="0"/>
                <a:ea typeface="Santander Micro Text" pitchFamily="34" charset="-122"/>
                <a:cs typeface="Santander Micro Text" pitchFamily="34" charset="-120"/>
              </a:rPr>
              <a:t>Employees</a:t>
            </a:r>
            <a:endParaRPr lang="en-US" sz="1050" dirty="0"/>
          </a:p>
        </p:txBody>
      </p:sp>
      <p:pic>
        <p:nvPicPr>
          <p:cNvPr id="15" name="Image 4" descr="preencoded.png">    </p:cNvPr>
          <p:cNvPicPr>
            <a:picLocks noChangeAspect="1"/>
          </p:cNvPicPr>
          <p:nvPr/>
        </p:nvPicPr>
        <p:blipFill>
          <a:blip r:embed="rId5"/>
          <a:stretch>
            <a:fillRect/>
          </a:stretch>
        </p:blipFill>
        <p:spPr>
          <a:xfrm>
            <a:off x="5486400" y="742950"/>
            <a:ext cx="7058025" cy="5610225"/>
          </a:xfrm>
          <a:prstGeom prst="rect">
            <a:avLst/>
          </a:prstGeom>
        </p:spPr>
      </p:pic>
      <p:pic>
        <p:nvPicPr>
          <p:cNvPr id="16" name="Image 5" descr="preencoded.png">    </p:cNvPr>
          <p:cNvPicPr>
            <a:picLocks noChangeAspect="1"/>
          </p:cNvPicPr>
          <p:nvPr/>
        </p:nvPicPr>
        <p:blipFill>
          <a:blip r:embed="rId6"/>
          <a:stretch>
            <a:fillRect/>
          </a:stretch>
        </p:blipFill>
        <p:spPr>
          <a:xfrm>
            <a:off x="10514112" y="1951397"/>
            <a:ext cx="2282614" cy="1133842"/>
          </a:xfrm>
          <a:prstGeom prst="rect">
            <a:avLst/>
          </a:prstGeom>
        </p:spPr>
      </p:pic>
      <p:pic>
        <p:nvPicPr>
          <p:cNvPr id="17" name="Image 6" descr="preencoded.png">    </p:cNvPr>
          <p:cNvPicPr>
            <a:picLocks noChangeAspect="1"/>
          </p:cNvPicPr>
          <p:nvPr/>
        </p:nvPicPr>
        <p:blipFill>
          <a:blip r:embed="rId7"/>
          <a:stretch>
            <a:fillRect/>
          </a:stretch>
        </p:blipFill>
        <p:spPr>
          <a:xfrm>
            <a:off x="6672449" y="2182639"/>
            <a:ext cx="1820131" cy="492326"/>
          </a:xfrm>
          <a:prstGeom prst="rect">
            <a:avLst/>
          </a:prstGeom>
        </p:spPr>
      </p:pic>
      <p:pic>
        <p:nvPicPr>
          <p:cNvPr id="18" name="Image 7" descr="preencoded.png">    </p:cNvPr>
          <p:cNvPicPr>
            <a:picLocks noChangeAspect="1"/>
          </p:cNvPicPr>
          <p:nvPr/>
        </p:nvPicPr>
        <p:blipFill>
          <a:blip r:embed="rId8"/>
          <a:stretch>
            <a:fillRect/>
          </a:stretch>
        </p:blipFill>
        <p:spPr>
          <a:xfrm>
            <a:off x="9372786" y="3383607"/>
            <a:ext cx="2431790" cy="1133842"/>
          </a:xfrm>
          <a:prstGeom prst="rect">
            <a:avLst/>
          </a:prstGeom>
        </p:spPr>
      </p:pic>
      <p:pic>
        <p:nvPicPr>
          <p:cNvPr id="19" name="Image 8" descr="preencoded.png">    </p:cNvPr>
          <p:cNvPicPr>
            <a:picLocks noChangeAspect="1"/>
          </p:cNvPicPr>
          <p:nvPr/>
        </p:nvPicPr>
        <p:blipFill>
          <a:blip r:embed="rId9"/>
          <a:stretch>
            <a:fillRect/>
          </a:stretch>
        </p:blipFill>
        <p:spPr>
          <a:xfrm>
            <a:off x="8596982" y="1332254"/>
            <a:ext cx="1820131" cy="1424761"/>
          </a:xfrm>
          <a:prstGeom prst="rect">
            <a:avLst/>
          </a:prstGeom>
        </p:spPr>
      </p:pic>
      <p:pic>
        <p:nvPicPr>
          <p:cNvPr id="20" name="Image 9" descr="preencoded.png">    </p:cNvPr>
          <p:cNvPicPr>
            <a:picLocks noChangeAspect="1"/>
          </p:cNvPicPr>
          <p:nvPr/>
        </p:nvPicPr>
        <p:blipFill>
          <a:blip r:embed="rId10"/>
          <a:stretch>
            <a:fillRect/>
          </a:stretch>
        </p:blipFill>
        <p:spPr>
          <a:xfrm>
            <a:off x="6068244" y="4547295"/>
            <a:ext cx="2282614" cy="1133842"/>
          </a:xfrm>
          <a:prstGeom prst="rect">
            <a:avLst/>
          </a:prstGeom>
        </p:spPr>
      </p:pic>
      <p:pic>
        <p:nvPicPr>
          <p:cNvPr id="21" name="Image 10" descr="preencoded.png">    </p:cNvPr>
          <p:cNvPicPr>
            <a:picLocks noChangeAspect="1"/>
          </p:cNvPicPr>
          <p:nvPr/>
        </p:nvPicPr>
        <p:blipFill>
          <a:blip r:embed="rId11"/>
          <a:stretch>
            <a:fillRect/>
          </a:stretch>
        </p:blipFill>
        <p:spPr>
          <a:xfrm>
            <a:off x="7836136" y="5166420"/>
            <a:ext cx="1820131" cy="1596330"/>
          </a:xfrm>
          <a:prstGeom prst="rect">
            <a:avLst/>
          </a:prstGeom>
        </p:spPr>
      </p:pic>
      <p:pic>
        <p:nvPicPr>
          <p:cNvPr id="22" name="Image 11" descr="preencoded.png">    </p:cNvPr>
          <p:cNvPicPr>
            <a:picLocks noChangeAspect="1"/>
          </p:cNvPicPr>
          <p:nvPr/>
        </p:nvPicPr>
        <p:blipFill>
          <a:blip r:embed="rId12"/>
          <a:stretch>
            <a:fillRect/>
          </a:stretch>
        </p:blipFill>
        <p:spPr>
          <a:xfrm>
            <a:off x="8999823" y="4465234"/>
            <a:ext cx="2282614" cy="984652"/>
          </a:xfrm>
          <a:prstGeom prst="rect">
            <a:avLst/>
          </a:prstGeom>
        </p:spPr>
      </p:pic>
      <p:pic>
        <p:nvPicPr>
          <p:cNvPr id="23" name="Image 12" descr="preencoded.png">    </p:cNvPr>
          <p:cNvPicPr>
            <a:picLocks noChangeAspect="1"/>
          </p:cNvPicPr>
          <p:nvPr/>
        </p:nvPicPr>
        <p:blipFill>
          <a:blip r:embed="rId13"/>
          <a:stretch>
            <a:fillRect/>
          </a:stretch>
        </p:blipFill>
        <p:spPr>
          <a:xfrm>
            <a:off x="7910736" y="2637662"/>
            <a:ext cx="962285" cy="984652"/>
          </a:xfrm>
          <a:prstGeom prst="rect">
            <a:avLst/>
          </a:prstGeom>
        </p:spPr>
      </p:pic>
      <p:pic>
        <p:nvPicPr>
          <p:cNvPr id="24" name="Image 13" descr="preencoded.png">    </p:cNvPr>
          <p:cNvPicPr>
            <a:picLocks noChangeAspect="1"/>
          </p:cNvPicPr>
          <p:nvPr/>
        </p:nvPicPr>
        <p:blipFill>
          <a:blip r:embed="rId14"/>
          <a:stretch>
            <a:fillRect/>
          </a:stretch>
        </p:blipFill>
        <p:spPr>
          <a:xfrm>
            <a:off x="5963803" y="3361227"/>
            <a:ext cx="2282614" cy="1133842"/>
          </a:xfrm>
          <a:prstGeom prst="rect">
            <a:avLst/>
          </a:prstGeom>
        </p:spPr>
      </p:pic>
      <p:pic>
        <p:nvPicPr>
          <p:cNvPr id="25" name="Image 14" descr="preencoded.png">    </p:cNvPr>
          <p:cNvPicPr>
            <a:picLocks noChangeAspect="1"/>
          </p:cNvPicPr>
          <p:nvPr/>
        </p:nvPicPr>
        <p:blipFill>
          <a:blip r:embed="rId15"/>
          <a:stretch>
            <a:fillRect/>
          </a:stretch>
        </p:blipFill>
        <p:spPr>
          <a:xfrm>
            <a:off x="457200" y="228600"/>
            <a:ext cx="12096750" cy="457200"/>
          </a:xfrm>
          <a:prstGeom prst="rect">
            <a:avLst/>
          </a:prstGeom>
        </p:spPr>
      </p:pic>
      <p:sp>
        <p:nvSpPr>
          <p:cNvPr id="26" name="Text 9"/>
          <p:cNvSpPr/>
          <p:nvPr/>
        </p:nvSpPr>
        <p:spPr>
          <a:xfrm>
            <a:off x="685800" y="342900"/>
            <a:ext cx="11639550" cy="274320"/>
          </a:xfrm>
          <a:prstGeom prst="rect">
            <a:avLst/>
          </a:prstGeom>
          <a:noFill/>
          <a:ln/>
        </p:spPr>
        <p:txBody>
          <a:bodyPr wrap="square" lIns="0" tIns="0" rIns="0" bIns="0" rtlCol="0" anchor="t"/>
          <a:lstStyle/>
          <a:p>
            <a:pPr algn="l" indent="0" marL="0">
              <a:lnSpc>
                <a:spcPts val="1800"/>
              </a:lnSpc>
              <a:buNone/>
            </a:pPr>
            <a:r>
              <a:rPr lang="en-US" sz="1500" dirty="0">
                <a:solidFill>
                  <a:srgbClr val="222222"/>
                </a:solidFill>
                <a:latin typeface="Santander Headline" pitchFamily="34" charset="0"/>
                <a:ea typeface="Santander Headline" pitchFamily="34" charset="-122"/>
                <a:cs typeface="Santander Headline" pitchFamily="34" charset="-120"/>
              </a:rPr>
              <a:t>Strong geographical footprint in Iberia and LatAm</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Slide 1</vt:lpstr>
      <vt:lpstr>Slide 2</vt:lpstr>
      <vt:lpstr>Slide 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2026-02-25T10:25:20Z</dcterms:created>
  <dcterms:modified xsi:type="dcterms:W3CDTF">2026-02-25T10:25:20Z</dcterms:modified>
</cp:coreProperties>
</file>