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notesMasterIdLst>
    <p:notesMasterId r:id="rId7"/>
  </p:notesMasterIdLst>
  <p:sldSz cx="18288000" cy="10281979"/>
  <p:notesSz cx="10281979"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png"/><Relationship Id="rId21" Type="http://schemas.openxmlformats.org/officeDocument/2006/relationships/image" Target="../media/image-1-21.png"/><Relationship Id="rId22" Type="http://schemas.openxmlformats.org/officeDocument/2006/relationships/slideLayout" Target="../slideLayouts/slideLayout1.xml"/><Relationship Id="rId2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image" Target="../media/image-2-21.png"/><Relationship Id="rId22" Type="http://schemas.openxmlformats.org/officeDocument/2006/relationships/image" Target="../media/image-2-22.png"/><Relationship Id="rId23" Type="http://schemas.openxmlformats.org/officeDocument/2006/relationships/image" Target="../media/image-2-23.png"/><Relationship Id="rId24" Type="http://schemas.openxmlformats.org/officeDocument/2006/relationships/image" Target="../media/image-2-24.png"/><Relationship Id="rId25" Type="http://schemas.openxmlformats.org/officeDocument/2006/relationships/image" Target="../media/image-2-25.png"/><Relationship Id="rId26" Type="http://schemas.openxmlformats.org/officeDocument/2006/relationships/image" Target="../media/image-2-26.png"/><Relationship Id="rId27" Type="http://schemas.openxmlformats.org/officeDocument/2006/relationships/image" Target="../media/image-2-27.png"/><Relationship Id="rId28" Type="http://schemas.openxmlformats.org/officeDocument/2006/relationships/image" Target="../media/image-2-28.png"/><Relationship Id="rId29" Type="http://schemas.openxmlformats.org/officeDocument/2006/relationships/image" Target="../media/image-2-29.png"/><Relationship Id="rId30" Type="http://schemas.openxmlformats.org/officeDocument/2006/relationships/image" Target="../media/image-2-30.png"/><Relationship Id="rId31" Type="http://schemas.openxmlformats.org/officeDocument/2006/relationships/image" Target="../media/image-2-31.png"/><Relationship Id="rId32" Type="http://schemas.openxmlformats.org/officeDocument/2006/relationships/image" Target="../media/image-2-32.png"/><Relationship Id="rId33" Type="http://schemas.openxmlformats.org/officeDocument/2006/relationships/image" Target="../media/image-2-33.png"/><Relationship Id="rId34" Type="http://schemas.openxmlformats.org/officeDocument/2006/relationships/image" Target="../media/image-2-34.png"/><Relationship Id="rId35" Type="http://schemas.openxmlformats.org/officeDocument/2006/relationships/slideLayout" Target="../slideLayouts/slideLayout1.xml"/><Relationship Id="rId3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image" Target="../media/image-4-13.png"/><Relationship Id="rId14" Type="http://schemas.openxmlformats.org/officeDocument/2006/relationships/image" Target="../media/image-4-14.png"/><Relationship Id="rId15" Type="http://schemas.openxmlformats.org/officeDocument/2006/relationships/image" Target="../media/image-4-15.png"/><Relationship Id="rId16" Type="http://schemas.openxmlformats.org/officeDocument/2006/relationships/image" Target="../media/image-4-16.png"/><Relationship Id="rId17" Type="http://schemas.openxmlformats.org/officeDocument/2006/relationships/image" Target="../media/image-4-17.png"/><Relationship Id="rId18" Type="http://schemas.openxmlformats.org/officeDocument/2006/relationships/image" Target="../media/image-4-18.png"/><Relationship Id="rId19" Type="http://schemas.openxmlformats.org/officeDocument/2006/relationships/image" Target="../media/image-4-19.png"/><Relationship Id="rId20" Type="http://schemas.openxmlformats.org/officeDocument/2006/relationships/slideLayout" Target="../slideLayouts/slideLayout1.xml"/><Relationship Id="rId2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slideLayout" Target="../slideLayouts/slideLayout1.xml"/><Relationship Id="rId1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2640" y="321311"/>
            <a:ext cx="3080385" cy="971550"/>
          </a:xfrm>
          <a:prstGeom prst="rect">
            <a:avLst/>
          </a:prstGeom>
          <a:noFill/>
          <a:ln/>
        </p:spPr>
        <p:txBody>
          <a:bodyPr wrap="square" lIns="0" tIns="0" rIns="0" bIns="0" rtlCol="0" anchor="t"/>
          <a:lstStyle/>
          <a:p>
            <a:pPr algn="l" indent="0" marL="0">
              <a:lnSpc>
                <a:spcPts val="6325"/>
              </a:lnSpc>
              <a:buNone/>
            </a:pPr>
            <a:r>
              <a:rPr lang="en-US" sz="5060" dirty="0">
                <a:solidFill>
                  <a:srgbClr val="222222"/>
                </a:solidFill>
                <a:latin typeface="Santander Headline" pitchFamily="34" charset="0"/>
                <a:ea typeface="Santander Headline" pitchFamily="34" charset="-122"/>
                <a:cs typeface="Santander Headline" pitchFamily="34" charset="-120"/>
              </a:rPr>
              <a:t>Our History</a:t>
            </a:r>
            <a:endParaRPr lang="en-US" sz="5060" dirty="0"/>
          </a:p>
        </p:txBody>
      </p:sp>
      <p:pic>
        <p:nvPicPr>
          <p:cNvPr id="3" name="Image 0" descr="preencoded.png">    </p:cNvPr>
          <p:cNvPicPr>
            <a:picLocks noChangeAspect="1"/>
          </p:cNvPicPr>
          <p:nvPr/>
        </p:nvPicPr>
        <p:blipFill>
          <a:blip r:embed="rId1"/>
          <a:stretch>
            <a:fillRect/>
          </a:stretch>
        </p:blipFill>
        <p:spPr>
          <a:xfrm>
            <a:off x="642640" y="1452246"/>
            <a:ext cx="535520" cy="53552"/>
          </a:xfrm>
          <a:prstGeom prst="rect">
            <a:avLst/>
          </a:prstGeom>
        </p:spPr>
      </p:pic>
      <p:sp>
        <p:nvSpPr>
          <p:cNvPr id="4" name="Text 1"/>
          <p:cNvSpPr/>
          <p:nvPr/>
        </p:nvSpPr>
        <p:spPr>
          <a:xfrm>
            <a:off x="642640" y="1827116"/>
            <a:ext cx="2030254" cy="514350"/>
          </a:xfrm>
          <a:prstGeom prst="rect">
            <a:avLst/>
          </a:prstGeom>
          <a:noFill/>
          <a:ln/>
        </p:spPr>
        <p:txBody>
          <a:bodyPr wrap="square" lIns="0" tIns="0" rIns="0" bIns="0" rtlCol="0" anchor="t"/>
          <a:lstStyle/>
          <a:p>
            <a:pPr algn="l" indent="0" marL="0">
              <a:lnSpc>
                <a:spcPts val="3373"/>
              </a:lnSpc>
              <a:buNone/>
            </a:pPr>
            <a:r>
              <a:rPr lang="en-US" sz="2952" dirty="0">
                <a:solidFill>
                  <a:srgbClr val="222222"/>
                </a:solidFill>
                <a:latin typeface="Santander Headline" pitchFamily="34" charset="0"/>
                <a:ea typeface="Santander Headline" pitchFamily="34" charset="-122"/>
                <a:cs typeface="Santander Headline" pitchFamily="34" charset="-120"/>
              </a:rPr>
              <a:t>      Argentina</a:t>
            </a:r>
            <a:endParaRPr lang="en-US" sz="2952" dirty="0"/>
          </a:p>
        </p:txBody>
      </p:sp>
      <p:pic>
        <p:nvPicPr>
          <p:cNvPr id="5" name="Image 1" descr="preencoded.png">    </p:cNvPr>
          <p:cNvPicPr>
            <a:picLocks noChangeAspect="1"/>
          </p:cNvPicPr>
          <p:nvPr/>
        </p:nvPicPr>
        <p:blipFill>
          <a:blip r:embed="rId2"/>
          <a:stretch>
            <a:fillRect/>
          </a:stretch>
        </p:blipFill>
        <p:spPr>
          <a:xfrm>
            <a:off x="637989" y="9451925"/>
            <a:ext cx="433067" cy="321312"/>
          </a:xfrm>
          <a:prstGeom prst="rect">
            <a:avLst/>
          </a:prstGeom>
        </p:spPr>
      </p:pic>
      <p:pic>
        <p:nvPicPr>
          <p:cNvPr id="6" name="Image 2" descr="preencoded.png">    </p:cNvPr>
          <p:cNvPicPr>
            <a:picLocks noChangeAspect="1"/>
          </p:cNvPicPr>
          <p:nvPr/>
        </p:nvPicPr>
        <p:blipFill>
          <a:blip r:embed="rId3"/>
          <a:stretch>
            <a:fillRect/>
          </a:stretch>
        </p:blipFill>
        <p:spPr>
          <a:xfrm>
            <a:off x="2650852" y="6897328"/>
            <a:ext cx="1097831" cy="40165"/>
          </a:xfrm>
          <a:prstGeom prst="rect">
            <a:avLst/>
          </a:prstGeom>
        </p:spPr>
      </p:pic>
      <p:pic>
        <p:nvPicPr>
          <p:cNvPr id="7" name="Image 3" descr="preencoded.png">    </p:cNvPr>
          <p:cNvPicPr>
            <a:picLocks noChangeAspect="1"/>
          </p:cNvPicPr>
          <p:nvPr/>
        </p:nvPicPr>
        <p:blipFill>
          <a:blip r:embed="rId4"/>
          <a:stretch>
            <a:fillRect/>
          </a:stretch>
        </p:blipFill>
        <p:spPr>
          <a:xfrm>
            <a:off x="2075148" y="6576017"/>
            <a:ext cx="669400" cy="669401"/>
          </a:xfrm>
          <a:prstGeom prst="rect">
            <a:avLst/>
          </a:prstGeom>
        </p:spPr>
      </p:pic>
      <p:sp>
        <p:nvSpPr>
          <p:cNvPr id="8" name="Text 2"/>
          <p:cNvSpPr/>
          <p:nvPr/>
        </p:nvSpPr>
        <p:spPr>
          <a:xfrm>
            <a:off x="2182267" y="6782126"/>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2020</a:t>
            </a:r>
            <a:endParaRPr lang="en-US" sz="1476" dirty="0"/>
          </a:p>
        </p:txBody>
      </p:sp>
      <p:sp>
        <p:nvSpPr>
          <p:cNvPr id="9" name="Text 3"/>
          <p:cNvSpPr/>
          <p:nvPr/>
        </p:nvSpPr>
        <p:spPr>
          <a:xfrm>
            <a:off x="1204913" y="7379298"/>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Launch</a:t>
            </a:r>
            <a:endParaRPr lang="en-US" sz="1476" dirty="0"/>
          </a:p>
        </p:txBody>
      </p:sp>
      <p:sp>
        <p:nvSpPr>
          <p:cNvPr id="10" name="Text 4"/>
          <p:cNvSpPr/>
          <p:nvPr/>
        </p:nvSpPr>
        <p:spPr>
          <a:xfrm>
            <a:off x="1204913" y="7743574"/>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Launch of Getnet in Argentina with Aparatito and Payment Link</a:t>
            </a:r>
            <a:endParaRPr lang="en-US" sz="1476" dirty="0"/>
          </a:p>
        </p:txBody>
      </p:sp>
      <p:pic>
        <p:nvPicPr>
          <p:cNvPr id="11" name="Image 4" descr="preencoded.png">    </p:cNvPr>
          <p:cNvPicPr>
            <a:picLocks noChangeAspect="1"/>
          </p:cNvPicPr>
          <p:nvPr/>
        </p:nvPicPr>
        <p:blipFill>
          <a:blip r:embed="rId5"/>
          <a:stretch>
            <a:fillRect/>
          </a:stretch>
        </p:blipFill>
        <p:spPr>
          <a:xfrm>
            <a:off x="3748646" y="6897328"/>
            <a:ext cx="2677604" cy="40165"/>
          </a:xfrm>
          <a:prstGeom prst="rect">
            <a:avLst/>
          </a:prstGeom>
        </p:spPr>
      </p:pic>
      <p:pic>
        <p:nvPicPr>
          <p:cNvPr id="12" name="Image 5" descr="preencoded.png">    </p:cNvPr>
          <p:cNvPicPr>
            <a:picLocks noChangeAspect="1"/>
          </p:cNvPicPr>
          <p:nvPr/>
        </p:nvPicPr>
        <p:blipFill>
          <a:blip r:embed="rId6"/>
          <a:stretch>
            <a:fillRect/>
          </a:stretch>
        </p:blipFill>
        <p:spPr>
          <a:xfrm>
            <a:off x="4752752" y="6576017"/>
            <a:ext cx="669400" cy="669401"/>
          </a:xfrm>
          <a:prstGeom prst="rect">
            <a:avLst/>
          </a:prstGeom>
        </p:spPr>
      </p:pic>
      <p:sp>
        <p:nvSpPr>
          <p:cNvPr id="13" name="Text 5"/>
          <p:cNvSpPr/>
          <p:nvPr/>
        </p:nvSpPr>
        <p:spPr>
          <a:xfrm>
            <a:off x="4859871" y="6782126"/>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2021</a:t>
            </a:r>
            <a:endParaRPr lang="en-US" sz="1476" dirty="0"/>
          </a:p>
        </p:txBody>
      </p:sp>
      <p:sp>
        <p:nvSpPr>
          <p:cNvPr id="14" name="Text 6"/>
          <p:cNvSpPr/>
          <p:nvPr/>
        </p:nvSpPr>
        <p:spPr>
          <a:xfrm>
            <a:off x="3882517" y="7379298"/>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API Checkout and virtual integrations</a:t>
            </a:r>
            <a:endParaRPr lang="en-US" sz="1476" dirty="0"/>
          </a:p>
        </p:txBody>
      </p:sp>
      <p:sp>
        <p:nvSpPr>
          <p:cNvPr id="15" name="Text 7"/>
          <p:cNvSpPr/>
          <p:nvPr/>
        </p:nvSpPr>
        <p:spPr>
          <a:xfrm>
            <a:off x="3882517" y="8000749"/>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Expansion into e-commerce solutions and digital payments.</a:t>
            </a:r>
            <a:endParaRPr lang="en-US" sz="1476" dirty="0"/>
          </a:p>
        </p:txBody>
      </p:sp>
      <p:pic>
        <p:nvPicPr>
          <p:cNvPr id="16" name="Image 6" descr="preencoded.png">    </p:cNvPr>
          <p:cNvPicPr>
            <a:picLocks noChangeAspect="1"/>
          </p:cNvPicPr>
          <p:nvPr/>
        </p:nvPicPr>
        <p:blipFill>
          <a:blip r:embed="rId7"/>
          <a:stretch>
            <a:fillRect/>
          </a:stretch>
        </p:blipFill>
        <p:spPr>
          <a:xfrm>
            <a:off x="6426250" y="6897328"/>
            <a:ext cx="2677604" cy="40165"/>
          </a:xfrm>
          <a:prstGeom prst="rect">
            <a:avLst/>
          </a:prstGeom>
        </p:spPr>
      </p:pic>
      <p:pic>
        <p:nvPicPr>
          <p:cNvPr id="17" name="Image 7" descr="preencoded.png">    </p:cNvPr>
          <p:cNvPicPr>
            <a:picLocks noChangeAspect="1"/>
          </p:cNvPicPr>
          <p:nvPr/>
        </p:nvPicPr>
        <p:blipFill>
          <a:blip r:embed="rId8"/>
          <a:stretch>
            <a:fillRect/>
          </a:stretch>
        </p:blipFill>
        <p:spPr>
          <a:xfrm>
            <a:off x="7296485" y="6576017"/>
            <a:ext cx="669400" cy="669401"/>
          </a:xfrm>
          <a:prstGeom prst="rect">
            <a:avLst/>
          </a:prstGeom>
        </p:spPr>
      </p:pic>
      <p:sp>
        <p:nvSpPr>
          <p:cNvPr id="18" name="Text 8"/>
          <p:cNvSpPr/>
          <p:nvPr/>
        </p:nvSpPr>
        <p:spPr>
          <a:xfrm>
            <a:off x="7403604" y="6782126"/>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2022</a:t>
            </a:r>
            <a:endParaRPr lang="en-US" sz="1476" dirty="0"/>
          </a:p>
        </p:txBody>
      </p:sp>
      <p:sp>
        <p:nvSpPr>
          <p:cNvPr id="19" name="Text 9"/>
          <p:cNvSpPr/>
          <p:nvPr/>
        </p:nvSpPr>
        <p:spPr>
          <a:xfrm>
            <a:off x="6426250" y="7379298"/>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QR Code</a:t>
            </a:r>
            <a:endParaRPr lang="en-US" sz="1476" dirty="0"/>
          </a:p>
        </p:txBody>
      </p:sp>
      <p:sp>
        <p:nvSpPr>
          <p:cNvPr id="20" name="Text 10"/>
          <p:cNvSpPr/>
          <p:nvPr/>
        </p:nvSpPr>
        <p:spPr>
          <a:xfrm>
            <a:off x="6426250" y="7743574"/>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were among the first to adopt QR interoperability for PCT.</a:t>
            </a:r>
            <a:endParaRPr lang="en-US" sz="1476" dirty="0"/>
          </a:p>
        </p:txBody>
      </p:sp>
      <p:pic>
        <p:nvPicPr>
          <p:cNvPr id="21" name="Image 8" descr="preencoded.png">    </p:cNvPr>
          <p:cNvPicPr>
            <a:picLocks noChangeAspect="1"/>
          </p:cNvPicPr>
          <p:nvPr/>
        </p:nvPicPr>
        <p:blipFill>
          <a:blip r:embed="rId9"/>
          <a:stretch>
            <a:fillRect/>
          </a:stretch>
        </p:blipFill>
        <p:spPr>
          <a:xfrm>
            <a:off x="8836075" y="6897328"/>
            <a:ext cx="2677604" cy="40165"/>
          </a:xfrm>
          <a:prstGeom prst="rect">
            <a:avLst/>
          </a:prstGeom>
        </p:spPr>
      </p:pic>
      <p:pic>
        <p:nvPicPr>
          <p:cNvPr id="22" name="Image 9" descr="preencoded.png">    </p:cNvPr>
          <p:cNvPicPr>
            <a:picLocks noChangeAspect="1"/>
          </p:cNvPicPr>
          <p:nvPr/>
        </p:nvPicPr>
        <p:blipFill>
          <a:blip r:embed="rId10"/>
          <a:stretch>
            <a:fillRect/>
          </a:stretch>
        </p:blipFill>
        <p:spPr>
          <a:xfrm>
            <a:off x="9840181" y="6576017"/>
            <a:ext cx="669400" cy="669401"/>
          </a:xfrm>
          <a:prstGeom prst="rect">
            <a:avLst/>
          </a:prstGeom>
        </p:spPr>
      </p:pic>
      <p:sp>
        <p:nvSpPr>
          <p:cNvPr id="23" name="Text 11"/>
          <p:cNvSpPr/>
          <p:nvPr/>
        </p:nvSpPr>
        <p:spPr>
          <a:xfrm>
            <a:off x="9947300" y="6782126"/>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2023</a:t>
            </a:r>
            <a:endParaRPr lang="en-US" sz="1476" dirty="0"/>
          </a:p>
        </p:txBody>
      </p:sp>
      <p:sp>
        <p:nvSpPr>
          <p:cNvPr id="24" name="Text 12"/>
          <p:cNvSpPr/>
          <p:nvPr/>
        </p:nvSpPr>
        <p:spPr>
          <a:xfrm>
            <a:off x="8969946" y="7379298"/>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We launched the Get Smart POS terminals</a:t>
            </a:r>
            <a:endParaRPr lang="en-US" sz="1476" dirty="0"/>
          </a:p>
        </p:txBody>
      </p:sp>
      <p:sp>
        <p:nvSpPr>
          <p:cNvPr id="25" name="Text 13"/>
          <p:cNvSpPr/>
          <p:nvPr/>
        </p:nvSpPr>
        <p:spPr>
          <a:xfrm>
            <a:off x="8969946" y="8000749"/>
            <a:ext cx="2409839" cy="61722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Advanced solutions aimed at SMEs and businesses.</a:t>
            </a:r>
            <a:endParaRPr lang="en-US" sz="1476" dirty="0"/>
          </a:p>
        </p:txBody>
      </p:sp>
      <p:pic>
        <p:nvPicPr>
          <p:cNvPr id="26" name="Image 10" descr="preencoded.png">    </p:cNvPr>
          <p:cNvPicPr>
            <a:picLocks noChangeAspect="1"/>
          </p:cNvPicPr>
          <p:nvPr/>
        </p:nvPicPr>
        <p:blipFill>
          <a:blip r:embed="rId11"/>
          <a:stretch>
            <a:fillRect/>
          </a:stretch>
        </p:blipFill>
        <p:spPr>
          <a:xfrm>
            <a:off x="11513679" y="6897328"/>
            <a:ext cx="2677604" cy="40165"/>
          </a:xfrm>
          <a:prstGeom prst="rect">
            <a:avLst/>
          </a:prstGeom>
        </p:spPr>
      </p:pic>
      <p:pic>
        <p:nvPicPr>
          <p:cNvPr id="27" name="Image 11" descr="preencoded.png">    </p:cNvPr>
          <p:cNvPicPr>
            <a:picLocks noChangeAspect="1"/>
          </p:cNvPicPr>
          <p:nvPr/>
        </p:nvPicPr>
        <p:blipFill>
          <a:blip r:embed="rId12"/>
          <a:stretch>
            <a:fillRect/>
          </a:stretch>
        </p:blipFill>
        <p:spPr>
          <a:xfrm>
            <a:off x="12517785" y="6576017"/>
            <a:ext cx="669400" cy="669401"/>
          </a:xfrm>
          <a:prstGeom prst="rect">
            <a:avLst/>
          </a:prstGeom>
        </p:spPr>
      </p:pic>
      <p:sp>
        <p:nvSpPr>
          <p:cNvPr id="28" name="Text 14"/>
          <p:cNvSpPr/>
          <p:nvPr/>
        </p:nvSpPr>
        <p:spPr>
          <a:xfrm>
            <a:off x="12624904" y="6782126"/>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2024</a:t>
            </a:r>
            <a:endParaRPr lang="en-US" sz="1476" dirty="0"/>
          </a:p>
        </p:txBody>
      </p:sp>
      <p:sp>
        <p:nvSpPr>
          <p:cNvPr id="29" name="Text 15"/>
          <p:cNvSpPr/>
          <p:nvPr/>
        </p:nvSpPr>
        <p:spPr>
          <a:xfrm>
            <a:off x="11647550" y="7379298"/>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The evolution continues!</a:t>
            </a:r>
            <a:endParaRPr lang="en-US" sz="1476" dirty="0"/>
          </a:p>
        </p:txBody>
      </p:sp>
      <p:sp>
        <p:nvSpPr>
          <p:cNvPr id="30" name="Text 16"/>
          <p:cNvSpPr/>
          <p:nvPr/>
        </p:nvSpPr>
        <p:spPr>
          <a:xfrm>
            <a:off x="11647550" y="7743574"/>
            <a:ext cx="2409839"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Implementation of interoperable QR, Immediate Payment, and SEP.</a:t>
            </a:r>
            <a:endParaRPr lang="en-US" sz="1476" dirty="0"/>
          </a:p>
        </p:txBody>
      </p:sp>
      <p:pic>
        <p:nvPicPr>
          <p:cNvPr id="31" name="Image 12" descr="preencoded.png">    </p:cNvPr>
          <p:cNvPicPr>
            <a:picLocks noChangeAspect="1"/>
          </p:cNvPicPr>
          <p:nvPr/>
        </p:nvPicPr>
        <p:blipFill>
          <a:blip r:embed="rId13"/>
          <a:stretch>
            <a:fillRect/>
          </a:stretch>
        </p:blipFill>
        <p:spPr>
          <a:xfrm>
            <a:off x="14191283" y="6897328"/>
            <a:ext cx="1338783" cy="40165"/>
          </a:xfrm>
          <a:prstGeom prst="rect">
            <a:avLst/>
          </a:prstGeom>
        </p:spPr>
      </p:pic>
      <p:pic>
        <p:nvPicPr>
          <p:cNvPr id="32" name="Image 13" descr="preencoded.png">    </p:cNvPr>
          <p:cNvPicPr>
            <a:picLocks noChangeAspect="1"/>
          </p:cNvPicPr>
          <p:nvPr/>
        </p:nvPicPr>
        <p:blipFill>
          <a:blip r:embed="rId14"/>
          <a:stretch>
            <a:fillRect/>
          </a:stretch>
        </p:blipFill>
        <p:spPr>
          <a:xfrm>
            <a:off x="15195389" y="6576017"/>
            <a:ext cx="669400" cy="669401"/>
          </a:xfrm>
          <a:prstGeom prst="rect">
            <a:avLst/>
          </a:prstGeom>
        </p:spPr>
      </p:pic>
      <p:sp>
        <p:nvSpPr>
          <p:cNvPr id="33" name="Text 17"/>
          <p:cNvSpPr/>
          <p:nvPr/>
        </p:nvSpPr>
        <p:spPr>
          <a:xfrm>
            <a:off x="15302508" y="6782126"/>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2025</a:t>
            </a:r>
            <a:endParaRPr lang="en-US" sz="1476" dirty="0"/>
          </a:p>
        </p:txBody>
      </p:sp>
      <p:sp>
        <p:nvSpPr>
          <p:cNvPr id="34" name="Text 18"/>
          <p:cNvSpPr/>
          <p:nvPr/>
        </p:nvSpPr>
        <p:spPr>
          <a:xfrm>
            <a:off x="14325154" y="7379298"/>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Open Sales Subscriptions</a:t>
            </a:r>
            <a:endParaRPr lang="en-US" sz="1476" dirty="0"/>
          </a:p>
        </p:txBody>
      </p:sp>
      <p:sp>
        <p:nvSpPr>
          <p:cNvPr id="35" name="Text 19"/>
          <p:cNvSpPr/>
          <p:nvPr/>
        </p:nvSpPr>
        <p:spPr>
          <a:xfrm>
            <a:off x="14325154" y="7743574"/>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Launch of Installment to Installment and new sales models.</a:t>
            </a:r>
            <a:endParaRPr lang="en-US" sz="1476" dirty="0"/>
          </a:p>
        </p:txBody>
      </p:sp>
      <p:sp>
        <p:nvSpPr>
          <p:cNvPr id="36" name="Text 20"/>
          <p:cNvSpPr/>
          <p:nvPr/>
        </p:nvSpPr>
        <p:spPr>
          <a:xfrm>
            <a:off x="803263" y="2570494"/>
            <a:ext cx="15061493" cy="2571750"/>
          </a:xfrm>
          <a:prstGeom prst="rect">
            <a:avLst/>
          </a:prstGeom>
          <a:noFill/>
          <a:ln/>
        </p:spPr>
        <p:txBody>
          <a:bodyPr wrap="square" lIns="0" tIns="0" rIns="0" bIns="0" rtlCol="0" anchor="ctr"/>
          <a:lstStyle/>
          <a:p>
            <a:pPr algn="l" indent="0" marL="0">
              <a:lnSpc>
                <a:spcPts val="3373"/>
              </a:lnSpc>
              <a:buNone/>
            </a:pPr>
            <a:r>
              <a:rPr lang="en-US" sz="2530" dirty="0">
                <a:solidFill>
                  <a:srgbClr val="222222"/>
                </a:solidFill>
                <a:latin typeface="Santander Headline" pitchFamily="34" charset="0"/>
                <a:ea typeface="Santander Headline" pitchFamily="34" charset="-122"/>
                <a:cs typeface="Santander Headline" pitchFamily="34" charset="-120"/>
              </a:rPr>
              <a:t>In Argentina, Getnet was launched in 2020 with a focus on small businesses, initially offering Aparato and Payment Link as acceptance solutions. In this first stage, the model relied on Geopagos as a payment facilitator, allowing for a quick market entry. Subsequently, the operation evolved into a scheme supported by Getnet's own platform, expanding its offering with digital integrations, interoperable QR, and Smart POS terminals to serve both SMEs and larger companies.</a:t>
            </a:r>
            <a:endParaRPr lang="en-US" sz="2530" dirty="0"/>
          </a:p>
        </p:txBody>
      </p:sp>
      <p:pic>
        <p:nvPicPr>
          <p:cNvPr id="37" name="Image 14" descr="preencoded.png">    </p:cNvPr>
          <p:cNvPicPr>
            <a:picLocks noChangeAspect="1"/>
          </p:cNvPicPr>
          <p:nvPr/>
        </p:nvPicPr>
        <p:blipFill>
          <a:blip r:embed="rId15"/>
          <a:stretch>
            <a:fillRect/>
          </a:stretch>
        </p:blipFill>
        <p:spPr>
          <a:xfrm>
            <a:off x="12209859" y="5143500"/>
            <a:ext cx="1273308" cy="1312023"/>
          </a:xfrm>
          <a:prstGeom prst="rect">
            <a:avLst/>
          </a:prstGeom>
        </p:spPr>
      </p:pic>
      <p:pic>
        <p:nvPicPr>
          <p:cNvPr id="38" name="Image 15" descr="preencoded.png">    </p:cNvPr>
          <p:cNvPicPr>
            <a:picLocks noChangeAspect="1"/>
          </p:cNvPicPr>
          <p:nvPr/>
        </p:nvPicPr>
        <p:blipFill>
          <a:blip r:embed="rId16"/>
          <a:stretch>
            <a:fillRect/>
          </a:stretch>
        </p:blipFill>
        <p:spPr>
          <a:xfrm>
            <a:off x="14941004" y="5371095"/>
            <a:ext cx="1191531" cy="1195669"/>
          </a:xfrm>
          <a:prstGeom prst="rect">
            <a:avLst/>
          </a:prstGeom>
        </p:spPr>
      </p:pic>
      <p:pic>
        <p:nvPicPr>
          <p:cNvPr id="39" name="Image 16" descr="preencoded.png">    </p:cNvPr>
          <p:cNvPicPr>
            <a:picLocks noChangeAspect="1"/>
          </p:cNvPicPr>
          <p:nvPr/>
        </p:nvPicPr>
        <p:blipFill>
          <a:blip r:embed="rId17"/>
          <a:stretch>
            <a:fillRect/>
          </a:stretch>
        </p:blipFill>
        <p:spPr>
          <a:xfrm>
            <a:off x="1927845" y="5143500"/>
            <a:ext cx="964741" cy="1312024"/>
          </a:xfrm>
          <a:prstGeom prst="rect">
            <a:avLst/>
          </a:prstGeom>
        </p:spPr>
      </p:pic>
      <p:pic>
        <p:nvPicPr>
          <p:cNvPr id="40" name="Image 17" descr="preencoded.png">    </p:cNvPr>
          <p:cNvPicPr>
            <a:picLocks noChangeAspect="1"/>
          </p:cNvPicPr>
          <p:nvPr/>
        </p:nvPicPr>
        <p:blipFill>
          <a:blip r:embed="rId18"/>
          <a:stretch>
            <a:fillRect/>
          </a:stretch>
        </p:blipFill>
        <p:spPr>
          <a:xfrm>
            <a:off x="4444826" y="5223830"/>
            <a:ext cx="1285248" cy="1312024"/>
          </a:xfrm>
          <a:prstGeom prst="rect">
            <a:avLst/>
          </a:prstGeom>
        </p:spPr>
      </p:pic>
      <p:pic>
        <p:nvPicPr>
          <p:cNvPr id="41" name="Image 18" descr="preencoded.png">    </p:cNvPr>
          <p:cNvPicPr>
            <a:picLocks noChangeAspect="1"/>
          </p:cNvPicPr>
          <p:nvPr/>
        </p:nvPicPr>
        <p:blipFill>
          <a:blip r:embed="rId19"/>
          <a:stretch>
            <a:fillRect/>
          </a:stretch>
        </p:blipFill>
        <p:spPr>
          <a:xfrm>
            <a:off x="6881440" y="5143500"/>
            <a:ext cx="1499455" cy="1312024"/>
          </a:xfrm>
          <a:prstGeom prst="rect">
            <a:avLst/>
          </a:prstGeom>
        </p:spPr>
      </p:pic>
      <p:pic>
        <p:nvPicPr>
          <p:cNvPr id="42" name="Image 19" descr="preencoded.png">    </p:cNvPr>
          <p:cNvPicPr>
            <a:picLocks noChangeAspect="1"/>
          </p:cNvPicPr>
          <p:nvPr/>
        </p:nvPicPr>
        <p:blipFill>
          <a:blip r:embed="rId20"/>
          <a:stretch>
            <a:fillRect/>
          </a:stretch>
        </p:blipFill>
        <p:spPr>
          <a:xfrm>
            <a:off x="9733062" y="5223830"/>
            <a:ext cx="870235" cy="1183500"/>
          </a:xfrm>
          <a:prstGeom prst="rect">
            <a:avLst/>
          </a:prstGeom>
        </p:spPr>
      </p:pic>
      <p:pic>
        <p:nvPicPr>
          <p:cNvPr id="43" name="Image 20" descr="preencoded.png">    </p:cNvPr>
          <p:cNvPicPr>
            <a:picLocks noChangeAspect="1"/>
          </p:cNvPicPr>
          <p:nvPr/>
        </p:nvPicPr>
        <p:blipFill>
          <a:blip r:embed="rId21"/>
          <a:stretch>
            <a:fillRect/>
          </a:stretch>
        </p:blipFill>
        <p:spPr>
          <a:xfrm>
            <a:off x="642640" y="1874323"/>
            <a:ext cx="321320" cy="3213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2640" y="321311"/>
            <a:ext cx="3080385" cy="971550"/>
          </a:xfrm>
          <a:prstGeom prst="rect">
            <a:avLst/>
          </a:prstGeom>
          <a:noFill/>
          <a:ln/>
        </p:spPr>
        <p:txBody>
          <a:bodyPr wrap="square" lIns="0" tIns="0" rIns="0" bIns="0" rtlCol="0" anchor="t"/>
          <a:lstStyle/>
          <a:p>
            <a:pPr algn="l" indent="0" marL="0">
              <a:lnSpc>
                <a:spcPts val="6325"/>
              </a:lnSpc>
              <a:buNone/>
            </a:pPr>
            <a:r>
              <a:rPr lang="en-US" sz="5060" dirty="0">
                <a:solidFill>
                  <a:srgbClr val="222222"/>
                </a:solidFill>
                <a:latin typeface="Santander Headline" pitchFamily="34" charset="0"/>
                <a:ea typeface="Santander Headline" pitchFamily="34" charset="-122"/>
                <a:cs typeface="Santander Headline" pitchFamily="34" charset="-120"/>
              </a:rPr>
              <a:t>Our History</a:t>
            </a:r>
            <a:endParaRPr lang="en-US" sz="5060" dirty="0"/>
          </a:p>
        </p:txBody>
      </p:sp>
      <p:pic>
        <p:nvPicPr>
          <p:cNvPr id="3" name="Image 0" descr="preencoded.png">    </p:cNvPr>
          <p:cNvPicPr>
            <a:picLocks noChangeAspect="1"/>
          </p:cNvPicPr>
          <p:nvPr/>
        </p:nvPicPr>
        <p:blipFill>
          <a:blip r:embed="rId1"/>
          <a:stretch>
            <a:fillRect/>
          </a:stretch>
        </p:blipFill>
        <p:spPr>
          <a:xfrm>
            <a:off x="642640" y="1452251"/>
            <a:ext cx="535520" cy="53552"/>
          </a:xfrm>
          <a:prstGeom prst="rect">
            <a:avLst/>
          </a:prstGeom>
        </p:spPr>
      </p:pic>
      <p:sp>
        <p:nvSpPr>
          <p:cNvPr id="4" name="Text 1"/>
          <p:cNvSpPr/>
          <p:nvPr/>
        </p:nvSpPr>
        <p:spPr>
          <a:xfrm>
            <a:off x="642640" y="1827112"/>
            <a:ext cx="1350169" cy="514350"/>
          </a:xfrm>
          <a:prstGeom prst="rect">
            <a:avLst/>
          </a:prstGeom>
          <a:noFill/>
          <a:ln/>
        </p:spPr>
        <p:txBody>
          <a:bodyPr wrap="square" lIns="0" tIns="0" rIns="0" bIns="0" rtlCol="0" anchor="t"/>
          <a:lstStyle/>
          <a:p>
            <a:pPr algn="l" indent="0" marL="0">
              <a:lnSpc>
                <a:spcPts val="3373"/>
              </a:lnSpc>
              <a:buNone/>
            </a:pPr>
            <a:r>
              <a:rPr lang="en-US" sz="2952" dirty="0">
                <a:solidFill>
                  <a:srgbClr val="222222"/>
                </a:solidFill>
                <a:latin typeface="Santander Headline" pitchFamily="34" charset="0"/>
                <a:ea typeface="Santander Headline" pitchFamily="34" charset="-122"/>
                <a:cs typeface="Santander Headline" pitchFamily="34" charset="-120"/>
              </a:rPr>
              <a:t>      Brasil</a:t>
            </a:r>
            <a:endParaRPr lang="en-US" sz="2952" dirty="0"/>
          </a:p>
        </p:txBody>
      </p:sp>
      <p:pic>
        <p:nvPicPr>
          <p:cNvPr id="5" name="Image 1" descr="preencoded.png">    </p:cNvPr>
          <p:cNvPicPr>
            <a:picLocks noChangeAspect="1"/>
          </p:cNvPicPr>
          <p:nvPr/>
        </p:nvPicPr>
        <p:blipFill>
          <a:blip r:embed="rId2"/>
          <a:stretch>
            <a:fillRect/>
          </a:stretch>
        </p:blipFill>
        <p:spPr>
          <a:xfrm>
            <a:off x="3503861" y="2645411"/>
            <a:ext cx="1097831" cy="40165"/>
          </a:xfrm>
          <a:prstGeom prst="rect">
            <a:avLst/>
          </a:prstGeom>
        </p:spPr>
      </p:pic>
      <p:pic>
        <p:nvPicPr>
          <p:cNvPr id="6" name="Image 2" descr="preencoded.png">    </p:cNvPr>
          <p:cNvPicPr>
            <a:picLocks noChangeAspect="1"/>
          </p:cNvPicPr>
          <p:nvPr/>
        </p:nvPicPr>
        <p:blipFill>
          <a:blip r:embed="rId3"/>
          <a:stretch>
            <a:fillRect/>
          </a:stretch>
        </p:blipFill>
        <p:spPr>
          <a:xfrm>
            <a:off x="2928156" y="2324100"/>
            <a:ext cx="669400" cy="669401"/>
          </a:xfrm>
          <a:prstGeom prst="rect">
            <a:avLst/>
          </a:prstGeom>
        </p:spPr>
      </p:pic>
      <p:sp>
        <p:nvSpPr>
          <p:cNvPr id="7" name="Text 2"/>
          <p:cNvSpPr/>
          <p:nvPr/>
        </p:nvSpPr>
        <p:spPr>
          <a:xfrm>
            <a:off x="3035275" y="2530213"/>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2003</a:t>
            </a:r>
            <a:endParaRPr lang="en-US" sz="1476" dirty="0"/>
          </a:p>
        </p:txBody>
      </p:sp>
      <p:pic>
        <p:nvPicPr>
          <p:cNvPr id="8" name="Image 3" descr="preencoded.png">    </p:cNvPr>
          <p:cNvPicPr>
            <a:picLocks noChangeAspect="1"/>
          </p:cNvPicPr>
          <p:nvPr/>
        </p:nvPicPr>
        <p:blipFill>
          <a:blip r:embed="rId4"/>
          <a:stretch>
            <a:fillRect/>
          </a:stretch>
        </p:blipFill>
        <p:spPr>
          <a:xfrm>
            <a:off x="3048633" y="3127381"/>
            <a:ext cx="428416" cy="428416"/>
          </a:xfrm>
          <a:prstGeom prst="rect">
            <a:avLst/>
          </a:prstGeom>
        </p:spPr>
      </p:pic>
      <p:sp>
        <p:nvSpPr>
          <p:cNvPr id="9" name="Text 3"/>
          <p:cNvSpPr/>
          <p:nvPr/>
        </p:nvSpPr>
        <p:spPr>
          <a:xfrm>
            <a:off x="2057921" y="3662902"/>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Innovation in Payment and Recharge Media</a:t>
            </a:r>
            <a:endParaRPr lang="en-US" sz="1476" dirty="0"/>
          </a:p>
        </p:txBody>
      </p:sp>
      <p:sp>
        <p:nvSpPr>
          <p:cNvPr id="10" name="Text 4"/>
          <p:cNvSpPr/>
          <p:nvPr/>
        </p:nvSpPr>
        <p:spPr>
          <a:xfrm>
            <a:off x="2057921" y="4284357"/>
            <a:ext cx="2409839" cy="154305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Founded in Rio Grande do Sul, it operates with payment solutions and mobile phone recharge technology.</a:t>
            </a:r>
            <a:endParaRPr lang="en-US" sz="1476" dirty="0"/>
          </a:p>
        </p:txBody>
      </p:sp>
      <p:pic>
        <p:nvPicPr>
          <p:cNvPr id="11" name="Image 4" descr="preencoded.png">    </p:cNvPr>
          <p:cNvPicPr>
            <a:picLocks noChangeAspect="1"/>
          </p:cNvPicPr>
          <p:nvPr/>
        </p:nvPicPr>
        <p:blipFill>
          <a:blip r:embed="rId5"/>
          <a:stretch>
            <a:fillRect/>
          </a:stretch>
        </p:blipFill>
        <p:spPr>
          <a:xfrm>
            <a:off x="4601654" y="2645411"/>
            <a:ext cx="2677604" cy="40165"/>
          </a:xfrm>
          <a:prstGeom prst="rect">
            <a:avLst/>
          </a:prstGeom>
        </p:spPr>
      </p:pic>
      <p:pic>
        <p:nvPicPr>
          <p:cNvPr id="12" name="Image 5" descr="preencoded.png">    </p:cNvPr>
          <p:cNvPicPr>
            <a:picLocks noChangeAspect="1"/>
          </p:cNvPicPr>
          <p:nvPr/>
        </p:nvPicPr>
        <p:blipFill>
          <a:blip r:embed="rId6"/>
          <a:stretch>
            <a:fillRect/>
          </a:stretch>
        </p:blipFill>
        <p:spPr>
          <a:xfrm>
            <a:off x="5605760" y="2324100"/>
            <a:ext cx="669400" cy="669401"/>
          </a:xfrm>
          <a:prstGeom prst="rect">
            <a:avLst/>
          </a:prstGeom>
        </p:spPr>
      </p:pic>
      <p:sp>
        <p:nvSpPr>
          <p:cNvPr id="13" name="Text 5"/>
          <p:cNvSpPr/>
          <p:nvPr/>
        </p:nvSpPr>
        <p:spPr>
          <a:xfrm>
            <a:off x="5712879" y="2530213"/>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2009</a:t>
            </a:r>
            <a:endParaRPr lang="en-US" sz="1476" dirty="0"/>
          </a:p>
        </p:txBody>
      </p:sp>
      <p:pic>
        <p:nvPicPr>
          <p:cNvPr id="14" name="Image 6" descr="preencoded.png">    </p:cNvPr>
          <p:cNvPicPr>
            <a:picLocks noChangeAspect="1"/>
          </p:cNvPicPr>
          <p:nvPr/>
        </p:nvPicPr>
        <p:blipFill>
          <a:blip r:embed="rId7"/>
          <a:stretch>
            <a:fillRect/>
          </a:stretch>
        </p:blipFill>
        <p:spPr>
          <a:xfrm>
            <a:off x="5726237" y="3127381"/>
            <a:ext cx="428416" cy="428416"/>
          </a:xfrm>
          <a:prstGeom prst="rect">
            <a:avLst/>
          </a:prstGeom>
        </p:spPr>
      </p:pic>
      <p:sp>
        <p:nvSpPr>
          <p:cNvPr id="15" name="Text 6"/>
          <p:cNvSpPr/>
          <p:nvPr/>
        </p:nvSpPr>
        <p:spPr>
          <a:xfrm>
            <a:off x="4735525" y="3662902"/>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Strategic Alliance with Santander</a:t>
            </a:r>
            <a:endParaRPr lang="en-US" sz="1476" dirty="0"/>
          </a:p>
        </p:txBody>
      </p:sp>
      <p:sp>
        <p:nvSpPr>
          <p:cNvPr id="16" name="Text 7"/>
          <p:cNvSpPr/>
          <p:nvPr/>
        </p:nvSpPr>
        <p:spPr>
          <a:xfrm>
            <a:off x="4735525" y="4284357"/>
            <a:ext cx="2409839" cy="61722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have become a joint venture with Santander.</a:t>
            </a:r>
            <a:endParaRPr lang="en-US" sz="1476" dirty="0"/>
          </a:p>
        </p:txBody>
      </p:sp>
      <p:pic>
        <p:nvPicPr>
          <p:cNvPr id="17" name="Image 7" descr="preencoded.png">    </p:cNvPr>
          <p:cNvPicPr>
            <a:picLocks noChangeAspect="1"/>
          </p:cNvPicPr>
          <p:nvPr/>
        </p:nvPicPr>
        <p:blipFill>
          <a:blip r:embed="rId8"/>
          <a:stretch>
            <a:fillRect/>
          </a:stretch>
        </p:blipFill>
        <p:spPr>
          <a:xfrm>
            <a:off x="7279258" y="2645411"/>
            <a:ext cx="2677604" cy="40165"/>
          </a:xfrm>
          <a:prstGeom prst="rect">
            <a:avLst/>
          </a:prstGeom>
        </p:spPr>
      </p:pic>
      <p:pic>
        <p:nvPicPr>
          <p:cNvPr id="18" name="Image 8" descr="preencoded.png">    </p:cNvPr>
          <p:cNvPicPr>
            <a:picLocks noChangeAspect="1"/>
          </p:cNvPicPr>
          <p:nvPr/>
        </p:nvPicPr>
        <p:blipFill>
          <a:blip r:embed="rId9"/>
          <a:stretch>
            <a:fillRect/>
          </a:stretch>
        </p:blipFill>
        <p:spPr>
          <a:xfrm>
            <a:off x="8283364" y="2324100"/>
            <a:ext cx="669400" cy="669401"/>
          </a:xfrm>
          <a:prstGeom prst="rect">
            <a:avLst/>
          </a:prstGeom>
        </p:spPr>
      </p:pic>
      <p:sp>
        <p:nvSpPr>
          <p:cNvPr id="19" name="Text 8"/>
          <p:cNvSpPr/>
          <p:nvPr/>
        </p:nvSpPr>
        <p:spPr>
          <a:xfrm>
            <a:off x="8390483" y="2530213"/>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2010</a:t>
            </a:r>
            <a:endParaRPr lang="en-US" sz="1476" dirty="0"/>
          </a:p>
        </p:txBody>
      </p:sp>
      <p:pic>
        <p:nvPicPr>
          <p:cNvPr id="20" name="Image 9" descr="preencoded.png">    </p:cNvPr>
          <p:cNvPicPr>
            <a:picLocks noChangeAspect="1"/>
          </p:cNvPicPr>
          <p:nvPr/>
        </p:nvPicPr>
        <p:blipFill>
          <a:blip r:embed="rId10"/>
          <a:stretch>
            <a:fillRect/>
          </a:stretch>
        </p:blipFill>
        <p:spPr>
          <a:xfrm>
            <a:off x="8403841" y="3127381"/>
            <a:ext cx="428416" cy="428416"/>
          </a:xfrm>
          <a:prstGeom prst="rect">
            <a:avLst/>
          </a:prstGeom>
        </p:spPr>
      </p:pic>
      <p:sp>
        <p:nvSpPr>
          <p:cNvPr id="21" name="Text 9"/>
          <p:cNvSpPr/>
          <p:nvPr/>
        </p:nvSpPr>
        <p:spPr>
          <a:xfrm>
            <a:off x="7413129" y="3662902"/>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Acquiring Market</a:t>
            </a:r>
            <a:endParaRPr lang="en-US" sz="1476" dirty="0"/>
          </a:p>
        </p:txBody>
      </p:sp>
      <p:sp>
        <p:nvSpPr>
          <p:cNvPr id="22" name="Text 10"/>
          <p:cNvSpPr/>
          <p:nvPr/>
        </p:nvSpPr>
        <p:spPr>
          <a:xfrm>
            <a:off x="7413129" y="4027182"/>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are the first company in the sector to enter the acquiring market.</a:t>
            </a:r>
            <a:endParaRPr lang="en-US" sz="1476" dirty="0"/>
          </a:p>
        </p:txBody>
      </p:sp>
      <p:pic>
        <p:nvPicPr>
          <p:cNvPr id="23" name="Image 10" descr="preencoded.png">    </p:cNvPr>
          <p:cNvPicPr>
            <a:picLocks noChangeAspect="1"/>
          </p:cNvPicPr>
          <p:nvPr/>
        </p:nvPicPr>
        <p:blipFill>
          <a:blip r:embed="rId11"/>
          <a:stretch>
            <a:fillRect/>
          </a:stretch>
        </p:blipFill>
        <p:spPr>
          <a:xfrm>
            <a:off x="9956862" y="2645411"/>
            <a:ext cx="2677604" cy="40165"/>
          </a:xfrm>
          <a:prstGeom prst="rect">
            <a:avLst/>
          </a:prstGeom>
        </p:spPr>
      </p:pic>
      <p:pic>
        <p:nvPicPr>
          <p:cNvPr id="24" name="Image 11" descr="preencoded.png">    </p:cNvPr>
          <p:cNvPicPr>
            <a:picLocks noChangeAspect="1"/>
          </p:cNvPicPr>
          <p:nvPr/>
        </p:nvPicPr>
        <p:blipFill>
          <a:blip r:embed="rId12"/>
          <a:stretch>
            <a:fillRect/>
          </a:stretch>
        </p:blipFill>
        <p:spPr>
          <a:xfrm>
            <a:off x="10960968" y="2324100"/>
            <a:ext cx="669400" cy="669401"/>
          </a:xfrm>
          <a:prstGeom prst="rect">
            <a:avLst/>
          </a:prstGeom>
        </p:spPr>
      </p:pic>
      <p:sp>
        <p:nvSpPr>
          <p:cNvPr id="25" name="Text 11"/>
          <p:cNvSpPr/>
          <p:nvPr/>
        </p:nvSpPr>
        <p:spPr>
          <a:xfrm>
            <a:off x="11068087" y="2530213"/>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2014</a:t>
            </a:r>
            <a:endParaRPr lang="en-US" sz="1476" dirty="0"/>
          </a:p>
        </p:txBody>
      </p:sp>
      <p:pic>
        <p:nvPicPr>
          <p:cNvPr id="26" name="Image 12" descr="preencoded.png">    </p:cNvPr>
          <p:cNvPicPr>
            <a:picLocks noChangeAspect="1"/>
          </p:cNvPicPr>
          <p:nvPr/>
        </p:nvPicPr>
        <p:blipFill>
          <a:blip r:embed="rId13"/>
          <a:stretch>
            <a:fillRect/>
          </a:stretch>
        </p:blipFill>
        <p:spPr>
          <a:xfrm>
            <a:off x="11081445" y="3127381"/>
            <a:ext cx="428416" cy="428416"/>
          </a:xfrm>
          <a:prstGeom prst="rect">
            <a:avLst/>
          </a:prstGeom>
        </p:spPr>
      </p:pic>
      <p:sp>
        <p:nvSpPr>
          <p:cNvPr id="27" name="Text 12"/>
          <p:cNvSpPr/>
          <p:nvPr/>
        </p:nvSpPr>
        <p:spPr>
          <a:xfrm>
            <a:off x="10090733" y="3662902"/>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Certified Excellence and Security</a:t>
            </a:r>
            <a:endParaRPr lang="en-US" sz="1476" dirty="0"/>
          </a:p>
        </p:txBody>
      </p:sp>
      <p:sp>
        <p:nvSpPr>
          <p:cNvPr id="28" name="Text 13"/>
          <p:cNvSpPr/>
          <p:nvPr/>
        </p:nvSpPr>
        <p:spPr>
          <a:xfrm>
            <a:off x="10090733" y="4284357"/>
            <a:ext cx="2409839" cy="61722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ISO 27001 and PCI DSS - V3 Certifications.</a:t>
            </a:r>
            <a:endParaRPr lang="en-US" sz="1476" dirty="0"/>
          </a:p>
        </p:txBody>
      </p:sp>
      <p:pic>
        <p:nvPicPr>
          <p:cNvPr id="29" name="Image 13" descr="preencoded.png">    </p:cNvPr>
          <p:cNvPicPr>
            <a:picLocks noChangeAspect="1"/>
          </p:cNvPicPr>
          <p:nvPr/>
        </p:nvPicPr>
        <p:blipFill>
          <a:blip r:embed="rId14"/>
          <a:stretch>
            <a:fillRect/>
          </a:stretch>
        </p:blipFill>
        <p:spPr>
          <a:xfrm>
            <a:off x="12634429" y="2645411"/>
            <a:ext cx="2677604" cy="40165"/>
          </a:xfrm>
          <a:prstGeom prst="rect">
            <a:avLst/>
          </a:prstGeom>
        </p:spPr>
      </p:pic>
      <p:pic>
        <p:nvPicPr>
          <p:cNvPr id="30" name="Image 14" descr="preencoded.png">    </p:cNvPr>
          <p:cNvPicPr>
            <a:picLocks noChangeAspect="1"/>
          </p:cNvPicPr>
          <p:nvPr/>
        </p:nvPicPr>
        <p:blipFill>
          <a:blip r:embed="rId15"/>
          <a:stretch>
            <a:fillRect/>
          </a:stretch>
        </p:blipFill>
        <p:spPr>
          <a:xfrm>
            <a:off x="13638535" y="2324100"/>
            <a:ext cx="669400" cy="669401"/>
          </a:xfrm>
          <a:prstGeom prst="rect">
            <a:avLst/>
          </a:prstGeom>
        </p:spPr>
      </p:pic>
      <p:sp>
        <p:nvSpPr>
          <p:cNvPr id="31" name="Text 14"/>
          <p:cNvSpPr/>
          <p:nvPr/>
        </p:nvSpPr>
        <p:spPr>
          <a:xfrm>
            <a:off x="13745654" y="2530213"/>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2015</a:t>
            </a:r>
            <a:endParaRPr lang="en-US" sz="1476" dirty="0"/>
          </a:p>
        </p:txBody>
      </p:sp>
      <p:pic>
        <p:nvPicPr>
          <p:cNvPr id="32" name="Image 15" descr="preencoded.png">    </p:cNvPr>
          <p:cNvPicPr>
            <a:picLocks noChangeAspect="1"/>
          </p:cNvPicPr>
          <p:nvPr/>
        </p:nvPicPr>
        <p:blipFill>
          <a:blip r:embed="rId16"/>
          <a:stretch>
            <a:fillRect/>
          </a:stretch>
        </p:blipFill>
        <p:spPr>
          <a:xfrm>
            <a:off x="13759011" y="3127381"/>
            <a:ext cx="428416" cy="428416"/>
          </a:xfrm>
          <a:prstGeom prst="rect">
            <a:avLst/>
          </a:prstGeom>
        </p:spPr>
      </p:pic>
      <p:sp>
        <p:nvSpPr>
          <p:cNvPr id="33" name="Text 15"/>
          <p:cNvSpPr/>
          <p:nvPr/>
        </p:nvSpPr>
        <p:spPr>
          <a:xfrm>
            <a:off x="12768300" y="3662902"/>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Complete Coverage</a:t>
            </a:r>
            <a:endParaRPr lang="en-US" sz="1476" dirty="0"/>
          </a:p>
        </p:txBody>
      </p:sp>
      <p:sp>
        <p:nvSpPr>
          <p:cNvPr id="34" name="Text 16"/>
          <p:cNvSpPr/>
          <p:nvPr/>
        </p:nvSpPr>
        <p:spPr>
          <a:xfrm>
            <a:off x="12768300" y="4027182"/>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are the first company to operate with all card brands on our terminals.</a:t>
            </a:r>
            <a:endParaRPr lang="en-US" sz="1476" dirty="0"/>
          </a:p>
        </p:txBody>
      </p:sp>
      <p:pic>
        <p:nvPicPr>
          <p:cNvPr id="35" name="Image 16" descr="preencoded.png">    </p:cNvPr>
          <p:cNvPicPr>
            <a:picLocks noChangeAspect="1"/>
          </p:cNvPicPr>
          <p:nvPr/>
        </p:nvPicPr>
        <p:blipFill>
          <a:blip r:embed="rId17"/>
          <a:stretch>
            <a:fillRect/>
          </a:stretch>
        </p:blipFill>
        <p:spPr>
          <a:xfrm>
            <a:off x="2530301" y="6141086"/>
            <a:ext cx="2677604" cy="40165"/>
          </a:xfrm>
          <a:prstGeom prst="rect">
            <a:avLst/>
          </a:prstGeom>
        </p:spPr>
      </p:pic>
      <p:pic>
        <p:nvPicPr>
          <p:cNvPr id="36" name="Image 17" descr="preencoded.png">    </p:cNvPr>
          <p:cNvPicPr>
            <a:picLocks noChangeAspect="1"/>
          </p:cNvPicPr>
          <p:nvPr/>
        </p:nvPicPr>
        <p:blipFill>
          <a:blip r:embed="rId18"/>
          <a:stretch>
            <a:fillRect/>
          </a:stretch>
        </p:blipFill>
        <p:spPr>
          <a:xfrm>
            <a:off x="3534408" y="5819775"/>
            <a:ext cx="669400" cy="669401"/>
          </a:xfrm>
          <a:prstGeom prst="rect">
            <a:avLst/>
          </a:prstGeom>
        </p:spPr>
      </p:pic>
      <p:sp>
        <p:nvSpPr>
          <p:cNvPr id="37" name="Text 17"/>
          <p:cNvSpPr/>
          <p:nvPr/>
        </p:nvSpPr>
        <p:spPr>
          <a:xfrm>
            <a:off x="3641527" y="602588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2016</a:t>
            </a:r>
            <a:endParaRPr lang="en-US" sz="1476" dirty="0"/>
          </a:p>
        </p:txBody>
      </p:sp>
      <p:pic>
        <p:nvPicPr>
          <p:cNvPr id="38" name="Image 18" descr="preencoded.png">    </p:cNvPr>
          <p:cNvPicPr>
            <a:picLocks noChangeAspect="1"/>
          </p:cNvPicPr>
          <p:nvPr/>
        </p:nvPicPr>
        <p:blipFill>
          <a:blip r:embed="rId19"/>
          <a:stretch>
            <a:fillRect/>
          </a:stretch>
        </p:blipFill>
        <p:spPr>
          <a:xfrm>
            <a:off x="3654884" y="6623056"/>
            <a:ext cx="428416" cy="428416"/>
          </a:xfrm>
          <a:prstGeom prst="rect">
            <a:avLst/>
          </a:prstGeom>
        </p:spPr>
      </p:pic>
      <p:sp>
        <p:nvSpPr>
          <p:cNvPr id="39" name="Text 18"/>
          <p:cNvSpPr/>
          <p:nvPr/>
        </p:nvSpPr>
        <p:spPr>
          <a:xfrm>
            <a:off x="2664172" y="7158577"/>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Sustainability and Compliance</a:t>
            </a:r>
            <a:endParaRPr lang="en-US" sz="1476" dirty="0"/>
          </a:p>
        </p:txBody>
      </p:sp>
      <p:sp>
        <p:nvSpPr>
          <p:cNvPr id="40" name="Text 19"/>
          <p:cNvSpPr/>
          <p:nvPr/>
        </p:nvSpPr>
        <p:spPr>
          <a:xfrm>
            <a:off x="2664172" y="7780032"/>
            <a:ext cx="2409839"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achieved carbon neutrality certification as a payment institution from the Central Bank.</a:t>
            </a:r>
            <a:endParaRPr lang="en-US" sz="1476" dirty="0"/>
          </a:p>
        </p:txBody>
      </p:sp>
      <p:pic>
        <p:nvPicPr>
          <p:cNvPr id="41" name="Image 19" descr="preencoded.png">    </p:cNvPr>
          <p:cNvPicPr>
            <a:picLocks noChangeAspect="1"/>
          </p:cNvPicPr>
          <p:nvPr/>
        </p:nvPicPr>
        <p:blipFill>
          <a:blip r:embed="rId20"/>
          <a:stretch>
            <a:fillRect/>
          </a:stretch>
        </p:blipFill>
        <p:spPr>
          <a:xfrm>
            <a:off x="5207905" y="6141086"/>
            <a:ext cx="2677604" cy="40165"/>
          </a:xfrm>
          <a:prstGeom prst="rect">
            <a:avLst/>
          </a:prstGeom>
        </p:spPr>
      </p:pic>
      <p:pic>
        <p:nvPicPr>
          <p:cNvPr id="42" name="Image 20" descr="preencoded.png">    </p:cNvPr>
          <p:cNvPicPr>
            <a:picLocks noChangeAspect="1"/>
          </p:cNvPicPr>
          <p:nvPr/>
        </p:nvPicPr>
        <p:blipFill>
          <a:blip r:embed="rId21"/>
          <a:stretch>
            <a:fillRect/>
          </a:stretch>
        </p:blipFill>
        <p:spPr>
          <a:xfrm>
            <a:off x="6212012" y="5819775"/>
            <a:ext cx="669400" cy="669401"/>
          </a:xfrm>
          <a:prstGeom prst="rect">
            <a:avLst/>
          </a:prstGeom>
        </p:spPr>
      </p:pic>
      <p:sp>
        <p:nvSpPr>
          <p:cNvPr id="43" name="Text 20"/>
          <p:cNvSpPr/>
          <p:nvPr/>
        </p:nvSpPr>
        <p:spPr>
          <a:xfrm>
            <a:off x="6319131" y="602588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2021</a:t>
            </a:r>
            <a:endParaRPr lang="en-US" sz="1476" dirty="0"/>
          </a:p>
        </p:txBody>
      </p:sp>
      <p:pic>
        <p:nvPicPr>
          <p:cNvPr id="44" name="Image 21" descr="preencoded.png">    </p:cNvPr>
          <p:cNvPicPr>
            <a:picLocks noChangeAspect="1"/>
          </p:cNvPicPr>
          <p:nvPr/>
        </p:nvPicPr>
        <p:blipFill>
          <a:blip r:embed="rId22"/>
          <a:stretch>
            <a:fillRect/>
          </a:stretch>
        </p:blipFill>
        <p:spPr>
          <a:xfrm>
            <a:off x="6332488" y="6623056"/>
            <a:ext cx="428416" cy="428416"/>
          </a:xfrm>
          <a:prstGeom prst="rect">
            <a:avLst/>
          </a:prstGeom>
        </p:spPr>
      </p:pic>
      <p:sp>
        <p:nvSpPr>
          <p:cNvPr id="45" name="Text 21"/>
          <p:cNvSpPr/>
          <p:nvPr/>
        </p:nvSpPr>
        <p:spPr>
          <a:xfrm>
            <a:off x="5341776" y="7158577"/>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Stock Market Listing</a:t>
            </a:r>
            <a:endParaRPr lang="en-US" sz="1476" dirty="0"/>
          </a:p>
        </p:txBody>
      </p:sp>
      <p:sp>
        <p:nvSpPr>
          <p:cNvPr id="46" name="Text 22"/>
          <p:cNvSpPr/>
          <p:nvPr/>
        </p:nvSpPr>
        <p:spPr>
          <a:xfrm>
            <a:off x="5341776" y="7522857"/>
            <a:ext cx="2409839"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Getnet became an independent company, publicly listed on B3 and Nasdaq.</a:t>
            </a:r>
            <a:endParaRPr lang="en-US" sz="1476" dirty="0"/>
          </a:p>
        </p:txBody>
      </p:sp>
      <p:pic>
        <p:nvPicPr>
          <p:cNvPr id="47" name="Image 22" descr="preencoded.png">    </p:cNvPr>
          <p:cNvPicPr>
            <a:picLocks noChangeAspect="1"/>
          </p:cNvPicPr>
          <p:nvPr/>
        </p:nvPicPr>
        <p:blipFill>
          <a:blip r:embed="rId23"/>
          <a:stretch>
            <a:fillRect/>
          </a:stretch>
        </p:blipFill>
        <p:spPr>
          <a:xfrm>
            <a:off x="7885509" y="6141086"/>
            <a:ext cx="2677604" cy="40165"/>
          </a:xfrm>
          <a:prstGeom prst="rect">
            <a:avLst/>
          </a:prstGeom>
        </p:spPr>
      </p:pic>
      <p:pic>
        <p:nvPicPr>
          <p:cNvPr id="48" name="Image 23" descr="preencoded.png">    </p:cNvPr>
          <p:cNvPicPr>
            <a:picLocks noChangeAspect="1"/>
          </p:cNvPicPr>
          <p:nvPr/>
        </p:nvPicPr>
        <p:blipFill>
          <a:blip r:embed="rId24"/>
          <a:stretch>
            <a:fillRect/>
          </a:stretch>
        </p:blipFill>
        <p:spPr>
          <a:xfrm>
            <a:off x="8889616" y="5819775"/>
            <a:ext cx="669400" cy="669401"/>
          </a:xfrm>
          <a:prstGeom prst="rect">
            <a:avLst/>
          </a:prstGeom>
        </p:spPr>
      </p:pic>
      <p:sp>
        <p:nvSpPr>
          <p:cNvPr id="49" name="Text 23"/>
          <p:cNvSpPr/>
          <p:nvPr/>
        </p:nvSpPr>
        <p:spPr>
          <a:xfrm>
            <a:off x="8996735" y="602588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2022</a:t>
            </a:r>
            <a:endParaRPr lang="en-US" sz="1476" dirty="0"/>
          </a:p>
        </p:txBody>
      </p:sp>
      <p:pic>
        <p:nvPicPr>
          <p:cNvPr id="50" name="Image 24" descr="preencoded.png">    </p:cNvPr>
          <p:cNvPicPr>
            <a:picLocks noChangeAspect="1"/>
          </p:cNvPicPr>
          <p:nvPr/>
        </p:nvPicPr>
        <p:blipFill>
          <a:blip r:embed="rId25"/>
          <a:stretch>
            <a:fillRect/>
          </a:stretch>
        </p:blipFill>
        <p:spPr>
          <a:xfrm>
            <a:off x="9010092" y="6623056"/>
            <a:ext cx="428416" cy="428416"/>
          </a:xfrm>
          <a:prstGeom prst="rect">
            <a:avLst/>
          </a:prstGeom>
        </p:spPr>
      </p:pic>
      <p:sp>
        <p:nvSpPr>
          <p:cNvPr id="51" name="Text 24"/>
          <p:cNvSpPr/>
          <p:nvPr/>
        </p:nvSpPr>
        <p:spPr>
          <a:xfrm>
            <a:off x="8019380" y="7158577"/>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Pioneers in Sustainable Technology</a:t>
            </a:r>
            <a:endParaRPr lang="en-US" sz="1476" dirty="0"/>
          </a:p>
        </p:txBody>
      </p:sp>
      <p:sp>
        <p:nvSpPr>
          <p:cNvPr id="52" name="Text 25"/>
          <p:cNvSpPr/>
          <p:nvPr/>
        </p:nvSpPr>
        <p:spPr>
          <a:xfrm>
            <a:off x="8019380" y="7780032"/>
            <a:ext cx="2409839" cy="154305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introduced the first eco-friendly payment terminals in Latin America, made from recycled materials.</a:t>
            </a:r>
            <a:endParaRPr lang="en-US" sz="1476" dirty="0"/>
          </a:p>
        </p:txBody>
      </p:sp>
      <p:pic>
        <p:nvPicPr>
          <p:cNvPr id="53" name="Image 25" descr="preencoded.png">    </p:cNvPr>
          <p:cNvPicPr>
            <a:picLocks noChangeAspect="1"/>
          </p:cNvPicPr>
          <p:nvPr/>
        </p:nvPicPr>
        <p:blipFill>
          <a:blip r:embed="rId26"/>
          <a:stretch>
            <a:fillRect/>
          </a:stretch>
        </p:blipFill>
        <p:spPr>
          <a:xfrm>
            <a:off x="10563113" y="6141086"/>
            <a:ext cx="2677604" cy="40165"/>
          </a:xfrm>
          <a:prstGeom prst="rect">
            <a:avLst/>
          </a:prstGeom>
        </p:spPr>
      </p:pic>
      <p:pic>
        <p:nvPicPr>
          <p:cNvPr id="54" name="Image 26" descr="preencoded.png">    </p:cNvPr>
          <p:cNvPicPr>
            <a:picLocks noChangeAspect="1"/>
          </p:cNvPicPr>
          <p:nvPr/>
        </p:nvPicPr>
        <p:blipFill>
          <a:blip r:embed="rId27"/>
          <a:stretch>
            <a:fillRect/>
          </a:stretch>
        </p:blipFill>
        <p:spPr>
          <a:xfrm>
            <a:off x="11567220" y="5819775"/>
            <a:ext cx="669400" cy="669401"/>
          </a:xfrm>
          <a:prstGeom prst="rect">
            <a:avLst/>
          </a:prstGeom>
        </p:spPr>
      </p:pic>
      <p:sp>
        <p:nvSpPr>
          <p:cNvPr id="55" name="Text 26"/>
          <p:cNvSpPr/>
          <p:nvPr/>
        </p:nvSpPr>
        <p:spPr>
          <a:xfrm>
            <a:off x="11674339" y="602588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2023</a:t>
            </a:r>
            <a:endParaRPr lang="en-US" sz="1476" dirty="0"/>
          </a:p>
        </p:txBody>
      </p:sp>
      <p:pic>
        <p:nvPicPr>
          <p:cNvPr id="56" name="Image 27" descr="preencoded.png">    </p:cNvPr>
          <p:cNvPicPr>
            <a:picLocks noChangeAspect="1"/>
          </p:cNvPicPr>
          <p:nvPr/>
        </p:nvPicPr>
        <p:blipFill>
          <a:blip r:embed="rId28"/>
          <a:stretch>
            <a:fillRect/>
          </a:stretch>
        </p:blipFill>
        <p:spPr>
          <a:xfrm>
            <a:off x="11687696" y="6623056"/>
            <a:ext cx="428416" cy="428416"/>
          </a:xfrm>
          <a:prstGeom prst="rect">
            <a:avLst/>
          </a:prstGeom>
        </p:spPr>
      </p:pic>
      <p:sp>
        <p:nvSpPr>
          <p:cNvPr id="57" name="Text 27"/>
          <p:cNvSpPr/>
          <p:nvPr/>
        </p:nvSpPr>
        <p:spPr>
          <a:xfrm>
            <a:off x="10696984" y="7158577"/>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Two Decades of Regional Leadership</a:t>
            </a:r>
            <a:endParaRPr lang="en-US" sz="1476" dirty="0"/>
          </a:p>
        </p:txBody>
      </p:sp>
      <p:sp>
        <p:nvSpPr>
          <p:cNvPr id="58" name="Text 28"/>
          <p:cNvSpPr/>
          <p:nvPr/>
        </p:nvSpPr>
        <p:spPr>
          <a:xfrm>
            <a:off x="10696984" y="7780032"/>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celebrate 20 years as the third largest acquirer in Latin America.</a:t>
            </a:r>
            <a:endParaRPr lang="en-US" sz="1476" dirty="0"/>
          </a:p>
        </p:txBody>
      </p:sp>
      <p:pic>
        <p:nvPicPr>
          <p:cNvPr id="59" name="Image 28" descr="preencoded.png">    </p:cNvPr>
          <p:cNvPicPr>
            <a:picLocks noChangeAspect="1"/>
          </p:cNvPicPr>
          <p:nvPr/>
        </p:nvPicPr>
        <p:blipFill>
          <a:blip r:embed="rId29"/>
          <a:stretch>
            <a:fillRect/>
          </a:stretch>
        </p:blipFill>
        <p:spPr>
          <a:xfrm>
            <a:off x="13240680" y="6141086"/>
            <a:ext cx="1338783" cy="40165"/>
          </a:xfrm>
          <a:prstGeom prst="rect">
            <a:avLst/>
          </a:prstGeom>
        </p:spPr>
      </p:pic>
      <p:pic>
        <p:nvPicPr>
          <p:cNvPr id="60" name="Image 29" descr="preencoded.png">    </p:cNvPr>
          <p:cNvPicPr>
            <a:picLocks noChangeAspect="1"/>
          </p:cNvPicPr>
          <p:nvPr/>
        </p:nvPicPr>
        <p:blipFill>
          <a:blip r:embed="rId30"/>
          <a:stretch>
            <a:fillRect/>
          </a:stretch>
        </p:blipFill>
        <p:spPr>
          <a:xfrm>
            <a:off x="14244786" y="5819775"/>
            <a:ext cx="669400" cy="669401"/>
          </a:xfrm>
          <a:prstGeom prst="rect">
            <a:avLst/>
          </a:prstGeom>
        </p:spPr>
      </p:pic>
      <p:sp>
        <p:nvSpPr>
          <p:cNvPr id="61" name="Text 29"/>
          <p:cNvSpPr/>
          <p:nvPr/>
        </p:nvSpPr>
        <p:spPr>
          <a:xfrm>
            <a:off x="14351905" y="602588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2024</a:t>
            </a:r>
            <a:endParaRPr lang="en-US" sz="1476" dirty="0"/>
          </a:p>
        </p:txBody>
      </p:sp>
      <p:pic>
        <p:nvPicPr>
          <p:cNvPr id="62" name="Image 30" descr="preencoded.png">    </p:cNvPr>
          <p:cNvPicPr>
            <a:picLocks noChangeAspect="1"/>
          </p:cNvPicPr>
          <p:nvPr/>
        </p:nvPicPr>
        <p:blipFill>
          <a:blip r:embed="rId31"/>
          <a:stretch>
            <a:fillRect/>
          </a:stretch>
        </p:blipFill>
        <p:spPr>
          <a:xfrm>
            <a:off x="14365263" y="6623056"/>
            <a:ext cx="428416" cy="428416"/>
          </a:xfrm>
          <a:prstGeom prst="rect">
            <a:avLst/>
          </a:prstGeom>
        </p:spPr>
      </p:pic>
      <p:sp>
        <p:nvSpPr>
          <p:cNvPr id="63" name="Text 30"/>
          <p:cNvSpPr/>
          <p:nvPr/>
        </p:nvSpPr>
        <p:spPr>
          <a:xfrm>
            <a:off x="13374551" y="7158577"/>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Financial Strength and Market Growth</a:t>
            </a:r>
            <a:endParaRPr lang="en-US" sz="1476" dirty="0"/>
          </a:p>
        </p:txBody>
      </p:sp>
      <p:sp>
        <p:nvSpPr>
          <p:cNvPr id="64" name="Text 31"/>
          <p:cNvSpPr/>
          <p:nvPr/>
        </p:nvSpPr>
        <p:spPr>
          <a:xfrm>
            <a:off x="13374551" y="7780032"/>
            <a:ext cx="2409839"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We reached 567,500 clients and recorded a net profit of R$592 million.</a:t>
            </a:r>
            <a:endParaRPr lang="en-US" sz="1476" dirty="0"/>
          </a:p>
        </p:txBody>
      </p:sp>
      <p:pic>
        <p:nvPicPr>
          <p:cNvPr id="65" name="Image 31" descr="preencoded.png">    </p:cNvPr>
          <p:cNvPicPr>
            <a:picLocks noChangeAspect="1"/>
          </p:cNvPicPr>
          <p:nvPr/>
        </p:nvPicPr>
        <p:blipFill>
          <a:blip r:embed="rId32"/>
          <a:stretch>
            <a:fillRect/>
          </a:stretch>
        </p:blipFill>
        <p:spPr>
          <a:xfrm>
            <a:off x="637989" y="9451925"/>
            <a:ext cx="433067" cy="321312"/>
          </a:xfrm>
          <a:prstGeom prst="rect">
            <a:avLst/>
          </a:prstGeom>
        </p:spPr>
      </p:pic>
      <p:pic>
        <p:nvPicPr>
          <p:cNvPr id="66" name="Image 32" descr="preencoded.png">    </p:cNvPr>
          <p:cNvPicPr>
            <a:picLocks noChangeAspect="1"/>
          </p:cNvPicPr>
          <p:nvPr/>
        </p:nvPicPr>
        <p:blipFill>
          <a:blip r:embed="rId33"/>
          <a:stretch>
            <a:fillRect/>
          </a:stretch>
        </p:blipFill>
        <p:spPr>
          <a:xfrm>
            <a:off x="642640" y="1874318"/>
            <a:ext cx="321320" cy="321312"/>
          </a:xfrm>
          <a:prstGeom prst="rect">
            <a:avLst/>
          </a:prstGeom>
        </p:spPr>
      </p:pic>
      <p:pic>
        <p:nvPicPr>
          <p:cNvPr id="67" name="Image 33" descr="preencoded.png">    </p:cNvPr>
          <p:cNvPicPr>
            <a:picLocks noChangeAspect="1"/>
          </p:cNvPicPr>
          <p:nvPr/>
        </p:nvPicPr>
        <p:blipFill>
          <a:blip r:embed="rId34"/>
          <a:stretch>
            <a:fillRect/>
          </a:stretch>
        </p:blipFill>
        <p:spPr>
          <a:xfrm>
            <a:off x="14793739" y="0"/>
            <a:ext cx="3189275" cy="4725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2640" y="321311"/>
            <a:ext cx="3080385" cy="971550"/>
          </a:xfrm>
          <a:prstGeom prst="rect">
            <a:avLst/>
          </a:prstGeom>
          <a:noFill/>
          <a:ln/>
        </p:spPr>
        <p:txBody>
          <a:bodyPr wrap="square" lIns="0" tIns="0" rIns="0" bIns="0" rtlCol="0" anchor="t"/>
          <a:lstStyle/>
          <a:p>
            <a:pPr algn="l" indent="0" marL="0">
              <a:lnSpc>
                <a:spcPts val="6325"/>
              </a:lnSpc>
              <a:buNone/>
            </a:pPr>
            <a:r>
              <a:rPr lang="en-US" sz="5060" dirty="0">
                <a:solidFill>
                  <a:srgbClr val="222222"/>
                </a:solidFill>
                <a:latin typeface="Santander Headline" pitchFamily="34" charset="0"/>
                <a:ea typeface="Santander Headline" pitchFamily="34" charset="-122"/>
                <a:cs typeface="Santander Headline" pitchFamily="34" charset="-120"/>
              </a:rPr>
              <a:t>Our History</a:t>
            </a:r>
            <a:endParaRPr lang="en-US" sz="5060" dirty="0"/>
          </a:p>
        </p:txBody>
      </p:sp>
      <p:pic>
        <p:nvPicPr>
          <p:cNvPr id="3" name="Image 0" descr="preencoded.png">    </p:cNvPr>
          <p:cNvPicPr>
            <a:picLocks noChangeAspect="1"/>
          </p:cNvPicPr>
          <p:nvPr/>
        </p:nvPicPr>
        <p:blipFill>
          <a:blip r:embed="rId1"/>
          <a:stretch>
            <a:fillRect/>
          </a:stretch>
        </p:blipFill>
        <p:spPr>
          <a:xfrm>
            <a:off x="642640" y="1452251"/>
            <a:ext cx="535520" cy="53552"/>
          </a:xfrm>
          <a:prstGeom prst="rect">
            <a:avLst/>
          </a:prstGeom>
        </p:spPr>
      </p:pic>
      <p:pic>
        <p:nvPicPr>
          <p:cNvPr id="4" name="Image 1" descr="preencoded.png">    </p:cNvPr>
          <p:cNvPicPr>
            <a:picLocks noChangeAspect="1"/>
          </p:cNvPicPr>
          <p:nvPr/>
        </p:nvPicPr>
        <p:blipFill>
          <a:blip r:embed="rId2"/>
          <a:stretch>
            <a:fillRect/>
          </a:stretch>
        </p:blipFill>
        <p:spPr>
          <a:xfrm>
            <a:off x="637989" y="9411760"/>
            <a:ext cx="433067" cy="321312"/>
          </a:xfrm>
          <a:prstGeom prst="rect">
            <a:avLst/>
          </a:prstGeom>
        </p:spPr>
      </p:pic>
      <p:sp>
        <p:nvSpPr>
          <p:cNvPr id="5" name="Text 1"/>
          <p:cNvSpPr/>
          <p:nvPr/>
        </p:nvSpPr>
        <p:spPr>
          <a:xfrm>
            <a:off x="682786" y="2142079"/>
            <a:ext cx="4685798" cy="4629150"/>
          </a:xfrm>
          <a:prstGeom prst="rect">
            <a:avLst/>
          </a:prstGeom>
          <a:noFill/>
          <a:ln/>
        </p:spPr>
        <p:txBody>
          <a:bodyPr wrap="square" lIns="0" tIns="0" rIns="0" bIns="0" rtlCol="0" anchor="b"/>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Banco Santander has historically offered global payment solutions, although the Getnet brand has evolved uniquely in each geography. </a:t>
            </a:r>
            <a:endParaRPr lang="en-US" sz="1687" dirty="0"/>
          </a:p>
          <a:p>
            <a:pPr algn="l" indent="0" marL="0">
              <a:lnSpc>
                <a:spcPts val="2530"/>
              </a:lnSpc>
              <a:buNone/>
            </a:pPr>
            <a:endParaRPr lang="en-US" sz="1687" dirty="0"/>
          </a:p>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Its trajectory combines the integration of previous partnership models with the acquisition of native technology companies according to the needs of each market. </a:t>
            </a:r>
            <a:endParaRPr lang="en-US" sz="1687" dirty="0"/>
          </a:p>
          <a:p>
            <a:pPr algn="l" indent="0" marL="0">
              <a:lnSpc>
                <a:spcPts val="2530"/>
              </a:lnSpc>
              <a:buNone/>
            </a:pPr>
            <a:endParaRPr lang="en-US" sz="1687" dirty="0"/>
          </a:p>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Currently, these trajectories converge into a unified global platform that enhances local agility with the scale of the Group.</a:t>
            </a:r>
            <a:endParaRPr lang="en-US" sz="1687" dirty="0"/>
          </a:p>
        </p:txBody>
      </p:sp>
      <p:pic>
        <p:nvPicPr>
          <p:cNvPr id="6" name="Image 2" descr="preencoded.png">    </p:cNvPr>
          <p:cNvPicPr>
            <a:picLocks noChangeAspect="1"/>
          </p:cNvPicPr>
          <p:nvPr/>
        </p:nvPicPr>
        <p:blipFill>
          <a:blip r:embed="rId3"/>
          <a:stretch>
            <a:fillRect/>
          </a:stretch>
        </p:blipFill>
        <p:spPr>
          <a:xfrm>
            <a:off x="5971059" y="910382"/>
            <a:ext cx="11540468" cy="8461214"/>
          </a:xfrm>
          <a:prstGeom prst="rect">
            <a:avLst/>
          </a:prstGeom>
        </p:spPr>
      </p:pic>
      <p:sp>
        <p:nvSpPr>
          <p:cNvPr id="7" name="Text 2"/>
          <p:cNvSpPr/>
          <p:nvPr/>
        </p:nvSpPr>
        <p:spPr>
          <a:xfrm>
            <a:off x="7845363" y="3547821"/>
            <a:ext cx="520065"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2020</a:t>
            </a:r>
            <a:endParaRPr lang="en-US" sz="1687" dirty="0"/>
          </a:p>
        </p:txBody>
      </p:sp>
      <p:sp>
        <p:nvSpPr>
          <p:cNvPr id="8" name="Text 3"/>
          <p:cNvSpPr/>
          <p:nvPr/>
        </p:nvSpPr>
        <p:spPr>
          <a:xfrm>
            <a:off x="12852462" y="3949457"/>
            <a:ext cx="620078"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2012*</a:t>
            </a:r>
            <a:endParaRPr lang="en-US" sz="1687" dirty="0"/>
          </a:p>
        </p:txBody>
      </p:sp>
      <p:sp>
        <p:nvSpPr>
          <p:cNvPr id="9" name="Text 4"/>
          <p:cNvSpPr/>
          <p:nvPr/>
        </p:nvSpPr>
        <p:spPr>
          <a:xfrm>
            <a:off x="13548643" y="3788801"/>
            <a:ext cx="620078"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2012*</a:t>
            </a:r>
            <a:endParaRPr lang="en-US" sz="1687" dirty="0"/>
          </a:p>
        </p:txBody>
      </p:sp>
      <p:sp>
        <p:nvSpPr>
          <p:cNvPr id="10" name="Text 5"/>
          <p:cNvSpPr/>
          <p:nvPr/>
        </p:nvSpPr>
        <p:spPr>
          <a:xfrm>
            <a:off x="14887426" y="8858250"/>
            <a:ext cx="3039075" cy="331470"/>
          </a:xfrm>
          <a:prstGeom prst="rect">
            <a:avLst/>
          </a:prstGeom>
          <a:noFill/>
          <a:ln/>
        </p:spPr>
        <p:txBody>
          <a:bodyPr wrap="square" lIns="0" tIns="0" rIns="0" bIns="0" rtlCol="0" anchor="b"/>
          <a:lstStyle/>
          <a:p>
            <a:pPr algn="l" indent="0" marL="0">
              <a:lnSpc>
                <a:spcPts val="2108"/>
              </a:lnSpc>
              <a:buNone/>
            </a:pPr>
            <a:r>
              <a:rPr lang="en-US" sz="1265" dirty="0">
                <a:solidFill>
                  <a:srgbClr val="000000"/>
                </a:solidFill>
                <a:latin typeface="Santander Micro Text" pitchFamily="34" charset="0"/>
                <a:ea typeface="Santander Micro Text" pitchFamily="34" charset="-122"/>
                <a:cs typeface="Santander Micro Text" pitchFamily="34" charset="-120"/>
              </a:rPr>
              <a:t>* Since 2022 under the Getnet brand</a:t>
            </a:r>
            <a:endParaRPr lang="en-US" sz="1265" dirty="0"/>
          </a:p>
        </p:txBody>
      </p:sp>
      <p:sp>
        <p:nvSpPr>
          <p:cNvPr id="11" name="Text 6"/>
          <p:cNvSpPr/>
          <p:nvPr/>
        </p:nvSpPr>
        <p:spPr>
          <a:xfrm>
            <a:off x="11794815" y="5971045"/>
            <a:ext cx="520065"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2003</a:t>
            </a:r>
            <a:endParaRPr lang="en-US" sz="1687" dirty="0"/>
          </a:p>
        </p:txBody>
      </p:sp>
      <p:sp>
        <p:nvSpPr>
          <p:cNvPr id="12" name="Text 7"/>
          <p:cNvSpPr/>
          <p:nvPr/>
        </p:nvSpPr>
        <p:spPr>
          <a:xfrm>
            <a:off x="11245900" y="7443722"/>
            <a:ext cx="520065"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2022</a:t>
            </a:r>
            <a:endParaRPr lang="en-US" sz="1687" dirty="0"/>
          </a:p>
        </p:txBody>
      </p:sp>
      <p:sp>
        <p:nvSpPr>
          <p:cNvPr id="13" name="Text 8"/>
          <p:cNvSpPr/>
          <p:nvPr/>
        </p:nvSpPr>
        <p:spPr>
          <a:xfrm>
            <a:off x="10656838" y="8032798"/>
            <a:ext cx="520065"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2020</a:t>
            </a:r>
            <a:endParaRPr lang="en-US" sz="1687" dirty="0"/>
          </a:p>
        </p:txBody>
      </p:sp>
      <p:sp>
        <p:nvSpPr>
          <p:cNvPr id="14" name="Text 9"/>
          <p:cNvSpPr/>
          <p:nvPr/>
        </p:nvSpPr>
        <p:spPr>
          <a:xfrm>
            <a:off x="9826786" y="7711483"/>
            <a:ext cx="520065" cy="388620"/>
          </a:xfrm>
          <a:prstGeom prst="rect">
            <a:avLst/>
          </a:prstGeom>
          <a:noFill/>
          <a:ln/>
        </p:spPr>
        <p:txBody>
          <a:bodyPr wrap="square" lIns="0" tIns="0" rIns="0" bIns="0" rtlCol="0" anchor="t"/>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2021</a:t>
            </a:r>
            <a:endParaRPr lang="en-US" sz="168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2640" y="321311"/>
            <a:ext cx="3080385" cy="971550"/>
          </a:xfrm>
          <a:prstGeom prst="rect">
            <a:avLst/>
          </a:prstGeom>
          <a:noFill/>
          <a:ln/>
        </p:spPr>
        <p:txBody>
          <a:bodyPr wrap="square" lIns="0" tIns="0" rIns="0" bIns="0" rtlCol="0" anchor="t"/>
          <a:lstStyle/>
          <a:p>
            <a:pPr algn="l" indent="0" marL="0">
              <a:lnSpc>
                <a:spcPts val="6325"/>
              </a:lnSpc>
              <a:buNone/>
            </a:pPr>
            <a:r>
              <a:rPr lang="en-US" sz="5060" dirty="0">
                <a:solidFill>
                  <a:srgbClr val="222222"/>
                </a:solidFill>
                <a:latin typeface="Santander Headline" pitchFamily="34" charset="0"/>
                <a:ea typeface="Santander Headline" pitchFamily="34" charset="-122"/>
                <a:cs typeface="Santander Headline" pitchFamily="34" charset="-120"/>
              </a:rPr>
              <a:t>Our History</a:t>
            </a:r>
            <a:endParaRPr lang="en-US" sz="5060" dirty="0"/>
          </a:p>
        </p:txBody>
      </p:sp>
      <p:pic>
        <p:nvPicPr>
          <p:cNvPr id="3" name="Image 0" descr="preencoded.png">    </p:cNvPr>
          <p:cNvPicPr>
            <a:picLocks noChangeAspect="1"/>
          </p:cNvPicPr>
          <p:nvPr/>
        </p:nvPicPr>
        <p:blipFill>
          <a:blip r:embed="rId1"/>
          <a:stretch>
            <a:fillRect/>
          </a:stretch>
        </p:blipFill>
        <p:spPr>
          <a:xfrm>
            <a:off x="642640" y="1452246"/>
            <a:ext cx="535520" cy="53552"/>
          </a:xfrm>
          <a:prstGeom prst="rect">
            <a:avLst/>
          </a:prstGeom>
        </p:spPr>
      </p:pic>
      <p:sp>
        <p:nvSpPr>
          <p:cNvPr id="4" name="Text 1"/>
          <p:cNvSpPr/>
          <p:nvPr/>
        </p:nvSpPr>
        <p:spPr>
          <a:xfrm>
            <a:off x="642640" y="1827116"/>
            <a:ext cx="2060258" cy="514350"/>
          </a:xfrm>
          <a:prstGeom prst="rect">
            <a:avLst/>
          </a:prstGeom>
          <a:noFill/>
          <a:ln/>
        </p:spPr>
        <p:txBody>
          <a:bodyPr wrap="square" lIns="0" tIns="0" rIns="0" bIns="0" rtlCol="0" anchor="t"/>
          <a:lstStyle/>
          <a:p>
            <a:pPr algn="l" indent="0" marL="0">
              <a:lnSpc>
                <a:spcPts val="3373"/>
              </a:lnSpc>
              <a:buNone/>
            </a:pPr>
            <a:r>
              <a:rPr lang="en-US" sz="2952" dirty="0">
                <a:solidFill>
                  <a:srgbClr val="222222"/>
                </a:solidFill>
                <a:latin typeface="Santander Headline" pitchFamily="34" charset="0"/>
                <a:ea typeface="Santander Headline" pitchFamily="34" charset="-122"/>
                <a:cs typeface="Santander Headline" pitchFamily="34" charset="-120"/>
              </a:rPr>
              <a:t>            Europa</a:t>
            </a:r>
            <a:endParaRPr lang="en-US" sz="2952" dirty="0"/>
          </a:p>
        </p:txBody>
      </p:sp>
      <p:sp>
        <p:nvSpPr>
          <p:cNvPr id="5" name="Text 2"/>
          <p:cNvSpPr/>
          <p:nvPr/>
        </p:nvSpPr>
        <p:spPr>
          <a:xfrm>
            <a:off x="642640" y="2400300"/>
            <a:ext cx="15302478" cy="1165860"/>
          </a:xfrm>
          <a:prstGeom prst="rect">
            <a:avLst/>
          </a:prstGeom>
          <a:noFill/>
          <a:ln/>
        </p:spPr>
        <p:txBody>
          <a:bodyPr wrap="square" lIns="0" tIns="0" rIns="0" bIns="0" rtlCol="0" anchor="b"/>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The acquiring business in Spain began in 2017 after the repurchase of the business that had been operating as a joint venture with Elavon since 2012. This operation allowed Santander to regain direct management of a strategic activity. From then on, an entity was established that operated within Santander Spain until 2022, the year it was integrated into PagoNxt with the aim of driving its expansion throughout the rest of Europe.</a:t>
            </a:r>
            <a:endParaRPr lang="en-US" sz="1687" dirty="0"/>
          </a:p>
        </p:txBody>
      </p:sp>
      <p:pic>
        <p:nvPicPr>
          <p:cNvPr id="6" name="Image 1" descr="preencoded.png">    </p:cNvPr>
          <p:cNvPicPr>
            <a:picLocks noChangeAspect="1"/>
          </p:cNvPicPr>
          <p:nvPr/>
        </p:nvPicPr>
        <p:blipFill>
          <a:blip r:embed="rId2"/>
          <a:stretch>
            <a:fillRect/>
          </a:stretch>
        </p:blipFill>
        <p:spPr>
          <a:xfrm>
            <a:off x="637989" y="9451925"/>
            <a:ext cx="433067" cy="321312"/>
          </a:xfrm>
          <a:prstGeom prst="rect">
            <a:avLst/>
          </a:prstGeom>
        </p:spPr>
      </p:pic>
      <p:pic>
        <p:nvPicPr>
          <p:cNvPr id="7" name="Image 2" descr="preencoded.png">    </p:cNvPr>
          <p:cNvPicPr>
            <a:picLocks noChangeAspect="1"/>
          </p:cNvPicPr>
          <p:nvPr/>
        </p:nvPicPr>
        <p:blipFill>
          <a:blip r:embed="rId3"/>
          <a:stretch>
            <a:fillRect/>
          </a:stretch>
        </p:blipFill>
        <p:spPr>
          <a:xfrm>
            <a:off x="3141911" y="4169411"/>
            <a:ext cx="1097831" cy="40165"/>
          </a:xfrm>
          <a:prstGeom prst="rect">
            <a:avLst/>
          </a:prstGeom>
        </p:spPr>
      </p:pic>
      <p:pic>
        <p:nvPicPr>
          <p:cNvPr id="8" name="Image 3" descr="preencoded.png">    </p:cNvPr>
          <p:cNvPicPr>
            <a:picLocks noChangeAspect="1"/>
          </p:cNvPicPr>
          <p:nvPr/>
        </p:nvPicPr>
        <p:blipFill>
          <a:blip r:embed="rId4"/>
          <a:stretch>
            <a:fillRect/>
          </a:stretch>
        </p:blipFill>
        <p:spPr>
          <a:xfrm>
            <a:off x="3226631" y="3848100"/>
            <a:ext cx="1147658" cy="669401"/>
          </a:xfrm>
          <a:prstGeom prst="rect">
            <a:avLst/>
          </a:prstGeom>
        </p:spPr>
      </p:pic>
      <p:sp>
        <p:nvSpPr>
          <p:cNvPr id="9" name="Text 3"/>
          <p:cNvSpPr/>
          <p:nvPr/>
        </p:nvSpPr>
        <p:spPr>
          <a:xfrm>
            <a:off x="3333750" y="4054208"/>
            <a:ext cx="933450" cy="308610"/>
          </a:xfrm>
          <a:prstGeom prst="rect">
            <a:avLst/>
          </a:prstGeom>
          <a:noFill/>
          <a:ln/>
        </p:spPr>
        <p:txBody>
          <a:bodyPr wrap="square" lIns="0" tIns="0" rIns="0" bIns="0" rtlCol="0" anchor="t"/>
          <a:lstStyle/>
          <a:p>
            <a:pPr algn="ctr" indent="0" marL="0">
              <a:buNone/>
            </a:pPr>
            <a:r>
              <a:rPr lang="en-US" sz="1476" dirty="0">
                <a:solidFill>
                  <a:srgbClr val="444444"/>
                </a:solidFill>
                <a:latin typeface="Santander Micro Text" pitchFamily="34" charset="0"/>
                <a:ea typeface="Santander Micro Text" pitchFamily="34" charset="-122"/>
                <a:cs typeface="Santander Micro Text" pitchFamily="34" charset="-120"/>
              </a:rPr>
              <a:t>2012-2017</a:t>
            </a:r>
            <a:endParaRPr lang="en-US" sz="1476" dirty="0"/>
          </a:p>
        </p:txBody>
      </p:sp>
      <p:sp>
        <p:nvSpPr>
          <p:cNvPr id="10" name="Text 4"/>
          <p:cNvSpPr/>
          <p:nvPr/>
        </p:nvSpPr>
        <p:spPr>
          <a:xfrm>
            <a:off x="1562100" y="4651381"/>
            <a:ext cx="4476750"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JV Elavon</a:t>
            </a:r>
            <a:endParaRPr lang="en-US" sz="1476" dirty="0"/>
          </a:p>
        </p:txBody>
      </p:sp>
      <p:sp>
        <p:nvSpPr>
          <p:cNvPr id="11" name="Text 5"/>
          <p:cNvSpPr/>
          <p:nvPr/>
        </p:nvSpPr>
        <p:spPr>
          <a:xfrm>
            <a:off x="1562100" y="5015657"/>
            <a:ext cx="4476750" cy="154305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Monoliner Vision vs Customer Vision</a:t>
            </a:r>
            <a:endParaRPr lang="en-US" sz="1476" dirty="0"/>
          </a:p>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Non-integrated business with the bank</a:t>
            </a:r>
            <a:endParaRPr lang="en-US" sz="1476" dirty="0"/>
          </a:p>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Loss of efficiency in business management</a:t>
            </a:r>
            <a:endParaRPr lang="en-US" sz="1476" dirty="0"/>
          </a:p>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Negative impact on customer experience</a:t>
            </a:r>
            <a:endParaRPr lang="en-US" sz="1476" dirty="0"/>
          </a:p>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IT platform without evolution</a:t>
            </a:r>
            <a:endParaRPr lang="en-US" sz="1476" dirty="0"/>
          </a:p>
        </p:txBody>
      </p:sp>
      <p:pic>
        <p:nvPicPr>
          <p:cNvPr id="12" name="Image 4" descr="preencoded.png">    </p:cNvPr>
          <p:cNvPicPr>
            <a:picLocks noChangeAspect="1"/>
          </p:cNvPicPr>
          <p:nvPr/>
        </p:nvPicPr>
        <p:blipFill>
          <a:blip r:embed="rId5"/>
          <a:stretch>
            <a:fillRect/>
          </a:stretch>
        </p:blipFill>
        <p:spPr>
          <a:xfrm>
            <a:off x="10402491" y="4167513"/>
            <a:ext cx="1338783" cy="40165"/>
          </a:xfrm>
          <a:prstGeom prst="rect">
            <a:avLst/>
          </a:prstGeom>
        </p:spPr>
      </p:pic>
      <p:pic>
        <p:nvPicPr>
          <p:cNvPr id="13" name="Image 5" descr="preencoded.png">    </p:cNvPr>
          <p:cNvPicPr>
            <a:picLocks noChangeAspect="1"/>
          </p:cNvPicPr>
          <p:nvPr/>
        </p:nvPicPr>
        <p:blipFill>
          <a:blip r:embed="rId6"/>
          <a:stretch>
            <a:fillRect/>
          </a:stretch>
        </p:blipFill>
        <p:spPr>
          <a:xfrm>
            <a:off x="11406597" y="3846202"/>
            <a:ext cx="669400" cy="669401"/>
          </a:xfrm>
          <a:prstGeom prst="rect">
            <a:avLst/>
          </a:prstGeom>
        </p:spPr>
      </p:pic>
      <p:sp>
        <p:nvSpPr>
          <p:cNvPr id="14" name="Text 6"/>
          <p:cNvSpPr/>
          <p:nvPr/>
        </p:nvSpPr>
        <p:spPr>
          <a:xfrm>
            <a:off x="11513716" y="4052311"/>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2017</a:t>
            </a:r>
            <a:endParaRPr lang="en-US" sz="1476" dirty="0"/>
          </a:p>
        </p:txBody>
      </p:sp>
      <p:sp>
        <p:nvSpPr>
          <p:cNvPr id="15" name="Text 7"/>
          <p:cNvSpPr/>
          <p:nvPr/>
        </p:nvSpPr>
        <p:spPr>
          <a:xfrm>
            <a:off x="10536362" y="4649484"/>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New Commercial Strategy</a:t>
            </a:r>
            <a:endParaRPr lang="en-US" sz="1476" dirty="0"/>
          </a:p>
        </p:txBody>
      </p:sp>
      <p:sp>
        <p:nvSpPr>
          <p:cNvPr id="16" name="Text 8"/>
          <p:cNvSpPr/>
          <p:nvPr/>
        </p:nvSpPr>
        <p:spPr>
          <a:xfrm>
            <a:off x="10536362" y="5013759"/>
            <a:ext cx="2409839"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Launch of the new commercial roadmap in October to transform the business vision.</a:t>
            </a:r>
            <a:endParaRPr lang="en-US" sz="1476" dirty="0"/>
          </a:p>
        </p:txBody>
      </p:sp>
      <p:pic>
        <p:nvPicPr>
          <p:cNvPr id="17" name="Image 6" descr="preencoded.png">    </p:cNvPr>
          <p:cNvPicPr>
            <a:picLocks noChangeAspect="1"/>
          </p:cNvPicPr>
          <p:nvPr/>
        </p:nvPicPr>
        <p:blipFill>
          <a:blip r:embed="rId7"/>
          <a:stretch>
            <a:fillRect/>
          </a:stretch>
        </p:blipFill>
        <p:spPr>
          <a:xfrm>
            <a:off x="3496717" y="4166118"/>
            <a:ext cx="7067550" cy="40165"/>
          </a:xfrm>
          <a:prstGeom prst="rect">
            <a:avLst/>
          </a:prstGeom>
        </p:spPr>
      </p:pic>
      <p:pic>
        <p:nvPicPr>
          <p:cNvPr id="18" name="Image 7" descr="preencoded.png">    </p:cNvPr>
          <p:cNvPicPr>
            <a:picLocks noChangeAspect="1"/>
          </p:cNvPicPr>
          <p:nvPr/>
        </p:nvPicPr>
        <p:blipFill>
          <a:blip r:embed="rId8"/>
          <a:stretch>
            <a:fillRect/>
          </a:stretch>
        </p:blipFill>
        <p:spPr>
          <a:xfrm>
            <a:off x="7542461" y="3842435"/>
            <a:ext cx="669400" cy="669401"/>
          </a:xfrm>
          <a:prstGeom prst="rect">
            <a:avLst/>
          </a:prstGeom>
        </p:spPr>
      </p:pic>
      <p:sp>
        <p:nvSpPr>
          <p:cNvPr id="19" name="Text 9"/>
          <p:cNvSpPr/>
          <p:nvPr/>
        </p:nvSpPr>
        <p:spPr>
          <a:xfrm>
            <a:off x="7649580" y="4048544"/>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2017</a:t>
            </a:r>
            <a:endParaRPr lang="en-US" sz="1476" dirty="0"/>
          </a:p>
        </p:txBody>
      </p:sp>
      <p:sp>
        <p:nvSpPr>
          <p:cNvPr id="20" name="Text 10"/>
          <p:cNvSpPr/>
          <p:nvPr/>
        </p:nvSpPr>
        <p:spPr>
          <a:xfrm>
            <a:off x="6115050" y="4645716"/>
            <a:ext cx="3524250"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Purchase and New Governance</a:t>
            </a:r>
            <a:endParaRPr lang="en-US" sz="1476" dirty="0"/>
          </a:p>
        </p:txBody>
      </p:sp>
      <p:sp>
        <p:nvSpPr>
          <p:cNvPr id="21" name="Text 11"/>
          <p:cNvSpPr/>
          <p:nvPr/>
        </p:nvSpPr>
        <p:spPr>
          <a:xfrm>
            <a:off x="6115050" y="5009992"/>
            <a:ext cx="3524250" cy="154305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Start of the acquiring business with the repurchase from Elavon and establishment of management, cost, disconnection, and technology committees.</a:t>
            </a:r>
            <a:endParaRPr lang="en-US" sz="1476" dirty="0"/>
          </a:p>
        </p:txBody>
      </p:sp>
      <p:pic>
        <p:nvPicPr>
          <p:cNvPr id="22" name="Image 8" descr="preencoded.png">    </p:cNvPr>
          <p:cNvPicPr>
            <a:picLocks noChangeAspect="1"/>
          </p:cNvPicPr>
          <p:nvPr/>
        </p:nvPicPr>
        <p:blipFill>
          <a:blip r:embed="rId9"/>
          <a:stretch>
            <a:fillRect/>
          </a:stretch>
        </p:blipFill>
        <p:spPr>
          <a:xfrm>
            <a:off x="4522961" y="6855461"/>
            <a:ext cx="1097831" cy="40165"/>
          </a:xfrm>
          <a:prstGeom prst="rect">
            <a:avLst/>
          </a:prstGeom>
        </p:spPr>
      </p:pic>
      <p:pic>
        <p:nvPicPr>
          <p:cNvPr id="23" name="Image 9" descr="preencoded.png">    </p:cNvPr>
          <p:cNvPicPr>
            <a:picLocks noChangeAspect="1"/>
          </p:cNvPicPr>
          <p:nvPr/>
        </p:nvPicPr>
        <p:blipFill>
          <a:blip r:embed="rId10"/>
          <a:stretch>
            <a:fillRect/>
          </a:stretch>
        </p:blipFill>
        <p:spPr>
          <a:xfrm>
            <a:off x="3947331" y="6534150"/>
            <a:ext cx="669400" cy="669401"/>
          </a:xfrm>
          <a:prstGeom prst="rect">
            <a:avLst/>
          </a:prstGeom>
        </p:spPr>
      </p:pic>
      <p:sp>
        <p:nvSpPr>
          <p:cNvPr id="24" name="Text 12"/>
          <p:cNvSpPr/>
          <p:nvPr/>
        </p:nvSpPr>
        <p:spPr>
          <a:xfrm>
            <a:off x="4054450" y="674025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2018</a:t>
            </a:r>
            <a:endParaRPr lang="en-US" sz="1476" dirty="0"/>
          </a:p>
        </p:txBody>
      </p:sp>
      <p:sp>
        <p:nvSpPr>
          <p:cNvPr id="25" name="Text 13"/>
          <p:cNvSpPr/>
          <p:nvPr/>
        </p:nvSpPr>
        <p:spPr>
          <a:xfrm>
            <a:off x="2862895" y="7337431"/>
            <a:ext cx="2838255"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Synergies and Adaptation</a:t>
            </a:r>
            <a:endParaRPr lang="en-US" sz="1476" dirty="0"/>
          </a:p>
        </p:txBody>
      </p:sp>
      <p:sp>
        <p:nvSpPr>
          <p:cNvPr id="26" name="Text 14"/>
          <p:cNvSpPr/>
          <p:nvPr/>
        </p:nvSpPr>
        <p:spPr>
          <a:xfrm>
            <a:off x="2862895" y="7701707"/>
            <a:ext cx="2717763"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Integration with the network and central services (SSCC), along with the adaptation of the technological platform.</a:t>
            </a:r>
            <a:endParaRPr lang="en-US" sz="1476" dirty="0"/>
          </a:p>
        </p:txBody>
      </p:sp>
      <p:pic>
        <p:nvPicPr>
          <p:cNvPr id="27" name="Image 10" descr="preencoded.png">    </p:cNvPr>
          <p:cNvPicPr>
            <a:picLocks noChangeAspect="1"/>
          </p:cNvPicPr>
          <p:nvPr/>
        </p:nvPicPr>
        <p:blipFill>
          <a:blip r:embed="rId11"/>
          <a:stretch>
            <a:fillRect/>
          </a:stretch>
        </p:blipFill>
        <p:spPr>
          <a:xfrm>
            <a:off x="5620829" y="6855461"/>
            <a:ext cx="2677604" cy="40165"/>
          </a:xfrm>
          <a:prstGeom prst="rect">
            <a:avLst/>
          </a:prstGeom>
        </p:spPr>
      </p:pic>
      <p:pic>
        <p:nvPicPr>
          <p:cNvPr id="28" name="Image 11" descr="preencoded.png">    </p:cNvPr>
          <p:cNvPicPr>
            <a:picLocks noChangeAspect="1"/>
          </p:cNvPicPr>
          <p:nvPr/>
        </p:nvPicPr>
        <p:blipFill>
          <a:blip r:embed="rId12"/>
          <a:stretch>
            <a:fillRect/>
          </a:stretch>
        </p:blipFill>
        <p:spPr>
          <a:xfrm>
            <a:off x="6624935" y="6534150"/>
            <a:ext cx="669400" cy="669401"/>
          </a:xfrm>
          <a:prstGeom prst="rect">
            <a:avLst/>
          </a:prstGeom>
        </p:spPr>
      </p:pic>
      <p:sp>
        <p:nvSpPr>
          <p:cNvPr id="29" name="Text 15"/>
          <p:cNvSpPr/>
          <p:nvPr/>
        </p:nvSpPr>
        <p:spPr>
          <a:xfrm>
            <a:off x="6732054" y="674025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2019</a:t>
            </a:r>
            <a:endParaRPr lang="en-US" sz="1476" dirty="0"/>
          </a:p>
        </p:txBody>
      </p:sp>
      <p:sp>
        <p:nvSpPr>
          <p:cNvPr id="30" name="Text 16"/>
          <p:cNvSpPr/>
          <p:nvPr/>
        </p:nvSpPr>
        <p:spPr>
          <a:xfrm>
            <a:off x="5754700" y="7337431"/>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Migration</a:t>
            </a:r>
            <a:endParaRPr lang="en-US" sz="1476" dirty="0"/>
          </a:p>
        </p:txBody>
      </p:sp>
      <p:sp>
        <p:nvSpPr>
          <p:cNvPr id="31" name="Text 17"/>
          <p:cNvSpPr/>
          <p:nvPr/>
        </p:nvSpPr>
        <p:spPr>
          <a:xfrm>
            <a:off x="5754700" y="7701707"/>
            <a:ext cx="2409839"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Completion of the technological migration process to optimize business management.</a:t>
            </a:r>
            <a:endParaRPr lang="en-US" sz="1476" dirty="0"/>
          </a:p>
        </p:txBody>
      </p:sp>
      <p:pic>
        <p:nvPicPr>
          <p:cNvPr id="32" name="Image 12" descr="preencoded.png">    </p:cNvPr>
          <p:cNvPicPr>
            <a:picLocks noChangeAspect="1"/>
          </p:cNvPicPr>
          <p:nvPr/>
        </p:nvPicPr>
        <p:blipFill>
          <a:blip r:embed="rId13"/>
          <a:stretch>
            <a:fillRect/>
          </a:stretch>
        </p:blipFill>
        <p:spPr>
          <a:xfrm>
            <a:off x="8298433" y="6855461"/>
            <a:ext cx="2677604" cy="40165"/>
          </a:xfrm>
          <a:prstGeom prst="rect">
            <a:avLst/>
          </a:prstGeom>
        </p:spPr>
      </p:pic>
      <p:pic>
        <p:nvPicPr>
          <p:cNvPr id="33" name="Image 13" descr="preencoded.png">    </p:cNvPr>
          <p:cNvPicPr>
            <a:picLocks noChangeAspect="1"/>
          </p:cNvPicPr>
          <p:nvPr/>
        </p:nvPicPr>
        <p:blipFill>
          <a:blip r:embed="rId14"/>
          <a:stretch>
            <a:fillRect/>
          </a:stretch>
        </p:blipFill>
        <p:spPr>
          <a:xfrm>
            <a:off x="9302539" y="6534150"/>
            <a:ext cx="669400" cy="669401"/>
          </a:xfrm>
          <a:prstGeom prst="rect">
            <a:avLst/>
          </a:prstGeom>
        </p:spPr>
      </p:pic>
      <p:sp>
        <p:nvSpPr>
          <p:cNvPr id="34" name="Text 18"/>
          <p:cNvSpPr/>
          <p:nvPr/>
        </p:nvSpPr>
        <p:spPr>
          <a:xfrm>
            <a:off x="9409658" y="674025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2020</a:t>
            </a:r>
            <a:endParaRPr lang="en-US" sz="1476" dirty="0"/>
          </a:p>
        </p:txBody>
      </p:sp>
      <p:sp>
        <p:nvSpPr>
          <p:cNvPr id="35" name="Text 19"/>
          <p:cNvSpPr/>
          <p:nvPr/>
        </p:nvSpPr>
        <p:spPr>
          <a:xfrm>
            <a:off x="8432304" y="7337431"/>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Integration into PagoNxt</a:t>
            </a:r>
            <a:endParaRPr lang="en-US" sz="1476" dirty="0"/>
          </a:p>
        </p:txBody>
      </p:sp>
      <p:sp>
        <p:nvSpPr>
          <p:cNvPr id="36" name="Text 20"/>
          <p:cNvSpPr/>
          <p:nvPr/>
        </p:nvSpPr>
        <p:spPr>
          <a:xfrm>
            <a:off x="8512634" y="7701707"/>
            <a:ext cx="2249183"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The entity begins its phase within the global PagoNxt platform.</a:t>
            </a:r>
            <a:endParaRPr lang="en-US" sz="1476" dirty="0"/>
          </a:p>
        </p:txBody>
      </p:sp>
      <p:pic>
        <p:nvPicPr>
          <p:cNvPr id="37" name="Image 14" descr="preencoded.png">    </p:cNvPr>
          <p:cNvPicPr>
            <a:picLocks noChangeAspect="1"/>
          </p:cNvPicPr>
          <p:nvPr/>
        </p:nvPicPr>
        <p:blipFill>
          <a:blip r:embed="rId15"/>
          <a:stretch>
            <a:fillRect/>
          </a:stretch>
        </p:blipFill>
        <p:spPr>
          <a:xfrm>
            <a:off x="10976037" y="6855461"/>
            <a:ext cx="1338783" cy="40165"/>
          </a:xfrm>
          <a:prstGeom prst="rect">
            <a:avLst/>
          </a:prstGeom>
        </p:spPr>
      </p:pic>
      <p:pic>
        <p:nvPicPr>
          <p:cNvPr id="38" name="Image 15" descr="preencoded.png">    </p:cNvPr>
          <p:cNvPicPr>
            <a:picLocks noChangeAspect="1"/>
          </p:cNvPicPr>
          <p:nvPr/>
        </p:nvPicPr>
        <p:blipFill>
          <a:blip r:embed="rId16"/>
          <a:stretch>
            <a:fillRect/>
          </a:stretch>
        </p:blipFill>
        <p:spPr>
          <a:xfrm>
            <a:off x="11980143" y="6534150"/>
            <a:ext cx="669400" cy="669401"/>
          </a:xfrm>
          <a:prstGeom prst="rect">
            <a:avLst/>
          </a:prstGeom>
        </p:spPr>
      </p:pic>
      <p:sp>
        <p:nvSpPr>
          <p:cNvPr id="39" name="Text 21"/>
          <p:cNvSpPr/>
          <p:nvPr/>
        </p:nvSpPr>
        <p:spPr>
          <a:xfrm>
            <a:off x="12087262" y="674025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2022</a:t>
            </a:r>
            <a:endParaRPr lang="en-US" sz="1476" dirty="0"/>
          </a:p>
        </p:txBody>
      </p:sp>
      <p:sp>
        <p:nvSpPr>
          <p:cNvPr id="40" name="Text 22"/>
          <p:cNvSpPr/>
          <p:nvPr/>
        </p:nvSpPr>
        <p:spPr>
          <a:xfrm>
            <a:off x="11109908" y="7337431"/>
            <a:ext cx="2409839" cy="61722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Consolidation as Getnet Europe</a:t>
            </a:r>
            <a:endParaRPr lang="en-US" sz="1476" dirty="0"/>
          </a:p>
        </p:txBody>
      </p:sp>
      <p:sp>
        <p:nvSpPr>
          <p:cNvPr id="41" name="Text 23"/>
          <p:cNvSpPr/>
          <p:nvPr/>
        </p:nvSpPr>
        <p:spPr>
          <a:xfrm>
            <a:off x="10728350" y="7958882"/>
            <a:ext cx="3172955"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Transition from Santander Spain to a key part of Getnet's strategic plan to expand throughout the rest of Europe.</a:t>
            </a:r>
            <a:endParaRPr lang="en-US" sz="1476" dirty="0"/>
          </a:p>
        </p:txBody>
      </p:sp>
      <p:pic>
        <p:nvPicPr>
          <p:cNvPr id="42" name="Image 16" descr="preencoded.png">    </p:cNvPr>
          <p:cNvPicPr>
            <a:picLocks noChangeAspect="1"/>
          </p:cNvPicPr>
          <p:nvPr/>
        </p:nvPicPr>
        <p:blipFill>
          <a:blip r:embed="rId17"/>
          <a:stretch>
            <a:fillRect/>
          </a:stretch>
        </p:blipFill>
        <p:spPr>
          <a:xfrm>
            <a:off x="642640" y="1927873"/>
            <a:ext cx="321320" cy="321312"/>
          </a:xfrm>
          <a:prstGeom prst="rect">
            <a:avLst/>
          </a:prstGeom>
        </p:spPr>
      </p:pic>
      <p:pic>
        <p:nvPicPr>
          <p:cNvPr id="43" name="Image 17" descr="preencoded.png">    </p:cNvPr>
          <p:cNvPicPr>
            <a:picLocks noChangeAspect="1"/>
          </p:cNvPicPr>
          <p:nvPr/>
        </p:nvPicPr>
        <p:blipFill>
          <a:blip r:embed="rId18"/>
          <a:stretch>
            <a:fillRect/>
          </a:stretch>
        </p:blipFill>
        <p:spPr>
          <a:xfrm>
            <a:off x="1071042" y="1927873"/>
            <a:ext cx="321320" cy="321312"/>
          </a:xfrm>
          <a:prstGeom prst="rect">
            <a:avLst/>
          </a:prstGeom>
        </p:spPr>
      </p:pic>
      <p:pic>
        <p:nvPicPr>
          <p:cNvPr id="44" name="Image 18" descr="preencoded.png">    </p:cNvPr>
          <p:cNvPicPr>
            <a:picLocks noChangeAspect="1"/>
          </p:cNvPicPr>
          <p:nvPr/>
        </p:nvPicPr>
        <p:blipFill>
          <a:blip r:embed="rId19"/>
          <a:stretch>
            <a:fillRect/>
          </a:stretch>
        </p:blipFill>
        <p:spPr>
          <a:xfrm>
            <a:off x="15048086" y="4368338"/>
            <a:ext cx="2059937" cy="40431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642640" y="321311"/>
            <a:ext cx="3080385" cy="971550"/>
          </a:xfrm>
          <a:prstGeom prst="rect">
            <a:avLst/>
          </a:prstGeom>
          <a:noFill/>
          <a:ln/>
        </p:spPr>
        <p:txBody>
          <a:bodyPr wrap="square" lIns="0" tIns="0" rIns="0" bIns="0" rtlCol="0" anchor="t"/>
          <a:lstStyle/>
          <a:p>
            <a:pPr algn="l" indent="0" marL="0">
              <a:lnSpc>
                <a:spcPts val="6325"/>
              </a:lnSpc>
              <a:buNone/>
            </a:pPr>
            <a:r>
              <a:rPr lang="en-US" sz="5060" dirty="0">
                <a:solidFill>
                  <a:srgbClr val="222222"/>
                </a:solidFill>
                <a:latin typeface="Santander Headline" pitchFamily="34" charset="0"/>
                <a:ea typeface="Santander Headline" pitchFamily="34" charset="-122"/>
                <a:cs typeface="Santander Headline" pitchFamily="34" charset="-120"/>
              </a:rPr>
              <a:t>Our History</a:t>
            </a:r>
            <a:endParaRPr lang="en-US" sz="5060" dirty="0"/>
          </a:p>
        </p:txBody>
      </p:sp>
      <p:pic>
        <p:nvPicPr>
          <p:cNvPr id="3" name="Image 0" descr="preencoded.png">    </p:cNvPr>
          <p:cNvPicPr>
            <a:picLocks noChangeAspect="1"/>
          </p:cNvPicPr>
          <p:nvPr/>
        </p:nvPicPr>
        <p:blipFill>
          <a:blip r:embed="rId1"/>
          <a:stretch>
            <a:fillRect/>
          </a:stretch>
        </p:blipFill>
        <p:spPr>
          <a:xfrm>
            <a:off x="642640" y="1452251"/>
            <a:ext cx="535520" cy="53552"/>
          </a:xfrm>
          <a:prstGeom prst="rect">
            <a:avLst/>
          </a:prstGeom>
        </p:spPr>
      </p:pic>
      <p:sp>
        <p:nvSpPr>
          <p:cNvPr id="4" name="Text 1"/>
          <p:cNvSpPr/>
          <p:nvPr/>
        </p:nvSpPr>
        <p:spPr>
          <a:xfrm>
            <a:off x="642640" y="1827112"/>
            <a:ext cx="1670209" cy="514350"/>
          </a:xfrm>
          <a:prstGeom prst="rect">
            <a:avLst/>
          </a:prstGeom>
          <a:noFill/>
          <a:ln/>
        </p:spPr>
        <p:txBody>
          <a:bodyPr wrap="square" lIns="0" tIns="0" rIns="0" bIns="0" rtlCol="0" anchor="t"/>
          <a:lstStyle/>
          <a:p>
            <a:pPr algn="l" indent="0" marL="0">
              <a:lnSpc>
                <a:spcPts val="3373"/>
              </a:lnSpc>
              <a:buNone/>
            </a:pPr>
            <a:r>
              <a:rPr lang="en-US" sz="2952" dirty="0">
                <a:solidFill>
                  <a:srgbClr val="222222"/>
                </a:solidFill>
                <a:latin typeface="Santander Headline" pitchFamily="34" charset="0"/>
                <a:ea typeface="Santander Headline" pitchFamily="34" charset="-122"/>
                <a:cs typeface="Santander Headline" pitchFamily="34" charset="-120"/>
              </a:rPr>
              <a:t>       Mexico</a:t>
            </a:r>
            <a:endParaRPr lang="en-US" sz="2952" dirty="0"/>
          </a:p>
        </p:txBody>
      </p:sp>
      <p:pic>
        <p:nvPicPr>
          <p:cNvPr id="5" name="Image 1" descr="preencoded.png">    </p:cNvPr>
          <p:cNvPicPr>
            <a:picLocks noChangeAspect="1"/>
          </p:cNvPicPr>
          <p:nvPr/>
        </p:nvPicPr>
        <p:blipFill>
          <a:blip r:embed="rId2"/>
          <a:stretch>
            <a:fillRect/>
          </a:stretch>
        </p:blipFill>
        <p:spPr>
          <a:xfrm>
            <a:off x="637989" y="9411760"/>
            <a:ext cx="433067" cy="321312"/>
          </a:xfrm>
          <a:prstGeom prst="rect">
            <a:avLst/>
          </a:prstGeom>
        </p:spPr>
      </p:pic>
      <p:pic>
        <p:nvPicPr>
          <p:cNvPr id="6" name="Image 2" descr="preencoded.png">    </p:cNvPr>
          <p:cNvPicPr>
            <a:picLocks noChangeAspect="1"/>
          </p:cNvPicPr>
          <p:nvPr/>
        </p:nvPicPr>
        <p:blipFill>
          <a:blip r:embed="rId3"/>
          <a:stretch>
            <a:fillRect/>
          </a:stretch>
        </p:blipFill>
        <p:spPr>
          <a:xfrm>
            <a:off x="4511725" y="6693996"/>
            <a:ext cx="1097831" cy="40165"/>
          </a:xfrm>
          <a:prstGeom prst="rect">
            <a:avLst/>
          </a:prstGeom>
        </p:spPr>
      </p:pic>
      <p:pic>
        <p:nvPicPr>
          <p:cNvPr id="7" name="Image 3" descr="preencoded.png">    </p:cNvPr>
          <p:cNvPicPr>
            <a:picLocks noChangeAspect="1"/>
          </p:cNvPicPr>
          <p:nvPr/>
        </p:nvPicPr>
        <p:blipFill>
          <a:blip r:embed="rId4"/>
          <a:stretch>
            <a:fillRect/>
          </a:stretch>
        </p:blipFill>
        <p:spPr>
          <a:xfrm>
            <a:off x="3936095" y="6372685"/>
            <a:ext cx="669400" cy="669401"/>
          </a:xfrm>
          <a:prstGeom prst="rect">
            <a:avLst/>
          </a:prstGeom>
        </p:spPr>
      </p:pic>
      <p:sp>
        <p:nvSpPr>
          <p:cNvPr id="8" name="Text 2"/>
          <p:cNvSpPr/>
          <p:nvPr/>
        </p:nvSpPr>
        <p:spPr>
          <a:xfrm>
            <a:off x="4043214" y="657879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2020</a:t>
            </a:r>
            <a:endParaRPr lang="en-US" sz="1476" dirty="0"/>
          </a:p>
        </p:txBody>
      </p:sp>
      <p:sp>
        <p:nvSpPr>
          <p:cNvPr id="9" name="Text 3"/>
          <p:cNvSpPr/>
          <p:nvPr/>
        </p:nvSpPr>
        <p:spPr>
          <a:xfrm>
            <a:off x="3065859" y="7175967"/>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Launch</a:t>
            </a:r>
            <a:endParaRPr lang="en-US" sz="1476" dirty="0"/>
          </a:p>
        </p:txBody>
      </p:sp>
      <p:sp>
        <p:nvSpPr>
          <p:cNvPr id="10" name="Text 4"/>
          <p:cNvSpPr/>
          <p:nvPr/>
        </p:nvSpPr>
        <p:spPr>
          <a:xfrm>
            <a:off x="3065859" y="7540247"/>
            <a:ext cx="2409839" cy="154305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Introduced in Mexico with a focus on agile payment solutions, including Get Link and Pay during the pandemic.</a:t>
            </a:r>
            <a:endParaRPr lang="en-US" sz="1476" dirty="0"/>
          </a:p>
        </p:txBody>
      </p:sp>
      <p:pic>
        <p:nvPicPr>
          <p:cNvPr id="11" name="Image 4" descr="preencoded.png">    </p:cNvPr>
          <p:cNvPicPr>
            <a:picLocks noChangeAspect="1"/>
          </p:cNvPicPr>
          <p:nvPr/>
        </p:nvPicPr>
        <p:blipFill>
          <a:blip r:embed="rId5"/>
          <a:stretch>
            <a:fillRect/>
          </a:stretch>
        </p:blipFill>
        <p:spPr>
          <a:xfrm>
            <a:off x="12678445" y="6693996"/>
            <a:ext cx="1338783" cy="40165"/>
          </a:xfrm>
          <a:prstGeom prst="rect">
            <a:avLst/>
          </a:prstGeom>
        </p:spPr>
      </p:pic>
      <p:pic>
        <p:nvPicPr>
          <p:cNvPr id="12" name="Image 5" descr="preencoded.png">    </p:cNvPr>
          <p:cNvPicPr>
            <a:picLocks noChangeAspect="1"/>
          </p:cNvPicPr>
          <p:nvPr/>
        </p:nvPicPr>
        <p:blipFill>
          <a:blip r:embed="rId6"/>
          <a:stretch>
            <a:fillRect/>
          </a:stretch>
        </p:blipFill>
        <p:spPr>
          <a:xfrm>
            <a:off x="13391034" y="6372685"/>
            <a:ext cx="1252463" cy="669401"/>
          </a:xfrm>
          <a:prstGeom prst="rect">
            <a:avLst/>
          </a:prstGeom>
        </p:spPr>
      </p:pic>
      <p:sp>
        <p:nvSpPr>
          <p:cNvPr id="13" name="Text 5"/>
          <p:cNvSpPr/>
          <p:nvPr/>
        </p:nvSpPr>
        <p:spPr>
          <a:xfrm>
            <a:off x="13498116" y="6578798"/>
            <a:ext cx="1038225"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Present Day</a:t>
            </a:r>
            <a:endParaRPr lang="en-US" sz="1476" dirty="0"/>
          </a:p>
        </p:txBody>
      </p:sp>
      <p:sp>
        <p:nvSpPr>
          <p:cNvPr id="14" name="Text 6"/>
          <p:cNvSpPr/>
          <p:nvPr/>
        </p:nvSpPr>
        <p:spPr>
          <a:xfrm>
            <a:off x="12531179" y="7175967"/>
            <a:ext cx="2972135"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Continuous Innovation</a:t>
            </a:r>
            <a:endParaRPr lang="en-US" sz="1476" dirty="0"/>
          </a:p>
        </p:txBody>
      </p:sp>
      <p:sp>
        <p:nvSpPr>
          <p:cNvPr id="15" name="Text 7"/>
          <p:cNvSpPr/>
          <p:nvPr/>
        </p:nvSpPr>
        <p:spPr>
          <a:xfrm>
            <a:off x="11995696" y="7540247"/>
            <a:ext cx="4043174" cy="123444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Launch of GTA (Android as a terminal). Strategic partnerships (e.g. Pact) and consolidation as the second largest acquirer in Mexico.</a:t>
            </a:r>
            <a:endParaRPr lang="en-US" sz="1476" dirty="0"/>
          </a:p>
        </p:txBody>
      </p:sp>
      <p:pic>
        <p:nvPicPr>
          <p:cNvPr id="16" name="Image 6" descr="preencoded.png">    </p:cNvPr>
          <p:cNvPicPr>
            <a:picLocks noChangeAspect="1"/>
          </p:cNvPicPr>
          <p:nvPr/>
        </p:nvPicPr>
        <p:blipFill>
          <a:blip r:embed="rId7"/>
          <a:stretch>
            <a:fillRect/>
          </a:stretch>
        </p:blipFill>
        <p:spPr>
          <a:xfrm>
            <a:off x="5596198" y="6693991"/>
            <a:ext cx="7082247" cy="40165"/>
          </a:xfrm>
          <a:prstGeom prst="rect">
            <a:avLst/>
          </a:prstGeom>
        </p:spPr>
      </p:pic>
      <p:pic>
        <p:nvPicPr>
          <p:cNvPr id="17" name="Image 7" descr="preencoded.png">    </p:cNvPr>
          <p:cNvPicPr>
            <a:picLocks noChangeAspect="1"/>
          </p:cNvPicPr>
          <p:nvPr/>
        </p:nvPicPr>
        <p:blipFill>
          <a:blip r:embed="rId8"/>
          <a:stretch>
            <a:fillRect/>
          </a:stretch>
        </p:blipFill>
        <p:spPr>
          <a:xfrm>
            <a:off x="8715598" y="6372685"/>
            <a:ext cx="669400" cy="669401"/>
          </a:xfrm>
          <a:prstGeom prst="rect">
            <a:avLst/>
          </a:prstGeom>
        </p:spPr>
      </p:pic>
      <p:sp>
        <p:nvSpPr>
          <p:cNvPr id="18" name="Text 8"/>
          <p:cNvSpPr/>
          <p:nvPr/>
        </p:nvSpPr>
        <p:spPr>
          <a:xfrm>
            <a:off x="8822717" y="6578798"/>
            <a:ext cx="455192" cy="308610"/>
          </a:xfrm>
          <a:prstGeom prst="rect">
            <a:avLst/>
          </a:prstGeom>
          <a:noFill/>
          <a:ln/>
        </p:spPr>
        <p:txBody>
          <a:bodyPr wrap="square" lIns="0" tIns="0" rIns="0" bIns="0" rtlCol="0" anchor="t"/>
          <a:lstStyle/>
          <a:p>
            <a:pPr algn="ctr" indent="0" marL="0">
              <a:buNone/>
            </a:pPr>
            <a:r>
              <a:rPr lang="en-US" sz="1476" dirty="0">
                <a:solidFill>
                  <a:srgbClr val="23779A"/>
                </a:solidFill>
                <a:latin typeface="Santander Micro Text" pitchFamily="34" charset="0"/>
                <a:ea typeface="Santander Micro Text" pitchFamily="34" charset="-122"/>
                <a:cs typeface="Santander Micro Text" pitchFamily="34" charset="-120"/>
              </a:rPr>
              <a:t>2021</a:t>
            </a:r>
            <a:endParaRPr lang="en-US" sz="1476" dirty="0"/>
          </a:p>
        </p:txBody>
      </p:sp>
      <p:sp>
        <p:nvSpPr>
          <p:cNvPr id="19" name="Text 9"/>
          <p:cNvSpPr/>
          <p:nvPr/>
        </p:nvSpPr>
        <p:spPr>
          <a:xfrm>
            <a:off x="7845363" y="7175967"/>
            <a:ext cx="2409839" cy="308610"/>
          </a:xfrm>
          <a:prstGeom prst="rect">
            <a:avLst/>
          </a:prstGeom>
          <a:noFill/>
          <a:ln/>
        </p:spPr>
        <p:txBody>
          <a:bodyPr wrap="square" lIns="0" tIns="0" rIns="0" bIns="0" rtlCol="0" anchor="t"/>
          <a:lstStyle/>
          <a:p>
            <a:pPr algn="ctr" indent="0" marL="0">
              <a:buNone/>
            </a:pPr>
            <a:r>
              <a:rPr lang="en-US" sz="1476" b="1" dirty="0">
                <a:solidFill>
                  <a:srgbClr val="000000"/>
                </a:solidFill>
                <a:latin typeface="Santander Micro Text" pitchFamily="34" charset="0"/>
                <a:ea typeface="Santander Micro Text" pitchFamily="34" charset="-122"/>
                <a:cs typeface="Santander Micro Text" pitchFamily="34" charset="-120"/>
              </a:rPr>
              <a:t>Expansion and Dominance</a:t>
            </a:r>
            <a:endParaRPr lang="en-US" sz="1476" dirty="0"/>
          </a:p>
        </p:txBody>
      </p:sp>
      <p:sp>
        <p:nvSpPr>
          <p:cNvPr id="20" name="Text 10"/>
          <p:cNvSpPr/>
          <p:nvPr/>
        </p:nvSpPr>
        <p:spPr>
          <a:xfrm>
            <a:off x="7028706" y="7540247"/>
            <a:ext cx="4043174" cy="925830"/>
          </a:xfrm>
          <a:prstGeom prst="rect">
            <a:avLst/>
          </a:prstGeom>
          <a:noFill/>
          <a:ln/>
        </p:spPr>
        <p:txBody>
          <a:bodyPr wrap="square" lIns="0" tIns="0" rIns="0" bIns="0" rtlCol="0" anchor="t"/>
          <a:lstStyle/>
          <a:p>
            <a:pPr algn="ctr" indent="0" marL="0">
              <a:buNone/>
            </a:pPr>
            <a:r>
              <a:rPr lang="en-US" sz="1476" dirty="0">
                <a:solidFill>
                  <a:srgbClr val="000000"/>
                </a:solidFill>
                <a:latin typeface="Santander Micro Text" pitchFamily="34" charset="0"/>
                <a:ea typeface="Santander Micro Text" pitchFamily="34" charset="-122"/>
                <a:cs typeface="Santander Micro Text" pitchFamily="34" charset="-120"/>
              </a:rPr>
              <a:t>Acquisition of 70% of MIT, adding 180,000 points of sale. Achieving a 17% market share. Processing over 390 million transactions.</a:t>
            </a:r>
            <a:endParaRPr lang="en-US" sz="1476" dirty="0"/>
          </a:p>
        </p:txBody>
      </p:sp>
      <p:sp>
        <p:nvSpPr>
          <p:cNvPr id="21" name="Text 11"/>
          <p:cNvSpPr/>
          <p:nvPr/>
        </p:nvSpPr>
        <p:spPr>
          <a:xfrm>
            <a:off x="642640" y="2824865"/>
            <a:ext cx="11259303" cy="1543050"/>
          </a:xfrm>
          <a:prstGeom prst="rect">
            <a:avLst/>
          </a:prstGeom>
          <a:noFill/>
          <a:ln/>
        </p:spPr>
        <p:txBody>
          <a:bodyPr wrap="square" lIns="0" tIns="0" rIns="0" bIns="0" rtlCol="0" anchor="b"/>
          <a:lstStyle/>
          <a:p>
            <a:pPr algn="l" indent="0" marL="0">
              <a:lnSpc>
                <a:spcPts val="2530"/>
              </a:lnSpc>
              <a:buNone/>
            </a:pPr>
            <a:r>
              <a:rPr lang="en-US" sz="1687" dirty="0">
                <a:solidFill>
                  <a:srgbClr val="000000"/>
                </a:solidFill>
                <a:latin typeface="Santander Micro Text" pitchFamily="34" charset="0"/>
                <a:ea typeface="Santander Micro Text" pitchFamily="34" charset="-122"/>
                <a:cs typeface="Santander Micro Text" pitchFamily="34" charset="-120"/>
              </a:rPr>
              <a:t>Getnet Mexico, launched by Grupo Santander in 2020, is a key acquiring technology platform in the digitalisation of payments for businesses of all sizes, quickly establishing itself as the second most important player in the sector in Mexico. As part of PagoNxt (a Santander fintech), it offers physical and digital solutions including terminals (Smart, Mini, Advance) and contactless payments.</a:t>
            </a:r>
            <a:endParaRPr lang="en-US" sz="1687" dirty="0"/>
          </a:p>
        </p:txBody>
      </p:sp>
      <p:pic>
        <p:nvPicPr>
          <p:cNvPr id="22" name="Image 8" descr="preencoded.png">    </p:cNvPr>
          <p:cNvPicPr>
            <a:picLocks noChangeAspect="1"/>
          </p:cNvPicPr>
          <p:nvPr/>
        </p:nvPicPr>
        <p:blipFill>
          <a:blip r:embed="rId9"/>
          <a:stretch>
            <a:fillRect/>
          </a:stretch>
        </p:blipFill>
        <p:spPr>
          <a:xfrm>
            <a:off x="3547802" y="4592082"/>
            <a:ext cx="1560984" cy="1566397"/>
          </a:xfrm>
          <a:prstGeom prst="rect">
            <a:avLst/>
          </a:prstGeom>
        </p:spPr>
      </p:pic>
      <p:pic>
        <p:nvPicPr>
          <p:cNvPr id="23" name="Image 9" descr="preencoded.png">    </p:cNvPr>
          <p:cNvPicPr>
            <a:picLocks noChangeAspect="1"/>
          </p:cNvPicPr>
          <p:nvPr/>
        </p:nvPicPr>
        <p:blipFill>
          <a:blip r:embed="rId10"/>
          <a:stretch>
            <a:fillRect/>
          </a:stretch>
        </p:blipFill>
        <p:spPr>
          <a:xfrm>
            <a:off x="8434388" y="4588459"/>
            <a:ext cx="1520279" cy="1570020"/>
          </a:xfrm>
          <a:prstGeom prst="rect">
            <a:avLst/>
          </a:prstGeom>
        </p:spPr>
      </p:pic>
      <p:pic>
        <p:nvPicPr>
          <p:cNvPr id="24" name="Image 10" descr="preencoded.png">    </p:cNvPr>
          <p:cNvPicPr>
            <a:picLocks noChangeAspect="1"/>
          </p:cNvPicPr>
          <p:nvPr/>
        </p:nvPicPr>
        <p:blipFill>
          <a:blip r:embed="rId11"/>
          <a:stretch>
            <a:fillRect/>
          </a:stretch>
        </p:blipFill>
        <p:spPr>
          <a:xfrm>
            <a:off x="13401377" y="4592082"/>
            <a:ext cx="1338188" cy="1566397"/>
          </a:xfrm>
          <a:prstGeom prst="rect">
            <a:avLst/>
          </a:prstGeom>
        </p:spPr>
      </p:pic>
      <p:pic>
        <p:nvPicPr>
          <p:cNvPr id="25" name="Image 11" descr="preencoded.png">    </p:cNvPr>
          <p:cNvPicPr>
            <a:picLocks noChangeAspect="1"/>
          </p:cNvPicPr>
          <p:nvPr/>
        </p:nvPicPr>
        <p:blipFill>
          <a:blip r:embed="rId12"/>
          <a:stretch>
            <a:fillRect/>
          </a:stretch>
        </p:blipFill>
        <p:spPr>
          <a:xfrm>
            <a:off x="642640" y="1901093"/>
            <a:ext cx="321320" cy="3213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2026-03-10T16:19:27Z</dcterms:created>
  <dcterms:modified xsi:type="dcterms:W3CDTF">2026-03-10T16:19:27Z</dcterms:modified>
</cp:coreProperties>
</file>