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6034" y="2798118"/>
            <a:ext cx="5056212" cy="8568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13" y="2757971"/>
            <a:ext cx="937171" cy="937133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660103" y="3064594"/>
            <a:ext cx="51677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Geolocation</a:t>
            </a:r>
            <a:endParaRPr lang="en-US" sz="2108" dirty="0"/>
          </a:p>
        </p:txBody>
      </p:sp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050" y="2798118"/>
            <a:ext cx="5056212" cy="856841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2628" y="2757971"/>
            <a:ext cx="937171" cy="937133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7573119" y="3064594"/>
            <a:ext cx="51677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Client</a:t>
            </a:r>
            <a:endParaRPr lang="en-US" sz="2108" dirty="0"/>
          </a:p>
        </p:txBody>
      </p:sp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82066" y="2798118"/>
            <a:ext cx="5056212" cy="856841"/>
          </a:xfrm>
          <a:prstGeom prst="rect">
            <a:avLst/>
          </a:prstGeom>
        </p:spPr>
      </p:pic>
      <p:pic>
        <p:nvPicPr>
          <p:cNvPr id="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35644" y="2757971"/>
            <a:ext cx="937171" cy="937133"/>
          </a:xfrm>
          <a:prstGeom prst="rect">
            <a:avLst/>
          </a:prstGeom>
        </p:spPr>
      </p:pic>
      <p:sp>
        <p:nvSpPr>
          <p:cNvPr id="10" name="Text 2"/>
          <p:cNvSpPr/>
          <p:nvPr/>
        </p:nvSpPr>
        <p:spPr>
          <a:xfrm>
            <a:off x="13486135" y="3064594"/>
            <a:ext cx="51677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Device</a:t>
            </a:r>
            <a:endParaRPr lang="en-US" sz="2108" dirty="0"/>
          </a:p>
        </p:txBody>
      </p:sp>
      <p:sp>
        <p:nvSpPr>
          <p:cNvPr id="11" name="Text 3"/>
          <p:cNvSpPr/>
          <p:nvPr/>
        </p:nvSpPr>
        <p:spPr>
          <a:xfrm>
            <a:off x="656034" y="1968066"/>
            <a:ext cx="1411094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rules are based on data sets to apply detection intelligence.</a:t>
            </a:r>
            <a:endParaRPr lang="en-US" sz="1687" dirty="0"/>
          </a:p>
        </p:txBody>
      </p:sp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034" y="3922700"/>
            <a:ext cx="8280499" cy="5288273"/>
          </a:xfrm>
          <a:prstGeom prst="rect">
            <a:avLst/>
          </a:prstGeom>
        </p:spPr>
      </p:pic>
      <p:pic>
        <p:nvPicPr>
          <p:cNvPr id="1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7354" y="4244020"/>
            <a:ext cx="7637859" cy="436885"/>
          </a:xfrm>
          <a:prstGeom prst="rect">
            <a:avLst/>
          </a:prstGeom>
        </p:spPr>
      </p:pic>
      <p:sp>
        <p:nvSpPr>
          <p:cNvPr id="14" name="Text 4"/>
          <p:cNvSpPr/>
          <p:nvPr/>
        </p:nvSpPr>
        <p:spPr>
          <a:xfrm>
            <a:off x="3277046" y="4324350"/>
            <a:ext cx="319039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2425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White and Black Lists</a:t>
            </a:r>
            <a:endParaRPr lang="en-US" sz="2425" dirty="0"/>
          </a:p>
        </p:txBody>
      </p:sp>
      <p:sp>
        <p:nvSpPr>
          <p:cNvPr id="15" name="Text 5"/>
          <p:cNvSpPr/>
          <p:nvPr/>
        </p:nvSpPr>
        <p:spPr>
          <a:xfrm>
            <a:off x="977354" y="4814776"/>
            <a:ext cx="763785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Detailed Control: Lists, Footprints, and Learning</a:t>
            </a:r>
            <a:endParaRPr lang="en-US" sz="1476" dirty="0"/>
          </a:p>
        </p:txBody>
      </p:sp>
      <p:sp>
        <p:nvSpPr>
          <p:cNvPr id="16" name="Text 6"/>
          <p:cNvSpPr/>
          <p:nvPr/>
        </p:nvSpPr>
        <p:spPr>
          <a:xfrm>
            <a:off x="977354" y="5224872"/>
            <a:ext cx="7637851" cy="34975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Black Lists:</a:t>
            </a:r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Block items associated with fraud or previous chargebacks (cards, emails, IPs).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White Lists: 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Automatically approve trusted users.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Risk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: Excessive use of white lists can transfer risk to the merchant, as a fraudulent transaction with a 'trusted' data point would not be stopped. Getnet recommends expert support and continuous monitoring.</a:t>
            </a:r>
            <a:endParaRPr lang="en-US" sz="1898" dirty="0"/>
          </a:p>
        </p:txBody>
      </p:sp>
      <p:pic>
        <p:nvPicPr>
          <p:cNvPr id="1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57854" y="3922700"/>
            <a:ext cx="8280499" cy="5288273"/>
          </a:xfrm>
          <a:prstGeom prst="rect">
            <a:avLst/>
          </a:prstGeom>
        </p:spPr>
      </p:pic>
      <p:pic>
        <p:nvPicPr>
          <p:cNvPr id="1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79173" y="4244020"/>
            <a:ext cx="7637859" cy="436885"/>
          </a:xfrm>
          <a:prstGeom prst="rect">
            <a:avLst/>
          </a:prstGeom>
        </p:spPr>
      </p:pic>
      <p:sp>
        <p:nvSpPr>
          <p:cNvPr id="19" name="Text 7"/>
          <p:cNvSpPr/>
          <p:nvPr/>
        </p:nvSpPr>
        <p:spPr>
          <a:xfrm>
            <a:off x="12407503" y="4324350"/>
            <a:ext cx="208026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2425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Velocity Rules</a:t>
            </a:r>
            <a:endParaRPr lang="en-US" sz="2425" dirty="0"/>
          </a:p>
        </p:txBody>
      </p:sp>
      <p:sp>
        <p:nvSpPr>
          <p:cNvPr id="20" name="Text 8"/>
          <p:cNvSpPr/>
          <p:nvPr/>
        </p:nvSpPr>
        <p:spPr>
          <a:xfrm>
            <a:off x="9579173" y="4814776"/>
            <a:ext cx="763785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Contextual Analysis: Identifying Inconsistencies</a:t>
            </a:r>
            <a:endParaRPr lang="en-US" sz="1476" dirty="0"/>
          </a:p>
        </p:txBody>
      </p:sp>
      <p:sp>
        <p:nvSpPr>
          <p:cNvPr id="21" name="Text 9"/>
          <p:cNvSpPr/>
          <p:nvPr/>
        </p:nvSpPr>
        <p:spPr>
          <a:xfrm>
            <a:off x="9579173" y="5224872"/>
            <a:ext cx="7637851" cy="2720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Mechanism:</a:t>
            </a:r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Filters anomalous patterns of transaction frequency.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Alert: 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Multiple low-value purchases or repeated charges in very short intervals.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Value: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It is crucial to stop Card Testing (automated testing of stolen cards).</a:t>
            </a:r>
            <a:endParaRPr lang="en-US" sz="1898" dirty="0"/>
          </a:p>
        </p:txBody>
      </p:sp>
      <p:pic>
        <p:nvPicPr>
          <p:cNvPr id="2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7952" y="9639374"/>
            <a:ext cx="433104" cy="321320"/>
          </a:xfrm>
          <a:prstGeom prst="rect">
            <a:avLst/>
          </a:prstGeom>
        </p:spPr>
      </p:pic>
      <p:sp>
        <p:nvSpPr>
          <p:cNvPr id="23" name="Text 10"/>
          <p:cNvSpPr/>
          <p:nvPr/>
        </p:nvSpPr>
        <p:spPr>
          <a:xfrm>
            <a:off x="642640" y="321320"/>
            <a:ext cx="4630579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Fraud Prevention</a:t>
            </a:r>
            <a:endParaRPr lang="en-US" sz="5060" dirty="0"/>
          </a:p>
        </p:txBody>
      </p:sp>
      <p:pic>
        <p:nvPicPr>
          <p:cNvPr id="24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9245" y="1057684"/>
            <a:ext cx="8354108" cy="52882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65" y="1379004"/>
            <a:ext cx="7711485" cy="43688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877392" y="1459334"/>
            <a:ext cx="615076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2425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Advanced Rules and Continuous Learning</a:t>
            </a:r>
            <a:endParaRPr lang="en-US" sz="2425" dirty="0"/>
          </a:p>
        </p:txBody>
      </p:sp>
      <p:sp>
        <p:nvSpPr>
          <p:cNvPr id="5" name="Text 1"/>
          <p:cNvSpPr/>
          <p:nvPr/>
        </p:nvSpPr>
        <p:spPr>
          <a:xfrm>
            <a:off x="950565" y="1949760"/>
            <a:ext cx="771148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Fraud Prevention Intelligence: Machine Learning</a:t>
            </a:r>
            <a:endParaRPr lang="en-US" sz="1476" dirty="0"/>
          </a:p>
        </p:txBody>
      </p:sp>
      <p:sp>
        <p:nvSpPr>
          <p:cNvPr id="6" name="Text 2"/>
          <p:cNvSpPr/>
          <p:nvPr/>
        </p:nvSpPr>
        <p:spPr>
          <a:xfrm>
            <a:off x="950565" y="2359856"/>
            <a:ext cx="7711485" cy="34975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Mechanism: </a:t>
            </a:r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Modern systems combine manual rules with self-learning models (Machine Learning).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System Learns: 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Analyzes transactions already flagged as fraud to identify new patterns that escape manual rules (recently created emails, repeated addresses, vertical behaviours).
</a:t>
            </a:r>
            <a:pPr algn="l" indent="0" marL="0">
              <a:buNone/>
            </a:pPr>
            <a:endParaRPr lang="en-US" sz="1898" dirty="0"/>
          </a:p>
          <a:p>
            <a:pPr algn="l" indent="0" marL="0">
              <a:buNone/>
            </a:pPr>
            <a:r>
              <a:rPr lang="en-US" sz="1898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Chargeback Guarantees: 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Some advanced tools offer guarantees, but only if the merchant provides complete data.</a:t>
            </a:r>
            <a:endParaRPr lang="en-US" sz="1898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60" y="1057684"/>
            <a:ext cx="8354108" cy="5288273"/>
          </a:xfrm>
          <a:prstGeom prst="rect">
            <a:avLst/>
          </a:prstGeom>
        </p:spPr>
      </p:pic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5980" y="1379004"/>
            <a:ext cx="7711485" cy="436885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12686407" y="1459334"/>
            <a:ext cx="167020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2425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Re-training</a:t>
            </a:r>
            <a:endParaRPr lang="en-US" sz="2425" dirty="0"/>
          </a:p>
        </p:txBody>
      </p:sp>
      <p:sp>
        <p:nvSpPr>
          <p:cNvPr id="10" name="Text 4"/>
          <p:cNvSpPr/>
          <p:nvPr/>
        </p:nvSpPr>
        <p:spPr>
          <a:xfrm>
            <a:off x="9625980" y="1949760"/>
            <a:ext cx="771148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Contextual Analysis: Identifying Inconsistencies</a:t>
            </a:r>
            <a:endParaRPr lang="en-US" sz="1476" dirty="0"/>
          </a:p>
        </p:txBody>
      </p:sp>
      <p:sp>
        <p:nvSpPr>
          <p:cNvPr id="11" name="Text 5"/>
          <p:cNvSpPr/>
          <p:nvPr/>
        </p:nvSpPr>
        <p:spPr>
          <a:xfrm>
            <a:off x="9625980" y="2359856"/>
            <a:ext cx="7711485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re-training of fraud prevention rules is carried out under an agile and continuous approach, with one-day self-service re-training sessions that allow for quick and autonomous model updates.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Additionally, ad-hoc training can be configured with supervision, adjusting frequency according to fraud behaviour or business needs.</a:t>
            </a:r>
            <a:endParaRPr lang="en-US" sz="1898" dirty="0"/>
          </a:p>
          <a:p>
            <a:pPr algn="l" indent="0" marL="0">
              <a:buNone/>
            </a:pPr>
            <a:r>
              <a:rPr lang="en-US" sz="1898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main benefit of this process is to reduce false positives and negatives, optimizing the real detection of risk and increasing the approval rate of valid transactions.</a:t>
            </a:r>
            <a:endParaRPr lang="en-US" sz="1898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952" y="9639374"/>
            <a:ext cx="433104" cy="321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2026-03-10T17:11:53Z</dcterms:created>
  <dcterms:modified xsi:type="dcterms:W3CDTF">2026-03-10T17:11:53Z</dcterms:modified>
</cp:coreProperties>
</file>