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37171" y="2115294"/>
            <a:ext cx="79009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APMs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 </a:t>
            </a:r>
            <a:endParaRPr lang="en-US" sz="2108" dirty="0"/>
          </a:p>
        </p:txBody>
      </p:sp>
      <p:sp>
        <p:nvSpPr>
          <p:cNvPr id="3" name="Text 1"/>
          <p:cNvSpPr/>
          <p:nvPr/>
        </p:nvSpPr>
        <p:spPr>
          <a:xfrm>
            <a:off x="937171" y="2760464"/>
            <a:ext cx="433771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Stands for "Alternative Payment Methods" which implies to any payment method that is different to card payments.</a:t>
            </a:r>
            <a:endParaRPr lang="en-US" sz="1687" dirty="0"/>
          </a:p>
        </p:txBody>
      </p:sp>
      <p:sp>
        <p:nvSpPr>
          <p:cNvPr id="4" name="Text 2"/>
          <p:cNvSpPr/>
          <p:nvPr/>
        </p:nvSpPr>
        <p:spPr>
          <a:xfrm>
            <a:off x="6975128" y="2115294"/>
            <a:ext cx="5300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ISO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5" name="Text 3"/>
          <p:cNvSpPr/>
          <p:nvPr/>
        </p:nvSpPr>
        <p:spPr>
          <a:xfrm>
            <a:off x="6975128" y="2760464"/>
            <a:ext cx="4337710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Stands for "Independent sales organizations" which are third parties that can develop commercial partnerships with Getnet.</a:t>
            </a:r>
            <a:endParaRPr lang="en-US" sz="1687" dirty="0"/>
          </a:p>
        </p:txBody>
      </p:sp>
      <p:sp>
        <p:nvSpPr>
          <p:cNvPr id="6" name="Text 4"/>
          <p:cNvSpPr/>
          <p:nvPr/>
        </p:nvSpPr>
        <p:spPr>
          <a:xfrm>
            <a:off x="13013085" y="2115294"/>
            <a:ext cx="226028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Payfac/Aggregator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7" name="Text 5"/>
          <p:cNvSpPr/>
          <p:nvPr/>
        </p:nvSpPr>
        <p:spPr>
          <a:xfrm>
            <a:off x="13013085" y="2760464"/>
            <a:ext cx="4337710" cy="2320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Type of indsutry player that enables business to SMEs by having a unique onboarding with an acquirer while they also provide an onboarding to submerchants but with lesser requirements.</a:t>
            </a:r>
            <a:endParaRPr lang="en-US" sz="1687" dirty="0"/>
          </a:p>
        </p:txBody>
      </p:sp>
      <p:sp>
        <p:nvSpPr>
          <p:cNvPr id="8" name="Text 6"/>
          <p:cNvSpPr/>
          <p:nvPr/>
        </p:nvSpPr>
        <p:spPr>
          <a:xfrm>
            <a:off x="937171" y="5122441"/>
            <a:ext cx="970121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Evertec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9" name="Text 7"/>
          <p:cNvSpPr/>
          <p:nvPr/>
        </p:nvSpPr>
        <p:spPr>
          <a:xfrm>
            <a:off x="937171" y="5767611"/>
            <a:ext cx="433771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Local Uruguay processor.</a:t>
            </a:r>
            <a:endParaRPr lang="en-US" sz="1687" dirty="0"/>
          </a:p>
        </p:txBody>
      </p:sp>
      <p:sp>
        <p:nvSpPr>
          <p:cNvPr id="10" name="Text 8"/>
          <p:cNvSpPr/>
          <p:nvPr/>
        </p:nvSpPr>
        <p:spPr>
          <a:xfrm>
            <a:off x="6975128" y="5122441"/>
            <a:ext cx="196024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Network Tokens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1" name="Text 9"/>
          <p:cNvSpPr/>
          <p:nvPr/>
        </p:nvSpPr>
        <p:spPr>
          <a:xfrm>
            <a:off x="6975128" y="5767611"/>
            <a:ext cx="4337710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Network tokens are payment credentials specific to a card-merchant pair and used as a substitute for a card's primary account number (PAN).</a:t>
            </a:r>
            <a:endParaRPr lang="en-US" sz="1687" dirty="0"/>
          </a:p>
        </p:txBody>
      </p:sp>
      <p:sp>
        <p:nvSpPr>
          <p:cNvPr id="12" name="Text 10"/>
          <p:cNvSpPr/>
          <p:nvPr/>
        </p:nvSpPr>
        <p:spPr>
          <a:xfrm>
            <a:off x="13013085" y="5122441"/>
            <a:ext cx="221027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Payment Gateway 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3" name="Text 11"/>
          <p:cNvSpPr/>
          <p:nvPr/>
        </p:nvSpPr>
        <p:spPr>
          <a:xfrm>
            <a:off x="13013085" y="5767611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Type of industry player that is able to route transactions to different type of Acquirers.</a:t>
            </a:r>
            <a:endParaRPr lang="en-US" sz="1687" dirty="0"/>
          </a:p>
        </p:txBody>
      </p:sp>
      <p:sp>
        <p:nvSpPr>
          <p:cNvPr id="14" name="Text 12"/>
          <p:cNvSpPr/>
          <p:nvPr/>
        </p:nvSpPr>
        <p:spPr>
          <a:xfrm>
            <a:off x="937171" y="7481887"/>
            <a:ext cx="68008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GMR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5" name="Text 13"/>
          <p:cNvSpPr/>
          <p:nvPr/>
        </p:nvSpPr>
        <p:spPr>
          <a:xfrm>
            <a:off x="937171" y="8127057"/>
            <a:ext cx="433771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Stands for "Global merchant Reports" which are Getnet's reconciliation services for Large merchants.</a:t>
            </a:r>
            <a:endParaRPr lang="en-US" sz="1687" dirty="0"/>
          </a:p>
        </p:txBody>
      </p:sp>
      <p:sp>
        <p:nvSpPr>
          <p:cNvPr id="16" name="Text 14"/>
          <p:cNvSpPr/>
          <p:nvPr/>
        </p:nvSpPr>
        <p:spPr>
          <a:xfrm>
            <a:off x="6975128" y="7481887"/>
            <a:ext cx="78009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Nuvei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7" name="Text 15"/>
          <p:cNvSpPr/>
          <p:nvPr/>
        </p:nvSpPr>
        <p:spPr>
          <a:xfrm>
            <a:off x="6975128" y="8127057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Partner that will enable expansion to colombia.</a:t>
            </a:r>
            <a:endParaRPr lang="en-US" sz="1687" dirty="0"/>
          </a:p>
        </p:txBody>
      </p:sp>
      <p:sp>
        <p:nvSpPr>
          <p:cNvPr id="18" name="Text 16"/>
          <p:cNvSpPr/>
          <p:nvPr/>
        </p:nvSpPr>
        <p:spPr>
          <a:xfrm>
            <a:off x="13013085" y="7481887"/>
            <a:ext cx="61007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POS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9" name="Text 17"/>
          <p:cNvSpPr/>
          <p:nvPr/>
        </p:nvSpPr>
        <p:spPr>
          <a:xfrm>
            <a:off x="13013085" y="8127057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Stands for "Point of Sale" solutions related to Card present transactions.</a:t>
            </a:r>
            <a:endParaRPr lang="en-US" sz="1687" dirty="0"/>
          </a:p>
        </p:txBody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74"/>
            <a:ext cx="433104" cy="321320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642640" y="321320"/>
            <a:ext cx="5670709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Acronyms and Terms</a:t>
            </a:r>
            <a:endParaRPr lang="en-US" sz="5060" dirty="0"/>
          </a:p>
        </p:txBody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37171" y="2100076"/>
            <a:ext cx="139017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Integrators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3" name="Text 1"/>
          <p:cNvSpPr/>
          <p:nvPr/>
        </p:nvSpPr>
        <p:spPr>
          <a:xfrm>
            <a:off x="937171" y="2745246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Companies that facilitate Getnet API integrations to merchants.</a:t>
            </a:r>
            <a:endParaRPr lang="en-US" sz="1687" dirty="0"/>
          </a:p>
        </p:txBody>
      </p:sp>
      <p:sp>
        <p:nvSpPr>
          <p:cNvPr id="4" name="Text 2"/>
          <p:cNvSpPr/>
          <p:nvPr/>
        </p:nvSpPr>
        <p:spPr>
          <a:xfrm>
            <a:off x="6975128" y="2100076"/>
            <a:ext cx="156019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Orchestrator 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5" name="Text 3"/>
          <p:cNvSpPr/>
          <p:nvPr/>
        </p:nvSpPr>
        <p:spPr>
          <a:xfrm>
            <a:off x="6975128" y="2745246"/>
            <a:ext cx="433771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Type of industry player that is able to route transactions to different type of Acquirers but also payment methods.</a:t>
            </a:r>
            <a:endParaRPr lang="en-US" sz="1687" dirty="0"/>
          </a:p>
        </p:txBody>
      </p:sp>
      <p:sp>
        <p:nvSpPr>
          <p:cNvPr id="6" name="Text 4"/>
          <p:cNvSpPr/>
          <p:nvPr/>
        </p:nvSpPr>
        <p:spPr>
          <a:xfrm>
            <a:off x="13013085" y="2100076"/>
            <a:ext cx="215026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Preauthorizations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 </a:t>
            </a:r>
            <a:endParaRPr lang="en-US" sz="2108" dirty="0"/>
          </a:p>
        </p:txBody>
      </p:sp>
      <p:sp>
        <p:nvSpPr>
          <p:cNvPr id="7" name="Text 5"/>
          <p:cNvSpPr/>
          <p:nvPr/>
        </p:nvSpPr>
        <p:spPr>
          <a:xfrm>
            <a:off x="13013085" y="2745246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Temporary reservation on funds in a customer's account.</a:t>
            </a:r>
            <a:endParaRPr lang="en-US" sz="1687" dirty="0"/>
          </a:p>
        </p:txBody>
      </p:sp>
      <p:sp>
        <p:nvSpPr>
          <p:cNvPr id="8" name="Text 6"/>
          <p:cNvSpPr/>
          <p:nvPr/>
        </p:nvSpPr>
        <p:spPr>
          <a:xfrm>
            <a:off x="937171" y="4145198"/>
            <a:ext cx="92011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Redsys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9" name="Text 7"/>
          <p:cNvSpPr/>
          <p:nvPr/>
        </p:nvSpPr>
        <p:spPr>
          <a:xfrm>
            <a:off x="937171" y="4790368"/>
            <a:ext cx="433771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Local Spain processor.</a:t>
            </a:r>
            <a:endParaRPr lang="en-US" sz="1687" dirty="0"/>
          </a:p>
        </p:txBody>
      </p:sp>
      <p:sp>
        <p:nvSpPr>
          <p:cNvPr id="10" name="Text 8"/>
          <p:cNvSpPr/>
          <p:nvPr/>
        </p:nvSpPr>
        <p:spPr>
          <a:xfrm>
            <a:off x="6975128" y="4145198"/>
            <a:ext cx="64008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SIBS 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 </a:t>
            </a:r>
            <a:endParaRPr lang="en-US" sz="2108" dirty="0"/>
          </a:p>
        </p:txBody>
      </p:sp>
      <p:sp>
        <p:nvSpPr>
          <p:cNvPr id="11" name="Text 9"/>
          <p:cNvSpPr/>
          <p:nvPr/>
        </p:nvSpPr>
        <p:spPr>
          <a:xfrm>
            <a:off x="6975128" y="4790368"/>
            <a:ext cx="433771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Local Portugal processor.</a:t>
            </a:r>
            <a:endParaRPr lang="en-US" sz="1687" dirty="0"/>
          </a:p>
        </p:txBody>
      </p:sp>
      <p:sp>
        <p:nvSpPr>
          <p:cNvPr id="12" name="Text 10"/>
          <p:cNvSpPr/>
          <p:nvPr/>
        </p:nvSpPr>
        <p:spPr>
          <a:xfrm>
            <a:off x="13013085" y="4145198"/>
            <a:ext cx="180022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Soft Descriptor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3" name="Text 11"/>
          <p:cNvSpPr/>
          <p:nvPr/>
        </p:nvSpPr>
        <p:spPr>
          <a:xfrm>
            <a:off x="13013085" y="4790368"/>
            <a:ext cx="433771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Merchant identification that shows in the cardholder statement after a transaction has been authorized.</a:t>
            </a:r>
            <a:endParaRPr lang="en-US" sz="1687" dirty="0"/>
          </a:p>
        </p:txBody>
      </p:sp>
      <p:sp>
        <p:nvSpPr>
          <p:cNvPr id="14" name="Text 12"/>
          <p:cNvSpPr/>
          <p:nvPr/>
        </p:nvSpPr>
        <p:spPr>
          <a:xfrm>
            <a:off x="937171" y="6190320"/>
            <a:ext cx="12801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3D Secure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 :</a:t>
            </a:r>
            <a:endParaRPr lang="en-US" sz="2108" dirty="0"/>
          </a:p>
        </p:txBody>
      </p:sp>
      <p:sp>
        <p:nvSpPr>
          <p:cNvPr id="15" name="Text 13"/>
          <p:cNvSpPr/>
          <p:nvPr/>
        </p:nvSpPr>
        <p:spPr>
          <a:xfrm>
            <a:off x="937171" y="6835490"/>
            <a:ext cx="433771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Secure prootocol designed to be an additional security layer for Card not present transactions.</a:t>
            </a:r>
            <a:endParaRPr lang="en-US" sz="1687" dirty="0"/>
          </a:p>
        </p:txBody>
      </p:sp>
      <p:sp>
        <p:nvSpPr>
          <p:cNvPr id="16" name="Text 14"/>
          <p:cNvSpPr/>
          <p:nvPr/>
        </p:nvSpPr>
        <p:spPr>
          <a:xfrm>
            <a:off x="6975128" y="6190320"/>
            <a:ext cx="357044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MDR (Merchant Discount Rate) 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7" name="Text 15"/>
          <p:cNvSpPr/>
          <p:nvPr/>
        </p:nvSpPr>
        <p:spPr>
          <a:xfrm>
            <a:off x="6975128" y="6835490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Tasa que cobra el adquirente por cada transacción del comercio.</a:t>
            </a:r>
            <a:endParaRPr lang="en-US" sz="1687" dirty="0"/>
          </a:p>
        </p:txBody>
      </p:sp>
      <p:sp>
        <p:nvSpPr>
          <p:cNvPr id="18" name="Text 16"/>
          <p:cNvSpPr/>
          <p:nvPr/>
        </p:nvSpPr>
        <p:spPr>
          <a:xfrm>
            <a:off x="13013085" y="6190320"/>
            <a:ext cx="332041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TPV (Total Payment Volume) 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9" name="Text 17"/>
          <p:cNvSpPr/>
          <p:nvPr/>
        </p:nvSpPr>
        <p:spPr>
          <a:xfrm>
            <a:off x="13013085" y="6835490"/>
            <a:ext cx="4337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Volumen total procesado en pagos por un adquirente o ISV.</a:t>
            </a:r>
            <a:endParaRPr lang="en-US" sz="1687" dirty="0"/>
          </a:p>
        </p:txBody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74"/>
            <a:ext cx="433104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37"/>
            <a:ext cx="433103" cy="3213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812560" y="9639337"/>
            <a:ext cx="710089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EC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Page 3/3</a:t>
            </a:r>
            <a:endParaRPr lang="en-US" sz="1265" dirty="0"/>
          </a:p>
        </p:txBody>
      </p:sp>
      <p:sp>
        <p:nvSpPr>
          <p:cNvPr id="4" name="Text 1"/>
          <p:cNvSpPr/>
          <p:nvPr/>
        </p:nvSpPr>
        <p:spPr>
          <a:xfrm>
            <a:off x="937171" y="2264494"/>
            <a:ext cx="142017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Chargeback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5" name="Text 2"/>
          <p:cNvSpPr/>
          <p:nvPr/>
        </p:nvSpPr>
        <p:spPr>
          <a:xfrm>
            <a:off x="937171" y="2909664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Reversal requested by the cardholder due to a transaction dispute.</a:t>
            </a:r>
            <a:endParaRPr lang="en-US" sz="1687" dirty="0"/>
          </a:p>
        </p:txBody>
      </p:sp>
      <p:sp>
        <p:nvSpPr>
          <p:cNvPr id="6" name="Text 3"/>
          <p:cNvSpPr/>
          <p:nvPr/>
        </p:nvSpPr>
        <p:spPr>
          <a:xfrm>
            <a:off x="6975128" y="2264494"/>
            <a:ext cx="134016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Settlement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7" name="Text 4"/>
          <p:cNvSpPr/>
          <p:nvPr/>
        </p:nvSpPr>
        <p:spPr>
          <a:xfrm>
            <a:off x="6975128" y="2909664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Financial settlement between the acquirer and the merchant.</a:t>
            </a:r>
            <a:endParaRPr lang="en-US" sz="1687" dirty="0"/>
          </a:p>
        </p:txBody>
      </p:sp>
      <p:sp>
        <p:nvSpPr>
          <p:cNvPr id="8" name="Text 5"/>
          <p:cNvSpPr/>
          <p:nvPr/>
        </p:nvSpPr>
        <p:spPr>
          <a:xfrm>
            <a:off x="13013085" y="2264494"/>
            <a:ext cx="1640205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Payment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9" name="Text 6"/>
          <p:cNvSpPr/>
          <p:nvPr/>
        </p:nvSpPr>
        <p:spPr>
          <a:xfrm>
            <a:off x="13013085" y="2909664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Division of the transaction amount among different beneficiaries.</a:t>
            </a:r>
            <a:endParaRPr lang="en-US" sz="1687" dirty="0"/>
          </a:p>
        </p:txBody>
      </p:sp>
      <p:sp>
        <p:nvSpPr>
          <p:cNvPr id="10" name="Text 7"/>
          <p:cNvSpPr/>
          <p:nvPr/>
        </p:nvSpPr>
        <p:spPr>
          <a:xfrm>
            <a:off x="937171" y="3985766"/>
            <a:ext cx="75009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Churn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1" name="Text 8"/>
          <p:cNvSpPr/>
          <p:nvPr/>
        </p:nvSpPr>
        <p:spPr>
          <a:xfrm>
            <a:off x="937171" y="4630936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Rate of cancellation or loss of customers over a period.</a:t>
            </a:r>
            <a:endParaRPr lang="en-US" sz="1687" dirty="0"/>
          </a:p>
        </p:txBody>
      </p:sp>
      <p:sp>
        <p:nvSpPr>
          <p:cNvPr id="12" name="Text 9"/>
          <p:cNvSpPr/>
          <p:nvPr/>
        </p:nvSpPr>
        <p:spPr>
          <a:xfrm>
            <a:off x="6975128" y="3985766"/>
            <a:ext cx="142017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Onboarding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3" name="Text 10"/>
          <p:cNvSpPr/>
          <p:nvPr/>
        </p:nvSpPr>
        <p:spPr>
          <a:xfrm>
            <a:off x="6975128" y="4630936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Process of registering and activating a new customer or partner.</a:t>
            </a:r>
            <a:endParaRPr lang="en-US" sz="1687" dirty="0"/>
          </a:p>
        </p:txBody>
      </p:sp>
      <p:sp>
        <p:nvSpPr>
          <p:cNvPr id="14" name="Text 11"/>
          <p:cNvSpPr/>
          <p:nvPr/>
        </p:nvSpPr>
        <p:spPr>
          <a:xfrm>
            <a:off x="13013085" y="3985766"/>
            <a:ext cx="307038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KYC (Know Your Customer)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5" name="Text 12"/>
          <p:cNvSpPr/>
          <p:nvPr/>
        </p:nvSpPr>
        <p:spPr>
          <a:xfrm>
            <a:off x="13013085" y="4630936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Procedure to validate identity and prevent fraud.</a:t>
            </a:r>
            <a:endParaRPr lang="en-US" sz="1687" dirty="0"/>
          </a:p>
        </p:txBody>
      </p:sp>
      <p:sp>
        <p:nvSpPr>
          <p:cNvPr id="16" name="Text 13"/>
          <p:cNvSpPr/>
          <p:nvPr/>
        </p:nvSpPr>
        <p:spPr>
          <a:xfrm>
            <a:off x="937171" y="5707038"/>
            <a:ext cx="96012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PCI DSS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7" name="Text 14"/>
          <p:cNvSpPr/>
          <p:nvPr/>
        </p:nvSpPr>
        <p:spPr>
          <a:xfrm>
            <a:off x="937171" y="6352208"/>
            <a:ext cx="433769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Security standard for card transactions.</a:t>
            </a:r>
            <a:endParaRPr lang="en-US" sz="1687" dirty="0"/>
          </a:p>
        </p:txBody>
      </p:sp>
      <p:sp>
        <p:nvSpPr>
          <p:cNvPr id="18" name="Text 15"/>
          <p:cNvSpPr/>
          <p:nvPr/>
        </p:nvSpPr>
        <p:spPr>
          <a:xfrm>
            <a:off x="6975128" y="5707038"/>
            <a:ext cx="117014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Take Rate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19" name="Text 16"/>
          <p:cNvSpPr/>
          <p:nvPr/>
        </p:nvSpPr>
        <p:spPr>
          <a:xfrm>
            <a:off x="6975128" y="6352208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Percentage of revenue over the transaction volume.</a:t>
            </a:r>
            <a:endParaRPr lang="en-US" sz="1687" dirty="0"/>
          </a:p>
        </p:txBody>
      </p:sp>
      <p:sp>
        <p:nvSpPr>
          <p:cNvPr id="20" name="Text 17"/>
          <p:cNvSpPr/>
          <p:nvPr/>
        </p:nvSpPr>
        <p:spPr>
          <a:xfrm>
            <a:off x="13013085" y="5707038"/>
            <a:ext cx="189023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3779A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Conversion Rate</a:t>
            </a:r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3B33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:</a:t>
            </a:r>
            <a:endParaRPr lang="en-US" sz="2108" dirty="0"/>
          </a:p>
        </p:txBody>
      </p:sp>
      <p:sp>
        <p:nvSpPr>
          <p:cNvPr id="21" name="Text 18"/>
          <p:cNvSpPr/>
          <p:nvPr/>
        </p:nvSpPr>
        <p:spPr>
          <a:xfrm>
            <a:off x="13013085" y="6352208"/>
            <a:ext cx="433769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Rate of converting proposals into active customers.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2026-03-12T12:53:15Z</dcterms:created>
  <dcterms:modified xsi:type="dcterms:W3CDTF">2026-03-12T12:53:15Z</dcterms:modified>
</cp:coreProperties>
</file>