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notesMasterIdLst>
    <p:notesMasterId r:id="rId4"/>
  </p:notesMasterIdLst>
  <p:sldSz cx="18288000" cy="10281979"/>
  <p:notesSz cx="10281979"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1-10.png"/><Relationship Id="rId11" Type="http://schemas.openxmlformats.org/officeDocument/2006/relationships/image" Target="../media/image-1-11.png"/><Relationship Id="rId12" Type="http://schemas.openxmlformats.org/officeDocument/2006/relationships/image" Target="../media/image-1-12.png"/><Relationship Id="rId13" Type="http://schemas.openxmlformats.org/officeDocument/2006/relationships/image" Target="../media/image-1-13.png"/><Relationship Id="rId14" Type="http://schemas.openxmlformats.org/officeDocument/2006/relationships/image" Target="../media/image-1-14.png"/><Relationship Id="rId15" Type="http://schemas.openxmlformats.org/officeDocument/2006/relationships/image" Target="../media/image-1-15.png"/><Relationship Id="rId16" Type="http://schemas.openxmlformats.org/officeDocument/2006/relationships/image" Target="../media/image-1-16.png"/><Relationship Id="rId17" Type="http://schemas.openxmlformats.org/officeDocument/2006/relationships/image" Target="../media/image-1-17.png"/><Relationship Id="rId18" Type="http://schemas.openxmlformats.org/officeDocument/2006/relationships/slideLayout" Target="../slideLayouts/slideLayout1.xml"/><Relationship Id="rId19"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image" Target="../media/image-2-11.png"/><Relationship Id="rId12" Type="http://schemas.openxmlformats.org/officeDocument/2006/relationships/image" Target="../media/image-2-12.png"/><Relationship Id="rId13" Type="http://schemas.openxmlformats.org/officeDocument/2006/relationships/image" Target="../media/image-2-13.png"/><Relationship Id="rId14" Type="http://schemas.openxmlformats.org/officeDocument/2006/relationships/image" Target="../media/image-2-14.png"/><Relationship Id="rId15" Type="http://schemas.openxmlformats.org/officeDocument/2006/relationships/image" Target="../media/image-2-15.png"/><Relationship Id="rId16" Type="http://schemas.openxmlformats.org/officeDocument/2006/relationships/image" Target="../media/image-2-16.png"/><Relationship Id="rId17" Type="http://schemas.openxmlformats.org/officeDocument/2006/relationships/image" Target="../media/image-2-17.png"/><Relationship Id="rId18" Type="http://schemas.openxmlformats.org/officeDocument/2006/relationships/image" Target="../media/image-2-18.png"/><Relationship Id="rId19" Type="http://schemas.openxmlformats.org/officeDocument/2006/relationships/image" Target="../media/image-2-19.png"/><Relationship Id="rId20" Type="http://schemas.openxmlformats.org/officeDocument/2006/relationships/image" Target="../media/image-2-20.png"/><Relationship Id="rId21" Type="http://schemas.openxmlformats.org/officeDocument/2006/relationships/image" Target="../media/image-2-21.png"/><Relationship Id="rId22" Type="http://schemas.openxmlformats.org/officeDocument/2006/relationships/image" Target="../media/image-2-22.png"/><Relationship Id="rId23" Type="http://schemas.openxmlformats.org/officeDocument/2006/relationships/image" Target="../media/image-2-23.png"/><Relationship Id="rId24" Type="http://schemas.openxmlformats.org/officeDocument/2006/relationships/image" Target="../media/image-2-24.png"/><Relationship Id="rId25" Type="http://schemas.openxmlformats.org/officeDocument/2006/relationships/image" Target="../media/image-2-25.png"/><Relationship Id="rId26" Type="http://schemas.openxmlformats.org/officeDocument/2006/relationships/image" Target="../media/image-2-26.png"/><Relationship Id="rId27" Type="http://schemas.openxmlformats.org/officeDocument/2006/relationships/image" Target="../media/image-2-27.png"/><Relationship Id="rId28" Type="http://schemas.openxmlformats.org/officeDocument/2006/relationships/image" Target="../media/image-2-28.png"/><Relationship Id="rId29" Type="http://schemas.openxmlformats.org/officeDocument/2006/relationships/image" Target="../media/image-2-29.png"/><Relationship Id="rId30" Type="http://schemas.openxmlformats.org/officeDocument/2006/relationships/image" Target="../media/image-2-30.png"/><Relationship Id="rId31" Type="http://schemas.openxmlformats.org/officeDocument/2006/relationships/image" Target="../media/image-2-31.png"/><Relationship Id="rId32" Type="http://schemas.openxmlformats.org/officeDocument/2006/relationships/image" Target="../media/image-2-32.png"/><Relationship Id="rId33" Type="http://schemas.openxmlformats.org/officeDocument/2006/relationships/image" Target="../media/image-2-33.png"/><Relationship Id="rId34" Type="http://schemas.openxmlformats.org/officeDocument/2006/relationships/image" Target="../media/image-2-34.png"/><Relationship Id="rId35" Type="http://schemas.openxmlformats.org/officeDocument/2006/relationships/image" Target="../media/image-2-35.png"/><Relationship Id="rId36" Type="http://schemas.openxmlformats.org/officeDocument/2006/relationships/image" Target="../media/image-2-36.png"/><Relationship Id="rId37" Type="http://schemas.openxmlformats.org/officeDocument/2006/relationships/image" Target="../media/image-2-37.png"/><Relationship Id="rId38" Type="http://schemas.openxmlformats.org/officeDocument/2006/relationships/image" Target="../media/image-2-38.png"/><Relationship Id="rId39" Type="http://schemas.openxmlformats.org/officeDocument/2006/relationships/image" Target="../media/image-2-39.png"/><Relationship Id="rId40" Type="http://schemas.openxmlformats.org/officeDocument/2006/relationships/image" Target="../media/image-2-40.png"/><Relationship Id="rId41" Type="http://schemas.openxmlformats.org/officeDocument/2006/relationships/image" Target="../media/image-2-41.png"/><Relationship Id="rId42" Type="http://schemas.openxmlformats.org/officeDocument/2006/relationships/image" Target="../media/image-2-42.png"/><Relationship Id="rId43" Type="http://schemas.openxmlformats.org/officeDocument/2006/relationships/image" Target="../media/image-2-43.png"/><Relationship Id="rId44" Type="http://schemas.openxmlformats.org/officeDocument/2006/relationships/image" Target="../media/image-2-44.png"/><Relationship Id="rId45" Type="http://schemas.openxmlformats.org/officeDocument/2006/relationships/image" Target="../media/image-2-45.png"/><Relationship Id="rId46" Type="http://schemas.openxmlformats.org/officeDocument/2006/relationships/image" Target="../media/image-2-46.png"/><Relationship Id="rId47" Type="http://schemas.openxmlformats.org/officeDocument/2006/relationships/image" Target="../media/image-2-47.png"/><Relationship Id="rId48" Type="http://schemas.openxmlformats.org/officeDocument/2006/relationships/image" Target="../media/image-2-48.png"/><Relationship Id="rId49" Type="http://schemas.openxmlformats.org/officeDocument/2006/relationships/image" Target="../media/image-2-49.png"/><Relationship Id="rId50" Type="http://schemas.openxmlformats.org/officeDocument/2006/relationships/image" Target="../media/image-2-50.png"/><Relationship Id="rId51" Type="http://schemas.openxmlformats.org/officeDocument/2006/relationships/image" Target="../media/image-2-51.png"/><Relationship Id="rId52" Type="http://schemas.openxmlformats.org/officeDocument/2006/relationships/image" Target="../media/image-2-52.png"/><Relationship Id="rId53" Type="http://schemas.openxmlformats.org/officeDocument/2006/relationships/image" Target="../media/image-2-53.png"/><Relationship Id="rId54" Type="http://schemas.openxmlformats.org/officeDocument/2006/relationships/image" Target="../media/image-2-54.png"/><Relationship Id="rId55" Type="http://schemas.openxmlformats.org/officeDocument/2006/relationships/image" Target="../media/image-2-55.png"/><Relationship Id="rId56" Type="http://schemas.openxmlformats.org/officeDocument/2006/relationships/image" Target="../media/image-2-56.png"/><Relationship Id="rId57" Type="http://schemas.openxmlformats.org/officeDocument/2006/relationships/image" Target="../media/image-2-57.png"/><Relationship Id="rId58" Type="http://schemas.openxmlformats.org/officeDocument/2006/relationships/image" Target="../media/image-2-58.png"/><Relationship Id="rId59" Type="http://schemas.openxmlformats.org/officeDocument/2006/relationships/image" Target="../media/image-2-59.png"/><Relationship Id="rId60" Type="http://schemas.openxmlformats.org/officeDocument/2006/relationships/image" Target="../media/image-2-60.png"/><Relationship Id="rId61" Type="http://schemas.openxmlformats.org/officeDocument/2006/relationships/image" Target="../media/image-2-61.png"/><Relationship Id="rId62" Type="http://schemas.openxmlformats.org/officeDocument/2006/relationships/image" Target="../media/image-2-62.png"/><Relationship Id="rId63" Type="http://schemas.openxmlformats.org/officeDocument/2006/relationships/image" Target="../media/image-2-63.png"/><Relationship Id="rId64" Type="http://schemas.openxmlformats.org/officeDocument/2006/relationships/image" Target="../media/image-2-64.png"/><Relationship Id="rId65" Type="http://schemas.openxmlformats.org/officeDocument/2006/relationships/image" Target="../media/image-2-65.png"/><Relationship Id="rId66" Type="http://schemas.openxmlformats.org/officeDocument/2006/relationships/image" Target="../media/image-2-66.png"/><Relationship Id="rId67" Type="http://schemas.openxmlformats.org/officeDocument/2006/relationships/image" Target="../media/image-2-67.png"/><Relationship Id="rId68" Type="http://schemas.openxmlformats.org/officeDocument/2006/relationships/image" Target="../media/image-2-68.png"/><Relationship Id="rId69" Type="http://schemas.openxmlformats.org/officeDocument/2006/relationships/image" Target="../media/image-2-69.png"/><Relationship Id="rId70" Type="http://schemas.openxmlformats.org/officeDocument/2006/relationships/image" Target="../media/image-2-70.png"/><Relationship Id="rId71" Type="http://schemas.openxmlformats.org/officeDocument/2006/relationships/image" Target="../media/image-2-71.png"/><Relationship Id="rId72" Type="http://schemas.openxmlformats.org/officeDocument/2006/relationships/image" Target="../media/image-2-72.png"/><Relationship Id="rId73" Type="http://schemas.openxmlformats.org/officeDocument/2006/relationships/image" Target="../media/image-2-73.png"/><Relationship Id="rId74" Type="http://schemas.openxmlformats.org/officeDocument/2006/relationships/image" Target="../media/image-2-74.png"/><Relationship Id="rId75" Type="http://schemas.openxmlformats.org/officeDocument/2006/relationships/image" Target="../media/image-2-75.png"/><Relationship Id="rId76" Type="http://schemas.openxmlformats.org/officeDocument/2006/relationships/image" Target="../media/image-2-76.png"/><Relationship Id="rId77" Type="http://schemas.openxmlformats.org/officeDocument/2006/relationships/image" Target="../media/image-2-77.png"/><Relationship Id="rId78" Type="http://schemas.openxmlformats.org/officeDocument/2006/relationships/image" Target="../media/image-2-78.png"/><Relationship Id="rId79" Type="http://schemas.openxmlformats.org/officeDocument/2006/relationships/image" Target="../media/image-2-79.png"/><Relationship Id="rId80" Type="http://schemas.openxmlformats.org/officeDocument/2006/relationships/image" Target="../media/image-2-80.png"/><Relationship Id="rId81" Type="http://schemas.openxmlformats.org/officeDocument/2006/relationships/image" Target="../media/image-2-81.png"/><Relationship Id="rId82" Type="http://schemas.openxmlformats.org/officeDocument/2006/relationships/image" Target="../media/image-2-82.png"/><Relationship Id="rId83" Type="http://schemas.openxmlformats.org/officeDocument/2006/relationships/image" Target="../media/image-2-83.png"/><Relationship Id="rId84" Type="http://schemas.openxmlformats.org/officeDocument/2006/relationships/image" Target="../media/image-2-84.png"/><Relationship Id="rId85" Type="http://schemas.openxmlformats.org/officeDocument/2006/relationships/image" Target="../media/image-2-85.png"/><Relationship Id="rId86" Type="http://schemas.openxmlformats.org/officeDocument/2006/relationships/image" Target="../media/image-2-86.png"/><Relationship Id="rId87" Type="http://schemas.openxmlformats.org/officeDocument/2006/relationships/image" Target="../media/image-2-87.png"/><Relationship Id="rId88" Type="http://schemas.openxmlformats.org/officeDocument/2006/relationships/image" Target="../media/image-2-88.png"/><Relationship Id="rId89" Type="http://schemas.openxmlformats.org/officeDocument/2006/relationships/image" Target="../media/image-2-89.png"/><Relationship Id="rId90" Type="http://schemas.openxmlformats.org/officeDocument/2006/relationships/image" Target="../media/image-2-90.png"/><Relationship Id="rId91" Type="http://schemas.openxmlformats.org/officeDocument/2006/relationships/image" Target="../media/image-2-91.png"/><Relationship Id="rId92" Type="http://schemas.openxmlformats.org/officeDocument/2006/relationships/slideLayout" Target="../slideLayouts/slideLayout1.xml"/><Relationship Id="rId93"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37989" y="9639374"/>
            <a:ext cx="433067" cy="321320"/>
          </a:xfrm>
          <a:prstGeom prst="rect">
            <a:avLst/>
          </a:prstGeom>
        </p:spPr>
      </p:pic>
      <p:pic>
        <p:nvPicPr>
          <p:cNvPr id="3" name="Image 1" descr="preencoded.png">    </p:cNvPr>
          <p:cNvPicPr>
            <a:picLocks noChangeAspect="1"/>
          </p:cNvPicPr>
          <p:nvPr/>
        </p:nvPicPr>
        <p:blipFill>
          <a:blip r:embed="rId2"/>
          <a:stretch>
            <a:fillRect/>
          </a:stretch>
        </p:blipFill>
        <p:spPr>
          <a:xfrm>
            <a:off x="2088542" y="3989673"/>
            <a:ext cx="8742350" cy="40146"/>
          </a:xfrm>
          <a:prstGeom prst="rect">
            <a:avLst/>
          </a:prstGeom>
        </p:spPr>
      </p:pic>
      <p:pic>
        <p:nvPicPr>
          <p:cNvPr id="4" name="Image 2" descr="preencoded.png">    </p:cNvPr>
          <p:cNvPicPr>
            <a:picLocks noChangeAspect="1"/>
          </p:cNvPicPr>
          <p:nvPr/>
        </p:nvPicPr>
        <p:blipFill>
          <a:blip r:embed="rId3"/>
          <a:stretch>
            <a:fillRect/>
          </a:stretch>
        </p:blipFill>
        <p:spPr>
          <a:xfrm>
            <a:off x="2115294" y="6292379"/>
            <a:ext cx="8742350" cy="40146"/>
          </a:xfrm>
          <a:prstGeom prst="rect">
            <a:avLst/>
          </a:prstGeom>
        </p:spPr>
      </p:pic>
      <p:pic>
        <p:nvPicPr>
          <p:cNvPr id="5" name="Image 3" descr="preencoded.png">    </p:cNvPr>
          <p:cNvPicPr>
            <a:picLocks noChangeAspect="1"/>
          </p:cNvPicPr>
          <p:nvPr/>
        </p:nvPicPr>
        <p:blipFill>
          <a:blip r:embed="rId4"/>
          <a:stretch>
            <a:fillRect/>
          </a:stretch>
        </p:blipFill>
        <p:spPr>
          <a:xfrm>
            <a:off x="2075148" y="8260445"/>
            <a:ext cx="8809286" cy="40146"/>
          </a:xfrm>
          <a:prstGeom prst="rect">
            <a:avLst/>
          </a:prstGeom>
        </p:spPr>
      </p:pic>
      <p:pic>
        <p:nvPicPr>
          <p:cNvPr id="6" name="Image 4" descr="preencoded.png">    </p:cNvPr>
          <p:cNvPicPr>
            <a:picLocks noChangeAspect="1"/>
          </p:cNvPicPr>
          <p:nvPr/>
        </p:nvPicPr>
        <p:blipFill>
          <a:blip r:embed="rId5"/>
          <a:stretch>
            <a:fillRect/>
          </a:stretch>
        </p:blipFill>
        <p:spPr>
          <a:xfrm>
            <a:off x="1452600" y="3654921"/>
            <a:ext cx="669400" cy="669400"/>
          </a:xfrm>
          <a:prstGeom prst="rect">
            <a:avLst/>
          </a:prstGeom>
        </p:spPr>
      </p:pic>
      <p:sp>
        <p:nvSpPr>
          <p:cNvPr id="7" name="Text 0"/>
          <p:cNvSpPr/>
          <p:nvPr/>
        </p:nvSpPr>
        <p:spPr>
          <a:xfrm>
            <a:off x="776511" y="4458184"/>
            <a:ext cx="2026350" cy="66940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Eligibility Criteria</a:t>
            </a:r>
            <a:endParaRPr lang="en-US" sz="1476" dirty="0"/>
          </a:p>
        </p:txBody>
      </p:sp>
      <p:pic>
        <p:nvPicPr>
          <p:cNvPr id="8" name="Image 5" descr="preencoded.png">    </p:cNvPr>
          <p:cNvPicPr>
            <a:picLocks noChangeAspect="1"/>
          </p:cNvPicPr>
          <p:nvPr/>
        </p:nvPicPr>
        <p:blipFill>
          <a:blip r:embed="rId6"/>
          <a:stretch>
            <a:fillRect/>
          </a:stretch>
        </p:blipFill>
        <p:spPr>
          <a:xfrm>
            <a:off x="5728320" y="2824869"/>
            <a:ext cx="669400" cy="669400"/>
          </a:xfrm>
          <a:prstGeom prst="rect">
            <a:avLst/>
          </a:prstGeom>
        </p:spPr>
      </p:pic>
      <p:sp>
        <p:nvSpPr>
          <p:cNvPr id="9" name="Text 1"/>
          <p:cNvSpPr/>
          <p:nvPr/>
        </p:nvSpPr>
        <p:spPr>
          <a:xfrm>
            <a:off x="6611913" y="2997659"/>
            <a:ext cx="1100138" cy="388620"/>
          </a:xfrm>
          <a:prstGeom prst="rect">
            <a:avLst/>
          </a:prstGeom>
          <a:noFill/>
          <a:ln/>
        </p:spPr>
        <p:txBody>
          <a:bodyPr wrap="square" lIns="0" tIns="0" rIns="0" bIns="0" rtlCol="0" anchor="t"/>
          <a:lstStyle/>
          <a:p>
            <a:pPr algn="l" indent="0" marL="0">
              <a:lnSpc>
                <a:spcPts val="2530"/>
              </a:lnSpc>
              <a:buNone/>
            </a:pPr>
            <a:r>
              <a:rPr lang="en-US" sz="1898" b="1" dirty="0">
                <a:solidFill>
                  <a:srgbClr val="EC0000"/>
                </a:solidFill>
                <a:latin typeface="Santander Headline" pitchFamily="34" charset="0"/>
                <a:ea typeface="Santander Headline" pitchFamily="34" charset="-122"/>
                <a:cs typeface="Santander Headline" pitchFamily="34" charset="-120"/>
              </a:rPr>
              <a:t>Santander</a:t>
            </a:r>
            <a:endParaRPr lang="en-US" sz="1898" dirty="0"/>
          </a:p>
        </p:txBody>
      </p:sp>
      <p:pic>
        <p:nvPicPr>
          <p:cNvPr id="10" name="Image 6" descr="preencoded.png">    </p:cNvPr>
          <p:cNvPicPr>
            <a:picLocks noChangeAspect="1"/>
          </p:cNvPicPr>
          <p:nvPr/>
        </p:nvPicPr>
        <p:blipFill>
          <a:blip r:embed="rId7"/>
          <a:stretch>
            <a:fillRect/>
          </a:stretch>
        </p:blipFill>
        <p:spPr>
          <a:xfrm>
            <a:off x="3681710" y="3601380"/>
            <a:ext cx="6024600" cy="820210"/>
          </a:xfrm>
          <a:prstGeom prst="rect">
            <a:avLst/>
          </a:prstGeom>
        </p:spPr>
      </p:pic>
      <p:sp>
        <p:nvSpPr>
          <p:cNvPr id="11" name="Text 2"/>
          <p:cNvSpPr/>
          <p:nvPr/>
        </p:nvSpPr>
        <p:spPr>
          <a:xfrm>
            <a:off x="3895911" y="3708499"/>
            <a:ext cx="5596182" cy="331470"/>
          </a:xfrm>
          <a:prstGeom prst="rect">
            <a:avLst/>
          </a:prstGeom>
          <a:noFill/>
          <a:ln/>
        </p:spPr>
        <p:txBody>
          <a:bodyPr wrap="square" lIns="0" tIns="0" rIns="0" bIns="0" rtlCol="0" anchor="b"/>
          <a:lstStyle/>
          <a:p>
            <a:pPr algn="ctr" indent="0" marL="0">
              <a:lnSpc>
                <a:spcPts val="2108"/>
              </a:lnSpc>
              <a:buNone/>
            </a:pPr>
            <a:r>
              <a:rPr lang="en-US" sz="1476" dirty="0">
                <a:solidFill>
                  <a:srgbClr val="444444"/>
                </a:solidFill>
                <a:latin typeface="Santander Micro Text" pitchFamily="34" charset="0"/>
                <a:ea typeface="Santander Micro Text" pitchFamily="34" charset="-122"/>
                <a:cs typeface="Santander Micro Text" pitchFamily="34" charset="-120"/>
              </a:rPr>
              <a:t>Have a registered and active Pix key at Santander.</a:t>
            </a:r>
            <a:endParaRPr lang="en-US" sz="1476" dirty="0"/>
          </a:p>
        </p:txBody>
      </p:sp>
      <p:sp>
        <p:nvSpPr>
          <p:cNvPr id="12" name="Text 3"/>
          <p:cNvSpPr/>
          <p:nvPr/>
        </p:nvSpPr>
        <p:spPr>
          <a:xfrm>
            <a:off x="3895911" y="4038265"/>
            <a:ext cx="5596182" cy="331470"/>
          </a:xfrm>
          <a:prstGeom prst="rect">
            <a:avLst/>
          </a:prstGeom>
          <a:noFill/>
          <a:ln/>
        </p:spPr>
        <p:txBody>
          <a:bodyPr wrap="square" lIns="0" tIns="0" rIns="0" bIns="0" rtlCol="0" anchor="b"/>
          <a:lstStyle/>
          <a:p>
            <a:pPr algn="ctr" indent="0" marL="0">
              <a:lnSpc>
                <a:spcPts val="2108"/>
              </a:lnSpc>
              <a:buNone/>
            </a:pPr>
            <a:r>
              <a:rPr lang="en-US" sz="1476" dirty="0">
                <a:solidFill>
                  <a:srgbClr val="444444"/>
                </a:solidFill>
                <a:latin typeface="Santander Micro Text" pitchFamily="34" charset="0"/>
                <a:ea typeface="Santander Micro Text" pitchFamily="34" charset="-122"/>
                <a:cs typeface="Santander Micro Text" pitchFamily="34" charset="-120"/>
              </a:rPr>
              <a:t>Have registration with a legal representative PF (Individual).</a:t>
            </a:r>
            <a:endParaRPr lang="en-US" sz="1476" dirty="0"/>
          </a:p>
        </p:txBody>
      </p:sp>
      <p:pic>
        <p:nvPicPr>
          <p:cNvPr id="13" name="Image 7" descr="preencoded.png">    </p:cNvPr>
          <p:cNvPicPr>
            <a:picLocks noChangeAspect="1"/>
          </p:cNvPicPr>
          <p:nvPr/>
        </p:nvPicPr>
        <p:blipFill>
          <a:blip r:embed="rId8"/>
          <a:stretch>
            <a:fillRect/>
          </a:stretch>
        </p:blipFill>
        <p:spPr>
          <a:xfrm>
            <a:off x="3681710" y="5515868"/>
            <a:ext cx="6024600" cy="1746464"/>
          </a:xfrm>
          <a:prstGeom prst="rect">
            <a:avLst/>
          </a:prstGeom>
        </p:spPr>
      </p:pic>
      <p:sp>
        <p:nvSpPr>
          <p:cNvPr id="14" name="Text 4"/>
          <p:cNvSpPr/>
          <p:nvPr/>
        </p:nvSpPr>
        <p:spPr>
          <a:xfrm>
            <a:off x="3895911" y="5622987"/>
            <a:ext cx="5596182" cy="331470"/>
          </a:xfrm>
          <a:prstGeom prst="rect">
            <a:avLst/>
          </a:prstGeom>
          <a:noFill/>
          <a:ln/>
        </p:spPr>
        <p:txBody>
          <a:bodyPr wrap="square" lIns="0" tIns="0" rIns="0" bIns="0" rtlCol="0" anchor="b"/>
          <a:lstStyle/>
          <a:p>
            <a:pPr algn="ctr" indent="0" marL="0">
              <a:lnSpc>
                <a:spcPts val="2108"/>
              </a:lnSpc>
              <a:buNone/>
            </a:pPr>
            <a:r>
              <a:rPr lang="en-US" sz="1476" dirty="0">
                <a:solidFill>
                  <a:srgbClr val="444444"/>
                </a:solidFill>
                <a:latin typeface="Santander Micro Text" pitchFamily="34" charset="0"/>
                <a:ea typeface="Santander Micro Text" pitchFamily="34" charset="-122"/>
                <a:cs typeface="Santander Micro Text" pitchFamily="34" charset="-120"/>
              </a:rPr>
              <a:t>Self-service: Via the Getnet app or My Account Portal</a:t>
            </a:r>
            <a:endParaRPr lang="en-US" sz="1476" dirty="0"/>
          </a:p>
        </p:txBody>
      </p:sp>
      <p:sp>
        <p:nvSpPr>
          <p:cNvPr id="15" name="Text 5"/>
          <p:cNvSpPr/>
          <p:nvPr/>
        </p:nvSpPr>
        <p:spPr>
          <a:xfrm>
            <a:off x="3895911" y="5952753"/>
            <a:ext cx="5596182" cy="331470"/>
          </a:xfrm>
          <a:prstGeom prst="rect">
            <a:avLst/>
          </a:prstGeom>
          <a:noFill/>
          <a:ln/>
        </p:spPr>
        <p:txBody>
          <a:bodyPr wrap="square" lIns="0" tIns="0" rIns="0" bIns="0" rtlCol="0" anchor="b"/>
          <a:lstStyle/>
          <a:p>
            <a:pPr algn="ctr" indent="0" marL="0">
              <a:lnSpc>
                <a:spcPts val="2108"/>
              </a:lnSpc>
              <a:buNone/>
            </a:pPr>
            <a:r>
              <a:rPr lang="en-US" sz="1476" dirty="0">
                <a:solidFill>
                  <a:srgbClr val="444444"/>
                </a:solidFill>
                <a:latin typeface="Santander Micro Text" pitchFamily="34" charset="0"/>
                <a:ea typeface="Santander Micro Text" pitchFamily="34" charset="-122"/>
                <a:cs typeface="Santander Micro Text" pitchFamily="34" charset="-120"/>
              </a:rPr>
              <a:t>Mass Enablement</a:t>
            </a:r>
            <a:endParaRPr lang="en-US" sz="1476" dirty="0"/>
          </a:p>
        </p:txBody>
      </p:sp>
      <p:sp>
        <p:nvSpPr>
          <p:cNvPr id="16" name="Text 6"/>
          <p:cNvSpPr/>
          <p:nvPr/>
        </p:nvSpPr>
        <p:spPr>
          <a:xfrm>
            <a:off x="3895911" y="6282519"/>
            <a:ext cx="5596182" cy="331470"/>
          </a:xfrm>
          <a:prstGeom prst="rect">
            <a:avLst/>
          </a:prstGeom>
          <a:noFill/>
          <a:ln/>
        </p:spPr>
        <p:txBody>
          <a:bodyPr wrap="square" lIns="0" tIns="0" rIns="0" bIns="0" rtlCol="0" anchor="b"/>
          <a:lstStyle/>
          <a:p>
            <a:pPr algn="ctr" indent="0" marL="0">
              <a:lnSpc>
                <a:spcPts val="2108"/>
              </a:lnSpc>
              <a:buNone/>
            </a:pPr>
            <a:r>
              <a:rPr lang="en-US" sz="1476" dirty="0">
                <a:solidFill>
                  <a:srgbClr val="444444"/>
                </a:solidFill>
                <a:latin typeface="Santander Micro Text" pitchFamily="34" charset="0"/>
                <a:ea typeface="Santander Micro Text" pitchFamily="34" charset="-122"/>
                <a:cs typeface="Santander Micro Text" pitchFamily="34" charset="-120"/>
              </a:rPr>
              <a:t>Customer Service Center</a:t>
            </a:r>
            <a:endParaRPr lang="en-US" sz="1476" dirty="0"/>
          </a:p>
        </p:txBody>
      </p:sp>
      <p:sp>
        <p:nvSpPr>
          <p:cNvPr id="17" name="Text 7"/>
          <p:cNvSpPr/>
          <p:nvPr/>
        </p:nvSpPr>
        <p:spPr>
          <a:xfrm>
            <a:off x="3895911" y="6612285"/>
            <a:ext cx="5596182" cy="651510"/>
          </a:xfrm>
          <a:prstGeom prst="rect">
            <a:avLst/>
          </a:prstGeom>
          <a:noFill/>
          <a:ln/>
        </p:spPr>
        <p:txBody>
          <a:bodyPr wrap="square" lIns="0" tIns="0" rIns="0" bIns="0" rtlCol="0" anchor="b"/>
          <a:lstStyle/>
          <a:p>
            <a:pPr algn="ctr" indent="0" marL="0">
              <a:lnSpc>
                <a:spcPts val="2108"/>
              </a:lnSpc>
              <a:buNone/>
            </a:pPr>
            <a:r>
              <a:rPr lang="en-US" sz="1476" i="1" dirty="0">
                <a:solidFill>
                  <a:srgbClr val="767676"/>
                </a:solidFill>
                <a:latin typeface="Santander Micro Text" pitchFamily="34" charset="0"/>
                <a:ea typeface="Santander Micro Text" pitchFamily="34" charset="-122"/>
                <a:cs typeface="Santander Micro Text" pitchFamily="34" charset="-120"/>
              </a:rPr>
              <a:t>*Technical note: Register the SS (Service Request) as: REQUEST | ENABLEMENT | PIX.</a:t>
            </a:r>
            <a:endParaRPr lang="en-US" sz="1476" dirty="0"/>
          </a:p>
        </p:txBody>
      </p:sp>
      <p:pic>
        <p:nvPicPr>
          <p:cNvPr id="18" name="Image 8" descr="preencoded.png">    </p:cNvPr>
          <p:cNvPicPr>
            <a:picLocks noChangeAspect="1"/>
          </p:cNvPicPr>
          <p:nvPr/>
        </p:nvPicPr>
        <p:blipFill>
          <a:blip r:embed="rId9"/>
          <a:stretch>
            <a:fillRect/>
          </a:stretch>
        </p:blipFill>
        <p:spPr>
          <a:xfrm>
            <a:off x="3681710" y="7945115"/>
            <a:ext cx="6024600" cy="757133"/>
          </a:xfrm>
          <a:prstGeom prst="rect">
            <a:avLst/>
          </a:prstGeom>
        </p:spPr>
      </p:pic>
      <p:sp>
        <p:nvSpPr>
          <p:cNvPr id="19" name="Text 8"/>
          <p:cNvSpPr/>
          <p:nvPr/>
        </p:nvSpPr>
        <p:spPr>
          <a:xfrm>
            <a:off x="3895911" y="8052234"/>
            <a:ext cx="5596182" cy="651510"/>
          </a:xfrm>
          <a:prstGeom prst="rect">
            <a:avLst/>
          </a:prstGeom>
          <a:noFill/>
          <a:ln/>
        </p:spPr>
        <p:txBody>
          <a:bodyPr wrap="square" lIns="0" tIns="0" rIns="0" bIns="0" rtlCol="0" anchor="b"/>
          <a:lstStyle/>
          <a:p>
            <a:pPr algn="ctr" indent="0" marL="0">
              <a:lnSpc>
                <a:spcPts val="2108"/>
              </a:lnSpc>
              <a:buNone/>
            </a:pPr>
            <a:r>
              <a:rPr lang="en-US" sz="1476" dirty="0">
                <a:solidFill>
                  <a:srgbClr val="444444"/>
                </a:solidFill>
                <a:latin typeface="Santander Micro Text" pitchFamily="34" charset="0"/>
                <a:ea typeface="Santander Micro Text" pitchFamily="34" charset="-122"/>
                <a:cs typeface="Santander Micro Text" pitchFamily="34" charset="-120"/>
              </a:rPr>
              <a:t>Instantaneous, the Pix is credited within up to 10 seconds after payment confirmation in the customer's Santander account.</a:t>
            </a:r>
            <a:endParaRPr lang="en-US" sz="1476" dirty="0"/>
          </a:p>
        </p:txBody>
      </p:sp>
      <p:pic>
        <p:nvPicPr>
          <p:cNvPr id="20" name="Image 9" descr="preencoded.png">    </p:cNvPr>
          <p:cNvPicPr>
            <a:picLocks noChangeAspect="1"/>
          </p:cNvPicPr>
          <p:nvPr/>
        </p:nvPicPr>
        <p:blipFill>
          <a:blip r:embed="rId10"/>
          <a:stretch>
            <a:fillRect/>
          </a:stretch>
        </p:blipFill>
        <p:spPr>
          <a:xfrm>
            <a:off x="12900533" y="2985529"/>
            <a:ext cx="536563" cy="401650"/>
          </a:xfrm>
          <a:prstGeom prst="rect">
            <a:avLst/>
          </a:prstGeom>
        </p:spPr>
      </p:pic>
      <p:sp>
        <p:nvSpPr>
          <p:cNvPr id="21" name="Text 9"/>
          <p:cNvSpPr/>
          <p:nvPr/>
        </p:nvSpPr>
        <p:spPr>
          <a:xfrm>
            <a:off x="13651297" y="3024448"/>
            <a:ext cx="1190149" cy="388620"/>
          </a:xfrm>
          <a:prstGeom prst="rect">
            <a:avLst/>
          </a:prstGeom>
          <a:noFill/>
          <a:ln/>
        </p:spPr>
        <p:txBody>
          <a:bodyPr wrap="square" lIns="0" tIns="0" rIns="0" bIns="0" rtlCol="0" anchor="t"/>
          <a:lstStyle/>
          <a:p>
            <a:pPr algn="l" indent="0" marL="0">
              <a:lnSpc>
                <a:spcPts val="2530"/>
              </a:lnSpc>
              <a:buNone/>
            </a:pPr>
            <a:r>
              <a:rPr lang="en-US" sz="1898" b="1" dirty="0">
                <a:solidFill>
                  <a:srgbClr val="EC0000"/>
                </a:solidFill>
                <a:latin typeface="Santander Headline" pitchFamily="34" charset="0"/>
                <a:ea typeface="Santander Headline" pitchFamily="34" charset="-122"/>
                <a:cs typeface="Santander Headline" pitchFamily="34" charset="-120"/>
              </a:rPr>
              <a:t>Centralized</a:t>
            </a:r>
            <a:endParaRPr lang="en-US" sz="1898" dirty="0"/>
          </a:p>
        </p:txBody>
      </p:sp>
      <p:pic>
        <p:nvPicPr>
          <p:cNvPr id="22" name="Image 10" descr="preencoded.png">    </p:cNvPr>
          <p:cNvPicPr>
            <a:picLocks noChangeAspect="1"/>
          </p:cNvPicPr>
          <p:nvPr/>
        </p:nvPicPr>
        <p:blipFill>
          <a:blip r:embed="rId11"/>
          <a:stretch>
            <a:fillRect/>
          </a:stretch>
        </p:blipFill>
        <p:spPr>
          <a:xfrm>
            <a:off x="10830892" y="3628169"/>
            <a:ext cx="6024600" cy="1683395"/>
          </a:xfrm>
          <a:prstGeom prst="rect">
            <a:avLst/>
          </a:prstGeom>
        </p:spPr>
      </p:pic>
      <p:sp>
        <p:nvSpPr>
          <p:cNvPr id="23" name="Text 10"/>
          <p:cNvSpPr/>
          <p:nvPr/>
        </p:nvSpPr>
        <p:spPr>
          <a:xfrm>
            <a:off x="11045093" y="3735288"/>
            <a:ext cx="5596182" cy="651510"/>
          </a:xfrm>
          <a:prstGeom prst="rect">
            <a:avLst/>
          </a:prstGeom>
          <a:noFill/>
          <a:ln/>
        </p:spPr>
        <p:txBody>
          <a:bodyPr wrap="square" lIns="0" tIns="0" rIns="0" bIns="0" rtlCol="0" anchor="b"/>
          <a:lstStyle/>
          <a:p>
            <a:pPr algn="ctr" indent="0" marL="0">
              <a:lnSpc>
                <a:spcPts val="2108"/>
              </a:lnSpc>
              <a:buNone/>
            </a:pPr>
            <a:r>
              <a:rPr lang="en-US" sz="1476" dirty="0">
                <a:solidFill>
                  <a:srgbClr val="444444"/>
                </a:solidFill>
                <a:latin typeface="Santander Micro Text" pitchFamily="34" charset="0"/>
                <a:ea typeface="Santander Micro Text" pitchFamily="34" charset="-122"/>
                <a:cs typeface="Santander Micro Text" pitchFamily="34" charset="-120"/>
              </a:rPr>
              <a:t>Have a bank address different from Santander or do not have a registered and active Pix key at Santander.</a:t>
            </a:r>
            <a:endParaRPr lang="en-US" sz="1476" dirty="0"/>
          </a:p>
        </p:txBody>
      </p:sp>
      <p:sp>
        <p:nvSpPr>
          <p:cNvPr id="24" name="Text 11"/>
          <p:cNvSpPr/>
          <p:nvPr/>
        </p:nvSpPr>
        <p:spPr>
          <a:xfrm>
            <a:off x="11045093" y="4331754"/>
            <a:ext cx="5596182" cy="331470"/>
          </a:xfrm>
          <a:prstGeom prst="rect">
            <a:avLst/>
          </a:prstGeom>
          <a:noFill/>
          <a:ln/>
        </p:spPr>
        <p:txBody>
          <a:bodyPr wrap="square" lIns="0" tIns="0" rIns="0" bIns="0" rtlCol="0" anchor="b"/>
          <a:lstStyle/>
          <a:p>
            <a:pPr algn="ctr" indent="0" marL="0">
              <a:lnSpc>
                <a:spcPts val="2108"/>
              </a:lnSpc>
              <a:buNone/>
            </a:pPr>
            <a:r>
              <a:rPr lang="en-US" sz="1476" dirty="0">
                <a:solidFill>
                  <a:srgbClr val="444444"/>
                </a:solidFill>
                <a:latin typeface="Santander Micro Text" pitchFamily="34" charset="0"/>
                <a:ea typeface="Santander Micro Text" pitchFamily="34" charset="-122"/>
                <a:cs typeface="Santander Micro Text" pitchFamily="34" charset="-120"/>
              </a:rPr>
              <a:t>Have registration with a legal representative PF (Individual).</a:t>
            </a:r>
            <a:endParaRPr lang="en-US" sz="1476" dirty="0"/>
          </a:p>
        </p:txBody>
      </p:sp>
      <p:sp>
        <p:nvSpPr>
          <p:cNvPr id="25" name="Text 12"/>
          <p:cNvSpPr/>
          <p:nvPr/>
        </p:nvSpPr>
        <p:spPr>
          <a:xfrm>
            <a:off x="11045093" y="4661520"/>
            <a:ext cx="5596182" cy="651510"/>
          </a:xfrm>
          <a:prstGeom prst="rect">
            <a:avLst/>
          </a:prstGeom>
          <a:noFill/>
          <a:ln/>
        </p:spPr>
        <p:txBody>
          <a:bodyPr wrap="square" lIns="0" tIns="0" rIns="0" bIns="0" rtlCol="0" anchor="b"/>
          <a:lstStyle/>
          <a:p>
            <a:pPr algn="ctr" indent="0" marL="0">
              <a:lnSpc>
                <a:spcPts val="2108"/>
              </a:lnSpc>
              <a:buNone/>
            </a:pPr>
            <a:r>
              <a:rPr lang="en-US" sz="1476" dirty="0">
                <a:solidFill>
                  <a:srgbClr val="444444"/>
                </a:solidFill>
                <a:latin typeface="Santander Micro Text" pitchFamily="34" charset="0"/>
                <a:ea typeface="Santander Micro Text" pitchFamily="34" charset="-122"/>
                <a:cs typeface="Santander Micro Text" pitchFamily="34" charset="-120"/>
              </a:rPr>
              <a:t>Have a product from the Digital Platform enabled that is not the payment Split.</a:t>
            </a:r>
            <a:endParaRPr lang="en-US" sz="1476" dirty="0"/>
          </a:p>
        </p:txBody>
      </p:sp>
      <p:pic>
        <p:nvPicPr>
          <p:cNvPr id="26" name="Image 11" descr="preencoded.png">    </p:cNvPr>
          <p:cNvPicPr>
            <a:picLocks noChangeAspect="1"/>
          </p:cNvPicPr>
          <p:nvPr/>
        </p:nvPicPr>
        <p:blipFill>
          <a:blip r:embed="rId12"/>
          <a:stretch>
            <a:fillRect/>
          </a:stretch>
        </p:blipFill>
        <p:spPr>
          <a:xfrm>
            <a:off x="10830892" y="5592700"/>
            <a:ext cx="6024600" cy="1416695"/>
          </a:xfrm>
          <a:prstGeom prst="rect">
            <a:avLst/>
          </a:prstGeom>
        </p:spPr>
      </p:pic>
      <p:sp>
        <p:nvSpPr>
          <p:cNvPr id="27" name="Text 13"/>
          <p:cNvSpPr/>
          <p:nvPr/>
        </p:nvSpPr>
        <p:spPr>
          <a:xfrm>
            <a:off x="11045093" y="5699820"/>
            <a:ext cx="5596182" cy="331470"/>
          </a:xfrm>
          <a:prstGeom prst="rect">
            <a:avLst/>
          </a:prstGeom>
          <a:noFill/>
          <a:ln/>
        </p:spPr>
        <p:txBody>
          <a:bodyPr wrap="square" lIns="0" tIns="0" rIns="0" bIns="0" rtlCol="0" anchor="b"/>
          <a:lstStyle/>
          <a:p>
            <a:pPr algn="ctr" indent="0" marL="0">
              <a:lnSpc>
                <a:spcPts val="2108"/>
              </a:lnSpc>
              <a:buNone/>
            </a:pPr>
            <a:r>
              <a:rPr lang="en-US" sz="1476" dirty="0">
                <a:solidFill>
                  <a:srgbClr val="444444"/>
                </a:solidFill>
                <a:latin typeface="Santander Micro Text" pitchFamily="34" charset="0"/>
                <a:ea typeface="Santander Micro Text" pitchFamily="34" charset="-122"/>
                <a:cs typeface="Santander Micro Text" pitchFamily="34" charset="-120"/>
              </a:rPr>
              <a:t>Self-service: Via Getnet app or My Account Portal</a:t>
            </a:r>
            <a:endParaRPr lang="en-US" sz="1476" dirty="0"/>
          </a:p>
        </p:txBody>
      </p:sp>
      <p:sp>
        <p:nvSpPr>
          <p:cNvPr id="28" name="Text 14"/>
          <p:cNvSpPr/>
          <p:nvPr/>
        </p:nvSpPr>
        <p:spPr>
          <a:xfrm>
            <a:off x="11045093" y="6029585"/>
            <a:ext cx="5596182" cy="331470"/>
          </a:xfrm>
          <a:prstGeom prst="rect">
            <a:avLst/>
          </a:prstGeom>
          <a:noFill/>
          <a:ln/>
        </p:spPr>
        <p:txBody>
          <a:bodyPr wrap="square" lIns="0" tIns="0" rIns="0" bIns="0" rtlCol="0" anchor="b"/>
          <a:lstStyle/>
          <a:p>
            <a:pPr algn="ctr" indent="0" marL="0">
              <a:lnSpc>
                <a:spcPts val="2108"/>
              </a:lnSpc>
              <a:buNone/>
            </a:pPr>
            <a:r>
              <a:rPr lang="en-US" sz="1476" dirty="0">
                <a:solidFill>
                  <a:srgbClr val="444444"/>
                </a:solidFill>
                <a:latin typeface="Santander Micro Text" pitchFamily="34" charset="0"/>
                <a:ea typeface="Santander Micro Text" pitchFamily="34" charset="-122"/>
                <a:cs typeface="Santander Micro Text" pitchFamily="34" charset="-120"/>
              </a:rPr>
              <a:t>Mass Enablement</a:t>
            </a:r>
            <a:endParaRPr lang="en-US" sz="1476" dirty="0"/>
          </a:p>
        </p:txBody>
      </p:sp>
      <p:sp>
        <p:nvSpPr>
          <p:cNvPr id="29" name="Text 15"/>
          <p:cNvSpPr/>
          <p:nvPr/>
        </p:nvSpPr>
        <p:spPr>
          <a:xfrm>
            <a:off x="11045093" y="6359351"/>
            <a:ext cx="5596182" cy="651510"/>
          </a:xfrm>
          <a:prstGeom prst="rect">
            <a:avLst/>
          </a:prstGeom>
          <a:noFill/>
          <a:ln/>
        </p:spPr>
        <p:txBody>
          <a:bodyPr wrap="square" lIns="0" tIns="0" rIns="0" bIns="0" rtlCol="0" anchor="b"/>
          <a:lstStyle/>
          <a:p>
            <a:pPr algn="ctr" indent="0" marL="0">
              <a:lnSpc>
                <a:spcPts val="2108"/>
              </a:lnSpc>
              <a:buNone/>
            </a:pPr>
            <a:r>
              <a:rPr lang="en-US" sz="1476" i="1" dirty="0">
                <a:solidFill>
                  <a:srgbClr val="767676"/>
                </a:solidFill>
                <a:latin typeface="Santander Micro Text" pitchFamily="34" charset="0"/>
                <a:ea typeface="Santander Micro Text" pitchFamily="34" charset="-122"/>
                <a:cs typeface="Santander Micro Text" pitchFamily="34" charset="-120"/>
              </a:rPr>
              <a:t>*Technical note: Register the SS (Service Request) as: INFORMATION | ENABLEMENT | PIX.</a:t>
            </a:r>
            <a:endParaRPr lang="en-US" sz="1476" dirty="0"/>
          </a:p>
        </p:txBody>
      </p:sp>
      <p:pic>
        <p:nvPicPr>
          <p:cNvPr id="30" name="Image 12" descr="preencoded.png">    </p:cNvPr>
          <p:cNvPicPr>
            <a:picLocks noChangeAspect="1"/>
          </p:cNvPicPr>
          <p:nvPr/>
        </p:nvPicPr>
        <p:blipFill>
          <a:blip r:embed="rId13"/>
          <a:stretch>
            <a:fillRect/>
          </a:stretch>
        </p:blipFill>
        <p:spPr>
          <a:xfrm>
            <a:off x="10830892" y="7290532"/>
            <a:ext cx="6024600" cy="2013164"/>
          </a:xfrm>
          <a:prstGeom prst="rect">
            <a:avLst/>
          </a:prstGeom>
        </p:spPr>
      </p:pic>
      <p:sp>
        <p:nvSpPr>
          <p:cNvPr id="31" name="Text 16"/>
          <p:cNvSpPr/>
          <p:nvPr/>
        </p:nvSpPr>
        <p:spPr>
          <a:xfrm>
            <a:off x="11045093" y="7397651"/>
            <a:ext cx="5596182" cy="971550"/>
          </a:xfrm>
          <a:prstGeom prst="rect">
            <a:avLst/>
          </a:prstGeom>
          <a:noFill/>
          <a:ln/>
        </p:spPr>
        <p:txBody>
          <a:bodyPr wrap="square" lIns="0" tIns="0" rIns="0" bIns="0" rtlCol="0" anchor="b"/>
          <a:lstStyle/>
          <a:p>
            <a:pPr algn="ctr" indent="0" marL="0">
              <a:lnSpc>
                <a:spcPts val="2108"/>
              </a:lnSpc>
              <a:buNone/>
            </a:pPr>
            <a:r>
              <a:rPr lang="en-US" sz="1476" dirty="0">
                <a:solidFill>
                  <a:srgbClr val="444444"/>
                </a:solidFill>
                <a:latin typeface="Santander Micro Text" pitchFamily="34" charset="0"/>
                <a:ea typeface="Santander Micro Text" pitchFamily="34" charset="-122"/>
                <a:cs typeface="Santander Micro Text" pitchFamily="34" charset="-120"/>
              </a:rPr>
              <a:t>The Pix has two settlement times that vary according to the sales time. The customer receives in the account registered in Getnet within up to 30 minutes after the settlement time:</a:t>
            </a:r>
            <a:endParaRPr lang="en-US" sz="1476" dirty="0"/>
          </a:p>
        </p:txBody>
      </p:sp>
      <p:sp>
        <p:nvSpPr>
          <p:cNvPr id="32" name="Text 17"/>
          <p:cNvSpPr/>
          <p:nvPr/>
        </p:nvSpPr>
        <p:spPr>
          <a:xfrm>
            <a:off x="11045093" y="8260817"/>
            <a:ext cx="2744539" cy="331470"/>
          </a:xfrm>
          <a:prstGeom prst="rect">
            <a:avLst/>
          </a:prstGeom>
          <a:noFill/>
          <a:ln/>
        </p:spPr>
        <p:txBody>
          <a:bodyPr wrap="square" lIns="0" tIns="0" rIns="0" bIns="0" rtlCol="0" anchor="b"/>
          <a:lstStyle/>
          <a:p>
            <a:pPr algn="ctr" indent="0" marL="0">
              <a:lnSpc>
                <a:spcPts val="2108"/>
              </a:lnSpc>
              <a:buNone/>
            </a:pPr>
            <a:r>
              <a:rPr lang="en-US" sz="1476" dirty="0">
                <a:solidFill>
                  <a:srgbClr val="444444"/>
                </a:solidFill>
                <a:latin typeface="Santander Micro Text" pitchFamily="34" charset="0"/>
                <a:ea typeface="Santander Micro Text" pitchFamily="34" charset="-122"/>
                <a:cs typeface="Santander Micro Text" pitchFamily="34" charset="-120"/>
              </a:rPr>
              <a:t>Sales made between:</a:t>
            </a:r>
            <a:endParaRPr lang="en-US" sz="1476" dirty="0"/>
          </a:p>
        </p:txBody>
      </p:sp>
      <p:sp>
        <p:nvSpPr>
          <p:cNvPr id="33" name="Text 18"/>
          <p:cNvSpPr/>
          <p:nvPr/>
        </p:nvSpPr>
        <p:spPr>
          <a:xfrm>
            <a:off x="11045093" y="8590583"/>
            <a:ext cx="2744539" cy="331470"/>
          </a:xfrm>
          <a:prstGeom prst="rect">
            <a:avLst/>
          </a:prstGeom>
          <a:noFill/>
          <a:ln/>
        </p:spPr>
        <p:txBody>
          <a:bodyPr wrap="square" lIns="0" tIns="0" rIns="0" bIns="0" rtlCol="0" anchor="b"/>
          <a:lstStyle/>
          <a:p>
            <a:pPr algn="ctr" indent="0" marL="0">
              <a:lnSpc>
                <a:spcPts val="2108"/>
              </a:lnSpc>
              <a:buNone/>
            </a:pPr>
            <a:r>
              <a:rPr lang="en-US" sz="1476" dirty="0">
                <a:solidFill>
                  <a:srgbClr val="444444"/>
                </a:solidFill>
                <a:latin typeface="Santander Micro Text" pitchFamily="34" charset="0"/>
                <a:ea typeface="Santander Micro Text" pitchFamily="34" charset="-122"/>
                <a:cs typeface="Santander Micro Text" pitchFamily="34" charset="-120"/>
              </a:rPr>
              <a:t>07:30 and 15:30</a:t>
            </a:r>
            <a:endParaRPr lang="en-US" sz="1476" dirty="0"/>
          </a:p>
        </p:txBody>
      </p:sp>
      <p:sp>
        <p:nvSpPr>
          <p:cNvPr id="34" name="Text 19"/>
          <p:cNvSpPr/>
          <p:nvPr/>
        </p:nvSpPr>
        <p:spPr>
          <a:xfrm>
            <a:off x="11045093" y="8920386"/>
            <a:ext cx="2744539" cy="331470"/>
          </a:xfrm>
          <a:prstGeom prst="rect">
            <a:avLst/>
          </a:prstGeom>
          <a:noFill/>
          <a:ln/>
        </p:spPr>
        <p:txBody>
          <a:bodyPr wrap="square" lIns="0" tIns="0" rIns="0" bIns="0" rtlCol="0" anchor="b"/>
          <a:lstStyle/>
          <a:p>
            <a:pPr algn="ctr" indent="0" marL="0">
              <a:lnSpc>
                <a:spcPts val="2108"/>
              </a:lnSpc>
              <a:buNone/>
            </a:pPr>
            <a:r>
              <a:rPr lang="en-US" sz="1476" dirty="0">
                <a:solidFill>
                  <a:srgbClr val="444444"/>
                </a:solidFill>
                <a:latin typeface="Santander Micro Text" pitchFamily="34" charset="0"/>
                <a:ea typeface="Santander Micro Text" pitchFamily="34" charset="-122"/>
                <a:cs typeface="Santander Micro Text" pitchFamily="34" charset="-120"/>
              </a:rPr>
              <a:t>15:30 and 07:30</a:t>
            </a:r>
            <a:endParaRPr lang="en-US" sz="1476" dirty="0"/>
          </a:p>
        </p:txBody>
      </p:sp>
      <p:sp>
        <p:nvSpPr>
          <p:cNvPr id="35" name="Text 20"/>
          <p:cNvSpPr/>
          <p:nvPr/>
        </p:nvSpPr>
        <p:spPr>
          <a:xfrm>
            <a:off x="13896752" y="8260817"/>
            <a:ext cx="2744539" cy="331470"/>
          </a:xfrm>
          <a:prstGeom prst="rect">
            <a:avLst/>
          </a:prstGeom>
          <a:noFill/>
          <a:ln/>
        </p:spPr>
        <p:txBody>
          <a:bodyPr wrap="square" lIns="0" tIns="0" rIns="0" bIns="0" rtlCol="0" anchor="b"/>
          <a:lstStyle/>
          <a:p>
            <a:pPr algn="ctr" indent="0" marL="0">
              <a:lnSpc>
                <a:spcPts val="2108"/>
              </a:lnSpc>
              <a:buNone/>
            </a:pPr>
            <a:r>
              <a:rPr lang="en-US" sz="1476" dirty="0">
                <a:solidFill>
                  <a:srgbClr val="444444"/>
                </a:solidFill>
                <a:latin typeface="Santander Micro Text" pitchFamily="34" charset="0"/>
                <a:ea typeface="Santander Micro Text" pitchFamily="34" charset="-122"/>
                <a:cs typeface="Santander Micro Text" pitchFamily="34" charset="-120"/>
              </a:rPr>
              <a:t>Are settled starting from:</a:t>
            </a:r>
            <a:endParaRPr lang="en-US" sz="1476" dirty="0"/>
          </a:p>
        </p:txBody>
      </p:sp>
      <p:sp>
        <p:nvSpPr>
          <p:cNvPr id="36" name="Text 21"/>
          <p:cNvSpPr/>
          <p:nvPr/>
        </p:nvSpPr>
        <p:spPr>
          <a:xfrm>
            <a:off x="13896752" y="8590583"/>
            <a:ext cx="2744539" cy="331470"/>
          </a:xfrm>
          <a:prstGeom prst="rect">
            <a:avLst/>
          </a:prstGeom>
          <a:noFill/>
          <a:ln/>
        </p:spPr>
        <p:txBody>
          <a:bodyPr wrap="square" lIns="0" tIns="0" rIns="0" bIns="0" rtlCol="0" anchor="b"/>
          <a:lstStyle/>
          <a:p>
            <a:pPr algn="ctr" indent="0" marL="0">
              <a:lnSpc>
                <a:spcPts val="2108"/>
              </a:lnSpc>
              <a:buNone/>
            </a:pPr>
            <a:r>
              <a:rPr lang="en-US" sz="1476" dirty="0">
                <a:solidFill>
                  <a:srgbClr val="444444"/>
                </a:solidFill>
                <a:latin typeface="Santander Micro Text" pitchFamily="34" charset="0"/>
                <a:ea typeface="Santander Micro Text" pitchFamily="34" charset="-122"/>
                <a:cs typeface="Santander Micro Text" pitchFamily="34" charset="-120"/>
              </a:rPr>
              <a:t>16:00</a:t>
            </a:r>
            <a:endParaRPr lang="en-US" sz="1476" dirty="0"/>
          </a:p>
        </p:txBody>
      </p:sp>
      <p:sp>
        <p:nvSpPr>
          <p:cNvPr id="37" name="Text 22"/>
          <p:cNvSpPr/>
          <p:nvPr/>
        </p:nvSpPr>
        <p:spPr>
          <a:xfrm>
            <a:off x="13896752" y="8920386"/>
            <a:ext cx="2744539" cy="331470"/>
          </a:xfrm>
          <a:prstGeom prst="rect">
            <a:avLst/>
          </a:prstGeom>
          <a:noFill/>
          <a:ln/>
        </p:spPr>
        <p:txBody>
          <a:bodyPr wrap="square" lIns="0" tIns="0" rIns="0" bIns="0" rtlCol="0" anchor="b"/>
          <a:lstStyle/>
          <a:p>
            <a:pPr algn="ctr" indent="0" marL="0">
              <a:lnSpc>
                <a:spcPts val="2108"/>
              </a:lnSpc>
              <a:buNone/>
            </a:pPr>
            <a:r>
              <a:rPr lang="en-US" sz="1476" dirty="0">
                <a:solidFill>
                  <a:srgbClr val="444444"/>
                </a:solidFill>
                <a:latin typeface="Santander Micro Text" pitchFamily="34" charset="0"/>
                <a:ea typeface="Santander Micro Text" pitchFamily="34" charset="-122"/>
                <a:cs typeface="Santander Micro Text" pitchFamily="34" charset="-120"/>
              </a:rPr>
              <a:t>08:00</a:t>
            </a:r>
            <a:endParaRPr lang="en-US" sz="1476" dirty="0"/>
          </a:p>
        </p:txBody>
      </p:sp>
      <p:pic>
        <p:nvPicPr>
          <p:cNvPr id="38" name="Image 13" descr="preencoded.png">    </p:cNvPr>
          <p:cNvPicPr>
            <a:picLocks noChangeAspect="1"/>
          </p:cNvPicPr>
          <p:nvPr/>
        </p:nvPicPr>
        <p:blipFill>
          <a:blip r:embed="rId14"/>
          <a:stretch>
            <a:fillRect/>
          </a:stretch>
        </p:blipFill>
        <p:spPr>
          <a:xfrm>
            <a:off x="1465994" y="5957664"/>
            <a:ext cx="669400" cy="669400"/>
          </a:xfrm>
          <a:prstGeom prst="rect">
            <a:avLst/>
          </a:prstGeom>
        </p:spPr>
      </p:pic>
      <p:sp>
        <p:nvSpPr>
          <p:cNvPr id="39" name="Text 23"/>
          <p:cNvSpPr/>
          <p:nvPr/>
        </p:nvSpPr>
        <p:spPr>
          <a:xfrm>
            <a:off x="789905" y="6760927"/>
            <a:ext cx="2026350" cy="66940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Enablement Channels</a:t>
            </a:r>
            <a:endParaRPr lang="en-US" sz="1476" dirty="0"/>
          </a:p>
        </p:txBody>
      </p:sp>
      <p:pic>
        <p:nvPicPr>
          <p:cNvPr id="40" name="Image 14" descr="preencoded.png">    </p:cNvPr>
          <p:cNvPicPr>
            <a:picLocks noChangeAspect="1"/>
          </p:cNvPicPr>
          <p:nvPr/>
        </p:nvPicPr>
        <p:blipFill>
          <a:blip r:embed="rId15"/>
          <a:stretch>
            <a:fillRect/>
          </a:stretch>
        </p:blipFill>
        <p:spPr>
          <a:xfrm>
            <a:off x="1452600" y="7925693"/>
            <a:ext cx="669400" cy="669400"/>
          </a:xfrm>
          <a:prstGeom prst="rect">
            <a:avLst/>
          </a:prstGeom>
        </p:spPr>
      </p:pic>
      <p:sp>
        <p:nvSpPr>
          <p:cNvPr id="41" name="Text 24"/>
          <p:cNvSpPr/>
          <p:nvPr/>
        </p:nvSpPr>
        <p:spPr>
          <a:xfrm>
            <a:off x="776511" y="8728956"/>
            <a:ext cx="2026350" cy="66940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When You Receive the Money</a:t>
            </a:r>
            <a:endParaRPr lang="en-US" sz="1476" dirty="0"/>
          </a:p>
        </p:txBody>
      </p:sp>
      <p:sp>
        <p:nvSpPr>
          <p:cNvPr id="42" name="Text 25"/>
          <p:cNvSpPr/>
          <p:nvPr/>
        </p:nvSpPr>
        <p:spPr>
          <a:xfrm>
            <a:off x="642640" y="1780617"/>
            <a:ext cx="9063672" cy="1165860"/>
          </a:xfrm>
          <a:prstGeom prst="rect">
            <a:avLst/>
          </a:prstGeom>
          <a:noFill/>
          <a:ln/>
        </p:spPr>
        <p:txBody>
          <a:bodyPr wrap="square" lIns="0" tIns="0" rIns="0" bIns="0" rtlCol="0" anchor="b"/>
          <a:lstStyle/>
          <a:p>
            <a:pPr algn="l" indent="0" marL="0">
              <a:lnSpc>
                <a:spcPts val="2530"/>
              </a:lnSpc>
              <a:buNone/>
            </a:pPr>
            <a:r>
              <a:rPr lang="en-US" sz="1687" dirty="0">
                <a:solidFill>
                  <a:srgbClr val="000000"/>
                </a:solidFill>
                <a:latin typeface="Santander Micro Text" pitchFamily="34" charset="0"/>
                <a:ea typeface="Santander Micro Text" pitchFamily="34" charset="-122"/>
                <a:cs typeface="Santander Micro Text" pitchFamily="34" charset="-120"/>
              </a:rPr>
              <a:t>Brazil's instant payment system enabling 24/7 immediate transfers and payments. It has become the fastest-growing payment method in recent years, utilizing QR codes or keys for seamless transactions.</a:t>
            </a:r>
            <a:endParaRPr lang="en-US" sz="1687" dirty="0"/>
          </a:p>
        </p:txBody>
      </p:sp>
      <p:sp>
        <p:nvSpPr>
          <p:cNvPr id="43" name="Text 26"/>
          <p:cNvSpPr/>
          <p:nvPr/>
        </p:nvSpPr>
        <p:spPr>
          <a:xfrm>
            <a:off x="642640" y="321320"/>
            <a:ext cx="900113" cy="971550"/>
          </a:xfrm>
          <a:prstGeom prst="rect">
            <a:avLst/>
          </a:prstGeom>
          <a:noFill/>
          <a:ln/>
        </p:spPr>
        <p:txBody>
          <a:bodyPr wrap="square" lIns="0" tIns="0" rIns="0" bIns="0" rtlCol="0" anchor="t"/>
          <a:lstStyle/>
          <a:p>
            <a:pPr algn="l" indent="0" marL="0">
              <a:lnSpc>
                <a:spcPts val="6325"/>
              </a:lnSpc>
              <a:buNone/>
            </a:pPr>
            <a:r>
              <a:rPr lang="en-US" sz="5060" dirty="0">
                <a:solidFill>
                  <a:srgbClr val="222222"/>
                </a:solidFill>
                <a:latin typeface="Santander Headline" pitchFamily="34" charset="0"/>
                <a:ea typeface="Santander Headline" pitchFamily="34" charset="-122"/>
                <a:cs typeface="Santander Headline" pitchFamily="34" charset="-120"/>
              </a:rPr>
              <a:t>PIX</a:t>
            </a:r>
            <a:endParaRPr lang="en-US" sz="5060" dirty="0"/>
          </a:p>
        </p:txBody>
      </p:sp>
      <p:pic>
        <p:nvPicPr>
          <p:cNvPr id="44" name="Image 15" descr="preencoded.png">    </p:cNvPr>
          <p:cNvPicPr>
            <a:picLocks noChangeAspect="1"/>
          </p:cNvPicPr>
          <p:nvPr/>
        </p:nvPicPr>
        <p:blipFill>
          <a:blip r:embed="rId16"/>
          <a:stretch>
            <a:fillRect/>
          </a:stretch>
        </p:blipFill>
        <p:spPr>
          <a:xfrm>
            <a:off x="642640" y="1452265"/>
            <a:ext cx="535520" cy="53552"/>
          </a:xfrm>
          <a:prstGeom prst="rect">
            <a:avLst/>
          </a:prstGeom>
        </p:spPr>
      </p:pic>
      <p:pic>
        <p:nvPicPr>
          <p:cNvPr id="45" name="Image 16" descr="preencoded.png">    </p:cNvPr>
          <p:cNvPicPr>
            <a:picLocks noChangeAspect="1"/>
          </p:cNvPicPr>
          <p:nvPr/>
        </p:nvPicPr>
        <p:blipFill>
          <a:blip r:embed="rId17"/>
          <a:stretch>
            <a:fillRect/>
          </a:stretch>
        </p:blipFill>
        <p:spPr>
          <a:xfrm>
            <a:off x="15891532" y="1820800"/>
            <a:ext cx="963936" cy="7497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37989" y="9639374"/>
            <a:ext cx="433067" cy="321320"/>
          </a:xfrm>
          <a:prstGeom prst="rect">
            <a:avLst/>
          </a:prstGeom>
        </p:spPr>
      </p:pic>
      <p:pic>
        <p:nvPicPr>
          <p:cNvPr id="3" name="Image 1" descr="preencoded.png">    </p:cNvPr>
          <p:cNvPicPr>
            <a:picLocks noChangeAspect="1"/>
          </p:cNvPicPr>
          <p:nvPr/>
        </p:nvPicPr>
        <p:blipFill>
          <a:blip r:embed="rId2"/>
          <a:stretch>
            <a:fillRect/>
          </a:stretch>
        </p:blipFill>
        <p:spPr>
          <a:xfrm>
            <a:off x="2302743" y="4498367"/>
            <a:ext cx="1995264" cy="4016387"/>
          </a:xfrm>
          <a:prstGeom prst="rect">
            <a:avLst/>
          </a:prstGeom>
        </p:spPr>
      </p:pic>
      <p:pic>
        <p:nvPicPr>
          <p:cNvPr id="4" name="Image 2" descr="preencoded.png">    </p:cNvPr>
          <p:cNvPicPr>
            <a:picLocks noChangeAspect="1"/>
          </p:cNvPicPr>
          <p:nvPr/>
        </p:nvPicPr>
        <p:blipFill>
          <a:blip r:embed="rId3"/>
          <a:stretch>
            <a:fillRect/>
          </a:stretch>
        </p:blipFill>
        <p:spPr>
          <a:xfrm>
            <a:off x="2595190" y="5594077"/>
            <a:ext cx="1332644" cy="2369121"/>
          </a:xfrm>
          <a:prstGeom prst="rect">
            <a:avLst/>
          </a:prstGeom>
        </p:spPr>
      </p:pic>
      <p:pic>
        <p:nvPicPr>
          <p:cNvPr id="5" name="Image 3" descr="preencoded.png">    </p:cNvPr>
          <p:cNvPicPr>
            <a:picLocks noChangeAspect="1"/>
          </p:cNvPicPr>
          <p:nvPr/>
        </p:nvPicPr>
        <p:blipFill>
          <a:blip r:embed="rId4"/>
          <a:stretch>
            <a:fillRect/>
          </a:stretch>
        </p:blipFill>
        <p:spPr>
          <a:xfrm>
            <a:off x="2595190" y="7735193"/>
            <a:ext cx="1332630" cy="228004"/>
          </a:xfrm>
          <a:prstGeom prst="rect">
            <a:avLst/>
          </a:prstGeom>
        </p:spPr>
      </p:pic>
      <p:pic>
        <p:nvPicPr>
          <p:cNvPr id="6" name="Image 4" descr="preencoded.png">    </p:cNvPr>
          <p:cNvPicPr>
            <a:picLocks noChangeAspect="1"/>
          </p:cNvPicPr>
          <p:nvPr/>
        </p:nvPicPr>
        <p:blipFill>
          <a:blip r:embed="rId5"/>
          <a:stretch>
            <a:fillRect/>
          </a:stretch>
        </p:blipFill>
        <p:spPr>
          <a:xfrm>
            <a:off x="2755999" y="7757406"/>
            <a:ext cx="107826" cy="93055"/>
          </a:xfrm>
          <a:prstGeom prst="rect">
            <a:avLst/>
          </a:prstGeom>
        </p:spPr>
      </p:pic>
      <p:sp>
        <p:nvSpPr>
          <p:cNvPr id="7" name="Text 0"/>
          <p:cNvSpPr/>
          <p:nvPr/>
        </p:nvSpPr>
        <p:spPr>
          <a:xfrm>
            <a:off x="2639616" y="7865269"/>
            <a:ext cx="340561" cy="91440"/>
          </a:xfrm>
          <a:prstGeom prst="rect">
            <a:avLst/>
          </a:prstGeom>
          <a:noFill/>
          <a:ln/>
        </p:spPr>
        <p:txBody>
          <a:bodyPr wrap="square" lIns="0" tIns="0" rIns="0" bIns="0" rtlCol="0" anchor="t"/>
          <a:lstStyle/>
          <a:p>
            <a:pPr algn="ctr" indent="0" marL="0">
              <a:buNone/>
            </a:pPr>
            <a:r>
              <a:rPr lang="en-US" sz="466" dirty="0">
                <a:solidFill>
                  <a:srgbClr val="EC0000"/>
                </a:solidFill>
                <a:latin typeface="Calibri" pitchFamily="34" charset="0"/>
                <a:ea typeface="Calibri" pitchFamily="34" charset="-122"/>
                <a:cs typeface="Calibri" pitchFamily="34" charset="-120"/>
              </a:rPr>
              <a:t>Inicial</a:t>
            </a:r>
            <a:endParaRPr lang="en-US" sz="466" dirty="0"/>
          </a:p>
        </p:txBody>
      </p:sp>
      <p:pic>
        <p:nvPicPr>
          <p:cNvPr id="8" name="Image 5" descr="preencoded.png">    </p:cNvPr>
          <p:cNvPicPr>
            <a:picLocks noChangeAspect="1"/>
          </p:cNvPicPr>
          <p:nvPr/>
        </p:nvPicPr>
        <p:blipFill>
          <a:blip r:embed="rId6"/>
          <a:stretch>
            <a:fillRect/>
          </a:stretch>
        </p:blipFill>
        <p:spPr>
          <a:xfrm>
            <a:off x="3202298" y="7757406"/>
            <a:ext cx="118467" cy="93055"/>
          </a:xfrm>
          <a:prstGeom prst="rect">
            <a:avLst/>
          </a:prstGeom>
        </p:spPr>
      </p:pic>
      <p:sp>
        <p:nvSpPr>
          <p:cNvPr id="9" name="Text 1"/>
          <p:cNvSpPr/>
          <p:nvPr/>
        </p:nvSpPr>
        <p:spPr>
          <a:xfrm>
            <a:off x="3091235" y="7865269"/>
            <a:ext cx="340561" cy="91440"/>
          </a:xfrm>
          <a:prstGeom prst="rect">
            <a:avLst/>
          </a:prstGeom>
          <a:noFill/>
          <a:ln/>
        </p:spPr>
        <p:txBody>
          <a:bodyPr wrap="square" lIns="0" tIns="0" rIns="0" bIns="0" rtlCol="0" anchor="t"/>
          <a:lstStyle/>
          <a:p>
            <a:pPr algn="ctr" indent="0" marL="0">
              <a:buNone/>
            </a:pPr>
            <a:r>
              <a:rPr lang="en-US" sz="466" dirty="0">
                <a:solidFill>
                  <a:srgbClr val="501E50"/>
                </a:solidFill>
                <a:latin typeface="Calibri" pitchFamily="34" charset="0"/>
                <a:ea typeface="Calibri" pitchFamily="34" charset="-122"/>
                <a:cs typeface="Calibri" pitchFamily="34" charset="-120"/>
              </a:rPr>
              <a:t>Pagamento</a:t>
            </a:r>
            <a:endParaRPr lang="en-US" sz="466" dirty="0"/>
          </a:p>
        </p:txBody>
      </p:sp>
      <p:pic>
        <p:nvPicPr>
          <p:cNvPr id="10" name="Image 6" descr="preencoded.png">    </p:cNvPr>
          <p:cNvPicPr>
            <a:picLocks noChangeAspect="1"/>
          </p:cNvPicPr>
          <p:nvPr/>
        </p:nvPicPr>
        <p:blipFill>
          <a:blip r:embed="rId7"/>
          <a:stretch>
            <a:fillRect/>
          </a:stretch>
        </p:blipFill>
        <p:spPr>
          <a:xfrm>
            <a:off x="3668502" y="7757406"/>
            <a:ext cx="90711" cy="93464"/>
          </a:xfrm>
          <a:prstGeom prst="rect">
            <a:avLst/>
          </a:prstGeom>
        </p:spPr>
      </p:pic>
      <p:sp>
        <p:nvSpPr>
          <p:cNvPr id="11" name="Text 2"/>
          <p:cNvSpPr/>
          <p:nvPr/>
        </p:nvSpPr>
        <p:spPr>
          <a:xfrm>
            <a:off x="3542854" y="7865269"/>
            <a:ext cx="340561" cy="91440"/>
          </a:xfrm>
          <a:prstGeom prst="rect">
            <a:avLst/>
          </a:prstGeom>
          <a:noFill/>
          <a:ln/>
        </p:spPr>
        <p:txBody>
          <a:bodyPr wrap="square" lIns="0" tIns="0" rIns="0" bIns="0" rtlCol="0" anchor="t"/>
          <a:lstStyle/>
          <a:p>
            <a:pPr algn="l" indent="0" marL="0">
              <a:buNone/>
            </a:pPr>
            <a:r>
              <a:rPr lang="en-US" sz="466" dirty="0">
                <a:solidFill>
                  <a:srgbClr val="501E50"/>
                </a:solidFill>
                <a:latin typeface="Calibri" pitchFamily="34" charset="0"/>
                <a:ea typeface="Calibri" pitchFamily="34" charset="-122"/>
                <a:cs typeface="Calibri" pitchFamily="34" charset="-120"/>
              </a:rPr>
              <a:t>Configurações</a:t>
            </a:r>
            <a:endParaRPr lang="en-US" sz="466" dirty="0"/>
          </a:p>
        </p:txBody>
      </p:sp>
      <p:pic>
        <p:nvPicPr>
          <p:cNvPr id="12" name="Image 7" descr="preencoded.png">    </p:cNvPr>
          <p:cNvPicPr>
            <a:picLocks noChangeAspect="1"/>
          </p:cNvPicPr>
          <p:nvPr/>
        </p:nvPicPr>
        <p:blipFill>
          <a:blip r:embed="rId8"/>
          <a:stretch>
            <a:fillRect/>
          </a:stretch>
        </p:blipFill>
        <p:spPr>
          <a:xfrm>
            <a:off x="2595190" y="5594077"/>
            <a:ext cx="1332630" cy="88850"/>
          </a:xfrm>
          <a:prstGeom prst="rect">
            <a:avLst/>
          </a:prstGeom>
        </p:spPr>
      </p:pic>
      <p:pic>
        <p:nvPicPr>
          <p:cNvPr id="13" name="Image 8" descr="preencoded.png">    </p:cNvPr>
          <p:cNvPicPr>
            <a:picLocks noChangeAspect="1"/>
          </p:cNvPicPr>
          <p:nvPr/>
        </p:nvPicPr>
        <p:blipFill>
          <a:blip r:embed="rId9"/>
          <a:stretch>
            <a:fillRect/>
          </a:stretch>
        </p:blipFill>
        <p:spPr>
          <a:xfrm>
            <a:off x="3542742" y="5608886"/>
            <a:ext cx="207318" cy="59234"/>
          </a:xfrm>
          <a:prstGeom prst="rect">
            <a:avLst/>
          </a:prstGeom>
        </p:spPr>
      </p:pic>
      <p:sp>
        <p:nvSpPr>
          <p:cNvPr id="14" name="Text 3"/>
          <p:cNvSpPr/>
          <p:nvPr/>
        </p:nvSpPr>
        <p:spPr>
          <a:xfrm>
            <a:off x="3764868" y="5609927"/>
            <a:ext cx="140018" cy="68580"/>
          </a:xfrm>
          <a:prstGeom prst="rect">
            <a:avLst/>
          </a:prstGeom>
          <a:noFill/>
          <a:ln/>
        </p:spPr>
        <p:txBody>
          <a:bodyPr wrap="square" lIns="0" tIns="0" rIns="0" bIns="0" rtlCol="0" anchor="t"/>
          <a:lstStyle/>
          <a:p>
            <a:pPr algn="r" indent="0" marL="0">
              <a:buNone/>
            </a:pPr>
            <a:r>
              <a:rPr lang="en-US" sz="408" dirty="0">
                <a:solidFill>
                  <a:srgbClr val="FFFFFF"/>
                </a:solidFill>
                <a:latin typeface="Roboto Medium" pitchFamily="34" charset="0"/>
                <a:ea typeface="Roboto Medium" pitchFamily="34" charset="-122"/>
                <a:cs typeface="Roboto Medium" pitchFamily="34" charset="-120"/>
              </a:rPr>
              <a:t>12:30</a:t>
            </a:r>
            <a:endParaRPr lang="en-US" sz="408" dirty="0"/>
          </a:p>
        </p:txBody>
      </p:sp>
      <p:pic>
        <p:nvPicPr>
          <p:cNvPr id="15" name="Image 9" descr="preencoded.png">    </p:cNvPr>
          <p:cNvPicPr>
            <a:picLocks noChangeAspect="1"/>
          </p:cNvPicPr>
          <p:nvPr/>
        </p:nvPicPr>
        <p:blipFill>
          <a:blip r:embed="rId10"/>
          <a:stretch>
            <a:fillRect/>
          </a:stretch>
        </p:blipFill>
        <p:spPr>
          <a:xfrm>
            <a:off x="2979241" y="6223360"/>
            <a:ext cx="564517" cy="151772"/>
          </a:xfrm>
          <a:prstGeom prst="rect">
            <a:avLst/>
          </a:prstGeom>
        </p:spPr>
      </p:pic>
      <p:pic>
        <p:nvPicPr>
          <p:cNvPr id="16" name="Image 10" descr="preencoded.png">    </p:cNvPr>
          <p:cNvPicPr>
            <a:picLocks noChangeAspect="1"/>
          </p:cNvPicPr>
          <p:nvPr/>
        </p:nvPicPr>
        <p:blipFill>
          <a:blip r:embed="rId11"/>
          <a:stretch>
            <a:fillRect/>
          </a:stretch>
        </p:blipFill>
        <p:spPr>
          <a:xfrm>
            <a:off x="2739554" y="6685955"/>
            <a:ext cx="140680" cy="140680"/>
          </a:xfrm>
          <a:prstGeom prst="rect">
            <a:avLst/>
          </a:prstGeom>
        </p:spPr>
      </p:pic>
      <p:sp>
        <p:nvSpPr>
          <p:cNvPr id="17" name="Text 4"/>
          <p:cNvSpPr/>
          <p:nvPr/>
        </p:nvSpPr>
        <p:spPr>
          <a:xfrm>
            <a:off x="2639616" y="6841443"/>
            <a:ext cx="340561" cy="91440"/>
          </a:xfrm>
          <a:prstGeom prst="rect">
            <a:avLst/>
          </a:prstGeom>
          <a:noFill/>
          <a:ln/>
        </p:spPr>
        <p:txBody>
          <a:bodyPr wrap="square" lIns="0" tIns="0" rIns="0" bIns="0" rtlCol="0" anchor="t"/>
          <a:lstStyle/>
          <a:p>
            <a:pPr algn="ctr" indent="0" marL="0">
              <a:buNone/>
            </a:pPr>
            <a:r>
              <a:rPr lang="en-US" sz="466" dirty="0">
                <a:solidFill>
                  <a:srgbClr val="501E50"/>
                </a:solidFill>
                <a:latin typeface="Calibri" pitchFamily="34" charset="0"/>
                <a:ea typeface="Calibri" pitchFamily="34" charset="-122"/>
                <a:cs typeface="Calibri" pitchFamily="34" charset="-120"/>
              </a:rPr>
              <a:t>Pagamento</a:t>
            </a:r>
            <a:endParaRPr lang="en-US" sz="466" dirty="0"/>
          </a:p>
        </p:txBody>
      </p:sp>
      <p:pic>
        <p:nvPicPr>
          <p:cNvPr id="18" name="Image 11" descr="preencoded.png">    </p:cNvPr>
          <p:cNvPicPr>
            <a:picLocks noChangeAspect="1"/>
          </p:cNvPicPr>
          <p:nvPr/>
        </p:nvPicPr>
        <p:blipFill>
          <a:blip r:embed="rId12"/>
          <a:stretch>
            <a:fillRect/>
          </a:stretch>
        </p:blipFill>
        <p:spPr>
          <a:xfrm>
            <a:off x="3191173" y="6687964"/>
            <a:ext cx="140680" cy="140680"/>
          </a:xfrm>
          <a:prstGeom prst="rect">
            <a:avLst/>
          </a:prstGeom>
        </p:spPr>
      </p:pic>
      <p:sp>
        <p:nvSpPr>
          <p:cNvPr id="19" name="Text 5"/>
          <p:cNvSpPr/>
          <p:nvPr/>
        </p:nvSpPr>
        <p:spPr>
          <a:xfrm>
            <a:off x="3070994" y="6843452"/>
            <a:ext cx="400050" cy="91440"/>
          </a:xfrm>
          <a:prstGeom prst="rect">
            <a:avLst/>
          </a:prstGeom>
          <a:noFill/>
          <a:ln/>
        </p:spPr>
        <p:txBody>
          <a:bodyPr wrap="square" lIns="0" tIns="0" rIns="0" bIns="0" rtlCol="0" anchor="t"/>
          <a:lstStyle/>
          <a:p>
            <a:pPr algn="ctr" indent="0" marL="0">
              <a:buNone/>
            </a:pPr>
            <a:r>
              <a:rPr lang="en-US" sz="466" dirty="0">
                <a:solidFill>
                  <a:srgbClr val="501E50"/>
                </a:solidFill>
                <a:latin typeface="Calibri" pitchFamily="34" charset="0"/>
                <a:ea typeface="Calibri" pitchFamily="34" charset="-122"/>
                <a:cs typeface="Calibri" pitchFamily="34" charset="-120"/>
              </a:rPr>
              <a:t>Pré-autorização</a:t>
            </a:r>
            <a:endParaRPr lang="en-US" sz="466" dirty="0"/>
          </a:p>
        </p:txBody>
      </p:sp>
      <p:pic>
        <p:nvPicPr>
          <p:cNvPr id="20" name="Image 12" descr="preencoded.png">    </p:cNvPr>
          <p:cNvPicPr>
            <a:picLocks noChangeAspect="1"/>
          </p:cNvPicPr>
          <p:nvPr/>
        </p:nvPicPr>
        <p:blipFill>
          <a:blip r:embed="rId13"/>
          <a:stretch>
            <a:fillRect/>
          </a:stretch>
        </p:blipFill>
        <p:spPr>
          <a:xfrm>
            <a:off x="3642792" y="6687964"/>
            <a:ext cx="140680" cy="140680"/>
          </a:xfrm>
          <a:prstGeom prst="rect">
            <a:avLst/>
          </a:prstGeom>
        </p:spPr>
      </p:pic>
      <p:sp>
        <p:nvSpPr>
          <p:cNvPr id="21" name="Text 6"/>
          <p:cNvSpPr/>
          <p:nvPr/>
        </p:nvSpPr>
        <p:spPr>
          <a:xfrm>
            <a:off x="3542854" y="6843452"/>
            <a:ext cx="340561" cy="91440"/>
          </a:xfrm>
          <a:prstGeom prst="rect">
            <a:avLst/>
          </a:prstGeom>
          <a:noFill/>
          <a:ln/>
        </p:spPr>
        <p:txBody>
          <a:bodyPr wrap="square" lIns="0" tIns="0" rIns="0" bIns="0" rtlCol="0" anchor="t"/>
          <a:lstStyle/>
          <a:p>
            <a:pPr algn="ctr" indent="0" marL="0">
              <a:buNone/>
            </a:pPr>
            <a:r>
              <a:rPr lang="en-US" sz="466" dirty="0">
                <a:solidFill>
                  <a:srgbClr val="501E50"/>
                </a:solidFill>
                <a:latin typeface="Calibri" pitchFamily="34" charset="0"/>
                <a:ea typeface="Calibri" pitchFamily="34" charset="-122"/>
                <a:cs typeface="Calibri" pitchFamily="34" charset="-120"/>
              </a:rPr>
              <a:t>Antecipação</a:t>
            </a:r>
            <a:endParaRPr lang="en-US" sz="466" dirty="0"/>
          </a:p>
        </p:txBody>
      </p:sp>
      <p:pic>
        <p:nvPicPr>
          <p:cNvPr id="22" name="Image 13" descr="preencoded.png">    </p:cNvPr>
          <p:cNvPicPr>
            <a:picLocks noChangeAspect="1"/>
          </p:cNvPicPr>
          <p:nvPr/>
        </p:nvPicPr>
        <p:blipFill>
          <a:blip r:embed="rId14"/>
          <a:stretch>
            <a:fillRect/>
          </a:stretch>
        </p:blipFill>
        <p:spPr>
          <a:xfrm>
            <a:off x="2739554" y="6982234"/>
            <a:ext cx="140680" cy="140680"/>
          </a:xfrm>
          <a:prstGeom prst="rect">
            <a:avLst/>
          </a:prstGeom>
        </p:spPr>
      </p:pic>
      <p:sp>
        <p:nvSpPr>
          <p:cNvPr id="23" name="Text 7"/>
          <p:cNvSpPr/>
          <p:nvPr/>
        </p:nvSpPr>
        <p:spPr>
          <a:xfrm>
            <a:off x="2639616" y="7137722"/>
            <a:ext cx="340561" cy="91440"/>
          </a:xfrm>
          <a:prstGeom prst="rect">
            <a:avLst/>
          </a:prstGeom>
          <a:noFill/>
          <a:ln/>
        </p:spPr>
        <p:txBody>
          <a:bodyPr wrap="square" lIns="0" tIns="0" rIns="0" bIns="0" rtlCol="0" anchor="t"/>
          <a:lstStyle/>
          <a:p>
            <a:pPr algn="ctr" indent="0" marL="0">
              <a:buNone/>
            </a:pPr>
            <a:r>
              <a:rPr lang="en-US" sz="466" dirty="0">
                <a:solidFill>
                  <a:srgbClr val="501E50"/>
                </a:solidFill>
                <a:latin typeface="Calibri" pitchFamily="34" charset="0"/>
                <a:ea typeface="Calibri" pitchFamily="34" charset="-122"/>
                <a:cs typeface="Calibri" pitchFamily="34" charset="-120"/>
              </a:rPr>
              <a:t>Reimpressão</a:t>
            </a:r>
            <a:endParaRPr lang="en-US" sz="466" dirty="0"/>
          </a:p>
        </p:txBody>
      </p:sp>
      <p:pic>
        <p:nvPicPr>
          <p:cNvPr id="24" name="Image 14" descr="preencoded.png">    </p:cNvPr>
          <p:cNvPicPr>
            <a:picLocks noChangeAspect="1"/>
          </p:cNvPicPr>
          <p:nvPr/>
        </p:nvPicPr>
        <p:blipFill>
          <a:blip r:embed="rId15"/>
          <a:stretch>
            <a:fillRect/>
          </a:stretch>
        </p:blipFill>
        <p:spPr>
          <a:xfrm>
            <a:off x="3191173" y="6982234"/>
            <a:ext cx="140680" cy="140680"/>
          </a:xfrm>
          <a:prstGeom prst="rect">
            <a:avLst/>
          </a:prstGeom>
        </p:spPr>
      </p:pic>
      <p:sp>
        <p:nvSpPr>
          <p:cNvPr id="25" name="Text 8"/>
          <p:cNvSpPr/>
          <p:nvPr/>
        </p:nvSpPr>
        <p:spPr>
          <a:xfrm>
            <a:off x="3091235" y="7137722"/>
            <a:ext cx="340561" cy="91440"/>
          </a:xfrm>
          <a:prstGeom prst="rect">
            <a:avLst/>
          </a:prstGeom>
          <a:noFill/>
          <a:ln/>
        </p:spPr>
        <p:txBody>
          <a:bodyPr wrap="square" lIns="0" tIns="0" rIns="0" bIns="0" rtlCol="0" anchor="t"/>
          <a:lstStyle/>
          <a:p>
            <a:pPr algn="ctr" indent="0" marL="0">
              <a:buNone/>
            </a:pPr>
            <a:r>
              <a:rPr lang="en-US" sz="466" dirty="0">
                <a:solidFill>
                  <a:srgbClr val="501E50"/>
                </a:solidFill>
                <a:latin typeface="Calibri" pitchFamily="34" charset="0"/>
                <a:ea typeface="Calibri" pitchFamily="34" charset="-122"/>
                <a:cs typeface="Calibri" pitchFamily="34" charset="-120"/>
              </a:rPr>
              <a:t>Fechamento</a:t>
            </a:r>
            <a:endParaRPr lang="en-US" sz="466" dirty="0"/>
          </a:p>
        </p:txBody>
      </p:sp>
      <p:pic>
        <p:nvPicPr>
          <p:cNvPr id="26" name="Image 15" descr="preencoded.png">    </p:cNvPr>
          <p:cNvPicPr>
            <a:picLocks noChangeAspect="1"/>
          </p:cNvPicPr>
          <p:nvPr/>
        </p:nvPicPr>
        <p:blipFill>
          <a:blip r:embed="rId16"/>
          <a:stretch>
            <a:fillRect/>
          </a:stretch>
        </p:blipFill>
        <p:spPr>
          <a:xfrm>
            <a:off x="3642792" y="6982234"/>
            <a:ext cx="140680" cy="140680"/>
          </a:xfrm>
          <a:prstGeom prst="rect">
            <a:avLst/>
          </a:prstGeom>
        </p:spPr>
      </p:pic>
      <p:sp>
        <p:nvSpPr>
          <p:cNvPr id="27" name="Text 9"/>
          <p:cNvSpPr/>
          <p:nvPr/>
        </p:nvSpPr>
        <p:spPr>
          <a:xfrm>
            <a:off x="3542854" y="7137722"/>
            <a:ext cx="340561" cy="91440"/>
          </a:xfrm>
          <a:prstGeom prst="rect">
            <a:avLst/>
          </a:prstGeom>
          <a:noFill/>
          <a:ln/>
        </p:spPr>
        <p:txBody>
          <a:bodyPr wrap="square" lIns="0" tIns="0" rIns="0" bIns="0" rtlCol="0" anchor="t"/>
          <a:lstStyle/>
          <a:p>
            <a:pPr algn="ctr" indent="0" marL="0">
              <a:buNone/>
            </a:pPr>
            <a:r>
              <a:rPr lang="en-US" sz="466" dirty="0">
                <a:solidFill>
                  <a:srgbClr val="501E50"/>
                </a:solidFill>
                <a:latin typeface="Calibri" pitchFamily="34" charset="0"/>
                <a:ea typeface="Calibri" pitchFamily="34" charset="-122"/>
                <a:cs typeface="Calibri" pitchFamily="34" charset="-120"/>
              </a:rPr>
              <a:t>Estorno</a:t>
            </a:r>
            <a:endParaRPr lang="en-US" sz="466" dirty="0"/>
          </a:p>
        </p:txBody>
      </p:sp>
      <p:pic>
        <p:nvPicPr>
          <p:cNvPr id="28" name="Image 16" descr="preencoded.png">    </p:cNvPr>
          <p:cNvPicPr>
            <a:picLocks noChangeAspect="1"/>
          </p:cNvPicPr>
          <p:nvPr/>
        </p:nvPicPr>
        <p:blipFill>
          <a:blip r:embed="rId17"/>
          <a:stretch>
            <a:fillRect/>
          </a:stretch>
        </p:blipFill>
        <p:spPr>
          <a:xfrm>
            <a:off x="2739554" y="7273082"/>
            <a:ext cx="140680" cy="140680"/>
          </a:xfrm>
          <a:prstGeom prst="rect">
            <a:avLst/>
          </a:prstGeom>
        </p:spPr>
      </p:pic>
      <p:sp>
        <p:nvSpPr>
          <p:cNvPr id="29" name="Text 10"/>
          <p:cNvSpPr/>
          <p:nvPr/>
        </p:nvSpPr>
        <p:spPr>
          <a:xfrm>
            <a:off x="2639616" y="7428533"/>
            <a:ext cx="340561" cy="137160"/>
          </a:xfrm>
          <a:prstGeom prst="rect">
            <a:avLst/>
          </a:prstGeom>
          <a:noFill/>
          <a:ln/>
        </p:spPr>
        <p:txBody>
          <a:bodyPr wrap="square" lIns="0" tIns="0" rIns="0" bIns="0" rtlCol="0" anchor="t"/>
          <a:lstStyle/>
          <a:p>
            <a:pPr algn="ctr" indent="0" marL="0">
              <a:lnSpc>
                <a:spcPts val="424"/>
              </a:lnSpc>
              <a:buNone/>
            </a:pPr>
            <a:r>
              <a:rPr lang="en-US" sz="466" dirty="0">
                <a:solidFill>
                  <a:srgbClr val="501E50"/>
                </a:solidFill>
                <a:latin typeface="Calibri" pitchFamily="34" charset="0"/>
                <a:ea typeface="Calibri" pitchFamily="34" charset="-122"/>
                <a:cs typeface="Calibri" pitchFamily="34" charset="-120"/>
              </a:rPr>
              <a:t>Últimas vendas</a:t>
            </a:r>
            <a:endParaRPr lang="en-US" sz="466" dirty="0"/>
          </a:p>
        </p:txBody>
      </p:sp>
      <p:pic>
        <p:nvPicPr>
          <p:cNvPr id="30" name="Image 17" descr="preencoded.png">    </p:cNvPr>
          <p:cNvPicPr>
            <a:picLocks noChangeAspect="1"/>
          </p:cNvPicPr>
          <p:nvPr/>
        </p:nvPicPr>
        <p:blipFill>
          <a:blip r:embed="rId18"/>
          <a:stretch>
            <a:fillRect/>
          </a:stretch>
        </p:blipFill>
        <p:spPr>
          <a:xfrm>
            <a:off x="2632211" y="5725492"/>
            <a:ext cx="177684" cy="177684"/>
          </a:xfrm>
          <a:prstGeom prst="rect">
            <a:avLst/>
          </a:prstGeom>
        </p:spPr>
      </p:pic>
      <p:sp>
        <p:nvSpPr>
          <p:cNvPr id="31" name="Text 11"/>
          <p:cNvSpPr/>
          <p:nvPr/>
        </p:nvSpPr>
        <p:spPr>
          <a:xfrm>
            <a:off x="2809875" y="5752430"/>
            <a:ext cx="903227" cy="80010"/>
          </a:xfrm>
          <a:prstGeom prst="rect">
            <a:avLst/>
          </a:prstGeom>
          <a:noFill/>
          <a:ln/>
        </p:spPr>
        <p:txBody>
          <a:bodyPr wrap="square" lIns="0" tIns="0" rIns="0" bIns="0" rtlCol="0" anchor="t"/>
          <a:lstStyle/>
          <a:p>
            <a:pPr algn="ctr" indent="0" marL="0">
              <a:buNone/>
            </a:pPr>
            <a:r>
              <a:rPr lang="en-US" sz="423" dirty="0">
                <a:solidFill>
                  <a:srgbClr val="666666"/>
                </a:solidFill>
                <a:latin typeface="Calibri" pitchFamily="34" charset="0"/>
                <a:ea typeface="Calibri" pitchFamily="34" charset="-122"/>
                <a:cs typeface="Calibri" pitchFamily="34" charset="-120"/>
              </a:rPr>
              <a:t>ESTABELECIMENTO COMERCIAL LTDA  </a:t>
            </a:r>
            <a:endParaRPr lang="en-US" sz="423" dirty="0"/>
          </a:p>
        </p:txBody>
      </p:sp>
      <p:sp>
        <p:nvSpPr>
          <p:cNvPr id="32" name="Text 12"/>
          <p:cNvSpPr/>
          <p:nvPr/>
        </p:nvSpPr>
        <p:spPr>
          <a:xfrm>
            <a:off x="2809875" y="5819105"/>
            <a:ext cx="903227" cy="68580"/>
          </a:xfrm>
          <a:prstGeom prst="rect">
            <a:avLst/>
          </a:prstGeom>
          <a:noFill/>
          <a:ln/>
        </p:spPr>
        <p:txBody>
          <a:bodyPr wrap="square" lIns="0" tIns="0" rIns="0" bIns="0" rtlCol="0" anchor="ctr"/>
          <a:lstStyle/>
          <a:p>
            <a:pPr algn="ctr" indent="0" marL="0">
              <a:buNone/>
            </a:pPr>
            <a:r>
              <a:rPr lang="en-US" sz="393" dirty="0">
                <a:solidFill>
                  <a:srgbClr val="666666"/>
                </a:solidFill>
                <a:latin typeface="Calibri" pitchFamily="34" charset="0"/>
                <a:ea typeface="Calibri" pitchFamily="34" charset="-122"/>
                <a:cs typeface="Calibri" pitchFamily="34" charset="-120"/>
              </a:rPr>
              <a:t>12.700.643/0001-17</a:t>
            </a:r>
            <a:endParaRPr lang="en-US" sz="393" dirty="0"/>
          </a:p>
        </p:txBody>
      </p:sp>
      <p:pic>
        <p:nvPicPr>
          <p:cNvPr id="33" name="Image 18" descr="preencoded.png">    </p:cNvPr>
          <p:cNvPicPr>
            <a:picLocks noChangeAspect="1"/>
          </p:cNvPicPr>
          <p:nvPr/>
        </p:nvPicPr>
        <p:blipFill>
          <a:blip r:embed="rId19"/>
          <a:stretch>
            <a:fillRect/>
          </a:stretch>
        </p:blipFill>
        <p:spPr>
          <a:xfrm>
            <a:off x="3713113" y="5725492"/>
            <a:ext cx="177701" cy="177701"/>
          </a:xfrm>
          <a:prstGeom prst="rect">
            <a:avLst/>
          </a:prstGeom>
        </p:spPr>
      </p:pic>
      <p:pic>
        <p:nvPicPr>
          <p:cNvPr id="34" name="Image 19" descr="preencoded.png">    </p:cNvPr>
          <p:cNvPicPr>
            <a:picLocks noChangeAspect="1"/>
          </p:cNvPicPr>
          <p:nvPr/>
        </p:nvPicPr>
        <p:blipFill>
          <a:blip r:embed="rId20"/>
          <a:stretch>
            <a:fillRect/>
          </a:stretch>
        </p:blipFill>
        <p:spPr>
          <a:xfrm>
            <a:off x="4632685" y="4498367"/>
            <a:ext cx="1995227" cy="4016387"/>
          </a:xfrm>
          <a:prstGeom prst="rect">
            <a:avLst/>
          </a:prstGeom>
        </p:spPr>
      </p:pic>
      <p:pic>
        <p:nvPicPr>
          <p:cNvPr id="35" name="Image 20" descr="preencoded.png">    </p:cNvPr>
          <p:cNvPicPr>
            <a:picLocks noChangeAspect="1"/>
          </p:cNvPicPr>
          <p:nvPr/>
        </p:nvPicPr>
        <p:blipFill>
          <a:blip r:embed="rId21"/>
          <a:stretch>
            <a:fillRect/>
          </a:stretch>
        </p:blipFill>
        <p:spPr>
          <a:xfrm>
            <a:off x="4925095" y="5594077"/>
            <a:ext cx="1332644" cy="2369121"/>
          </a:xfrm>
          <a:prstGeom prst="rect">
            <a:avLst/>
          </a:prstGeom>
        </p:spPr>
      </p:pic>
      <p:pic>
        <p:nvPicPr>
          <p:cNvPr id="36" name="Image 21" descr="preencoded.png">    </p:cNvPr>
          <p:cNvPicPr>
            <a:picLocks noChangeAspect="1"/>
          </p:cNvPicPr>
          <p:nvPr/>
        </p:nvPicPr>
        <p:blipFill>
          <a:blip r:embed="rId22"/>
          <a:stretch>
            <a:fillRect/>
          </a:stretch>
        </p:blipFill>
        <p:spPr>
          <a:xfrm>
            <a:off x="4925095" y="5594077"/>
            <a:ext cx="1332630" cy="2369120"/>
          </a:xfrm>
          <a:prstGeom prst="rect">
            <a:avLst/>
          </a:prstGeom>
        </p:spPr>
      </p:pic>
      <p:pic>
        <p:nvPicPr>
          <p:cNvPr id="37" name="Image 22" descr="preencoded.png">    </p:cNvPr>
          <p:cNvPicPr>
            <a:picLocks noChangeAspect="1"/>
          </p:cNvPicPr>
          <p:nvPr/>
        </p:nvPicPr>
        <p:blipFill>
          <a:blip r:embed="rId23"/>
          <a:stretch>
            <a:fillRect/>
          </a:stretch>
        </p:blipFill>
        <p:spPr>
          <a:xfrm>
            <a:off x="4925095" y="5594077"/>
            <a:ext cx="1332630" cy="2369120"/>
          </a:xfrm>
          <a:prstGeom prst="rect">
            <a:avLst/>
          </a:prstGeom>
        </p:spPr>
      </p:pic>
      <p:pic>
        <p:nvPicPr>
          <p:cNvPr id="38" name="Image 23" descr="preencoded.png">    </p:cNvPr>
          <p:cNvPicPr>
            <a:picLocks noChangeAspect="1"/>
          </p:cNvPicPr>
          <p:nvPr/>
        </p:nvPicPr>
        <p:blipFill>
          <a:blip r:embed="rId24"/>
          <a:stretch>
            <a:fillRect/>
          </a:stretch>
        </p:blipFill>
        <p:spPr>
          <a:xfrm>
            <a:off x="4925095" y="5594077"/>
            <a:ext cx="1332630" cy="88850"/>
          </a:xfrm>
          <a:prstGeom prst="rect">
            <a:avLst/>
          </a:prstGeom>
        </p:spPr>
      </p:pic>
      <p:sp>
        <p:nvSpPr>
          <p:cNvPr id="39" name="Text 13"/>
          <p:cNvSpPr/>
          <p:nvPr/>
        </p:nvSpPr>
        <p:spPr>
          <a:xfrm>
            <a:off x="6096558" y="5607025"/>
            <a:ext cx="150019" cy="80010"/>
          </a:xfrm>
          <a:prstGeom prst="rect">
            <a:avLst/>
          </a:prstGeom>
          <a:noFill/>
          <a:ln/>
        </p:spPr>
        <p:txBody>
          <a:bodyPr wrap="square" lIns="0" tIns="0" rIns="0" bIns="0" rtlCol="0" anchor="t"/>
          <a:lstStyle/>
          <a:p>
            <a:pPr algn="l" indent="0" marL="0">
              <a:buNone/>
            </a:pPr>
            <a:r>
              <a:rPr lang="en-US" sz="408" dirty="0">
                <a:solidFill>
                  <a:srgbClr val="FFFFFF"/>
                </a:solidFill>
                <a:latin typeface="Inter" pitchFamily="34" charset="0"/>
                <a:ea typeface="Inter" pitchFamily="34" charset="-122"/>
                <a:cs typeface="Inter" pitchFamily="34" charset="-120"/>
              </a:rPr>
              <a:t>12:30</a:t>
            </a:r>
            <a:endParaRPr lang="en-US" sz="408" dirty="0"/>
          </a:p>
        </p:txBody>
      </p:sp>
      <p:pic>
        <p:nvPicPr>
          <p:cNvPr id="40" name="Image 24" descr="preencoded.png">    </p:cNvPr>
          <p:cNvPicPr>
            <a:picLocks noChangeAspect="1"/>
          </p:cNvPicPr>
          <p:nvPr/>
        </p:nvPicPr>
        <p:blipFill>
          <a:blip r:embed="rId25"/>
          <a:stretch>
            <a:fillRect/>
          </a:stretch>
        </p:blipFill>
        <p:spPr>
          <a:xfrm>
            <a:off x="6035650" y="5612569"/>
            <a:ext cx="33300" cy="51829"/>
          </a:xfrm>
          <a:prstGeom prst="rect">
            <a:avLst/>
          </a:prstGeom>
        </p:spPr>
      </p:pic>
      <p:pic>
        <p:nvPicPr>
          <p:cNvPr id="41" name="Image 25" descr="preencoded.png">    </p:cNvPr>
          <p:cNvPicPr>
            <a:picLocks noChangeAspect="1"/>
          </p:cNvPicPr>
          <p:nvPr/>
        </p:nvPicPr>
        <p:blipFill>
          <a:blip r:embed="rId26"/>
          <a:stretch>
            <a:fillRect/>
          </a:stretch>
        </p:blipFill>
        <p:spPr>
          <a:xfrm>
            <a:off x="5950483" y="5612569"/>
            <a:ext cx="51829" cy="51829"/>
          </a:xfrm>
          <a:prstGeom prst="rect">
            <a:avLst/>
          </a:prstGeom>
        </p:spPr>
      </p:pic>
      <p:pic>
        <p:nvPicPr>
          <p:cNvPr id="42" name="Image 26" descr="preencoded.png">    </p:cNvPr>
          <p:cNvPicPr>
            <a:picLocks noChangeAspect="1"/>
          </p:cNvPicPr>
          <p:nvPr/>
        </p:nvPicPr>
        <p:blipFill>
          <a:blip r:embed="rId27"/>
          <a:stretch>
            <a:fillRect/>
          </a:stretch>
        </p:blipFill>
        <p:spPr>
          <a:xfrm>
            <a:off x="5876441" y="5612569"/>
            <a:ext cx="66638" cy="51829"/>
          </a:xfrm>
          <a:prstGeom prst="rect">
            <a:avLst/>
          </a:prstGeom>
        </p:spPr>
      </p:pic>
      <p:sp>
        <p:nvSpPr>
          <p:cNvPr id="43" name="Text 14"/>
          <p:cNvSpPr/>
          <p:nvPr/>
        </p:nvSpPr>
        <p:spPr>
          <a:xfrm>
            <a:off x="5295267" y="6138230"/>
            <a:ext cx="600744" cy="59228"/>
          </a:xfrm>
          <a:prstGeom prst="rect">
            <a:avLst/>
          </a:prstGeom>
          <a:noFill/>
          <a:ln/>
        </p:spPr>
        <p:txBody>
          <a:bodyPr wrap="square" lIns="0" tIns="0" rIns="0" bIns="0" rtlCol="0" anchor="t"/>
          <a:lstStyle/>
          <a:p>
            <a:pPr algn="l" indent="0" marL="0">
              <a:buNone/>
            </a:pPr>
            <a:r>
              <a:rPr lang="en-US" sz="510" dirty="0">
                <a:solidFill>
                  <a:srgbClr val="999999"/>
                </a:solidFill>
                <a:latin typeface="Calibri" pitchFamily="34" charset="0"/>
                <a:ea typeface="Calibri" pitchFamily="34" charset="-122"/>
                <a:cs typeface="Calibri" pitchFamily="34" charset="-120"/>
              </a:rPr>
              <a:t>Informe abaixo o valor</a:t>
            </a:r>
            <a:endParaRPr lang="en-US" sz="510" dirty="0"/>
          </a:p>
        </p:txBody>
      </p:sp>
      <p:sp>
        <p:nvSpPr>
          <p:cNvPr id="44" name="Text 15"/>
          <p:cNvSpPr/>
          <p:nvPr/>
        </p:nvSpPr>
        <p:spPr>
          <a:xfrm>
            <a:off x="5248982" y="5956846"/>
            <a:ext cx="720090" cy="217170"/>
          </a:xfrm>
          <a:prstGeom prst="rect">
            <a:avLst/>
          </a:prstGeom>
          <a:noFill/>
          <a:ln/>
        </p:spPr>
        <p:txBody>
          <a:bodyPr wrap="square" lIns="0" tIns="0" rIns="0" bIns="0" rtlCol="0" anchor="t"/>
          <a:lstStyle/>
          <a:p>
            <a:pPr algn="l" indent="0" marL="0">
              <a:buNone/>
            </a:pPr>
            <a:r>
              <a:rPr lang="en-US" sz="1180" dirty="0">
                <a:solidFill>
                  <a:srgbClr val="501E50"/>
                </a:solidFill>
                <a:latin typeface="Calibri" pitchFamily="34" charset="0"/>
                <a:ea typeface="Calibri" pitchFamily="34" charset="-122"/>
                <a:cs typeface="Calibri" pitchFamily="34" charset="-120"/>
              </a:rPr>
              <a:t>Pagamento</a:t>
            </a:r>
            <a:endParaRPr lang="en-US" sz="1180" dirty="0"/>
          </a:p>
        </p:txBody>
      </p:sp>
      <p:pic>
        <p:nvPicPr>
          <p:cNvPr id="45" name="Image 27" descr="preencoded.png">    </p:cNvPr>
          <p:cNvPicPr>
            <a:picLocks noChangeAspect="1"/>
          </p:cNvPicPr>
          <p:nvPr/>
        </p:nvPicPr>
        <p:blipFill>
          <a:blip r:embed="rId28"/>
          <a:stretch>
            <a:fillRect/>
          </a:stretch>
        </p:blipFill>
        <p:spPr>
          <a:xfrm>
            <a:off x="5136059" y="6468628"/>
            <a:ext cx="908931" cy="1488"/>
          </a:xfrm>
          <a:prstGeom prst="rect">
            <a:avLst/>
          </a:prstGeom>
        </p:spPr>
      </p:pic>
      <p:sp>
        <p:nvSpPr>
          <p:cNvPr id="46" name="Text 16"/>
          <p:cNvSpPr/>
          <p:nvPr/>
        </p:nvSpPr>
        <p:spPr>
          <a:xfrm>
            <a:off x="5287900" y="6293681"/>
            <a:ext cx="640080" cy="217170"/>
          </a:xfrm>
          <a:prstGeom prst="rect">
            <a:avLst/>
          </a:prstGeom>
          <a:noFill/>
          <a:ln/>
        </p:spPr>
        <p:txBody>
          <a:bodyPr wrap="square" lIns="0" tIns="0" rIns="0" bIns="0" rtlCol="0" anchor="t"/>
          <a:lstStyle/>
          <a:p>
            <a:pPr algn="l" indent="0" marL="0">
              <a:buNone/>
            </a:pPr>
            <a:r>
              <a:rPr lang="en-US" sz="1180" dirty="0">
                <a:solidFill>
                  <a:srgbClr val="444444"/>
                </a:solidFill>
                <a:latin typeface="Calibri" pitchFamily="34" charset="0"/>
                <a:ea typeface="Calibri" pitchFamily="34" charset="-122"/>
                <a:cs typeface="Calibri" pitchFamily="34" charset="-120"/>
              </a:rPr>
              <a:t>R$ 100,00</a:t>
            </a:r>
            <a:endParaRPr lang="en-US" sz="1180" dirty="0"/>
          </a:p>
        </p:txBody>
      </p:sp>
      <p:pic>
        <p:nvPicPr>
          <p:cNvPr id="47" name="Image 28" descr="preencoded.png">    </p:cNvPr>
          <p:cNvPicPr>
            <a:picLocks noChangeAspect="1"/>
          </p:cNvPicPr>
          <p:nvPr/>
        </p:nvPicPr>
        <p:blipFill>
          <a:blip r:embed="rId29"/>
          <a:stretch>
            <a:fillRect/>
          </a:stretch>
        </p:blipFill>
        <p:spPr>
          <a:xfrm>
            <a:off x="4991695" y="7544916"/>
            <a:ext cx="1199369" cy="192509"/>
          </a:xfrm>
          <a:prstGeom prst="rect">
            <a:avLst/>
          </a:prstGeom>
        </p:spPr>
      </p:pic>
      <p:sp>
        <p:nvSpPr>
          <p:cNvPr id="48" name="Text 17"/>
          <p:cNvSpPr/>
          <p:nvPr/>
        </p:nvSpPr>
        <p:spPr>
          <a:xfrm>
            <a:off x="5402647" y="7598569"/>
            <a:ext cx="400050" cy="102870"/>
          </a:xfrm>
          <a:prstGeom prst="rect">
            <a:avLst/>
          </a:prstGeom>
          <a:noFill/>
          <a:ln/>
        </p:spPr>
        <p:txBody>
          <a:bodyPr wrap="square" lIns="0" tIns="0" rIns="0" bIns="0" rtlCol="0" anchor="t"/>
          <a:lstStyle/>
          <a:p>
            <a:pPr algn="ctr" indent="0" marL="0">
              <a:buNone/>
            </a:pPr>
            <a:r>
              <a:rPr lang="en-US" sz="583" b="1" dirty="0">
                <a:solidFill>
                  <a:srgbClr val="FFFFFF"/>
                </a:solidFill>
                <a:latin typeface="Calibri" pitchFamily="34" charset="0"/>
                <a:ea typeface="Calibri" pitchFamily="34" charset="-122"/>
                <a:cs typeface="Calibri" pitchFamily="34" charset="-120"/>
              </a:rPr>
              <a:t>CONTINUAR</a:t>
            </a:r>
            <a:endParaRPr lang="en-US" sz="583" dirty="0"/>
          </a:p>
        </p:txBody>
      </p:sp>
      <p:pic>
        <p:nvPicPr>
          <p:cNvPr id="49" name="Image 29" descr="preencoded.png">    </p:cNvPr>
          <p:cNvPicPr>
            <a:picLocks noChangeAspect="1"/>
          </p:cNvPicPr>
          <p:nvPr/>
        </p:nvPicPr>
        <p:blipFill>
          <a:blip r:embed="rId30"/>
          <a:stretch>
            <a:fillRect/>
          </a:stretch>
        </p:blipFill>
        <p:spPr>
          <a:xfrm>
            <a:off x="4991695" y="7746653"/>
            <a:ext cx="1199369" cy="192509"/>
          </a:xfrm>
          <a:prstGeom prst="rect">
            <a:avLst/>
          </a:prstGeom>
        </p:spPr>
      </p:pic>
      <p:sp>
        <p:nvSpPr>
          <p:cNvPr id="50" name="Text 18"/>
          <p:cNvSpPr/>
          <p:nvPr/>
        </p:nvSpPr>
        <p:spPr>
          <a:xfrm>
            <a:off x="5421139" y="7804026"/>
            <a:ext cx="340043" cy="102870"/>
          </a:xfrm>
          <a:prstGeom prst="rect">
            <a:avLst/>
          </a:prstGeom>
          <a:noFill/>
          <a:ln/>
        </p:spPr>
        <p:txBody>
          <a:bodyPr wrap="square" lIns="0" tIns="0" rIns="0" bIns="0" rtlCol="0" anchor="t"/>
          <a:lstStyle/>
          <a:p>
            <a:pPr algn="ctr" indent="0" marL="0">
              <a:buNone/>
            </a:pPr>
            <a:r>
              <a:rPr lang="en-US" sz="583" dirty="0">
                <a:solidFill>
                  <a:srgbClr val="EC0000"/>
                </a:solidFill>
                <a:latin typeface="Calibri" pitchFamily="34" charset="0"/>
                <a:ea typeface="Calibri" pitchFamily="34" charset="-122"/>
                <a:cs typeface="Calibri" pitchFamily="34" charset="-120"/>
              </a:rPr>
              <a:t>CANCELAR</a:t>
            </a:r>
            <a:endParaRPr lang="en-US" sz="583" dirty="0"/>
          </a:p>
        </p:txBody>
      </p:sp>
      <p:pic>
        <p:nvPicPr>
          <p:cNvPr id="51" name="Image 30" descr="preencoded.png">    </p:cNvPr>
          <p:cNvPicPr>
            <a:picLocks noChangeAspect="1"/>
          </p:cNvPicPr>
          <p:nvPr/>
        </p:nvPicPr>
        <p:blipFill>
          <a:blip r:embed="rId31"/>
          <a:stretch>
            <a:fillRect/>
          </a:stretch>
        </p:blipFill>
        <p:spPr>
          <a:xfrm>
            <a:off x="5026893" y="5744021"/>
            <a:ext cx="62917" cy="92534"/>
          </a:xfrm>
          <a:prstGeom prst="rect">
            <a:avLst/>
          </a:prstGeom>
        </p:spPr>
      </p:pic>
      <p:sp>
        <p:nvSpPr>
          <p:cNvPr id="52" name="Text 19"/>
          <p:cNvSpPr/>
          <p:nvPr/>
        </p:nvSpPr>
        <p:spPr>
          <a:xfrm>
            <a:off x="5126794" y="5747407"/>
            <a:ext cx="349815" cy="102870"/>
          </a:xfrm>
          <a:prstGeom prst="rect">
            <a:avLst/>
          </a:prstGeom>
          <a:noFill/>
          <a:ln/>
        </p:spPr>
        <p:txBody>
          <a:bodyPr wrap="square" lIns="0" tIns="0" rIns="0" bIns="0" rtlCol="0" anchor="ctr"/>
          <a:lstStyle/>
          <a:p>
            <a:pPr algn="l" indent="0" marL="0">
              <a:buNone/>
            </a:pPr>
            <a:r>
              <a:rPr lang="en-US" sz="583" dirty="0">
                <a:solidFill>
                  <a:srgbClr val="AAAAAA"/>
                </a:solidFill>
                <a:latin typeface="Calibri" pitchFamily="34" charset="0"/>
                <a:ea typeface="Calibri" pitchFamily="34" charset="-122"/>
                <a:cs typeface="Calibri" pitchFamily="34" charset="-120"/>
              </a:rPr>
              <a:t>Pagamento</a:t>
            </a:r>
            <a:endParaRPr lang="en-US" sz="583" dirty="0"/>
          </a:p>
        </p:txBody>
      </p:sp>
      <p:sp>
        <p:nvSpPr>
          <p:cNvPr id="53" name="Text 20"/>
          <p:cNvSpPr/>
          <p:nvPr/>
        </p:nvSpPr>
        <p:spPr>
          <a:xfrm>
            <a:off x="5190530" y="6669100"/>
            <a:ext cx="70009" cy="194310"/>
          </a:xfrm>
          <a:prstGeom prst="rect">
            <a:avLst/>
          </a:prstGeom>
          <a:noFill/>
          <a:ln/>
        </p:spPr>
        <p:txBody>
          <a:bodyPr wrap="square" lIns="0" tIns="0" rIns="0" bIns="0" rtlCol="0" anchor="t"/>
          <a:lstStyle/>
          <a:p>
            <a:pPr algn="l" indent="0" marL="0">
              <a:buNone/>
            </a:pPr>
            <a:r>
              <a:rPr lang="en-US" sz="1020" dirty="0">
                <a:solidFill>
                  <a:srgbClr val="666666"/>
                </a:solidFill>
                <a:latin typeface="Calibri" pitchFamily="34" charset="0"/>
                <a:ea typeface="Calibri" pitchFamily="34" charset="-122"/>
                <a:cs typeface="Calibri" pitchFamily="34" charset="-120"/>
              </a:rPr>
              <a:t>1</a:t>
            </a:r>
            <a:endParaRPr lang="en-US" sz="1020" dirty="0"/>
          </a:p>
        </p:txBody>
      </p:sp>
      <p:sp>
        <p:nvSpPr>
          <p:cNvPr id="54" name="Text 21"/>
          <p:cNvSpPr/>
          <p:nvPr/>
        </p:nvSpPr>
        <p:spPr>
          <a:xfrm>
            <a:off x="5575474" y="6669174"/>
            <a:ext cx="70009" cy="194310"/>
          </a:xfrm>
          <a:prstGeom prst="rect">
            <a:avLst/>
          </a:prstGeom>
          <a:noFill/>
          <a:ln/>
        </p:spPr>
        <p:txBody>
          <a:bodyPr wrap="square" lIns="0" tIns="0" rIns="0" bIns="0" rtlCol="0" anchor="t"/>
          <a:lstStyle/>
          <a:p>
            <a:pPr algn="l" indent="0" marL="0">
              <a:buNone/>
            </a:pPr>
            <a:r>
              <a:rPr lang="en-US" sz="1020" dirty="0">
                <a:solidFill>
                  <a:srgbClr val="666666"/>
                </a:solidFill>
                <a:latin typeface="Calibri" pitchFamily="34" charset="0"/>
                <a:ea typeface="Calibri" pitchFamily="34" charset="-122"/>
                <a:cs typeface="Calibri" pitchFamily="34" charset="-120"/>
              </a:rPr>
              <a:t>2</a:t>
            </a:r>
            <a:endParaRPr lang="en-US" sz="1020" dirty="0"/>
          </a:p>
        </p:txBody>
      </p:sp>
      <p:sp>
        <p:nvSpPr>
          <p:cNvPr id="55" name="Text 22"/>
          <p:cNvSpPr/>
          <p:nvPr/>
        </p:nvSpPr>
        <p:spPr>
          <a:xfrm>
            <a:off x="5950223" y="6668877"/>
            <a:ext cx="70009" cy="194310"/>
          </a:xfrm>
          <a:prstGeom prst="rect">
            <a:avLst/>
          </a:prstGeom>
          <a:noFill/>
          <a:ln/>
        </p:spPr>
        <p:txBody>
          <a:bodyPr wrap="square" lIns="0" tIns="0" rIns="0" bIns="0" rtlCol="0" anchor="t"/>
          <a:lstStyle/>
          <a:p>
            <a:pPr algn="l" indent="0" marL="0">
              <a:buNone/>
            </a:pPr>
            <a:r>
              <a:rPr lang="en-US" sz="1020" dirty="0">
                <a:solidFill>
                  <a:srgbClr val="666666"/>
                </a:solidFill>
                <a:latin typeface="Calibri" pitchFamily="34" charset="0"/>
                <a:ea typeface="Calibri" pitchFamily="34" charset="-122"/>
                <a:cs typeface="Calibri" pitchFamily="34" charset="-120"/>
              </a:rPr>
              <a:t>3</a:t>
            </a:r>
            <a:endParaRPr lang="en-US" sz="1020" dirty="0"/>
          </a:p>
        </p:txBody>
      </p:sp>
      <p:sp>
        <p:nvSpPr>
          <p:cNvPr id="56" name="Text 23"/>
          <p:cNvSpPr/>
          <p:nvPr/>
        </p:nvSpPr>
        <p:spPr>
          <a:xfrm>
            <a:off x="5193357" y="6888435"/>
            <a:ext cx="70009" cy="194310"/>
          </a:xfrm>
          <a:prstGeom prst="rect">
            <a:avLst/>
          </a:prstGeom>
          <a:noFill/>
          <a:ln/>
        </p:spPr>
        <p:txBody>
          <a:bodyPr wrap="square" lIns="0" tIns="0" rIns="0" bIns="0" rtlCol="0" anchor="t"/>
          <a:lstStyle/>
          <a:p>
            <a:pPr algn="l" indent="0" marL="0">
              <a:buNone/>
            </a:pPr>
            <a:r>
              <a:rPr lang="en-US" sz="1020" dirty="0">
                <a:solidFill>
                  <a:srgbClr val="666666"/>
                </a:solidFill>
                <a:latin typeface="Calibri" pitchFamily="34" charset="0"/>
                <a:ea typeface="Calibri" pitchFamily="34" charset="-122"/>
                <a:cs typeface="Calibri" pitchFamily="34" charset="-120"/>
              </a:rPr>
              <a:t>4</a:t>
            </a:r>
            <a:endParaRPr lang="en-US" sz="1020" dirty="0"/>
          </a:p>
        </p:txBody>
      </p:sp>
      <p:sp>
        <p:nvSpPr>
          <p:cNvPr id="57" name="Text 24"/>
          <p:cNvSpPr/>
          <p:nvPr/>
        </p:nvSpPr>
        <p:spPr>
          <a:xfrm>
            <a:off x="5577260" y="6887617"/>
            <a:ext cx="70009" cy="194310"/>
          </a:xfrm>
          <a:prstGeom prst="rect">
            <a:avLst/>
          </a:prstGeom>
          <a:noFill/>
          <a:ln/>
        </p:spPr>
        <p:txBody>
          <a:bodyPr wrap="square" lIns="0" tIns="0" rIns="0" bIns="0" rtlCol="0" anchor="t"/>
          <a:lstStyle/>
          <a:p>
            <a:pPr algn="l" indent="0" marL="0">
              <a:buNone/>
            </a:pPr>
            <a:r>
              <a:rPr lang="en-US" sz="1020" dirty="0">
                <a:solidFill>
                  <a:srgbClr val="666666"/>
                </a:solidFill>
                <a:latin typeface="Calibri" pitchFamily="34" charset="0"/>
                <a:ea typeface="Calibri" pitchFamily="34" charset="-122"/>
                <a:cs typeface="Calibri" pitchFamily="34" charset="-120"/>
              </a:rPr>
              <a:t>5</a:t>
            </a:r>
            <a:endParaRPr lang="en-US" sz="1020" dirty="0"/>
          </a:p>
        </p:txBody>
      </p:sp>
      <p:sp>
        <p:nvSpPr>
          <p:cNvPr id="58" name="Text 25"/>
          <p:cNvSpPr/>
          <p:nvPr/>
        </p:nvSpPr>
        <p:spPr>
          <a:xfrm>
            <a:off x="5948251" y="6887989"/>
            <a:ext cx="70009" cy="194310"/>
          </a:xfrm>
          <a:prstGeom prst="rect">
            <a:avLst/>
          </a:prstGeom>
          <a:noFill/>
          <a:ln/>
        </p:spPr>
        <p:txBody>
          <a:bodyPr wrap="square" lIns="0" tIns="0" rIns="0" bIns="0" rtlCol="0" anchor="t"/>
          <a:lstStyle/>
          <a:p>
            <a:pPr algn="l" indent="0" marL="0">
              <a:buNone/>
            </a:pPr>
            <a:r>
              <a:rPr lang="en-US" sz="1020" dirty="0">
                <a:solidFill>
                  <a:srgbClr val="666666"/>
                </a:solidFill>
                <a:latin typeface="Calibri" pitchFamily="34" charset="0"/>
                <a:ea typeface="Calibri" pitchFamily="34" charset="-122"/>
                <a:cs typeface="Calibri" pitchFamily="34" charset="-120"/>
              </a:rPr>
              <a:t>6</a:t>
            </a:r>
            <a:endParaRPr lang="en-US" sz="1020" dirty="0"/>
          </a:p>
        </p:txBody>
      </p:sp>
      <p:sp>
        <p:nvSpPr>
          <p:cNvPr id="59" name="Text 26"/>
          <p:cNvSpPr/>
          <p:nvPr/>
        </p:nvSpPr>
        <p:spPr>
          <a:xfrm>
            <a:off x="5187888" y="7109110"/>
            <a:ext cx="70009" cy="194310"/>
          </a:xfrm>
          <a:prstGeom prst="rect">
            <a:avLst/>
          </a:prstGeom>
          <a:noFill/>
          <a:ln/>
        </p:spPr>
        <p:txBody>
          <a:bodyPr wrap="square" lIns="0" tIns="0" rIns="0" bIns="0" rtlCol="0" anchor="t"/>
          <a:lstStyle/>
          <a:p>
            <a:pPr algn="l" indent="0" marL="0">
              <a:buNone/>
            </a:pPr>
            <a:r>
              <a:rPr lang="en-US" sz="1020" dirty="0">
                <a:solidFill>
                  <a:srgbClr val="666666"/>
                </a:solidFill>
                <a:latin typeface="Calibri" pitchFamily="34" charset="0"/>
                <a:ea typeface="Calibri" pitchFamily="34" charset="-122"/>
                <a:cs typeface="Calibri" pitchFamily="34" charset="-120"/>
              </a:rPr>
              <a:t>7</a:t>
            </a:r>
            <a:endParaRPr lang="en-US" sz="1020" dirty="0"/>
          </a:p>
        </p:txBody>
      </p:sp>
      <p:sp>
        <p:nvSpPr>
          <p:cNvPr id="60" name="Text 27"/>
          <p:cNvSpPr/>
          <p:nvPr/>
        </p:nvSpPr>
        <p:spPr>
          <a:xfrm>
            <a:off x="5575771" y="7109929"/>
            <a:ext cx="70009" cy="194310"/>
          </a:xfrm>
          <a:prstGeom prst="rect">
            <a:avLst/>
          </a:prstGeom>
          <a:noFill/>
          <a:ln/>
        </p:spPr>
        <p:txBody>
          <a:bodyPr wrap="square" lIns="0" tIns="0" rIns="0" bIns="0" rtlCol="0" anchor="t"/>
          <a:lstStyle/>
          <a:p>
            <a:pPr algn="l" indent="0" marL="0">
              <a:buNone/>
            </a:pPr>
            <a:r>
              <a:rPr lang="en-US" sz="1020" dirty="0">
                <a:solidFill>
                  <a:srgbClr val="666666"/>
                </a:solidFill>
                <a:latin typeface="Calibri" pitchFamily="34" charset="0"/>
                <a:ea typeface="Calibri" pitchFamily="34" charset="-122"/>
                <a:cs typeface="Calibri" pitchFamily="34" charset="-120"/>
              </a:rPr>
              <a:t>8</a:t>
            </a:r>
            <a:endParaRPr lang="en-US" sz="1020" dirty="0"/>
          </a:p>
        </p:txBody>
      </p:sp>
      <p:sp>
        <p:nvSpPr>
          <p:cNvPr id="61" name="Text 28"/>
          <p:cNvSpPr/>
          <p:nvPr/>
        </p:nvSpPr>
        <p:spPr>
          <a:xfrm>
            <a:off x="5949702" y="7109743"/>
            <a:ext cx="70009" cy="194310"/>
          </a:xfrm>
          <a:prstGeom prst="rect">
            <a:avLst/>
          </a:prstGeom>
          <a:noFill/>
          <a:ln/>
        </p:spPr>
        <p:txBody>
          <a:bodyPr wrap="square" lIns="0" tIns="0" rIns="0" bIns="0" rtlCol="0" anchor="t"/>
          <a:lstStyle/>
          <a:p>
            <a:pPr algn="l" indent="0" marL="0">
              <a:buNone/>
            </a:pPr>
            <a:r>
              <a:rPr lang="en-US" sz="1020" dirty="0">
                <a:solidFill>
                  <a:srgbClr val="666666"/>
                </a:solidFill>
                <a:latin typeface="Calibri" pitchFamily="34" charset="0"/>
                <a:ea typeface="Calibri" pitchFamily="34" charset="-122"/>
                <a:cs typeface="Calibri" pitchFamily="34" charset="-120"/>
              </a:rPr>
              <a:t>9</a:t>
            </a:r>
            <a:endParaRPr lang="en-US" sz="1020" dirty="0"/>
          </a:p>
        </p:txBody>
      </p:sp>
      <p:sp>
        <p:nvSpPr>
          <p:cNvPr id="62" name="Text 29"/>
          <p:cNvSpPr/>
          <p:nvPr/>
        </p:nvSpPr>
        <p:spPr>
          <a:xfrm>
            <a:off x="5575771" y="7320967"/>
            <a:ext cx="70009" cy="194310"/>
          </a:xfrm>
          <a:prstGeom prst="rect">
            <a:avLst/>
          </a:prstGeom>
          <a:noFill/>
          <a:ln/>
        </p:spPr>
        <p:txBody>
          <a:bodyPr wrap="square" lIns="0" tIns="0" rIns="0" bIns="0" rtlCol="0" anchor="t"/>
          <a:lstStyle/>
          <a:p>
            <a:pPr algn="ctr" indent="0" marL="0">
              <a:buNone/>
            </a:pPr>
            <a:r>
              <a:rPr lang="en-US" sz="1020" dirty="0">
                <a:solidFill>
                  <a:srgbClr val="666666"/>
                </a:solidFill>
                <a:latin typeface="Calibri" pitchFamily="34" charset="0"/>
                <a:ea typeface="Calibri" pitchFamily="34" charset="-122"/>
                <a:cs typeface="Calibri" pitchFamily="34" charset="-120"/>
              </a:rPr>
              <a:t>0</a:t>
            </a:r>
            <a:endParaRPr lang="en-US" sz="1020" dirty="0"/>
          </a:p>
        </p:txBody>
      </p:sp>
      <p:pic>
        <p:nvPicPr>
          <p:cNvPr id="63" name="Image 31" descr="preencoded.png">    </p:cNvPr>
          <p:cNvPicPr>
            <a:picLocks noChangeAspect="1"/>
          </p:cNvPicPr>
          <p:nvPr/>
        </p:nvPicPr>
        <p:blipFill>
          <a:blip r:embed="rId32"/>
          <a:stretch>
            <a:fillRect/>
          </a:stretch>
        </p:blipFill>
        <p:spPr>
          <a:xfrm>
            <a:off x="5158308" y="7380163"/>
            <a:ext cx="96255" cy="69317"/>
          </a:xfrm>
          <a:prstGeom prst="rect">
            <a:avLst/>
          </a:prstGeom>
        </p:spPr>
      </p:pic>
      <p:pic>
        <p:nvPicPr>
          <p:cNvPr id="64" name="Image 32" descr="preencoded.png">    </p:cNvPr>
          <p:cNvPicPr>
            <a:picLocks noChangeAspect="1"/>
          </p:cNvPicPr>
          <p:nvPr/>
        </p:nvPicPr>
        <p:blipFill>
          <a:blip r:embed="rId33"/>
          <a:stretch>
            <a:fillRect/>
          </a:stretch>
        </p:blipFill>
        <p:spPr>
          <a:xfrm>
            <a:off x="5948623" y="7365355"/>
            <a:ext cx="96255" cy="96255"/>
          </a:xfrm>
          <a:prstGeom prst="rect">
            <a:avLst/>
          </a:prstGeom>
        </p:spPr>
      </p:pic>
      <p:pic>
        <p:nvPicPr>
          <p:cNvPr id="65" name="Image 33" descr="preencoded.png">    </p:cNvPr>
          <p:cNvPicPr>
            <a:picLocks noChangeAspect="1"/>
          </p:cNvPicPr>
          <p:nvPr/>
        </p:nvPicPr>
        <p:blipFill>
          <a:blip r:embed="rId34"/>
          <a:stretch>
            <a:fillRect/>
          </a:stretch>
        </p:blipFill>
        <p:spPr>
          <a:xfrm>
            <a:off x="6962626" y="4498367"/>
            <a:ext cx="1995264" cy="4016387"/>
          </a:xfrm>
          <a:prstGeom prst="rect">
            <a:avLst/>
          </a:prstGeom>
        </p:spPr>
      </p:pic>
      <p:pic>
        <p:nvPicPr>
          <p:cNvPr id="66" name="Image 34" descr="preencoded.png">    </p:cNvPr>
          <p:cNvPicPr>
            <a:picLocks noChangeAspect="1"/>
          </p:cNvPicPr>
          <p:nvPr/>
        </p:nvPicPr>
        <p:blipFill>
          <a:blip r:embed="rId35"/>
          <a:stretch>
            <a:fillRect/>
          </a:stretch>
        </p:blipFill>
        <p:spPr>
          <a:xfrm>
            <a:off x="7255073" y="5594077"/>
            <a:ext cx="1332630" cy="2369120"/>
          </a:xfrm>
          <a:prstGeom prst="rect">
            <a:avLst/>
          </a:prstGeom>
        </p:spPr>
      </p:pic>
      <p:pic>
        <p:nvPicPr>
          <p:cNvPr id="67" name="Image 35" descr="preencoded.png">    </p:cNvPr>
          <p:cNvPicPr>
            <a:picLocks noChangeAspect="1"/>
          </p:cNvPicPr>
          <p:nvPr/>
        </p:nvPicPr>
        <p:blipFill>
          <a:blip r:embed="rId36"/>
          <a:stretch>
            <a:fillRect/>
          </a:stretch>
        </p:blipFill>
        <p:spPr>
          <a:xfrm>
            <a:off x="7255073" y="5594077"/>
            <a:ext cx="1332630" cy="88850"/>
          </a:xfrm>
          <a:prstGeom prst="rect">
            <a:avLst/>
          </a:prstGeom>
        </p:spPr>
      </p:pic>
      <p:sp>
        <p:nvSpPr>
          <p:cNvPr id="68" name="Text 30"/>
          <p:cNvSpPr/>
          <p:nvPr/>
        </p:nvSpPr>
        <p:spPr>
          <a:xfrm>
            <a:off x="8426537" y="5607025"/>
            <a:ext cx="150019" cy="80010"/>
          </a:xfrm>
          <a:prstGeom prst="rect">
            <a:avLst/>
          </a:prstGeom>
          <a:noFill/>
          <a:ln/>
        </p:spPr>
        <p:txBody>
          <a:bodyPr wrap="square" lIns="0" tIns="0" rIns="0" bIns="0" rtlCol="0" anchor="t"/>
          <a:lstStyle/>
          <a:p>
            <a:pPr algn="l" indent="0" marL="0">
              <a:buNone/>
            </a:pPr>
            <a:r>
              <a:rPr lang="en-US" sz="408" dirty="0">
                <a:solidFill>
                  <a:srgbClr val="FFFFFF"/>
                </a:solidFill>
                <a:latin typeface="Inter" pitchFamily="34" charset="0"/>
                <a:ea typeface="Inter" pitchFamily="34" charset="-122"/>
                <a:cs typeface="Inter" pitchFamily="34" charset="-120"/>
              </a:rPr>
              <a:t>12:30</a:t>
            </a:r>
            <a:endParaRPr lang="en-US" sz="408" dirty="0"/>
          </a:p>
        </p:txBody>
      </p:sp>
      <p:pic>
        <p:nvPicPr>
          <p:cNvPr id="69" name="Image 36" descr="preencoded.png">    </p:cNvPr>
          <p:cNvPicPr>
            <a:picLocks noChangeAspect="1"/>
          </p:cNvPicPr>
          <p:nvPr/>
        </p:nvPicPr>
        <p:blipFill>
          <a:blip r:embed="rId37"/>
          <a:stretch>
            <a:fillRect/>
          </a:stretch>
        </p:blipFill>
        <p:spPr>
          <a:xfrm>
            <a:off x="8365629" y="5612569"/>
            <a:ext cx="33300" cy="51829"/>
          </a:xfrm>
          <a:prstGeom prst="rect">
            <a:avLst/>
          </a:prstGeom>
        </p:spPr>
      </p:pic>
      <p:pic>
        <p:nvPicPr>
          <p:cNvPr id="70" name="Image 37" descr="preencoded.png">    </p:cNvPr>
          <p:cNvPicPr>
            <a:picLocks noChangeAspect="1"/>
          </p:cNvPicPr>
          <p:nvPr/>
        </p:nvPicPr>
        <p:blipFill>
          <a:blip r:embed="rId38"/>
          <a:stretch>
            <a:fillRect/>
          </a:stretch>
        </p:blipFill>
        <p:spPr>
          <a:xfrm>
            <a:off x="8280462" y="5612569"/>
            <a:ext cx="51829" cy="51829"/>
          </a:xfrm>
          <a:prstGeom prst="rect">
            <a:avLst/>
          </a:prstGeom>
        </p:spPr>
      </p:pic>
      <p:pic>
        <p:nvPicPr>
          <p:cNvPr id="71" name="Image 38" descr="preencoded.png">    </p:cNvPr>
          <p:cNvPicPr>
            <a:picLocks noChangeAspect="1"/>
          </p:cNvPicPr>
          <p:nvPr/>
        </p:nvPicPr>
        <p:blipFill>
          <a:blip r:embed="rId39"/>
          <a:stretch>
            <a:fillRect/>
          </a:stretch>
        </p:blipFill>
        <p:spPr>
          <a:xfrm>
            <a:off x="8206420" y="5612569"/>
            <a:ext cx="66638" cy="51829"/>
          </a:xfrm>
          <a:prstGeom prst="rect">
            <a:avLst/>
          </a:prstGeom>
        </p:spPr>
      </p:pic>
      <p:sp>
        <p:nvSpPr>
          <p:cNvPr id="72" name="Text 31"/>
          <p:cNvSpPr/>
          <p:nvPr/>
        </p:nvSpPr>
        <p:spPr>
          <a:xfrm>
            <a:off x="7514220" y="6140090"/>
            <a:ext cx="910114" cy="91440"/>
          </a:xfrm>
          <a:prstGeom prst="rect">
            <a:avLst/>
          </a:prstGeom>
          <a:noFill/>
          <a:ln/>
        </p:spPr>
        <p:txBody>
          <a:bodyPr wrap="square" lIns="0" tIns="0" rIns="0" bIns="0" rtlCol="0" anchor="t"/>
          <a:lstStyle/>
          <a:p>
            <a:pPr algn="l" indent="0" marL="0">
              <a:buNone/>
            </a:pPr>
            <a:r>
              <a:rPr lang="en-US" sz="510" dirty="0">
                <a:solidFill>
                  <a:srgbClr val="999999"/>
                </a:solidFill>
                <a:latin typeface="Calibri" pitchFamily="34" charset="0"/>
                <a:ea typeface="Calibri" pitchFamily="34" charset="-122"/>
                <a:cs typeface="Calibri" pitchFamily="34" charset="-120"/>
              </a:rPr>
              <a:t>Selecione a forma de pagamento</a:t>
            </a:r>
            <a:endParaRPr lang="en-US" sz="510" dirty="0"/>
          </a:p>
        </p:txBody>
      </p:sp>
      <p:sp>
        <p:nvSpPr>
          <p:cNvPr id="73" name="Text 32"/>
          <p:cNvSpPr/>
          <p:nvPr/>
        </p:nvSpPr>
        <p:spPr>
          <a:xfrm>
            <a:off x="7578961" y="5947581"/>
            <a:ext cx="691437" cy="136965"/>
          </a:xfrm>
          <a:prstGeom prst="rect">
            <a:avLst/>
          </a:prstGeom>
          <a:noFill/>
          <a:ln/>
        </p:spPr>
        <p:txBody>
          <a:bodyPr wrap="square" lIns="0" tIns="0" rIns="0" bIns="0" rtlCol="0" anchor="t"/>
          <a:lstStyle/>
          <a:p>
            <a:pPr algn="l" indent="0" marL="0">
              <a:buNone/>
            </a:pPr>
            <a:r>
              <a:rPr lang="en-US" sz="1180" dirty="0">
                <a:solidFill>
                  <a:srgbClr val="501E50"/>
                </a:solidFill>
                <a:latin typeface="Calibri" pitchFamily="34" charset="0"/>
                <a:ea typeface="Calibri" pitchFamily="34" charset="-122"/>
                <a:cs typeface="Calibri" pitchFamily="34" charset="-120"/>
              </a:rPr>
              <a:t>Pagamento</a:t>
            </a:r>
            <a:endParaRPr lang="en-US" sz="1180" dirty="0"/>
          </a:p>
        </p:txBody>
      </p:sp>
      <p:sp>
        <p:nvSpPr>
          <p:cNvPr id="74" name="Text 33"/>
          <p:cNvSpPr/>
          <p:nvPr/>
        </p:nvSpPr>
        <p:spPr>
          <a:xfrm>
            <a:off x="7547521" y="6293681"/>
            <a:ext cx="751455" cy="217170"/>
          </a:xfrm>
          <a:prstGeom prst="rect">
            <a:avLst/>
          </a:prstGeom>
          <a:noFill/>
          <a:ln/>
        </p:spPr>
        <p:txBody>
          <a:bodyPr wrap="square" lIns="0" tIns="0" rIns="0" bIns="0" rtlCol="0" anchor="t"/>
          <a:lstStyle/>
          <a:p>
            <a:pPr algn="ctr" indent="0" marL="0">
              <a:buNone/>
            </a:pPr>
            <a:r>
              <a:rPr lang="en-US" sz="1180" b="1" dirty="0">
                <a:solidFill>
                  <a:srgbClr val="444444"/>
                </a:solidFill>
                <a:latin typeface="Calibri" pitchFamily="34" charset="0"/>
                <a:ea typeface="Calibri" pitchFamily="34" charset="-122"/>
                <a:cs typeface="Calibri" pitchFamily="34" charset="-120"/>
              </a:rPr>
              <a:t>R$ 100,00</a:t>
            </a:r>
            <a:endParaRPr lang="en-US" sz="1180" dirty="0"/>
          </a:p>
        </p:txBody>
      </p:sp>
      <p:pic>
        <p:nvPicPr>
          <p:cNvPr id="75" name="Image 39" descr="preencoded.png">    </p:cNvPr>
          <p:cNvPicPr>
            <a:picLocks noChangeAspect="1"/>
          </p:cNvPicPr>
          <p:nvPr/>
        </p:nvPicPr>
        <p:blipFill>
          <a:blip r:embed="rId40"/>
          <a:stretch>
            <a:fillRect/>
          </a:stretch>
        </p:blipFill>
        <p:spPr>
          <a:xfrm>
            <a:off x="7329078" y="6551005"/>
            <a:ext cx="1180858" cy="212100"/>
          </a:xfrm>
          <a:prstGeom prst="rect">
            <a:avLst/>
          </a:prstGeom>
        </p:spPr>
      </p:pic>
      <p:sp>
        <p:nvSpPr>
          <p:cNvPr id="76" name="Text 34"/>
          <p:cNvSpPr/>
          <p:nvPr/>
        </p:nvSpPr>
        <p:spPr>
          <a:xfrm>
            <a:off x="7396869" y="6613922"/>
            <a:ext cx="1039750" cy="86991"/>
          </a:xfrm>
          <a:prstGeom prst="rect">
            <a:avLst/>
          </a:prstGeom>
          <a:noFill/>
          <a:ln/>
        </p:spPr>
        <p:txBody>
          <a:bodyPr wrap="square" lIns="0" tIns="0" rIns="0" bIns="0" rtlCol="0" anchor="t"/>
          <a:lstStyle/>
          <a:p>
            <a:pPr algn="l" indent="0" marL="0">
              <a:buNone/>
            </a:pPr>
            <a:r>
              <a:rPr lang="en-US" sz="700" dirty="0">
                <a:solidFill>
                  <a:srgbClr val="501E50"/>
                </a:solidFill>
                <a:latin typeface="Calibri" pitchFamily="34" charset="0"/>
                <a:ea typeface="Calibri" pitchFamily="34" charset="-122"/>
                <a:cs typeface="Calibri" pitchFamily="34" charset="-120"/>
              </a:rPr>
              <a:t>Crédito</a:t>
            </a:r>
            <a:endParaRPr lang="en-US" sz="700" dirty="0"/>
          </a:p>
        </p:txBody>
      </p:sp>
      <p:pic>
        <p:nvPicPr>
          <p:cNvPr id="77" name="Image 40" descr="preencoded.png">    </p:cNvPr>
          <p:cNvPicPr>
            <a:picLocks noChangeAspect="1"/>
          </p:cNvPicPr>
          <p:nvPr/>
        </p:nvPicPr>
        <p:blipFill>
          <a:blip r:embed="rId41"/>
          <a:stretch>
            <a:fillRect/>
          </a:stretch>
        </p:blipFill>
        <p:spPr>
          <a:xfrm>
            <a:off x="8433085" y="6632339"/>
            <a:ext cx="26826" cy="50043"/>
          </a:xfrm>
          <a:prstGeom prst="rect">
            <a:avLst/>
          </a:prstGeom>
        </p:spPr>
      </p:pic>
      <p:pic>
        <p:nvPicPr>
          <p:cNvPr id="78" name="Image 41" descr="preencoded.png">    </p:cNvPr>
          <p:cNvPicPr>
            <a:picLocks noChangeAspect="1"/>
          </p:cNvPicPr>
          <p:nvPr/>
        </p:nvPicPr>
        <p:blipFill>
          <a:blip r:embed="rId42"/>
          <a:stretch>
            <a:fillRect/>
          </a:stretch>
        </p:blipFill>
        <p:spPr>
          <a:xfrm>
            <a:off x="7329078" y="6834150"/>
            <a:ext cx="1180858" cy="212100"/>
          </a:xfrm>
          <a:prstGeom prst="rect">
            <a:avLst/>
          </a:prstGeom>
        </p:spPr>
      </p:pic>
      <p:sp>
        <p:nvSpPr>
          <p:cNvPr id="79" name="Text 35"/>
          <p:cNvSpPr/>
          <p:nvPr/>
        </p:nvSpPr>
        <p:spPr>
          <a:xfrm>
            <a:off x="7396869" y="6897105"/>
            <a:ext cx="1039750" cy="86991"/>
          </a:xfrm>
          <a:prstGeom prst="rect">
            <a:avLst/>
          </a:prstGeom>
          <a:noFill/>
          <a:ln/>
        </p:spPr>
        <p:txBody>
          <a:bodyPr wrap="square" lIns="0" tIns="0" rIns="0" bIns="0" rtlCol="0" anchor="t"/>
          <a:lstStyle/>
          <a:p>
            <a:pPr algn="l" indent="0" marL="0">
              <a:buNone/>
            </a:pPr>
            <a:r>
              <a:rPr lang="en-US" sz="700" dirty="0">
                <a:solidFill>
                  <a:srgbClr val="501E50"/>
                </a:solidFill>
                <a:latin typeface="Calibri" pitchFamily="34" charset="0"/>
                <a:ea typeface="Calibri" pitchFamily="34" charset="-122"/>
                <a:cs typeface="Calibri" pitchFamily="34" charset="-120"/>
              </a:rPr>
              <a:t>Débito</a:t>
            </a:r>
            <a:endParaRPr lang="en-US" sz="700" dirty="0"/>
          </a:p>
        </p:txBody>
      </p:sp>
      <p:pic>
        <p:nvPicPr>
          <p:cNvPr id="80" name="Image 42" descr="preencoded.png">    </p:cNvPr>
          <p:cNvPicPr>
            <a:picLocks noChangeAspect="1"/>
          </p:cNvPicPr>
          <p:nvPr/>
        </p:nvPicPr>
        <p:blipFill>
          <a:blip r:embed="rId43"/>
          <a:stretch>
            <a:fillRect/>
          </a:stretch>
        </p:blipFill>
        <p:spPr>
          <a:xfrm>
            <a:off x="8433085" y="6915522"/>
            <a:ext cx="26826" cy="50043"/>
          </a:xfrm>
          <a:prstGeom prst="rect">
            <a:avLst/>
          </a:prstGeom>
        </p:spPr>
      </p:pic>
      <p:pic>
        <p:nvPicPr>
          <p:cNvPr id="81" name="Image 43" descr="preencoded.png">    </p:cNvPr>
          <p:cNvPicPr>
            <a:picLocks noChangeAspect="1"/>
          </p:cNvPicPr>
          <p:nvPr/>
        </p:nvPicPr>
        <p:blipFill>
          <a:blip r:embed="rId44"/>
          <a:stretch>
            <a:fillRect/>
          </a:stretch>
        </p:blipFill>
        <p:spPr>
          <a:xfrm>
            <a:off x="7329078" y="7117333"/>
            <a:ext cx="1180858" cy="212100"/>
          </a:xfrm>
          <a:prstGeom prst="rect">
            <a:avLst/>
          </a:prstGeom>
        </p:spPr>
      </p:pic>
      <p:sp>
        <p:nvSpPr>
          <p:cNvPr id="82" name="Text 36"/>
          <p:cNvSpPr/>
          <p:nvPr/>
        </p:nvSpPr>
        <p:spPr>
          <a:xfrm>
            <a:off x="7396869" y="7180287"/>
            <a:ext cx="1039750" cy="86991"/>
          </a:xfrm>
          <a:prstGeom prst="rect">
            <a:avLst/>
          </a:prstGeom>
          <a:noFill/>
          <a:ln/>
        </p:spPr>
        <p:txBody>
          <a:bodyPr wrap="square" lIns="0" tIns="0" rIns="0" bIns="0" rtlCol="0" anchor="t"/>
          <a:lstStyle/>
          <a:p>
            <a:pPr algn="l" indent="0" marL="0">
              <a:buNone/>
            </a:pPr>
            <a:r>
              <a:rPr lang="en-US" sz="700" dirty="0">
                <a:solidFill>
                  <a:srgbClr val="501E50"/>
                </a:solidFill>
                <a:latin typeface="Calibri" pitchFamily="34" charset="0"/>
                <a:ea typeface="Calibri" pitchFamily="34" charset="-122"/>
                <a:cs typeface="Calibri" pitchFamily="34" charset="-120"/>
              </a:rPr>
              <a:t>Voucher</a:t>
            </a:r>
            <a:endParaRPr lang="en-US" sz="700" dirty="0"/>
          </a:p>
        </p:txBody>
      </p:sp>
      <p:pic>
        <p:nvPicPr>
          <p:cNvPr id="83" name="Image 44" descr="preencoded.png">    </p:cNvPr>
          <p:cNvPicPr>
            <a:picLocks noChangeAspect="1"/>
          </p:cNvPicPr>
          <p:nvPr/>
        </p:nvPicPr>
        <p:blipFill>
          <a:blip r:embed="rId45"/>
          <a:stretch>
            <a:fillRect/>
          </a:stretch>
        </p:blipFill>
        <p:spPr>
          <a:xfrm>
            <a:off x="8433085" y="7198705"/>
            <a:ext cx="26826" cy="50043"/>
          </a:xfrm>
          <a:prstGeom prst="rect">
            <a:avLst/>
          </a:prstGeom>
        </p:spPr>
      </p:pic>
      <p:pic>
        <p:nvPicPr>
          <p:cNvPr id="84" name="Image 45" descr="preencoded.png">    </p:cNvPr>
          <p:cNvPicPr>
            <a:picLocks noChangeAspect="1"/>
          </p:cNvPicPr>
          <p:nvPr/>
        </p:nvPicPr>
        <p:blipFill>
          <a:blip r:embed="rId46"/>
          <a:stretch>
            <a:fillRect/>
          </a:stretch>
        </p:blipFill>
        <p:spPr>
          <a:xfrm>
            <a:off x="7326697" y="7398134"/>
            <a:ext cx="4763" cy="4763"/>
          </a:xfrm>
          <a:prstGeom prst="rect">
            <a:avLst/>
          </a:prstGeom>
        </p:spPr>
      </p:pic>
      <p:pic>
        <p:nvPicPr>
          <p:cNvPr id="85" name="Image 46" descr="preencoded.png">    </p:cNvPr>
          <p:cNvPicPr>
            <a:picLocks noChangeAspect="1"/>
          </p:cNvPicPr>
          <p:nvPr/>
        </p:nvPicPr>
        <p:blipFill>
          <a:blip r:embed="rId47"/>
          <a:stretch>
            <a:fillRect/>
          </a:stretch>
        </p:blipFill>
        <p:spPr>
          <a:xfrm>
            <a:off x="7329078" y="7400516"/>
            <a:ext cx="1180858" cy="212100"/>
          </a:xfrm>
          <a:prstGeom prst="rect">
            <a:avLst/>
          </a:prstGeom>
        </p:spPr>
      </p:pic>
      <p:sp>
        <p:nvSpPr>
          <p:cNvPr id="86" name="Text 37"/>
          <p:cNvSpPr/>
          <p:nvPr/>
        </p:nvSpPr>
        <p:spPr>
          <a:xfrm>
            <a:off x="7396869" y="7463433"/>
            <a:ext cx="1039750" cy="86991"/>
          </a:xfrm>
          <a:prstGeom prst="rect">
            <a:avLst/>
          </a:prstGeom>
          <a:noFill/>
          <a:ln/>
        </p:spPr>
        <p:txBody>
          <a:bodyPr wrap="square" lIns="0" tIns="0" rIns="0" bIns="0" rtlCol="0" anchor="t"/>
          <a:lstStyle/>
          <a:p>
            <a:pPr algn="l" indent="0" marL="0">
              <a:buNone/>
            </a:pPr>
            <a:r>
              <a:rPr lang="en-US" sz="700" dirty="0">
                <a:solidFill>
                  <a:srgbClr val="501E50"/>
                </a:solidFill>
                <a:latin typeface="Calibri" pitchFamily="34" charset="0"/>
                <a:ea typeface="Calibri" pitchFamily="34" charset="-122"/>
                <a:cs typeface="Calibri" pitchFamily="34" charset="-120"/>
              </a:rPr>
              <a:t>Pix</a:t>
            </a:r>
            <a:endParaRPr lang="en-US" sz="700" dirty="0"/>
          </a:p>
        </p:txBody>
      </p:sp>
      <p:pic>
        <p:nvPicPr>
          <p:cNvPr id="87" name="Image 47" descr="preencoded.png">    </p:cNvPr>
          <p:cNvPicPr>
            <a:picLocks noChangeAspect="1"/>
          </p:cNvPicPr>
          <p:nvPr/>
        </p:nvPicPr>
        <p:blipFill>
          <a:blip r:embed="rId48"/>
          <a:stretch>
            <a:fillRect/>
          </a:stretch>
        </p:blipFill>
        <p:spPr>
          <a:xfrm>
            <a:off x="8433085" y="7481887"/>
            <a:ext cx="26826" cy="50043"/>
          </a:xfrm>
          <a:prstGeom prst="rect">
            <a:avLst/>
          </a:prstGeom>
        </p:spPr>
      </p:pic>
      <p:pic>
        <p:nvPicPr>
          <p:cNvPr id="88" name="Image 48" descr="preencoded.png">    </p:cNvPr>
          <p:cNvPicPr>
            <a:picLocks noChangeAspect="1"/>
          </p:cNvPicPr>
          <p:nvPr/>
        </p:nvPicPr>
        <p:blipFill>
          <a:blip r:embed="rId49"/>
          <a:stretch>
            <a:fillRect/>
          </a:stretch>
        </p:blipFill>
        <p:spPr>
          <a:xfrm>
            <a:off x="7356872" y="5744021"/>
            <a:ext cx="62917" cy="92534"/>
          </a:xfrm>
          <a:prstGeom prst="rect">
            <a:avLst/>
          </a:prstGeom>
        </p:spPr>
      </p:pic>
      <p:sp>
        <p:nvSpPr>
          <p:cNvPr id="89" name="Text 38"/>
          <p:cNvSpPr/>
          <p:nvPr/>
        </p:nvSpPr>
        <p:spPr>
          <a:xfrm>
            <a:off x="7456773" y="5747407"/>
            <a:ext cx="349815" cy="102870"/>
          </a:xfrm>
          <a:prstGeom prst="rect">
            <a:avLst/>
          </a:prstGeom>
          <a:noFill/>
          <a:ln/>
        </p:spPr>
        <p:txBody>
          <a:bodyPr wrap="square" lIns="0" tIns="0" rIns="0" bIns="0" rtlCol="0" anchor="ctr"/>
          <a:lstStyle/>
          <a:p>
            <a:pPr algn="l" indent="0" marL="0">
              <a:buNone/>
            </a:pPr>
            <a:r>
              <a:rPr lang="en-US" sz="583" dirty="0">
                <a:solidFill>
                  <a:srgbClr val="AAAAAA"/>
                </a:solidFill>
                <a:latin typeface="Calibri" pitchFamily="34" charset="0"/>
                <a:ea typeface="Calibri" pitchFamily="34" charset="-122"/>
                <a:cs typeface="Calibri" pitchFamily="34" charset="-120"/>
              </a:rPr>
              <a:t>Pagamento</a:t>
            </a:r>
            <a:endParaRPr lang="en-US" sz="583" dirty="0"/>
          </a:p>
        </p:txBody>
      </p:sp>
      <p:pic>
        <p:nvPicPr>
          <p:cNvPr id="90" name="Image 49" descr="preencoded.png">    </p:cNvPr>
          <p:cNvPicPr>
            <a:picLocks noChangeAspect="1"/>
          </p:cNvPicPr>
          <p:nvPr/>
        </p:nvPicPr>
        <p:blipFill>
          <a:blip r:embed="rId50"/>
          <a:stretch>
            <a:fillRect/>
          </a:stretch>
        </p:blipFill>
        <p:spPr>
          <a:xfrm>
            <a:off x="9292568" y="4498367"/>
            <a:ext cx="1995227" cy="4016387"/>
          </a:xfrm>
          <a:prstGeom prst="rect">
            <a:avLst/>
          </a:prstGeom>
        </p:spPr>
      </p:pic>
      <p:pic>
        <p:nvPicPr>
          <p:cNvPr id="91" name="Image 50" descr="preencoded.png">    </p:cNvPr>
          <p:cNvPicPr>
            <a:picLocks noChangeAspect="1"/>
          </p:cNvPicPr>
          <p:nvPr/>
        </p:nvPicPr>
        <p:blipFill>
          <a:blip r:embed="rId51"/>
          <a:stretch>
            <a:fillRect/>
          </a:stretch>
        </p:blipFill>
        <p:spPr>
          <a:xfrm>
            <a:off x="9585015" y="5594077"/>
            <a:ext cx="1332644" cy="2369121"/>
          </a:xfrm>
          <a:prstGeom prst="rect">
            <a:avLst/>
          </a:prstGeom>
        </p:spPr>
      </p:pic>
      <p:pic>
        <p:nvPicPr>
          <p:cNvPr id="92" name="Image 51" descr="preencoded.png">    </p:cNvPr>
          <p:cNvPicPr>
            <a:picLocks noChangeAspect="1"/>
          </p:cNvPicPr>
          <p:nvPr/>
        </p:nvPicPr>
        <p:blipFill>
          <a:blip r:embed="rId52"/>
          <a:stretch>
            <a:fillRect/>
          </a:stretch>
        </p:blipFill>
        <p:spPr>
          <a:xfrm>
            <a:off x="9585015" y="5594077"/>
            <a:ext cx="1332630" cy="2369120"/>
          </a:xfrm>
          <a:prstGeom prst="rect">
            <a:avLst/>
          </a:prstGeom>
        </p:spPr>
      </p:pic>
      <p:sp>
        <p:nvSpPr>
          <p:cNvPr id="93" name="Text 39"/>
          <p:cNvSpPr/>
          <p:nvPr/>
        </p:nvSpPr>
        <p:spPr>
          <a:xfrm>
            <a:off x="9835083" y="5725492"/>
            <a:ext cx="850106" cy="80010"/>
          </a:xfrm>
          <a:prstGeom prst="rect">
            <a:avLst/>
          </a:prstGeom>
          <a:noFill/>
          <a:ln/>
        </p:spPr>
        <p:txBody>
          <a:bodyPr wrap="square" lIns="0" tIns="0" rIns="0" bIns="0" rtlCol="0" anchor="t"/>
          <a:lstStyle/>
          <a:p>
            <a:pPr algn="l" indent="0" marL="0">
              <a:buNone/>
            </a:pPr>
            <a:r>
              <a:rPr lang="en-US" sz="423" dirty="0">
                <a:solidFill>
                  <a:srgbClr val="666666"/>
                </a:solidFill>
                <a:latin typeface="Calibri" pitchFamily="34" charset="0"/>
                <a:ea typeface="Calibri" pitchFamily="34" charset="-122"/>
                <a:cs typeface="Calibri" pitchFamily="34" charset="-120"/>
              </a:rPr>
              <a:t>ESTABELECIMENTO COMERCIAL LTDA  </a:t>
            </a:r>
            <a:endParaRPr lang="en-US" sz="423" dirty="0"/>
          </a:p>
        </p:txBody>
      </p:sp>
      <p:sp>
        <p:nvSpPr>
          <p:cNvPr id="94" name="Text 40"/>
          <p:cNvSpPr/>
          <p:nvPr/>
        </p:nvSpPr>
        <p:spPr>
          <a:xfrm>
            <a:off x="10044113" y="5786958"/>
            <a:ext cx="440055" cy="68580"/>
          </a:xfrm>
          <a:prstGeom prst="rect">
            <a:avLst/>
          </a:prstGeom>
          <a:noFill/>
          <a:ln/>
        </p:spPr>
        <p:txBody>
          <a:bodyPr wrap="square" lIns="0" tIns="0" rIns="0" bIns="0" rtlCol="0" anchor="t"/>
          <a:lstStyle/>
          <a:p>
            <a:pPr algn="l" indent="0" marL="0">
              <a:buNone/>
            </a:pPr>
            <a:r>
              <a:rPr lang="en-US" sz="393" dirty="0">
                <a:solidFill>
                  <a:srgbClr val="666666"/>
                </a:solidFill>
                <a:latin typeface="Calibri" pitchFamily="34" charset="0"/>
                <a:ea typeface="Calibri" pitchFamily="34" charset="-122"/>
                <a:cs typeface="Calibri" pitchFamily="34" charset="-120"/>
              </a:rPr>
              <a:t>12.700.643/0001-17</a:t>
            </a:r>
            <a:endParaRPr lang="en-US" sz="393" dirty="0"/>
          </a:p>
        </p:txBody>
      </p:sp>
      <p:sp>
        <p:nvSpPr>
          <p:cNvPr id="95" name="Text 41"/>
          <p:cNvSpPr/>
          <p:nvPr/>
        </p:nvSpPr>
        <p:spPr>
          <a:xfrm>
            <a:off x="9944063" y="6053063"/>
            <a:ext cx="670084" cy="228600"/>
          </a:xfrm>
          <a:prstGeom prst="rect">
            <a:avLst/>
          </a:prstGeom>
          <a:noFill/>
          <a:ln/>
        </p:spPr>
        <p:txBody>
          <a:bodyPr wrap="square" lIns="0" tIns="0" rIns="0" bIns="0" rtlCol="0" anchor="t"/>
          <a:lstStyle/>
          <a:p>
            <a:pPr algn="l" indent="0" marL="0">
              <a:buNone/>
            </a:pPr>
            <a:r>
              <a:rPr lang="en-US" sz="1224" dirty="0">
                <a:solidFill>
                  <a:srgbClr val="501E50"/>
                </a:solidFill>
                <a:latin typeface="Calibri" pitchFamily="34" charset="0"/>
                <a:ea typeface="Calibri" pitchFamily="34" charset="-122"/>
                <a:cs typeface="Calibri" pitchFamily="34" charset="-120"/>
              </a:rPr>
              <a:t>R$ 100,00</a:t>
            </a:r>
            <a:endParaRPr lang="en-US" sz="1224" dirty="0"/>
          </a:p>
        </p:txBody>
      </p:sp>
      <p:sp>
        <p:nvSpPr>
          <p:cNvPr id="96" name="Text 42"/>
          <p:cNvSpPr/>
          <p:nvPr/>
        </p:nvSpPr>
        <p:spPr>
          <a:xfrm>
            <a:off x="10208754" y="5949442"/>
            <a:ext cx="120015" cy="125730"/>
          </a:xfrm>
          <a:prstGeom prst="rect">
            <a:avLst/>
          </a:prstGeom>
          <a:noFill/>
          <a:ln/>
        </p:spPr>
        <p:txBody>
          <a:bodyPr wrap="square" lIns="0" tIns="0" rIns="0" bIns="0" rtlCol="0" anchor="t"/>
          <a:lstStyle/>
          <a:p>
            <a:pPr algn="l" indent="0" marL="0">
              <a:buNone/>
            </a:pPr>
            <a:r>
              <a:rPr lang="en-US" sz="700" dirty="0">
                <a:solidFill>
                  <a:srgbClr val="666666"/>
                </a:solidFill>
                <a:latin typeface="Calibri" pitchFamily="34" charset="0"/>
                <a:ea typeface="Calibri" pitchFamily="34" charset="-122"/>
                <a:cs typeface="Calibri" pitchFamily="34" charset="-120"/>
              </a:rPr>
              <a:t>Pix</a:t>
            </a:r>
            <a:endParaRPr lang="en-US" sz="700" dirty="0"/>
          </a:p>
        </p:txBody>
      </p:sp>
      <p:pic>
        <p:nvPicPr>
          <p:cNvPr id="97" name="Image 52" descr="preencoded.png">    </p:cNvPr>
          <p:cNvPicPr>
            <a:picLocks noChangeAspect="1"/>
          </p:cNvPicPr>
          <p:nvPr/>
        </p:nvPicPr>
        <p:blipFill>
          <a:blip r:embed="rId53"/>
          <a:stretch>
            <a:fillRect/>
          </a:stretch>
        </p:blipFill>
        <p:spPr>
          <a:xfrm>
            <a:off x="9870021" y="6647222"/>
            <a:ext cx="781087" cy="781087"/>
          </a:xfrm>
          <a:prstGeom prst="rect">
            <a:avLst/>
          </a:prstGeom>
        </p:spPr>
      </p:pic>
      <p:sp>
        <p:nvSpPr>
          <p:cNvPr id="98" name="Text 43"/>
          <p:cNvSpPr/>
          <p:nvPr/>
        </p:nvSpPr>
        <p:spPr>
          <a:xfrm>
            <a:off x="10130991" y="7805849"/>
            <a:ext cx="260033" cy="80010"/>
          </a:xfrm>
          <a:prstGeom prst="rect">
            <a:avLst/>
          </a:prstGeom>
          <a:noFill/>
          <a:ln/>
        </p:spPr>
        <p:txBody>
          <a:bodyPr wrap="square" lIns="0" tIns="0" rIns="0" bIns="0" rtlCol="0" anchor="t"/>
          <a:lstStyle/>
          <a:p>
            <a:pPr algn="l" indent="0" marL="0">
              <a:buNone/>
            </a:pPr>
            <a:r>
              <a:rPr lang="en-US" sz="437" dirty="0">
                <a:solidFill>
                  <a:srgbClr val="501E50"/>
                </a:solidFill>
                <a:latin typeface="Calibri" pitchFamily="34" charset="0"/>
                <a:ea typeface="Calibri" pitchFamily="34" charset="-122"/>
                <a:cs typeface="Calibri" pitchFamily="34" charset="-120"/>
              </a:rPr>
              <a:t>CANCELAR</a:t>
            </a:r>
            <a:endParaRPr lang="en-US" sz="437" dirty="0"/>
          </a:p>
        </p:txBody>
      </p:sp>
      <p:sp>
        <p:nvSpPr>
          <p:cNvPr id="99" name="Text 44"/>
          <p:cNvSpPr/>
          <p:nvPr/>
        </p:nvSpPr>
        <p:spPr>
          <a:xfrm>
            <a:off x="9773803" y="7498631"/>
            <a:ext cx="978323" cy="181386"/>
          </a:xfrm>
          <a:prstGeom prst="rect">
            <a:avLst/>
          </a:prstGeom>
          <a:noFill/>
          <a:ln/>
        </p:spPr>
        <p:txBody>
          <a:bodyPr wrap="square" lIns="0" tIns="0" rIns="0" bIns="0" rtlCol="0" anchor="t"/>
          <a:lstStyle/>
          <a:p>
            <a:pPr algn="ctr" indent="0" marL="0">
              <a:buNone/>
            </a:pPr>
            <a:r>
              <a:rPr lang="en-US" sz="583" dirty="0">
                <a:solidFill>
                  <a:srgbClr val="501E50"/>
                </a:solidFill>
                <a:latin typeface="Calibri" pitchFamily="34" charset="0"/>
                <a:ea typeface="Calibri" pitchFamily="34" charset="-122"/>
                <a:cs typeface="Calibri" pitchFamily="34" charset="-120"/>
              </a:rPr>
              <a:t>ou faça a leitura do QR Code</a:t>
            </a:r>
            <a:endParaRPr lang="en-US" sz="583" dirty="0"/>
          </a:p>
        </p:txBody>
      </p:sp>
      <p:pic>
        <p:nvPicPr>
          <p:cNvPr id="100" name="Image 53" descr="preencoded.png">    </p:cNvPr>
          <p:cNvPicPr>
            <a:picLocks noChangeAspect="1"/>
          </p:cNvPicPr>
          <p:nvPr/>
        </p:nvPicPr>
        <p:blipFill>
          <a:blip r:embed="rId54"/>
          <a:stretch>
            <a:fillRect/>
          </a:stretch>
        </p:blipFill>
        <p:spPr>
          <a:xfrm>
            <a:off x="9585015" y="5594077"/>
            <a:ext cx="1332630" cy="88850"/>
          </a:xfrm>
          <a:prstGeom prst="rect">
            <a:avLst/>
          </a:prstGeom>
        </p:spPr>
      </p:pic>
      <p:sp>
        <p:nvSpPr>
          <p:cNvPr id="101" name="Text 45"/>
          <p:cNvSpPr/>
          <p:nvPr/>
        </p:nvSpPr>
        <p:spPr>
          <a:xfrm>
            <a:off x="10756441" y="5607025"/>
            <a:ext cx="150019" cy="80010"/>
          </a:xfrm>
          <a:prstGeom prst="rect">
            <a:avLst/>
          </a:prstGeom>
          <a:noFill/>
          <a:ln/>
        </p:spPr>
        <p:txBody>
          <a:bodyPr wrap="square" lIns="0" tIns="0" rIns="0" bIns="0" rtlCol="0" anchor="t"/>
          <a:lstStyle/>
          <a:p>
            <a:pPr algn="l" indent="0" marL="0">
              <a:buNone/>
            </a:pPr>
            <a:r>
              <a:rPr lang="en-US" sz="408" dirty="0">
                <a:solidFill>
                  <a:srgbClr val="FFFFFF"/>
                </a:solidFill>
                <a:latin typeface="Inter" pitchFamily="34" charset="0"/>
                <a:ea typeface="Inter" pitchFamily="34" charset="-122"/>
                <a:cs typeface="Inter" pitchFamily="34" charset="-120"/>
              </a:rPr>
              <a:t>12:30</a:t>
            </a:r>
            <a:endParaRPr lang="en-US" sz="408" dirty="0"/>
          </a:p>
        </p:txBody>
      </p:sp>
      <p:pic>
        <p:nvPicPr>
          <p:cNvPr id="102" name="Image 54" descr="preencoded.png">    </p:cNvPr>
          <p:cNvPicPr>
            <a:picLocks noChangeAspect="1"/>
          </p:cNvPicPr>
          <p:nvPr/>
        </p:nvPicPr>
        <p:blipFill>
          <a:blip r:embed="rId55"/>
          <a:stretch>
            <a:fillRect/>
          </a:stretch>
        </p:blipFill>
        <p:spPr>
          <a:xfrm>
            <a:off x="10695533" y="5612569"/>
            <a:ext cx="33300" cy="51829"/>
          </a:xfrm>
          <a:prstGeom prst="rect">
            <a:avLst/>
          </a:prstGeom>
        </p:spPr>
      </p:pic>
      <p:pic>
        <p:nvPicPr>
          <p:cNvPr id="103" name="Image 55" descr="preencoded.png">    </p:cNvPr>
          <p:cNvPicPr>
            <a:picLocks noChangeAspect="1"/>
          </p:cNvPicPr>
          <p:nvPr/>
        </p:nvPicPr>
        <p:blipFill>
          <a:blip r:embed="rId56"/>
          <a:stretch>
            <a:fillRect/>
          </a:stretch>
        </p:blipFill>
        <p:spPr>
          <a:xfrm>
            <a:off x="10610366" y="5612569"/>
            <a:ext cx="51829" cy="51829"/>
          </a:xfrm>
          <a:prstGeom prst="rect">
            <a:avLst/>
          </a:prstGeom>
        </p:spPr>
      </p:pic>
      <p:pic>
        <p:nvPicPr>
          <p:cNvPr id="104" name="Image 56" descr="preencoded.png">    </p:cNvPr>
          <p:cNvPicPr>
            <a:picLocks noChangeAspect="1"/>
          </p:cNvPicPr>
          <p:nvPr/>
        </p:nvPicPr>
        <p:blipFill>
          <a:blip r:embed="rId57"/>
          <a:stretch>
            <a:fillRect/>
          </a:stretch>
        </p:blipFill>
        <p:spPr>
          <a:xfrm>
            <a:off x="10536324" y="5612569"/>
            <a:ext cx="66638" cy="51829"/>
          </a:xfrm>
          <a:prstGeom prst="rect">
            <a:avLst/>
          </a:prstGeom>
        </p:spPr>
      </p:pic>
      <p:pic>
        <p:nvPicPr>
          <p:cNvPr id="105" name="Image 57" descr="preencoded.png">    </p:cNvPr>
          <p:cNvPicPr>
            <a:picLocks noChangeAspect="1"/>
          </p:cNvPicPr>
          <p:nvPr/>
        </p:nvPicPr>
        <p:blipFill>
          <a:blip r:embed="rId58"/>
          <a:stretch>
            <a:fillRect/>
          </a:stretch>
        </p:blipFill>
        <p:spPr>
          <a:xfrm>
            <a:off x="9636807" y="5742124"/>
            <a:ext cx="103659" cy="75977"/>
          </a:xfrm>
          <a:prstGeom prst="rect">
            <a:avLst/>
          </a:prstGeom>
        </p:spPr>
      </p:pic>
      <p:pic>
        <p:nvPicPr>
          <p:cNvPr id="106" name="Image 58" descr="preencoded.png">    </p:cNvPr>
          <p:cNvPicPr>
            <a:picLocks noChangeAspect="1"/>
          </p:cNvPicPr>
          <p:nvPr/>
        </p:nvPicPr>
        <p:blipFill>
          <a:blip r:embed="rId59"/>
          <a:stretch>
            <a:fillRect/>
          </a:stretch>
        </p:blipFill>
        <p:spPr>
          <a:xfrm>
            <a:off x="10699217" y="5682928"/>
            <a:ext cx="177684" cy="177684"/>
          </a:xfrm>
          <a:prstGeom prst="rect">
            <a:avLst/>
          </a:prstGeom>
        </p:spPr>
      </p:pic>
      <p:pic>
        <p:nvPicPr>
          <p:cNvPr id="107" name="Image 59" descr="preencoded.png">    </p:cNvPr>
          <p:cNvPicPr>
            <a:picLocks noChangeAspect="1"/>
          </p:cNvPicPr>
          <p:nvPr/>
        </p:nvPicPr>
        <p:blipFill>
          <a:blip r:embed="rId60"/>
          <a:stretch>
            <a:fillRect/>
          </a:stretch>
        </p:blipFill>
        <p:spPr>
          <a:xfrm>
            <a:off x="10180960" y="6260381"/>
            <a:ext cx="161032" cy="96255"/>
          </a:xfrm>
          <a:prstGeom prst="rect">
            <a:avLst/>
          </a:prstGeom>
        </p:spPr>
      </p:pic>
      <p:sp>
        <p:nvSpPr>
          <p:cNvPr id="108" name="Text 46"/>
          <p:cNvSpPr/>
          <p:nvPr/>
        </p:nvSpPr>
        <p:spPr>
          <a:xfrm>
            <a:off x="9831177" y="6428817"/>
            <a:ext cx="863568" cy="190640"/>
          </a:xfrm>
          <a:prstGeom prst="rect">
            <a:avLst/>
          </a:prstGeom>
          <a:noFill/>
          <a:ln/>
        </p:spPr>
        <p:txBody>
          <a:bodyPr wrap="square" lIns="0" tIns="0" rIns="0" bIns="0" rtlCol="0" anchor="t"/>
          <a:lstStyle/>
          <a:p>
            <a:pPr algn="ctr" indent="0" marL="0">
              <a:buNone/>
            </a:pPr>
            <a:r>
              <a:rPr lang="en-US" sz="583" dirty="0">
                <a:solidFill>
                  <a:srgbClr val="501E50"/>
                </a:solidFill>
                <a:latin typeface="Calibri" pitchFamily="34" charset="0"/>
                <a:ea typeface="Calibri" pitchFamily="34" charset="-122"/>
                <a:cs typeface="Calibri" pitchFamily="34" charset="-120"/>
              </a:rPr>
              <a:t>Aproxime seu dispositivo para realizar o pagamento</a:t>
            </a:r>
            <a:endParaRPr lang="en-US" sz="583" dirty="0"/>
          </a:p>
        </p:txBody>
      </p:sp>
      <p:pic>
        <p:nvPicPr>
          <p:cNvPr id="109" name="Image 60" descr="preencoded.png">    </p:cNvPr>
          <p:cNvPicPr>
            <a:picLocks noChangeAspect="1"/>
          </p:cNvPicPr>
          <p:nvPr/>
        </p:nvPicPr>
        <p:blipFill>
          <a:blip r:embed="rId61"/>
          <a:stretch>
            <a:fillRect/>
          </a:stretch>
        </p:blipFill>
        <p:spPr>
          <a:xfrm>
            <a:off x="11622509" y="4498367"/>
            <a:ext cx="1995264" cy="4016387"/>
          </a:xfrm>
          <a:prstGeom prst="rect">
            <a:avLst/>
          </a:prstGeom>
        </p:spPr>
      </p:pic>
      <p:pic>
        <p:nvPicPr>
          <p:cNvPr id="110" name="Image 61" descr="preencoded.png">    </p:cNvPr>
          <p:cNvPicPr>
            <a:picLocks noChangeAspect="1"/>
          </p:cNvPicPr>
          <p:nvPr/>
        </p:nvPicPr>
        <p:blipFill>
          <a:blip r:embed="rId62"/>
          <a:stretch>
            <a:fillRect/>
          </a:stretch>
        </p:blipFill>
        <p:spPr>
          <a:xfrm>
            <a:off x="11914956" y="5594077"/>
            <a:ext cx="1332644" cy="2369121"/>
          </a:xfrm>
          <a:prstGeom prst="rect">
            <a:avLst/>
          </a:prstGeom>
        </p:spPr>
      </p:pic>
      <p:pic>
        <p:nvPicPr>
          <p:cNvPr id="111" name="Image 62" descr="preencoded.png">    </p:cNvPr>
          <p:cNvPicPr>
            <a:picLocks noChangeAspect="1"/>
          </p:cNvPicPr>
          <p:nvPr/>
        </p:nvPicPr>
        <p:blipFill>
          <a:blip r:embed="rId63"/>
          <a:stretch>
            <a:fillRect/>
          </a:stretch>
        </p:blipFill>
        <p:spPr>
          <a:xfrm>
            <a:off x="11914956" y="5594077"/>
            <a:ext cx="1332630" cy="2369120"/>
          </a:xfrm>
          <a:prstGeom prst="rect">
            <a:avLst/>
          </a:prstGeom>
        </p:spPr>
      </p:pic>
      <p:sp>
        <p:nvSpPr>
          <p:cNvPr id="112" name="Text 47"/>
          <p:cNvSpPr/>
          <p:nvPr/>
        </p:nvSpPr>
        <p:spPr>
          <a:xfrm>
            <a:off x="12256740" y="6902648"/>
            <a:ext cx="720090" cy="114300"/>
          </a:xfrm>
          <a:prstGeom prst="rect">
            <a:avLst/>
          </a:prstGeom>
          <a:noFill/>
          <a:ln/>
        </p:spPr>
        <p:txBody>
          <a:bodyPr wrap="square" lIns="0" tIns="0" rIns="0" bIns="0" rtlCol="0" anchor="t"/>
          <a:lstStyle/>
          <a:p>
            <a:pPr algn="l" indent="0" marL="0">
              <a:buNone/>
            </a:pPr>
            <a:r>
              <a:rPr lang="en-US" sz="641" dirty="0">
                <a:solidFill>
                  <a:srgbClr val="501E50"/>
                </a:solidFill>
                <a:latin typeface="Calibri" pitchFamily="34" charset="0"/>
                <a:ea typeface="Calibri" pitchFamily="34" charset="-122"/>
                <a:cs typeface="Calibri" pitchFamily="34" charset="-120"/>
              </a:rPr>
              <a:t>Transação aprovada!</a:t>
            </a:r>
            <a:endParaRPr lang="en-US" sz="641" dirty="0"/>
          </a:p>
        </p:txBody>
      </p:sp>
      <p:sp>
        <p:nvSpPr>
          <p:cNvPr id="113" name="Text 48"/>
          <p:cNvSpPr/>
          <p:nvPr/>
        </p:nvSpPr>
        <p:spPr>
          <a:xfrm>
            <a:off x="12321815" y="6712037"/>
            <a:ext cx="580073" cy="228600"/>
          </a:xfrm>
          <a:prstGeom prst="rect">
            <a:avLst/>
          </a:prstGeom>
          <a:noFill/>
          <a:ln/>
        </p:spPr>
        <p:txBody>
          <a:bodyPr wrap="square" lIns="0" tIns="0" rIns="0" bIns="0" rtlCol="0" anchor="t"/>
          <a:lstStyle/>
          <a:p>
            <a:pPr algn="l" indent="0" marL="0">
              <a:buNone/>
            </a:pPr>
            <a:r>
              <a:rPr lang="en-US" sz="1224" dirty="0">
                <a:solidFill>
                  <a:srgbClr val="501E50"/>
                </a:solidFill>
                <a:latin typeface="Calibri" pitchFamily="34" charset="0"/>
                <a:ea typeface="Calibri" pitchFamily="34" charset="-122"/>
                <a:cs typeface="Calibri" pitchFamily="34" charset="-120"/>
              </a:rPr>
              <a:t>Sucesso!</a:t>
            </a:r>
            <a:endParaRPr lang="en-US" sz="1224" dirty="0"/>
          </a:p>
        </p:txBody>
      </p:sp>
      <p:pic>
        <p:nvPicPr>
          <p:cNvPr id="114" name="Image 63" descr="preencoded.png">    </p:cNvPr>
          <p:cNvPicPr>
            <a:picLocks noChangeAspect="1"/>
          </p:cNvPicPr>
          <p:nvPr/>
        </p:nvPicPr>
        <p:blipFill>
          <a:blip r:embed="rId64"/>
          <a:stretch>
            <a:fillRect/>
          </a:stretch>
        </p:blipFill>
        <p:spPr>
          <a:xfrm>
            <a:off x="12257336" y="6025307"/>
            <a:ext cx="647864" cy="647812"/>
          </a:xfrm>
          <a:prstGeom prst="rect">
            <a:avLst/>
          </a:prstGeom>
        </p:spPr>
      </p:pic>
      <p:sp>
        <p:nvSpPr>
          <p:cNvPr id="115" name="Text 49"/>
          <p:cNvSpPr/>
          <p:nvPr/>
        </p:nvSpPr>
        <p:spPr>
          <a:xfrm>
            <a:off x="12165062" y="5725492"/>
            <a:ext cx="850106" cy="80010"/>
          </a:xfrm>
          <a:prstGeom prst="rect">
            <a:avLst/>
          </a:prstGeom>
          <a:noFill/>
          <a:ln/>
        </p:spPr>
        <p:txBody>
          <a:bodyPr wrap="square" lIns="0" tIns="0" rIns="0" bIns="0" rtlCol="0" anchor="t"/>
          <a:lstStyle/>
          <a:p>
            <a:pPr algn="l" indent="0" marL="0">
              <a:buNone/>
            </a:pPr>
            <a:r>
              <a:rPr lang="en-US" sz="423" dirty="0">
                <a:solidFill>
                  <a:srgbClr val="666666"/>
                </a:solidFill>
                <a:latin typeface="Calibri" pitchFamily="34" charset="0"/>
                <a:ea typeface="Calibri" pitchFamily="34" charset="-122"/>
                <a:cs typeface="Calibri" pitchFamily="34" charset="-120"/>
              </a:rPr>
              <a:t>ESTABELECIMENTO COMERCIAL LTDA  </a:t>
            </a:r>
            <a:endParaRPr lang="en-US" sz="423" dirty="0"/>
          </a:p>
        </p:txBody>
      </p:sp>
      <p:sp>
        <p:nvSpPr>
          <p:cNvPr id="116" name="Text 50"/>
          <p:cNvSpPr/>
          <p:nvPr/>
        </p:nvSpPr>
        <p:spPr>
          <a:xfrm>
            <a:off x="12374091" y="5786958"/>
            <a:ext cx="440055" cy="68580"/>
          </a:xfrm>
          <a:prstGeom prst="rect">
            <a:avLst/>
          </a:prstGeom>
          <a:noFill/>
          <a:ln/>
        </p:spPr>
        <p:txBody>
          <a:bodyPr wrap="square" lIns="0" tIns="0" rIns="0" bIns="0" rtlCol="0" anchor="t"/>
          <a:lstStyle/>
          <a:p>
            <a:pPr algn="l" indent="0" marL="0">
              <a:buNone/>
            </a:pPr>
            <a:r>
              <a:rPr lang="en-US" sz="393" dirty="0">
                <a:solidFill>
                  <a:srgbClr val="666666"/>
                </a:solidFill>
                <a:latin typeface="Calibri" pitchFamily="34" charset="0"/>
                <a:ea typeface="Calibri" pitchFamily="34" charset="-122"/>
                <a:cs typeface="Calibri" pitchFamily="34" charset="-120"/>
              </a:rPr>
              <a:t>12.700.643/0001-17</a:t>
            </a:r>
            <a:endParaRPr lang="en-US" sz="393" dirty="0"/>
          </a:p>
        </p:txBody>
      </p:sp>
      <p:pic>
        <p:nvPicPr>
          <p:cNvPr id="117" name="Image 64" descr="preencoded.png">    </p:cNvPr>
          <p:cNvPicPr>
            <a:picLocks noChangeAspect="1"/>
          </p:cNvPicPr>
          <p:nvPr/>
        </p:nvPicPr>
        <p:blipFill>
          <a:blip r:embed="rId65"/>
          <a:stretch>
            <a:fillRect/>
          </a:stretch>
        </p:blipFill>
        <p:spPr>
          <a:xfrm>
            <a:off x="11914956" y="5594077"/>
            <a:ext cx="1332630" cy="88850"/>
          </a:xfrm>
          <a:prstGeom prst="rect">
            <a:avLst/>
          </a:prstGeom>
        </p:spPr>
      </p:pic>
      <p:sp>
        <p:nvSpPr>
          <p:cNvPr id="118" name="Text 51"/>
          <p:cNvSpPr/>
          <p:nvPr/>
        </p:nvSpPr>
        <p:spPr>
          <a:xfrm>
            <a:off x="13086420" y="5607025"/>
            <a:ext cx="150019" cy="80010"/>
          </a:xfrm>
          <a:prstGeom prst="rect">
            <a:avLst/>
          </a:prstGeom>
          <a:noFill/>
          <a:ln/>
        </p:spPr>
        <p:txBody>
          <a:bodyPr wrap="square" lIns="0" tIns="0" rIns="0" bIns="0" rtlCol="0" anchor="t"/>
          <a:lstStyle/>
          <a:p>
            <a:pPr algn="l" indent="0" marL="0">
              <a:buNone/>
            </a:pPr>
            <a:r>
              <a:rPr lang="en-US" sz="408" dirty="0">
                <a:solidFill>
                  <a:srgbClr val="FFFFFF"/>
                </a:solidFill>
                <a:latin typeface="Inter" pitchFamily="34" charset="0"/>
                <a:ea typeface="Inter" pitchFamily="34" charset="-122"/>
                <a:cs typeface="Inter" pitchFamily="34" charset="-120"/>
              </a:rPr>
              <a:t>12:30</a:t>
            </a:r>
            <a:endParaRPr lang="en-US" sz="408" dirty="0"/>
          </a:p>
        </p:txBody>
      </p:sp>
      <p:pic>
        <p:nvPicPr>
          <p:cNvPr id="119" name="Image 65" descr="preencoded.png">    </p:cNvPr>
          <p:cNvPicPr>
            <a:picLocks noChangeAspect="1"/>
          </p:cNvPicPr>
          <p:nvPr/>
        </p:nvPicPr>
        <p:blipFill>
          <a:blip r:embed="rId66"/>
          <a:stretch>
            <a:fillRect/>
          </a:stretch>
        </p:blipFill>
        <p:spPr>
          <a:xfrm>
            <a:off x="13025475" y="5612569"/>
            <a:ext cx="33300" cy="51829"/>
          </a:xfrm>
          <a:prstGeom prst="rect">
            <a:avLst/>
          </a:prstGeom>
        </p:spPr>
      </p:pic>
      <p:pic>
        <p:nvPicPr>
          <p:cNvPr id="120" name="Image 66" descr="preencoded.png">    </p:cNvPr>
          <p:cNvPicPr>
            <a:picLocks noChangeAspect="1"/>
          </p:cNvPicPr>
          <p:nvPr/>
        </p:nvPicPr>
        <p:blipFill>
          <a:blip r:embed="rId67"/>
          <a:stretch>
            <a:fillRect/>
          </a:stretch>
        </p:blipFill>
        <p:spPr>
          <a:xfrm>
            <a:off x="12940345" y="5612569"/>
            <a:ext cx="51829" cy="51829"/>
          </a:xfrm>
          <a:prstGeom prst="rect">
            <a:avLst/>
          </a:prstGeom>
        </p:spPr>
      </p:pic>
      <p:pic>
        <p:nvPicPr>
          <p:cNvPr id="121" name="Image 67" descr="preencoded.png">    </p:cNvPr>
          <p:cNvPicPr>
            <a:picLocks noChangeAspect="1"/>
          </p:cNvPicPr>
          <p:nvPr/>
        </p:nvPicPr>
        <p:blipFill>
          <a:blip r:embed="rId68"/>
          <a:stretch>
            <a:fillRect/>
          </a:stretch>
        </p:blipFill>
        <p:spPr>
          <a:xfrm>
            <a:off x="12866303" y="5612569"/>
            <a:ext cx="66638" cy="51829"/>
          </a:xfrm>
          <a:prstGeom prst="rect">
            <a:avLst/>
          </a:prstGeom>
        </p:spPr>
      </p:pic>
      <p:pic>
        <p:nvPicPr>
          <p:cNvPr id="122" name="Image 68" descr="preencoded.png">    </p:cNvPr>
          <p:cNvPicPr>
            <a:picLocks noChangeAspect="1"/>
          </p:cNvPicPr>
          <p:nvPr/>
        </p:nvPicPr>
        <p:blipFill>
          <a:blip r:embed="rId69"/>
          <a:stretch>
            <a:fillRect/>
          </a:stretch>
        </p:blipFill>
        <p:spPr>
          <a:xfrm>
            <a:off x="13952488" y="4498367"/>
            <a:ext cx="1995264" cy="4016387"/>
          </a:xfrm>
          <a:prstGeom prst="rect">
            <a:avLst/>
          </a:prstGeom>
        </p:spPr>
      </p:pic>
      <p:pic>
        <p:nvPicPr>
          <p:cNvPr id="123" name="Image 69" descr="preencoded.png">    </p:cNvPr>
          <p:cNvPicPr>
            <a:picLocks noChangeAspect="1"/>
          </p:cNvPicPr>
          <p:nvPr/>
        </p:nvPicPr>
        <p:blipFill>
          <a:blip r:embed="rId70"/>
          <a:stretch>
            <a:fillRect/>
          </a:stretch>
        </p:blipFill>
        <p:spPr>
          <a:xfrm>
            <a:off x="14244935" y="5594077"/>
            <a:ext cx="1332630" cy="2369120"/>
          </a:xfrm>
          <a:prstGeom prst="rect">
            <a:avLst/>
          </a:prstGeom>
        </p:spPr>
      </p:pic>
      <p:pic>
        <p:nvPicPr>
          <p:cNvPr id="124" name="Image 70" descr="preencoded.png">    </p:cNvPr>
          <p:cNvPicPr>
            <a:picLocks noChangeAspect="1"/>
          </p:cNvPicPr>
          <p:nvPr/>
        </p:nvPicPr>
        <p:blipFill>
          <a:blip r:embed="rId71"/>
          <a:stretch>
            <a:fillRect/>
          </a:stretch>
        </p:blipFill>
        <p:spPr>
          <a:xfrm>
            <a:off x="14244935" y="5682928"/>
            <a:ext cx="1332630" cy="203597"/>
          </a:xfrm>
          <a:prstGeom prst="rect">
            <a:avLst/>
          </a:prstGeom>
        </p:spPr>
      </p:pic>
      <p:pic>
        <p:nvPicPr>
          <p:cNvPr id="125" name="Image 71" descr="preencoded.png">    </p:cNvPr>
          <p:cNvPicPr>
            <a:picLocks noChangeAspect="1"/>
          </p:cNvPicPr>
          <p:nvPr/>
        </p:nvPicPr>
        <p:blipFill>
          <a:blip r:embed="rId72"/>
          <a:stretch>
            <a:fillRect/>
          </a:stretch>
        </p:blipFill>
        <p:spPr>
          <a:xfrm>
            <a:off x="14244935" y="6569459"/>
            <a:ext cx="1332630" cy="364629"/>
          </a:xfrm>
          <a:prstGeom prst="rect">
            <a:avLst/>
          </a:prstGeom>
        </p:spPr>
      </p:pic>
      <p:pic>
        <p:nvPicPr>
          <p:cNvPr id="126" name="Image 72" descr="preencoded.png">    </p:cNvPr>
          <p:cNvPicPr>
            <a:picLocks noChangeAspect="1"/>
          </p:cNvPicPr>
          <p:nvPr/>
        </p:nvPicPr>
        <p:blipFill>
          <a:blip r:embed="rId73"/>
          <a:stretch>
            <a:fillRect/>
          </a:stretch>
        </p:blipFill>
        <p:spPr>
          <a:xfrm>
            <a:off x="14244935" y="6358496"/>
            <a:ext cx="1332630" cy="211001"/>
          </a:xfrm>
          <a:prstGeom prst="rect">
            <a:avLst/>
          </a:prstGeom>
        </p:spPr>
      </p:pic>
      <p:pic>
        <p:nvPicPr>
          <p:cNvPr id="127" name="Image 73" descr="preencoded.png">    </p:cNvPr>
          <p:cNvPicPr>
            <a:picLocks noChangeAspect="1"/>
          </p:cNvPicPr>
          <p:nvPr/>
        </p:nvPicPr>
        <p:blipFill>
          <a:blip r:embed="rId74"/>
          <a:stretch>
            <a:fillRect/>
          </a:stretch>
        </p:blipFill>
        <p:spPr>
          <a:xfrm>
            <a:off x="14244935" y="5594077"/>
            <a:ext cx="1332630" cy="88850"/>
          </a:xfrm>
          <a:prstGeom prst="rect">
            <a:avLst/>
          </a:prstGeom>
        </p:spPr>
      </p:pic>
      <p:sp>
        <p:nvSpPr>
          <p:cNvPr id="128" name="Text 52"/>
          <p:cNvSpPr/>
          <p:nvPr/>
        </p:nvSpPr>
        <p:spPr>
          <a:xfrm>
            <a:off x="15416361" y="5607025"/>
            <a:ext cx="150019" cy="80010"/>
          </a:xfrm>
          <a:prstGeom prst="rect">
            <a:avLst/>
          </a:prstGeom>
          <a:noFill/>
          <a:ln/>
        </p:spPr>
        <p:txBody>
          <a:bodyPr wrap="square" lIns="0" tIns="0" rIns="0" bIns="0" rtlCol="0" anchor="t"/>
          <a:lstStyle/>
          <a:p>
            <a:pPr algn="l" indent="0" marL="0">
              <a:buNone/>
            </a:pPr>
            <a:r>
              <a:rPr lang="en-US" sz="408" dirty="0">
                <a:solidFill>
                  <a:srgbClr val="FFFFFF"/>
                </a:solidFill>
                <a:latin typeface="Inter" pitchFamily="34" charset="0"/>
                <a:ea typeface="Inter" pitchFamily="34" charset="-122"/>
                <a:cs typeface="Inter" pitchFamily="34" charset="-120"/>
              </a:rPr>
              <a:t>12:30</a:t>
            </a:r>
            <a:endParaRPr lang="en-US" sz="408" dirty="0"/>
          </a:p>
        </p:txBody>
      </p:sp>
      <p:pic>
        <p:nvPicPr>
          <p:cNvPr id="129" name="Image 74" descr="preencoded.png">    </p:cNvPr>
          <p:cNvPicPr>
            <a:picLocks noChangeAspect="1"/>
          </p:cNvPicPr>
          <p:nvPr/>
        </p:nvPicPr>
        <p:blipFill>
          <a:blip r:embed="rId75"/>
          <a:stretch>
            <a:fillRect/>
          </a:stretch>
        </p:blipFill>
        <p:spPr>
          <a:xfrm>
            <a:off x="15355453" y="5612569"/>
            <a:ext cx="33300" cy="51829"/>
          </a:xfrm>
          <a:prstGeom prst="rect">
            <a:avLst/>
          </a:prstGeom>
        </p:spPr>
      </p:pic>
      <p:pic>
        <p:nvPicPr>
          <p:cNvPr id="130" name="Image 75" descr="preencoded.png">    </p:cNvPr>
          <p:cNvPicPr>
            <a:picLocks noChangeAspect="1"/>
          </p:cNvPicPr>
          <p:nvPr/>
        </p:nvPicPr>
        <p:blipFill>
          <a:blip r:embed="rId76"/>
          <a:stretch>
            <a:fillRect/>
          </a:stretch>
        </p:blipFill>
        <p:spPr>
          <a:xfrm>
            <a:off x="15270324" y="5612569"/>
            <a:ext cx="51829" cy="51829"/>
          </a:xfrm>
          <a:prstGeom prst="rect">
            <a:avLst/>
          </a:prstGeom>
        </p:spPr>
      </p:pic>
      <p:pic>
        <p:nvPicPr>
          <p:cNvPr id="131" name="Image 76" descr="preencoded.png">    </p:cNvPr>
          <p:cNvPicPr>
            <a:picLocks noChangeAspect="1"/>
          </p:cNvPicPr>
          <p:nvPr/>
        </p:nvPicPr>
        <p:blipFill>
          <a:blip r:embed="rId77"/>
          <a:stretch>
            <a:fillRect/>
          </a:stretch>
        </p:blipFill>
        <p:spPr>
          <a:xfrm>
            <a:off x="15196245" y="5612569"/>
            <a:ext cx="66638" cy="51829"/>
          </a:xfrm>
          <a:prstGeom prst="rect">
            <a:avLst/>
          </a:prstGeom>
        </p:spPr>
      </p:pic>
      <p:pic>
        <p:nvPicPr>
          <p:cNvPr id="132" name="Image 77" descr="preencoded.png">    </p:cNvPr>
          <p:cNvPicPr>
            <a:picLocks noChangeAspect="1"/>
          </p:cNvPicPr>
          <p:nvPr/>
        </p:nvPicPr>
        <p:blipFill>
          <a:blip r:embed="rId78"/>
          <a:stretch>
            <a:fillRect/>
          </a:stretch>
        </p:blipFill>
        <p:spPr>
          <a:xfrm>
            <a:off x="14244935" y="5905016"/>
            <a:ext cx="1332630" cy="453479"/>
          </a:xfrm>
          <a:prstGeom prst="rect">
            <a:avLst/>
          </a:prstGeom>
        </p:spPr>
      </p:pic>
      <p:sp>
        <p:nvSpPr>
          <p:cNvPr id="133" name="Text 53"/>
          <p:cNvSpPr/>
          <p:nvPr/>
        </p:nvSpPr>
        <p:spPr>
          <a:xfrm>
            <a:off x="14495004" y="5725492"/>
            <a:ext cx="850106" cy="80010"/>
          </a:xfrm>
          <a:prstGeom prst="rect">
            <a:avLst/>
          </a:prstGeom>
          <a:noFill/>
          <a:ln/>
        </p:spPr>
        <p:txBody>
          <a:bodyPr wrap="square" lIns="0" tIns="0" rIns="0" bIns="0" rtlCol="0" anchor="t"/>
          <a:lstStyle/>
          <a:p>
            <a:pPr algn="l" indent="0" marL="0">
              <a:buNone/>
            </a:pPr>
            <a:r>
              <a:rPr lang="en-US" sz="423" dirty="0">
                <a:solidFill>
                  <a:srgbClr val="666666"/>
                </a:solidFill>
                <a:latin typeface="Calibri" pitchFamily="34" charset="0"/>
                <a:ea typeface="Calibri" pitchFamily="34" charset="-122"/>
                <a:cs typeface="Calibri" pitchFamily="34" charset="-120"/>
              </a:rPr>
              <a:t>ESTABELECIMENTO COMERCIAL LTDA  </a:t>
            </a:r>
            <a:endParaRPr lang="en-US" sz="423" dirty="0"/>
          </a:p>
        </p:txBody>
      </p:sp>
      <p:sp>
        <p:nvSpPr>
          <p:cNvPr id="134" name="Text 54"/>
          <p:cNvSpPr/>
          <p:nvPr/>
        </p:nvSpPr>
        <p:spPr>
          <a:xfrm>
            <a:off x="14704033" y="5786958"/>
            <a:ext cx="440055" cy="68580"/>
          </a:xfrm>
          <a:prstGeom prst="rect">
            <a:avLst/>
          </a:prstGeom>
          <a:noFill/>
          <a:ln/>
        </p:spPr>
        <p:txBody>
          <a:bodyPr wrap="square" lIns="0" tIns="0" rIns="0" bIns="0" rtlCol="0" anchor="t"/>
          <a:lstStyle/>
          <a:p>
            <a:pPr algn="l" indent="0" marL="0">
              <a:buNone/>
            </a:pPr>
            <a:r>
              <a:rPr lang="en-US" sz="393" dirty="0">
                <a:solidFill>
                  <a:srgbClr val="666666"/>
                </a:solidFill>
                <a:latin typeface="Calibri" pitchFamily="34" charset="0"/>
                <a:ea typeface="Calibri" pitchFamily="34" charset="-122"/>
                <a:cs typeface="Calibri" pitchFamily="34" charset="-120"/>
              </a:rPr>
              <a:t>12.700.643/0001-17</a:t>
            </a:r>
            <a:endParaRPr lang="en-US" sz="393" dirty="0"/>
          </a:p>
        </p:txBody>
      </p:sp>
      <p:pic>
        <p:nvPicPr>
          <p:cNvPr id="135" name="Image 78" descr="preencoded.png">    </p:cNvPr>
          <p:cNvPicPr>
            <a:picLocks noChangeAspect="1"/>
          </p:cNvPicPr>
          <p:nvPr/>
        </p:nvPicPr>
        <p:blipFill>
          <a:blip r:embed="rId79"/>
          <a:stretch>
            <a:fillRect/>
          </a:stretch>
        </p:blipFill>
        <p:spPr>
          <a:xfrm>
            <a:off x="14244935" y="7481999"/>
            <a:ext cx="1332630" cy="481198"/>
          </a:xfrm>
          <a:prstGeom prst="rect">
            <a:avLst/>
          </a:prstGeom>
        </p:spPr>
      </p:pic>
      <p:pic>
        <p:nvPicPr>
          <p:cNvPr id="136" name="Image 79" descr="preencoded.png">    </p:cNvPr>
          <p:cNvPicPr>
            <a:picLocks noChangeAspect="1"/>
          </p:cNvPicPr>
          <p:nvPr/>
        </p:nvPicPr>
        <p:blipFill>
          <a:blip r:embed="rId80"/>
          <a:stretch>
            <a:fillRect/>
          </a:stretch>
        </p:blipFill>
        <p:spPr>
          <a:xfrm>
            <a:off x="14926047" y="7646677"/>
            <a:ext cx="592262" cy="177701"/>
          </a:xfrm>
          <a:prstGeom prst="rect">
            <a:avLst/>
          </a:prstGeom>
        </p:spPr>
      </p:pic>
      <p:pic>
        <p:nvPicPr>
          <p:cNvPr id="137" name="Image 80" descr="preencoded.png">    </p:cNvPr>
          <p:cNvPicPr>
            <a:picLocks noChangeAspect="1"/>
          </p:cNvPicPr>
          <p:nvPr/>
        </p:nvPicPr>
        <p:blipFill>
          <a:blip r:embed="rId81"/>
          <a:stretch>
            <a:fillRect/>
          </a:stretch>
        </p:blipFill>
        <p:spPr>
          <a:xfrm>
            <a:off x="14304132" y="7646677"/>
            <a:ext cx="592262" cy="177701"/>
          </a:xfrm>
          <a:prstGeom prst="rect">
            <a:avLst/>
          </a:prstGeom>
        </p:spPr>
      </p:pic>
      <p:sp>
        <p:nvSpPr>
          <p:cNvPr id="138" name="Text 55"/>
          <p:cNvSpPr/>
          <p:nvPr/>
        </p:nvSpPr>
        <p:spPr>
          <a:xfrm>
            <a:off x="14992685" y="7695865"/>
            <a:ext cx="510064" cy="102870"/>
          </a:xfrm>
          <a:prstGeom prst="rect">
            <a:avLst/>
          </a:prstGeom>
          <a:noFill/>
          <a:ln/>
        </p:spPr>
        <p:txBody>
          <a:bodyPr wrap="square" lIns="0" tIns="0" rIns="0" bIns="0" rtlCol="0" anchor="t"/>
          <a:lstStyle/>
          <a:p>
            <a:pPr algn="l" indent="0" marL="0">
              <a:buNone/>
            </a:pPr>
            <a:r>
              <a:rPr lang="en-US" sz="583" dirty="0">
                <a:solidFill>
                  <a:srgbClr val="FFFFFF"/>
                </a:solidFill>
                <a:latin typeface="Calibri" pitchFamily="34" charset="0"/>
                <a:ea typeface="Calibri" pitchFamily="34" charset="-122"/>
                <a:cs typeface="Calibri" pitchFamily="34" charset="-120"/>
              </a:rPr>
              <a:t>VIA DO CLIENTE</a:t>
            </a:r>
            <a:endParaRPr lang="en-US" sz="583" dirty="0"/>
          </a:p>
        </p:txBody>
      </p:sp>
      <p:sp>
        <p:nvSpPr>
          <p:cNvPr id="139" name="Text 56"/>
          <p:cNvSpPr/>
          <p:nvPr/>
        </p:nvSpPr>
        <p:spPr>
          <a:xfrm>
            <a:off x="14476288" y="7695865"/>
            <a:ext cx="250031" cy="102870"/>
          </a:xfrm>
          <a:prstGeom prst="rect">
            <a:avLst/>
          </a:prstGeom>
          <a:noFill/>
          <a:ln/>
        </p:spPr>
        <p:txBody>
          <a:bodyPr wrap="square" lIns="0" tIns="0" rIns="0" bIns="0" rtlCol="0" anchor="t"/>
          <a:lstStyle/>
          <a:p>
            <a:pPr algn="l" indent="0" marL="0">
              <a:buNone/>
            </a:pPr>
            <a:r>
              <a:rPr lang="en-US" sz="583" dirty="0">
                <a:solidFill>
                  <a:srgbClr val="FFFFFF"/>
                </a:solidFill>
                <a:latin typeface="Calibri" pitchFamily="34" charset="0"/>
                <a:ea typeface="Calibri" pitchFamily="34" charset="-122"/>
                <a:cs typeface="Calibri" pitchFamily="34" charset="-120"/>
              </a:rPr>
              <a:t>FECHAR</a:t>
            </a:r>
            <a:endParaRPr lang="en-US" sz="583" dirty="0"/>
          </a:p>
        </p:txBody>
      </p:sp>
      <p:pic>
        <p:nvPicPr>
          <p:cNvPr id="140" name="Image 81" descr="preencoded.png">    </p:cNvPr>
          <p:cNvPicPr>
            <a:picLocks noChangeAspect="1"/>
          </p:cNvPicPr>
          <p:nvPr/>
        </p:nvPicPr>
        <p:blipFill>
          <a:blip r:embed="rId82"/>
          <a:stretch>
            <a:fillRect/>
          </a:stretch>
        </p:blipFill>
        <p:spPr>
          <a:xfrm>
            <a:off x="14244935" y="6934126"/>
            <a:ext cx="1332630" cy="364629"/>
          </a:xfrm>
          <a:prstGeom prst="rect">
            <a:avLst/>
          </a:prstGeom>
        </p:spPr>
      </p:pic>
      <p:sp>
        <p:nvSpPr>
          <p:cNvPr id="141" name="Text 57"/>
          <p:cNvSpPr/>
          <p:nvPr/>
        </p:nvSpPr>
        <p:spPr>
          <a:xfrm>
            <a:off x="14355961" y="6597216"/>
            <a:ext cx="590074" cy="80010"/>
          </a:xfrm>
          <a:prstGeom prst="rect">
            <a:avLst/>
          </a:prstGeom>
          <a:noFill/>
          <a:ln/>
        </p:spPr>
        <p:txBody>
          <a:bodyPr wrap="square" lIns="0" tIns="0" rIns="0" bIns="0" rtlCol="0" anchor="t"/>
          <a:lstStyle/>
          <a:p>
            <a:pPr algn="l" indent="0" marL="0">
              <a:buNone/>
            </a:pPr>
            <a:r>
              <a:rPr lang="en-US" sz="408" dirty="0">
                <a:solidFill>
                  <a:srgbClr val="666666"/>
                </a:solidFill>
                <a:latin typeface="Calibri" pitchFamily="34" charset="0"/>
                <a:ea typeface="Calibri" pitchFamily="34" charset="-122"/>
                <a:cs typeface="Calibri" pitchFamily="34" charset="-120"/>
              </a:rPr>
              <a:t>Dados do Estabelecimento</a:t>
            </a:r>
            <a:endParaRPr lang="en-US" sz="408" dirty="0"/>
          </a:p>
        </p:txBody>
      </p:sp>
      <p:sp>
        <p:nvSpPr>
          <p:cNvPr id="142" name="Text 58"/>
          <p:cNvSpPr/>
          <p:nvPr/>
        </p:nvSpPr>
        <p:spPr>
          <a:xfrm>
            <a:off x="14355961" y="6756425"/>
            <a:ext cx="520065" cy="91440"/>
          </a:xfrm>
          <a:prstGeom prst="rect">
            <a:avLst/>
          </a:prstGeom>
          <a:noFill/>
          <a:ln/>
        </p:spPr>
        <p:txBody>
          <a:bodyPr wrap="square" lIns="0" tIns="0" rIns="0" bIns="0" rtlCol="0" anchor="t"/>
          <a:lstStyle/>
          <a:p>
            <a:pPr algn="l" indent="0" marL="0">
              <a:buNone/>
            </a:pPr>
            <a:r>
              <a:rPr lang="en-US" sz="466" dirty="0">
                <a:solidFill>
                  <a:srgbClr val="666666"/>
                </a:solidFill>
                <a:latin typeface="Calibri" pitchFamily="34" charset="0"/>
                <a:ea typeface="Calibri" pitchFamily="34" charset="-122"/>
                <a:cs typeface="Calibri" pitchFamily="34" charset="-120"/>
              </a:rPr>
              <a:t>00.000.000/0000-00</a:t>
            </a:r>
            <a:endParaRPr lang="en-US" sz="466" dirty="0"/>
          </a:p>
        </p:txBody>
      </p:sp>
      <p:sp>
        <p:nvSpPr>
          <p:cNvPr id="143" name="Text 59"/>
          <p:cNvSpPr/>
          <p:nvPr/>
        </p:nvSpPr>
        <p:spPr>
          <a:xfrm>
            <a:off x="14355961" y="6828606"/>
            <a:ext cx="430054" cy="91440"/>
          </a:xfrm>
          <a:prstGeom prst="rect">
            <a:avLst/>
          </a:prstGeom>
          <a:noFill/>
          <a:ln/>
        </p:spPr>
        <p:txBody>
          <a:bodyPr wrap="square" lIns="0" tIns="0" rIns="0" bIns="0" rtlCol="0" anchor="t"/>
          <a:lstStyle/>
          <a:p>
            <a:pPr algn="l" indent="0" marL="0">
              <a:buNone/>
            </a:pPr>
            <a:r>
              <a:rPr lang="en-US" sz="466" dirty="0">
                <a:solidFill>
                  <a:srgbClr val="666666"/>
                </a:solidFill>
                <a:latin typeface="Calibri" pitchFamily="34" charset="0"/>
                <a:ea typeface="Calibri" pitchFamily="34" charset="-122"/>
                <a:cs typeface="Calibri" pitchFamily="34" charset="-120"/>
              </a:rPr>
              <a:t>Banco Santander</a:t>
            </a:r>
            <a:endParaRPr lang="en-US" sz="466" dirty="0"/>
          </a:p>
        </p:txBody>
      </p:sp>
      <p:sp>
        <p:nvSpPr>
          <p:cNvPr id="144" name="Text 60"/>
          <p:cNvSpPr/>
          <p:nvPr/>
        </p:nvSpPr>
        <p:spPr>
          <a:xfrm>
            <a:off x="14355961" y="6662031"/>
            <a:ext cx="870109" cy="102870"/>
          </a:xfrm>
          <a:prstGeom prst="rect">
            <a:avLst/>
          </a:prstGeom>
          <a:noFill/>
          <a:ln/>
        </p:spPr>
        <p:txBody>
          <a:bodyPr wrap="square" lIns="0" tIns="0" rIns="0" bIns="0" rtlCol="0" anchor="t"/>
          <a:lstStyle/>
          <a:p>
            <a:pPr algn="l" indent="0" marL="0">
              <a:buNone/>
            </a:pPr>
            <a:r>
              <a:rPr lang="en-US" sz="525" b="1" dirty="0">
                <a:solidFill>
                  <a:srgbClr val="444444"/>
                </a:solidFill>
                <a:latin typeface="Calibri" pitchFamily="34" charset="0"/>
                <a:ea typeface="Calibri" pitchFamily="34" charset="-122"/>
                <a:cs typeface="Calibri" pitchFamily="34" charset="-120"/>
              </a:rPr>
              <a:t>Padaria e Confeitaria Cruzeiro</a:t>
            </a:r>
            <a:endParaRPr lang="en-US" sz="525" dirty="0"/>
          </a:p>
        </p:txBody>
      </p:sp>
      <p:sp>
        <p:nvSpPr>
          <p:cNvPr id="145" name="Text 61"/>
          <p:cNvSpPr/>
          <p:nvPr/>
        </p:nvSpPr>
        <p:spPr>
          <a:xfrm>
            <a:off x="14355961" y="6386252"/>
            <a:ext cx="290036" cy="80010"/>
          </a:xfrm>
          <a:prstGeom prst="rect">
            <a:avLst/>
          </a:prstGeom>
          <a:noFill/>
          <a:ln/>
        </p:spPr>
        <p:txBody>
          <a:bodyPr wrap="square" lIns="0" tIns="0" rIns="0" bIns="0" rtlCol="0" anchor="t"/>
          <a:lstStyle/>
          <a:p>
            <a:pPr algn="l" indent="0" marL="0">
              <a:buNone/>
            </a:pPr>
            <a:r>
              <a:rPr lang="en-US" sz="408" dirty="0">
                <a:solidFill>
                  <a:srgbClr val="666666"/>
                </a:solidFill>
                <a:latin typeface="Calibri" pitchFamily="34" charset="0"/>
                <a:ea typeface="Calibri" pitchFamily="34" charset="-122"/>
                <a:cs typeface="Calibri" pitchFamily="34" charset="-120"/>
              </a:rPr>
              <a:t>ID/Transação</a:t>
            </a:r>
            <a:endParaRPr lang="en-US" sz="408" dirty="0"/>
          </a:p>
        </p:txBody>
      </p:sp>
      <p:sp>
        <p:nvSpPr>
          <p:cNvPr id="146" name="Text 62"/>
          <p:cNvSpPr/>
          <p:nvPr/>
        </p:nvSpPr>
        <p:spPr>
          <a:xfrm>
            <a:off x="14355961" y="6463978"/>
            <a:ext cx="1110139" cy="91440"/>
          </a:xfrm>
          <a:prstGeom prst="rect">
            <a:avLst/>
          </a:prstGeom>
          <a:noFill/>
          <a:ln/>
        </p:spPr>
        <p:txBody>
          <a:bodyPr wrap="square" lIns="0" tIns="0" rIns="0" bIns="0" rtlCol="0" anchor="t"/>
          <a:lstStyle/>
          <a:p>
            <a:pPr algn="l" indent="0" marL="0">
              <a:buNone/>
            </a:pPr>
            <a:r>
              <a:rPr lang="en-US" sz="466" b="1" dirty="0">
                <a:solidFill>
                  <a:srgbClr val="444444"/>
                </a:solidFill>
                <a:latin typeface="Calibri" pitchFamily="34" charset="0"/>
                <a:ea typeface="Calibri" pitchFamily="34" charset="-122"/>
                <a:cs typeface="Calibri" pitchFamily="34" charset="-120"/>
              </a:rPr>
              <a:t>88554477411225838855447741122583345</a:t>
            </a:r>
            <a:endParaRPr lang="en-US" sz="466" dirty="0"/>
          </a:p>
        </p:txBody>
      </p:sp>
      <p:sp>
        <p:nvSpPr>
          <p:cNvPr id="147" name="Text 63"/>
          <p:cNvSpPr/>
          <p:nvPr/>
        </p:nvSpPr>
        <p:spPr>
          <a:xfrm>
            <a:off x="14355961" y="6961845"/>
            <a:ext cx="380048" cy="80010"/>
          </a:xfrm>
          <a:prstGeom prst="rect">
            <a:avLst/>
          </a:prstGeom>
          <a:noFill/>
          <a:ln/>
        </p:spPr>
        <p:txBody>
          <a:bodyPr wrap="square" lIns="0" tIns="0" rIns="0" bIns="0" rtlCol="0" anchor="t"/>
          <a:lstStyle/>
          <a:p>
            <a:pPr algn="l" indent="0" marL="0">
              <a:buNone/>
            </a:pPr>
            <a:r>
              <a:rPr lang="en-US" sz="408" dirty="0">
                <a:solidFill>
                  <a:srgbClr val="666666"/>
                </a:solidFill>
                <a:latin typeface="Calibri" pitchFamily="34" charset="0"/>
                <a:ea typeface="Calibri" pitchFamily="34" charset="-122"/>
                <a:cs typeface="Calibri" pitchFamily="34" charset="-120"/>
              </a:rPr>
              <a:t>Dados do Cliente</a:t>
            </a:r>
            <a:endParaRPr lang="en-US" sz="408" dirty="0"/>
          </a:p>
        </p:txBody>
      </p:sp>
      <p:sp>
        <p:nvSpPr>
          <p:cNvPr id="148" name="Text 64"/>
          <p:cNvSpPr/>
          <p:nvPr/>
        </p:nvSpPr>
        <p:spPr>
          <a:xfrm>
            <a:off x="14355961" y="7121017"/>
            <a:ext cx="400050" cy="91440"/>
          </a:xfrm>
          <a:prstGeom prst="rect">
            <a:avLst/>
          </a:prstGeom>
          <a:noFill/>
          <a:ln/>
        </p:spPr>
        <p:txBody>
          <a:bodyPr wrap="square" lIns="0" tIns="0" rIns="0" bIns="0" rtlCol="0" anchor="t"/>
          <a:lstStyle/>
          <a:p>
            <a:pPr algn="l" indent="0" marL="0">
              <a:buNone/>
            </a:pPr>
            <a:r>
              <a:rPr lang="en-US" sz="466" dirty="0">
                <a:solidFill>
                  <a:srgbClr val="666666"/>
                </a:solidFill>
                <a:latin typeface="Calibri" pitchFamily="34" charset="0"/>
                <a:ea typeface="Calibri" pitchFamily="34" charset="-122"/>
                <a:cs typeface="Calibri" pitchFamily="34" charset="-120"/>
              </a:rPr>
              <a:t>000.***.***-00</a:t>
            </a:r>
            <a:endParaRPr lang="en-US" sz="466" dirty="0"/>
          </a:p>
        </p:txBody>
      </p:sp>
      <p:sp>
        <p:nvSpPr>
          <p:cNvPr id="149" name="Text 65"/>
          <p:cNvSpPr/>
          <p:nvPr/>
        </p:nvSpPr>
        <p:spPr>
          <a:xfrm>
            <a:off x="14355961" y="7193198"/>
            <a:ext cx="280035" cy="91440"/>
          </a:xfrm>
          <a:prstGeom prst="rect">
            <a:avLst/>
          </a:prstGeom>
          <a:noFill/>
          <a:ln/>
        </p:spPr>
        <p:txBody>
          <a:bodyPr wrap="square" lIns="0" tIns="0" rIns="0" bIns="0" rtlCol="0" anchor="t"/>
          <a:lstStyle/>
          <a:p>
            <a:pPr algn="l" indent="0" marL="0">
              <a:buNone/>
            </a:pPr>
            <a:r>
              <a:rPr lang="en-US" sz="466" dirty="0">
                <a:solidFill>
                  <a:srgbClr val="666666"/>
                </a:solidFill>
                <a:latin typeface="Calibri" pitchFamily="34" charset="0"/>
                <a:ea typeface="Calibri" pitchFamily="34" charset="-122"/>
                <a:cs typeface="Calibri" pitchFamily="34" charset="-120"/>
              </a:rPr>
              <a:t>Banco ABC</a:t>
            </a:r>
            <a:endParaRPr lang="en-US" sz="466" dirty="0"/>
          </a:p>
        </p:txBody>
      </p:sp>
      <p:sp>
        <p:nvSpPr>
          <p:cNvPr id="150" name="Text 66"/>
          <p:cNvSpPr/>
          <p:nvPr/>
        </p:nvSpPr>
        <p:spPr>
          <a:xfrm>
            <a:off x="14355961" y="7026622"/>
            <a:ext cx="670084" cy="102870"/>
          </a:xfrm>
          <a:prstGeom prst="rect">
            <a:avLst/>
          </a:prstGeom>
          <a:noFill/>
          <a:ln/>
        </p:spPr>
        <p:txBody>
          <a:bodyPr wrap="square" lIns="0" tIns="0" rIns="0" bIns="0" rtlCol="0" anchor="t"/>
          <a:lstStyle/>
          <a:p>
            <a:pPr algn="l" indent="0" marL="0">
              <a:buNone/>
            </a:pPr>
            <a:r>
              <a:rPr lang="en-US" sz="525" b="1" dirty="0">
                <a:solidFill>
                  <a:srgbClr val="444444"/>
                </a:solidFill>
                <a:latin typeface="Calibri" pitchFamily="34" charset="0"/>
                <a:ea typeface="Calibri" pitchFamily="34" charset="-122"/>
                <a:cs typeface="Calibri" pitchFamily="34" charset="-120"/>
              </a:rPr>
              <a:t>Rafael Silva dos Santos</a:t>
            </a:r>
            <a:endParaRPr lang="en-US" sz="525" dirty="0"/>
          </a:p>
        </p:txBody>
      </p:sp>
      <p:sp>
        <p:nvSpPr>
          <p:cNvPr id="151" name="Text 67"/>
          <p:cNvSpPr/>
          <p:nvPr/>
        </p:nvSpPr>
        <p:spPr>
          <a:xfrm>
            <a:off x="14506984" y="6214095"/>
            <a:ext cx="850106" cy="80010"/>
          </a:xfrm>
          <a:prstGeom prst="rect">
            <a:avLst/>
          </a:prstGeom>
          <a:noFill/>
          <a:ln/>
        </p:spPr>
        <p:txBody>
          <a:bodyPr wrap="square" lIns="0" tIns="0" rIns="0" bIns="0" rtlCol="0" anchor="t"/>
          <a:lstStyle/>
          <a:p>
            <a:pPr algn="l" indent="0" marL="0">
              <a:buNone/>
            </a:pPr>
            <a:r>
              <a:rPr lang="en-US" sz="408" dirty="0">
                <a:solidFill>
                  <a:srgbClr val="666666"/>
                </a:solidFill>
                <a:latin typeface="Calibri" pitchFamily="34" charset="0"/>
                <a:ea typeface="Calibri" pitchFamily="34" charset="-122"/>
                <a:cs typeface="Calibri" pitchFamily="34" charset="-120"/>
              </a:rPr>
              <a:t>Terça, 01 de Setembro de 2020 - 12:10</a:t>
            </a:r>
            <a:endParaRPr lang="en-US" sz="408" dirty="0"/>
          </a:p>
        </p:txBody>
      </p:sp>
      <p:sp>
        <p:nvSpPr>
          <p:cNvPr id="152" name="Text 68"/>
          <p:cNvSpPr/>
          <p:nvPr/>
        </p:nvSpPr>
        <p:spPr>
          <a:xfrm>
            <a:off x="14629879" y="5990183"/>
            <a:ext cx="740093" cy="102870"/>
          </a:xfrm>
          <a:prstGeom prst="rect">
            <a:avLst/>
          </a:prstGeom>
          <a:noFill/>
          <a:ln/>
        </p:spPr>
        <p:txBody>
          <a:bodyPr wrap="square" lIns="0" tIns="0" rIns="0" bIns="0" rtlCol="0" anchor="t"/>
          <a:lstStyle/>
          <a:p>
            <a:pPr algn="l" indent="0" marL="0">
              <a:buNone/>
            </a:pPr>
            <a:r>
              <a:rPr lang="en-US" sz="583" dirty="0">
                <a:solidFill>
                  <a:srgbClr val="444444"/>
                </a:solidFill>
                <a:latin typeface="Calibri" pitchFamily="34" charset="0"/>
                <a:ea typeface="Calibri" pitchFamily="34" charset="-122"/>
                <a:cs typeface="Calibri" pitchFamily="34" charset="-120"/>
              </a:rPr>
              <a:t>Transação Pix aprovada</a:t>
            </a:r>
            <a:endParaRPr lang="en-US" sz="583" dirty="0"/>
          </a:p>
        </p:txBody>
      </p:sp>
      <p:pic>
        <p:nvPicPr>
          <p:cNvPr id="153" name="Image 82" descr="preencoded.png">    </p:cNvPr>
          <p:cNvPicPr>
            <a:picLocks noChangeAspect="1"/>
          </p:cNvPicPr>
          <p:nvPr/>
        </p:nvPicPr>
        <p:blipFill>
          <a:blip r:embed="rId83"/>
          <a:stretch>
            <a:fillRect/>
          </a:stretch>
        </p:blipFill>
        <p:spPr>
          <a:xfrm>
            <a:off x="14489199" y="5984639"/>
            <a:ext cx="111052" cy="111052"/>
          </a:xfrm>
          <a:prstGeom prst="rect">
            <a:avLst/>
          </a:prstGeom>
        </p:spPr>
      </p:pic>
      <p:sp>
        <p:nvSpPr>
          <p:cNvPr id="154" name="Text 69"/>
          <p:cNvSpPr/>
          <p:nvPr/>
        </p:nvSpPr>
        <p:spPr>
          <a:xfrm>
            <a:off x="14728924" y="6088261"/>
            <a:ext cx="390049" cy="125730"/>
          </a:xfrm>
          <a:prstGeom prst="rect">
            <a:avLst/>
          </a:prstGeom>
          <a:noFill/>
          <a:ln/>
        </p:spPr>
        <p:txBody>
          <a:bodyPr wrap="square" lIns="0" tIns="0" rIns="0" bIns="0" rtlCol="0" anchor="t"/>
          <a:lstStyle/>
          <a:p>
            <a:pPr algn="l" indent="0" marL="0">
              <a:buNone/>
            </a:pPr>
            <a:r>
              <a:rPr lang="en-US" sz="700" b="1" dirty="0">
                <a:solidFill>
                  <a:srgbClr val="444444"/>
                </a:solidFill>
                <a:latin typeface="Calibri" pitchFamily="34" charset="0"/>
                <a:ea typeface="Calibri" pitchFamily="34" charset="-122"/>
                <a:cs typeface="Calibri" pitchFamily="34" charset="-120"/>
              </a:rPr>
              <a:t>R$ 100,00</a:t>
            </a:r>
            <a:endParaRPr lang="en-US" sz="700" dirty="0"/>
          </a:p>
        </p:txBody>
      </p:sp>
      <p:sp>
        <p:nvSpPr>
          <p:cNvPr id="155" name="Text 70"/>
          <p:cNvSpPr/>
          <p:nvPr/>
        </p:nvSpPr>
        <p:spPr>
          <a:xfrm>
            <a:off x="2625403" y="8431634"/>
            <a:ext cx="1338799" cy="308610"/>
          </a:xfrm>
          <a:prstGeom prst="rect">
            <a:avLst/>
          </a:prstGeom>
          <a:noFill/>
          <a:ln/>
        </p:spPr>
        <p:txBody>
          <a:bodyPr wrap="square" lIns="0" tIns="0" rIns="0" bIns="0" rtlCol="0" anchor="t"/>
          <a:lstStyle/>
          <a:p>
            <a:pPr algn="ctr" indent="0" marL="0">
              <a:buNone/>
            </a:pPr>
            <a:r>
              <a:rPr lang="en-US" sz="1476" b="1" dirty="0">
                <a:solidFill>
                  <a:srgbClr val="767676"/>
                </a:solidFill>
                <a:latin typeface="Santander Micro Text" pitchFamily="34" charset="0"/>
                <a:ea typeface="Santander Micro Text" pitchFamily="34" charset="-122"/>
                <a:cs typeface="Santander Micro Text" pitchFamily="34" charset="-120"/>
              </a:rPr>
              <a:t>Home</a:t>
            </a:r>
            <a:endParaRPr lang="en-US" sz="1476" dirty="0"/>
          </a:p>
        </p:txBody>
      </p:sp>
      <p:sp>
        <p:nvSpPr>
          <p:cNvPr id="156" name="Text 71"/>
          <p:cNvSpPr/>
          <p:nvPr/>
        </p:nvSpPr>
        <p:spPr>
          <a:xfrm>
            <a:off x="4957576" y="8431634"/>
            <a:ext cx="1338799" cy="308610"/>
          </a:xfrm>
          <a:prstGeom prst="rect">
            <a:avLst/>
          </a:prstGeom>
          <a:noFill/>
          <a:ln/>
        </p:spPr>
        <p:txBody>
          <a:bodyPr wrap="square" lIns="0" tIns="0" rIns="0" bIns="0" rtlCol="0" anchor="t"/>
          <a:lstStyle/>
          <a:p>
            <a:pPr algn="ctr" indent="0" marL="0">
              <a:buNone/>
            </a:pPr>
            <a:r>
              <a:rPr lang="en-US" sz="1476" b="1" dirty="0">
                <a:solidFill>
                  <a:srgbClr val="767676"/>
                </a:solidFill>
                <a:latin typeface="Santander Micro Text" pitchFamily="34" charset="0"/>
                <a:ea typeface="Santander Micro Text" pitchFamily="34" charset="-122"/>
                <a:cs typeface="Santander Micro Text" pitchFamily="34" charset="-120"/>
              </a:rPr>
              <a:t>Enter Amount</a:t>
            </a:r>
            <a:endParaRPr lang="en-US" sz="1476" dirty="0"/>
          </a:p>
        </p:txBody>
      </p:sp>
      <p:sp>
        <p:nvSpPr>
          <p:cNvPr id="157" name="Text 72"/>
          <p:cNvSpPr/>
          <p:nvPr/>
        </p:nvSpPr>
        <p:spPr>
          <a:xfrm>
            <a:off x="7289788" y="8431634"/>
            <a:ext cx="1338799" cy="308610"/>
          </a:xfrm>
          <a:prstGeom prst="rect">
            <a:avLst/>
          </a:prstGeom>
          <a:noFill/>
          <a:ln/>
        </p:spPr>
        <p:txBody>
          <a:bodyPr wrap="square" lIns="0" tIns="0" rIns="0" bIns="0" rtlCol="0" anchor="t"/>
          <a:lstStyle/>
          <a:p>
            <a:pPr algn="ctr" indent="0" marL="0">
              <a:buNone/>
            </a:pPr>
            <a:r>
              <a:rPr lang="en-US" sz="1476" b="1" dirty="0">
                <a:solidFill>
                  <a:srgbClr val="767676"/>
                </a:solidFill>
                <a:latin typeface="Santander Micro Text" pitchFamily="34" charset="0"/>
                <a:ea typeface="Santander Micro Text" pitchFamily="34" charset="-122"/>
                <a:cs typeface="Santander Micro Text" pitchFamily="34" charset="-120"/>
              </a:rPr>
              <a:t>Select 'Pix'</a:t>
            </a:r>
            <a:endParaRPr lang="en-US" sz="1476" dirty="0"/>
          </a:p>
        </p:txBody>
      </p:sp>
      <p:sp>
        <p:nvSpPr>
          <p:cNvPr id="158" name="Text 73"/>
          <p:cNvSpPr/>
          <p:nvPr/>
        </p:nvSpPr>
        <p:spPr>
          <a:xfrm>
            <a:off x="9621962" y="8431634"/>
            <a:ext cx="1338799" cy="308610"/>
          </a:xfrm>
          <a:prstGeom prst="rect">
            <a:avLst/>
          </a:prstGeom>
          <a:noFill/>
          <a:ln/>
        </p:spPr>
        <p:txBody>
          <a:bodyPr wrap="square" lIns="0" tIns="0" rIns="0" bIns="0" rtlCol="0" anchor="t"/>
          <a:lstStyle/>
          <a:p>
            <a:pPr algn="ctr" indent="0" marL="0">
              <a:buNone/>
            </a:pPr>
            <a:r>
              <a:rPr lang="en-US" sz="1476" b="1" dirty="0">
                <a:solidFill>
                  <a:srgbClr val="767676"/>
                </a:solidFill>
                <a:latin typeface="Santander Micro Text" pitchFamily="34" charset="0"/>
                <a:ea typeface="Santander Micro Text" pitchFamily="34" charset="-122"/>
                <a:cs typeface="Santander Micro Text" pitchFamily="34" charset="-120"/>
              </a:rPr>
              <a:t>Scan QR Code</a:t>
            </a:r>
            <a:endParaRPr lang="en-US" sz="1476" dirty="0"/>
          </a:p>
        </p:txBody>
      </p:sp>
      <p:sp>
        <p:nvSpPr>
          <p:cNvPr id="159" name="Text 74"/>
          <p:cNvSpPr/>
          <p:nvPr/>
        </p:nvSpPr>
        <p:spPr>
          <a:xfrm>
            <a:off x="11954173" y="8431634"/>
            <a:ext cx="1338799" cy="617220"/>
          </a:xfrm>
          <a:prstGeom prst="rect">
            <a:avLst/>
          </a:prstGeom>
          <a:noFill/>
          <a:ln/>
        </p:spPr>
        <p:txBody>
          <a:bodyPr wrap="square" lIns="0" tIns="0" rIns="0" bIns="0" rtlCol="0" anchor="t"/>
          <a:lstStyle/>
          <a:p>
            <a:pPr algn="ctr" indent="0" marL="0">
              <a:buNone/>
            </a:pPr>
            <a:r>
              <a:rPr lang="en-US" sz="1476" b="1" dirty="0">
                <a:solidFill>
                  <a:srgbClr val="767676"/>
                </a:solidFill>
                <a:latin typeface="Santander Micro Text" pitchFamily="34" charset="0"/>
                <a:ea typeface="Santander Micro Text" pitchFamily="34" charset="-122"/>
                <a:cs typeface="Santander Micro Text" pitchFamily="34" charset="-120"/>
              </a:rPr>
              <a:t>Operation approved</a:t>
            </a:r>
            <a:endParaRPr lang="en-US" sz="1476" dirty="0"/>
          </a:p>
        </p:txBody>
      </p:sp>
      <p:sp>
        <p:nvSpPr>
          <p:cNvPr id="160" name="Text 75"/>
          <p:cNvSpPr/>
          <p:nvPr/>
        </p:nvSpPr>
        <p:spPr>
          <a:xfrm>
            <a:off x="14286347" y="8431634"/>
            <a:ext cx="1338799" cy="308610"/>
          </a:xfrm>
          <a:prstGeom prst="rect">
            <a:avLst/>
          </a:prstGeom>
          <a:noFill/>
          <a:ln/>
        </p:spPr>
        <p:txBody>
          <a:bodyPr wrap="square" lIns="0" tIns="0" rIns="0" bIns="0" rtlCol="0" anchor="t"/>
          <a:lstStyle/>
          <a:p>
            <a:pPr algn="ctr" indent="0" marL="0">
              <a:buNone/>
            </a:pPr>
            <a:r>
              <a:rPr lang="en-US" sz="1476" b="1" dirty="0">
                <a:solidFill>
                  <a:srgbClr val="767676"/>
                </a:solidFill>
                <a:latin typeface="Santander Micro Text" pitchFamily="34" charset="0"/>
                <a:ea typeface="Santander Micro Text" pitchFamily="34" charset="-122"/>
                <a:cs typeface="Santander Micro Text" pitchFamily="34" charset="-120"/>
              </a:rPr>
              <a:t>Receipt</a:t>
            </a:r>
            <a:endParaRPr lang="en-US" sz="1476" dirty="0"/>
          </a:p>
        </p:txBody>
      </p:sp>
      <p:pic>
        <p:nvPicPr>
          <p:cNvPr id="161" name="Image 83" descr="preencoded.png">    </p:cNvPr>
          <p:cNvPicPr>
            <a:picLocks noChangeAspect="1"/>
          </p:cNvPicPr>
          <p:nvPr/>
        </p:nvPicPr>
        <p:blipFill>
          <a:blip r:embed="rId84"/>
          <a:stretch>
            <a:fillRect/>
          </a:stretch>
        </p:blipFill>
        <p:spPr>
          <a:xfrm>
            <a:off x="642640" y="321320"/>
            <a:ext cx="17002758" cy="645170"/>
          </a:xfrm>
          <a:prstGeom prst="rect">
            <a:avLst/>
          </a:prstGeom>
        </p:spPr>
      </p:pic>
      <p:sp>
        <p:nvSpPr>
          <p:cNvPr id="162" name="Text 76"/>
          <p:cNvSpPr/>
          <p:nvPr/>
        </p:nvSpPr>
        <p:spPr>
          <a:xfrm>
            <a:off x="963960" y="481980"/>
            <a:ext cx="2028825" cy="388620"/>
          </a:xfrm>
          <a:prstGeom prst="rect">
            <a:avLst/>
          </a:prstGeom>
          <a:noFill/>
          <a:ln/>
        </p:spPr>
        <p:txBody>
          <a:bodyPr wrap="square" lIns="0" tIns="0" rIns="0" bIns="0" rtlCol="0" anchor="t"/>
          <a:lstStyle/>
          <a:p>
            <a:pPr algn="l" indent="0" marL="0">
              <a:lnSpc>
                <a:spcPts val="2530"/>
              </a:lnSpc>
              <a:buNone/>
            </a:pPr>
            <a:r>
              <a:rPr lang="en-US" sz="2108" dirty="0">
                <a:solidFill>
                  <a:srgbClr val="222222"/>
                </a:solidFill>
                <a:latin typeface="Santander Headline" pitchFamily="34" charset="0"/>
                <a:ea typeface="Santander Headline" pitchFamily="34" charset="-122"/>
                <a:cs typeface="Santander Headline" pitchFamily="34" charset="-120"/>
              </a:rPr>
              <a:t>Payment Flow | Pix</a:t>
            </a:r>
            <a:endParaRPr lang="en-US" sz="2108" dirty="0"/>
          </a:p>
        </p:txBody>
      </p:sp>
      <p:pic>
        <p:nvPicPr>
          <p:cNvPr id="163" name="Image 84" descr="preencoded.png">    </p:cNvPr>
          <p:cNvPicPr>
            <a:picLocks noChangeAspect="1"/>
          </p:cNvPicPr>
          <p:nvPr/>
        </p:nvPicPr>
        <p:blipFill>
          <a:blip r:embed="rId85"/>
          <a:stretch>
            <a:fillRect/>
          </a:stretch>
        </p:blipFill>
        <p:spPr>
          <a:xfrm>
            <a:off x="2992785" y="483245"/>
            <a:ext cx="535521" cy="321320"/>
          </a:xfrm>
          <a:prstGeom prst="rect">
            <a:avLst/>
          </a:prstGeom>
        </p:spPr>
      </p:pic>
      <p:pic>
        <p:nvPicPr>
          <p:cNvPr id="164" name="Image 85" descr="preencoded.png">    </p:cNvPr>
          <p:cNvPicPr>
            <a:picLocks noChangeAspect="1"/>
          </p:cNvPicPr>
          <p:nvPr/>
        </p:nvPicPr>
        <p:blipFill>
          <a:blip r:embed="rId86"/>
          <a:stretch>
            <a:fillRect/>
          </a:stretch>
        </p:blipFill>
        <p:spPr>
          <a:xfrm>
            <a:off x="2168872" y="2222413"/>
            <a:ext cx="13160387" cy="40184"/>
          </a:xfrm>
          <a:prstGeom prst="rect">
            <a:avLst/>
          </a:prstGeom>
        </p:spPr>
      </p:pic>
      <p:sp>
        <p:nvSpPr>
          <p:cNvPr id="165" name="Text 77"/>
          <p:cNvSpPr/>
          <p:nvPr/>
        </p:nvSpPr>
        <p:spPr>
          <a:xfrm>
            <a:off x="6847954" y="1405756"/>
            <a:ext cx="230029" cy="331470"/>
          </a:xfrm>
          <a:prstGeom prst="rect">
            <a:avLst/>
          </a:prstGeom>
          <a:noFill/>
          <a:ln/>
        </p:spPr>
        <p:txBody>
          <a:bodyPr wrap="square" lIns="0" tIns="0" rIns="0" bIns="0" rtlCol="0" anchor="t"/>
          <a:lstStyle/>
          <a:p>
            <a:pPr algn="ctr" indent="0" marL="0">
              <a:lnSpc>
                <a:spcPts val="2108"/>
              </a:lnSpc>
              <a:buNone/>
            </a:pPr>
            <a:r>
              <a:rPr lang="en-US" sz="1476" b="1" dirty="0">
                <a:solidFill>
                  <a:srgbClr val="23779A"/>
                </a:solidFill>
                <a:latin typeface="Santander Micro Text" pitchFamily="34" charset="0"/>
                <a:ea typeface="Santander Micro Text" pitchFamily="34" charset="-122"/>
                <a:cs typeface="Santander Micro Text" pitchFamily="34" charset="-120"/>
              </a:rPr>
              <a:t>01</a:t>
            </a:r>
            <a:endParaRPr lang="en-US" sz="1476" dirty="0"/>
          </a:p>
        </p:txBody>
      </p:sp>
      <p:sp>
        <p:nvSpPr>
          <p:cNvPr id="166" name="Text 78"/>
          <p:cNvSpPr/>
          <p:nvPr/>
        </p:nvSpPr>
        <p:spPr>
          <a:xfrm>
            <a:off x="9742587" y="1405756"/>
            <a:ext cx="230029" cy="331470"/>
          </a:xfrm>
          <a:prstGeom prst="rect">
            <a:avLst/>
          </a:prstGeom>
          <a:noFill/>
          <a:ln/>
        </p:spPr>
        <p:txBody>
          <a:bodyPr wrap="square" lIns="0" tIns="0" rIns="0" bIns="0" rtlCol="0" anchor="t"/>
          <a:lstStyle/>
          <a:p>
            <a:pPr algn="ctr" indent="0" marL="0">
              <a:lnSpc>
                <a:spcPts val="2108"/>
              </a:lnSpc>
              <a:buNone/>
            </a:pPr>
            <a:r>
              <a:rPr lang="en-US" sz="1476" b="1" dirty="0">
                <a:solidFill>
                  <a:srgbClr val="23779A"/>
                </a:solidFill>
                <a:latin typeface="Santander Micro Text" pitchFamily="34" charset="0"/>
                <a:ea typeface="Santander Micro Text" pitchFamily="34" charset="-122"/>
                <a:cs typeface="Santander Micro Text" pitchFamily="34" charset="-120"/>
              </a:rPr>
              <a:t>02</a:t>
            </a:r>
            <a:endParaRPr lang="en-US" sz="1476" dirty="0"/>
          </a:p>
        </p:txBody>
      </p:sp>
      <p:sp>
        <p:nvSpPr>
          <p:cNvPr id="167" name="Text 79"/>
          <p:cNvSpPr/>
          <p:nvPr/>
        </p:nvSpPr>
        <p:spPr>
          <a:xfrm>
            <a:off x="12637257" y="1405756"/>
            <a:ext cx="230029" cy="331470"/>
          </a:xfrm>
          <a:prstGeom prst="rect">
            <a:avLst/>
          </a:prstGeom>
          <a:noFill/>
          <a:ln/>
        </p:spPr>
        <p:txBody>
          <a:bodyPr wrap="square" lIns="0" tIns="0" rIns="0" bIns="0" rtlCol="0" anchor="t"/>
          <a:lstStyle/>
          <a:p>
            <a:pPr algn="ctr" indent="0" marL="0">
              <a:lnSpc>
                <a:spcPts val="2108"/>
              </a:lnSpc>
              <a:buNone/>
            </a:pPr>
            <a:r>
              <a:rPr lang="en-US" sz="1476" b="1" dirty="0">
                <a:solidFill>
                  <a:srgbClr val="23779A"/>
                </a:solidFill>
                <a:latin typeface="Santander Micro Text" pitchFamily="34" charset="0"/>
                <a:ea typeface="Santander Micro Text" pitchFamily="34" charset="-122"/>
                <a:cs typeface="Santander Micro Text" pitchFamily="34" charset="-120"/>
              </a:rPr>
              <a:t>03</a:t>
            </a:r>
            <a:endParaRPr lang="en-US" sz="1476" dirty="0"/>
          </a:p>
        </p:txBody>
      </p:sp>
      <p:sp>
        <p:nvSpPr>
          <p:cNvPr id="168" name="Text 80"/>
          <p:cNvSpPr/>
          <p:nvPr/>
        </p:nvSpPr>
        <p:spPr>
          <a:xfrm>
            <a:off x="15531889" y="1405756"/>
            <a:ext cx="230029" cy="331470"/>
          </a:xfrm>
          <a:prstGeom prst="rect">
            <a:avLst/>
          </a:prstGeom>
          <a:noFill/>
          <a:ln/>
        </p:spPr>
        <p:txBody>
          <a:bodyPr wrap="square" lIns="0" tIns="0" rIns="0" bIns="0" rtlCol="0" anchor="t"/>
          <a:lstStyle/>
          <a:p>
            <a:pPr algn="ctr" indent="0" marL="0">
              <a:lnSpc>
                <a:spcPts val="2108"/>
              </a:lnSpc>
              <a:buNone/>
            </a:pPr>
            <a:r>
              <a:rPr lang="en-US" sz="1476" b="1" dirty="0">
                <a:solidFill>
                  <a:srgbClr val="23779A"/>
                </a:solidFill>
                <a:latin typeface="Santander Micro Text" pitchFamily="34" charset="0"/>
                <a:ea typeface="Santander Micro Text" pitchFamily="34" charset="-122"/>
                <a:cs typeface="Santander Micro Text" pitchFamily="34" charset="-120"/>
              </a:rPr>
              <a:t>04</a:t>
            </a:r>
            <a:endParaRPr lang="en-US" sz="1476" dirty="0"/>
          </a:p>
        </p:txBody>
      </p:sp>
      <p:pic>
        <p:nvPicPr>
          <p:cNvPr id="169" name="Image 86" descr="preencoded.png">    </p:cNvPr>
          <p:cNvPicPr>
            <a:picLocks noChangeAspect="1"/>
          </p:cNvPicPr>
          <p:nvPr/>
        </p:nvPicPr>
        <p:blipFill>
          <a:blip r:embed="rId87"/>
          <a:stretch>
            <a:fillRect/>
          </a:stretch>
        </p:blipFill>
        <p:spPr>
          <a:xfrm>
            <a:off x="6627056" y="1896182"/>
            <a:ext cx="669400" cy="669400"/>
          </a:xfrm>
          <a:prstGeom prst="rect">
            <a:avLst/>
          </a:prstGeom>
        </p:spPr>
      </p:pic>
      <p:sp>
        <p:nvSpPr>
          <p:cNvPr id="170" name="Text 81"/>
          <p:cNvSpPr/>
          <p:nvPr/>
        </p:nvSpPr>
        <p:spPr>
          <a:xfrm>
            <a:off x="5622950" y="2699445"/>
            <a:ext cx="2677599" cy="61722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The customer wishes to make the payment via Pix.</a:t>
            </a:r>
            <a:endParaRPr lang="en-US" sz="1476" dirty="0"/>
          </a:p>
        </p:txBody>
      </p:sp>
      <p:pic>
        <p:nvPicPr>
          <p:cNvPr id="171" name="Image 87" descr="preencoded.png">    </p:cNvPr>
          <p:cNvPicPr>
            <a:picLocks noChangeAspect="1"/>
          </p:cNvPicPr>
          <p:nvPr/>
        </p:nvPicPr>
        <p:blipFill>
          <a:blip r:embed="rId88"/>
          <a:stretch>
            <a:fillRect/>
          </a:stretch>
        </p:blipFill>
        <p:spPr>
          <a:xfrm>
            <a:off x="9518861" y="1896182"/>
            <a:ext cx="669400" cy="669400"/>
          </a:xfrm>
          <a:prstGeom prst="rect">
            <a:avLst/>
          </a:prstGeom>
        </p:spPr>
      </p:pic>
      <p:sp>
        <p:nvSpPr>
          <p:cNvPr id="172" name="Text 82"/>
          <p:cNvSpPr/>
          <p:nvPr/>
        </p:nvSpPr>
        <p:spPr>
          <a:xfrm>
            <a:off x="8514755" y="2699445"/>
            <a:ext cx="2677599" cy="92583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The merchant displays the QR code generated by Getnet at the terminal.</a:t>
            </a:r>
            <a:endParaRPr lang="en-US" sz="1476" dirty="0"/>
          </a:p>
        </p:txBody>
      </p:sp>
      <p:pic>
        <p:nvPicPr>
          <p:cNvPr id="173" name="Image 88" descr="preencoded.png">    </p:cNvPr>
          <p:cNvPicPr>
            <a:picLocks noChangeAspect="1"/>
          </p:cNvPicPr>
          <p:nvPr/>
        </p:nvPicPr>
        <p:blipFill>
          <a:blip r:embed="rId89"/>
          <a:stretch>
            <a:fillRect/>
          </a:stretch>
        </p:blipFill>
        <p:spPr>
          <a:xfrm>
            <a:off x="12410666" y="1896182"/>
            <a:ext cx="669400" cy="669400"/>
          </a:xfrm>
          <a:prstGeom prst="rect">
            <a:avLst/>
          </a:prstGeom>
        </p:spPr>
      </p:pic>
      <p:sp>
        <p:nvSpPr>
          <p:cNvPr id="174" name="Text 83"/>
          <p:cNvSpPr/>
          <p:nvPr/>
        </p:nvSpPr>
        <p:spPr>
          <a:xfrm>
            <a:off x="11406560" y="2699445"/>
            <a:ext cx="2677599" cy="154305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The customer accesses their device and makes the payment by scanning the QR Code or bringing their phone close with Google Wallet.</a:t>
            </a:r>
            <a:endParaRPr lang="en-US" sz="1476" dirty="0"/>
          </a:p>
        </p:txBody>
      </p:sp>
      <p:pic>
        <p:nvPicPr>
          <p:cNvPr id="175" name="Image 89" descr="preencoded.png">    </p:cNvPr>
          <p:cNvPicPr>
            <a:picLocks noChangeAspect="1"/>
          </p:cNvPicPr>
          <p:nvPr/>
        </p:nvPicPr>
        <p:blipFill>
          <a:blip r:embed="rId90"/>
          <a:stretch>
            <a:fillRect/>
          </a:stretch>
        </p:blipFill>
        <p:spPr>
          <a:xfrm>
            <a:off x="15302471" y="1896182"/>
            <a:ext cx="669400" cy="669400"/>
          </a:xfrm>
          <a:prstGeom prst="rect">
            <a:avLst/>
          </a:prstGeom>
        </p:spPr>
      </p:pic>
      <p:sp>
        <p:nvSpPr>
          <p:cNvPr id="176" name="Text 84"/>
          <p:cNvSpPr/>
          <p:nvPr/>
        </p:nvSpPr>
        <p:spPr>
          <a:xfrm>
            <a:off x="14298364" y="2699445"/>
            <a:ext cx="2677599" cy="61722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Transaction completion and printing of the receipt.</a:t>
            </a:r>
            <a:endParaRPr lang="en-US" sz="1476" dirty="0"/>
          </a:p>
        </p:txBody>
      </p:sp>
      <p:pic>
        <p:nvPicPr>
          <p:cNvPr id="177" name="Image 90" descr="preencoded.png">    </p:cNvPr>
          <p:cNvPicPr>
            <a:picLocks noChangeAspect="1"/>
          </p:cNvPicPr>
          <p:nvPr/>
        </p:nvPicPr>
        <p:blipFill>
          <a:blip r:embed="rId91"/>
          <a:stretch>
            <a:fillRect/>
          </a:stretch>
        </p:blipFill>
        <p:spPr>
          <a:xfrm>
            <a:off x="1532930" y="1887736"/>
            <a:ext cx="669400" cy="669400"/>
          </a:xfrm>
          <a:prstGeom prst="rect">
            <a:avLst/>
          </a:prstGeom>
        </p:spPr>
      </p:pic>
      <p:sp>
        <p:nvSpPr>
          <p:cNvPr id="178" name="Text 85"/>
          <p:cNvSpPr/>
          <p:nvPr/>
        </p:nvSpPr>
        <p:spPr>
          <a:xfrm>
            <a:off x="856841" y="2690999"/>
            <a:ext cx="2026350" cy="66940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How it works</a:t>
            </a:r>
            <a:endParaRPr lang="en-US" sz="1476" dirty="0"/>
          </a:p>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Payment Flow</a:t>
            </a:r>
            <a:endParaRPr lang="en-US" sz="1476"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Slide 1</vt:lpstr>
      <vt:lpstr>Slide 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2026-03-16T11:47:17Z</dcterms:created>
  <dcterms:modified xsi:type="dcterms:W3CDTF">2026-03-16T11:47:17Z</dcterms:modified>
</cp:coreProperties>
</file>