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8288000" cy="10281979"/>
  <p:notesSz cx="10281979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image" Target="../media/image-1-8.png"/><Relationship Id="rId9" Type="http://schemas.openxmlformats.org/officeDocument/2006/relationships/image" Target="../media/image-1-9.png"/><Relationship Id="rId10" Type="http://schemas.openxmlformats.org/officeDocument/2006/relationships/image" Target="../media/image-1-10.png"/><Relationship Id="rId11" Type="http://schemas.openxmlformats.org/officeDocument/2006/relationships/image" Target="../media/image-1-11.png"/><Relationship Id="rId12" Type="http://schemas.openxmlformats.org/officeDocument/2006/relationships/image" Target="../media/image-1-12.png"/><Relationship Id="rId13" Type="http://schemas.openxmlformats.org/officeDocument/2006/relationships/image" Target="../media/image-1-13.png"/><Relationship Id="rId14" Type="http://schemas.openxmlformats.org/officeDocument/2006/relationships/image" Target="../media/image-1-14.png"/><Relationship Id="rId15" Type="http://schemas.openxmlformats.org/officeDocument/2006/relationships/image" Target="../media/image-1-15.png"/><Relationship Id="rId16" Type="http://schemas.openxmlformats.org/officeDocument/2006/relationships/image" Target="../media/image-1-16.png"/><Relationship Id="rId17" Type="http://schemas.openxmlformats.org/officeDocument/2006/relationships/image" Target="../media/image-1-17.png"/><Relationship Id="rId18" Type="http://schemas.openxmlformats.org/officeDocument/2006/relationships/image" Target="../media/image-1-18.png"/><Relationship Id="rId19" Type="http://schemas.openxmlformats.org/officeDocument/2006/relationships/image" Target="../media/image-1-19.png"/><Relationship Id="rId20" Type="http://schemas.openxmlformats.org/officeDocument/2006/relationships/image" Target="../media/image-1-20.png"/><Relationship Id="rId21" Type="http://schemas.openxmlformats.org/officeDocument/2006/relationships/image" Target="../media/image-1-21.png"/><Relationship Id="rId22" Type="http://schemas.openxmlformats.org/officeDocument/2006/relationships/slideLayout" Target="../slideLayouts/slideLayout1.xml"/><Relationship Id="rId2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7501" y="3915817"/>
            <a:ext cx="16253036" cy="197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967" y="6477781"/>
            <a:ext cx="16199569" cy="217661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642640" y="321320"/>
            <a:ext cx="5280660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Life - Merchant (EC)</a:t>
            </a:r>
            <a:endParaRPr lang="en-US" sz="5060" dirty="0"/>
          </a:p>
        </p:txBody>
      </p:sp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640" y="1452265"/>
            <a:ext cx="535520" cy="53552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989" y="9451925"/>
            <a:ext cx="433067" cy="321320"/>
          </a:xfrm>
          <a:prstGeom prst="rect">
            <a:avLst/>
          </a:prstGeom>
        </p:spPr>
      </p:pic>
      <p:pic>
        <p:nvPicPr>
          <p:cNvPr id="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5756" y="3652949"/>
            <a:ext cx="4592092" cy="830056"/>
          </a:xfrm>
          <a:prstGeom prst="rect">
            <a:avLst/>
          </a:prstGeom>
        </p:spPr>
      </p:pic>
      <p:pic>
        <p:nvPicPr>
          <p:cNvPr id="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60489" y="3867150"/>
            <a:ext cx="401650" cy="401650"/>
          </a:xfrm>
          <a:prstGeom prst="rect">
            <a:avLst/>
          </a:prstGeom>
        </p:spPr>
      </p:pic>
      <p:sp>
        <p:nvSpPr>
          <p:cNvPr id="9" name="Text 1"/>
          <p:cNvSpPr/>
          <p:nvPr/>
        </p:nvSpPr>
        <p:spPr>
          <a:xfrm>
            <a:off x="3576340" y="3906069"/>
            <a:ext cx="910114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Hunting</a:t>
            </a:r>
            <a:endParaRPr lang="en-US" sz="2108" dirty="0"/>
          </a:p>
        </p:txBody>
      </p:sp>
      <p:pic>
        <p:nvPicPr>
          <p:cNvPr id="10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05756" y="4643661"/>
            <a:ext cx="2242505" cy="704641"/>
          </a:xfrm>
          <a:prstGeom prst="rect">
            <a:avLst/>
          </a:prstGeom>
        </p:spPr>
      </p:pic>
      <p:sp>
        <p:nvSpPr>
          <p:cNvPr id="11" name="Text 2"/>
          <p:cNvSpPr/>
          <p:nvPr/>
        </p:nvSpPr>
        <p:spPr>
          <a:xfrm>
            <a:off x="1619957" y="4857862"/>
            <a:ext cx="181407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Pre-sale</a:t>
            </a:r>
            <a:endParaRPr lang="en-US" sz="1476" dirty="0"/>
          </a:p>
        </p:txBody>
      </p:sp>
      <p:pic>
        <p:nvPicPr>
          <p:cNvPr id="12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55343" y="4643661"/>
            <a:ext cx="2242505" cy="704641"/>
          </a:xfrm>
          <a:prstGeom prst="rect">
            <a:avLst/>
          </a:prstGeom>
        </p:spPr>
      </p:pic>
      <p:sp>
        <p:nvSpPr>
          <p:cNvPr id="13" name="Text 3"/>
          <p:cNvSpPr/>
          <p:nvPr/>
        </p:nvSpPr>
        <p:spPr>
          <a:xfrm>
            <a:off x="3969544" y="4857862"/>
            <a:ext cx="181407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Negotiation</a:t>
            </a:r>
            <a:endParaRPr lang="en-US" sz="1476" dirty="0"/>
          </a:p>
        </p:txBody>
      </p:sp>
      <p:pic>
        <p:nvPicPr>
          <p:cNvPr id="14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54651" y="3652949"/>
            <a:ext cx="10027608" cy="830056"/>
          </a:xfrm>
          <a:prstGeom prst="rect">
            <a:avLst/>
          </a:prstGeom>
        </p:spPr>
      </p:pic>
      <p:pic>
        <p:nvPicPr>
          <p:cNvPr id="15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917585" y="3867150"/>
            <a:ext cx="401650" cy="401650"/>
          </a:xfrm>
          <a:prstGeom prst="rect">
            <a:avLst/>
          </a:prstGeom>
        </p:spPr>
      </p:pic>
      <p:sp>
        <p:nvSpPr>
          <p:cNvPr id="16" name="Text 4"/>
          <p:cNvSpPr/>
          <p:nvPr/>
        </p:nvSpPr>
        <p:spPr>
          <a:xfrm>
            <a:off x="11533436" y="3906069"/>
            <a:ext cx="1350169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Onboarding</a:t>
            </a:r>
            <a:endParaRPr lang="en-US" sz="2108" dirty="0"/>
          </a:p>
        </p:txBody>
      </p:sp>
      <p:pic>
        <p:nvPicPr>
          <p:cNvPr id="17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854651" y="4643661"/>
            <a:ext cx="3271133" cy="704641"/>
          </a:xfrm>
          <a:prstGeom prst="rect">
            <a:avLst/>
          </a:prstGeom>
        </p:spPr>
      </p:pic>
      <p:sp>
        <p:nvSpPr>
          <p:cNvPr id="18" name="Text 5"/>
          <p:cNvSpPr/>
          <p:nvPr/>
        </p:nvSpPr>
        <p:spPr>
          <a:xfrm>
            <a:off x="7068852" y="4857862"/>
            <a:ext cx="2842717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KYC</a:t>
            </a:r>
            <a:endParaRPr lang="en-US" sz="1476" dirty="0"/>
          </a:p>
        </p:txBody>
      </p:sp>
      <p:pic>
        <p:nvPicPr>
          <p:cNvPr id="19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232901" y="4643661"/>
            <a:ext cx="3271133" cy="704641"/>
          </a:xfrm>
          <a:prstGeom prst="rect">
            <a:avLst/>
          </a:prstGeom>
        </p:spPr>
      </p:pic>
      <p:sp>
        <p:nvSpPr>
          <p:cNvPr id="20" name="Text 6"/>
          <p:cNvSpPr/>
          <p:nvPr/>
        </p:nvSpPr>
        <p:spPr>
          <a:xfrm>
            <a:off x="10447102" y="4857862"/>
            <a:ext cx="2842718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Customized pricing</a:t>
            </a:r>
            <a:endParaRPr lang="en-US" sz="1476" dirty="0"/>
          </a:p>
        </p:txBody>
      </p:sp>
      <p:pic>
        <p:nvPicPr>
          <p:cNvPr id="21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611113" y="4643661"/>
            <a:ext cx="3271133" cy="704641"/>
          </a:xfrm>
          <a:prstGeom prst="rect">
            <a:avLst/>
          </a:prstGeom>
        </p:spPr>
      </p:pic>
      <p:sp>
        <p:nvSpPr>
          <p:cNvPr id="22" name="Text 7"/>
          <p:cNvSpPr/>
          <p:nvPr/>
        </p:nvSpPr>
        <p:spPr>
          <a:xfrm>
            <a:off x="13825314" y="4857862"/>
            <a:ext cx="2842718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Delivery / Activation / First Use</a:t>
            </a:r>
            <a:endParaRPr lang="en-US" sz="1476" dirty="0"/>
          </a:p>
        </p:txBody>
      </p:sp>
      <p:pic>
        <p:nvPicPr>
          <p:cNvPr id="23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405756" y="6116315"/>
            <a:ext cx="8595092" cy="830056"/>
          </a:xfrm>
          <a:prstGeom prst="rect">
            <a:avLst/>
          </a:prstGeom>
        </p:spPr>
      </p:pic>
      <p:pic>
        <p:nvPicPr>
          <p:cNvPr id="24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42954" y="6330516"/>
            <a:ext cx="401650" cy="401650"/>
          </a:xfrm>
          <a:prstGeom prst="rect">
            <a:avLst/>
          </a:prstGeom>
        </p:spPr>
      </p:pic>
      <p:sp>
        <p:nvSpPr>
          <p:cNvPr id="25" name="Text 8"/>
          <p:cNvSpPr/>
          <p:nvPr/>
        </p:nvSpPr>
        <p:spPr>
          <a:xfrm>
            <a:off x="5558805" y="6369434"/>
            <a:ext cx="950119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Farming</a:t>
            </a:r>
            <a:endParaRPr lang="en-US" sz="2108" dirty="0"/>
          </a:p>
        </p:txBody>
      </p:sp>
      <p:pic>
        <p:nvPicPr>
          <p:cNvPr id="26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405756" y="7107027"/>
            <a:ext cx="4243994" cy="704641"/>
          </a:xfrm>
          <a:prstGeom prst="rect">
            <a:avLst/>
          </a:prstGeom>
        </p:spPr>
      </p:pic>
      <p:sp>
        <p:nvSpPr>
          <p:cNvPr id="27" name="Text 9"/>
          <p:cNvSpPr/>
          <p:nvPr/>
        </p:nvSpPr>
        <p:spPr>
          <a:xfrm>
            <a:off x="1619957" y="7321228"/>
            <a:ext cx="3815578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Management channels</a:t>
            </a:r>
            <a:endParaRPr lang="en-US" sz="1476" dirty="0"/>
          </a:p>
        </p:txBody>
      </p:sp>
      <p:pic>
        <p:nvPicPr>
          <p:cNvPr id="2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756858" y="7107027"/>
            <a:ext cx="4243994" cy="704641"/>
          </a:xfrm>
          <a:prstGeom prst="rect">
            <a:avLst/>
          </a:prstGeom>
        </p:spPr>
      </p:pic>
      <p:sp>
        <p:nvSpPr>
          <p:cNvPr id="29" name="Text 10"/>
          <p:cNvSpPr/>
          <p:nvPr/>
        </p:nvSpPr>
        <p:spPr>
          <a:xfrm>
            <a:off x="5971059" y="7321228"/>
            <a:ext cx="3815578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Support channels</a:t>
            </a:r>
            <a:endParaRPr lang="en-US" sz="1476" dirty="0"/>
          </a:p>
        </p:txBody>
      </p:sp>
      <p:pic>
        <p:nvPicPr>
          <p:cNvPr id="30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857681" y="6116315"/>
            <a:ext cx="6024600" cy="830056"/>
          </a:xfrm>
          <a:prstGeom prst="rect">
            <a:avLst/>
          </a:prstGeom>
        </p:spPr>
      </p:pic>
      <p:pic>
        <p:nvPicPr>
          <p:cNvPr id="31" name="Image 18" descr="preencoded.png">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3038200" y="6330516"/>
            <a:ext cx="401650" cy="401650"/>
          </a:xfrm>
          <a:prstGeom prst="rect">
            <a:avLst/>
          </a:prstGeom>
        </p:spPr>
      </p:pic>
      <p:sp>
        <p:nvSpPr>
          <p:cNvPr id="32" name="Text 11"/>
          <p:cNvSpPr/>
          <p:nvPr/>
        </p:nvSpPr>
        <p:spPr>
          <a:xfrm>
            <a:off x="13654013" y="6369434"/>
            <a:ext cx="1100138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Retention</a:t>
            </a:r>
            <a:endParaRPr lang="en-US" sz="2108" dirty="0"/>
          </a:p>
        </p:txBody>
      </p:sp>
      <p:pic>
        <p:nvPicPr>
          <p:cNvPr id="33" name="Image 19" descr="preencoded.png">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0857681" y="7107027"/>
            <a:ext cx="2958747" cy="704641"/>
          </a:xfrm>
          <a:prstGeom prst="rect">
            <a:avLst/>
          </a:prstGeom>
        </p:spPr>
      </p:pic>
      <p:sp>
        <p:nvSpPr>
          <p:cNvPr id="34" name="Text 12"/>
          <p:cNvSpPr/>
          <p:nvPr/>
        </p:nvSpPr>
        <p:spPr>
          <a:xfrm>
            <a:off x="11071882" y="7321228"/>
            <a:ext cx="253033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Attrition</a:t>
            </a:r>
            <a:endParaRPr lang="en-US" sz="1476" dirty="0"/>
          </a:p>
        </p:txBody>
      </p:sp>
      <p:pic>
        <p:nvPicPr>
          <p:cNvPr id="35" name="Image 20" descr="preencoded.png">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3923541" y="7107027"/>
            <a:ext cx="2958747" cy="704641"/>
          </a:xfrm>
          <a:prstGeom prst="rect">
            <a:avLst/>
          </a:prstGeom>
        </p:spPr>
      </p:pic>
      <p:sp>
        <p:nvSpPr>
          <p:cNvPr id="36" name="Text 13"/>
          <p:cNvSpPr/>
          <p:nvPr/>
        </p:nvSpPr>
        <p:spPr>
          <a:xfrm>
            <a:off x="14137742" y="7321228"/>
            <a:ext cx="253033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Churn</a:t>
            </a:r>
            <a:endParaRPr lang="en-US" sz="1476" dirty="0"/>
          </a:p>
        </p:txBody>
      </p:sp>
      <p:sp>
        <p:nvSpPr>
          <p:cNvPr id="37" name="Text 14"/>
          <p:cNvSpPr/>
          <p:nvPr/>
        </p:nvSpPr>
        <p:spPr>
          <a:xfrm>
            <a:off x="638175" y="1828800"/>
            <a:ext cx="11259303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We present the comprehensive process that each merchant goes through, from the first commercial contact to the long-term loyalty strategy. This map defines our roadmap to ensure growth and the merchant's retention at each stage.</a:t>
            </a:r>
            <a:endParaRPr lang="en-US" sz="147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2026-04-07T10:39:03Z</dcterms:created>
  <dcterms:modified xsi:type="dcterms:W3CDTF">2026-04-07T10:39:03Z</dcterms:modified>
</cp:coreProperties>
</file>