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notesMasterIdLst>
    <p:notesMasterId r:id="rId4"/>
  </p:notesMasterIdLst>
  <p:sldSz cx="18288000" cy="10281979"/>
  <p:notesSz cx="10281979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894817" y="1637407"/>
            <a:ext cx="4498366" cy="4498367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7172325" y="5586859"/>
            <a:ext cx="4140518" cy="11658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7590"/>
              </a:lnSpc>
              <a:buNone/>
            </a:pPr>
            <a:r>
              <a:rPr lang="en-US" sz="6325" b="1" dirty="0">
                <a:solidFill>
                  <a:srgbClr val="000000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Getnet Click</a:t>
            </a:r>
            <a:endParaRPr lang="en-US" sz="6325" dirty="0"/>
          </a:p>
        </p:txBody>
      </p:sp>
      <p:sp>
        <p:nvSpPr>
          <p:cNvPr id="4" name="Text 1"/>
          <p:cNvSpPr/>
          <p:nvPr/>
        </p:nvSpPr>
        <p:spPr>
          <a:xfrm>
            <a:off x="1392352" y="6772628"/>
            <a:ext cx="15503297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530"/>
              </a:lnSpc>
              <a:buNone/>
            </a:pPr>
            <a:r>
              <a:rPr lang="en-US" sz="1687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 payment solution that speeds up the process with a single click</a:t>
            </a:r>
            <a:endParaRPr lang="en-US" sz="1687" dirty="0"/>
          </a:p>
        </p:txBody>
      </p:sp>
      <p:sp>
        <p:nvSpPr>
          <p:cNvPr id="5" name="Text 2"/>
          <p:cNvSpPr/>
          <p:nvPr/>
        </p:nvSpPr>
        <p:spPr>
          <a:xfrm>
            <a:off x="6929438" y="7310679"/>
            <a:ext cx="4650581" cy="3314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8"/>
              </a:lnSpc>
              <a:buNone/>
            </a:pPr>
            <a:r>
              <a:rPr lang="en-US" sz="1476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#instore #mobile #individuals #retail #allindustries</a:t>
            </a:r>
            <a:endParaRPr lang="en-US" sz="1476" dirty="0"/>
          </a:p>
        </p:txBody>
      </p:sp>
      <p:sp>
        <p:nvSpPr>
          <p:cNvPr id="6" name="Text 3"/>
          <p:cNvSpPr/>
          <p:nvPr/>
        </p:nvSpPr>
        <p:spPr>
          <a:xfrm>
            <a:off x="7813617" y="8229526"/>
            <a:ext cx="910114" cy="2628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687"/>
              </a:lnSpc>
              <a:buNone/>
            </a:pPr>
            <a:r>
              <a:rPr lang="en-US" sz="1265" b="1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Availability</a:t>
            </a:r>
            <a:endParaRPr lang="en-US" sz="1265" dirty="0"/>
          </a:p>
        </p:txBody>
      </p:sp>
      <p:sp>
        <p:nvSpPr>
          <p:cNvPr id="7" name="Text 4"/>
          <p:cNvSpPr/>
          <p:nvPr/>
        </p:nvSpPr>
        <p:spPr>
          <a:xfrm>
            <a:off x="8787496" y="8229526"/>
            <a:ext cx="1151368" cy="2628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ts val="1687"/>
              </a:lnSpc>
              <a:buNone/>
            </a:pPr>
            <a:r>
              <a:rPr lang="en-US" sz="1265" dirty="0">
                <a:solidFill>
                  <a:srgbClr val="8F8F8F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Current:</a:t>
            </a:r>
            <a:endParaRPr lang="en-US" sz="1265" dirty="0"/>
          </a:p>
        </p:txBody>
      </p:sp>
      <p:pic>
        <p:nvPicPr>
          <p:cNvPr id="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53071" y="8229526"/>
            <a:ext cx="321312" cy="32132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9868533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071039" y="642603"/>
            <a:ext cx="16145921" cy="971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6325"/>
              </a:lnSpc>
              <a:buNone/>
            </a:pPr>
            <a:r>
              <a:rPr lang="en-US" sz="5060" dirty="0">
                <a:solidFill>
                  <a:srgbClr val="444444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Value proposition main atributes</a:t>
            </a:r>
            <a:endParaRPr lang="en-US" sz="5060" dirty="0"/>
          </a:p>
        </p:txBody>
      </p:sp>
      <p:pic>
        <p:nvPicPr>
          <p:cNvPr id="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33436" y="1987748"/>
            <a:ext cx="3748638" cy="3590516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5554748" y="2309068"/>
            <a:ext cx="3106015" cy="10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3373"/>
              </a:lnSpc>
              <a:buNone/>
            </a:pPr>
            <a:r>
              <a:rPr lang="en-US" sz="2952" b="1" dirty="0">
                <a:solidFill>
                  <a:srgbClr val="444444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One-Click Payment Experience</a:t>
            </a:r>
            <a:endParaRPr lang="en-US" sz="2952" dirty="0"/>
          </a:p>
        </p:txBody>
      </p:sp>
      <p:sp>
        <p:nvSpPr>
          <p:cNvPr id="6" name="Text 2"/>
          <p:cNvSpPr/>
          <p:nvPr/>
        </p:nvSpPr>
        <p:spPr>
          <a:xfrm>
            <a:off x="5554748" y="3380519"/>
            <a:ext cx="3106015" cy="22517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8"/>
              </a:lnSpc>
              <a:buNone/>
            </a:pPr>
            <a:r>
              <a:rPr lang="en-US" sz="1476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Simplify the checkout process by allowing your customers to pay with a single click. By tokenizing the card after the first transaction, repetitive steps are eliminated, improving conversion rates for frequent sales.</a:t>
            </a:r>
            <a:endParaRPr lang="en-US" sz="1476" dirty="0"/>
          </a:p>
        </p:txBody>
      </p:sp>
      <p:pic>
        <p:nvPicPr>
          <p:cNvPr id="7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05925" y="1987748"/>
            <a:ext cx="3748638" cy="3590516"/>
          </a:xfrm>
          <a:prstGeom prst="rect">
            <a:avLst/>
          </a:prstGeom>
        </p:spPr>
      </p:pic>
      <p:sp>
        <p:nvSpPr>
          <p:cNvPr id="8" name="Text 3"/>
          <p:cNvSpPr/>
          <p:nvPr/>
        </p:nvSpPr>
        <p:spPr>
          <a:xfrm>
            <a:off x="9627236" y="2309068"/>
            <a:ext cx="3106015" cy="10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3373"/>
              </a:lnSpc>
              <a:buNone/>
            </a:pPr>
            <a:r>
              <a:rPr lang="en-US" sz="2952" b="1" dirty="0">
                <a:solidFill>
                  <a:srgbClr val="444444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Advanced Security &amp; Tokenization</a:t>
            </a:r>
            <a:endParaRPr lang="en-US" sz="2952" dirty="0"/>
          </a:p>
        </p:txBody>
      </p:sp>
      <p:sp>
        <p:nvSpPr>
          <p:cNvPr id="9" name="Text 4"/>
          <p:cNvSpPr/>
          <p:nvPr/>
        </p:nvSpPr>
        <p:spPr>
          <a:xfrm>
            <a:off x="9627236" y="3380519"/>
            <a:ext cx="3106015" cy="22517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8"/>
              </a:lnSpc>
              <a:buNone/>
            </a:pPr>
            <a:r>
              <a:rPr lang="en-US" sz="1476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Protect sensitive data using the 3DS 2.0 protocol. By utilizing tokenization technology, your business doesn't need to meet complex PCI standards, as Getnet manages the information within a secure environment.</a:t>
            </a:r>
            <a:endParaRPr lang="en-US" sz="1476" dirty="0"/>
          </a:p>
        </p:txBody>
      </p:sp>
      <p:pic>
        <p:nvPicPr>
          <p:cNvPr id="10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33436" y="5902114"/>
            <a:ext cx="3748638" cy="642640"/>
          </a:xfrm>
          <a:prstGeom prst="rect">
            <a:avLst/>
          </a:prstGeom>
        </p:spPr>
      </p:pic>
      <p:sp>
        <p:nvSpPr>
          <p:cNvPr id="11" name="Text 5"/>
          <p:cNvSpPr/>
          <p:nvPr/>
        </p:nvSpPr>
        <p:spPr>
          <a:xfrm>
            <a:off x="5554748" y="6223434"/>
            <a:ext cx="3065851" cy="10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3373"/>
              </a:lnSpc>
              <a:buNone/>
            </a:pPr>
            <a:r>
              <a:rPr lang="en-US" sz="2952" b="1" dirty="0">
                <a:solidFill>
                  <a:srgbClr val="444444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Cash Flow Optimization</a:t>
            </a:r>
            <a:endParaRPr lang="en-US" sz="2952" dirty="0"/>
          </a:p>
        </p:txBody>
      </p:sp>
      <p:sp>
        <p:nvSpPr>
          <p:cNvPr id="12" name="Text 6"/>
          <p:cNvSpPr/>
          <p:nvPr/>
        </p:nvSpPr>
        <p:spPr>
          <a:xfrm>
            <a:off x="5554748" y="7294885"/>
            <a:ext cx="3106015" cy="19316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8"/>
              </a:lnSpc>
              <a:buNone/>
            </a:pPr>
            <a:r>
              <a:rPr lang="en-US" sz="1476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Receive your sales settlements on the same day (for Santander customers) at no additional cost. An efficient solution that guarantees immediate liquidity for your business's daily operations.</a:t>
            </a:r>
            <a:endParaRPr lang="en-US" sz="1476" dirty="0"/>
          </a:p>
        </p:txBody>
      </p:sp>
      <p:pic>
        <p:nvPicPr>
          <p:cNvPr id="13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05925" y="5902114"/>
            <a:ext cx="3748638" cy="3323816"/>
          </a:xfrm>
          <a:prstGeom prst="rect">
            <a:avLst/>
          </a:prstGeom>
        </p:spPr>
      </p:pic>
      <p:sp>
        <p:nvSpPr>
          <p:cNvPr id="14" name="Text 7"/>
          <p:cNvSpPr/>
          <p:nvPr/>
        </p:nvSpPr>
        <p:spPr>
          <a:xfrm>
            <a:off x="9627236" y="6223434"/>
            <a:ext cx="3065851" cy="10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3373"/>
              </a:lnSpc>
              <a:buNone/>
            </a:pPr>
            <a:r>
              <a:rPr lang="en-US" sz="2952" b="1" dirty="0">
                <a:solidFill>
                  <a:srgbClr val="444444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Scalable Management</a:t>
            </a:r>
            <a:endParaRPr lang="en-US" sz="2952" dirty="0"/>
          </a:p>
        </p:txBody>
      </p:sp>
      <p:sp>
        <p:nvSpPr>
          <p:cNvPr id="15" name="Text 8"/>
          <p:cNvSpPr/>
          <p:nvPr/>
        </p:nvSpPr>
        <p:spPr>
          <a:xfrm>
            <a:off x="9627236" y="7294885"/>
            <a:ext cx="3106015" cy="19316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8"/>
              </a:lnSpc>
              <a:buNone/>
            </a:pPr>
            <a:r>
              <a:rPr lang="en-US" sz="1476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Manage everything from a unified Dashboard where you can review transaction details, perform full or partial online refunds, and export reports, all with no fixed maintenance or integration costs.</a:t>
            </a:r>
            <a:endParaRPr lang="en-US" sz="1476" dirty="0"/>
          </a:p>
        </p:txBody>
      </p:sp>
      <p:sp>
        <p:nvSpPr>
          <p:cNvPr id="16" name="Text 9"/>
          <p:cNvSpPr/>
          <p:nvPr/>
        </p:nvSpPr>
        <p:spPr>
          <a:xfrm>
            <a:off x="1071039" y="321283"/>
            <a:ext cx="820103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30"/>
              </a:lnSpc>
              <a:buNone/>
            </a:pPr>
            <a:r>
              <a:rPr lang="en-US" sz="1687" dirty="0">
                <a:solidFill>
                  <a:srgbClr val="767676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Product</a:t>
            </a:r>
            <a:endParaRPr lang="en-US" sz="1687" dirty="0"/>
          </a:p>
        </p:txBody>
      </p:sp>
      <p:sp>
        <p:nvSpPr>
          <p:cNvPr id="17" name="Text 10"/>
          <p:cNvSpPr/>
          <p:nvPr/>
        </p:nvSpPr>
        <p:spPr>
          <a:xfrm>
            <a:off x="1959193" y="321283"/>
            <a:ext cx="1270159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30"/>
              </a:lnSpc>
              <a:buNone/>
            </a:pPr>
            <a:r>
              <a:rPr lang="en-US" sz="1687" dirty="0">
                <a:solidFill>
                  <a:srgbClr val="222222"/>
                </a:solidFill>
                <a:latin typeface="Santander Micro Text SemiBold" pitchFamily="34" charset="0"/>
                <a:ea typeface="Santander Micro Text SemiBold" pitchFamily="34" charset="-122"/>
                <a:cs typeface="Santander Micro Text SemiBold" pitchFamily="34" charset="-120"/>
              </a:rPr>
              <a:t>Getnet Click</a:t>
            </a:r>
            <a:endParaRPr lang="en-US" sz="168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Slide 1</vt:lpstr>
      <vt:lpstr>Slide 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2026-04-27T13:58:40Z</dcterms:created>
  <dcterms:modified xsi:type="dcterms:W3CDTF">2026-04-27T13:58:40Z</dcterms:modified>
</cp:coreProperties>
</file>