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18288000" cy="10281979"/>
  <p:notesSz cx="10281979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22412" y="1316124"/>
            <a:ext cx="4043176" cy="4043176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167563" y="5894822"/>
            <a:ext cx="4150519" cy="11658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7590"/>
              </a:lnSpc>
              <a:buNone/>
            </a:pPr>
            <a:r>
              <a:rPr lang="en-US" sz="6325" b="1" dirty="0">
                <a:solidFill>
                  <a:srgbClr val="000000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Split Instore</a:t>
            </a:r>
            <a:endParaRPr lang="en-US" sz="6325" dirty="0"/>
          </a:p>
        </p:txBody>
      </p:sp>
      <p:sp>
        <p:nvSpPr>
          <p:cNvPr id="4" name="Text 1"/>
          <p:cNvSpPr/>
          <p:nvPr/>
        </p:nvSpPr>
        <p:spPr>
          <a:xfrm>
            <a:off x="1392352" y="7080572"/>
            <a:ext cx="15503297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Solution for in-store transactions that automatically distributes payments between multiple parties at the point of sale</a:t>
            </a:r>
            <a:endParaRPr lang="en-US" sz="1687" dirty="0"/>
          </a:p>
        </p:txBody>
      </p:sp>
      <p:sp>
        <p:nvSpPr>
          <p:cNvPr id="5" name="Text 2"/>
          <p:cNvSpPr/>
          <p:nvPr/>
        </p:nvSpPr>
        <p:spPr>
          <a:xfrm>
            <a:off x="7548563" y="7618623"/>
            <a:ext cx="3350419" cy="3314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#instore #sme #retail #allinsdustries </a:t>
            </a:r>
            <a:endParaRPr lang="en-US" sz="1476" dirty="0"/>
          </a:p>
        </p:txBody>
      </p:sp>
      <p:sp>
        <p:nvSpPr>
          <p:cNvPr id="6" name="Text 3"/>
          <p:cNvSpPr/>
          <p:nvPr/>
        </p:nvSpPr>
        <p:spPr>
          <a:xfrm>
            <a:off x="7813616" y="8537488"/>
            <a:ext cx="910114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b="1" dirty="0">
                <a:solidFill>
                  <a:srgbClr val="000000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Availability</a:t>
            </a:r>
            <a:endParaRPr lang="en-US" sz="1265" dirty="0"/>
          </a:p>
        </p:txBody>
      </p:sp>
      <p:sp>
        <p:nvSpPr>
          <p:cNvPr id="7" name="Text 4"/>
          <p:cNvSpPr/>
          <p:nvPr/>
        </p:nvSpPr>
        <p:spPr>
          <a:xfrm>
            <a:off x="8787492" y="8537488"/>
            <a:ext cx="1151368" cy="2628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ts val="1687"/>
              </a:lnSpc>
              <a:buNone/>
            </a:pPr>
            <a:r>
              <a:rPr lang="en-US" sz="1265" dirty="0">
                <a:solidFill>
                  <a:srgbClr val="8F8F8F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Current:</a:t>
            </a:r>
            <a:endParaRPr lang="en-US" sz="1265" dirty="0"/>
          </a:p>
        </p:txBody>
      </p:sp>
      <p:pic>
        <p:nvPicPr>
          <p:cNvPr id="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3064" y="8537488"/>
            <a:ext cx="321312" cy="321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9645701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071042" y="642640"/>
            <a:ext cx="16145921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6325"/>
              </a:lnSpc>
              <a:buNone/>
            </a:pPr>
            <a:r>
              <a:rPr lang="en-US" sz="5060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Value proposition main atributes</a:t>
            </a:r>
            <a:endParaRPr lang="en-US" sz="5060" dirty="0"/>
          </a:p>
        </p:txBody>
      </p:sp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4704" y="1987786"/>
            <a:ext cx="3748638" cy="3346999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56014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Instore revenue sharing</a:t>
            </a:r>
            <a:endParaRPr lang="en-US" sz="2952" dirty="0"/>
          </a:p>
        </p:txBody>
      </p:sp>
      <p:sp>
        <p:nvSpPr>
          <p:cNvPr id="6" name="Text 2"/>
          <p:cNvSpPr/>
          <p:nvPr/>
        </p:nvSpPr>
        <p:spPr>
          <a:xfrm>
            <a:off x="5556014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Split a single in-store transaction between multiple parties in real time.</a:t>
            </a:r>
            <a:endParaRPr lang="en-US" sz="1476" dirty="0"/>
          </a:p>
        </p:txBody>
      </p:sp>
      <p:pic>
        <p:nvPicPr>
          <p:cNvPr id="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651" y="1987786"/>
            <a:ext cx="3748638" cy="3346999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9625961" y="2309106"/>
            <a:ext cx="3106015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Seamless TEF integration</a:t>
            </a:r>
            <a:endParaRPr lang="en-US" sz="2952" dirty="0"/>
          </a:p>
        </p:txBody>
      </p:sp>
      <p:sp>
        <p:nvSpPr>
          <p:cNvPr id="9" name="Text 4"/>
          <p:cNvSpPr/>
          <p:nvPr/>
        </p:nvSpPr>
        <p:spPr>
          <a:xfrm>
            <a:off x="9625961" y="3380556"/>
            <a:ext cx="3106015" cy="9715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Works on top of existing payment infrastructure without changing current flows.</a:t>
            </a:r>
            <a:endParaRPr lang="en-US" sz="1476" dirty="0"/>
          </a:p>
        </p:txBody>
      </p:sp>
      <p:pic>
        <p:nvPicPr>
          <p:cNvPr id="10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4704" y="5656101"/>
            <a:ext cx="3748638" cy="3346999"/>
          </a:xfrm>
          <a:prstGeom prst="rect">
            <a:avLst/>
          </a:prstGeom>
        </p:spPr>
      </p:pic>
      <p:sp>
        <p:nvSpPr>
          <p:cNvPr id="11" name="Text 5"/>
          <p:cNvSpPr/>
          <p:nvPr/>
        </p:nvSpPr>
        <p:spPr>
          <a:xfrm>
            <a:off x="5556014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Franchise model automation</a:t>
            </a:r>
            <a:endParaRPr lang="en-US" sz="2952" dirty="0"/>
          </a:p>
        </p:txBody>
      </p:sp>
      <p:sp>
        <p:nvSpPr>
          <p:cNvPr id="12" name="Text 6"/>
          <p:cNvSpPr/>
          <p:nvPr/>
        </p:nvSpPr>
        <p:spPr>
          <a:xfrm>
            <a:off x="5556014" y="7048872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Automatically distributes revenue between HQ and franchisees.</a:t>
            </a:r>
            <a:endParaRPr lang="en-US" sz="1476" dirty="0"/>
          </a:p>
        </p:txBody>
      </p:sp>
      <p:pic>
        <p:nvPicPr>
          <p:cNvPr id="13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4651" y="5656101"/>
            <a:ext cx="3748638" cy="3346999"/>
          </a:xfrm>
          <a:prstGeom prst="rect">
            <a:avLst/>
          </a:prstGeom>
        </p:spPr>
      </p:pic>
      <p:sp>
        <p:nvSpPr>
          <p:cNvPr id="14" name="Text 7"/>
          <p:cNvSpPr/>
          <p:nvPr/>
        </p:nvSpPr>
        <p:spPr>
          <a:xfrm>
            <a:off x="9625961" y="5977421"/>
            <a:ext cx="3065851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3373"/>
              </a:lnSpc>
              <a:buNone/>
            </a:pPr>
            <a:r>
              <a:rPr lang="en-US" sz="2952" b="1" dirty="0">
                <a:solidFill>
                  <a:srgbClr val="444444"/>
                </a:solidFill>
                <a:latin typeface="Santander Headline" pitchFamily="34" charset="0"/>
                <a:ea typeface="Santander Headline" pitchFamily="34" charset="-122"/>
                <a:cs typeface="Santander Headline" pitchFamily="34" charset="-120"/>
              </a:rPr>
              <a:t>Reduced operational risk</a:t>
            </a:r>
            <a:endParaRPr lang="en-US" sz="2952" dirty="0"/>
          </a:p>
        </p:txBody>
      </p:sp>
      <p:sp>
        <p:nvSpPr>
          <p:cNvPr id="15" name="Text 8"/>
          <p:cNvSpPr/>
          <p:nvPr/>
        </p:nvSpPr>
        <p:spPr>
          <a:xfrm>
            <a:off x="9625961" y="7048872"/>
            <a:ext cx="3106015" cy="651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108"/>
              </a:lnSpc>
              <a:buNone/>
            </a:pPr>
            <a:r>
              <a:rPr lang="en-US" sz="1476" dirty="0">
                <a:solidFill>
                  <a:srgbClr val="444444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Avoids manual settlement errors and reconciliation issues.</a:t>
            </a:r>
            <a:endParaRPr lang="en-US" sz="1476" dirty="0"/>
          </a:p>
        </p:txBody>
      </p:sp>
      <p:sp>
        <p:nvSpPr>
          <p:cNvPr id="16" name="Text 9"/>
          <p:cNvSpPr/>
          <p:nvPr/>
        </p:nvSpPr>
        <p:spPr>
          <a:xfrm>
            <a:off x="1071042" y="321320"/>
            <a:ext cx="820103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767676"/>
                </a:solidFill>
                <a:latin typeface="Santander Micro Text" pitchFamily="34" charset="0"/>
                <a:ea typeface="Santander Micro Text" pitchFamily="34" charset="-122"/>
                <a:cs typeface="Santander Micro Text" pitchFamily="34" charset="-120"/>
              </a:rPr>
              <a:t>Product</a:t>
            </a:r>
            <a:endParaRPr lang="en-US" sz="1687" dirty="0"/>
          </a:p>
        </p:txBody>
      </p:sp>
      <p:sp>
        <p:nvSpPr>
          <p:cNvPr id="17" name="Text 10"/>
          <p:cNvSpPr/>
          <p:nvPr/>
        </p:nvSpPr>
        <p:spPr>
          <a:xfrm>
            <a:off x="1959192" y="321320"/>
            <a:ext cx="12801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530"/>
              </a:lnSpc>
              <a:buNone/>
            </a:pPr>
            <a:r>
              <a:rPr lang="en-US" sz="1687" dirty="0">
                <a:solidFill>
                  <a:srgbClr val="222222"/>
                </a:solidFill>
                <a:latin typeface="Santander Micro Text SemiBold" pitchFamily="34" charset="0"/>
                <a:ea typeface="Santander Micro Text SemiBold" pitchFamily="34" charset="-122"/>
                <a:cs typeface="Santander Micro Text SemiBold" pitchFamily="34" charset="-120"/>
              </a:rPr>
              <a:t>Split Instore</a:t>
            </a:r>
            <a:endParaRPr lang="en-US" sz="168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2026-04-29T07:53:23Z</dcterms:created>
  <dcterms:modified xsi:type="dcterms:W3CDTF">2026-04-29T07:53:23Z</dcterms:modified>
</cp:coreProperties>
</file>