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5" r:id="rId2"/>
    <p:sldId id="1409" r:id="rId3"/>
    <p:sldId id="1410" r:id="rId4"/>
    <p:sldId id="1406" r:id="rId5"/>
    <p:sldId id="1407" r:id="rId6"/>
    <p:sldId id="1408" r:id="rId7"/>
    <p:sldId id="1412" r:id="rId8"/>
    <p:sldId id="1417" r:id="rId9"/>
    <p:sldId id="1413" r:id="rId10"/>
    <p:sldId id="1415" r:id="rId11"/>
    <p:sldId id="1414" r:id="rId12"/>
    <p:sldId id="300" r:id="rId13"/>
    <p:sldId id="1369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sse Tvegaard Andersen" initials="STA" lastIdx="2" clrIdx="0">
    <p:extLst>
      <p:ext uri="{19B8F6BF-5375-455C-9EA6-DF929625EA0E}">
        <p15:presenceInfo xmlns:p15="http://schemas.microsoft.com/office/powerpoint/2012/main" userId="S::sta@tuba.dk::4ea5f737-b296-4ebc-89f5-e91a36f5df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734"/>
    <a:srgbClr val="B31735"/>
    <a:srgbClr val="003399"/>
    <a:srgbClr val="000066"/>
    <a:srgbClr val="0033CC"/>
    <a:srgbClr val="5696D1"/>
    <a:srgbClr val="C00000"/>
    <a:srgbClr val="00CC99"/>
    <a:srgbClr val="99CC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llemlayout 3 - Marker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0" autoAdjust="0"/>
    <p:restoredTop sz="69548" autoAdjust="0"/>
  </p:normalViewPr>
  <p:slideViewPr>
    <p:cSldViewPr snapToGrid="0">
      <p:cViewPr varScale="1">
        <p:scale>
          <a:sx n="58" d="100"/>
          <a:sy n="58" d="100"/>
        </p:scale>
        <p:origin x="1603" y="53"/>
      </p:cViewPr>
      <p:guideLst/>
    </p:cSldViewPr>
  </p:slideViewPr>
  <p:outlineViewPr>
    <p:cViewPr>
      <p:scale>
        <a:sx n="33" d="100"/>
        <a:sy n="33" d="100"/>
      </p:scale>
      <p:origin x="0" y="-215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2669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B717B-AC31-EF4D-8E53-B965BD63531F}" type="datetimeFigureOut">
              <a:rPr lang="en-DK" smtClean="0"/>
              <a:t>09/04/2024</a:t>
            </a:fld>
            <a:endParaRPr lang="en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CE78F-9EFD-7F48-9F46-BA86350A761B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11645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CE78F-9EFD-7F48-9F46-BA86350A761B}" type="slidenum">
              <a:rPr lang="en-DK" smtClean="0"/>
              <a:t>1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538569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D0E19-FAAB-B91A-0DEF-7F0A5C125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7D21896C-8D7F-DEFB-6C70-66717EEC7E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F28B8F76-9D78-DCB0-61DA-BF9D25FCC9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2F077F04-E4FC-83C2-88C5-E843985D28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5C40-73C8-4B53-B61E-D37ACA20FDEE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7327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A6D4B-54C1-73DC-D498-B40130A28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B753479C-8AC5-43AD-D61D-23D8E5D0CB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0F412465-3E37-797B-0DCC-872953FA90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755F3809-F758-E6CB-194F-8D7B6A4BB3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5C40-73C8-4B53-B61E-D37ACA20FDEE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1821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CE78F-9EFD-7F48-9F46-BA86350A761B}" type="slidenum">
              <a:rPr lang="en-DK" smtClean="0"/>
              <a:t>12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88441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CE78F-9EFD-7F48-9F46-BA86350A761B}" type="slidenum">
              <a:rPr lang="en-DK" smtClean="0"/>
              <a:t>13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124596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D9F81-BA6C-631A-39FC-51F9A80AE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4F1A444E-E9FE-EEA7-5E86-D57E1F760D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C97A7B06-ED23-172D-E970-625049BBEA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B9A6FEC1-52D9-091D-8679-D73D57D91D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5C40-73C8-4B53-B61E-D37ACA20FDEE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1113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DFFA9-F8E2-D11F-1979-291189E08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A77DF881-4A27-BB13-8540-1A457BDA8D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D797EFBE-EF6D-63F0-F55F-9537B29FC1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49995E17-CC69-D5DD-906B-41F90005EC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5C40-73C8-4B53-B61E-D37ACA20FDEE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1097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55E5D-AF53-2E66-C863-059220852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8859C225-4607-8614-98DE-71B4AE4DA3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0A319FCB-5E0B-4079-FAD2-26F7B871A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25602"/>
            <a:ext cx="5486400" cy="3600450"/>
          </a:xfrm>
        </p:spPr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335D3A76-C675-B053-6A20-90EAFD308C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5C40-73C8-4B53-B61E-D37ACA20FDEE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9577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3D4EB-9390-ACE1-C082-A55C415E0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7481CA18-17EF-7193-DF39-F213787E44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C15D5FDD-C426-B40D-38AB-5E2455BE33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B66E9792-030C-7268-426F-6F9F6563AF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5C40-73C8-4B53-B61E-D37ACA20FDEE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9687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FA566-A4DF-CB6E-1709-8721FC5DA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85A52D63-AF23-D2D8-EB3E-60357ABDAE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663ACD38-D0BF-C66A-7814-5E35329FF2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FA3A3B84-4FDC-A44F-439B-789C972B0B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5C40-73C8-4B53-B61E-D37ACA20FDEE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8715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2336E-72E7-0D5D-4529-F4568B374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BE6A9B54-61BD-6143-4E29-98216B44BD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0B1EFB96-8149-A95C-AE38-C46400C18C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DE99E08B-B079-B9F7-99FA-9A7201179A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5C40-73C8-4B53-B61E-D37ACA20FDEE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0008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1FA61-F3D7-97D8-9134-1E701A31A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B3344DBE-4B4E-3D57-7D89-126DA21280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321AB28C-762F-5790-6E45-6588087301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CD41675E-C919-0F41-1E95-FD334B3C98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5C40-73C8-4B53-B61E-D37ACA20FDEE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2188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E5751-3BE6-AC0D-F9BE-6BDC95A67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271559C1-C9A8-0EB7-4B6C-A2594B7866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A5962726-E8BD-FD32-916C-A3E1B4AE39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753AC398-6DEC-C05F-D6BE-6D1FC3BA3A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5C40-73C8-4B53-B61E-D37ACA20FDEE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1805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F471D-7D9D-44AA-A1C6-F6022C98A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CDC84BC-86E6-4312-83F8-B0130B84DB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4F106DA-A50A-456A-85ED-EF484CAFF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91B3-52D2-4223-88DB-0C786299DE58}" type="datetimeFigureOut">
              <a:rPr lang="da-DK" smtClean="0"/>
              <a:t>04-09-2024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7682303-AB2D-4450-8E4D-1F0F6303F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AC4799A-B5F7-41CB-A629-AC872E58D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4A12-AC59-40F0-98A1-F73B3DA233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9515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EF1674-7ADD-43E7-A079-77CF8A146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E356B6E-A0E8-4CF0-98A6-622F6F0DD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B16C6B8-9337-4B37-9277-5B984AF78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91B3-52D2-4223-88DB-0C786299DE58}" type="datetimeFigureOut">
              <a:rPr lang="da-DK" smtClean="0"/>
              <a:t>04-09-2024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9EC3D8E-E860-4433-B874-0C6A3AEFD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E6366AD-D307-49F3-AB22-6965E3A23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4A12-AC59-40F0-98A1-F73B3DA233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179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13F7A4C-3D76-4A5D-A6E5-6DA510C79A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C42CBEF-B873-438E-9768-70DE0C08F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C684E76-155A-49D2-8FFE-3B4C820D3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91B3-52D2-4223-88DB-0C786299DE58}" type="datetimeFigureOut">
              <a:rPr lang="da-DK" smtClean="0"/>
              <a:t>04-09-2024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04BFE2F-142E-4F7C-945E-CE5F2CE4C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EC52222-746D-4D42-90AA-7652B1021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4A12-AC59-40F0-98A1-F73B3DA233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34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A87ED6-4F9D-4A9A-9B44-F59DCCC4A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10FB651-39FE-434C-8335-9C4CC77E8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6B56106-BCE3-40D0-8392-EB75CAB6B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91B3-52D2-4223-88DB-0C786299DE58}" type="datetimeFigureOut">
              <a:rPr lang="da-DK" smtClean="0"/>
              <a:t>04-09-2024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875537A-63DF-4FF1-ACCF-126BDA016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9B41E97-0ED1-4638-8AA5-4E995EEC4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4A12-AC59-40F0-98A1-F73B3DA233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7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3D6DA7-0F15-43A1-9AAC-FCB16B8CF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F1D7706-6975-49C7-BC19-AB01EB702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C186790-C58A-4771-8970-CE3F59080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91B3-52D2-4223-88DB-0C786299DE58}" type="datetimeFigureOut">
              <a:rPr lang="da-DK" smtClean="0"/>
              <a:t>04-09-2024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ED4E803-807C-4097-B2CE-7CA3EF631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C989949-BE38-4039-A7C7-C93231AFA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4A12-AC59-40F0-98A1-F73B3DA233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247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9B94C9-3DC1-4ADB-84C6-44203DC86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3AA4E94-5FCC-45FC-9E5D-9927B0BEB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A27789D-CC08-4BFE-90DE-856C3B3814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CE3725-BF45-4AE3-9949-9609EE87E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91B3-52D2-4223-88DB-0C786299DE58}" type="datetimeFigureOut">
              <a:rPr lang="da-DK" smtClean="0"/>
              <a:t>04-09-2024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B95BD3E-6C2C-4FAD-8CAE-DD866C6A0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4BF17E2-694E-44CF-9B03-D0F949355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4A12-AC59-40F0-98A1-F73B3DA233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232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4DCD42-2C9F-4913-B2DF-88D6ECDA3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0628F04-2757-4896-BECC-E5E81A87F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5B26DF1-4B99-46D1-AA03-D20EEF176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E0EA356-E14D-4D67-A2BA-17D4864702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11ECFAE-85A7-469B-AF74-705E028D56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9E5E616D-4351-423E-92A2-BC8CE42FC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91B3-52D2-4223-88DB-0C786299DE58}" type="datetimeFigureOut">
              <a:rPr lang="da-DK" smtClean="0"/>
              <a:t>04-09-2024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4B8F1D4-1490-47E9-9E76-FC6FB271E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1047E08-CDE2-4CEB-94F2-0F2F777F6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4A12-AC59-40F0-98A1-F73B3DA233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627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7B6C12-07A2-45B8-AE86-C577D08E9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DEE2CC8-086D-4FEE-B24D-8CC134B96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91B3-52D2-4223-88DB-0C786299DE58}" type="datetimeFigureOut">
              <a:rPr lang="da-DK" smtClean="0"/>
              <a:t>04-09-2024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1204365-5A12-4F64-BFD0-85FA16779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6CFFC0D-1C2D-40F4-95CF-A7B68EA0E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4A12-AC59-40F0-98A1-F73B3DA233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026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E89B253-085F-4F4E-BC89-28CB4BF98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91B3-52D2-4223-88DB-0C786299DE58}" type="datetimeFigureOut">
              <a:rPr lang="da-DK" smtClean="0"/>
              <a:t>04-09-2024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8B804A3-CF0C-46DB-B8A6-CC450A9DB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BF2E974-D2DD-4F52-A8FE-84751B358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4A12-AC59-40F0-98A1-F73B3DA233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3945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552961-5E5C-4D44-84F3-9C1BC186D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51CDD0A-2901-40B0-85DA-B477A569B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E04A664-5151-43CC-8622-2E58231592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A3A7EA6-9206-4D36-B002-914269851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91B3-52D2-4223-88DB-0C786299DE58}" type="datetimeFigureOut">
              <a:rPr lang="da-DK" smtClean="0"/>
              <a:t>04-09-2024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68267F3-9E4F-4754-917D-2B17A886C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777FCDA-D8A5-46A4-9624-4BBBC8CC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4A12-AC59-40F0-98A1-F73B3DA233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259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2BCA5-D878-4E3F-93CC-80BAAE44E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BD75199-002D-4583-BCCE-0042E46DBE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E9209F3-B058-4BEC-98D9-740B8F403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5A239B6-C182-46A0-A16D-B5A6CADE0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91B3-52D2-4223-88DB-0C786299DE58}" type="datetimeFigureOut">
              <a:rPr lang="da-DK" smtClean="0"/>
              <a:t>04-09-2024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34A58EF-BDEA-43CA-9259-AE6FC9CC9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407A809-25D1-4FDB-AEE6-DE09FEBA1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4A12-AC59-40F0-98A1-F73B3DA233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7520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BA59BB5-644C-44B5-BEBB-2491AB205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3E99635-FBBA-4882-9AA2-6CDDFB29F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6D0505D-CAC5-4558-98D2-BB748E957F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491B3-52D2-4223-88DB-0C786299DE58}" type="datetimeFigureOut">
              <a:rPr lang="da-DK" smtClean="0"/>
              <a:t>04-09-2024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D2715DB-CA05-4C9D-BD09-9158977C50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B99A22-D08D-4E9F-B592-A35E70AFC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84A12-AC59-40F0-98A1-F73B3DA233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61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eur03.safelinks.protection.outlook.com/?url=http%3A%2F%2Fwww.tubanu.dk%2F&amp;data=05%7C02%7Chpr%40Tuba.dk%7Ceee1177d615e4255021208dc36dd44af%7C5fd24a79aa074cc3a36f370d965d0c02%7C0%7C0%7C638445571168710009%7CUnknown%7CTWFpbGZsb3d8eyJWIjoiMC4wLjAwMDAiLCJQIjoiV2luMzIiLCJBTiI6Ik1haWwiLCJXVCI6Mn0%3D%7C0%7C%7C%7C&amp;sdata=i7B%2FupYVEkapnAyAXjKAC0YySEai%2BNfFjXxwZybAg6E%3D&amp;reserved=0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3F800B1-060F-CB48-9BFA-03EAB275AA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6" t="36055" r="16835" b="1065"/>
          <a:stretch/>
        </p:blipFill>
        <p:spPr>
          <a:xfrm>
            <a:off x="1" y="-1"/>
            <a:ext cx="12192000" cy="6743701"/>
          </a:xfrm>
          <a:prstGeom prst="rect">
            <a:avLst/>
          </a:prstGeom>
        </p:spPr>
      </p:pic>
      <p:sp>
        <p:nvSpPr>
          <p:cNvPr id="10" name="Rektangel: afrundede hjørner 9">
            <a:extLst>
              <a:ext uri="{FF2B5EF4-FFF2-40B4-BE49-F238E27FC236}">
                <a16:creationId xmlns:a16="http://schemas.microsoft.com/office/drawing/2014/main" id="{4F85AAA3-0290-5247-BCD3-ED638A2A02E8}"/>
              </a:ext>
            </a:extLst>
          </p:cNvPr>
          <p:cNvSpPr/>
          <p:nvPr/>
        </p:nvSpPr>
        <p:spPr>
          <a:xfrm>
            <a:off x="3371455" y="1551309"/>
            <a:ext cx="5449085" cy="2841713"/>
          </a:xfrm>
          <a:prstGeom prst="round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da-DK" sz="16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31C7B77-0474-C34E-9794-01717E01CF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457" y="1422726"/>
            <a:ext cx="5449085" cy="3033478"/>
          </a:xfrm>
          <a:prstGeom prst="rect">
            <a:avLst/>
          </a:prstGeom>
        </p:spPr>
      </p:pic>
      <p:sp>
        <p:nvSpPr>
          <p:cNvPr id="5" name="Rektangel: afrundede hjørner 9">
            <a:extLst>
              <a:ext uri="{FF2B5EF4-FFF2-40B4-BE49-F238E27FC236}">
                <a16:creationId xmlns:a16="http://schemas.microsoft.com/office/drawing/2014/main" id="{A0320F16-2091-0746-90EE-DF87432F088F}"/>
              </a:ext>
            </a:extLst>
          </p:cNvPr>
          <p:cNvSpPr/>
          <p:nvPr/>
        </p:nvSpPr>
        <p:spPr>
          <a:xfrm>
            <a:off x="967740" y="5092834"/>
            <a:ext cx="10248900" cy="10142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40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Lær dig selv bedre at kende </a:t>
            </a:r>
          </a:p>
          <a:p>
            <a:pPr algn="ctr"/>
            <a:r>
              <a:rPr lang="da-DK" sz="3200" dirty="0">
                <a:solidFill>
                  <a:srgbClr val="B3173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V. Jeannette Jepsen, Jeppe Sandvej &amp; Henrik Prien </a:t>
            </a:r>
          </a:p>
          <a:p>
            <a:pPr algn="ctr"/>
            <a:r>
              <a:rPr lang="da-DK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27. februar 2024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D8C7F9E-4732-7546-8261-DF31476D1452}"/>
              </a:ext>
            </a:extLst>
          </p:cNvPr>
          <p:cNvSpPr/>
          <p:nvPr/>
        </p:nvSpPr>
        <p:spPr>
          <a:xfrm>
            <a:off x="4069001" y="3658235"/>
            <a:ext cx="405399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700" dirty="0">
                <a:solidFill>
                  <a:srgbClr val="B3173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Terapi og rådgivning til Unge, der er Børn af Alkohol- og stofmisbrugere</a:t>
            </a:r>
          </a:p>
        </p:txBody>
      </p:sp>
    </p:spTree>
    <p:extLst>
      <p:ext uri="{BB962C8B-B14F-4D97-AF65-F5344CB8AC3E}">
        <p14:creationId xmlns:p14="http://schemas.microsoft.com/office/powerpoint/2010/main" val="3710796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9DF56-CB36-EFD4-B445-0128A3BA0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2FDC072B-397A-360F-3CED-FC2EF5582E7D}"/>
              </a:ext>
            </a:extLst>
          </p:cNvPr>
          <p:cNvSpPr/>
          <p:nvPr/>
        </p:nvSpPr>
        <p:spPr>
          <a:xfrm>
            <a:off x="0" y="-66161"/>
            <a:ext cx="12192000" cy="1325880"/>
          </a:xfrm>
          <a:custGeom>
            <a:avLst/>
            <a:gdLst/>
            <a:ahLst/>
            <a:cxnLst/>
            <a:rect l="l" t="t" r="r" b="b"/>
            <a:pathLst>
              <a:path w="12192000" h="1325880">
                <a:moveTo>
                  <a:pt x="12191694" y="0"/>
                </a:moveTo>
                <a:lnTo>
                  <a:pt x="0" y="0"/>
                </a:lnTo>
                <a:lnTo>
                  <a:pt x="0" y="1325811"/>
                </a:lnTo>
                <a:lnTo>
                  <a:pt x="12191694" y="1325812"/>
                </a:lnTo>
                <a:lnTo>
                  <a:pt x="12191694" y="0"/>
                </a:lnTo>
                <a:close/>
              </a:path>
            </a:pathLst>
          </a:custGeom>
          <a:solidFill>
            <a:srgbClr val="B31734"/>
          </a:solidFill>
        </p:spPr>
        <p:txBody>
          <a:bodyPr wrap="square" lIns="0" tIns="0" rIns="0" bIns="0" rtlCol="0"/>
          <a:lstStyle/>
          <a:p>
            <a:endParaRPr>
              <a:solidFill>
                <a:srgbClr val="C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A873A3F2-4657-FE2B-CADE-2165B57F51CC}"/>
              </a:ext>
            </a:extLst>
          </p:cNvPr>
          <p:cNvSpPr txBox="1">
            <a:spLocks/>
          </p:cNvSpPr>
          <p:nvPr/>
        </p:nvSpPr>
        <p:spPr>
          <a:xfrm>
            <a:off x="276475" y="311452"/>
            <a:ext cx="1149531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6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Senfølger </a:t>
            </a:r>
          </a:p>
        </p:txBody>
      </p:sp>
      <p:pic>
        <p:nvPicPr>
          <p:cNvPr id="13" name="Pladsholder til indhold 4">
            <a:extLst>
              <a:ext uri="{FF2B5EF4-FFF2-40B4-BE49-F238E27FC236}">
                <a16:creationId xmlns:a16="http://schemas.microsoft.com/office/drawing/2014/main" id="{069A89F9-1729-FB0F-94DB-AEFE5362A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532" y="6215638"/>
            <a:ext cx="1153886" cy="642362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AC37652A-DB67-8A79-0E6B-58F111908003}"/>
              </a:ext>
            </a:extLst>
          </p:cNvPr>
          <p:cNvSpPr/>
          <p:nvPr/>
        </p:nvSpPr>
        <p:spPr>
          <a:xfrm>
            <a:off x="4692950" y="1548170"/>
            <a:ext cx="6867525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2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Navigation i livet</a:t>
            </a:r>
          </a:p>
          <a:p>
            <a:pPr algn="ctr"/>
            <a:endParaRPr lang="da-DK" sz="28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r>
              <a:rPr lang="da-DK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Hvad siger kompasset? - Er det gemt væk, navigerer du efter vind og vejr?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Jeg har lært at styre efter andres behov, følelser og grænser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Jeg-fokus er en træning i at sanse, hvad der er det rigtige for en at gøre (værdier, mål, behov)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Afstand til nære relationer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Nærhed til givende relationer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Meningsfuld fortælling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Min egen bedste ven, selvomsorg (næste online-drop-in)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Regulering ift. andres lidelse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8EF1208-94F1-A3AF-5379-6B5BCCD31FEE}"/>
              </a:ext>
            </a:extLst>
          </p:cNvPr>
          <p:cNvSpPr/>
          <p:nvPr/>
        </p:nvSpPr>
        <p:spPr>
          <a:xfrm>
            <a:off x="1943100" y="1971675"/>
            <a:ext cx="657225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170" name="Picture 2" descr="se, hånd, fotografering, reise, retning, navigere, kompass, nærbilde, smykker, makrofotografering, medaljong">
            <a:extLst>
              <a:ext uri="{FF2B5EF4-FFF2-40B4-BE49-F238E27FC236}">
                <a16:creationId xmlns:a16="http://schemas.microsoft.com/office/drawing/2014/main" id="{89F9C008-0C7E-69A9-1B22-0A1587565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75" y="2543175"/>
            <a:ext cx="4140000" cy="287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943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6FCFF-F66C-B413-B0F1-724413E6D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BB6E4366-F3C9-574A-6E67-A4D486CE0B97}"/>
              </a:ext>
            </a:extLst>
          </p:cNvPr>
          <p:cNvSpPr/>
          <p:nvPr/>
        </p:nvSpPr>
        <p:spPr>
          <a:xfrm>
            <a:off x="0" y="-66161"/>
            <a:ext cx="12192000" cy="1325880"/>
          </a:xfrm>
          <a:custGeom>
            <a:avLst/>
            <a:gdLst/>
            <a:ahLst/>
            <a:cxnLst/>
            <a:rect l="l" t="t" r="r" b="b"/>
            <a:pathLst>
              <a:path w="12192000" h="1325880">
                <a:moveTo>
                  <a:pt x="12191694" y="0"/>
                </a:moveTo>
                <a:lnTo>
                  <a:pt x="0" y="0"/>
                </a:lnTo>
                <a:lnTo>
                  <a:pt x="0" y="1325811"/>
                </a:lnTo>
                <a:lnTo>
                  <a:pt x="12191694" y="1325812"/>
                </a:lnTo>
                <a:lnTo>
                  <a:pt x="12191694" y="0"/>
                </a:lnTo>
                <a:close/>
              </a:path>
            </a:pathLst>
          </a:custGeom>
          <a:solidFill>
            <a:srgbClr val="B31734"/>
          </a:solidFill>
        </p:spPr>
        <p:txBody>
          <a:bodyPr wrap="square" lIns="0" tIns="0" rIns="0" bIns="0" rtlCol="0"/>
          <a:lstStyle/>
          <a:p>
            <a:endParaRPr>
              <a:solidFill>
                <a:srgbClr val="C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D6384D08-C7A4-4206-5A90-A41152E7B4E2}"/>
              </a:ext>
            </a:extLst>
          </p:cNvPr>
          <p:cNvSpPr txBox="1">
            <a:spLocks/>
          </p:cNvSpPr>
          <p:nvPr/>
        </p:nvSpPr>
        <p:spPr>
          <a:xfrm>
            <a:off x="276475" y="311452"/>
            <a:ext cx="1149531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6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Inspiration </a:t>
            </a:r>
          </a:p>
        </p:txBody>
      </p:sp>
      <p:pic>
        <p:nvPicPr>
          <p:cNvPr id="13" name="Pladsholder til indhold 4">
            <a:extLst>
              <a:ext uri="{FF2B5EF4-FFF2-40B4-BE49-F238E27FC236}">
                <a16:creationId xmlns:a16="http://schemas.microsoft.com/office/drawing/2014/main" id="{CA34677E-C19B-1C50-2A31-15640CF10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0" y="6026794"/>
            <a:ext cx="1153886" cy="642362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025419AC-1DC6-206B-CE27-61D1197E0FA4}"/>
              </a:ext>
            </a:extLst>
          </p:cNvPr>
          <p:cNvSpPr/>
          <p:nvPr/>
        </p:nvSpPr>
        <p:spPr>
          <a:xfrm>
            <a:off x="4571728" y="1481495"/>
            <a:ext cx="7324747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2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Timeout - bænken</a:t>
            </a:r>
          </a:p>
          <a:p>
            <a:endParaRPr lang="da-DK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r>
              <a:rPr lang="da-DK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Hvem er på bænken hos dig? – Hvem har du lyst til at invitere?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Jeg har lært at sænke blikket – og nøjes med det, jeg får. Eller at ”skræmme” andre væk.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Regulere (rumme og blive rummet) i stedet for ”</a:t>
            </a:r>
            <a:r>
              <a:rPr lang="da-DK" sz="24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nedluk</a:t>
            </a:r>
            <a:r>
              <a:rPr lang="da-DK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” (overtilpasning)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Relatere (broen til andre mennesker), spejling (at forstå sig selv), opmærksomhed (betydning)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Reflektere (mentalisering, dømmekraft, gode valg)</a:t>
            </a:r>
            <a:endParaRPr lang="da-DK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81B3BC4-D186-929B-E777-086D369E71DA}"/>
              </a:ext>
            </a:extLst>
          </p:cNvPr>
          <p:cNvSpPr/>
          <p:nvPr/>
        </p:nvSpPr>
        <p:spPr>
          <a:xfrm>
            <a:off x="1943100" y="1971675"/>
            <a:ext cx="657225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" name="Picture 6" descr="Gør-det-selv træbænk til en personlig plot">
            <a:extLst>
              <a:ext uri="{FF2B5EF4-FFF2-40B4-BE49-F238E27FC236}">
                <a16:creationId xmlns:a16="http://schemas.microsoft.com/office/drawing/2014/main" id="{EFE24E43-9E2B-66EF-2794-924C81FEE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12" y="2653934"/>
            <a:ext cx="4212000" cy="280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735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45A46BB4-D2B0-4BD2-509F-F2F5EFE90D42}"/>
              </a:ext>
            </a:extLst>
          </p:cNvPr>
          <p:cNvSpPr/>
          <p:nvPr/>
        </p:nvSpPr>
        <p:spPr>
          <a:xfrm>
            <a:off x="0" y="-66161"/>
            <a:ext cx="12192000" cy="1325880"/>
          </a:xfrm>
          <a:custGeom>
            <a:avLst/>
            <a:gdLst/>
            <a:ahLst/>
            <a:cxnLst/>
            <a:rect l="l" t="t" r="r" b="b"/>
            <a:pathLst>
              <a:path w="12192000" h="1325880">
                <a:moveTo>
                  <a:pt x="12191694" y="0"/>
                </a:moveTo>
                <a:lnTo>
                  <a:pt x="0" y="0"/>
                </a:lnTo>
                <a:lnTo>
                  <a:pt x="0" y="1325811"/>
                </a:lnTo>
                <a:lnTo>
                  <a:pt x="12191694" y="1325812"/>
                </a:lnTo>
                <a:lnTo>
                  <a:pt x="12191694" y="0"/>
                </a:lnTo>
                <a:close/>
              </a:path>
            </a:pathLst>
          </a:custGeom>
          <a:solidFill>
            <a:srgbClr val="B31734"/>
          </a:solidFill>
        </p:spPr>
        <p:txBody>
          <a:bodyPr wrap="square" lIns="0" tIns="0" rIns="0" bIns="0" rtlCol="0"/>
          <a:lstStyle/>
          <a:p>
            <a:endParaRPr>
              <a:solidFill>
                <a:srgbClr val="C00000"/>
              </a:solidFill>
            </a:endParaRP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26A3E53E-9CA6-4214-9EF6-CFBC9E60E4AB}"/>
              </a:ext>
            </a:extLst>
          </p:cNvPr>
          <p:cNvSpPr txBox="1"/>
          <p:nvPr/>
        </p:nvSpPr>
        <p:spPr>
          <a:xfrm>
            <a:off x="5604800" y="1935480"/>
            <a:ext cx="60182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28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TUBA</a:t>
            </a:r>
            <a:r>
              <a:rPr lang="da-DK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har 32 afdelinger landet over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a-DK" sz="28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28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Tubanu</a:t>
            </a:r>
            <a:r>
              <a:rPr lang="da-DK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: Fællesskab gennem arrangementer og aktiviteter. 10 afdelinger i landet. Læs mere på </a:t>
            </a:r>
            <a:r>
              <a:rPr lang="da-DK" sz="2800" b="0" i="0" u="none" strike="noStrike" baseline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da-DK" sz="2800" b="0" i="0" u="sng" strike="noStrike" baseline="0" dirty="0">
                <a:solidFill>
                  <a:srgbClr val="46788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hlinkClick r:id="rId3"/>
              </a:rPr>
              <a:t>www.tubanu.dk</a:t>
            </a:r>
            <a:r>
              <a:rPr lang="da-DK" sz="2800" b="0" i="0" u="none" strike="noStrike" baseline="0" dirty="0">
                <a:solidFill>
                  <a:srgbClr val="46788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hlinkClick r:id="rId3"/>
              </a:rPr>
              <a:t> </a:t>
            </a:r>
          </a:p>
          <a:p>
            <a:endParaRPr lang="da-DK" sz="2800" b="0" i="0" u="none" strike="noStrike" baseline="0" dirty="0">
              <a:solidFill>
                <a:srgbClr val="467886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hlinkClick r:id="rId3"/>
            </a:endParaRPr>
          </a:p>
          <a:p>
            <a:pPr marR="0" algn="l" rtl="0"/>
            <a:r>
              <a:rPr lang="da-DK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      Eller kontakt </a:t>
            </a:r>
            <a:r>
              <a:rPr lang="da-DK" sz="2800" b="0" i="0" u="none" strike="noStrike" baseline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Lene på </a:t>
            </a:r>
            <a:r>
              <a:rPr lang="da-DK" sz="2800" u="sng" dirty="0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lhb@tuba.dk</a:t>
            </a:r>
            <a:r>
              <a:rPr lang="da-DK" sz="2800" dirty="0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        </a:t>
            </a:r>
            <a:r>
              <a:rPr lang="da-DK" sz="2800" dirty="0">
                <a:solidFill>
                  <a:srgbClr val="46788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	</a:t>
            </a:r>
            <a:r>
              <a:rPr lang="da-DK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eller tlf. 29689656</a:t>
            </a:r>
          </a:p>
          <a:p>
            <a:pPr marR="0" algn="l" rtl="0"/>
            <a:endParaRPr lang="da-DK" sz="1800" b="0" i="0" u="none" strike="noStrike" baseline="0" dirty="0">
              <a:latin typeface="Aptos" panose="020B0004020202020204" pitchFamily="34" charset="0"/>
            </a:endParaRPr>
          </a:p>
        </p:txBody>
      </p:sp>
      <p:pic>
        <p:nvPicPr>
          <p:cNvPr id="12" name="Pladsholder til indhold 4">
            <a:extLst>
              <a:ext uri="{FF2B5EF4-FFF2-40B4-BE49-F238E27FC236}">
                <a16:creationId xmlns:a16="http://schemas.microsoft.com/office/drawing/2014/main" id="{B4B45912-B072-A24D-88E4-C9965B3C4A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0" y="6026794"/>
            <a:ext cx="1153886" cy="642362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FF1344E4-CF74-9442-A1EE-E67B1344FEAF}"/>
              </a:ext>
            </a:extLst>
          </p:cNvPr>
          <p:cNvSpPr txBox="1">
            <a:spLocks/>
          </p:cNvSpPr>
          <p:nvPr/>
        </p:nvSpPr>
        <p:spPr>
          <a:xfrm>
            <a:off x="944880" y="3175"/>
            <a:ext cx="105054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4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Behov for terapi, rådgivning </a:t>
            </a:r>
          </a:p>
          <a:p>
            <a:pPr algn="ctr"/>
            <a:r>
              <a:rPr lang="da-DK" sz="4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eller fællesskab?</a:t>
            </a:r>
            <a:endParaRPr lang="da-DK" sz="4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pSp>
        <p:nvGrpSpPr>
          <p:cNvPr id="7" name="Group 23">
            <a:extLst>
              <a:ext uri="{FF2B5EF4-FFF2-40B4-BE49-F238E27FC236}">
                <a16:creationId xmlns:a16="http://schemas.microsoft.com/office/drawing/2014/main" id="{B5BFD145-9F43-422A-B1B0-659EF3614EC5}"/>
              </a:ext>
            </a:extLst>
          </p:cNvPr>
          <p:cNvGrpSpPr/>
          <p:nvPr/>
        </p:nvGrpSpPr>
        <p:grpSpPr>
          <a:xfrm>
            <a:off x="765060" y="1569720"/>
            <a:ext cx="3845536" cy="3782338"/>
            <a:chOff x="1074368" y="2086899"/>
            <a:chExt cx="5404276" cy="5315461"/>
          </a:xfrm>
        </p:grpSpPr>
        <p:pic>
          <p:nvPicPr>
            <p:cNvPr id="8" name="Picture 1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93F83A0D-3EB4-4CCB-8097-3CE3F36E5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368" y="4836960"/>
              <a:ext cx="2552700" cy="2552700"/>
            </a:xfrm>
            <a:prstGeom prst="rect">
              <a:avLst/>
            </a:prstGeom>
          </p:spPr>
        </p:pic>
        <p:pic>
          <p:nvPicPr>
            <p:cNvPr id="9" name="Picture 18" descr="A drawing of a face&#10;&#10;Description automatically generated">
              <a:extLst>
                <a:ext uri="{FF2B5EF4-FFF2-40B4-BE49-F238E27FC236}">
                  <a16:creationId xmlns:a16="http://schemas.microsoft.com/office/drawing/2014/main" id="{7E48E367-AEC1-4C4B-9411-D3329E271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368" y="2086899"/>
              <a:ext cx="2552700" cy="2552700"/>
            </a:xfrm>
            <a:prstGeom prst="rect">
              <a:avLst/>
            </a:prstGeom>
          </p:spPr>
        </p:pic>
        <p:pic>
          <p:nvPicPr>
            <p:cNvPr id="14" name="Picture 20" descr="A close up of a sign&#10;&#10;Description automatically generated">
              <a:extLst>
                <a:ext uri="{FF2B5EF4-FFF2-40B4-BE49-F238E27FC236}">
                  <a16:creationId xmlns:a16="http://schemas.microsoft.com/office/drawing/2014/main" id="{B19D2C46-55DE-4F1D-B234-BD01566C0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8644" y="2099599"/>
              <a:ext cx="2540000" cy="2540000"/>
            </a:xfrm>
            <a:prstGeom prst="rect">
              <a:avLst/>
            </a:prstGeom>
          </p:spPr>
        </p:pic>
        <p:pic>
          <p:nvPicPr>
            <p:cNvPr id="15" name="Picture 2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1F3E63B-B5A4-4335-BB40-D3AA277ED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3244" y="4836960"/>
              <a:ext cx="2565400" cy="2565400"/>
            </a:xfrm>
            <a:prstGeom prst="rect">
              <a:avLst/>
            </a:prstGeom>
          </p:spPr>
        </p:pic>
      </p:grpSp>
      <p:sp>
        <p:nvSpPr>
          <p:cNvPr id="16" name="Tekstfelt 15">
            <a:extLst>
              <a:ext uri="{FF2B5EF4-FFF2-40B4-BE49-F238E27FC236}">
                <a16:creationId xmlns:a16="http://schemas.microsoft.com/office/drawing/2014/main" id="{ADF86BD5-67F8-4CBB-92B1-D8F79C42AD46}"/>
              </a:ext>
            </a:extLst>
          </p:cNvPr>
          <p:cNvSpPr txBox="1"/>
          <p:nvPr/>
        </p:nvSpPr>
        <p:spPr>
          <a:xfrm>
            <a:off x="785349" y="5365074"/>
            <a:ext cx="3592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www.tuba.dk</a:t>
            </a:r>
          </a:p>
          <a:p>
            <a:r>
              <a:rPr lang="da-DK" sz="40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@</a:t>
            </a:r>
            <a:r>
              <a:rPr lang="da-DK" sz="40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tubadanmark</a:t>
            </a:r>
            <a:r>
              <a:rPr lang="da-DK" sz="40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6953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58EE7951-ED0F-E942-A269-E9032D56142C}"/>
              </a:ext>
            </a:extLst>
          </p:cNvPr>
          <p:cNvSpPr txBox="1">
            <a:spLocks/>
          </p:cNvSpPr>
          <p:nvPr/>
        </p:nvSpPr>
        <p:spPr>
          <a:xfrm>
            <a:off x="481013" y="3752849"/>
            <a:ext cx="3290887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TUBAs </a:t>
            </a:r>
            <a:r>
              <a:rPr lang="en-US" sz="36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onlinerådgivning</a:t>
            </a:r>
            <a:endParaRPr lang="en-US" sz="3600" b="1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5" name="Billede 4" descr="Et billede, der indeholder tekst, Ansigt, smil, tøj&#10;&#10;Automatisk genereret beskrivelse">
            <a:extLst>
              <a:ext uri="{FF2B5EF4-FFF2-40B4-BE49-F238E27FC236}">
                <a16:creationId xmlns:a16="http://schemas.microsoft.com/office/drawing/2014/main" id="{1899EF97-FE48-03B0-1AB9-9EA9324C6C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08" b="36657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19BF7FA2-ADFF-4939-81DE-852E77D0D535}"/>
              </a:ext>
            </a:extLst>
          </p:cNvPr>
          <p:cNvSpPr txBox="1"/>
          <p:nvPr/>
        </p:nvSpPr>
        <p:spPr>
          <a:xfrm>
            <a:off x="4223982" y="3752850"/>
            <a:ext cx="7485413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Chattens</a:t>
            </a:r>
            <a:r>
              <a:rPr lang="en-US" sz="28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28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åbningstider</a:t>
            </a:r>
            <a:r>
              <a:rPr lang="en-US" sz="28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28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</a:t>
            </a:r>
            <a:r>
              <a:rPr lang="en-US" sz="28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28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denne</a:t>
            </a:r>
            <a:r>
              <a:rPr lang="en-US" sz="28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28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uge</a:t>
            </a:r>
            <a:endParaRPr lang="en-US" sz="2800" b="1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Tirsdag</a:t>
            </a:r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kl. 18-21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Onsdag</a:t>
            </a:r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kl. 18-21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Torsdag</a:t>
            </a:r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kl. 18-21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+ SMS </a:t>
            </a:r>
            <a:r>
              <a:rPr lang="en-US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rådgivning</a:t>
            </a:r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onsdag</a:t>
            </a:r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og</a:t>
            </a:r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torsdag</a:t>
            </a:r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Vores </a:t>
            </a:r>
            <a:r>
              <a:rPr lang="en-US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brevkasse</a:t>
            </a:r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har</a:t>
            </a:r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altid</a:t>
            </a:r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åben</a:t>
            </a:r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på</a:t>
            </a:r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2000" b="1" dirty="0">
                <a:solidFill>
                  <a:srgbClr val="B3173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tuba.dk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1372545-3030-69B8-791F-8226D144E6BF}"/>
              </a:ext>
            </a:extLst>
          </p:cNvPr>
          <p:cNvSpPr txBox="1"/>
          <p:nvPr/>
        </p:nvSpPr>
        <p:spPr>
          <a:xfrm>
            <a:off x="5641942" y="2905780"/>
            <a:ext cx="2324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Rebekka</a:t>
            </a:r>
          </a:p>
          <a:p>
            <a:r>
              <a:rPr lang="da-DK" sz="1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Onlinerådgiver i TUBA</a:t>
            </a:r>
          </a:p>
        </p:txBody>
      </p:sp>
    </p:spTree>
    <p:extLst>
      <p:ext uri="{BB962C8B-B14F-4D97-AF65-F5344CB8AC3E}">
        <p14:creationId xmlns:p14="http://schemas.microsoft.com/office/powerpoint/2010/main" val="2503239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0A5D2-5272-F1D2-9C6A-C9D7783B2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A4A615E4-6C76-3462-16C4-27421C737D33}"/>
              </a:ext>
            </a:extLst>
          </p:cNvPr>
          <p:cNvSpPr/>
          <p:nvPr/>
        </p:nvSpPr>
        <p:spPr>
          <a:xfrm>
            <a:off x="0" y="-66161"/>
            <a:ext cx="12192000" cy="1325880"/>
          </a:xfrm>
          <a:custGeom>
            <a:avLst/>
            <a:gdLst/>
            <a:ahLst/>
            <a:cxnLst/>
            <a:rect l="l" t="t" r="r" b="b"/>
            <a:pathLst>
              <a:path w="12192000" h="1325880">
                <a:moveTo>
                  <a:pt x="12191694" y="0"/>
                </a:moveTo>
                <a:lnTo>
                  <a:pt x="0" y="0"/>
                </a:lnTo>
                <a:lnTo>
                  <a:pt x="0" y="1325811"/>
                </a:lnTo>
                <a:lnTo>
                  <a:pt x="12191694" y="1325812"/>
                </a:lnTo>
                <a:lnTo>
                  <a:pt x="12191694" y="0"/>
                </a:lnTo>
                <a:close/>
              </a:path>
            </a:pathLst>
          </a:custGeom>
          <a:solidFill>
            <a:srgbClr val="B31734"/>
          </a:solidFill>
        </p:spPr>
        <p:txBody>
          <a:bodyPr wrap="square" lIns="0" tIns="0" rIns="0" bIns="0" rtlCol="0"/>
          <a:lstStyle/>
          <a:p>
            <a:endParaRPr>
              <a:solidFill>
                <a:srgbClr val="C00000"/>
              </a:solidFill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C3081D6E-5C63-E66F-2F76-FD0F4D96AA4E}"/>
              </a:ext>
            </a:extLst>
          </p:cNvPr>
          <p:cNvSpPr/>
          <p:nvPr/>
        </p:nvSpPr>
        <p:spPr>
          <a:xfrm>
            <a:off x="5540997" y="2882962"/>
            <a:ext cx="623079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da-DK" sz="3200" dirty="0">
                <a:solidFill>
                  <a:srgbClr val="B31734"/>
                </a:solidFill>
              </a:rPr>
              <a:t>Oplevelser i opvæksten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da-DK" sz="3200" dirty="0">
              <a:solidFill>
                <a:srgbClr val="B31734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a-DK" sz="3200" dirty="0">
                <a:solidFill>
                  <a:srgbClr val="B31734"/>
                </a:solidFill>
              </a:rPr>
              <a:t>Senfølger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da-DK" sz="3200" dirty="0">
              <a:solidFill>
                <a:srgbClr val="B31734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a-DK" sz="3200" dirty="0">
                <a:solidFill>
                  <a:srgbClr val="B31734"/>
                </a:solidFill>
              </a:rPr>
              <a:t>Inspiration til et næste skridt</a:t>
            </a:r>
          </a:p>
          <a:p>
            <a:endParaRPr lang="da-DK" sz="2400" dirty="0">
              <a:solidFill>
                <a:srgbClr val="B31734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C98127DA-03F8-8F4A-0C80-F7DFB3723201}"/>
              </a:ext>
            </a:extLst>
          </p:cNvPr>
          <p:cNvSpPr txBox="1">
            <a:spLocks/>
          </p:cNvSpPr>
          <p:nvPr/>
        </p:nvSpPr>
        <p:spPr>
          <a:xfrm>
            <a:off x="276475" y="82996"/>
            <a:ext cx="1149531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6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Dagens emne</a:t>
            </a:r>
          </a:p>
        </p:txBody>
      </p:sp>
      <p:pic>
        <p:nvPicPr>
          <p:cNvPr id="13" name="Pladsholder til indhold 4">
            <a:extLst>
              <a:ext uri="{FF2B5EF4-FFF2-40B4-BE49-F238E27FC236}">
                <a16:creationId xmlns:a16="http://schemas.microsoft.com/office/drawing/2014/main" id="{D6B7B90E-B556-9932-112A-1D0A9AC22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0" y="6026794"/>
            <a:ext cx="1153886" cy="642362"/>
          </a:xfrm>
          <a:prstGeom prst="rect">
            <a:avLst/>
          </a:prstGeom>
        </p:spPr>
      </p:pic>
      <p:pic>
        <p:nvPicPr>
          <p:cNvPr id="3074" name="Picture 2" descr="Tema: Selvomsorg - Om TrueLiving Fællesskabet">
            <a:extLst>
              <a:ext uri="{FF2B5EF4-FFF2-40B4-BE49-F238E27FC236}">
                <a16:creationId xmlns:a16="http://schemas.microsoft.com/office/drawing/2014/main" id="{39BEF50E-BD5F-AFCA-70FB-F739DEC2FC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7" b="12545"/>
          <a:stretch/>
        </p:blipFill>
        <p:spPr bwMode="auto">
          <a:xfrm>
            <a:off x="881059" y="3276600"/>
            <a:ext cx="335923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6AEA9708-0505-7898-F5D4-82046D29493A}"/>
              </a:ext>
            </a:extLst>
          </p:cNvPr>
          <p:cNvSpPr txBox="1"/>
          <p:nvPr/>
        </p:nvSpPr>
        <p:spPr>
          <a:xfrm>
            <a:off x="881059" y="1932826"/>
            <a:ext cx="34400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Lær dig selv bedre at kende</a:t>
            </a:r>
          </a:p>
        </p:txBody>
      </p:sp>
    </p:spTree>
    <p:extLst>
      <p:ext uri="{BB962C8B-B14F-4D97-AF65-F5344CB8AC3E}">
        <p14:creationId xmlns:p14="http://schemas.microsoft.com/office/powerpoint/2010/main" val="4116392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FF962-5BAD-F4FE-EC68-402E7D720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14DE41E9-CD62-E407-A8EF-626AA2AAEF6A}"/>
              </a:ext>
            </a:extLst>
          </p:cNvPr>
          <p:cNvSpPr/>
          <p:nvPr/>
        </p:nvSpPr>
        <p:spPr>
          <a:xfrm>
            <a:off x="0" y="0"/>
            <a:ext cx="12192000" cy="1325880"/>
          </a:xfrm>
          <a:custGeom>
            <a:avLst/>
            <a:gdLst/>
            <a:ahLst/>
            <a:cxnLst/>
            <a:rect l="l" t="t" r="r" b="b"/>
            <a:pathLst>
              <a:path w="12192000" h="1325880">
                <a:moveTo>
                  <a:pt x="12191694" y="0"/>
                </a:moveTo>
                <a:lnTo>
                  <a:pt x="0" y="0"/>
                </a:lnTo>
                <a:lnTo>
                  <a:pt x="0" y="1325811"/>
                </a:lnTo>
                <a:lnTo>
                  <a:pt x="12191694" y="1325812"/>
                </a:lnTo>
                <a:lnTo>
                  <a:pt x="12191694" y="0"/>
                </a:lnTo>
                <a:close/>
              </a:path>
            </a:pathLst>
          </a:custGeom>
          <a:solidFill>
            <a:srgbClr val="B31734"/>
          </a:solidFill>
        </p:spPr>
        <p:txBody>
          <a:bodyPr wrap="square" lIns="0" tIns="0" rIns="0" bIns="0" rtlCol="0"/>
          <a:lstStyle/>
          <a:p>
            <a:endParaRPr>
              <a:solidFill>
                <a:srgbClr val="C00000"/>
              </a:solidFill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9E131E4-662F-EF47-2B87-F826954178EB}"/>
              </a:ext>
            </a:extLst>
          </p:cNvPr>
          <p:cNvSpPr/>
          <p:nvPr/>
        </p:nvSpPr>
        <p:spPr>
          <a:xfrm>
            <a:off x="5031111" y="2072292"/>
            <a:ext cx="54916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Har min opvækst påvirket mig? </a:t>
            </a:r>
          </a:p>
          <a:p>
            <a:pPr algn="ctr"/>
            <a:endParaRPr lang="da-DK" sz="24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ctr"/>
            <a:r>
              <a:rPr lang="da-DK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Var det, jeg har oplevet, så slemt? </a:t>
            </a:r>
          </a:p>
          <a:p>
            <a:pPr algn="ctr"/>
            <a:endParaRPr lang="da-DK" sz="24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ctr"/>
            <a:r>
              <a:rPr lang="da-DK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Er der noget galt med mig, siden jeg </a:t>
            </a:r>
          </a:p>
          <a:p>
            <a:pPr algn="ctr"/>
            <a:r>
              <a:rPr lang="da-DK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 dag har det, som jeg har det? </a:t>
            </a:r>
          </a:p>
          <a:p>
            <a:pPr algn="ctr"/>
            <a:endParaRPr lang="da-DK" sz="24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ctr"/>
            <a:r>
              <a:rPr lang="da-DK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Hvordan reagerer andre, hvis jeg fortæller om mine oplevelser? </a:t>
            </a:r>
          </a:p>
          <a:p>
            <a:pPr algn="ctr"/>
            <a:endParaRPr lang="da-DK" sz="24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E34FEE5-BD9B-BEE7-BCF4-CABA43161189}"/>
              </a:ext>
            </a:extLst>
          </p:cNvPr>
          <p:cNvSpPr txBox="1">
            <a:spLocks/>
          </p:cNvSpPr>
          <p:nvPr/>
        </p:nvSpPr>
        <p:spPr>
          <a:xfrm>
            <a:off x="276475" y="254302"/>
            <a:ext cx="1149531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6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Spørgsmål du kan sidde med </a:t>
            </a:r>
          </a:p>
        </p:txBody>
      </p:sp>
      <p:pic>
        <p:nvPicPr>
          <p:cNvPr id="13" name="Pladsholder til indhold 4">
            <a:extLst>
              <a:ext uri="{FF2B5EF4-FFF2-40B4-BE49-F238E27FC236}">
                <a16:creationId xmlns:a16="http://schemas.microsoft.com/office/drawing/2014/main" id="{15C01E7B-979B-01F3-68D5-06195F63A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0" y="6026794"/>
            <a:ext cx="1153886" cy="642362"/>
          </a:xfrm>
          <a:prstGeom prst="rect">
            <a:avLst/>
          </a:prstGeom>
        </p:spPr>
      </p:pic>
      <p:pic>
        <p:nvPicPr>
          <p:cNvPr id="3" name="Picture 4" descr="Question Mark Images Animated">
            <a:extLst>
              <a:ext uri="{FF2B5EF4-FFF2-40B4-BE49-F238E27FC236}">
                <a16:creationId xmlns:a16="http://schemas.microsoft.com/office/drawing/2014/main" id="{F7D9E5D2-7ADF-9293-112E-AE0528CDF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361" y="1856071"/>
            <a:ext cx="1584000" cy="364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083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6BAFE-36B7-EA2E-4E8E-DC6FC8F76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01AF492E-50A1-CCC3-7F90-46B7FF8152BC}"/>
              </a:ext>
            </a:extLst>
          </p:cNvPr>
          <p:cNvSpPr/>
          <p:nvPr/>
        </p:nvSpPr>
        <p:spPr>
          <a:xfrm>
            <a:off x="0" y="-66161"/>
            <a:ext cx="12192000" cy="1325880"/>
          </a:xfrm>
          <a:custGeom>
            <a:avLst/>
            <a:gdLst/>
            <a:ahLst/>
            <a:cxnLst/>
            <a:rect l="l" t="t" r="r" b="b"/>
            <a:pathLst>
              <a:path w="12192000" h="1325880">
                <a:moveTo>
                  <a:pt x="12191694" y="0"/>
                </a:moveTo>
                <a:lnTo>
                  <a:pt x="0" y="0"/>
                </a:lnTo>
                <a:lnTo>
                  <a:pt x="0" y="1325811"/>
                </a:lnTo>
                <a:lnTo>
                  <a:pt x="12191694" y="1325812"/>
                </a:lnTo>
                <a:lnTo>
                  <a:pt x="12191694" y="0"/>
                </a:lnTo>
                <a:close/>
              </a:path>
            </a:pathLst>
          </a:custGeom>
          <a:solidFill>
            <a:srgbClr val="B31734"/>
          </a:solidFill>
        </p:spPr>
        <p:txBody>
          <a:bodyPr wrap="square" lIns="0" tIns="0" rIns="0" bIns="0" rtlCol="0"/>
          <a:lstStyle/>
          <a:p>
            <a:endParaRPr>
              <a:solidFill>
                <a:srgbClr val="C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5FE187AF-3BEA-8B1D-AD10-C3EDF44363BB}"/>
              </a:ext>
            </a:extLst>
          </p:cNvPr>
          <p:cNvSpPr txBox="1">
            <a:spLocks/>
          </p:cNvSpPr>
          <p:nvPr/>
        </p:nvSpPr>
        <p:spPr>
          <a:xfrm>
            <a:off x="348342" y="122674"/>
            <a:ext cx="1149531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6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Oplevelser i opvæksten</a:t>
            </a:r>
          </a:p>
        </p:txBody>
      </p:sp>
      <p:pic>
        <p:nvPicPr>
          <p:cNvPr id="13" name="Pladsholder til indhold 4">
            <a:extLst>
              <a:ext uri="{FF2B5EF4-FFF2-40B4-BE49-F238E27FC236}">
                <a16:creationId xmlns:a16="http://schemas.microsoft.com/office/drawing/2014/main" id="{B0115D94-2BDD-3A24-ABF4-EEE8F7660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0" y="6026794"/>
            <a:ext cx="1153886" cy="642362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56057D83-680E-4E4D-AAD9-F1E9C1FC93F1}"/>
              </a:ext>
            </a:extLst>
          </p:cNvPr>
          <p:cNvSpPr/>
          <p:nvPr/>
        </p:nvSpPr>
        <p:spPr>
          <a:xfrm>
            <a:off x="6053215" y="2634022"/>
            <a:ext cx="370624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32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Et omdrejningspunkt</a:t>
            </a:r>
          </a:p>
          <a:p>
            <a:pPr algn="ctr"/>
            <a:endParaRPr lang="da-DK" sz="3200" b="1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ctr"/>
            <a:r>
              <a:rPr lang="da-DK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Misbruget og den misbrugende bliver centralt for familielivet og påvirker alle</a:t>
            </a:r>
          </a:p>
          <a:p>
            <a:pPr algn="ctr"/>
            <a:endParaRPr lang="da-DK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Pladsholder til indhold 4">
            <a:extLst>
              <a:ext uri="{FF2B5EF4-FFF2-40B4-BE49-F238E27FC236}">
                <a16:creationId xmlns:a16="http://schemas.microsoft.com/office/drawing/2014/main" id="{1452D118-3CD9-504A-EB69-962B7FD17FE2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5" r="24234"/>
          <a:stretch/>
        </p:blipFill>
        <p:spPr bwMode="auto">
          <a:xfrm>
            <a:off x="904460" y="1498733"/>
            <a:ext cx="4520770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997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061F7-8EAD-2713-2410-C73E362AE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58C44B07-2FF8-F5C7-665B-EDD0F2BF1DEE}"/>
              </a:ext>
            </a:extLst>
          </p:cNvPr>
          <p:cNvSpPr/>
          <p:nvPr/>
        </p:nvSpPr>
        <p:spPr>
          <a:xfrm>
            <a:off x="0" y="-66161"/>
            <a:ext cx="12192000" cy="1325880"/>
          </a:xfrm>
          <a:custGeom>
            <a:avLst/>
            <a:gdLst/>
            <a:ahLst/>
            <a:cxnLst/>
            <a:rect l="l" t="t" r="r" b="b"/>
            <a:pathLst>
              <a:path w="12192000" h="1325880">
                <a:moveTo>
                  <a:pt x="12191694" y="0"/>
                </a:moveTo>
                <a:lnTo>
                  <a:pt x="0" y="0"/>
                </a:lnTo>
                <a:lnTo>
                  <a:pt x="0" y="1325811"/>
                </a:lnTo>
                <a:lnTo>
                  <a:pt x="12191694" y="1325812"/>
                </a:lnTo>
                <a:lnTo>
                  <a:pt x="12191694" y="0"/>
                </a:lnTo>
                <a:close/>
              </a:path>
            </a:pathLst>
          </a:custGeom>
          <a:solidFill>
            <a:srgbClr val="B31734"/>
          </a:solidFill>
          <a:ln>
            <a:solidFill>
              <a:srgbClr val="B3173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C00000"/>
              </a:solidFill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46174182-6FEF-9758-12B6-294E5B024595}"/>
              </a:ext>
            </a:extLst>
          </p:cNvPr>
          <p:cNvSpPr/>
          <p:nvPr/>
        </p:nvSpPr>
        <p:spPr>
          <a:xfrm>
            <a:off x="5095849" y="2694453"/>
            <a:ext cx="610330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32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Tabu, tavshed og benægtelse</a:t>
            </a:r>
          </a:p>
          <a:p>
            <a:pPr algn="ctr"/>
            <a:endParaRPr lang="da-DK" sz="2800" u="sng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ctr"/>
            <a:r>
              <a:rPr lang="da-DK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Ofte bliver der ikke talt om misbruget og dets konsekvenser. Og hvis man forsøger på kan det få negative konsekvenser</a:t>
            </a:r>
          </a:p>
          <a:p>
            <a:pPr algn="ctr"/>
            <a:endParaRPr lang="da-DK" sz="24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endParaRPr lang="da-DK" sz="28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B994EB5B-40E0-961C-B127-D4A723BA6B9F}"/>
              </a:ext>
            </a:extLst>
          </p:cNvPr>
          <p:cNvSpPr txBox="1">
            <a:spLocks/>
          </p:cNvSpPr>
          <p:nvPr/>
        </p:nvSpPr>
        <p:spPr>
          <a:xfrm>
            <a:off x="348342" y="116431"/>
            <a:ext cx="1149531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6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Oplevelser i opvæksten</a:t>
            </a:r>
          </a:p>
        </p:txBody>
      </p:sp>
      <p:pic>
        <p:nvPicPr>
          <p:cNvPr id="13" name="Pladsholder til indhold 4">
            <a:extLst>
              <a:ext uri="{FF2B5EF4-FFF2-40B4-BE49-F238E27FC236}">
                <a16:creationId xmlns:a16="http://schemas.microsoft.com/office/drawing/2014/main" id="{6C0AB3DB-9DD5-2FE2-789C-3FB7375D4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0" y="6026794"/>
            <a:ext cx="1153886" cy="6423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75EBF8BF-06C2-A508-0DC1-5B8E2FE346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58"/>
          <a:stretch/>
        </p:blipFill>
        <p:spPr>
          <a:xfrm>
            <a:off x="415748" y="1534554"/>
            <a:ext cx="2160000" cy="2319798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F11AE9CF-DECE-874E-2D5F-F6DF132E90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5" r="32803"/>
          <a:stretch/>
        </p:blipFill>
        <p:spPr>
          <a:xfrm>
            <a:off x="1333260" y="4213881"/>
            <a:ext cx="1620000" cy="221913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B20D2CEA-A303-B023-DAA4-8901C9EEE1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9"/>
          <a:stretch/>
        </p:blipFill>
        <p:spPr>
          <a:xfrm>
            <a:off x="2747042" y="2671230"/>
            <a:ext cx="1800000" cy="226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65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8F396-5CB9-09BF-3E76-772AED53E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40C19753-5C19-2991-91F2-5079597983E4}"/>
              </a:ext>
            </a:extLst>
          </p:cNvPr>
          <p:cNvSpPr/>
          <p:nvPr/>
        </p:nvSpPr>
        <p:spPr>
          <a:xfrm>
            <a:off x="0" y="-59350"/>
            <a:ext cx="12192000" cy="1325880"/>
          </a:xfrm>
          <a:custGeom>
            <a:avLst/>
            <a:gdLst/>
            <a:ahLst/>
            <a:cxnLst/>
            <a:rect l="l" t="t" r="r" b="b"/>
            <a:pathLst>
              <a:path w="12192000" h="1325880">
                <a:moveTo>
                  <a:pt x="12191694" y="0"/>
                </a:moveTo>
                <a:lnTo>
                  <a:pt x="0" y="0"/>
                </a:lnTo>
                <a:lnTo>
                  <a:pt x="0" y="1325811"/>
                </a:lnTo>
                <a:lnTo>
                  <a:pt x="12191694" y="1325812"/>
                </a:lnTo>
                <a:lnTo>
                  <a:pt x="12191694" y="0"/>
                </a:lnTo>
                <a:close/>
              </a:path>
            </a:pathLst>
          </a:custGeom>
          <a:solidFill>
            <a:srgbClr val="B31734"/>
          </a:solidFill>
        </p:spPr>
        <p:txBody>
          <a:bodyPr wrap="square" lIns="0" tIns="0" rIns="0" bIns="0" rtlCol="0"/>
          <a:lstStyle/>
          <a:p>
            <a:endParaRPr>
              <a:solidFill>
                <a:srgbClr val="C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13A63818-4CBB-A5E1-896E-01408790F74A}"/>
              </a:ext>
            </a:extLst>
          </p:cNvPr>
          <p:cNvSpPr txBox="1">
            <a:spLocks/>
          </p:cNvSpPr>
          <p:nvPr/>
        </p:nvSpPr>
        <p:spPr>
          <a:xfrm>
            <a:off x="276474" y="102384"/>
            <a:ext cx="1149531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6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Oplevelser i opvæksten</a:t>
            </a:r>
          </a:p>
        </p:txBody>
      </p:sp>
      <p:pic>
        <p:nvPicPr>
          <p:cNvPr id="13" name="Pladsholder til indhold 4">
            <a:extLst>
              <a:ext uri="{FF2B5EF4-FFF2-40B4-BE49-F238E27FC236}">
                <a16:creationId xmlns:a16="http://schemas.microsoft.com/office/drawing/2014/main" id="{2F66B543-ECD7-5760-156A-FB198D273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0" y="6026794"/>
            <a:ext cx="1153886" cy="642362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D0DC7780-3691-1671-C58E-B39933425266}"/>
              </a:ext>
            </a:extLst>
          </p:cNvPr>
          <p:cNvSpPr/>
          <p:nvPr/>
        </p:nvSpPr>
        <p:spPr>
          <a:xfrm>
            <a:off x="6024132" y="2843572"/>
            <a:ext cx="419619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32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Ensomhed og isolation</a:t>
            </a:r>
          </a:p>
          <a:p>
            <a:pPr algn="ctr"/>
            <a:endParaRPr lang="da-DK" sz="28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ctr"/>
            <a:r>
              <a:rPr lang="da-DK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Man kan føle sig alene med visse tanker, følelser og oplevelser </a:t>
            </a:r>
          </a:p>
          <a:p>
            <a:pPr algn="ctr"/>
            <a:endParaRPr lang="da-DK" sz="24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2" name="Pladsholder til indhold 4">
            <a:extLst>
              <a:ext uri="{FF2B5EF4-FFF2-40B4-BE49-F238E27FC236}">
                <a16:creationId xmlns:a16="http://schemas.microsoft.com/office/drawing/2014/main" id="{60FA8926-897B-888D-87EF-9A7B4EA95F92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5" r="24234"/>
          <a:stretch/>
        </p:blipFill>
        <p:spPr bwMode="auto">
          <a:xfrm>
            <a:off x="904460" y="1487975"/>
            <a:ext cx="4520770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9B34C5CC-970D-1B59-E551-0EA11B11D406}"/>
              </a:ext>
            </a:extLst>
          </p:cNvPr>
          <p:cNvSpPr/>
          <p:nvPr/>
        </p:nvSpPr>
        <p:spPr>
          <a:xfrm>
            <a:off x="1771650" y="1828799"/>
            <a:ext cx="1266825" cy="227647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34732CA5-C387-BAE0-F637-848C243EA7C5}"/>
              </a:ext>
            </a:extLst>
          </p:cNvPr>
          <p:cNvSpPr/>
          <p:nvPr/>
        </p:nvSpPr>
        <p:spPr>
          <a:xfrm>
            <a:off x="3599277" y="2190749"/>
            <a:ext cx="1266825" cy="2276475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7127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1D97D-ABF7-3957-6244-D9223B8F8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19293812-7F7E-0782-65F3-698E25335EDA}"/>
              </a:ext>
            </a:extLst>
          </p:cNvPr>
          <p:cNvSpPr/>
          <p:nvPr/>
        </p:nvSpPr>
        <p:spPr>
          <a:xfrm>
            <a:off x="0" y="-66161"/>
            <a:ext cx="12192000" cy="1325880"/>
          </a:xfrm>
          <a:custGeom>
            <a:avLst/>
            <a:gdLst/>
            <a:ahLst/>
            <a:cxnLst/>
            <a:rect l="l" t="t" r="r" b="b"/>
            <a:pathLst>
              <a:path w="12192000" h="1325880">
                <a:moveTo>
                  <a:pt x="12191694" y="0"/>
                </a:moveTo>
                <a:lnTo>
                  <a:pt x="0" y="0"/>
                </a:lnTo>
                <a:lnTo>
                  <a:pt x="0" y="1325811"/>
                </a:lnTo>
                <a:lnTo>
                  <a:pt x="12191694" y="1325812"/>
                </a:lnTo>
                <a:lnTo>
                  <a:pt x="12191694" y="0"/>
                </a:lnTo>
                <a:close/>
              </a:path>
            </a:pathLst>
          </a:custGeom>
          <a:solidFill>
            <a:srgbClr val="B31734"/>
          </a:solidFill>
        </p:spPr>
        <p:txBody>
          <a:bodyPr wrap="square" lIns="0" tIns="0" rIns="0" bIns="0" rtlCol="0"/>
          <a:lstStyle/>
          <a:p>
            <a:endParaRPr>
              <a:solidFill>
                <a:srgbClr val="C00000"/>
              </a:solidFill>
            </a:endParaRPr>
          </a:p>
        </p:txBody>
      </p:sp>
      <p:pic>
        <p:nvPicPr>
          <p:cNvPr id="13" name="Pladsholder til indhold 4">
            <a:extLst>
              <a:ext uri="{FF2B5EF4-FFF2-40B4-BE49-F238E27FC236}">
                <a16:creationId xmlns:a16="http://schemas.microsoft.com/office/drawing/2014/main" id="{A9B78CB8-BC87-6574-E17B-1B2E8823C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0" y="6026794"/>
            <a:ext cx="1153886" cy="642362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85276026-1497-762B-BB57-56D72CB926C3}"/>
              </a:ext>
            </a:extLst>
          </p:cNvPr>
          <p:cNvSpPr/>
          <p:nvPr/>
        </p:nvSpPr>
        <p:spPr>
          <a:xfrm>
            <a:off x="6357507" y="2052072"/>
            <a:ext cx="419619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32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Spejling &amp; navigation</a:t>
            </a:r>
          </a:p>
          <a:p>
            <a:pPr algn="ctr"/>
            <a:endParaRPr lang="da-DK" sz="28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ctr"/>
            <a:r>
              <a:rPr lang="da-DK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Man kan have savnet opmærksomhed, at blive spejlet og rammesætning </a:t>
            </a:r>
          </a:p>
          <a:p>
            <a:pPr algn="ctr"/>
            <a:endParaRPr lang="da-DK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ctr"/>
            <a:endParaRPr lang="da-DK" sz="24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ctr"/>
            <a:r>
              <a:rPr lang="da-DK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Hvad er ok? </a:t>
            </a:r>
          </a:p>
          <a:p>
            <a:pPr algn="ctr"/>
            <a:r>
              <a:rPr lang="da-DK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Hvad er vigtigst? </a:t>
            </a:r>
          </a:p>
          <a:p>
            <a:pPr algn="ctr"/>
            <a:r>
              <a:rPr lang="da-DK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Hvad kan jeg regne med?</a:t>
            </a:r>
          </a:p>
          <a:p>
            <a:pPr algn="ctr"/>
            <a:endParaRPr lang="da-DK" sz="24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4098" name="Picture 2" descr="How to Find Balance When Too Much Self-Doubt Gets in the Way | KQED">
            <a:extLst>
              <a:ext uri="{FF2B5EF4-FFF2-40B4-BE49-F238E27FC236}">
                <a16:creationId xmlns:a16="http://schemas.microsoft.com/office/drawing/2014/main" id="{DB306BF1-77B5-BB39-500E-26FC11D2A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3" r="6784"/>
          <a:stretch/>
        </p:blipFill>
        <p:spPr bwMode="auto">
          <a:xfrm>
            <a:off x="276475" y="1731093"/>
            <a:ext cx="3024000" cy="232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FD0F804C-15DB-4FB4-4345-147E6B09C357}"/>
              </a:ext>
            </a:extLst>
          </p:cNvPr>
          <p:cNvSpPr txBox="1">
            <a:spLocks/>
          </p:cNvSpPr>
          <p:nvPr/>
        </p:nvSpPr>
        <p:spPr>
          <a:xfrm>
            <a:off x="276475" y="311452"/>
            <a:ext cx="1149531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6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Oplevelser i opvæksten &amp; senfølger</a:t>
            </a:r>
          </a:p>
        </p:txBody>
      </p:sp>
      <p:pic>
        <p:nvPicPr>
          <p:cNvPr id="6148" name="Picture 4" descr="Premium Vector | Confused woman and man thinking together. people with  question marks and touching chin while looking aside illustration. young  couple with question. smart men and women solving problem">
            <a:extLst>
              <a:ext uri="{FF2B5EF4-FFF2-40B4-BE49-F238E27FC236}">
                <a16:creationId xmlns:a16="http://schemas.microsoft.com/office/drawing/2014/main" id="{1EE0B8DA-CFB2-DF4A-0C74-A2AE65400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25" y="4714906"/>
            <a:ext cx="2520000" cy="183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he harms of multitasking | Kayla Kronebusch">
            <a:extLst>
              <a:ext uri="{FF2B5EF4-FFF2-40B4-BE49-F238E27FC236}">
                <a16:creationId xmlns:a16="http://schemas.microsoft.com/office/drawing/2014/main" id="{677CAE36-4E4B-0C56-3BC7-5B5E41718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631" y="3385801"/>
            <a:ext cx="2736744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348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4D2B3-6D9E-79AC-9A68-8021A8100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D8D7C3F3-56B5-90DA-79A9-4D58E2D1F20B}"/>
              </a:ext>
            </a:extLst>
          </p:cNvPr>
          <p:cNvSpPr/>
          <p:nvPr/>
        </p:nvSpPr>
        <p:spPr>
          <a:xfrm>
            <a:off x="0" y="-66161"/>
            <a:ext cx="12192000" cy="1325880"/>
          </a:xfrm>
          <a:custGeom>
            <a:avLst/>
            <a:gdLst/>
            <a:ahLst/>
            <a:cxnLst/>
            <a:rect l="l" t="t" r="r" b="b"/>
            <a:pathLst>
              <a:path w="12192000" h="1325880">
                <a:moveTo>
                  <a:pt x="12191694" y="0"/>
                </a:moveTo>
                <a:lnTo>
                  <a:pt x="0" y="0"/>
                </a:lnTo>
                <a:lnTo>
                  <a:pt x="0" y="1325811"/>
                </a:lnTo>
                <a:lnTo>
                  <a:pt x="12191694" y="1325812"/>
                </a:lnTo>
                <a:lnTo>
                  <a:pt x="12191694" y="0"/>
                </a:lnTo>
                <a:close/>
              </a:path>
            </a:pathLst>
          </a:custGeom>
          <a:solidFill>
            <a:srgbClr val="B31734"/>
          </a:solidFill>
        </p:spPr>
        <p:txBody>
          <a:bodyPr wrap="square" lIns="0" tIns="0" rIns="0" bIns="0" rtlCol="0"/>
          <a:lstStyle/>
          <a:p>
            <a:endParaRPr>
              <a:solidFill>
                <a:srgbClr val="C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03E6FE9E-5899-74A9-7D58-E88E8AE7AB45}"/>
              </a:ext>
            </a:extLst>
          </p:cNvPr>
          <p:cNvSpPr txBox="1">
            <a:spLocks/>
          </p:cNvSpPr>
          <p:nvPr/>
        </p:nvSpPr>
        <p:spPr>
          <a:xfrm>
            <a:off x="276475" y="311452"/>
            <a:ext cx="1149531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6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Inspiration</a:t>
            </a:r>
          </a:p>
        </p:txBody>
      </p:sp>
      <p:pic>
        <p:nvPicPr>
          <p:cNvPr id="13" name="Pladsholder til indhold 4">
            <a:extLst>
              <a:ext uri="{FF2B5EF4-FFF2-40B4-BE49-F238E27FC236}">
                <a16:creationId xmlns:a16="http://schemas.microsoft.com/office/drawing/2014/main" id="{81871E5C-B074-254E-A819-C095FCA3E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0" y="6026794"/>
            <a:ext cx="1153886" cy="642362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A70DBEF8-74D0-14A0-A92D-474048F70560}"/>
              </a:ext>
            </a:extLst>
          </p:cNvPr>
          <p:cNvSpPr/>
          <p:nvPr/>
        </p:nvSpPr>
        <p:spPr>
          <a:xfrm>
            <a:off x="5787463" y="1948467"/>
            <a:ext cx="48572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Et næste skridt</a:t>
            </a:r>
          </a:p>
          <a:p>
            <a:endParaRPr lang="da-DK" sz="40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a-DK" sz="3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Bevidstgørelse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da-DK" sz="36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a-DK" sz="3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Udtryk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da-DK" sz="36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a-DK" sz="3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Små skridt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da-DK" sz="28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ctr"/>
            <a:endParaRPr lang="da-DK" sz="24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1026" name="Picture 2" descr="Premium Photo | Beautiful soft spring flowers blurred bokeh nature  landscape crocus in front of the sunset light">
            <a:extLst>
              <a:ext uri="{FF2B5EF4-FFF2-40B4-BE49-F238E27FC236}">
                <a16:creationId xmlns:a16="http://schemas.microsoft.com/office/drawing/2014/main" id="{9CFFEF0A-69D8-8611-DD66-7100E9084D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7"/>
          <a:stretch/>
        </p:blipFill>
        <p:spPr bwMode="auto">
          <a:xfrm>
            <a:off x="494852" y="1948467"/>
            <a:ext cx="4354718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652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254ED-5194-11B3-644C-DEDED4C07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0B4C1709-1EA4-4125-6A48-5C9CC25D7F79}"/>
              </a:ext>
            </a:extLst>
          </p:cNvPr>
          <p:cNvSpPr/>
          <p:nvPr/>
        </p:nvSpPr>
        <p:spPr>
          <a:xfrm>
            <a:off x="0" y="-66161"/>
            <a:ext cx="12192000" cy="1325880"/>
          </a:xfrm>
          <a:custGeom>
            <a:avLst/>
            <a:gdLst/>
            <a:ahLst/>
            <a:cxnLst/>
            <a:rect l="l" t="t" r="r" b="b"/>
            <a:pathLst>
              <a:path w="12192000" h="1325880">
                <a:moveTo>
                  <a:pt x="12191694" y="0"/>
                </a:moveTo>
                <a:lnTo>
                  <a:pt x="0" y="0"/>
                </a:lnTo>
                <a:lnTo>
                  <a:pt x="0" y="1325811"/>
                </a:lnTo>
                <a:lnTo>
                  <a:pt x="12191694" y="1325812"/>
                </a:lnTo>
                <a:lnTo>
                  <a:pt x="12191694" y="0"/>
                </a:lnTo>
                <a:close/>
              </a:path>
            </a:pathLst>
          </a:custGeom>
          <a:solidFill>
            <a:srgbClr val="B31734"/>
          </a:solidFill>
        </p:spPr>
        <p:txBody>
          <a:bodyPr wrap="square" lIns="0" tIns="0" rIns="0" bIns="0" rtlCol="0"/>
          <a:lstStyle/>
          <a:p>
            <a:endParaRPr>
              <a:solidFill>
                <a:srgbClr val="C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797ED276-BE53-0AF9-F6F5-49EB11D31E47}"/>
              </a:ext>
            </a:extLst>
          </p:cNvPr>
          <p:cNvSpPr txBox="1">
            <a:spLocks/>
          </p:cNvSpPr>
          <p:nvPr/>
        </p:nvSpPr>
        <p:spPr>
          <a:xfrm>
            <a:off x="276475" y="311452"/>
            <a:ext cx="1149531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6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Senfølger </a:t>
            </a:r>
          </a:p>
        </p:txBody>
      </p:sp>
      <p:pic>
        <p:nvPicPr>
          <p:cNvPr id="13" name="Pladsholder til indhold 4">
            <a:extLst>
              <a:ext uri="{FF2B5EF4-FFF2-40B4-BE49-F238E27FC236}">
                <a16:creationId xmlns:a16="http://schemas.microsoft.com/office/drawing/2014/main" id="{B04FC4F6-497A-C87A-5238-9637D897A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0" y="6026794"/>
            <a:ext cx="1153886" cy="642362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75C1CEC9-4557-B57B-6A43-9AC742F1B0FD}"/>
              </a:ext>
            </a:extLst>
          </p:cNvPr>
          <p:cNvSpPr/>
          <p:nvPr/>
        </p:nvSpPr>
        <p:spPr>
          <a:xfrm>
            <a:off x="4590778" y="1414820"/>
            <a:ext cx="6867525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2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Selvkontakt og navigation</a:t>
            </a:r>
          </a:p>
          <a:p>
            <a:pPr algn="ctr"/>
            <a:endParaRPr lang="da-DK" sz="28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Jeg har lært at ignorere kroppens signaler (eller aldrig lært at tolke dem)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Følelser, behov og grænser – kræver viden og træning og forstå og bruge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Viden = Tidlig indlæring, modeller. Man kan mangle eller have lært noget forkert (overtilpasning).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Traume = Tidlig ”standsning” – når man ”overlever”, er det svært at lære og leve.</a:t>
            </a:r>
          </a:p>
          <a:p>
            <a:endParaRPr lang="da-DK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ctr"/>
            <a:endParaRPr lang="da-DK" sz="24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2" name="Pladsholder til indhold 4">
            <a:extLst>
              <a:ext uri="{FF2B5EF4-FFF2-40B4-BE49-F238E27FC236}">
                <a16:creationId xmlns:a16="http://schemas.microsoft.com/office/drawing/2014/main" id="{BEBD00E8-0E3F-8C2F-46C2-E6041A34BA8B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9" t="16684" r="57129" b="52223"/>
          <a:stretch/>
        </p:blipFill>
        <p:spPr bwMode="auto">
          <a:xfrm>
            <a:off x="1181100" y="2182279"/>
            <a:ext cx="2186278" cy="35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E1B37B10-7BA0-91C2-622D-95029F7B1B67}"/>
              </a:ext>
            </a:extLst>
          </p:cNvPr>
          <p:cNvSpPr/>
          <p:nvPr/>
        </p:nvSpPr>
        <p:spPr>
          <a:xfrm>
            <a:off x="1943100" y="1971675"/>
            <a:ext cx="657225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0207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9543</TotalTime>
  <Words>553</Words>
  <Application>Microsoft Office PowerPoint</Application>
  <PresentationFormat>Widescreen</PresentationFormat>
  <Paragraphs>114</Paragraphs>
  <Slides>13</Slides>
  <Notes>13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Roboto condensed</vt:lpstr>
      <vt:lpstr>Wingdings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Sisse Tvegaard Andersen</dc:creator>
  <cp:lastModifiedBy>Monika Hoffmann</cp:lastModifiedBy>
  <cp:revision>370</cp:revision>
  <dcterms:created xsi:type="dcterms:W3CDTF">2019-04-12T10:54:27Z</dcterms:created>
  <dcterms:modified xsi:type="dcterms:W3CDTF">2024-09-04T12:02:09Z</dcterms:modified>
</cp:coreProperties>
</file>