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465" r:id="rId2"/>
    <p:sldId id="1468" r:id="rId3"/>
    <p:sldId id="1467" r:id="rId4"/>
    <p:sldId id="1469" r:id="rId5"/>
    <p:sldId id="1470" r:id="rId6"/>
    <p:sldId id="1471" r:id="rId7"/>
    <p:sldId id="1472" r:id="rId8"/>
    <p:sldId id="1487" r:id="rId9"/>
    <p:sldId id="1476" r:id="rId10"/>
    <p:sldId id="1489" r:id="rId11"/>
    <p:sldId id="1478" r:id="rId12"/>
    <p:sldId id="1479" r:id="rId13"/>
    <p:sldId id="1480" r:id="rId14"/>
    <p:sldId id="1477" r:id="rId15"/>
    <p:sldId id="1482" r:id="rId16"/>
    <p:sldId id="1483" r:id="rId17"/>
    <p:sldId id="1484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E2"/>
    <a:srgbClr val="A7A841"/>
    <a:srgbClr val="A1CADD"/>
    <a:srgbClr val="2F2118"/>
    <a:srgbClr val="7C1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33ED9-2F7E-46CB-B3A5-19E42BA623D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E83CD-B402-44FA-AB09-ABB3ABEDC6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882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93A45-3AD1-A408-4A79-B5E88FCE8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A07C57C-1F1C-27EF-D49C-E9013BA31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8EF8DDC-91E4-7549-03FA-510CE7908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20A2804-7B1E-8363-D6D1-98FF45DD4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E83CD-B402-44FA-AB09-ABB3ABEDC62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99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0B34E3-5EFC-CCF0-7CC2-DB67229B8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03A1BF9-610C-2D79-11A6-088DE67C6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213436-067D-D335-21BA-BB6D1CD4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A43035-41B5-119C-BD1F-988856C6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237A24-8A81-9DEA-6947-D29FED9F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82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B1327-B365-0F92-DE6D-906224B2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52C8D25-40EE-7E81-3787-D0AAB031B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017ADA-920E-430F-B99F-421BB731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9728C7-7C4B-9B18-D6E9-7B9456EB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E25B1D-32E8-E3B4-E957-0CDD07DE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860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54C8F9A-0853-076D-0259-BF495214A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22FF5D6-C748-E07E-6FFD-CEA607DB3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B5BB80-93D8-0B3A-8C62-1B018D93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B7AEF6-AE10-9FFF-DCC1-EB8A7FC4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006BDC-7BEE-8EA7-3EA1-B7E1E564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394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2961C-2030-1CCE-1DFB-00527E13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2148AB-5626-0FE2-A45B-6BFE5DF2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038C4E5-337E-9A8D-A80F-06BE9103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B24F96-FA01-9347-7CFB-59A6394D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4C45C4-9BDF-FEF4-EF10-19C2B095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4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F33B4-3D49-7C66-61B8-51D25120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A2A3B53-4C57-1B8A-688A-7B9D9970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788C8B-5AD9-2888-E868-77B42E6C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841C944-DDB5-8BEF-FB6B-62617F9B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10F532-7A65-8247-6CE3-323F9225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41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63DAE-9158-38C9-623D-40BDE874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CC6FC5-C446-B3BC-BB47-A388ED127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454719-CA5B-95DD-6F9F-756FDE059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C2A64FE-D360-694B-86DB-43D0002A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18ECCA-EA4E-6221-A0EA-438597B4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8AFDCEA-1CB7-A9CA-1234-66839554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5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24F11-1C40-D7AF-9B34-67BBAFAA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07F2F6-34D6-5451-599C-169804DEF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ED8958E-C8F3-996F-FDC5-502045DA8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473D68B-E116-EC94-004A-BC50E3DD1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3F8DCA4-5648-BC82-4059-B3DF2121A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7E2D30B-106D-4E0B-1DC2-8BBE9F0C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AF66EB5-C323-1E2A-F2D8-A3949C24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5644D7C-DB18-3F03-E084-4C0296FB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98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B05C4-2FF1-73B0-EF7E-966D275C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AF38A30-A004-ACD7-A141-13ACC6A0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62ED9A0-8324-E20E-D607-9B3DD1A7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51A48AE-CB13-2555-4F1E-DCA3A369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72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27622A4-2E85-754A-FA56-EBB3EE89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0E9D57D-B0FA-9C92-072F-1BAF0E17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7A4F3A2-0270-F5C5-6872-81C72EFE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41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A28DD-4F43-627F-B9A2-0B3A2594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48C8C5-7369-9EF5-92CC-16939D96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ED4B2A6-21A6-3FDA-AC17-CEF2AFC27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2C55B3-1E4B-1341-26B6-8B8D01E5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BFFFBE-AD32-E7E6-D948-7F83E77D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EA38E9-799D-7E4F-3497-170F6407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6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C5332-EC11-2B83-5EC7-99097AB8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6CADF5D-FF9A-377F-2D68-2F055BC58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5A4A1CC-940A-62CC-F5DE-9B19DF092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1D969CF-631A-5EF0-3DA9-9231686C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0885D09-5FA0-1A97-A87D-795909CC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FDCB1C-D166-01BE-2DC8-C38AB1FB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548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085D48-3855-4187-9764-4CEC6259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09316F-65D8-8D3E-5567-DEA0AE024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5500C9-BCF6-72F1-D012-C826B21F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B7A0BE-F499-40EB-BF08-EF397E3888B3}" type="datetimeFigureOut">
              <a:rPr lang="da-DK" smtClean="0"/>
              <a:t>08-10-2025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07C046-B9F4-3530-EB7A-9AAA48E2E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BFF75A-FA79-07A2-B1E0-0C010291D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BDEF1D-81A3-4597-9818-2561F3805E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83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nskab.dk/naturvidenskab/museforsoeg-afsloerer-det-sker-i-hjernen-ved-afhaengighed-af-stoffer/" TargetMode="External"/><Relationship Id="rId7" Type="http://schemas.openxmlformats.org/officeDocument/2006/relationships/hyperlink" Target="https://seminarer.dk/nyheder/psykolog-steen-guldager-om-dobbeltdiagnoser-vi-skal-virkelig-turde-udfordre-vores-egen-made-at-tale-til-borgerne-p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sychologytoday.com/us/blog/love-and-sex-in-the-digital-age/201509/the-opposite-addiction-is-connection" TargetMode="External"/><Relationship Id="rId5" Type="http://schemas.openxmlformats.org/officeDocument/2006/relationships/hyperlink" Target="https://app-rsjdxp-cms-prod-001.azurewebsites.net/media/shdb5xi2/praesentation-steen-guldager.pdf" TargetMode="External"/><Relationship Id="rId4" Type="http://schemas.openxmlformats.org/officeDocument/2006/relationships/hyperlink" Target="https://www.sundhed.dk/borger/patienthaandbogen/psyke/sygdomme/narkotiske-stoffer/stofmisbrug-og-afhaengigh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FAD5D-DF80-6F59-E62C-EEB3B99B5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ort&#10;&#10;AI-genereret indhold kan være ukorrekt.">
            <a:extLst>
              <a:ext uri="{FF2B5EF4-FFF2-40B4-BE49-F238E27FC236}">
                <a16:creationId xmlns:a16="http://schemas.microsoft.com/office/drawing/2014/main" id="{F01226F7-4ADB-B4B0-FE2E-CE515C84A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00" y="161365"/>
            <a:ext cx="9698557" cy="6858000"/>
          </a:xfrm>
          <a:prstGeom prst="rect">
            <a:avLst/>
          </a:prstGeom>
        </p:spPr>
      </p:pic>
      <p:pic>
        <p:nvPicPr>
          <p:cNvPr id="9" name="Billede 8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B9172F60-E7D1-9F1E-018B-AA5BBC0FB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21440" r="12802" b="21748"/>
          <a:stretch>
            <a:fillRect/>
          </a:stretch>
        </p:blipFill>
        <p:spPr>
          <a:xfrm>
            <a:off x="7250554" y="5473699"/>
            <a:ext cx="2868556" cy="115943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EF28AE7-3EED-DCAA-3BA1-6AA5B33FC4AA}"/>
              </a:ext>
            </a:extLst>
          </p:cNvPr>
          <p:cNvSpPr txBox="1">
            <a:spLocks/>
          </p:cNvSpPr>
          <p:nvPr/>
        </p:nvSpPr>
        <p:spPr>
          <a:xfrm>
            <a:off x="635433" y="1047242"/>
            <a:ext cx="6415487" cy="344057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solidFill>
                  <a:srgbClr val="2F2118"/>
                </a:solidFill>
                <a:latin typeface="ABC Otto"/>
                <a:ea typeface="Roboto condensed"/>
                <a:cs typeface="Roboto condensed"/>
              </a:rPr>
              <a:t>Afhængighed – </a:t>
            </a:r>
          </a:p>
          <a:p>
            <a:pPr>
              <a:lnSpc>
                <a:spcPct val="70000"/>
              </a:lnSpc>
            </a:pPr>
            <a:r>
              <a:rPr lang="da-DK" sz="6000" b="1" dirty="0">
                <a:solidFill>
                  <a:srgbClr val="2F2118"/>
                </a:solidFill>
                <a:latin typeface="ABC Otto"/>
                <a:ea typeface="Roboto condensed"/>
                <a:cs typeface="Roboto condensed"/>
              </a:rPr>
              <a:t>Når misbruget overskygger alt andet</a:t>
            </a:r>
            <a:endParaRPr lang="da-DK" sz="60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62DEC4F3-4CE3-323D-B383-C144B9FD453C}"/>
              </a:ext>
            </a:extLst>
          </p:cNvPr>
          <p:cNvSpPr>
            <a:spLocks noGrp="1"/>
          </p:cNvSpPr>
          <p:nvPr/>
        </p:nvSpPr>
        <p:spPr>
          <a:xfrm>
            <a:off x="635433" y="5572377"/>
            <a:ext cx="6737767" cy="1159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da-DK" sz="1800" b="1" dirty="0">
                <a:solidFill>
                  <a:srgbClr val="2F2118"/>
                </a:solidFill>
                <a:latin typeface="PP Right Grotesk Text"/>
              </a:rPr>
              <a:t>Deltagere:</a:t>
            </a:r>
          </a:p>
          <a:p>
            <a:pPr algn="l">
              <a:lnSpc>
                <a:spcPct val="50000"/>
              </a:lnSpc>
            </a:pPr>
            <a:r>
              <a:rPr lang="da-DK" sz="1800" dirty="0">
                <a:solidFill>
                  <a:srgbClr val="2F2118"/>
                </a:solidFill>
                <a:latin typeface="PP Right Grotesk Text"/>
              </a:rPr>
              <a:t>Ditte Vind Abrahamsen, regionsleder og psykoterapeut</a:t>
            </a:r>
          </a:p>
          <a:p>
            <a:pPr algn="l">
              <a:lnSpc>
                <a:spcPct val="50000"/>
              </a:lnSpc>
            </a:pPr>
            <a:r>
              <a:rPr lang="da-DK" sz="1800" dirty="0">
                <a:solidFill>
                  <a:srgbClr val="2F2118"/>
                </a:solidFill>
                <a:latin typeface="PP Right Grotesk Text"/>
              </a:rPr>
              <a:t>Jeppe Berg Sandvej, faglig leder og psykoterapeut</a:t>
            </a:r>
          </a:p>
          <a:p>
            <a:pPr algn="l">
              <a:lnSpc>
                <a:spcPct val="50000"/>
              </a:lnSpc>
            </a:pPr>
            <a:r>
              <a:rPr lang="da-DK" sz="1800" dirty="0">
                <a:solidFill>
                  <a:srgbClr val="2F2118"/>
                </a:solidFill>
                <a:latin typeface="PP Right Grotesk Text"/>
              </a:rPr>
              <a:t>Monika Hoffmann, projektleder og moderator</a:t>
            </a:r>
          </a:p>
        </p:txBody>
      </p:sp>
      <p:sp>
        <p:nvSpPr>
          <p:cNvPr id="2" name="Undertitel 2">
            <a:extLst>
              <a:ext uri="{FF2B5EF4-FFF2-40B4-BE49-F238E27FC236}">
                <a16:creationId xmlns:a16="http://schemas.microsoft.com/office/drawing/2014/main" id="{0014F857-9DE2-3C65-84C9-A029997F12B2}"/>
              </a:ext>
            </a:extLst>
          </p:cNvPr>
          <p:cNvSpPr>
            <a:spLocks noGrp="1"/>
          </p:cNvSpPr>
          <p:nvPr/>
        </p:nvSpPr>
        <p:spPr>
          <a:xfrm>
            <a:off x="635433" y="3766566"/>
            <a:ext cx="1793357" cy="666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da-DK" sz="1800" dirty="0">
                <a:solidFill>
                  <a:srgbClr val="2F2118"/>
                </a:solidFill>
                <a:latin typeface="PP Right Grotesk Text"/>
              </a:rPr>
              <a:t>09.10.2025</a:t>
            </a:r>
          </a:p>
        </p:txBody>
      </p:sp>
    </p:spTree>
    <p:extLst>
      <p:ext uri="{BB962C8B-B14F-4D97-AF65-F5344CB8AC3E}">
        <p14:creationId xmlns:p14="http://schemas.microsoft.com/office/powerpoint/2010/main" val="86723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B44EB8-F8C2-4252-F431-F66A09B9A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el 2">
            <a:extLst>
              <a:ext uri="{FF2B5EF4-FFF2-40B4-BE49-F238E27FC236}">
                <a16:creationId xmlns:a16="http://schemas.microsoft.com/office/drawing/2014/main" id="{9B04144E-F5DD-0F46-9A89-8FC9FE880F1B}"/>
              </a:ext>
            </a:extLst>
          </p:cNvPr>
          <p:cNvSpPr>
            <a:spLocks noGrp="1"/>
          </p:cNvSpPr>
          <p:nvPr/>
        </p:nvSpPr>
        <p:spPr>
          <a:xfrm>
            <a:off x="9250326" y="0"/>
            <a:ext cx="2941674" cy="6858000"/>
          </a:xfrm>
          <a:prstGeom prst="rect">
            <a:avLst/>
          </a:prstGeom>
          <a:solidFill>
            <a:srgbClr val="A7A841"/>
          </a:solidFill>
          <a:ln>
            <a:solidFill>
              <a:srgbClr val="A7A84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endParaRPr lang="da-DK" b="1" dirty="0">
              <a:solidFill>
                <a:srgbClr val="2F2118"/>
              </a:solidFill>
              <a:latin typeface="PP Right Grotesk Text"/>
            </a:endParaRPr>
          </a:p>
          <a:p>
            <a:pPr algn="l">
              <a:lnSpc>
                <a:spcPct val="70000"/>
              </a:lnSpc>
            </a:pPr>
            <a:endParaRPr lang="da-DK" b="1" dirty="0">
              <a:solidFill>
                <a:srgbClr val="2F2118"/>
              </a:solidFill>
              <a:latin typeface="PP Right Grotesk Text"/>
            </a:endParaRPr>
          </a:p>
          <a:p>
            <a:pPr lvl="1" algn="l"/>
            <a:endParaRPr lang="da-DK" sz="32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F682CC4-77FE-62A4-AC3F-DC3C4A22AC9D}"/>
              </a:ext>
            </a:extLst>
          </p:cNvPr>
          <p:cNvSpPr txBox="1">
            <a:spLocks/>
          </p:cNvSpPr>
          <p:nvPr/>
        </p:nvSpPr>
        <p:spPr>
          <a:xfrm>
            <a:off x="433229" y="652282"/>
            <a:ext cx="102347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Et billede på</a:t>
            </a:r>
          </a:p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afhængighedens</a:t>
            </a:r>
          </a:p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udvikling</a:t>
            </a:r>
            <a:endParaRPr lang="da-DK" sz="60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Undertitel 2">
            <a:extLst>
              <a:ext uri="{FF2B5EF4-FFF2-40B4-BE49-F238E27FC236}">
                <a16:creationId xmlns:a16="http://schemas.microsoft.com/office/drawing/2014/main" id="{640252A9-D2BF-830E-44CA-FF0DE02B291D}"/>
              </a:ext>
            </a:extLst>
          </p:cNvPr>
          <p:cNvSpPr>
            <a:spLocks noGrp="1"/>
          </p:cNvSpPr>
          <p:nvPr/>
        </p:nvSpPr>
        <p:spPr>
          <a:xfrm>
            <a:off x="433229" y="3029632"/>
            <a:ext cx="7470446" cy="3685515"/>
          </a:xfrm>
          <a:prstGeom prst="rect">
            <a:avLst/>
          </a:prstGeom>
          <a:solidFill>
            <a:srgbClr val="F1EEE2"/>
          </a:solidFill>
          <a:ln>
            <a:solidFill>
              <a:srgbClr val="F1EEE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Starter normal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Finder ringen og fascineres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Ender med at myrde sin bedste ven for at få ringen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Værdier mistes: mad, venner, udseende, moral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Jagter den på trods af konsekvenser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Plages af ambivalens mellem afhængighed og gamle jeg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Gamle jeg er langt væk, ikke fodret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Ringen kalder fra søens bund</a:t>
            </a:r>
            <a:endParaRPr lang="da-DK" sz="3200" dirty="0">
              <a:solidFill>
                <a:srgbClr val="2F2118"/>
              </a:solidFill>
              <a:latin typeface="PP Right Grotesk Text"/>
            </a:endParaRPr>
          </a:p>
        </p:txBody>
      </p:sp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32BA054E-7770-B564-42E5-61F57A12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28683">
            <a:extLst>
              <a:ext uri="{FF2B5EF4-FFF2-40B4-BE49-F238E27FC236}">
                <a16:creationId xmlns:a16="http://schemas.microsoft.com/office/drawing/2014/main" id="{F0114496-962B-39EB-DE8B-5D5A5973B5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1370" y="1251358"/>
            <a:ext cx="2095510" cy="324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 descr="Et billede, der indeholder mørke, stjerne, pighuder, fyrværkeri&#10;&#10;AI-genereret indhold kan være ukorrekt.">
            <a:extLst>
              <a:ext uri="{FF2B5EF4-FFF2-40B4-BE49-F238E27FC236}">
                <a16:creationId xmlns:a16="http://schemas.microsoft.com/office/drawing/2014/main" id="{E41A7AF5-4FAC-FB6E-01C8-876F66BCF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35" y="-1077199"/>
            <a:ext cx="4863986" cy="343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5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6564F-D4A6-EE5C-C20B-7B2785B3E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840B62B6-0278-964B-22A1-ECDB0422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46F734E-59E6-29B8-AB32-BA291D7CD092}"/>
              </a:ext>
            </a:extLst>
          </p:cNvPr>
          <p:cNvSpPr txBox="1">
            <a:spLocks/>
          </p:cNvSpPr>
          <p:nvPr/>
        </p:nvSpPr>
        <p:spPr>
          <a:xfrm>
            <a:off x="433229" y="652282"/>
            <a:ext cx="102347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WHO’s definition på afhængighed:</a:t>
            </a:r>
            <a:endParaRPr lang="da-DK" sz="60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7A44FBE7-FFF3-F086-D296-BD3C9724B39E}"/>
              </a:ext>
            </a:extLst>
          </p:cNvPr>
          <p:cNvSpPr>
            <a:spLocks noGrp="1"/>
          </p:cNvSpPr>
          <p:nvPr/>
        </p:nvSpPr>
        <p:spPr>
          <a:xfrm>
            <a:off x="433229" y="2318026"/>
            <a:ext cx="8075771" cy="4457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 algn="l">
              <a:buFont typeface="+mj-lt"/>
              <a:buAutoNum type="arabicPeriod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Trang til alkohol</a:t>
            </a:r>
          </a:p>
          <a:p>
            <a:pPr marL="971550" lvl="1" indent="-514350" algn="l">
              <a:buFont typeface="+mj-lt"/>
              <a:buAutoNum type="arabicPeriod"/>
            </a:pPr>
            <a:endParaRPr lang="da-DK" sz="2800" dirty="0">
              <a:solidFill>
                <a:srgbClr val="2F2118"/>
              </a:solidFill>
              <a:latin typeface="PP Right Grotesk Text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Svækket evne til at styre indtagelsen, standse eller nedsætte brugen af alkohol</a:t>
            </a:r>
          </a:p>
          <a:p>
            <a:pPr marL="971550" lvl="1" indent="-514350" algn="l">
              <a:buFont typeface="+mj-lt"/>
              <a:buAutoNum type="arabicPeriod"/>
            </a:pPr>
            <a:endParaRPr lang="da-DK" sz="2800" dirty="0">
              <a:solidFill>
                <a:srgbClr val="2F2118"/>
              </a:solidFill>
              <a:latin typeface="PP Right Grotesk Text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Abstinenssymptomer pga. alkoholindtagelse eller indtagelse af alkohol for at ophæve eller undgå disse </a:t>
            </a:r>
          </a:p>
          <a:p>
            <a:pPr marL="971550" lvl="1" indent="-514350" algn="l">
              <a:buFont typeface="+mj-lt"/>
              <a:buAutoNum type="arabicPeriod"/>
            </a:pPr>
            <a:endParaRPr lang="da-DK" sz="2800" dirty="0">
              <a:solidFill>
                <a:srgbClr val="2F2118"/>
              </a:solidFill>
              <a:latin typeface="PP Right Grotesk Text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Toleranceudvikling</a:t>
            </a:r>
          </a:p>
          <a:p>
            <a:pPr marL="971550" lvl="1" indent="-514350" algn="l">
              <a:buFont typeface="+mj-lt"/>
              <a:buAutoNum type="arabicPeriod"/>
            </a:pPr>
            <a:endParaRPr lang="da-DK" sz="2800" dirty="0">
              <a:solidFill>
                <a:srgbClr val="2F2118"/>
              </a:solidFill>
              <a:latin typeface="PP Right Grotesk Text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Alkoholens dominerende rolle med hensyn til prioritering og tidsforbrug</a:t>
            </a:r>
          </a:p>
          <a:p>
            <a:pPr marL="971550" lvl="1" indent="-514350" algn="l">
              <a:buFont typeface="+mj-lt"/>
              <a:buAutoNum type="arabicPeriod"/>
            </a:pPr>
            <a:endParaRPr lang="da-DK" sz="2800" dirty="0">
              <a:solidFill>
                <a:srgbClr val="2F2118"/>
              </a:solidFill>
              <a:latin typeface="PP Right Grotesk Text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Vedblivende brug af alkohol trods erkendt skadevirkning</a:t>
            </a:r>
            <a:endParaRPr lang="da-DK" sz="3200" dirty="0">
              <a:solidFill>
                <a:srgbClr val="2F2118"/>
              </a:solidFill>
              <a:latin typeface="PP Right Grotesk Tex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72422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E91439-C421-70FC-4D1D-2C81B25AB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D1F0C632-F343-F5A0-F688-60B46473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7D12A03-94D1-3E77-F5DC-34514B791AA7}"/>
              </a:ext>
            </a:extLst>
          </p:cNvPr>
          <p:cNvSpPr txBox="1">
            <a:spLocks/>
          </p:cNvSpPr>
          <p:nvPr/>
        </p:nvSpPr>
        <p:spPr>
          <a:xfrm>
            <a:off x="433229" y="652282"/>
            <a:ext cx="102347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Skyld, skam og ambivalens</a:t>
            </a:r>
            <a:endParaRPr lang="da-DK" sz="60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33E69B5E-6820-D196-DEE1-28714BE66BD1}"/>
              </a:ext>
            </a:extLst>
          </p:cNvPr>
          <p:cNvSpPr>
            <a:spLocks noGrp="1"/>
          </p:cNvSpPr>
          <p:nvPr/>
        </p:nvSpPr>
        <p:spPr>
          <a:xfrm>
            <a:off x="433229" y="1695726"/>
            <a:ext cx="9790271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Dilemma ml. fornuft, skam og afhængighed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Løgn/forsvar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Konsekvenser ved at stoppe: Depression og angst (serotonin, </a:t>
            </a:r>
            <a:r>
              <a:rPr lang="da-DK" sz="2800" dirty="0" err="1">
                <a:solidFill>
                  <a:srgbClr val="2F2118"/>
                </a:solidFill>
                <a:latin typeface="PP Right Grotesk Text"/>
              </a:rPr>
              <a:t>melatonin</a:t>
            </a: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 (</a:t>
            </a:r>
            <a:r>
              <a:rPr lang="da-DK" sz="2800" dirty="0" err="1">
                <a:solidFill>
                  <a:srgbClr val="2F2118"/>
                </a:solidFill>
                <a:latin typeface="PP Right Grotesk Text"/>
              </a:rPr>
              <a:t>tryptofan</a:t>
            </a: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), tarmen og næring), abstinenser, søvnbesvær, problemmængde, skyld og skam, manglende støtte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Nye knap så effektive strategier og øget følsomhed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Det er ikke sjovt at være ædru, så kan jeg lige så godt..</a:t>
            </a:r>
          </a:p>
        </p:txBody>
      </p:sp>
    </p:spTree>
    <p:extLst>
      <p:ext uri="{BB962C8B-B14F-4D97-AF65-F5344CB8AC3E}">
        <p14:creationId xmlns:p14="http://schemas.microsoft.com/office/powerpoint/2010/main" val="8119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BB02C-80DE-FBB6-E864-183C81360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mørke, sort, nat, måne&#10;&#10;AI-genereret indhold kan være ukorrekt.">
            <a:extLst>
              <a:ext uri="{FF2B5EF4-FFF2-40B4-BE49-F238E27FC236}">
                <a16:creationId xmlns:a16="http://schemas.microsoft.com/office/drawing/2014/main" id="{91F3CE8E-11BE-493E-44E3-05A96327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534">
            <a:off x="2601100" y="-1287971"/>
            <a:ext cx="6786323" cy="4798714"/>
          </a:xfrm>
          <a:prstGeom prst="rect">
            <a:avLst/>
          </a:prstGeom>
        </p:spPr>
      </p:pic>
      <p:pic>
        <p:nvPicPr>
          <p:cNvPr id="12" name="Billede 11" descr="Et billede, der indeholder mørke, sort, nat, måne&#10;&#10;AI-genereret indhold kan være ukorrekt.">
            <a:extLst>
              <a:ext uri="{FF2B5EF4-FFF2-40B4-BE49-F238E27FC236}">
                <a16:creationId xmlns:a16="http://schemas.microsoft.com/office/drawing/2014/main" id="{3CD9F745-F889-1A7A-CB50-C2FF37C81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57" y="-1447460"/>
            <a:ext cx="6786323" cy="4798714"/>
          </a:xfrm>
          <a:prstGeom prst="rect">
            <a:avLst/>
          </a:prstGeom>
        </p:spPr>
      </p:pic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A42B9F40-8D55-0AB1-881F-AA087F8E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5901ABE-220F-D79C-008C-1308C188BDC1}"/>
              </a:ext>
            </a:extLst>
          </p:cNvPr>
          <p:cNvSpPr txBox="1">
            <a:spLocks/>
          </p:cNvSpPr>
          <p:nvPr/>
        </p:nvSpPr>
        <p:spPr>
          <a:xfrm>
            <a:off x="5818959" y="1693715"/>
            <a:ext cx="102347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3600" b="1" dirty="0">
                <a:latin typeface="PP Right Grotesk Compact Black" panose="00000A06000000000000"/>
                <a:ea typeface="Roboto condensed"/>
                <a:cs typeface="Roboto condensed"/>
              </a:rPr>
              <a:t>”Afhængigheden mod det</a:t>
            </a:r>
          </a:p>
          <a:p>
            <a:pPr>
              <a:lnSpc>
                <a:spcPct val="70000"/>
              </a:lnSpc>
            </a:pPr>
            <a:r>
              <a:rPr lang="da-DK" sz="3600" b="1" dirty="0">
                <a:latin typeface="PP Right Grotesk Compact Black" panose="00000A06000000000000"/>
                <a:ea typeface="Roboto condensed"/>
                <a:cs typeface="Roboto condensed"/>
              </a:rPr>
              <a:t>sunde selv”</a:t>
            </a:r>
            <a:endParaRPr lang="da-DK" sz="36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C11AC17C-5F16-7267-417A-5C6310464743}"/>
              </a:ext>
            </a:extLst>
          </p:cNvPr>
          <p:cNvSpPr>
            <a:spLocks noGrp="1"/>
          </p:cNvSpPr>
          <p:nvPr/>
        </p:nvSpPr>
        <p:spPr>
          <a:xfrm>
            <a:off x="5994263" y="2544494"/>
            <a:ext cx="4100671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Hvem vinder?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Hvordan styrkes det sunde selv?</a:t>
            </a:r>
          </a:p>
        </p:txBody>
      </p:sp>
      <p:pic>
        <p:nvPicPr>
          <p:cNvPr id="9" name="Billede 8" descr="Et billede, der indeholder sort, mørke, nat&#10;&#10;AI-genereret indhold kan være ukorrekt.">
            <a:extLst>
              <a:ext uri="{FF2B5EF4-FFF2-40B4-BE49-F238E27FC236}">
                <a16:creationId xmlns:a16="http://schemas.microsoft.com/office/drawing/2014/main" id="{731CEB16-307A-A2DD-8056-637BFEB8B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872">
            <a:off x="-4250198" y="1003969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9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2A6C79-5B4F-AAD3-1E38-6930FBF0F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11CD1FED-9033-A934-2480-0088C963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F492138-3756-5E70-26F7-64AF0537A1F1}"/>
              </a:ext>
            </a:extLst>
          </p:cNvPr>
          <p:cNvSpPr txBox="1">
            <a:spLocks/>
          </p:cNvSpPr>
          <p:nvPr/>
        </p:nvSpPr>
        <p:spPr>
          <a:xfrm>
            <a:off x="4642564" y="1558041"/>
            <a:ext cx="7834471" cy="10942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i="1" dirty="0">
                <a:latin typeface="PP Right Grotesk Compact Black" panose="00000A06000000000000"/>
                <a:ea typeface="Roboto condensed"/>
                <a:cs typeface="Roboto condensed"/>
              </a:rPr>
              <a:t>Tørlagt afhængighed</a:t>
            </a:r>
            <a:endParaRPr lang="da-DK" i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509D411F-C1AB-9163-2EB1-1A4A6ECBAA45}"/>
              </a:ext>
            </a:extLst>
          </p:cNvPr>
          <p:cNvSpPr>
            <a:spLocks noGrp="1"/>
          </p:cNvSpPr>
          <p:nvPr/>
        </p:nvSpPr>
        <p:spPr>
          <a:xfrm>
            <a:off x="585629" y="2652285"/>
            <a:ext cx="9599771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Afhængigt mindset, kortsigtet, impulsstyret, ansvarsfralæggende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Afhængig adfærd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Afhængig prioritering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”Ser” ikke afhængigheden, selvforførelse, bagatellisering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For selvsikker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Glemmer alvoren (naturligt for hjernen, ligevægt)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Synd for mig at jeg ikke ”må” drikke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”The </a:t>
            </a:r>
            <a:r>
              <a:rPr lang="da-DK" sz="2800" dirty="0" err="1">
                <a:solidFill>
                  <a:srgbClr val="2F2118"/>
                </a:solidFill>
                <a:latin typeface="PP Right Grotesk Text"/>
              </a:rPr>
              <a:t>opposite</a:t>
            </a: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 of </a:t>
            </a:r>
            <a:r>
              <a:rPr lang="da-DK" sz="2800" dirty="0" err="1">
                <a:solidFill>
                  <a:srgbClr val="2F2118"/>
                </a:solidFill>
                <a:latin typeface="PP Right Grotesk Text"/>
              </a:rPr>
              <a:t>addiction</a:t>
            </a: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 is </a:t>
            </a:r>
            <a:r>
              <a:rPr lang="da-DK" sz="2800" dirty="0" err="1">
                <a:solidFill>
                  <a:srgbClr val="2F2118"/>
                </a:solidFill>
                <a:latin typeface="PP Right Grotesk Text"/>
              </a:rPr>
              <a:t>connection</a:t>
            </a: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” (Ted Talk med </a:t>
            </a:r>
            <a:r>
              <a:rPr lang="da-DK" sz="2800" dirty="0" err="1">
                <a:solidFill>
                  <a:srgbClr val="2F2118"/>
                </a:solidFill>
                <a:latin typeface="PP Right Grotesk Text"/>
              </a:rPr>
              <a:t>TEDGlobal</a:t>
            </a: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 London, Johann Hari). Rotteeksperimentet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da-DK" sz="3200" dirty="0">
              <a:solidFill>
                <a:srgbClr val="2F2118"/>
              </a:solidFill>
              <a:latin typeface="PP Right Grotesk Tex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3AD6659-F8E4-D01C-926F-F25211248284}"/>
              </a:ext>
            </a:extLst>
          </p:cNvPr>
          <p:cNvSpPr txBox="1">
            <a:spLocks/>
          </p:cNvSpPr>
          <p:nvPr/>
        </p:nvSpPr>
        <p:spPr>
          <a:xfrm>
            <a:off x="585629" y="804682"/>
            <a:ext cx="79995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At stoppe med at drikke, er ikke nok…</a:t>
            </a:r>
            <a:endParaRPr lang="da-DK" sz="6000" b="1" i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0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F6C7E-A7F1-D19E-8CF8-6871AE9C3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DA3A9C7-3722-71E0-D06E-09B14D9496D4}"/>
              </a:ext>
            </a:extLst>
          </p:cNvPr>
          <p:cNvSpPr txBox="1">
            <a:spLocks/>
          </p:cNvSpPr>
          <p:nvPr/>
        </p:nvSpPr>
        <p:spPr>
          <a:xfrm>
            <a:off x="585629" y="804682"/>
            <a:ext cx="79995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At stoppe med at drikke, er ikke nok…</a:t>
            </a:r>
            <a:endParaRPr lang="da-DK" sz="6000" b="1" i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06F10AD1-52EE-456C-C49D-9BB9C6CA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AF602F1-B37F-0AD5-1E10-DA849F9F2E89}"/>
              </a:ext>
            </a:extLst>
          </p:cNvPr>
          <p:cNvSpPr txBox="1">
            <a:spLocks/>
          </p:cNvSpPr>
          <p:nvPr/>
        </p:nvSpPr>
        <p:spPr>
          <a:xfrm>
            <a:off x="4642564" y="1558041"/>
            <a:ext cx="7834471" cy="10942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i="1" dirty="0">
                <a:latin typeface="PP Right Grotesk Compact Black" panose="00000A06000000000000"/>
                <a:ea typeface="Roboto condensed"/>
                <a:cs typeface="Roboto condensed"/>
              </a:rPr>
              <a:t>Ædru afhængig/clean</a:t>
            </a:r>
            <a:endParaRPr lang="da-DK" i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001FD032-700A-C64A-FE04-A74C26B784A8}"/>
              </a:ext>
            </a:extLst>
          </p:cNvPr>
          <p:cNvSpPr>
            <a:spLocks noGrp="1"/>
          </p:cNvSpPr>
          <p:nvPr/>
        </p:nvSpPr>
        <p:spPr>
          <a:xfrm>
            <a:off x="585629" y="2652285"/>
            <a:ext cx="9599771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Glæder sig over at være fri for alkoholens indvirkning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Tænker langsigtet, tager holdbare beslutninger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Ser afhængigheden i øjnene (øjnene på ”bolden”)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Ydmyghed og forsigtighed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Øver nye strategier til at håndtere livet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Træne impulskontrollen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Tidshorisont? 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Afhængighed på standby…</a:t>
            </a:r>
            <a:endParaRPr lang="da-DK" sz="3200" dirty="0">
              <a:solidFill>
                <a:srgbClr val="2F2118"/>
              </a:solidFill>
              <a:latin typeface="PP Right Grotesk Tex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96180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974DD7-395A-0BD8-9D04-F2C48F3AE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74CCDD3-EB52-E879-484E-40535904CE24}"/>
              </a:ext>
            </a:extLst>
          </p:cNvPr>
          <p:cNvSpPr txBox="1">
            <a:spLocks/>
          </p:cNvSpPr>
          <p:nvPr/>
        </p:nvSpPr>
        <p:spPr>
          <a:xfrm>
            <a:off x="585629" y="804682"/>
            <a:ext cx="11271688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Hvad kan jeg som pårørende gøre?</a:t>
            </a:r>
            <a:endParaRPr lang="da-DK" sz="6000" b="1" i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40B123DD-A1F9-8745-2870-68BA521B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 descr="Et billede, der indeholder stjerne, mørke, hvirvelløse dyr, fyrværkeri&#10;&#10;AI-genereret indhold kan være ukorrekt.">
            <a:extLst>
              <a:ext uri="{FF2B5EF4-FFF2-40B4-BE49-F238E27FC236}">
                <a16:creationId xmlns:a16="http://schemas.microsoft.com/office/drawing/2014/main" id="{0A5E3A19-A399-C19E-E1C8-01D56D8D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6" y="1558620"/>
            <a:ext cx="2023033" cy="1430518"/>
          </a:xfrm>
          <a:prstGeom prst="rect">
            <a:avLst/>
          </a:prstGeom>
        </p:spPr>
      </p:pic>
      <p:pic>
        <p:nvPicPr>
          <p:cNvPr id="4" name="Billede 3" descr="Et billede, der indeholder stjerne, mørke, hvirvelløse dyr, fyrværkeri&#10;&#10;AI-genereret indhold kan være ukorrekt.">
            <a:extLst>
              <a:ext uri="{FF2B5EF4-FFF2-40B4-BE49-F238E27FC236}">
                <a16:creationId xmlns:a16="http://schemas.microsoft.com/office/drawing/2014/main" id="{84E28CB1-B495-518D-E7C7-D5F91FD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5" y="2055143"/>
            <a:ext cx="2023033" cy="1430518"/>
          </a:xfrm>
          <a:prstGeom prst="rect">
            <a:avLst/>
          </a:prstGeom>
        </p:spPr>
      </p:pic>
      <p:sp>
        <p:nvSpPr>
          <p:cNvPr id="7" name="Undertitel 2">
            <a:extLst>
              <a:ext uri="{FF2B5EF4-FFF2-40B4-BE49-F238E27FC236}">
                <a16:creationId xmlns:a16="http://schemas.microsoft.com/office/drawing/2014/main" id="{189BBC33-4A8F-D01A-7975-04B84F064C82}"/>
              </a:ext>
            </a:extLst>
          </p:cNvPr>
          <p:cNvSpPr>
            <a:spLocks noGrp="1"/>
          </p:cNvSpPr>
          <p:nvPr/>
        </p:nvSpPr>
        <p:spPr>
          <a:xfrm>
            <a:off x="1296114" y="2019300"/>
            <a:ext cx="9599771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Acceptere at jeg ikke kan hjælpe én som ikke vil hjælpes</a:t>
            </a:r>
          </a:p>
          <a:p>
            <a:pPr lvl="1" algn="l"/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Acceptere at jeg kun kan ændre mig, og ikke den anden</a:t>
            </a:r>
          </a:p>
          <a:p>
            <a:pPr lvl="1" algn="l"/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Finde de sunde grænser, så jeg passer på mig </a:t>
            </a:r>
          </a:p>
          <a:p>
            <a:pPr lvl="1" algn="l"/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selv, selvom det betyder afstand til den afhængige</a:t>
            </a:r>
          </a:p>
          <a:p>
            <a:pPr lvl="1" algn="l"/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Blive opmærksom på “medafhængig” adfærd og </a:t>
            </a:r>
          </a:p>
          <a:p>
            <a:pPr lvl="1" algn="l"/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bryde den</a:t>
            </a:r>
          </a:p>
          <a:p>
            <a:pPr lvl="1" algn="l"/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Acceptere at lige meget hvad jeg gør, vil det gøre                    ondt/medføre ubehag</a:t>
            </a:r>
          </a:p>
          <a:p>
            <a:pPr lvl="1" algn="l"/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Processen hvor den afhængige bliver ædru/clean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/>
          </a:p>
        </p:txBody>
      </p:sp>
      <p:pic>
        <p:nvPicPr>
          <p:cNvPr id="11" name="Billede 10" descr="Et billede, der indeholder stjerne, mørke, hvirvelløse dyr, fyrværkeri&#10;&#10;AI-genereret indhold kan være ukorrekt.">
            <a:extLst>
              <a:ext uri="{FF2B5EF4-FFF2-40B4-BE49-F238E27FC236}">
                <a16:creationId xmlns:a16="http://schemas.microsoft.com/office/drawing/2014/main" id="{638C6EF9-72D0-58E6-7B14-53D7B437B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6" y="2505838"/>
            <a:ext cx="2023033" cy="1430518"/>
          </a:xfrm>
          <a:prstGeom prst="rect">
            <a:avLst/>
          </a:prstGeom>
        </p:spPr>
      </p:pic>
      <p:pic>
        <p:nvPicPr>
          <p:cNvPr id="12" name="Billede 11" descr="Et billede, der indeholder stjerne, mørke, hvirvelløse dyr, fyrværkeri&#10;&#10;AI-genereret indhold kan være ukorrekt.">
            <a:extLst>
              <a:ext uri="{FF2B5EF4-FFF2-40B4-BE49-F238E27FC236}">
                <a16:creationId xmlns:a16="http://schemas.microsoft.com/office/drawing/2014/main" id="{D2F262F4-2C2E-D21C-8204-A5018DBCC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7" y="3363028"/>
            <a:ext cx="2023033" cy="1430518"/>
          </a:xfrm>
          <a:prstGeom prst="rect">
            <a:avLst/>
          </a:prstGeom>
        </p:spPr>
      </p:pic>
      <p:pic>
        <p:nvPicPr>
          <p:cNvPr id="13" name="Billede 12" descr="Et billede, der indeholder stjerne, mørke, hvirvelløse dyr, fyrværkeri&#10;&#10;AI-genereret indhold kan være ukorrekt.">
            <a:extLst>
              <a:ext uri="{FF2B5EF4-FFF2-40B4-BE49-F238E27FC236}">
                <a16:creationId xmlns:a16="http://schemas.microsoft.com/office/drawing/2014/main" id="{429D93A5-07DC-80B0-908F-3644E4993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7" y="4247875"/>
            <a:ext cx="2023033" cy="1430518"/>
          </a:xfrm>
          <a:prstGeom prst="rect">
            <a:avLst/>
          </a:prstGeom>
        </p:spPr>
      </p:pic>
      <p:pic>
        <p:nvPicPr>
          <p:cNvPr id="14" name="Billede 13" descr="Et billede, der indeholder stjerne, mørke, hvirvelløse dyr, fyrværkeri&#10;&#10;AI-genereret indhold kan være ukorrekt.">
            <a:extLst>
              <a:ext uri="{FF2B5EF4-FFF2-40B4-BE49-F238E27FC236}">
                <a16:creationId xmlns:a16="http://schemas.microsoft.com/office/drawing/2014/main" id="{6123374F-F54E-1058-5652-8E0EA0719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6" y="5070809"/>
            <a:ext cx="2023033" cy="1430518"/>
          </a:xfrm>
          <a:prstGeom prst="rect">
            <a:avLst/>
          </a:prstGeom>
        </p:spPr>
      </p:pic>
      <p:pic>
        <p:nvPicPr>
          <p:cNvPr id="16" name="Billede 15" descr="Et billede, der indeholder sort, design, kunst&#10;&#10;AI-genereret indhold kan være ukorrekt.">
            <a:extLst>
              <a:ext uri="{FF2B5EF4-FFF2-40B4-BE49-F238E27FC236}">
                <a16:creationId xmlns:a16="http://schemas.microsoft.com/office/drawing/2014/main" id="{45E65C81-EC62-6E91-7E19-F0CD09B13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65" y="2603500"/>
            <a:ext cx="6016697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1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A84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B8250C-3A04-843A-F064-8CA04FA63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AB0E0815-6344-0755-DA6D-82AD23B6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titel 2">
            <a:extLst>
              <a:ext uri="{FF2B5EF4-FFF2-40B4-BE49-F238E27FC236}">
                <a16:creationId xmlns:a16="http://schemas.microsoft.com/office/drawing/2014/main" id="{5E4A5A36-56F6-06F8-A8EC-CF6AF903167A}"/>
              </a:ext>
            </a:extLst>
          </p:cNvPr>
          <p:cNvSpPr>
            <a:spLocks noGrp="1"/>
          </p:cNvSpPr>
          <p:nvPr/>
        </p:nvSpPr>
        <p:spPr>
          <a:xfrm>
            <a:off x="534829" y="1200425"/>
            <a:ext cx="10425271" cy="4457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Clr>
                <a:srgbClr val="0055A5"/>
              </a:buClr>
              <a:buSzPct val="25000"/>
              <a:buFontTx/>
              <a:buChar char="-"/>
            </a:pPr>
            <a:r>
              <a:rPr lang="en-GB" dirty="0">
                <a:solidFill>
                  <a:srgbClr val="2F2118"/>
                </a:solidFill>
                <a:latin typeface="PP Right Grotesk Text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https://videnskab.dk/naturvidenskab/museforsoeg-afsloerer-det-sker-i-hjernen-ved-afhaengighed-af-stoffer/</a:t>
            </a:r>
            <a:endParaRPr lang="en-GB" dirty="0">
              <a:solidFill>
                <a:srgbClr val="2F2118"/>
              </a:solidFill>
              <a:latin typeface="PP Right Grotesk Text"/>
              <a:ea typeface="Arial"/>
              <a:cs typeface="Arial"/>
              <a:sym typeface="Arial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Clr>
                <a:srgbClr val="0055A5"/>
              </a:buClr>
              <a:buSzPct val="25000"/>
              <a:buFontTx/>
              <a:buChar char="-"/>
            </a:pPr>
            <a:endParaRPr lang="en-GB" dirty="0">
              <a:solidFill>
                <a:srgbClr val="2F2118"/>
              </a:solidFill>
              <a:latin typeface="PP Right Grotesk Text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Clr>
                <a:srgbClr val="0055A5"/>
              </a:buClr>
              <a:buSzPct val="25000"/>
              <a:buFontTx/>
              <a:buChar char="-"/>
            </a:pPr>
            <a:r>
              <a:rPr lang="en-GB" dirty="0">
                <a:solidFill>
                  <a:srgbClr val="2F2118"/>
                </a:solidFill>
                <a:latin typeface="PP Right Grotesk Text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https://www.sundhed.dk/borger/patienthaandbogen/psyke/sygdomme/narkotiske-stoffer/stofmisbrug-og-afhaengighed/</a:t>
            </a:r>
            <a:endParaRPr lang="en-GB" dirty="0">
              <a:solidFill>
                <a:srgbClr val="2F2118"/>
              </a:solidFill>
              <a:latin typeface="PP Right Grotesk Text"/>
              <a:ea typeface="Arial"/>
              <a:cs typeface="Arial"/>
              <a:sym typeface="Arial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Clr>
                <a:srgbClr val="0055A5"/>
              </a:buClr>
              <a:buSzPct val="25000"/>
              <a:buFontTx/>
              <a:buChar char="-"/>
            </a:pPr>
            <a:endParaRPr lang="en-GB" dirty="0">
              <a:solidFill>
                <a:srgbClr val="2F2118"/>
              </a:solidFill>
              <a:latin typeface="PP Right Grotesk Text"/>
              <a:ea typeface="Arial"/>
              <a:cs typeface="Arial"/>
              <a:sym typeface="Arial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Clr>
                <a:srgbClr val="0055A5"/>
              </a:buClr>
              <a:buSzPct val="25000"/>
              <a:buFontTx/>
              <a:buChar char="-"/>
            </a:pPr>
            <a:r>
              <a:rPr lang="en-GB" dirty="0">
                <a:solidFill>
                  <a:srgbClr val="2F2118"/>
                </a:solidFill>
                <a:latin typeface="PP Right Grotesk Text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https://app-rsjdxp-cms-prod-001.azurewebsites.net/media/shdb5xi2/praesentation-steen-guldager.pdf</a:t>
            </a:r>
            <a:endParaRPr lang="en-GB" dirty="0">
              <a:solidFill>
                <a:srgbClr val="2F2118"/>
              </a:solidFill>
              <a:latin typeface="PP Right Grotesk Text"/>
              <a:ea typeface="Arial"/>
              <a:cs typeface="Arial"/>
              <a:sym typeface="Arial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Clr>
                <a:srgbClr val="0055A5"/>
              </a:buClr>
              <a:buSzPct val="25000"/>
              <a:buFontTx/>
              <a:buChar char="-"/>
            </a:pPr>
            <a:endParaRPr lang="en-GB" dirty="0">
              <a:solidFill>
                <a:srgbClr val="2F2118"/>
              </a:solidFill>
              <a:latin typeface="PP Right Grotesk Text"/>
              <a:ea typeface="Arial"/>
              <a:cs typeface="Arial"/>
              <a:sym typeface="Arial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Clr>
                <a:srgbClr val="0055A5"/>
              </a:buClr>
              <a:buSzPct val="25000"/>
              <a:buFontTx/>
              <a:buChar char="-"/>
            </a:pPr>
            <a:r>
              <a:rPr lang="en-GB" dirty="0">
                <a:solidFill>
                  <a:srgbClr val="2F2118"/>
                </a:solidFill>
                <a:latin typeface="PP Right Grotesk Text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https://www.psychologytoday.com/us/blog/love-and-sex-in-the-digital-age/201509/the-opposite-addiction-is-connection</a:t>
            </a:r>
            <a:endParaRPr lang="en-GB" dirty="0">
              <a:solidFill>
                <a:srgbClr val="2F2118"/>
              </a:solidFill>
              <a:latin typeface="PP Right Grotesk Text"/>
              <a:ea typeface="Arial"/>
              <a:cs typeface="Arial"/>
              <a:sym typeface="Arial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Clr>
                <a:srgbClr val="0055A5"/>
              </a:buClr>
              <a:buSzPct val="25000"/>
              <a:buFontTx/>
              <a:buChar char="-"/>
            </a:pPr>
            <a:endParaRPr lang="en-GB" dirty="0">
              <a:solidFill>
                <a:srgbClr val="2F2118"/>
              </a:solidFill>
              <a:latin typeface="PP Right Grotesk Text"/>
              <a:ea typeface="Arial"/>
              <a:cs typeface="Arial"/>
              <a:sym typeface="Arial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Clr>
                <a:srgbClr val="0055A5"/>
              </a:buClr>
              <a:buSzPct val="25000"/>
              <a:buFontTx/>
              <a:buChar char="-"/>
            </a:pPr>
            <a:r>
              <a:rPr lang="en-GB" dirty="0">
                <a:solidFill>
                  <a:srgbClr val="2F2118"/>
                </a:solidFill>
                <a:latin typeface="PP Right Grotesk Text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https://seminarer.dk/nyheder/psykolog-steen-guldager-om-dobbeltdiagnoser-vi-skal-virkelig-turde-udfordre-vores-egen-made-at-tale-til-borgerne-pa/</a:t>
            </a:r>
            <a:r>
              <a:rPr lang="en-GB" dirty="0">
                <a:solidFill>
                  <a:srgbClr val="2F2118"/>
                </a:solidFill>
                <a:latin typeface="PP Right Grotesk Text"/>
                <a:ea typeface="Arial"/>
                <a:cs typeface="Arial"/>
                <a:sym typeface="Arial"/>
              </a:rPr>
              <a:t> </a:t>
            </a:r>
          </a:p>
          <a:p>
            <a:pPr lvl="1" algn="l"/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3448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0A9AF-7391-E146-542D-42036735E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B4508AE1-C2E5-4FDC-9B34-E7DBE478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347702A-71CB-A1A2-F64C-0DC5B2F9A76C}"/>
              </a:ext>
            </a:extLst>
          </p:cNvPr>
          <p:cNvSpPr txBox="1">
            <a:spLocks/>
          </p:cNvSpPr>
          <p:nvPr/>
        </p:nvSpPr>
        <p:spPr>
          <a:xfrm>
            <a:off x="433229" y="652282"/>
            <a:ext cx="102347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Det absurde og meningsløse i at drikke sig i stykker</a:t>
            </a:r>
            <a:endParaRPr lang="da-DK" sz="60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8B4C3E68-5CDF-4120-A07B-1290D3D8BF0C}"/>
              </a:ext>
            </a:extLst>
          </p:cNvPr>
          <p:cNvSpPr>
            <a:spLocks noGrp="1"/>
          </p:cNvSpPr>
          <p:nvPr/>
        </p:nvSpPr>
        <p:spPr>
          <a:xfrm>
            <a:off x="433229" y="2822252"/>
            <a:ext cx="10002569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2F2118"/>
                </a:solidFill>
                <a:latin typeface="PP Right Grotesk Text"/>
              </a:rPr>
              <a:t>Selvdestruktivitet (fysisk og psykisk)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2F2118"/>
                </a:solidFill>
                <a:latin typeface="PP Right Grotesk Text"/>
              </a:rPr>
              <a:t>Isolation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2F2118"/>
                </a:solidFill>
                <a:latin typeface="PP Right Grotesk Text"/>
              </a:rPr>
              <a:t>Grænseoverskridende adfærd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2F2118"/>
                </a:solidFill>
                <a:latin typeface="PP Right Grotesk Text"/>
              </a:rPr>
              <a:t>Ændret personlighed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2F2118"/>
                </a:solidFill>
                <a:latin typeface="PP Right Grotesk Text"/>
              </a:rPr>
              <a:t>Mister arbejde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2F2118"/>
                </a:solidFill>
                <a:latin typeface="PP Right Grotesk Text"/>
              </a:rPr>
              <a:t>Mister hjem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2F2118"/>
                </a:solidFill>
                <a:latin typeface="PP Right Grotesk Text"/>
              </a:rPr>
              <a:t>Vælger misbruget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>
              <a:solidFill>
                <a:srgbClr val="2F2118"/>
              </a:solidFill>
              <a:latin typeface="PP Right Grotesk Compact Black" panose="00000A0600000000000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/>
          </a:p>
        </p:txBody>
      </p:sp>
      <p:pic>
        <p:nvPicPr>
          <p:cNvPr id="1030" name="Picture 6" descr="Et billede, der indeholder tegning, skitse, kunst&#10;&#10;AI-genereret indhold kan være ukorrekt.">
            <a:extLst>
              <a:ext uri="{FF2B5EF4-FFF2-40B4-BE49-F238E27FC236}">
                <a16:creationId xmlns:a16="http://schemas.microsoft.com/office/drawing/2014/main" id="{D02B9573-A298-0004-B49D-586BDF5B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72942"/>
            <a:ext cx="5915391" cy="41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5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A84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3CFB3-8BC4-3074-25C4-444EBA862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05B49D49-9214-FD28-A6BE-8FDADBEA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titel 2">
            <a:extLst>
              <a:ext uri="{FF2B5EF4-FFF2-40B4-BE49-F238E27FC236}">
                <a16:creationId xmlns:a16="http://schemas.microsoft.com/office/drawing/2014/main" id="{79D9C8EA-BFB4-6982-777A-91586C2F09F7}"/>
              </a:ext>
            </a:extLst>
          </p:cNvPr>
          <p:cNvSpPr>
            <a:spLocks noGrp="1"/>
          </p:cNvSpPr>
          <p:nvPr/>
        </p:nvSpPr>
        <p:spPr>
          <a:xfrm>
            <a:off x="1058245" y="2904910"/>
            <a:ext cx="10002569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GB" sz="3200" dirty="0">
                <a:latin typeface="PP Right Grotesk Text"/>
                <a:sym typeface="Helvetica"/>
              </a:rPr>
              <a:t>“People do things for good reasons.” </a:t>
            </a:r>
            <a:br>
              <a:rPr lang="en-GB" sz="3200" dirty="0">
                <a:latin typeface="PP Right Grotesk Text"/>
                <a:sym typeface="Helvetica"/>
              </a:rPr>
            </a:br>
            <a:r>
              <a:rPr lang="en-GB" sz="3200" dirty="0">
                <a:latin typeface="PP Right Grotesk Text"/>
                <a:sym typeface="Helvetica"/>
              </a:rPr>
              <a:t>“Folk </a:t>
            </a:r>
            <a:r>
              <a:rPr lang="en-GB" sz="3200" dirty="0" err="1">
                <a:latin typeface="PP Right Grotesk Text"/>
                <a:sym typeface="Helvetica"/>
              </a:rPr>
              <a:t>har</a:t>
            </a:r>
            <a:r>
              <a:rPr lang="en-GB" sz="3200" dirty="0">
                <a:latin typeface="PP Right Grotesk Text"/>
                <a:sym typeface="Helvetica"/>
              </a:rPr>
              <a:t> </a:t>
            </a:r>
            <a:r>
              <a:rPr lang="en-GB" sz="3200" dirty="0" err="1">
                <a:latin typeface="PP Right Grotesk Text"/>
                <a:sym typeface="Helvetica"/>
              </a:rPr>
              <a:t>gode</a:t>
            </a:r>
            <a:r>
              <a:rPr lang="en-GB" sz="3200" dirty="0">
                <a:latin typeface="PP Right Grotesk Text"/>
                <a:sym typeface="Helvetica"/>
              </a:rPr>
              <a:t> </a:t>
            </a:r>
            <a:r>
              <a:rPr lang="en-GB" sz="3200" dirty="0" err="1">
                <a:latin typeface="PP Right Grotesk Text"/>
                <a:sym typeface="Helvetica"/>
              </a:rPr>
              <a:t>grunde</a:t>
            </a:r>
            <a:r>
              <a:rPr lang="en-GB" sz="3200" dirty="0">
                <a:latin typeface="PP Right Grotesk Text"/>
                <a:sym typeface="Helvetica"/>
              </a:rPr>
              <a:t> </a:t>
            </a:r>
            <a:r>
              <a:rPr lang="en-GB" sz="3200" dirty="0" err="1">
                <a:latin typeface="PP Right Grotesk Text"/>
                <a:sym typeface="Helvetica"/>
              </a:rPr>
              <a:t>til</a:t>
            </a:r>
            <a:r>
              <a:rPr lang="en-GB" sz="3200" dirty="0">
                <a:latin typeface="PP Right Grotesk Text"/>
                <a:sym typeface="Helvetica"/>
              </a:rPr>
              <a:t> </a:t>
            </a:r>
            <a:r>
              <a:rPr lang="en-GB" sz="3200" dirty="0" err="1">
                <a:latin typeface="PP Right Grotesk Text"/>
                <a:sym typeface="Helvetica"/>
              </a:rPr>
              <a:t>deres</a:t>
            </a:r>
            <a:r>
              <a:rPr lang="en-GB" sz="3200" dirty="0">
                <a:latin typeface="PP Right Grotesk Text"/>
                <a:sym typeface="Helvetica"/>
              </a:rPr>
              <a:t> </a:t>
            </a:r>
            <a:r>
              <a:rPr lang="en-GB" sz="3200" dirty="0" err="1">
                <a:latin typeface="PP Right Grotesk Text"/>
                <a:sym typeface="Helvetica"/>
              </a:rPr>
              <a:t>handlinger</a:t>
            </a:r>
            <a:r>
              <a:rPr lang="en-GB" sz="3200" dirty="0">
                <a:latin typeface="PP Right Grotesk Text"/>
                <a:sym typeface="Helvetica"/>
              </a:rPr>
              <a:t>.” </a:t>
            </a:r>
          </a:p>
          <a:p>
            <a:pPr lvl="1" algn="l"/>
            <a:r>
              <a:rPr lang="en-GB" sz="3200" i="1" dirty="0">
                <a:latin typeface="PP Right Grotesk Text"/>
                <a:sym typeface="Helvetica"/>
              </a:rPr>
              <a:t>Judith S. Beck</a:t>
            </a:r>
            <a:endParaRPr lang="da-DK" sz="3200" dirty="0">
              <a:solidFill>
                <a:srgbClr val="2F2118"/>
              </a:solidFill>
              <a:latin typeface="PP Right Grotesk Tex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/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F13B4141-1B6C-22C9-A623-19E0EF4AB704}"/>
              </a:ext>
            </a:extLst>
          </p:cNvPr>
          <p:cNvCxnSpPr>
            <a:cxnSpLocks/>
          </p:cNvCxnSpPr>
          <p:nvPr/>
        </p:nvCxnSpPr>
        <p:spPr>
          <a:xfrm flipH="1">
            <a:off x="1422399" y="2786670"/>
            <a:ext cx="1" cy="1584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38405604-C905-1141-AC94-3C4A3E2D896F}"/>
              </a:ext>
            </a:extLst>
          </p:cNvPr>
          <p:cNvCxnSpPr>
            <a:cxnSpLocks/>
          </p:cNvCxnSpPr>
          <p:nvPr/>
        </p:nvCxnSpPr>
        <p:spPr>
          <a:xfrm flipH="1">
            <a:off x="1354622" y="2786670"/>
            <a:ext cx="1" cy="1584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Et billede, der indeholder mørke, fyrværkeri&#10;&#10;AI-genereret indhold kan være ukorrekt.">
            <a:extLst>
              <a:ext uri="{FF2B5EF4-FFF2-40B4-BE49-F238E27FC236}">
                <a16:creationId xmlns:a16="http://schemas.microsoft.com/office/drawing/2014/main" id="{8E4AFC28-BC78-DFAE-9162-9C8B62DA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1" y="1661071"/>
            <a:ext cx="985839" cy="112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9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A4ED8A-341E-8083-80C4-8C005BA6C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306BD960-3E61-8485-AEEA-C6E2716C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B7D7D3D-C629-4DA1-1DBD-10D243843358}"/>
              </a:ext>
            </a:extLst>
          </p:cNvPr>
          <p:cNvSpPr txBox="1">
            <a:spLocks/>
          </p:cNvSpPr>
          <p:nvPr/>
        </p:nvSpPr>
        <p:spPr>
          <a:xfrm>
            <a:off x="433229" y="652282"/>
            <a:ext cx="102347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Kompliceret størrelse</a:t>
            </a:r>
            <a:endParaRPr lang="da-DK" sz="60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E22C7B78-0D2A-62E2-ED1E-DD25E033802E}"/>
              </a:ext>
            </a:extLst>
          </p:cNvPr>
          <p:cNvSpPr>
            <a:spLocks noGrp="1"/>
          </p:cNvSpPr>
          <p:nvPr/>
        </p:nvSpPr>
        <p:spPr>
          <a:xfrm>
            <a:off x="433229" y="1882452"/>
            <a:ext cx="10002569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3200" dirty="0" err="1">
                <a:solidFill>
                  <a:srgbClr val="2F2118"/>
                </a:solidFill>
                <a:latin typeface="PP Right Grotesk Text"/>
              </a:rPr>
              <a:t>Multicausalt</a:t>
            </a:r>
            <a:r>
              <a:rPr lang="da-DK" sz="3200" dirty="0">
                <a:solidFill>
                  <a:srgbClr val="2F2118"/>
                </a:solidFill>
                <a:latin typeface="PP Right Grotesk Text"/>
              </a:rPr>
              <a:t> (mange årsager)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2F2118"/>
                </a:solidFill>
                <a:latin typeface="PP Right Grotesk Text"/>
              </a:rPr>
              <a:t>Simpelt sagt: tosporet behandling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2F2118"/>
                </a:solidFill>
                <a:latin typeface="PP Right Grotesk Text"/>
              </a:rPr>
              <a:t>Afhængigheden og drikkegrunde</a:t>
            </a:r>
          </a:p>
        </p:txBody>
      </p:sp>
      <p:pic>
        <p:nvPicPr>
          <p:cNvPr id="3" name="Billede 2" descr="Et billede, der indeholder skitse, design&#10;&#10;AI-genereret indhold kan være ukorrekt.">
            <a:extLst>
              <a:ext uri="{FF2B5EF4-FFF2-40B4-BE49-F238E27FC236}">
                <a16:creationId xmlns:a16="http://schemas.microsoft.com/office/drawing/2014/main" id="{D9F15CF0-BC1C-4F6F-74CD-7C13FFD8F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15" y="-517525"/>
            <a:ext cx="8520986" cy="60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C4282-C903-AF85-1234-03D669E9C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528ECE0B-34E5-EB1C-A18C-E3D1D328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F09490-73BD-A529-A89E-6F664528B2CE}"/>
              </a:ext>
            </a:extLst>
          </p:cNvPr>
          <p:cNvSpPr txBox="1">
            <a:spLocks/>
          </p:cNvSpPr>
          <p:nvPr/>
        </p:nvSpPr>
        <p:spPr>
          <a:xfrm>
            <a:off x="433229" y="652282"/>
            <a:ext cx="102347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Afhængighedens udvikling – disponeret for afhængighed?</a:t>
            </a:r>
            <a:endParaRPr lang="da-DK" sz="60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6C26DE37-6F27-172A-552D-D435ACB30527}"/>
              </a:ext>
            </a:extLst>
          </p:cNvPr>
          <p:cNvSpPr>
            <a:spLocks noGrp="1"/>
          </p:cNvSpPr>
          <p:nvPr/>
        </p:nvSpPr>
        <p:spPr>
          <a:xfrm>
            <a:off x="433229" y="2631752"/>
            <a:ext cx="10831671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da-DK" sz="2800" b="1" dirty="0">
                <a:solidFill>
                  <a:srgbClr val="2F2118"/>
                </a:solidFill>
                <a:latin typeface="PP Right Grotesk Text"/>
              </a:rPr>
              <a:t>Opvækstens betydning…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Biologisk arvelighed, dopamin (forstyrrelse ved undertrykkelse)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Social arvelighed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Utryghed, vold, overgreb, misbrug – uroligt system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Følelser: affektregulering og mentalisering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Forbilleder og leveregler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2F2118"/>
                </a:solidFill>
                <a:latin typeface="PP Right Grotesk Text"/>
              </a:rPr>
              <a:t>Egenbetydning</a:t>
            </a:r>
            <a:endParaRPr lang="da-DK" sz="2400" dirty="0">
              <a:solidFill>
                <a:srgbClr val="2F2118"/>
              </a:solidFill>
              <a:latin typeface="PP Right Grotesk Text"/>
            </a:endParaRP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Ca. 80% af alle med misbrug har psykisk lidelse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Ca. 50% af dem havde det inden misbrugsdebut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da-DK" sz="3200" dirty="0">
              <a:solidFill>
                <a:srgbClr val="2F2118"/>
              </a:solidFill>
              <a:latin typeface="PP Right Grotesk Tex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93295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82326-AAAA-A886-4931-516711940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ort&#10;&#10;AI-genereret indhold kan være ukorrekt.">
            <a:extLst>
              <a:ext uri="{FF2B5EF4-FFF2-40B4-BE49-F238E27FC236}">
                <a16:creationId xmlns:a16="http://schemas.microsoft.com/office/drawing/2014/main" id="{4D562516-DB18-1EE9-A42F-3AD64F85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8725" y="-1278184"/>
            <a:ext cx="14107102" cy="9975351"/>
          </a:xfrm>
          <a:prstGeom prst="rect">
            <a:avLst/>
          </a:prstGeom>
        </p:spPr>
      </p:pic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5936D7D8-530D-7E7C-DF5B-6B699D9A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7240AE7-58A3-737B-A845-B0622F6B55FF}"/>
              </a:ext>
            </a:extLst>
          </p:cNvPr>
          <p:cNvSpPr txBox="1">
            <a:spLocks/>
          </p:cNvSpPr>
          <p:nvPr/>
        </p:nvSpPr>
        <p:spPr>
          <a:xfrm>
            <a:off x="433229" y="652282"/>
            <a:ext cx="102347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>
                <a:latin typeface="PP Right Grotesk Compact Black" panose="00000A06000000000000"/>
                <a:ea typeface="Roboto condensed"/>
                <a:cs typeface="Roboto condensed"/>
              </a:rPr>
              <a:t>Den langsomme udvikling</a:t>
            </a:r>
            <a:endParaRPr lang="da-DK" sz="60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804FEAF6-E61F-B8DF-14D8-AD86D44ABDA8}"/>
              </a:ext>
            </a:extLst>
          </p:cNvPr>
          <p:cNvSpPr>
            <a:spLocks noGrp="1"/>
          </p:cNvSpPr>
          <p:nvPr/>
        </p:nvSpPr>
        <p:spPr>
          <a:xfrm>
            <a:off x="5373529" y="2362200"/>
            <a:ext cx="6818471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Brug og misbrug uden afhængighed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Dulmer ubehag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Minus konsekvenser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Langsomt, men sikkert udvikles afhængighed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Kontroltab og tolerance indtræder </a:t>
            </a:r>
            <a:r>
              <a:rPr lang="da-DK" sz="2800" dirty="0">
                <a:solidFill>
                  <a:srgbClr val="2F2118"/>
                </a:solidFill>
                <a:latin typeface="PP Right Grotesk Text"/>
                <a:sym typeface="Wingdings" panose="05000000000000000000" pitchFamily="2" charset="2"/>
              </a:rPr>
              <a:t></a:t>
            </a: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                                                  skam og eventuel hemmeligholdelse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Impulskontrollen hæmmes/skades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Konsekvenserne begynder...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da-DK" sz="3200" dirty="0">
              <a:solidFill>
                <a:srgbClr val="2F2118"/>
              </a:solidFill>
              <a:latin typeface="PP Right Grotesk Tex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49710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4BE99-998B-DFDE-ED03-BC11979C4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5845F6FF-4AD5-12BB-91DB-0062ABE94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 descr="Et billede, der indeholder mørke, sort, nat, måne&#10;&#10;AI-genereret indhold kan være ukorrekt.">
            <a:extLst>
              <a:ext uri="{FF2B5EF4-FFF2-40B4-BE49-F238E27FC236}">
                <a16:creationId xmlns:a16="http://schemas.microsoft.com/office/drawing/2014/main" id="{58FE5C51-2785-9DA0-BBFC-AFE538401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228">
            <a:off x="5519386" y="-840764"/>
            <a:ext cx="9698557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2764A46-AC5B-2939-6AE9-CA7A701B2494}"/>
              </a:ext>
            </a:extLst>
          </p:cNvPr>
          <p:cNvSpPr txBox="1">
            <a:spLocks/>
          </p:cNvSpPr>
          <p:nvPr/>
        </p:nvSpPr>
        <p:spPr>
          <a:xfrm>
            <a:off x="433229" y="652282"/>
            <a:ext cx="10234771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Det handler om hjernen…</a:t>
            </a:r>
            <a:endParaRPr lang="da-DK" sz="60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4B354182-A332-ECA3-6019-9BFE9C8BE459}"/>
              </a:ext>
            </a:extLst>
          </p:cNvPr>
          <p:cNvSpPr>
            <a:spLocks noGrp="1"/>
          </p:cNvSpPr>
          <p:nvPr/>
        </p:nvSpPr>
        <p:spPr>
          <a:xfrm>
            <a:off x="433229" y="1792837"/>
            <a:ext cx="8952071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Belønningshormonet dopamin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Belønner overlevelsesvigtig adfærd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Når vi spiser (sukker og fedt), har sex, er sammen med andre, gennemfører noget, dyrker motion m.m.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Alle kan vendes til afhængighed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Udløses ved cigaretter, alkohol og stoffer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Kan ikke hamle op med mængden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Belønnes forskelligt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Belønningen daler, tolerancen vokser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F2118"/>
                </a:solidFill>
                <a:latin typeface="PP Right Grotesk Text"/>
              </a:rPr>
              <a:t>En udviklingssygdom med hjerneforandringer?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da-DK" sz="3200" dirty="0">
              <a:solidFill>
                <a:srgbClr val="2F2118"/>
              </a:solidFill>
              <a:latin typeface="PP Right Grotesk Tex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/>
          </a:p>
        </p:txBody>
      </p:sp>
      <p:pic>
        <p:nvPicPr>
          <p:cNvPr id="5" name="Billede 4" descr="Et billede, der indeholder mørke, sort, nat, måne&#10;&#10;AI-genereret indhold kan være ukorrekt.">
            <a:extLst>
              <a:ext uri="{FF2B5EF4-FFF2-40B4-BE49-F238E27FC236}">
                <a16:creationId xmlns:a16="http://schemas.microsoft.com/office/drawing/2014/main" id="{3FD0078D-273A-0A04-A242-363930EC7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72" y="-1218589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3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435673-A45A-FB5B-A1B2-D0851F964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gning, skitse, Stregtegning, clipart&#10;&#10;AI-genereret indhold kan være ukorrekt.">
            <a:extLst>
              <a:ext uri="{FF2B5EF4-FFF2-40B4-BE49-F238E27FC236}">
                <a16:creationId xmlns:a16="http://schemas.microsoft.com/office/drawing/2014/main" id="{ED26E6A2-E84A-E3DC-CB5B-7B5DABDD2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1" y="-1668248"/>
            <a:ext cx="8510485" cy="10638106"/>
          </a:xfrm>
          <a:prstGeom prst="rect">
            <a:avLst/>
          </a:prstGeom>
        </p:spPr>
      </p:pic>
      <p:pic>
        <p:nvPicPr>
          <p:cNvPr id="13" name="Billede 12" descr="Et billede, der indeholder mørke, sort, skærmbillede, nat&#10;&#10;AI-genereret indhold kan være ukorrekt.">
            <a:extLst>
              <a:ext uri="{FF2B5EF4-FFF2-40B4-BE49-F238E27FC236}">
                <a16:creationId xmlns:a16="http://schemas.microsoft.com/office/drawing/2014/main" id="{630494B6-DC2E-14D4-B1BA-8DB4A0D48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970">
            <a:off x="4204969" y="1083403"/>
            <a:ext cx="7038945" cy="4977347"/>
          </a:xfrm>
          <a:prstGeom prst="rect">
            <a:avLst/>
          </a:prstGeom>
        </p:spPr>
      </p:pic>
      <p:pic>
        <p:nvPicPr>
          <p:cNvPr id="11" name="Billede 10" descr="Et billede, der indeholder mørke, sort, skærmbillede, nat&#10;&#10;AI-genereret indhold kan være ukorrekt.">
            <a:extLst>
              <a:ext uri="{FF2B5EF4-FFF2-40B4-BE49-F238E27FC236}">
                <a16:creationId xmlns:a16="http://schemas.microsoft.com/office/drawing/2014/main" id="{54C829D8-3915-F261-B41C-102E499BE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5694">
            <a:off x="3294438" y="-1847368"/>
            <a:ext cx="6760728" cy="4780616"/>
          </a:xfrm>
          <a:prstGeom prst="rect">
            <a:avLst/>
          </a:prstGeom>
        </p:spPr>
      </p:pic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C98B3EE9-A3D5-3EBD-79A2-3F201158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lede 11" descr="Et billede, der indeholder mørke, sort, skærmbillede, nat&#10;&#10;AI-genereret indhold kan være ukorrekt.">
            <a:extLst>
              <a:ext uri="{FF2B5EF4-FFF2-40B4-BE49-F238E27FC236}">
                <a16:creationId xmlns:a16="http://schemas.microsoft.com/office/drawing/2014/main" id="{64B93656-0F49-2B9E-C7F3-54F510A4D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3242">
            <a:off x="-361910" y="914040"/>
            <a:ext cx="7113292" cy="5029919"/>
          </a:xfrm>
          <a:prstGeom prst="rect">
            <a:avLst/>
          </a:prstGeom>
        </p:spPr>
      </p:pic>
      <p:sp>
        <p:nvSpPr>
          <p:cNvPr id="3" name="Tekstboks 5">
            <a:extLst>
              <a:ext uri="{FF2B5EF4-FFF2-40B4-BE49-F238E27FC236}">
                <a16:creationId xmlns:a16="http://schemas.microsoft.com/office/drawing/2014/main" id="{B253CF65-BF59-59B6-678C-D1B4074E7A93}"/>
              </a:ext>
            </a:extLst>
          </p:cNvPr>
          <p:cNvSpPr txBox="1"/>
          <p:nvPr/>
        </p:nvSpPr>
        <p:spPr>
          <a:xfrm>
            <a:off x="5051884" y="673174"/>
            <a:ext cx="208823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latinLnBrk="1" hangingPunct="0"/>
            <a:r>
              <a:rPr lang="da-DK" dirty="0">
                <a:solidFill>
                  <a:srgbClr val="000000"/>
                </a:solidFill>
                <a:latin typeface="PP Right Grotesk Compact Black"/>
                <a:ea typeface="+mj-ea"/>
                <a:cs typeface="+mj-cs"/>
                <a:sym typeface="Helvetica"/>
              </a:rPr>
              <a:t>Limbiske system, </a:t>
            </a:r>
          </a:p>
          <a:p>
            <a:pPr defTabSz="457200" latinLnBrk="1" hangingPunct="0"/>
            <a:r>
              <a:rPr lang="da-DK" dirty="0">
                <a:solidFill>
                  <a:srgbClr val="000000"/>
                </a:solidFill>
                <a:latin typeface="PP Right Grotesk Compact Black"/>
                <a:ea typeface="+mj-ea"/>
                <a:cs typeface="+mj-cs"/>
                <a:sym typeface="Helvetica"/>
              </a:rPr>
              <a:t>belønningscenter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F0589BC-4180-680D-7499-CBE5B93965EE}"/>
              </a:ext>
            </a:extLst>
          </p:cNvPr>
          <p:cNvSpPr txBox="1"/>
          <p:nvPr/>
        </p:nvSpPr>
        <p:spPr>
          <a:xfrm>
            <a:off x="7801073" y="2505674"/>
            <a:ext cx="2011340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latinLnBrk="1" hangingPunct="0"/>
            <a:r>
              <a:rPr lang="en-GB" dirty="0" err="1">
                <a:solidFill>
                  <a:srgbClr val="000000"/>
                </a:solidFill>
                <a:latin typeface="PP Right Grotesk Text"/>
              </a:rPr>
              <a:t>Pandelapper</a:t>
            </a:r>
            <a:r>
              <a:rPr lang="en-GB" dirty="0">
                <a:solidFill>
                  <a:srgbClr val="000000"/>
                </a:solidFill>
                <a:latin typeface="PP Right Grotesk Text"/>
              </a:rPr>
              <a:t>,</a:t>
            </a:r>
          </a:p>
          <a:p>
            <a:pPr defTabSz="457200" latinLnBrk="1" hangingPunct="0"/>
            <a:r>
              <a:rPr lang="en-GB" dirty="0" err="1">
                <a:solidFill>
                  <a:srgbClr val="000000"/>
                </a:solidFill>
                <a:latin typeface="PP Right Grotesk Text"/>
                <a:ea typeface="+mj-ea"/>
                <a:cs typeface="+mj-cs"/>
                <a:sym typeface="Helvetica"/>
              </a:rPr>
              <a:t>fornuft</a:t>
            </a:r>
            <a:r>
              <a:rPr lang="en-GB" dirty="0">
                <a:solidFill>
                  <a:srgbClr val="000000"/>
                </a:solidFill>
                <a:latin typeface="PP Right Grotesk Text"/>
                <a:ea typeface="+mj-ea"/>
                <a:cs typeface="+mj-cs"/>
                <a:sym typeface="Helvetica"/>
              </a:rPr>
              <a:t>/</a:t>
            </a:r>
          </a:p>
          <a:p>
            <a:pPr defTabSz="457200" latinLnBrk="1" hangingPunct="0"/>
            <a:r>
              <a:rPr lang="en-GB" dirty="0" err="1">
                <a:solidFill>
                  <a:srgbClr val="000000"/>
                </a:solidFill>
                <a:latin typeface="PP Right Grotesk Text"/>
                <a:ea typeface="+mj-ea"/>
                <a:cs typeface="+mj-cs"/>
                <a:sym typeface="Helvetica"/>
              </a:rPr>
              <a:t>refleksion</a:t>
            </a:r>
            <a:endParaRPr lang="da-DK" dirty="0">
              <a:solidFill>
                <a:srgbClr val="000000"/>
              </a:solidFill>
              <a:latin typeface="PP Right Grotesk Text"/>
              <a:ea typeface="+mj-ea"/>
              <a:cs typeface="+mj-cs"/>
              <a:sym typeface="Helvetica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6522CD1-F421-4EC7-992D-CBF8A5EF45EA}"/>
              </a:ext>
            </a:extLst>
          </p:cNvPr>
          <p:cNvSpPr txBox="1"/>
          <p:nvPr/>
        </p:nvSpPr>
        <p:spPr>
          <a:xfrm>
            <a:off x="2597559" y="3325070"/>
            <a:ext cx="1940342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 latinLnBrk="1" hangingPunct="0"/>
            <a:r>
              <a:rPr lang="en-GB" dirty="0">
                <a:solidFill>
                  <a:srgbClr val="000000"/>
                </a:solidFill>
                <a:latin typeface="PP Right Grotesk Compact Black" panose="00000A06000000000000"/>
              </a:rPr>
              <a:t>“</a:t>
            </a:r>
            <a:r>
              <a:rPr lang="en-GB" dirty="0" err="1">
                <a:solidFill>
                  <a:srgbClr val="000000"/>
                </a:solidFill>
                <a:latin typeface="PP Right Grotesk Compact Black" panose="00000A06000000000000"/>
              </a:rPr>
              <a:t>Reptilhjernen</a:t>
            </a:r>
            <a:r>
              <a:rPr lang="en-GB" dirty="0">
                <a:solidFill>
                  <a:srgbClr val="000000"/>
                </a:solidFill>
                <a:latin typeface="PP Right Grotesk Compact Black" panose="00000A06000000000000"/>
              </a:rPr>
              <a:t>”, </a:t>
            </a:r>
          </a:p>
          <a:p>
            <a:pPr defTabSz="457200" latinLnBrk="1" hangingPunct="0"/>
            <a:r>
              <a:rPr lang="en-GB" dirty="0">
                <a:solidFill>
                  <a:srgbClr val="000000"/>
                </a:solidFill>
                <a:latin typeface="PP Right Grotesk Compact Black" panose="00000A06000000000000"/>
              </a:rPr>
              <a:t>drifter </a:t>
            </a:r>
            <a:r>
              <a:rPr lang="en-GB" dirty="0" err="1">
                <a:solidFill>
                  <a:srgbClr val="000000"/>
                </a:solidFill>
                <a:latin typeface="PP Right Grotesk Compact Black" panose="00000A06000000000000"/>
              </a:rPr>
              <a:t>og</a:t>
            </a:r>
            <a:r>
              <a:rPr lang="en-GB" dirty="0">
                <a:solidFill>
                  <a:srgbClr val="000000"/>
                </a:solidFill>
                <a:latin typeface="PP Right Grotesk Compact Black" panose="00000A0600000000000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PP Right Grotesk Compact Black" panose="00000A06000000000000"/>
              </a:rPr>
              <a:t>basale</a:t>
            </a:r>
            <a:r>
              <a:rPr lang="en-GB" dirty="0">
                <a:solidFill>
                  <a:srgbClr val="000000"/>
                </a:solidFill>
                <a:latin typeface="PP Right Grotesk Compact Black" panose="00000A06000000000000"/>
              </a:rPr>
              <a:t> </a:t>
            </a:r>
          </a:p>
          <a:p>
            <a:pPr defTabSz="457200" latinLnBrk="1" hangingPunct="0"/>
            <a:r>
              <a:rPr lang="en-GB" dirty="0" err="1">
                <a:solidFill>
                  <a:srgbClr val="000000"/>
                </a:solidFill>
                <a:latin typeface="PP Right Grotesk Compact Black" panose="00000A06000000000000"/>
              </a:rPr>
              <a:t>behov</a:t>
            </a:r>
            <a:endParaRPr lang="da-DK" dirty="0">
              <a:solidFill>
                <a:srgbClr val="000000"/>
              </a:solidFill>
              <a:latin typeface="PP Right Grotesk Compact Black" panose="00000A06000000000000"/>
              <a:ea typeface="+mj-ea"/>
              <a:cs typeface="+mj-cs"/>
              <a:sym typeface="Helvetic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2A9E3E-6B03-292A-8F02-1F4109037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30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C2490-0BA4-745E-0720-08945975C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t billede, der indeholder Font/skrifttype, Grafik, logo, skærmbillede&#10;&#10;AI-genereret indhold kan være ukorrekt.">
            <a:extLst>
              <a:ext uri="{FF2B5EF4-FFF2-40B4-BE49-F238E27FC236}">
                <a16:creationId xmlns:a16="http://schemas.microsoft.com/office/drawing/2014/main" id="{E2065283-A559-78B1-7A72-BC5286A2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28" y="5641975"/>
            <a:ext cx="2262372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DD61040-4EDE-B918-FB77-DAECFDE0E8B6}"/>
              </a:ext>
            </a:extLst>
          </p:cNvPr>
          <p:cNvSpPr txBox="1">
            <a:spLocks/>
          </p:cNvSpPr>
          <p:nvPr/>
        </p:nvSpPr>
        <p:spPr>
          <a:xfrm>
            <a:off x="433229" y="652282"/>
            <a:ext cx="11325542" cy="170991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da-DK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da-DK" sz="6000" b="1" dirty="0">
                <a:latin typeface="PP Right Grotesk Compact Black" panose="00000A06000000000000"/>
                <a:ea typeface="Roboto condensed"/>
                <a:cs typeface="Roboto condensed"/>
              </a:rPr>
              <a:t>Belønningscenteret ”kræver” sit fix</a:t>
            </a:r>
            <a:endParaRPr lang="da-DK" sz="6000" b="1" dirty="0">
              <a:latin typeface="PP Right Grotesk Compact Black" panose="00000A0600000000000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F59AE44C-E6B0-9BF3-4BED-B20BBF4E8B94}"/>
              </a:ext>
            </a:extLst>
          </p:cNvPr>
          <p:cNvSpPr>
            <a:spLocks noGrp="1"/>
          </p:cNvSpPr>
          <p:nvPr/>
        </p:nvSpPr>
        <p:spPr>
          <a:xfrm>
            <a:off x="433229" y="1792837"/>
            <a:ext cx="11325542" cy="44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da-DK" sz="2800" b="1" dirty="0">
                <a:solidFill>
                  <a:srgbClr val="2F2118"/>
                </a:solidFill>
                <a:latin typeface="PP Right Grotesk Text"/>
              </a:rPr>
              <a:t>Hjernen genkender vante misbrugssituationer: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Bestemte situationer som fx konflikter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Ubehagelige/behagelige følelser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Bestemte steder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Bestemte mennesker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Pandelapperne frakobles -  stor trang og receptorerne står og dirrer i forventning om dopamin </a:t>
            </a:r>
            <a:r>
              <a:rPr lang="da-DK" sz="2400" dirty="0">
                <a:solidFill>
                  <a:srgbClr val="2F2118"/>
                </a:solidFill>
                <a:latin typeface="PP Right Grotesk Text"/>
                <a:sym typeface="Wingdings" panose="05000000000000000000" pitchFamily="2" charset="2"/>
              </a:rPr>
              <a:t></a:t>
            </a: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 Afhængigheden overtager </a:t>
            </a:r>
            <a:r>
              <a:rPr lang="da-DK" sz="2400" dirty="0">
                <a:solidFill>
                  <a:srgbClr val="2F2118"/>
                </a:solidFill>
                <a:latin typeface="PP Right Grotesk Text"/>
                <a:sym typeface="Wingdings" panose="05000000000000000000" pitchFamily="2" charset="2"/>
              </a:rPr>
              <a:t></a:t>
            </a: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 kontroltab indtræder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2F2118"/>
                </a:solidFill>
                <a:latin typeface="PP Right Grotesk Text"/>
              </a:rPr>
              <a:t>De yngste og mest avancerede dele af hjernen frakobles (og skades) først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da-DK" sz="2400" b="1" dirty="0">
                <a:solidFill>
                  <a:srgbClr val="2F2118"/>
                </a:solidFill>
                <a:latin typeface="PP Right Grotesk Text"/>
              </a:rPr>
              <a:t>Øvrige behov kommer bagerst i køen, eller smides ud af køen</a:t>
            </a:r>
          </a:p>
          <a:p>
            <a:pPr marL="914400" lvl="1" indent="-457200" algn="l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da-DK" sz="3200" dirty="0">
              <a:solidFill>
                <a:srgbClr val="2F2118"/>
              </a:solidFill>
              <a:latin typeface="PP Right Grotesk Text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410676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823</Words>
  <Application>Microsoft Office PowerPoint</Application>
  <PresentationFormat>Widescreen</PresentationFormat>
  <Paragraphs>139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4" baseType="lpstr">
      <vt:lpstr>ABC Otto</vt:lpstr>
      <vt:lpstr>Aptos</vt:lpstr>
      <vt:lpstr>Aptos Display</vt:lpstr>
      <vt:lpstr>Arial</vt:lpstr>
      <vt:lpstr>PP Right Grotesk Compact Black</vt:lpstr>
      <vt:lpstr>PP Right Grotesk Text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Hoffmann</dc:creator>
  <cp:lastModifiedBy>Monika Hoffmann</cp:lastModifiedBy>
  <cp:revision>46</cp:revision>
  <dcterms:created xsi:type="dcterms:W3CDTF">2025-10-07T08:35:42Z</dcterms:created>
  <dcterms:modified xsi:type="dcterms:W3CDTF">2025-10-08T12:36:36Z</dcterms:modified>
</cp:coreProperties>
</file>