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316" r:id="rId5"/>
    <p:sldId id="317" r:id="rId6"/>
    <p:sldId id="319" r:id="rId7"/>
    <p:sldId id="274" r:id="rId8"/>
    <p:sldId id="275" r:id="rId9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7C009F-356E-4BD1-9C2F-F878DA8689B1}">
          <p14:sldIdLst>
            <p14:sldId id="256"/>
            <p14:sldId id="257"/>
            <p14:sldId id="259"/>
            <p14:sldId id="316"/>
            <p14:sldId id="317"/>
            <p14:sldId id="319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80E"/>
    <a:srgbClr val="F16A1D"/>
    <a:srgbClr val="F37124"/>
    <a:srgbClr val="F9A05D"/>
    <a:srgbClr val="F8CBAD"/>
    <a:srgbClr val="3B3838"/>
    <a:srgbClr val="3C2E24"/>
    <a:srgbClr val="A74509"/>
    <a:srgbClr val="F64108"/>
    <a:srgbClr val="FBF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5683" autoAdjust="0"/>
  </p:normalViewPr>
  <p:slideViewPr>
    <p:cSldViewPr snapToGrid="0">
      <p:cViewPr varScale="1">
        <p:scale>
          <a:sx n="103" d="100"/>
          <a:sy n="103" d="100"/>
        </p:scale>
        <p:origin x="12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3-45BC-8D09-2CD51560C4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63-45BC-8D09-2CD51560C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0"/>
        <c:axId val="1707643439"/>
        <c:axId val="1707639599"/>
      </c:barChart>
      <c:catAx>
        <c:axId val="170764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707639599"/>
        <c:crosses val="autoZero"/>
        <c:auto val="1"/>
        <c:lblAlgn val="ctr"/>
        <c:lblOffset val="100"/>
        <c:noMultiLvlLbl val="0"/>
      </c:catAx>
      <c:valAx>
        <c:axId val="1707639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70764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6CA78-C5DF-44FB-873E-4293786823B6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7609-E8E9-4F87-B133-A9F7DBDD40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019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7609-E8E9-4F87-B133-A9F7DBDD404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12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1D5F-CBA6-0D62-0812-88BAC4357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E132E-35CE-F6C8-66D2-A51E4276E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2EE09-B944-BD9B-E428-70608B757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C95AB-2E39-D7E1-A575-080230913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C7609-E8E9-4F87-B133-A9F7DBDD4046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50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18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03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36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60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99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7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1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28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093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62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3C30-B277-443F-A2BF-98FE3C695297}" type="datetimeFigureOut">
              <a:rPr lang="th-TH" smtClean="0"/>
              <a:t>01/12/68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60E96-9C81-41F7-8909-AF7FAD650E5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2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2635DC-7CF3-F4C6-5631-9797C1C4D603}"/>
              </a:ext>
            </a:extLst>
          </p:cNvPr>
          <p:cNvSpPr txBox="1"/>
          <p:nvPr/>
        </p:nvSpPr>
        <p:spPr>
          <a:xfrm>
            <a:off x="394556" y="2717182"/>
            <a:ext cx="739356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Public Presentation</a:t>
            </a:r>
          </a:p>
          <a:p>
            <a:pPr>
              <a:lnSpc>
                <a:spcPct val="120000"/>
              </a:lnSpc>
            </a:pPr>
            <a:r>
              <a:rPr lang="th-TH" sz="3200" b="1" dirty="0">
                <a:solidFill>
                  <a:schemeClr val="bg1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ครั้งที่ 1</a:t>
            </a:r>
            <a:endParaRPr lang="x-none" sz="3200" b="1" dirty="0">
              <a:solidFill>
                <a:schemeClr val="bg1"/>
              </a:solidFill>
              <a:latin typeface="IBM Plex Sans Thai" panose="020B0503050203000203" pitchFamily="34" charset="-34"/>
              <a:cs typeface="IBM Plex Sans Thai" panose="020B05030502030002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5CAA-BD64-234A-BA99-27E453580351}"/>
              </a:ext>
            </a:extLst>
          </p:cNvPr>
          <p:cNvSpPr txBox="1"/>
          <p:nvPr/>
        </p:nvSpPr>
        <p:spPr>
          <a:xfrm>
            <a:off x="394556" y="3991377"/>
            <a:ext cx="57740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dirty="0">
                <a:solidFill>
                  <a:schemeClr val="bg1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บริษัท อาร์เอสเอ็กซ์วายแซด จำกัด (มหาชน)</a:t>
            </a:r>
            <a:endParaRPr lang="x-none" sz="1700" dirty="0">
              <a:solidFill>
                <a:schemeClr val="bg1"/>
              </a:solidFill>
              <a:latin typeface="IBM Plex Sans Thai" panose="020B0503050203000203" pitchFamily="34" charset="-34"/>
              <a:cs typeface="IBM Plex Sans Thai" panose="020B050305020300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B282D-847E-C0EF-185F-F9F90323C8C6}"/>
              </a:ext>
            </a:extLst>
          </p:cNvPr>
          <p:cNvSpPr txBox="1"/>
          <p:nvPr/>
        </p:nvSpPr>
        <p:spPr>
          <a:xfrm>
            <a:off x="394556" y="4328634"/>
            <a:ext cx="57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chemeClr val="accent2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วันอังคารที่ 2 ธันวาคม </a:t>
            </a:r>
            <a:r>
              <a:rPr lang="en-US" sz="1200" dirty="0">
                <a:solidFill>
                  <a:schemeClr val="accent2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2568</a:t>
            </a:r>
            <a:r>
              <a:rPr lang="th-TH" sz="1200" dirty="0">
                <a:solidFill>
                  <a:schemeClr val="accent2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 | เวลา 11.15 น.</a:t>
            </a:r>
            <a:endParaRPr lang="x-none" sz="1200" dirty="0">
              <a:solidFill>
                <a:schemeClr val="accent2"/>
              </a:solidFill>
              <a:latin typeface="IBM Plex Sans Thai" panose="020B0503050203000203" pitchFamily="34" charset="-34"/>
              <a:cs typeface="IBM Plex Sans Thai" panose="020B05030502030002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34FB4-556C-D453-33A7-9337A6E24449}"/>
              </a:ext>
            </a:extLst>
          </p:cNvPr>
          <p:cNvSpPr txBox="1"/>
          <p:nvPr/>
        </p:nvSpPr>
        <p:spPr>
          <a:xfrm>
            <a:off x="394556" y="6291784"/>
            <a:ext cx="577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จัดการประชุมผ่านสื่ออิเล็กทรอนิกส์ (</a:t>
            </a:r>
            <a:r>
              <a:rPr lang="en-US" sz="12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e-Meeting) </a:t>
            </a:r>
            <a:r>
              <a:rPr lang="th-TH" sz="12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เพียงรูปแบบเดียว</a:t>
            </a:r>
            <a:endParaRPr lang="x-none" sz="1200" dirty="0">
              <a:solidFill>
                <a:schemeClr val="bg1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5" y="427716"/>
            <a:ext cx="2370523" cy="8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992817-68DA-1123-FDE5-08FE21F35FA0}"/>
              </a:ext>
            </a:extLst>
          </p:cNvPr>
          <p:cNvSpPr/>
          <p:nvPr/>
        </p:nvSpPr>
        <p:spPr>
          <a:xfrm>
            <a:off x="4589756" y="-20141"/>
            <a:ext cx="76022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579648" y="2753474"/>
            <a:ext cx="3676073" cy="24266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219390" y="3195116"/>
            <a:ext cx="4935444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คุณวลีวัลย์ โรจนภักดี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219390" y="3682478"/>
            <a:ext cx="4935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solidFill>
                  <a:schemeClr val="bg1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กรรมการบริษัท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1600" dirty="0">
                <a:solidFill>
                  <a:schemeClr val="bg1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รักษาการประธานเจ้าหน้าที่ฝ่ายการเงิน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85963" y="715508"/>
            <a:ext cx="8220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3000" b="1" dirty="0">
                <a:solidFill>
                  <a:srgbClr val="F37124"/>
                </a:solidFill>
                <a:latin typeface="IBM Plex Sans Thai" panose="020B0503050203000203" pitchFamily="34" charset="-34"/>
                <a:ea typeface="Centra No2" pitchFamily="2" charset="0"/>
                <a:cs typeface="IBM Plex Sans Thai" panose="020B0503050203000203" pitchFamily="34" charset="-34"/>
              </a:rPr>
              <a:t>ผู้ให้ข้อมูล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0412" y="5180119"/>
            <a:ext cx="3685309" cy="0"/>
          </a:xfrm>
          <a:prstGeom prst="line">
            <a:avLst/>
          </a:prstGeom>
          <a:ln w="28575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84982" y="1921164"/>
            <a:ext cx="82203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" y="6496707"/>
            <a:ext cx="566026" cy="2125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EE726-9AA0-9E72-0330-6044AB11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B560E96-9C81-41F7-8909-AF7FAD650E59}" type="slidenum">
              <a:rPr lang="th-TH" sz="1000" smtClean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2</a:t>
            </a:fld>
            <a:endParaRPr lang="th-TH" sz="1000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EFAFF-5649-137A-E2DB-4345FB07A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5" t="9744" r="14616" b="45298"/>
          <a:stretch/>
        </p:blipFill>
        <p:spPr>
          <a:xfrm>
            <a:off x="1153338" y="2119377"/>
            <a:ext cx="2457271" cy="30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2635DC-7CF3-F4C6-5631-9797C1C4D603}"/>
              </a:ext>
            </a:extLst>
          </p:cNvPr>
          <p:cNvSpPr txBox="1"/>
          <p:nvPr/>
        </p:nvSpPr>
        <p:spPr>
          <a:xfrm>
            <a:off x="793392" y="1785783"/>
            <a:ext cx="469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F37124"/>
                </a:solidFill>
                <a:latin typeface="IBM Plex Sans Thai SemiBold" panose="020B0703050203000203" pitchFamily="34" charset="-34"/>
                <a:cs typeface="IBM Plex Sans Thai SemiBold" panose="020B0703050203000203" pitchFamily="34" charset="-34"/>
              </a:rPr>
              <a:t>หัวข้อการประชุม</a:t>
            </a:r>
            <a:endParaRPr lang="x-none" sz="4000" dirty="0">
              <a:solidFill>
                <a:srgbClr val="F37124"/>
              </a:solidFill>
              <a:latin typeface="IBM Plex Sans Thai SemiBold" panose="020B0703050203000203" pitchFamily="34" charset="-34"/>
              <a:cs typeface="IBM Plex Sans Thai SemiBold" panose="020B07030502030002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2356D-A592-7985-BF75-2907B16295C8}"/>
              </a:ext>
            </a:extLst>
          </p:cNvPr>
          <p:cNvSpPr txBox="1"/>
          <p:nvPr/>
        </p:nvSpPr>
        <p:spPr>
          <a:xfrm>
            <a:off x="1308538" y="2493669"/>
            <a:ext cx="9254358" cy="29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เครื่องหมาย </a:t>
            </a:r>
            <a:r>
              <a:rPr lang="en-US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C-Sign (CB)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ภาพรวมสถานการณ์เงินที่เกี่ยวข้องกับเครื่องหมาย </a:t>
            </a:r>
            <a:r>
              <a:rPr lang="en-US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ปัจจัยที่ทำให้อัตราส่วนของผู้ถือหุ้นต่อทุนจดทะเบียนชำระแล้วลดลง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การแก้ไขเครื่องหมาย </a:t>
            </a:r>
            <a:r>
              <a:rPr lang="en-US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C-Sign (CB)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Q &amp;A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" y="6496707"/>
            <a:ext cx="566026" cy="21259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06643" y="5591077"/>
            <a:ext cx="601362" cy="0"/>
          </a:xfrm>
          <a:prstGeom prst="line">
            <a:avLst/>
          </a:prstGeom>
          <a:ln w="12700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8188-59DC-2F4A-5F24-C962746D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B6FA9E1-5E37-E3B3-6861-420EB36E3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" y="6496707"/>
            <a:ext cx="566026" cy="212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52D5D-A363-D530-BD8B-D12401072E5F}"/>
              </a:ext>
            </a:extLst>
          </p:cNvPr>
          <p:cNvCxnSpPr/>
          <p:nvPr/>
        </p:nvCxnSpPr>
        <p:spPr>
          <a:xfrm>
            <a:off x="407589" y="1083220"/>
            <a:ext cx="11376821" cy="0"/>
          </a:xfrm>
          <a:prstGeom prst="line">
            <a:avLst/>
          </a:prstGeom>
          <a:ln w="12700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BB5BA-FEFA-F200-60CF-E16A54AC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B560E96-9C81-41F7-8909-AF7FAD650E59}" type="slidenum">
              <a:rPr lang="th-TH" sz="1000" smtClean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4</a:t>
            </a:fld>
            <a:endParaRPr lang="th-TH" sz="1000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DB4DE6-F3AA-794D-F0E1-3BB1CEFD0E1B}"/>
              </a:ext>
            </a:extLst>
          </p:cNvPr>
          <p:cNvSpPr txBox="1"/>
          <p:nvPr/>
        </p:nvSpPr>
        <p:spPr>
          <a:xfrm>
            <a:off x="407588" y="1105838"/>
            <a:ext cx="579581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เครื่องหมาย </a:t>
            </a:r>
            <a:r>
              <a:rPr lang="en-US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C-sign</a:t>
            </a:r>
            <a:endParaRPr lang="th-TH" sz="1800" b="1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CEC9B-102F-158B-2324-0665A7CC812B}"/>
              </a:ext>
            </a:extLst>
          </p:cNvPr>
          <p:cNvSpPr txBox="1"/>
          <p:nvPr/>
        </p:nvSpPr>
        <p:spPr>
          <a:xfrm>
            <a:off x="1" y="39141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F37124"/>
                </a:solidFill>
                <a:latin typeface="IBM Plex Sans Thai SemiBold" panose="020B0703050203000203" pitchFamily="34" charset="-34"/>
                <a:cs typeface="IBM Plex Sans Thai SemiBold" panose="020B0703050203000203" pitchFamily="34" charset="-34"/>
              </a:rPr>
              <a:t>เครื่องหมาย </a:t>
            </a:r>
            <a:r>
              <a:rPr lang="en-US" sz="3200" dirty="0">
                <a:solidFill>
                  <a:srgbClr val="F37124"/>
                </a:solidFill>
                <a:latin typeface="IBM Plex Sans Thai SemiBold" panose="020B0703050203000203" pitchFamily="34" charset="-34"/>
                <a:cs typeface="IBM Plex Sans Thai SemiBold" panose="020B0703050203000203" pitchFamily="34" charset="-34"/>
              </a:rPr>
              <a:t>C-Sign (CB)</a:t>
            </a:r>
            <a:endParaRPr lang="th-TH" dirty="0">
              <a:solidFill>
                <a:srgbClr val="F37124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F2CB23-3CBF-3F14-FD92-703FD0C2A152}"/>
              </a:ext>
            </a:extLst>
          </p:cNvPr>
          <p:cNvSpPr txBox="1"/>
          <p:nvPr/>
        </p:nvSpPr>
        <p:spPr>
          <a:xfrm>
            <a:off x="732678" y="1519044"/>
            <a:ext cx="9988708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ตลาดหลักทรัพย์ฯ ได้มีมาตรการคุ้มครองผลประโยชน์นักลงทุน ด้วยการออกหลักเกณฑ์การขึ้นเครื่องหมาย </a:t>
            </a:r>
            <a:r>
              <a:rPr lang="en-US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</a:t>
            </a: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 บนหลักทรัพย์จดทะเบียน</a:t>
            </a:r>
            <a:b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</a:b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พื่อแจ้งให้นักลงทุนทราบถึงข้อจำกัดหรือเงื่อนไขบางอย่างที่บริษัทจำกัดมหาชนปฎิบัติตามเกณฑ์ตลาดหลักทรัพย์ไม่ครบถ้วน </a:t>
            </a:r>
            <a:b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</a:b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ซึ่งผู้ลงทุนจะสามารถซื้อหลักทรัพย์ดังกล่าวด้วยบัญชีแคชบาลานซ์ </a:t>
            </a:r>
            <a:r>
              <a:rPr lang="en-US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(Cash Balance) </a:t>
            </a: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เท่านั้น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E9947E-4147-3CD5-82F4-75FCB8629A91}"/>
              </a:ext>
            </a:extLst>
          </p:cNvPr>
          <p:cNvSpPr txBox="1"/>
          <p:nvPr/>
        </p:nvSpPr>
        <p:spPr>
          <a:xfrm>
            <a:off x="1112502" y="6440355"/>
            <a:ext cx="99669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3025" indent="-1343025"/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* ทุนชำระแล้ว หมายถึง	ทุนชำระแล้วภายหลังปรับปรุงด้วยส่วนต่ำกว่ามูลค่าหุ้นและส่วนต่ำที่เกิดจากการปรับโครงสร้างทางธุรกิจตามแนวทางการคำนวณที่ตลาดหลักทรัพย์ฯ กำหนด ทั้งนี้ ทุนชำระแล้วที่ได้จากการคำนวณดังกล่าวต้องมีค่ามากกว่าศูนย์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FE6B22-D3CC-AF59-51A7-86F5175B162B}"/>
              </a:ext>
            </a:extLst>
          </p:cNvPr>
          <p:cNvGrpSpPr/>
          <p:nvPr/>
        </p:nvGrpSpPr>
        <p:grpSpPr>
          <a:xfrm>
            <a:off x="1050830" y="2558447"/>
            <a:ext cx="10836369" cy="3865332"/>
            <a:chOff x="657519" y="2518551"/>
            <a:chExt cx="10836369" cy="3865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80C535-1940-8194-3339-A8FCA1095E27}"/>
                </a:ext>
              </a:extLst>
            </p:cNvPr>
            <p:cNvSpPr/>
            <p:nvPr/>
          </p:nvSpPr>
          <p:spPr>
            <a:xfrm>
              <a:off x="657519" y="3825618"/>
              <a:ext cx="1162878" cy="1162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371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045F02-7621-302B-C09C-3928F821921D}"/>
                </a:ext>
              </a:extLst>
            </p:cNvPr>
            <p:cNvSpPr txBox="1"/>
            <p:nvPr/>
          </p:nvSpPr>
          <p:spPr>
            <a:xfrm>
              <a:off x="793392" y="4169636"/>
              <a:ext cx="984887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C-Sign</a:t>
              </a:r>
              <a:endParaRPr lang="th-TH" sz="1800" b="1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371B59-9D84-3125-FB78-DA4B4B3ABA82}"/>
                </a:ext>
              </a:extLst>
            </p:cNvPr>
            <p:cNvSpPr txBox="1"/>
            <p:nvPr/>
          </p:nvSpPr>
          <p:spPr>
            <a:xfrm>
              <a:off x="2498929" y="3795854"/>
              <a:ext cx="2189185" cy="3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CS (Financial Statement</a:t>
              </a:r>
              <a:endPara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23DC2C-0F10-E33D-6343-8BC9FE0FA445}"/>
                </a:ext>
              </a:extLst>
            </p:cNvPr>
            <p:cNvSpPr txBox="1"/>
            <p:nvPr/>
          </p:nvSpPr>
          <p:spPr>
            <a:xfrm>
              <a:off x="2498929" y="4739773"/>
              <a:ext cx="2189185" cy="3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CC (Non-Compliance)</a:t>
              </a:r>
              <a:endPara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E8F7EC-DD35-561A-0770-C84ED2DC8DC2}"/>
                </a:ext>
              </a:extLst>
            </p:cNvPr>
            <p:cNvSpPr txBox="1"/>
            <p:nvPr/>
          </p:nvSpPr>
          <p:spPr>
            <a:xfrm>
              <a:off x="2489722" y="5683691"/>
              <a:ext cx="2189185" cy="3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CF (Free Float)</a:t>
              </a:r>
              <a:endPara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9A3B2-BB37-0E79-69D3-3B6BAE45A8C0}"/>
                </a:ext>
              </a:extLst>
            </p:cNvPr>
            <p:cNvSpPr txBox="1"/>
            <p:nvPr/>
          </p:nvSpPr>
          <p:spPr>
            <a:xfrm>
              <a:off x="5121663" y="2518551"/>
              <a:ext cx="3407634" cy="71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400" u="sng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กรณี </a:t>
              </a:r>
              <a:r>
                <a:rPr lang="th-TH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ส่วนของผู้ถือหุ้น น้อยกว่าร้อยละ 50</a:t>
              </a:r>
              <a:br>
                <a:rPr lang="th-TH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</a:br>
              <a:r>
                <a:rPr lang="th-TH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ของทุนชำระแล้ว* ในงบการเงินฉบับล่าสุด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008462-FFEF-87B5-EAD6-E7EDE9EA8775}"/>
                </a:ext>
              </a:extLst>
            </p:cNvPr>
            <p:cNvGrpSpPr/>
            <p:nvPr/>
          </p:nvGrpSpPr>
          <p:grpSpPr>
            <a:xfrm>
              <a:off x="2080849" y="2915639"/>
              <a:ext cx="3031607" cy="2984544"/>
              <a:chOff x="2080849" y="2915639"/>
              <a:chExt cx="3031607" cy="298454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83F3C36-57B7-3A58-8659-0FFB2B1EC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0849" y="2915639"/>
                <a:ext cx="3031607" cy="0"/>
              </a:xfrm>
              <a:prstGeom prst="line">
                <a:avLst/>
              </a:prstGeom>
              <a:ln w="28575">
                <a:solidFill>
                  <a:srgbClr val="F37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2D2A28A-A1C1-CB97-6A75-DB79BF175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0057" y="2915639"/>
                <a:ext cx="0" cy="2984544"/>
              </a:xfrm>
              <a:prstGeom prst="line">
                <a:avLst/>
              </a:prstGeom>
              <a:ln w="28575">
                <a:solidFill>
                  <a:srgbClr val="F37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F8B5F31-F809-3E6D-BA26-BF014CBF5662}"/>
                  </a:ext>
                </a:extLst>
              </p:cNvPr>
              <p:cNvCxnSpPr/>
              <p:nvPr/>
            </p:nvCxnSpPr>
            <p:spPr>
              <a:xfrm>
                <a:off x="2090057" y="4015148"/>
                <a:ext cx="311778" cy="0"/>
              </a:xfrm>
              <a:prstGeom prst="line">
                <a:avLst/>
              </a:prstGeom>
              <a:ln w="28575">
                <a:solidFill>
                  <a:srgbClr val="F37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3BD1B02-E122-DDF6-E634-BD12CEDDE649}"/>
                  </a:ext>
                </a:extLst>
              </p:cNvPr>
              <p:cNvCxnSpPr/>
              <p:nvPr/>
            </p:nvCxnSpPr>
            <p:spPr>
              <a:xfrm>
                <a:off x="2090057" y="4971953"/>
                <a:ext cx="311778" cy="0"/>
              </a:xfrm>
              <a:prstGeom prst="line">
                <a:avLst/>
              </a:prstGeom>
              <a:ln w="28575">
                <a:solidFill>
                  <a:srgbClr val="F37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A696F16-D3D3-20DC-0B4A-E42B3E3A17B0}"/>
                  </a:ext>
                </a:extLst>
              </p:cNvPr>
              <p:cNvCxnSpPr/>
              <p:nvPr/>
            </p:nvCxnSpPr>
            <p:spPr>
              <a:xfrm>
                <a:off x="2090057" y="5900183"/>
                <a:ext cx="311778" cy="0"/>
              </a:xfrm>
              <a:prstGeom prst="line">
                <a:avLst/>
              </a:prstGeom>
              <a:ln w="28575">
                <a:solidFill>
                  <a:srgbClr val="F37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D535A3-2B77-1CA7-AE0D-E603006AB328}"/>
                </a:ext>
              </a:extLst>
            </p:cNvPr>
            <p:cNvSpPr/>
            <p:nvPr/>
          </p:nvSpPr>
          <p:spPr>
            <a:xfrm>
              <a:off x="5121663" y="2566450"/>
              <a:ext cx="3407636" cy="671999"/>
            </a:xfrm>
            <a:prstGeom prst="rect">
              <a:avLst/>
            </a:prstGeom>
            <a:noFill/>
            <a:ln w="28575">
              <a:solidFill>
                <a:srgbClr val="F3712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46F6179-2EB1-7FA7-0448-30DC8EBDB7DA}"/>
                </a:ext>
              </a:extLst>
            </p:cNvPr>
            <p:cNvSpPr txBox="1"/>
            <p:nvPr/>
          </p:nvSpPr>
          <p:spPr>
            <a:xfrm>
              <a:off x="5702688" y="5760635"/>
              <a:ext cx="5069419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200" dirty="0">
                  <a:solidFill>
                    <a:srgbClr val="DC580E"/>
                  </a:solidFill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บริษัทฯ ที่ขึ้นเครื่องหมาย </a:t>
              </a:r>
              <a:r>
                <a:rPr lang="en-US" sz="1200" dirty="0">
                  <a:solidFill>
                    <a:srgbClr val="DC580E"/>
                  </a:solidFill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 </a:t>
              </a:r>
              <a:r>
                <a:rPr lang="th-TH" sz="1200" dirty="0">
                  <a:solidFill>
                    <a:srgbClr val="DC580E"/>
                  </a:solidFill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มีหน้าที่จัดประชุมเพื่อให้ข้อมูลแก่นักลงทุน</a:t>
              </a:r>
              <a:br>
                <a:rPr lang="th-TH" sz="1200" dirty="0">
                  <a:solidFill>
                    <a:srgbClr val="DC580E"/>
                  </a:solidFill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</a:br>
              <a:r>
                <a:rPr lang="th-TH" sz="1200" dirty="0">
                  <a:solidFill>
                    <a:srgbClr val="DC580E"/>
                  </a:solidFill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และผู้เกี่ยวข้องภายใน 15 วัน นับตั้งแต่วันที่หลักทรัพย์ถูกขึ้นเครื่องหมาย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78739A-0B6F-937B-5BD5-90FE6DF2E825}"/>
                </a:ext>
              </a:extLst>
            </p:cNvPr>
            <p:cNvSpPr txBox="1"/>
            <p:nvPr/>
          </p:nvSpPr>
          <p:spPr>
            <a:xfrm>
              <a:off x="5112455" y="3273773"/>
              <a:ext cx="6381433" cy="32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100" b="1" u="sng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กรณี</a:t>
              </a:r>
              <a:r>
                <a:rPr lang="th-TH" sz="11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 </a:t>
              </a:r>
              <a: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ขาดทุนสิทธิต่อเนื่อง 3 ปี จนทำให้ส่วนของผู้ถือหุ้นในงบปีล่าสุด น้อยกว่าร้อยละ 100 ของทุนชำระแล้ว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16CC-3685-DF1F-CEF0-80AA261BBF85}"/>
                </a:ext>
              </a:extLst>
            </p:cNvPr>
            <p:cNvSpPr txBox="1"/>
            <p:nvPr/>
          </p:nvSpPr>
          <p:spPr>
            <a:xfrm>
              <a:off x="5112456" y="3634611"/>
              <a:ext cx="6381430" cy="108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100" b="1" u="sng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กรณี </a:t>
              </a:r>
              <a: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หน่วยงานกำกับดูแลของบริษัทที่เป็นสถาบันการเงิน บริษัทหลักทรัพย์ บริษัทประกันชีวิต/ประกันวินาศภัย มีคำสั่งที่เปิดเผยเป็นการทั่วไป ให้แก้ไขฐานะการเงินหรือการดำเนินงานโดยให้ระงับการดำเนินการบางส่วนหรือไม่ให้ขยายธุรกิจเป็นการชั่วคราว และตลาดหลักทรัพย์เห็นว่าคำสั่งดังกล่าวมีนัยสำคัญต่อฐานะการเงินและ</a:t>
              </a:r>
              <a:b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</a:br>
              <a: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ผลการดำเนินงาน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40B10-87D3-CBA3-3B42-0704E79AA430}"/>
                </a:ext>
              </a:extLst>
            </p:cNvPr>
            <p:cNvSpPr/>
            <p:nvPr/>
          </p:nvSpPr>
          <p:spPr>
            <a:xfrm>
              <a:off x="2480514" y="2653717"/>
              <a:ext cx="1345281" cy="5015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3712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484E98-C680-057E-9563-28459079449E}"/>
                </a:ext>
              </a:extLst>
            </p:cNvPr>
            <p:cNvSpPr txBox="1"/>
            <p:nvPr/>
          </p:nvSpPr>
          <p:spPr>
            <a:xfrm>
              <a:off x="2489721" y="2699706"/>
              <a:ext cx="2189185" cy="3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CB (Business)</a:t>
              </a:r>
              <a:endPara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CAB5E4-AAF7-6FB6-B4E3-EA8205F1043B}"/>
                </a:ext>
              </a:extLst>
            </p:cNvPr>
            <p:cNvSpPr txBox="1"/>
            <p:nvPr/>
          </p:nvSpPr>
          <p:spPr>
            <a:xfrm>
              <a:off x="5112456" y="4757196"/>
              <a:ext cx="6381426" cy="5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100" b="1" u="sng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กรณี</a:t>
              </a:r>
              <a: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 บริษัท หรือเจ้าหนี้ หรือหน่วยงานกำกับดูแลยื่นคำร้องขอฟื้นฟูกิจการ และศาลรับคำร้องไว้แล้ว</a:t>
              </a:r>
            </a:p>
            <a:p>
              <a:pPr>
                <a:lnSpc>
                  <a:spcPct val="150000"/>
                </a:lnSpc>
              </a:pPr>
              <a: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บริษัทถูกเจ้าหนี้ยื่นฟ้องล้มละลายและศาลรับคำร้องไว้แล้ว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D1E420-ECB1-FC5B-03CE-5FD912E81D54}"/>
                </a:ext>
              </a:extLst>
            </p:cNvPr>
            <p:cNvSpPr txBox="1"/>
            <p:nvPr/>
          </p:nvSpPr>
          <p:spPr>
            <a:xfrm>
              <a:off x="5112456" y="5371951"/>
              <a:ext cx="6001065" cy="32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100" b="1" u="sng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กรณี</a:t>
              </a:r>
              <a:r>
                <a:rPr lang="th-TH" sz="1100" u="sng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 </a:t>
              </a:r>
              <a:r>
                <a:rPr lang="th-TH" sz="110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บริษัทถูกเจ้าหนี้ยื่นฟ้องล้มละลายและศาลรับคำร้องไว้แล้ว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61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16FC-EEA9-7BE2-7A3C-AE413D21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6207728-8A9A-8F33-F45E-471FED896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" y="6496707"/>
            <a:ext cx="566026" cy="212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CF3F03-E2D7-A8EE-986B-B23BB4E532A9}"/>
              </a:ext>
            </a:extLst>
          </p:cNvPr>
          <p:cNvCxnSpPr/>
          <p:nvPr/>
        </p:nvCxnSpPr>
        <p:spPr>
          <a:xfrm>
            <a:off x="407589" y="1083220"/>
            <a:ext cx="11376821" cy="0"/>
          </a:xfrm>
          <a:prstGeom prst="line">
            <a:avLst/>
          </a:prstGeom>
          <a:ln w="12700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4951A-993B-1A1A-8F44-30412BEF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B560E96-9C81-41F7-8909-AF7FAD650E59}" type="slidenum">
              <a:rPr lang="th-TH" sz="1000" smtClean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5</a:t>
            </a:fld>
            <a:endParaRPr lang="th-TH" sz="1000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5D4BC-B425-312A-3B9C-83E89C95045A}"/>
              </a:ext>
            </a:extLst>
          </p:cNvPr>
          <p:cNvSpPr txBox="1"/>
          <p:nvPr/>
        </p:nvSpPr>
        <p:spPr>
          <a:xfrm>
            <a:off x="1" y="39141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37124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ภาพรวมสถานการณ์เงินที่เกี่ยวข้องกับเครื่องหมาย </a:t>
            </a:r>
            <a:r>
              <a:rPr lang="en-US" b="1" dirty="0">
                <a:solidFill>
                  <a:srgbClr val="F37124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CB</a:t>
            </a:r>
            <a:endParaRPr lang="th-TH" b="1" dirty="0">
              <a:solidFill>
                <a:srgbClr val="F37124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BCD62-3DF5-B448-BDDA-3AF26A5C5524}"/>
              </a:ext>
            </a:extLst>
          </p:cNvPr>
          <p:cNvSpPr txBox="1"/>
          <p:nvPr/>
        </p:nvSpPr>
        <p:spPr>
          <a:xfrm>
            <a:off x="786080" y="5688133"/>
            <a:ext cx="4862286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1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* กรณีของงบการเงินรวมจะพิจารณาส่วนของผู้ถือหุ้นของบริษัทใหญ่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DB574B-B091-A4CD-51EE-758A634A60A4}"/>
              </a:ext>
            </a:extLst>
          </p:cNvPr>
          <p:cNvSpPr txBox="1"/>
          <p:nvPr/>
        </p:nvSpPr>
        <p:spPr>
          <a:xfrm>
            <a:off x="400277" y="3612039"/>
            <a:ext cx="712413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คำนวณอัตราส่วนของส่วนของผู้ถือหุ้นต่อทุนชำระแล้ว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6E69E-A52D-1C4C-7EDD-402310ABF8A7}"/>
              </a:ext>
            </a:extLst>
          </p:cNvPr>
          <p:cNvSpPr txBox="1"/>
          <p:nvPr/>
        </p:nvSpPr>
        <p:spPr>
          <a:xfrm>
            <a:off x="357673" y="1320703"/>
            <a:ext cx="531944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การจัดการหลังขึ้นเครื่องหมาย </a:t>
            </a:r>
            <a:r>
              <a:rPr lang="en-US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CB</a:t>
            </a:r>
            <a:endParaRPr lang="th-TH" sz="1800" b="1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B109FF-DAD9-82F7-E61F-18134D3AA482}"/>
              </a:ext>
            </a:extLst>
          </p:cNvPr>
          <p:cNvGrpSpPr/>
          <p:nvPr/>
        </p:nvGrpSpPr>
        <p:grpSpPr>
          <a:xfrm>
            <a:off x="444897" y="1836257"/>
            <a:ext cx="11218423" cy="1255661"/>
            <a:chOff x="494813" y="1755996"/>
            <a:chExt cx="11218423" cy="125566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76DBA94-BAA1-14F7-B506-41BEEEF07567}"/>
                </a:ext>
              </a:extLst>
            </p:cNvPr>
            <p:cNvCxnSpPr>
              <a:cxnSpLocks/>
            </p:cNvCxnSpPr>
            <p:nvPr/>
          </p:nvCxnSpPr>
          <p:spPr>
            <a:xfrm>
              <a:off x="1455396" y="2230102"/>
              <a:ext cx="10145665" cy="0"/>
            </a:xfrm>
            <a:prstGeom prst="straightConnector1">
              <a:avLst/>
            </a:prstGeom>
            <a:ln w="28575">
              <a:solidFill>
                <a:srgbClr val="F9A0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D8C3CE-CEE1-048C-7057-C09BC72C4A83}"/>
                </a:ext>
              </a:extLst>
            </p:cNvPr>
            <p:cNvSpPr txBox="1"/>
            <p:nvPr/>
          </p:nvSpPr>
          <p:spPr>
            <a:xfrm>
              <a:off x="494813" y="2454773"/>
              <a:ext cx="2033752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ยื่นงบการเงิน</a:t>
              </a:r>
            </a:p>
            <a:p>
              <a:pPr algn="ctr">
                <a:lnSpc>
                  <a:spcPct val="150000"/>
                </a:lnSpc>
              </a:pPr>
              <a:r>
                <a:rPr lang="th-TH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งวดไตรมาส 3 ปี 2568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518A5E-9AF8-D077-3D9C-16EB1882668F}"/>
                </a:ext>
              </a:extLst>
            </p:cNvPr>
            <p:cNvSpPr txBox="1"/>
            <p:nvPr/>
          </p:nvSpPr>
          <p:spPr>
            <a:xfrm>
              <a:off x="3052347" y="2454773"/>
              <a:ext cx="3027305" cy="314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ตลาดหลักทรัพย์ฯ ขึ้นเครื่องหมาย </a:t>
              </a:r>
              <a:r>
                <a:rPr lang="en-US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E679DB-3C59-6EEE-BF49-8E9464AC5384}"/>
                </a:ext>
              </a:extLst>
            </p:cNvPr>
            <p:cNvSpPr txBox="1"/>
            <p:nvPr/>
          </p:nvSpPr>
          <p:spPr>
            <a:xfrm>
              <a:off x="3522334" y="1755996"/>
              <a:ext cx="203375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2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18 พฤศจิกายน 2568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5D5348-CA2D-75B0-CAF4-FF4257EA854A}"/>
                </a:ext>
              </a:extLst>
            </p:cNvPr>
            <p:cNvSpPr txBox="1"/>
            <p:nvPr/>
          </p:nvSpPr>
          <p:spPr>
            <a:xfrm>
              <a:off x="559101" y="1755996"/>
              <a:ext cx="203375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2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14 พฤศจิกายน 2568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A329-708F-24ED-71E2-EE936AC15F96}"/>
                </a:ext>
              </a:extLst>
            </p:cNvPr>
            <p:cNvSpPr txBox="1"/>
            <p:nvPr/>
          </p:nvSpPr>
          <p:spPr>
            <a:xfrm>
              <a:off x="6485567" y="1755996"/>
              <a:ext cx="203375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2 </a:t>
              </a:r>
              <a:r>
                <a:rPr lang="th-TH" sz="12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ธันวาคม 2568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D74022-36B4-30FD-FC15-49C0E1ED8C83}"/>
                </a:ext>
              </a:extLst>
            </p:cNvPr>
            <p:cNvSpPr txBox="1"/>
            <p:nvPr/>
          </p:nvSpPr>
          <p:spPr>
            <a:xfrm>
              <a:off x="6346259" y="2454773"/>
              <a:ext cx="2264435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จัดการประชุม</a:t>
              </a:r>
            </a:p>
            <a:p>
              <a:pPr algn="ctr">
                <a:lnSpc>
                  <a:spcPct val="150000"/>
                </a:lnSpc>
              </a:pPr>
              <a:r>
                <a:rPr lang="en-US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Public Presentation</a:t>
              </a:r>
              <a:endPara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391063-A0CF-C70E-DCB2-B2D129FC4F55}"/>
                </a:ext>
              </a:extLst>
            </p:cNvPr>
            <p:cNvSpPr/>
            <p:nvPr/>
          </p:nvSpPr>
          <p:spPr>
            <a:xfrm>
              <a:off x="1366411" y="2159747"/>
              <a:ext cx="144889" cy="144889"/>
            </a:xfrm>
            <a:prstGeom prst="ellipse">
              <a:avLst/>
            </a:prstGeom>
            <a:solidFill>
              <a:srgbClr val="F9A05D"/>
            </a:solidFill>
            <a:ln>
              <a:solidFill>
                <a:srgbClr val="F9A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F848760-9B14-8693-4818-C67CBB7DED44}"/>
                </a:ext>
              </a:extLst>
            </p:cNvPr>
            <p:cNvSpPr/>
            <p:nvPr/>
          </p:nvSpPr>
          <p:spPr>
            <a:xfrm>
              <a:off x="4472933" y="2159747"/>
              <a:ext cx="144889" cy="144889"/>
            </a:xfrm>
            <a:prstGeom prst="ellipse">
              <a:avLst/>
            </a:prstGeom>
            <a:solidFill>
              <a:srgbClr val="F9A05D"/>
            </a:solidFill>
            <a:ln>
              <a:solidFill>
                <a:srgbClr val="F9A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6818D29-E0BF-02DA-E24F-9FD2EF9AED1E}"/>
                </a:ext>
              </a:extLst>
            </p:cNvPr>
            <p:cNvSpPr/>
            <p:nvPr/>
          </p:nvSpPr>
          <p:spPr>
            <a:xfrm>
              <a:off x="7429443" y="2159747"/>
              <a:ext cx="144889" cy="144889"/>
            </a:xfrm>
            <a:prstGeom prst="ellipse">
              <a:avLst/>
            </a:prstGeom>
            <a:solidFill>
              <a:srgbClr val="F9A05D"/>
            </a:solidFill>
            <a:ln>
              <a:solidFill>
                <a:srgbClr val="F9A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36202-47BA-415A-D7A1-0F9608317D7F}"/>
                </a:ext>
              </a:extLst>
            </p:cNvPr>
            <p:cNvSpPr txBox="1"/>
            <p:nvPr/>
          </p:nvSpPr>
          <p:spPr>
            <a:xfrm>
              <a:off x="9448801" y="1755996"/>
              <a:ext cx="226443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2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การปลดเครื่องหมาย </a:t>
              </a:r>
              <a:r>
                <a:rPr lang="en-US" sz="1200" b="1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CB</a:t>
              </a:r>
              <a:endParaRPr lang="th-TH" sz="1200" b="1" dirty="0">
                <a:latin typeface="IBM Plex Sans Thai Medium" panose="020B0603050203000203" pitchFamily="34" charset="-34"/>
                <a:cs typeface="IBM Plex Sans Thai Medium" panose="020B0603050203000203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EF9512-576C-0131-71A5-7D629F15EA4E}"/>
                </a:ext>
              </a:extLst>
            </p:cNvPr>
            <p:cNvSpPr txBox="1"/>
            <p:nvPr/>
          </p:nvSpPr>
          <p:spPr>
            <a:xfrm>
              <a:off x="9448801" y="2454773"/>
              <a:ext cx="2264435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ส่วนของผู้ถือหุ้น ≥ 50%</a:t>
              </a:r>
            </a:p>
            <a:p>
              <a:pPr algn="ctr">
                <a:lnSpc>
                  <a:spcPct val="150000"/>
                </a:lnSpc>
              </a:pPr>
              <a:r>
                <a:rPr lang="th-TH" sz="1050" dirty="0">
                  <a:latin typeface="IBM Plex Sans Thai Medium" panose="020B0603050203000203" pitchFamily="34" charset="-34"/>
                  <a:cs typeface="IBM Plex Sans Thai Medium" panose="020B0603050203000203" pitchFamily="34" charset="-34"/>
                </a:rPr>
                <a:t>ของทุนชำระแล้ว* ในงบฉบับล่าสุด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1F3C6-976A-A3D6-9D9D-35B9FD74B09C}"/>
                </a:ext>
              </a:extLst>
            </p:cNvPr>
            <p:cNvSpPr/>
            <p:nvPr/>
          </p:nvSpPr>
          <p:spPr>
            <a:xfrm>
              <a:off x="10636822" y="2159747"/>
              <a:ext cx="144889" cy="144889"/>
            </a:xfrm>
            <a:prstGeom prst="ellipse">
              <a:avLst/>
            </a:prstGeom>
            <a:solidFill>
              <a:srgbClr val="F9A05D"/>
            </a:solidFill>
            <a:ln>
              <a:solidFill>
                <a:srgbClr val="F9A0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009451-80EF-1B75-21B6-3EDE02AE4298}"/>
              </a:ext>
            </a:extLst>
          </p:cNvPr>
          <p:cNvSpPr txBox="1"/>
          <p:nvPr/>
        </p:nvSpPr>
        <p:spPr>
          <a:xfrm>
            <a:off x="765251" y="4375575"/>
            <a:ext cx="14635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ส่วนของผู้ถือหุ้น*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CB466-D52C-507C-6C3F-EFFBF783CE20}"/>
              </a:ext>
            </a:extLst>
          </p:cNvPr>
          <p:cNvSpPr txBox="1"/>
          <p:nvPr/>
        </p:nvSpPr>
        <p:spPr>
          <a:xfrm>
            <a:off x="725367" y="4792988"/>
            <a:ext cx="14635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ทุนชำระแล้ว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A5CEAF-4A97-D36F-9E8D-B57875AA1593}"/>
              </a:ext>
            </a:extLst>
          </p:cNvPr>
          <p:cNvCxnSpPr>
            <a:cxnSpLocks/>
          </p:cNvCxnSpPr>
          <p:nvPr/>
        </p:nvCxnSpPr>
        <p:spPr>
          <a:xfrm>
            <a:off x="818490" y="4751568"/>
            <a:ext cx="13570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B2A833-F040-6BF1-935C-9763839101AA}"/>
              </a:ext>
            </a:extLst>
          </p:cNvPr>
          <p:cNvSpPr txBox="1"/>
          <p:nvPr/>
        </p:nvSpPr>
        <p:spPr>
          <a:xfrm>
            <a:off x="3190937" y="4404364"/>
            <a:ext cx="8772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394,616</a:t>
            </a:r>
            <a:endParaRPr lang="th-TH" sz="12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D366C-E2D9-55EB-EE6F-F222B7F935E0}"/>
              </a:ext>
            </a:extLst>
          </p:cNvPr>
          <p:cNvSpPr txBox="1"/>
          <p:nvPr/>
        </p:nvSpPr>
        <p:spPr>
          <a:xfrm>
            <a:off x="3197032" y="4821777"/>
            <a:ext cx="86506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833,369</a:t>
            </a:r>
            <a:endParaRPr lang="th-TH" sz="12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494223-737B-00A7-DDA7-A9726D3F71BE}"/>
              </a:ext>
            </a:extLst>
          </p:cNvPr>
          <p:cNvSpPr txBox="1"/>
          <p:nvPr/>
        </p:nvSpPr>
        <p:spPr>
          <a:xfrm>
            <a:off x="2825503" y="4550000"/>
            <a:ext cx="31312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=</a:t>
            </a:r>
            <a:endParaRPr lang="th-TH" sz="14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89BBB8-3B89-982F-453F-0F401AF060D1}"/>
              </a:ext>
            </a:extLst>
          </p:cNvPr>
          <p:cNvSpPr txBox="1"/>
          <p:nvPr/>
        </p:nvSpPr>
        <p:spPr>
          <a:xfrm>
            <a:off x="2825503" y="5221685"/>
            <a:ext cx="313122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=</a:t>
            </a:r>
            <a:endParaRPr lang="th-TH" sz="14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8F1154-9967-30F8-A6E4-831A170FFC0F}"/>
              </a:ext>
            </a:extLst>
          </p:cNvPr>
          <p:cNvSpPr txBox="1"/>
          <p:nvPr/>
        </p:nvSpPr>
        <p:spPr>
          <a:xfrm>
            <a:off x="3214074" y="5254955"/>
            <a:ext cx="305696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47.35%     </a:t>
            </a:r>
            <a:r>
              <a:rPr lang="en-US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&lt;   </a:t>
            </a:r>
            <a:r>
              <a:rPr lang="th-TH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อัตราส่วนต่ำกว่าร้อยละ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230D2C-4243-F1A0-D492-865A7B06D6F3}"/>
              </a:ext>
            </a:extLst>
          </p:cNvPr>
          <p:cNvSpPr txBox="1"/>
          <p:nvPr/>
        </p:nvSpPr>
        <p:spPr>
          <a:xfrm>
            <a:off x="2068145" y="4573737"/>
            <a:ext cx="8382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X 100</a:t>
            </a:r>
            <a:endParaRPr lang="th-TH" sz="12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43D387-9422-D442-CD6A-54C4026E462E}"/>
              </a:ext>
            </a:extLst>
          </p:cNvPr>
          <p:cNvSpPr txBox="1"/>
          <p:nvPr/>
        </p:nvSpPr>
        <p:spPr>
          <a:xfrm>
            <a:off x="3967382" y="4578443"/>
            <a:ext cx="8382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X 100</a:t>
            </a:r>
            <a:endParaRPr lang="th-TH" sz="12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B02826-6E6D-3E6F-CA12-FA900C8449A4}"/>
              </a:ext>
            </a:extLst>
          </p:cNvPr>
          <p:cNvCxnSpPr>
            <a:cxnSpLocks/>
          </p:cNvCxnSpPr>
          <p:nvPr/>
        </p:nvCxnSpPr>
        <p:spPr>
          <a:xfrm>
            <a:off x="3233629" y="4780357"/>
            <a:ext cx="8214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646685B5-F5C3-F467-8F52-4F317F909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05574"/>
              </p:ext>
            </p:extLst>
          </p:nvPr>
        </p:nvGraphicFramePr>
        <p:xfrm>
          <a:off x="7371734" y="4109445"/>
          <a:ext cx="3244886" cy="171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FFF1097B-0F9F-D1E1-68B0-D95ED2E7E217}"/>
              </a:ext>
            </a:extLst>
          </p:cNvPr>
          <p:cNvSpPr txBox="1"/>
          <p:nvPr/>
        </p:nvSpPr>
        <p:spPr>
          <a:xfrm>
            <a:off x="7701165" y="5632693"/>
            <a:ext cx="1520889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ทุนจดทะเบียนชำระแล้ว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C09925-5ADC-0E26-997D-87D45F78A9BC}"/>
              </a:ext>
            </a:extLst>
          </p:cNvPr>
          <p:cNvSpPr txBox="1"/>
          <p:nvPr/>
        </p:nvSpPr>
        <p:spPr>
          <a:xfrm>
            <a:off x="9304105" y="5632693"/>
            <a:ext cx="1098625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ส่วนของผู้ถือหุ้น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526BAC-B113-73C5-DD58-FF26842E8F5D}"/>
              </a:ext>
            </a:extLst>
          </p:cNvPr>
          <p:cNvSpPr txBox="1"/>
          <p:nvPr/>
        </p:nvSpPr>
        <p:spPr>
          <a:xfrm>
            <a:off x="350361" y="4035377"/>
            <a:ext cx="1205773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หน่วย </a:t>
            </a:r>
            <a:r>
              <a:rPr lang="en-US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: </a:t>
            </a:r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พันบาท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849D8E-4A4E-0B2E-D280-7B270BAF58C0}"/>
              </a:ext>
            </a:extLst>
          </p:cNvPr>
          <p:cNvSpPr txBox="1"/>
          <p:nvPr/>
        </p:nvSpPr>
        <p:spPr>
          <a:xfrm>
            <a:off x="6691113" y="4035377"/>
            <a:ext cx="1205773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หน่วย </a:t>
            </a:r>
            <a:r>
              <a:rPr lang="en-US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: </a:t>
            </a:r>
            <a:r>
              <a:rPr lang="th-TH" sz="105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พันบาท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C23325-217A-C073-2E84-28FEF5EECB60}"/>
              </a:ext>
            </a:extLst>
          </p:cNvPr>
          <p:cNvSpPr txBox="1"/>
          <p:nvPr/>
        </p:nvSpPr>
        <p:spPr>
          <a:xfrm>
            <a:off x="9334092" y="4879582"/>
            <a:ext cx="877251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394,616</a:t>
            </a:r>
            <a:endParaRPr lang="th-TH" sz="1050" b="1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02B56B-18F2-6E1E-1FB8-83BCDE602498}"/>
              </a:ext>
            </a:extLst>
          </p:cNvPr>
          <p:cNvSpPr txBox="1"/>
          <p:nvPr/>
        </p:nvSpPr>
        <p:spPr>
          <a:xfrm>
            <a:off x="7998675" y="4349887"/>
            <a:ext cx="865060" cy="32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833,369</a:t>
            </a:r>
            <a:endParaRPr lang="th-TH" sz="1050" b="1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0CE623-43E1-3CC5-B1D6-EF21EC6DA260}"/>
              </a:ext>
            </a:extLst>
          </p:cNvPr>
          <p:cNvSpPr txBox="1"/>
          <p:nvPr/>
        </p:nvSpPr>
        <p:spPr>
          <a:xfrm>
            <a:off x="8051564" y="4989800"/>
            <a:ext cx="8772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100%</a:t>
            </a:r>
            <a:endParaRPr lang="th-TH" sz="1200" dirty="0"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0BAEDF-BB71-036D-50F6-09B5BD046FFA}"/>
              </a:ext>
            </a:extLst>
          </p:cNvPr>
          <p:cNvSpPr txBox="1"/>
          <p:nvPr/>
        </p:nvSpPr>
        <p:spPr>
          <a:xfrm>
            <a:off x="9379866" y="5244954"/>
            <a:ext cx="87725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47.35%</a:t>
            </a:r>
            <a:endParaRPr lang="th-TH" sz="1200" dirty="0">
              <a:solidFill>
                <a:schemeClr val="bg1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F18675-0871-CDC1-0EEE-DB6DFF7F741D}"/>
              </a:ext>
            </a:extLst>
          </p:cNvPr>
          <p:cNvSpPr txBox="1"/>
          <p:nvPr/>
        </p:nvSpPr>
        <p:spPr>
          <a:xfrm>
            <a:off x="6998224" y="6025670"/>
            <a:ext cx="4119356" cy="31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050" u="sng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เกณฑ์คือส่วนของผู้ถือหุ้น ต้องไม่น้อยกว่าร้อยละ 50</a:t>
            </a:r>
          </a:p>
        </p:txBody>
      </p:sp>
    </p:spTree>
    <p:extLst>
      <p:ext uri="{BB962C8B-B14F-4D97-AF65-F5344CB8AC3E}">
        <p14:creationId xmlns:p14="http://schemas.microsoft.com/office/powerpoint/2010/main" val="337541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D38DB-E47A-2106-8743-7A16CB4AA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3FDB85E-00E5-8D09-3E8C-AB8AA244B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" y="6496707"/>
            <a:ext cx="566026" cy="212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E80D5-DF7D-88FF-E553-6D1AFA668464}"/>
              </a:ext>
            </a:extLst>
          </p:cNvPr>
          <p:cNvCxnSpPr/>
          <p:nvPr/>
        </p:nvCxnSpPr>
        <p:spPr>
          <a:xfrm>
            <a:off x="407589" y="1083220"/>
            <a:ext cx="11376821" cy="0"/>
          </a:xfrm>
          <a:prstGeom prst="line">
            <a:avLst/>
          </a:prstGeom>
          <a:ln w="12700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9B81B-0646-A640-3609-5DB37405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B560E96-9C81-41F7-8909-AF7FAD650E59}" type="slidenum">
              <a:rPr lang="th-TH" sz="1000" smtClean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6</a:t>
            </a:fld>
            <a:endParaRPr lang="th-TH" sz="1000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0B23E-731F-09CC-A63A-2D1E448D45EF}"/>
              </a:ext>
            </a:extLst>
          </p:cNvPr>
          <p:cNvSpPr txBox="1"/>
          <p:nvPr/>
        </p:nvSpPr>
        <p:spPr>
          <a:xfrm>
            <a:off x="1" y="39141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37124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ปัจจัยที่ทำให้อัตราส่วนของผู้ถือหุ้นต่อทุนจดทะเบียนชำระแล้วลดลง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75703-5742-7DA3-08FA-8443409F54C8}"/>
              </a:ext>
            </a:extLst>
          </p:cNvPr>
          <p:cNvSpPr txBox="1"/>
          <p:nvPr/>
        </p:nvSpPr>
        <p:spPr>
          <a:xfrm>
            <a:off x="793392" y="1588569"/>
            <a:ext cx="9988708" cy="232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1.	ผลการดำเนินงานของบริษัทฯ มีผลเป็นขาดทุน โดยมีปัจจัยที่เกี่ยวข้อง ดังนี้</a:t>
            </a:r>
          </a:p>
          <a:p>
            <a:pPr marL="355600" indent="-173038"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-	รายได้หลักของบริษัทฯ มาจากธุรกิจเทคโนโลยีและนวัตกรรม</a:t>
            </a:r>
          </a:p>
          <a:p>
            <a:pPr marL="355600"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ซึ่งในไตรมาสที่ผ่านมา มีการปรับราคาขายสินค้า รวมถึงการลดการเข้าร่วมแคมเปญผลักดันยอดขายกับแพลตฟอร์มออนไลน์</a:t>
            </a:r>
            <a:b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</a:b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ที่มีการปรับเงื่อนไขโปรโมชั่นและคูปองที่เข้มงวดขึ้น</a:t>
            </a:r>
          </a:p>
          <a:p>
            <a:pPr marL="355600" indent="-173038"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-	ธุรกิจไนท์ไลฟ์</a:t>
            </a:r>
            <a:r>
              <a:rPr lang="en-US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 </a:t>
            </a: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และ ธุรกิจบริการและร้านอาหาร</a:t>
            </a:r>
          </a:p>
          <a:p>
            <a:pPr marL="355600"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รายได้ปรับตัวลดลงจากสภาวะเศรษฐกิจที่ชะลอตัวลง การเปลี่ยนแปลงพฤติกรรมของผู้บริโภค และการแข่งขันที่รุนแรง</a:t>
            </a:r>
          </a:p>
          <a:p>
            <a:pPr marL="182563" indent="-182563" algn="thaiDist">
              <a:lnSpc>
                <a:spcPct val="150000"/>
              </a:lnSpc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2.	บริษัท อะลอตเท็ค จำกัด ซึ่งเป็นบริษัทย่อยของบริษัทฯ จ่ายเงินปันผล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7C00E-091C-C9B7-A3FF-E21CFBF88959}"/>
              </a:ext>
            </a:extLst>
          </p:cNvPr>
          <p:cNvSpPr txBox="1"/>
          <p:nvPr/>
        </p:nvSpPr>
        <p:spPr>
          <a:xfrm>
            <a:off x="407588" y="1134413"/>
            <a:ext cx="579581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ส่วนของผู้ถือหุ้นลดลง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C72A88-0F70-8E09-9487-1B26E1F95273}"/>
              </a:ext>
            </a:extLst>
          </p:cNvPr>
          <p:cNvCxnSpPr/>
          <p:nvPr/>
        </p:nvCxnSpPr>
        <p:spPr>
          <a:xfrm>
            <a:off x="180223" y="4800482"/>
            <a:ext cx="11376821" cy="0"/>
          </a:xfrm>
          <a:prstGeom prst="line">
            <a:avLst/>
          </a:prstGeom>
          <a:ln w="12700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5BC2FA-3DED-A698-BDB4-6DEB802478E5}"/>
              </a:ext>
            </a:extLst>
          </p:cNvPr>
          <p:cNvSpPr txBox="1"/>
          <p:nvPr/>
        </p:nvSpPr>
        <p:spPr>
          <a:xfrm>
            <a:off x="-227365" y="422478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37124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การแก้ไขเครื่องหมาย </a:t>
            </a:r>
            <a:r>
              <a:rPr lang="en-US" b="1" dirty="0">
                <a:solidFill>
                  <a:srgbClr val="F37124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C-Sign (CB)</a:t>
            </a:r>
            <a:endParaRPr lang="th-TH" b="1" dirty="0">
              <a:solidFill>
                <a:srgbClr val="F37124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A131F-8A23-538D-7153-9F3067B73211}"/>
              </a:ext>
            </a:extLst>
          </p:cNvPr>
          <p:cNvSpPr txBox="1"/>
          <p:nvPr/>
        </p:nvSpPr>
        <p:spPr>
          <a:xfrm>
            <a:off x="681529" y="5487448"/>
            <a:ext cx="10689547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thaiDist">
              <a:lnSpc>
                <a:spcPct val="150000"/>
              </a:lnSpc>
              <a:buFontTx/>
              <a:buChar char="-"/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ทบทวนแผนการจ่ายเงินปันผลจากบริษัทย่อย เพื่อลดผลกระทบต่อส่วนของผู้ถือหุ้นของบริษัทฯ</a:t>
            </a:r>
          </a:p>
          <a:p>
            <a:pPr marL="285750" indent="-285750" algn="thaiDist">
              <a:lnSpc>
                <a:spcPct val="150000"/>
              </a:lnSpc>
              <a:buFontTx/>
              <a:buChar char="-"/>
            </a:pPr>
            <a:r>
              <a:rPr lang="th-TH" sz="1400" dirty="0"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เพิ่มกำไรจากธุรกิจหลัก โดยในปัจจุบัน บริษัทฯ อยู่ระหว่างการจัดทำแผนการดำเนินธุรกิจ ซึ่งหากมีความคืบหน้าจะทำการรายงานให้ทราบต่อไป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21DBC-4900-C0D0-A379-EE0E2945CC6E}"/>
              </a:ext>
            </a:extLst>
          </p:cNvPr>
          <p:cNvSpPr txBox="1"/>
          <p:nvPr/>
        </p:nvSpPr>
        <p:spPr>
          <a:xfrm>
            <a:off x="295726" y="5026114"/>
            <a:ext cx="579581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การเพิ่มส่วนของผู้ถือหุ้น</a:t>
            </a:r>
          </a:p>
        </p:txBody>
      </p:sp>
    </p:spTree>
    <p:extLst>
      <p:ext uri="{BB962C8B-B14F-4D97-AF65-F5344CB8AC3E}">
        <p14:creationId xmlns:p14="http://schemas.microsoft.com/office/powerpoint/2010/main" val="58345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" y="6496707"/>
            <a:ext cx="566026" cy="212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405B37-8DB8-0A86-917A-7B00BA46E470}"/>
              </a:ext>
            </a:extLst>
          </p:cNvPr>
          <p:cNvSpPr txBox="1"/>
          <p:nvPr/>
        </p:nvSpPr>
        <p:spPr>
          <a:xfrm>
            <a:off x="4060331" y="2989336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16A1D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คำถาม และ ข้อเสนอแนะ</a:t>
            </a:r>
            <a:endParaRPr lang="th-TH" dirty="0">
              <a:solidFill>
                <a:srgbClr val="F16A1D"/>
              </a:solidFill>
              <a:latin typeface="IBM Plex Sans Thai" panose="020B0503050203000203" pitchFamily="34" charset="-34"/>
              <a:cs typeface="IBM Plex Sans Thai" panose="020B05030502030002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4545" y="2903806"/>
            <a:ext cx="4516582" cy="64348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F260241-B08F-6E4D-5BCA-5F82C8A6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B560E96-9C81-41F7-8909-AF7FAD650E59}" type="slidenum">
              <a:rPr lang="th-TH" sz="1000" smtClean="0">
                <a:solidFill>
                  <a:srgbClr val="F16A1D"/>
                </a:solidFill>
                <a:latin typeface="IBM Plex Sans Thai Medium" panose="020B0603050203000203" pitchFamily="34" charset="-34"/>
                <a:cs typeface="IBM Plex Sans Thai Medium" panose="020B0603050203000203" pitchFamily="34" charset="-34"/>
              </a:rPr>
              <a:t>7</a:t>
            </a:fld>
            <a:endParaRPr lang="th-TH" sz="1000" dirty="0">
              <a:solidFill>
                <a:srgbClr val="F16A1D"/>
              </a:solidFill>
              <a:latin typeface="IBM Plex Sans Thai Medium" panose="020B0603050203000203" pitchFamily="34" charset="-34"/>
              <a:cs typeface="IBM Plex Sans Thai Medium" panose="020B060305020300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129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51" y="2580531"/>
            <a:ext cx="1924642" cy="7228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85791" y="6178818"/>
            <a:ext cx="601362" cy="0"/>
          </a:xfrm>
          <a:prstGeom prst="line">
            <a:avLst/>
          </a:prstGeom>
          <a:ln w="12700">
            <a:solidFill>
              <a:srgbClr val="F37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076AF51-DE7C-D671-008F-618EAAF4A8EF}"/>
              </a:ext>
            </a:extLst>
          </p:cNvPr>
          <p:cNvSpPr txBox="1"/>
          <p:nvPr/>
        </p:nvSpPr>
        <p:spPr>
          <a:xfrm>
            <a:off x="0" y="3472029"/>
            <a:ext cx="1219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dirty="0">
                <a:solidFill>
                  <a:schemeClr val="bg1"/>
                </a:solidFill>
                <a:latin typeface="IBM Plex Sans Thai" panose="020B0503050203000203" pitchFamily="34" charset="-34"/>
                <a:cs typeface="IBM Plex Sans Thai" panose="020B0503050203000203" pitchFamily="34" charset="-34"/>
              </a:rPr>
              <a:t>บริษัท อาร์เอสเอ็กซ์วายแซด จำกัด (มหาชน)</a:t>
            </a:r>
            <a:endParaRPr lang="x-none" sz="1700" dirty="0">
              <a:solidFill>
                <a:schemeClr val="bg1"/>
              </a:solidFill>
              <a:latin typeface="IBM Plex Sans Thai" panose="020B0503050203000203" pitchFamily="34" charset="-34"/>
              <a:cs typeface="IBM Plex Sans Thai" panose="020B050305020300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699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794</Words>
  <Application>Microsoft Office PowerPoint</Application>
  <PresentationFormat>Widescreen</PresentationFormat>
  <Paragraphs>85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IBM Plex Sans Thai</vt:lpstr>
      <vt:lpstr>IBM Plex Sans Thai Medium</vt:lpstr>
      <vt:lpstr>IBM Plex Sans Thai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Duangruetai Somwong</dc:creator>
  <cp:lastModifiedBy>Maythinee Asokvejchakun</cp:lastModifiedBy>
  <cp:revision>367</cp:revision>
  <cp:lastPrinted>2025-11-14T05:43:59Z</cp:lastPrinted>
  <dcterms:created xsi:type="dcterms:W3CDTF">2025-08-08T04:11:22Z</dcterms:created>
  <dcterms:modified xsi:type="dcterms:W3CDTF">2025-12-01T08:52:04Z</dcterms:modified>
</cp:coreProperties>
</file>