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21"/>
  </p:notesMasterIdLst>
  <p:sldIdLst>
    <p:sldId id="256" r:id="rId5"/>
    <p:sldId id="258" r:id="rId6"/>
    <p:sldId id="261" r:id="rId7"/>
    <p:sldId id="259" r:id="rId8"/>
    <p:sldId id="260" r:id="rId9"/>
    <p:sldId id="268" r:id="rId10"/>
    <p:sldId id="312" r:id="rId11"/>
    <p:sldId id="262" r:id="rId12"/>
    <p:sldId id="272" r:id="rId13"/>
    <p:sldId id="263" r:id="rId14"/>
    <p:sldId id="291" r:id="rId15"/>
    <p:sldId id="313" r:id="rId16"/>
    <p:sldId id="314" r:id="rId17"/>
    <p:sldId id="267" r:id="rId18"/>
    <p:sldId id="276" r:id="rId19"/>
    <p:sldId id="264" r:id="rId20"/>
  </p:sldIdLst>
  <p:sldSz cx="9144000" cy="5143500" type="screen16x9"/>
  <p:notesSz cx="6858000" cy="9144000"/>
  <p:embeddedFontLst>
    <p:embeddedFont>
      <p:font typeface="Archivo" panose="020B0604020202020204" charset="0"/>
      <p:regular r:id="rId22"/>
      <p:bold r:id="rId23"/>
      <p:italic r:id="rId24"/>
      <p:boldItalic r:id="rId25"/>
    </p:embeddedFont>
    <p:embeddedFont>
      <p:font typeface="Archivo Black" panose="020B0604020202020204" charset="0"/>
      <p:bold r:id="rId26"/>
      <p:boldItalic r:id="rId27"/>
    </p:embeddedFont>
    <p:embeddedFont>
      <p:font typeface="Archivo ExtraBold" panose="020B0604020202020204" charset="0"/>
      <p:bold r:id="rId28"/>
      <p:boldItalic r:id="rId29"/>
    </p:embeddedFont>
    <p:embeddedFont>
      <p:font typeface="Barlow" panose="00000500000000000000" pitchFamily="2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A2490-FFE2-DC3C-CCD2-100BFD376B88}" v="1" dt="2022-09-15T12:46:45.567"/>
    <p1510:client id="{733DD158-CD24-36CF-2F3C-0980D9643D1E}" v="5" dt="2022-09-15T04:54:18.673"/>
    <p1510:client id="{777C8F61-0696-81EE-1FB4-95CB885AC716}" v="1" dt="2022-12-07T12:56:46.295"/>
    <p1510:client id="{8C1A116A-A922-B70C-200E-4F7841A7163F}" v="9" dt="2022-09-14T11:37:01.591"/>
    <p1510:client id="{B86786AC-F418-8D54-54FF-DF700B745C4A}" v="11" dt="2023-02-14T12:59:48.520"/>
    <p1510:client id="{C72796D6-D169-5CD9-74C4-AFCF67654344}" v="2" dt="2023-02-24T11:32:13.786"/>
    <p1510:client id="{CAD00953-6212-F1D0-B2DA-166984268766}" v="331" dt="2022-08-31T23:55:47.075"/>
    <p1510:client id="{D2F60BBA-E63B-81E5-4A3F-19BCEAA8099C}" v="2452" dt="2022-09-01T12:15:30.943"/>
    <p1510:client id="{EDABBF11-B59C-97A2-E6F7-B2A35D9AFBC9}" v="67" dt="2022-09-02T12:03:57.811"/>
  </p1510:revLst>
</p1510:revInfo>
</file>

<file path=ppt/tableStyles.xml><?xml version="1.0" encoding="utf-8"?>
<a:tblStyleLst xmlns:a="http://schemas.openxmlformats.org/drawingml/2006/main" def="{F07D09DD-F367-410F-8546-479FADD8D40A}">
  <a:tblStyle styleId="{F07D09DD-F367-410F-8546-479FADD8D4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5A19C7-E064-460E-86E7-37E1599556FA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db14cee54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db14cee54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db3b9a7d8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db3b9a7d8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db3b9a7d8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db3b9a7d8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661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db3b9a7d8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db3b9a7d8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16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b14cee540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b14cee540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db14cee540_0_19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db14cee540_0_19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db14cee54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db14cee54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a3843629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da3843629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a38436298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da38436298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a3843629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a3843629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a38436298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a38436298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db14cee54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db14cee540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a3843629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a3843629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559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db14cee54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db14cee54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db14cee540_0_19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db14cee540_0_19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669088"/>
            <a:ext cx="4163700" cy="241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57113"/>
            <a:ext cx="34689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13225" y="3084987"/>
            <a:ext cx="4163700" cy="6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>
                <a:latin typeface="Archivo SemiBold"/>
                <a:ea typeface="Archivo SemiBold"/>
                <a:cs typeface="Archivo SemiBold"/>
                <a:sym typeface="Archiv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19300" y="27006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97625" y="35782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615225" y="35782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30513"/>
            <a:ext cx="4481700" cy="14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713225" y="2997475"/>
            <a:ext cx="29826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1023500" y="689300"/>
            <a:ext cx="919525" cy="280075"/>
            <a:chOff x="3021700" y="595375"/>
            <a:chExt cx="919525" cy="280075"/>
          </a:xfrm>
        </p:grpSpPr>
        <p:sp>
          <p:nvSpPr>
            <p:cNvPr id="112" name="Google Shape;112;p11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1"/>
          <p:cNvSpPr/>
          <p:nvPr/>
        </p:nvSpPr>
        <p:spPr>
          <a:xfrm>
            <a:off x="1543900" y="41902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7681650" y="39730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"/>
          </p:nvPr>
        </p:nvSpPr>
        <p:spPr>
          <a:xfrm>
            <a:off x="6427850" y="1521800"/>
            <a:ext cx="1913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3"/>
          </p:nvPr>
        </p:nvSpPr>
        <p:spPr>
          <a:xfrm>
            <a:off x="3647150" y="2927212"/>
            <a:ext cx="1913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4"/>
          </p:nvPr>
        </p:nvSpPr>
        <p:spPr>
          <a:xfrm>
            <a:off x="6427850" y="2927212"/>
            <a:ext cx="1913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5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6"/>
          </p:nvPr>
        </p:nvSpPr>
        <p:spPr>
          <a:xfrm>
            <a:off x="6427850" y="1912534"/>
            <a:ext cx="19134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7"/>
          </p:nvPr>
        </p:nvSpPr>
        <p:spPr>
          <a:xfrm>
            <a:off x="3647150" y="3315100"/>
            <a:ext cx="19134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8"/>
          </p:nvPr>
        </p:nvSpPr>
        <p:spPr>
          <a:xfrm>
            <a:off x="6427850" y="3315100"/>
            <a:ext cx="19134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9" hasCustomPrompt="1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 hasCustomPrompt="1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 hasCustomPrompt="1"/>
          </p:nvPr>
        </p:nvSpPr>
        <p:spPr>
          <a:xfrm>
            <a:off x="5560547" y="2927212"/>
            <a:ext cx="8727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 flipH="1">
            <a:off x="4999675" y="2981550"/>
            <a:ext cx="343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1"/>
          </p:nvPr>
        </p:nvSpPr>
        <p:spPr>
          <a:xfrm flipH="1">
            <a:off x="4999675" y="1589250"/>
            <a:ext cx="34311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8004000" y="39771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6453050" y="8285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1136200" y="42247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 flipH="1">
            <a:off x="4308475" y="2334763"/>
            <a:ext cx="412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 flipH="1">
            <a:off x="5694475" y="3227713"/>
            <a:ext cx="2736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643775" y="1084274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50" name="Google Shape;150;p15"/>
          <p:cNvSpPr/>
          <p:nvPr/>
        </p:nvSpPr>
        <p:spPr>
          <a:xfrm>
            <a:off x="565025" y="108426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7801300" y="6560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7386500" y="44508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13225" y="2332200"/>
            <a:ext cx="412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1"/>
          </p:nvPr>
        </p:nvSpPr>
        <p:spPr>
          <a:xfrm>
            <a:off x="713225" y="3225125"/>
            <a:ext cx="2736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81700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57" name="Google Shape;157;p16"/>
          <p:cNvSpPr/>
          <p:nvPr/>
        </p:nvSpPr>
        <p:spPr>
          <a:xfrm>
            <a:off x="2124125" y="7805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075325" y="43927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8065200" y="7805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7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 flipH="1">
            <a:off x="4308475" y="2413800"/>
            <a:ext cx="412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 flipH="1">
            <a:off x="5694475" y="3317010"/>
            <a:ext cx="2736300" cy="6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643775" y="1163300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64" name="Google Shape;164;p17"/>
          <p:cNvSpPr/>
          <p:nvPr/>
        </p:nvSpPr>
        <p:spPr>
          <a:xfrm>
            <a:off x="270025" y="22747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7855325" y="4743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6988350" y="44509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3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subTitle" idx="1"/>
          </p:nvPr>
        </p:nvSpPr>
        <p:spPr>
          <a:xfrm>
            <a:off x="4645375" y="1445758"/>
            <a:ext cx="380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 hasCustomPrompt="1"/>
          </p:nvPr>
        </p:nvSpPr>
        <p:spPr>
          <a:xfrm>
            <a:off x="4645375" y="816900"/>
            <a:ext cx="380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2"/>
          </p:nvPr>
        </p:nvSpPr>
        <p:spPr>
          <a:xfrm>
            <a:off x="4645375" y="2655479"/>
            <a:ext cx="380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title" idx="3" hasCustomPrompt="1"/>
          </p:nvPr>
        </p:nvSpPr>
        <p:spPr>
          <a:xfrm>
            <a:off x="4645375" y="2026591"/>
            <a:ext cx="380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4"/>
          </p:nvPr>
        </p:nvSpPr>
        <p:spPr>
          <a:xfrm>
            <a:off x="4645375" y="3865175"/>
            <a:ext cx="380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title" idx="5" hasCustomPrompt="1"/>
          </p:nvPr>
        </p:nvSpPr>
        <p:spPr>
          <a:xfrm>
            <a:off x="4645375" y="3236318"/>
            <a:ext cx="380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4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74" name="Google Shape;174;p18"/>
          <p:cNvGrpSpPr/>
          <p:nvPr/>
        </p:nvGrpSpPr>
        <p:grpSpPr>
          <a:xfrm>
            <a:off x="2934738" y="408613"/>
            <a:ext cx="919525" cy="280075"/>
            <a:chOff x="3021700" y="595375"/>
            <a:chExt cx="919525" cy="280075"/>
          </a:xfrm>
        </p:grpSpPr>
        <p:sp>
          <p:nvSpPr>
            <p:cNvPr id="175" name="Google Shape;175;p18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8"/>
          <p:cNvSpPr/>
          <p:nvPr/>
        </p:nvSpPr>
        <p:spPr>
          <a:xfrm>
            <a:off x="7136450" y="46316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7995500" y="3105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4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subTitle" idx="1"/>
          </p:nvPr>
        </p:nvSpPr>
        <p:spPr>
          <a:xfrm>
            <a:off x="713226" y="18615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subTitle" idx="2"/>
          </p:nvPr>
        </p:nvSpPr>
        <p:spPr>
          <a:xfrm>
            <a:off x="6262975" y="312547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subTitle" idx="3"/>
          </p:nvPr>
        </p:nvSpPr>
        <p:spPr>
          <a:xfrm>
            <a:off x="713225" y="2329288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4"/>
          </p:nvPr>
        </p:nvSpPr>
        <p:spPr>
          <a:xfrm>
            <a:off x="6262975" y="359321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 hasCustomPrompt="1"/>
          </p:nvPr>
        </p:nvSpPr>
        <p:spPr>
          <a:xfrm>
            <a:off x="713224" y="14369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4" name="Google Shape;194;p19"/>
          <p:cNvSpPr txBox="1">
            <a:spLocks noGrp="1"/>
          </p:cNvSpPr>
          <p:nvPr>
            <p:ph type="title" idx="5" hasCustomPrompt="1"/>
          </p:nvPr>
        </p:nvSpPr>
        <p:spPr>
          <a:xfrm>
            <a:off x="6262963" y="2710288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idx="6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1329700" y="42441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19"/>
          <p:cNvSpPr/>
          <p:nvPr/>
        </p:nvSpPr>
        <p:spPr>
          <a:xfrm>
            <a:off x="-560925" y="32313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8062925" y="7165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5968125" y="452517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4630175" y="445025"/>
            <a:ext cx="38004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ubTitle" idx="1"/>
          </p:nvPr>
        </p:nvSpPr>
        <p:spPr>
          <a:xfrm>
            <a:off x="4630175" y="1706925"/>
            <a:ext cx="3800400" cy="23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203" name="Google Shape;203;p20"/>
          <p:cNvGrpSpPr/>
          <p:nvPr/>
        </p:nvGrpSpPr>
        <p:grpSpPr>
          <a:xfrm>
            <a:off x="4745800" y="4458488"/>
            <a:ext cx="919525" cy="280075"/>
            <a:chOff x="3021700" y="595375"/>
            <a:chExt cx="919525" cy="280075"/>
          </a:xfrm>
        </p:grpSpPr>
        <p:sp>
          <p:nvSpPr>
            <p:cNvPr id="204" name="Google Shape;204;p20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20"/>
          <p:cNvSpPr/>
          <p:nvPr/>
        </p:nvSpPr>
        <p:spPr>
          <a:xfrm>
            <a:off x="7899313" y="43727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986525" y="67753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225" y="2332200"/>
            <a:ext cx="412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3225" y="3230275"/>
            <a:ext cx="2736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081700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7469363" y="43219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3534650" y="47438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520225" y="43257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 flipH="1">
            <a:off x="4800600" y="34636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21"/>
          <p:cNvSpPr/>
          <p:nvPr/>
        </p:nvSpPr>
        <p:spPr>
          <a:xfrm flipH="1">
            <a:off x="7335400" y="-4821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20" name="Google Shape;220;p21"/>
          <p:cNvGrpSpPr/>
          <p:nvPr/>
        </p:nvGrpSpPr>
        <p:grpSpPr>
          <a:xfrm>
            <a:off x="525038" y="4255225"/>
            <a:ext cx="919525" cy="280075"/>
            <a:chOff x="3021700" y="595375"/>
            <a:chExt cx="919525" cy="280075"/>
          </a:xfrm>
        </p:grpSpPr>
        <p:sp>
          <p:nvSpPr>
            <p:cNvPr id="221" name="Google Shape;221;p21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subTitle" idx="1"/>
          </p:nvPr>
        </p:nvSpPr>
        <p:spPr>
          <a:xfrm>
            <a:off x="5127125" y="1989450"/>
            <a:ext cx="3303600" cy="11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/>
          <p:nvPr/>
        </p:nvSpPr>
        <p:spPr>
          <a:xfrm flipH="1">
            <a:off x="2050638" y="34830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22"/>
          <p:cNvSpPr/>
          <p:nvPr/>
        </p:nvSpPr>
        <p:spPr>
          <a:xfrm flipH="1">
            <a:off x="7787125" y="15768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22"/>
          <p:cNvSpPr/>
          <p:nvPr/>
        </p:nvSpPr>
        <p:spPr>
          <a:xfrm flipH="1">
            <a:off x="7787125" y="82405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713225" y="1989450"/>
            <a:ext cx="3303600" cy="11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1"/>
          </p:nvPr>
        </p:nvSpPr>
        <p:spPr>
          <a:xfrm>
            <a:off x="5127125" y="1989450"/>
            <a:ext cx="3303600" cy="11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3"/>
          <p:cNvSpPr/>
          <p:nvPr/>
        </p:nvSpPr>
        <p:spPr>
          <a:xfrm flipH="1">
            <a:off x="-851875" y="15768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23"/>
          <p:cNvSpPr/>
          <p:nvPr/>
        </p:nvSpPr>
        <p:spPr>
          <a:xfrm flipH="1">
            <a:off x="4573075" y="35099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5" name="Google Shape;245;p23"/>
          <p:cNvSpPr/>
          <p:nvPr/>
        </p:nvSpPr>
        <p:spPr>
          <a:xfrm flipH="1">
            <a:off x="575425" y="7420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3"/>
          <p:cNvSpPr/>
          <p:nvPr/>
        </p:nvSpPr>
        <p:spPr>
          <a:xfrm flipH="1">
            <a:off x="1392700" y="42850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3"/>
          <p:cNvSpPr/>
          <p:nvPr/>
        </p:nvSpPr>
        <p:spPr>
          <a:xfrm flipH="1">
            <a:off x="7941100" y="4001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4004800" y="36978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50" name="Google Shape;250;p24"/>
          <p:cNvGrpSpPr/>
          <p:nvPr/>
        </p:nvGrpSpPr>
        <p:grpSpPr>
          <a:xfrm>
            <a:off x="7644713" y="1815738"/>
            <a:ext cx="919525" cy="280075"/>
            <a:chOff x="3021700" y="595375"/>
            <a:chExt cx="919525" cy="280075"/>
          </a:xfrm>
        </p:grpSpPr>
        <p:sp>
          <p:nvSpPr>
            <p:cNvPr id="251" name="Google Shape;251;p24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4"/>
          <p:cNvSpPr/>
          <p:nvPr/>
        </p:nvSpPr>
        <p:spPr>
          <a:xfrm>
            <a:off x="564688" y="42080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5830650" y="-9956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0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5446875" y="34999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7743975" y="10139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4177625" y="4599484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7595450" y="82407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7410025" y="-6591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273575" y="42553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640725" y="8524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4179313" y="46770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27"/>
          <p:cNvGrpSpPr/>
          <p:nvPr/>
        </p:nvGrpSpPr>
        <p:grpSpPr>
          <a:xfrm>
            <a:off x="5622875" y="4238800"/>
            <a:ext cx="919525" cy="280075"/>
            <a:chOff x="3021700" y="595375"/>
            <a:chExt cx="919525" cy="280075"/>
          </a:xfrm>
        </p:grpSpPr>
        <p:sp>
          <p:nvSpPr>
            <p:cNvPr id="282" name="Google Shape;282;p27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7"/>
          <p:cNvSpPr/>
          <p:nvPr/>
        </p:nvSpPr>
        <p:spPr>
          <a:xfrm>
            <a:off x="440850" y="44014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7"/>
          <p:cNvSpPr/>
          <p:nvPr/>
        </p:nvSpPr>
        <p:spPr>
          <a:xfrm>
            <a:off x="2860075" y="4450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/>
          <p:nvPr/>
        </p:nvSpPr>
        <p:spPr>
          <a:xfrm>
            <a:off x="-492400" y="-9982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2905775" y="41467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98" name="Google Shape;298;p28"/>
          <p:cNvGrpSpPr/>
          <p:nvPr/>
        </p:nvGrpSpPr>
        <p:grpSpPr>
          <a:xfrm>
            <a:off x="7765250" y="991675"/>
            <a:ext cx="919525" cy="280075"/>
            <a:chOff x="3021700" y="595375"/>
            <a:chExt cx="919525" cy="280075"/>
          </a:xfrm>
        </p:grpSpPr>
        <p:sp>
          <p:nvSpPr>
            <p:cNvPr id="299" name="Google Shape;299;p28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8"/>
          <p:cNvSpPr/>
          <p:nvPr/>
        </p:nvSpPr>
        <p:spPr>
          <a:xfrm>
            <a:off x="6897525" y="46048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/>
          <p:nvPr/>
        </p:nvSpPr>
        <p:spPr>
          <a:xfrm>
            <a:off x="-659825" y="40789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8037275" y="15835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315" name="Google Shape;315;p29"/>
          <p:cNvGrpSpPr/>
          <p:nvPr/>
        </p:nvGrpSpPr>
        <p:grpSpPr>
          <a:xfrm>
            <a:off x="4112188" y="4512700"/>
            <a:ext cx="919525" cy="280075"/>
            <a:chOff x="3021700" y="595375"/>
            <a:chExt cx="919525" cy="280075"/>
          </a:xfrm>
        </p:grpSpPr>
        <p:sp>
          <p:nvSpPr>
            <p:cNvPr id="316" name="Google Shape;316;p29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29"/>
          <p:cNvSpPr/>
          <p:nvPr/>
        </p:nvSpPr>
        <p:spPr>
          <a:xfrm>
            <a:off x="958100" y="170197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7812900" y="1239534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"/>
          <p:cNvSpPr/>
          <p:nvPr/>
        </p:nvSpPr>
        <p:spPr>
          <a:xfrm>
            <a:off x="4970650" y="38303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30"/>
          <p:cNvSpPr/>
          <p:nvPr/>
        </p:nvSpPr>
        <p:spPr>
          <a:xfrm>
            <a:off x="-550900" y="-5661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2259650" y="44030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7950225" y="8493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8150918" y="1735325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253463" y="3545075"/>
            <a:ext cx="919525" cy="280075"/>
            <a:chOff x="3021700" y="595375"/>
            <a:chExt cx="919525" cy="280075"/>
          </a:xfrm>
        </p:grpSpPr>
        <p:sp>
          <p:nvSpPr>
            <p:cNvPr id="25" name="Google Shape;25;p4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356513" y="47438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5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1"/>
          <p:cNvSpPr/>
          <p:nvPr/>
        </p:nvSpPr>
        <p:spPr>
          <a:xfrm>
            <a:off x="-1121125" y="828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31"/>
          <p:cNvSpPr/>
          <p:nvPr/>
        </p:nvSpPr>
        <p:spPr>
          <a:xfrm>
            <a:off x="7968025" y="33400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31"/>
          <p:cNvSpPr/>
          <p:nvPr/>
        </p:nvSpPr>
        <p:spPr>
          <a:xfrm>
            <a:off x="8584250" y="1999284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4497700" y="4475084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2"/>
          <p:cNvSpPr txBox="1">
            <a:spLocks noGrp="1"/>
          </p:cNvSpPr>
          <p:nvPr>
            <p:ph type="subTitle" idx="1"/>
          </p:nvPr>
        </p:nvSpPr>
        <p:spPr>
          <a:xfrm>
            <a:off x="713225" y="1719125"/>
            <a:ext cx="2418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32"/>
          <p:cNvSpPr txBox="1">
            <a:spLocks noGrp="1"/>
          </p:cNvSpPr>
          <p:nvPr>
            <p:ph type="subTitle" idx="2"/>
          </p:nvPr>
        </p:nvSpPr>
        <p:spPr>
          <a:xfrm>
            <a:off x="713225" y="3111925"/>
            <a:ext cx="24180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32"/>
          <p:cNvSpPr txBox="1">
            <a:spLocks noGrp="1"/>
          </p:cNvSpPr>
          <p:nvPr>
            <p:ph type="subTitle" idx="3"/>
          </p:nvPr>
        </p:nvSpPr>
        <p:spPr>
          <a:xfrm>
            <a:off x="713225" y="2173625"/>
            <a:ext cx="2418000" cy="89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2"/>
          <p:cNvSpPr txBox="1">
            <a:spLocks noGrp="1"/>
          </p:cNvSpPr>
          <p:nvPr>
            <p:ph type="subTitle" idx="4"/>
          </p:nvPr>
        </p:nvSpPr>
        <p:spPr>
          <a:xfrm>
            <a:off x="713225" y="3566427"/>
            <a:ext cx="2418000" cy="89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32"/>
          <p:cNvSpPr/>
          <p:nvPr/>
        </p:nvSpPr>
        <p:spPr>
          <a:xfrm>
            <a:off x="7399097" y="42399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2"/>
          <p:cNvSpPr/>
          <p:nvPr/>
        </p:nvSpPr>
        <p:spPr>
          <a:xfrm>
            <a:off x="3343500" y="460136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2"/>
          <p:cNvSpPr/>
          <p:nvPr/>
        </p:nvSpPr>
        <p:spPr>
          <a:xfrm>
            <a:off x="8609950" y="32003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4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/>
          <p:nvPr/>
        </p:nvSpPr>
        <p:spPr>
          <a:xfrm flipH="1">
            <a:off x="1525600" y="38164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p33"/>
          <p:cNvSpPr/>
          <p:nvPr/>
        </p:nvSpPr>
        <p:spPr>
          <a:xfrm flipH="1">
            <a:off x="7319725" y="2871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33"/>
          <p:cNvSpPr/>
          <p:nvPr/>
        </p:nvSpPr>
        <p:spPr>
          <a:xfrm flipH="1">
            <a:off x="343375" y="101642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subTitle" idx="1"/>
          </p:nvPr>
        </p:nvSpPr>
        <p:spPr>
          <a:xfrm>
            <a:off x="713225" y="1490525"/>
            <a:ext cx="2058600" cy="83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33"/>
          <p:cNvSpPr txBox="1">
            <a:spLocks noGrp="1"/>
          </p:cNvSpPr>
          <p:nvPr>
            <p:ph type="subTitle" idx="2"/>
          </p:nvPr>
        </p:nvSpPr>
        <p:spPr>
          <a:xfrm>
            <a:off x="6372175" y="2554625"/>
            <a:ext cx="2058600" cy="83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33"/>
          <p:cNvSpPr txBox="1">
            <a:spLocks noGrp="1"/>
          </p:cNvSpPr>
          <p:nvPr>
            <p:ph type="subTitle" idx="3"/>
          </p:nvPr>
        </p:nvSpPr>
        <p:spPr>
          <a:xfrm>
            <a:off x="713225" y="2326025"/>
            <a:ext cx="2058600" cy="9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33"/>
          <p:cNvSpPr txBox="1">
            <a:spLocks noGrp="1"/>
          </p:cNvSpPr>
          <p:nvPr>
            <p:ph type="subTitle" idx="4"/>
          </p:nvPr>
        </p:nvSpPr>
        <p:spPr>
          <a:xfrm>
            <a:off x="6372175" y="3390125"/>
            <a:ext cx="2058600" cy="9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subTitle" idx="1"/>
          </p:nvPr>
        </p:nvSpPr>
        <p:spPr>
          <a:xfrm>
            <a:off x="5800550" y="3450400"/>
            <a:ext cx="2630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34"/>
          <p:cNvSpPr txBox="1">
            <a:spLocks noGrp="1"/>
          </p:cNvSpPr>
          <p:nvPr>
            <p:ph type="subTitle" idx="2"/>
          </p:nvPr>
        </p:nvSpPr>
        <p:spPr>
          <a:xfrm>
            <a:off x="5800550" y="2352699"/>
            <a:ext cx="2630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34"/>
          <p:cNvSpPr txBox="1">
            <a:spLocks noGrp="1"/>
          </p:cNvSpPr>
          <p:nvPr>
            <p:ph type="subTitle" idx="3"/>
          </p:nvPr>
        </p:nvSpPr>
        <p:spPr>
          <a:xfrm>
            <a:off x="5800550" y="3904900"/>
            <a:ext cx="2630400" cy="6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ubTitle" idx="4"/>
          </p:nvPr>
        </p:nvSpPr>
        <p:spPr>
          <a:xfrm>
            <a:off x="5800550" y="2807200"/>
            <a:ext cx="2630400" cy="6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4"/>
          <p:cNvSpPr txBox="1">
            <a:spLocks noGrp="1"/>
          </p:cNvSpPr>
          <p:nvPr>
            <p:ph type="subTitle" idx="5"/>
          </p:nvPr>
        </p:nvSpPr>
        <p:spPr>
          <a:xfrm>
            <a:off x="5800550" y="1255000"/>
            <a:ext cx="2630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subTitle" idx="6"/>
          </p:nvPr>
        </p:nvSpPr>
        <p:spPr>
          <a:xfrm>
            <a:off x="5800550" y="1709500"/>
            <a:ext cx="2630400" cy="6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68" name="Google Shape;368;p34"/>
          <p:cNvGrpSpPr/>
          <p:nvPr/>
        </p:nvGrpSpPr>
        <p:grpSpPr>
          <a:xfrm>
            <a:off x="2926175" y="758275"/>
            <a:ext cx="919525" cy="280075"/>
            <a:chOff x="3021700" y="595375"/>
            <a:chExt cx="919525" cy="280075"/>
          </a:xfrm>
        </p:grpSpPr>
        <p:sp>
          <p:nvSpPr>
            <p:cNvPr id="369" name="Google Shape;369;p34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34"/>
          <p:cNvSpPr/>
          <p:nvPr/>
        </p:nvSpPr>
        <p:spPr>
          <a:xfrm>
            <a:off x="1536947" y="47005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469247" y="5251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0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/>
          <p:nvPr/>
        </p:nvSpPr>
        <p:spPr>
          <a:xfrm flipH="1">
            <a:off x="3356875" y="39436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84" name="Google Shape;384;p35"/>
          <p:cNvSpPr/>
          <p:nvPr/>
        </p:nvSpPr>
        <p:spPr>
          <a:xfrm flipH="1">
            <a:off x="7906350" y="2027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85" name="Google Shape;385;p35"/>
          <p:cNvSpPr/>
          <p:nvPr/>
        </p:nvSpPr>
        <p:spPr>
          <a:xfrm flipH="1">
            <a:off x="-1083225" y="2027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86" name="Google Shape;386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5"/>
          <p:cNvSpPr txBox="1">
            <a:spLocks noGrp="1"/>
          </p:cNvSpPr>
          <p:nvPr>
            <p:ph type="subTitle" idx="1"/>
          </p:nvPr>
        </p:nvSpPr>
        <p:spPr>
          <a:xfrm>
            <a:off x="1014175" y="2345113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388" name="Google Shape;388;p35"/>
          <p:cNvSpPr txBox="1">
            <a:spLocks noGrp="1"/>
          </p:cNvSpPr>
          <p:nvPr>
            <p:ph type="subTitle" idx="2"/>
          </p:nvPr>
        </p:nvSpPr>
        <p:spPr>
          <a:xfrm>
            <a:off x="3400625" y="234512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389" name="Google Shape;389;p35"/>
          <p:cNvSpPr txBox="1">
            <a:spLocks noGrp="1"/>
          </p:cNvSpPr>
          <p:nvPr>
            <p:ph type="subTitle" idx="3"/>
          </p:nvPr>
        </p:nvSpPr>
        <p:spPr>
          <a:xfrm>
            <a:off x="1014175" y="278310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35"/>
          <p:cNvSpPr txBox="1">
            <a:spLocks noGrp="1"/>
          </p:cNvSpPr>
          <p:nvPr>
            <p:ph type="subTitle" idx="4"/>
          </p:nvPr>
        </p:nvSpPr>
        <p:spPr>
          <a:xfrm>
            <a:off x="3400625" y="278311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subTitle" idx="5"/>
          </p:nvPr>
        </p:nvSpPr>
        <p:spPr>
          <a:xfrm>
            <a:off x="5787075" y="2345113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subTitle" idx="6"/>
          </p:nvPr>
        </p:nvSpPr>
        <p:spPr>
          <a:xfrm>
            <a:off x="5787075" y="2783103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9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>
            <a:spLocks noGrp="1"/>
          </p:cNvSpPr>
          <p:nvPr>
            <p:ph type="title"/>
          </p:nvPr>
        </p:nvSpPr>
        <p:spPr>
          <a:xfrm flipH="1">
            <a:off x="713225" y="448056"/>
            <a:ext cx="77175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6"/>
          <p:cNvSpPr txBox="1">
            <a:spLocks noGrp="1"/>
          </p:cNvSpPr>
          <p:nvPr>
            <p:ph type="subTitle" idx="1"/>
          </p:nvPr>
        </p:nvSpPr>
        <p:spPr>
          <a:xfrm flipH="1">
            <a:off x="2799125" y="1527475"/>
            <a:ext cx="2085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396" name="Google Shape;396;p36"/>
          <p:cNvSpPr txBox="1">
            <a:spLocks noGrp="1"/>
          </p:cNvSpPr>
          <p:nvPr>
            <p:ph type="subTitle" idx="2"/>
          </p:nvPr>
        </p:nvSpPr>
        <p:spPr>
          <a:xfrm flipH="1">
            <a:off x="713225" y="1527475"/>
            <a:ext cx="2085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397" name="Google Shape;397;p36"/>
          <p:cNvSpPr txBox="1">
            <a:spLocks noGrp="1"/>
          </p:cNvSpPr>
          <p:nvPr>
            <p:ph type="subTitle" idx="3"/>
          </p:nvPr>
        </p:nvSpPr>
        <p:spPr>
          <a:xfrm flipH="1">
            <a:off x="2799125" y="1965463"/>
            <a:ext cx="20859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36"/>
          <p:cNvSpPr txBox="1">
            <a:spLocks noGrp="1"/>
          </p:cNvSpPr>
          <p:nvPr>
            <p:ph type="subTitle" idx="4"/>
          </p:nvPr>
        </p:nvSpPr>
        <p:spPr>
          <a:xfrm flipH="1">
            <a:off x="713225" y="1965465"/>
            <a:ext cx="20859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36"/>
          <p:cNvSpPr txBox="1">
            <a:spLocks noGrp="1"/>
          </p:cNvSpPr>
          <p:nvPr>
            <p:ph type="subTitle" idx="5"/>
          </p:nvPr>
        </p:nvSpPr>
        <p:spPr>
          <a:xfrm flipH="1">
            <a:off x="2799125" y="2902867"/>
            <a:ext cx="2085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00" name="Google Shape;400;p36"/>
          <p:cNvSpPr txBox="1">
            <a:spLocks noGrp="1"/>
          </p:cNvSpPr>
          <p:nvPr>
            <p:ph type="subTitle" idx="6"/>
          </p:nvPr>
        </p:nvSpPr>
        <p:spPr>
          <a:xfrm flipH="1">
            <a:off x="713225" y="2902881"/>
            <a:ext cx="20859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01" name="Google Shape;401;p36"/>
          <p:cNvSpPr txBox="1">
            <a:spLocks noGrp="1"/>
          </p:cNvSpPr>
          <p:nvPr>
            <p:ph type="subTitle" idx="7"/>
          </p:nvPr>
        </p:nvSpPr>
        <p:spPr>
          <a:xfrm flipH="1">
            <a:off x="2799125" y="3340854"/>
            <a:ext cx="20859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36"/>
          <p:cNvSpPr txBox="1">
            <a:spLocks noGrp="1"/>
          </p:cNvSpPr>
          <p:nvPr>
            <p:ph type="subTitle" idx="8"/>
          </p:nvPr>
        </p:nvSpPr>
        <p:spPr>
          <a:xfrm flipH="1">
            <a:off x="713225" y="3340872"/>
            <a:ext cx="20859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03" name="Google Shape;403;p36"/>
          <p:cNvGrpSpPr/>
          <p:nvPr/>
        </p:nvGrpSpPr>
        <p:grpSpPr>
          <a:xfrm flipH="1">
            <a:off x="1015438" y="4393463"/>
            <a:ext cx="919525" cy="280075"/>
            <a:chOff x="3021700" y="595375"/>
            <a:chExt cx="919525" cy="280075"/>
          </a:xfrm>
        </p:grpSpPr>
        <p:sp>
          <p:nvSpPr>
            <p:cNvPr id="404" name="Google Shape;404;p36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6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6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36"/>
          <p:cNvSpPr/>
          <p:nvPr/>
        </p:nvSpPr>
        <p:spPr>
          <a:xfrm flipH="1">
            <a:off x="8282200" y="7802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37"/>
          <p:cNvSpPr txBox="1">
            <a:spLocks noGrp="1"/>
          </p:cNvSpPr>
          <p:nvPr>
            <p:ph type="subTitle" idx="1"/>
          </p:nvPr>
        </p:nvSpPr>
        <p:spPr>
          <a:xfrm>
            <a:off x="1014175" y="1480438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19" name="Google Shape;419;p37"/>
          <p:cNvSpPr txBox="1">
            <a:spLocks noGrp="1"/>
          </p:cNvSpPr>
          <p:nvPr>
            <p:ph type="subTitle" idx="2"/>
          </p:nvPr>
        </p:nvSpPr>
        <p:spPr>
          <a:xfrm>
            <a:off x="3400625" y="148045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subTitle" idx="3"/>
          </p:nvPr>
        </p:nvSpPr>
        <p:spPr>
          <a:xfrm>
            <a:off x="1014175" y="1918428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subTitle" idx="4"/>
          </p:nvPr>
        </p:nvSpPr>
        <p:spPr>
          <a:xfrm>
            <a:off x="3400625" y="1918438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37"/>
          <p:cNvSpPr txBox="1">
            <a:spLocks noGrp="1"/>
          </p:cNvSpPr>
          <p:nvPr>
            <p:ph type="subTitle" idx="5"/>
          </p:nvPr>
        </p:nvSpPr>
        <p:spPr>
          <a:xfrm>
            <a:off x="5787075" y="1480438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23" name="Google Shape;423;p37"/>
          <p:cNvSpPr txBox="1">
            <a:spLocks noGrp="1"/>
          </p:cNvSpPr>
          <p:nvPr>
            <p:ph type="subTitle" idx="6"/>
          </p:nvPr>
        </p:nvSpPr>
        <p:spPr>
          <a:xfrm>
            <a:off x="5787075" y="1918428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subTitle" idx="7"/>
          </p:nvPr>
        </p:nvSpPr>
        <p:spPr>
          <a:xfrm>
            <a:off x="1014175" y="2863500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subTitle" idx="8"/>
          </p:nvPr>
        </p:nvSpPr>
        <p:spPr>
          <a:xfrm>
            <a:off x="3400625" y="286347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subTitle" idx="9"/>
          </p:nvPr>
        </p:nvSpPr>
        <p:spPr>
          <a:xfrm>
            <a:off x="1014175" y="3318046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subTitle" idx="13"/>
          </p:nvPr>
        </p:nvSpPr>
        <p:spPr>
          <a:xfrm>
            <a:off x="3400625" y="3318025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p37"/>
          <p:cNvSpPr txBox="1">
            <a:spLocks noGrp="1"/>
          </p:cNvSpPr>
          <p:nvPr>
            <p:ph type="subTitle" idx="14"/>
          </p:nvPr>
        </p:nvSpPr>
        <p:spPr>
          <a:xfrm>
            <a:off x="5787075" y="2863475"/>
            <a:ext cx="23427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rchivo ExtraBold"/>
              <a:buNone/>
              <a:defRPr sz="22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429" name="Google Shape;429;p37"/>
          <p:cNvSpPr txBox="1">
            <a:spLocks noGrp="1"/>
          </p:cNvSpPr>
          <p:nvPr>
            <p:ph type="subTitle" idx="15"/>
          </p:nvPr>
        </p:nvSpPr>
        <p:spPr>
          <a:xfrm>
            <a:off x="5787075" y="3318025"/>
            <a:ext cx="2342700" cy="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p37"/>
          <p:cNvSpPr/>
          <p:nvPr/>
        </p:nvSpPr>
        <p:spPr>
          <a:xfrm>
            <a:off x="-1359125" y="18697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8325925" y="803888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2" name="Google Shape;432;p37"/>
          <p:cNvSpPr/>
          <p:nvPr/>
        </p:nvSpPr>
        <p:spPr>
          <a:xfrm>
            <a:off x="8325925" y="2855338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33" name="Google Shape;433;p37"/>
          <p:cNvGrpSpPr/>
          <p:nvPr/>
        </p:nvGrpSpPr>
        <p:grpSpPr>
          <a:xfrm>
            <a:off x="4112200" y="4459388"/>
            <a:ext cx="919525" cy="280075"/>
            <a:chOff x="3021700" y="595375"/>
            <a:chExt cx="919525" cy="280075"/>
          </a:xfrm>
        </p:grpSpPr>
        <p:sp>
          <p:nvSpPr>
            <p:cNvPr id="434" name="Google Shape;434;p37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37"/>
          <p:cNvSpPr/>
          <p:nvPr/>
        </p:nvSpPr>
        <p:spPr>
          <a:xfrm>
            <a:off x="488825" y="100806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6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"/>
          <p:cNvSpPr txBox="1">
            <a:spLocks noGrp="1"/>
          </p:cNvSpPr>
          <p:nvPr>
            <p:ph type="title"/>
          </p:nvPr>
        </p:nvSpPr>
        <p:spPr>
          <a:xfrm>
            <a:off x="3921800" y="873600"/>
            <a:ext cx="45090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38"/>
          <p:cNvSpPr txBox="1">
            <a:spLocks noGrp="1"/>
          </p:cNvSpPr>
          <p:nvPr>
            <p:ph type="subTitle" idx="1"/>
          </p:nvPr>
        </p:nvSpPr>
        <p:spPr>
          <a:xfrm>
            <a:off x="4572000" y="1717800"/>
            <a:ext cx="3858900" cy="9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9" name="Google Shape;449;p38"/>
          <p:cNvGrpSpPr/>
          <p:nvPr/>
        </p:nvGrpSpPr>
        <p:grpSpPr>
          <a:xfrm>
            <a:off x="6124250" y="408613"/>
            <a:ext cx="919525" cy="280075"/>
            <a:chOff x="3021700" y="595375"/>
            <a:chExt cx="919525" cy="280075"/>
          </a:xfrm>
        </p:grpSpPr>
        <p:sp>
          <p:nvSpPr>
            <p:cNvPr id="450" name="Google Shape;450;p38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8"/>
          <p:cNvSpPr/>
          <p:nvPr/>
        </p:nvSpPr>
        <p:spPr>
          <a:xfrm>
            <a:off x="698225" y="45328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8"/>
          <p:cNvSpPr/>
          <p:nvPr/>
        </p:nvSpPr>
        <p:spPr>
          <a:xfrm>
            <a:off x="3515125" y="42895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8"/>
          <p:cNvSpPr txBox="1"/>
          <p:nvPr/>
        </p:nvSpPr>
        <p:spPr>
          <a:xfrm>
            <a:off x="4701900" y="3238175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9"/>
          <p:cNvSpPr/>
          <p:nvPr/>
        </p:nvSpPr>
        <p:spPr>
          <a:xfrm flipH="1">
            <a:off x="-851875" y="15768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p39"/>
          <p:cNvSpPr/>
          <p:nvPr/>
        </p:nvSpPr>
        <p:spPr>
          <a:xfrm flipH="1">
            <a:off x="4573075" y="35099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67" name="Google Shape;467;p39"/>
          <p:cNvSpPr/>
          <p:nvPr/>
        </p:nvSpPr>
        <p:spPr>
          <a:xfrm flipH="1">
            <a:off x="2099425" y="15767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 flipH="1">
            <a:off x="1697500" y="42850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7624013" y="2146250"/>
            <a:ext cx="919525" cy="280075"/>
            <a:chOff x="3021700" y="595375"/>
            <a:chExt cx="919525" cy="280075"/>
          </a:xfrm>
        </p:grpSpPr>
        <p:sp>
          <p:nvSpPr>
            <p:cNvPr id="470" name="Google Shape;470;p39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0"/>
          <p:cNvSpPr/>
          <p:nvPr/>
        </p:nvSpPr>
        <p:spPr>
          <a:xfrm flipH="1">
            <a:off x="2713213" y="349252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3" name="Google Shape;483;p40"/>
          <p:cNvSpPr/>
          <p:nvPr/>
        </p:nvSpPr>
        <p:spPr>
          <a:xfrm flipH="1">
            <a:off x="5808775" y="-4772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4" name="Google Shape;484;p40"/>
          <p:cNvGrpSpPr/>
          <p:nvPr/>
        </p:nvGrpSpPr>
        <p:grpSpPr>
          <a:xfrm>
            <a:off x="496238" y="2155725"/>
            <a:ext cx="919525" cy="280075"/>
            <a:chOff x="3021700" y="595375"/>
            <a:chExt cx="919525" cy="280075"/>
          </a:xfrm>
        </p:grpSpPr>
        <p:sp>
          <p:nvSpPr>
            <p:cNvPr id="485" name="Google Shape;485;p40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40"/>
          <p:cNvSpPr/>
          <p:nvPr/>
        </p:nvSpPr>
        <p:spPr>
          <a:xfrm>
            <a:off x="1881450" y="3567284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40"/>
          <p:cNvSpPr/>
          <p:nvPr/>
        </p:nvSpPr>
        <p:spPr>
          <a:xfrm>
            <a:off x="5010325" y="65615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0"/>
          <p:cNvSpPr/>
          <p:nvPr/>
        </p:nvSpPr>
        <p:spPr>
          <a:xfrm>
            <a:off x="7368275" y="33440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3947000" y="-10915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1" name="Google Shape;41;p5"/>
          <p:cNvGrpSpPr/>
          <p:nvPr/>
        </p:nvGrpSpPr>
        <p:grpSpPr>
          <a:xfrm>
            <a:off x="2667538" y="4589375"/>
            <a:ext cx="919525" cy="280075"/>
            <a:chOff x="3021700" y="595375"/>
            <a:chExt cx="919525" cy="280075"/>
          </a:xfrm>
        </p:grpSpPr>
        <p:sp>
          <p:nvSpPr>
            <p:cNvPr id="42" name="Google Shape;42;p5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5"/>
          <p:cNvSpPr/>
          <p:nvPr/>
        </p:nvSpPr>
        <p:spPr>
          <a:xfrm>
            <a:off x="8356513" y="7498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2"/>
          </p:nvPr>
        </p:nvSpPr>
        <p:spPr>
          <a:xfrm>
            <a:off x="4572125" y="1152475"/>
            <a:ext cx="38589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/>
          <p:nvPr/>
        </p:nvSpPr>
        <p:spPr>
          <a:xfrm>
            <a:off x="1329700" y="42441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01" name="Google Shape;501;p41"/>
          <p:cNvSpPr/>
          <p:nvPr/>
        </p:nvSpPr>
        <p:spPr>
          <a:xfrm>
            <a:off x="-560925" y="32313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02" name="Google Shape;502;p41"/>
          <p:cNvSpPr/>
          <p:nvPr/>
        </p:nvSpPr>
        <p:spPr>
          <a:xfrm flipH="1">
            <a:off x="5547050" y="-86540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03" name="Google Shape;503;p41"/>
          <p:cNvGrpSpPr/>
          <p:nvPr/>
        </p:nvGrpSpPr>
        <p:grpSpPr>
          <a:xfrm>
            <a:off x="6235825" y="1370075"/>
            <a:ext cx="919525" cy="280075"/>
            <a:chOff x="3021700" y="595375"/>
            <a:chExt cx="919525" cy="280075"/>
          </a:xfrm>
        </p:grpSpPr>
        <p:sp>
          <p:nvSpPr>
            <p:cNvPr id="504" name="Google Shape;504;p41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1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1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1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1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1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1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1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1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1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41"/>
          <p:cNvSpPr/>
          <p:nvPr/>
        </p:nvSpPr>
        <p:spPr>
          <a:xfrm flipH="1">
            <a:off x="1181175" y="97597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1"/>
          <p:cNvSpPr/>
          <p:nvPr/>
        </p:nvSpPr>
        <p:spPr>
          <a:xfrm flipH="1">
            <a:off x="7310750" y="443654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6029450" y="-1232175"/>
            <a:ext cx="2433600" cy="2199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-1686000" y="-275150"/>
            <a:ext cx="2433600" cy="2199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364125" y="-1181875"/>
            <a:ext cx="2433600" cy="2199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-832200" y="3480700"/>
            <a:ext cx="2433600" cy="21996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" name="Google Shape;63;p6"/>
          <p:cNvGrpSpPr/>
          <p:nvPr/>
        </p:nvGrpSpPr>
        <p:grpSpPr>
          <a:xfrm>
            <a:off x="7439888" y="4050975"/>
            <a:ext cx="919525" cy="280075"/>
            <a:chOff x="3021700" y="595375"/>
            <a:chExt cx="919525" cy="280075"/>
          </a:xfrm>
        </p:grpSpPr>
        <p:sp>
          <p:nvSpPr>
            <p:cNvPr id="64" name="Google Shape;64;p6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5102550" y="1069800"/>
            <a:ext cx="3328200" cy="21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5102575" y="3177600"/>
            <a:ext cx="33282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7419338" y="713513"/>
            <a:ext cx="919525" cy="280075"/>
            <a:chOff x="3021700" y="595375"/>
            <a:chExt cx="919525" cy="280075"/>
          </a:xfrm>
        </p:grpSpPr>
        <p:sp>
          <p:nvSpPr>
            <p:cNvPr id="79" name="Google Shape;79;p7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7"/>
          <p:cNvSpPr/>
          <p:nvPr/>
        </p:nvSpPr>
        <p:spPr>
          <a:xfrm>
            <a:off x="686550" y="453771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2749650" y="47563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713225" y="548650"/>
            <a:ext cx="4923000" cy="19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8264497" y="474388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86550" y="415671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713225" y="548650"/>
            <a:ext cx="3909000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713225" y="1637350"/>
            <a:ext cx="3789000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5868575" y="42749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8623800" y="14409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468875" y="31570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/>
          <p:nvPr/>
        </p:nvSpPr>
        <p:spPr>
          <a:xfrm>
            <a:off x="0" y="-25650"/>
            <a:ext cx="9144000" cy="5194800"/>
          </a:xfrm>
          <a:prstGeom prst="rect">
            <a:avLst/>
          </a:prstGeom>
          <a:solidFill>
            <a:srgbClr val="FFFFFF">
              <a:alpha val="33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5325475" y="2571750"/>
            <a:ext cx="3105300" cy="2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/>
          <p:nvPr/>
        </p:nvSpPr>
        <p:spPr>
          <a:xfrm>
            <a:off x="-982500" y="-260850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7503325" y="2816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5787850" y="-1023775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Fk0DAeyUjf74J-XA0F3Sl1FYlXgVjtTj5yopxaQafE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4"/>
          <p:cNvPicPr preferRelativeResize="0"/>
          <p:nvPr/>
        </p:nvPicPr>
        <p:blipFill rotWithShape="1">
          <a:blip r:embed="rId3">
            <a:alphaModFix/>
          </a:blip>
          <a:srcRect l="1433" t="8552" r="39328" b="15018"/>
          <a:stretch/>
        </p:blipFill>
        <p:spPr>
          <a:xfrm>
            <a:off x="4595925" y="1930792"/>
            <a:ext cx="2346000" cy="2017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526" name="Google Shape;526;p44"/>
          <p:cNvSpPr txBox="1">
            <a:spLocks noGrp="1"/>
          </p:cNvSpPr>
          <p:nvPr>
            <p:ph type="ctrTitle"/>
          </p:nvPr>
        </p:nvSpPr>
        <p:spPr>
          <a:xfrm>
            <a:off x="433660" y="405604"/>
            <a:ext cx="4618302" cy="2402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400"/>
              <a:t>Sourcing and candidate interview prep</a:t>
            </a:r>
            <a:endParaRPr lang="en-US" sz="4400"/>
          </a:p>
        </p:txBody>
      </p:sp>
      <p:sp>
        <p:nvSpPr>
          <p:cNvPr id="527" name="Google Shape;527;p44"/>
          <p:cNvSpPr txBox="1">
            <a:spLocks noGrp="1"/>
          </p:cNvSpPr>
          <p:nvPr>
            <p:ph type="subTitle" idx="1"/>
          </p:nvPr>
        </p:nvSpPr>
        <p:spPr>
          <a:xfrm>
            <a:off x="465823" y="2806469"/>
            <a:ext cx="3468900" cy="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>
                <a:solidFill>
                  <a:srgbClr val="000000"/>
                </a:solidFill>
              </a:rPr>
              <a:t>Best practice and step-by-step templates to get you started.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29" name="Google Shape;529;p44"/>
          <p:cNvPicPr preferRelativeResize="0"/>
          <p:nvPr/>
        </p:nvPicPr>
        <p:blipFill rotWithShape="1">
          <a:blip r:embed="rId3">
            <a:alphaModFix/>
          </a:blip>
          <a:srcRect l="46178" r="2139" b="33337"/>
          <a:stretch/>
        </p:blipFill>
        <p:spPr>
          <a:xfrm>
            <a:off x="6474645" y="894402"/>
            <a:ext cx="2346000" cy="2017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530" name="Google Shape;530;p44"/>
          <p:cNvSpPr/>
          <p:nvPr/>
        </p:nvSpPr>
        <p:spPr>
          <a:xfrm>
            <a:off x="6085675" y="1105475"/>
            <a:ext cx="2672400" cy="2415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4"/>
          <p:cNvSpPr/>
          <p:nvPr/>
        </p:nvSpPr>
        <p:spPr>
          <a:xfrm>
            <a:off x="4248425" y="2033175"/>
            <a:ext cx="2672400" cy="2415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4"/>
          <p:cNvSpPr/>
          <p:nvPr/>
        </p:nvSpPr>
        <p:spPr>
          <a:xfrm>
            <a:off x="6430475" y="2956000"/>
            <a:ext cx="2457000" cy="2221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44"/>
          <p:cNvGrpSpPr/>
          <p:nvPr/>
        </p:nvGrpSpPr>
        <p:grpSpPr>
          <a:xfrm>
            <a:off x="4595925" y="1168700"/>
            <a:ext cx="919525" cy="280075"/>
            <a:chOff x="3021700" y="595375"/>
            <a:chExt cx="919525" cy="280075"/>
          </a:xfrm>
        </p:grpSpPr>
        <p:sp>
          <p:nvSpPr>
            <p:cNvPr id="534" name="Google Shape;534;p44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44"/>
          <p:cNvSpPr/>
          <p:nvPr/>
        </p:nvSpPr>
        <p:spPr>
          <a:xfrm>
            <a:off x="2523900" y="46818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6" name="Google Shape;546;p44"/>
          <p:cNvCxnSpPr/>
          <p:nvPr/>
        </p:nvCxnSpPr>
        <p:spPr>
          <a:xfrm>
            <a:off x="6715575" y="3392425"/>
            <a:ext cx="41100" cy="23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4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4B475CD-A81F-8300-3C50-3A472879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04" y="4449044"/>
            <a:ext cx="1511136" cy="372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1"/>
          <p:cNvSpPr txBox="1">
            <a:spLocks noGrp="1"/>
          </p:cNvSpPr>
          <p:nvPr>
            <p:ph type="title"/>
          </p:nvPr>
        </p:nvSpPr>
        <p:spPr>
          <a:xfrm>
            <a:off x="335820" y="347978"/>
            <a:ext cx="77175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BEFORE </a:t>
            </a:r>
            <a:r>
              <a:rPr lang="en">
                <a:solidFill>
                  <a:schemeClr val="dk2"/>
                </a:solidFill>
              </a:rPr>
              <a:t>THE</a:t>
            </a:r>
            <a:r>
              <a:rPr lang="en"/>
              <a:t> </a:t>
            </a:r>
            <a:r>
              <a:rPr lang="en">
                <a:solidFill>
                  <a:schemeClr val="dk2"/>
                </a:solidFill>
              </a:rPr>
              <a:t>CALL:</a:t>
            </a:r>
            <a:endParaRPr lang="en-US">
              <a:solidFill>
                <a:schemeClr val="dk2"/>
              </a:solidFill>
            </a:endParaRPr>
          </a:p>
        </p:txBody>
      </p:sp>
      <p:sp>
        <p:nvSpPr>
          <p:cNvPr id="675" name="Google Shape;675;p51"/>
          <p:cNvSpPr txBox="1">
            <a:spLocks noGrp="1"/>
          </p:cNvSpPr>
          <p:nvPr>
            <p:ph type="subTitle" idx="1"/>
          </p:nvPr>
        </p:nvSpPr>
        <p:spPr>
          <a:xfrm>
            <a:off x="346603" y="975098"/>
            <a:ext cx="3474735" cy="44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Check their LinkedIn</a:t>
            </a:r>
          </a:p>
        </p:txBody>
      </p:sp>
      <p:sp>
        <p:nvSpPr>
          <p:cNvPr id="676" name="Google Shape;676;p51"/>
          <p:cNvSpPr txBox="1">
            <a:spLocks noGrp="1"/>
          </p:cNvSpPr>
          <p:nvPr>
            <p:ph type="subTitle" idx="2"/>
          </p:nvPr>
        </p:nvSpPr>
        <p:spPr>
          <a:xfrm>
            <a:off x="335820" y="1990491"/>
            <a:ext cx="4402075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/>
              <a:t>Check the size of the company they are working for</a:t>
            </a:r>
            <a:endParaRPr lang="en"/>
          </a:p>
        </p:txBody>
      </p:sp>
      <p:sp>
        <p:nvSpPr>
          <p:cNvPr id="677" name="Google Shape;677;p51"/>
          <p:cNvSpPr txBox="1">
            <a:spLocks noGrp="1"/>
          </p:cNvSpPr>
          <p:nvPr>
            <p:ph type="subTitle" idx="3"/>
          </p:nvPr>
        </p:nvSpPr>
        <p:spPr>
          <a:xfrm>
            <a:off x="346603" y="1429597"/>
            <a:ext cx="5350981" cy="87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Get to know details of their work history and/or things they post about - a general assessment.</a:t>
            </a:r>
            <a:endParaRPr lang="en-US"/>
          </a:p>
        </p:txBody>
      </p:sp>
      <p:sp>
        <p:nvSpPr>
          <p:cNvPr id="678" name="Google Shape;678;p51"/>
          <p:cNvSpPr txBox="1">
            <a:spLocks noGrp="1"/>
          </p:cNvSpPr>
          <p:nvPr>
            <p:ph type="subTitle" idx="4"/>
          </p:nvPr>
        </p:nvSpPr>
        <p:spPr>
          <a:xfrm>
            <a:off x="-580736" y="2822399"/>
            <a:ext cx="7302706" cy="876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00150" lvl="1" indent="-285750" algn="l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</a:rPr>
              <a:t>See if they were professionally trained (MP, RW, Premier, s3)</a:t>
            </a:r>
            <a:endParaRPr lang="en" sz="1600">
              <a:solidFill>
                <a:schemeClr val="tx1"/>
              </a:solidFill>
            </a:endParaRPr>
          </a:p>
          <a:p>
            <a:pPr marL="1200150" lvl="1" indent="-285750" algn="l">
              <a:buFont typeface="Arial"/>
              <a:buChar char="•"/>
            </a:pPr>
            <a:r>
              <a:rPr lang="en-US" sz="1600">
                <a:solidFill>
                  <a:schemeClr val="tx1"/>
                </a:solidFill>
              </a:rPr>
              <a:t>If they survived over 18 months they would be great</a:t>
            </a:r>
            <a:endParaRPr lang="en" sz="1600">
              <a:solidFill>
                <a:schemeClr val="tx1"/>
              </a:solidFill>
            </a:endParaRP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">
              <a:solidFill>
                <a:schemeClr val="tx1"/>
              </a:solidFill>
            </a:endParaRPr>
          </a:p>
        </p:txBody>
      </p:sp>
      <p:sp>
        <p:nvSpPr>
          <p:cNvPr id="682" name="Google Shape;682;p51"/>
          <p:cNvSpPr/>
          <p:nvPr/>
        </p:nvSpPr>
        <p:spPr>
          <a:xfrm>
            <a:off x="6677555" y="935483"/>
            <a:ext cx="2403854" cy="2169022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" name="Google Shape;831;p59">
            <a:extLst>
              <a:ext uri="{FF2B5EF4-FFF2-40B4-BE49-F238E27FC236}">
                <a16:creationId xmlns:a16="http://schemas.microsoft.com/office/drawing/2014/main" id="{6678982F-BD7E-B839-D493-49EEA33D9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40" t="7873" r="56406" b="39216"/>
          <a:stretch/>
        </p:blipFill>
        <p:spPr>
          <a:xfrm>
            <a:off x="6362098" y="985410"/>
            <a:ext cx="2404930" cy="2065381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cxnSp>
        <p:nvCxnSpPr>
          <p:cNvPr id="5" name="Google Shape;841;p59">
            <a:extLst>
              <a:ext uri="{FF2B5EF4-FFF2-40B4-BE49-F238E27FC236}">
                <a16:creationId xmlns:a16="http://schemas.microsoft.com/office/drawing/2014/main" id="{F3E94993-80B8-2871-0A89-7B3F29B16517}"/>
              </a:ext>
            </a:extLst>
          </p:cNvPr>
          <p:cNvCxnSpPr/>
          <p:nvPr/>
        </p:nvCxnSpPr>
        <p:spPr>
          <a:xfrm>
            <a:off x="4657313" y="1255418"/>
            <a:ext cx="2063400" cy="2565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7" name="Google Shape;842;p59">
            <a:extLst>
              <a:ext uri="{FF2B5EF4-FFF2-40B4-BE49-F238E27FC236}">
                <a16:creationId xmlns:a16="http://schemas.microsoft.com/office/drawing/2014/main" id="{0BE71B33-9158-B463-CB79-D95ED3D18306}"/>
              </a:ext>
            </a:extLst>
          </p:cNvPr>
          <p:cNvCxnSpPr/>
          <p:nvPr/>
        </p:nvCxnSpPr>
        <p:spPr>
          <a:xfrm>
            <a:off x="4829842" y="2260897"/>
            <a:ext cx="2956800" cy="371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9" name="Google Shape;1336;p79">
            <a:extLst>
              <a:ext uri="{FF2B5EF4-FFF2-40B4-BE49-F238E27FC236}">
                <a16:creationId xmlns:a16="http://schemas.microsoft.com/office/drawing/2014/main" id="{2D992DB8-7D09-D4BF-15F5-34191956C61A}"/>
              </a:ext>
            </a:extLst>
          </p:cNvPr>
          <p:cNvSpPr txBox="1">
            <a:spLocks/>
          </p:cNvSpPr>
          <p:nvPr/>
        </p:nvSpPr>
        <p:spPr>
          <a:xfrm>
            <a:off x="335820" y="3561317"/>
            <a:ext cx="77175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START OF </a:t>
            </a:r>
            <a:r>
              <a:rPr lang="en-US">
                <a:solidFill>
                  <a:schemeClr val="bg2"/>
                </a:solidFill>
              </a:rPr>
              <a:t>THE CALL</a:t>
            </a:r>
          </a:p>
        </p:txBody>
      </p:sp>
      <p:sp>
        <p:nvSpPr>
          <p:cNvPr id="11" name="Google Shape;678;p51">
            <a:extLst>
              <a:ext uri="{FF2B5EF4-FFF2-40B4-BE49-F238E27FC236}">
                <a16:creationId xmlns:a16="http://schemas.microsoft.com/office/drawing/2014/main" id="{FEB476C7-561A-BBE7-5245-550625239016}"/>
              </a:ext>
            </a:extLst>
          </p:cNvPr>
          <p:cNvSpPr txBox="1">
            <a:spLocks/>
          </p:cNvSpPr>
          <p:nvPr/>
        </p:nvSpPr>
        <p:spPr>
          <a:xfrm>
            <a:off x="227990" y="4202625"/>
            <a:ext cx="7302706" cy="876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None/>
              <a:defRPr sz="1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None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l">
              <a:buFont typeface="Symbol"/>
              <a:buChar char="•"/>
            </a:pPr>
            <a:r>
              <a:rPr lang="en-US" sz="1400"/>
              <a:t>Start with a general chat, build a rapport – how's your day been etc.</a:t>
            </a:r>
          </a:p>
          <a:p>
            <a:pPr algn="l">
              <a:buFont typeface="Symbol"/>
              <a:buChar char="•"/>
            </a:pPr>
            <a:r>
              <a:rPr lang="en-US"/>
              <a:t>Ask how’s the job going?</a:t>
            </a:r>
            <a:endParaRPr lang="en-US" sz="1600"/>
          </a:p>
          <a:p>
            <a:pPr marL="1200150" lvl="1" indent="-285750">
              <a:buFont typeface="Arial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9"/>
          <p:cNvSpPr txBox="1">
            <a:spLocks noGrp="1"/>
          </p:cNvSpPr>
          <p:nvPr>
            <p:ph type="subTitle" idx="1"/>
          </p:nvPr>
        </p:nvSpPr>
        <p:spPr>
          <a:xfrm>
            <a:off x="325036" y="839768"/>
            <a:ext cx="8711257" cy="4428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500" dirty="0">
                <a:solidFill>
                  <a:schemeClr val="tx1"/>
                </a:solidFill>
                <a:cs typeface="Archivo ExtraBold"/>
              </a:rPr>
              <a:t>Mention we have 200+ clients in our portfolio</a:t>
            </a:r>
            <a:endParaRPr lang="en" sz="1500" dirty="0">
              <a:solidFill>
                <a:schemeClr val="tx1"/>
              </a:solidFill>
              <a:cs typeface="Archivo ExtraBold"/>
            </a:endParaRPr>
          </a:p>
          <a:p>
            <a:pPr marL="285750" indent="-285750"/>
            <a:r>
              <a:rPr lang="en-US" sz="1500" dirty="0">
                <a:solidFill>
                  <a:schemeClr val="tx1"/>
                </a:solidFill>
                <a:cs typeface="Archivo ExtraBold"/>
              </a:rPr>
              <a:t>We have done this for years</a:t>
            </a:r>
            <a:endParaRPr lang="en" sz="1500" dirty="0">
              <a:solidFill>
                <a:schemeClr val="tx1"/>
              </a:solidFill>
              <a:cs typeface="Archivo ExtraBold"/>
            </a:endParaRPr>
          </a:p>
          <a:p>
            <a:pPr marL="285750" indent="-285750"/>
            <a:r>
              <a:rPr lang="en-US" sz="1500" dirty="0">
                <a:solidFill>
                  <a:schemeClr val="tx1"/>
                </a:solidFill>
              </a:rPr>
              <a:t>Mention you would like to get more details and a better understanding of their background so you would understand how to best help them today/tomorrow</a:t>
            </a:r>
            <a:endParaRPr lang="en" sz="15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500" dirty="0">
                <a:solidFill>
                  <a:schemeClr val="tx1"/>
                </a:solidFill>
              </a:rPr>
              <a:t>What you want to do - long term/short term</a:t>
            </a:r>
            <a:endParaRPr lang="en" sz="1500" dirty="0">
              <a:solidFill>
                <a:schemeClr val="tx1"/>
              </a:solidFill>
            </a:endParaRPr>
          </a:p>
          <a:p>
            <a:pPr marL="1200150" lvl="1" indent="-285750"/>
            <a:r>
              <a:rPr lang="en-US" sz="1500" dirty="0">
                <a:solidFill>
                  <a:schemeClr val="tx1"/>
                </a:solidFill>
              </a:rPr>
              <a:t>Ask about their aspirations – move to a larger/smaller company; relocate; make more money; get promoted </a:t>
            </a:r>
            <a:r>
              <a:rPr lang="en-US" sz="1500" dirty="0" err="1">
                <a:solidFill>
                  <a:schemeClr val="tx1"/>
                </a:solidFill>
              </a:rPr>
              <a:t>etc</a:t>
            </a:r>
            <a:endParaRPr lang="en" sz="1500" dirty="0">
              <a:solidFill>
                <a:schemeClr val="tx1"/>
              </a:solidFill>
            </a:endParaRPr>
          </a:p>
          <a:p>
            <a:pPr marL="1200150" lvl="1" indent="-285750"/>
            <a:r>
              <a:rPr lang="en-US" sz="1500" dirty="0">
                <a:solidFill>
                  <a:schemeClr val="tx1"/>
                </a:solidFill>
              </a:rPr>
              <a:t>If they are looking for an internal role send to Charlotte</a:t>
            </a:r>
            <a:endParaRPr lang="en" sz="15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500" dirty="0">
                <a:solidFill>
                  <a:schemeClr val="tx1"/>
                </a:solidFill>
              </a:rPr>
              <a:t>Dive into their Aspiration / Pain points</a:t>
            </a:r>
            <a:endParaRPr lang="en" sz="1500" dirty="0">
              <a:solidFill>
                <a:schemeClr val="tx1"/>
              </a:solidFill>
            </a:endParaRPr>
          </a:p>
          <a:p>
            <a:pPr marL="1200150" lvl="1" indent="-285750"/>
            <a:r>
              <a:rPr lang="en-US" sz="1500" dirty="0">
                <a:solidFill>
                  <a:schemeClr val="tx1"/>
                </a:solidFill>
              </a:rPr>
              <a:t>What would you like that you’re not getting in your current job? 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money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boss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WFH</a:t>
            </a: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better discipline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better location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>
                <a:solidFill>
                  <a:schemeClr val="tx1"/>
                </a:solidFill>
              </a:rPr>
              <a:t>lack of progression</a:t>
            </a:r>
            <a:endParaRPr lang="en" sz="1500" dirty="0">
              <a:solidFill>
                <a:schemeClr val="tx1"/>
              </a:solidFill>
            </a:endParaRPr>
          </a:p>
          <a:p>
            <a:pPr marL="1657350" lvl="2" indent="-285750"/>
            <a:r>
              <a:rPr lang="en-US" sz="1500" dirty="0" err="1">
                <a:solidFill>
                  <a:schemeClr val="tx1"/>
                </a:solidFill>
              </a:rPr>
              <a:t>Etc</a:t>
            </a:r>
            <a:r>
              <a:rPr lang="en-US" sz="1500" dirty="0">
                <a:solidFill>
                  <a:schemeClr val="tx1"/>
                </a:solidFill>
              </a:rPr>
              <a:t> – these are the usual pain points</a:t>
            </a:r>
            <a:endParaRPr lang="en" sz="1500" dirty="0">
              <a:solidFill>
                <a:schemeClr val="tx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" sz="1500">
              <a:solidFill>
                <a:srgbClr val="FF854A"/>
              </a:solidFill>
              <a:latin typeface="Archivo ExtraBold"/>
              <a:cs typeface="Archivo ExtraBold"/>
            </a:endParaRPr>
          </a:p>
        </p:txBody>
      </p:sp>
      <p:sp>
        <p:nvSpPr>
          <p:cNvPr id="1336" name="Google Shape;1336;p79"/>
          <p:cNvSpPr txBox="1">
            <a:spLocks noGrp="1"/>
          </p:cNvSpPr>
          <p:nvPr>
            <p:ph type="title"/>
          </p:nvPr>
        </p:nvSpPr>
        <p:spPr>
          <a:xfrm>
            <a:off x="325037" y="272497"/>
            <a:ext cx="82890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INTERVIEW: </a:t>
            </a:r>
            <a:r>
              <a:rPr lang="en-US" b="1">
                <a:solidFill>
                  <a:schemeClr val="bg2"/>
                </a:solidFill>
              </a:rPr>
              <a:t>Set the agenda for the call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349" name="Google Shape;1349;p79"/>
          <p:cNvSpPr/>
          <p:nvPr/>
        </p:nvSpPr>
        <p:spPr>
          <a:xfrm>
            <a:off x="5041625" y="2780209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79"/>
          <p:cNvSpPr txBox="1">
            <a:spLocks noGrp="1"/>
          </p:cNvSpPr>
          <p:nvPr>
            <p:ph type="title"/>
          </p:nvPr>
        </p:nvSpPr>
        <p:spPr>
          <a:xfrm>
            <a:off x="982800" y="109200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/>
              <a:t>BILLINGS: </a:t>
            </a:r>
            <a:r>
              <a:rPr lang="en-US" b="1">
                <a:solidFill>
                  <a:schemeClr val="bg2"/>
                </a:solidFill>
              </a:rPr>
              <a:t>Perm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335" name="Google Shape;1335;p79"/>
          <p:cNvSpPr txBox="1">
            <a:spLocks noGrp="1"/>
          </p:cNvSpPr>
          <p:nvPr>
            <p:ph type="subTitle" idx="4294967295"/>
          </p:nvPr>
        </p:nvSpPr>
        <p:spPr>
          <a:xfrm>
            <a:off x="777187" y="1733940"/>
            <a:ext cx="8129587" cy="287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500" b="1">
                <a:solidFill>
                  <a:schemeClr val="tx1"/>
                </a:solidFill>
                <a:cs typeface="Archivo ExtraBold"/>
              </a:rPr>
              <a:t>What</a:t>
            </a:r>
            <a:r>
              <a:rPr lang="en-US" sz="1500" b="1">
                <a:solidFill>
                  <a:schemeClr val="tx1"/>
                </a:solidFill>
              </a:rPr>
              <a:t> are their billings year on year</a:t>
            </a:r>
            <a:endParaRPr lang="en-US" sz="1500" b="1">
              <a:solidFill>
                <a:schemeClr val="tx1"/>
              </a:solidFill>
              <a:cs typeface="Archivo ExtraBold"/>
            </a:endParaRPr>
          </a:p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Ask for </a:t>
            </a:r>
            <a:r>
              <a:rPr lang="en-US" sz="1500">
                <a:solidFill>
                  <a:schemeClr val="tx1"/>
                </a:solidFill>
              </a:rPr>
              <a:t>a breakdown – what's their avg fee, how many placements a month</a:t>
            </a:r>
          </a:p>
          <a:p>
            <a:pPr lvl="3">
              <a:buSzPts val="1800"/>
            </a:pPr>
            <a:r>
              <a:rPr lang="en-US" sz="1500">
                <a:solidFill>
                  <a:schemeClr val="tx1"/>
                </a:solidFill>
              </a:rPr>
              <a:t>If they don’t know what the fees are they most likely didn’t win the client – so they are doing acc management/delivery (180/270 - they are likely not a 360 consultant, ask them about winning new business)</a:t>
            </a:r>
          </a:p>
          <a:p>
            <a:pPr marL="1511300" lvl="3" indent="0">
              <a:buSzPts val="1800"/>
              <a:buNone/>
            </a:pPr>
            <a:endParaRPr lang="en-US" sz="1500">
              <a:solidFill>
                <a:schemeClr val="tx1"/>
              </a:solidFill>
            </a:endParaRPr>
          </a:p>
          <a:p>
            <a:pPr lvl="2">
              <a:buSzPts val="1800"/>
            </a:pPr>
            <a:r>
              <a:rPr lang="en-US" sz="1500" b="1">
                <a:solidFill>
                  <a:schemeClr val="tx1"/>
                </a:solidFill>
              </a:rPr>
              <a:t>Have they won any new business?</a:t>
            </a:r>
          </a:p>
          <a:p>
            <a:pPr lvl="3">
              <a:buSzPts val="1800"/>
            </a:pPr>
            <a:r>
              <a:rPr lang="en-US" sz="1500">
                <a:solidFill>
                  <a:schemeClr val="tx1"/>
                </a:solidFill>
              </a:rPr>
              <a:t>If yes, how much of the business was won by them</a:t>
            </a:r>
          </a:p>
          <a:p>
            <a:pPr lvl="3">
              <a:buSzPts val="1800"/>
            </a:pPr>
            <a:r>
              <a:rPr lang="en-US" sz="1500">
                <a:solidFill>
                  <a:schemeClr val="tx1"/>
                </a:solidFill>
              </a:rPr>
              <a:t>How much were company accounts</a:t>
            </a:r>
          </a:p>
          <a:p>
            <a:pPr marL="1511300" lvl="3" indent="0">
              <a:buSzPts val="1800"/>
              <a:buNone/>
            </a:pPr>
            <a:endParaRPr lang="en-US" sz="1500">
              <a:solidFill>
                <a:schemeClr val="tx1"/>
              </a:solidFill>
            </a:endParaRPr>
          </a:p>
          <a:p>
            <a:pPr lvl="2">
              <a:buSzPts val="1800"/>
            </a:pPr>
            <a:r>
              <a:rPr lang="en-US" sz="1500" b="1">
                <a:solidFill>
                  <a:schemeClr val="tx1"/>
                </a:solidFill>
              </a:rPr>
              <a:t>Ask if majority of their work is contingent/retained</a:t>
            </a:r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schemeClr val="tx1"/>
              </a:solidFill>
              <a:cs typeface="Archivo ExtraBold"/>
            </a:endParaRPr>
          </a:p>
        </p:txBody>
      </p:sp>
      <p:sp>
        <p:nvSpPr>
          <p:cNvPr id="1349" name="Google Shape;1349;p79"/>
          <p:cNvSpPr/>
          <p:nvPr/>
        </p:nvSpPr>
        <p:spPr>
          <a:xfrm>
            <a:off x="755375" y="229931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09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79"/>
          <p:cNvSpPr txBox="1">
            <a:spLocks noGrp="1"/>
          </p:cNvSpPr>
          <p:nvPr>
            <p:ph type="title"/>
          </p:nvPr>
        </p:nvSpPr>
        <p:spPr>
          <a:xfrm>
            <a:off x="982801" y="109200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b="1"/>
              <a:t>BILLINGS: </a:t>
            </a:r>
            <a:r>
              <a:rPr lang="en-US">
                <a:solidFill>
                  <a:schemeClr val="bg2"/>
                </a:solidFill>
              </a:rPr>
              <a:t>Temp/Contract/Interim</a:t>
            </a:r>
          </a:p>
        </p:txBody>
      </p:sp>
      <p:sp>
        <p:nvSpPr>
          <p:cNvPr id="1335" name="Google Shape;1335;p79"/>
          <p:cNvSpPr txBox="1">
            <a:spLocks noGrp="1"/>
          </p:cNvSpPr>
          <p:nvPr>
            <p:ph type="subTitle" idx="4294967295"/>
          </p:nvPr>
        </p:nvSpPr>
        <p:spPr>
          <a:xfrm>
            <a:off x="238036" y="1658459"/>
            <a:ext cx="8431511" cy="2876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2"/>
            <a:r>
              <a:rPr lang="en-US" sz="1500" b="1">
                <a:solidFill>
                  <a:schemeClr val="tx1"/>
                </a:solidFill>
                <a:cs typeface="Archivo ExtraBold"/>
              </a:rPr>
              <a:t>Ask for </a:t>
            </a:r>
            <a:r>
              <a:rPr lang="en-US" sz="1500" b="1">
                <a:solidFill>
                  <a:schemeClr val="tx1"/>
                </a:solidFill>
              </a:rPr>
              <a:t>their figures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Typically these consultants will be massive billers</a:t>
            </a:r>
          </a:p>
          <a:p>
            <a:pPr marL="1054100" lvl="2" indent="0">
              <a:buNone/>
            </a:pPr>
            <a:endParaRPr lang="en-US" sz="1500">
              <a:solidFill>
                <a:schemeClr val="tx1"/>
              </a:solidFill>
            </a:endParaRPr>
          </a:p>
          <a:p>
            <a:pPr lvl="2"/>
            <a:r>
              <a:rPr lang="en-US" sz="1500" b="1">
                <a:solidFill>
                  <a:schemeClr val="tx1"/>
                </a:solidFill>
              </a:rPr>
              <a:t>They will be after big base salaries/guarantee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They are around 7x more valuable than perm consultants</a:t>
            </a:r>
          </a:p>
          <a:p>
            <a:pPr marL="1054100" lvl="2" indent="0">
              <a:buNone/>
            </a:pPr>
            <a:endParaRPr lang="en-US" sz="1500">
              <a:solidFill>
                <a:schemeClr val="tx1"/>
              </a:solidFill>
            </a:endParaRPr>
          </a:p>
          <a:p>
            <a:pPr lvl="2"/>
            <a:r>
              <a:rPr lang="en-US" sz="1500" b="1">
                <a:solidFill>
                  <a:schemeClr val="tx1"/>
                </a:solidFill>
              </a:rPr>
              <a:t>Ask them how many clients have they billed with/ how many clients they won</a:t>
            </a:r>
          </a:p>
          <a:p>
            <a:pPr lvl="3"/>
            <a:r>
              <a:rPr lang="en-US" sz="1500">
                <a:solidFill>
                  <a:schemeClr val="tx1"/>
                </a:solidFill>
              </a:rPr>
              <a:t>How much have they billed with any client</a:t>
            </a:r>
          </a:p>
          <a:p>
            <a:pPr lvl="3"/>
            <a:r>
              <a:rPr lang="en-US" sz="1500">
                <a:solidFill>
                  <a:schemeClr val="tx1"/>
                </a:solidFill>
              </a:rPr>
              <a:t>Goal here is to figure out if they are placing a lot of candidates with one client that keeps coming back, or they are just filling roles as they go</a:t>
            </a:r>
          </a:p>
          <a:p>
            <a:pPr lvl="2" algn="l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chemeClr val="tx1"/>
              </a:solidFill>
              <a:cs typeface="Archivo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35231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5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809" y="844415"/>
            <a:ext cx="4401201" cy="2721424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5"/>
          <p:cNvSpPr txBox="1"/>
          <p:nvPr/>
        </p:nvSpPr>
        <p:spPr>
          <a:xfrm>
            <a:off x="389773" y="1068819"/>
            <a:ext cx="3416756" cy="46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000" b="1">
                <a:solidFill>
                  <a:schemeClr val="dk1"/>
                </a:solidFill>
                <a:latin typeface="Archivo"/>
                <a:cs typeface="Archivo"/>
              </a:rPr>
              <a:t>LET'S TALK MONEY</a:t>
            </a:r>
          </a:p>
        </p:txBody>
      </p:sp>
      <p:sp>
        <p:nvSpPr>
          <p:cNvPr id="758" name="Google Shape;758;p55"/>
          <p:cNvSpPr/>
          <p:nvPr/>
        </p:nvSpPr>
        <p:spPr>
          <a:xfrm>
            <a:off x="6330150" y="12965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5"/>
          <p:cNvSpPr/>
          <p:nvPr/>
        </p:nvSpPr>
        <p:spPr>
          <a:xfrm>
            <a:off x="2763350" y="36331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55"/>
          <p:cNvSpPr txBox="1">
            <a:spLocks noGrp="1"/>
          </p:cNvSpPr>
          <p:nvPr>
            <p:ph type="title"/>
          </p:nvPr>
        </p:nvSpPr>
        <p:spPr>
          <a:xfrm>
            <a:off x="702442" y="186233"/>
            <a:ext cx="77175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ASPIRATIONS</a:t>
            </a:r>
            <a:endParaRPr lang="en-US"/>
          </a:p>
        </p:txBody>
      </p:sp>
      <p:sp>
        <p:nvSpPr>
          <p:cNvPr id="761" name="Google Shape;761;p55"/>
          <p:cNvSpPr/>
          <p:nvPr/>
        </p:nvSpPr>
        <p:spPr>
          <a:xfrm>
            <a:off x="3729408" y="1465827"/>
            <a:ext cx="1706700" cy="1478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335;p79">
            <a:extLst>
              <a:ext uri="{FF2B5EF4-FFF2-40B4-BE49-F238E27FC236}">
                <a16:creationId xmlns:a16="http://schemas.microsoft.com/office/drawing/2014/main" id="{A269C8A4-D820-44BE-F88D-EB74DDDCE542}"/>
              </a:ext>
            </a:extLst>
          </p:cNvPr>
          <p:cNvSpPr txBox="1">
            <a:spLocks/>
          </p:cNvSpPr>
          <p:nvPr/>
        </p:nvSpPr>
        <p:spPr>
          <a:xfrm>
            <a:off x="-656955" y="1453582"/>
            <a:ext cx="3870294" cy="78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How</a:t>
            </a:r>
            <a:r>
              <a:rPr lang="en-US" sz="1500">
                <a:solidFill>
                  <a:schemeClr val="tx1"/>
                </a:solidFill>
              </a:rPr>
              <a:t> much are you making?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How much do you want to make ?</a:t>
            </a:r>
          </a:p>
        </p:txBody>
      </p:sp>
      <p:sp>
        <p:nvSpPr>
          <p:cNvPr id="4" name="Google Shape;756;p55">
            <a:extLst>
              <a:ext uri="{FF2B5EF4-FFF2-40B4-BE49-F238E27FC236}">
                <a16:creationId xmlns:a16="http://schemas.microsoft.com/office/drawing/2014/main" id="{26C5F4BD-16EB-FEFC-E63B-5AA1565929FA}"/>
              </a:ext>
            </a:extLst>
          </p:cNvPr>
          <p:cNvSpPr txBox="1"/>
          <p:nvPr/>
        </p:nvSpPr>
        <p:spPr>
          <a:xfrm>
            <a:off x="5975376" y="1478574"/>
            <a:ext cx="3416756" cy="46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sz="2000" b="1">
                <a:solidFill>
                  <a:schemeClr val="dk1"/>
                </a:solidFill>
                <a:latin typeface="Archivo"/>
                <a:cs typeface="Archivo"/>
              </a:rPr>
              <a:t>COMMS STRUCTURE</a:t>
            </a:r>
            <a:endParaRPr lang="en-US"/>
          </a:p>
        </p:txBody>
      </p:sp>
      <p:sp>
        <p:nvSpPr>
          <p:cNvPr id="5" name="Google Shape;1335;p79">
            <a:extLst>
              <a:ext uri="{FF2B5EF4-FFF2-40B4-BE49-F238E27FC236}">
                <a16:creationId xmlns:a16="http://schemas.microsoft.com/office/drawing/2014/main" id="{8528C2C0-A744-C669-A4F1-1CF4C196BE95}"/>
              </a:ext>
            </a:extLst>
          </p:cNvPr>
          <p:cNvSpPr txBox="1">
            <a:spLocks/>
          </p:cNvSpPr>
          <p:nvPr/>
        </p:nvSpPr>
        <p:spPr>
          <a:xfrm>
            <a:off x="4928649" y="1863337"/>
            <a:ext cx="3870294" cy="78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How</a:t>
            </a:r>
            <a:r>
              <a:rPr lang="en-US" sz="1500">
                <a:solidFill>
                  <a:schemeClr val="tx1"/>
                </a:solidFill>
              </a:rPr>
              <a:t> much did you make last year?</a:t>
            </a:r>
          </a:p>
        </p:txBody>
      </p:sp>
      <p:sp>
        <p:nvSpPr>
          <p:cNvPr id="6" name="Google Shape;756;p55">
            <a:extLst>
              <a:ext uri="{FF2B5EF4-FFF2-40B4-BE49-F238E27FC236}">
                <a16:creationId xmlns:a16="http://schemas.microsoft.com/office/drawing/2014/main" id="{D0745D6A-AFDA-59FA-C318-9AD3E3B1829D}"/>
              </a:ext>
            </a:extLst>
          </p:cNvPr>
          <p:cNvSpPr txBox="1"/>
          <p:nvPr/>
        </p:nvSpPr>
        <p:spPr>
          <a:xfrm>
            <a:off x="389772" y="3473433"/>
            <a:ext cx="8635736" cy="46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" sz="2000" b="1">
                <a:solidFill>
                  <a:schemeClr val="dk1"/>
                </a:solidFill>
                <a:latin typeface="Archivo"/>
                <a:cs typeface="Archivo"/>
              </a:rPr>
              <a:t>3 MOST IMPORTANT THINGS TO YOU FOR YOUR NEXT JOB: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7" name="Google Shape;1335;p79">
            <a:extLst>
              <a:ext uri="{FF2B5EF4-FFF2-40B4-BE49-F238E27FC236}">
                <a16:creationId xmlns:a16="http://schemas.microsoft.com/office/drawing/2014/main" id="{9F8E4600-3EB4-CD8F-CE5A-897B86B58A88}"/>
              </a:ext>
            </a:extLst>
          </p:cNvPr>
          <p:cNvSpPr txBox="1">
            <a:spLocks/>
          </p:cNvSpPr>
          <p:nvPr/>
        </p:nvSpPr>
        <p:spPr>
          <a:xfrm>
            <a:off x="1348686" y="3868978"/>
            <a:ext cx="8043321" cy="107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Managerial path</a:t>
            </a:r>
          </a:p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Money</a:t>
            </a:r>
          </a:p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WFH/ Fully remote</a:t>
            </a:r>
          </a:p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They will have a lot </a:t>
            </a:r>
            <a:r>
              <a:rPr lang="en-US" sz="1500">
                <a:solidFill>
                  <a:schemeClr val="tx1"/>
                </a:solidFill>
              </a:rPr>
              <a:t>of different answers, </a:t>
            </a:r>
            <a:r>
              <a:rPr lang="en-US" sz="1500" b="1">
                <a:solidFill>
                  <a:schemeClr val="bg2"/>
                </a:solidFill>
              </a:rPr>
              <a:t>figure out what motivates them</a:t>
            </a:r>
          </a:p>
          <a:p>
            <a:pPr lvl="2"/>
            <a:endParaRPr lang="en-US" sz="15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9" name="Google Shape;979;p64"/>
          <p:cNvCxnSpPr/>
          <p:nvPr/>
        </p:nvCxnSpPr>
        <p:spPr>
          <a:xfrm>
            <a:off x="706650" y="2578475"/>
            <a:ext cx="7730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80" name="Google Shape;980;p64"/>
          <p:cNvSpPr/>
          <p:nvPr/>
        </p:nvSpPr>
        <p:spPr>
          <a:xfrm flipH="1">
            <a:off x="921646" y="2347084"/>
            <a:ext cx="489186" cy="4304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1" name="Google Shape;981;p64"/>
          <p:cNvSpPr/>
          <p:nvPr/>
        </p:nvSpPr>
        <p:spPr>
          <a:xfrm flipH="1">
            <a:off x="3303021" y="2347084"/>
            <a:ext cx="489186" cy="4304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2" name="Google Shape;982;p64"/>
          <p:cNvSpPr/>
          <p:nvPr/>
        </p:nvSpPr>
        <p:spPr>
          <a:xfrm flipH="1">
            <a:off x="5684396" y="2347084"/>
            <a:ext cx="489186" cy="4304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89" name="Google Shape;989;p64"/>
          <p:cNvSpPr txBox="1"/>
          <p:nvPr/>
        </p:nvSpPr>
        <p:spPr>
          <a:xfrm>
            <a:off x="1688983" y="2666383"/>
            <a:ext cx="1197329" cy="20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chemeClr val="dk2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STEP 1</a:t>
            </a:r>
            <a:endParaRPr sz="2200">
              <a:solidFill>
                <a:schemeClr val="dk2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990" name="Google Shape;990;p64"/>
          <p:cNvSpPr txBox="1"/>
          <p:nvPr/>
        </p:nvSpPr>
        <p:spPr>
          <a:xfrm>
            <a:off x="4070333" y="2666383"/>
            <a:ext cx="1197329" cy="20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STEP 2</a:t>
            </a:r>
            <a:endParaRPr sz="2200">
              <a:solidFill>
                <a:schemeClr val="dk1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991" name="Google Shape;991;p64"/>
          <p:cNvSpPr txBox="1"/>
          <p:nvPr/>
        </p:nvSpPr>
        <p:spPr>
          <a:xfrm>
            <a:off x="6451733" y="2666383"/>
            <a:ext cx="1197329" cy="20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200">
                <a:solidFill>
                  <a:schemeClr val="lt2"/>
                </a:solidFill>
                <a:latin typeface="Archivo ExtraBold"/>
                <a:ea typeface="Archivo ExtraBold"/>
                <a:cs typeface="Archivo ExtraBold"/>
                <a:sym typeface="Archivo ExtraBold"/>
              </a:rPr>
              <a:t>STEP 3</a:t>
            </a:r>
            <a:endParaRPr sz="2200">
              <a:solidFill>
                <a:schemeClr val="lt2"/>
              </a:solidFill>
              <a:latin typeface="Archivo ExtraBold"/>
              <a:ea typeface="Archivo ExtraBold"/>
              <a:cs typeface="Archivo ExtraBold"/>
              <a:sym typeface="Archivo ExtraBold"/>
            </a:endParaRPr>
          </a:p>
        </p:txBody>
      </p:sp>
      <p:sp>
        <p:nvSpPr>
          <p:cNvPr id="992" name="Google Shape;992;p64"/>
          <p:cNvSpPr/>
          <p:nvPr/>
        </p:nvSpPr>
        <p:spPr>
          <a:xfrm>
            <a:off x="3174050" y="30314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791;p57">
            <a:extLst>
              <a:ext uri="{FF2B5EF4-FFF2-40B4-BE49-F238E27FC236}">
                <a16:creationId xmlns:a16="http://schemas.microsoft.com/office/drawing/2014/main" id="{B070AC01-C40D-EAD8-D950-F34092FACAE1}"/>
              </a:ext>
            </a:extLst>
          </p:cNvPr>
          <p:cNvSpPr txBox="1">
            <a:spLocks/>
          </p:cNvSpPr>
          <p:nvPr/>
        </p:nvSpPr>
        <p:spPr>
          <a:xfrm>
            <a:off x="713225" y="1544893"/>
            <a:ext cx="77175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en-US"/>
              <a:t>EXPLAIN </a:t>
            </a:r>
            <a:r>
              <a:rPr lang="en-US">
                <a:solidFill>
                  <a:schemeClr val="dk2"/>
                </a:solidFill>
              </a:rPr>
              <a:t>CANDIDATE </a:t>
            </a:r>
            <a:r>
              <a:rPr lang="en-US"/>
              <a:t>JOURNEY</a:t>
            </a:r>
          </a:p>
        </p:txBody>
      </p:sp>
      <p:sp>
        <p:nvSpPr>
          <p:cNvPr id="7" name="Google Shape;1335;p79">
            <a:extLst>
              <a:ext uri="{FF2B5EF4-FFF2-40B4-BE49-F238E27FC236}">
                <a16:creationId xmlns:a16="http://schemas.microsoft.com/office/drawing/2014/main" id="{26A819D5-7BF0-77D1-7FF4-7BA1A6C0DE71}"/>
              </a:ext>
            </a:extLst>
          </p:cNvPr>
          <p:cNvSpPr txBox="1">
            <a:spLocks/>
          </p:cNvSpPr>
          <p:nvPr/>
        </p:nvSpPr>
        <p:spPr>
          <a:xfrm>
            <a:off x="76291" y="159620"/>
            <a:ext cx="8550123" cy="78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14300" indent="0" algn="ctr">
              <a:buNone/>
            </a:pPr>
            <a:r>
              <a:rPr lang="en-US" sz="1500" b="1">
                <a:solidFill>
                  <a:schemeClr val="tx1"/>
                </a:solidFill>
                <a:cs typeface="Archivo ExtraBold"/>
              </a:rPr>
              <a:t>Is there anything that’s going to stop </a:t>
            </a:r>
            <a:r>
              <a:rPr lang="en-US" sz="1500" b="1">
                <a:solidFill>
                  <a:schemeClr val="tx1"/>
                </a:solidFill>
              </a:rPr>
              <a:t>you doing this process once we’ve started?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sz="1500">
                <a:solidFill>
                  <a:schemeClr val="tx1"/>
                </a:solidFill>
              </a:rPr>
              <a:t>Realistically what is your timeline?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Explain that you will be there to help any step of the way, prep for interviews and give more details on the companies.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Make sure they understand they can be in touch anytime</a:t>
            </a:r>
          </a:p>
          <a:p>
            <a:pPr lvl="2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0" name="Google Shape;1335;p79">
            <a:extLst>
              <a:ext uri="{FF2B5EF4-FFF2-40B4-BE49-F238E27FC236}">
                <a16:creationId xmlns:a16="http://schemas.microsoft.com/office/drawing/2014/main" id="{BE820EB8-4FAE-FB23-3B02-561028C2A1F2}"/>
              </a:ext>
            </a:extLst>
          </p:cNvPr>
          <p:cNvSpPr txBox="1">
            <a:spLocks/>
          </p:cNvSpPr>
          <p:nvPr/>
        </p:nvSpPr>
        <p:spPr>
          <a:xfrm>
            <a:off x="-74671" y="3178865"/>
            <a:ext cx="4689803" cy="131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1657350" lvl="2" indent="-285750"/>
            <a:r>
              <a:rPr lang="en-US" sz="1500">
                <a:solidFill>
                  <a:schemeClr val="tx1"/>
                </a:solidFill>
                <a:cs typeface="Archivo ExtraBold"/>
              </a:rPr>
              <a:t>You</a:t>
            </a:r>
            <a:r>
              <a:rPr lang="en-US" sz="1500">
                <a:solidFill>
                  <a:schemeClr val="tx1"/>
                </a:solidFill>
              </a:rPr>
              <a:t> will chat with </a:t>
            </a:r>
            <a:r>
              <a:rPr lang="en-US" sz="1500" err="1">
                <a:solidFill>
                  <a:schemeClr val="tx1"/>
                </a:solidFill>
              </a:rPr>
              <a:t>Dualta</a:t>
            </a:r>
            <a:r>
              <a:rPr lang="en-US" sz="1500">
                <a:solidFill>
                  <a:schemeClr val="tx1"/>
                </a:solidFill>
              </a:rPr>
              <a:t>/come up with a list of companies</a:t>
            </a:r>
          </a:p>
          <a:p>
            <a:pPr marL="1657350" lvl="2" indent="-285750"/>
            <a:r>
              <a:rPr lang="en-US" sz="1500">
                <a:solidFill>
                  <a:schemeClr val="tx1"/>
                </a:solidFill>
              </a:rPr>
              <a:t>Give them the list</a:t>
            </a:r>
          </a:p>
          <a:p>
            <a:pPr marL="1657350" lvl="2" indent="-285750"/>
            <a:r>
              <a:rPr lang="en-US" sz="1500">
                <a:solidFill>
                  <a:schemeClr val="tx1"/>
                </a:solidFill>
              </a:rPr>
              <a:t>They will decide who they want to speak with </a:t>
            </a:r>
          </a:p>
          <a:p>
            <a:pPr marL="114300" indent="0" algn="ctr">
              <a:buNone/>
            </a:pPr>
            <a:endParaRPr lang="en-US" sz="1500" b="1">
              <a:solidFill>
                <a:schemeClr val="tx1"/>
              </a:solidFill>
            </a:endParaRPr>
          </a:p>
        </p:txBody>
      </p:sp>
      <p:sp>
        <p:nvSpPr>
          <p:cNvPr id="11" name="Google Shape;1335;p79">
            <a:extLst>
              <a:ext uri="{FF2B5EF4-FFF2-40B4-BE49-F238E27FC236}">
                <a16:creationId xmlns:a16="http://schemas.microsoft.com/office/drawing/2014/main" id="{2033EED4-10C2-2FA5-C3C9-6FE48DB7818C}"/>
              </a:ext>
            </a:extLst>
          </p:cNvPr>
          <p:cNvSpPr txBox="1">
            <a:spLocks/>
          </p:cNvSpPr>
          <p:nvPr/>
        </p:nvSpPr>
        <p:spPr>
          <a:xfrm>
            <a:off x="3936612" y="3178865"/>
            <a:ext cx="4786850" cy="1313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2"/>
            <a:r>
              <a:rPr lang="en-US" sz="1500">
                <a:solidFill>
                  <a:schemeClr val="tx1"/>
                </a:solidFill>
                <a:cs typeface="Archivo ExtraBold"/>
              </a:rPr>
              <a:t>You</a:t>
            </a:r>
            <a:r>
              <a:rPr lang="en-US" sz="1500">
                <a:solidFill>
                  <a:schemeClr val="tx1"/>
                </a:solidFill>
              </a:rPr>
              <a:t> will present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You will coordinate</a:t>
            </a:r>
          </a:p>
          <a:p>
            <a:pPr lvl="2"/>
            <a:r>
              <a:rPr lang="en-US" sz="1500">
                <a:solidFill>
                  <a:schemeClr val="tx1"/>
                </a:solidFill>
              </a:rPr>
              <a:t>Hopefully they will have competing offers in a matter of weeks</a:t>
            </a:r>
          </a:p>
          <a:p>
            <a:pPr marL="1657350" lvl="2" indent="-285750"/>
            <a:endParaRPr lang="en-US" sz="15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2"/>
          <p:cNvSpPr txBox="1">
            <a:spLocks noGrp="1"/>
          </p:cNvSpPr>
          <p:nvPr>
            <p:ph type="title"/>
          </p:nvPr>
        </p:nvSpPr>
        <p:spPr>
          <a:xfrm>
            <a:off x="1025933" y="261714"/>
            <a:ext cx="77175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LOCK</a:t>
            </a:r>
            <a:r>
              <a:rPr lang="en">
                <a:solidFill>
                  <a:srgbClr val="22467A"/>
                </a:solidFill>
              </a:rPr>
              <a:t> IT IN</a:t>
            </a:r>
            <a:endParaRPr lang="en-US"/>
          </a:p>
        </p:txBody>
      </p:sp>
      <p:sp>
        <p:nvSpPr>
          <p:cNvPr id="704" name="Google Shape;704;p52"/>
          <p:cNvSpPr txBox="1">
            <a:spLocks noGrp="1"/>
          </p:cNvSpPr>
          <p:nvPr>
            <p:ph type="subTitle" idx="4"/>
          </p:nvPr>
        </p:nvSpPr>
        <p:spPr>
          <a:xfrm>
            <a:off x="419824" y="2537625"/>
            <a:ext cx="4636041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/>
              <a:t>Before I give you the list of all of our clients, I will need some more details from you:</a:t>
            </a:r>
            <a:endParaRPr lang="en"/>
          </a:p>
        </p:txBody>
      </p:sp>
      <p:sp>
        <p:nvSpPr>
          <p:cNvPr id="706" name="Google Shape;706;p52"/>
          <p:cNvSpPr txBox="1">
            <a:spLocks noGrp="1"/>
          </p:cNvSpPr>
          <p:nvPr>
            <p:ph type="subTitle" idx="6"/>
          </p:nvPr>
        </p:nvSpPr>
        <p:spPr>
          <a:xfrm>
            <a:off x="4635985" y="760594"/>
            <a:ext cx="4161588" cy="1171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Try to get them locked in for one client – that you think would be a best fit on what they described they are after:  </a:t>
            </a:r>
            <a:r>
              <a:rPr lang="en">
                <a:solidFill>
                  <a:schemeClr val="bg2"/>
                </a:solidFill>
              </a:rPr>
              <a:t>''Let’s just get you locked in for one and we can easily expand''.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699" name="Google Shape;699;p52"/>
          <p:cNvPicPr preferRelativeResize="0"/>
          <p:nvPr/>
        </p:nvPicPr>
        <p:blipFill rotWithShape="1">
          <a:blip r:embed="rId3">
            <a:alphaModFix/>
          </a:blip>
          <a:srcRect l="11698" t="27154" r="50330" b="23545"/>
          <a:stretch/>
        </p:blipFill>
        <p:spPr>
          <a:xfrm>
            <a:off x="2485816" y="260757"/>
            <a:ext cx="1571604" cy="135396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707" name="Google Shape;707;p52"/>
          <p:cNvPicPr preferRelativeResize="0"/>
          <p:nvPr/>
        </p:nvPicPr>
        <p:blipFill rotWithShape="1">
          <a:blip r:embed="rId3">
            <a:alphaModFix/>
          </a:blip>
          <a:srcRect l="42451" t="1163" r="19577" b="49534"/>
          <a:stretch/>
        </p:blipFill>
        <p:spPr>
          <a:xfrm>
            <a:off x="7340690" y="2027742"/>
            <a:ext cx="1560821" cy="1353968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708" name="Google Shape;708;p52"/>
          <p:cNvSpPr/>
          <p:nvPr/>
        </p:nvSpPr>
        <p:spPr>
          <a:xfrm>
            <a:off x="2255905" y="250762"/>
            <a:ext cx="1507370" cy="1361768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09" name="Google Shape;709;p52"/>
          <p:cNvSpPr/>
          <p:nvPr/>
        </p:nvSpPr>
        <p:spPr>
          <a:xfrm>
            <a:off x="6130986" y="2738279"/>
            <a:ext cx="1507370" cy="1361768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10" name="Google Shape;710;p52"/>
          <p:cNvSpPr/>
          <p:nvPr/>
        </p:nvSpPr>
        <p:spPr>
          <a:xfrm>
            <a:off x="5056650" y="2572063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2"/>
          <p:cNvSpPr/>
          <p:nvPr/>
        </p:nvSpPr>
        <p:spPr>
          <a:xfrm>
            <a:off x="872676" y="-390634"/>
            <a:ext cx="1604417" cy="14480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" name="Google Shape;700;p52">
            <a:extLst>
              <a:ext uri="{FF2B5EF4-FFF2-40B4-BE49-F238E27FC236}">
                <a16:creationId xmlns:a16="http://schemas.microsoft.com/office/drawing/2014/main" id="{B11107D4-A1AA-D733-4913-A7CF7102F827}"/>
              </a:ext>
            </a:extLst>
          </p:cNvPr>
          <p:cNvSpPr txBox="1">
            <a:spLocks/>
          </p:cNvSpPr>
          <p:nvPr/>
        </p:nvSpPr>
        <p:spPr>
          <a:xfrm>
            <a:off x="346602" y="1889950"/>
            <a:ext cx="77175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l"/>
            <a:r>
              <a:rPr lang="en">
                <a:solidFill>
                  <a:schemeClr val="dk2"/>
                </a:solidFill>
              </a:rPr>
              <a:t>COMMIT </a:t>
            </a:r>
            <a:r>
              <a:rPr lang="en">
                <a:solidFill>
                  <a:srgbClr val="22467A"/>
                </a:solidFill>
              </a:rPr>
              <a:t>TO ACTION</a:t>
            </a:r>
            <a:endParaRPr lang="en-US"/>
          </a:p>
        </p:txBody>
      </p:sp>
      <p:sp>
        <p:nvSpPr>
          <p:cNvPr id="14" name="Google Shape;1335;p79">
            <a:extLst>
              <a:ext uri="{FF2B5EF4-FFF2-40B4-BE49-F238E27FC236}">
                <a16:creationId xmlns:a16="http://schemas.microsoft.com/office/drawing/2014/main" id="{6E42D06F-C5C6-021C-1923-886338DDDE27}"/>
              </a:ext>
            </a:extLst>
          </p:cNvPr>
          <p:cNvSpPr txBox="1">
            <a:spLocks/>
          </p:cNvSpPr>
          <p:nvPr/>
        </p:nvSpPr>
        <p:spPr>
          <a:xfrm>
            <a:off x="-182501" y="3146516"/>
            <a:ext cx="6070029" cy="194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"/>
              <a:buChar char="●"/>
              <a:defRPr sz="18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lvl="1">
              <a:buFont typeface="Wingdings"/>
              <a:buChar char="§"/>
            </a:pPr>
            <a:r>
              <a:rPr lang="en-US" sz="1500" b="1">
                <a:solidFill>
                  <a:schemeClr val="tx1"/>
                </a:solidFill>
                <a:cs typeface="Archivo ExtraBold"/>
              </a:rPr>
              <a:t>In </a:t>
            </a:r>
            <a:r>
              <a:rPr lang="en-US" sz="1500" b="1">
                <a:solidFill>
                  <a:schemeClr val="tx1"/>
                </a:solidFill>
              </a:rPr>
              <a:t>a WhatsApp group ask them for the following details in case you didn’t catch that on the call:</a:t>
            </a:r>
            <a:endParaRPr lang="en-US" b="1">
              <a:solidFill>
                <a:schemeClr val="tx1"/>
              </a:solidFill>
            </a:endParaRPr>
          </a:p>
          <a:p>
            <a:pPr lvl="1">
              <a:buFont typeface="Wingdings"/>
              <a:buChar char="§"/>
            </a:pPr>
            <a:r>
              <a:rPr lang="en-US" sz="1500">
                <a:solidFill>
                  <a:schemeClr val="tx1"/>
                </a:solidFill>
              </a:rPr>
              <a:t>Billings – best to break down by years</a:t>
            </a:r>
          </a:p>
          <a:p>
            <a:pPr lvl="1">
              <a:buFont typeface="Wingdings"/>
              <a:buChar char="§"/>
            </a:pPr>
            <a:r>
              <a:rPr lang="en-US" sz="1500">
                <a:solidFill>
                  <a:schemeClr val="tx1"/>
                </a:solidFill>
              </a:rPr>
              <a:t>Avg number of placements/ avg fee</a:t>
            </a:r>
          </a:p>
          <a:p>
            <a:pPr lvl="1">
              <a:buFont typeface="Wingdings"/>
              <a:buChar char="§"/>
            </a:pPr>
            <a:r>
              <a:rPr lang="en-US" sz="1500">
                <a:solidFill>
                  <a:schemeClr val="tx1"/>
                </a:solidFill>
              </a:rPr>
              <a:t>Examples of roles worked on</a:t>
            </a:r>
          </a:p>
          <a:p>
            <a:pPr lvl="1">
              <a:buFont typeface="Wingdings"/>
              <a:buChar char="§"/>
            </a:pPr>
            <a:r>
              <a:rPr lang="en-US" sz="1500">
                <a:solidFill>
                  <a:schemeClr val="tx1"/>
                </a:solidFill>
              </a:rPr>
              <a:t>Any key achievements that you’d like me to add to the profile</a:t>
            </a:r>
          </a:p>
          <a:p>
            <a:pPr marL="1657350" lvl="2" indent="-285750">
              <a:buFont typeface="Wingdings"/>
              <a:buChar char="§"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15" name="Google Shape;711;p52">
            <a:extLst>
              <a:ext uri="{FF2B5EF4-FFF2-40B4-BE49-F238E27FC236}">
                <a16:creationId xmlns:a16="http://schemas.microsoft.com/office/drawing/2014/main" id="{6D099F8E-263B-FD8D-94AC-24B73D1F2292}"/>
              </a:ext>
            </a:extLst>
          </p:cNvPr>
          <p:cNvSpPr/>
          <p:nvPr/>
        </p:nvSpPr>
        <p:spPr>
          <a:xfrm>
            <a:off x="-453637" y="331828"/>
            <a:ext cx="1604417" cy="14480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" name="Google Shape;711;p52">
            <a:extLst>
              <a:ext uri="{FF2B5EF4-FFF2-40B4-BE49-F238E27FC236}">
                <a16:creationId xmlns:a16="http://schemas.microsoft.com/office/drawing/2014/main" id="{E5E172CF-E8C9-2A6F-418C-6F1E8ED88752}"/>
              </a:ext>
            </a:extLst>
          </p:cNvPr>
          <p:cNvSpPr/>
          <p:nvPr/>
        </p:nvSpPr>
        <p:spPr>
          <a:xfrm>
            <a:off x="7636176" y="3966905"/>
            <a:ext cx="1604417" cy="14480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" name="Google Shape;711;p52">
            <a:extLst>
              <a:ext uri="{FF2B5EF4-FFF2-40B4-BE49-F238E27FC236}">
                <a16:creationId xmlns:a16="http://schemas.microsoft.com/office/drawing/2014/main" id="{DC87258C-F255-76E8-0F82-7BA7150BCC87}"/>
              </a:ext>
            </a:extLst>
          </p:cNvPr>
          <p:cNvSpPr/>
          <p:nvPr/>
        </p:nvSpPr>
        <p:spPr>
          <a:xfrm>
            <a:off x="6026958" y="4181366"/>
            <a:ext cx="1604417" cy="144803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TABLE OF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CONTENTS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0" name="Google Shape;560;p46"/>
          <p:cNvSpPr txBox="1">
            <a:spLocks noGrp="1"/>
          </p:cNvSpPr>
          <p:nvPr>
            <p:ph type="subTitle" idx="1"/>
          </p:nvPr>
        </p:nvSpPr>
        <p:spPr>
          <a:xfrm>
            <a:off x="3647150" y="1521800"/>
            <a:ext cx="191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PREPARATION</a:t>
            </a:r>
            <a:endParaRPr lang="en-US" sz="1700"/>
          </a:p>
        </p:txBody>
      </p:sp>
      <p:sp>
        <p:nvSpPr>
          <p:cNvPr id="561" name="Google Shape;561;p46"/>
          <p:cNvSpPr txBox="1">
            <a:spLocks noGrp="1"/>
          </p:cNvSpPr>
          <p:nvPr>
            <p:ph type="subTitle" idx="2"/>
          </p:nvPr>
        </p:nvSpPr>
        <p:spPr>
          <a:xfrm>
            <a:off x="6427850" y="1521800"/>
            <a:ext cx="191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SOURCING</a:t>
            </a:r>
            <a:endParaRPr lang="en-US" sz="1700"/>
          </a:p>
        </p:txBody>
      </p:sp>
      <p:sp>
        <p:nvSpPr>
          <p:cNvPr id="562" name="Google Shape;562;p46"/>
          <p:cNvSpPr txBox="1">
            <a:spLocks noGrp="1"/>
          </p:cNvSpPr>
          <p:nvPr>
            <p:ph type="subTitle" idx="3"/>
          </p:nvPr>
        </p:nvSpPr>
        <p:spPr>
          <a:xfrm>
            <a:off x="3657933" y="2948778"/>
            <a:ext cx="4264098" cy="4329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" sz="1700"/>
              <a:t> INTERVIEW &amp; TEMPLATES</a:t>
            </a:r>
            <a:endParaRPr lang="en-US" sz="1700"/>
          </a:p>
        </p:txBody>
      </p:sp>
      <p:sp>
        <p:nvSpPr>
          <p:cNvPr id="564" name="Google Shape;564;p46"/>
          <p:cNvSpPr txBox="1">
            <a:spLocks noGrp="1"/>
          </p:cNvSpPr>
          <p:nvPr>
            <p:ph type="subTitle" idx="5"/>
          </p:nvPr>
        </p:nvSpPr>
        <p:spPr>
          <a:xfrm>
            <a:off x="3647150" y="1912534"/>
            <a:ext cx="19134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"/>
              <a:t>What you need to do before the search.</a:t>
            </a:r>
          </a:p>
        </p:txBody>
      </p:sp>
      <p:sp>
        <p:nvSpPr>
          <p:cNvPr id="565" name="Google Shape;565;p46"/>
          <p:cNvSpPr txBox="1">
            <a:spLocks noGrp="1"/>
          </p:cNvSpPr>
          <p:nvPr>
            <p:ph type="subTitle" idx="6"/>
          </p:nvPr>
        </p:nvSpPr>
        <p:spPr>
          <a:xfrm>
            <a:off x="6427850" y="1912534"/>
            <a:ext cx="19134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"/>
              <a:t>Step by step process and tech used.</a:t>
            </a:r>
          </a:p>
        </p:txBody>
      </p:sp>
      <p:sp>
        <p:nvSpPr>
          <p:cNvPr id="566" name="Google Shape;566;p46"/>
          <p:cNvSpPr txBox="1">
            <a:spLocks noGrp="1"/>
          </p:cNvSpPr>
          <p:nvPr>
            <p:ph type="subTitle" idx="7"/>
          </p:nvPr>
        </p:nvSpPr>
        <p:spPr>
          <a:xfrm>
            <a:off x="3711847" y="3347449"/>
            <a:ext cx="463072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"/>
              <a:t>Candidate questions, assessment, submitting candidates and feedback.</a:t>
            </a:r>
          </a:p>
        </p:txBody>
      </p:sp>
      <p:sp>
        <p:nvSpPr>
          <p:cNvPr id="568" name="Google Shape;568;p46"/>
          <p:cNvSpPr txBox="1">
            <a:spLocks noGrp="1"/>
          </p:cNvSpPr>
          <p:nvPr>
            <p:ph type="title" idx="9"/>
          </p:nvPr>
        </p:nvSpPr>
        <p:spPr>
          <a:xfrm>
            <a:off x="2784022" y="1521800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O1</a:t>
            </a:r>
            <a:endParaRPr/>
          </a:p>
        </p:txBody>
      </p:sp>
      <p:sp>
        <p:nvSpPr>
          <p:cNvPr id="569" name="Google Shape;569;p46"/>
          <p:cNvSpPr txBox="1">
            <a:spLocks noGrp="1"/>
          </p:cNvSpPr>
          <p:nvPr>
            <p:ph type="title" idx="13"/>
          </p:nvPr>
        </p:nvSpPr>
        <p:spPr>
          <a:xfrm>
            <a:off x="5560547" y="1521800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0" name="Google Shape;570;p46"/>
          <p:cNvSpPr txBox="1">
            <a:spLocks noGrp="1"/>
          </p:cNvSpPr>
          <p:nvPr>
            <p:ph type="title" idx="14"/>
          </p:nvPr>
        </p:nvSpPr>
        <p:spPr>
          <a:xfrm>
            <a:off x="2784022" y="2927212"/>
            <a:ext cx="8727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-1244700" y="548640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528518" y="1582425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-1244700" y="2614102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6"/>
          <p:cNvGrpSpPr/>
          <p:nvPr/>
        </p:nvGrpSpPr>
        <p:grpSpPr>
          <a:xfrm>
            <a:off x="1752325" y="4140525"/>
            <a:ext cx="919525" cy="280075"/>
            <a:chOff x="3021700" y="595375"/>
            <a:chExt cx="919525" cy="280075"/>
          </a:xfrm>
        </p:grpSpPr>
        <p:sp>
          <p:nvSpPr>
            <p:cNvPr id="576" name="Google Shape;576;p46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46"/>
          <p:cNvSpPr/>
          <p:nvPr/>
        </p:nvSpPr>
        <p:spPr>
          <a:xfrm>
            <a:off x="5560550" y="47061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1997425" y="71680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8504800" y="1232575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 txBox="1">
            <a:spLocks noGrp="1"/>
          </p:cNvSpPr>
          <p:nvPr>
            <p:ph type="title"/>
          </p:nvPr>
        </p:nvSpPr>
        <p:spPr>
          <a:xfrm>
            <a:off x="713225" y="2332200"/>
            <a:ext cx="441344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</a:t>
            </a:r>
            <a:endParaRPr/>
          </a:p>
        </p:txBody>
      </p:sp>
      <p:sp>
        <p:nvSpPr>
          <p:cNvPr id="641" name="Google Shape;641;p49"/>
          <p:cNvSpPr txBox="1">
            <a:spLocks noGrp="1"/>
          </p:cNvSpPr>
          <p:nvPr>
            <p:ph type="subTitle" idx="1"/>
          </p:nvPr>
        </p:nvSpPr>
        <p:spPr>
          <a:xfrm>
            <a:off x="713225" y="3230275"/>
            <a:ext cx="2995092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1A1A1A"/>
              </a:buClr>
              <a:buSzPts val="1100"/>
              <a:buFont typeface="Arial"/>
            </a:pPr>
            <a:r>
              <a:rPr lang="en"/>
              <a:t>What to do before starting to actively search for candidates</a:t>
            </a:r>
          </a:p>
        </p:txBody>
      </p:sp>
      <p:sp>
        <p:nvSpPr>
          <p:cNvPr id="642" name="Google Shape;642;p49"/>
          <p:cNvSpPr txBox="1">
            <a:spLocks noGrp="1"/>
          </p:cNvSpPr>
          <p:nvPr>
            <p:ph type="title" idx="2"/>
          </p:nvPr>
        </p:nvSpPr>
        <p:spPr>
          <a:xfrm>
            <a:off x="713225" y="1081700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AA5CD2-17D1-D085-99C9-C0D1722B78D5}"/>
              </a:ext>
            </a:extLst>
          </p:cNvPr>
          <p:cNvGrpSpPr/>
          <p:nvPr/>
        </p:nvGrpSpPr>
        <p:grpSpPr>
          <a:xfrm>
            <a:off x="4899692" y="634283"/>
            <a:ext cx="4094459" cy="3233682"/>
            <a:chOff x="4899692" y="634283"/>
            <a:chExt cx="4094459" cy="3233682"/>
          </a:xfrm>
        </p:grpSpPr>
        <p:pic>
          <p:nvPicPr>
            <p:cNvPr id="643" name="Google Shape;643;p49"/>
            <p:cNvPicPr preferRelativeResize="0"/>
            <p:nvPr/>
          </p:nvPicPr>
          <p:blipFill rotWithShape="1">
            <a:blip r:embed="rId3">
              <a:alphaModFix/>
            </a:blip>
            <a:srcRect l="1140" t="3363" r="53773" b="38044"/>
            <a:stretch/>
          </p:blipFill>
          <p:spPr>
            <a:xfrm>
              <a:off x="4899692" y="634283"/>
              <a:ext cx="2339066" cy="20076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</p:pic>
        <p:pic>
          <p:nvPicPr>
            <p:cNvPr id="644" name="Google Shape;644;p49"/>
            <p:cNvPicPr preferRelativeResize="0"/>
            <p:nvPr/>
          </p:nvPicPr>
          <p:blipFill rotWithShape="1">
            <a:blip r:embed="rId3">
              <a:alphaModFix/>
            </a:blip>
            <a:srcRect l="35013" t="39663" r="19894" b="1740"/>
            <a:stretch/>
          </p:blipFill>
          <p:spPr>
            <a:xfrm>
              <a:off x="6655085" y="1860365"/>
              <a:ext cx="2339066" cy="20076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</p:pic>
      </p:grpSp>
      <p:sp>
        <p:nvSpPr>
          <p:cNvPr id="645" name="Google Shape;645;p49"/>
          <p:cNvSpPr/>
          <p:nvPr/>
        </p:nvSpPr>
        <p:spPr>
          <a:xfrm>
            <a:off x="6462267" y="573717"/>
            <a:ext cx="2369966" cy="21228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9"/>
          <p:cNvSpPr/>
          <p:nvPr/>
        </p:nvSpPr>
        <p:spPr>
          <a:xfrm>
            <a:off x="4902667" y="2693542"/>
            <a:ext cx="2369966" cy="21228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49"/>
          <p:cNvGrpSpPr/>
          <p:nvPr/>
        </p:nvGrpSpPr>
        <p:grpSpPr>
          <a:xfrm>
            <a:off x="2928650" y="1535638"/>
            <a:ext cx="919525" cy="280075"/>
            <a:chOff x="3021700" y="595375"/>
            <a:chExt cx="919525" cy="280075"/>
          </a:xfrm>
        </p:grpSpPr>
        <p:sp>
          <p:nvSpPr>
            <p:cNvPr id="648" name="Google Shape;648;p49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>
            <a:spLocks noGrp="1"/>
          </p:cNvSpPr>
          <p:nvPr>
            <p:ph type="title"/>
          </p:nvPr>
        </p:nvSpPr>
        <p:spPr>
          <a:xfrm>
            <a:off x="378952" y="-1285"/>
            <a:ext cx="7197821" cy="10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600">
                <a:solidFill>
                  <a:schemeClr val="bg2"/>
                </a:solidFill>
              </a:rPr>
              <a:t>1.</a:t>
            </a:r>
            <a:r>
              <a:rPr lang="en" sz="3600"/>
              <a:t> Preparation</a:t>
            </a:r>
            <a:endParaRPr lang="en" sz="3600">
              <a:solidFill>
                <a:schemeClr val="bg2"/>
              </a:solidFill>
            </a:endParaRPr>
          </a:p>
        </p:txBody>
      </p:sp>
      <p:sp>
        <p:nvSpPr>
          <p:cNvPr id="595" name="Google Shape;595;p47"/>
          <p:cNvSpPr txBox="1">
            <a:spLocks noGrp="1"/>
          </p:cNvSpPr>
          <p:nvPr>
            <p:ph type="subTitle" idx="1"/>
          </p:nvPr>
        </p:nvSpPr>
        <p:spPr>
          <a:xfrm>
            <a:off x="378952" y="1017584"/>
            <a:ext cx="5481933" cy="3726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500"/>
              <a:t>Assuming you already have an established focus discipline (</a:t>
            </a:r>
            <a:r>
              <a:rPr lang="en" sz="1500" err="1"/>
              <a:t>e.g</a:t>
            </a:r>
            <a:r>
              <a:rPr lang="en" sz="1500"/>
              <a:t> Tech &amp; Finance USA/ UK ), these are the steps you need to take before starting to search for candidates.</a:t>
            </a:r>
          </a:p>
          <a:p>
            <a:pPr marL="0" indent="0"/>
            <a:endParaRPr lang="en" sz="1500"/>
          </a:p>
          <a:p>
            <a:pPr marL="285750" indent="-285750">
              <a:buFont typeface="Arial"/>
              <a:buChar char="•"/>
            </a:pPr>
            <a:r>
              <a:rPr lang="en" sz="1500"/>
              <a:t>Create/ learn from the team the ideal candidate persona (location, years of experience, career journey, current job, etc.)</a:t>
            </a:r>
          </a:p>
          <a:p>
            <a:pPr marL="0" indent="0"/>
            <a:endParaRPr lang="en" sz="1500"/>
          </a:p>
          <a:p>
            <a:pPr marL="285750" indent="-285750">
              <a:buFont typeface="Arial"/>
              <a:buChar char="•"/>
            </a:pPr>
            <a:r>
              <a:rPr lang="en" sz="1500"/>
              <a:t>Prepare messaging for sourcing in your LinkedIn account, </a:t>
            </a:r>
            <a:r>
              <a:rPr lang="en" sz="1500" err="1"/>
              <a:t>personalised</a:t>
            </a:r>
            <a:r>
              <a:rPr lang="en" sz="1500"/>
              <a:t> and with our usual clients' EVP in mind</a:t>
            </a:r>
          </a:p>
          <a:p>
            <a:pPr marL="0" indent="0"/>
            <a:endParaRPr lang="en" sz="1500"/>
          </a:p>
          <a:p>
            <a:pPr marL="285750" indent="-285750">
              <a:buFont typeface="Arial"/>
              <a:buChar char="•"/>
            </a:pPr>
            <a:r>
              <a:rPr lang="en" sz="1500"/>
              <a:t>Fill in any other person that helps you source in Charlotte's/ </a:t>
            </a:r>
            <a:r>
              <a:rPr lang="en" sz="1500" err="1"/>
              <a:t>Dualta's</a:t>
            </a:r>
            <a:r>
              <a:rPr lang="en" sz="1500"/>
              <a:t> accounts  (e.g.: Gen/Jan/ Tina)</a:t>
            </a:r>
          </a:p>
          <a:p>
            <a:pPr marL="0" indent="0"/>
            <a:endParaRPr lang="en" sz="1500"/>
          </a:p>
          <a:p>
            <a:pPr marL="285750" indent="-285750">
              <a:buFont typeface="Arial"/>
              <a:buChar char="•"/>
            </a:pPr>
            <a:r>
              <a:rPr lang="en" sz="1500"/>
              <a:t>Create a LinkedIn post about the position + send job to marketing to promote it on top of your post.</a:t>
            </a:r>
          </a:p>
          <a:p>
            <a:pPr marL="285750" indent="-285750">
              <a:buFont typeface="Arial"/>
              <a:buChar char="•"/>
            </a:pPr>
            <a:endParaRPr lang="en" sz="1500"/>
          </a:p>
        </p:txBody>
      </p:sp>
      <p:pic>
        <p:nvPicPr>
          <p:cNvPr id="598" name="Google Shape;598;p47"/>
          <p:cNvPicPr preferRelativeResize="0"/>
          <p:nvPr/>
        </p:nvPicPr>
        <p:blipFill rotWithShape="1">
          <a:blip r:embed="rId3">
            <a:alphaModFix/>
          </a:blip>
          <a:srcRect l="60357" t="36538" r="2638" b="15384"/>
          <a:stretch/>
        </p:blipFill>
        <p:spPr>
          <a:xfrm>
            <a:off x="8049264" y="1670537"/>
            <a:ext cx="2254200" cy="19527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A03258-B250-D2E5-7B3F-CC2256E9CE26}"/>
              </a:ext>
            </a:extLst>
          </p:cNvPr>
          <p:cNvGrpSpPr/>
          <p:nvPr/>
        </p:nvGrpSpPr>
        <p:grpSpPr>
          <a:xfrm>
            <a:off x="5805428" y="2674003"/>
            <a:ext cx="2660500" cy="2299667"/>
            <a:chOff x="2538173" y="2824966"/>
            <a:chExt cx="2660500" cy="2299667"/>
          </a:xfrm>
        </p:grpSpPr>
        <p:pic>
          <p:nvPicPr>
            <p:cNvPr id="597" name="Google Shape;597;p47"/>
            <p:cNvPicPr preferRelativeResize="0"/>
            <p:nvPr/>
          </p:nvPicPr>
          <p:blipFill rotWithShape="1">
            <a:blip r:embed="rId3">
              <a:alphaModFix/>
            </a:blip>
            <a:srcRect l="2982" t="32237" r="60014" b="19683"/>
            <a:stretch/>
          </p:blipFill>
          <p:spPr>
            <a:xfrm>
              <a:off x="2944473" y="2824966"/>
              <a:ext cx="2254200" cy="1952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</p:pic>
        <p:sp>
          <p:nvSpPr>
            <p:cNvPr id="599" name="Google Shape;599;p47"/>
            <p:cNvSpPr/>
            <p:nvPr/>
          </p:nvSpPr>
          <p:spPr>
            <a:xfrm>
              <a:off x="2538173" y="2972733"/>
              <a:ext cx="2380500" cy="21519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026D07-8D4C-8849-CF6F-A31559261ABA}"/>
              </a:ext>
            </a:extLst>
          </p:cNvPr>
          <p:cNvGrpSpPr/>
          <p:nvPr/>
        </p:nvGrpSpPr>
        <p:grpSpPr>
          <a:xfrm>
            <a:off x="6205892" y="412758"/>
            <a:ext cx="2736614" cy="2190826"/>
            <a:chOff x="4750184" y="1588108"/>
            <a:chExt cx="2736614" cy="2190826"/>
          </a:xfrm>
        </p:grpSpPr>
        <p:pic>
          <p:nvPicPr>
            <p:cNvPr id="596" name="Google Shape;596;p47"/>
            <p:cNvPicPr preferRelativeResize="0"/>
            <p:nvPr/>
          </p:nvPicPr>
          <p:blipFill rotWithShape="1">
            <a:blip r:embed="rId3">
              <a:alphaModFix/>
            </a:blip>
            <a:srcRect l="32849" t="4178" r="30148" b="47742"/>
            <a:stretch/>
          </p:blipFill>
          <p:spPr>
            <a:xfrm>
              <a:off x="4750184" y="1826234"/>
              <a:ext cx="2254200" cy="1952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</p:pic>
        <p:sp>
          <p:nvSpPr>
            <p:cNvPr id="600" name="Google Shape;600;p47"/>
            <p:cNvSpPr/>
            <p:nvPr/>
          </p:nvSpPr>
          <p:spPr>
            <a:xfrm>
              <a:off x="5106298" y="1588108"/>
              <a:ext cx="2380500" cy="21519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7"/>
          <p:cNvSpPr/>
          <p:nvPr/>
        </p:nvSpPr>
        <p:spPr>
          <a:xfrm>
            <a:off x="8740539" y="466699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>
            <a:spLocks noGrp="1"/>
          </p:cNvSpPr>
          <p:nvPr>
            <p:ph type="title"/>
          </p:nvPr>
        </p:nvSpPr>
        <p:spPr>
          <a:xfrm flipH="1">
            <a:off x="4050770" y="221097"/>
            <a:ext cx="4541750" cy="7560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600" b="1">
                <a:solidFill>
                  <a:schemeClr val="dk2"/>
                </a:solidFill>
              </a:rPr>
              <a:t>LinkedIn post </a:t>
            </a:r>
            <a:r>
              <a:rPr lang="en" sz="3600" b="1"/>
              <a:t>example</a:t>
            </a:r>
            <a:endParaRPr lang="en-US" sz="36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2"/>
              </a:solidFill>
            </a:endParaRPr>
          </a:p>
        </p:txBody>
      </p:sp>
      <p:sp>
        <p:nvSpPr>
          <p:cNvPr id="621" name="Google Shape;621;p48"/>
          <p:cNvSpPr txBox="1">
            <a:spLocks noGrp="1"/>
          </p:cNvSpPr>
          <p:nvPr>
            <p:ph type="subTitle" idx="1"/>
          </p:nvPr>
        </p:nvSpPr>
        <p:spPr>
          <a:xfrm flipH="1">
            <a:off x="5161420" y="1621599"/>
            <a:ext cx="3431100" cy="2050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/>
              <a:t>Sell the job focusing on current pain points in the market – career progression, salary, benefits, location, urgency on losing out, etc.</a:t>
            </a:r>
            <a:endParaRPr lang="en-US"/>
          </a:p>
        </p:txBody>
      </p:sp>
      <p:sp>
        <p:nvSpPr>
          <p:cNvPr id="622" name="Google Shape;622;p48"/>
          <p:cNvSpPr/>
          <p:nvPr/>
        </p:nvSpPr>
        <p:spPr>
          <a:xfrm>
            <a:off x="3991262" y="3679312"/>
            <a:ext cx="2348400" cy="21228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48"/>
          <p:cNvGrpSpPr/>
          <p:nvPr/>
        </p:nvGrpSpPr>
        <p:grpSpPr>
          <a:xfrm>
            <a:off x="7516618" y="4640949"/>
            <a:ext cx="919525" cy="280075"/>
            <a:chOff x="3021700" y="595375"/>
            <a:chExt cx="919525" cy="280075"/>
          </a:xfrm>
        </p:grpSpPr>
        <p:sp>
          <p:nvSpPr>
            <p:cNvPr id="625" name="Google Shape;625;p48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9D84AE3-2B77-A629-B422-10AE142F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6" y="399"/>
            <a:ext cx="4360652" cy="5444626"/>
          </a:xfrm>
          <a:prstGeom prst="rect">
            <a:avLst/>
          </a:prstGeom>
        </p:spPr>
      </p:pic>
      <p:sp>
        <p:nvSpPr>
          <p:cNvPr id="623" name="Google Shape;623;p48"/>
          <p:cNvSpPr/>
          <p:nvPr/>
        </p:nvSpPr>
        <p:spPr>
          <a:xfrm>
            <a:off x="3760455" y="3816381"/>
            <a:ext cx="2308800" cy="208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56"/>
          <p:cNvSpPr txBox="1">
            <a:spLocks noGrp="1"/>
          </p:cNvSpPr>
          <p:nvPr>
            <p:ph type="title"/>
          </p:nvPr>
        </p:nvSpPr>
        <p:spPr>
          <a:xfrm flipH="1">
            <a:off x="4038899" y="2313197"/>
            <a:ext cx="462910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Sourcing</a:t>
            </a:r>
            <a:endParaRPr/>
          </a:p>
        </p:txBody>
      </p:sp>
      <p:sp>
        <p:nvSpPr>
          <p:cNvPr id="767" name="Google Shape;767;p56"/>
          <p:cNvSpPr txBox="1">
            <a:spLocks noGrp="1"/>
          </p:cNvSpPr>
          <p:nvPr>
            <p:ph type="subTitle" idx="1"/>
          </p:nvPr>
        </p:nvSpPr>
        <p:spPr>
          <a:xfrm flipH="1">
            <a:off x="5920918" y="3206147"/>
            <a:ext cx="2736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Step by step process and tech used.</a:t>
            </a:r>
            <a:endParaRPr lang="en-US"/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768" name="Google Shape;768;p56"/>
          <p:cNvSpPr txBox="1">
            <a:spLocks noGrp="1"/>
          </p:cNvSpPr>
          <p:nvPr>
            <p:ph type="title" idx="2"/>
          </p:nvPr>
        </p:nvSpPr>
        <p:spPr>
          <a:xfrm flipH="1">
            <a:off x="5870218" y="1062708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769" name="Google Shape;769;p56"/>
          <p:cNvPicPr preferRelativeResize="0"/>
          <p:nvPr/>
        </p:nvPicPr>
        <p:blipFill rotWithShape="1">
          <a:blip r:embed="rId3">
            <a:alphaModFix/>
          </a:blip>
          <a:srcRect l="52400" t="6931" r="6344" b="39500"/>
          <a:stretch/>
        </p:blipFill>
        <p:spPr>
          <a:xfrm>
            <a:off x="2252794" y="1201991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770" name="Google Shape;770;p56"/>
          <p:cNvPicPr preferRelativeResize="0"/>
          <p:nvPr/>
        </p:nvPicPr>
        <p:blipFill rotWithShape="1">
          <a:blip r:embed="rId3">
            <a:alphaModFix/>
          </a:blip>
          <a:srcRect l="14754" t="22624" r="43986" b="23813"/>
          <a:stretch/>
        </p:blipFill>
        <p:spPr>
          <a:xfrm>
            <a:off x="195319" y="1782291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771" name="Google Shape;771;p56"/>
          <p:cNvSpPr/>
          <p:nvPr/>
        </p:nvSpPr>
        <p:spPr>
          <a:xfrm>
            <a:off x="-1634206" y="2828816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2" name="Google Shape;772;p56"/>
          <p:cNvSpPr/>
          <p:nvPr/>
        </p:nvSpPr>
        <p:spPr>
          <a:xfrm>
            <a:off x="1196444" y="366441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73" name="Google Shape;773;p56"/>
          <p:cNvSpPr/>
          <p:nvPr/>
        </p:nvSpPr>
        <p:spPr>
          <a:xfrm>
            <a:off x="1196444" y="2664966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4" name="Google Shape;774;p56"/>
          <p:cNvGrpSpPr/>
          <p:nvPr/>
        </p:nvGrpSpPr>
        <p:grpSpPr>
          <a:xfrm>
            <a:off x="4729063" y="3903013"/>
            <a:ext cx="919525" cy="280075"/>
            <a:chOff x="3021700" y="595375"/>
            <a:chExt cx="919525" cy="280075"/>
          </a:xfrm>
        </p:grpSpPr>
        <p:sp>
          <p:nvSpPr>
            <p:cNvPr id="775" name="Google Shape;775;p56"/>
            <p:cNvSpPr/>
            <p:nvPr/>
          </p:nvSpPr>
          <p:spPr>
            <a:xfrm>
              <a:off x="30217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6"/>
            <p:cNvSpPr/>
            <p:nvPr/>
          </p:nvSpPr>
          <p:spPr>
            <a:xfrm>
              <a:off x="31797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6"/>
            <p:cNvSpPr/>
            <p:nvPr/>
          </p:nvSpPr>
          <p:spPr>
            <a:xfrm>
              <a:off x="3337700" y="595375"/>
              <a:ext cx="130200" cy="150550"/>
            </a:xfrm>
            <a:custGeom>
              <a:avLst/>
              <a:gdLst/>
              <a:ahLst/>
              <a:cxnLst/>
              <a:rect l="l" t="t" r="r" b="b"/>
              <a:pathLst>
                <a:path w="5208" h="6022" extrusionOk="0">
                  <a:moveTo>
                    <a:pt x="2604" y="0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22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6"/>
            <p:cNvSpPr/>
            <p:nvPr/>
          </p:nvSpPr>
          <p:spPr>
            <a:xfrm>
              <a:off x="3495000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6"/>
            <p:cNvSpPr/>
            <p:nvPr/>
          </p:nvSpPr>
          <p:spPr>
            <a:xfrm>
              <a:off x="3653000" y="595375"/>
              <a:ext cx="130225" cy="150550"/>
            </a:xfrm>
            <a:custGeom>
              <a:avLst/>
              <a:gdLst/>
              <a:ahLst/>
              <a:cxnLst/>
              <a:rect l="l" t="t" r="r" b="b"/>
              <a:pathLst>
                <a:path w="5209" h="6022" extrusionOk="0">
                  <a:moveTo>
                    <a:pt x="2605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22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6"/>
            <p:cNvSpPr/>
            <p:nvPr/>
          </p:nvSpPr>
          <p:spPr>
            <a:xfrm>
              <a:off x="3810325" y="595375"/>
              <a:ext cx="130900" cy="150550"/>
            </a:xfrm>
            <a:custGeom>
              <a:avLst/>
              <a:gdLst/>
              <a:ahLst/>
              <a:cxnLst/>
              <a:rect l="l" t="t" r="r" b="b"/>
              <a:pathLst>
                <a:path w="5236" h="6022" extrusionOk="0">
                  <a:moveTo>
                    <a:pt x="2632" y="0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22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6"/>
            <p:cNvSpPr/>
            <p:nvPr/>
          </p:nvSpPr>
          <p:spPr>
            <a:xfrm>
              <a:off x="3101025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5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5" y="6049"/>
                  </a:lnTo>
                  <a:lnTo>
                    <a:pt x="5209" y="4530"/>
                  </a:lnTo>
                  <a:lnTo>
                    <a:pt x="5209" y="1519"/>
                  </a:lnTo>
                  <a:lnTo>
                    <a:pt x="26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6"/>
            <p:cNvSpPr/>
            <p:nvPr/>
          </p:nvSpPr>
          <p:spPr>
            <a:xfrm>
              <a:off x="3258350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2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32" y="6049"/>
                  </a:lnTo>
                  <a:lnTo>
                    <a:pt x="5236" y="4530"/>
                  </a:lnTo>
                  <a:lnTo>
                    <a:pt x="5236" y="1519"/>
                  </a:lnTo>
                  <a:lnTo>
                    <a:pt x="26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6"/>
            <p:cNvSpPr/>
            <p:nvPr/>
          </p:nvSpPr>
          <p:spPr>
            <a:xfrm>
              <a:off x="3416350" y="724200"/>
              <a:ext cx="130225" cy="151250"/>
            </a:xfrm>
            <a:custGeom>
              <a:avLst/>
              <a:gdLst/>
              <a:ahLst/>
              <a:cxnLst/>
              <a:rect l="l" t="t" r="r" b="b"/>
              <a:pathLst>
                <a:path w="5209" h="6050" extrusionOk="0">
                  <a:moveTo>
                    <a:pt x="2604" y="1"/>
                  </a:moveTo>
                  <a:lnTo>
                    <a:pt x="1" y="1519"/>
                  </a:lnTo>
                  <a:lnTo>
                    <a:pt x="1" y="4530"/>
                  </a:lnTo>
                  <a:lnTo>
                    <a:pt x="2604" y="6049"/>
                  </a:lnTo>
                  <a:lnTo>
                    <a:pt x="5208" y="4530"/>
                  </a:lnTo>
                  <a:lnTo>
                    <a:pt x="5208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6"/>
            <p:cNvSpPr/>
            <p:nvPr/>
          </p:nvSpPr>
          <p:spPr>
            <a:xfrm>
              <a:off x="3573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31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31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6"/>
            <p:cNvSpPr/>
            <p:nvPr/>
          </p:nvSpPr>
          <p:spPr>
            <a:xfrm>
              <a:off x="3731675" y="724200"/>
              <a:ext cx="130900" cy="151250"/>
            </a:xfrm>
            <a:custGeom>
              <a:avLst/>
              <a:gdLst/>
              <a:ahLst/>
              <a:cxnLst/>
              <a:rect l="l" t="t" r="r" b="b"/>
              <a:pathLst>
                <a:path w="5236" h="6050" extrusionOk="0">
                  <a:moveTo>
                    <a:pt x="2604" y="1"/>
                  </a:moveTo>
                  <a:lnTo>
                    <a:pt x="0" y="1519"/>
                  </a:lnTo>
                  <a:lnTo>
                    <a:pt x="0" y="4530"/>
                  </a:lnTo>
                  <a:lnTo>
                    <a:pt x="2604" y="6049"/>
                  </a:lnTo>
                  <a:lnTo>
                    <a:pt x="5235" y="4530"/>
                  </a:lnTo>
                  <a:lnTo>
                    <a:pt x="5235" y="1519"/>
                  </a:lnTo>
                  <a:lnTo>
                    <a:pt x="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56"/>
          <p:cNvSpPr/>
          <p:nvPr/>
        </p:nvSpPr>
        <p:spPr>
          <a:xfrm>
            <a:off x="5314250" y="1459797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7"/>
          <p:cNvSpPr txBox="1">
            <a:spLocks noGrp="1"/>
          </p:cNvSpPr>
          <p:nvPr>
            <p:ph type="title"/>
          </p:nvPr>
        </p:nvSpPr>
        <p:spPr>
          <a:xfrm>
            <a:off x="1230810" y="171243"/>
            <a:ext cx="7187037" cy="11102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600">
                <a:solidFill>
                  <a:schemeClr val="bg2"/>
                </a:solidFill>
              </a:rPr>
              <a:t>1.</a:t>
            </a:r>
            <a:r>
              <a:rPr lang="en" sz="3600"/>
              <a:t> Sourcing</a:t>
            </a:r>
            <a:r>
              <a:rPr lang="en" sz="3600">
                <a:solidFill>
                  <a:srgbClr val="22467A"/>
                </a:solidFill>
              </a:rPr>
              <a:t> </a:t>
            </a:r>
            <a:r>
              <a:rPr lang="en" sz="3600">
                <a:solidFill>
                  <a:schemeClr val="bg2"/>
                </a:solidFill>
              </a:rPr>
              <a:t>– Tech we use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95" name="Google Shape;595;p47"/>
          <p:cNvSpPr txBox="1">
            <a:spLocks noGrp="1"/>
          </p:cNvSpPr>
          <p:nvPr>
            <p:ph type="subTitle" idx="1"/>
          </p:nvPr>
        </p:nvSpPr>
        <p:spPr>
          <a:xfrm>
            <a:off x="777924" y="1173680"/>
            <a:ext cx="8091424" cy="3726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 This is the main tech we use in our sourcing process besides LinkedIn &amp; </a:t>
            </a:r>
            <a:r>
              <a:rPr lang="en" dirty="0" err="1"/>
              <a:t>Paiger</a:t>
            </a:r>
            <a:r>
              <a:rPr lang="en" dirty="0"/>
              <a:t>:</a:t>
            </a:r>
          </a:p>
          <a:p>
            <a:pPr marL="0" indent="0"/>
            <a:endParaRPr lang="en"/>
          </a:p>
          <a:p>
            <a:pPr marL="285750" indent="-285750">
              <a:buFont typeface="Arial"/>
              <a:buChar char="•"/>
            </a:pPr>
            <a:r>
              <a:rPr lang="en" b="1" dirty="0" err="1">
                <a:solidFill>
                  <a:schemeClr val="bg2"/>
                </a:solidFill>
              </a:rPr>
              <a:t>Dripify</a:t>
            </a:r>
            <a:r>
              <a:rPr lang="en" b="1" dirty="0">
                <a:solidFill>
                  <a:schemeClr val="bg2"/>
                </a:solidFill>
              </a:rPr>
              <a:t> </a:t>
            </a:r>
            <a:r>
              <a:rPr lang="en" dirty="0"/>
              <a:t>– Connecting and nurturing</a:t>
            </a:r>
          </a:p>
          <a:p>
            <a:pPr marL="0" indent="0"/>
            <a:endParaRPr lang="en"/>
          </a:p>
          <a:p>
            <a:pPr marL="0" indent="0"/>
            <a:endParaRPr lang="en"/>
          </a:p>
          <a:p>
            <a:pPr marL="285750" indent="-285750">
              <a:buFont typeface="Arial"/>
              <a:buChar char="•"/>
            </a:pPr>
            <a:r>
              <a:rPr lang="en" b="1" dirty="0" err="1">
                <a:solidFill>
                  <a:schemeClr val="bg2"/>
                </a:solidFill>
              </a:rPr>
              <a:t>SourceWhale</a:t>
            </a:r>
            <a:r>
              <a:rPr lang="en" b="1" dirty="0">
                <a:solidFill>
                  <a:schemeClr val="bg2"/>
                </a:solidFill>
              </a:rPr>
              <a:t> </a:t>
            </a:r>
            <a:r>
              <a:rPr lang="en" dirty="0"/>
              <a:t>– Automated email sequencing and </a:t>
            </a:r>
          </a:p>
          <a:p>
            <a:pPr marL="0" indent="0"/>
            <a:r>
              <a:rPr lang="en" dirty="0"/>
              <a:t>        InMail / Call tasks tracking</a:t>
            </a:r>
          </a:p>
          <a:p>
            <a:pPr marL="0" indent="0"/>
            <a:endParaRPr lang="en"/>
          </a:p>
          <a:p>
            <a:pPr marL="0" indent="0"/>
            <a:endParaRPr lang="en"/>
          </a:p>
          <a:p>
            <a:pPr marL="285750" indent="-285750">
              <a:buFont typeface="Arial"/>
              <a:buChar char="•"/>
            </a:pPr>
            <a:r>
              <a:rPr lang="en" b="1" dirty="0">
                <a:solidFill>
                  <a:schemeClr val="bg2"/>
                </a:solidFill>
              </a:rPr>
              <a:t>Calendly </a:t>
            </a:r>
            <a:r>
              <a:rPr lang="en" dirty="0"/>
              <a:t>– Custom meeting scheduler</a:t>
            </a:r>
          </a:p>
          <a:p>
            <a:pPr marL="0" indent="0"/>
            <a:endParaRPr lang="en"/>
          </a:p>
          <a:p>
            <a:pPr marL="0" indent="0"/>
            <a:endParaRPr lang="en"/>
          </a:p>
          <a:p>
            <a:pPr marL="285750" indent="-285750">
              <a:buFont typeface="Arial"/>
              <a:buChar char="•"/>
            </a:pPr>
            <a:r>
              <a:rPr lang="en" b="1" dirty="0" err="1">
                <a:solidFill>
                  <a:schemeClr val="bg2"/>
                </a:solidFill>
              </a:rPr>
              <a:t>Loxo</a:t>
            </a:r>
            <a:r>
              <a:rPr lang="en" b="1" dirty="0">
                <a:solidFill>
                  <a:schemeClr val="bg2"/>
                </a:solidFill>
              </a:rPr>
              <a:t> </a:t>
            </a:r>
            <a:r>
              <a:rPr lang="en" dirty="0"/>
              <a:t>- ATS/ CRM and Deal tracker</a:t>
            </a:r>
          </a:p>
          <a:p>
            <a:pPr marL="285750" indent="-285750">
              <a:buFont typeface="Arial"/>
              <a:buChar char="•"/>
            </a:pPr>
            <a:endParaRPr lang="en"/>
          </a:p>
          <a:p>
            <a:pPr marL="285750" indent="-285750">
              <a:buFont typeface="Arial"/>
              <a:buChar char="•"/>
            </a:pPr>
            <a:endParaRPr lang="en"/>
          </a:p>
        </p:txBody>
      </p:sp>
      <p:sp>
        <p:nvSpPr>
          <p:cNvPr id="613" name="Google Shape;613;p47"/>
          <p:cNvSpPr/>
          <p:nvPr/>
        </p:nvSpPr>
        <p:spPr>
          <a:xfrm>
            <a:off x="8740539" y="4666992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346DDE4-4E24-DB50-A929-87D522B32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372" y="1607457"/>
            <a:ext cx="1362974" cy="61305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3C9A871-B72D-F9CF-A1B5-F0F9C5D92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580" y="2368156"/>
            <a:ext cx="1621767" cy="698328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DEA8968-7897-6E58-FA7F-301A75B81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231" y="3201497"/>
            <a:ext cx="1654116" cy="659883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CF6D9F8-AB1F-7B21-692E-EC53AD8A5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1928" y="4003390"/>
            <a:ext cx="1632550" cy="910777"/>
          </a:xfrm>
          <a:prstGeom prst="rect">
            <a:avLst/>
          </a:prstGeom>
        </p:spPr>
      </p:pic>
      <p:sp>
        <p:nvSpPr>
          <p:cNvPr id="9" name="Google Shape;573;p46">
            <a:extLst>
              <a:ext uri="{FF2B5EF4-FFF2-40B4-BE49-F238E27FC236}">
                <a16:creationId xmlns:a16="http://schemas.microsoft.com/office/drawing/2014/main" id="{11D6298E-E256-3264-E100-AF7D928A08A1}"/>
              </a:ext>
            </a:extLst>
          </p:cNvPr>
          <p:cNvSpPr/>
          <p:nvPr/>
        </p:nvSpPr>
        <p:spPr>
          <a:xfrm>
            <a:off x="3296287" y="4713223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3;p46">
            <a:extLst>
              <a:ext uri="{FF2B5EF4-FFF2-40B4-BE49-F238E27FC236}">
                <a16:creationId xmlns:a16="http://schemas.microsoft.com/office/drawing/2014/main" id="{273DA842-89A6-EEEB-42B3-2F267B25CC1F}"/>
              </a:ext>
            </a:extLst>
          </p:cNvPr>
          <p:cNvSpPr/>
          <p:nvPr/>
        </p:nvSpPr>
        <p:spPr>
          <a:xfrm>
            <a:off x="-822825" y="-861597"/>
            <a:ext cx="2217300" cy="20043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51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0"/>
          <p:cNvSpPr txBox="1">
            <a:spLocks noGrp="1"/>
          </p:cNvSpPr>
          <p:nvPr>
            <p:ph type="title"/>
          </p:nvPr>
        </p:nvSpPr>
        <p:spPr>
          <a:xfrm>
            <a:off x="4608609" y="197016"/>
            <a:ext cx="38004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22467A"/>
                </a:solidFill>
              </a:rPr>
              <a:t>STEP </a:t>
            </a:r>
            <a:r>
              <a:rPr lang="en">
                <a:solidFill>
                  <a:schemeClr val="dk2"/>
                </a:solidFill>
              </a:rPr>
              <a:t>BY </a:t>
            </a:r>
            <a:r>
              <a:rPr lang="en"/>
              <a:t>STEP</a:t>
            </a:r>
            <a:endParaRPr/>
          </a:p>
        </p:txBody>
      </p:sp>
      <p:sp>
        <p:nvSpPr>
          <p:cNvPr id="664" name="Google Shape;664;p50"/>
          <p:cNvSpPr txBox="1">
            <a:spLocks noGrp="1"/>
          </p:cNvSpPr>
          <p:nvPr>
            <p:ph type="subTitle" idx="1"/>
          </p:nvPr>
        </p:nvSpPr>
        <p:spPr>
          <a:xfrm>
            <a:off x="4554694" y="995246"/>
            <a:ext cx="4328767" cy="310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1A1A1A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Best practices &amp; winning formulas: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indent="-304800">
              <a:buSzPts val="1200"/>
              <a:buFont typeface="Barlow"/>
              <a:buChar char="⬣"/>
            </a:pPr>
            <a:r>
              <a:rPr lang="en">
                <a:solidFill>
                  <a:schemeClr val="tx1"/>
                </a:solidFill>
              </a:rPr>
              <a:t>Identify competitor companies of our client and target that list of companies first</a:t>
            </a:r>
            <a:endParaRPr>
              <a:solidFill>
                <a:schemeClr val="tx1"/>
              </a:solidFill>
            </a:endParaRPr>
          </a:p>
          <a:p>
            <a:pPr indent="-304800">
              <a:buSzPts val="1200"/>
              <a:buFont typeface="Barlow"/>
              <a:buChar char="⬣"/>
            </a:pPr>
            <a:r>
              <a:rPr lang="en">
                <a:solidFill>
                  <a:schemeClr val="dk1"/>
                </a:solidFill>
              </a:rPr>
              <a:t>Source daily, but also look into our talent pools database – check who have we placed, cross reference if they're still at their job – ask for referral and explain our referral scheme.</a:t>
            </a:r>
          </a:p>
          <a:p>
            <a:pPr indent="-304800">
              <a:buSzPts val="1200"/>
              <a:buFont typeface="Barlow"/>
              <a:buChar char="⬣"/>
            </a:pPr>
            <a:r>
              <a:rPr lang="en">
                <a:solidFill>
                  <a:schemeClr val="dk1"/>
                </a:solidFill>
              </a:rPr>
              <a:t>Use a sequence of actions and follow ups that's at least 5-6 steps long (applicable to leads that didn't express unavailability)</a:t>
            </a:r>
          </a:p>
        </p:txBody>
      </p:sp>
      <p:pic>
        <p:nvPicPr>
          <p:cNvPr id="665" name="Google Shape;665;p50"/>
          <p:cNvPicPr preferRelativeResize="0"/>
          <p:nvPr/>
        </p:nvPicPr>
        <p:blipFill rotWithShape="1">
          <a:blip r:embed="rId3">
            <a:alphaModFix/>
          </a:blip>
          <a:srcRect l="18835" t="8277" r="43514" b="42419"/>
          <a:stretch/>
        </p:blipFill>
        <p:spPr>
          <a:xfrm>
            <a:off x="101575" y="1313850"/>
            <a:ext cx="2281200" cy="19932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666" name="Google Shape;666;p50"/>
          <p:cNvPicPr preferRelativeResize="0"/>
          <p:nvPr/>
        </p:nvPicPr>
        <p:blipFill rotWithShape="1">
          <a:blip r:embed="rId3">
            <a:alphaModFix/>
          </a:blip>
          <a:srcRect l="49979" t="33732" r="12371" b="17379"/>
          <a:stretch/>
        </p:blipFill>
        <p:spPr>
          <a:xfrm>
            <a:off x="1928450" y="2329700"/>
            <a:ext cx="2281200" cy="19764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667" name="Google Shape;667;p50"/>
          <p:cNvSpPr/>
          <p:nvPr/>
        </p:nvSpPr>
        <p:spPr>
          <a:xfrm>
            <a:off x="1293375" y="677559"/>
            <a:ext cx="2348400" cy="21228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50"/>
          <p:cNvSpPr/>
          <p:nvPr/>
        </p:nvSpPr>
        <p:spPr>
          <a:xfrm>
            <a:off x="393900" y="2329709"/>
            <a:ext cx="2348400" cy="21228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9" name="Google Shape;669;p50"/>
          <p:cNvSpPr/>
          <p:nvPr/>
        </p:nvSpPr>
        <p:spPr>
          <a:xfrm>
            <a:off x="4008050" y="1891850"/>
            <a:ext cx="148525" cy="148525"/>
          </a:xfrm>
          <a:custGeom>
            <a:avLst/>
            <a:gdLst/>
            <a:ahLst/>
            <a:cxnLst/>
            <a:rect l="l" t="t" r="r" b="b"/>
            <a:pathLst>
              <a:path w="5941" h="5941" fill="none" extrusionOk="0">
                <a:moveTo>
                  <a:pt x="5940" y="2957"/>
                </a:moveTo>
                <a:cubicBezTo>
                  <a:pt x="5940" y="4611"/>
                  <a:pt x="4611" y="5941"/>
                  <a:pt x="2957" y="5941"/>
                </a:cubicBezTo>
                <a:cubicBezTo>
                  <a:pt x="1329" y="5941"/>
                  <a:pt x="0" y="4611"/>
                  <a:pt x="0" y="2957"/>
                </a:cubicBezTo>
                <a:cubicBezTo>
                  <a:pt x="0" y="1329"/>
                  <a:pt x="1329" y="0"/>
                  <a:pt x="2957" y="0"/>
                </a:cubicBezTo>
                <a:cubicBezTo>
                  <a:pt x="4611" y="0"/>
                  <a:pt x="5940" y="1329"/>
                  <a:pt x="5940" y="2957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0"/>
          <p:cNvSpPr txBox="1">
            <a:spLocks noGrp="1"/>
          </p:cNvSpPr>
          <p:nvPr>
            <p:ph type="title"/>
          </p:nvPr>
        </p:nvSpPr>
        <p:spPr>
          <a:xfrm>
            <a:off x="573046" y="2321417"/>
            <a:ext cx="532999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Interview &amp; Templates</a:t>
            </a:r>
            <a:endParaRPr lang="en-US"/>
          </a:p>
        </p:txBody>
      </p:sp>
      <p:sp>
        <p:nvSpPr>
          <p:cNvPr id="863" name="Google Shape;863;p60"/>
          <p:cNvSpPr txBox="1">
            <a:spLocks noGrp="1"/>
          </p:cNvSpPr>
          <p:nvPr>
            <p:ph type="subTitle" idx="1"/>
          </p:nvPr>
        </p:nvSpPr>
        <p:spPr>
          <a:xfrm>
            <a:off x="486781" y="3656445"/>
            <a:ext cx="7545526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Candidate questions, assessment, submitting</a:t>
            </a:r>
            <a:endParaRPr lang="en-US"/>
          </a:p>
          <a:p>
            <a:r>
              <a:rPr lang="en"/>
              <a:t> candidates and feedback.</a:t>
            </a:r>
          </a:p>
          <a:p>
            <a:pPr marL="0" indent="0">
              <a:buSzPts val="1100"/>
            </a:pPr>
            <a:endParaRPr lang="en"/>
          </a:p>
        </p:txBody>
      </p:sp>
      <p:sp>
        <p:nvSpPr>
          <p:cNvPr id="864" name="Google Shape;864;p60"/>
          <p:cNvSpPr txBox="1">
            <a:spLocks noGrp="1"/>
          </p:cNvSpPr>
          <p:nvPr>
            <p:ph type="title" idx="2"/>
          </p:nvPr>
        </p:nvSpPr>
        <p:spPr>
          <a:xfrm>
            <a:off x="573046" y="747426"/>
            <a:ext cx="2787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865" name="Google Shape;865;p60"/>
          <p:cNvPicPr preferRelativeResize="0"/>
          <p:nvPr/>
        </p:nvPicPr>
        <p:blipFill rotWithShape="1">
          <a:blip r:embed="rId3">
            <a:alphaModFix/>
          </a:blip>
          <a:srcRect l="4552" t="25434" r="60982" b="29819"/>
          <a:stretch/>
        </p:blipFill>
        <p:spPr>
          <a:xfrm>
            <a:off x="5653446" y="2159083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866" name="Google Shape;866;p60"/>
          <p:cNvPicPr preferRelativeResize="0"/>
          <p:nvPr/>
        </p:nvPicPr>
        <p:blipFill rotWithShape="1">
          <a:blip r:embed="rId3">
            <a:alphaModFix/>
          </a:blip>
          <a:srcRect l="32768" t="49017" r="32768" b="6233"/>
          <a:stretch/>
        </p:blipFill>
        <p:spPr>
          <a:xfrm>
            <a:off x="7489771" y="3170233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pic>
        <p:nvPicPr>
          <p:cNvPr id="867" name="Google Shape;867;p60"/>
          <p:cNvPicPr preferRelativeResize="0"/>
          <p:nvPr/>
        </p:nvPicPr>
        <p:blipFill rotWithShape="1">
          <a:blip r:embed="rId3">
            <a:alphaModFix/>
          </a:blip>
          <a:srcRect l="32768" t="2421" r="32768" b="52828"/>
          <a:stretch/>
        </p:blipFill>
        <p:spPr>
          <a:xfrm>
            <a:off x="7489771" y="1138033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</p:spPr>
      </p:pic>
      <p:sp>
        <p:nvSpPr>
          <p:cNvPr id="868" name="Google Shape;868;p60"/>
          <p:cNvSpPr/>
          <p:nvPr/>
        </p:nvSpPr>
        <p:spPr>
          <a:xfrm>
            <a:off x="5344121" y="3553708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69" name="Google Shape;869;p60"/>
          <p:cNvSpPr/>
          <p:nvPr/>
        </p:nvSpPr>
        <p:spPr>
          <a:xfrm>
            <a:off x="5648904" y="88743"/>
            <a:ext cx="2297100" cy="1989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dership Training Event for Business by Slidesgo">
  <a:themeElements>
    <a:clrScheme name="Simple Light">
      <a:dk1>
        <a:srgbClr val="22467A"/>
      </a:dk1>
      <a:lt1>
        <a:srgbClr val="FFFFFF"/>
      </a:lt1>
      <a:dk2>
        <a:srgbClr val="FF854A"/>
      </a:dk2>
      <a:lt2>
        <a:srgbClr val="CCCCC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467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413D59FCD7B4C9E9436E863E46304" ma:contentTypeVersion="12" ma:contentTypeDescription="Create a new document." ma:contentTypeScope="" ma:versionID="cc818ce832dbd90c42b64c49823a40d5">
  <xsd:schema xmlns:xsd="http://www.w3.org/2001/XMLSchema" xmlns:xs="http://www.w3.org/2001/XMLSchema" xmlns:p="http://schemas.microsoft.com/office/2006/metadata/properties" xmlns:ns2="90b454cb-4ffc-4b6d-9828-20f596736a65" xmlns:ns3="b938bb57-9a32-4b7d-b904-07d6294aab77" targetNamespace="http://schemas.microsoft.com/office/2006/metadata/properties" ma:root="true" ma:fieldsID="9880e0c32e1a207dd9ffcdde21a4e8b7" ns2:_="" ns3:_="">
    <xsd:import namespace="90b454cb-4ffc-4b6d-9828-20f596736a65"/>
    <xsd:import namespace="b938bb57-9a32-4b7d-b904-07d6294aa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454cb-4ffc-4b6d-9828-20f596736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b53ecce-cbad-4843-92b0-7292384d23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bb57-9a32-4b7d-b904-07d6294aa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58df051-7ea0-418f-ac76-b9b95540bcf4}" ma:internalName="TaxCatchAll" ma:showField="CatchAllData" ma:web="b938bb57-9a32-4b7d-b904-07d6294a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38bb57-9a32-4b7d-b904-07d6294aab77" xsi:nil="true"/>
    <lcf76f155ced4ddcb4097134ff3c332f xmlns="90b454cb-4ffc-4b6d-9828-20f596736a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168AC8-7246-444B-A362-A0F9D2727B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454cb-4ffc-4b6d-9828-20f596736a65"/>
    <ds:schemaRef ds:uri="b938bb57-9a32-4b7d-b904-07d6294aab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24B607-E32B-4022-9493-D6C2D74C66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B3A25B-03BB-4AA3-868B-201D37C98CC2}">
  <ds:schemaRefs>
    <ds:schemaRef ds:uri="f6c1dfad-3291-4d8d-84eb-f2d9b82f8cfb"/>
    <ds:schemaRef ds:uri="f70344a5-293e-48e6-888a-06f1e3290144"/>
    <ds:schemaRef ds:uri="http://schemas.microsoft.com/office/2006/metadata/properties"/>
    <ds:schemaRef ds:uri="http://schemas.microsoft.com/office/infopath/2007/PartnerControls"/>
    <ds:schemaRef ds:uri="b938bb57-9a32-4b7d-b904-07d6294aab77"/>
    <ds:schemaRef ds:uri="90b454cb-4ffc-4b6d-9828-20f596736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Leadership Training Event for Business by Slidesgo</vt:lpstr>
      <vt:lpstr>Sourcing and candidate interview prep</vt:lpstr>
      <vt:lpstr>TABLE OF CONTENTS</vt:lpstr>
      <vt:lpstr>Preparation</vt:lpstr>
      <vt:lpstr>1. Preparation</vt:lpstr>
      <vt:lpstr>LinkedIn post example </vt:lpstr>
      <vt:lpstr>Sourcing</vt:lpstr>
      <vt:lpstr>1. Sourcing – Tech we use</vt:lpstr>
      <vt:lpstr>STEP BY STEP</vt:lpstr>
      <vt:lpstr>Interview &amp; Templates</vt:lpstr>
      <vt:lpstr>BEFORE THE CALL:</vt:lpstr>
      <vt:lpstr>INTERVIEW: Set the agenda for the call</vt:lpstr>
      <vt:lpstr>BILLINGS: Perm</vt:lpstr>
      <vt:lpstr>BILLINGS: Temp/Contract/Interim</vt:lpstr>
      <vt:lpstr>ASPIRATIONS</vt:lpstr>
      <vt:lpstr>PowerPoint Presentation</vt:lpstr>
      <vt:lpstr>LOCK IT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TRAINING EVENT</dc:title>
  <cp:revision>8</cp:revision>
  <dcterms:modified xsi:type="dcterms:W3CDTF">2023-02-24T11:42:07Z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0x010100FFB413D59FCD7B4C9E9436E863E46304</vt:lpwstr>
  </property>
  <property fmtid="{D5CDD505-2E9C-101B-9397-08002B2CF9AE}" pid="3" name="MediaServiceImageTags">
    <vt:lpwstr/>
  </property>
</Properties>
</file>